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70" r:id="rId3"/>
    <p:sldId id="265" r:id="rId4"/>
    <p:sldId id="266" r:id="rId5"/>
    <p:sldId id="268" r:id="rId6"/>
  </p:sldIdLst>
  <p:sldSz cx="9144000" cy="6858000" type="screen4x3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10" d="100"/>
          <a:sy n="110" d="100"/>
        </p:scale>
        <p:origin x="16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8A9A03C-3A72-44A9-8995-6E2D92EEE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BF2E3F8-D68A-4F8F-AAEF-D4CFD0259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72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4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99200"/>
            <a:ext cx="9144000" cy="533400"/>
          </a:xfrm>
          <a:prstGeom prst="rect">
            <a:avLst/>
          </a:prstGeom>
          <a:solidFill>
            <a:srgbClr val="E7EA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 sz="1000" b="0">
              <a:latin typeface="Arial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381750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b="0" dirty="0">
                <a:latin typeface="Arial" charset="0"/>
              </a:rPr>
              <a:t> </a:t>
            </a:r>
            <a:r>
              <a:rPr lang="en-US" sz="1000" dirty="0">
                <a:solidFill>
                  <a:srgbClr val="FF3300"/>
                </a:solidFill>
                <a:ea typeface="ＭＳ Ｐゴシック" charset="-128"/>
              </a:rPr>
              <a:t>TSIP</a:t>
            </a:r>
            <a:r>
              <a:rPr lang="en-US" sz="1000" b="0" dirty="0">
                <a:latin typeface="Arial" charset="0"/>
              </a:rPr>
              <a:t> </a:t>
            </a:r>
            <a:r>
              <a:rPr lang="en-US" altLang="ja-JP" sz="1000" dirty="0">
                <a:solidFill>
                  <a:srgbClr val="FF3300"/>
                </a:solidFill>
                <a:ea typeface="ＭＳ Ｐゴシック" charset="-128"/>
              </a:rPr>
              <a:t>Confidential</a:t>
            </a:r>
            <a:endParaRPr lang="en-US" sz="1000" dirty="0">
              <a:solidFill>
                <a:srgbClr val="FF3300"/>
              </a:solidFill>
              <a:ea typeface="ＭＳ Ｐゴシック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562600" y="6384925"/>
            <a:ext cx="2286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ja-JP" sz="1000" dirty="0">
                <a:ea typeface="ＭＳ Ｐゴシック" charset="-128"/>
              </a:rPr>
              <a:t>Copyright © 2007 TSIP </a:t>
            </a:r>
          </a:p>
          <a:p>
            <a:pPr>
              <a:defRPr/>
            </a:pPr>
            <a:r>
              <a:rPr lang="en-US" altLang="ja-JP" sz="1000" dirty="0">
                <a:ea typeface="ＭＳ Ｐゴシック" charset="-128"/>
              </a:rPr>
              <a:t>All rights reserved</a:t>
            </a:r>
            <a:r>
              <a:rPr lang="en-US" altLang="ja-JP" sz="1000" b="0" dirty="0">
                <a:ea typeface="ＭＳ Ｐゴシック" charset="-128"/>
              </a:rPr>
              <a:t>                         </a:t>
            </a:r>
            <a:fld id="{14BACF82-E868-48D5-A95E-B797FDDA746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2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6329363"/>
            <a:ext cx="9874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3675"/>
            <a:ext cx="19383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000" b="0">
              <a:latin typeface="Arial" charset="0"/>
              <a:cs typeface="Arial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324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000" b="0">
              <a:latin typeface="Arial" charset="0"/>
              <a:cs typeface="Arial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9D777BC-957C-45D1-8A60-4726A7E809AC}" type="slidenum">
              <a:rPr lang="en-US" sz="1000" b="0"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1000" b="0">
              <a:latin typeface="Arial" charset="0"/>
              <a:cs typeface="Arial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E7EA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 sz="1000" b="0">
              <a:latin typeface="Arial" charset="0"/>
              <a:cs typeface="Arial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381750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rgbClr val="FF3300"/>
                </a:solidFill>
                <a:ea typeface="ＭＳ Ｐゴシック" charset="-128"/>
                <a:cs typeface="Arial" charset="0"/>
              </a:rPr>
              <a:t>TSIP</a:t>
            </a:r>
            <a:r>
              <a:rPr lang="en-US" sz="1000" b="0" dirty="0"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ja-JP" sz="1000" dirty="0">
                <a:solidFill>
                  <a:srgbClr val="FF3300"/>
                </a:solidFill>
                <a:ea typeface="ＭＳ Ｐゴシック" charset="-128"/>
                <a:cs typeface="Arial" charset="0"/>
              </a:rPr>
              <a:t>Confidential</a:t>
            </a:r>
            <a:endParaRPr lang="en-US" sz="1000" dirty="0">
              <a:solidFill>
                <a:srgbClr val="FF33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828800" y="63817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ja-JP" sz="1000" dirty="0">
                <a:ea typeface="ＭＳ Ｐゴシック" pitchFamily="34" charset="-128"/>
                <a:cs typeface="Arial" charset="0"/>
              </a:rPr>
              <a:t>Toshiba Software (India) Pvt. Ltd.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257800" y="6384925"/>
            <a:ext cx="2286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ja-JP" sz="1000" dirty="0">
                <a:ea typeface="ＭＳ Ｐゴシック" charset="-128"/>
                <a:cs typeface="Arial" charset="0"/>
              </a:rPr>
              <a:t>Copyright © 2013 TSIP</a:t>
            </a:r>
          </a:p>
          <a:p>
            <a:pPr>
              <a:defRPr/>
            </a:pPr>
            <a:r>
              <a:rPr lang="en-US" altLang="ja-JP" sz="1000" dirty="0">
                <a:ea typeface="ＭＳ Ｐゴシック" charset="-128"/>
                <a:cs typeface="Arial" charset="0"/>
              </a:rPr>
              <a:t>All rights reserved</a:t>
            </a:r>
            <a:r>
              <a:rPr lang="en-US" altLang="ja-JP" sz="1000" b="0" dirty="0">
                <a:ea typeface="ＭＳ Ｐゴシック" charset="-128"/>
                <a:cs typeface="Arial" charset="0"/>
              </a:rPr>
              <a:t>                         </a:t>
            </a:r>
            <a:fld id="{931B00ED-5240-4185-86CE-347CD9D1A9FA}" type="slidenum">
              <a:rPr lang="en-US" sz="1000" b="0">
                <a:ea typeface="ＭＳ Ｐゴシック" charset="-128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ea typeface="ＭＳ Ｐゴシック" charset="-128"/>
              <a:cs typeface="Arial" charset="0"/>
            </a:endParaRPr>
          </a:p>
        </p:txBody>
      </p:sp>
      <p:pic>
        <p:nvPicPr>
          <p:cNvPr id="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3675"/>
            <a:ext cx="19383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21438"/>
            <a:ext cx="1647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5" name="Group 2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42317381"/>
              </p:ext>
            </p:extLst>
          </p:nvPr>
        </p:nvGraphicFramePr>
        <p:xfrm>
          <a:off x="4800600" y="228600"/>
          <a:ext cx="4191000" cy="1328738"/>
        </p:xfrm>
        <a:graphic>
          <a:graphicData uri="http://schemas.openxmlformats.org/drawingml/2006/table">
            <a:tbl>
              <a:tblPr/>
              <a:tblGrid>
                <a:gridCol w="1641475"/>
                <a:gridCol w="2549525"/>
              </a:tblGrid>
              <a:tr h="3049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of Disclosure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OCUP Team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Confidential period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Indefinite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 of information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owner section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PGM of SS-1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Handling restriction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1" name="Picture 27" descr="eco_02_Gr_Wh1_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05400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" name="Text Box 28"/>
          <p:cNvSpPr txBox="1">
            <a:spLocks noChangeArrowheads="1"/>
          </p:cNvSpPr>
          <p:nvPr/>
        </p:nvSpPr>
        <p:spPr bwMode="auto">
          <a:xfrm>
            <a:off x="5686963" y="2971798"/>
            <a:ext cx="3457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UML Certification – </a:t>
            </a:r>
            <a:r>
              <a:rPr lang="en-US" altLang="en-US" sz="2400" dirty="0" smtClean="0"/>
              <a:t>15B</a:t>
            </a:r>
            <a:endParaRPr lang="en-I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2362200"/>
            <a:ext cx="5995378" cy="33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8296275" cy="72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152400"/>
            <a:ext cx="3485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OCUP Foundation Exam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8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3581400"/>
          </a:xfrm>
        </p:spPr>
        <p:txBody>
          <a:bodyPr/>
          <a:lstStyle/>
          <a:p>
            <a:r>
              <a:rPr lang="en-US" sz="1600" b="1" dirty="0"/>
              <a:t>IBM Software Group, The Value of </a:t>
            </a:r>
            <a:r>
              <a:rPr lang="en-US" sz="1600" b="1" dirty="0" smtClean="0"/>
              <a:t>Modeling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Joshua </a:t>
            </a:r>
            <a:r>
              <a:rPr lang="en-US" sz="1600" b="1" dirty="0"/>
              <a:t>M. Epstein, Why Model?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Business </a:t>
            </a:r>
            <a:r>
              <a:rPr lang="en-US" sz="1600" b="1" dirty="0"/>
              <a:t>Modeling: A Practical Guide to Realizing Business </a:t>
            </a:r>
            <a:r>
              <a:rPr lang="en-US" sz="1600" b="1" dirty="0" smtClean="0"/>
              <a:t>Value David </a:t>
            </a:r>
            <a:r>
              <a:rPr lang="en-US" sz="1600" b="1" dirty="0" err="1"/>
              <a:t>Bridgeland</a:t>
            </a:r>
            <a:r>
              <a:rPr lang="en-US" sz="1600" b="1" dirty="0"/>
              <a:t> and Ron </a:t>
            </a:r>
            <a:r>
              <a:rPr lang="en-US" sz="1600" b="1" dirty="0" err="1"/>
              <a:t>Zahavi</a:t>
            </a:r>
            <a:r>
              <a:rPr lang="en-US" sz="1600" b="1" dirty="0"/>
              <a:t> - MK/OMG Press, 2008. </a:t>
            </a:r>
            <a:r>
              <a:rPr lang="en-US" sz="1600" b="1" dirty="0" smtClean="0"/>
              <a:t>Excerpt </a:t>
            </a:r>
            <a:r>
              <a:rPr lang="en-US" sz="1600" b="1" dirty="0"/>
              <a:t>from Chapter 7:  Model Value </a:t>
            </a:r>
            <a:r>
              <a:rPr lang="en-US" sz="1600" b="1" dirty="0" smtClean="0"/>
              <a:t>Analysis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smtClean="0"/>
              <a:t>Rebecca </a:t>
            </a:r>
            <a:r>
              <a:rPr lang="en-US" sz="1600" b="1" dirty="0" err="1"/>
              <a:t>Wirfs</a:t>
            </a:r>
            <a:r>
              <a:rPr lang="en-US" sz="1600" b="1" dirty="0"/>
              <a:t>-Brock, Why Domain Modeling, blog posting, Feb 2013. </a:t>
            </a:r>
            <a:r>
              <a:rPr lang="en-US" sz="1600" b="1" dirty="0" err="1"/>
              <a:t>Wirfs</a:t>
            </a:r>
            <a:r>
              <a:rPr lang="en-US" sz="1600" b="1" dirty="0"/>
              <a:t>-Brock, a pioneer in object-oriented design, writes in this post about the value of domain modeling.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J.D</a:t>
            </a:r>
            <a:r>
              <a:rPr lang="en-US" sz="1600" b="1" dirty="0"/>
              <a:t>. Baker, Model Organization with Packages and the Package Diagram, White Paper, May 2013.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Filip </a:t>
            </a:r>
            <a:r>
              <a:rPr lang="en-US" sz="1600" b="1" dirty="0" err="1"/>
              <a:t>Stachecki</a:t>
            </a:r>
            <a:r>
              <a:rPr lang="en-US" sz="1600" b="1" dirty="0"/>
              <a:t>, Concurrency in UML, White Paper, March 2014. </a:t>
            </a:r>
          </a:p>
          <a:p>
            <a:endParaRPr lang="en-US" sz="1600" b="1" dirty="0"/>
          </a:p>
          <a:p>
            <a:r>
              <a:rPr lang="en-US" sz="1600" b="1" dirty="0" smtClean="0"/>
              <a:t>Various </a:t>
            </a:r>
            <a:r>
              <a:rPr lang="en-US" sz="1600" b="1" dirty="0"/>
              <a:t>Authors, What's New in UML 2.5 (White Paper, Coming Soon) 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52400"/>
            <a:ext cx="27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 : Papers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b="1" dirty="0"/>
              <a:t>UML 2.0 in a Nutshell</a:t>
            </a:r>
            <a:br>
              <a:rPr lang="en-US" sz="2400" b="1" dirty="0"/>
            </a:br>
            <a:r>
              <a:rPr lang="en-US" sz="2400" dirty="0"/>
              <a:t>Dan </a:t>
            </a:r>
            <a:r>
              <a:rPr lang="en-US" sz="2400" dirty="0" err="1"/>
              <a:t>Pilone</a:t>
            </a:r>
            <a:r>
              <a:rPr lang="en-US" sz="2400" dirty="0"/>
              <a:t>, Neil Pitman - O'Reilly Media, 2005 [ISBN 978-0-596-00795-9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UML </a:t>
            </a:r>
            <a:r>
              <a:rPr lang="en-US" sz="2400" b="1" dirty="0"/>
              <a:t>2 for Dummies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Michaell</a:t>
            </a:r>
            <a:r>
              <a:rPr lang="en-US" sz="2400" dirty="0"/>
              <a:t> J </a:t>
            </a:r>
            <a:r>
              <a:rPr lang="en-US" sz="2400" dirty="0" err="1"/>
              <a:t>Chonoles</a:t>
            </a:r>
            <a:r>
              <a:rPr lang="en-US" sz="2400" dirty="0"/>
              <a:t>, James A. </a:t>
            </a:r>
            <a:r>
              <a:rPr lang="en-US" sz="2400" dirty="0" err="1"/>
              <a:t>Schardt</a:t>
            </a:r>
            <a:r>
              <a:rPr lang="en-US" sz="2400" dirty="0"/>
              <a:t> - Wiley, 2003 [ISBN 978-0-7645-2614-5]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52400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 : 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b="1" dirty="0" smtClean="0"/>
              <a:t>OMG </a:t>
            </a:r>
            <a:r>
              <a:rPr lang="en-US" sz="2400" b="1" dirty="0"/>
              <a:t>Specification </a:t>
            </a:r>
            <a:r>
              <a:rPr lang="en-US" sz="2400" b="1" dirty="0" smtClean="0"/>
              <a:t>:</a:t>
            </a:r>
            <a:r>
              <a:rPr lang="en-US" sz="2400" b="1" dirty="0"/>
              <a:t>  </a:t>
            </a:r>
          </a:p>
          <a:p>
            <a:pPr marL="0" indent="0">
              <a:buNone/>
            </a:pPr>
            <a:r>
              <a:rPr lang="en-US" sz="2400" b="1" dirty="0"/>
              <a:t>	[ Unified Modeling Language (UML), V2.5 ] 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52400"/>
            <a:ext cx="3102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 : Standard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2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P_Presentation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TSIP_Presentation_Template</Template>
  <TotalTime>246</TotalTime>
  <Words>168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Symbol</vt:lpstr>
      <vt:lpstr>Times New Roman</vt:lpstr>
      <vt:lpstr>TSIP_Presentation_Template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Mathew</dc:creator>
  <cp:lastModifiedBy>Biju Mathew</cp:lastModifiedBy>
  <cp:revision>20</cp:revision>
  <dcterms:created xsi:type="dcterms:W3CDTF">2014-07-31T10:10:41Z</dcterms:created>
  <dcterms:modified xsi:type="dcterms:W3CDTF">2015-12-10T10:18:52Z</dcterms:modified>
</cp:coreProperties>
</file>