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260" r:id="rId2"/>
    <p:sldId id="391" r:id="rId3"/>
    <p:sldId id="328" r:id="rId4"/>
    <p:sldId id="327" r:id="rId5"/>
    <p:sldId id="326" r:id="rId6"/>
    <p:sldId id="330" r:id="rId7"/>
    <p:sldId id="331" r:id="rId8"/>
    <p:sldId id="332" r:id="rId9"/>
    <p:sldId id="333" r:id="rId10"/>
    <p:sldId id="334" r:id="rId11"/>
    <p:sldId id="383" r:id="rId12"/>
    <p:sldId id="335" r:id="rId13"/>
    <p:sldId id="336" r:id="rId14"/>
    <p:sldId id="337" r:id="rId15"/>
    <p:sldId id="338" r:id="rId16"/>
    <p:sldId id="339" r:id="rId17"/>
    <p:sldId id="340" r:id="rId18"/>
    <p:sldId id="341" r:id="rId19"/>
    <p:sldId id="342" r:id="rId20"/>
    <p:sldId id="343" r:id="rId21"/>
    <p:sldId id="345" r:id="rId22"/>
    <p:sldId id="344" r:id="rId23"/>
    <p:sldId id="384" r:id="rId24"/>
    <p:sldId id="386" r:id="rId25"/>
    <p:sldId id="387" r:id="rId26"/>
    <p:sldId id="388" r:id="rId27"/>
    <p:sldId id="346" r:id="rId28"/>
    <p:sldId id="389" r:id="rId29"/>
    <p:sldId id="347" r:id="rId30"/>
    <p:sldId id="348" r:id="rId31"/>
    <p:sldId id="349" r:id="rId32"/>
    <p:sldId id="390" r:id="rId33"/>
    <p:sldId id="351" r:id="rId34"/>
    <p:sldId id="401" r:id="rId35"/>
    <p:sldId id="352" r:id="rId36"/>
    <p:sldId id="353" r:id="rId37"/>
    <p:sldId id="392" r:id="rId38"/>
    <p:sldId id="393" r:id="rId39"/>
    <p:sldId id="394" r:id="rId40"/>
    <p:sldId id="395" r:id="rId41"/>
    <p:sldId id="396" r:id="rId42"/>
    <p:sldId id="397" r:id="rId43"/>
    <p:sldId id="398" r:id="rId44"/>
    <p:sldId id="399" r:id="rId45"/>
    <p:sldId id="400" r:id="rId46"/>
    <p:sldId id="402" r:id="rId47"/>
    <p:sldId id="403" r:id="rId48"/>
    <p:sldId id="404" r:id="rId49"/>
    <p:sldId id="405" r:id="rId50"/>
    <p:sldId id="406" r:id="rId51"/>
    <p:sldId id="407" r:id="rId52"/>
    <p:sldId id="408" r:id="rId53"/>
    <p:sldId id="409" r:id="rId54"/>
    <p:sldId id="410" r:id="rId55"/>
    <p:sldId id="412" r:id="rId56"/>
    <p:sldId id="440"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28" r:id="rId73"/>
    <p:sldId id="429" r:id="rId74"/>
    <p:sldId id="430" r:id="rId75"/>
    <p:sldId id="431" r:id="rId76"/>
    <p:sldId id="432" r:id="rId77"/>
    <p:sldId id="433" r:id="rId78"/>
    <p:sldId id="434" r:id="rId79"/>
    <p:sldId id="435" r:id="rId80"/>
    <p:sldId id="436" r:id="rId81"/>
    <p:sldId id="437" r:id="rId82"/>
    <p:sldId id="438" r:id="rId83"/>
    <p:sldId id="439" r:id="rId84"/>
    <p:sldId id="441" r:id="rId85"/>
  </p:sldIdLst>
  <p:sldSz cx="9144000" cy="6858000" type="screen4x3"/>
  <p:notesSz cx="6811963" cy="9942513"/>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mn-cs"/>
      </a:defRPr>
    </a:lvl1pPr>
    <a:lvl2pPr marL="457200" algn="l" rtl="0" fontAlgn="base">
      <a:spcBef>
        <a:spcPct val="0"/>
      </a:spcBef>
      <a:spcAft>
        <a:spcPct val="0"/>
      </a:spcAft>
      <a:defRPr b="1" kern="1200">
        <a:solidFill>
          <a:schemeClr val="tx1"/>
        </a:solidFill>
        <a:latin typeface="Times New Roman" pitchFamily="18" charset="0"/>
        <a:ea typeface="+mn-ea"/>
        <a:cs typeface="+mn-cs"/>
      </a:defRPr>
    </a:lvl2pPr>
    <a:lvl3pPr marL="914400" algn="l" rtl="0" fontAlgn="base">
      <a:spcBef>
        <a:spcPct val="0"/>
      </a:spcBef>
      <a:spcAft>
        <a:spcPct val="0"/>
      </a:spcAft>
      <a:defRPr b="1" kern="1200">
        <a:solidFill>
          <a:schemeClr val="tx1"/>
        </a:solidFill>
        <a:latin typeface="Times New Roman" pitchFamily="18" charset="0"/>
        <a:ea typeface="+mn-ea"/>
        <a:cs typeface="+mn-cs"/>
      </a:defRPr>
    </a:lvl3pPr>
    <a:lvl4pPr marL="1371600" algn="l" rtl="0" fontAlgn="base">
      <a:spcBef>
        <a:spcPct val="0"/>
      </a:spcBef>
      <a:spcAft>
        <a:spcPct val="0"/>
      </a:spcAft>
      <a:defRPr b="1" kern="1200">
        <a:solidFill>
          <a:schemeClr val="tx1"/>
        </a:solidFill>
        <a:latin typeface="Times New Roman" pitchFamily="18" charset="0"/>
        <a:ea typeface="+mn-ea"/>
        <a:cs typeface="+mn-cs"/>
      </a:defRPr>
    </a:lvl4pPr>
    <a:lvl5pPr marL="1828800" algn="l" rtl="0" fontAlgn="base">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044"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8A9A03C-3A72-44A9-8995-6E2D92EEED90}" type="slidenum">
              <a:rPr lang="en-US"/>
              <a:pPr>
                <a:defRPr/>
              </a:pPr>
              <a:t>‹#›</a:t>
            </a:fld>
            <a:endParaRPr lang="en-US"/>
          </a:p>
        </p:txBody>
      </p:sp>
    </p:spTree>
    <p:extLst>
      <p:ext uri="{BB962C8B-B14F-4D97-AF65-F5344CB8AC3E}">
        <p14:creationId xmlns:p14="http://schemas.microsoft.com/office/powerpoint/2010/main" val="1076273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11267" name="Rectangle 3"/>
          <p:cNvSpPr>
            <a:spLocks noGrp="1" noChangeArrowheads="1"/>
          </p:cNvSpPr>
          <p:nvPr>
            <p:ph type="dt" idx="1"/>
          </p:nvPr>
        </p:nvSpPr>
        <p:spPr bwMode="auto">
          <a:xfrm>
            <a:off x="3859213" y="0"/>
            <a:ext cx="2951162"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223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1038" y="4722813"/>
            <a:ext cx="5449887"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444038"/>
            <a:ext cx="29511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11271" name="Rectangle 7"/>
          <p:cNvSpPr>
            <a:spLocks noGrp="1" noChangeArrowheads="1"/>
          </p:cNvSpPr>
          <p:nvPr>
            <p:ph type="sldNum" sz="quarter" idx="5"/>
          </p:nvPr>
        </p:nvSpPr>
        <p:spPr bwMode="auto">
          <a:xfrm>
            <a:off x="3859213" y="9444038"/>
            <a:ext cx="2951162"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1BF2E3F8-D68A-4F8F-AAEF-D4CFD025901F}" type="slidenum">
              <a:rPr lang="en-US"/>
              <a:pPr>
                <a:defRPr/>
              </a:pPr>
              <a:t>‹#›</a:t>
            </a:fld>
            <a:endParaRPr lang="en-US"/>
          </a:p>
        </p:txBody>
      </p:sp>
    </p:spTree>
    <p:extLst>
      <p:ext uri="{BB962C8B-B14F-4D97-AF65-F5344CB8AC3E}">
        <p14:creationId xmlns:p14="http://schemas.microsoft.com/office/powerpoint/2010/main" val="2925147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BF2E3F8-D68A-4F8F-AAEF-D4CFD025901F}" type="slidenum">
              <a:rPr lang="en-US" smtClean="0"/>
              <a:pPr>
                <a:defRPr/>
              </a:pPr>
              <a:t>80</a:t>
            </a:fld>
            <a:endParaRPr lang="en-US"/>
          </a:p>
        </p:txBody>
      </p:sp>
    </p:spTree>
    <p:extLst>
      <p:ext uri="{BB962C8B-B14F-4D97-AF65-F5344CB8AC3E}">
        <p14:creationId xmlns:p14="http://schemas.microsoft.com/office/powerpoint/2010/main" val="203981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18438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571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1705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464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476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02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869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73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27551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972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34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62992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endParaRPr>
          </a:p>
        </p:txBody>
      </p:sp>
      <p:sp>
        <p:nvSpPr>
          <p:cNvPr id="1032" name="Rectangle 8"/>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b="0" dirty="0">
                <a:latin typeface="Arial" charset="0"/>
              </a:rPr>
              <a:t> </a:t>
            </a:r>
            <a:r>
              <a:rPr lang="en-US" sz="1000" dirty="0">
                <a:solidFill>
                  <a:srgbClr val="FF3300"/>
                </a:solidFill>
                <a:ea typeface="ＭＳ Ｐゴシック" charset="-128"/>
              </a:rPr>
              <a:t>TSIP</a:t>
            </a:r>
            <a:r>
              <a:rPr lang="en-US" sz="1000" b="0" dirty="0">
                <a:latin typeface="Arial" charset="0"/>
              </a:rPr>
              <a:t> </a:t>
            </a:r>
            <a:r>
              <a:rPr lang="en-US" altLang="ja-JP" sz="1000" dirty="0">
                <a:solidFill>
                  <a:srgbClr val="FF3300"/>
                </a:solidFill>
                <a:ea typeface="ＭＳ Ｐゴシック" charset="-128"/>
              </a:rPr>
              <a:t>Confidential</a:t>
            </a:r>
            <a:endParaRPr lang="en-US" sz="1000" dirty="0">
              <a:solidFill>
                <a:srgbClr val="FF3300"/>
              </a:solidFill>
              <a:ea typeface="ＭＳ Ｐゴシック" charset="-128"/>
            </a:endParaRPr>
          </a:p>
        </p:txBody>
      </p:sp>
      <p:sp>
        <p:nvSpPr>
          <p:cNvPr id="1034" name="Rectangle 10"/>
          <p:cNvSpPr>
            <a:spLocks noChangeArrowheads="1"/>
          </p:cNvSpPr>
          <p:nvPr/>
        </p:nvSpPr>
        <p:spPr bwMode="auto">
          <a:xfrm>
            <a:off x="55626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rPr>
              <a:t>Copyright © 2007 TSIP </a:t>
            </a:r>
          </a:p>
          <a:p>
            <a:pPr>
              <a:defRPr/>
            </a:pPr>
            <a:r>
              <a:rPr lang="en-US" altLang="ja-JP" sz="1000" dirty="0">
                <a:ea typeface="ＭＳ Ｐゴシック" charset="-128"/>
              </a:rPr>
              <a:t>All rights reserved</a:t>
            </a:r>
            <a:r>
              <a:rPr lang="en-US" altLang="ja-JP" sz="1000" b="0" dirty="0">
                <a:ea typeface="ＭＳ Ｐゴシック" charset="-128"/>
              </a:rPr>
              <a:t>                         </a:t>
            </a:r>
            <a:fld id="{14BACF82-E868-48D5-A95E-B797FDDA7462}" type="slidenum">
              <a:rPr lang="en-US" sz="1000" b="0"/>
              <a:pPr>
                <a:defRPr/>
              </a:pPr>
              <a:t>‹#›</a:t>
            </a:fld>
            <a:endParaRPr lang="en-US" sz="1000" b="0" dirty="0"/>
          </a:p>
        </p:txBody>
      </p:sp>
      <p:pic>
        <p:nvPicPr>
          <p:cNvPr id="1029"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66088" y="6329363"/>
            <a:ext cx="9874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Rectangle 13"/>
          <p:cNvSpPr>
            <a:spLocks noChangeArrowheads="1"/>
          </p:cNvSpPr>
          <p:nvPr/>
        </p:nvSpPr>
        <p:spPr bwMode="auto">
          <a:xfrm>
            <a:off x="457200" y="6400800"/>
            <a:ext cx="2133600" cy="320675"/>
          </a:xfrm>
          <a:prstGeom prst="rect">
            <a:avLst/>
          </a:prstGeom>
          <a:noFill/>
          <a:ln w="9525">
            <a:noFill/>
            <a:miter lim="800000"/>
            <a:headEnd/>
            <a:tailEnd/>
          </a:ln>
          <a:effectLst/>
        </p:spPr>
        <p:txBody>
          <a:bodyPr/>
          <a:lstStyle/>
          <a:p>
            <a:pPr>
              <a:defRPr/>
            </a:pPr>
            <a:endParaRPr lang="en-US" sz="1000" b="0">
              <a:latin typeface="Arial" charset="0"/>
              <a:cs typeface="Arial" charset="0"/>
            </a:endParaRPr>
          </a:p>
        </p:txBody>
      </p:sp>
      <p:sp>
        <p:nvSpPr>
          <p:cNvPr id="1038" name="Rectangle 14"/>
          <p:cNvSpPr>
            <a:spLocks noChangeArrowheads="1"/>
          </p:cNvSpPr>
          <p:nvPr/>
        </p:nvSpPr>
        <p:spPr bwMode="auto">
          <a:xfrm>
            <a:off x="3124200" y="6324600"/>
            <a:ext cx="2895600" cy="396875"/>
          </a:xfrm>
          <a:prstGeom prst="rect">
            <a:avLst/>
          </a:prstGeom>
          <a:noFill/>
          <a:ln w="9525">
            <a:noFill/>
            <a:miter lim="800000"/>
            <a:headEnd/>
            <a:tailEnd/>
          </a:ln>
          <a:effectLst/>
        </p:spPr>
        <p:txBody>
          <a:bodyPr/>
          <a:lstStyle/>
          <a:p>
            <a:pPr algn="ctr">
              <a:defRPr/>
            </a:pPr>
            <a:endParaRPr lang="en-US" sz="1000" b="0">
              <a:latin typeface="Arial" charset="0"/>
              <a:cs typeface="Arial" charset="0"/>
            </a:endParaRPr>
          </a:p>
        </p:txBody>
      </p:sp>
      <p:sp>
        <p:nvSpPr>
          <p:cNvPr id="1039" name="Rectangle 15"/>
          <p:cNvSpPr>
            <a:spLocks noChangeArrowheads="1"/>
          </p:cNvSpPr>
          <p:nvPr/>
        </p:nvSpPr>
        <p:spPr bwMode="auto">
          <a:xfrm>
            <a:off x="6553200" y="6324600"/>
            <a:ext cx="2133600" cy="396875"/>
          </a:xfrm>
          <a:prstGeom prst="rect">
            <a:avLst/>
          </a:prstGeom>
          <a:noFill/>
          <a:ln w="9525">
            <a:noFill/>
            <a:miter lim="800000"/>
            <a:headEnd/>
            <a:tailEnd/>
          </a:ln>
          <a:effectLst/>
        </p:spPr>
        <p:txBody>
          <a:bodyPr/>
          <a:lstStyle/>
          <a:p>
            <a:pPr algn="r">
              <a:defRPr/>
            </a:pPr>
            <a:fld id="{19D777BC-957C-45D1-8A60-4726A7E809AC}" type="slidenum">
              <a:rPr lang="en-US" sz="1000" b="0">
                <a:latin typeface="Arial" charset="0"/>
                <a:cs typeface="Arial" charset="0"/>
              </a:rPr>
              <a:pPr algn="r">
                <a:defRPr/>
              </a:pPr>
              <a:t>‹#›</a:t>
            </a:fld>
            <a:endParaRPr lang="en-US" sz="1000" b="0">
              <a:latin typeface="Arial" charset="0"/>
              <a:cs typeface="Arial" charset="0"/>
            </a:endParaRPr>
          </a:p>
        </p:txBody>
      </p:sp>
      <p:sp>
        <p:nvSpPr>
          <p:cNvPr id="1040" name="Rectangle 16"/>
          <p:cNvSpPr>
            <a:spLocks noChangeArrowheads="1"/>
          </p:cNvSpPr>
          <p:nvPr/>
        </p:nvSpPr>
        <p:spPr bwMode="auto">
          <a:xfrm>
            <a:off x="0" y="6324600"/>
            <a:ext cx="9144000" cy="533400"/>
          </a:xfrm>
          <a:prstGeom prst="rect">
            <a:avLst/>
          </a:prstGeom>
          <a:solidFill>
            <a:srgbClr val="E7EAEF"/>
          </a:solidFill>
          <a:ln w="9525">
            <a:noFill/>
            <a:miter lim="800000"/>
            <a:headEnd/>
            <a:tailEnd/>
          </a:ln>
          <a:effectLst/>
        </p:spPr>
        <p:txBody>
          <a:bodyPr wrap="none" anchor="ctr"/>
          <a:lstStyle/>
          <a:p>
            <a:pPr algn="ctr">
              <a:defRPr/>
            </a:pPr>
            <a:endParaRPr lang="en-IN" sz="1000" b="0">
              <a:latin typeface="Arial" charset="0"/>
              <a:cs typeface="Arial" charset="0"/>
            </a:endParaRPr>
          </a:p>
        </p:txBody>
      </p:sp>
      <p:sp>
        <p:nvSpPr>
          <p:cNvPr id="1041" name="Rectangle 17"/>
          <p:cNvSpPr>
            <a:spLocks noChangeArrowheads="1"/>
          </p:cNvSpPr>
          <p:nvPr/>
        </p:nvSpPr>
        <p:spPr bwMode="auto">
          <a:xfrm>
            <a:off x="0" y="6381750"/>
            <a:ext cx="1752600" cy="476250"/>
          </a:xfrm>
          <a:prstGeom prst="rect">
            <a:avLst/>
          </a:prstGeom>
          <a:noFill/>
          <a:ln w="9525">
            <a:noFill/>
            <a:miter lim="800000"/>
            <a:headEnd/>
            <a:tailEnd/>
          </a:ln>
          <a:effectLst/>
        </p:spPr>
        <p:txBody>
          <a:bodyPr/>
          <a:lstStyle/>
          <a:p>
            <a:pPr>
              <a:defRPr/>
            </a:pPr>
            <a:r>
              <a:rPr lang="en-US" sz="1000" dirty="0">
                <a:solidFill>
                  <a:srgbClr val="FF3300"/>
                </a:solidFill>
                <a:ea typeface="ＭＳ Ｐゴシック" charset="-128"/>
                <a:cs typeface="Arial" charset="0"/>
              </a:rPr>
              <a:t>TSIP</a:t>
            </a:r>
            <a:r>
              <a:rPr lang="en-US" sz="1000" b="0" dirty="0">
                <a:latin typeface="Arial" charset="0"/>
                <a:ea typeface="ＭＳ Ｐゴシック" charset="-128"/>
                <a:cs typeface="Arial" charset="0"/>
              </a:rPr>
              <a:t> </a:t>
            </a:r>
            <a:r>
              <a:rPr lang="en-US" altLang="ja-JP" sz="1000" dirty="0">
                <a:solidFill>
                  <a:srgbClr val="FF3300"/>
                </a:solidFill>
                <a:ea typeface="ＭＳ Ｐゴシック" charset="-128"/>
                <a:cs typeface="Arial" charset="0"/>
              </a:rPr>
              <a:t>Confidential</a:t>
            </a:r>
            <a:endParaRPr lang="en-US" sz="1000" dirty="0">
              <a:solidFill>
                <a:srgbClr val="FF3300"/>
              </a:solidFill>
              <a:ea typeface="ＭＳ Ｐゴシック" charset="-128"/>
              <a:cs typeface="Arial" charset="0"/>
            </a:endParaRPr>
          </a:p>
        </p:txBody>
      </p:sp>
      <p:sp>
        <p:nvSpPr>
          <p:cNvPr id="1042" name="Rectangle 18"/>
          <p:cNvSpPr>
            <a:spLocks noChangeArrowheads="1"/>
          </p:cNvSpPr>
          <p:nvPr/>
        </p:nvSpPr>
        <p:spPr bwMode="auto">
          <a:xfrm>
            <a:off x="1828800" y="6381750"/>
            <a:ext cx="3657600" cy="476250"/>
          </a:xfrm>
          <a:prstGeom prst="rect">
            <a:avLst/>
          </a:prstGeom>
          <a:noFill/>
          <a:ln w="9525">
            <a:noFill/>
            <a:miter lim="800000"/>
            <a:headEnd/>
            <a:tailEnd/>
          </a:ln>
          <a:effectLst/>
        </p:spPr>
        <p:txBody>
          <a:bodyPr/>
          <a:lstStyle/>
          <a:p>
            <a:pPr algn="ctr">
              <a:defRPr/>
            </a:pPr>
            <a:r>
              <a:rPr lang="en-US" altLang="ja-JP" sz="1000" dirty="0">
                <a:ea typeface="ＭＳ Ｐゴシック" pitchFamily="34" charset="-128"/>
                <a:cs typeface="Arial" charset="0"/>
              </a:rPr>
              <a:t>Toshiba Software (India) Pvt. Ltd.</a:t>
            </a:r>
          </a:p>
        </p:txBody>
      </p:sp>
      <p:sp>
        <p:nvSpPr>
          <p:cNvPr id="1043" name="Rectangle 19"/>
          <p:cNvSpPr>
            <a:spLocks noChangeArrowheads="1"/>
          </p:cNvSpPr>
          <p:nvPr/>
        </p:nvSpPr>
        <p:spPr bwMode="auto">
          <a:xfrm>
            <a:off x="5257800" y="6384925"/>
            <a:ext cx="2286000" cy="473075"/>
          </a:xfrm>
          <a:prstGeom prst="rect">
            <a:avLst/>
          </a:prstGeom>
          <a:noFill/>
          <a:ln w="9525">
            <a:noFill/>
            <a:miter lim="800000"/>
            <a:headEnd/>
            <a:tailEnd/>
          </a:ln>
          <a:effectLst/>
        </p:spPr>
        <p:txBody>
          <a:bodyPr/>
          <a:lstStyle/>
          <a:p>
            <a:pPr>
              <a:defRPr/>
            </a:pPr>
            <a:r>
              <a:rPr lang="en-US" altLang="ja-JP" sz="1000" dirty="0">
                <a:ea typeface="ＭＳ Ｐゴシック" charset="-128"/>
                <a:cs typeface="Arial" charset="0"/>
              </a:rPr>
              <a:t>Copyright © 2013 TSIP</a:t>
            </a:r>
          </a:p>
          <a:p>
            <a:pPr>
              <a:defRPr/>
            </a:pPr>
            <a:r>
              <a:rPr lang="en-US" altLang="ja-JP" sz="1000" dirty="0">
                <a:ea typeface="ＭＳ Ｐゴシック" charset="-128"/>
                <a:cs typeface="Arial" charset="0"/>
              </a:rPr>
              <a:t>All rights reserved</a:t>
            </a:r>
            <a:r>
              <a:rPr lang="en-US" altLang="ja-JP" sz="1000" b="0" dirty="0">
                <a:ea typeface="ＭＳ Ｐゴシック" charset="-128"/>
                <a:cs typeface="Arial" charset="0"/>
              </a:rPr>
              <a:t>                         </a:t>
            </a:r>
            <a:fld id="{931B00ED-5240-4185-86CE-347CD9D1A9FA}" type="slidenum">
              <a:rPr lang="en-US" sz="1000" b="0">
                <a:ea typeface="ＭＳ Ｐゴシック" charset="-128"/>
                <a:cs typeface="Arial" charset="0"/>
              </a:rPr>
              <a:pPr>
                <a:defRPr/>
              </a:pPr>
              <a:t>‹#›</a:t>
            </a:fld>
            <a:endParaRPr lang="en-US" sz="1000" b="0" dirty="0">
              <a:ea typeface="ＭＳ Ｐゴシック" charset="-128"/>
              <a:cs typeface="Arial" charset="0"/>
            </a:endParaRPr>
          </a:p>
        </p:txBody>
      </p:sp>
      <p:pic>
        <p:nvPicPr>
          <p:cNvPr id="2" name="Picture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 y="193675"/>
            <a:ext cx="193833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7600" y="6421438"/>
            <a:ext cx="1647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6.png"/></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7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5" name="Group 29"/>
          <p:cNvGraphicFramePr>
            <a:graphicFrameLocks noGrp="1"/>
          </p:cNvGraphicFramePr>
          <p:nvPr>
            <p:ph/>
            <p:extLst>
              <p:ext uri="{D42A27DB-BD31-4B8C-83A1-F6EECF244321}">
                <p14:modId xmlns:p14="http://schemas.microsoft.com/office/powerpoint/2010/main" val="4058162570"/>
              </p:ext>
            </p:extLst>
          </p:nvPr>
        </p:nvGraphicFramePr>
        <p:xfrm>
          <a:off x="4800600" y="228600"/>
          <a:ext cx="4191000" cy="1555005"/>
        </p:xfrm>
        <a:graphic>
          <a:graphicData uri="http://schemas.openxmlformats.org/drawingml/2006/table">
            <a:tbl>
              <a:tblPr/>
              <a:tblGrid>
                <a:gridCol w="1641475"/>
                <a:gridCol w="2549525"/>
              </a:tblGrid>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Scope of Disclosure </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TSIP Team</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94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Confidential period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IN" sz="1000" b="0" i="0" u="none" strike="noStrike" cap="none" normalizeH="0" baseline="0" dirty="0" smtClean="0">
                          <a:ln>
                            <a:noFill/>
                          </a:ln>
                          <a:solidFill>
                            <a:schemeClr val="tx1"/>
                          </a:solidFill>
                          <a:effectLst/>
                          <a:latin typeface="Times New Roman" pitchFamily="18" charset="0"/>
                        </a:rPr>
                        <a:t>Indefinite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4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Head of information</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owner section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pPr>
                      <a:r>
                        <a:rPr kumimoji="0" lang="en-GB" sz="1000" b="0" i="0" u="none" strike="noStrike" cap="none" normalizeH="0" baseline="0" dirty="0" smtClean="0">
                          <a:ln>
                            <a:noFill/>
                          </a:ln>
                          <a:solidFill>
                            <a:schemeClr val="tx1"/>
                          </a:solidFill>
                          <a:effectLst/>
                          <a:latin typeface="Times New Roman" pitchFamily="18" charset="0"/>
                        </a:rPr>
                        <a:t>Training Division Head</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241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sz="1000" b="1" i="0" u="none" strike="noStrike" cap="none" normalizeH="0" baseline="0" dirty="0" smtClean="0">
                          <a:ln>
                            <a:noFill/>
                          </a:ln>
                          <a:solidFill>
                            <a:schemeClr val="tx1"/>
                          </a:solidFill>
                          <a:effectLst/>
                          <a:latin typeface="Times New Roman" pitchFamily="18" charset="0"/>
                          <a:cs typeface="Times New Roman" pitchFamily="18" charset="0"/>
                        </a:rPr>
                        <a:t>Handling restriction</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Copying” , “No Printing”</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Symbol" pitchFamily="18" charset="2"/>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transferring”, “No re-disclosure” </a:t>
                      </a:r>
                    </a:p>
                    <a:p>
                      <a:pPr marL="342900" marR="0" lvl="0" indent="-342900" algn="l" defTabSz="914400" rtl="0" eaLnBrk="0" fontAlgn="base" latinLnBrk="0" hangingPunct="0">
                        <a:lnSpc>
                          <a:spcPct val="100000"/>
                        </a:lnSpc>
                        <a:spcBef>
                          <a:spcPct val="0"/>
                        </a:spcBef>
                        <a:spcAft>
                          <a:spcPct val="0"/>
                        </a:spcAft>
                        <a:buClrTx/>
                        <a:buSzTx/>
                        <a:buFontTx/>
                        <a:buNone/>
                        <a:tabLst>
                          <a:tab pos="457200" algn="l"/>
                        </a:tabLst>
                      </a:pPr>
                      <a:r>
                        <a:rPr kumimoji="0" lang="en-GB" sz="1000" b="0" i="0" u="none" strike="noStrike" cap="none" normalizeH="0" baseline="0" dirty="0" smtClean="0">
                          <a:ln>
                            <a:noFill/>
                          </a:ln>
                          <a:solidFill>
                            <a:schemeClr val="tx1"/>
                          </a:solidFill>
                          <a:effectLst/>
                          <a:latin typeface="Times New Roman" pitchFamily="18" charset="0"/>
                          <a:cs typeface="Times New Roman" pitchFamily="18" charset="0"/>
                        </a:rPr>
                        <a:t>“No circulation” , “Do not duplicate”</a:t>
                      </a:r>
                    </a:p>
                  </a:txBody>
                  <a:tcPr marT="45742" marB="457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3091" name="Picture 27" descr="eco_02_Gr_Wh1_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5105400"/>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 name="Text Box 28"/>
          <p:cNvSpPr txBox="1">
            <a:spLocks noChangeArrowheads="1"/>
          </p:cNvSpPr>
          <p:nvPr/>
        </p:nvSpPr>
        <p:spPr bwMode="auto">
          <a:xfrm>
            <a:off x="6456918" y="2922376"/>
            <a:ext cx="2478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itchFamily="18" charset="0"/>
              </a:defRPr>
            </a:lvl1pPr>
            <a:lvl2pPr marL="742950" indent="-285750" eaLnBrk="0" hangingPunct="0">
              <a:defRPr b="1">
                <a:solidFill>
                  <a:schemeClr val="tx1"/>
                </a:solidFill>
                <a:latin typeface="Times New Roman" pitchFamily="18" charset="0"/>
              </a:defRPr>
            </a:lvl2pPr>
            <a:lvl3pPr marL="1143000" indent="-228600" eaLnBrk="0" hangingPunct="0">
              <a:defRPr b="1">
                <a:solidFill>
                  <a:schemeClr val="tx1"/>
                </a:solidFill>
                <a:latin typeface="Times New Roman" pitchFamily="18" charset="0"/>
              </a:defRPr>
            </a:lvl3pPr>
            <a:lvl4pPr marL="1600200" indent="-228600" eaLnBrk="0" hangingPunct="0">
              <a:defRPr b="1">
                <a:solidFill>
                  <a:schemeClr val="tx1"/>
                </a:solidFill>
                <a:latin typeface="Times New Roman" pitchFamily="18" charset="0"/>
              </a:defRPr>
            </a:lvl4pPr>
            <a:lvl5pPr marL="2057400" indent="-228600" eaLnBrk="0" hangingPunct="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eaLnBrk="1" hangingPunct="1"/>
            <a:r>
              <a:rPr lang="en-US" altLang="en-US" sz="2400" dirty="0" smtClean="0">
                <a:latin typeface="+mj-lt"/>
              </a:rPr>
              <a:t>Classes : Part 1</a:t>
            </a:r>
            <a:endParaRPr lang="en-IN" alt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60760"/>
            <a:ext cx="8229600" cy="5287963"/>
          </a:xfrm>
        </p:spPr>
        <p:txBody>
          <a:bodyPr/>
          <a:lstStyle/>
          <a:p>
            <a:r>
              <a:rPr lang="en-US" sz="2400" dirty="0"/>
              <a:t>As a Namespace is itself a </a:t>
            </a:r>
            <a:r>
              <a:rPr lang="en-US" sz="2400" dirty="0" err="1"/>
              <a:t>NamedElement</a:t>
            </a:r>
            <a:r>
              <a:rPr lang="en-US" sz="2400" dirty="0"/>
              <a:t>, the fully qualified name of a </a:t>
            </a:r>
            <a:r>
              <a:rPr lang="en-US" sz="2400" dirty="0" err="1"/>
              <a:t>NamedElement</a:t>
            </a:r>
            <a:r>
              <a:rPr lang="en-US" sz="2400" dirty="0"/>
              <a:t> may include multiple Namespace names, such as </a:t>
            </a:r>
            <a:r>
              <a:rPr lang="en-US" sz="2400" i="1" dirty="0"/>
              <a:t>N1::N2::x</a:t>
            </a:r>
            <a:r>
              <a:rPr lang="en-US" sz="2400" dirty="0"/>
              <a:t>.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14400"/>
            <a:ext cx="8229600" cy="5211763"/>
          </a:xfrm>
        </p:spPr>
        <p:txBody>
          <a:bodyPr/>
          <a:lstStyle/>
          <a:p>
            <a:r>
              <a:rPr lang="en-US" sz="2000" dirty="0"/>
              <a:t>A </a:t>
            </a:r>
            <a:r>
              <a:rPr lang="en-US" sz="2000" dirty="0" err="1"/>
              <a:t>NamedElement</a:t>
            </a:r>
            <a:r>
              <a:rPr lang="en-US" sz="2000" dirty="0"/>
              <a:t> is an Element in a model that may have a </a:t>
            </a:r>
            <a:r>
              <a:rPr lang="en-US" sz="2000" dirty="0" smtClean="0"/>
              <a:t>name.</a:t>
            </a:r>
          </a:p>
          <a:p>
            <a:endParaRPr lang="en-US" sz="2000" dirty="0" smtClean="0"/>
          </a:p>
          <a:p>
            <a:r>
              <a:rPr lang="en-US" sz="2000" dirty="0" smtClean="0"/>
              <a:t>The </a:t>
            </a:r>
            <a:r>
              <a:rPr lang="en-US" sz="2000" dirty="0"/>
              <a:t>name may be used for identification of the </a:t>
            </a:r>
            <a:r>
              <a:rPr lang="en-US" sz="2000" dirty="0" err="1"/>
              <a:t>NamedElement</a:t>
            </a:r>
            <a:r>
              <a:rPr lang="en-US" sz="2000" dirty="0"/>
              <a:t> within Namespaces where its name is accessible. </a:t>
            </a:r>
            <a:endParaRPr lang="en-US" sz="2000" dirty="0" smtClean="0"/>
          </a:p>
          <a:p>
            <a:endParaRPr lang="en-US" sz="2000" dirty="0"/>
          </a:p>
          <a:p>
            <a:r>
              <a:rPr lang="en-US" sz="2000" dirty="0" err="1"/>
              <a:t>NamedElements</a:t>
            </a:r>
            <a:r>
              <a:rPr lang="en-US" sz="2000" dirty="0"/>
              <a:t> may appear within a Namespace according to rules that specify how one </a:t>
            </a:r>
            <a:r>
              <a:rPr lang="en-US" sz="2000" dirty="0" err="1"/>
              <a:t>NamedElement</a:t>
            </a:r>
            <a:r>
              <a:rPr lang="en-US" sz="2000" dirty="0"/>
              <a:t> is distinguishable from another </a:t>
            </a:r>
            <a:endParaRPr lang="en-US" sz="2000" dirty="0" smtClean="0"/>
          </a:p>
          <a:p>
            <a:endParaRPr lang="en-US" sz="2000" dirty="0"/>
          </a:p>
          <a:p>
            <a:r>
              <a:rPr lang="en-US" sz="2000" dirty="0"/>
              <a:t>The default rule is that two members are distinguishable if they have different names or if they have the same names, but their </a:t>
            </a:r>
            <a:r>
              <a:rPr lang="en-US" sz="2000" dirty="0" err="1"/>
              <a:t>metaclasses</a:t>
            </a:r>
            <a:r>
              <a:rPr lang="en-US" sz="2000" dirty="0"/>
              <a:t> are different and neither is a (direct or indirect) subclass of the other </a:t>
            </a:r>
            <a:endParaRPr lang="en-US" sz="2000" dirty="0" smtClean="0"/>
          </a:p>
          <a:p>
            <a:endParaRPr lang="en-US" sz="2000" dirty="0"/>
          </a:p>
          <a:p>
            <a:r>
              <a:rPr lang="en-US" sz="2000" dirty="0"/>
              <a:t>This rule may be overridden for particular cases, such as Operations that are distinguished by their </a:t>
            </a:r>
            <a:r>
              <a:rPr lang="en-US" sz="2000" dirty="0" smtClean="0"/>
              <a:t>signature</a:t>
            </a:r>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577575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1800" dirty="0" smtClean="0"/>
              <a:t>Visibility </a:t>
            </a:r>
            <a:r>
              <a:rPr lang="en-US" sz="1800" dirty="0"/>
              <a:t>of a </a:t>
            </a:r>
            <a:r>
              <a:rPr lang="en-US" sz="1800" dirty="0" err="1"/>
              <a:t>NamedElement</a:t>
            </a:r>
            <a:r>
              <a:rPr lang="en-US" sz="1800" dirty="0"/>
              <a:t> provides a means to constrain the usage of the Element, either in Namespaces or in access to the Element </a:t>
            </a:r>
            <a:endParaRPr lang="en-US" sz="1800" dirty="0" smtClean="0"/>
          </a:p>
          <a:p>
            <a:endParaRPr lang="en-US" sz="1800" dirty="0"/>
          </a:p>
          <a:p>
            <a:r>
              <a:rPr lang="en-US" sz="1800" dirty="0"/>
              <a:t>A </a:t>
            </a:r>
            <a:r>
              <a:rPr lang="en-US" sz="1800" dirty="0" err="1"/>
              <a:t>NamedElement</a:t>
            </a:r>
            <a:r>
              <a:rPr lang="en-US" sz="1800" dirty="0"/>
              <a:t> may, in addition to having an explicit name, be associated with a </a:t>
            </a:r>
            <a:r>
              <a:rPr lang="en-US" sz="1800" dirty="0" err="1"/>
              <a:t>StringExpression</a:t>
            </a:r>
            <a:r>
              <a:rPr lang="en-US" sz="1800" dirty="0"/>
              <a:t> </a:t>
            </a:r>
            <a:r>
              <a:rPr lang="en-US" sz="1800" dirty="0" smtClean="0"/>
              <a:t>that </a:t>
            </a:r>
            <a:r>
              <a:rPr lang="en-US" sz="1800" dirty="0"/>
              <a:t>may be used to specify a calculated name for the </a:t>
            </a:r>
            <a:r>
              <a:rPr lang="en-US" sz="1800" dirty="0" err="1"/>
              <a:t>NamedElement</a:t>
            </a:r>
            <a:r>
              <a:rPr lang="en-US" sz="1800" dirty="0"/>
              <a:t>. </a:t>
            </a:r>
            <a:endParaRPr lang="en-US" sz="1800" dirty="0" smtClean="0"/>
          </a:p>
          <a:p>
            <a:endParaRPr lang="en-US" sz="1800" dirty="0"/>
          </a:p>
          <a:p>
            <a:r>
              <a:rPr lang="en-US" sz="1800" dirty="0"/>
              <a:t>A </a:t>
            </a:r>
            <a:r>
              <a:rPr lang="en-US" sz="1800" dirty="0" err="1"/>
              <a:t>NamedElement</a:t>
            </a:r>
            <a:r>
              <a:rPr lang="en-US" sz="1800" dirty="0"/>
              <a:t> may have both a name and a </a:t>
            </a:r>
            <a:r>
              <a:rPr lang="en-US" sz="1800" dirty="0" err="1"/>
              <a:t>nameExpression</a:t>
            </a:r>
            <a:r>
              <a:rPr lang="en-US" sz="1800" dirty="0"/>
              <a:t> associated with it. </a:t>
            </a:r>
            <a:endParaRPr lang="en-US" sz="1800" dirty="0" smtClean="0"/>
          </a:p>
          <a:p>
            <a:endParaRPr lang="en-US" sz="1800" dirty="0"/>
          </a:p>
          <a:p>
            <a:r>
              <a:rPr lang="en-US" sz="1800" dirty="0"/>
              <a:t>A </a:t>
            </a:r>
            <a:r>
              <a:rPr lang="en-US" sz="1800" dirty="0" err="1"/>
              <a:t>PackageableElement</a:t>
            </a:r>
            <a:r>
              <a:rPr lang="en-US" sz="1800" dirty="0"/>
              <a:t> is a </a:t>
            </a:r>
            <a:r>
              <a:rPr lang="en-US" sz="1800" dirty="0" err="1"/>
              <a:t>NamedElement</a:t>
            </a:r>
            <a:r>
              <a:rPr lang="en-US" sz="1800" dirty="0"/>
              <a:t> that may be owned directly by a Package </a:t>
            </a:r>
            <a:endParaRPr lang="en-US" sz="1800" dirty="0" smtClean="0"/>
          </a:p>
          <a:p>
            <a:endParaRPr lang="en-US" sz="1800" dirty="0"/>
          </a:p>
          <a:p>
            <a:r>
              <a:rPr lang="en-US" sz="1800" dirty="0"/>
              <a:t>An </a:t>
            </a:r>
            <a:r>
              <a:rPr lang="en-US" sz="1800" dirty="0" err="1"/>
              <a:t>ElementImport</a:t>
            </a:r>
            <a:r>
              <a:rPr lang="en-US" sz="1800" dirty="0"/>
              <a:t> is a </a:t>
            </a:r>
            <a:r>
              <a:rPr lang="en-US" sz="1800" dirty="0" err="1"/>
              <a:t>DirectedRelationship</a:t>
            </a:r>
            <a:r>
              <a:rPr lang="en-US" sz="1800" dirty="0"/>
              <a:t> between an importing Namespace and a </a:t>
            </a:r>
            <a:r>
              <a:rPr lang="en-US" sz="1800" dirty="0" err="1"/>
              <a:t>PackageableElement</a:t>
            </a:r>
            <a:r>
              <a:rPr lang="en-US" sz="1800" dirty="0"/>
              <a:t> </a:t>
            </a:r>
            <a:endParaRPr lang="en-US" sz="1800" dirty="0" smtClean="0"/>
          </a:p>
          <a:p>
            <a:endParaRPr lang="en-US" sz="1800" dirty="0" smtClean="0"/>
          </a:p>
          <a:p>
            <a:r>
              <a:rPr lang="en-US" sz="1800" dirty="0"/>
              <a:t>It adds the name of the </a:t>
            </a:r>
            <a:r>
              <a:rPr lang="en-US" sz="1800" dirty="0" err="1"/>
              <a:t>PackageableElement</a:t>
            </a:r>
            <a:r>
              <a:rPr lang="en-US" sz="1800" dirty="0"/>
              <a:t> to the importing Namespace.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a:t>In case of a name clash with an outer name (an element that is defined in an enclosing Namespace that is available using its unqualified name in enclosed Namespaces) in the importing Namespace, the outer name is hidden by an </a:t>
            </a:r>
            <a:r>
              <a:rPr lang="en-US" sz="2000" dirty="0" err="1"/>
              <a:t>ElementImport</a:t>
            </a:r>
            <a:r>
              <a:rPr lang="en-US" sz="2000" dirty="0"/>
              <a:t>, and the unqualified name refers to the imported element. The outer name can be accessed using its qualified name.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a:t>A </a:t>
            </a:r>
            <a:r>
              <a:rPr lang="en-US" sz="2000" dirty="0" err="1"/>
              <a:t>PackageImport</a:t>
            </a:r>
            <a:r>
              <a:rPr lang="en-US" sz="2000" dirty="0"/>
              <a:t> is a </a:t>
            </a:r>
            <a:r>
              <a:rPr lang="en-US" sz="2000" dirty="0" err="1"/>
              <a:t>DirectedRelationship</a:t>
            </a:r>
            <a:r>
              <a:rPr lang="en-US" sz="2000" dirty="0"/>
              <a:t> between an importing Namespace and a Package, indicating that the importing Namespace adds the names of the members of the Package to its own Namespace</a:t>
            </a:r>
            <a:r>
              <a:rPr lang="en-US" sz="2000" dirty="0" smtClean="0"/>
              <a:t>.</a:t>
            </a:r>
          </a:p>
          <a:p>
            <a:endParaRPr lang="en-US" sz="2000" dirty="0"/>
          </a:p>
          <a:p>
            <a:r>
              <a:rPr lang="en-US" sz="2000" dirty="0" smtClean="0"/>
              <a:t>Conceptually</a:t>
            </a:r>
            <a:r>
              <a:rPr lang="en-US" sz="2000" dirty="0"/>
              <a:t>, a Package import is equivalent to having an </a:t>
            </a:r>
            <a:r>
              <a:rPr lang="en-US" sz="2000" dirty="0" err="1"/>
              <a:t>ElementImport</a:t>
            </a:r>
            <a:r>
              <a:rPr lang="en-US" sz="2000" dirty="0"/>
              <a:t> to each individual member of the imported </a:t>
            </a:r>
            <a:r>
              <a:rPr lang="en-US" sz="2000" dirty="0" smtClean="0"/>
              <a:t>Namespace. </a:t>
            </a:r>
          </a:p>
          <a:p>
            <a:endParaRPr lang="en-US" sz="18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861681" cy="523220"/>
          </a:xfrm>
          <a:prstGeom prst="rect">
            <a:avLst/>
          </a:prstGeom>
          <a:noFill/>
        </p:spPr>
        <p:txBody>
          <a:bodyPr wrap="none" rtlCol="0">
            <a:spAutoFit/>
          </a:bodyPr>
          <a:lstStyle/>
          <a:p>
            <a:r>
              <a:rPr lang="en-US" sz="2800" dirty="0" smtClean="0">
                <a:latin typeface="+mj-lt"/>
              </a:rPr>
              <a:t>Package Import</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smtClean="0"/>
              <a:t>If indistinguishable Elements would be imported into a Namespace as a consequence of </a:t>
            </a:r>
            <a:r>
              <a:rPr lang="en-US" sz="2000" dirty="0" err="1" smtClean="0"/>
              <a:t>ElementImports</a:t>
            </a:r>
            <a:r>
              <a:rPr lang="en-US" sz="2000" dirty="0" smtClean="0"/>
              <a:t> or </a:t>
            </a:r>
            <a:r>
              <a:rPr lang="en-US" sz="2000" dirty="0" err="1" smtClean="0"/>
              <a:t>PackageImports</a:t>
            </a:r>
            <a:r>
              <a:rPr lang="en-US" sz="2000" dirty="0" smtClean="0"/>
              <a:t>, the Elements are not added to the importing Namespace and the names of those Elements must be qualified in order to be used in that Namespace.</a:t>
            </a:r>
          </a:p>
          <a:p>
            <a:endParaRPr lang="en-US" sz="2000" dirty="0" smtClean="0"/>
          </a:p>
          <a:p>
            <a:r>
              <a:rPr lang="en-US" sz="2000" dirty="0" smtClean="0"/>
              <a:t> If the name of an imported Element is indistinguishable from an Element owned by the importing Namespace, that Element is not added to the importing Namespace and the name of that Element must be qualified in order to be used. </a:t>
            </a:r>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861681" cy="523220"/>
          </a:xfrm>
          <a:prstGeom prst="rect">
            <a:avLst/>
          </a:prstGeom>
          <a:noFill/>
        </p:spPr>
        <p:txBody>
          <a:bodyPr wrap="none" rtlCol="0">
            <a:spAutoFit/>
          </a:bodyPr>
          <a:lstStyle/>
          <a:p>
            <a:r>
              <a:rPr lang="en-US" sz="2800" dirty="0" smtClean="0">
                <a:latin typeface="+mj-lt"/>
              </a:rPr>
              <a:t>Package Import</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A Namespace may not import itself, nor may it import any of its own </a:t>
            </a:r>
            <a:r>
              <a:rPr lang="en-US" sz="2400" dirty="0" err="1" smtClean="0"/>
              <a:t>ownedMembers</a:t>
            </a:r>
            <a:endParaRPr lang="en-US" sz="2400" dirty="0" smtClean="0"/>
          </a:p>
          <a:p>
            <a:endParaRPr lang="en-US" sz="2400" dirty="0"/>
          </a:p>
          <a:p>
            <a:r>
              <a:rPr lang="en-US" sz="2400" dirty="0"/>
              <a:t>A </a:t>
            </a:r>
            <a:r>
              <a:rPr lang="en-US" sz="2400" dirty="0" err="1"/>
              <a:t>PackageImport</a:t>
            </a:r>
            <a:r>
              <a:rPr lang="en-US" sz="2400" dirty="0"/>
              <a:t> or </a:t>
            </a:r>
            <a:r>
              <a:rPr lang="en-US" sz="2400" dirty="0" err="1"/>
              <a:t>ElementImport</a:t>
            </a:r>
            <a:r>
              <a:rPr lang="en-US" sz="2400" dirty="0"/>
              <a:t> is shown using a dashed arrow with an open arrowhead from the importing Namespace to the imported Package or Element </a:t>
            </a:r>
            <a:endParaRPr lang="en-US" sz="2400" dirty="0" smtClean="0"/>
          </a:p>
          <a:p>
            <a:endParaRPr lang="en-US" sz="2400" dirty="0"/>
          </a:p>
          <a:p>
            <a:r>
              <a:rPr lang="en-US" sz="2400" dirty="0"/>
              <a:t>The keyword «import» is shown near the dashed arrow if the visibility is public; otherwise, the keyword «access» is shown to indicate private visibility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861681" cy="523220"/>
          </a:xfrm>
          <a:prstGeom prst="rect">
            <a:avLst/>
          </a:prstGeom>
          <a:noFill/>
        </p:spPr>
        <p:txBody>
          <a:bodyPr wrap="none" rtlCol="0">
            <a:spAutoFit/>
          </a:bodyPr>
          <a:lstStyle/>
          <a:p>
            <a:r>
              <a:rPr lang="en-US" sz="2800" dirty="0" smtClean="0">
                <a:latin typeface="+mj-lt"/>
              </a:rPr>
              <a:t>Package Import</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The textual syntax for a </a:t>
            </a:r>
            <a:r>
              <a:rPr lang="en-US" sz="2400" dirty="0" err="1"/>
              <a:t>PackageImport</a:t>
            </a:r>
            <a:r>
              <a:rPr lang="en-US" sz="2400" dirty="0"/>
              <a:t> is: </a:t>
            </a:r>
          </a:p>
          <a:p>
            <a:pPr marL="0" indent="0">
              <a:buNone/>
            </a:pPr>
            <a:r>
              <a:rPr lang="en-US" sz="2000" i="1" dirty="0" smtClean="0"/>
              <a:t>‘{</a:t>
            </a:r>
            <a:r>
              <a:rPr lang="en-US" sz="2000" i="1" dirty="0"/>
              <a:t>import ’ &lt;qualified-name&gt; ‘}’ | ‘{access ’ &lt;qualified-name&gt; ‘}’ </a:t>
            </a:r>
            <a:endParaRPr lang="en-US" sz="2000" i="1" dirty="0" smtClean="0"/>
          </a:p>
          <a:p>
            <a:pPr marL="0" indent="0">
              <a:buNone/>
            </a:pPr>
            <a:endParaRPr lang="en-US" sz="2000" i="1" dirty="0"/>
          </a:p>
          <a:p>
            <a:r>
              <a:rPr lang="en-US" sz="2000" dirty="0"/>
              <a:t>The textual syntax for an </a:t>
            </a:r>
            <a:r>
              <a:rPr lang="en-US" sz="2000" dirty="0" err="1"/>
              <a:t>ElementImport</a:t>
            </a:r>
            <a:r>
              <a:rPr lang="en-US" sz="2000" dirty="0"/>
              <a:t> is: </a:t>
            </a:r>
          </a:p>
          <a:p>
            <a:pPr marL="0" indent="0">
              <a:buNone/>
            </a:pPr>
            <a:r>
              <a:rPr lang="en-US" sz="2000" i="1" dirty="0" smtClean="0"/>
              <a:t>‘{</a:t>
            </a:r>
            <a:r>
              <a:rPr lang="en-US" sz="2000" i="1" dirty="0"/>
              <a:t>element import’ &lt;qualified-name&gt; ‘}’ | </a:t>
            </a:r>
            <a:r>
              <a:rPr lang="en-US" sz="2000" i="1" dirty="0" smtClean="0"/>
              <a:t>‘{</a:t>
            </a:r>
            <a:r>
              <a:rPr lang="en-US" sz="2000" i="1" dirty="0"/>
              <a:t>element access ’ &lt;qualified-name&gt; </a:t>
            </a:r>
            <a:r>
              <a:rPr lang="en-US" sz="2000" i="1" dirty="0" smtClean="0"/>
              <a:t>‘}’</a:t>
            </a:r>
          </a:p>
          <a:p>
            <a:pPr marL="0" indent="0">
              <a:buNone/>
            </a:pPr>
            <a:endParaRPr lang="en-US" sz="2000" i="1" dirty="0"/>
          </a:p>
          <a:p>
            <a:r>
              <a:rPr lang="en-US" sz="2000" i="1" dirty="0" smtClean="0"/>
              <a:t>With alias :</a:t>
            </a:r>
          </a:p>
          <a:p>
            <a:pPr marL="0" indent="0">
              <a:buNone/>
            </a:pPr>
            <a:r>
              <a:rPr lang="en-US" sz="2000" i="1" dirty="0"/>
              <a:t>‘{element import ’ &lt;qualified-name&gt; ‘ as ’ &lt;alias&gt; ‘}’ | ‘{element access ’ &lt;qualified-name&gt; ‘as’ &lt;alias&gt; ‘}’ </a:t>
            </a:r>
            <a:r>
              <a:rPr lang="en-US" sz="2000" i="1" dirty="0" smtClean="0"/>
              <a:t> </a:t>
            </a:r>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861681" cy="523220"/>
          </a:xfrm>
          <a:prstGeom prst="rect">
            <a:avLst/>
          </a:prstGeom>
          <a:noFill/>
        </p:spPr>
        <p:txBody>
          <a:bodyPr wrap="none" rtlCol="0">
            <a:spAutoFit/>
          </a:bodyPr>
          <a:lstStyle/>
          <a:p>
            <a:r>
              <a:rPr lang="en-US" sz="2800" dirty="0" smtClean="0">
                <a:latin typeface="+mj-lt"/>
              </a:rPr>
              <a:t>Package Import</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6131459"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86200" y="148025"/>
            <a:ext cx="2424062" cy="461665"/>
          </a:xfrm>
          <a:prstGeom prst="rect">
            <a:avLst/>
          </a:prstGeom>
          <a:noFill/>
        </p:spPr>
        <p:txBody>
          <a:bodyPr wrap="none" rtlCol="0">
            <a:spAutoFit/>
          </a:bodyPr>
          <a:lstStyle/>
          <a:p>
            <a:r>
              <a:rPr lang="en-US" sz="2400" dirty="0" smtClean="0">
                <a:latin typeface="+mj-lt"/>
              </a:rPr>
              <a:t>Element Import</a:t>
            </a:r>
            <a:endParaRPr lang="en-US" sz="2400" dirty="0">
              <a:latin typeface="+mj-lt"/>
            </a:endParaRPr>
          </a:p>
        </p:txBody>
      </p:sp>
      <p:sp>
        <p:nvSpPr>
          <p:cNvPr id="3" name="Rectangle 2"/>
          <p:cNvSpPr/>
          <p:nvPr/>
        </p:nvSpPr>
        <p:spPr>
          <a:xfrm>
            <a:off x="70883" y="4352042"/>
            <a:ext cx="8973872" cy="1169551"/>
          </a:xfrm>
          <a:prstGeom prst="rect">
            <a:avLst/>
          </a:prstGeom>
        </p:spPr>
        <p:txBody>
          <a:bodyPr wrap="square">
            <a:spAutoFit/>
          </a:bodyPr>
          <a:lstStyle/>
          <a:p>
            <a:r>
              <a:rPr lang="en-US" sz="1400" dirty="0"/>
              <a:t>The </a:t>
            </a:r>
            <a:r>
              <a:rPr lang="en-US" sz="1400" dirty="0" err="1"/>
              <a:t>ElementImport</a:t>
            </a:r>
            <a:r>
              <a:rPr lang="en-US" sz="1400" dirty="0"/>
              <a:t> </a:t>
            </a:r>
            <a:r>
              <a:rPr lang="en-US" sz="1400" dirty="0" smtClean="0"/>
              <a:t> allows </a:t>
            </a:r>
            <a:r>
              <a:rPr lang="en-US" sz="1400" dirty="0"/>
              <a:t>Elements in the Package Program to refer by name to the </a:t>
            </a:r>
            <a:r>
              <a:rPr lang="en-US" sz="1400" dirty="0" err="1"/>
              <a:t>DataType</a:t>
            </a:r>
            <a:r>
              <a:rPr lang="en-US" sz="1400" dirty="0"/>
              <a:t> Time in Types without qualification. </a:t>
            </a:r>
            <a:r>
              <a:rPr lang="en-US" sz="1400" dirty="0" smtClean="0"/>
              <a:t>However</a:t>
            </a:r>
            <a:r>
              <a:rPr lang="en-US" sz="1400" dirty="0"/>
              <a:t>, they still need to refer explicitly to Types::Integer, as this Element is not imported. </a:t>
            </a:r>
            <a:endParaRPr lang="en-US" sz="1400" dirty="0" smtClean="0"/>
          </a:p>
          <a:p>
            <a:endParaRPr lang="en-US" sz="1400" dirty="0" smtClean="0"/>
          </a:p>
          <a:p>
            <a:r>
              <a:rPr lang="en-US" sz="1400" dirty="0" smtClean="0"/>
              <a:t>The </a:t>
            </a:r>
            <a:r>
              <a:rPr lang="en-US" sz="1400" dirty="0" err="1"/>
              <a:t>DataType</a:t>
            </a:r>
            <a:r>
              <a:rPr lang="en-US" sz="1400" dirty="0"/>
              <a:t> String is imported into the Program Package but it is not a publicly visible as a member of Program outside of that Package, and it cannot be further imported from the Program Package by other Namespaces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6190970"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971800" y="143285"/>
            <a:ext cx="3965957" cy="461665"/>
          </a:xfrm>
          <a:prstGeom prst="rect">
            <a:avLst/>
          </a:prstGeom>
          <a:noFill/>
        </p:spPr>
        <p:txBody>
          <a:bodyPr wrap="none" rtlCol="0">
            <a:spAutoFit/>
          </a:bodyPr>
          <a:lstStyle/>
          <a:p>
            <a:r>
              <a:rPr lang="en-US" sz="2400" dirty="0" smtClean="0">
                <a:latin typeface="+mj-lt"/>
              </a:rPr>
              <a:t>Element Import : Aliasing </a:t>
            </a:r>
            <a:endParaRPr lang="en-US" sz="2400" dirty="0">
              <a:latin typeface="+mj-lt"/>
            </a:endParaRPr>
          </a:p>
        </p:txBody>
      </p:sp>
      <p:sp>
        <p:nvSpPr>
          <p:cNvPr id="3" name="Rectangle 2"/>
          <p:cNvSpPr/>
          <p:nvPr/>
        </p:nvSpPr>
        <p:spPr>
          <a:xfrm>
            <a:off x="685800" y="4343400"/>
            <a:ext cx="7696200" cy="523220"/>
          </a:xfrm>
          <a:prstGeom prst="rect">
            <a:avLst/>
          </a:prstGeom>
        </p:spPr>
        <p:txBody>
          <a:bodyPr wrap="square">
            <a:spAutoFit/>
          </a:bodyPr>
          <a:lstStyle/>
          <a:p>
            <a:r>
              <a:rPr lang="en-US" sz="1400" dirty="0"/>
              <a:t>The </a:t>
            </a:r>
            <a:r>
              <a:rPr lang="en-US" sz="1400" dirty="0" err="1"/>
              <a:t>ElementImport</a:t>
            </a:r>
            <a:r>
              <a:rPr lang="en-US" sz="1400" dirty="0"/>
              <a:t> is combined with aliasing, meaning that the </a:t>
            </a:r>
            <a:r>
              <a:rPr lang="en-US" sz="1400" dirty="0" err="1"/>
              <a:t>DataType</a:t>
            </a:r>
            <a:r>
              <a:rPr lang="en-US" sz="1400" dirty="0"/>
              <a:t> Types::Real will be referred to by name as Double in the package Shapes.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873544" y="3016480"/>
            <a:ext cx="2715283" cy="2511132"/>
            <a:chOff x="3609317" y="3737268"/>
            <a:chExt cx="2715283" cy="2511132"/>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6671" y="3957458"/>
              <a:ext cx="1668812" cy="2091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3609317" y="3737268"/>
              <a:ext cx="2715283" cy="251113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4006961" y="4105015"/>
              <a:ext cx="1919995" cy="1775638"/>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sp>
        <p:nvSpPr>
          <p:cNvPr id="6" name="TextBox 5"/>
          <p:cNvSpPr txBox="1"/>
          <p:nvPr/>
        </p:nvSpPr>
        <p:spPr>
          <a:xfrm>
            <a:off x="3162618" y="2347302"/>
            <a:ext cx="3608680" cy="646331"/>
          </a:xfrm>
          <a:prstGeom prst="rect">
            <a:avLst/>
          </a:prstGeom>
          <a:noFill/>
        </p:spPr>
        <p:txBody>
          <a:bodyPr wrap="none" rtlCol="0">
            <a:spAutoFit/>
          </a:bodyPr>
          <a:lstStyle>
            <a:defPPr>
              <a:defRPr lang="en-US"/>
            </a:defPPr>
            <a:lvl1pPr>
              <a:defRPr>
                <a:latin typeface="+mj-lt"/>
              </a:defRPr>
            </a:lvl1pPr>
          </a:lstStyle>
          <a:p>
            <a:r>
              <a:rPr lang="en-US" dirty="0"/>
              <a:t>Please do not fall off the chair !</a:t>
            </a:r>
          </a:p>
          <a:p>
            <a:endParaRPr lang="en-US" dirty="0"/>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81000"/>
            <a:ext cx="4953000" cy="1719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667000" y="1142999"/>
            <a:ext cx="4724400" cy="784830"/>
          </a:xfrm>
          <a:prstGeom prst="rect">
            <a:avLst/>
          </a:prstGeom>
          <a:noFill/>
        </p:spPr>
        <p:txBody>
          <a:bodyPr wrap="square" rtlCol="0">
            <a:spAutoFit/>
          </a:bodyPr>
          <a:lstStyle/>
          <a:p>
            <a:r>
              <a:rPr lang="en-US" sz="900" dirty="0" smtClean="0"/>
              <a:t>UML 2.5 discussions have been known to cause or induce sleep among participants. </a:t>
            </a:r>
          </a:p>
          <a:p>
            <a:endParaRPr lang="en-US" sz="900" dirty="0"/>
          </a:p>
          <a:p>
            <a:r>
              <a:rPr lang="en-US" sz="900" dirty="0" smtClean="0"/>
              <a:t>Necessary precautions to prevent injuries due to participants  falling off chairs ,resulting from UML-induced stupor is highly advised </a:t>
            </a:r>
            <a:r>
              <a:rPr lang="en-US" sz="900" dirty="0" smtClean="0">
                <a:sym typeface="Wingdings" panose="05000000000000000000" pitchFamily="2" charset="2"/>
              </a:rPr>
              <a:t></a:t>
            </a:r>
            <a:endParaRPr lang="en-US" sz="900" dirty="0" smtClean="0"/>
          </a:p>
          <a:p>
            <a:endParaRPr lang="en-US" sz="900"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518" y="2960982"/>
            <a:ext cx="2362200" cy="2643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221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1"/>
            <a:ext cx="6376809" cy="197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65106" y="143285"/>
            <a:ext cx="5671745" cy="461665"/>
          </a:xfrm>
          <a:prstGeom prst="rect">
            <a:avLst/>
          </a:prstGeom>
          <a:noFill/>
        </p:spPr>
        <p:txBody>
          <a:bodyPr wrap="none" rtlCol="0">
            <a:spAutoFit/>
          </a:bodyPr>
          <a:lstStyle/>
          <a:p>
            <a:r>
              <a:rPr lang="en-US" sz="2400" dirty="0" smtClean="0">
                <a:latin typeface="+mj-lt"/>
              </a:rPr>
              <a:t>Package Imports : </a:t>
            </a:r>
            <a:r>
              <a:rPr lang="en-US" sz="2400" dirty="0">
                <a:latin typeface="+mj-lt"/>
              </a:rPr>
              <a:t>Public and Private </a:t>
            </a:r>
          </a:p>
        </p:txBody>
      </p:sp>
      <p:sp>
        <p:nvSpPr>
          <p:cNvPr id="4" name="Rectangle 3"/>
          <p:cNvSpPr/>
          <p:nvPr/>
        </p:nvSpPr>
        <p:spPr>
          <a:xfrm>
            <a:off x="381000" y="4294909"/>
            <a:ext cx="8458200" cy="954107"/>
          </a:xfrm>
          <a:prstGeom prst="rect">
            <a:avLst/>
          </a:prstGeom>
        </p:spPr>
        <p:txBody>
          <a:bodyPr wrap="square">
            <a:spAutoFit/>
          </a:bodyPr>
          <a:lstStyle/>
          <a:p>
            <a:r>
              <a:rPr lang="en-US" sz="1400" dirty="0"/>
              <a:t>The public members of Types are imported into </a:t>
            </a:r>
            <a:r>
              <a:rPr lang="en-US" sz="1400" dirty="0" err="1"/>
              <a:t>ShoppingCart</a:t>
            </a:r>
            <a:r>
              <a:rPr lang="en-US" sz="1400" dirty="0"/>
              <a:t> and then further imported into </a:t>
            </a:r>
            <a:r>
              <a:rPr lang="en-US" sz="1400" dirty="0" err="1"/>
              <a:t>WebShop</a:t>
            </a:r>
            <a:r>
              <a:rPr lang="en-US" sz="1400" dirty="0"/>
              <a:t>. </a:t>
            </a:r>
          </a:p>
          <a:p>
            <a:endParaRPr lang="en-US" sz="1400" dirty="0" smtClean="0"/>
          </a:p>
          <a:p>
            <a:r>
              <a:rPr lang="en-US" sz="1400" dirty="0" smtClean="0"/>
              <a:t>However</a:t>
            </a:r>
            <a:r>
              <a:rPr lang="en-US" sz="1400" dirty="0"/>
              <a:t>, the members of Auxiliary are only privately imported by </a:t>
            </a:r>
            <a:r>
              <a:rPr lang="en-US" sz="1400" dirty="0" err="1"/>
              <a:t>ShoppingCart</a:t>
            </a:r>
            <a:r>
              <a:rPr lang="en-US" sz="1400" dirty="0"/>
              <a:t> and cannot be referenced using unqualified names from </a:t>
            </a:r>
            <a:r>
              <a:rPr lang="en-US" sz="1400" dirty="0" err="1"/>
              <a:t>WebShop</a:t>
            </a:r>
            <a:r>
              <a:rPr lang="en-US" sz="1400" dirty="0"/>
              <a:t>. </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A Type specifies a set of allowed values known as the instances of the Type </a:t>
            </a:r>
            <a:endParaRPr lang="en-US" sz="2400" dirty="0" smtClean="0"/>
          </a:p>
          <a:p>
            <a:endParaRPr lang="en-US" sz="2400" dirty="0" smtClean="0"/>
          </a:p>
          <a:p>
            <a:r>
              <a:rPr lang="en-US" sz="2400" dirty="0" smtClean="0"/>
              <a:t>A </a:t>
            </a:r>
            <a:r>
              <a:rPr lang="en-US" sz="2400" dirty="0" err="1"/>
              <a:t>TypedElement</a:t>
            </a:r>
            <a:r>
              <a:rPr lang="en-US" sz="2400" dirty="0"/>
              <a:t> is a </a:t>
            </a:r>
            <a:r>
              <a:rPr lang="en-US" sz="2400" dirty="0" err="1"/>
              <a:t>NamedElement</a:t>
            </a:r>
            <a:r>
              <a:rPr lang="en-US" sz="2400" dirty="0"/>
              <a:t> that, in some way, represents particular </a:t>
            </a:r>
            <a:r>
              <a:rPr lang="en-US" sz="2400" dirty="0" smtClean="0"/>
              <a:t>values</a:t>
            </a:r>
          </a:p>
          <a:p>
            <a:pPr lvl="1"/>
            <a:r>
              <a:rPr lang="en-US" sz="2000" dirty="0" err="1"/>
              <a:t>ValueSpecification</a:t>
            </a:r>
            <a:r>
              <a:rPr lang="en-US" sz="2000" dirty="0"/>
              <a:t>, which directly specifies a collection of values </a:t>
            </a:r>
            <a:endParaRPr lang="en-US" sz="2000" dirty="0" smtClean="0"/>
          </a:p>
          <a:p>
            <a:pPr lvl="1"/>
            <a:r>
              <a:rPr lang="en-US" sz="2000" dirty="0" err="1"/>
              <a:t>StructuralFeature</a:t>
            </a:r>
            <a:r>
              <a:rPr lang="en-US" sz="2000" dirty="0"/>
              <a:t>, which represents values held as part of the structure of the instances of the Classifier that owns it </a:t>
            </a:r>
            <a:endParaRPr lang="en-US" sz="2000" dirty="0" smtClean="0"/>
          </a:p>
          <a:p>
            <a:pPr lvl="1"/>
            <a:endParaRPr lang="en-US" sz="2000" dirty="0"/>
          </a:p>
          <a:p>
            <a:r>
              <a:rPr lang="en-US" sz="2400" dirty="0"/>
              <a:t>A </a:t>
            </a:r>
            <a:r>
              <a:rPr lang="en-US" sz="2400" dirty="0" err="1"/>
              <a:t>TypeElement</a:t>
            </a:r>
            <a:r>
              <a:rPr lang="en-US" sz="2400" dirty="0"/>
              <a:t> with no associated Type may represent any value </a:t>
            </a:r>
            <a:r>
              <a:rPr lang="en-US" sz="2400" dirty="0" smtClean="0"/>
              <a:t> </a:t>
            </a:r>
            <a:endParaRPr lang="en-US" sz="2400"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4130234" y="175734"/>
            <a:ext cx="879984" cy="461665"/>
          </a:xfrm>
          <a:prstGeom prst="rect">
            <a:avLst/>
          </a:prstGeom>
          <a:noFill/>
        </p:spPr>
        <p:txBody>
          <a:bodyPr wrap="none" rtlCol="0">
            <a:spAutoFit/>
          </a:bodyPr>
          <a:lstStyle/>
          <a:p>
            <a:r>
              <a:rPr lang="en-US" sz="2400" dirty="0" smtClean="0">
                <a:latin typeface="+mj-lt"/>
              </a:rPr>
              <a:t>Type</a:t>
            </a:r>
            <a:endParaRPr lang="en-US" sz="24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Types and multiplicity are used in the declaration of Elements that contain values, in order to constrain the kind and number of values that may be contained.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595" y="2286000"/>
            <a:ext cx="821055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TextBox 6"/>
          <p:cNvSpPr txBox="1"/>
          <p:nvPr/>
        </p:nvSpPr>
        <p:spPr>
          <a:xfrm>
            <a:off x="4130234" y="175734"/>
            <a:ext cx="1789272" cy="461665"/>
          </a:xfrm>
          <a:prstGeom prst="rect">
            <a:avLst/>
          </a:prstGeom>
          <a:noFill/>
        </p:spPr>
        <p:txBody>
          <a:bodyPr wrap="none" rtlCol="0">
            <a:spAutoFit/>
          </a:bodyPr>
          <a:lstStyle/>
          <a:p>
            <a:r>
              <a:rPr lang="en-US" sz="2400" dirty="0" smtClean="0">
                <a:latin typeface="+mj-lt"/>
              </a:rPr>
              <a:t>Multiplicity</a:t>
            </a:r>
            <a:endParaRPr lang="en-US" sz="24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497984" cy="5287963"/>
          </a:xfrm>
        </p:spPr>
        <p:txBody>
          <a:bodyPr/>
          <a:lstStyle/>
          <a:p>
            <a:r>
              <a:rPr lang="en-US" sz="2000" dirty="0"/>
              <a:t>A </a:t>
            </a:r>
            <a:r>
              <a:rPr lang="en-US" sz="2000" dirty="0" err="1"/>
              <a:t>MultiplicityElement</a:t>
            </a:r>
            <a:r>
              <a:rPr lang="en-US" sz="2000" dirty="0"/>
              <a:t> is an Element that may be instantiated in some way to represent a collection of values </a:t>
            </a:r>
            <a:endParaRPr lang="en-US" sz="2000" dirty="0" smtClean="0"/>
          </a:p>
          <a:p>
            <a:pPr marL="0" indent="0">
              <a:buNone/>
            </a:pPr>
            <a:endParaRPr lang="en-US" sz="2000" dirty="0" smtClean="0"/>
          </a:p>
          <a:p>
            <a:r>
              <a:rPr lang="en-US" sz="2000" dirty="0"/>
              <a:t>T</a:t>
            </a:r>
            <a:r>
              <a:rPr lang="en-US" sz="2000" dirty="0" smtClean="0"/>
              <a:t>he </a:t>
            </a:r>
            <a:r>
              <a:rPr lang="en-US" sz="2000" dirty="0"/>
              <a:t>values in the collection may change over time </a:t>
            </a:r>
            <a:endParaRPr lang="en-US" sz="2000" dirty="0" smtClean="0"/>
          </a:p>
          <a:p>
            <a:endParaRPr lang="en-US" sz="2000" dirty="0"/>
          </a:p>
          <a:p>
            <a:r>
              <a:rPr lang="en-US" sz="2000" dirty="0"/>
              <a:t>The cardinality of a collection is the number of values contained in that collection. </a:t>
            </a:r>
            <a:endParaRPr lang="en-US" sz="2000" dirty="0" smtClean="0"/>
          </a:p>
          <a:p>
            <a:endParaRPr lang="en-US" sz="2000" dirty="0"/>
          </a:p>
          <a:p>
            <a:r>
              <a:rPr lang="en-US" sz="2000" dirty="0"/>
              <a:t>The multiplicity of a </a:t>
            </a:r>
            <a:r>
              <a:rPr lang="en-US" sz="2000" dirty="0" err="1"/>
              <a:t>MultiplicityElement</a:t>
            </a:r>
            <a:r>
              <a:rPr lang="en-US" sz="2000" dirty="0"/>
              <a:t> specifies valid cardinalities of the collection it represents. </a:t>
            </a:r>
            <a:endParaRPr lang="en-US" sz="2000" dirty="0" smtClean="0"/>
          </a:p>
          <a:p>
            <a:endParaRPr lang="en-US" sz="2000" dirty="0"/>
          </a:p>
          <a:p>
            <a:r>
              <a:rPr lang="en-US" sz="2000" dirty="0"/>
              <a:t>The multiplicity is a constraint on the cardinality, which shall not be less than the lower bound and not greater than the upper bound specified for the multiplicity </a:t>
            </a:r>
            <a:endParaRPr lang="en-US" sz="2000" dirty="0" smtClean="0"/>
          </a:p>
          <a:p>
            <a:endParaRPr lang="en-US" sz="2000" dirty="0"/>
          </a:p>
          <a:p>
            <a:endParaRPr lang="en-US" sz="2000" dirty="0" smtClean="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4130234" y="175734"/>
            <a:ext cx="1789272" cy="461665"/>
          </a:xfrm>
          <a:prstGeom prst="rect">
            <a:avLst/>
          </a:prstGeom>
          <a:noFill/>
        </p:spPr>
        <p:txBody>
          <a:bodyPr wrap="none" rtlCol="0">
            <a:spAutoFit/>
          </a:bodyPr>
          <a:lstStyle/>
          <a:p>
            <a:r>
              <a:rPr lang="en-US" sz="2400" dirty="0" smtClean="0">
                <a:latin typeface="+mj-lt"/>
              </a:rPr>
              <a:t>Multiplicity</a:t>
            </a:r>
            <a:endParaRPr lang="en-US" sz="2400" dirty="0">
              <a:latin typeface="+mj-lt"/>
            </a:endParaRPr>
          </a:p>
        </p:txBody>
      </p:sp>
    </p:spTree>
    <p:extLst>
      <p:ext uri="{BB962C8B-B14F-4D97-AF65-F5344CB8AC3E}">
        <p14:creationId xmlns:p14="http://schemas.microsoft.com/office/powerpoint/2010/main" val="2929199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497984" cy="5287963"/>
          </a:xfrm>
        </p:spPr>
        <p:txBody>
          <a:bodyPr/>
          <a:lstStyle/>
          <a:p>
            <a:r>
              <a:rPr lang="en-US" sz="1800" dirty="0"/>
              <a:t>The lower and upper bounds for the multiplicity of a </a:t>
            </a:r>
            <a:r>
              <a:rPr lang="en-US" sz="1800" dirty="0" err="1"/>
              <a:t>MultiplicityElement</a:t>
            </a:r>
            <a:r>
              <a:rPr lang="en-US" sz="1800" dirty="0"/>
              <a:t> are specified by </a:t>
            </a:r>
            <a:r>
              <a:rPr lang="en-US" sz="1800" dirty="0" err="1" smtClean="0"/>
              <a:t>ValueSpecifications</a:t>
            </a:r>
            <a:r>
              <a:rPr lang="en-US" sz="1800" dirty="0" smtClean="0"/>
              <a:t>, </a:t>
            </a:r>
            <a:r>
              <a:rPr lang="en-US" sz="1800" dirty="0"/>
              <a:t>which must evaluate to an Integer value for the </a:t>
            </a:r>
            <a:r>
              <a:rPr lang="en-US" sz="1800" dirty="0" err="1"/>
              <a:t>lowerBound</a:t>
            </a:r>
            <a:r>
              <a:rPr lang="en-US" sz="1800" dirty="0"/>
              <a:t> and an </a:t>
            </a:r>
            <a:r>
              <a:rPr lang="en-US" sz="1800" dirty="0" err="1"/>
              <a:t>UnlimitedNatural</a:t>
            </a:r>
            <a:r>
              <a:rPr lang="en-US" sz="1800" dirty="0"/>
              <a:t> value for the </a:t>
            </a:r>
            <a:r>
              <a:rPr lang="en-US" sz="1800" dirty="0" err="1"/>
              <a:t>upperBound</a:t>
            </a:r>
            <a:r>
              <a:rPr lang="en-US" sz="1800" dirty="0"/>
              <a:t> </a:t>
            </a:r>
            <a:endParaRPr lang="en-US" sz="1800" dirty="0" smtClean="0"/>
          </a:p>
          <a:p>
            <a:endParaRPr lang="en-US" sz="1800" dirty="0"/>
          </a:p>
          <a:p>
            <a:r>
              <a:rPr lang="en-US" sz="1800" dirty="0"/>
              <a:t>A </a:t>
            </a:r>
            <a:r>
              <a:rPr lang="en-US" sz="1800" dirty="0" err="1"/>
              <a:t>MultiplicityElement</a:t>
            </a:r>
            <a:r>
              <a:rPr lang="en-US" sz="1800" dirty="0"/>
              <a:t> is unlimited if its </a:t>
            </a:r>
            <a:r>
              <a:rPr lang="en-US" sz="1800" dirty="0" err="1"/>
              <a:t>upperBound</a:t>
            </a:r>
            <a:r>
              <a:rPr lang="en-US" sz="1800" dirty="0"/>
              <a:t> has the </a:t>
            </a:r>
            <a:r>
              <a:rPr lang="en-US" sz="1800" dirty="0" err="1"/>
              <a:t>UnlimitedNatural</a:t>
            </a:r>
            <a:r>
              <a:rPr lang="en-US" sz="1800" dirty="0"/>
              <a:t> value of unlimited (“*”). </a:t>
            </a:r>
            <a:endParaRPr lang="en-US" sz="1800" dirty="0" smtClean="0"/>
          </a:p>
          <a:p>
            <a:endParaRPr lang="en-US" sz="1800" dirty="0"/>
          </a:p>
          <a:p>
            <a:r>
              <a:rPr lang="en-US" sz="1800" dirty="0"/>
              <a:t>A </a:t>
            </a:r>
            <a:r>
              <a:rPr lang="en-US" sz="1800" dirty="0" err="1"/>
              <a:t>MultiplicityElement</a:t>
            </a:r>
            <a:r>
              <a:rPr lang="en-US" sz="1800" dirty="0"/>
              <a:t> is multivalued if it has an </a:t>
            </a:r>
            <a:r>
              <a:rPr lang="en-US" sz="1800" dirty="0" err="1"/>
              <a:t>upperBound</a:t>
            </a:r>
            <a:r>
              <a:rPr lang="en-US" sz="1800" dirty="0"/>
              <a:t> greater than 1 (including unbounded). A </a:t>
            </a:r>
            <a:r>
              <a:rPr lang="en-US" sz="1800" dirty="0" err="1"/>
              <a:t>MultiplicityElement</a:t>
            </a:r>
            <a:r>
              <a:rPr lang="en-US" sz="1800" dirty="0"/>
              <a:t> that is not multivalued can represent at most a single value. </a:t>
            </a:r>
            <a:endParaRPr lang="en-US" sz="1800" dirty="0" smtClean="0"/>
          </a:p>
          <a:p>
            <a:endParaRPr lang="en-US" sz="1800" dirty="0"/>
          </a:p>
          <a:p>
            <a:r>
              <a:rPr lang="en-US" sz="1800" dirty="0"/>
              <a:t>A </a:t>
            </a:r>
            <a:r>
              <a:rPr lang="en-US" sz="1800" dirty="0" err="1"/>
              <a:t>MultiplicityElement</a:t>
            </a:r>
            <a:r>
              <a:rPr lang="en-US" sz="1800" dirty="0"/>
              <a:t> can define a multiplicity both of whose bounds are zero. This restricts the allowed cardinality to be 0; that is, it requires that an instantiation of this element contain no </a:t>
            </a:r>
            <a:r>
              <a:rPr lang="en-US" sz="1800" dirty="0" smtClean="0"/>
              <a:t>values</a:t>
            </a:r>
            <a:endParaRPr lang="en-US" sz="1800" dirty="0"/>
          </a:p>
          <a:p>
            <a:pPr marL="0" indent="0">
              <a:buNone/>
            </a:pPr>
            <a:r>
              <a:rPr lang="en-US" sz="1800" dirty="0" smtClean="0"/>
              <a:t>     (</a:t>
            </a:r>
            <a:r>
              <a:rPr lang="en-US" sz="1800" dirty="0"/>
              <a:t>context of Generalizations </a:t>
            </a:r>
            <a:r>
              <a:rPr lang="en-US" sz="1800" dirty="0" smtClean="0"/>
              <a:t>to </a:t>
            </a:r>
            <a:r>
              <a:rPr lang="en-US" sz="1800" dirty="0"/>
              <a:t>constrain the cardinalities of a more  </a:t>
            </a:r>
            <a:r>
              <a:rPr lang="en-US" sz="1800" dirty="0" smtClean="0"/>
              <a:t>  </a:t>
            </a:r>
          </a:p>
          <a:p>
            <a:pPr marL="0" indent="0">
              <a:buNone/>
            </a:pPr>
            <a:r>
              <a:rPr lang="en-US" sz="1800" dirty="0"/>
              <a:t> </a:t>
            </a:r>
            <a:r>
              <a:rPr lang="en-US" sz="1800" dirty="0" smtClean="0"/>
              <a:t>    general </a:t>
            </a:r>
            <a:r>
              <a:rPr lang="en-US" sz="1800" dirty="0"/>
              <a:t>Classifier </a:t>
            </a:r>
            <a:r>
              <a:rPr lang="en-US" sz="1800" dirty="0" smtClean="0"/>
              <a: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4130234" y="175734"/>
            <a:ext cx="1789272" cy="461665"/>
          </a:xfrm>
          <a:prstGeom prst="rect">
            <a:avLst/>
          </a:prstGeom>
          <a:noFill/>
        </p:spPr>
        <p:txBody>
          <a:bodyPr wrap="none" rtlCol="0">
            <a:spAutoFit/>
          </a:bodyPr>
          <a:lstStyle/>
          <a:p>
            <a:r>
              <a:rPr lang="en-US" sz="2400" dirty="0" smtClean="0">
                <a:latin typeface="+mj-lt"/>
              </a:rPr>
              <a:t>Multiplicity</a:t>
            </a:r>
            <a:endParaRPr lang="en-US" sz="2400" dirty="0">
              <a:latin typeface="+mj-lt"/>
            </a:endParaRPr>
          </a:p>
        </p:txBody>
      </p:sp>
    </p:spTree>
    <p:extLst>
      <p:ext uri="{BB962C8B-B14F-4D97-AF65-F5344CB8AC3E}">
        <p14:creationId xmlns:p14="http://schemas.microsoft.com/office/powerpoint/2010/main" val="3296067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497984" cy="5287963"/>
          </a:xfrm>
        </p:spPr>
        <p:txBody>
          <a:bodyPr/>
          <a:lstStyle/>
          <a:p>
            <a:r>
              <a:rPr lang="en-US" sz="1800" dirty="0"/>
              <a:t>If the </a:t>
            </a:r>
            <a:r>
              <a:rPr lang="en-US" sz="1800" dirty="0" err="1"/>
              <a:t>MultiplicityElement</a:t>
            </a:r>
            <a:r>
              <a:rPr lang="en-US" sz="1800" dirty="0"/>
              <a:t> is specified as ordered (i.e., </a:t>
            </a:r>
            <a:r>
              <a:rPr lang="en-US" sz="1800" dirty="0" err="1"/>
              <a:t>isOrdered</a:t>
            </a:r>
            <a:r>
              <a:rPr lang="en-US" sz="1800" dirty="0"/>
              <a:t> is true), then the collection of values in an instantiation of this Element is ordered </a:t>
            </a:r>
            <a:endParaRPr lang="en-US" sz="1800" dirty="0" smtClean="0"/>
          </a:p>
          <a:p>
            <a:pPr lvl="1"/>
            <a:r>
              <a:rPr lang="en-US" sz="1400" dirty="0"/>
              <a:t>mapping from positive integers to the elements of the collection of values </a:t>
            </a:r>
            <a:endParaRPr lang="en-US" sz="1400" dirty="0" smtClean="0"/>
          </a:p>
          <a:p>
            <a:pPr lvl="1"/>
            <a:r>
              <a:rPr lang="en-US" sz="1400" dirty="0" smtClean="0"/>
              <a:t>If </a:t>
            </a:r>
            <a:r>
              <a:rPr lang="en-US" sz="1400" dirty="0"/>
              <a:t>a </a:t>
            </a:r>
            <a:r>
              <a:rPr lang="en-US" sz="1400" dirty="0" err="1"/>
              <a:t>MultiplicityElement</a:t>
            </a:r>
            <a:r>
              <a:rPr lang="en-US" sz="1400" dirty="0"/>
              <a:t> is not multivalued, then the value for </a:t>
            </a:r>
            <a:r>
              <a:rPr lang="en-US" sz="1400" dirty="0" err="1"/>
              <a:t>isOrdered</a:t>
            </a:r>
            <a:r>
              <a:rPr lang="en-US" sz="1400" dirty="0"/>
              <a:t> has no semantic effect </a:t>
            </a:r>
            <a:endParaRPr lang="en-US" sz="1400" dirty="0" smtClean="0"/>
          </a:p>
          <a:p>
            <a:pPr lvl="1"/>
            <a:endParaRPr lang="en-US" sz="1400" dirty="0"/>
          </a:p>
          <a:p>
            <a:r>
              <a:rPr lang="en-US" sz="1800" dirty="0"/>
              <a:t>If the </a:t>
            </a:r>
            <a:r>
              <a:rPr lang="en-US" sz="1800" dirty="0" err="1"/>
              <a:t>MultiplicityElement</a:t>
            </a:r>
            <a:r>
              <a:rPr lang="en-US" sz="1800" dirty="0"/>
              <a:t> is specified as unordered (i.e., </a:t>
            </a:r>
            <a:r>
              <a:rPr lang="en-US" sz="1800" dirty="0" err="1"/>
              <a:t>isOrdered</a:t>
            </a:r>
            <a:r>
              <a:rPr lang="en-US" sz="1800" dirty="0"/>
              <a:t> is false), then no assumptions can be made about the order of the values in an instantiation of this Element. </a:t>
            </a:r>
            <a:endParaRPr lang="en-US" sz="1800" dirty="0" smtClean="0"/>
          </a:p>
          <a:p>
            <a:endParaRPr lang="en-US" sz="1800" dirty="0"/>
          </a:p>
          <a:p>
            <a:r>
              <a:rPr lang="en-US" sz="1800" dirty="0"/>
              <a:t>If the </a:t>
            </a:r>
            <a:r>
              <a:rPr lang="en-US" sz="1800" dirty="0" err="1"/>
              <a:t>MultiplicityElement</a:t>
            </a:r>
            <a:r>
              <a:rPr lang="en-US" sz="1800" dirty="0"/>
              <a:t> is specified as unique (i.e., </a:t>
            </a:r>
            <a:r>
              <a:rPr lang="en-US" sz="1800" dirty="0" err="1"/>
              <a:t>isUnique</a:t>
            </a:r>
            <a:r>
              <a:rPr lang="en-US" sz="1800" dirty="0"/>
              <a:t> is true), then the collection of values in an instantiation of this Element must be unique </a:t>
            </a:r>
            <a:endParaRPr lang="en-US" sz="1800" dirty="0" smtClean="0"/>
          </a:p>
          <a:p>
            <a:pPr lvl="1"/>
            <a:r>
              <a:rPr lang="en-US" sz="1800" dirty="0" smtClean="0"/>
              <a:t>That </a:t>
            </a:r>
            <a:r>
              <a:rPr lang="en-US" sz="1800" dirty="0"/>
              <a:t>is, no two values in the collection may be equal, </a:t>
            </a:r>
            <a:endParaRPr lang="en-US" sz="1800" dirty="0" smtClean="0"/>
          </a:p>
          <a:p>
            <a:pPr lvl="2"/>
            <a:r>
              <a:rPr lang="en-US" sz="1100" dirty="0" smtClean="0"/>
              <a:t>where </a:t>
            </a:r>
            <a:r>
              <a:rPr lang="en-US" sz="1100" dirty="0"/>
              <a:t>equality of objects (instances of Classes) is based on object identity </a:t>
            </a:r>
            <a:endParaRPr lang="en-US" sz="1100" dirty="0" smtClean="0"/>
          </a:p>
          <a:p>
            <a:pPr lvl="2"/>
            <a:r>
              <a:rPr lang="en-US" sz="1100" dirty="0" smtClean="0"/>
              <a:t>while </a:t>
            </a:r>
            <a:r>
              <a:rPr lang="en-US" sz="1100" dirty="0"/>
              <a:t>equality of data values (instances of </a:t>
            </a:r>
            <a:r>
              <a:rPr lang="en-US" sz="1100" dirty="0" err="1"/>
              <a:t>DataTypes</a:t>
            </a:r>
            <a:r>
              <a:rPr lang="en-US" sz="1100" dirty="0"/>
              <a:t>) and </a:t>
            </a:r>
            <a:r>
              <a:rPr lang="en-US" sz="1100" dirty="0" smtClean="0"/>
              <a:t>Signal </a:t>
            </a:r>
            <a:r>
              <a:rPr lang="en-US" sz="1100" dirty="0"/>
              <a:t>instances is based on value </a:t>
            </a:r>
            <a:endParaRPr lang="en-US" sz="1100" dirty="0" smtClean="0"/>
          </a:p>
          <a:p>
            <a:pPr lvl="1"/>
            <a:r>
              <a:rPr lang="en-US" sz="1800" dirty="0" smtClean="0"/>
              <a:t>If </a:t>
            </a:r>
            <a:r>
              <a:rPr lang="en-US" sz="1800" dirty="0"/>
              <a:t>a </a:t>
            </a:r>
            <a:r>
              <a:rPr lang="en-US" sz="1800" dirty="0" err="1"/>
              <a:t>MultiplicityElement</a:t>
            </a:r>
            <a:r>
              <a:rPr lang="en-US" sz="1800" dirty="0"/>
              <a:t> is not multivalued, then the value for </a:t>
            </a:r>
            <a:r>
              <a:rPr lang="en-US" sz="1800" dirty="0" err="1"/>
              <a:t>isUnique</a:t>
            </a:r>
            <a:r>
              <a:rPr lang="en-US" sz="1800" dirty="0"/>
              <a:t> has no semantic effect. </a:t>
            </a:r>
            <a:endParaRPr lang="en-US" sz="1800" dirty="0" smtClean="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8" name="Straight Connector 7"/>
          <p:cNvCxnSpPr>
            <a:stCxn id="7" idx="7"/>
            <a:endCxn id="7"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4130234" y="175734"/>
            <a:ext cx="1789272" cy="461665"/>
          </a:xfrm>
          <a:prstGeom prst="rect">
            <a:avLst/>
          </a:prstGeom>
          <a:noFill/>
        </p:spPr>
        <p:txBody>
          <a:bodyPr wrap="none" rtlCol="0">
            <a:spAutoFit/>
          </a:bodyPr>
          <a:lstStyle/>
          <a:p>
            <a:r>
              <a:rPr lang="en-US" sz="2400" dirty="0" smtClean="0">
                <a:latin typeface="+mj-lt"/>
              </a:rPr>
              <a:t>Multiplicity</a:t>
            </a:r>
            <a:endParaRPr lang="en-US" sz="2400" dirty="0">
              <a:latin typeface="+mj-lt"/>
            </a:endParaRPr>
          </a:p>
        </p:txBody>
      </p:sp>
    </p:spTree>
    <p:extLst>
      <p:ext uri="{BB962C8B-B14F-4D97-AF65-F5344CB8AC3E}">
        <p14:creationId xmlns:p14="http://schemas.microsoft.com/office/powerpoint/2010/main" val="2308952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800" dirty="0"/>
              <a:t>The multiplicity bounds may be shown in the format: </a:t>
            </a:r>
          </a:p>
          <a:p>
            <a:pPr lvl="1"/>
            <a:r>
              <a:rPr lang="en-US" sz="2000" i="1" dirty="0"/>
              <a:t>&lt;lower-bound&gt; ‘..’ &lt;</a:t>
            </a:r>
            <a:r>
              <a:rPr lang="en-US" sz="2000" i="1" dirty="0" smtClean="0"/>
              <a:t>upper-bound</a:t>
            </a:r>
            <a:r>
              <a:rPr lang="en-US" sz="2000" i="1" dirty="0"/>
              <a:t>&gt; </a:t>
            </a:r>
            <a:endParaRPr lang="en-US" sz="2000" i="1" dirty="0" smtClean="0"/>
          </a:p>
          <a:p>
            <a:pPr lvl="2"/>
            <a:r>
              <a:rPr lang="en-US" sz="1800" dirty="0" smtClean="0"/>
              <a:t>where </a:t>
            </a:r>
            <a:r>
              <a:rPr lang="en-US" sz="1800" dirty="0"/>
              <a:t>&lt;lower-bound&gt; is a </a:t>
            </a:r>
            <a:r>
              <a:rPr lang="en-US" sz="1800" dirty="0" err="1"/>
              <a:t>ValueSpecification</a:t>
            </a:r>
            <a:r>
              <a:rPr lang="en-US" sz="1800" dirty="0"/>
              <a:t> of type Integer and &lt;upper-bound&gt; is a </a:t>
            </a:r>
            <a:r>
              <a:rPr lang="en-US" sz="1800" dirty="0" err="1"/>
              <a:t>ValueSpecification</a:t>
            </a:r>
            <a:r>
              <a:rPr lang="en-US" sz="1800" dirty="0"/>
              <a:t> of type </a:t>
            </a:r>
            <a:r>
              <a:rPr lang="en-US" sz="1800" dirty="0" err="1"/>
              <a:t>UnlimitedNatural</a:t>
            </a:r>
            <a:r>
              <a:rPr lang="en-US" sz="1800" dirty="0"/>
              <a:t>. The star character (*) is used as part of a multiplicity specification to represent an unlimited upper bound. </a:t>
            </a:r>
            <a:endParaRPr lang="en-US" sz="1800" dirty="0" smtClean="0"/>
          </a:p>
          <a:p>
            <a:pPr lvl="1"/>
            <a:r>
              <a:rPr lang="en-US" sz="1800" dirty="0"/>
              <a:t>If the lower bound is equal to the upper bound, then an alternate notation is to use a string containing just the upper bound. For example, “1” is semantically equivalent to “1..1” multiplicity. </a:t>
            </a:r>
            <a:endParaRPr lang="en-US" sz="1800" dirty="0" smtClean="0"/>
          </a:p>
          <a:p>
            <a:pPr lvl="1"/>
            <a:r>
              <a:rPr lang="en-US" sz="1800" dirty="0" smtClean="0"/>
              <a:t>A </a:t>
            </a:r>
            <a:r>
              <a:rPr lang="en-US" sz="1800" dirty="0"/>
              <a:t>multiplicity with zero as the lower bound and an unspecified upper bound may use the alternative notation containing a single star “*” instead of “0..*” multiplicity.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4130234" y="175734"/>
            <a:ext cx="1789272" cy="461665"/>
          </a:xfrm>
          <a:prstGeom prst="rect">
            <a:avLst/>
          </a:prstGeom>
          <a:noFill/>
        </p:spPr>
        <p:txBody>
          <a:bodyPr wrap="none" rtlCol="0">
            <a:spAutoFit/>
          </a:bodyPr>
          <a:lstStyle/>
          <a:p>
            <a:r>
              <a:rPr lang="en-US" sz="2400" dirty="0" smtClean="0">
                <a:latin typeface="+mj-lt"/>
              </a:rPr>
              <a:t>Multiplicity</a:t>
            </a:r>
            <a:endParaRPr lang="en-US" sz="2400" dirty="0">
              <a:latin typeface="+mj-lt"/>
            </a:endParaRPr>
          </a:p>
        </p:txBody>
      </p:sp>
    </p:spTree>
    <p:extLst>
      <p:ext uri="{BB962C8B-B14F-4D97-AF65-F5344CB8AC3E}">
        <p14:creationId xmlns:p14="http://schemas.microsoft.com/office/powerpoint/2010/main" val="2809205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8500771"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15" name="Straight Connector 14"/>
          <p:cNvCxnSpPr>
            <a:stCxn id="14" idx="7"/>
            <a:endCxn id="1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320160" y="171359"/>
            <a:ext cx="3035383" cy="523220"/>
          </a:xfrm>
          <a:prstGeom prst="rect">
            <a:avLst/>
          </a:prstGeom>
          <a:noFill/>
        </p:spPr>
        <p:txBody>
          <a:bodyPr wrap="none" rtlCol="0">
            <a:spAutoFit/>
          </a:bodyPr>
          <a:lstStyle/>
          <a:p>
            <a:r>
              <a:rPr lang="en-US" sz="2800" dirty="0" smtClean="0">
                <a:latin typeface="+mj-lt"/>
              </a:rPr>
              <a:t>Collection Types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207823"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TextBox 6"/>
          <p:cNvSpPr txBox="1"/>
          <p:nvPr/>
        </p:nvSpPr>
        <p:spPr>
          <a:xfrm>
            <a:off x="3403558" y="258679"/>
            <a:ext cx="2587568" cy="400110"/>
          </a:xfrm>
          <a:prstGeom prst="rect">
            <a:avLst/>
          </a:prstGeom>
          <a:noFill/>
        </p:spPr>
        <p:txBody>
          <a:bodyPr wrap="none" rtlCol="0">
            <a:spAutoFit/>
          </a:bodyPr>
          <a:lstStyle/>
          <a:p>
            <a:r>
              <a:rPr lang="en-US" sz="2000" dirty="0" smtClean="0">
                <a:latin typeface="+mj-lt"/>
              </a:rPr>
              <a:t>Multiplicity : Syntax</a:t>
            </a:r>
            <a:endParaRPr lang="en-US" sz="2000" dirty="0">
              <a:latin typeface="+mj-lt"/>
            </a:endParaRPr>
          </a:p>
        </p:txBody>
      </p:sp>
    </p:spTree>
    <p:extLst>
      <p:ext uri="{BB962C8B-B14F-4D97-AF65-F5344CB8AC3E}">
        <p14:creationId xmlns:p14="http://schemas.microsoft.com/office/powerpoint/2010/main" val="455462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25" y="1857376"/>
            <a:ext cx="295275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81400"/>
            <a:ext cx="7391851" cy="1138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 name="Straight Connector 6"/>
          <p:cNvCxnSpPr>
            <a:stCxn id="6" idx="7"/>
            <a:endCxn id="6"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TextBox 2"/>
          <p:cNvSpPr txBox="1"/>
          <p:nvPr/>
        </p:nvSpPr>
        <p:spPr>
          <a:xfrm>
            <a:off x="3403558" y="258679"/>
            <a:ext cx="2943434" cy="400110"/>
          </a:xfrm>
          <a:prstGeom prst="rect">
            <a:avLst/>
          </a:prstGeom>
          <a:noFill/>
        </p:spPr>
        <p:txBody>
          <a:bodyPr wrap="none" rtlCol="0">
            <a:spAutoFit/>
          </a:bodyPr>
          <a:lstStyle/>
          <a:p>
            <a:r>
              <a:rPr lang="en-US" sz="2000" dirty="0" smtClean="0">
                <a:latin typeface="+mj-lt"/>
              </a:rPr>
              <a:t>Multiplicity : Examples</a:t>
            </a:r>
            <a:endParaRPr lang="en-US" sz="20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286000"/>
            <a:ext cx="8229600" cy="609600"/>
          </a:xfrm>
        </p:spPr>
        <p:txBody>
          <a:bodyPr/>
          <a:lstStyle/>
          <a:p>
            <a:pPr marL="0" indent="0">
              <a:buNone/>
            </a:pPr>
            <a:r>
              <a:rPr lang="en-US" dirty="0" smtClean="0"/>
              <a:t>Common Structure</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8166559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981542"/>
            <a:ext cx="8229600" cy="5287963"/>
          </a:xfrm>
        </p:spPr>
        <p:txBody>
          <a:bodyPr/>
          <a:lstStyle/>
          <a:p>
            <a:r>
              <a:rPr lang="en-US" sz="2000" dirty="0"/>
              <a:t>A Constraint is an assertion that indicates a restriction that must be satisfied by any valid realization of the model containing the Constraint. </a:t>
            </a:r>
            <a:endParaRPr lang="en-US" sz="2000" dirty="0" smtClean="0"/>
          </a:p>
          <a:p>
            <a:endParaRPr lang="en-US" sz="2000" dirty="0" smtClean="0"/>
          </a:p>
          <a:p>
            <a:r>
              <a:rPr lang="en-US" sz="2000" dirty="0" smtClean="0"/>
              <a:t>A </a:t>
            </a:r>
            <a:r>
              <a:rPr lang="en-US" sz="2000" dirty="0"/>
              <a:t>Constraint is attached to a set of </a:t>
            </a:r>
            <a:r>
              <a:rPr lang="en-US" sz="2000" dirty="0" err="1"/>
              <a:t>constrainedElements</a:t>
            </a:r>
            <a:r>
              <a:rPr lang="en-US" sz="2000" dirty="0"/>
              <a:t>, and it represents additional semantic information about those Elements. </a:t>
            </a:r>
            <a:endParaRPr lang="en-US" sz="2000" dirty="0" smtClean="0"/>
          </a:p>
          <a:p>
            <a:endParaRPr lang="en-US" sz="2000" dirty="0"/>
          </a:p>
          <a:p>
            <a:r>
              <a:rPr lang="en-US" sz="2000" dirty="0"/>
              <a:t>The specification of a Constraint is given by a </a:t>
            </a:r>
            <a:r>
              <a:rPr lang="en-US" sz="2000" dirty="0" err="1"/>
              <a:t>ValueSpecification</a:t>
            </a:r>
            <a:r>
              <a:rPr lang="en-US" sz="2000" dirty="0"/>
              <a:t> </a:t>
            </a:r>
            <a:r>
              <a:rPr lang="en-US" sz="2000" dirty="0" smtClean="0"/>
              <a:t>of </a:t>
            </a:r>
            <a:r>
              <a:rPr lang="en-US" sz="2000" dirty="0"/>
              <a:t>type Boolean </a:t>
            </a:r>
            <a:endParaRPr lang="en-US" sz="2000" dirty="0" smtClean="0"/>
          </a:p>
          <a:p>
            <a:endParaRPr lang="en-US" sz="2000" dirty="0"/>
          </a:p>
          <a:p>
            <a:r>
              <a:rPr lang="en-US" sz="2000" dirty="0" smtClean="0"/>
              <a:t>The </a:t>
            </a:r>
            <a:r>
              <a:rPr lang="en-US" sz="2000" dirty="0"/>
              <a:t>context of the Constraint may be used as the Namespace for interpreting names used in the specification </a:t>
            </a:r>
            <a:r>
              <a:rPr lang="en-US" sz="2000" dirty="0" smtClean="0"/>
              <a:t>(</a:t>
            </a:r>
            <a:r>
              <a:rPr lang="en-US" sz="2000" dirty="0"/>
              <a:t>“self” is used to refer to the context </a:t>
            </a:r>
            <a:r>
              <a:rPr lang="en-US" sz="2000" dirty="0" smtClean="0"/>
              <a:t>element)</a:t>
            </a:r>
          </a:p>
          <a:p>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4038600" y="245008"/>
            <a:ext cx="1609736" cy="400110"/>
          </a:xfrm>
          <a:prstGeom prst="rect">
            <a:avLst/>
          </a:prstGeom>
          <a:noFill/>
        </p:spPr>
        <p:txBody>
          <a:bodyPr wrap="none" rtlCol="0">
            <a:spAutoFit/>
          </a:bodyPr>
          <a:lstStyle/>
          <a:p>
            <a:r>
              <a:rPr lang="en-US" sz="2000" dirty="0" smtClean="0">
                <a:latin typeface="+mj-lt"/>
              </a:rPr>
              <a:t>Constraints</a:t>
            </a:r>
            <a:endParaRPr lang="en-US" sz="20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a:t>The owner of the Constraint determines when the Constraint specification is evaluated </a:t>
            </a:r>
          </a:p>
          <a:p>
            <a:pPr lvl="1"/>
            <a:r>
              <a:rPr lang="en-US" sz="1600" dirty="0"/>
              <a:t>a Constraint that is a precondition of an Operation is evaluated at the start of the invocation of the Operation, </a:t>
            </a:r>
            <a:endParaRPr lang="en-US" sz="1600" dirty="0" smtClean="0"/>
          </a:p>
          <a:p>
            <a:pPr lvl="1"/>
            <a:r>
              <a:rPr lang="en-US" sz="1600" dirty="0" smtClean="0"/>
              <a:t>a </a:t>
            </a:r>
            <a:r>
              <a:rPr lang="en-US" sz="1600" dirty="0"/>
              <a:t>Constraint that is a </a:t>
            </a:r>
            <a:r>
              <a:rPr lang="en-US" sz="1600" dirty="0" err="1"/>
              <a:t>postcondition</a:t>
            </a:r>
            <a:r>
              <a:rPr lang="en-US" sz="1600" dirty="0"/>
              <a:t> is evaluated at the conclusion of the invocation </a:t>
            </a:r>
            <a:endParaRPr lang="en-US" sz="1600" dirty="0" smtClean="0"/>
          </a:p>
          <a:p>
            <a:pPr lvl="1"/>
            <a:endParaRPr lang="en-US" sz="1600" dirty="0"/>
          </a:p>
          <a:p>
            <a:r>
              <a:rPr lang="en-US" sz="2000" dirty="0"/>
              <a:t>A Constraint is evaluated by evaluating its specification</a:t>
            </a:r>
            <a:r>
              <a:rPr lang="en-US" sz="2000" dirty="0" smtClean="0"/>
              <a:t>.</a:t>
            </a:r>
          </a:p>
          <a:p>
            <a:pPr lvl="1"/>
            <a:r>
              <a:rPr lang="en-US" sz="1600" dirty="0" smtClean="0"/>
              <a:t>If </a:t>
            </a:r>
            <a:r>
              <a:rPr lang="en-US" sz="1600" dirty="0"/>
              <a:t>the specification evaluates to true, then the Constraint is satisfied at that time. If the specification evaluates to false, then the Constraint is not satisfied, and the realization of the model in which the evaluation occurs is not valid. </a:t>
            </a:r>
            <a:endParaRPr lang="en-US" sz="1600" dirty="0" smtClean="0"/>
          </a:p>
          <a:p>
            <a:endParaRPr lang="en-US" sz="2000" dirty="0"/>
          </a:p>
          <a:p>
            <a:r>
              <a:rPr lang="en-US" sz="2000" i="1" dirty="0" smtClean="0"/>
              <a:t>BNF notation :</a:t>
            </a:r>
          </a:p>
          <a:p>
            <a:pPr marL="0" indent="0">
              <a:buNone/>
            </a:pPr>
            <a:r>
              <a:rPr lang="en-US" sz="2000" i="1" dirty="0"/>
              <a:t> </a:t>
            </a:r>
            <a:r>
              <a:rPr lang="en-US" sz="2000" i="1" dirty="0" smtClean="0"/>
              <a:t>  &lt;constraint</a:t>
            </a:r>
            <a:r>
              <a:rPr lang="en-US" sz="2000" i="1" dirty="0"/>
              <a:t>&gt; ::= ‘{‘ [ &lt;name&gt; ‘:’ ] &lt;</a:t>
            </a:r>
            <a:r>
              <a:rPr lang="en-US" sz="2000" i="1" dirty="0" err="1"/>
              <a:t>boolean</a:t>
            </a:r>
            <a:r>
              <a:rPr lang="en-US" sz="2000" i="1" dirty="0"/>
              <a:t>-expression&gt; ‘ }’ </a:t>
            </a:r>
            <a:endParaRPr lang="en-US" sz="2000" dirty="0"/>
          </a:p>
          <a:p>
            <a:pPr lvl="1"/>
            <a:r>
              <a:rPr lang="en-US" sz="1600" dirty="0"/>
              <a:t>where &lt;name&gt; is the name of the Constraint and &lt;</a:t>
            </a:r>
            <a:r>
              <a:rPr lang="en-US" sz="1600" dirty="0" err="1"/>
              <a:t>boolean</a:t>
            </a:r>
            <a:r>
              <a:rPr lang="en-US" sz="1600" dirty="0"/>
              <a:t>-expression&gt; is the appropriate textual notation for the Constraint specification. </a:t>
            </a:r>
          </a:p>
          <a:p>
            <a:endParaRPr lang="en-US" sz="2000" dirty="0"/>
          </a:p>
          <a:p>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4038600" y="245008"/>
            <a:ext cx="1609736" cy="400110"/>
          </a:xfrm>
          <a:prstGeom prst="rect">
            <a:avLst/>
          </a:prstGeom>
          <a:noFill/>
        </p:spPr>
        <p:txBody>
          <a:bodyPr wrap="none" rtlCol="0">
            <a:spAutoFit/>
          </a:bodyPr>
          <a:lstStyle/>
          <a:p>
            <a:r>
              <a:rPr lang="en-US" sz="2000" dirty="0" smtClean="0">
                <a:latin typeface="+mj-lt"/>
              </a:rPr>
              <a:t>Constraints</a:t>
            </a:r>
            <a:endParaRPr lang="en-US" sz="20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 name="Straight Connector 6"/>
          <p:cNvCxnSpPr>
            <a:stCxn id="6" idx="7"/>
            <a:endCxn id="6"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TextBox 2"/>
          <p:cNvSpPr txBox="1"/>
          <p:nvPr/>
        </p:nvSpPr>
        <p:spPr>
          <a:xfrm>
            <a:off x="3403558" y="258679"/>
            <a:ext cx="3033203" cy="400110"/>
          </a:xfrm>
          <a:prstGeom prst="rect">
            <a:avLst/>
          </a:prstGeom>
          <a:noFill/>
        </p:spPr>
        <p:txBody>
          <a:bodyPr wrap="none" rtlCol="0">
            <a:spAutoFit/>
          </a:bodyPr>
          <a:lstStyle/>
          <a:p>
            <a:r>
              <a:rPr lang="en-US" sz="2000" dirty="0" smtClean="0">
                <a:latin typeface="+mj-lt"/>
              </a:rPr>
              <a:t>Constraints : Examples</a:t>
            </a:r>
            <a:endParaRPr lang="en-US" sz="2000" dirty="0">
              <a:latin typeface="+mj-lt"/>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47800"/>
            <a:ext cx="41338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192210"/>
            <a:ext cx="26479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973" y="3958847"/>
            <a:ext cx="34575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892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960437"/>
            <a:ext cx="8229600" cy="5287963"/>
          </a:xfrm>
        </p:spPr>
        <p:txBody>
          <a:bodyPr/>
          <a:lstStyle/>
          <a:p>
            <a:r>
              <a:rPr lang="en-US" sz="2400" dirty="0"/>
              <a:t>A Dependency signifies a supplier/client relationship between model elements where the modification of a supplier may impact the client model elements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581400" y="152400"/>
            <a:ext cx="2624436" cy="523220"/>
          </a:xfrm>
          <a:prstGeom prst="rect">
            <a:avLst/>
          </a:prstGeom>
          <a:noFill/>
        </p:spPr>
        <p:txBody>
          <a:bodyPr wrap="none" rtlCol="0">
            <a:spAutoFit/>
          </a:bodyPr>
          <a:lstStyle/>
          <a:p>
            <a:r>
              <a:rPr lang="en-US" sz="2800" dirty="0" smtClean="0">
                <a:latin typeface="+mj-lt"/>
              </a:rPr>
              <a:t>Dependencies</a:t>
            </a:r>
            <a:endParaRPr lang="en-US" sz="2800" dirty="0">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480" y="2678668"/>
            <a:ext cx="7534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088761" y="3897868"/>
            <a:ext cx="787395" cy="369332"/>
          </a:xfrm>
          <a:prstGeom prst="rect">
            <a:avLst/>
          </a:prstGeom>
          <a:noFill/>
        </p:spPr>
        <p:txBody>
          <a:bodyPr wrap="none" rtlCol="0">
            <a:spAutoFit/>
          </a:bodyPr>
          <a:lstStyle/>
          <a:p>
            <a:r>
              <a:rPr lang="en-US" dirty="0" smtClean="0"/>
              <a:t>Client</a:t>
            </a:r>
            <a:endParaRPr lang="en-US" dirty="0"/>
          </a:p>
        </p:txBody>
      </p:sp>
      <p:sp>
        <p:nvSpPr>
          <p:cNvPr id="11" name="TextBox 10"/>
          <p:cNvSpPr txBox="1"/>
          <p:nvPr/>
        </p:nvSpPr>
        <p:spPr>
          <a:xfrm>
            <a:off x="7041761" y="3897868"/>
            <a:ext cx="1031051" cy="369332"/>
          </a:xfrm>
          <a:prstGeom prst="rect">
            <a:avLst/>
          </a:prstGeom>
          <a:noFill/>
        </p:spPr>
        <p:txBody>
          <a:bodyPr wrap="none" rtlCol="0">
            <a:spAutoFit/>
          </a:bodyPr>
          <a:lstStyle/>
          <a:p>
            <a:r>
              <a:rPr lang="en-US" dirty="0" smtClean="0"/>
              <a:t>Supplier</a:t>
            </a:r>
            <a:endParaRPr lang="en-US" dirty="0"/>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485603" cy="374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81400" y="152400"/>
            <a:ext cx="3063659" cy="523220"/>
          </a:xfrm>
          <a:prstGeom prst="rect">
            <a:avLst/>
          </a:prstGeom>
          <a:noFill/>
        </p:spPr>
        <p:txBody>
          <a:bodyPr wrap="none" rtlCol="0">
            <a:spAutoFit/>
          </a:bodyPr>
          <a:lstStyle/>
          <a:p>
            <a:r>
              <a:rPr lang="en-US" sz="2800" dirty="0" smtClean="0">
                <a:latin typeface="+mj-lt"/>
              </a:rPr>
              <a:t>Abstract Syntax*</a:t>
            </a:r>
            <a:endParaRPr lang="en-US" sz="2800" dirty="0">
              <a:latin typeface="+mj-lt"/>
            </a:endParaRPr>
          </a:p>
        </p:txBody>
      </p:sp>
      <p:sp>
        <p:nvSpPr>
          <p:cNvPr id="5" name="TextBox 4"/>
          <p:cNvSpPr txBox="1"/>
          <p:nvPr/>
        </p:nvSpPr>
        <p:spPr>
          <a:xfrm>
            <a:off x="0" y="5993693"/>
            <a:ext cx="8169576" cy="261610"/>
          </a:xfrm>
          <a:prstGeom prst="rect">
            <a:avLst/>
          </a:prstGeom>
          <a:noFill/>
        </p:spPr>
        <p:txBody>
          <a:bodyPr wrap="square" rtlCol="0">
            <a:spAutoFit/>
          </a:bodyPr>
          <a:lstStyle/>
          <a:p>
            <a:pPr marL="171450" indent="-171450">
              <a:buFont typeface="Arial" charset="0"/>
              <a:buChar char="•"/>
            </a:pPr>
            <a:r>
              <a:rPr lang="en-US" sz="1100" dirty="0" smtClean="0"/>
              <a:t>Recommendation : Please decipher this diagram only after understanding the semantics of  each of the participating elements. </a:t>
            </a:r>
          </a:p>
        </p:txBody>
      </p:sp>
    </p:spTree>
    <p:extLst>
      <p:ext uri="{BB962C8B-B14F-4D97-AF65-F5344CB8AC3E}">
        <p14:creationId xmlns:p14="http://schemas.microsoft.com/office/powerpoint/2010/main" val="2417349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67778" y="1143000"/>
            <a:ext cx="8229600" cy="5287963"/>
          </a:xfrm>
        </p:spPr>
        <p:txBody>
          <a:bodyPr/>
          <a:lstStyle/>
          <a:p>
            <a:r>
              <a:rPr lang="en-US" sz="2400" dirty="0"/>
              <a:t>A Dependency implies that the semantics of the clients are not complete without the suppliers </a:t>
            </a:r>
            <a:endParaRPr lang="en-US" sz="2400" dirty="0" smtClean="0"/>
          </a:p>
          <a:p>
            <a:pPr lvl="1"/>
            <a:r>
              <a:rPr lang="en-US" sz="1800" dirty="0"/>
              <a:t>The semantics are all given in terms of the </a:t>
            </a:r>
            <a:r>
              <a:rPr lang="en-US" sz="1800" dirty="0" err="1"/>
              <a:t>NamedElements</a:t>
            </a:r>
            <a:r>
              <a:rPr lang="en-US" sz="1800" dirty="0"/>
              <a:t> that participate in the relationship, not in terms of their instances </a:t>
            </a:r>
            <a:endParaRPr lang="en-US" sz="1800" dirty="0" smtClean="0"/>
          </a:p>
          <a:p>
            <a:pPr marL="457200" lvl="1" indent="0">
              <a:buNone/>
            </a:pPr>
            <a:endParaRPr lang="en-US" sz="1800" dirty="0" smtClean="0"/>
          </a:p>
          <a:p>
            <a:r>
              <a:rPr lang="en-US" sz="2000" dirty="0"/>
              <a:t>A Usage is a Dependency in which one </a:t>
            </a:r>
            <a:r>
              <a:rPr lang="en-US" sz="2000" dirty="0" err="1"/>
              <a:t>NamedElement</a:t>
            </a:r>
            <a:r>
              <a:rPr lang="en-US" sz="2000" dirty="0"/>
              <a:t> requires another </a:t>
            </a:r>
            <a:r>
              <a:rPr lang="en-US" sz="2000" dirty="0" err="1"/>
              <a:t>NamedElement</a:t>
            </a:r>
            <a:r>
              <a:rPr lang="en-US" sz="2000" dirty="0"/>
              <a:t> (or set of </a:t>
            </a:r>
            <a:r>
              <a:rPr lang="en-US" sz="2000" dirty="0" err="1"/>
              <a:t>NamedElements</a:t>
            </a:r>
            <a:r>
              <a:rPr lang="en-US" sz="2000" dirty="0"/>
              <a:t>) for its full implementation or operation </a:t>
            </a:r>
            <a:endParaRPr lang="en-US" sz="2000" dirty="0" smtClean="0"/>
          </a:p>
          <a:p>
            <a:endParaRPr lang="en-US" sz="2000" b="1"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581400" y="152400"/>
            <a:ext cx="2624436" cy="523220"/>
          </a:xfrm>
          <a:prstGeom prst="rect">
            <a:avLst/>
          </a:prstGeom>
          <a:noFill/>
        </p:spPr>
        <p:txBody>
          <a:bodyPr wrap="none" rtlCol="0">
            <a:spAutoFit/>
          </a:bodyPr>
          <a:lstStyle/>
          <a:p>
            <a:r>
              <a:rPr lang="en-US" sz="2800" dirty="0" smtClean="0">
                <a:latin typeface="+mj-lt"/>
              </a:rPr>
              <a:t>Dependencies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000" dirty="0"/>
              <a:t>An Abstraction is a Dependency </a:t>
            </a:r>
            <a:r>
              <a:rPr lang="en-US" sz="2000" dirty="0" smtClean="0"/>
              <a:t>(relationship) that </a:t>
            </a:r>
            <a:r>
              <a:rPr lang="en-US" sz="2000" dirty="0"/>
              <a:t>relates two </a:t>
            </a:r>
            <a:r>
              <a:rPr lang="en-US" sz="2000" dirty="0" err="1"/>
              <a:t>NamedElements</a:t>
            </a:r>
            <a:r>
              <a:rPr lang="en-US" sz="2000" dirty="0"/>
              <a:t> or sets of </a:t>
            </a:r>
            <a:r>
              <a:rPr lang="en-US" sz="2000" dirty="0" err="1"/>
              <a:t>NamedElements</a:t>
            </a:r>
            <a:r>
              <a:rPr lang="en-US" sz="2000" dirty="0"/>
              <a:t> that represent the same concept at different levels of abstraction or from different viewpoints </a:t>
            </a:r>
          </a:p>
          <a:p>
            <a:endParaRPr lang="en-US" sz="2000" b="1" dirty="0"/>
          </a:p>
          <a:p>
            <a:r>
              <a:rPr lang="en-US" sz="2000" dirty="0"/>
              <a:t>Depending on the specific stereotype of Abstraction, the mapping may be formal or informal, and it may be unidirectional or bidirectional. </a:t>
            </a:r>
            <a:endParaRPr lang="en-US" sz="2000" dirty="0" smtClean="0"/>
          </a:p>
          <a:p>
            <a:endParaRPr lang="en-US" sz="2000" dirty="0"/>
          </a:p>
          <a:p>
            <a:r>
              <a:rPr lang="en-US" sz="2000" dirty="0" smtClean="0"/>
              <a:t>Abstraction </a:t>
            </a:r>
            <a:r>
              <a:rPr lang="en-US" sz="2000" dirty="0"/>
              <a:t>has predefined stereotypes (such as «Derive», «Refine», and «Trace») that are defined in the Standard Profile </a:t>
            </a:r>
            <a:endParaRPr lang="en-US" sz="2000" dirty="0" smtClean="0"/>
          </a:p>
          <a:p>
            <a:endParaRPr lang="en-US" sz="2000" b="1" dirty="0"/>
          </a:p>
          <a:p>
            <a:r>
              <a:rPr lang="en-US" sz="2000" dirty="0"/>
              <a:t>For example, an analysis-level Class might be split into several design-level Classes </a:t>
            </a:r>
            <a:endParaRPr lang="en-US" sz="2000" b="1" dirty="0"/>
          </a:p>
          <a:p>
            <a:endParaRPr lang="en-US" sz="2000" b="1" dirty="0"/>
          </a:p>
          <a:p>
            <a:endParaRPr lang="en-U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581400" y="152400"/>
            <a:ext cx="2183611" cy="523220"/>
          </a:xfrm>
          <a:prstGeom prst="rect">
            <a:avLst/>
          </a:prstGeom>
          <a:noFill/>
        </p:spPr>
        <p:txBody>
          <a:bodyPr wrap="none" rtlCol="0">
            <a:spAutoFit/>
          </a:bodyPr>
          <a:lstStyle/>
          <a:p>
            <a:r>
              <a:rPr lang="en-US" sz="2800" dirty="0" smtClean="0">
                <a:latin typeface="+mj-lt"/>
              </a:rPr>
              <a:t>Abstraction</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88560" y="1295400"/>
            <a:ext cx="8229600" cy="5287963"/>
          </a:xfrm>
        </p:spPr>
        <p:txBody>
          <a:bodyPr/>
          <a:lstStyle/>
          <a:p>
            <a:r>
              <a:rPr lang="en-US" sz="2000" dirty="0"/>
              <a:t>Realization is a specialized Abstraction dependency between two sets of </a:t>
            </a:r>
            <a:r>
              <a:rPr lang="en-US" sz="2000" dirty="0" err="1"/>
              <a:t>NamedElements</a:t>
            </a:r>
            <a:r>
              <a:rPr lang="en-US" sz="2000" dirty="0"/>
              <a:t>, one representing a specification (the supplier) and the other representing an implementation of that specification (the client). </a:t>
            </a:r>
            <a:endParaRPr lang="en-US" sz="2000" dirty="0" smtClean="0"/>
          </a:p>
          <a:p>
            <a:pPr marL="0" indent="0">
              <a:buNone/>
            </a:pPr>
            <a:endParaRPr lang="en-US" sz="2000" b="1" dirty="0"/>
          </a:p>
          <a:p>
            <a:r>
              <a:rPr lang="en-US" sz="2000" dirty="0"/>
              <a:t>A Realization signifies that the set of clients is an implementation of the set of suppliers, which serves as the specification.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9" name="TextBox 8"/>
          <p:cNvSpPr txBox="1"/>
          <p:nvPr/>
        </p:nvSpPr>
        <p:spPr>
          <a:xfrm>
            <a:off x="3581400" y="152400"/>
            <a:ext cx="2082621" cy="523220"/>
          </a:xfrm>
          <a:prstGeom prst="rect">
            <a:avLst/>
          </a:prstGeom>
          <a:noFill/>
        </p:spPr>
        <p:txBody>
          <a:bodyPr wrap="none" rtlCol="0">
            <a:spAutoFit/>
          </a:bodyPr>
          <a:lstStyle/>
          <a:p>
            <a:r>
              <a:rPr lang="en-US" sz="2800" dirty="0" smtClean="0">
                <a:latin typeface="+mj-lt"/>
              </a:rPr>
              <a:t>Realization</a:t>
            </a:r>
            <a:endParaRPr lang="en-US" sz="2800" dirty="0">
              <a:latin typeface="+mj-lt"/>
            </a:endParaRPr>
          </a:p>
        </p:txBody>
      </p:sp>
    </p:spTree>
    <p:extLst>
      <p:ext uri="{BB962C8B-B14F-4D97-AF65-F5344CB8AC3E}">
        <p14:creationId xmlns:p14="http://schemas.microsoft.com/office/powerpoint/2010/main" val="1138744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7" name="Straight Connector 6"/>
          <p:cNvCxnSpPr>
            <a:stCxn id="6" idx="7"/>
            <a:endCxn id="6"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TextBox 2"/>
          <p:cNvSpPr txBox="1"/>
          <p:nvPr/>
        </p:nvSpPr>
        <p:spPr>
          <a:xfrm>
            <a:off x="2971800" y="258679"/>
            <a:ext cx="3897221" cy="461665"/>
          </a:xfrm>
          <a:prstGeom prst="rect">
            <a:avLst/>
          </a:prstGeom>
          <a:noFill/>
        </p:spPr>
        <p:txBody>
          <a:bodyPr wrap="none" rtlCol="0">
            <a:spAutoFit/>
          </a:bodyPr>
          <a:lstStyle/>
          <a:p>
            <a:r>
              <a:rPr lang="en-US" sz="2400" dirty="0" smtClean="0">
                <a:latin typeface="+mj-lt"/>
              </a:rPr>
              <a:t>Dependencies: Examples</a:t>
            </a:r>
            <a:endParaRPr lang="en-US" sz="2400" dirty="0">
              <a:latin typeface="+mj-lt"/>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855" y="1600200"/>
            <a:ext cx="67627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838" y="2938463"/>
            <a:ext cx="48863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645" y="4284653"/>
            <a:ext cx="266700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5461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62000"/>
            <a:ext cx="8229600" cy="5364163"/>
          </a:xfrm>
        </p:spPr>
        <p:txBody>
          <a:bodyPr/>
          <a:lstStyle/>
          <a:p>
            <a:r>
              <a:rPr lang="en-US" sz="2000" dirty="0"/>
              <a:t>An </a:t>
            </a:r>
            <a:r>
              <a:rPr lang="en-US" sz="2000" b="1" dirty="0"/>
              <a:t>Abstraction</a:t>
            </a:r>
            <a:r>
              <a:rPr lang="en-US" sz="2000" dirty="0"/>
              <a:t> is a Relationship that relates two Elements or sets of Elements that represent the same concept at different levels of abstraction or from different viewpoints </a:t>
            </a:r>
            <a:endParaRPr lang="en-US" sz="2000" dirty="0" smtClean="0"/>
          </a:p>
          <a:p>
            <a:endParaRPr lang="en-US" sz="2000" dirty="0"/>
          </a:p>
          <a:p>
            <a:pPr lvl="1"/>
            <a:r>
              <a:rPr lang="en-US" sz="1600" dirty="0" smtClean="0"/>
              <a:t>Generalization : Dependency</a:t>
            </a:r>
          </a:p>
          <a:p>
            <a:pPr lvl="1"/>
            <a:r>
              <a:rPr lang="en-US" sz="1600" dirty="0" smtClean="0"/>
              <a:t>Specialization : Realization, Manifestation</a:t>
            </a:r>
          </a:p>
          <a:p>
            <a:endParaRPr lang="en-US" sz="2000" dirty="0" smtClean="0"/>
          </a:p>
          <a:p>
            <a:r>
              <a:rPr lang="en-US" sz="2000" dirty="0"/>
              <a:t>A </a:t>
            </a:r>
            <a:r>
              <a:rPr lang="en-US" sz="2000" b="1" dirty="0"/>
              <a:t>Comment</a:t>
            </a:r>
            <a:r>
              <a:rPr lang="en-US" sz="2000" dirty="0"/>
              <a:t> is a textual annotation that can be attached to a set of Elements </a:t>
            </a:r>
            <a:endParaRPr lang="en-US" sz="2000" dirty="0" smtClean="0"/>
          </a:p>
          <a:p>
            <a:endParaRPr lang="en-US" sz="2000" dirty="0"/>
          </a:p>
          <a:p>
            <a:r>
              <a:rPr lang="en-US" sz="2000" dirty="0"/>
              <a:t>A </a:t>
            </a:r>
            <a:r>
              <a:rPr lang="en-US" sz="2000" b="1" dirty="0"/>
              <a:t>Constraint</a:t>
            </a:r>
            <a:r>
              <a:rPr lang="en-US" sz="2000" dirty="0"/>
              <a:t> is a condition or restriction expressed in natural language text or in a machine readable language for the purpose of declaring some of the semantics of an Element or set of Elements </a:t>
            </a:r>
            <a:endParaRPr lang="en-US" sz="2000" dirty="0" smtClean="0"/>
          </a:p>
          <a:p>
            <a:pPr lvl="1"/>
            <a:r>
              <a:rPr lang="en-US" sz="1800" dirty="0" smtClean="0"/>
              <a:t>The </a:t>
            </a:r>
            <a:r>
              <a:rPr lang="en-US" sz="1800" dirty="0" err="1"/>
              <a:t>ValueSpecification</a:t>
            </a:r>
            <a:r>
              <a:rPr lang="en-US" sz="1800" dirty="0"/>
              <a:t> for a Constraint must evaluate to a Boolean value. </a:t>
            </a:r>
            <a:endParaRPr lang="en-US" dirty="0"/>
          </a:p>
          <a:p>
            <a:pPr lvl="1"/>
            <a:r>
              <a:rPr lang="en-US" sz="1800" dirty="0"/>
              <a:t>Evaluating the </a:t>
            </a:r>
            <a:r>
              <a:rPr lang="en-US" sz="1800" dirty="0" err="1"/>
              <a:t>ValueSpecification</a:t>
            </a:r>
            <a:r>
              <a:rPr lang="en-US" sz="1800" dirty="0"/>
              <a:t> for a Constraint must not have side effects </a:t>
            </a:r>
          </a:p>
          <a:p>
            <a:pPr lvl="1"/>
            <a:endParaRPr lang="en-US" sz="1800" dirty="0" smtClean="0"/>
          </a:p>
          <a:p>
            <a:pPr lvl="1"/>
            <a:endParaRPr lang="en-US" sz="16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2243745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838200"/>
            <a:ext cx="8229600" cy="5287963"/>
          </a:xfrm>
        </p:spPr>
        <p:txBody>
          <a:bodyPr/>
          <a:lstStyle/>
          <a:p>
            <a:r>
              <a:rPr lang="en-US" sz="2400" dirty="0"/>
              <a:t>The root concepts of </a:t>
            </a:r>
            <a:r>
              <a:rPr lang="en-US" sz="2400" b="1" dirty="0"/>
              <a:t>Element</a:t>
            </a:r>
            <a:r>
              <a:rPr lang="en-US" sz="2400" dirty="0"/>
              <a:t> and </a:t>
            </a:r>
            <a:r>
              <a:rPr lang="en-US" sz="2400" b="1" dirty="0"/>
              <a:t>Relationship </a:t>
            </a:r>
            <a:r>
              <a:rPr lang="en-US" sz="2400" dirty="0"/>
              <a:t>provide the basis for all other modeling concepts in UML. </a:t>
            </a:r>
            <a:endParaRPr lang="en-US" sz="2400" dirty="0" smtClean="0"/>
          </a:p>
          <a:p>
            <a:r>
              <a:rPr lang="en-US" sz="2400" dirty="0"/>
              <a:t>Every Element has the inherent capability of </a:t>
            </a:r>
            <a:r>
              <a:rPr lang="en-US" sz="2400" u="sng" dirty="0"/>
              <a:t>owning other Elements</a:t>
            </a:r>
            <a:r>
              <a:rPr lang="en-US" sz="2400" dirty="0"/>
              <a:t> </a:t>
            </a:r>
          </a:p>
          <a:p>
            <a:r>
              <a:rPr lang="en-US" sz="2400" dirty="0" smtClean="0"/>
              <a:t>Every </a:t>
            </a:r>
            <a:r>
              <a:rPr lang="en-US" sz="2400" dirty="0"/>
              <a:t>kind of Element may </a:t>
            </a:r>
            <a:r>
              <a:rPr lang="en-US" sz="2400" u="sng" dirty="0"/>
              <a:t>own Comments </a:t>
            </a:r>
            <a:endParaRPr lang="en-US" sz="2400" u="sng" dirty="0" smtClean="0"/>
          </a:p>
          <a:p>
            <a:r>
              <a:rPr lang="en-US" sz="2400" dirty="0" smtClean="0"/>
              <a:t>A </a:t>
            </a:r>
            <a:r>
              <a:rPr lang="en-US" sz="2400" b="1" dirty="0"/>
              <a:t>Relationship</a:t>
            </a:r>
            <a:r>
              <a:rPr lang="en-US" sz="2400" dirty="0"/>
              <a:t> is an Element that specifies some kind of relationship between other Elements </a:t>
            </a:r>
            <a:endParaRPr lang="en-US" sz="2400" dirty="0" smtClean="0"/>
          </a:p>
          <a:p>
            <a:r>
              <a:rPr lang="en-US" sz="2400" dirty="0"/>
              <a:t>A </a:t>
            </a:r>
            <a:r>
              <a:rPr lang="en-US" sz="2400" b="1" dirty="0" err="1"/>
              <a:t>DirectedRelationship</a:t>
            </a:r>
            <a:r>
              <a:rPr lang="en-US" sz="2400" dirty="0"/>
              <a:t> represents a Relationship between a collection of source model elements and a collection of target model elements </a:t>
            </a:r>
            <a:endParaRPr lang="en-US" sz="2400" dirty="0" smtClean="0"/>
          </a:p>
          <a:p>
            <a:r>
              <a:rPr lang="en-US" sz="2400" dirty="0"/>
              <a:t>A </a:t>
            </a:r>
            <a:r>
              <a:rPr lang="en-US" sz="2400" dirty="0" err="1"/>
              <a:t>DirectedRelationship</a:t>
            </a:r>
            <a:r>
              <a:rPr lang="en-US" sz="2400" dirty="0"/>
              <a:t> is said to be directed </a:t>
            </a:r>
            <a:r>
              <a:rPr lang="en-US" sz="2400" i="1" dirty="0"/>
              <a:t>from </a:t>
            </a:r>
            <a:r>
              <a:rPr lang="en-US" sz="2400" dirty="0"/>
              <a:t>the source elements </a:t>
            </a:r>
            <a:r>
              <a:rPr lang="en-US" sz="2400" i="1" dirty="0"/>
              <a:t>to </a:t>
            </a:r>
            <a:r>
              <a:rPr lang="en-US" sz="2400" dirty="0"/>
              <a:t>the target elements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1882247" cy="523220"/>
          </a:xfrm>
          <a:prstGeom prst="rect">
            <a:avLst/>
          </a:prstGeom>
          <a:noFill/>
        </p:spPr>
        <p:txBody>
          <a:bodyPr wrap="none" rtlCol="0">
            <a:spAutoFit/>
          </a:bodyPr>
          <a:lstStyle/>
          <a:p>
            <a:r>
              <a:rPr lang="en-US" sz="2800" dirty="0" smtClean="0">
                <a:latin typeface="+mj-lt"/>
              </a:rPr>
              <a:t>Elements </a:t>
            </a:r>
            <a:endParaRPr lang="en-US" sz="2800" dirty="0">
              <a:latin typeface="+mj-lt"/>
            </a:endParaRPr>
          </a:p>
        </p:txBody>
      </p:sp>
    </p:spTree>
    <p:extLst>
      <p:ext uri="{BB962C8B-B14F-4D97-AF65-F5344CB8AC3E}">
        <p14:creationId xmlns:p14="http://schemas.microsoft.com/office/powerpoint/2010/main" val="32616424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685800"/>
            <a:ext cx="8229600" cy="5364163"/>
          </a:xfrm>
        </p:spPr>
        <p:txBody>
          <a:bodyPr/>
          <a:lstStyle/>
          <a:p>
            <a:r>
              <a:rPr lang="en-US" sz="2000" dirty="0"/>
              <a:t>A </a:t>
            </a:r>
            <a:r>
              <a:rPr lang="en-US" sz="2000" b="1" dirty="0"/>
              <a:t>Dependency</a:t>
            </a:r>
            <a:r>
              <a:rPr lang="en-US" sz="2000" dirty="0"/>
              <a:t> is a Relationship that signifies that a single model Element or a set of model Elements requires other model Elements for their specification or implementation. </a:t>
            </a:r>
            <a:endParaRPr lang="en-US" sz="2000" dirty="0" smtClean="0"/>
          </a:p>
          <a:p>
            <a:pPr lvl="1"/>
            <a:r>
              <a:rPr lang="en-US" sz="1600" dirty="0" smtClean="0"/>
              <a:t>This </a:t>
            </a:r>
            <a:r>
              <a:rPr lang="en-US" sz="1600" dirty="0"/>
              <a:t>means that the complete semantics of the client Element(s) are either semantically or structurally dependent on the definition of the supplier Element(s). </a:t>
            </a:r>
            <a:endParaRPr lang="en-US" sz="1400" dirty="0" smtClean="0"/>
          </a:p>
          <a:p>
            <a:pPr lvl="1"/>
            <a:endParaRPr lang="en-US" sz="1600" dirty="0"/>
          </a:p>
          <a:p>
            <a:r>
              <a:rPr lang="en-US" sz="2000" dirty="0"/>
              <a:t>A </a:t>
            </a:r>
            <a:r>
              <a:rPr lang="en-US" sz="2000" b="1" dirty="0" err="1"/>
              <a:t>DirectedRelationship</a:t>
            </a:r>
            <a:r>
              <a:rPr lang="en-US" sz="2000" dirty="0"/>
              <a:t> represents a relationship between a collection of source model Elements and a collection of target model Elements </a:t>
            </a:r>
            <a:endParaRPr lang="en-US" sz="2000" dirty="0" smtClean="0"/>
          </a:p>
          <a:p>
            <a:endParaRPr lang="en-US" sz="2000" dirty="0" smtClean="0"/>
          </a:p>
          <a:p>
            <a:r>
              <a:rPr lang="en-US" sz="2000" dirty="0"/>
              <a:t>An </a:t>
            </a:r>
            <a:r>
              <a:rPr lang="en-US" sz="2000" b="1" dirty="0"/>
              <a:t>Element</a:t>
            </a:r>
            <a:r>
              <a:rPr lang="en-US" sz="2000" dirty="0"/>
              <a:t> is a constituent of a model. As such, it has the capability of owning other Elements </a:t>
            </a:r>
          </a:p>
          <a:p>
            <a:endParaRPr lang="en-US" sz="2000" dirty="0" smtClean="0"/>
          </a:p>
          <a:p>
            <a:r>
              <a:rPr lang="en-US" sz="2000" dirty="0"/>
              <a:t>An </a:t>
            </a:r>
            <a:r>
              <a:rPr lang="en-US" sz="2000" b="1" dirty="0" err="1"/>
              <a:t>ElementImport</a:t>
            </a:r>
            <a:r>
              <a:rPr lang="en-US" sz="2000" dirty="0"/>
              <a:t> identifies a </a:t>
            </a:r>
            <a:r>
              <a:rPr lang="en-US" sz="2000" dirty="0" err="1"/>
              <a:t>NamedElement</a:t>
            </a:r>
            <a:r>
              <a:rPr lang="en-US" sz="2000" dirty="0"/>
              <a:t> in a Namespace other than the one that owns that </a:t>
            </a:r>
            <a:r>
              <a:rPr lang="en-US" sz="2000" dirty="0" err="1"/>
              <a:t>NamedElement</a:t>
            </a:r>
            <a:r>
              <a:rPr lang="en-US" sz="2000" dirty="0"/>
              <a:t> and allows the </a:t>
            </a:r>
            <a:r>
              <a:rPr lang="en-US" sz="2000" dirty="0" err="1"/>
              <a:t>NamedElement</a:t>
            </a:r>
            <a:r>
              <a:rPr lang="en-US" sz="2000" dirty="0"/>
              <a:t> to be referenced using an unqualified name in the Namespace owning the </a:t>
            </a:r>
            <a:r>
              <a:rPr lang="en-US" sz="2000" dirty="0" err="1"/>
              <a:t>ElementImport</a:t>
            </a:r>
            <a:r>
              <a:rPr lang="en-US" sz="2000" dirty="0"/>
              <a:t>. </a:t>
            </a:r>
            <a:endParaRPr lang="en-US" sz="2000" dirty="0" smtClean="0"/>
          </a:p>
          <a:p>
            <a:endParaRPr lang="en-US" sz="2000" dirty="0"/>
          </a:p>
          <a:p>
            <a:endParaRPr lang="en-US" sz="2000" dirty="0" smtClean="0"/>
          </a:p>
          <a:p>
            <a:endParaRPr lang="en-US" sz="2000" dirty="0"/>
          </a:p>
          <a:p>
            <a:endParaRPr lang="en-US" sz="2000"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4048209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685800"/>
            <a:ext cx="8229600" cy="5364163"/>
          </a:xfrm>
        </p:spPr>
        <p:txBody>
          <a:bodyPr/>
          <a:lstStyle/>
          <a:p>
            <a:r>
              <a:rPr lang="en-US" sz="2000" dirty="0"/>
              <a:t>An </a:t>
            </a:r>
            <a:r>
              <a:rPr lang="en-US" sz="2000" b="1" dirty="0" err="1"/>
              <a:t>ElementImport</a:t>
            </a:r>
            <a:r>
              <a:rPr lang="en-US" sz="2000" dirty="0"/>
              <a:t> identifies a </a:t>
            </a:r>
            <a:r>
              <a:rPr lang="en-US" sz="2000" dirty="0" err="1"/>
              <a:t>NamedElement</a:t>
            </a:r>
            <a:r>
              <a:rPr lang="en-US" sz="2000" dirty="0"/>
              <a:t> in a Namespace other than the one that owns that </a:t>
            </a:r>
            <a:r>
              <a:rPr lang="en-US" sz="2000" dirty="0" err="1"/>
              <a:t>NamedElement</a:t>
            </a:r>
            <a:r>
              <a:rPr lang="en-US" sz="2000" dirty="0"/>
              <a:t> and allows the </a:t>
            </a:r>
            <a:r>
              <a:rPr lang="en-US" sz="2000" dirty="0" err="1"/>
              <a:t>NamedElement</a:t>
            </a:r>
            <a:r>
              <a:rPr lang="en-US" sz="2000" dirty="0"/>
              <a:t> to be referenced using an unqualified name in the Namespace owning the </a:t>
            </a:r>
            <a:r>
              <a:rPr lang="en-US" sz="2000" dirty="0" err="1"/>
              <a:t>ElementImport</a:t>
            </a:r>
            <a:r>
              <a:rPr lang="en-US" sz="2000" dirty="0" smtClean="0"/>
              <a:t>. </a:t>
            </a:r>
          </a:p>
          <a:p>
            <a:pPr lvl="1"/>
            <a:endParaRPr lang="en-US" sz="16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A </a:t>
            </a:r>
            <a:r>
              <a:rPr lang="en-US" sz="2000" b="1" dirty="0"/>
              <a:t>multiplicity</a:t>
            </a:r>
            <a:r>
              <a:rPr lang="en-US" sz="2000" dirty="0"/>
              <a:t> is a definition of an inclusive interval of non-negative integers beginning with a lower bound and ending with a (possibly infinite) upper bound. </a:t>
            </a:r>
            <a:endParaRPr lang="en-US" sz="2000" dirty="0" smtClean="0"/>
          </a:p>
          <a:p>
            <a:pPr lvl="1"/>
            <a:r>
              <a:rPr lang="en-US" sz="1600" dirty="0" smtClean="0"/>
              <a:t>A </a:t>
            </a:r>
            <a:r>
              <a:rPr lang="en-US" sz="1600" dirty="0" err="1"/>
              <a:t>MultiplicityElement</a:t>
            </a:r>
            <a:r>
              <a:rPr lang="en-US" sz="1600" dirty="0"/>
              <a:t> embeds this information to specify the allowable cardinalities for an instantiation of the Element.</a:t>
            </a:r>
            <a:endParaRPr lang="en-US" sz="1600"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057400"/>
            <a:ext cx="7248525" cy="187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TextBox 6"/>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1085113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685800"/>
            <a:ext cx="8229600" cy="5364163"/>
          </a:xfrm>
        </p:spPr>
        <p:txBody>
          <a:bodyPr/>
          <a:lstStyle/>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A </a:t>
            </a:r>
            <a:r>
              <a:rPr lang="en-US" sz="1600" b="1" dirty="0" err="1"/>
              <a:t>NamedElement</a:t>
            </a:r>
            <a:r>
              <a:rPr lang="en-US" sz="1600" dirty="0"/>
              <a:t> is an Element in a model that may have a name. The name may be given directly </a:t>
            </a:r>
            <a:r>
              <a:rPr lang="en-US" sz="1600" dirty="0" smtClean="0"/>
              <a:t>and/or </a:t>
            </a:r>
            <a:r>
              <a:rPr lang="en-US" sz="1600" dirty="0"/>
              <a:t>via the use of a </a:t>
            </a:r>
            <a:r>
              <a:rPr lang="en-US" sz="1600" dirty="0" err="1"/>
              <a:t>StringExpression</a:t>
            </a:r>
            <a:r>
              <a:rPr lang="en-US" sz="1600" dirty="0"/>
              <a:t> </a:t>
            </a:r>
            <a:endParaRPr lang="en-US" sz="1600" dirty="0" smtClean="0"/>
          </a:p>
          <a:p>
            <a:endParaRPr lang="en-US" sz="1600" dirty="0"/>
          </a:p>
          <a:p>
            <a:r>
              <a:rPr lang="en-US" sz="1600" dirty="0"/>
              <a:t>A </a:t>
            </a:r>
            <a:r>
              <a:rPr lang="en-US" sz="1600" b="1" dirty="0"/>
              <a:t>Namespace</a:t>
            </a:r>
            <a:r>
              <a:rPr lang="en-US" sz="1600" dirty="0"/>
              <a:t> is an Element in a model that owns and/or imports a set of </a:t>
            </a:r>
            <a:r>
              <a:rPr lang="en-US" sz="1600" dirty="0" err="1"/>
              <a:t>NamedElements</a:t>
            </a:r>
            <a:r>
              <a:rPr lang="en-US" sz="1600" dirty="0"/>
              <a:t> that can be identified by name. </a:t>
            </a:r>
          </a:p>
          <a:p>
            <a:pPr lvl="1"/>
            <a:r>
              <a:rPr lang="en-US" sz="1400" dirty="0" smtClean="0"/>
              <a:t>Member : A </a:t>
            </a:r>
            <a:r>
              <a:rPr lang="en-US" sz="1400" dirty="0"/>
              <a:t>collection of </a:t>
            </a:r>
            <a:r>
              <a:rPr lang="en-US" sz="1400" dirty="0" err="1"/>
              <a:t>NamedElements</a:t>
            </a:r>
            <a:r>
              <a:rPr lang="en-US" sz="1400" dirty="0"/>
              <a:t> identifiable within the Namespace, either by being owned or by being introduced by importing or inheritance. </a:t>
            </a:r>
            <a:endParaRPr lang="en-US" sz="1400" dirty="0" smtClean="0"/>
          </a:p>
          <a:p>
            <a:pPr lvl="1"/>
            <a:r>
              <a:rPr lang="en-US" sz="1400" dirty="0" err="1"/>
              <a:t>OwnedMember</a:t>
            </a:r>
            <a:r>
              <a:rPr lang="en-US" sz="1400" dirty="0"/>
              <a:t> : A collection of </a:t>
            </a:r>
            <a:r>
              <a:rPr lang="en-US" sz="1400" dirty="0" err="1"/>
              <a:t>NamedElements</a:t>
            </a:r>
            <a:r>
              <a:rPr lang="en-US" sz="1400" dirty="0"/>
              <a:t> owned by the Namespace. </a:t>
            </a:r>
          </a:p>
          <a:p>
            <a:pPr lvl="1"/>
            <a:r>
              <a:rPr lang="en-US" sz="1400" dirty="0" err="1" smtClean="0"/>
              <a:t>ImportedMember</a:t>
            </a:r>
            <a:r>
              <a:rPr lang="en-US" sz="1400" dirty="0" smtClean="0"/>
              <a:t> :References </a:t>
            </a:r>
            <a:r>
              <a:rPr lang="en-US" sz="1400" dirty="0"/>
              <a:t>the </a:t>
            </a:r>
            <a:r>
              <a:rPr lang="en-US" sz="1400" dirty="0" err="1"/>
              <a:t>PackageableElements</a:t>
            </a:r>
            <a:r>
              <a:rPr lang="en-US" sz="1400" dirty="0"/>
              <a:t> that are members of this Namespace as a result of either </a:t>
            </a:r>
            <a:r>
              <a:rPr lang="en-US" sz="1400" dirty="0" err="1"/>
              <a:t>PackageImports</a:t>
            </a:r>
            <a:r>
              <a:rPr lang="en-US" sz="1400" dirty="0"/>
              <a:t> or </a:t>
            </a:r>
            <a:r>
              <a:rPr lang="en-US" sz="1400" dirty="0" err="1"/>
              <a:t>ElementImports</a:t>
            </a:r>
            <a:r>
              <a:rPr lang="en-US" sz="1400" dirty="0"/>
              <a:t>. </a:t>
            </a:r>
          </a:p>
          <a:p>
            <a:pPr lvl="1"/>
            <a:endParaRPr lang="en-US" sz="1400" dirty="0"/>
          </a:p>
          <a:p>
            <a:pPr lvl="1"/>
            <a:endParaRPr lang="en-US" sz="1400" dirty="0"/>
          </a:p>
          <a:p>
            <a:pPr lvl="1"/>
            <a:endParaRPr lang="en-US" sz="14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033" y="762002"/>
            <a:ext cx="6992131"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33510551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685800"/>
            <a:ext cx="8229600" cy="5364163"/>
          </a:xfrm>
        </p:spPr>
        <p:txBody>
          <a:bodyPr/>
          <a:lstStyle/>
          <a:p>
            <a:endParaRPr lang="en-US" sz="1600" dirty="0" smtClean="0"/>
          </a:p>
          <a:p>
            <a:r>
              <a:rPr lang="en-US" sz="1600" dirty="0"/>
              <a:t>A </a:t>
            </a:r>
            <a:r>
              <a:rPr lang="en-US" sz="1600" b="1" dirty="0" err="1"/>
              <a:t>PackageImport</a:t>
            </a:r>
            <a:r>
              <a:rPr lang="en-US" sz="1600" dirty="0"/>
              <a:t> is a Relationship that imports all the non-private members of a Package into the Namespace owning the </a:t>
            </a:r>
            <a:r>
              <a:rPr lang="en-US" sz="1600" dirty="0" err="1"/>
              <a:t>PackageImport</a:t>
            </a:r>
            <a:r>
              <a:rPr lang="en-US" sz="1600" dirty="0"/>
              <a:t>, so that those Elements may be referred to by their unqualified names in the </a:t>
            </a:r>
            <a:r>
              <a:rPr lang="en-US" sz="1600" dirty="0" err="1"/>
              <a:t>importingNamespace</a:t>
            </a:r>
            <a:r>
              <a:rPr lang="en-US" sz="1600" dirty="0"/>
              <a:t>. </a:t>
            </a:r>
            <a:endParaRPr lang="en-US" sz="1600" dirty="0" smtClean="0"/>
          </a:p>
          <a:p>
            <a:pPr lvl="1"/>
            <a:r>
              <a:rPr lang="en-US" sz="1400" dirty="0" smtClean="0"/>
              <a:t>visibility </a:t>
            </a:r>
            <a:r>
              <a:rPr lang="en-US" sz="1400" dirty="0"/>
              <a:t>: </a:t>
            </a:r>
            <a:r>
              <a:rPr lang="en-US" sz="1400" dirty="0" err="1"/>
              <a:t>VisibilityKind</a:t>
            </a:r>
            <a:r>
              <a:rPr lang="en-US" sz="1400" dirty="0"/>
              <a:t> [1..1] = public Specifies the visibility of the imported </a:t>
            </a:r>
            <a:r>
              <a:rPr lang="en-US" sz="1400" dirty="0" err="1"/>
              <a:t>PackageableElements</a:t>
            </a:r>
            <a:r>
              <a:rPr lang="en-US" sz="1400" dirty="0"/>
              <a:t> within the </a:t>
            </a:r>
            <a:r>
              <a:rPr lang="en-US" sz="1400" dirty="0" err="1"/>
              <a:t>importingNamespace</a:t>
            </a:r>
            <a:r>
              <a:rPr lang="en-US" sz="1400" dirty="0"/>
              <a:t>, i.e., whether imported Elements will in turn be visible to other Namespaces. If the </a:t>
            </a:r>
            <a:r>
              <a:rPr lang="en-US" sz="1400" dirty="0" err="1"/>
              <a:t>PackageImport</a:t>
            </a:r>
            <a:r>
              <a:rPr lang="en-US" sz="1400" dirty="0"/>
              <a:t> is public, the imported Elements will be visible outside the </a:t>
            </a:r>
            <a:r>
              <a:rPr lang="en-US" sz="1400" dirty="0" err="1"/>
              <a:t>importingNamespace</a:t>
            </a:r>
            <a:r>
              <a:rPr lang="en-US" sz="1400" dirty="0"/>
              <a:t>, while, if the </a:t>
            </a:r>
            <a:r>
              <a:rPr lang="en-US" sz="1400" dirty="0" err="1"/>
              <a:t>PackageImport</a:t>
            </a:r>
            <a:r>
              <a:rPr lang="en-US" sz="1400" dirty="0"/>
              <a:t> is private, they will not. </a:t>
            </a:r>
          </a:p>
          <a:p>
            <a:pPr lvl="1"/>
            <a:endParaRPr lang="en-US" sz="1000" dirty="0"/>
          </a:p>
          <a:p>
            <a:pPr lvl="1"/>
            <a:endParaRPr lang="en-US" sz="1400" dirty="0"/>
          </a:p>
          <a:p>
            <a:r>
              <a:rPr lang="en-US" sz="1800" dirty="0"/>
              <a:t>A </a:t>
            </a:r>
            <a:r>
              <a:rPr lang="en-US" sz="1800" b="1" dirty="0" err="1"/>
              <a:t>PackageableElement</a:t>
            </a:r>
            <a:r>
              <a:rPr lang="en-US" sz="1800" dirty="0"/>
              <a:t> is a </a:t>
            </a:r>
            <a:r>
              <a:rPr lang="en-US" sz="1800" dirty="0" err="1"/>
              <a:t>NamedElement</a:t>
            </a:r>
            <a:r>
              <a:rPr lang="en-US" sz="1800" dirty="0"/>
              <a:t> that may be owned directly by a Package </a:t>
            </a:r>
            <a:endParaRPr lang="en-US" sz="1800" dirty="0" smtClean="0"/>
          </a:p>
          <a:p>
            <a:pPr lvl="1"/>
            <a:r>
              <a:rPr lang="en-US" sz="1400" dirty="0" smtClean="0"/>
              <a:t>visibility </a:t>
            </a:r>
            <a:r>
              <a:rPr lang="en-US" sz="1400" dirty="0"/>
              <a:t>: </a:t>
            </a:r>
            <a:r>
              <a:rPr lang="en-US" sz="1400" dirty="0" err="1"/>
              <a:t>VisibilityKind</a:t>
            </a:r>
            <a:r>
              <a:rPr lang="en-US" sz="1400" dirty="0"/>
              <a:t> [0..1] = public </a:t>
            </a:r>
          </a:p>
          <a:p>
            <a:pPr lvl="2"/>
            <a:r>
              <a:rPr lang="en-US" sz="1400" dirty="0" smtClean="0"/>
              <a:t>A </a:t>
            </a:r>
            <a:r>
              <a:rPr lang="en-US" sz="1400" dirty="0" err="1"/>
              <a:t>PackageableElement</a:t>
            </a:r>
            <a:r>
              <a:rPr lang="en-US" sz="1400" dirty="0"/>
              <a:t> must have a visibility specified if it is owned by a Namespace. The default visibility is public </a:t>
            </a:r>
            <a:endParaRPr lang="en-US" sz="1400" dirty="0" smtClean="0"/>
          </a:p>
          <a:p>
            <a:pPr lvl="2"/>
            <a:endParaRPr lang="en-US" sz="1400" dirty="0"/>
          </a:p>
          <a:p>
            <a:r>
              <a:rPr lang="en-US" sz="1800" b="1" dirty="0"/>
              <a:t>Realization</a:t>
            </a:r>
            <a:r>
              <a:rPr lang="en-US" sz="1800" dirty="0"/>
              <a:t> is a specialized Abstraction relationship between two sets of model Elements, one representing a specification (the supplier) and the other represents an implementation of the latter (the client). </a:t>
            </a:r>
            <a:endParaRPr lang="en-US" sz="1800" dirty="0" smtClean="0"/>
          </a:p>
          <a:p>
            <a:pPr lvl="1"/>
            <a:r>
              <a:rPr lang="en-US" sz="1400" dirty="0"/>
              <a:t>Realization can be used to model stepwise refinement, optimizations, transformations, templates, model synthesis, framework composition, etc.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TextBox 6"/>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9809915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03387" y="905342"/>
            <a:ext cx="8229600" cy="5364163"/>
          </a:xfrm>
        </p:spPr>
        <p:txBody>
          <a:bodyPr/>
          <a:lstStyle/>
          <a:p>
            <a:r>
              <a:rPr lang="en-US" sz="1600" dirty="0"/>
              <a:t>Relationship is an abstract concept that specifies some kind of relationship between Elements. </a:t>
            </a:r>
            <a:endParaRPr lang="en-US" sz="1600" dirty="0" smtClean="0"/>
          </a:p>
          <a:p>
            <a:endParaRPr lang="en-US" sz="1600" dirty="0"/>
          </a:p>
          <a:p>
            <a:r>
              <a:rPr lang="en-US" sz="1600" dirty="0"/>
              <a:t>A Type constrains the values represented by a </a:t>
            </a:r>
            <a:r>
              <a:rPr lang="en-US" sz="1600" dirty="0" err="1"/>
              <a:t>TypedElement</a:t>
            </a:r>
            <a:r>
              <a:rPr lang="en-US" sz="1600" dirty="0"/>
              <a:t>. </a:t>
            </a:r>
            <a:endParaRPr lang="en-US" sz="1600" dirty="0" smtClean="0"/>
          </a:p>
          <a:p>
            <a:endParaRPr lang="en-US" sz="1600" dirty="0"/>
          </a:p>
          <a:p>
            <a:r>
              <a:rPr lang="en-US" sz="1600" dirty="0"/>
              <a:t>A </a:t>
            </a:r>
            <a:r>
              <a:rPr lang="en-US" sz="1600" dirty="0" err="1"/>
              <a:t>TypedElement</a:t>
            </a:r>
            <a:r>
              <a:rPr lang="en-US" sz="1600" dirty="0"/>
              <a:t> is a </a:t>
            </a:r>
            <a:r>
              <a:rPr lang="en-US" sz="1600" dirty="0" err="1"/>
              <a:t>NamedElement</a:t>
            </a:r>
            <a:r>
              <a:rPr lang="en-US" sz="1600" dirty="0"/>
              <a:t> that may have a Type specified for it. </a:t>
            </a:r>
            <a:endParaRPr lang="en-US" sz="1600" dirty="0" smtClean="0"/>
          </a:p>
          <a:p>
            <a:endParaRPr lang="en-US" sz="1600" dirty="0"/>
          </a:p>
          <a:p>
            <a:r>
              <a:rPr lang="en-US" sz="1600" dirty="0"/>
              <a:t>A Usage is a Dependency in which the client Element requires the supplier Element (or set of Elements) for its full implementation or operation. </a:t>
            </a:r>
            <a:endParaRPr lang="en-US" sz="1600" dirty="0" smtClean="0"/>
          </a:p>
          <a:p>
            <a:endParaRPr lang="en-US" sz="16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7" name="TextBox 6"/>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34200091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03387" y="926124"/>
            <a:ext cx="8229600" cy="5364163"/>
          </a:xfrm>
        </p:spPr>
        <p:txBody>
          <a:bodyPr/>
          <a:lstStyle/>
          <a:p>
            <a:r>
              <a:rPr lang="en-US" sz="1600" b="1" dirty="0" err="1"/>
              <a:t>VisibilityKind</a:t>
            </a:r>
            <a:r>
              <a:rPr lang="en-US" sz="1600" dirty="0"/>
              <a:t> is an enumeration type that defines literals to determine the visibility of Elements in a model. </a:t>
            </a:r>
          </a:p>
          <a:p>
            <a:endParaRPr lang="en-US" sz="1600"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1752600"/>
            <a:ext cx="8193184" cy="360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114800" y="-4557"/>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1870313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2286000"/>
            <a:ext cx="8229600" cy="609600"/>
          </a:xfrm>
        </p:spPr>
        <p:txBody>
          <a:bodyPr/>
          <a:lstStyle/>
          <a:p>
            <a:pPr marL="0" indent="0">
              <a:buNone/>
            </a:pPr>
            <a:r>
              <a:rPr lang="en-US" dirty="0" smtClean="0"/>
              <a:t>Classification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655039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Classification is an important technique for organization </a:t>
            </a:r>
            <a:endParaRPr lang="en-US" sz="2000" dirty="0" smtClean="0"/>
          </a:p>
          <a:p>
            <a:r>
              <a:rPr lang="en-US" sz="2000" dirty="0" smtClean="0"/>
              <a:t>Classifier</a:t>
            </a:r>
            <a:r>
              <a:rPr lang="en-US" sz="2000" dirty="0"/>
              <a:t>, an abstract </a:t>
            </a:r>
            <a:r>
              <a:rPr lang="en-US" sz="2000" dirty="0" err="1"/>
              <a:t>metaclass</a:t>
            </a:r>
            <a:r>
              <a:rPr lang="en-US" sz="2000" dirty="0"/>
              <a:t> whose concrete subclasses are used to classify different kinds of values </a:t>
            </a:r>
            <a:endParaRPr lang="en-US" sz="2000" dirty="0" smtClean="0"/>
          </a:p>
          <a:p>
            <a:r>
              <a:rPr lang="en-US" sz="2000" dirty="0"/>
              <a:t>A Classifier represents a classification of instances according to their Features </a:t>
            </a:r>
            <a:endParaRPr lang="en-US" sz="2000" dirty="0" smtClean="0"/>
          </a:p>
          <a:p>
            <a:r>
              <a:rPr lang="en-US" sz="2000" dirty="0"/>
              <a:t>Classifiers are organized in hierarchies by Generalizations </a:t>
            </a:r>
            <a:endParaRPr lang="en-US" sz="2000" dirty="0" smtClean="0"/>
          </a:p>
          <a:p>
            <a:r>
              <a:rPr lang="en-US" sz="2000" dirty="0" err="1"/>
              <a:t>RedefinableElements</a:t>
            </a:r>
            <a:r>
              <a:rPr lang="en-US" sz="2000" dirty="0"/>
              <a:t> may be redefined in the context of Generalization hierarchies. </a:t>
            </a:r>
          </a:p>
        </p:txBody>
      </p:sp>
      <p:sp>
        <p:nvSpPr>
          <p:cNvPr id="7" name="TextBox 6"/>
          <p:cNvSpPr txBox="1"/>
          <p:nvPr/>
        </p:nvSpPr>
        <p:spPr>
          <a:xfrm>
            <a:off x="3858491" y="170949"/>
            <a:ext cx="1742785" cy="461665"/>
          </a:xfrm>
          <a:prstGeom prst="rect">
            <a:avLst/>
          </a:prstGeom>
          <a:noFill/>
        </p:spPr>
        <p:txBody>
          <a:bodyPr wrap="none" rtlCol="0">
            <a:spAutoFit/>
          </a:bodyPr>
          <a:lstStyle/>
          <a:p>
            <a:r>
              <a:rPr lang="en-US" sz="2400" dirty="0" smtClean="0">
                <a:latin typeface="+mj-lt"/>
              </a:rPr>
              <a:t>Classifiers</a:t>
            </a:r>
            <a:endParaRPr lang="en-US" sz="2400" dirty="0">
              <a:latin typeface="+mj-lt"/>
            </a:endParaRPr>
          </a:p>
        </p:txBody>
      </p:sp>
    </p:spTree>
    <p:extLst>
      <p:ext uri="{BB962C8B-B14F-4D97-AF65-F5344CB8AC3E}">
        <p14:creationId xmlns:p14="http://schemas.microsoft.com/office/powerpoint/2010/main" val="1891427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423988"/>
            <a:ext cx="708660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858491" y="170949"/>
            <a:ext cx="2650084" cy="461665"/>
          </a:xfrm>
          <a:prstGeom prst="rect">
            <a:avLst/>
          </a:prstGeom>
          <a:noFill/>
        </p:spPr>
        <p:txBody>
          <a:bodyPr wrap="none" rtlCol="0">
            <a:spAutoFit/>
          </a:bodyPr>
          <a:lstStyle/>
          <a:p>
            <a:r>
              <a:rPr lang="en-US" sz="2400" dirty="0" smtClean="0">
                <a:latin typeface="+mj-lt"/>
              </a:rPr>
              <a:t>Abstract Syntax*</a:t>
            </a:r>
            <a:endParaRPr lang="en-US" sz="2400" dirty="0">
              <a:latin typeface="+mj-lt"/>
            </a:endParaRPr>
          </a:p>
        </p:txBody>
      </p:sp>
      <p:sp>
        <p:nvSpPr>
          <p:cNvPr id="8" name="TextBox 7"/>
          <p:cNvSpPr txBox="1"/>
          <p:nvPr/>
        </p:nvSpPr>
        <p:spPr>
          <a:xfrm>
            <a:off x="0" y="5993693"/>
            <a:ext cx="8169576" cy="261610"/>
          </a:xfrm>
          <a:prstGeom prst="rect">
            <a:avLst/>
          </a:prstGeom>
          <a:noFill/>
        </p:spPr>
        <p:txBody>
          <a:bodyPr wrap="square" rtlCol="0">
            <a:spAutoFit/>
          </a:bodyPr>
          <a:lstStyle/>
          <a:p>
            <a:pPr marL="171450" indent="-171450">
              <a:buFont typeface="Arial" charset="0"/>
              <a:buChar char="•"/>
            </a:pPr>
            <a:r>
              <a:rPr lang="en-US" sz="1100" dirty="0" smtClean="0"/>
              <a:t>Recommendation : Please decipher this diagram only after understanding the semantics of  each of the participating elements. </a:t>
            </a:r>
          </a:p>
        </p:txBody>
      </p:sp>
    </p:spTree>
    <p:extLst>
      <p:ext uri="{BB962C8B-B14F-4D97-AF65-F5344CB8AC3E}">
        <p14:creationId xmlns:p14="http://schemas.microsoft.com/office/powerpoint/2010/main" val="28092203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57200" y="1066800"/>
            <a:ext cx="8229600" cy="5059363"/>
          </a:xfrm>
        </p:spPr>
        <p:txBody>
          <a:bodyPr/>
          <a:lstStyle/>
          <a:p>
            <a:r>
              <a:rPr lang="en-US" sz="2000" dirty="0"/>
              <a:t>A Classifier has a set of Features, some of which are Properties called the attributes of the Classifier. </a:t>
            </a:r>
            <a:endParaRPr lang="en-US" sz="2000" dirty="0" smtClean="0"/>
          </a:p>
          <a:p>
            <a:r>
              <a:rPr lang="en-US" sz="2000" dirty="0"/>
              <a:t>Each of the Features is a member of the Classifier </a:t>
            </a:r>
            <a:endParaRPr lang="en-US" sz="2000" dirty="0" smtClean="0"/>
          </a:p>
          <a:p>
            <a:r>
              <a:rPr lang="en-US" sz="2000" dirty="0" smtClean="0"/>
              <a:t>Values </a:t>
            </a:r>
            <a:r>
              <a:rPr lang="en-US" sz="2000" dirty="0"/>
              <a:t>that are classified by a Classifier are called instances of the Classifier </a:t>
            </a:r>
            <a:r>
              <a:rPr lang="en-US" sz="2000" dirty="0" smtClean="0"/>
              <a:t/>
            </a:r>
            <a:br>
              <a:rPr lang="en-US" sz="2000" dirty="0" smtClean="0"/>
            </a:br>
            <a:r>
              <a:rPr lang="en-US" sz="2000" dirty="0"/>
              <a:t>A Classifier may own </a:t>
            </a:r>
            <a:r>
              <a:rPr lang="en-US" sz="2000" dirty="0" err="1"/>
              <a:t>CollaborationUses</a:t>
            </a:r>
            <a:r>
              <a:rPr lang="en-US" sz="2000" dirty="0"/>
              <a:t> </a:t>
            </a:r>
            <a:r>
              <a:rPr lang="en-US" sz="2000" dirty="0" smtClean="0"/>
              <a:t>&amp; </a:t>
            </a:r>
            <a:r>
              <a:rPr lang="en-US" sz="2000" dirty="0" err="1" smtClean="0"/>
              <a:t>Usecases</a:t>
            </a:r>
            <a:endParaRPr lang="en-US" sz="2000" dirty="0" smtClean="0"/>
          </a:p>
          <a:p>
            <a:endParaRPr lang="en-US" sz="2000" dirty="0" smtClean="0"/>
          </a:p>
          <a:p>
            <a:endParaRPr lang="en-US" sz="2000" dirty="0"/>
          </a:p>
          <a:p>
            <a:endParaRPr lang="en-US" sz="2000" dirty="0"/>
          </a:p>
        </p:txBody>
      </p:sp>
      <p:sp>
        <p:nvSpPr>
          <p:cNvPr id="8" name="TextBox 7"/>
          <p:cNvSpPr txBox="1"/>
          <p:nvPr/>
        </p:nvSpPr>
        <p:spPr>
          <a:xfrm>
            <a:off x="3858491" y="170949"/>
            <a:ext cx="1742785" cy="461665"/>
          </a:xfrm>
          <a:prstGeom prst="rect">
            <a:avLst/>
          </a:prstGeom>
          <a:noFill/>
        </p:spPr>
        <p:txBody>
          <a:bodyPr wrap="none" rtlCol="0">
            <a:spAutoFit/>
          </a:bodyPr>
          <a:lstStyle/>
          <a:p>
            <a:r>
              <a:rPr lang="en-US" sz="2400" dirty="0" smtClean="0">
                <a:latin typeface="+mj-lt"/>
              </a:rPr>
              <a:t>Classifiers</a:t>
            </a:r>
            <a:endParaRPr lang="en-US" sz="2400" dirty="0">
              <a:latin typeface="+mj-lt"/>
            </a:endParaRPr>
          </a:p>
        </p:txBody>
      </p:sp>
    </p:spTree>
    <p:extLst>
      <p:ext uri="{BB962C8B-B14F-4D97-AF65-F5344CB8AC3E}">
        <p14:creationId xmlns:p14="http://schemas.microsoft.com/office/powerpoint/2010/main" val="1023110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43000"/>
            <a:ext cx="5448300"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10000" y="119390"/>
            <a:ext cx="3163045" cy="523220"/>
          </a:xfrm>
          <a:prstGeom prst="rect">
            <a:avLst/>
          </a:prstGeom>
          <a:noFill/>
        </p:spPr>
        <p:txBody>
          <a:bodyPr wrap="none" rtlCol="0">
            <a:spAutoFit/>
          </a:bodyPr>
          <a:lstStyle/>
          <a:p>
            <a:r>
              <a:rPr lang="en-US" sz="2800" dirty="0" smtClean="0">
                <a:latin typeface="+mj-lt"/>
              </a:rPr>
              <a:t>Abstract Syntax *</a:t>
            </a:r>
            <a:endParaRPr lang="en-US" sz="2800" dirty="0">
              <a:latin typeface="+mj-lt"/>
            </a:endParaRPr>
          </a:p>
        </p:txBody>
      </p:sp>
      <p:sp>
        <p:nvSpPr>
          <p:cNvPr id="3" name="TextBox 2"/>
          <p:cNvSpPr txBox="1"/>
          <p:nvPr/>
        </p:nvSpPr>
        <p:spPr>
          <a:xfrm>
            <a:off x="0" y="5993693"/>
            <a:ext cx="8169576" cy="261610"/>
          </a:xfrm>
          <a:prstGeom prst="rect">
            <a:avLst/>
          </a:prstGeom>
          <a:noFill/>
        </p:spPr>
        <p:txBody>
          <a:bodyPr wrap="square" rtlCol="0">
            <a:spAutoFit/>
          </a:bodyPr>
          <a:lstStyle/>
          <a:p>
            <a:pPr marL="171450" indent="-171450">
              <a:buFont typeface="Arial" charset="0"/>
              <a:buChar char="•"/>
            </a:pPr>
            <a:r>
              <a:rPr lang="en-US" sz="1100" dirty="0" smtClean="0"/>
              <a:t>Recommendation : Please decipher this diagram only after understanding the semantics of  each of the participating elements. </a:t>
            </a:r>
          </a:p>
        </p:txBody>
      </p:sp>
    </p:spTree>
    <p:extLst>
      <p:ext uri="{BB962C8B-B14F-4D97-AF65-F5344CB8AC3E}">
        <p14:creationId xmlns:p14="http://schemas.microsoft.com/office/powerpoint/2010/main" val="27169659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endParaRPr lang="en-US" sz="2000" dirty="0" smtClean="0"/>
          </a:p>
          <a:p>
            <a:r>
              <a:rPr lang="en-US" sz="2000" dirty="0"/>
              <a:t>Generalizations define generalization/specialization relationships between Classifiers </a:t>
            </a:r>
            <a:endParaRPr lang="en-US" sz="2000" dirty="0" smtClean="0"/>
          </a:p>
          <a:p>
            <a:r>
              <a:rPr lang="en-US" sz="2000" dirty="0"/>
              <a:t>Each Generalization relates a specific Classifier to a more general Classifier. </a:t>
            </a:r>
            <a:endParaRPr lang="en-US" sz="2000" dirty="0" smtClean="0"/>
          </a:p>
          <a:p>
            <a:r>
              <a:rPr lang="en-US" sz="2000" dirty="0"/>
              <a:t>Given a Classifier, the transitive closure of its general Classifiers is often called its </a:t>
            </a:r>
            <a:r>
              <a:rPr lang="en-US" sz="2000" i="1" dirty="0"/>
              <a:t>generalizations </a:t>
            </a:r>
            <a:endParaRPr lang="en-US" sz="2000" i="1" dirty="0" smtClean="0"/>
          </a:p>
          <a:p>
            <a:r>
              <a:rPr lang="en-US" sz="2000" dirty="0" smtClean="0"/>
              <a:t>Transitive </a:t>
            </a:r>
            <a:r>
              <a:rPr lang="en-US" sz="2000" dirty="0"/>
              <a:t>closure of its specific Classifiers is called its </a:t>
            </a:r>
            <a:r>
              <a:rPr lang="en-US" sz="2000" i="1" dirty="0"/>
              <a:t>specializations </a:t>
            </a:r>
            <a:endParaRPr lang="en-US" sz="2000" i="1" dirty="0" smtClean="0"/>
          </a:p>
          <a:p>
            <a:r>
              <a:rPr lang="en-US" sz="2000" dirty="0"/>
              <a:t>The immediate generalizations are also called the Classifier’s parents, and where the Classifier is a Class, its </a:t>
            </a:r>
            <a:r>
              <a:rPr lang="en-US" sz="2000" dirty="0" err="1" smtClean="0"/>
              <a:t>superClasses</a:t>
            </a:r>
            <a:endParaRPr lang="en-US" sz="2000" dirty="0"/>
          </a:p>
          <a:p>
            <a:r>
              <a:rPr lang="en-US" sz="2000" dirty="0"/>
              <a:t>An instance of a Classifier is also an (indirect) instance of each of its generalizations </a:t>
            </a:r>
            <a:endParaRPr lang="en-US" sz="2000" dirty="0" smtClean="0"/>
          </a:p>
          <a:p>
            <a:r>
              <a:rPr lang="en-US" sz="2000" dirty="0"/>
              <a:t>When a Classifier is generalized, certain members of its generalizations are </a:t>
            </a:r>
            <a:r>
              <a:rPr lang="en-US" sz="2000" i="1" dirty="0"/>
              <a:t>inherited</a:t>
            </a:r>
            <a:r>
              <a:rPr lang="en-US" sz="2000" dirty="0"/>
              <a:t>, that is they behave as though they were defined in the inheriting Classifier itself </a:t>
            </a:r>
          </a:p>
          <a:p>
            <a:endParaRPr lang="en-US" sz="2000" dirty="0"/>
          </a:p>
        </p:txBody>
      </p:sp>
      <p:sp>
        <p:nvSpPr>
          <p:cNvPr id="2" name="TextBox 1"/>
          <p:cNvSpPr txBox="1"/>
          <p:nvPr/>
        </p:nvSpPr>
        <p:spPr>
          <a:xfrm>
            <a:off x="3858491" y="170949"/>
            <a:ext cx="2303836" cy="461665"/>
          </a:xfrm>
          <a:prstGeom prst="rect">
            <a:avLst/>
          </a:prstGeom>
          <a:noFill/>
        </p:spPr>
        <p:txBody>
          <a:bodyPr wrap="none" rtlCol="0">
            <a:spAutoFit/>
          </a:bodyPr>
          <a:lstStyle/>
          <a:p>
            <a:r>
              <a:rPr lang="en-US" sz="2400" dirty="0" smtClean="0">
                <a:latin typeface="+mj-lt"/>
              </a:rPr>
              <a:t>Generalization</a:t>
            </a:r>
            <a:endParaRPr lang="en-US" sz="2400" dirty="0">
              <a:latin typeface="+mj-lt"/>
            </a:endParaRPr>
          </a:p>
        </p:txBody>
      </p:sp>
    </p:spTree>
    <p:extLst>
      <p:ext uri="{BB962C8B-B14F-4D97-AF65-F5344CB8AC3E}">
        <p14:creationId xmlns:p14="http://schemas.microsoft.com/office/powerpoint/2010/main" val="37219916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endParaRPr lang="en-US" sz="2000" dirty="0" smtClean="0"/>
          </a:p>
          <a:p>
            <a:r>
              <a:rPr lang="en-US" sz="2000" dirty="0"/>
              <a:t>Type conformance means that if one Type conforms to another, than any instance of the first Type may be used as the value of a </a:t>
            </a:r>
            <a:r>
              <a:rPr lang="en-US" sz="2000" dirty="0" err="1"/>
              <a:t>TypedElement</a:t>
            </a:r>
            <a:r>
              <a:rPr lang="en-US" sz="2000" dirty="0"/>
              <a:t> whose type is declared to be the second Type </a:t>
            </a:r>
            <a:endParaRPr lang="en-US" sz="2000" dirty="0" smtClean="0"/>
          </a:p>
          <a:p>
            <a:endParaRPr lang="en-US" sz="2000" dirty="0"/>
          </a:p>
          <a:p>
            <a:r>
              <a:rPr lang="en-US" sz="2000" dirty="0"/>
              <a:t>The </a:t>
            </a:r>
            <a:r>
              <a:rPr lang="en-US" sz="2000" dirty="0" err="1"/>
              <a:t>isAbstract</a:t>
            </a:r>
            <a:r>
              <a:rPr lang="en-US" sz="2000" dirty="0"/>
              <a:t> property of Classifier, when true, specifies that the Classifier is abstract, i.e., has no direct instances: every instance of the abstract Classifier shall be an instance of one of its specializations. </a:t>
            </a:r>
            <a:endParaRPr lang="en-US" sz="2000" dirty="0" smtClean="0"/>
          </a:p>
          <a:p>
            <a:endParaRPr lang="en-US" sz="2000" dirty="0"/>
          </a:p>
          <a:p>
            <a:r>
              <a:rPr lang="en-US" sz="2000" dirty="0"/>
              <a:t>If one Classifier (the parent) generalizes another (the child) it is not necessarily the case that instances of the child are substitutable for instances of the parent under every possible circumstance. </a:t>
            </a:r>
            <a:endParaRPr lang="en-US" sz="2000" dirty="0" smtClean="0"/>
          </a:p>
          <a:p>
            <a:pPr lvl="1"/>
            <a:r>
              <a:rPr lang="en-US" sz="1600" dirty="0" smtClean="0"/>
              <a:t>The </a:t>
            </a:r>
            <a:r>
              <a:rPr lang="en-US" sz="1600" dirty="0" err="1"/>
              <a:t>isSubstitutable</a:t>
            </a:r>
            <a:r>
              <a:rPr lang="en-US" sz="1600" dirty="0"/>
              <a:t> property may be used to indicate whether the specific Classifier can be used in every circumstance that the general Classifier can be used. </a:t>
            </a:r>
            <a:endParaRPr lang="en-US" sz="1600" dirty="0" smtClean="0"/>
          </a:p>
          <a:p>
            <a:pPr lvl="1"/>
            <a:r>
              <a:rPr lang="en-US" sz="1600" dirty="0" smtClean="0"/>
              <a:t>E.g. Circle substituting the Ellipse</a:t>
            </a:r>
            <a:endParaRPr lang="en-US" sz="1600" dirty="0"/>
          </a:p>
        </p:txBody>
      </p:sp>
      <p:sp>
        <p:nvSpPr>
          <p:cNvPr id="2" name="TextBox 1"/>
          <p:cNvSpPr txBox="1"/>
          <p:nvPr/>
        </p:nvSpPr>
        <p:spPr>
          <a:xfrm>
            <a:off x="3858491" y="170949"/>
            <a:ext cx="2303836" cy="461665"/>
          </a:xfrm>
          <a:prstGeom prst="rect">
            <a:avLst/>
          </a:prstGeom>
          <a:noFill/>
        </p:spPr>
        <p:txBody>
          <a:bodyPr wrap="none" rtlCol="0">
            <a:spAutoFit/>
          </a:bodyPr>
          <a:lstStyle/>
          <a:p>
            <a:r>
              <a:rPr lang="en-US" sz="2400" dirty="0" smtClean="0">
                <a:latin typeface="+mj-lt"/>
              </a:rPr>
              <a:t>Generalization</a:t>
            </a:r>
            <a:endParaRPr lang="en-US" sz="2400" dirty="0">
              <a:latin typeface="+mj-lt"/>
            </a:endParaRPr>
          </a:p>
        </p:txBody>
      </p:sp>
    </p:spTree>
    <p:extLst>
      <p:ext uri="{BB962C8B-B14F-4D97-AF65-F5344CB8AC3E}">
        <p14:creationId xmlns:p14="http://schemas.microsoft.com/office/powerpoint/2010/main" val="7910518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Any member (that is a kind of </a:t>
            </a:r>
            <a:r>
              <a:rPr lang="en-US" sz="2000" dirty="0" err="1"/>
              <a:t>RedefinableElement</a:t>
            </a:r>
            <a:r>
              <a:rPr lang="en-US" sz="2000" dirty="0"/>
              <a:t>) of a generalization of a specializing Classifier may be redefined instead of being inherited. </a:t>
            </a:r>
            <a:endParaRPr lang="en-US" sz="2000" dirty="0" smtClean="0"/>
          </a:p>
          <a:p>
            <a:pPr lvl="1"/>
            <a:r>
              <a:rPr lang="en-US" sz="1600" dirty="0" smtClean="0"/>
              <a:t>Redefinition </a:t>
            </a:r>
            <a:r>
              <a:rPr lang="en-US" sz="1600" dirty="0"/>
              <a:t>is done in order to augment, constrain, or override the redefined member(s) in the context of instances of the specializing Classifier </a:t>
            </a:r>
            <a:endParaRPr lang="en-US" sz="1600" dirty="0" smtClean="0"/>
          </a:p>
          <a:p>
            <a:pPr lvl="1"/>
            <a:r>
              <a:rPr lang="en-US" sz="1600" dirty="0"/>
              <a:t>specifically, any reference to a redefined member in the context of an instance of the specializing Classifier shall resolve to the redefining member </a:t>
            </a:r>
            <a:endParaRPr lang="en-US" sz="1600" dirty="0" smtClean="0"/>
          </a:p>
          <a:p>
            <a:pPr marL="457200" lvl="1" indent="0">
              <a:buNone/>
            </a:pPr>
            <a:endParaRPr lang="en-US" sz="1600" dirty="0" smtClean="0"/>
          </a:p>
          <a:p>
            <a:r>
              <a:rPr lang="en-US" sz="2000" dirty="0"/>
              <a:t>A Substitution is a relationship between two Classifiers which signifies that the </a:t>
            </a:r>
            <a:r>
              <a:rPr lang="en-US" sz="2000" dirty="0" err="1"/>
              <a:t>substitutingClassifier</a:t>
            </a:r>
            <a:r>
              <a:rPr lang="en-US" sz="2000" dirty="0"/>
              <a:t> complies with the contract specified by the contract Classifier</a:t>
            </a:r>
            <a:r>
              <a:rPr lang="en-US" sz="2000" dirty="0" smtClean="0"/>
              <a:t>.</a:t>
            </a:r>
          </a:p>
          <a:p>
            <a:pPr lvl="1"/>
            <a:r>
              <a:rPr lang="en-US" sz="1600" dirty="0"/>
              <a:t>Substitution dependency denotes runtime substitutability that is not based on specialization. </a:t>
            </a:r>
            <a:endParaRPr lang="en-US" sz="1600" dirty="0" smtClean="0"/>
          </a:p>
          <a:p>
            <a:pPr lvl="1"/>
            <a:r>
              <a:rPr lang="en-US" sz="1600" dirty="0"/>
              <a:t>U</a:t>
            </a:r>
            <a:r>
              <a:rPr lang="en-US" sz="1600" dirty="0" smtClean="0"/>
              <a:t>nlike specialization, does not imply inheritance of structure, but only compliance of publicly available contracts </a:t>
            </a:r>
            <a:endParaRPr lang="en-US" dirty="0"/>
          </a:p>
          <a:p>
            <a:pPr lvl="1"/>
            <a:r>
              <a:rPr lang="en-US" sz="1600" dirty="0"/>
              <a:t>Interfaces implemented by the contract Classifier are also implemented by the </a:t>
            </a:r>
            <a:r>
              <a:rPr lang="en-US" sz="1600" dirty="0" err="1"/>
              <a:t>substitutingClassifier</a:t>
            </a:r>
            <a:r>
              <a:rPr lang="en-US" sz="1600" dirty="0"/>
              <a:t> or else the </a:t>
            </a:r>
            <a:r>
              <a:rPr lang="en-US" sz="1600" dirty="0" err="1"/>
              <a:t>substitutingClassifier</a:t>
            </a:r>
            <a:r>
              <a:rPr lang="en-US" sz="1600" dirty="0"/>
              <a:t> implements a more specialized Interface type. </a:t>
            </a:r>
            <a:endParaRPr lang="en-US" sz="1600" dirty="0" smtClean="0"/>
          </a:p>
          <a:p>
            <a:r>
              <a:rPr lang="en-US" sz="2000" dirty="0" smtClean="0"/>
              <a:t> </a:t>
            </a:r>
            <a:r>
              <a:rPr lang="en-US" sz="2000" dirty="0" err="1"/>
              <a:t>isFinalSpecialization</a:t>
            </a:r>
            <a:r>
              <a:rPr lang="en-US" sz="2000" dirty="0"/>
              <a:t>  : If true, the Classifier cannot be specialized. </a:t>
            </a:r>
          </a:p>
          <a:p>
            <a:pPr lvl="1"/>
            <a:endParaRPr lang="en-US" sz="1600" dirty="0"/>
          </a:p>
          <a:p>
            <a:pPr lvl="1"/>
            <a:endParaRPr lang="en-US" sz="1600" dirty="0" smtClean="0"/>
          </a:p>
          <a:p>
            <a:pPr lvl="1"/>
            <a:endParaRPr lang="en-US" sz="1600" dirty="0" smtClean="0"/>
          </a:p>
        </p:txBody>
      </p:sp>
      <p:sp>
        <p:nvSpPr>
          <p:cNvPr id="2" name="TextBox 1"/>
          <p:cNvSpPr txBox="1"/>
          <p:nvPr/>
        </p:nvSpPr>
        <p:spPr>
          <a:xfrm>
            <a:off x="3858491" y="170949"/>
            <a:ext cx="2303836" cy="461665"/>
          </a:xfrm>
          <a:prstGeom prst="rect">
            <a:avLst/>
          </a:prstGeom>
          <a:noFill/>
        </p:spPr>
        <p:txBody>
          <a:bodyPr wrap="none" rtlCol="0">
            <a:spAutoFit/>
          </a:bodyPr>
          <a:lstStyle/>
          <a:p>
            <a:r>
              <a:rPr lang="en-US" sz="2400" dirty="0" smtClean="0">
                <a:latin typeface="+mj-lt"/>
              </a:rPr>
              <a:t>Generalization</a:t>
            </a:r>
            <a:endParaRPr lang="en-US" sz="2400" dirty="0">
              <a:latin typeface="+mj-lt"/>
            </a:endParaRPr>
          </a:p>
        </p:txBody>
      </p:sp>
    </p:spTree>
    <p:extLst>
      <p:ext uri="{BB962C8B-B14F-4D97-AF65-F5344CB8AC3E}">
        <p14:creationId xmlns:p14="http://schemas.microsoft.com/office/powerpoint/2010/main" val="34581039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2" name="TextBox 1"/>
          <p:cNvSpPr txBox="1"/>
          <p:nvPr/>
        </p:nvSpPr>
        <p:spPr>
          <a:xfrm>
            <a:off x="3858491" y="170949"/>
            <a:ext cx="2303836" cy="461665"/>
          </a:xfrm>
          <a:prstGeom prst="rect">
            <a:avLst/>
          </a:prstGeom>
          <a:noFill/>
        </p:spPr>
        <p:txBody>
          <a:bodyPr wrap="none" rtlCol="0">
            <a:spAutoFit/>
          </a:bodyPr>
          <a:lstStyle/>
          <a:p>
            <a:r>
              <a:rPr lang="en-US" sz="2400" dirty="0" smtClean="0">
                <a:latin typeface="+mj-lt"/>
              </a:rPr>
              <a:t>Generalization</a:t>
            </a:r>
            <a:endParaRPr lang="en-US" sz="2400" dirty="0">
              <a:latin typeface="+mj-lt"/>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491" y="1447800"/>
            <a:ext cx="2225192" cy="2243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14309" y="3704792"/>
            <a:ext cx="8951555" cy="1200329"/>
          </a:xfrm>
          <a:prstGeom prst="rect">
            <a:avLst/>
          </a:prstGeom>
          <a:noFill/>
        </p:spPr>
        <p:txBody>
          <a:bodyPr wrap="square" rtlCol="0">
            <a:spAutoFit/>
          </a:bodyPr>
          <a:lstStyle/>
          <a:p>
            <a:r>
              <a:rPr lang="en-US" b="0" dirty="0"/>
              <a:t>Members that are inherited by a Classifier may be shown on a diagram of that Classifier by prepending a caret ’^’ symbol to the textual representation that would be shown if the member were not inherited. Thus the notation for an inherited Property is defined like this: </a:t>
            </a:r>
          </a:p>
          <a:p>
            <a:r>
              <a:rPr lang="en-US" b="0" i="1" dirty="0"/>
              <a:t>&lt;inherited-property&gt; ::= ’^’ &lt;property&gt; </a:t>
            </a:r>
            <a:endParaRPr lang="en-US" b="0" dirty="0"/>
          </a:p>
        </p:txBody>
      </p:sp>
    </p:spTree>
    <p:extLst>
      <p:ext uri="{BB962C8B-B14F-4D97-AF65-F5344CB8AC3E}">
        <p14:creationId xmlns:p14="http://schemas.microsoft.com/office/powerpoint/2010/main" val="359340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Examples </a:t>
            </a:r>
            <a:endParaRPr lang="en-US" sz="2400" dirty="0">
              <a:latin typeface="+mj-lt"/>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367665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509" y="4343400"/>
            <a:ext cx="4495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3954041" y="3867150"/>
            <a:ext cx="1688283" cy="261610"/>
          </a:xfrm>
          <a:prstGeom prst="rect">
            <a:avLst/>
          </a:prstGeom>
          <a:noFill/>
        </p:spPr>
        <p:txBody>
          <a:bodyPr wrap="none" rtlCol="0">
            <a:spAutoFit/>
          </a:bodyPr>
          <a:lstStyle/>
          <a:p>
            <a:r>
              <a:rPr lang="en-US" sz="1100" dirty="0" smtClean="0"/>
              <a:t>Generalization Notations</a:t>
            </a:r>
            <a:endParaRPr lang="en-US" sz="1100" dirty="0"/>
          </a:p>
        </p:txBody>
      </p:sp>
      <p:sp>
        <p:nvSpPr>
          <p:cNvPr id="9" name="TextBox 8"/>
          <p:cNvSpPr txBox="1"/>
          <p:nvPr/>
        </p:nvSpPr>
        <p:spPr>
          <a:xfrm>
            <a:off x="4116778" y="5357686"/>
            <a:ext cx="1532792" cy="261610"/>
          </a:xfrm>
          <a:prstGeom prst="rect">
            <a:avLst/>
          </a:prstGeom>
          <a:noFill/>
        </p:spPr>
        <p:txBody>
          <a:bodyPr wrap="none" rtlCol="0">
            <a:spAutoFit/>
          </a:bodyPr>
          <a:lstStyle/>
          <a:p>
            <a:r>
              <a:rPr lang="en-US" sz="1100" dirty="0" smtClean="0"/>
              <a:t>Substitution Notation</a:t>
            </a:r>
            <a:endParaRPr lang="en-US" sz="1100" dirty="0"/>
          </a:p>
        </p:txBody>
      </p:sp>
    </p:spTree>
    <p:extLst>
      <p:ext uri="{BB962C8B-B14F-4D97-AF65-F5344CB8AC3E}">
        <p14:creationId xmlns:p14="http://schemas.microsoft.com/office/powerpoint/2010/main" val="41711875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1800" dirty="0" smtClean="0"/>
              <a:t>Features </a:t>
            </a:r>
            <a:r>
              <a:rPr lang="en-US" sz="1800" dirty="0"/>
              <a:t>represent structural and behavioral characteristics of </a:t>
            </a:r>
            <a:r>
              <a:rPr lang="en-US" sz="1800" dirty="0" smtClean="0"/>
              <a:t>Classifiers</a:t>
            </a:r>
          </a:p>
          <a:p>
            <a:endParaRPr lang="en-US" sz="1800" dirty="0"/>
          </a:p>
          <a:p>
            <a:r>
              <a:rPr lang="en-US" sz="1800" dirty="0" smtClean="0"/>
              <a:t>The </a:t>
            </a:r>
            <a:r>
              <a:rPr lang="en-US" sz="1800" dirty="0" err="1" smtClean="0"/>
              <a:t>isStatic</a:t>
            </a:r>
            <a:r>
              <a:rPr lang="en-US" sz="1800" dirty="0" smtClean="0"/>
              <a:t> property specifies whether the characteristic relates to the Classifier’s instances considered individually (</a:t>
            </a:r>
            <a:r>
              <a:rPr lang="en-US" sz="1800" dirty="0" err="1" smtClean="0"/>
              <a:t>isStatic</a:t>
            </a:r>
            <a:r>
              <a:rPr lang="en-US" sz="1800" dirty="0" smtClean="0"/>
              <a:t>=false), or to the Classifier itself (</a:t>
            </a:r>
            <a:r>
              <a:rPr lang="en-US" sz="1800" dirty="0" err="1" smtClean="0"/>
              <a:t>isStatic</a:t>
            </a:r>
            <a:r>
              <a:rPr lang="en-US" sz="1800" dirty="0" smtClean="0"/>
              <a:t>=true) ; default = non-static</a:t>
            </a:r>
          </a:p>
          <a:p>
            <a:endParaRPr lang="en-US" sz="1800" dirty="0"/>
          </a:p>
          <a:p>
            <a:r>
              <a:rPr lang="en-US" sz="1800" dirty="0"/>
              <a:t>A </a:t>
            </a:r>
            <a:r>
              <a:rPr lang="en-US" sz="1800" dirty="0" err="1"/>
              <a:t>StructuralFeature</a:t>
            </a:r>
            <a:r>
              <a:rPr lang="en-US" sz="1800" dirty="0"/>
              <a:t> is a typed Feature of a Classifier that specifies the structure of instances of the Classifier </a:t>
            </a:r>
            <a:endParaRPr lang="en-US" sz="1800" dirty="0" smtClean="0"/>
          </a:p>
          <a:p>
            <a:pPr lvl="1"/>
            <a:r>
              <a:rPr lang="en-US" sz="1200" dirty="0" smtClean="0"/>
              <a:t>All of the </a:t>
            </a:r>
            <a:r>
              <a:rPr lang="en-US" sz="1200" dirty="0" err="1"/>
              <a:t>StructuralFeatures</a:t>
            </a:r>
            <a:r>
              <a:rPr lang="en-US" sz="1200" dirty="0"/>
              <a:t> of a Classifier that are Properties are called the attributes of the Classifier </a:t>
            </a:r>
            <a:endParaRPr lang="en-US" sz="1200" dirty="0" smtClean="0"/>
          </a:p>
          <a:p>
            <a:r>
              <a:rPr lang="en-US" sz="1800" dirty="0"/>
              <a:t>For each instance of a Classifier there is a value or collection of values for each direct or inherited non-static attribute of the Classifier</a:t>
            </a:r>
            <a:r>
              <a:rPr lang="en-US" sz="2000" dirty="0"/>
              <a:t> </a:t>
            </a:r>
            <a:endParaRPr lang="en-US" sz="2000" dirty="0" smtClean="0"/>
          </a:p>
        </p:txBody>
      </p:sp>
      <p:sp>
        <p:nvSpPr>
          <p:cNvPr id="2" name="TextBox 1"/>
          <p:cNvSpPr txBox="1"/>
          <p:nvPr/>
        </p:nvSpPr>
        <p:spPr>
          <a:xfrm>
            <a:off x="3858491" y="170949"/>
            <a:ext cx="1468672" cy="461665"/>
          </a:xfrm>
          <a:prstGeom prst="rect">
            <a:avLst/>
          </a:prstGeom>
          <a:noFill/>
        </p:spPr>
        <p:txBody>
          <a:bodyPr wrap="none" rtlCol="0">
            <a:spAutoFit/>
          </a:bodyPr>
          <a:lstStyle/>
          <a:p>
            <a:r>
              <a:rPr lang="en-US" sz="2400" dirty="0" smtClean="0">
                <a:latin typeface="+mj-lt"/>
              </a:rPr>
              <a:t>Features</a:t>
            </a:r>
            <a:endParaRPr lang="en-US" sz="2400" dirty="0">
              <a:latin typeface="+mj-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909" y="4426112"/>
            <a:ext cx="6931806" cy="1452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5294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smtClean="0"/>
              <a:t> </a:t>
            </a:r>
            <a:endParaRPr lang="en-US" sz="1600" dirty="0" smtClean="0"/>
          </a:p>
          <a:p>
            <a:pPr lvl="1"/>
            <a:endParaRPr lang="en-US" sz="1600" dirty="0" smtClean="0"/>
          </a:p>
        </p:txBody>
      </p:sp>
      <p:sp>
        <p:nvSpPr>
          <p:cNvPr id="2" name="TextBox 1"/>
          <p:cNvSpPr txBox="1"/>
          <p:nvPr/>
        </p:nvSpPr>
        <p:spPr>
          <a:xfrm>
            <a:off x="3858491" y="170949"/>
            <a:ext cx="2650084" cy="461665"/>
          </a:xfrm>
          <a:prstGeom prst="rect">
            <a:avLst/>
          </a:prstGeom>
          <a:noFill/>
        </p:spPr>
        <p:txBody>
          <a:bodyPr wrap="none" rtlCol="0">
            <a:spAutoFit/>
          </a:bodyPr>
          <a:lstStyle/>
          <a:p>
            <a:r>
              <a:rPr lang="en-US" sz="2400" dirty="0" smtClean="0">
                <a:latin typeface="+mj-lt"/>
              </a:rPr>
              <a:t>Abstract Syntax*</a:t>
            </a:r>
            <a:endParaRPr lang="en-US" sz="2400" dirty="0">
              <a:latin typeface="+mj-lt"/>
            </a:endParaRPr>
          </a:p>
        </p:txBody>
      </p:sp>
      <p:sp>
        <p:nvSpPr>
          <p:cNvPr id="8" name="TextBox 7"/>
          <p:cNvSpPr txBox="1"/>
          <p:nvPr/>
        </p:nvSpPr>
        <p:spPr>
          <a:xfrm>
            <a:off x="0" y="5993693"/>
            <a:ext cx="8169576" cy="261610"/>
          </a:xfrm>
          <a:prstGeom prst="rect">
            <a:avLst/>
          </a:prstGeom>
          <a:noFill/>
        </p:spPr>
        <p:txBody>
          <a:bodyPr wrap="square" rtlCol="0">
            <a:spAutoFit/>
          </a:bodyPr>
          <a:lstStyle/>
          <a:p>
            <a:pPr marL="171450" indent="-171450">
              <a:buFont typeface="Arial" charset="0"/>
              <a:buChar char="•"/>
            </a:pPr>
            <a:r>
              <a:rPr lang="en-US" sz="1100" dirty="0" smtClean="0"/>
              <a:t>Recommendation : Please decipher this diagram only after understanding the semantics of  each of the participating elements. </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03" y="1676400"/>
            <a:ext cx="8448675" cy="3612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86106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 non-static </a:t>
            </a:r>
            <a:r>
              <a:rPr lang="en-US" sz="2000" dirty="0" err="1"/>
              <a:t>BehavioralFeature</a:t>
            </a:r>
            <a:r>
              <a:rPr lang="en-US" sz="2000" dirty="0"/>
              <a:t> specifies that an instance of its </a:t>
            </a:r>
            <a:r>
              <a:rPr lang="en-US" sz="2000" dirty="0" err="1"/>
              <a:t>featuringClassifier</a:t>
            </a:r>
            <a:r>
              <a:rPr lang="en-US" sz="2000" dirty="0"/>
              <a:t> will react to an </a:t>
            </a:r>
            <a:r>
              <a:rPr lang="en-US" sz="2000" i="1" dirty="0"/>
              <a:t>invocation </a:t>
            </a:r>
            <a:r>
              <a:rPr lang="en-US" sz="2000" dirty="0"/>
              <a:t>of the </a:t>
            </a:r>
            <a:r>
              <a:rPr lang="en-US" sz="2000" dirty="0" err="1"/>
              <a:t>BehavioralFeature</a:t>
            </a:r>
            <a:r>
              <a:rPr lang="en-US" sz="2000" dirty="0"/>
              <a:t> by carrying out a specific behavioral response </a:t>
            </a:r>
            <a:endParaRPr lang="en-US" sz="2000" dirty="0" smtClean="0"/>
          </a:p>
          <a:p>
            <a:endParaRPr lang="en-US" sz="2000" dirty="0"/>
          </a:p>
          <a:p>
            <a:r>
              <a:rPr lang="en-US" sz="2000" dirty="0"/>
              <a:t>The list of </a:t>
            </a:r>
            <a:r>
              <a:rPr lang="en-US" sz="2000" dirty="0" err="1"/>
              <a:t>ownedParameters</a:t>
            </a:r>
            <a:r>
              <a:rPr lang="en-US" sz="2000" dirty="0"/>
              <a:t> describes the order, type, and direction of arguments that may be given when the </a:t>
            </a:r>
            <a:r>
              <a:rPr lang="en-US" sz="2000" dirty="0" err="1"/>
              <a:t>BehavioralFeature</a:t>
            </a:r>
            <a:r>
              <a:rPr lang="en-US" sz="2000" dirty="0"/>
              <a:t> is invoked, or which are output and returned when the invocation completes </a:t>
            </a:r>
            <a:endParaRPr lang="en-US" sz="2000" dirty="0" smtClean="0"/>
          </a:p>
          <a:p>
            <a:endParaRPr lang="en-US" sz="2000" dirty="0"/>
          </a:p>
          <a:p>
            <a:r>
              <a:rPr lang="en-US" sz="2000" dirty="0"/>
              <a:t>A </a:t>
            </a:r>
            <a:r>
              <a:rPr lang="en-US" sz="2000" dirty="0" err="1"/>
              <a:t>BehavioralFeature</a:t>
            </a:r>
            <a:r>
              <a:rPr lang="en-US" sz="2000" dirty="0"/>
              <a:t> may raise an exception during its invocation </a:t>
            </a:r>
            <a:endParaRPr lang="en-US" sz="2000" dirty="0" smtClean="0"/>
          </a:p>
          <a:p>
            <a:endParaRPr lang="en-US" sz="2000" dirty="0"/>
          </a:p>
          <a:p>
            <a:r>
              <a:rPr lang="en-US" sz="2000" dirty="0"/>
              <a:t>One way to define the behavioral response of a </a:t>
            </a:r>
            <a:r>
              <a:rPr lang="en-US" sz="2000" dirty="0" err="1"/>
              <a:t>BehavioralFeature</a:t>
            </a:r>
            <a:r>
              <a:rPr lang="en-US" sz="2000" dirty="0"/>
              <a:t> is to specify one or more Behaviors as methods that implement the </a:t>
            </a:r>
            <a:r>
              <a:rPr lang="en-US" sz="2000" dirty="0" err="1"/>
              <a:t>BehavioralFeature</a:t>
            </a:r>
            <a:r>
              <a:rPr lang="en-US" sz="2000" dirty="0"/>
              <a:t> </a:t>
            </a:r>
            <a:endParaRPr lang="en-US" sz="2000" dirty="0" smtClean="0"/>
          </a:p>
          <a:p>
            <a:pPr lvl="1"/>
            <a:r>
              <a:rPr lang="en-US" sz="1600" dirty="0" smtClean="0"/>
              <a:t>An </a:t>
            </a:r>
            <a:r>
              <a:rPr lang="en-US" sz="1600" dirty="0"/>
              <a:t>invocation of the </a:t>
            </a:r>
            <a:r>
              <a:rPr lang="en-US" sz="1600" dirty="0" err="1"/>
              <a:t>BehavioralFeature</a:t>
            </a:r>
            <a:r>
              <a:rPr lang="en-US" sz="1600" dirty="0"/>
              <a:t> then results in the execution of one of the associated methods </a:t>
            </a:r>
            <a:endParaRPr lang="en-US" sz="1600" dirty="0" smtClean="0"/>
          </a:p>
        </p:txBody>
      </p:sp>
      <p:sp>
        <p:nvSpPr>
          <p:cNvPr id="2" name="TextBox 1"/>
          <p:cNvSpPr txBox="1"/>
          <p:nvPr/>
        </p:nvSpPr>
        <p:spPr>
          <a:xfrm>
            <a:off x="3858491" y="170949"/>
            <a:ext cx="1468672" cy="461665"/>
          </a:xfrm>
          <a:prstGeom prst="rect">
            <a:avLst/>
          </a:prstGeom>
          <a:noFill/>
        </p:spPr>
        <p:txBody>
          <a:bodyPr wrap="none" rtlCol="0">
            <a:spAutoFit/>
          </a:bodyPr>
          <a:lstStyle/>
          <a:p>
            <a:r>
              <a:rPr lang="en-US" sz="2400" dirty="0" smtClean="0">
                <a:latin typeface="+mj-lt"/>
              </a:rPr>
              <a:t>Features</a:t>
            </a:r>
            <a:endParaRPr lang="en-US" sz="2400" dirty="0">
              <a:latin typeface="+mj-lt"/>
            </a:endParaRPr>
          </a:p>
        </p:txBody>
      </p:sp>
    </p:spTree>
    <p:extLst>
      <p:ext uri="{BB962C8B-B14F-4D97-AF65-F5344CB8AC3E}">
        <p14:creationId xmlns:p14="http://schemas.microsoft.com/office/powerpoint/2010/main" val="34426670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The </a:t>
            </a:r>
            <a:r>
              <a:rPr lang="en-US" sz="2000" dirty="0" err="1"/>
              <a:t>isAbstract</a:t>
            </a:r>
            <a:r>
              <a:rPr lang="en-US" sz="2000" dirty="0"/>
              <a:t> property, when true, specifies that the </a:t>
            </a:r>
            <a:r>
              <a:rPr lang="en-US" sz="2000" dirty="0" err="1"/>
              <a:t>BehavioralFeature</a:t>
            </a:r>
            <a:r>
              <a:rPr lang="en-US" sz="2000" dirty="0"/>
              <a:t> does not have any methods implementing it, with the expectation that an implementation will be supplied by a more specific element </a:t>
            </a:r>
            <a:endParaRPr lang="en-US" sz="2000" dirty="0" smtClean="0"/>
          </a:p>
        </p:txBody>
      </p:sp>
      <p:sp>
        <p:nvSpPr>
          <p:cNvPr id="2" name="TextBox 1"/>
          <p:cNvSpPr txBox="1"/>
          <p:nvPr/>
        </p:nvSpPr>
        <p:spPr>
          <a:xfrm>
            <a:off x="3858491" y="170949"/>
            <a:ext cx="1468672" cy="461665"/>
          </a:xfrm>
          <a:prstGeom prst="rect">
            <a:avLst/>
          </a:prstGeom>
          <a:noFill/>
        </p:spPr>
        <p:txBody>
          <a:bodyPr wrap="none" rtlCol="0">
            <a:spAutoFit/>
          </a:bodyPr>
          <a:lstStyle/>
          <a:p>
            <a:r>
              <a:rPr lang="en-US" sz="2400" dirty="0" smtClean="0">
                <a:latin typeface="+mj-lt"/>
              </a:rPr>
              <a:t>Features</a:t>
            </a:r>
            <a:endParaRPr lang="en-US" sz="2400" dirty="0">
              <a:latin typeface="+mj-lt"/>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288" y="2792557"/>
            <a:ext cx="7961896"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307" y="3449782"/>
            <a:ext cx="7954878"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4114800"/>
            <a:ext cx="794553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31537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 Parameter is a specification of an argument used to pass information into or out of an invocation of a </a:t>
            </a:r>
            <a:r>
              <a:rPr lang="en-US" sz="2000" dirty="0" err="1" smtClean="0"/>
              <a:t>BehavioralFeature</a:t>
            </a:r>
            <a:endParaRPr lang="en-US" sz="2000" dirty="0" smtClean="0"/>
          </a:p>
          <a:p>
            <a:endParaRPr lang="en-US" sz="2000" dirty="0"/>
          </a:p>
          <a:p>
            <a:r>
              <a:rPr lang="en-US" sz="2000" dirty="0"/>
              <a:t>The Type and Multiplicity of a Parameter restrict what values may be passed, how many, and whether the values are ordered </a:t>
            </a:r>
            <a:endParaRPr lang="en-US" sz="2000" dirty="0" smtClean="0"/>
          </a:p>
          <a:p>
            <a:endParaRPr lang="en-US" sz="2000" dirty="0"/>
          </a:p>
          <a:p>
            <a:r>
              <a:rPr lang="en-US" sz="2000" dirty="0"/>
              <a:t>The Multiplicity defines a lower and upper bound on the values passed to the Parameter at runtime. A lower bound of zero means the Parameter is </a:t>
            </a:r>
            <a:r>
              <a:rPr lang="en-US" sz="2000" dirty="0" smtClean="0"/>
              <a:t>optional. </a:t>
            </a:r>
            <a:r>
              <a:rPr lang="en-US" sz="2000" dirty="0"/>
              <a:t>A lower bound greater than zero means values for the Parameter are required to arrive sometime during the execution of the action. </a:t>
            </a:r>
            <a:endParaRPr lang="en-US" sz="2000" dirty="0" smtClean="0"/>
          </a:p>
          <a:p>
            <a:endParaRPr lang="en-US" sz="2000" dirty="0"/>
          </a:p>
          <a:p>
            <a:r>
              <a:rPr lang="en-US" sz="2000" dirty="0"/>
              <a:t>If a </a:t>
            </a:r>
            <a:r>
              <a:rPr lang="en-US" sz="2000" dirty="0" err="1"/>
              <a:t>defaultValue</a:t>
            </a:r>
            <a:r>
              <a:rPr lang="en-US" sz="2000" dirty="0"/>
              <a:t> is specified for a Parameter, then it is evaluated at invocation time and used as the argument for this Parameter if and only if no argument is supplied at invocation of the </a:t>
            </a:r>
            <a:r>
              <a:rPr lang="en-US" sz="2000" dirty="0" err="1"/>
              <a:t>BehavioralFeature</a:t>
            </a:r>
            <a:r>
              <a:rPr lang="en-US" sz="2000" dirty="0"/>
              <a:t>. </a:t>
            </a:r>
            <a:endParaRPr lang="en-US" sz="2000" dirty="0" smtClean="0"/>
          </a:p>
          <a:p>
            <a:endParaRPr lang="en-US" sz="2000" dirty="0"/>
          </a:p>
          <a:p>
            <a:endParaRPr lang="en-US" sz="2000" dirty="0" smtClean="0"/>
          </a:p>
        </p:txBody>
      </p:sp>
      <p:sp>
        <p:nvSpPr>
          <p:cNvPr id="2" name="TextBox 1"/>
          <p:cNvSpPr txBox="1"/>
          <p:nvPr/>
        </p:nvSpPr>
        <p:spPr>
          <a:xfrm>
            <a:off x="3858491" y="170949"/>
            <a:ext cx="1864613" cy="461665"/>
          </a:xfrm>
          <a:prstGeom prst="rect">
            <a:avLst/>
          </a:prstGeom>
          <a:noFill/>
        </p:spPr>
        <p:txBody>
          <a:bodyPr wrap="none" rtlCol="0">
            <a:spAutoFit/>
          </a:bodyPr>
          <a:lstStyle/>
          <a:p>
            <a:r>
              <a:rPr lang="en-US" sz="2400" dirty="0" smtClean="0">
                <a:latin typeface="+mj-lt"/>
              </a:rPr>
              <a:t>Parameters</a:t>
            </a:r>
            <a:endParaRPr lang="en-US" sz="2400" dirty="0">
              <a:latin typeface="+mj-lt"/>
            </a:endParaRPr>
          </a:p>
        </p:txBody>
      </p:sp>
    </p:spTree>
    <p:extLst>
      <p:ext uri="{BB962C8B-B14F-4D97-AF65-F5344CB8AC3E}">
        <p14:creationId xmlns:p14="http://schemas.microsoft.com/office/powerpoint/2010/main" val="612380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5081070" cy="162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TextBox 2"/>
          <p:cNvSpPr txBox="1"/>
          <p:nvPr/>
        </p:nvSpPr>
        <p:spPr>
          <a:xfrm>
            <a:off x="990600" y="3269673"/>
            <a:ext cx="7007046" cy="369332"/>
          </a:xfrm>
          <a:prstGeom prst="rect">
            <a:avLst/>
          </a:prstGeom>
          <a:noFill/>
        </p:spPr>
        <p:txBody>
          <a:bodyPr wrap="none" rtlCol="0">
            <a:spAutoFit/>
          </a:bodyPr>
          <a:lstStyle/>
          <a:p>
            <a:r>
              <a:rPr lang="en-US" b="0" dirty="0"/>
              <a:t>Comment is a textual annotation that can be attached to a set of Elements </a:t>
            </a:r>
            <a:endParaRPr lang="en-US" dirty="0"/>
          </a:p>
        </p:txBody>
      </p:sp>
      <p:sp>
        <p:nvSpPr>
          <p:cNvPr id="7" name="TextBox 6"/>
          <p:cNvSpPr txBox="1"/>
          <p:nvPr/>
        </p:nvSpPr>
        <p:spPr>
          <a:xfrm>
            <a:off x="3810000" y="119390"/>
            <a:ext cx="2042547" cy="523220"/>
          </a:xfrm>
          <a:prstGeom prst="rect">
            <a:avLst/>
          </a:prstGeom>
          <a:noFill/>
        </p:spPr>
        <p:txBody>
          <a:bodyPr wrap="none" rtlCol="0">
            <a:spAutoFit/>
          </a:bodyPr>
          <a:lstStyle/>
          <a:p>
            <a:r>
              <a:rPr lang="en-US" sz="2800" dirty="0" smtClean="0">
                <a:latin typeface="+mj-lt"/>
              </a:rPr>
              <a:t>Comments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smtClean="0"/>
              <a:t>A </a:t>
            </a:r>
            <a:r>
              <a:rPr lang="en-US" sz="2000" dirty="0"/>
              <a:t>Parameter may be given a name, which then identifies the Parameter uniquely within the Parameters of the same </a:t>
            </a:r>
            <a:r>
              <a:rPr lang="en-US" sz="2000" dirty="0" err="1"/>
              <a:t>BehavioralFeature</a:t>
            </a:r>
            <a:r>
              <a:rPr lang="en-US" sz="2000" dirty="0"/>
              <a:t>. If it is unnamed, it is distinguished only by its position in the ordered list of Parameters. </a:t>
            </a:r>
            <a:endParaRPr lang="en-US" sz="2000" dirty="0" smtClean="0"/>
          </a:p>
          <a:p>
            <a:endParaRPr lang="en-US" sz="2000" dirty="0"/>
          </a:p>
          <a:p>
            <a:r>
              <a:rPr lang="en-US" sz="2000" dirty="0"/>
              <a:t>The direction property specifies whether a value is passed into, out of, or both into and out of the owning </a:t>
            </a:r>
            <a:r>
              <a:rPr lang="en-US" sz="2000" dirty="0" err="1"/>
              <a:t>BehavioralFeature</a:t>
            </a:r>
            <a:r>
              <a:rPr lang="en-US" sz="2000" dirty="0"/>
              <a:t>. Its type is </a:t>
            </a:r>
            <a:r>
              <a:rPr lang="en-US" sz="2000" dirty="0" err="1"/>
              <a:t>ParameterDirectionKind</a:t>
            </a:r>
            <a:r>
              <a:rPr lang="en-US" sz="2000" dirty="0"/>
              <a:t>, an enumeration of the following literal values: </a:t>
            </a:r>
            <a:endParaRPr lang="en-US" sz="2000" dirty="0" smtClean="0"/>
          </a:p>
          <a:p>
            <a:endParaRPr lang="en-US" sz="2000" dirty="0"/>
          </a:p>
          <a:p>
            <a:endParaRPr lang="en-US" sz="2000" dirty="0" smtClean="0"/>
          </a:p>
        </p:txBody>
      </p:sp>
      <p:sp>
        <p:nvSpPr>
          <p:cNvPr id="2" name="TextBox 1"/>
          <p:cNvSpPr txBox="1"/>
          <p:nvPr/>
        </p:nvSpPr>
        <p:spPr>
          <a:xfrm>
            <a:off x="3858491" y="170949"/>
            <a:ext cx="1864613" cy="461665"/>
          </a:xfrm>
          <a:prstGeom prst="rect">
            <a:avLst/>
          </a:prstGeom>
          <a:noFill/>
        </p:spPr>
        <p:txBody>
          <a:bodyPr wrap="none" rtlCol="0">
            <a:spAutoFit/>
          </a:bodyPr>
          <a:lstStyle/>
          <a:p>
            <a:r>
              <a:rPr lang="en-US" sz="2400" dirty="0" smtClean="0">
                <a:latin typeface="+mj-lt"/>
              </a:rPr>
              <a:t>Parameters</a:t>
            </a:r>
            <a:endParaRPr lang="en-US" sz="2400" dirty="0">
              <a:latin typeface="+mj-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055" y="4114800"/>
            <a:ext cx="7722129"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941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smtClean="0"/>
              <a:t>The </a:t>
            </a:r>
            <a:r>
              <a:rPr lang="en-US" sz="2000" dirty="0"/>
              <a:t>effect property may be used to specify what happens to objects passed in or out of a Parameter </a:t>
            </a:r>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Only </a:t>
            </a:r>
            <a:r>
              <a:rPr lang="en-US" sz="2000" dirty="0"/>
              <a:t>in and </a:t>
            </a:r>
            <a:r>
              <a:rPr lang="en-US" sz="2000" dirty="0" err="1"/>
              <a:t>inout</a:t>
            </a:r>
            <a:r>
              <a:rPr lang="en-US" sz="2000" dirty="0"/>
              <a:t> Parameters may have a delete effect. Only out, </a:t>
            </a:r>
            <a:r>
              <a:rPr lang="en-US" sz="2000" dirty="0" err="1"/>
              <a:t>inout</a:t>
            </a:r>
            <a:r>
              <a:rPr lang="en-US" sz="2000" dirty="0"/>
              <a:t>, and return Parameters may have a create effect. </a:t>
            </a:r>
            <a:endParaRPr lang="en-US" sz="2000" dirty="0" smtClean="0"/>
          </a:p>
          <a:p>
            <a:endParaRPr lang="en-US" sz="2000" dirty="0"/>
          </a:p>
          <a:p>
            <a:r>
              <a:rPr lang="en-US" sz="2000" dirty="0"/>
              <a:t>The </a:t>
            </a:r>
            <a:r>
              <a:rPr lang="en-US" sz="2000" dirty="0" err="1"/>
              <a:t>isException</a:t>
            </a:r>
            <a:r>
              <a:rPr lang="en-US" sz="2000" dirty="0"/>
              <a:t> property applies to output Parameters. </a:t>
            </a:r>
            <a:endParaRPr lang="en-US" sz="2000" dirty="0" smtClean="0"/>
          </a:p>
          <a:p>
            <a:pPr lvl="1"/>
            <a:r>
              <a:rPr lang="en-US" sz="1600" dirty="0"/>
              <a:t>An output posted to a Parameter with </a:t>
            </a:r>
            <a:r>
              <a:rPr lang="en-US" sz="1600" dirty="0" err="1"/>
              <a:t>isException</a:t>
            </a:r>
            <a:r>
              <a:rPr lang="en-US" sz="1600" dirty="0"/>
              <a:t> true during an invocation of a </a:t>
            </a:r>
            <a:r>
              <a:rPr lang="en-US" sz="1600" dirty="0" err="1"/>
              <a:t>BehavioralFeature</a:t>
            </a:r>
            <a:r>
              <a:rPr lang="en-US" sz="1600" dirty="0"/>
              <a:t> </a:t>
            </a:r>
            <a:r>
              <a:rPr lang="en-US" sz="1600" dirty="0" smtClean="0"/>
              <a:t>excludes </a:t>
            </a:r>
            <a:r>
              <a:rPr lang="en-US" sz="1600" dirty="0"/>
              <a:t>outputs from being posted to any other outputs of the </a:t>
            </a:r>
            <a:r>
              <a:rPr lang="en-US" sz="1600" dirty="0" err="1"/>
              <a:t>BehavioralFeature</a:t>
            </a:r>
            <a:r>
              <a:rPr lang="en-US" sz="1600" dirty="0"/>
              <a:t> during the same invocation </a:t>
            </a:r>
            <a:endParaRPr lang="en-US" sz="1600" dirty="0" smtClean="0"/>
          </a:p>
          <a:p>
            <a:pPr lvl="1"/>
            <a:endParaRPr lang="en-US" sz="1600" dirty="0"/>
          </a:p>
          <a:p>
            <a:r>
              <a:rPr lang="en-US" sz="2000" dirty="0"/>
              <a:t>The </a:t>
            </a:r>
            <a:r>
              <a:rPr lang="en-US" sz="2000" dirty="0" err="1"/>
              <a:t>isStream</a:t>
            </a:r>
            <a:r>
              <a:rPr lang="en-US" sz="2000" dirty="0"/>
              <a:t> property, when true, designates a streaming Parameter. </a:t>
            </a:r>
            <a:endParaRPr lang="en-US" sz="2000" dirty="0" smtClean="0"/>
          </a:p>
        </p:txBody>
      </p:sp>
      <p:sp>
        <p:nvSpPr>
          <p:cNvPr id="2" name="TextBox 1"/>
          <p:cNvSpPr txBox="1"/>
          <p:nvPr/>
        </p:nvSpPr>
        <p:spPr>
          <a:xfrm>
            <a:off x="3858491" y="170949"/>
            <a:ext cx="1864613" cy="461665"/>
          </a:xfrm>
          <a:prstGeom prst="rect">
            <a:avLst/>
          </a:prstGeom>
          <a:noFill/>
        </p:spPr>
        <p:txBody>
          <a:bodyPr wrap="none" rtlCol="0">
            <a:spAutoFit/>
          </a:bodyPr>
          <a:lstStyle/>
          <a:p>
            <a:r>
              <a:rPr lang="en-US" sz="2400" dirty="0" smtClean="0">
                <a:latin typeface="+mj-lt"/>
              </a:rPr>
              <a:t>Parameters</a:t>
            </a:r>
            <a:endParaRPr lang="en-US" sz="2400" dirty="0">
              <a:latin typeface="+mj-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8486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93670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 </a:t>
            </a:r>
            <a:r>
              <a:rPr lang="en-US" sz="2000" dirty="0" err="1"/>
              <a:t>ParameterSet</a:t>
            </a:r>
            <a:r>
              <a:rPr lang="en-US" sz="2000" dirty="0"/>
              <a:t> owned by a </a:t>
            </a:r>
            <a:r>
              <a:rPr lang="en-US" sz="2000" dirty="0" err="1"/>
              <a:t>BehavioralFeature</a:t>
            </a:r>
            <a:r>
              <a:rPr lang="en-US" sz="2000" dirty="0"/>
              <a:t> is an element that provides alternative sets of inputs or outputs that the Behaviors that implements that </a:t>
            </a:r>
            <a:r>
              <a:rPr lang="en-US" sz="2000" dirty="0" err="1"/>
              <a:t>BehavioralFeature</a:t>
            </a:r>
            <a:r>
              <a:rPr lang="en-US" sz="2000" dirty="0"/>
              <a:t> may use </a:t>
            </a:r>
            <a:endParaRPr lang="en-US" sz="2000" dirty="0" smtClean="0"/>
          </a:p>
          <a:p>
            <a:pPr lvl="1"/>
            <a:r>
              <a:rPr lang="en-US" sz="1600" dirty="0"/>
              <a:t>a </a:t>
            </a:r>
            <a:r>
              <a:rPr lang="en-US" sz="1600" dirty="0" err="1"/>
              <a:t>ParameterSet</a:t>
            </a:r>
            <a:r>
              <a:rPr lang="en-US" sz="1600" dirty="0"/>
              <a:t> with all inputs is called an input </a:t>
            </a:r>
            <a:r>
              <a:rPr lang="en-US" sz="1600" dirty="0" err="1"/>
              <a:t>ParameterSet</a:t>
            </a:r>
            <a:r>
              <a:rPr lang="en-US" sz="1600" dirty="0"/>
              <a:t>, and one with all outputs is called an output </a:t>
            </a:r>
            <a:r>
              <a:rPr lang="en-US" sz="1600" dirty="0" err="1"/>
              <a:t>ParameterSet</a:t>
            </a:r>
            <a:r>
              <a:rPr lang="en-US" sz="1600" dirty="0"/>
              <a:t>. </a:t>
            </a:r>
            <a:r>
              <a:rPr lang="en-US" sz="1600" dirty="0" smtClean="0"/>
              <a:t> </a:t>
            </a:r>
          </a:p>
          <a:p>
            <a:pPr lvl="1"/>
            <a:r>
              <a:rPr lang="en-US" sz="1600" dirty="0"/>
              <a:t>A </a:t>
            </a:r>
            <a:r>
              <a:rPr lang="en-US" sz="1600" dirty="0" err="1"/>
              <a:t>BehavioralFeature</a:t>
            </a:r>
            <a:r>
              <a:rPr lang="en-US" sz="1600" dirty="0"/>
              <a:t> with input </a:t>
            </a:r>
            <a:r>
              <a:rPr lang="en-US" sz="1600" dirty="0" err="1"/>
              <a:t>ParameterSets</a:t>
            </a:r>
            <a:r>
              <a:rPr lang="en-US" sz="1600" dirty="0"/>
              <a:t> may only accept inputs from Parameters in one of the sets per invocation. A </a:t>
            </a:r>
            <a:r>
              <a:rPr lang="en-US" sz="1600" dirty="0" err="1"/>
              <a:t>BehavioralFeature</a:t>
            </a:r>
            <a:r>
              <a:rPr lang="en-US" sz="1600" dirty="0"/>
              <a:t> with output </a:t>
            </a:r>
            <a:r>
              <a:rPr lang="en-US" sz="1600" dirty="0" err="1"/>
              <a:t>ParameterSets</a:t>
            </a:r>
            <a:r>
              <a:rPr lang="en-US" sz="1600" dirty="0"/>
              <a:t> may only return outputs to the Parameters in one of the sets per invocation. </a:t>
            </a:r>
            <a:endParaRPr lang="en-US" sz="1600" dirty="0" smtClean="0"/>
          </a:p>
        </p:txBody>
      </p:sp>
      <p:sp>
        <p:nvSpPr>
          <p:cNvPr id="2" name="TextBox 1"/>
          <p:cNvSpPr txBox="1"/>
          <p:nvPr/>
        </p:nvSpPr>
        <p:spPr>
          <a:xfrm>
            <a:off x="3858491" y="170949"/>
            <a:ext cx="1864613" cy="461665"/>
          </a:xfrm>
          <a:prstGeom prst="rect">
            <a:avLst/>
          </a:prstGeom>
          <a:noFill/>
        </p:spPr>
        <p:txBody>
          <a:bodyPr wrap="none" rtlCol="0">
            <a:spAutoFit/>
          </a:bodyPr>
          <a:lstStyle/>
          <a:p>
            <a:r>
              <a:rPr lang="en-US" sz="2400" dirty="0" smtClean="0">
                <a:latin typeface="+mj-lt"/>
              </a:rPr>
              <a:t>Parameters</a:t>
            </a:r>
            <a:endParaRPr lang="en-US" sz="2400" dirty="0">
              <a:latin typeface="+mj-lt"/>
            </a:endParaRPr>
          </a:p>
        </p:txBody>
      </p:sp>
    </p:spTree>
    <p:extLst>
      <p:ext uri="{BB962C8B-B14F-4D97-AF65-F5344CB8AC3E}">
        <p14:creationId xmlns:p14="http://schemas.microsoft.com/office/powerpoint/2010/main" val="11904635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46" y="762000"/>
            <a:ext cx="8477250"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2" name="TextBox 1"/>
          <p:cNvSpPr txBox="1"/>
          <p:nvPr/>
        </p:nvSpPr>
        <p:spPr>
          <a:xfrm>
            <a:off x="3858491" y="170949"/>
            <a:ext cx="1864613" cy="461665"/>
          </a:xfrm>
          <a:prstGeom prst="rect">
            <a:avLst/>
          </a:prstGeom>
          <a:noFill/>
        </p:spPr>
        <p:txBody>
          <a:bodyPr wrap="none" rtlCol="0">
            <a:spAutoFit/>
          </a:bodyPr>
          <a:lstStyle/>
          <a:p>
            <a:r>
              <a:rPr lang="en-US" sz="2400" dirty="0" smtClean="0">
                <a:latin typeface="+mj-lt"/>
              </a:rPr>
              <a:t>Parameters</a:t>
            </a:r>
            <a:endParaRPr lang="en-US" sz="2400" dirty="0">
              <a:latin typeface="+mj-lt"/>
            </a:endParaRPr>
          </a:p>
        </p:txBody>
      </p:sp>
    </p:spTree>
    <p:extLst>
      <p:ext uri="{BB962C8B-B14F-4D97-AF65-F5344CB8AC3E}">
        <p14:creationId xmlns:p14="http://schemas.microsoft.com/office/powerpoint/2010/main" val="20716147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Properties are </a:t>
            </a:r>
            <a:r>
              <a:rPr lang="en-US" sz="2000" dirty="0" err="1"/>
              <a:t>StructuralFeatures</a:t>
            </a:r>
            <a:r>
              <a:rPr lang="en-US" sz="2000" dirty="0"/>
              <a:t> that represent the attributes of Classifiers, the </a:t>
            </a:r>
            <a:r>
              <a:rPr lang="en-US" sz="2000" dirty="0" err="1"/>
              <a:t>memberEnds</a:t>
            </a:r>
            <a:r>
              <a:rPr lang="en-US" sz="2000" dirty="0"/>
              <a:t> of Associations, and the parts of </a:t>
            </a:r>
            <a:r>
              <a:rPr lang="en-US" sz="2000" dirty="0" err="1"/>
              <a:t>StructuredClassifiers</a:t>
            </a:r>
            <a:r>
              <a:rPr lang="en-US" sz="2000" dirty="0"/>
              <a:t> </a:t>
            </a:r>
            <a:endParaRPr lang="en-US" sz="1600" dirty="0" smtClean="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168" y="2209800"/>
            <a:ext cx="7346117" cy="31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977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 Property may represent an attribute of a Classifier, a </a:t>
            </a:r>
            <a:r>
              <a:rPr lang="en-US" sz="2000" dirty="0" err="1"/>
              <a:t>memberEnd</a:t>
            </a:r>
            <a:r>
              <a:rPr lang="en-US" sz="2000" dirty="0"/>
              <a:t> of an Association, or in some cases both simultaneously. </a:t>
            </a:r>
            <a:endParaRPr lang="en-US" sz="2000" dirty="0" smtClean="0"/>
          </a:p>
          <a:p>
            <a:r>
              <a:rPr lang="en-US" sz="2000" dirty="0" smtClean="0"/>
              <a:t>A </a:t>
            </a:r>
            <a:r>
              <a:rPr lang="en-US" sz="2000" dirty="0"/>
              <a:t>Property represents a declared state of one or more instances in terms of a named relationship to a value or values</a:t>
            </a:r>
            <a:r>
              <a:rPr lang="en-US" sz="2000" dirty="0" smtClean="0"/>
              <a:t>.</a:t>
            </a:r>
          </a:p>
          <a:p>
            <a:pPr lvl="1"/>
            <a:r>
              <a:rPr lang="en-US" sz="1600" dirty="0"/>
              <a:t>When a Property is a non-static attribute of a Classifier, the value or values are related to the instance of the Classifier by being held in slots of the instance. </a:t>
            </a:r>
            <a:endParaRPr lang="en-US" sz="1600" dirty="0" smtClean="0"/>
          </a:p>
          <a:p>
            <a:pPr lvl="1"/>
            <a:r>
              <a:rPr lang="en-US" sz="1600" dirty="0"/>
              <a:t>When a Property is an Association’s </a:t>
            </a:r>
            <a:r>
              <a:rPr lang="en-US" sz="1600" dirty="0" err="1"/>
              <a:t>memberEnd</a:t>
            </a:r>
            <a:r>
              <a:rPr lang="en-US" sz="1600" dirty="0"/>
              <a:t>, the value or values are related to the instance or instances at the other end(s) of the association </a:t>
            </a:r>
            <a:endParaRPr lang="en-US" sz="1600" dirty="0" smtClean="0"/>
          </a:p>
          <a:p>
            <a:pPr lvl="1"/>
            <a:r>
              <a:rPr lang="en-US" sz="1600" dirty="0"/>
              <a:t>When a Property is a static attribute of a Classifier, the value or values are related to the Classifier itself </a:t>
            </a:r>
            <a:endParaRPr lang="en-US" sz="1600" dirty="0" smtClean="0"/>
          </a:p>
          <a:p>
            <a:pPr lvl="1"/>
            <a:endParaRPr lang="en-US" sz="1600" dirty="0"/>
          </a:p>
          <a:p>
            <a:r>
              <a:rPr lang="en-US" sz="2000" dirty="0"/>
              <a:t>When a Property is owned by a Classifier other than an Association via </a:t>
            </a:r>
            <a:r>
              <a:rPr lang="en-US" sz="2000" dirty="0" err="1"/>
              <a:t>ownedAttribute</a:t>
            </a:r>
            <a:r>
              <a:rPr lang="en-US" sz="2000" dirty="0"/>
              <a:t>, then it represents an attribute of the Classifier</a:t>
            </a:r>
            <a:r>
              <a:rPr lang="en-US" sz="2000" dirty="0" smtClean="0"/>
              <a:t>.</a:t>
            </a:r>
          </a:p>
          <a:p>
            <a:pPr marL="0" indent="0">
              <a:buNone/>
            </a:pPr>
            <a:r>
              <a:rPr lang="en-US" sz="2000" dirty="0" smtClean="0"/>
              <a:t>.  </a:t>
            </a:r>
            <a:endParaRPr lang="en-US" sz="2000" dirty="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spTree>
    <p:extLst>
      <p:ext uri="{BB962C8B-B14F-4D97-AF65-F5344CB8AC3E}">
        <p14:creationId xmlns:p14="http://schemas.microsoft.com/office/powerpoint/2010/main" val="158237124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In either case, when instantiated a Property represents a value or collection of values associated with an instance of one (or in the case of a ternary or higher-order association, more than one) Classifier. This set of Classifiers is called the </a:t>
            </a:r>
            <a:r>
              <a:rPr lang="en-US" sz="2000" i="1" dirty="0"/>
              <a:t>context </a:t>
            </a:r>
            <a:r>
              <a:rPr lang="en-US" sz="2000" dirty="0"/>
              <a:t>for the Property; in the case of an attribute the context is the owning Classifier, and in the case of an association end the context is the set of Classifiers at the other end or ends of the Association</a:t>
            </a:r>
            <a:r>
              <a:rPr lang="en-US" sz="2000" dirty="0" smtClean="0"/>
              <a:t>.</a:t>
            </a:r>
          </a:p>
          <a:p>
            <a:endParaRPr lang="en-US" sz="2000" dirty="0"/>
          </a:p>
          <a:p>
            <a:r>
              <a:rPr lang="en-US" sz="2000" dirty="0"/>
              <a:t>If there is a </a:t>
            </a:r>
            <a:r>
              <a:rPr lang="en-US" sz="2000" dirty="0" err="1"/>
              <a:t>defaultValue</a:t>
            </a:r>
            <a:r>
              <a:rPr lang="en-US" sz="2000" dirty="0"/>
              <a:t> specified for a Property, this default is evaluated when an instance of the Property is created </a:t>
            </a:r>
            <a:endParaRPr lang="en-US" sz="2000" dirty="0" smtClean="0"/>
          </a:p>
          <a:p>
            <a:endParaRPr lang="en-US" sz="2000" dirty="0"/>
          </a:p>
          <a:p>
            <a:r>
              <a:rPr lang="en-US" sz="2000" dirty="0"/>
              <a:t>If a Property has </a:t>
            </a:r>
            <a:r>
              <a:rPr lang="en-US" sz="2000" dirty="0" err="1"/>
              <a:t>isDerived</a:t>
            </a:r>
            <a:r>
              <a:rPr lang="en-US" sz="2000" dirty="0"/>
              <a:t> = true, it is derived and its value or values may be computed from other information </a:t>
            </a:r>
            <a:endParaRPr lang="en-US" sz="2000" dirty="0" smtClean="0"/>
          </a:p>
          <a:p>
            <a:endParaRPr lang="en-US" sz="2000" dirty="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spTree>
    <p:extLst>
      <p:ext uri="{BB962C8B-B14F-4D97-AF65-F5344CB8AC3E}">
        <p14:creationId xmlns:p14="http://schemas.microsoft.com/office/powerpoint/2010/main" val="38776007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smtClean="0"/>
              <a:t>A derived Property may redefine one which is not derived </a:t>
            </a:r>
          </a:p>
          <a:p>
            <a:pPr lvl="1"/>
            <a:r>
              <a:rPr lang="en-US" sz="1600" dirty="0" smtClean="0"/>
              <a:t>If a Property has a specified default, and the Property redefines another Property with a specified default, then the redefining Property’s default is used in place of the more general default from the redefined Property </a:t>
            </a:r>
          </a:p>
          <a:p>
            <a:pPr lvl="1"/>
            <a:endParaRPr lang="en-US" sz="1600" dirty="0" smtClean="0"/>
          </a:p>
          <a:p>
            <a:r>
              <a:rPr lang="en-US" sz="2000" dirty="0" smtClean="0"/>
              <a:t>One instance is used to group together a set of instances; this is called </a:t>
            </a:r>
            <a:r>
              <a:rPr lang="en-US" sz="2000" i="1" dirty="0" smtClean="0"/>
              <a:t>aggregation</a:t>
            </a:r>
            <a:r>
              <a:rPr lang="en-US" sz="2000" dirty="0" smtClean="0"/>
              <a:t>. Property has an aggregation property, of type </a:t>
            </a:r>
            <a:r>
              <a:rPr lang="en-US" sz="2000" dirty="0" err="1" smtClean="0"/>
              <a:t>AggregationKind</a:t>
            </a:r>
            <a:r>
              <a:rPr lang="en-US" sz="2000" dirty="0" smtClean="0"/>
              <a:t> which is an enumeration with the following literal values :</a:t>
            </a:r>
          </a:p>
          <a:p>
            <a:endParaRPr lang="en-US" sz="2000" dirty="0"/>
          </a:p>
          <a:p>
            <a:endParaRPr lang="en-US" sz="2000" dirty="0" smtClean="0"/>
          </a:p>
          <a:p>
            <a:endParaRPr lang="en-US" sz="2000" dirty="0"/>
          </a:p>
          <a:p>
            <a:endParaRPr lang="en-US" sz="2000" dirty="0" smtClean="0"/>
          </a:p>
          <a:p>
            <a:r>
              <a:rPr lang="en-US" sz="2000" dirty="0" smtClean="0"/>
              <a:t>Composite </a:t>
            </a:r>
            <a:r>
              <a:rPr lang="en-US" sz="2000" dirty="0"/>
              <a:t>aggregation is a strong form of aggregation that requires a part object be included in at most one composite object at a time. If a composite object is deleted, all of its part instances that are objects are deleted with it. </a:t>
            </a:r>
            <a:endParaRPr lang="en-US" sz="2000" dirty="0" smtClean="0"/>
          </a:p>
          <a:p>
            <a:endParaRPr lang="en-US" sz="2000" dirty="0" smtClean="0"/>
          </a:p>
          <a:p>
            <a:endParaRPr lang="en-US" sz="2000" dirty="0" smtClean="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076" y="3733800"/>
            <a:ext cx="7673708"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93822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In either case, when instantiated a Property represents a value or collection of values associated with an instance of one (or in the case of a ternary or higher-order association, more than one) Classifier. This set of Classifiers is called the </a:t>
            </a:r>
            <a:r>
              <a:rPr lang="en-US" sz="2000" i="1" dirty="0"/>
              <a:t>context </a:t>
            </a:r>
            <a:r>
              <a:rPr lang="en-US" sz="2000" dirty="0"/>
              <a:t>for the Property; in the case of an attribute the context is the owning Classifier, and in the case of an association end the context is the set of Classifiers at the other end or ends of the Association</a:t>
            </a:r>
            <a:r>
              <a:rPr lang="en-US" sz="2000" dirty="0" smtClean="0"/>
              <a:t>.</a:t>
            </a:r>
          </a:p>
          <a:p>
            <a:endParaRPr lang="en-US" sz="2000" dirty="0"/>
          </a:p>
          <a:p>
            <a:r>
              <a:rPr lang="en-US" sz="2000" dirty="0"/>
              <a:t>If there is a </a:t>
            </a:r>
            <a:r>
              <a:rPr lang="en-US" sz="2000" dirty="0" err="1"/>
              <a:t>defaultValue</a:t>
            </a:r>
            <a:r>
              <a:rPr lang="en-US" sz="2000" dirty="0"/>
              <a:t> specified for a Property, this default is evaluated when an instance of the Property is created </a:t>
            </a:r>
            <a:endParaRPr lang="en-US" sz="2000" dirty="0" smtClean="0"/>
          </a:p>
          <a:p>
            <a:endParaRPr lang="en-US" sz="2000" dirty="0"/>
          </a:p>
          <a:p>
            <a:r>
              <a:rPr lang="en-US" sz="2000" dirty="0"/>
              <a:t>If a Property has </a:t>
            </a:r>
            <a:r>
              <a:rPr lang="en-US" sz="2000" dirty="0" err="1"/>
              <a:t>isDerived</a:t>
            </a:r>
            <a:r>
              <a:rPr lang="en-US" sz="2000" dirty="0"/>
              <a:t> = true, it is derived and its value or values may be computed from other information </a:t>
            </a:r>
            <a:endParaRPr lang="en-US" sz="2000" dirty="0" smtClean="0"/>
          </a:p>
          <a:p>
            <a:endParaRPr lang="en-US" sz="2000" dirty="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spTree>
    <p:extLst>
      <p:ext uri="{BB962C8B-B14F-4D97-AF65-F5344CB8AC3E}">
        <p14:creationId xmlns:p14="http://schemas.microsoft.com/office/powerpoint/2010/main" val="18473079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endParaRPr lang="en-US" sz="2000" dirty="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295400"/>
            <a:ext cx="8343900"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316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247394" y="1066800"/>
            <a:ext cx="8229600" cy="5287963"/>
          </a:xfrm>
        </p:spPr>
        <p:txBody>
          <a:bodyPr/>
          <a:lstStyle/>
          <a:p>
            <a:r>
              <a:rPr lang="en-US" sz="2400" dirty="0"/>
              <a:t>A </a:t>
            </a:r>
            <a:r>
              <a:rPr lang="en-US" sz="2400" b="1" dirty="0"/>
              <a:t>Namespace</a:t>
            </a:r>
            <a:r>
              <a:rPr lang="en-US" sz="2400" dirty="0"/>
              <a:t> is an Element in a model that contains a set of </a:t>
            </a:r>
            <a:r>
              <a:rPr lang="en-US" sz="2400" dirty="0" err="1"/>
              <a:t>NamedElements</a:t>
            </a:r>
            <a:r>
              <a:rPr lang="en-US" sz="2400" dirty="0"/>
              <a:t> that can be identified by name </a:t>
            </a:r>
            <a:endParaRPr lang="en-US" sz="2400" dirty="0" smtClean="0"/>
          </a:p>
          <a:p>
            <a:endParaRPr lang="en-US" sz="2400" dirty="0" smtClean="0"/>
          </a:p>
          <a:p>
            <a:r>
              <a:rPr lang="en-US" sz="2400" b="1" dirty="0"/>
              <a:t>Packages</a:t>
            </a:r>
            <a:r>
              <a:rPr lang="en-US" sz="2400" dirty="0"/>
              <a:t> </a:t>
            </a:r>
            <a:r>
              <a:rPr lang="en-US" sz="2400" dirty="0" smtClean="0"/>
              <a:t>are </a:t>
            </a:r>
            <a:r>
              <a:rPr lang="en-US" sz="2400" dirty="0"/>
              <a:t>Namespaces whose specific purpose is to contain other </a:t>
            </a:r>
            <a:r>
              <a:rPr lang="en-US" sz="2400" dirty="0" err="1"/>
              <a:t>NamedElements</a:t>
            </a:r>
            <a:r>
              <a:rPr lang="en-US" sz="2400" dirty="0"/>
              <a:t> in order to organize a </a:t>
            </a:r>
            <a:r>
              <a:rPr lang="en-US" sz="2400" dirty="0" smtClean="0"/>
              <a:t>model</a:t>
            </a:r>
          </a:p>
          <a:p>
            <a:endParaRPr lang="en-US" sz="2400" dirty="0" smtClean="0"/>
          </a:p>
          <a:p>
            <a:r>
              <a:rPr lang="en-US" sz="2400" dirty="0" smtClean="0"/>
              <a:t>Other namespaces include Classifiers containing </a:t>
            </a:r>
            <a:r>
              <a:rPr lang="en-US" sz="2400" dirty="0"/>
              <a:t>named Features and nested Classifiers, and </a:t>
            </a:r>
            <a:r>
              <a:rPr lang="en-US" sz="2400" dirty="0" err="1"/>
              <a:t>BehavioralFeatures</a:t>
            </a:r>
            <a:r>
              <a:rPr lang="en-US" sz="2400" dirty="0"/>
              <a:t> </a:t>
            </a:r>
            <a:r>
              <a:rPr lang="en-US" sz="2400" dirty="0" smtClean="0"/>
              <a:t>which </a:t>
            </a:r>
            <a:r>
              <a:rPr lang="en-US" sz="2400" dirty="0"/>
              <a:t>contain named Parameters.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581400" y="124691"/>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899" y="2100386"/>
            <a:ext cx="78105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endParaRPr lang="en-US" sz="2000" dirty="0"/>
          </a:p>
          <a:p>
            <a:pPr lvl="1"/>
            <a:endParaRPr lang="en-US" sz="1600" dirty="0"/>
          </a:p>
        </p:txBody>
      </p:sp>
      <p:sp>
        <p:nvSpPr>
          <p:cNvPr id="2" name="TextBox 1"/>
          <p:cNvSpPr txBox="1"/>
          <p:nvPr/>
        </p:nvSpPr>
        <p:spPr>
          <a:xfrm>
            <a:off x="3858491" y="170949"/>
            <a:ext cx="1707519" cy="461665"/>
          </a:xfrm>
          <a:prstGeom prst="rect">
            <a:avLst/>
          </a:prstGeom>
          <a:noFill/>
        </p:spPr>
        <p:txBody>
          <a:bodyPr wrap="none" rtlCol="0">
            <a:spAutoFit/>
          </a:bodyPr>
          <a:lstStyle/>
          <a:p>
            <a:r>
              <a:rPr lang="en-US" sz="2400" dirty="0" smtClean="0">
                <a:latin typeface="+mj-lt"/>
              </a:rPr>
              <a:t>Properties</a:t>
            </a:r>
            <a:endParaRPr lang="en-US" sz="2400" dirty="0">
              <a:latin typeface="+mj-lt"/>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19200"/>
            <a:ext cx="48768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3169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endParaRPr lang="en-US" sz="2000" dirty="0"/>
          </a:p>
          <a:p>
            <a:pPr lvl="1"/>
            <a:endParaRPr lang="en-US" sz="1600" dirty="0"/>
          </a:p>
        </p:txBody>
      </p:sp>
      <p:sp>
        <p:nvSpPr>
          <p:cNvPr id="2" name="TextBox 1"/>
          <p:cNvSpPr txBox="1"/>
          <p:nvPr/>
        </p:nvSpPr>
        <p:spPr>
          <a:xfrm>
            <a:off x="3858491" y="170949"/>
            <a:ext cx="3417923" cy="461665"/>
          </a:xfrm>
          <a:prstGeom prst="rect">
            <a:avLst/>
          </a:prstGeom>
          <a:noFill/>
        </p:spPr>
        <p:txBody>
          <a:bodyPr wrap="none" rtlCol="0">
            <a:spAutoFit/>
          </a:bodyPr>
          <a:lstStyle/>
          <a:p>
            <a:r>
              <a:rPr lang="en-US" sz="2400" dirty="0" smtClean="0">
                <a:latin typeface="+mj-lt"/>
              </a:rPr>
              <a:t>Properties : Examples</a:t>
            </a:r>
            <a:endParaRPr lang="en-US" sz="2400" dirty="0">
              <a:latin typeface="+mj-lt"/>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05000"/>
            <a:ext cx="2446435" cy="384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917" y="3452013"/>
            <a:ext cx="369570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924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An Operation is a </a:t>
            </a:r>
            <a:r>
              <a:rPr lang="en-US" sz="2000" dirty="0" err="1"/>
              <a:t>BehavioralFeature</a:t>
            </a:r>
            <a:r>
              <a:rPr lang="en-US" sz="2000" dirty="0"/>
              <a:t> that may be owned by an Interface, </a:t>
            </a:r>
            <a:r>
              <a:rPr lang="en-US" sz="2000" dirty="0" err="1"/>
              <a:t>DataType</a:t>
            </a:r>
            <a:r>
              <a:rPr lang="en-US" sz="2000" dirty="0"/>
              <a:t> or Class </a:t>
            </a:r>
          </a:p>
          <a:p>
            <a:pPr lvl="1"/>
            <a:endParaRPr lang="en-US" sz="1600" dirty="0"/>
          </a:p>
        </p:txBody>
      </p:sp>
      <p:sp>
        <p:nvSpPr>
          <p:cNvPr id="2" name="TextBox 1"/>
          <p:cNvSpPr txBox="1"/>
          <p:nvPr/>
        </p:nvSpPr>
        <p:spPr>
          <a:xfrm>
            <a:off x="3858491" y="170949"/>
            <a:ext cx="1808508" cy="461665"/>
          </a:xfrm>
          <a:prstGeom prst="rect">
            <a:avLst/>
          </a:prstGeom>
          <a:noFill/>
        </p:spPr>
        <p:txBody>
          <a:bodyPr wrap="none" rtlCol="0">
            <a:spAutoFit/>
          </a:bodyPr>
          <a:lstStyle/>
          <a:p>
            <a:r>
              <a:rPr lang="en-US" sz="2400" dirty="0" smtClean="0">
                <a:latin typeface="+mj-lt"/>
              </a:rPr>
              <a:t>Operations</a:t>
            </a:r>
            <a:endParaRPr lang="en-US" sz="2400" dirty="0">
              <a:latin typeface="+mj-lt"/>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076" y="1885789"/>
            <a:ext cx="6129338" cy="40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0415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An Operation may be directly invoked on instances of its </a:t>
            </a:r>
            <a:r>
              <a:rPr lang="en-US" sz="2000" dirty="0" err="1"/>
              <a:t>featuringClassifiers</a:t>
            </a:r>
            <a:r>
              <a:rPr lang="en-US" sz="2000" dirty="0"/>
              <a:t>. </a:t>
            </a:r>
            <a:endParaRPr lang="en-US" sz="2000" dirty="0" smtClean="0"/>
          </a:p>
          <a:p>
            <a:pPr lvl="1"/>
            <a:r>
              <a:rPr lang="en-US" sz="1600" dirty="0" smtClean="0"/>
              <a:t>The </a:t>
            </a:r>
            <a:r>
              <a:rPr lang="en-US" sz="1600" dirty="0"/>
              <a:t>Operation specifies the name, type, Parameters, and Constraints for such invocations. </a:t>
            </a:r>
            <a:endParaRPr lang="en-US" sz="1600" dirty="0" smtClean="0"/>
          </a:p>
          <a:p>
            <a:pPr lvl="1"/>
            <a:r>
              <a:rPr lang="en-US" sz="1600" dirty="0"/>
              <a:t>If there is a return Parameter, the type of the Operation is the same as the type of this </a:t>
            </a:r>
            <a:r>
              <a:rPr lang="en-US" sz="1600" dirty="0" smtClean="0"/>
              <a:t>Parameter</a:t>
            </a:r>
            <a:r>
              <a:rPr lang="en-US" sz="1600" dirty="0"/>
              <a:t>. Otherwise the Operation has no type. </a:t>
            </a:r>
            <a:endParaRPr lang="en-US" sz="1600" dirty="0" smtClean="0"/>
          </a:p>
          <a:p>
            <a:pPr lvl="1"/>
            <a:r>
              <a:rPr lang="en-US" sz="1600" dirty="0"/>
              <a:t>The preconditions for an Operation define conditions that shall be true when the Operation is invoked </a:t>
            </a:r>
            <a:endParaRPr lang="en-US" sz="1600" dirty="0" smtClean="0"/>
          </a:p>
          <a:p>
            <a:pPr lvl="1"/>
            <a:r>
              <a:rPr lang="en-US" sz="1600" dirty="0" smtClean="0"/>
              <a:t>The </a:t>
            </a:r>
            <a:r>
              <a:rPr lang="en-US" sz="1600" dirty="0" err="1"/>
              <a:t>postconditions</a:t>
            </a:r>
            <a:r>
              <a:rPr lang="en-US" sz="1600" dirty="0"/>
              <a:t> for an Operation define conditions that will be true when the invocation of the Operation completes </a:t>
            </a:r>
            <a:r>
              <a:rPr lang="en-US" sz="1600" dirty="0" smtClean="0"/>
              <a:t>successfully</a:t>
            </a:r>
            <a:endParaRPr lang="en-US" sz="1600" dirty="0"/>
          </a:p>
          <a:p>
            <a:pPr lvl="1"/>
            <a:r>
              <a:rPr lang="en-US" sz="1600" dirty="0"/>
              <a:t>The </a:t>
            </a:r>
            <a:r>
              <a:rPr lang="en-US" sz="1600" dirty="0" err="1"/>
              <a:t>bodyCondition</a:t>
            </a:r>
            <a:r>
              <a:rPr lang="en-US" sz="1600" dirty="0"/>
              <a:t> for an Operation constrains the return result to a value calculated by the specification of the </a:t>
            </a:r>
            <a:r>
              <a:rPr lang="en-US" sz="1600" dirty="0" err="1" smtClean="0"/>
              <a:t>bodyCondition</a:t>
            </a:r>
            <a:r>
              <a:rPr lang="en-US" sz="1600" dirty="0" smtClean="0"/>
              <a:t>.</a:t>
            </a:r>
          </a:p>
          <a:p>
            <a:pPr lvl="1"/>
            <a:r>
              <a:rPr lang="en-US" sz="1600" dirty="0"/>
              <a:t>The </a:t>
            </a:r>
            <a:r>
              <a:rPr lang="en-US" sz="1600" dirty="0" err="1"/>
              <a:t>bodyCondition</a:t>
            </a:r>
            <a:r>
              <a:rPr lang="en-US" sz="1600" dirty="0"/>
              <a:t> differs from </a:t>
            </a:r>
            <a:r>
              <a:rPr lang="en-US" sz="1600" dirty="0" err="1"/>
              <a:t>postconditions</a:t>
            </a:r>
            <a:r>
              <a:rPr lang="en-US" sz="1600" dirty="0"/>
              <a:t> in that the </a:t>
            </a:r>
            <a:r>
              <a:rPr lang="en-US" sz="1600" dirty="0" err="1"/>
              <a:t>bodyCondition</a:t>
            </a:r>
            <a:r>
              <a:rPr lang="en-US" sz="1600" dirty="0"/>
              <a:t> may be overridden when an Operation is redefined, whereas </a:t>
            </a:r>
            <a:r>
              <a:rPr lang="en-US" sz="1600" dirty="0" err="1"/>
              <a:t>postconditions</a:t>
            </a:r>
            <a:r>
              <a:rPr lang="en-US" sz="1600" dirty="0"/>
              <a:t> may only be added during redefinition </a:t>
            </a:r>
            <a:endParaRPr lang="en-US" sz="1600" dirty="0" smtClean="0"/>
          </a:p>
          <a:p>
            <a:r>
              <a:rPr lang="en-US" sz="2000" dirty="0"/>
              <a:t>An Operation may raise an exception during its invocation </a:t>
            </a:r>
            <a:endParaRPr lang="en-US" sz="2000" dirty="0" smtClean="0"/>
          </a:p>
          <a:p>
            <a:r>
              <a:rPr lang="en-US" sz="2000" dirty="0"/>
              <a:t>An Operation may be redefined in a specialization of the </a:t>
            </a:r>
            <a:r>
              <a:rPr lang="en-US" sz="2000" dirty="0" err="1"/>
              <a:t>featuringClassifier</a:t>
            </a:r>
            <a:r>
              <a:rPr lang="en-US" sz="2000" dirty="0"/>
              <a:t>. </a:t>
            </a:r>
            <a:endParaRPr lang="en-US" sz="2000" dirty="0" smtClean="0"/>
          </a:p>
          <a:p>
            <a:endParaRPr lang="en-US" sz="2000" dirty="0"/>
          </a:p>
        </p:txBody>
      </p:sp>
      <p:sp>
        <p:nvSpPr>
          <p:cNvPr id="2" name="TextBox 1"/>
          <p:cNvSpPr txBox="1"/>
          <p:nvPr/>
        </p:nvSpPr>
        <p:spPr>
          <a:xfrm>
            <a:off x="3858491" y="170949"/>
            <a:ext cx="1808508" cy="461665"/>
          </a:xfrm>
          <a:prstGeom prst="rect">
            <a:avLst/>
          </a:prstGeom>
          <a:noFill/>
        </p:spPr>
        <p:txBody>
          <a:bodyPr wrap="none" rtlCol="0">
            <a:spAutoFit/>
          </a:bodyPr>
          <a:lstStyle/>
          <a:p>
            <a:r>
              <a:rPr lang="en-US" sz="2400" dirty="0" smtClean="0">
                <a:latin typeface="+mj-lt"/>
              </a:rPr>
              <a:t>Operations</a:t>
            </a:r>
            <a:endParaRPr lang="en-US" sz="2400" dirty="0">
              <a:latin typeface="+mj-lt"/>
            </a:endParaRPr>
          </a:p>
        </p:txBody>
      </p:sp>
    </p:spTree>
    <p:extLst>
      <p:ext uri="{BB962C8B-B14F-4D97-AF65-F5344CB8AC3E}">
        <p14:creationId xmlns:p14="http://schemas.microsoft.com/office/powerpoint/2010/main" val="19020603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a:t>If the </a:t>
            </a:r>
            <a:r>
              <a:rPr lang="en-US" sz="2000" dirty="0" err="1"/>
              <a:t>isQuery</a:t>
            </a:r>
            <a:r>
              <a:rPr lang="en-US" sz="2000" dirty="0"/>
              <a:t> property is true, an invocation of the Operation shall not modify the state of the instance or any other element in the model. </a:t>
            </a:r>
            <a:endParaRPr lang="en-US" sz="2000" dirty="0" smtClean="0"/>
          </a:p>
          <a:p>
            <a:r>
              <a:rPr lang="en-US" sz="2000" dirty="0" smtClean="0"/>
              <a:t> </a:t>
            </a:r>
          </a:p>
          <a:p>
            <a:endParaRPr lang="en-US" sz="2000" dirty="0"/>
          </a:p>
        </p:txBody>
      </p:sp>
      <p:sp>
        <p:nvSpPr>
          <p:cNvPr id="2" name="TextBox 1"/>
          <p:cNvSpPr txBox="1"/>
          <p:nvPr/>
        </p:nvSpPr>
        <p:spPr>
          <a:xfrm>
            <a:off x="3858491" y="170949"/>
            <a:ext cx="1808508" cy="461665"/>
          </a:xfrm>
          <a:prstGeom prst="rect">
            <a:avLst/>
          </a:prstGeom>
          <a:noFill/>
        </p:spPr>
        <p:txBody>
          <a:bodyPr wrap="none" rtlCol="0">
            <a:spAutoFit/>
          </a:bodyPr>
          <a:lstStyle/>
          <a:p>
            <a:r>
              <a:rPr lang="en-US" sz="2400" dirty="0" smtClean="0">
                <a:latin typeface="+mj-lt"/>
              </a:rPr>
              <a:t>Operations</a:t>
            </a:r>
            <a:endParaRPr lang="en-US" sz="2400" dirty="0">
              <a:latin typeface="+mj-lt"/>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045" y="1828800"/>
            <a:ext cx="60579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676525"/>
            <a:ext cx="6324600" cy="41287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71787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9" y="818772"/>
            <a:ext cx="8229600" cy="5059363"/>
          </a:xfrm>
        </p:spPr>
        <p:txBody>
          <a:bodyPr/>
          <a:lstStyle/>
          <a:p>
            <a:r>
              <a:rPr lang="en-US" sz="2000" dirty="0" smtClean="0"/>
              <a:t> </a:t>
            </a:r>
          </a:p>
          <a:p>
            <a:endParaRPr lang="en-US" sz="2000" dirty="0"/>
          </a:p>
        </p:txBody>
      </p:sp>
      <p:sp>
        <p:nvSpPr>
          <p:cNvPr id="2" name="TextBox 1"/>
          <p:cNvSpPr txBox="1"/>
          <p:nvPr/>
        </p:nvSpPr>
        <p:spPr>
          <a:xfrm>
            <a:off x="3858491" y="170949"/>
            <a:ext cx="3518912" cy="461665"/>
          </a:xfrm>
          <a:prstGeom prst="rect">
            <a:avLst/>
          </a:prstGeom>
          <a:noFill/>
        </p:spPr>
        <p:txBody>
          <a:bodyPr wrap="none" rtlCol="0">
            <a:spAutoFit/>
          </a:bodyPr>
          <a:lstStyle/>
          <a:p>
            <a:r>
              <a:rPr lang="en-US" sz="2400" dirty="0" smtClean="0">
                <a:latin typeface="+mj-lt"/>
              </a:rPr>
              <a:t>Operations : Examples</a:t>
            </a:r>
            <a:endParaRPr lang="en-US" sz="2400" dirty="0">
              <a:latin typeface="+mj-lt"/>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35" y="838200"/>
            <a:ext cx="7575691"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1013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8" y="818772"/>
            <a:ext cx="8399131" cy="5059363"/>
          </a:xfrm>
        </p:spPr>
        <p:txBody>
          <a:bodyPr/>
          <a:lstStyle/>
          <a:p>
            <a:r>
              <a:rPr lang="en-US" sz="2000" dirty="0" err="1"/>
              <a:t>InstanceSpecifications</a:t>
            </a:r>
            <a:r>
              <a:rPr lang="en-US" sz="2000" dirty="0"/>
              <a:t> represent instances of Classifiers in a modeled system. </a:t>
            </a:r>
            <a:endParaRPr lang="en-US" sz="2000" dirty="0" smtClean="0"/>
          </a:p>
          <a:p>
            <a:r>
              <a:rPr lang="en-US" sz="2000" dirty="0"/>
              <a:t>A Slot specifies that an instance modeled by an </a:t>
            </a:r>
            <a:r>
              <a:rPr lang="en-US" sz="2000" dirty="0" err="1"/>
              <a:t>InstanceSpecification</a:t>
            </a:r>
            <a:r>
              <a:rPr lang="en-US" sz="2000" dirty="0"/>
              <a:t> has a value or values for a specific </a:t>
            </a:r>
            <a:r>
              <a:rPr lang="en-US" sz="2000" dirty="0" err="1"/>
              <a:t>StructuralFeature</a:t>
            </a:r>
            <a:r>
              <a:rPr lang="en-US" sz="2000" dirty="0"/>
              <a:t> </a:t>
            </a:r>
            <a:endParaRPr lang="en-US" sz="2000" dirty="0" smtClean="0"/>
          </a:p>
          <a:p>
            <a:r>
              <a:rPr lang="en-US" sz="2000" dirty="0" smtClean="0"/>
              <a:t>A </a:t>
            </a:r>
            <a:r>
              <a:rPr lang="en-US" sz="2000" dirty="0"/>
              <a:t>direct attribute, inherited attribute, private attribute in a generalization, or a </a:t>
            </a:r>
            <a:r>
              <a:rPr lang="en-US" sz="2000" dirty="0" err="1"/>
              <a:t>memberEnd</a:t>
            </a:r>
            <a:r>
              <a:rPr lang="en-US" sz="2000" dirty="0"/>
              <a:t> if the classifier is an Association </a:t>
            </a:r>
            <a:endParaRPr lang="en-US" sz="2000" dirty="0" smtClean="0"/>
          </a:p>
          <a:p>
            <a:r>
              <a:rPr lang="en-US" sz="2000" dirty="0"/>
              <a:t>The values in a Slot shall conform to the defining </a:t>
            </a:r>
            <a:r>
              <a:rPr lang="en-US" sz="2000" dirty="0" err="1"/>
              <a:t>StructuralFeature</a:t>
            </a:r>
            <a:r>
              <a:rPr lang="en-US" sz="2000" dirty="0"/>
              <a:t> of the Slot (in type, multiplicity, etc.) </a:t>
            </a:r>
            <a:endParaRPr lang="en-US" sz="2000" dirty="0" smtClean="0"/>
          </a:p>
          <a:p>
            <a:r>
              <a:rPr lang="en-US" sz="2000" dirty="0"/>
              <a:t>The values in a Slot are specified using </a:t>
            </a:r>
            <a:r>
              <a:rPr lang="en-US" sz="2000" dirty="0" err="1"/>
              <a:t>ValueSpecifications</a:t>
            </a:r>
            <a:r>
              <a:rPr lang="en-US" sz="2000" dirty="0"/>
              <a:t> </a:t>
            </a:r>
            <a:r>
              <a:rPr lang="en-US" sz="2000" dirty="0" smtClean="0"/>
              <a:t>	</a:t>
            </a:r>
          </a:p>
          <a:p>
            <a:r>
              <a:rPr lang="en-US" sz="2000" dirty="0"/>
              <a:t>The </a:t>
            </a:r>
            <a:r>
              <a:rPr lang="en-US" sz="2000" dirty="0" err="1"/>
              <a:t>InstanceSpecification</a:t>
            </a:r>
            <a:r>
              <a:rPr lang="en-US" sz="2000" dirty="0"/>
              <a:t> may represent: </a:t>
            </a:r>
            <a:endParaRPr lang="en-US" sz="2000" dirty="0" smtClean="0"/>
          </a:p>
          <a:p>
            <a:pPr lvl="1"/>
            <a:r>
              <a:rPr lang="en-US" sz="1600" dirty="0"/>
              <a:t>Classification of the instance by one or more Classifiers </a:t>
            </a:r>
          </a:p>
          <a:p>
            <a:pPr lvl="1"/>
            <a:r>
              <a:rPr lang="en-US" sz="1600" dirty="0"/>
              <a:t>The kind of instance, based on its classifiers. For example, an </a:t>
            </a:r>
            <a:r>
              <a:rPr lang="en-US" sz="1600" dirty="0" err="1"/>
              <a:t>InstanceSpecification</a:t>
            </a:r>
            <a:r>
              <a:rPr lang="en-US" sz="1600" dirty="0"/>
              <a:t> whose classifier is a Class describes an instance of that Class, while an </a:t>
            </a:r>
            <a:r>
              <a:rPr lang="en-US" sz="1600" dirty="0" err="1"/>
              <a:t>InstanceSpecification</a:t>
            </a:r>
            <a:r>
              <a:rPr lang="en-US" sz="1600" dirty="0"/>
              <a:t> whose classifier is an Association describes a link of that </a:t>
            </a:r>
            <a:r>
              <a:rPr lang="en-US" sz="1600" dirty="0" smtClean="0"/>
              <a:t>Association.</a:t>
            </a:r>
            <a:endParaRPr lang="en-US" dirty="0"/>
          </a:p>
          <a:p>
            <a:pPr lvl="1"/>
            <a:r>
              <a:rPr lang="en-US" sz="1600" dirty="0"/>
              <a:t>Specification of values of </a:t>
            </a:r>
            <a:r>
              <a:rPr lang="en-US" sz="1600" dirty="0" err="1"/>
              <a:t>StructuralFeatures</a:t>
            </a:r>
            <a:r>
              <a:rPr lang="en-US" sz="1600" dirty="0"/>
              <a:t> of the instance, where the values are contained in Slots </a:t>
            </a:r>
            <a:endParaRPr lang="en-US" dirty="0"/>
          </a:p>
          <a:p>
            <a:pPr lvl="1"/>
            <a:endParaRPr lang="en-US" sz="1600" dirty="0"/>
          </a:p>
        </p:txBody>
      </p:sp>
      <p:sp>
        <p:nvSpPr>
          <p:cNvPr id="2" name="TextBox 1"/>
          <p:cNvSpPr txBox="1"/>
          <p:nvPr/>
        </p:nvSpPr>
        <p:spPr>
          <a:xfrm>
            <a:off x="3858491" y="170949"/>
            <a:ext cx="1604927" cy="461665"/>
          </a:xfrm>
          <a:prstGeom prst="rect">
            <a:avLst/>
          </a:prstGeom>
          <a:noFill/>
        </p:spPr>
        <p:txBody>
          <a:bodyPr wrap="none" rtlCol="0">
            <a:spAutoFit/>
          </a:bodyPr>
          <a:lstStyle/>
          <a:p>
            <a:r>
              <a:rPr lang="en-US" sz="2400" dirty="0" smtClean="0">
                <a:latin typeface="+mj-lt"/>
              </a:rPr>
              <a:t>Instances</a:t>
            </a:r>
            <a:endParaRPr lang="en-US" sz="2400" dirty="0">
              <a:latin typeface="+mj-lt"/>
            </a:endParaRPr>
          </a:p>
        </p:txBody>
      </p:sp>
    </p:spTree>
    <p:extLst>
      <p:ext uri="{BB962C8B-B14F-4D97-AF65-F5344CB8AC3E}">
        <p14:creationId xmlns:p14="http://schemas.microsoft.com/office/powerpoint/2010/main" val="22848208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8" y="818772"/>
            <a:ext cx="8399131" cy="5059363"/>
          </a:xfrm>
        </p:spPr>
        <p:txBody>
          <a:bodyPr/>
          <a:lstStyle/>
          <a:p>
            <a:r>
              <a:rPr lang="en-US" sz="2000" dirty="0"/>
              <a:t>An </a:t>
            </a:r>
            <a:r>
              <a:rPr lang="en-US" sz="2000" dirty="0" err="1"/>
              <a:t>InstanceSpecification</a:t>
            </a:r>
            <a:r>
              <a:rPr lang="en-US" sz="2000" dirty="0"/>
              <a:t> may specify the actual existence of an instance in a modeled system </a:t>
            </a:r>
            <a:endParaRPr lang="en-US" sz="2000" dirty="0" smtClean="0"/>
          </a:p>
          <a:p>
            <a:r>
              <a:rPr lang="en-US" sz="2000" dirty="0"/>
              <a:t>An </a:t>
            </a:r>
            <a:r>
              <a:rPr lang="en-US" sz="2000" dirty="0" err="1"/>
              <a:t>InstanceSpecification</a:t>
            </a:r>
            <a:r>
              <a:rPr lang="en-US" sz="2000" dirty="0"/>
              <a:t> may represent an instance at a point in time (a snapshot) </a:t>
            </a:r>
            <a:endParaRPr lang="en-US" sz="2000" dirty="0" smtClean="0"/>
          </a:p>
          <a:p>
            <a:r>
              <a:rPr lang="en-US" sz="2000" dirty="0"/>
              <a:t>An </a:t>
            </a:r>
            <a:r>
              <a:rPr lang="en-US" sz="2000" dirty="0" err="1"/>
              <a:t>InstanceValue</a:t>
            </a:r>
            <a:r>
              <a:rPr lang="en-US" sz="2000" dirty="0"/>
              <a:t> is a kind of </a:t>
            </a:r>
            <a:r>
              <a:rPr lang="en-US" sz="2000" dirty="0" err="1"/>
              <a:t>ValueSpecification</a:t>
            </a:r>
            <a:r>
              <a:rPr lang="en-US" sz="2000" dirty="0"/>
              <a:t> whose value is specified using an </a:t>
            </a:r>
            <a:r>
              <a:rPr lang="en-US" sz="2000" dirty="0" err="1"/>
              <a:t>InstanceSpecification</a:t>
            </a:r>
            <a:r>
              <a:rPr lang="en-US" sz="2000" dirty="0"/>
              <a:t>. </a:t>
            </a:r>
            <a:endParaRPr lang="en-US" sz="2000" dirty="0" smtClean="0"/>
          </a:p>
          <a:p>
            <a:r>
              <a:rPr lang="en-US" sz="2000" dirty="0"/>
              <a:t>Any slots in the </a:t>
            </a:r>
            <a:r>
              <a:rPr lang="en-US" sz="2000" dirty="0" err="1"/>
              <a:t>InstanceSpecification</a:t>
            </a:r>
            <a:r>
              <a:rPr lang="en-US" sz="2000" dirty="0"/>
              <a:t> then provide values for the corresponding </a:t>
            </a:r>
            <a:r>
              <a:rPr lang="en-US" sz="2000" dirty="0" err="1"/>
              <a:t>StructuralFeatures</a:t>
            </a:r>
            <a:r>
              <a:rPr lang="en-US" sz="2000" dirty="0"/>
              <a:t> of the instance by evaluating the </a:t>
            </a:r>
            <a:r>
              <a:rPr lang="en-US" sz="2000" dirty="0" err="1"/>
              <a:t>ValueSpecifications</a:t>
            </a:r>
            <a:r>
              <a:rPr lang="en-US" sz="2000" dirty="0"/>
              <a:t> associated with those slots. </a:t>
            </a:r>
            <a:endParaRPr lang="en-US" sz="2000" dirty="0" smtClean="0"/>
          </a:p>
          <a:p>
            <a:r>
              <a:rPr lang="en-US" sz="2000" dirty="0"/>
              <a:t>A </a:t>
            </a:r>
            <a:r>
              <a:rPr lang="en-US" sz="2000" dirty="0" err="1"/>
              <a:t>StructuralFeature</a:t>
            </a:r>
            <a:r>
              <a:rPr lang="en-US" sz="2000" dirty="0"/>
              <a:t> for which no slot is given either has the value obtained by evaluating its </a:t>
            </a:r>
            <a:r>
              <a:rPr lang="en-US" sz="2000" dirty="0" err="1"/>
              <a:t>defaultValue</a:t>
            </a:r>
            <a:r>
              <a:rPr lang="en-US" sz="2000" dirty="0"/>
              <a:t>, if it is a Property with a </a:t>
            </a:r>
            <a:r>
              <a:rPr lang="en-US" sz="2000" dirty="0" err="1"/>
              <a:t>defaultValue</a:t>
            </a:r>
            <a:r>
              <a:rPr lang="en-US" sz="2000" dirty="0"/>
              <a:t>, or no value, otherwise </a:t>
            </a:r>
          </a:p>
        </p:txBody>
      </p:sp>
      <p:sp>
        <p:nvSpPr>
          <p:cNvPr id="2" name="TextBox 1"/>
          <p:cNvSpPr txBox="1"/>
          <p:nvPr/>
        </p:nvSpPr>
        <p:spPr>
          <a:xfrm>
            <a:off x="3858491" y="170949"/>
            <a:ext cx="1604927" cy="461665"/>
          </a:xfrm>
          <a:prstGeom prst="rect">
            <a:avLst/>
          </a:prstGeom>
          <a:noFill/>
        </p:spPr>
        <p:txBody>
          <a:bodyPr wrap="none" rtlCol="0">
            <a:spAutoFit/>
          </a:bodyPr>
          <a:lstStyle/>
          <a:p>
            <a:r>
              <a:rPr lang="en-US" sz="2400" dirty="0" smtClean="0">
                <a:latin typeface="+mj-lt"/>
              </a:rPr>
              <a:t>Instances</a:t>
            </a:r>
            <a:endParaRPr lang="en-US" sz="2400" dirty="0">
              <a:latin typeface="+mj-lt"/>
            </a:endParaRPr>
          </a:p>
        </p:txBody>
      </p:sp>
    </p:spTree>
    <p:extLst>
      <p:ext uri="{BB962C8B-B14F-4D97-AF65-F5344CB8AC3E}">
        <p14:creationId xmlns:p14="http://schemas.microsoft.com/office/powerpoint/2010/main" val="37179010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8" y="818772"/>
            <a:ext cx="8399131" cy="5059363"/>
          </a:xfrm>
        </p:spPr>
        <p:txBody>
          <a:bodyPr/>
          <a:lstStyle/>
          <a:p>
            <a:r>
              <a:rPr lang="en-US" sz="2000" dirty="0"/>
              <a:t>An </a:t>
            </a:r>
            <a:r>
              <a:rPr lang="en-US" sz="2000" dirty="0" err="1"/>
              <a:t>InstanceSpecification</a:t>
            </a:r>
            <a:r>
              <a:rPr lang="en-US" sz="2000" dirty="0"/>
              <a:t> is depicted using similar notation to its classifiers, but in place of the Classifier name appears an underlined concatenation of the instance name (if any), a colon (‘:’) and the Classifier name or names. </a:t>
            </a:r>
            <a:endParaRPr lang="en-US" sz="2000" dirty="0" smtClean="0"/>
          </a:p>
          <a:p>
            <a:r>
              <a:rPr lang="en-US" sz="2000" dirty="0"/>
              <a:t>An </a:t>
            </a:r>
            <a:r>
              <a:rPr lang="en-US" sz="2000" dirty="0" err="1"/>
              <a:t>InstanceSpecification</a:t>
            </a:r>
            <a:r>
              <a:rPr lang="en-US" sz="2000" dirty="0"/>
              <a:t> whose classifier is an Association represents a link </a:t>
            </a:r>
            <a:endParaRPr lang="en-US" sz="2000" dirty="0" smtClean="0"/>
          </a:p>
          <a:p>
            <a:pPr lvl="1"/>
            <a:r>
              <a:rPr lang="en-US" sz="1600" dirty="0"/>
              <a:t>but the solid path or paths connect </a:t>
            </a:r>
            <a:r>
              <a:rPr lang="en-US" sz="1600" dirty="0" err="1"/>
              <a:t>InstanceSpecifications</a:t>
            </a:r>
            <a:r>
              <a:rPr lang="en-US" sz="1600" dirty="0"/>
              <a:t> rather than Classifiers </a:t>
            </a:r>
            <a:endParaRPr lang="en-US" sz="1600" dirty="0" smtClean="0"/>
          </a:p>
          <a:p>
            <a:r>
              <a:rPr lang="en-US" sz="2000" dirty="0"/>
              <a:t>S</a:t>
            </a:r>
            <a:r>
              <a:rPr lang="en-US" sz="2000" dirty="0" smtClean="0"/>
              <a:t>tandard </a:t>
            </a:r>
            <a:r>
              <a:rPr lang="en-US" sz="2000" dirty="0"/>
              <a:t>notation for an anonymous </a:t>
            </a:r>
            <a:r>
              <a:rPr lang="en-US" sz="2000" dirty="0" err="1"/>
              <a:t>InstanceSpecification</a:t>
            </a:r>
            <a:r>
              <a:rPr lang="en-US" sz="2000" dirty="0"/>
              <a:t> of an unnamed Classifier is an underlined colon (‘:’). </a:t>
            </a:r>
            <a:endParaRPr lang="en-US" sz="2000" dirty="0" smtClean="0"/>
          </a:p>
          <a:p>
            <a:r>
              <a:rPr lang="en-US" sz="2000" dirty="0"/>
              <a:t>If an </a:t>
            </a:r>
            <a:r>
              <a:rPr lang="en-US" sz="2000" dirty="0" err="1"/>
              <a:t>InstanceSpecification</a:t>
            </a:r>
            <a:r>
              <a:rPr lang="en-US" sz="2000" dirty="0"/>
              <a:t> has a </a:t>
            </a:r>
            <a:r>
              <a:rPr lang="en-US" sz="2000" dirty="0" err="1"/>
              <a:t>ValueSpecification</a:t>
            </a:r>
            <a:r>
              <a:rPr lang="en-US" sz="2000" dirty="0"/>
              <a:t> as its specification, the </a:t>
            </a:r>
            <a:r>
              <a:rPr lang="en-US" sz="2000" dirty="0" err="1"/>
              <a:t>ValueSpecification</a:t>
            </a:r>
            <a:r>
              <a:rPr lang="en-US" sz="2000" dirty="0"/>
              <a:t> is shown either after an equal sign </a:t>
            </a:r>
            <a:endParaRPr lang="en-US" sz="2000" dirty="0" smtClean="0"/>
          </a:p>
          <a:p>
            <a:r>
              <a:rPr lang="en-US" sz="2000" dirty="0" smtClean="0"/>
              <a:t>A </a:t>
            </a:r>
            <a:r>
              <a:rPr lang="en-US" sz="2000" dirty="0"/>
              <a:t>Slot for that </a:t>
            </a:r>
            <a:r>
              <a:rPr lang="en-US" sz="2000" dirty="0" err="1"/>
              <a:t>StructuralFeature</a:t>
            </a:r>
            <a:r>
              <a:rPr lang="en-US" sz="2000" dirty="0"/>
              <a:t> may be shown textually as a </a:t>
            </a:r>
            <a:r>
              <a:rPr lang="en-US" sz="2000" dirty="0" err="1"/>
              <a:t>StructuralFeature</a:t>
            </a:r>
            <a:r>
              <a:rPr lang="en-US" sz="2000" dirty="0"/>
              <a:t> name or </a:t>
            </a:r>
            <a:r>
              <a:rPr lang="en-US" sz="2000" dirty="0" err="1"/>
              <a:t>qualifiedName</a:t>
            </a:r>
            <a:r>
              <a:rPr lang="en-US" sz="2000" dirty="0"/>
              <a:t> followed by an equal sign (‘=’) and a value specification. </a:t>
            </a:r>
            <a:endParaRPr lang="en-US" sz="2000" dirty="0" smtClean="0"/>
          </a:p>
          <a:p>
            <a:endParaRPr lang="en-US" sz="2000" dirty="0"/>
          </a:p>
        </p:txBody>
      </p:sp>
      <p:sp>
        <p:nvSpPr>
          <p:cNvPr id="2" name="TextBox 1"/>
          <p:cNvSpPr txBox="1"/>
          <p:nvPr/>
        </p:nvSpPr>
        <p:spPr>
          <a:xfrm>
            <a:off x="3858491" y="170949"/>
            <a:ext cx="1604927" cy="461665"/>
          </a:xfrm>
          <a:prstGeom prst="rect">
            <a:avLst/>
          </a:prstGeom>
          <a:noFill/>
        </p:spPr>
        <p:txBody>
          <a:bodyPr wrap="none" rtlCol="0">
            <a:spAutoFit/>
          </a:bodyPr>
          <a:lstStyle/>
          <a:p>
            <a:r>
              <a:rPr lang="en-US" sz="2400" dirty="0" smtClean="0">
                <a:latin typeface="+mj-lt"/>
              </a:rPr>
              <a:t>Instances</a:t>
            </a:r>
            <a:endParaRPr lang="en-US" sz="2400" dirty="0">
              <a:latin typeface="+mj-lt"/>
            </a:endParaRPr>
          </a:p>
        </p:txBody>
      </p:sp>
    </p:spTree>
    <p:extLst>
      <p:ext uri="{BB962C8B-B14F-4D97-AF65-F5344CB8AC3E}">
        <p14:creationId xmlns:p14="http://schemas.microsoft.com/office/powerpoint/2010/main" val="24830102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8" y="818772"/>
            <a:ext cx="8399131" cy="5059363"/>
          </a:xfrm>
        </p:spPr>
        <p:txBody>
          <a:bodyPr/>
          <a:lstStyle/>
          <a:p>
            <a:r>
              <a:rPr lang="en-US" sz="2000" dirty="0"/>
              <a:t>A Slot value that is an </a:t>
            </a:r>
            <a:r>
              <a:rPr lang="en-US" sz="2000" dirty="0" err="1"/>
              <a:t>InstanceValue</a:t>
            </a:r>
            <a:r>
              <a:rPr lang="en-US" sz="2000" dirty="0"/>
              <a:t> may alternatively be shown using a graphical notation similar to that for a link. A solid path runs from the owning </a:t>
            </a:r>
            <a:r>
              <a:rPr lang="en-US" sz="2000" dirty="0" err="1"/>
              <a:t>InstanceSpecification</a:t>
            </a:r>
            <a:r>
              <a:rPr lang="en-US" sz="2000" dirty="0"/>
              <a:t> to the symbol representing the </a:t>
            </a:r>
            <a:r>
              <a:rPr lang="en-US" sz="2000" dirty="0" err="1"/>
              <a:t>InstanceValue</a:t>
            </a:r>
            <a:r>
              <a:rPr lang="en-US" sz="2000" dirty="0"/>
              <a:t> that is the Slot’s value </a:t>
            </a:r>
          </a:p>
        </p:txBody>
      </p:sp>
      <p:sp>
        <p:nvSpPr>
          <p:cNvPr id="2" name="TextBox 1"/>
          <p:cNvSpPr txBox="1"/>
          <p:nvPr/>
        </p:nvSpPr>
        <p:spPr>
          <a:xfrm>
            <a:off x="3858491" y="170949"/>
            <a:ext cx="1604927" cy="461665"/>
          </a:xfrm>
          <a:prstGeom prst="rect">
            <a:avLst/>
          </a:prstGeom>
          <a:noFill/>
        </p:spPr>
        <p:txBody>
          <a:bodyPr wrap="none" rtlCol="0">
            <a:spAutoFit/>
          </a:bodyPr>
          <a:lstStyle/>
          <a:p>
            <a:r>
              <a:rPr lang="en-US" sz="2400" dirty="0" smtClean="0">
                <a:latin typeface="+mj-lt"/>
              </a:rPr>
              <a:t>Instances</a:t>
            </a:r>
            <a:endParaRPr lang="en-US" sz="2400" dirty="0">
              <a:latin typeface="+mj-lt"/>
            </a:endParaRPr>
          </a:p>
        </p:txBody>
      </p:sp>
    </p:spTree>
    <p:extLst>
      <p:ext uri="{BB962C8B-B14F-4D97-AF65-F5344CB8AC3E}">
        <p14:creationId xmlns:p14="http://schemas.microsoft.com/office/powerpoint/2010/main" val="3358356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61824"/>
            <a:ext cx="5761587" cy="3845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8" name="TextBox 7"/>
          <p:cNvSpPr txBox="1"/>
          <p:nvPr/>
        </p:nvSpPr>
        <p:spPr>
          <a:xfrm>
            <a:off x="0" y="5993693"/>
            <a:ext cx="8169576" cy="261610"/>
          </a:xfrm>
          <a:prstGeom prst="rect">
            <a:avLst/>
          </a:prstGeom>
          <a:noFill/>
        </p:spPr>
        <p:txBody>
          <a:bodyPr wrap="square" rtlCol="0">
            <a:spAutoFit/>
          </a:bodyPr>
          <a:lstStyle/>
          <a:p>
            <a:pPr marL="171450" indent="-171450">
              <a:buFont typeface="Arial" charset="0"/>
              <a:buChar char="•"/>
            </a:pPr>
            <a:r>
              <a:rPr lang="en-US" sz="1100" dirty="0" smtClean="0"/>
              <a:t>Recommendation : Please decipher this diagram only after understanding the semantics of  each of the participating elements. </a:t>
            </a:r>
          </a:p>
        </p:txBody>
      </p:sp>
      <p:sp>
        <p:nvSpPr>
          <p:cNvPr id="9" name="TextBox 8"/>
          <p:cNvSpPr txBox="1"/>
          <p:nvPr/>
        </p:nvSpPr>
        <p:spPr>
          <a:xfrm>
            <a:off x="3810000" y="119390"/>
            <a:ext cx="3163045" cy="523220"/>
          </a:xfrm>
          <a:prstGeom prst="rect">
            <a:avLst/>
          </a:prstGeom>
          <a:noFill/>
        </p:spPr>
        <p:txBody>
          <a:bodyPr wrap="none" rtlCol="0">
            <a:spAutoFit/>
          </a:bodyPr>
          <a:lstStyle/>
          <a:p>
            <a:r>
              <a:rPr lang="en-US" sz="2800" dirty="0" smtClean="0">
                <a:latin typeface="+mj-lt"/>
              </a:rPr>
              <a:t>Abstract Syntax *</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9573" y="5678629"/>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62600"/>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74158"/>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2" name="TextBox 1"/>
          <p:cNvSpPr txBox="1"/>
          <p:nvPr/>
        </p:nvSpPr>
        <p:spPr>
          <a:xfrm>
            <a:off x="3200400" y="170948"/>
            <a:ext cx="3315331" cy="461665"/>
          </a:xfrm>
          <a:prstGeom prst="rect">
            <a:avLst/>
          </a:prstGeom>
          <a:noFill/>
        </p:spPr>
        <p:txBody>
          <a:bodyPr wrap="none" rtlCol="0">
            <a:spAutoFit/>
          </a:bodyPr>
          <a:lstStyle/>
          <a:p>
            <a:r>
              <a:rPr lang="en-US" sz="2400" dirty="0" smtClean="0">
                <a:latin typeface="+mj-lt"/>
              </a:rPr>
              <a:t>Instances : Examples</a:t>
            </a:r>
            <a:endParaRPr lang="en-US" sz="2400" dirty="0">
              <a:latin typeface="+mj-lt"/>
            </a:endParaRPr>
          </a:p>
        </p:txBody>
      </p:sp>
      <p:pic>
        <p:nvPicPr>
          <p:cNvPr id="2048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4350" y="1143000"/>
            <a:ext cx="4591050"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8986" y="2057400"/>
            <a:ext cx="38481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912" y="2514600"/>
            <a:ext cx="356235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7736" y="3362325"/>
            <a:ext cx="206692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6"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3798" y="3962400"/>
            <a:ext cx="3371850"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7"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75773" y="4533034"/>
            <a:ext cx="22479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8"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371600"/>
            <a:ext cx="13620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9"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927" y="1924050"/>
            <a:ext cx="217170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588" y="2683995"/>
            <a:ext cx="235267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1"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1525" y="3603157"/>
            <a:ext cx="9429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13776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440068" y="818772"/>
            <a:ext cx="8399131" cy="5059363"/>
          </a:xfrm>
        </p:spPr>
        <p:txBody>
          <a:bodyPr/>
          <a:lstStyle/>
          <a:p>
            <a:r>
              <a:rPr lang="en-US" sz="1600" b="1" dirty="0" err="1"/>
              <a:t>AggregationKind</a:t>
            </a:r>
            <a:r>
              <a:rPr lang="en-US" sz="1600" b="1" dirty="0"/>
              <a:t>  : </a:t>
            </a:r>
            <a:r>
              <a:rPr lang="en-US" sz="1600" dirty="0"/>
              <a:t>Enumeration for specifying the kind of aggregation of a Property </a:t>
            </a:r>
          </a:p>
          <a:p>
            <a:r>
              <a:rPr lang="en-US" sz="1600" b="1" dirty="0" err="1"/>
              <a:t>BehavioralFeature</a:t>
            </a:r>
            <a:r>
              <a:rPr lang="en-US" sz="1600" b="1" dirty="0"/>
              <a:t>  : </a:t>
            </a:r>
            <a:r>
              <a:rPr lang="en-US" sz="1600" dirty="0"/>
              <a:t>feature of a Classifier that specifies an aspect of the behavior of its instances. A </a:t>
            </a:r>
            <a:r>
              <a:rPr lang="en-US" sz="1600" dirty="0" err="1"/>
              <a:t>BehavioralFeature</a:t>
            </a:r>
            <a:r>
              <a:rPr lang="en-US" sz="1600" dirty="0"/>
              <a:t> is implemented (realized) by a Behavior. A </a:t>
            </a:r>
            <a:r>
              <a:rPr lang="en-US" sz="1600" dirty="0" err="1"/>
              <a:t>BehavioralFeature</a:t>
            </a:r>
            <a:r>
              <a:rPr lang="en-US" sz="1600" dirty="0"/>
              <a:t> specifies that a Classifier will respond to a designated request by invoking its implementing method. </a:t>
            </a:r>
          </a:p>
          <a:p>
            <a:r>
              <a:rPr lang="en-US" sz="1600" b="1" dirty="0" err="1"/>
              <a:t>CallConcurrencyKind</a:t>
            </a:r>
            <a:r>
              <a:rPr lang="en-US" sz="1600" b="1" dirty="0"/>
              <a:t> : </a:t>
            </a:r>
            <a:r>
              <a:rPr lang="en-US" sz="1600" dirty="0"/>
              <a:t> is an Enumeration used to specify the semantics of concurrent calls to a </a:t>
            </a:r>
            <a:r>
              <a:rPr lang="en-US" sz="1600" dirty="0" err="1"/>
              <a:t>BehavioralFeature</a:t>
            </a:r>
            <a:r>
              <a:rPr lang="en-US" sz="1600" dirty="0"/>
              <a:t>.</a:t>
            </a:r>
          </a:p>
          <a:p>
            <a:r>
              <a:rPr lang="en-US" sz="1600" b="1" dirty="0" smtClean="0"/>
              <a:t>Classifier  </a:t>
            </a:r>
            <a:r>
              <a:rPr lang="en-US" sz="1600" b="1" dirty="0"/>
              <a:t>: </a:t>
            </a:r>
            <a:r>
              <a:rPr lang="en-US" sz="1600" dirty="0"/>
              <a:t> represents a classification of instances according to their Features. </a:t>
            </a:r>
          </a:p>
          <a:p>
            <a:r>
              <a:rPr lang="en-US" sz="1600" b="1" dirty="0"/>
              <a:t>Feature</a:t>
            </a:r>
            <a:r>
              <a:rPr lang="en-US" sz="1600" dirty="0"/>
              <a:t> : declares a behavioral or structural characteristic of Classifiers. </a:t>
            </a:r>
            <a:endParaRPr lang="en-US" sz="1200" dirty="0"/>
          </a:p>
          <a:p>
            <a:r>
              <a:rPr lang="en-US" sz="1600" b="1" dirty="0"/>
              <a:t>Generalization</a:t>
            </a:r>
            <a:r>
              <a:rPr lang="en-US" sz="1600" dirty="0"/>
              <a:t> : is a taxonomic relationship between a more general Classifier and a more specific Classifier. Each instance of the specific Classifier is also an instance of the general Classifier. The specific Classifier inherits the features of the more general Classifier. A Generalization is owned by the specific </a:t>
            </a:r>
            <a:r>
              <a:rPr lang="en-US" sz="1600" dirty="0" smtClean="0"/>
              <a:t>Classifier</a:t>
            </a:r>
            <a:endParaRPr lang="en-US" sz="1600" dirty="0"/>
          </a:p>
          <a:p>
            <a:endParaRPr lang="en-US" sz="1600" dirty="0"/>
          </a:p>
          <a:p>
            <a:pPr marL="0" indent="0">
              <a:buNone/>
            </a:pPr>
            <a:endParaRPr lang="en-US" sz="1600" dirty="0"/>
          </a:p>
          <a:p>
            <a:pPr marL="0" indent="0">
              <a:buNone/>
            </a:pPr>
            <a:endParaRPr lang="en-US" sz="1600" dirty="0"/>
          </a:p>
        </p:txBody>
      </p:sp>
      <p:sp>
        <p:nvSpPr>
          <p:cNvPr id="2" name="TextBox 1"/>
          <p:cNvSpPr txBox="1"/>
          <p:nvPr/>
        </p:nvSpPr>
        <p:spPr>
          <a:xfrm>
            <a:off x="3858491" y="170949"/>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35624007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368492" y="818772"/>
            <a:ext cx="8399131" cy="5059363"/>
          </a:xfrm>
        </p:spPr>
        <p:txBody>
          <a:bodyPr/>
          <a:lstStyle/>
          <a:p>
            <a:r>
              <a:rPr lang="en-US" sz="1600" b="1" dirty="0" err="1"/>
              <a:t>InstanceSpecification</a:t>
            </a:r>
            <a:r>
              <a:rPr lang="en-US" sz="1600" b="1" dirty="0"/>
              <a:t>  :  </a:t>
            </a:r>
            <a:r>
              <a:rPr lang="en-US" sz="1600" dirty="0"/>
              <a:t>is a model element that represents an instance in a modeled system </a:t>
            </a:r>
          </a:p>
          <a:p>
            <a:r>
              <a:rPr lang="en-US" sz="1600" b="1" dirty="0" err="1"/>
              <a:t>InstanceValue</a:t>
            </a:r>
            <a:r>
              <a:rPr lang="en-US" sz="1600" b="1" dirty="0"/>
              <a:t> : </a:t>
            </a:r>
            <a:r>
              <a:rPr lang="en-US" sz="1600" dirty="0" err="1"/>
              <a:t>ValueSpecification</a:t>
            </a:r>
            <a:r>
              <a:rPr lang="en-US" sz="1600" dirty="0"/>
              <a:t> that identifies an instance. </a:t>
            </a:r>
          </a:p>
          <a:p>
            <a:r>
              <a:rPr lang="en-US" sz="1600" b="1" dirty="0"/>
              <a:t>Operation </a:t>
            </a:r>
            <a:r>
              <a:rPr lang="en-US" sz="1600" dirty="0"/>
              <a:t>: is a </a:t>
            </a:r>
            <a:r>
              <a:rPr lang="en-US" sz="1600" dirty="0" err="1"/>
              <a:t>BehavioralFeature</a:t>
            </a:r>
            <a:r>
              <a:rPr lang="en-US" sz="1600" dirty="0"/>
              <a:t> of a Classifier that specifies the name, type, parameters, and constraints for invoking an associated Behavior. An Operation may invoke both the execution of method behaviors as well as other behavioral responses. </a:t>
            </a:r>
          </a:p>
          <a:p>
            <a:r>
              <a:rPr lang="en-US" sz="1600" b="1" dirty="0"/>
              <a:t>Parameter : </a:t>
            </a:r>
            <a:r>
              <a:rPr lang="en-US" sz="1600" dirty="0"/>
              <a:t>is a specification of an argument used to pass information into or out of an invocation of a </a:t>
            </a:r>
            <a:r>
              <a:rPr lang="en-US" sz="1600" dirty="0" err="1"/>
              <a:t>BehavioralFeature</a:t>
            </a:r>
            <a:r>
              <a:rPr lang="en-US" sz="1600" dirty="0"/>
              <a:t> </a:t>
            </a:r>
          </a:p>
          <a:p>
            <a:r>
              <a:rPr lang="en-US" sz="1600" b="1" dirty="0" err="1"/>
              <a:t>ParameterDirectionKind</a:t>
            </a:r>
            <a:r>
              <a:rPr lang="en-US" sz="1600" b="1" dirty="0"/>
              <a:t> : </a:t>
            </a:r>
            <a:r>
              <a:rPr lang="en-US" sz="1600" dirty="0"/>
              <a:t>is an Enumeration that defines literals used to specify direction of parameters.</a:t>
            </a:r>
            <a:r>
              <a:rPr lang="en-US" sz="1600" b="1" dirty="0"/>
              <a:t> </a:t>
            </a:r>
          </a:p>
          <a:p>
            <a:r>
              <a:rPr lang="en-US" sz="1600" b="1" dirty="0" err="1"/>
              <a:t>ParameterEffectKind</a:t>
            </a:r>
            <a:r>
              <a:rPr lang="en-US" sz="1600" b="1" dirty="0"/>
              <a:t> </a:t>
            </a:r>
            <a:r>
              <a:rPr lang="en-US" sz="1600" dirty="0"/>
              <a:t>:  is an Enumeration that indicates the effect of a Behavior on values passed in or out of its parameters </a:t>
            </a:r>
          </a:p>
          <a:p>
            <a:r>
              <a:rPr lang="en-US" sz="1600" b="1" dirty="0" err="1"/>
              <a:t>ParameterSet</a:t>
            </a:r>
            <a:r>
              <a:rPr lang="en-US" sz="1600" b="1" dirty="0"/>
              <a:t>  </a:t>
            </a:r>
            <a:r>
              <a:rPr lang="en-US" sz="1600" dirty="0"/>
              <a:t>: designates alternative sets of inputs or outputs that a Behavior may use. </a:t>
            </a:r>
          </a:p>
        </p:txBody>
      </p:sp>
      <p:sp>
        <p:nvSpPr>
          <p:cNvPr id="2" name="TextBox 1"/>
          <p:cNvSpPr txBox="1"/>
          <p:nvPr/>
        </p:nvSpPr>
        <p:spPr>
          <a:xfrm>
            <a:off x="3858491" y="170949"/>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20659017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6" name="Straight Connector 5"/>
          <p:cNvCxnSpPr>
            <a:stCxn id="5" idx="7"/>
            <a:endCxn id="5"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3" name="Content Placeholder 2"/>
          <p:cNvSpPr>
            <a:spLocks noGrp="1"/>
          </p:cNvSpPr>
          <p:nvPr>
            <p:ph/>
          </p:nvPr>
        </p:nvSpPr>
        <p:spPr>
          <a:xfrm>
            <a:off x="368492" y="818772"/>
            <a:ext cx="8399131" cy="5059363"/>
          </a:xfrm>
        </p:spPr>
        <p:txBody>
          <a:bodyPr/>
          <a:lstStyle/>
          <a:p>
            <a:r>
              <a:rPr lang="en-US" sz="1600" b="1" dirty="0"/>
              <a:t>Property  : </a:t>
            </a:r>
            <a:r>
              <a:rPr lang="en-US" sz="1600" dirty="0"/>
              <a:t>is a </a:t>
            </a:r>
            <a:r>
              <a:rPr lang="en-US" sz="1600" dirty="0" err="1"/>
              <a:t>StructuralFeature</a:t>
            </a:r>
            <a:r>
              <a:rPr lang="en-US" sz="1600" dirty="0"/>
              <a:t>. Related by </a:t>
            </a:r>
            <a:r>
              <a:rPr lang="en-US" sz="1600" dirty="0" err="1"/>
              <a:t>ownedAttribute</a:t>
            </a:r>
            <a:r>
              <a:rPr lang="en-US" sz="1600" dirty="0"/>
              <a:t> to a Classifier (other than an association) represents an attribute and might also represent an association end</a:t>
            </a:r>
            <a:r>
              <a:rPr lang="en-US" sz="1600" b="1" dirty="0"/>
              <a:t>.</a:t>
            </a:r>
          </a:p>
          <a:p>
            <a:r>
              <a:rPr lang="en-US" sz="1600" b="1" dirty="0" err="1"/>
              <a:t>RedefinableElement</a:t>
            </a:r>
            <a:r>
              <a:rPr lang="en-US" sz="1600" b="1" dirty="0"/>
              <a:t> </a:t>
            </a:r>
            <a:r>
              <a:rPr lang="en-US" sz="1600" dirty="0"/>
              <a:t>:  is an element that, when defined in the context of a Classifier, can be redefined more specifically or differently in the context of another Classifier that specializes (directly or indirectly) the context Classifier </a:t>
            </a:r>
          </a:p>
          <a:p>
            <a:r>
              <a:rPr lang="en-US" sz="1600" b="1" dirty="0"/>
              <a:t>Slot  : </a:t>
            </a:r>
            <a:r>
              <a:rPr lang="en-US" sz="1600" dirty="0"/>
              <a:t>designates that an entity modeled by an </a:t>
            </a:r>
            <a:r>
              <a:rPr lang="en-US" sz="1600" dirty="0" err="1"/>
              <a:t>InstanceSpecification</a:t>
            </a:r>
            <a:r>
              <a:rPr lang="en-US" sz="1600" dirty="0"/>
              <a:t> has a value or values for a specific </a:t>
            </a:r>
            <a:r>
              <a:rPr lang="en-US" sz="1600" dirty="0" err="1"/>
              <a:t>StructuralFeature</a:t>
            </a:r>
            <a:r>
              <a:rPr lang="en-US" sz="1600" dirty="0"/>
              <a:t> </a:t>
            </a:r>
          </a:p>
          <a:p>
            <a:r>
              <a:rPr lang="en-US" sz="1600" b="1" dirty="0" err="1"/>
              <a:t>StructuralFeature</a:t>
            </a:r>
            <a:r>
              <a:rPr lang="en-US" sz="1600" b="1" dirty="0"/>
              <a:t>  : </a:t>
            </a:r>
            <a:r>
              <a:rPr lang="en-US" sz="1600" dirty="0"/>
              <a:t>is a typed feature of a Classifier that specifies the structure of instances of the Classifier </a:t>
            </a:r>
          </a:p>
          <a:p>
            <a:r>
              <a:rPr lang="en-US" sz="1600" b="1" dirty="0"/>
              <a:t>Substitution : </a:t>
            </a:r>
            <a:r>
              <a:rPr lang="en-US" sz="1600" dirty="0"/>
              <a:t>is a relationship between two classifiers signifying that the substituting classifier complies with the contract specified by the contract classifier. This implies that instances of the substituting classifier are runtime substitutable where instances of the contract classifier are expected </a:t>
            </a:r>
          </a:p>
          <a:p>
            <a:endParaRPr lang="en-US" sz="1600" b="1" dirty="0"/>
          </a:p>
        </p:txBody>
      </p:sp>
      <p:sp>
        <p:nvSpPr>
          <p:cNvPr id="2" name="TextBox 1"/>
          <p:cNvSpPr txBox="1"/>
          <p:nvPr/>
        </p:nvSpPr>
        <p:spPr>
          <a:xfrm>
            <a:off x="3858491" y="170949"/>
            <a:ext cx="1588897" cy="461665"/>
          </a:xfrm>
          <a:prstGeom prst="rect">
            <a:avLst/>
          </a:prstGeom>
          <a:noFill/>
        </p:spPr>
        <p:txBody>
          <a:bodyPr wrap="none" rtlCol="0">
            <a:spAutoFit/>
          </a:bodyPr>
          <a:lstStyle/>
          <a:p>
            <a:r>
              <a:rPr lang="en-US" sz="2400" dirty="0" smtClean="0">
                <a:latin typeface="+mj-lt"/>
              </a:rPr>
              <a:t>Summary</a:t>
            </a:r>
            <a:endParaRPr lang="en-US" sz="2400" dirty="0">
              <a:latin typeface="+mj-lt"/>
            </a:endParaRPr>
          </a:p>
        </p:txBody>
      </p:sp>
    </p:spTree>
    <p:extLst>
      <p:ext uri="{BB962C8B-B14F-4D97-AF65-F5344CB8AC3E}">
        <p14:creationId xmlns:p14="http://schemas.microsoft.com/office/powerpoint/2010/main" val="5389781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143000"/>
            <a:ext cx="8229600" cy="4983163"/>
          </a:xfrm>
        </p:spPr>
        <p:txBody>
          <a:bodyPr/>
          <a:lstStyle/>
          <a:p>
            <a:r>
              <a:rPr lang="en-US" dirty="0" smtClean="0"/>
              <a:t>Reference :</a:t>
            </a:r>
          </a:p>
          <a:p>
            <a:pPr lvl="1"/>
            <a:r>
              <a:rPr lang="en-US" dirty="0" smtClean="0"/>
              <a:t>Chapter 7,9 of the UML 2.5 Specification</a:t>
            </a:r>
            <a:endParaRPr lang="en-US" dirty="0"/>
          </a:p>
        </p:txBody>
      </p:sp>
    </p:spTree>
    <p:extLst>
      <p:ext uri="{BB962C8B-B14F-4D97-AF65-F5344CB8AC3E}">
        <p14:creationId xmlns:p14="http://schemas.microsoft.com/office/powerpoint/2010/main" val="388930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a:xfrm>
            <a:off x="533400" y="838200"/>
            <a:ext cx="8229600" cy="5287963"/>
          </a:xfrm>
        </p:spPr>
        <p:txBody>
          <a:bodyPr/>
          <a:lstStyle/>
          <a:p>
            <a:r>
              <a:rPr lang="en-US" sz="2000" dirty="0"/>
              <a:t>A Namespace provides a container for </a:t>
            </a:r>
            <a:r>
              <a:rPr lang="en-US" sz="2000" b="1" dirty="0" err="1"/>
              <a:t>NamedElements</a:t>
            </a:r>
            <a:r>
              <a:rPr lang="en-US" sz="2000" dirty="0"/>
              <a:t>, which are called its </a:t>
            </a:r>
            <a:r>
              <a:rPr lang="en-US" sz="2000" dirty="0" err="1"/>
              <a:t>ownedMembers</a:t>
            </a:r>
            <a:r>
              <a:rPr lang="en-US" sz="2000" dirty="0"/>
              <a:t> </a:t>
            </a:r>
            <a:endParaRPr lang="en-US" sz="2000" dirty="0" smtClean="0"/>
          </a:p>
          <a:p>
            <a:endParaRPr lang="en-US" sz="2000" dirty="0" smtClean="0"/>
          </a:p>
          <a:p>
            <a:r>
              <a:rPr lang="en-US" sz="2000" dirty="0"/>
              <a:t>A Namespace may also </a:t>
            </a:r>
            <a:r>
              <a:rPr lang="en-US" sz="2000" u="sng" dirty="0"/>
              <a:t>import </a:t>
            </a:r>
            <a:r>
              <a:rPr lang="en-US" sz="2000" u="sng" dirty="0" err="1"/>
              <a:t>NamedElements</a:t>
            </a:r>
            <a:r>
              <a:rPr lang="en-US" sz="2000" dirty="0"/>
              <a:t> from other Namespaces, in which case these, along with the </a:t>
            </a:r>
            <a:r>
              <a:rPr lang="en-US" sz="2000" dirty="0" err="1"/>
              <a:t>ownedMembers</a:t>
            </a:r>
            <a:r>
              <a:rPr lang="en-US" sz="2000" dirty="0"/>
              <a:t>, are members of the importing Namespace. </a:t>
            </a:r>
            <a:endParaRPr lang="en-US" sz="2000" dirty="0" smtClean="0"/>
          </a:p>
          <a:p>
            <a:endParaRPr lang="en-US" sz="2000" dirty="0" smtClean="0"/>
          </a:p>
          <a:p>
            <a:r>
              <a:rPr lang="en-US" sz="2000" dirty="0" smtClean="0"/>
              <a:t>If </a:t>
            </a:r>
            <a:r>
              <a:rPr lang="en-US" sz="2000" dirty="0"/>
              <a:t>a member of a Namespace with the name </a:t>
            </a:r>
            <a:r>
              <a:rPr lang="en-US" sz="2000" i="1" dirty="0"/>
              <a:t>N </a:t>
            </a:r>
            <a:r>
              <a:rPr lang="en-US" sz="2000" dirty="0"/>
              <a:t>is a </a:t>
            </a:r>
            <a:r>
              <a:rPr lang="en-US" sz="2000" dirty="0" err="1"/>
              <a:t>NamedElement</a:t>
            </a:r>
            <a:r>
              <a:rPr lang="en-US" sz="2000" dirty="0"/>
              <a:t> with the name </a:t>
            </a:r>
            <a:r>
              <a:rPr lang="en-US" sz="2000" i="1" dirty="0"/>
              <a:t>x</a:t>
            </a:r>
            <a:r>
              <a:rPr lang="en-US" sz="2000" dirty="0"/>
              <a:t>, then the member can be referred to by a </a:t>
            </a:r>
            <a:r>
              <a:rPr lang="en-US" sz="2000" i="1" u="sng" dirty="0"/>
              <a:t>qualified name </a:t>
            </a:r>
            <a:r>
              <a:rPr lang="en-US" sz="2000" u="sng" dirty="0"/>
              <a:t>of the form </a:t>
            </a:r>
            <a:r>
              <a:rPr lang="en-US" sz="2000" i="1" u="sng" dirty="0"/>
              <a:t>N::x</a:t>
            </a:r>
            <a:r>
              <a:rPr lang="en-US" sz="2000" dirty="0"/>
              <a:t>. </a:t>
            </a:r>
            <a:endParaRPr lang="en-US" sz="2000" dirty="0" smtClean="0"/>
          </a:p>
          <a:p>
            <a:endParaRPr lang="en-US" sz="2000" dirty="0"/>
          </a:p>
          <a:p>
            <a:r>
              <a:rPr lang="en-US" sz="2000" dirty="0"/>
              <a:t>Within a Namespace, unqualified names may be used to refer to the members of that Namespace and to outer names that are not hidden. An outer name is the name of a </a:t>
            </a:r>
            <a:r>
              <a:rPr lang="en-US" sz="2000" dirty="0" err="1"/>
              <a:t>NamedElement</a:t>
            </a:r>
            <a:r>
              <a:rPr lang="en-US" sz="2000" dirty="0"/>
              <a:t> that may be referenced using an unqualified name in an immediately enclosing Namespace. An outer name is hidden unless it is distinguishable from all members of the inner Namespace. </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573" y="5623767"/>
            <a:ext cx="515611" cy="508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bwMode="auto">
          <a:xfrm>
            <a:off x="8321976" y="5507738"/>
            <a:ext cx="822023" cy="761767"/>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5" name="Straight Connector 4"/>
          <p:cNvCxnSpPr>
            <a:stCxn id="4" idx="7"/>
            <a:endCxn id="4" idx="3"/>
          </p:cNvCxnSpPr>
          <p:nvPr/>
        </p:nvCxnSpPr>
        <p:spPr bwMode="auto">
          <a:xfrm flipH="1">
            <a:off x="8442358" y="5619296"/>
            <a:ext cx="581259" cy="538651"/>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p:cNvSpPr txBox="1"/>
          <p:nvPr/>
        </p:nvSpPr>
        <p:spPr>
          <a:xfrm>
            <a:off x="3810000" y="119390"/>
            <a:ext cx="2385589" cy="523220"/>
          </a:xfrm>
          <a:prstGeom prst="rect">
            <a:avLst/>
          </a:prstGeom>
          <a:noFill/>
        </p:spPr>
        <p:txBody>
          <a:bodyPr wrap="none" rtlCol="0">
            <a:spAutoFit/>
          </a:bodyPr>
          <a:lstStyle/>
          <a:p>
            <a:r>
              <a:rPr lang="en-US" sz="2800" dirty="0" smtClean="0">
                <a:latin typeface="+mj-lt"/>
              </a:rPr>
              <a:t>Namespaces</a:t>
            </a:r>
            <a:endParaRPr lang="en-US" sz="2800" dirty="0">
              <a:latin typeface="+mj-lt"/>
            </a:endParaRPr>
          </a:p>
        </p:txBody>
      </p:sp>
    </p:spTree>
    <p:extLst>
      <p:ext uri="{BB962C8B-B14F-4D97-AF65-F5344CB8AC3E}">
        <p14:creationId xmlns:p14="http://schemas.microsoft.com/office/powerpoint/2010/main" val="3179362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SIP_Presentation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TSIP_Presentation_Template</Template>
  <TotalTime>2208</TotalTime>
  <Words>5875</Words>
  <Application>Microsoft Office PowerPoint</Application>
  <PresentationFormat>On-screen Show (4:3)</PresentationFormat>
  <Paragraphs>483</Paragraphs>
  <Slides>84</Slides>
  <Notes>1</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TSIP_Presentation_Template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Mathew</dc:creator>
  <cp:lastModifiedBy>Biju Mathew</cp:lastModifiedBy>
  <cp:revision>298</cp:revision>
  <dcterms:created xsi:type="dcterms:W3CDTF">2015-06-29T08:53:31Z</dcterms:created>
  <dcterms:modified xsi:type="dcterms:W3CDTF">2015-07-10T14:41:11Z</dcterms:modified>
</cp:coreProperties>
</file>