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60" r:id="rId2"/>
    <p:sldId id="391" r:id="rId3"/>
    <p:sldId id="437" r:id="rId4"/>
    <p:sldId id="392" r:id="rId5"/>
    <p:sldId id="393"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36" r:id="rId21"/>
    <p:sldId id="408" r:id="rId22"/>
    <p:sldId id="409" r:id="rId23"/>
    <p:sldId id="410" r:id="rId24"/>
    <p:sldId id="411" r:id="rId25"/>
    <p:sldId id="413" r:id="rId26"/>
    <p:sldId id="412" r:id="rId27"/>
    <p:sldId id="414" r:id="rId28"/>
    <p:sldId id="415" r:id="rId29"/>
    <p:sldId id="416" r:id="rId30"/>
    <p:sldId id="438"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Lst>
  <p:sldSz cx="9144000" cy="6858000" type="screen4x3"/>
  <p:notesSz cx="6811963" cy="9942513"/>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mn-cs"/>
      </a:defRPr>
    </a:lvl1pPr>
    <a:lvl2pPr marL="457200" algn="l" rtl="0" fontAlgn="base">
      <a:spcBef>
        <a:spcPct val="0"/>
      </a:spcBef>
      <a:spcAft>
        <a:spcPct val="0"/>
      </a:spcAft>
      <a:defRPr b="1" kern="1200">
        <a:solidFill>
          <a:schemeClr val="tx1"/>
        </a:solidFill>
        <a:latin typeface="Times New Roman" pitchFamily="18" charset="0"/>
        <a:ea typeface="+mn-ea"/>
        <a:cs typeface="+mn-cs"/>
      </a:defRPr>
    </a:lvl2pPr>
    <a:lvl3pPr marL="914400" algn="l" rtl="0" fontAlgn="base">
      <a:spcBef>
        <a:spcPct val="0"/>
      </a:spcBef>
      <a:spcAft>
        <a:spcPct val="0"/>
      </a:spcAft>
      <a:defRPr b="1" kern="1200">
        <a:solidFill>
          <a:schemeClr val="tx1"/>
        </a:solidFill>
        <a:latin typeface="Times New Roman" pitchFamily="18" charset="0"/>
        <a:ea typeface="+mn-ea"/>
        <a:cs typeface="+mn-cs"/>
      </a:defRPr>
    </a:lvl3pPr>
    <a:lvl4pPr marL="1371600" algn="l" rtl="0" fontAlgn="base">
      <a:spcBef>
        <a:spcPct val="0"/>
      </a:spcBef>
      <a:spcAft>
        <a:spcPct val="0"/>
      </a:spcAft>
      <a:defRPr b="1" kern="1200">
        <a:solidFill>
          <a:schemeClr val="tx1"/>
        </a:solidFill>
        <a:latin typeface="Times New Roman" pitchFamily="18" charset="0"/>
        <a:ea typeface="+mn-ea"/>
        <a:cs typeface="+mn-cs"/>
      </a:defRPr>
    </a:lvl4pPr>
    <a:lvl5pPr marL="1828800" algn="l" rtl="0" fontAlgn="base">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91" autoAdjust="0"/>
    <p:restoredTop sz="94660"/>
  </p:normalViewPr>
  <p:slideViewPr>
    <p:cSldViewPr>
      <p:cViewPr varScale="1">
        <p:scale>
          <a:sx n="110" d="100"/>
          <a:sy n="110" d="100"/>
        </p:scale>
        <p:origin x="127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59213" y="0"/>
            <a:ext cx="29511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9444038"/>
            <a:ext cx="29511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59213" y="9444038"/>
            <a:ext cx="29511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8A9A03C-3A72-44A9-8995-6E2D92EEED90}" type="slidenum">
              <a:rPr lang="en-US"/>
              <a:pPr>
                <a:defRPr/>
              </a:pPr>
              <a:t>‹#›</a:t>
            </a:fld>
            <a:endParaRPr lang="en-US"/>
          </a:p>
        </p:txBody>
      </p:sp>
    </p:spTree>
    <p:extLst>
      <p:ext uri="{BB962C8B-B14F-4D97-AF65-F5344CB8AC3E}">
        <p14:creationId xmlns:p14="http://schemas.microsoft.com/office/powerpoint/2010/main" val="1076273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p>
        </p:txBody>
      </p:sp>
      <p:sp>
        <p:nvSpPr>
          <p:cNvPr id="11267" name="Rectangle 3"/>
          <p:cNvSpPr>
            <a:spLocks noGrp="1" noChangeArrowheads="1"/>
          </p:cNvSpPr>
          <p:nvPr>
            <p:ph type="dt" idx="1"/>
          </p:nvPr>
        </p:nvSpPr>
        <p:spPr bwMode="auto">
          <a:xfrm>
            <a:off x="3859213" y="0"/>
            <a:ext cx="29511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223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1038" y="4722813"/>
            <a:ext cx="5449887"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444038"/>
            <a:ext cx="29511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3859213" y="9444038"/>
            <a:ext cx="29511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1BF2E3F8-D68A-4F8F-AAEF-D4CFD025901F}" type="slidenum">
              <a:rPr lang="en-US"/>
              <a:pPr>
                <a:defRPr/>
              </a:pPr>
              <a:t>‹#›</a:t>
            </a:fld>
            <a:endParaRPr lang="en-US"/>
          </a:p>
        </p:txBody>
      </p:sp>
    </p:spTree>
    <p:extLst>
      <p:ext uri="{BB962C8B-B14F-4D97-AF65-F5344CB8AC3E}">
        <p14:creationId xmlns:p14="http://schemas.microsoft.com/office/powerpoint/2010/main" val="2925147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8438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1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1705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464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476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5602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86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73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27551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7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972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346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6299200"/>
            <a:ext cx="9144000" cy="533400"/>
          </a:xfrm>
          <a:prstGeom prst="rect">
            <a:avLst/>
          </a:prstGeom>
          <a:solidFill>
            <a:srgbClr val="E7EAEF"/>
          </a:solidFill>
          <a:ln w="9525">
            <a:noFill/>
            <a:miter lim="800000"/>
            <a:headEnd/>
            <a:tailEnd/>
          </a:ln>
          <a:effectLst/>
        </p:spPr>
        <p:txBody>
          <a:bodyPr wrap="none" anchor="ctr"/>
          <a:lstStyle/>
          <a:p>
            <a:pPr algn="ctr">
              <a:defRPr/>
            </a:pPr>
            <a:endParaRPr lang="en-IN" sz="1000" b="0">
              <a:latin typeface="Arial" charset="0"/>
            </a:endParaRPr>
          </a:p>
        </p:txBody>
      </p:sp>
      <p:sp>
        <p:nvSpPr>
          <p:cNvPr id="1032" name="Rectangle 8"/>
          <p:cNvSpPr>
            <a:spLocks noChangeArrowheads="1"/>
          </p:cNvSpPr>
          <p:nvPr/>
        </p:nvSpPr>
        <p:spPr bwMode="auto">
          <a:xfrm>
            <a:off x="0" y="6381750"/>
            <a:ext cx="1752600" cy="476250"/>
          </a:xfrm>
          <a:prstGeom prst="rect">
            <a:avLst/>
          </a:prstGeom>
          <a:noFill/>
          <a:ln w="9525">
            <a:noFill/>
            <a:miter lim="800000"/>
            <a:headEnd/>
            <a:tailEnd/>
          </a:ln>
          <a:effectLst/>
        </p:spPr>
        <p:txBody>
          <a:bodyPr/>
          <a:lstStyle/>
          <a:p>
            <a:pPr>
              <a:defRPr/>
            </a:pPr>
            <a:r>
              <a:rPr lang="en-US" sz="1000" b="0" dirty="0">
                <a:latin typeface="Arial" charset="0"/>
              </a:rPr>
              <a:t> </a:t>
            </a:r>
            <a:r>
              <a:rPr lang="en-US" sz="1000" dirty="0">
                <a:solidFill>
                  <a:srgbClr val="FF3300"/>
                </a:solidFill>
                <a:ea typeface="ＭＳ Ｐゴシック" charset="-128"/>
              </a:rPr>
              <a:t>TSIP</a:t>
            </a:r>
            <a:r>
              <a:rPr lang="en-US" sz="1000" b="0" dirty="0">
                <a:latin typeface="Arial" charset="0"/>
              </a:rPr>
              <a:t> </a:t>
            </a:r>
            <a:r>
              <a:rPr lang="en-US" altLang="ja-JP" sz="1000" dirty="0">
                <a:solidFill>
                  <a:srgbClr val="FF3300"/>
                </a:solidFill>
                <a:ea typeface="ＭＳ Ｐゴシック" charset="-128"/>
              </a:rPr>
              <a:t>Confidential</a:t>
            </a:r>
            <a:endParaRPr lang="en-US" sz="1000" dirty="0">
              <a:solidFill>
                <a:srgbClr val="FF3300"/>
              </a:solidFill>
              <a:ea typeface="ＭＳ Ｐゴシック" charset="-128"/>
            </a:endParaRPr>
          </a:p>
        </p:txBody>
      </p:sp>
      <p:sp>
        <p:nvSpPr>
          <p:cNvPr id="1034" name="Rectangle 10"/>
          <p:cNvSpPr>
            <a:spLocks noChangeArrowheads="1"/>
          </p:cNvSpPr>
          <p:nvPr/>
        </p:nvSpPr>
        <p:spPr bwMode="auto">
          <a:xfrm>
            <a:off x="5562600" y="6384925"/>
            <a:ext cx="2286000" cy="473075"/>
          </a:xfrm>
          <a:prstGeom prst="rect">
            <a:avLst/>
          </a:prstGeom>
          <a:noFill/>
          <a:ln w="9525">
            <a:noFill/>
            <a:miter lim="800000"/>
            <a:headEnd/>
            <a:tailEnd/>
          </a:ln>
          <a:effectLst/>
        </p:spPr>
        <p:txBody>
          <a:bodyPr/>
          <a:lstStyle/>
          <a:p>
            <a:pPr>
              <a:defRPr/>
            </a:pPr>
            <a:r>
              <a:rPr lang="en-US" altLang="ja-JP" sz="1000" dirty="0">
                <a:ea typeface="ＭＳ Ｐゴシック" charset="-128"/>
              </a:rPr>
              <a:t>Copyright © 2007 TSIP </a:t>
            </a:r>
          </a:p>
          <a:p>
            <a:pPr>
              <a:defRPr/>
            </a:pPr>
            <a:r>
              <a:rPr lang="en-US" altLang="ja-JP" sz="1000" dirty="0">
                <a:ea typeface="ＭＳ Ｐゴシック" charset="-128"/>
              </a:rPr>
              <a:t>All rights reserved</a:t>
            </a:r>
            <a:r>
              <a:rPr lang="en-US" altLang="ja-JP" sz="1000" b="0" dirty="0">
                <a:ea typeface="ＭＳ Ｐゴシック" charset="-128"/>
              </a:rPr>
              <a:t>                         </a:t>
            </a:r>
            <a:fld id="{14BACF82-E868-48D5-A95E-B797FDDA7462}" type="slidenum">
              <a:rPr lang="en-US" sz="1000" b="0"/>
              <a:pPr>
                <a:defRPr/>
              </a:pPr>
              <a:t>‹#›</a:t>
            </a:fld>
            <a:endParaRPr lang="en-US" sz="1000" b="0" dirty="0"/>
          </a:p>
        </p:txBody>
      </p:sp>
      <p:pic>
        <p:nvPicPr>
          <p:cNvPr id="1029"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66088" y="6329363"/>
            <a:ext cx="9874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925" y="193675"/>
            <a:ext cx="19383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3"/>
          <p:cNvSpPr>
            <a:spLocks noChangeArrowheads="1"/>
          </p:cNvSpPr>
          <p:nvPr/>
        </p:nvSpPr>
        <p:spPr bwMode="auto">
          <a:xfrm>
            <a:off x="457200" y="6400800"/>
            <a:ext cx="2133600" cy="320675"/>
          </a:xfrm>
          <a:prstGeom prst="rect">
            <a:avLst/>
          </a:prstGeom>
          <a:noFill/>
          <a:ln w="9525">
            <a:noFill/>
            <a:miter lim="800000"/>
            <a:headEnd/>
            <a:tailEnd/>
          </a:ln>
          <a:effectLst/>
        </p:spPr>
        <p:txBody>
          <a:bodyPr/>
          <a:lstStyle/>
          <a:p>
            <a:pPr>
              <a:defRPr/>
            </a:pPr>
            <a:endParaRPr lang="en-US" sz="1000" b="0">
              <a:latin typeface="Arial" charset="0"/>
              <a:cs typeface="Arial" charset="0"/>
            </a:endParaRPr>
          </a:p>
        </p:txBody>
      </p:sp>
      <p:sp>
        <p:nvSpPr>
          <p:cNvPr id="1038" name="Rectangle 14"/>
          <p:cNvSpPr>
            <a:spLocks noChangeArrowheads="1"/>
          </p:cNvSpPr>
          <p:nvPr/>
        </p:nvSpPr>
        <p:spPr bwMode="auto">
          <a:xfrm>
            <a:off x="3124200" y="6324600"/>
            <a:ext cx="2895600" cy="396875"/>
          </a:xfrm>
          <a:prstGeom prst="rect">
            <a:avLst/>
          </a:prstGeom>
          <a:noFill/>
          <a:ln w="9525">
            <a:noFill/>
            <a:miter lim="800000"/>
            <a:headEnd/>
            <a:tailEnd/>
          </a:ln>
          <a:effectLst/>
        </p:spPr>
        <p:txBody>
          <a:bodyPr/>
          <a:lstStyle/>
          <a:p>
            <a:pPr algn="ctr">
              <a:defRPr/>
            </a:pPr>
            <a:endParaRPr lang="en-US" sz="1000" b="0">
              <a:latin typeface="Arial" charset="0"/>
              <a:cs typeface="Arial" charset="0"/>
            </a:endParaRPr>
          </a:p>
        </p:txBody>
      </p:sp>
      <p:sp>
        <p:nvSpPr>
          <p:cNvPr id="1039" name="Rectangle 15"/>
          <p:cNvSpPr>
            <a:spLocks noChangeArrowheads="1"/>
          </p:cNvSpPr>
          <p:nvPr/>
        </p:nvSpPr>
        <p:spPr bwMode="auto">
          <a:xfrm>
            <a:off x="6553200" y="6324600"/>
            <a:ext cx="2133600" cy="396875"/>
          </a:xfrm>
          <a:prstGeom prst="rect">
            <a:avLst/>
          </a:prstGeom>
          <a:noFill/>
          <a:ln w="9525">
            <a:noFill/>
            <a:miter lim="800000"/>
            <a:headEnd/>
            <a:tailEnd/>
          </a:ln>
          <a:effectLst/>
        </p:spPr>
        <p:txBody>
          <a:bodyPr/>
          <a:lstStyle/>
          <a:p>
            <a:pPr algn="r">
              <a:defRPr/>
            </a:pPr>
            <a:fld id="{19D777BC-957C-45D1-8A60-4726A7E809AC}" type="slidenum">
              <a:rPr lang="en-US" sz="1000" b="0">
                <a:latin typeface="Arial" charset="0"/>
                <a:cs typeface="Arial" charset="0"/>
              </a:rPr>
              <a:pPr algn="r">
                <a:defRPr/>
              </a:pPr>
              <a:t>‹#›</a:t>
            </a:fld>
            <a:endParaRPr lang="en-US" sz="1000" b="0">
              <a:latin typeface="Arial" charset="0"/>
              <a:cs typeface="Arial" charset="0"/>
            </a:endParaRPr>
          </a:p>
        </p:txBody>
      </p:sp>
      <p:sp>
        <p:nvSpPr>
          <p:cNvPr id="1040" name="Rectangle 16"/>
          <p:cNvSpPr>
            <a:spLocks noChangeArrowheads="1"/>
          </p:cNvSpPr>
          <p:nvPr/>
        </p:nvSpPr>
        <p:spPr bwMode="auto">
          <a:xfrm>
            <a:off x="0" y="6324600"/>
            <a:ext cx="9144000" cy="533400"/>
          </a:xfrm>
          <a:prstGeom prst="rect">
            <a:avLst/>
          </a:prstGeom>
          <a:solidFill>
            <a:srgbClr val="E7EAEF"/>
          </a:solidFill>
          <a:ln w="9525">
            <a:noFill/>
            <a:miter lim="800000"/>
            <a:headEnd/>
            <a:tailEnd/>
          </a:ln>
          <a:effectLst/>
        </p:spPr>
        <p:txBody>
          <a:bodyPr wrap="none" anchor="ctr"/>
          <a:lstStyle/>
          <a:p>
            <a:pPr algn="ctr">
              <a:defRPr/>
            </a:pPr>
            <a:endParaRPr lang="en-IN" sz="1000" b="0">
              <a:latin typeface="Arial" charset="0"/>
              <a:cs typeface="Arial" charset="0"/>
            </a:endParaRPr>
          </a:p>
        </p:txBody>
      </p:sp>
      <p:sp>
        <p:nvSpPr>
          <p:cNvPr id="1041" name="Rectangle 17"/>
          <p:cNvSpPr>
            <a:spLocks noChangeArrowheads="1"/>
          </p:cNvSpPr>
          <p:nvPr/>
        </p:nvSpPr>
        <p:spPr bwMode="auto">
          <a:xfrm>
            <a:off x="0" y="6381750"/>
            <a:ext cx="1752600" cy="476250"/>
          </a:xfrm>
          <a:prstGeom prst="rect">
            <a:avLst/>
          </a:prstGeom>
          <a:noFill/>
          <a:ln w="9525">
            <a:noFill/>
            <a:miter lim="800000"/>
            <a:headEnd/>
            <a:tailEnd/>
          </a:ln>
          <a:effectLst/>
        </p:spPr>
        <p:txBody>
          <a:bodyPr/>
          <a:lstStyle/>
          <a:p>
            <a:pPr>
              <a:defRPr/>
            </a:pPr>
            <a:r>
              <a:rPr lang="en-US" sz="1000" dirty="0">
                <a:solidFill>
                  <a:srgbClr val="FF3300"/>
                </a:solidFill>
                <a:ea typeface="ＭＳ Ｐゴシック" charset="-128"/>
                <a:cs typeface="Arial" charset="0"/>
              </a:rPr>
              <a:t>TSIP</a:t>
            </a:r>
            <a:r>
              <a:rPr lang="en-US" sz="1000" b="0" dirty="0">
                <a:latin typeface="Arial" charset="0"/>
                <a:ea typeface="ＭＳ Ｐゴシック" charset="-128"/>
                <a:cs typeface="Arial" charset="0"/>
              </a:rPr>
              <a:t> </a:t>
            </a:r>
            <a:r>
              <a:rPr lang="en-US" altLang="ja-JP" sz="1000" dirty="0">
                <a:solidFill>
                  <a:srgbClr val="FF3300"/>
                </a:solidFill>
                <a:ea typeface="ＭＳ Ｐゴシック" charset="-128"/>
                <a:cs typeface="Arial" charset="0"/>
              </a:rPr>
              <a:t>Confidential</a:t>
            </a:r>
            <a:endParaRPr lang="en-US" sz="1000" dirty="0">
              <a:solidFill>
                <a:srgbClr val="FF3300"/>
              </a:solidFill>
              <a:ea typeface="ＭＳ Ｐゴシック" charset="-128"/>
              <a:cs typeface="Arial" charset="0"/>
            </a:endParaRPr>
          </a:p>
        </p:txBody>
      </p:sp>
      <p:sp>
        <p:nvSpPr>
          <p:cNvPr id="1042" name="Rectangle 18"/>
          <p:cNvSpPr>
            <a:spLocks noChangeArrowheads="1"/>
          </p:cNvSpPr>
          <p:nvPr/>
        </p:nvSpPr>
        <p:spPr bwMode="auto">
          <a:xfrm>
            <a:off x="1828800" y="6381750"/>
            <a:ext cx="3657600" cy="476250"/>
          </a:xfrm>
          <a:prstGeom prst="rect">
            <a:avLst/>
          </a:prstGeom>
          <a:noFill/>
          <a:ln w="9525">
            <a:noFill/>
            <a:miter lim="800000"/>
            <a:headEnd/>
            <a:tailEnd/>
          </a:ln>
          <a:effectLst/>
        </p:spPr>
        <p:txBody>
          <a:bodyPr/>
          <a:lstStyle/>
          <a:p>
            <a:pPr algn="ctr">
              <a:defRPr/>
            </a:pPr>
            <a:r>
              <a:rPr lang="en-US" altLang="ja-JP" sz="1000" dirty="0">
                <a:ea typeface="ＭＳ Ｐゴシック" pitchFamily="34" charset="-128"/>
                <a:cs typeface="Arial" charset="0"/>
              </a:rPr>
              <a:t>Toshiba Software (India) Pvt. Ltd.</a:t>
            </a:r>
          </a:p>
        </p:txBody>
      </p:sp>
      <p:sp>
        <p:nvSpPr>
          <p:cNvPr id="1043" name="Rectangle 19"/>
          <p:cNvSpPr>
            <a:spLocks noChangeArrowheads="1"/>
          </p:cNvSpPr>
          <p:nvPr/>
        </p:nvSpPr>
        <p:spPr bwMode="auto">
          <a:xfrm>
            <a:off x="5257800" y="6384925"/>
            <a:ext cx="2286000" cy="473075"/>
          </a:xfrm>
          <a:prstGeom prst="rect">
            <a:avLst/>
          </a:prstGeom>
          <a:noFill/>
          <a:ln w="9525">
            <a:noFill/>
            <a:miter lim="800000"/>
            <a:headEnd/>
            <a:tailEnd/>
          </a:ln>
          <a:effectLst/>
        </p:spPr>
        <p:txBody>
          <a:bodyPr/>
          <a:lstStyle/>
          <a:p>
            <a:pPr>
              <a:defRPr/>
            </a:pPr>
            <a:r>
              <a:rPr lang="en-US" altLang="ja-JP" sz="1000" dirty="0">
                <a:ea typeface="ＭＳ Ｐゴシック" charset="-128"/>
                <a:cs typeface="Arial" charset="0"/>
              </a:rPr>
              <a:t>Copyright © 2013 TSIP</a:t>
            </a:r>
          </a:p>
          <a:p>
            <a:pPr>
              <a:defRPr/>
            </a:pPr>
            <a:r>
              <a:rPr lang="en-US" altLang="ja-JP" sz="1000" dirty="0">
                <a:ea typeface="ＭＳ Ｐゴシック" charset="-128"/>
                <a:cs typeface="Arial" charset="0"/>
              </a:rPr>
              <a:t>All rights reserved</a:t>
            </a:r>
            <a:r>
              <a:rPr lang="en-US" altLang="ja-JP" sz="1000" b="0" dirty="0">
                <a:ea typeface="ＭＳ Ｐゴシック" charset="-128"/>
                <a:cs typeface="Arial" charset="0"/>
              </a:rPr>
              <a:t>                         </a:t>
            </a:r>
            <a:fld id="{931B00ED-5240-4185-86CE-347CD9D1A9FA}" type="slidenum">
              <a:rPr lang="en-US" sz="1000" b="0">
                <a:ea typeface="ＭＳ Ｐゴシック" charset="-128"/>
                <a:cs typeface="Arial" charset="0"/>
              </a:rPr>
              <a:pPr>
                <a:defRPr/>
              </a:pPr>
              <a:t>‹#›</a:t>
            </a:fld>
            <a:endParaRPr lang="en-US" sz="1000" b="0" dirty="0">
              <a:ea typeface="ＭＳ Ｐゴシック" charset="-128"/>
              <a:cs typeface="Arial" charset="0"/>
            </a:endParaRPr>
          </a:p>
        </p:txBody>
      </p:sp>
      <p:pic>
        <p:nvPicPr>
          <p:cNvPr id="2"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925" y="193675"/>
            <a:ext cx="19383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67600" y="6421438"/>
            <a:ext cx="16478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0.png"/></Relationships>
</file>

<file path=ppt/slides/_rels/slide4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5" name="Group 29"/>
          <p:cNvGraphicFramePr>
            <a:graphicFrameLocks noGrp="1"/>
          </p:cNvGraphicFramePr>
          <p:nvPr>
            <p:ph/>
            <p:extLst>
              <p:ext uri="{D42A27DB-BD31-4B8C-83A1-F6EECF244321}">
                <p14:modId xmlns:p14="http://schemas.microsoft.com/office/powerpoint/2010/main" val="4058162570"/>
              </p:ext>
            </p:extLst>
          </p:nvPr>
        </p:nvGraphicFramePr>
        <p:xfrm>
          <a:off x="4800600" y="228600"/>
          <a:ext cx="4191000" cy="1555005"/>
        </p:xfrm>
        <a:graphic>
          <a:graphicData uri="http://schemas.openxmlformats.org/drawingml/2006/table">
            <a:tbl>
              <a:tblPr/>
              <a:tblGrid>
                <a:gridCol w="1641475"/>
                <a:gridCol w="2549525"/>
              </a:tblGrid>
              <a:tr h="3049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Scope of Disclosure </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tx1"/>
                          </a:solidFill>
                          <a:effectLst/>
                          <a:latin typeface="Times New Roman" pitchFamily="18" charset="0"/>
                        </a:rPr>
                        <a:t>TSIP Team</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9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Confidential period</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000" b="0" i="0" u="none" strike="noStrike" cap="none" normalizeH="0" baseline="0" dirty="0" smtClean="0">
                          <a:ln>
                            <a:noFill/>
                          </a:ln>
                          <a:solidFill>
                            <a:schemeClr val="tx1"/>
                          </a:solidFill>
                          <a:effectLst/>
                          <a:latin typeface="Times New Roman" pitchFamily="18" charset="0"/>
                        </a:rPr>
                        <a:t>Indefinite</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42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Head of information</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owner section</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tx1"/>
                          </a:solidFill>
                          <a:effectLst/>
                          <a:latin typeface="Times New Roman" pitchFamily="18" charset="0"/>
                        </a:rPr>
                        <a:t>Training Division Head</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4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Handling restriction</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Copying” , “No Printing”</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Symbol" pitchFamily="18" charset="2"/>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transferring”, “No re-disclosure”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circulation” , “Do not duplicate”</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091" name="Picture 27" descr="eco_02_Gr_Wh1_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5105400"/>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 name="Text Box 28"/>
          <p:cNvSpPr txBox="1">
            <a:spLocks noChangeArrowheads="1"/>
          </p:cNvSpPr>
          <p:nvPr/>
        </p:nvSpPr>
        <p:spPr bwMode="auto">
          <a:xfrm>
            <a:off x="6456918" y="2922376"/>
            <a:ext cx="2478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defRPr>
            </a:lvl1pPr>
            <a:lvl2pPr marL="742950" indent="-285750" eaLnBrk="0" hangingPunct="0">
              <a:defRPr b="1">
                <a:solidFill>
                  <a:schemeClr val="tx1"/>
                </a:solidFill>
                <a:latin typeface="Times New Roman" pitchFamily="18" charset="0"/>
              </a:defRPr>
            </a:lvl2pPr>
            <a:lvl3pPr marL="1143000" indent="-228600" eaLnBrk="0" hangingPunct="0">
              <a:defRPr b="1">
                <a:solidFill>
                  <a:schemeClr val="tx1"/>
                </a:solidFill>
                <a:latin typeface="Times New Roman" pitchFamily="18" charset="0"/>
              </a:defRPr>
            </a:lvl3pPr>
            <a:lvl4pPr marL="1600200" indent="-228600" eaLnBrk="0" hangingPunct="0">
              <a:defRPr b="1">
                <a:solidFill>
                  <a:schemeClr val="tx1"/>
                </a:solidFill>
                <a:latin typeface="Times New Roman" pitchFamily="18" charset="0"/>
              </a:defRPr>
            </a:lvl4pPr>
            <a:lvl5pPr marL="2057400" indent="-228600" eaLnBrk="0" hangingPunct="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altLang="en-US" sz="2400" dirty="0" smtClean="0">
                <a:latin typeface="+mj-lt"/>
              </a:rPr>
              <a:t>Classes : Part 2</a:t>
            </a:r>
            <a:endParaRPr lang="en-IN" altLang="en-US" sz="2400"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1538287" y="2147888"/>
            <a:ext cx="60674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86380"/>
            <a:ext cx="6915676" cy="523220"/>
          </a:xfrm>
          <a:prstGeom prst="rect">
            <a:avLst/>
          </a:prstGeom>
        </p:spPr>
        <p:txBody>
          <a:bodyPr wrap="none">
            <a:spAutoFit/>
          </a:bodyPr>
          <a:lstStyle/>
          <a:p>
            <a:pPr marL="0" indent="0">
              <a:buNone/>
            </a:pPr>
            <a:r>
              <a:rPr lang="en-US" sz="2800" dirty="0" smtClean="0">
                <a:latin typeface="+mj-lt"/>
              </a:rPr>
              <a:t>Simple Classifiers : Signals/Receptions</a:t>
            </a:r>
            <a:endParaRPr lang="en-US" sz="2800" dirty="0">
              <a:latin typeface="+mj-lt"/>
            </a:endParaRPr>
          </a:p>
        </p:txBody>
      </p:sp>
    </p:spTree>
    <p:extLst>
      <p:ext uri="{BB962C8B-B14F-4D97-AF65-F5344CB8AC3E}">
        <p14:creationId xmlns:p14="http://schemas.microsoft.com/office/powerpoint/2010/main" val="3849274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1066800"/>
            <a:ext cx="8229600" cy="5059363"/>
          </a:xfrm>
        </p:spPr>
        <p:txBody>
          <a:bodyPr/>
          <a:lstStyle/>
          <a:p>
            <a:r>
              <a:rPr lang="en-US" sz="2000" dirty="0"/>
              <a:t>Interfaces declare coherent services that are implemented by </a:t>
            </a:r>
            <a:r>
              <a:rPr lang="en-US" sz="2000" dirty="0" err="1"/>
              <a:t>BehavioredClassifiers</a:t>
            </a:r>
            <a:r>
              <a:rPr lang="en-US" sz="2000" dirty="0"/>
              <a:t> that implement the Interfaces via </a:t>
            </a:r>
            <a:r>
              <a:rPr lang="en-US" sz="2000" dirty="0" err="1" smtClean="0"/>
              <a:t>InterfaceRealizations</a:t>
            </a:r>
            <a:r>
              <a:rPr lang="en-US" sz="2000" dirty="0" smtClean="0"/>
              <a:t>. </a:t>
            </a:r>
          </a:p>
          <a:p>
            <a:endParaRPr lang="en-US" sz="2000"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315215"/>
            <a:ext cx="6096000" cy="3329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590800" y="126392"/>
            <a:ext cx="5299849" cy="523220"/>
          </a:xfrm>
          <a:prstGeom prst="rect">
            <a:avLst/>
          </a:prstGeom>
        </p:spPr>
        <p:txBody>
          <a:bodyPr wrap="none">
            <a:spAutoFit/>
          </a:bodyPr>
          <a:lstStyle/>
          <a:p>
            <a:pPr marL="0" indent="0">
              <a:buNone/>
            </a:pPr>
            <a:r>
              <a:rPr lang="en-US" sz="2800" dirty="0" smtClean="0">
                <a:latin typeface="+mj-lt"/>
              </a:rPr>
              <a:t>Simple Classifiers : Interfaces</a:t>
            </a:r>
            <a:endParaRPr lang="en-US" sz="2800" dirty="0">
              <a:latin typeface="+mj-lt"/>
            </a:endParaRPr>
          </a:p>
        </p:txBody>
      </p:sp>
    </p:spTree>
    <p:extLst>
      <p:ext uri="{BB962C8B-B14F-4D97-AF65-F5344CB8AC3E}">
        <p14:creationId xmlns:p14="http://schemas.microsoft.com/office/powerpoint/2010/main" val="1037547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1066800"/>
            <a:ext cx="8229600" cy="5059363"/>
          </a:xfrm>
        </p:spPr>
        <p:txBody>
          <a:bodyPr/>
          <a:lstStyle/>
          <a:p>
            <a:r>
              <a:rPr lang="en-US" sz="1600" dirty="0"/>
              <a:t>An Interface is a kind of Classifier that represents a declaration of a set of public Features and obligations that together constitute a coherent service. </a:t>
            </a:r>
            <a:endParaRPr lang="en-US" sz="1600" dirty="0" smtClean="0"/>
          </a:p>
          <a:p>
            <a:r>
              <a:rPr lang="en-US" sz="1600" dirty="0"/>
              <a:t>An Interface specifies a contract; any instance of a Classifier that realizes the Interface shall fulfill that contract. </a:t>
            </a:r>
            <a:endParaRPr lang="en-US" sz="1600" dirty="0" smtClean="0"/>
          </a:p>
          <a:p>
            <a:r>
              <a:rPr lang="en-US" sz="1600" dirty="0" smtClean="0"/>
              <a:t>Protocol specifications</a:t>
            </a:r>
            <a:r>
              <a:rPr lang="en-US" sz="1600" dirty="0"/>
              <a:t> </a:t>
            </a:r>
            <a:r>
              <a:rPr lang="en-US" sz="1600" dirty="0" smtClean="0"/>
              <a:t>could </a:t>
            </a:r>
            <a:r>
              <a:rPr lang="en-US" sz="1600" dirty="0"/>
              <a:t>impose ordering restrictions on interactions through the Interface </a:t>
            </a:r>
            <a:endParaRPr lang="en-US" sz="1600" dirty="0" smtClean="0"/>
          </a:p>
          <a:p>
            <a:r>
              <a:rPr lang="en-US" sz="1600" dirty="0"/>
              <a:t>Interfaces may not be instantiated </a:t>
            </a:r>
            <a:endParaRPr lang="en-US" sz="1600" dirty="0" smtClean="0"/>
          </a:p>
          <a:p>
            <a:r>
              <a:rPr lang="en-US" sz="1600" dirty="0" smtClean="0"/>
              <a:t>Interface </a:t>
            </a:r>
            <a:r>
              <a:rPr lang="en-US" sz="1600" dirty="0"/>
              <a:t>specification is </a:t>
            </a:r>
            <a:r>
              <a:rPr lang="en-US" sz="1600" i="1" dirty="0"/>
              <a:t>implemented </a:t>
            </a:r>
            <a:r>
              <a:rPr lang="en-US" sz="1600" dirty="0"/>
              <a:t>or </a:t>
            </a:r>
            <a:r>
              <a:rPr lang="en-US" sz="1600" i="1" dirty="0"/>
              <a:t>realized </a:t>
            </a:r>
            <a:r>
              <a:rPr lang="en-US" sz="1600" dirty="0"/>
              <a:t>by a </a:t>
            </a:r>
            <a:r>
              <a:rPr lang="en-US" sz="1600" dirty="0" err="1"/>
              <a:t>BehavioredClassifier</a:t>
            </a:r>
            <a:r>
              <a:rPr lang="en-US" sz="1600" dirty="0"/>
              <a:t>, which means that the </a:t>
            </a:r>
            <a:r>
              <a:rPr lang="en-US" sz="1600" dirty="0" err="1"/>
              <a:t>BehavioredClassifier</a:t>
            </a:r>
            <a:r>
              <a:rPr lang="en-US" sz="1600" dirty="0"/>
              <a:t> presents a public facade that conforms to the Interface specification </a:t>
            </a:r>
            <a:endParaRPr lang="en-US" sz="1600" dirty="0" smtClean="0"/>
          </a:p>
          <a:p>
            <a:r>
              <a:rPr lang="en-US" sz="1600" dirty="0"/>
              <a:t>A given </a:t>
            </a:r>
            <a:r>
              <a:rPr lang="en-US" sz="1600" dirty="0" err="1"/>
              <a:t>BehavioredClassifier</a:t>
            </a:r>
            <a:r>
              <a:rPr lang="en-US" sz="1600" dirty="0"/>
              <a:t> may implement more than one Interface and that an Interface may be implemented by a number of different </a:t>
            </a:r>
            <a:r>
              <a:rPr lang="en-US" sz="1600" dirty="0" err="1"/>
              <a:t>BehavioredClassifiers</a:t>
            </a:r>
            <a:r>
              <a:rPr lang="en-US" sz="1600" dirty="0"/>
              <a:t>. </a:t>
            </a:r>
            <a:endParaRPr lang="en-US" sz="1600" dirty="0" smtClean="0"/>
          </a:p>
          <a:p>
            <a:r>
              <a:rPr lang="en-US" sz="1600" dirty="0"/>
              <a:t>Interfaces provide a way to partition and characterize groups of public Features and obligations that realizing </a:t>
            </a:r>
            <a:r>
              <a:rPr lang="en-US" sz="1600" dirty="0" err="1"/>
              <a:t>BehavioredClassifiers</a:t>
            </a:r>
            <a:r>
              <a:rPr lang="en-US" sz="1600" dirty="0"/>
              <a:t> shall possess. </a:t>
            </a:r>
            <a:endParaRPr lang="en-US" sz="1600" dirty="0" smtClean="0"/>
          </a:p>
          <a:p>
            <a:r>
              <a:rPr lang="en-US" sz="1600" dirty="0" smtClean="0"/>
              <a:t>Interface </a:t>
            </a:r>
            <a:r>
              <a:rPr lang="en-US" sz="1600" dirty="0"/>
              <a:t>does not specify how it is to be </a:t>
            </a:r>
            <a:r>
              <a:rPr lang="en-US" sz="1600" dirty="0" smtClean="0"/>
              <a:t>implemented</a:t>
            </a:r>
          </a:p>
        </p:txBody>
      </p:sp>
      <p:sp>
        <p:nvSpPr>
          <p:cNvPr id="7" name="Rectangle 6"/>
          <p:cNvSpPr/>
          <p:nvPr/>
        </p:nvSpPr>
        <p:spPr>
          <a:xfrm>
            <a:off x="2590800" y="126392"/>
            <a:ext cx="5299849" cy="523220"/>
          </a:xfrm>
          <a:prstGeom prst="rect">
            <a:avLst/>
          </a:prstGeom>
        </p:spPr>
        <p:txBody>
          <a:bodyPr wrap="none">
            <a:spAutoFit/>
          </a:bodyPr>
          <a:lstStyle/>
          <a:p>
            <a:pPr marL="0" indent="0">
              <a:buNone/>
            </a:pPr>
            <a:r>
              <a:rPr lang="en-US" sz="2800" dirty="0" smtClean="0">
                <a:latin typeface="+mj-lt"/>
              </a:rPr>
              <a:t>Simple Classifiers : Interfaces</a:t>
            </a:r>
            <a:endParaRPr lang="en-US" sz="2800" dirty="0">
              <a:latin typeface="+mj-lt"/>
            </a:endParaRPr>
          </a:p>
        </p:txBody>
      </p:sp>
    </p:spTree>
    <p:extLst>
      <p:ext uri="{BB962C8B-B14F-4D97-AF65-F5344CB8AC3E}">
        <p14:creationId xmlns:p14="http://schemas.microsoft.com/office/powerpoint/2010/main" val="3479233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1066800"/>
            <a:ext cx="8229600" cy="5059363"/>
          </a:xfrm>
        </p:spPr>
        <p:txBody>
          <a:bodyPr/>
          <a:lstStyle/>
          <a:p>
            <a:r>
              <a:rPr lang="en-US" sz="2000" dirty="0"/>
              <a:t>The set of Interfaces realized by a </a:t>
            </a:r>
            <a:r>
              <a:rPr lang="en-US" sz="2000" dirty="0" err="1"/>
              <a:t>BehavioredClassifier</a:t>
            </a:r>
            <a:r>
              <a:rPr lang="en-US" sz="2000" dirty="0"/>
              <a:t> are its </a:t>
            </a:r>
            <a:r>
              <a:rPr lang="en-US" sz="2000" i="1" dirty="0"/>
              <a:t>provided </a:t>
            </a:r>
            <a:r>
              <a:rPr lang="en-US" sz="2000" dirty="0"/>
              <a:t>Interfaces, which represent the services and obligations that instances of that </a:t>
            </a:r>
            <a:r>
              <a:rPr lang="en-US" sz="2000" dirty="0" err="1"/>
              <a:t>BehavioredClassifier</a:t>
            </a:r>
            <a:r>
              <a:rPr lang="en-US" sz="2000" dirty="0"/>
              <a:t> offer to their clients </a:t>
            </a:r>
            <a:endParaRPr lang="en-US" sz="2000" dirty="0" smtClean="0"/>
          </a:p>
          <a:p>
            <a:r>
              <a:rPr lang="en-US" sz="2000" dirty="0"/>
              <a:t>Interfaces may also be used to specify </a:t>
            </a:r>
            <a:r>
              <a:rPr lang="en-US" sz="2000" i="1" dirty="0"/>
              <a:t>required </a:t>
            </a:r>
            <a:r>
              <a:rPr lang="en-US" sz="2000" dirty="0"/>
              <a:t>Interfaces, which are specified by a Usage dependency between the </a:t>
            </a:r>
            <a:r>
              <a:rPr lang="en-US" sz="2000" dirty="0" err="1"/>
              <a:t>BehavioredClassifier</a:t>
            </a:r>
            <a:r>
              <a:rPr lang="en-US" sz="2000" dirty="0"/>
              <a:t> and the corresponding Interfaces </a:t>
            </a:r>
            <a:endParaRPr lang="en-US" sz="2000" dirty="0" smtClean="0"/>
          </a:p>
          <a:p>
            <a:r>
              <a:rPr lang="en-US" sz="2000" dirty="0"/>
              <a:t>Required Interfaces specify services that a </a:t>
            </a:r>
            <a:r>
              <a:rPr lang="en-US" sz="2000" dirty="0" err="1"/>
              <a:t>BehavioredClassifier</a:t>
            </a:r>
            <a:r>
              <a:rPr lang="en-US" sz="2000" dirty="0"/>
              <a:t> needs in order to perform its function and fulfill its own obligations to its clients </a:t>
            </a:r>
            <a:endParaRPr lang="en-US" sz="2000" dirty="0" smtClean="0"/>
          </a:p>
          <a:p>
            <a:r>
              <a:rPr lang="en-US" sz="2000" dirty="0"/>
              <a:t>Properties owned by Interfaces (including Association ends) imply that the realizing </a:t>
            </a:r>
            <a:r>
              <a:rPr lang="en-US" sz="2000" dirty="0" err="1"/>
              <a:t>BehavioredClassifier</a:t>
            </a:r>
            <a:r>
              <a:rPr lang="en-US" sz="2000" dirty="0"/>
              <a:t> should maintain information corresponding to the type and multiplicity of the Property and facilitate retrieval and modification of that information. </a:t>
            </a:r>
            <a:endParaRPr lang="en-US" sz="2000" dirty="0" smtClean="0"/>
          </a:p>
          <a:p>
            <a:r>
              <a:rPr lang="en-US" sz="2000" dirty="0"/>
              <a:t>Interfaces may own a </a:t>
            </a:r>
            <a:r>
              <a:rPr lang="en-US" sz="2000" dirty="0" err="1"/>
              <a:t>ProtocolStateMachine</a:t>
            </a:r>
            <a:r>
              <a:rPr lang="en-US" sz="2000" dirty="0"/>
              <a:t> that specifies event sequences and pre/post conditions for the Operations and Receptions described by the Interface </a:t>
            </a:r>
          </a:p>
        </p:txBody>
      </p:sp>
      <p:sp>
        <p:nvSpPr>
          <p:cNvPr id="7" name="Rectangle 6"/>
          <p:cNvSpPr/>
          <p:nvPr/>
        </p:nvSpPr>
        <p:spPr>
          <a:xfrm>
            <a:off x="2590800" y="126392"/>
            <a:ext cx="5299849" cy="523220"/>
          </a:xfrm>
          <a:prstGeom prst="rect">
            <a:avLst/>
          </a:prstGeom>
        </p:spPr>
        <p:txBody>
          <a:bodyPr wrap="none">
            <a:spAutoFit/>
          </a:bodyPr>
          <a:lstStyle/>
          <a:p>
            <a:pPr marL="0" indent="0">
              <a:buNone/>
            </a:pPr>
            <a:r>
              <a:rPr lang="en-US" sz="2800" dirty="0" smtClean="0">
                <a:latin typeface="+mj-lt"/>
              </a:rPr>
              <a:t>Simple Classifiers : Interfaces</a:t>
            </a:r>
            <a:endParaRPr lang="en-US" sz="2800" dirty="0">
              <a:latin typeface="+mj-lt"/>
            </a:endParaRPr>
          </a:p>
        </p:txBody>
      </p:sp>
    </p:spTree>
    <p:extLst>
      <p:ext uri="{BB962C8B-B14F-4D97-AF65-F5344CB8AC3E}">
        <p14:creationId xmlns:p14="http://schemas.microsoft.com/office/powerpoint/2010/main" val="512312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1066800"/>
            <a:ext cx="8229600" cy="5059363"/>
          </a:xfrm>
        </p:spPr>
        <p:txBody>
          <a:bodyPr/>
          <a:lstStyle/>
          <a:p>
            <a:r>
              <a:rPr lang="en-US" sz="2000" dirty="0"/>
              <a:t>An </a:t>
            </a:r>
            <a:r>
              <a:rPr lang="en-US" sz="2000" dirty="0" err="1"/>
              <a:t>InterfaceRealization</a:t>
            </a:r>
            <a:r>
              <a:rPr lang="en-US" sz="2000" dirty="0"/>
              <a:t> relationship between a </a:t>
            </a:r>
            <a:r>
              <a:rPr lang="en-US" sz="2000" dirty="0" err="1"/>
              <a:t>BehavioredClassifier</a:t>
            </a:r>
            <a:r>
              <a:rPr lang="en-US" sz="2000" dirty="0"/>
              <a:t> and an Interface implies that the </a:t>
            </a:r>
            <a:r>
              <a:rPr lang="en-US" sz="2000" dirty="0" err="1"/>
              <a:t>BehavioredClassifier</a:t>
            </a:r>
            <a:r>
              <a:rPr lang="en-US" sz="2000" dirty="0"/>
              <a:t> conforms to the contract specified by the Interface by supporting the set of Features owned by the Interface, and any of its parent Interfaces </a:t>
            </a:r>
            <a:endParaRPr lang="en-US" sz="2000" dirty="0" smtClean="0"/>
          </a:p>
          <a:p>
            <a:r>
              <a:rPr lang="en-US" sz="2000" dirty="0"/>
              <a:t>For </a:t>
            </a:r>
            <a:r>
              <a:rPr lang="en-US" sz="2000" dirty="0" err="1"/>
              <a:t>BehavioralFeatures</a:t>
            </a:r>
            <a:r>
              <a:rPr lang="en-US" sz="2000" dirty="0"/>
              <a:t>, the implementing </a:t>
            </a:r>
            <a:r>
              <a:rPr lang="en-US" sz="2000" dirty="0" err="1"/>
              <a:t>BehavioredClassifier</a:t>
            </a:r>
            <a:r>
              <a:rPr lang="en-US" sz="2000" dirty="0"/>
              <a:t> will have an Operation or Reception for every Operation or Reception, respectively, defined by the Interface </a:t>
            </a:r>
            <a:endParaRPr lang="en-US" sz="2000" dirty="0" smtClean="0"/>
          </a:p>
          <a:p>
            <a:r>
              <a:rPr lang="en-US" sz="2000" dirty="0"/>
              <a:t>For Properties, the realizing </a:t>
            </a:r>
            <a:r>
              <a:rPr lang="en-US" sz="2000" dirty="0" err="1"/>
              <a:t>BehavioredClassifier</a:t>
            </a:r>
            <a:r>
              <a:rPr lang="en-US" sz="2000" dirty="0"/>
              <a:t> will provide functionality that maintains the state represented by the Property. </a:t>
            </a:r>
            <a:r>
              <a:rPr lang="en-US" sz="2000" dirty="0" smtClean="0"/>
              <a:t>Also </a:t>
            </a:r>
            <a:r>
              <a:rPr lang="en-US" sz="2000" dirty="0"/>
              <a:t>be supported by the </a:t>
            </a:r>
            <a:r>
              <a:rPr lang="en-US" sz="2000" dirty="0" err="1"/>
              <a:t>StateMachine</a:t>
            </a:r>
            <a:r>
              <a:rPr lang="en-US" sz="2000" dirty="0"/>
              <a:t> of the </a:t>
            </a:r>
            <a:r>
              <a:rPr lang="en-US" sz="2000" dirty="0" err="1"/>
              <a:t>BehavioredClassifier</a:t>
            </a:r>
            <a:r>
              <a:rPr lang="en-US" sz="2000" dirty="0"/>
              <a:t> or by a pair of Operations that support the retrieval of the state information and an Operation that changes the state information </a:t>
            </a:r>
          </a:p>
        </p:txBody>
      </p:sp>
      <p:sp>
        <p:nvSpPr>
          <p:cNvPr id="7" name="Rectangle 6"/>
          <p:cNvSpPr/>
          <p:nvPr/>
        </p:nvSpPr>
        <p:spPr>
          <a:xfrm>
            <a:off x="2590800" y="126392"/>
            <a:ext cx="5299849" cy="523220"/>
          </a:xfrm>
          <a:prstGeom prst="rect">
            <a:avLst/>
          </a:prstGeom>
        </p:spPr>
        <p:txBody>
          <a:bodyPr wrap="none">
            <a:spAutoFit/>
          </a:bodyPr>
          <a:lstStyle/>
          <a:p>
            <a:pPr marL="0" indent="0">
              <a:buNone/>
            </a:pPr>
            <a:r>
              <a:rPr lang="en-US" sz="2800" dirty="0" smtClean="0">
                <a:latin typeface="+mj-lt"/>
              </a:rPr>
              <a:t>Simple Classifiers : Interfaces</a:t>
            </a:r>
            <a:endParaRPr lang="en-US" sz="2800" dirty="0">
              <a:latin typeface="+mj-lt"/>
            </a:endParaRPr>
          </a:p>
        </p:txBody>
      </p:sp>
    </p:spTree>
    <p:extLst>
      <p:ext uri="{BB962C8B-B14F-4D97-AF65-F5344CB8AC3E}">
        <p14:creationId xmlns:p14="http://schemas.microsoft.com/office/powerpoint/2010/main" val="908315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1066800"/>
            <a:ext cx="8229600" cy="5059363"/>
          </a:xfrm>
        </p:spPr>
        <p:txBody>
          <a:bodyPr/>
          <a:lstStyle/>
          <a:p>
            <a:r>
              <a:rPr lang="en-US" sz="2000" dirty="0"/>
              <a:t>An Interface may be designated using the default notation for Classifier (see 9.2.4) with the keyword «interface». </a:t>
            </a:r>
            <a:endParaRPr lang="en-US" sz="2000" dirty="0" smtClean="0"/>
          </a:p>
          <a:p>
            <a:r>
              <a:rPr lang="en-US" sz="2000" dirty="0"/>
              <a:t>Alternatively an </a:t>
            </a:r>
            <a:r>
              <a:rPr lang="en-US" sz="2000" dirty="0" err="1"/>
              <a:t>InterfaceRealization</a:t>
            </a:r>
            <a:r>
              <a:rPr lang="en-US" sz="2000" dirty="0"/>
              <a:t> dependency from a </a:t>
            </a:r>
            <a:r>
              <a:rPr lang="en-US" sz="2000" dirty="0" err="1"/>
              <a:t>BehavioredClassifier</a:t>
            </a:r>
            <a:r>
              <a:rPr lang="en-US" sz="2000" dirty="0"/>
              <a:t> to an Interface may be shown by representing the Interface by a circle or </a:t>
            </a:r>
            <a:r>
              <a:rPr lang="en-US" sz="2000" i="1" dirty="0"/>
              <a:t>ball</a:t>
            </a:r>
            <a:r>
              <a:rPr lang="en-US" sz="2000" dirty="0"/>
              <a:t>, often also called </a:t>
            </a:r>
            <a:r>
              <a:rPr lang="en-US" sz="2000" i="1" dirty="0"/>
              <a:t>lollipop</a:t>
            </a:r>
            <a:r>
              <a:rPr lang="en-US" sz="2000" dirty="0"/>
              <a:t>, labeled with the name of the Interface, attached by a solid line to the </a:t>
            </a:r>
            <a:r>
              <a:rPr lang="en-US" sz="2000" dirty="0" err="1"/>
              <a:t>BehavioredClassifier</a:t>
            </a:r>
            <a:r>
              <a:rPr lang="en-US" sz="2000" dirty="0"/>
              <a:t> that realizes this Interface. </a:t>
            </a:r>
            <a:endParaRPr lang="en-US" sz="2000" dirty="0" smtClean="0"/>
          </a:p>
          <a:p>
            <a:r>
              <a:rPr lang="en-US" sz="2000" dirty="0"/>
              <a:t>The Usage dependency from a Classifier to an Interface is shown by representing the Interface by a half-circle or </a:t>
            </a:r>
            <a:r>
              <a:rPr lang="en-US" sz="2000" i="1" dirty="0"/>
              <a:t>socket</a:t>
            </a:r>
            <a:r>
              <a:rPr lang="en-US" sz="2000" dirty="0"/>
              <a:t>, labeled with the name of the Interface, attached by a solid line to the Classifier that requires this Interface </a:t>
            </a:r>
          </a:p>
        </p:txBody>
      </p:sp>
      <p:sp>
        <p:nvSpPr>
          <p:cNvPr id="7" name="Rectangle 6"/>
          <p:cNvSpPr/>
          <p:nvPr/>
        </p:nvSpPr>
        <p:spPr>
          <a:xfrm>
            <a:off x="2590800" y="126392"/>
            <a:ext cx="5299849" cy="523220"/>
          </a:xfrm>
          <a:prstGeom prst="rect">
            <a:avLst/>
          </a:prstGeom>
        </p:spPr>
        <p:txBody>
          <a:bodyPr wrap="none">
            <a:spAutoFit/>
          </a:bodyPr>
          <a:lstStyle/>
          <a:p>
            <a:pPr marL="0" indent="0">
              <a:buNone/>
            </a:pPr>
            <a:r>
              <a:rPr lang="en-US" sz="2800" dirty="0" smtClean="0">
                <a:latin typeface="+mj-lt"/>
              </a:rPr>
              <a:t>Simple Classifiers : Interfaces</a:t>
            </a:r>
            <a:endParaRPr lang="en-US" sz="2800" dirty="0">
              <a:latin typeface="+mj-lt"/>
            </a:endParaRPr>
          </a:p>
        </p:txBody>
      </p:sp>
    </p:spTree>
    <p:extLst>
      <p:ext uri="{BB962C8B-B14F-4D97-AF65-F5344CB8AC3E}">
        <p14:creationId xmlns:p14="http://schemas.microsoft.com/office/powerpoint/2010/main" val="4034711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32766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 y="2057400"/>
            <a:ext cx="362902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597616"/>
            <a:ext cx="1990854" cy="1295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987" y="3927438"/>
            <a:ext cx="653415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419600"/>
            <a:ext cx="29718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696" y="5400675"/>
            <a:ext cx="324802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38266" y="1117888"/>
            <a:ext cx="4982088" cy="815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5"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0124" y="1987694"/>
            <a:ext cx="401002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6"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33784" y="4453174"/>
            <a:ext cx="4591051" cy="913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7"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5082216"/>
            <a:ext cx="22479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3711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1066800"/>
            <a:ext cx="8229600" cy="5059363"/>
          </a:xfrm>
        </p:spPr>
        <p:txBody>
          <a:bodyPr/>
          <a:lstStyle/>
          <a:p>
            <a:r>
              <a:rPr lang="en-US" sz="2000" b="1" dirty="0" err="1" smtClean="0"/>
              <a:t>BehavioredClassifier</a:t>
            </a:r>
            <a:r>
              <a:rPr lang="en-US" sz="2000" b="1" dirty="0" smtClean="0"/>
              <a:t>  : </a:t>
            </a:r>
            <a:r>
              <a:rPr lang="en-US" sz="2000" dirty="0" smtClean="0"/>
              <a:t>may </a:t>
            </a:r>
            <a:r>
              <a:rPr lang="en-US" sz="2000" dirty="0"/>
              <a:t>have </a:t>
            </a:r>
            <a:r>
              <a:rPr lang="en-US" sz="2000" dirty="0" err="1"/>
              <a:t>InterfaceRealizations</a:t>
            </a:r>
            <a:r>
              <a:rPr lang="en-US" sz="2000" dirty="0"/>
              <a:t>, and owns a set of Behaviors one of which may specify the behavior of the </a:t>
            </a:r>
            <a:r>
              <a:rPr lang="en-US" sz="2000" dirty="0" err="1"/>
              <a:t>BehavioredClassifier</a:t>
            </a:r>
            <a:r>
              <a:rPr lang="en-US" sz="2000" dirty="0"/>
              <a:t> itself </a:t>
            </a:r>
            <a:endParaRPr lang="en-US" sz="2000" dirty="0" smtClean="0"/>
          </a:p>
          <a:p>
            <a:r>
              <a:rPr lang="en-US" sz="2000" b="1" dirty="0" err="1" smtClean="0"/>
              <a:t>DataType</a:t>
            </a:r>
            <a:r>
              <a:rPr lang="en-US" sz="2000" b="1" dirty="0" smtClean="0"/>
              <a:t>  : </a:t>
            </a:r>
            <a:r>
              <a:rPr lang="en-US" sz="2000" dirty="0" smtClean="0"/>
              <a:t>is </a:t>
            </a:r>
            <a:r>
              <a:rPr lang="en-US" sz="2000" dirty="0"/>
              <a:t>a type whose instances are identified only by their value </a:t>
            </a:r>
            <a:endParaRPr lang="en-US" sz="2000" dirty="0" smtClean="0"/>
          </a:p>
          <a:p>
            <a:r>
              <a:rPr lang="en-US" sz="2000" b="1" dirty="0" smtClean="0"/>
              <a:t>Enumeration : </a:t>
            </a:r>
            <a:r>
              <a:rPr lang="en-US" sz="2000" dirty="0" smtClean="0"/>
              <a:t>is </a:t>
            </a:r>
            <a:r>
              <a:rPr lang="en-US" sz="2000" dirty="0"/>
              <a:t>a </a:t>
            </a:r>
            <a:r>
              <a:rPr lang="en-US" sz="2000" dirty="0" err="1"/>
              <a:t>DataType</a:t>
            </a:r>
            <a:r>
              <a:rPr lang="en-US" sz="2000" dirty="0"/>
              <a:t> whose values are enumerated in the model as </a:t>
            </a:r>
            <a:r>
              <a:rPr lang="en-US" sz="2000" dirty="0" err="1"/>
              <a:t>EnumerationLiterals</a:t>
            </a:r>
            <a:r>
              <a:rPr lang="en-US" sz="2000" dirty="0"/>
              <a:t> </a:t>
            </a:r>
            <a:endParaRPr lang="en-US" sz="2000" dirty="0" smtClean="0"/>
          </a:p>
          <a:p>
            <a:r>
              <a:rPr lang="en-US" sz="2000" b="1" dirty="0" err="1" smtClean="0"/>
              <a:t>EnumerationLiteral</a:t>
            </a:r>
            <a:r>
              <a:rPr lang="en-US" sz="2000" b="1" dirty="0" smtClean="0"/>
              <a:t>  : </a:t>
            </a:r>
            <a:r>
              <a:rPr lang="en-US" sz="2000" dirty="0" smtClean="0"/>
              <a:t>is </a:t>
            </a:r>
            <a:r>
              <a:rPr lang="en-US" sz="2000" dirty="0"/>
              <a:t>a user-defined data value for an Enumeration </a:t>
            </a:r>
            <a:endParaRPr lang="en-US" sz="2000" dirty="0" smtClean="0"/>
          </a:p>
          <a:p>
            <a:r>
              <a:rPr lang="en-US" sz="2000" b="1" dirty="0"/>
              <a:t>Interfaces </a:t>
            </a:r>
            <a:r>
              <a:rPr lang="en-US" sz="2000" b="1" dirty="0" smtClean="0"/>
              <a:t> : </a:t>
            </a:r>
            <a:r>
              <a:rPr lang="en-US" sz="2000" dirty="0" smtClean="0"/>
              <a:t>declare </a:t>
            </a:r>
            <a:r>
              <a:rPr lang="en-US" sz="2000" dirty="0"/>
              <a:t>coherent services that are implemented by </a:t>
            </a:r>
            <a:r>
              <a:rPr lang="en-US" sz="2000" dirty="0" err="1"/>
              <a:t>BehavioredClassifiers</a:t>
            </a:r>
            <a:r>
              <a:rPr lang="en-US" sz="2000" dirty="0"/>
              <a:t> that implement the Interfaces via </a:t>
            </a:r>
            <a:r>
              <a:rPr lang="en-US" sz="2000" dirty="0" err="1"/>
              <a:t>InterfaceRealizations</a:t>
            </a:r>
            <a:r>
              <a:rPr lang="en-US" sz="2000" dirty="0"/>
              <a:t> </a:t>
            </a:r>
            <a:endParaRPr lang="en-US" sz="2000" dirty="0" smtClean="0"/>
          </a:p>
          <a:p>
            <a:r>
              <a:rPr lang="en-US" sz="2000" b="1" dirty="0" err="1" smtClean="0"/>
              <a:t>InterfaceRealization</a:t>
            </a:r>
            <a:r>
              <a:rPr lang="en-US" sz="2000" b="1" dirty="0" smtClean="0"/>
              <a:t>  : </a:t>
            </a:r>
            <a:r>
              <a:rPr lang="en-US" sz="2000" dirty="0" smtClean="0"/>
              <a:t>is </a:t>
            </a:r>
            <a:r>
              <a:rPr lang="en-US" sz="2000" dirty="0"/>
              <a:t>a specialized realization relationship between a </a:t>
            </a:r>
            <a:r>
              <a:rPr lang="en-US" sz="2000" dirty="0" err="1"/>
              <a:t>BehavioredClassifier</a:t>
            </a:r>
            <a:r>
              <a:rPr lang="en-US" sz="2000" dirty="0"/>
              <a:t> and an Interface. This relationship signifies that the realizing </a:t>
            </a:r>
            <a:r>
              <a:rPr lang="en-US" sz="2000" dirty="0" err="1"/>
              <a:t>BehavioredClassifier</a:t>
            </a:r>
            <a:r>
              <a:rPr lang="en-US" sz="2000" dirty="0"/>
              <a:t> conforms to the contract specified by the Interface. </a:t>
            </a:r>
          </a:p>
        </p:txBody>
      </p:sp>
      <p:sp>
        <p:nvSpPr>
          <p:cNvPr id="2" name="TextBox 1"/>
          <p:cNvSpPr txBox="1"/>
          <p:nvPr/>
        </p:nvSpPr>
        <p:spPr>
          <a:xfrm>
            <a:off x="4038600" y="304800"/>
            <a:ext cx="1159292" cy="369332"/>
          </a:xfrm>
          <a:prstGeom prst="rect">
            <a:avLst/>
          </a:prstGeom>
          <a:noFill/>
        </p:spPr>
        <p:txBody>
          <a:bodyPr wrap="none" rtlCol="0">
            <a:spAutoFit/>
          </a:bodyPr>
          <a:lstStyle/>
          <a:p>
            <a:r>
              <a:rPr lang="en-US" dirty="0" smtClean="0"/>
              <a:t>Summary</a:t>
            </a:r>
            <a:endParaRPr lang="en-US" dirty="0"/>
          </a:p>
        </p:txBody>
      </p:sp>
    </p:spTree>
    <p:extLst>
      <p:ext uri="{BB962C8B-B14F-4D97-AF65-F5344CB8AC3E}">
        <p14:creationId xmlns:p14="http://schemas.microsoft.com/office/powerpoint/2010/main" val="2519781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1066800"/>
            <a:ext cx="8229600" cy="5059363"/>
          </a:xfrm>
        </p:spPr>
        <p:txBody>
          <a:bodyPr/>
          <a:lstStyle/>
          <a:p>
            <a:r>
              <a:rPr lang="en-US" sz="2000" b="1" dirty="0" err="1" smtClean="0"/>
              <a:t>PrimitiveType</a:t>
            </a:r>
            <a:r>
              <a:rPr lang="en-US" sz="2000" b="1" dirty="0" smtClean="0"/>
              <a:t>  : </a:t>
            </a:r>
            <a:r>
              <a:rPr lang="en-US" sz="2000" dirty="0" smtClean="0"/>
              <a:t>defines </a:t>
            </a:r>
            <a:r>
              <a:rPr lang="en-US" sz="2000" dirty="0"/>
              <a:t>a predefined </a:t>
            </a:r>
            <a:r>
              <a:rPr lang="en-US" sz="2000" dirty="0" err="1"/>
              <a:t>DataType</a:t>
            </a:r>
            <a:r>
              <a:rPr lang="en-US" sz="2000" dirty="0"/>
              <a:t>, without any substructure </a:t>
            </a:r>
            <a:endParaRPr lang="en-US" sz="2000" dirty="0" smtClean="0"/>
          </a:p>
          <a:p>
            <a:r>
              <a:rPr lang="en-US" sz="2000" b="1" dirty="0"/>
              <a:t>Reception </a:t>
            </a:r>
            <a:r>
              <a:rPr lang="en-US" sz="2000" b="1" dirty="0" smtClean="0"/>
              <a:t> : </a:t>
            </a:r>
            <a:r>
              <a:rPr lang="en-US" sz="2000" dirty="0" smtClean="0"/>
              <a:t>is </a:t>
            </a:r>
            <a:r>
              <a:rPr lang="en-US" sz="2000" dirty="0"/>
              <a:t>a declaration stating that a Classifier is prepared to react to the receipt of a Signal. </a:t>
            </a:r>
            <a:endParaRPr lang="en-US" sz="2000" dirty="0" smtClean="0"/>
          </a:p>
          <a:p>
            <a:r>
              <a:rPr lang="en-US" sz="2000" b="1" dirty="0"/>
              <a:t>Signal</a:t>
            </a:r>
            <a:r>
              <a:rPr lang="en-US" sz="2000" dirty="0"/>
              <a:t> </a:t>
            </a:r>
            <a:r>
              <a:rPr lang="en-US" sz="2000" dirty="0" smtClean="0"/>
              <a:t> : is </a:t>
            </a:r>
            <a:r>
              <a:rPr lang="en-US" sz="2000" dirty="0"/>
              <a:t>a specification of a kind of communication between objects in which a reaction is asynchronously triggered in the receiver without a reply </a:t>
            </a:r>
            <a:endParaRPr lang="en-US" sz="2000" b="1" dirty="0"/>
          </a:p>
        </p:txBody>
      </p:sp>
      <p:sp>
        <p:nvSpPr>
          <p:cNvPr id="2" name="TextBox 1"/>
          <p:cNvSpPr txBox="1"/>
          <p:nvPr/>
        </p:nvSpPr>
        <p:spPr>
          <a:xfrm>
            <a:off x="4038600" y="304800"/>
            <a:ext cx="1159292" cy="369332"/>
          </a:xfrm>
          <a:prstGeom prst="rect">
            <a:avLst/>
          </a:prstGeom>
          <a:noFill/>
        </p:spPr>
        <p:txBody>
          <a:bodyPr wrap="none" rtlCol="0">
            <a:spAutoFit/>
          </a:bodyPr>
          <a:lstStyle/>
          <a:p>
            <a:r>
              <a:rPr lang="en-US" dirty="0" smtClean="0"/>
              <a:t>Summary</a:t>
            </a:r>
            <a:endParaRPr lang="en-US" dirty="0"/>
          </a:p>
        </p:txBody>
      </p:sp>
    </p:spTree>
    <p:extLst>
      <p:ext uri="{BB962C8B-B14F-4D97-AF65-F5344CB8AC3E}">
        <p14:creationId xmlns:p14="http://schemas.microsoft.com/office/powerpoint/2010/main" val="3939269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2286000"/>
            <a:ext cx="8229600" cy="609600"/>
          </a:xfrm>
        </p:spPr>
        <p:txBody>
          <a:bodyPr/>
          <a:lstStyle/>
          <a:p>
            <a:pPr marL="0" indent="0">
              <a:buNone/>
            </a:pPr>
            <a:r>
              <a:rPr lang="en-US" dirty="0" smtClean="0"/>
              <a:t>Structured Classifiers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82843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73544" y="3016480"/>
            <a:ext cx="2715283" cy="2511132"/>
            <a:chOff x="3609317" y="3737268"/>
            <a:chExt cx="2715283" cy="2511132"/>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671" y="3957458"/>
              <a:ext cx="1668812" cy="2091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3609317" y="3737268"/>
              <a:ext cx="2715283" cy="2511132"/>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4006961" y="4105015"/>
              <a:ext cx="1919995" cy="1775638"/>
            </a:xfrm>
            <a:prstGeom prst="line">
              <a:avLst/>
            </a:prstGeom>
            <a:solidFill>
              <a:schemeClr val="accent1"/>
            </a:solidFill>
            <a:ln w="25400" cap="flat" cmpd="sng" algn="ctr">
              <a:solidFill>
                <a:srgbClr val="FF0000"/>
              </a:solidFill>
              <a:prstDash val="solid"/>
              <a:round/>
              <a:headEnd type="none" w="med" len="med"/>
              <a:tailEnd type="none" w="med" len="med"/>
            </a:ln>
            <a:effectLst/>
          </p:spPr>
        </p:cxnSp>
      </p:grpSp>
      <p:sp>
        <p:nvSpPr>
          <p:cNvPr id="6" name="TextBox 5"/>
          <p:cNvSpPr txBox="1"/>
          <p:nvPr/>
        </p:nvSpPr>
        <p:spPr>
          <a:xfrm>
            <a:off x="3162618" y="2347302"/>
            <a:ext cx="3608680" cy="646331"/>
          </a:xfrm>
          <a:prstGeom prst="rect">
            <a:avLst/>
          </a:prstGeom>
          <a:noFill/>
        </p:spPr>
        <p:txBody>
          <a:bodyPr wrap="none" rtlCol="0">
            <a:spAutoFit/>
          </a:bodyPr>
          <a:lstStyle>
            <a:defPPr>
              <a:defRPr lang="en-US"/>
            </a:defPPr>
            <a:lvl1pPr>
              <a:defRPr>
                <a:latin typeface="+mj-lt"/>
              </a:defRPr>
            </a:lvl1pPr>
          </a:lstStyle>
          <a:p>
            <a:r>
              <a:rPr lang="en-US" dirty="0"/>
              <a:t>Please do not fall off the chair !</a:t>
            </a:r>
          </a:p>
          <a:p>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1000"/>
            <a:ext cx="4953000" cy="1719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667000" y="1142999"/>
            <a:ext cx="4724400" cy="784830"/>
          </a:xfrm>
          <a:prstGeom prst="rect">
            <a:avLst/>
          </a:prstGeom>
          <a:noFill/>
        </p:spPr>
        <p:txBody>
          <a:bodyPr wrap="square" rtlCol="0">
            <a:spAutoFit/>
          </a:bodyPr>
          <a:lstStyle/>
          <a:p>
            <a:r>
              <a:rPr lang="en-US" sz="900" dirty="0" smtClean="0"/>
              <a:t>UML 2.5 discussions have been known to cause or induce sleep among participants. </a:t>
            </a:r>
          </a:p>
          <a:p>
            <a:endParaRPr lang="en-US" sz="900" dirty="0"/>
          </a:p>
          <a:p>
            <a:r>
              <a:rPr lang="en-US" sz="900" dirty="0" smtClean="0"/>
              <a:t>Necessary precautions to prevent injuries due to participants  falling off chairs ,resulting from UML-induced stupor is highly advised </a:t>
            </a:r>
            <a:r>
              <a:rPr lang="en-US" sz="900" dirty="0" smtClean="0">
                <a:sym typeface="Wingdings" panose="05000000000000000000" pitchFamily="2" charset="2"/>
              </a:rPr>
              <a:t></a:t>
            </a:r>
            <a:endParaRPr lang="en-US" sz="900" dirty="0" smtClean="0"/>
          </a:p>
          <a:p>
            <a:endParaRPr lang="en-US" sz="900" dirty="0"/>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518" y="2960982"/>
            <a:ext cx="2362200" cy="2643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221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90800" y="685800"/>
            <a:ext cx="4762500" cy="5438775"/>
          </a:xfrm>
          <a:prstGeom prst="rect">
            <a:avLst/>
          </a:prstGeom>
        </p:spPr>
      </p:pic>
      <p:sp>
        <p:nvSpPr>
          <p:cNvPr id="4" name="Rectangle 3"/>
          <p:cNvSpPr/>
          <p:nvPr/>
        </p:nvSpPr>
        <p:spPr bwMode="auto">
          <a:xfrm>
            <a:off x="4648200" y="838200"/>
            <a:ext cx="22860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rPr>
              <a:t>                </a:t>
            </a:r>
          </a:p>
          <a:p>
            <a:pPr marL="0" marR="0" indent="0" algn="l" defTabSz="914400" rtl="0" eaLnBrk="1" fontAlgn="base" latinLnBrk="0" hangingPunct="1">
              <a:lnSpc>
                <a:spcPct val="100000"/>
              </a:lnSpc>
              <a:spcBef>
                <a:spcPct val="0"/>
              </a:spcBef>
              <a:spcAft>
                <a:spcPct val="0"/>
              </a:spcAft>
              <a:buClrTx/>
              <a:buSzTx/>
              <a:buFontTx/>
              <a:buNone/>
              <a:tabLst/>
            </a:pPr>
            <a:r>
              <a:rPr lang="en-US" dirty="0" smtClean="0"/>
              <a:t>                </a:t>
            </a:r>
            <a:r>
              <a:rPr kumimoji="0" lang="en-US" sz="1800" b="1" i="0" u="none" strike="noStrike" cap="none" normalizeH="0" dirty="0" smtClean="0">
                <a:ln>
                  <a:noFill/>
                </a:ln>
                <a:solidFill>
                  <a:schemeClr val="tx1"/>
                </a:solidFill>
                <a:effectLst/>
                <a:latin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rPr>
              <a:t>?</a:t>
            </a:r>
          </a:p>
        </p:txBody>
      </p:sp>
    </p:spTree>
    <p:extLst>
      <p:ext uri="{BB962C8B-B14F-4D97-AF65-F5344CB8AC3E}">
        <p14:creationId xmlns:p14="http://schemas.microsoft.com/office/powerpoint/2010/main" val="126981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2000" dirty="0" err="1"/>
              <a:t>StructuredClassifiers</a:t>
            </a:r>
            <a:r>
              <a:rPr lang="en-US" sz="2000" dirty="0"/>
              <a:t> are Classifiers that may have an internal structure comprising a network of linked roles (which can themselves be instances of structured classifiers) and an external structure consisting of one or more Ports </a:t>
            </a:r>
            <a:endParaRPr lang="en-US" sz="2000" dirty="0" smtClean="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529" y="2057400"/>
            <a:ext cx="6406771" cy="4075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276600" y="15922"/>
            <a:ext cx="3921266" cy="523220"/>
          </a:xfrm>
          <a:prstGeom prst="rect">
            <a:avLst/>
          </a:prstGeom>
        </p:spPr>
        <p:txBody>
          <a:bodyPr wrap="none">
            <a:spAutoFit/>
          </a:bodyPr>
          <a:lstStyle/>
          <a:p>
            <a:pPr marL="0" indent="0">
              <a:buNone/>
            </a:pPr>
            <a:r>
              <a:rPr lang="en-US" sz="2800" dirty="0" smtClean="0">
                <a:latin typeface="+mj-lt"/>
              </a:rPr>
              <a:t>Structured Classifiers</a:t>
            </a:r>
            <a:endParaRPr lang="en-US" sz="2800" dirty="0">
              <a:latin typeface="+mj-lt"/>
            </a:endParaRPr>
          </a:p>
        </p:txBody>
      </p:sp>
    </p:spTree>
    <p:extLst>
      <p:ext uri="{BB962C8B-B14F-4D97-AF65-F5344CB8AC3E}">
        <p14:creationId xmlns:p14="http://schemas.microsoft.com/office/powerpoint/2010/main" val="3007574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2000" dirty="0" err="1" smtClean="0"/>
              <a:t>StructuredClassifiers</a:t>
            </a:r>
            <a:r>
              <a:rPr lang="en-US" sz="2000" dirty="0" smtClean="0"/>
              <a:t> </a:t>
            </a:r>
            <a:r>
              <a:rPr lang="en-US" sz="2000" dirty="0"/>
              <a:t>may contain an internal structure of connected elements each of which plays a role in the overall behavior modeled by the </a:t>
            </a:r>
            <a:r>
              <a:rPr lang="en-US" sz="2000" dirty="0" err="1"/>
              <a:t>StructuredClassifier</a:t>
            </a:r>
            <a:r>
              <a:rPr lang="en-US" sz="2000" dirty="0"/>
              <a:t> </a:t>
            </a:r>
          </a:p>
          <a:p>
            <a:r>
              <a:rPr lang="en-US" sz="2000" dirty="0" smtClean="0"/>
              <a:t>Connectable Elements : </a:t>
            </a:r>
          </a:p>
          <a:p>
            <a:pPr lvl="1"/>
            <a:r>
              <a:rPr lang="en-US" sz="1600" dirty="0" err="1"/>
              <a:t>ConnectableElement</a:t>
            </a:r>
            <a:r>
              <a:rPr lang="en-US" sz="1600" dirty="0"/>
              <a:t> is an abstract </a:t>
            </a:r>
            <a:r>
              <a:rPr lang="en-US" sz="1600" dirty="0" err="1"/>
              <a:t>metaclass</a:t>
            </a:r>
            <a:r>
              <a:rPr lang="en-US" sz="1600" dirty="0"/>
              <a:t> </a:t>
            </a:r>
            <a:endParaRPr lang="en-US" sz="1600" dirty="0" smtClean="0"/>
          </a:p>
          <a:p>
            <a:pPr lvl="1"/>
            <a:r>
              <a:rPr lang="en-US" sz="1600" dirty="0"/>
              <a:t>represents a participant within the internal structure of a </a:t>
            </a:r>
            <a:r>
              <a:rPr lang="en-US" sz="1600" dirty="0" err="1"/>
              <a:t>StructuredClassifier</a:t>
            </a:r>
            <a:r>
              <a:rPr lang="en-US" sz="1600" dirty="0"/>
              <a:t> </a:t>
            </a:r>
            <a:endParaRPr lang="en-US" sz="1600" dirty="0" smtClean="0"/>
          </a:p>
          <a:p>
            <a:pPr lvl="1"/>
            <a:r>
              <a:rPr lang="en-US" sz="1600" dirty="0"/>
              <a:t>these participants are called roles </a:t>
            </a:r>
            <a:endParaRPr lang="en-US" sz="1600" dirty="0" smtClean="0"/>
          </a:p>
          <a:p>
            <a:pPr lvl="1"/>
            <a:r>
              <a:rPr lang="en-US" sz="1600" dirty="0" smtClean="0"/>
              <a:t>roles </a:t>
            </a:r>
            <a:r>
              <a:rPr lang="en-US" sz="1600" dirty="0"/>
              <a:t>may be joined by Connectors </a:t>
            </a:r>
            <a:endParaRPr lang="en-US" sz="1600" dirty="0" smtClean="0"/>
          </a:p>
          <a:p>
            <a:pPr lvl="1"/>
            <a:r>
              <a:rPr lang="en-US" sz="1600" dirty="0"/>
              <a:t>each </a:t>
            </a:r>
            <a:r>
              <a:rPr lang="en-US" sz="1600" dirty="0" err="1"/>
              <a:t>ConnectableElement</a:t>
            </a:r>
            <a:r>
              <a:rPr lang="en-US" sz="1600" dirty="0"/>
              <a:t> exhibits a set of </a:t>
            </a:r>
            <a:r>
              <a:rPr lang="en-US" sz="1600" i="1" dirty="0"/>
              <a:t>effective required Interfaces </a:t>
            </a:r>
            <a:r>
              <a:rPr lang="en-US" sz="1600" dirty="0"/>
              <a:t>and a set of </a:t>
            </a:r>
            <a:r>
              <a:rPr lang="en-US" sz="1600" i="1" dirty="0"/>
              <a:t>effective </a:t>
            </a:r>
            <a:r>
              <a:rPr lang="en-US" sz="1600" i="1" dirty="0" smtClean="0"/>
              <a:t>provided Interfaces </a:t>
            </a:r>
          </a:p>
          <a:p>
            <a:pPr lvl="2"/>
            <a:r>
              <a:rPr lang="en-US" sz="1600" dirty="0"/>
              <a:t>The provided Interfaces comprises the union of the sets of Interfaces realized by the type of the </a:t>
            </a:r>
            <a:r>
              <a:rPr lang="en-US" sz="1600" dirty="0" err="1"/>
              <a:t>ConnectableElement</a:t>
            </a:r>
            <a:r>
              <a:rPr lang="en-US" sz="1600" dirty="0"/>
              <a:t> </a:t>
            </a:r>
            <a:r>
              <a:rPr lang="en-US" sz="1600" u="sng" dirty="0"/>
              <a:t>and its </a:t>
            </a:r>
            <a:r>
              <a:rPr lang="en-US" sz="1600" u="sng" dirty="0" err="1"/>
              <a:t>supertypes</a:t>
            </a:r>
            <a:r>
              <a:rPr lang="en-US" sz="1600" dirty="0"/>
              <a:t>, or the set containing just its type if it is typed by an Interface. </a:t>
            </a:r>
            <a:endParaRPr lang="en-US" sz="1600" dirty="0" smtClean="0"/>
          </a:p>
          <a:p>
            <a:pPr lvl="2"/>
            <a:r>
              <a:rPr lang="en-US" sz="1600" dirty="0" smtClean="0"/>
              <a:t>The </a:t>
            </a:r>
            <a:r>
              <a:rPr lang="en-US" sz="1600" dirty="0"/>
              <a:t>required Interfaces comprises the union of the sets of Interfaces used by the type of the </a:t>
            </a:r>
            <a:r>
              <a:rPr lang="en-US" sz="1600" dirty="0" err="1"/>
              <a:t>ConnectableElement</a:t>
            </a:r>
            <a:r>
              <a:rPr lang="en-US" sz="1600" dirty="0"/>
              <a:t> </a:t>
            </a:r>
            <a:r>
              <a:rPr lang="en-US" sz="1600" u="sng" dirty="0"/>
              <a:t>and its </a:t>
            </a:r>
            <a:r>
              <a:rPr lang="en-US" sz="1600" u="sng" dirty="0" err="1"/>
              <a:t>supertypes</a:t>
            </a:r>
            <a:r>
              <a:rPr lang="en-US" sz="1600" u="sng" dirty="0"/>
              <a:t>. </a:t>
            </a:r>
          </a:p>
          <a:p>
            <a:pPr lvl="2"/>
            <a:endParaRPr lang="en-US" sz="1200" u="sng" dirty="0" smtClean="0"/>
          </a:p>
        </p:txBody>
      </p:sp>
      <p:sp>
        <p:nvSpPr>
          <p:cNvPr id="7" name="Rectangle 6"/>
          <p:cNvSpPr/>
          <p:nvPr/>
        </p:nvSpPr>
        <p:spPr>
          <a:xfrm>
            <a:off x="3276600" y="15922"/>
            <a:ext cx="3921266" cy="523220"/>
          </a:xfrm>
          <a:prstGeom prst="rect">
            <a:avLst/>
          </a:prstGeom>
        </p:spPr>
        <p:txBody>
          <a:bodyPr wrap="none">
            <a:spAutoFit/>
          </a:bodyPr>
          <a:lstStyle/>
          <a:p>
            <a:pPr marL="0" indent="0">
              <a:buNone/>
            </a:pPr>
            <a:r>
              <a:rPr lang="en-US" sz="2800" dirty="0" smtClean="0">
                <a:latin typeface="+mj-lt"/>
              </a:rPr>
              <a:t>Structured Classifiers</a:t>
            </a:r>
            <a:endParaRPr lang="en-US" sz="2800" dirty="0">
              <a:latin typeface="+mj-lt"/>
            </a:endParaRPr>
          </a:p>
        </p:txBody>
      </p:sp>
    </p:spTree>
    <p:extLst>
      <p:ext uri="{BB962C8B-B14F-4D97-AF65-F5344CB8AC3E}">
        <p14:creationId xmlns:p14="http://schemas.microsoft.com/office/powerpoint/2010/main" val="1697115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2000" dirty="0" smtClean="0"/>
              <a:t>Parts and Roles :</a:t>
            </a:r>
          </a:p>
          <a:p>
            <a:pPr lvl="1"/>
            <a:r>
              <a:rPr lang="en-US" sz="1600" dirty="0" smtClean="0"/>
              <a:t>All </a:t>
            </a:r>
            <a:r>
              <a:rPr lang="en-US" sz="1600" dirty="0"/>
              <a:t>of the </a:t>
            </a:r>
            <a:r>
              <a:rPr lang="en-US" sz="1600" dirty="0" err="1"/>
              <a:t>ownedAttributes</a:t>
            </a:r>
            <a:r>
              <a:rPr lang="en-US" sz="1600" dirty="0"/>
              <a:t> of a </a:t>
            </a:r>
            <a:r>
              <a:rPr lang="en-US" sz="1600" dirty="0" err="1"/>
              <a:t>StructuredClassifier</a:t>
            </a:r>
            <a:r>
              <a:rPr lang="en-US" sz="1600" dirty="0"/>
              <a:t> are roles and can be connected using Connectors. </a:t>
            </a:r>
            <a:endParaRPr lang="en-US" sz="1600" dirty="0" smtClean="0"/>
          </a:p>
          <a:p>
            <a:pPr lvl="1"/>
            <a:r>
              <a:rPr lang="en-US" sz="1600" dirty="0"/>
              <a:t>Those </a:t>
            </a:r>
            <a:r>
              <a:rPr lang="en-US" sz="1600" dirty="0" err="1"/>
              <a:t>ownedAttributes</a:t>
            </a:r>
            <a:r>
              <a:rPr lang="en-US" sz="1600" dirty="0"/>
              <a:t> of a </a:t>
            </a:r>
            <a:r>
              <a:rPr lang="en-US" sz="1600" dirty="0" err="1"/>
              <a:t>StructuredClassifier</a:t>
            </a:r>
            <a:r>
              <a:rPr lang="en-US" sz="1600" dirty="0"/>
              <a:t> that have </a:t>
            </a:r>
            <a:r>
              <a:rPr lang="en-US" sz="1600" dirty="0" err="1"/>
              <a:t>isComposite</a:t>
            </a:r>
            <a:r>
              <a:rPr lang="en-US" sz="1600" dirty="0"/>
              <a:t> = true </a:t>
            </a:r>
            <a:r>
              <a:rPr lang="en-US" sz="1600" dirty="0" smtClean="0"/>
              <a:t>are called its parts. Hence parts constitute a subset of roles.</a:t>
            </a:r>
          </a:p>
          <a:p>
            <a:pPr lvl="1"/>
            <a:endParaRPr lang="en-US" sz="1600" dirty="0"/>
          </a:p>
          <a:p>
            <a:r>
              <a:rPr lang="en-US" sz="2000" dirty="0" smtClean="0"/>
              <a:t>Connectors: </a:t>
            </a:r>
          </a:p>
          <a:p>
            <a:pPr lvl="1"/>
            <a:r>
              <a:rPr lang="en-US" sz="1600" dirty="0" smtClean="0"/>
              <a:t>specifies </a:t>
            </a:r>
            <a:r>
              <a:rPr lang="en-US" sz="1600" i="1" dirty="0"/>
              <a:t>links </a:t>
            </a:r>
            <a:r>
              <a:rPr lang="en-US" sz="1600" dirty="0" smtClean="0"/>
              <a:t>between </a:t>
            </a:r>
            <a:r>
              <a:rPr lang="en-US" sz="1600" dirty="0"/>
              <a:t>two or more instances playing owned or inherited roles within a </a:t>
            </a:r>
            <a:r>
              <a:rPr lang="en-US" sz="1600" dirty="0" err="1" smtClean="0"/>
              <a:t>StructuredClassifier</a:t>
            </a:r>
            <a:endParaRPr lang="en-US" sz="1600" dirty="0" smtClean="0"/>
          </a:p>
          <a:p>
            <a:pPr lvl="1"/>
            <a:r>
              <a:rPr lang="en-US" sz="1600" dirty="0"/>
              <a:t>Each Connector may be attached to two or more </a:t>
            </a:r>
            <a:r>
              <a:rPr lang="en-US" sz="1600" dirty="0" err="1"/>
              <a:t>ConnectableElements</a:t>
            </a:r>
            <a:r>
              <a:rPr lang="en-US" sz="1600" dirty="0"/>
              <a:t>, each representing a set of instances that contribute to the instantiation of the containing </a:t>
            </a:r>
            <a:r>
              <a:rPr lang="en-US" sz="1600" dirty="0" err="1"/>
              <a:t>StructuredClassifier</a:t>
            </a:r>
            <a:r>
              <a:rPr lang="en-US" sz="1600" dirty="0"/>
              <a:t>. </a:t>
            </a:r>
            <a:endParaRPr lang="en-US" sz="1600" dirty="0" smtClean="0"/>
          </a:p>
          <a:p>
            <a:pPr lvl="1"/>
            <a:r>
              <a:rPr lang="en-US" sz="1600" dirty="0"/>
              <a:t>Links corresponding to Connectors may be created upon the creation of the instance of the containing </a:t>
            </a:r>
            <a:r>
              <a:rPr lang="en-US" sz="1600" dirty="0" err="1"/>
              <a:t>StructuredClassifier</a:t>
            </a:r>
            <a:r>
              <a:rPr lang="en-US" sz="1600" dirty="0"/>
              <a:t>. All such links are destroyed when the containing </a:t>
            </a:r>
            <a:r>
              <a:rPr lang="en-US" sz="1600" dirty="0" err="1"/>
              <a:t>StructuredClassifier</a:t>
            </a:r>
            <a:r>
              <a:rPr lang="en-US" sz="1600" dirty="0"/>
              <a:t> instance is destroyed </a:t>
            </a:r>
            <a:endParaRPr lang="en-US" sz="1600" dirty="0" smtClean="0"/>
          </a:p>
          <a:p>
            <a:pPr lvl="1"/>
            <a:r>
              <a:rPr lang="en-US" sz="1600" dirty="0"/>
              <a:t>A Connector may be typed by an Association, in which case the links specified by the Connector are instances of the typing Association. </a:t>
            </a:r>
            <a:endParaRPr lang="en-US" sz="1600" dirty="0" smtClean="0"/>
          </a:p>
          <a:p>
            <a:pPr lvl="1"/>
            <a:r>
              <a:rPr lang="en-US" sz="1600" dirty="0"/>
              <a:t>Each feature of each of the </a:t>
            </a:r>
            <a:r>
              <a:rPr lang="en-US" sz="1600" i="1" dirty="0"/>
              <a:t>effective required Interfaces </a:t>
            </a:r>
            <a:r>
              <a:rPr lang="en-US" sz="1600" dirty="0"/>
              <a:t>of each </a:t>
            </a:r>
            <a:r>
              <a:rPr lang="en-US" sz="1600" dirty="0" err="1"/>
              <a:t>ConnectableElement</a:t>
            </a:r>
            <a:r>
              <a:rPr lang="en-US" sz="1600" dirty="0"/>
              <a:t> at the end of a Connector </a:t>
            </a:r>
            <a:r>
              <a:rPr lang="en-US" sz="1600" u="sng" dirty="0"/>
              <a:t>must have at least one compatible feature </a:t>
            </a:r>
            <a:r>
              <a:rPr lang="en-US" sz="1600" dirty="0"/>
              <a:t>among the features of the </a:t>
            </a:r>
            <a:r>
              <a:rPr lang="en-US" sz="1600" i="1" dirty="0"/>
              <a:t>effective provided Interfaces </a:t>
            </a:r>
            <a:r>
              <a:rPr lang="en-US" sz="1600" dirty="0"/>
              <a:t>of </a:t>
            </a:r>
            <a:r>
              <a:rPr lang="en-US" sz="1600" dirty="0" err="1"/>
              <a:t>ConnectableElements</a:t>
            </a:r>
            <a:r>
              <a:rPr lang="en-US" sz="1600" dirty="0"/>
              <a:t> at the other ends </a:t>
            </a:r>
          </a:p>
          <a:p>
            <a:endParaRPr lang="en-US" sz="2000" dirty="0" smtClean="0"/>
          </a:p>
          <a:p>
            <a:pPr marL="0" indent="0">
              <a:buNone/>
            </a:pPr>
            <a:r>
              <a:rPr lang="en-US" sz="2000" dirty="0"/>
              <a:t> </a:t>
            </a:r>
          </a:p>
          <a:p>
            <a:endParaRPr lang="en-US" sz="2000" dirty="0" smtClean="0"/>
          </a:p>
        </p:txBody>
      </p:sp>
      <p:sp>
        <p:nvSpPr>
          <p:cNvPr id="7" name="Rectangle 6"/>
          <p:cNvSpPr/>
          <p:nvPr/>
        </p:nvSpPr>
        <p:spPr>
          <a:xfrm>
            <a:off x="3276600" y="15922"/>
            <a:ext cx="3921266" cy="523220"/>
          </a:xfrm>
          <a:prstGeom prst="rect">
            <a:avLst/>
          </a:prstGeom>
        </p:spPr>
        <p:txBody>
          <a:bodyPr wrap="none">
            <a:spAutoFit/>
          </a:bodyPr>
          <a:lstStyle/>
          <a:p>
            <a:pPr marL="0" indent="0">
              <a:buNone/>
            </a:pPr>
            <a:r>
              <a:rPr lang="en-US" sz="2800" dirty="0" smtClean="0">
                <a:latin typeface="+mj-lt"/>
              </a:rPr>
              <a:t>Structured Classifiers</a:t>
            </a:r>
            <a:endParaRPr lang="en-US" sz="2800" dirty="0">
              <a:latin typeface="+mj-lt"/>
            </a:endParaRPr>
          </a:p>
        </p:txBody>
      </p:sp>
    </p:spTree>
    <p:extLst>
      <p:ext uri="{BB962C8B-B14F-4D97-AF65-F5344CB8AC3E}">
        <p14:creationId xmlns:p14="http://schemas.microsoft.com/office/powerpoint/2010/main" val="976666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2000" dirty="0" smtClean="0"/>
              <a:t>Connectors: </a:t>
            </a:r>
          </a:p>
          <a:p>
            <a:pPr lvl="1"/>
            <a:r>
              <a:rPr lang="en-US" sz="1600" dirty="0"/>
              <a:t>Connectors have a kind, whose value is </a:t>
            </a:r>
            <a:r>
              <a:rPr lang="en-US" sz="1600" i="1" dirty="0"/>
              <a:t>assembly </a:t>
            </a:r>
            <a:r>
              <a:rPr lang="en-US" sz="1600" dirty="0" smtClean="0"/>
              <a:t>or </a:t>
            </a:r>
            <a:r>
              <a:rPr lang="en-US" sz="1600" i="1" dirty="0"/>
              <a:t>delegation </a:t>
            </a:r>
            <a:r>
              <a:rPr lang="en-US" sz="1600" i="1" dirty="0" smtClean="0"/>
              <a:t>(related to ports)</a:t>
            </a:r>
          </a:p>
          <a:p>
            <a:r>
              <a:rPr lang="en-US" sz="2000" dirty="0"/>
              <a:t>Multiplicities and topologies </a:t>
            </a:r>
            <a:r>
              <a:rPr lang="en-US" sz="2000" dirty="0" smtClean="0"/>
              <a:t>:</a:t>
            </a:r>
          </a:p>
          <a:p>
            <a:pPr lvl="1"/>
            <a:r>
              <a:rPr lang="en-US" sz="1600" dirty="0"/>
              <a:t>The multiplicities on </a:t>
            </a:r>
            <a:r>
              <a:rPr lang="en-US" sz="1600" dirty="0" err="1"/>
              <a:t>ConnectableElements</a:t>
            </a:r>
            <a:r>
              <a:rPr lang="en-US" sz="1600" dirty="0"/>
              <a:t> constrain the number of objects that may be created within an instance of the containing </a:t>
            </a:r>
            <a:r>
              <a:rPr lang="en-US" sz="1600" dirty="0" err="1"/>
              <a:t>StructuredClassifier</a:t>
            </a:r>
            <a:r>
              <a:rPr lang="en-US" sz="1600" dirty="0"/>
              <a:t> </a:t>
            </a:r>
            <a:endParaRPr lang="en-US" sz="1600" dirty="0" smtClean="0"/>
          </a:p>
          <a:p>
            <a:pPr lvl="1"/>
            <a:r>
              <a:rPr lang="en-US" sz="1600" dirty="0"/>
              <a:t>For a binary Connector, the </a:t>
            </a:r>
            <a:r>
              <a:rPr lang="en-US" sz="1600" dirty="0" err="1"/>
              <a:t>ConnectorEnd’s</a:t>
            </a:r>
            <a:r>
              <a:rPr lang="en-US" sz="1600" dirty="0"/>
              <a:t> multiplicity indicates the number of instances that may be linked to each instance of the </a:t>
            </a:r>
            <a:r>
              <a:rPr lang="en-US" sz="1600" dirty="0" err="1"/>
              <a:t>ConnectableElement</a:t>
            </a:r>
            <a:r>
              <a:rPr lang="en-US" sz="1600" dirty="0"/>
              <a:t> on the other end. For an n-</a:t>
            </a:r>
            <a:r>
              <a:rPr lang="en-US" sz="1600" dirty="0" err="1"/>
              <a:t>ary</a:t>
            </a:r>
            <a:r>
              <a:rPr lang="en-US" sz="1600" dirty="0"/>
              <a:t> Connector, the multiplicity of one end constrains the number of links that may refer to a set containing one particular instance for </a:t>
            </a:r>
            <a:r>
              <a:rPr lang="en-US" sz="1600" u="sng" dirty="0"/>
              <a:t>each</a:t>
            </a:r>
            <a:r>
              <a:rPr lang="en-US" sz="1600" dirty="0"/>
              <a:t> of the other ends. </a:t>
            </a:r>
          </a:p>
          <a:p>
            <a:pPr lvl="1"/>
            <a:r>
              <a:rPr lang="en-US" sz="1600" dirty="0"/>
              <a:t>When an instance is removed from a role of an instance of a </a:t>
            </a:r>
            <a:r>
              <a:rPr lang="en-US" sz="1600" dirty="0" err="1"/>
              <a:t>StructuredClassifier</a:t>
            </a:r>
            <a:r>
              <a:rPr lang="en-US" sz="1600" dirty="0"/>
              <a:t>, links that exist due to Connectors between that role and others are destroyed. </a:t>
            </a:r>
          </a:p>
          <a:p>
            <a:endParaRPr lang="en-US" sz="1600" dirty="0"/>
          </a:p>
        </p:txBody>
      </p:sp>
      <p:sp>
        <p:nvSpPr>
          <p:cNvPr id="7" name="Rectangle 6"/>
          <p:cNvSpPr/>
          <p:nvPr/>
        </p:nvSpPr>
        <p:spPr>
          <a:xfrm>
            <a:off x="3276600" y="15922"/>
            <a:ext cx="3921266" cy="523220"/>
          </a:xfrm>
          <a:prstGeom prst="rect">
            <a:avLst/>
          </a:prstGeom>
        </p:spPr>
        <p:txBody>
          <a:bodyPr wrap="none">
            <a:spAutoFit/>
          </a:bodyPr>
          <a:lstStyle/>
          <a:p>
            <a:pPr marL="0" indent="0">
              <a:buNone/>
            </a:pPr>
            <a:r>
              <a:rPr lang="en-US" sz="2800" dirty="0" smtClean="0">
                <a:latin typeface="+mj-lt"/>
              </a:rPr>
              <a:t>Structured Classifiers</a:t>
            </a:r>
            <a:endParaRPr lang="en-US" sz="2800" dirty="0">
              <a:latin typeface="+mj-lt"/>
            </a:endParaRPr>
          </a:p>
        </p:txBody>
      </p:sp>
    </p:spTree>
    <p:extLst>
      <p:ext uri="{BB962C8B-B14F-4D97-AF65-F5344CB8AC3E}">
        <p14:creationId xmlns:p14="http://schemas.microsoft.com/office/powerpoint/2010/main" val="2314290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410891"/>
            <a:ext cx="4800600" cy="3632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276600" y="15922"/>
            <a:ext cx="3921266" cy="523220"/>
          </a:xfrm>
          <a:prstGeom prst="rect">
            <a:avLst/>
          </a:prstGeom>
        </p:spPr>
        <p:txBody>
          <a:bodyPr wrap="none">
            <a:spAutoFit/>
          </a:bodyPr>
          <a:lstStyle/>
          <a:p>
            <a:pPr marL="0" indent="0">
              <a:buNone/>
            </a:pPr>
            <a:r>
              <a:rPr lang="en-US" sz="2800" dirty="0" smtClean="0">
                <a:latin typeface="+mj-lt"/>
              </a:rPr>
              <a:t>Structured Classifiers</a:t>
            </a:r>
            <a:endParaRPr lang="en-US" sz="2800" dirty="0">
              <a:latin typeface="+mj-lt"/>
            </a:endParaRPr>
          </a:p>
        </p:txBody>
      </p:sp>
    </p:spTree>
    <p:extLst>
      <p:ext uri="{BB962C8B-B14F-4D97-AF65-F5344CB8AC3E}">
        <p14:creationId xmlns:p14="http://schemas.microsoft.com/office/powerpoint/2010/main" val="3696147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083" y="719137"/>
            <a:ext cx="511492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862" y="2057400"/>
            <a:ext cx="48768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9362" y="1719262"/>
            <a:ext cx="94297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9632" y="3276600"/>
            <a:ext cx="164782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9987" y="3696910"/>
            <a:ext cx="395287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9495" y="6013440"/>
            <a:ext cx="384810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770533" y="3234065"/>
            <a:ext cx="450764" cy="261610"/>
          </a:xfrm>
          <a:prstGeom prst="rect">
            <a:avLst/>
          </a:prstGeom>
          <a:noFill/>
        </p:spPr>
        <p:txBody>
          <a:bodyPr wrap="none" rtlCol="0">
            <a:spAutoFit/>
          </a:bodyPr>
          <a:lstStyle/>
          <a:p>
            <a:r>
              <a:rPr lang="en-US" sz="1100" dirty="0" smtClean="0"/>
              <a:t>Port</a:t>
            </a:r>
            <a:endParaRPr lang="en-US" sz="1100" dirty="0"/>
          </a:p>
        </p:txBody>
      </p:sp>
      <p:sp>
        <p:nvSpPr>
          <p:cNvPr id="7" name="Freeform 6"/>
          <p:cNvSpPr/>
          <p:nvPr/>
        </p:nvSpPr>
        <p:spPr bwMode="auto">
          <a:xfrm>
            <a:off x="3144982" y="2701636"/>
            <a:ext cx="1048864" cy="637309"/>
          </a:xfrm>
          <a:custGeom>
            <a:avLst/>
            <a:gdLst>
              <a:gd name="connsiteX0" fmla="*/ 0 w 1048864"/>
              <a:gd name="connsiteY0" fmla="*/ 637309 h 637309"/>
              <a:gd name="connsiteX1" fmla="*/ 207818 w 1048864"/>
              <a:gd name="connsiteY1" fmla="*/ 401782 h 637309"/>
              <a:gd name="connsiteX2" fmla="*/ 1025236 w 1048864"/>
              <a:gd name="connsiteY2" fmla="*/ 304800 h 637309"/>
              <a:gd name="connsiteX3" fmla="*/ 748145 w 1048864"/>
              <a:gd name="connsiteY3" fmla="*/ 0 h 637309"/>
            </a:gdLst>
            <a:ahLst/>
            <a:cxnLst>
              <a:cxn ang="0">
                <a:pos x="connsiteX0" y="connsiteY0"/>
              </a:cxn>
              <a:cxn ang="0">
                <a:pos x="connsiteX1" y="connsiteY1"/>
              </a:cxn>
              <a:cxn ang="0">
                <a:pos x="connsiteX2" y="connsiteY2"/>
              </a:cxn>
              <a:cxn ang="0">
                <a:pos x="connsiteX3" y="connsiteY3"/>
              </a:cxn>
            </a:cxnLst>
            <a:rect l="l" t="t" r="r" b="b"/>
            <a:pathLst>
              <a:path w="1048864" h="637309">
                <a:moveTo>
                  <a:pt x="0" y="637309"/>
                </a:moveTo>
                <a:cubicBezTo>
                  <a:pt x="18472" y="547254"/>
                  <a:pt x="36945" y="457200"/>
                  <a:pt x="207818" y="401782"/>
                </a:cubicBezTo>
                <a:cubicBezTo>
                  <a:pt x="378691" y="346364"/>
                  <a:pt x="935182" y="371764"/>
                  <a:pt x="1025236" y="304800"/>
                </a:cubicBezTo>
                <a:cubicBezTo>
                  <a:pt x="1115290" y="237836"/>
                  <a:pt x="931717" y="118918"/>
                  <a:pt x="748145" y="0"/>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1859901" y="1088394"/>
            <a:ext cx="450764" cy="261610"/>
          </a:xfrm>
          <a:prstGeom prst="rect">
            <a:avLst/>
          </a:prstGeom>
          <a:noFill/>
        </p:spPr>
        <p:txBody>
          <a:bodyPr wrap="none" rtlCol="0">
            <a:spAutoFit/>
          </a:bodyPr>
          <a:lstStyle/>
          <a:p>
            <a:r>
              <a:rPr lang="en-US" sz="1100" dirty="0" smtClean="0"/>
              <a:t>Part</a:t>
            </a:r>
            <a:endParaRPr lang="en-US" sz="1100" dirty="0"/>
          </a:p>
        </p:txBody>
      </p:sp>
      <p:sp>
        <p:nvSpPr>
          <p:cNvPr id="8" name="TextBox 7"/>
          <p:cNvSpPr txBox="1"/>
          <p:nvPr/>
        </p:nvSpPr>
        <p:spPr>
          <a:xfrm>
            <a:off x="2596767" y="599928"/>
            <a:ext cx="1249060" cy="261610"/>
          </a:xfrm>
          <a:prstGeom prst="rect">
            <a:avLst/>
          </a:prstGeom>
          <a:noFill/>
        </p:spPr>
        <p:txBody>
          <a:bodyPr wrap="none" rtlCol="0">
            <a:spAutoFit/>
          </a:bodyPr>
          <a:lstStyle/>
          <a:p>
            <a:r>
              <a:rPr lang="en-US" sz="1100" dirty="0" err="1" smtClean="0"/>
              <a:t>isComposite</a:t>
            </a:r>
            <a:r>
              <a:rPr lang="en-US" sz="1100" dirty="0" smtClean="0"/>
              <a:t>=true</a:t>
            </a:r>
            <a:endParaRPr lang="en-US" sz="1100" dirty="0"/>
          </a:p>
        </p:txBody>
      </p:sp>
      <p:sp>
        <p:nvSpPr>
          <p:cNvPr id="15" name="TextBox 14"/>
          <p:cNvSpPr txBox="1"/>
          <p:nvPr/>
        </p:nvSpPr>
        <p:spPr>
          <a:xfrm>
            <a:off x="5168205" y="1088394"/>
            <a:ext cx="458780" cy="261610"/>
          </a:xfrm>
          <a:prstGeom prst="rect">
            <a:avLst/>
          </a:prstGeom>
          <a:noFill/>
        </p:spPr>
        <p:txBody>
          <a:bodyPr wrap="none" rtlCol="0">
            <a:spAutoFit/>
          </a:bodyPr>
          <a:lstStyle/>
          <a:p>
            <a:r>
              <a:rPr lang="en-US" sz="1100" dirty="0" smtClean="0"/>
              <a:t>Role</a:t>
            </a:r>
            <a:endParaRPr lang="en-US" sz="1100" dirty="0"/>
          </a:p>
        </p:txBody>
      </p:sp>
      <p:sp>
        <p:nvSpPr>
          <p:cNvPr id="16" name="Rectangle 15"/>
          <p:cNvSpPr/>
          <p:nvPr/>
        </p:nvSpPr>
        <p:spPr>
          <a:xfrm>
            <a:off x="3276600" y="15922"/>
            <a:ext cx="3921266" cy="523220"/>
          </a:xfrm>
          <a:prstGeom prst="rect">
            <a:avLst/>
          </a:prstGeom>
        </p:spPr>
        <p:txBody>
          <a:bodyPr wrap="none">
            <a:spAutoFit/>
          </a:bodyPr>
          <a:lstStyle/>
          <a:p>
            <a:pPr marL="0" indent="0">
              <a:buNone/>
            </a:pPr>
            <a:r>
              <a:rPr lang="en-US" sz="2800" dirty="0" smtClean="0">
                <a:latin typeface="+mj-lt"/>
              </a:rPr>
              <a:t>Structured Classifiers</a:t>
            </a:r>
            <a:endParaRPr lang="en-US" sz="2800" dirty="0">
              <a:latin typeface="+mj-lt"/>
            </a:endParaRPr>
          </a:p>
        </p:txBody>
      </p:sp>
    </p:spTree>
    <p:extLst>
      <p:ext uri="{BB962C8B-B14F-4D97-AF65-F5344CB8AC3E}">
        <p14:creationId xmlns:p14="http://schemas.microsoft.com/office/powerpoint/2010/main" val="609481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066800"/>
            <a:ext cx="676275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987" y="3200400"/>
            <a:ext cx="2486025"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2763" y="3429000"/>
            <a:ext cx="303847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81000" y="1752600"/>
            <a:ext cx="707245" cy="230832"/>
          </a:xfrm>
          <a:prstGeom prst="rect">
            <a:avLst/>
          </a:prstGeom>
          <a:noFill/>
        </p:spPr>
        <p:txBody>
          <a:bodyPr wrap="none" rtlCol="0">
            <a:spAutoFit/>
          </a:bodyPr>
          <a:lstStyle/>
          <a:p>
            <a:r>
              <a:rPr lang="en-US" sz="900" b="0" dirty="0" smtClean="0"/>
              <a:t>Role Name</a:t>
            </a:r>
            <a:endParaRPr lang="en-US" sz="900" b="0" dirty="0"/>
          </a:p>
        </p:txBody>
      </p:sp>
      <p:sp>
        <p:nvSpPr>
          <p:cNvPr id="3" name="Freeform 2"/>
          <p:cNvSpPr/>
          <p:nvPr/>
        </p:nvSpPr>
        <p:spPr bwMode="auto">
          <a:xfrm>
            <a:off x="935845" y="1598091"/>
            <a:ext cx="928048" cy="690141"/>
          </a:xfrm>
          <a:custGeom>
            <a:avLst/>
            <a:gdLst>
              <a:gd name="connsiteX0" fmla="*/ 0 w 928048"/>
              <a:gd name="connsiteY0" fmla="*/ 171298 h 690141"/>
              <a:gd name="connsiteX1" fmla="*/ 464024 w 928048"/>
              <a:gd name="connsiteY1" fmla="*/ 21173 h 690141"/>
              <a:gd name="connsiteX2" fmla="*/ 368490 w 928048"/>
              <a:gd name="connsiteY2" fmla="*/ 580731 h 690141"/>
              <a:gd name="connsiteX3" fmla="*/ 928048 w 928048"/>
              <a:gd name="connsiteY3" fmla="*/ 689913 h 690141"/>
            </a:gdLst>
            <a:ahLst/>
            <a:cxnLst>
              <a:cxn ang="0">
                <a:pos x="connsiteX0" y="connsiteY0"/>
              </a:cxn>
              <a:cxn ang="0">
                <a:pos x="connsiteX1" y="connsiteY1"/>
              </a:cxn>
              <a:cxn ang="0">
                <a:pos x="connsiteX2" y="connsiteY2"/>
              </a:cxn>
              <a:cxn ang="0">
                <a:pos x="connsiteX3" y="connsiteY3"/>
              </a:cxn>
            </a:cxnLst>
            <a:rect l="l" t="t" r="r" b="b"/>
            <a:pathLst>
              <a:path w="928048" h="690141">
                <a:moveTo>
                  <a:pt x="0" y="171298"/>
                </a:moveTo>
                <a:cubicBezTo>
                  <a:pt x="201304" y="62116"/>
                  <a:pt x="402609" y="-47066"/>
                  <a:pt x="464024" y="21173"/>
                </a:cubicBezTo>
                <a:cubicBezTo>
                  <a:pt x="525439" y="89412"/>
                  <a:pt x="291153" y="469274"/>
                  <a:pt x="368490" y="580731"/>
                </a:cubicBezTo>
                <a:cubicBezTo>
                  <a:pt x="445827" y="692188"/>
                  <a:pt x="686937" y="691050"/>
                  <a:pt x="928048" y="689913"/>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7" name="TextBox 6"/>
          <p:cNvSpPr txBox="1"/>
          <p:nvPr/>
        </p:nvSpPr>
        <p:spPr>
          <a:xfrm>
            <a:off x="6608001" y="494645"/>
            <a:ext cx="2636327" cy="553998"/>
          </a:xfrm>
          <a:prstGeom prst="rect">
            <a:avLst/>
          </a:prstGeom>
          <a:noFill/>
        </p:spPr>
        <p:txBody>
          <a:bodyPr wrap="square" rtlCol="0">
            <a:spAutoFit/>
          </a:bodyPr>
          <a:lstStyle/>
          <a:p>
            <a:r>
              <a:rPr lang="en-US" sz="1000" b="0" dirty="0" smtClean="0"/>
              <a:t>The </a:t>
            </a:r>
            <a:r>
              <a:rPr lang="en-US" sz="1000" b="0" dirty="0"/>
              <a:t>instances playing the </a:t>
            </a:r>
            <a:r>
              <a:rPr lang="en-US" sz="1000" b="0" i="1" dirty="0"/>
              <a:t>e </a:t>
            </a:r>
            <a:r>
              <a:rPr lang="en-US" sz="1000" b="0" dirty="0"/>
              <a:t>and </a:t>
            </a:r>
            <a:r>
              <a:rPr lang="en-US" sz="1000" b="0" i="1" dirty="0"/>
              <a:t>rear </a:t>
            </a:r>
            <a:r>
              <a:rPr lang="en-US" sz="1000" b="0" dirty="0"/>
              <a:t>roles may only be linked if they</a:t>
            </a:r>
          </a:p>
          <a:p>
            <a:r>
              <a:rPr lang="en-US" sz="1000" b="0" dirty="0"/>
              <a:t>are roles of the same instance of class </a:t>
            </a:r>
            <a:r>
              <a:rPr lang="en-US" sz="1000" b="0" i="1" dirty="0"/>
              <a:t>Car</a:t>
            </a:r>
            <a:r>
              <a:rPr lang="en-US" sz="1000" b="0" dirty="0"/>
              <a:t>.</a:t>
            </a:r>
            <a:endParaRPr lang="en-US" sz="1000" dirty="0"/>
          </a:p>
        </p:txBody>
      </p:sp>
      <p:cxnSp>
        <p:nvCxnSpPr>
          <p:cNvPr id="9" name="Straight Arrow Connector 8"/>
          <p:cNvCxnSpPr/>
          <p:nvPr/>
        </p:nvCxnSpPr>
        <p:spPr bwMode="auto">
          <a:xfrm flipH="1">
            <a:off x="7010400" y="955242"/>
            <a:ext cx="304800" cy="2639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Rectangle 9"/>
          <p:cNvSpPr/>
          <p:nvPr/>
        </p:nvSpPr>
        <p:spPr>
          <a:xfrm>
            <a:off x="6706965" y="4261587"/>
            <a:ext cx="2438400" cy="861774"/>
          </a:xfrm>
          <a:prstGeom prst="rect">
            <a:avLst/>
          </a:prstGeom>
          <a:noFill/>
        </p:spPr>
        <p:txBody>
          <a:bodyPr wrap="square" rtlCol="0">
            <a:spAutoFit/>
          </a:bodyPr>
          <a:lstStyle/>
          <a:p>
            <a:r>
              <a:rPr lang="en-US" sz="1000" b="0" dirty="0"/>
              <a:t>For each instance playing a role in an internal structure, there will initially be as many links as indicated by the lower</a:t>
            </a:r>
          </a:p>
          <a:p>
            <a:r>
              <a:rPr lang="en-US" sz="1000" b="0" dirty="0"/>
              <a:t>multiplicity of the opposite ends of Connectors attached to that role</a:t>
            </a:r>
          </a:p>
        </p:txBody>
      </p:sp>
      <p:cxnSp>
        <p:nvCxnSpPr>
          <p:cNvPr id="12" name="Straight Arrow Connector 11"/>
          <p:cNvCxnSpPr>
            <a:stCxn id="10" idx="1"/>
          </p:cNvCxnSpPr>
          <p:nvPr/>
        </p:nvCxnSpPr>
        <p:spPr bwMode="auto">
          <a:xfrm flipH="1">
            <a:off x="6091238" y="4692474"/>
            <a:ext cx="615727" cy="9268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p:cNvSpPr/>
          <p:nvPr/>
        </p:nvSpPr>
        <p:spPr>
          <a:xfrm>
            <a:off x="3276600" y="15922"/>
            <a:ext cx="3921266" cy="523220"/>
          </a:xfrm>
          <a:prstGeom prst="rect">
            <a:avLst/>
          </a:prstGeom>
        </p:spPr>
        <p:txBody>
          <a:bodyPr wrap="none">
            <a:spAutoFit/>
          </a:bodyPr>
          <a:lstStyle/>
          <a:p>
            <a:pPr marL="0" indent="0">
              <a:buNone/>
            </a:pPr>
            <a:r>
              <a:rPr lang="en-US" sz="2800" dirty="0" smtClean="0">
                <a:latin typeface="+mj-lt"/>
              </a:rPr>
              <a:t>Structured Classifiers</a:t>
            </a:r>
            <a:endParaRPr lang="en-US" sz="2800" dirty="0">
              <a:latin typeface="+mj-lt"/>
            </a:endParaRPr>
          </a:p>
        </p:txBody>
      </p:sp>
    </p:spTree>
    <p:extLst>
      <p:ext uri="{BB962C8B-B14F-4D97-AF65-F5344CB8AC3E}">
        <p14:creationId xmlns:p14="http://schemas.microsoft.com/office/powerpoint/2010/main" val="3246262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716" y="963625"/>
            <a:ext cx="2579284"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2352" y="3783024"/>
            <a:ext cx="2544648" cy="2465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276600" y="15922"/>
            <a:ext cx="3921266" cy="523220"/>
          </a:xfrm>
          <a:prstGeom prst="rect">
            <a:avLst/>
          </a:prstGeom>
        </p:spPr>
        <p:txBody>
          <a:bodyPr wrap="none">
            <a:spAutoFit/>
          </a:bodyPr>
          <a:lstStyle/>
          <a:p>
            <a:pPr marL="0" indent="0">
              <a:buNone/>
            </a:pPr>
            <a:r>
              <a:rPr lang="en-US" sz="2800" dirty="0" smtClean="0">
                <a:latin typeface="+mj-lt"/>
              </a:rPr>
              <a:t>Structured Classifiers</a:t>
            </a:r>
            <a:endParaRPr lang="en-US" sz="2800" dirty="0">
              <a:latin typeface="+mj-lt"/>
            </a:endParaRPr>
          </a:p>
        </p:txBody>
      </p:sp>
    </p:spTree>
    <p:extLst>
      <p:ext uri="{BB962C8B-B14F-4D97-AF65-F5344CB8AC3E}">
        <p14:creationId xmlns:p14="http://schemas.microsoft.com/office/powerpoint/2010/main" val="69797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199"/>
            <a:ext cx="588202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276600" y="15922"/>
            <a:ext cx="3921266" cy="523220"/>
          </a:xfrm>
          <a:prstGeom prst="rect">
            <a:avLst/>
          </a:prstGeom>
        </p:spPr>
        <p:txBody>
          <a:bodyPr wrap="none">
            <a:spAutoFit/>
          </a:bodyPr>
          <a:lstStyle/>
          <a:p>
            <a:pPr marL="0" indent="0">
              <a:buNone/>
            </a:pPr>
            <a:r>
              <a:rPr lang="en-US" sz="2800" dirty="0" smtClean="0">
                <a:latin typeface="+mj-lt"/>
              </a:rPr>
              <a:t>Structured Classifiers</a:t>
            </a:r>
            <a:endParaRPr lang="en-US" sz="2800" dirty="0">
              <a:latin typeface="+mj-lt"/>
            </a:endParaRPr>
          </a:p>
        </p:txBody>
      </p:sp>
    </p:spTree>
    <p:extLst>
      <p:ext uri="{BB962C8B-B14F-4D97-AF65-F5344CB8AC3E}">
        <p14:creationId xmlns:p14="http://schemas.microsoft.com/office/powerpoint/2010/main" val="809001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995254" y="685800"/>
            <a:ext cx="1405795" cy="1371600"/>
          </a:xfrm>
          <a:prstGeom prst="rect">
            <a:avLst/>
          </a:prstGeom>
        </p:spPr>
      </p:pic>
      <p:pic>
        <p:nvPicPr>
          <p:cNvPr id="4" name="Picture 3"/>
          <p:cNvPicPr>
            <a:picLocks noChangeAspect="1"/>
          </p:cNvPicPr>
          <p:nvPr/>
        </p:nvPicPr>
        <p:blipFill>
          <a:blip r:embed="rId3"/>
          <a:stretch>
            <a:fillRect/>
          </a:stretch>
        </p:blipFill>
        <p:spPr>
          <a:xfrm>
            <a:off x="5909408" y="1989294"/>
            <a:ext cx="902350" cy="360940"/>
          </a:xfrm>
          <a:prstGeom prst="rect">
            <a:avLst/>
          </a:prstGeom>
        </p:spPr>
      </p:pic>
      <p:pic>
        <p:nvPicPr>
          <p:cNvPr id="7" name="Picture 6"/>
          <p:cNvPicPr>
            <a:picLocks noChangeAspect="1"/>
          </p:cNvPicPr>
          <p:nvPr/>
        </p:nvPicPr>
        <p:blipFill>
          <a:blip r:embed="rId3"/>
          <a:stretch>
            <a:fillRect/>
          </a:stretch>
        </p:blipFill>
        <p:spPr>
          <a:xfrm>
            <a:off x="4800600" y="2209800"/>
            <a:ext cx="1057416" cy="422966"/>
          </a:xfrm>
          <a:prstGeom prst="rect">
            <a:avLst/>
          </a:prstGeom>
        </p:spPr>
      </p:pic>
      <p:pic>
        <p:nvPicPr>
          <p:cNvPr id="8" name="Picture 7"/>
          <p:cNvPicPr>
            <a:picLocks noChangeAspect="1"/>
          </p:cNvPicPr>
          <p:nvPr/>
        </p:nvPicPr>
        <p:blipFill>
          <a:blip r:embed="rId3"/>
          <a:stretch>
            <a:fillRect/>
          </a:stretch>
        </p:blipFill>
        <p:spPr>
          <a:xfrm>
            <a:off x="3409258" y="2568369"/>
            <a:ext cx="1293357" cy="517342"/>
          </a:xfrm>
          <a:prstGeom prst="rect">
            <a:avLst/>
          </a:prstGeom>
        </p:spPr>
      </p:pic>
      <p:pic>
        <p:nvPicPr>
          <p:cNvPr id="9" name="Picture 8"/>
          <p:cNvPicPr>
            <a:picLocks noChangeAspect="1"/>
          </p:cNvPicPr>
          <p:nvPr/>
        </p:nvPicPr>
        <p:blipFill>
          <a:blip r:embed="rId3"/>
          <a:stretch>
            <a:fillRect/>
          </a:stretch>
        </p:blipFill>
        <p:spPr>
          <a:xfrm>
            <a:off x="1981200" y="2958172"/>
            <a:ext cx="1483857" cy="593542"/>
          </a:xfrm>
          <a:prstGeom prst="rect">
            <a:avLst/>
          </a:prstGeom>
        </p:spPr>
      </p:pic>
      <p:pic>
        <p:nvPicPr>
          <p:cNvPr id="10" name="Picture 9"/>
          <p:cNvPicPr>
            <a:picLocks noChangeAspect="1"/>
          </p:cNvPicPr>
          <p:nvPr/>
        </p:nvPicPr>
        <p:blipFill>
          <a:blip r:embed="rId3"/>
          <a:stretch>
            <a:fillRect/>
          </a:stretch>
        </p:blipFill>
        <p:spPr>
          <a:xfrm>
            <a:off x="685800" y="3724109"/>
            <a:ext cx="1674357" cy="669742"/>
          </a:xfrm>
          <a:prstGeom prst="rect">
            <a:avLst/>
          </a:prstGeom>
        </p:spPr>
      </p:pic>
      <p:pic>
        <p:nvPicPr>
          <p:cNvPr id="11" name="Picture 10"/>
          <p:cNvPicPr>
            <a:picLocks noChangeAspect="1"/>
          </p:cNvPicPr>
          <p:nvPr/>
        </p:nvPicPr>
        <p:blipFill>
          <a:blip r:embed="rId3"/>
          <a:stretch>
            <a:fillRect/>
          </a:stretch>
        </p:blipFill>
        <p:spPr>
          <a:xfrm>
            <a:off x="268743" y="4754881"/>
            <a:ext cx="1828800" cy="731519"/>
          </a:xfrm>
          <a:prstGeom prst="rect">
            <a:avLst/>
          </a:prstGeom>
        </p:spPr>
      </p:pic>
      <p:pic>
        <p:nvPicPr>
          <p:cNvPr id="14" name="Picture 13"/>
          <p:cNvPicPr>
            <a:picLocks noChangeAspect="1"/>
          </p:cNvPicPr>
          <p:nvPr/>
        </p:nvPicPr>
        <p:blipFill>
          <a:blip r:embed="rId4"/>
          <a:stretch>
            <a:fillRect/>
          </a:stretch>
        </p:blipFill>
        <p:spPr>
          <a:xfrm>
            <a:off x="5725908" y="751635"/>
            <a:ext cx="1085850" cy="1229565"/>
          </a:xfrm>
          <a:prstGeom prst="rect">
            <a:avLst/>
          </a:prstGeom>
        </p:spPr>
      </p:pic>
      <p:sp>
        <p:nvSpPr>
          <p:cNvPr id="15" name="Rectangle 14"/>
          <p:cNvSpPr/>
          <p:nvPr/>
        </p:nvSpPr>
        <p:spPr bwMode="auto">
          <a:xfrm>
            <a:off x="7162800" y="596954"/>
            <a:ext cx="1066800" cy="107944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bg1">
                  <a:lumMod val="75000"/>
                </a:schemeClr>
              </a:solidFill>
              <a:effectLst/>
              <a:latin typeface="Times New Roman" pitchFamily="18" charset="0"/>
            </a:endParaRPr>
          </a:p>
        </p:txBody>
      </p:sp>
      <p:sp>
        <p:nvSpPr>
          <p:cNvPr id="16" name="Rectangle 15"/>
          <p:cNvSpPr/>
          <p:nvPr/>
        </p:nvSpPr>
        <p:spPr bwMode="auto">
          <a:xfrm>
            <a:off x="7341358" y="1435741"/>
            <a:ext cx="381000" cy="33277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bg1">
                  <a:lumMod val="75000"/>
                </a:schemeClr>
              </a:solidFill>
              <a:effectLst/>
              <a:latin typeface="Times New Roman" pitchFamily="18" charset="0"/>
            </a:endParaRPr>
          </a:p>
        </p:txBody>
      </p:sp>
      <p:sp>
        <p:nvSpPr>
          <p:cNvPr id="17" name="TextBox 16"/>
          <p:cNvSpPr txBox="1"/>
          <p:nvPr/>
        </p:nvSpPr>
        <p:spPr>
          <a:xfrm>
            <a:off x="6196637" y="2357875"/>
            <a:ext cx="798617" cy="200055"/>
          </a:xfrm>
          <a:prstGeom prst="rect">
            <a:avLst/>
          </a:prstGeom>
          <a:noFill/>
        </p:spPr>
        <p:txBody>
          <a:bodyPr wrap="none" rtlCol="0">
            <a:spAutoFit/>
          </a:bodyPr>
          <a:lstStyle/>
          <a:p>
            <a:r>
              <a:rPr lang="en-US" sz="700" dirty="0" smtClean="0">
                <a:solidFill>
                  <a:schemeClr val="bg1">
                    <a:lumMod val="75000"/>
                  </a:schemeClr>
                </a:solidFill>
                <a:latin typeface="+mj-lt"/>
              </a:rPr>
              <a:t>Classes Part 2</a:t>
            </a:r>
            <a:endParaRPr lang="en-US" sz="700" dirty="0">
              <a:solidFill>
                <a:schemeClr val="bg1">
                  <a:lumMod val="75000"/>
                </a:schemeClr>
              </a:solidFill>
              <a:latin typeface="+mj-lt"/>
            </a:endParaRPr>
          </a:p>
        </p:txBody>
      </p:sp>
      <p:sp>
        <p:nvSpPr>
          <p:cNvPr id="18" name="TextBox 17"/>
          <p:cNvSpPr txBox="1"/>
          <p:nvPr/>
        </p:nvSpPr>
        <p:spPr>
          <a:xfrm>
            <a:off x="7070557" y="2117768"/>
            <a:ext cx="798617" cy="200055"/>
          </a:xfrm>
          <a:prstGeom prst="rect">
            <a:avLst/>
          </a:prstGeom>
          <a:noFill/>
        </p:spPr>
        <p:txBody>
          <a:bodyPr wrap="none" rtlCol="0">
            <a:spAutoFit/>
          </a:bodyPr>
          <a:lstStyle/>
          <a:p>
            <a:r>
              <a:rPr lang="en-US" sz="700" dirty="0" smtClean="0">
                <a:solidFill>
                  <a:schemeClr val="bg1">
                    <a:lumMod val="75000"/>
                  </a:schemeClr>
                </a:solidFill>
                <a:latin typeface="+mj-lt"/>
              </a:rPr>
              <a:t>Classes Part 1</a:t>
            </a:r>
            <a:endParaRPr lang="en-US" sz="700" dirty="0">
              <a:solidFill>
                <a:schemeClr val="bg1">
                  <a:lumMod val="75000"/>
                </a:schemeClr>
              </a:solidFill>
              <a:latin typeface="+mj-lt"/>
            </a:endParaRPr>
          </a:p>
        </p:txBody>
      </p:sp>
      <p:sp>
        <p:nvSpPr>
          <p:cNvPr id="19" name="TextBox 18"/>
          <p:cNvSpPr txBox="1"/>
          <p:nvPr/>
        </p:nvSpPr>
        <p:spPr>
          <a:xfrm>
            <a:off x="7766696" y="1956360"/>
            <a:ext cx="636713" cy="200055"/>
          </a:xfrm>
          <a:prstGeom prst="rect">
            <a:avLst/>
          </a:prstGeom>
          <a:noFill/>
        </p:spPr>
        <p:txBody>
          <a:bodyPr wrap="none" rtlCol="0">
            <a:spAutoFit/>
          </a:bodyPr>
          <a:lstStyle/>
          <a:p>
            <a:r>
              <a:rPr lang="en-US" sz="700" dirty="0" smtClean="0">
                <a:solidFill>
                  <a:schemeClr val="bg1">
                    <a:lumMod val="75000"/>
                  </a:schemeClr>
                </a:solidFill>
                <a:latin typeface="+mj-lt"/>
              </a:rPr>
              <a:t>Use Cases</a:t>
            </a:r>
            <a:endParaRPr lang="en-US" sz="700" dirty="0">
              <a:solidFill>
                <a:schemeClr val="bg1">
                  <a:lumMod val="75000"/>
                </a:schemeClr>
              </a:solidFill>
              <a:latin typeface="+mj-lt"/>
            </a:endParaRPr>
          </a:p>
        </p:txBody>
      </p:sp>
      <p:sp>
        <p:nvSpPr>
          <p:cNvPr id="20" name="TextBox 19"/>
          <p:cNvSpPr txBox="1"/>
          <p:nvPr/>
        </p:nvSpPr>
        <p:spPr>
          <a:xfrm>
            <a:off x="8255362" y="1768512"/>
            <a:ext cx="819455" cy="200055"/>
          </a:xfrm>
          <a:prstGeom prst="rect">
            <a:avLst/>
          </a:prstGeom>
          <a:noFill/>
        </p:spPr>
        <p:txBody>
          <a:bodyPr wrap="none" rtlCol="0">
            <a:spAutoFit/>
          </a:bodyPr>
          <a:lstStyle/>
          <a:p>
            <a:r>
              <a:rPr lang="en-US" sz="700" dirty="0" smtClean="0">
                <a:solidFill>
                  <a:schemeClr val="bg1">
                    <a:lumMod val="75000"/>
                  </a:schemeClr>
                </a:solidFill>
                <a:latin typeface="+mj-lt"/>
              </a:rPr>
              <a:t>Why We Model</a:t>
            </a:r>
            <a:endParaRPr lang="en-US" sz="700" dirty="0">
              <a:solidFill>
                <a:schemeClr val="bg1">
                  <a:lumMod val="75000"/>
                </a:schemeClr>
              </a:solidFill>
              <a:latin typeface="+mj-lt"/>
            </a:endParaRPr>
          </a:p>
        </p:txBody>
      </p:sp>
      <p:sp>
        <p:nvSpPr>
          <p:cNvPr id="21" name="TextBox 20"/>
          <p:cNvSpPr txBox="1"/>
          <p:nvPr/>
        </p:nvSpPr>
        <p:spPr>
          <a:xfrm>
            <a:off x="5145583" y="2695545"/>
            <a:ext cx="655949" cy="200055"/>
          </a:xfrm>
          <a:prstGeom prst="rect">
            <a:avLst/>
          </a:prstGeom>
          <a:noFill/>
        </p:spPr>
        <p:txBody>
          <a:bodyPr wrap="none" rtlCol="0">
            <a:spAutoFit/>
          </a:bodyPr>
          <a:lstStyle/>
          <a:p>
            <a:r>
              <a:rPr lang="en-US" sz="700" dirty="0" smtClean="0">
                <a:solidFill>
                  <a:schemeClr val="bg1">
                    <a:lumMod val="75000"/>
                  </a:schemeClr>
                </a:solidFill>
                <a:latin typeface="+mj-lt"/>
              </a:rPr>
              <a:t>Sequences</a:t>
            </a:r>
            <a:endParaRPr lang="en-US" sz="700" dirty="0">
              <a:solidFill>
                <a:schemeClr val="bg1">
                  <a:lumMod val="75000"/>
                </a:schemeClr>
              </a:solidFill>
              <a:latin typeface="+mj-lt"/>
            </a:endParaRPr>
          </a:p>
        </p:txBody>
      </p:sp>
      <p:sp>
        <p:nvSpPr>
          <p:cNvPr id="22" name="TextBox 21"/>
          <p:cNvSpPr txBox="1"/>
          <p:nvPr/>
        </p:nvSpPr>
        <p:spPr>
          <a:xfrm>
            <a:off x="4055936" y="3116554"/>
            <a:ext cx="585417" cy="200055"/>
          </a:xfrm>
          <a:prstGeom prst="rect">
            <a:avLst/>
          </a:prstGeom>
          <a:noFill/>
        </p:spPr>
        <p:txBody>
          <a:bodyPr wrap="none" rtlCol="0">
            <a:spAutoFit/>
          </a:bodyPr>
          <a:lstStyle/>
          <a:p>
            <a:r>
              <a:rPr lang="en-US" sz="700" dirty="0" smtClean="0">
                <a:solidFill>
                  <a:schemeClr val="bg1">
                    <a:lumMod val="75000"/>
                  </a:schemeClr>
                </a:solidFill>
                <a:latin typeface="+mj-lt"/>
              </a:rPr>
              <a:t>Activities</a:t>
            </a:r>
            <a:endParaRPr lang="en-US" sz="700" dirty="0">
              <a:solidFill>
                <a:schemeClr val="bg1">
                  <a:lumMod val="75000"/>
                </a:schemeClr>
              </a:solidFill>
              <a:latin typeface="+mj-lt"/>
            </a:endParaRPr>
          </a:p>
        </p:txBody>
      </p:sp>
      <p:sp>
        <p:nvSpPr>
          <p:cNvPr id="23" name="TextBox 22"/>
          <p:cNvSpPr txBox="1"/>
          <p:nvPr/>
        </p:nvSpPr>
        <p:spPr>
          <a:xfrm>
            <a:off x="3116549" y="3565212"/>
            <a:ext cx="838691" cy="200055"/>
          </a:xfrm>
          <a:prstGeom prst="rect">
            <a:avLst/>
          </a:prstGeom>
          <a:noFill/>
        </p:spPr>
        <p:txBody>
          <a:bodyPr wrap="none" rtlCol="0">
            <a:spAutoFit/>
          </a:bodyPr>
          <a:lstStyle/>
          <a:p>
            <a:r>
              <a:rPr lang="en-US" sz="700" dirty="0" smtClean="0">
                <a:solidFill>
                  <a:schemeClr val="bg1">
                    <a:lumMod val="75000"/>
                  </a:schemeClr>
                </a:solidFill>
                <a:latin typeface="+mj-lt"/>
              </a:rPr>
              <a:t>State Machines</a:t>
            </a:r>
            <a:endParaRPr lang="en-US" sz="700" dirty="0">
              <a:solidFill>
                <a:schemeClr val="bg1">
                  <a:lumMod val="75000"/>
                </a:schemeClr>
              </a:solidFill>
              <a:latin typeface="+mj-lt"/>
            </a:endParaRPr>
          </a:p>
        </p:txBody>
      </p:sp>
      <p:sp>
        <p:nvSpPr>
          <p:cNvPr id="24" name="TextBox 23"/>
          <p:cNvSpPr txBox="1"/>
          <p:nvPr/>
        </p:nvSpPr>
        <p:spPr>
          <a:xfrm>
            <a:off x="2261599" y="4234954"/>
            <a:ext cx="596638" cy="200055"/>
          </a:xfrm>
          <a:prstGeom prst="rect">
            <a:avLst/>
          </a:prstGeom>
          <a:noFill/>
        </p:spPr>
        <p:txBody>
          <a:bodyPr wrap="none" rtlCol="0">
            <a:spAutoFit/>
          </a:bodyPr>
          <a:lstStyle/>
          <a:p>
            <a:r>
              <a:rPr lang="en-US" sz="700" dirty="0" smtClean="0">
                <a:solidFill>
                  <a:schemeClr val="bg1">
                    <a:lumMod val="75000"/>
                  </a:schemeClr>
                </a:solidFill>
                <a:latin typeface="+mj-lt"/>
              </a:rPr>
              <a:t>Packages</a:t>
            </a:r>
            <a:endParaRPr lang="en-US" sz="700" dirty="0">
              <a:solidFill>
                <a:schemeClr val="bg1">
                  <a:lumMod val="75000"/>
                </a:schemeClr>
              </a:solidFill>
              <a:latin typeface="+mj-lt"/>
            </a:endParaRPr>
          </a:p>
        </p:txBody>
      </p:sp>
      <p:sp>
        <p:nvSpPr>
          <p:cNvPr id="25" name="TextBox 24"/>
          <p:cNvSpPr txBox="1"/>
          <p:nvPr/>
        </p:nvSpPr>
        <p:spPr>
          <a:xfrm>
            <a:off x="2185567" y="5286345"/>
            <a:ext cx="409086" cy="200055"/>
          </a:xfrm>
          <a:prstGeom prst="rect">
            <a:avLst/>
          </a:prstGeom>
          <a:noFill/>
        </p:spPr>
        <p:txBody>
          <a:bodyPr wrap="none" rtlCol="0">
            <a:spAutoFit/>
          </a:bodyPr>
          <a:lstStyle/>
          <a:p>
            <a:r>
              <a:rPr lang="en-US" sz="700" dirty="0" smtClean="0">
                <a:solidFill>
                  <a:schemeClr val="bg1">
                    <a:lumMod val="75000"/>
                  </a:schemeClr>
                </a:solidFill>
                <a:latin typeface="+mj-lt"/>
              </a:rPr>
              <a:t>Prep </a:t>
            </a:r>
            <a:endParaRPr lang="en-US" sz="700" dirty="0">
              <a:solidFill>
                <a:schemeClr val="bg1">
                  <a:lumMod val="75000"/>
                </a:schemeClr>
              </a:solidFill>
              <a:latin typeface="+mj-lt"/>
            </a:endParaRPr>
          </a:p>
        </p:txBody>
      </p:sp>
    </p:spTree>
    <p:extLst>
      <p:ext uri="{BB962C8B-B14F-4D97-AF65-F5344CB8AC3E}">
        <p14:creationId xmlns:p14="http://schemas.microsoft.com/office/powerpoint/2010/main" val="1676859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1935566"/>
            <a:ext cx="7924800" cy="2529668"/>
          </a:xfrm>
          <a:prstGeom prst="rect">
            <a:avLst/>
          </a:prstGeom>
        </p:spPr>
      </p:pic>
      <p:sp>
        <p:nvSpPr>
          <p:cNvPr id="4" name="TextBox 3"/>
          <p:cNvSpPr txBox="1"/>
          <p:nvPr/>
        </p:nvSpPr>
        <p:spPr>
          <a:xfrm>
            <a:off x="3276600" y="101723"/>
            <a:ext cx="4241867" cy="523220"/>
          </a:xfrm>
          <a:prstGeom prst="rect">
            <a:avLst/>
          </a:prstGeom>
          <a:noFill/>
        </p:spPr>
        <p:txBody>
          <a:bodyPr wrap="none" rtlCol="0">
            <a:spAutoFit/>
          </a:bodyPr>
          <a:lstStyle/>
          <a:p>
            <a:r>
              <a:rPr lang="en-US" sz="2800" dirty="0" smtClean="0">
                <a:latin typeface="+mj-lt"/>
              </a:rPr>
              <a:t>Encapsulated Classifier</a:t>
            </a:r>
            <a:endParaRPr lang="en-US" sz="2800" dirty="0">
              <a:latin typeface="+mj-lt"/>
            </a:endParaRPr>
          </a:p>
        </p:txBody>
      </p:sp>
    </p:spTree>
    <p:extLst>
      <p:ext uri="{BB962C8B-B14F-4D97-AF65-F5344CB8AC3E}">
        <p14:creationId xmlns:p14="http://schemas.microsoft.com/office/powerpoint/2010/main" val="1091742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2000" dirty="0" err="1"/>
              <a:t>EncapsulatedClassifier</a:t>
            </a:r>
            <a:r>
              <a:rPr lang="en-US" sz="2000" dirty="0"/>
              <a:t> extends </a:t>
            </a:r>
            <a:r>
              <a:rPr lang="en-US" sz="2000" dirty="0" err="1"/>
              <a:t>StructuredClassifier</a:t>
            </a:r>
            <a:r>
              <a:rPr lang="en-US" sz="2000" dirty="0"/>
              <a:t> with the ability to own Ports, a mechanism for isolating an </a:t>
            </a:r>
            <a:r>
              <a:rPr lang="en-US" sz="2000" dirty="0" err="1"/>
              <a:t>EncapsulatedClassifier</a:t>
            </a:r>
            <a:r>
              <a:rPr lang="en-US" sz="2000" dirty="0"/>
              <a:t> from its environment </a:t>
            </a:r>
            <a:endParaRPr lang="en-US" sz="2000" dirty="0" smtClean="0"/>
          </a:p>
          <a:p>
            <a:r>
              <a:rPr lang="en-US" sz="2000" dirty="0" smtClean="0"/>
              <a:t>Ports :</a:t>
            </a:r>
          </a:p>
          <a:p>
            <a:pPr lvl="1"/>
            <a:r>
              <a:rPr lang="en-US" sz="1600" dirty="0"/>
              <a:t>Ports represent interaction points through which an </a:t>
            </a:r>
            <a:r>
              <a:rPr lang="en-US" sz="1600" dirty="0" err="1"/>
              <a:t>EncapsulatedClassifier</a:t>
            </a:r>
            <a:r>
              <a:rPr lang="en-US" sz="1600" dirty="0"/>
              <a:t> communicates with its environment. </a:t>
            </a:r>
            <a:endParaRPr lang="en-US" sz="1600" dirty="0" smtClean="0"/>
          </a:p>
          <a:p>
            <a:pPr lvl="1"/>
            <a:r>
              <a:rPr lang="en-US" sz="1600" dirty="0"/>
              <a:t>By decoupling the internals of the </a:t>
            </a:r>
            <a:r>
              <a:rPr lang="en-US" sz="1600" dirty="0" err="1"/>
              <a:t>EncapsulatedClassifier</a:t>
            </a:r>
            <a:r>
              <a:rPr lang="en-US" sz="1600" dirty="0"/>
              <a:t> from its environment, Ports allow an </a:t>
            </a:r>
            <a:r>
              <a:rPr lang="en-US" sz="1600" dirty="0" err="1"/>
              <a:t>EncapsulatedClassifier</a:t>
            </a:r>
            <a:r>
              <a:rPr lang="en-US" sz="1600" dirty="0"/>
              <a:t> to be defined independently of its environment, making it reusable in any </a:t>
            </a:r>
            <a:r>
              <a:rPr lang="en-US" sz="1600" dirty="0" smtClean="0"/>
              <a:t>environment.</a:t>
            </a:r>
          </a:p>
          <a:p>
            <a:pPr lvl="1"/>
            <a:r>
              <a:rPr lang="en-US" sz="1600" dirty="0"/>
              <a:t>A Port is a Property of an </a:t>
            </a:r>
            <a:r>
              <a:rPr lang="en-US" sz="1600" dirty="0" err="1"/>
              <a:t>EncapsulatedClassifier</a:t>
            </a:r>
            <a:r>
              <a:rPr lang="en-US" sz="1600" dirty="0"/>
              <a:t> that specifies a distinct interaction point between that </a:t>
            </a:r>
            <a:r>
              <a:rPr lang="en-US" sz="1600" dirty="0" err="1"/>
              <a:t>EncapsulatedClassifier</a:t>
            </a:r>
            <a:r>
              <a:rPr lang="en-US" sz="1600" dirty="0"/>
              <a:t> and its environment or between the Behavior of the </a:t>
            </a:r>
            <a:r>
              <a:rPr lang="en-US" sz="1600" dirty="0" err="1"/>
              <a:t>EncapsulatedClassifier</a:t>
            </a:r>
            <a:r>
              <a:rPr lang="en-US" sz="1600" dirty="0"/>
              <a:t> and its internal roles </a:t>
            </a:r>
            <a:endParaRPr lang="en-US" sz="1600" dirty="0" smtClean="0"/>
          </a:p>
          <a:p>
            <a:pPr lvl="1"/>
            <a:r>
              <a:rPr lang="en-US" sz="1600" dirty="0"/>
              <a:t>Ports are connected by Connectors through which requests can be made to invoke the </a:t>
            </a:r>
            <a:r>
              <a:rPr lang="en-US" sz="1600" dirty="0" err="1"/>
              <a:t>BehavioralFeatures</a:t>
            </a:r>
            <a:r>
              <a:rPr lang="en-US" sz="1600" dirty="0"/>
              <a:t> of an </a:t>
            </a:r>
            <a:r>
              <a:rPr lang="en-US" sz="1600" dirty="0" err="1"/>
              <a:t>EncapsulatedClassifier</a:t>
            </a:r>
            <a:r>
              <a:rPr lang="en-US" sz="1600" dirty="0"/>
              <a:t> </a:t>
            </a:r>
            <a:endParaRPr lang="en-US" sz="1600" dirty="0" smtClean="0"/>
          </a:p>
          <a:p>
            <a:pPr lvl="1"/>
            <a:r>
              <a:rPr lang="en-US" sz="1600" dirty="0"/>
              <a:t>A Port may specify the services an </a:t>
            </a:r>
            <a:r>
              <a:rPr lang="en-US" sz="1600" dirty="0" err="1"/>
              <a:t>EncapsulatedClassifier</a:t>
            </a:r>
            <a:r>
              <a:rPr lang="en-US" sz="1600" dirty="0"/>
              <a:t> provides (offers) to its environment as well as the services that an </a:t>
            </a:r>
            <a:r>
              <a:rPr lang="en-US" sz="1600" dirty="0" err="1"/>
              <a:t>EncapsulatedClassifier</a:t>
            </a:r>
            <a:r>
              <a:rPr lang="en-US" sz="1600" dirty="0"/>
              <a:t> expects (requires) of its environment </a:t>
            </a:r>
            <a:endParaRPr lang="en-US" sz="1600" b="1" dirty="0" smtClean="0"/>
          </a:p>
        </p:txBody>
      </p:sp>
      <p:sp>
        <p:nvSpPr>
          <p:cNvPr id="2" name="TextBox 1"/>
          <p:cNvSpPr txBox="1"/>
          <p:nvPr/>
        </p:nvSpPr>
        <p:spPr>
          <a:xfrm>
            <a:off x="3276600" y="101723"/>
            <a:ext cx="4241867" cy="523220"/>
          </a:xfrm>
          <a:prstGeom prst="rect">
            <a:avLst/>
          </a:prstGeom>
          <a:noFill/>
        </p:spPr>
        <p:txBody>
          <a:bodyPr wrap="none" rtlCol="0">
            <a:spAutoFit/>
          </a:bodyPr>
          <a:lstStyle/>
          <a:p>
            <a:r>
              <a:rPr lang="en-US" sz="2800" dirty="0" smtClean="0">
                <a:latin typeface="+mj-lt"/>
              </a:rPr>
              <a:t>Encapsulated Classifier</a:t>
            </a:r>
            <a:endParaRPr lang="en-US" sz="2800" dirty="0">
              <a:latin typeface="+mj-lt"/>
            </a:endParaRPr>
          </a:p>
        </p:txBody>
      </p:sp>
    </p:spTree>
    <p:extLst>
      <p:ext uri="{BB962C8B-B14F-4D97-AF65-F5344CB8AC3E}">
        <p14:creationId xmlns:p14="http://schemas.microsoft.com/office/powerpoint/2010/main" val="1919182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2000" dirty="0" smtClean="0"/>
              <a:t>Ports :</a:t>
            </a:r>
          </a:p>
          <a:p>
            <a:pPr lvl="1"/>
            <a:r>
              <a:rPr lang="en-US" sz="1600" dirty="0"/>
              <a:t>The property </a:t>
            </a:r>
            <a:r>
              <a:rPr lang="en-US" sz="1600" dirty="0" err="1"/>
              <a:t>isService</a:t>
            </a:r>
            <a:r>
              <a:rPr lang="en-US" sz="1600" dirty="0"/>
              <a:t>, when true, indicates that this Port is used to provide the published functionality of an </a:t>
            </a:r>
            <a:r>
              <a:rPr lang="en-US" sz="1600" dirty="0" err="1"/>
              <a:t>EncapsulatedClassifier</a:t>
            </a:r>
            <a:r>
              <a:rPr lang="en-US" sz="1600" dirty="0"/>
              <a:t>. </a:t>
            </a:r>
            <a:endParaRPr lang="en-US" sz="1600" dirty="0" smtClean="0"/>
          </a:p>
          <a:p>
            <a:pPr lvl="1"/>
            <a:r>
              <a:rPr lang="en-US" sz="1600" dirty="0"/>
              <a:t>The required Interfaces of a Port characterize the requests that may be made from the </a:t>
            </a:r>
            <a:r>
              <a:rPr lang="en-US" sz="1600" dirty="0" err="1"/>
              <a:t>EncapsulatedClassifier</a:t>
            </a:r>
            <a:r>
              <a:rPr lang="en-US" sz="1600" dirty="0"/>
              <a:t> to its environment through this Port </a:t>
            </a:r>
            <a:endParaRPr lang="en-US" sz="1600" dirty="0" smtClean="0"/>
          </a:p>
          <a:p>
            <a:pPr lvl="1"/>
            <a:r>
              <a:rPr lang="en-US" sz="1600" dirty="0"/>
              <a:t>The provided Interfaces of a Port characterize requests to the </a:t>
            </a:r>
            <a:r>
              <a:rPr lang="en-US" sz="1600" dirty="0" err="1"/>
              <a:t>EncapsulatedClassifier</a:t>
            </a:r>
            <a:r>
              <a:rPr lang="en-US" sz="1600" dirty="0"/>
              <a:t> that its environment may make through this Port </a:t>
            </a:r>
            <a:endParaRPr lang="en-US" sz="1600" dirty="0" smtClean="0"/>
          </a:p>
          <a:p>
            <a:pPr lvl="1"/>
            <a:r>
              <a:rPr lang="en-US" sz="1600" dirty="0"/>
              <a:t>A Port has the ability, by setting the property </a:t>
            </a:r>
            <a:r>
              <a:rPr lang="en-US" sz="1600" dirty="0" err="1"/>
              <a:t>isBehavior</a:t>
            </a:r>
            <a:r>
              <a:rPr lang="en-US" sz="1600" dirty="0"/>
              <a:t> to true, to specify that any requests arriving at this Port are handled by the Behavior of the instance of the owning </a:t>
            </a:r>
            <a:r>
              <a:rPr lang="en-US" sz="1600" dirty="0" err="1"/>
              <a:t>EncapsulatedClassifier</a:t>
            </a:r>
            <a:r>
              <a:rPr lang="en-US" sz="1600" dirty="0"/>
              <a:t>, rather than being forwarded to any contained instances, if any. Such a Port is called a </a:t>
            </a:r>
            <a:r>
              <a:rPr lang="en-US" sz="1600" i="1" dirty="0"/>
              <a:t>behavior Port </a:t>
            </a:r>
            <a:endParaRPr lang="en-US" sz="1600" i="1" dirty="0" smtClean="0"/>
          </a:p>
          <a:p>
            <a:pPr lvl="1"/>
            <a:r>
              <a:rPr lang="en-US" sz="1600" dirty="0"/>
              <a:t>A </a:t>
            </a:r>
            <a:r>
              <a:rPr lang="en-US" sz="1600" i="1" dirty="0"/>
              <a:t>delegation </a:t>
            </a:r>
            <a:r>
              <a:rPr lang="en-US" sz="1600" dirty="0"/>
              <a:t>Connector is a Connector that links a Port to a role within the owning </a:t>
            </a:r>
            <a:r>
              <a:rPr lang="en-US" sz="1600" dirty="0" err="1"/>
              <a:t>EncapsulatedClassifier</a:t>
            </a:r>
            <a:r>
              <a:rPr lang="en-US" sz="1600" dirty="0"/>
              <a:t> </a:t>
            </a:r>
            <a:r>
              <a:rPr lang="en-US" sz="1600" dirty="0" smtClean="0"/>
              <a:t>; It </a:t>
            </a:r>
            <a:r>
              <a:rPr lang="en-US" sz="1600" dirty="0"/>
              <a:t>represents the forwarding of requests (Operation invocations and Signals</a:t>
            </a:r>
            <a:r>
              <a:rPr lang="en-US" sz="1600" dirty="0" smtClean="0"/>
              <a:t>);</a:t>
            </a:r>
            <a:r>
              <a:rPr lang="en-US" sz="1600" dirty="0"/>
              <a:t> used to model the hierarchical decomposition of behavior, where services provided by an </a:t>
            </a:r>
            <a:r>
              <a:rPr lang="en-US" sz="1600" dirty="0" err="1"/>
              <a:t>EncapsulatedClassifier</a:t>
            </a:r>
            <a:r>
              <a:rPr lang="en-US" sz="1600" dirty="0"/>
              <a:t> may ultimately be realized by one that is nested multiple levels deep within it </a:t>
            </a:r>
            <a:endParaRPr lang="en-US" sz="1600" dirty="0" smtClean="0"/>
          </a:p>
          <a:p>
            <a:pPr marL="457200" lvl="1" indent="0">
              <a:buNone/>
            </a:pPr>
            <a:r>
              <a:rPr lang="en-US" sz="1600" dirty="0" smtClean="0"/>
              <a:t> </a:t>
            </a:r>
            <a:endParaRPr lang="en-US" sz="1600" b="1" dirty="0" smtClean="0"/>
          </a:p>
          <a:p>
            <a:pPr lvl="1"/>
            <a:endParaRPr lang="en-US" sz="1600" dirty="0" smtClean="0"/>
          </a:p>
          <a:p>
            <a:pPr lvl="1"/>
            <a:endParaRPr lang="en-US" sz="1200" b="1" dirty="0" smtClean="0"/>
          </a:p>
        </p:txBody>
      </p:sp>
      <p:sp>
        <p:nvSpPr>
          <p:cNvPr id="7" name="TextBox 6"/>
          <p:cNvSpPr txBox="1"/>
          <p:nvPr/>
        </p:nvSpPr>
        <p:spPr>
          <a:xfrm>
            <a:off x="3276600" y="101723"/>
            <a:ext cx="4241867" cy="523220"/>
          </a:xfrm>
          <a:prstGeom prst="rect">
            <a:avLst/>
          </a:prstGeom>
          <a:noFill/>
        </p:spPr>
        <p:txBody>
          <a:bodyPr wrap="none" rtlCol="0">
            <a:spAutoFit/>
          </a:bodyPr>
          <a:lstStyle/>
          <a:p>
            <a:r>
              <a:rPr lang="en-US" sz="2800" dirty="0" smtClean="0">
                <a:latin typeface="+mj-lt"/>
              </a:rPr>
              <a:t>Encapsulated Classifier</a:t>
            </a:r>
            <a:endParaRPr lang="en-US" sz="2800" dirty="0">
              <a:latin typeface="+mj-lt"/>
            </a:endParaRPr>
          </a:p>
        </p:txBody>
      </p:sp>
    </p:spTree>
    <p:extLst>
      <p:ext uri="{BB962C8B-B14F-4D97-AF65-F5344CB8AC3E}">
        <p14:creationId xmlns:p14="http://schemas.microsoft.com/office/powerpoint/2010/main" val="826643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2000" dirty="0" smtClean="0"/>
              <a:t>Ports :</a:t>
            </a:r>
          </a:p>
          <a:p>
            <a:pPr lvl="1"/>
            <a:r>
              <a:rPr lang="en-US" sz="1600" dirty="0"/>
              <a:t>As a </a:t>
            </a:r>
            <a:r>
              <a:rPr lang="en-US" sz="1600" dirty="0" err="1"/>
              <a:t>ConnectableElement</a:t>
            </a:r>
            <a:r>
              <a:rPr lang="en-US" sz="1600" dirty="0"/>
              <a:t>, the </a:t>
            </a:r>
            <a:r>
              <a:rPr lang="en-US" sz="1600" i="1" dirty="0"/>
              <a:t>effective provided Interfaces </a:t>
            </a:r>
            <a:r>
              <a:rPr lang="en-US" sz="1600" dirty="0"/>
              <a:t>(see 11.2.3) of a Port are its provided interfaces, and the </a:t>
            </a:r>
            <a:r>
              <a:rPr lang="en-US" sz="1600" i="1" dirty="0"/>
              <a:t>effective required Interfaces </a:t>
            </a:r>
            <a:r>
              <a:rPr lang="en-US" sz="1600" dirty="0"/>
              <a:t>are its required Interfaces. However, for a </a:t>
            </a:r>
            <a:r>
              <a:rPr lang="en-US" sz="1600" i="1" dirty="0"/>
              <a:t>delegating Port</a:t>
            </a:r>
            <a:r>
              <a:rPr lang="en-US" sz="1600" dirty="0"/>
              <a:t>, i.e., a Port that is at an end of a delegation Connector and is not on a role and that is not a behavior Port, </a:t>
            </a:r>
            <a:r>
              <a:rPr lang="en-US" sz="1600" u="sng" dirty="0"/>
              <a:t>the </a:t>
            </a:r>
            <a:r>
              <a:rPr lang="en-US" sz="1600" i="1" u="sng" dirty="0"/>
              <a:t>effective provided Interfaces </a:t>
            </a:r>
            <a:r>
              <a:rPr lang="en-US" sz="1600" u="sng" dirty="0"/>
              <a:t>are its </a:t>
            </a:r>
            <a:r>
              <a:rPr lang="en-US" sz="1600" i="1" u="sng" dirty="0"/>
              <a:t>required </a:t>
            </a:r>
            <a:r>
              <a:rPr lang="en-US" sz="1600" u="sng" dirty="0"/>
              <a:t>interfaces and its </a:t>
            </a:r>
            <a:r>
              <a:rPr lang="en-US" sz="1600" i="1" u="sng" dirty="0"/>
              <a:t>effective required Interfaces </a:t>
            </a:r>
            <a:r>
              <a:rPr lang="en-US" sz="1600" u="sng" dirty="0"/>
              <a:t>are its </a:t>
            </a:r>
            <a:r>
              <a:rPr lang="en-US" sz="1600" i="1" u="sng" dirty="0"/>
              <a:t>provided </a:t>
            </a:r>
            <a:r>
              <a:rPr lang="en-US" sz="1600" u="sng" dirty="0"/>
              <a:t>interfaces</a:t>
            </a:r>
            <a:r>
              <a:rPr lang="en-US" sz="1600" dirty="0"/>
              <a:t>. Consequently a delegating Port behaves, for connection, as though it had an internal “face” that is the conjugate of its external “face.” </a:t>
            </a:r>
            <a:endParaRPr lang="en-US" sz="1600" dirty="0" smtClean="0"/>
          </a:p>
          <a:p>
            <a:pPr lvl="1"/>
            <a:r>
              <a:rPr lang="en-US" sz="1600" dirty="0"/>
              <a:t>If several Connectors are attached on one side of a Port, then any request arriving at this Port on a link derived from a Connector on the other side of the Port will be forwarded on links corresponding to these Connectors. </a:t>
            </a:r>
            <a:r>
              <a:rPr lang="en-US" sz="1600" dirty="0" smtClean="0"/>
              <a:t> </a:t>
            </a:r>
            <a:endParaRPr lang="en-US" sz="1600" b="1" dirty="0" smtClean="0"/>
          </a:p>
          <a:p>
            <a:pPr lvl="1"/>
            <a:endParaRPr lang="en-US" sz="1600" dirty="0" smtClean="0"/>
          </a:p>
          <a:p>
            <a:pPr lvl="1"/>
            <a:endParaRPr lang="en-US" sz="1200" b="1" dirty="0" smtClean="0"/>
          </a:p>
        </p:txBody>
      </p:sp>
      <p:sp>
        <p:nvSpPr>
          <p:cNvPr id="7" name="TextBox 6"/>
          <p:cNvSpPr txBox="1"/>
          <p:nvPr/>
        </p:nvSpPr>
        <p:spPr>
          <a:xfrm>
            <a:off x="3276600" y="101723"/>
            <a:ext cx="4241867" cy="523220"/>
          </a:xfrm>
          <a:prstGeom prst="rect">
            <a:avLst/>
          </a:prstGeom>
          <a:noFill/>
        </p:spPr>
        <p:txBody>
          <a:bodyPr wrap="none" rtlCol="0">
            <a:spAutoFit/>
          </a:bodyPr>
          <a:lstStyle/>
          <a:p>
            <a:r>
              <a:rPr lang="en-US" sz="2800" dirty="0" smtClean="0">
                <a:latin typeface="+mj-lt"/>
              </a:rPr>
              <a:t>Encapsulated Classifier</a:t>
            </a:r>
            <a:endParaRPr lang="en-US" sz="2800" dirty="0">
              <a:latin typeface="+mj-lt"/>
            </a:endParaRPr>
          </a:p>
        </p:txBody>
      </p:sp>
    </p:spTree>
    <p:extLst>
      <p:ext uri="{BB962C8B-B14F-4D97-AF65-F5344CB8AC3E}">
        <p14:creationId xmlns:p14="http://schemas.microsoft.com/office/powerpoint/2010/main" val="1282026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53625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514600"/>
            <a:ext cx="5438775"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3990975"/>
            <a:ext cx="235267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5962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168" y="914400"/>
            <a:ext cx="37909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7273" y="2800362"/>
            <a:ext cx="69723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2166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2000" dirty="0" smtClean="0"/>
              <a:t>Classes : concrete </a:t>
            </a:r>
            <a:r>
              <a:rPr lang="en-US" sz="2000" dirty="0"/>
              <a:t>realization of </a:t>
            </a:r>
            <a:r>
              <a:rPr lang="en-US" sz="2000" dirty="0" err="1"/>
              <a:t>EncapsulatedClassifier</a:t>
            </a:r>
            <a:r>
              <a:rPr lang="en-US" sz="2000" dirty="0"/>
              <a:t> and </a:t>
            </a:r>
            <a:r>
              <a:rPr lang="en-US" sz="2000" dirty="0" err="1"/>
              <a:t>BehavioredClassifier</a:t>
            </a:r>
            <a:r>
              <a:rPr lang="en-US" sz="2000" dirty="0"/>
              <a:t>. </a:t>
            </a:r>
            <a:endParaRPr lang="en-US" sz="2000" dirty="0" smtClean="0"/>
          </a:p>
          <a:p>
            <a:r>
              <a:rPr lang="en-US" sz="2000" dirty="0"/>
              <a:t>The purpose of a Class is to specify a classification of objects and to specify the Features that characterize the structure and behavior of those objects. </a:t>
            </a:r>
            <a:endParaRPr lang="en-US" sz="2000" dirty="0" smtClean="0"/>
          </a:p>
          <a:p>
            <a:endParaRPr 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282819"/>
            <a:ext cx="4148138" cy="3670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733800" y="76200"/>
            <a:ext cx="1300356" cy="523220"/>
          </a:xfrm>
          <a:prstGeom prst="rect">
            <a:avLst/>
          </a:prstGeom>
          <a:noFill/>
        </p:spPr>
        <p:txBody>
          <a:bodyPr wrap="none" rtlCol="0">
            <a:spAutoFit/>
          </a:bodyPr>
          <a:lstStyle/>
          <a:p>
            <a:r>
              <a:rPr lang="en-US" sz="2800" dirty="0" smtClean="0"/>
              <a:t>Classes</a:t>
            </a:r>
            <a:endParaRPr lang="en-US" sz="2800" dirty="0"/>
          </a:p>
        </p:txBody>
      </p:sp>
    </p:spTree>
    <p:extLst>
      <p:ext uri="{BB962C8B-B14F-4D97-AF65-F5344CB8AC3E}">
        <p14:creationId xmlns:p14="http://schemas.microsoft.com/office/powerpoint/2010/main" val="2880294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1800" dirty="0"/>
              <a:t>Class is a kind of </a:t>
            </a:r>
            <a:r>
              <a:rPr lang="en-US" sz="1800" dirty="0" err="1"/>
              <a:t>EncapsulatedClassifier</a:t>
            </a:r>
            <a:r>
              <a:rPr lang="en-US" sz="1800" dirty="0"/>
              <a:t> whose Features are Properties, Operations, Receptions, Ports and Connectors </a:t>
            </a:r>
            <a:endParaRPr lang="en-US" sz="1800" dirty="0" smtClean="0"/>
          </a:p>
          <a:p>
            <a:r>
              <a:rPr lang="en-US" sz="1800" dirty="0"/>
              <a:t>Attributes of a Class are Properties that are owned by the Class </a:t>
            </a:r>
            <a:endParaRPr lang="en-US" sz="1800" dirty="0" smtClean="0"/>
          </a:p>
          <a:p>
            <a:r>
              <a:rPr lang="en-US" sz="1800" dirty="0"/>
              <a:t>Some of these attributes may represent the ends of binary Associations </a:t>
            </a:r>
            <a:endParaRPr lang="en-US" sz="1800" dirty="0" smtClean="0"/>
          </a:p>
          <a:p>
            <a:r>
              <a:rPr lang="en-US" sz="1800" dirty="0"/>
              <a:t>Objects of a Class must contain values for each attribute that is a member of that Class, in accordance with the characteristics of the attribute, for example its type and multiplicity. </a:t>
            </a:r>
            <a:endParaRPr lang="en-US" sz="1800" dirty="0" smtClean="0"/>
          </a:p>
          <a:p>
            <a:r>
              <a:rPr lang="en-US" sz="1800" dirty="0"/>
              <a:t>When an object is instantiated in a Class, for every attribute of the Class that has a specified default, if an initial value of the attribute is not specified explicitly for the instantiation, then the default </a:t>
            </a:r>
            <a:r>
              <a:rPr lang="en-US" sz="1800" dirty="0" err="1"/>
              <a:t>ValueSpecification</a:t>
            </a:r>
            <a:r>
              <a:rPr lang="en-US" sz="1800" dirty="0"/>
              <a:t> is evaluated to set the initial value of the attribute for the object. </a:t>
            </a:r>
            <a:endParaRPr lang="en-US" sz="1800" dirty="0" smtClean="0"/>
          </a:p>
          <a:p>
            <a:r>
              <a:rPr lang="en-US" sz="1800" dirty="0"/>
              <a:t>Operations of a Class can be invoked on an object, given a particular set of values for the parameters of the Operation </a:t>
            </a:r>
            <a:endParaRPr lang="en-US" sz="1800" dirty="0" smtClean="0"/>
          </a:p>
          <a:p>
            <a:r>
              <a:rPr lang="en-US" sz="1800" dirty="0"/>
              <a:t>A Class cannot access private Features of another Class, or protected Features on another Class that is not its ancestor </a:t>
            </a:r>
            <a:endParaRPr lang="en-US" sz="1800" dirty="0" smtClean="0"/>
          </a:p>
          <a:p>
            <a:r>
              <a:rPr lang="en-US" sz="1800" dirty="0"/>
              <a:t>A Class acts as the namespace </a:t>
            </a:r>
          </a:p>
        </p:txBody>
      </p:sp>
      <p:sp>
        <p:nvSpPr>
          <p:cNvPr id="7" name="TextBox 6"/>
          <p:cNvSpPr txBox="1"/>
          <p:nvPr/>
        </p:nvSpPr>
        <p:spPr>
          <a:xfrm>
            <a:off x="3733800" y="76200"/>
            <a:ext cx="1300356" cy="523220"/>
          </a:xfrm>
          <a:prstGeom prst="rect">
            <a:avLst/>
          </a:prstGeom>
          <a:noFill/>
        </p:spPr>
        <p:txBody>
          <a:bodyPr wrap="none" rtlCol="0">
            <a:spAutoFit/>
          </a:bodyPr>
          <a:lstStyle/>
          <a:p>
            <a:r>
              <a:rPr lang="en-US" sz="2800" dirty="0" smtClean="0"/>
              <a:t>Classes</a:t>
            </a:r>
            <a:endParaRPr lang="en-US" sz="2800" dirty="0"/>
          </a:p>
        </p:txBody>
      </p:sp>
    </p:spTree>
    <p:extLst>
      <p:ext uri="{BB962C8B-B14F-4D97-AF65-F5344CB8AC3E}">
        <p14:creationId xmlns:p14="http://schemas.microsoft.com/office/powerpoint/2010/main" val="1106377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1800" dirty="0" smtClean="0"/>
              <a:t>An </a:t>
            </a:r>
            <a:r>
              <a:rPr lang="en-US" sz="1800" dirty="0"/>
              <a:t>active object is an object that, as a direct consequence of its creation, commences to execute its </a:t>
            </a:r>
            <a:r>
              <a:rPr lang="en-US" sz="1800" dirty="0" err="1"/>
              <a:t>classifierBehavior</a:t>
            </a:r>
            <a:r>
              <a:rPr lang="en-US" sz="1800" dirty="0"/>
              <a:t>, and does not cease until either the complete Behavior is executed or the object is terminated by some external object. (This is sometimes referred to as “the object having its own thread of control.”) The points at which an active object responds to communications from other objects is determined solely by the Behavior of the active object and not by the invoking object. If the </a:t>
            </a:r>
            <a:r>
              <a:rPr lang="en-US" sz="1800" dirty="0" err="1"/>
              <a:t>classifierBehavior</a:t>
            </a:r>
            <a:r>
              <a:rPr lang="en-US" sz="1800" dirty="0"/>
              <a:t> of an active object completes, the object is terminated </a:t>
            </a:r>
            <a:endParaRPr lang="en-US" sz="1800" dirty="0" smtClean="0"/>
          </a:p>
          <a:p>
            <a:r>
              <a:rPr lang="en-US" sz="1800" dirty="0"/>
              <a:t>A Class may be designated by setting </a:t>
            </a:r>
            <a:r>
              <a:rPr lang="en-US" sz="1800" dirty="0" err="1"/>
              <a:t>isActive</a:t>
            </a:r>
            <a:r>
              <a:rPr lang="en-US" sz="1800" dirty="0"/>
              <a:t> to true as active (i.e., each of its instances is an active object). When </a:t>
            </a:r>
            <a:r>
              <a:rPr lang="en-US" sz="1800" dirty="0" err="1"/>
              <a:t>isActive</a:t>
            </a:r>
            <a:r>
              <a:rPr lang="en-US" sz="1800" dirty="0"/>
              <a:t> is false the Class is passive (i.e., each of its instances executes within the context of some other object). </a:t>
            </a:r>
          </a:p>
          <a:p>
            <a:r>
              <a:rPr lang="en-US" sz="1800" dirty="0"/>
              <a:t>A Class’s Receptions specify which Signals the instances of this Class handle. </a:t>
            </a:r>
            <a:endParaRPr lang="en-US" sz="1800" dirty="0" smtClean="0"/>
          </a:p>
          <a:p>
            <a:r>
              <a:rPr lang="en-US" sz="1800" dirty="0"/>
              <a:t>An </a:t>
            </a:r>
            <a:r>
              <a:rPr lang="en-US" sz="1800" dirty="0" err="1"/>
              <a:t>InstanceSpecification</a:t>
            </a:r>
            <a:r>
              <a:rPr lang="en-US" sz="1800" dirty="0"/>
              <a:t> may be used to specify the initial value to be created for a Class. </a:t>
            </a:r>
            <a:endParaRPr lang="en-US" sz="1800" dirty="0" smtClean="0"/>
          </a:p>
          <a:p>
            <a:r>
              <a:rPr lang="en-US" sz="1800" dirty="0"/>
              <a:t>All instances corresponding to parts and ports of a Class are destroyed recursively, when an instance of that Class is deleted </a:t>
            </a:r>
          </a:p>
        </p:txBody>
      </p:sp>
      <p:sp>
        <p:nvSpPr>
          <p:cNvPr id="7" name="TextBox 6"/>
          <p:cNvSpPr txBox="1"/>
          <p:nvPr/>
        </p:nvSpPr>
        <p:spPr>
          <a:xfrm>
            <a:off x="3733800" y="76200"/>
            <a:ext cx="1300356" cy="523220"/>
          </a:xfrm>
          <a:prstGeom prst="rect">
            <a:avLst/>
          </a:prstGeom>
          <a:noFill/>
        </p:spPr>
        <p:txBody>
          <a:bodyPr wrap="none" rtlCol="0">
            <a:spAutoFit/>
          </a:bodyPr>
          <a:lstStyle/>
          <a:p>
            <a:r>
              <a:rPr lang="en-US" sz="2800" dirty="0" smtClean="0"/>
              <a:t>Classes</a:t>
            </a:r>
            <a:endParaRPr lang="en-US" sz="2800" dirty="0"/>
          </a:p>
        </p:txBody>
      </p:sp>
    </p:spTree>
    <p:extLst>
      <p:ext uri="{BB962C8B-B14F-4D97-AF65-F5344CB8AC3E}">
        <p14:creationId xmlns:p14="http://schemas.microsoft.com/office/powerpoint/2010/main" val="11986188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4495800" cy="2146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0091" y="762000"/>
            <a:ext cx="1907216" cy="2764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191000"/>
            <a:ext cx="15049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464656" y="5114181"/>
            <a:ext cx="1128835" cy="307777"/>
          </a:xfrm>
          <a:prstGeom prst="rect">
            <a:avLst/>
          </a:prstGeom>
          <a:noFill/>
        </p:spPr>
        <p:txBody>
          <a:bodyPr wrap="none" rtlCol="0">
            <a:spAutoFit/>
          </a:bodyPr>
          <a:lstStyle/>
          <a:p>
            <a:r>
              <a:rPr lang="en-US" sz="1400" dirty="0" smtClean="0"/>
              <a:t>Active Class</a:t>
            </a:r>
            <a:endParaRPr lang="en-US" sz="1400"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5637" y="3581400"/>
            <a:ext cx="166687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1834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2286000"/>
            <a:ext cx="8229600" cy="609600"/>
          </a:xfrm>
        </p:spPr>
        <p:txBody>
          <a:bodyPr/>
          <a:lstStyle/>
          <a:p>
            <a:pPr marL="0" indent="0">
              <a:buNone/>
            </a:pPr>
            <a:r>
              <a:rPr lang="en-US" dirty="0" smtClean="0"/>
              <a:t>Simple Classifiers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5612428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3" y="1524001"/>
            <a:ext cx="4079041" cy="2157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2773" y="3886200"/>
            <a:ext cx="3918031"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8676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00200"/>
            <a:ext cx="5319713" cy="3463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1353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24" y="1704109"/>
            <a:ext cx="8282354"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87246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1800" dirty="0"/>
              <a:t>An Association classifies a set of tuples representing links between typed instances. </a:t>
            </a:r>
            <a:endParaRPr lang="en-US" sz="1800" dirty="0" smtClean="0"/>
          </a:p>
          <a:p>
            <a:r>
              <a:rPr lang="en-US" sz="1800" dirty="0" smtClean="0"/>
              <a:t>An </a:t>
            </a:r>
            <a:r>
              <a:rPr lang="en-US" sz="1800" dirty="0" err="1"/>
              <a:t>AssociationClass</a:t>
            </a:r>
            <a:r>
              <a:rPr lang="en-US" sz="1800" dirty="0"/>
              <a:t> is both an Association and a Class.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951" y="2005924"/>
            <a:ext cx="7058025" cy="3617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074657" y="304800"/>
            <a:ext cx="1436612" cy="400110"/>
          </a:xfrm>
          <a:prstGeom prst="rect">
            <a:avLst/>
          </a:prstGeom>
          <a:noFill/>
        </p:spPr>
        <p:txBody>
          <a:bodyPr wrap="none" rtlCol="0">
            <a:spAutoFit/>
          </a:bodyPr>
          <a:lstStyle/>
          <a:p>
            <a:r>
              <a:rPr lang="en-US" sz="2000" dirty="0" smtClean="0"/>
              <a:t>Association</a:t>
            </a:r>
            <a:endParaRPr lang="en-US" sz="2000" dirty="0"/>
          </a:p>
        </p:txBody>
      </p:sp>
    </p:spTree>
    <p:extLst>
      <p:ext uri="{BB962C8B-B14F-4D97-AF65-F5344CB8AC3E}">
        <p14:creationId xmlns:p14="http://schemas.microsoft.com/office/powerpoint/2010/main" val="2059594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1800" dirty="0"/>
              <a:t>An Association </a:t>
            </a:r>
            <a:r>
              <a:rPr lang="en-US" sz="1800" dirty="0" smtClean="0"/>
              <a:t>has </a:t>
            </a:r>
            <a:r>
              <a:rPr lang="en-US" sz="1800" dirty="0"/>
              <a:t>at least two </a:t>
            </a:r>
            <a:r>
              <a:rPr lang="en-US" sz="1800" dirty="0" err="1"/>
              <a:t>memberEnds</a:t>
            </a:r>
            <a:r>
              <a:rPr lang="en-US" sz="1800" dirty="0"/>
              <a:t> </a:t>
            </a:r>
            <a:r>
              <a:rPr lang="en-US" sz="1800" dirty="0" smtClean="0"/>
              <a:t> </a:t>
            </a:r>
          </a:p>
          <a:p>
            <a:r>
              <a:rPr lang="en-US" sz="1800" dirty="0" smtClean="0"/>
              <a:t>When </a:t>
            </a:r>
            <a:r>
              <a:rPr lang="en-US" sz="1800" dirty="0"/>
              <a:t>one or more ends of the Association have </a:t>
            </a:r>
            <a:r>
              <a:rPr lang="en-US" sz="1800" dirty="0" err="1"/>
              <a:t>isUnique</a:t>
            </a:r>
            <a:r>
              <a:rPr lang="en-US" sz="1800" dirty="0"/>
              <a:t>=false, it is possible to have several links associating the same set of instances </a:t>
            </a:r>
            <a:endParaRPr lang="en-US" sz="1800" dirty="0" smtClean="0"/>
          </a:p>
          <a:p>
            <a:r>
              <a:rPr lang="en-US" sz="1800" dirty="0"/>
              <a:t>A binary Association may represent a composite aggregation (i.e., a whole/part relationship). Composition is represented by the </a:t>
            </a:r>
            <a:r>
              <a:rPr lang="en-US" sz="1800" dirty="0" err="1"/>
              <a:t>isComposite</a:t>
            </a:r>
            <a:r>
              <a:rPr lang="en-US" sz="1800" dirty="0"/>
              <a:t> attribute on the part end of the Association being set to true. </a:t>
            </a:r>
            <a:endParaRPr lang="en-US" sz="1800" dirty="0" smtClean="0"/>
          </a:p>
          <a:p>
            <a:r>
              <a:rPr lang="en-US" sz="1800" dirty="0" smtClean="0"/>
              <a:t>Navigability </a:t>
            </a:r>
            <a:r>
              <a:rPr lang="en-US" sz="1800" dirty="0"/>
              <a:t>means that instances participating in links at runtime (instances of an Association) can be accessed efficiently from instances at the other ends of the Association. </a:t>
            </a:r>
            <a:endParaRPr lang="en-US" sz="1800" dirty="0" smtClean="0"/>
          </a:p>
          <a:p>
            <a:r>
              <a:rPr lang="en-US" sz="1800" dirty="0"/>
              <a:t>An </a:t>
            </a:r>
            <a:r>
              <a:rPr lang="en-US" sz="1800" dirty="0" err="1"/>
              <a:t>AssociationClass</a:t>
            </a:r>
            <a:r>
              <a:rPr lang="en-US" sz="1800" dirty="0"/>
              <a:t> is both an Association and a Class, and preserves the static and dynamic semantics of both </a:t>
            </a:r>
          </a:p>
        </p:txBody>
      </p:sp>
    </p:spTree>
    <p:extLst>
      <p:ext uri="{BB962C8B-B14F-4D97-AF65-F5344CB8AC3E}">
        <p14:creationId xmlns:p14="http://schemas.microsoft.com/office/powerpoint/2010/main" val="826604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52600"/>
            <a:ext cx="62293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4267200"/>
            <a:ext cx="197167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9095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27909"/>
            <a:ext cx="375285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2" y="5092904"/>
            <a:ext cx="2867025"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5742" y="1752600"/>
            <a:ext cx="412432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5083379"/>
            <a:ext cx="19335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676275"/>
            <a:ext cx="1485900"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32225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05000"/>
            <a:ext cx="5845686"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505200" y="5029200"/>
            <a:ext cx="2242922" cy="369332"/>
          </a:xfrm>
          <a:prstGeom prst="rect">
            <a:avLst/>
          </a:prstGeom>
          <a:noFill/>
        </p:spPr>
        <p:txBody>
          <a:bodyPr wrap="none" rtlCol="0">
            <a:spAutoFit/>
          </a:bodyPr>
          <a:lstStyle/>
          <a:p>
            <a:r>
              <a:rPr lang="en-US" dirty="0" smtClean="0"/>
              <a:t>Qualified association</a:t>
            </a:r>
            <a:endParaRPr lang="en-US" dirty="0"/>
          </a:p>
        </p:txBody>
      </p:sp>
    </p:spTree>
    <p:extLst>
      <p:ext uri="{BB962C8B-B14F-4D97-AF65-F5344CB8AC3E}">
        <p14:creationId xmlns:p14="http://schemas.microsoft.com/office/powerpoint/2010/main" val="38058700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066800"/>
            <a:ext cx="379171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4081" y="3352800"/>
            <a:ext cx="3409950" cy="1712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4859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914400"/>
            <a:ext cx="4552950" cy="1774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3429000"/>
            <a:ext cx="3829050" cy="1964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883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960437"/>
            <a:ext cx="8229600" cy="5059363"/>
          </a:xfrm>
        </p:spPr>
        <p:txBody>
          <a:bodyPr/>
          <a:lstStyle/>
          <a:p>
            <a:r>
              <a:rPr lang="en-US" sz="2000" dirty="0" smtClean="0"/>
              <a:t>Simple Classifiers : classifiers that </a:t>
            </a:r>
            <a:r>
              <a:rPr lang="en-US" sz="2000" dirty="0"/>
              <a:t>do not have complex internal structure. </a:t>
            </a:r>
            <a:endParaRPr lang="en-US" sz="2000" dirty="0" smtClean="0"/>
          </a:p>
          <a:p>
            <a:pPr marL="0" indent="0">
              <a:buNone/>
            </a:pPr>
            <a:endParaRPr lang="en-US" sz="2000" dirty="0" smtClean="0"/>
          </a:p>
          <a:p>
            <a:pPr marL="0" indent="0">
              <a:buNone/>
            </a:pPr>
            <a:r>
              <a:rPr lang="en-US" sz="2000" dirty="0" smtClean="0"/>
              <a:t>#1. Data Types :</a:t>
            </a:r>
          </a:p>
          <a:p>
            <a:pPr lvl="1"/>
            <a:r>
              <a:rPr lang="en-US" sz="1600" dirty="0"/>
              <a:t>kind of </a:t>
            </a:r>
            <a:r>
              <a:rPr lang="en-US" sz="1600" dirty="0" smtClean="0"/>
              <a:t>Simple Classifier </a:t>
            </a:r>
          </a:p>
          <a:p>
            <a:pPr lvl="1"/>
            <a:r>
              <a:rPr lang="en-US" sz="1600" dirty="0" smtClean="0"/>
              <a:t>model </a:t>
            </a:r>
            <a:r>
              <a:rPr lang="en-US" sz="1600" dirty="0"/>
              <a:t>Types whose instances are distinguished only by their value </a:t>
            </a:r>
            <a:endParaRPr lang="en-US" sz="1600" dirty="0" smtClean="0"/>
          </a:p>
          <a:p>
            <a:pPr lvl="1"/>
            <a:r>
              <a:rPr lang="en-US" sz="1600" dirty="0"/>
              <a:t>All instances of a </a:t>
            </a:r>
            <a:r>
              <a:rPr lang="en-US" sz="1600" dirty="0" err="1"/>
              <a:t>DataType</a:t>
            </a:r>
            <a:r>
              <a:rPr lang="en-US" sz="1600" dirty="0"/>
              <a:t> with the same value are considered to be equal instances. </a:t>
            </a:r>
            <a:endParaRPr lang="en-US" sz="1600" dirty="0" smtClean="0"/>
          </a:p>
          <a:p>
            <a:endParaRPr lang="en-US" sz="2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204657"/>
            <a:ext cx="4481513" cy="3064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2667000" y="86380"/>
            <a:ext cx="5492786" cy="523220"/>
          </a:xfrm>
          <a:prstGeom prst="rect">
            <a:avLst/>
          </a:prstGeom>
        </p:spPr>
        <p:txBody>
          <a:bodyPr wrap="none">
            <a:spAutoFit/>
          </a:bodyPr>
          <a:lstStyle/>
          <a:p>
            <a:pPr marL="0" indent="0">
              <a:buNone/>
            </a:pPr>
            <a:r>
              <a:rPr lang="en-US" sz="2800" dirty="0" smtClean="0">
                <a:latin typeface="+mj-lt"/>
              </a:rPr>
              <a:t>Simple Classifiers : Data Types</a:t>
            </a:r>
            <a:endParaRPr lang="en-US" sz="2800" dirty="0">
              <a:latin typeface="+mj-lt"/>
            </a:endParaRPr>
          </a:p>
        </p:txBody>
      </p:sp>
    </p:spTree>
    <p:extLst>
      <p:ext uri="{BB962C8B-B14F-4D97-AF65-F5344CB8AC3E}">
        <p14:creationId xmlns:p14="http://schemas.microsoft.com/office/powerpoint/2010/main" val="3235269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228600" y="804917"/>
            <a:ext cx="8726584" cy="5059363"/>
          </a:xfrm>
        </p:spPr>
        <p:txBody>
          <a:bodyPr/>
          <a:lstStyle/>
          <a:p>
            <a:r>
              <a:rPr lang="en-US" sz="2000" dirty="0"/>
              <a:t>If a </a:t>
            </a:r>
            <a:r>
              <a:rPr lang="en-US" sz="2000" dirty="0" err="1"/>
              <a:t>DataType</a:t>
            </a:r>
            <a:r>
              <a:rPr lang="en-US" sz="2000" dirty="0"/>
              <a:t> has attributes (i.e., Properties owned by it and in its namespace) it is called a </a:t>
            </a:r>
            <a:r>
              <a:rPr lang="en-US" sz="2000" b="1" i="1" dirty="0"/>
              <a:t>structured</a:t>
            </a:r>
            <a:r>
              <a:rPr lang="en-US" sz="2000" i="1" dirty="0"/>
              <a:t> </a:t>
            </a:r>
            <a:r>
              <a:rPr lang="en-US" sz="2000" dirty="0" err="1"/>
              <a:t>DataType</a:t>
            </a:r>
            <a:r>
              <a:rPr lang="en-US" sz="2000" dirty="0" smtClean="0"/>
              <a:t>. </a:t>
            </a:r>
            <a:r>
              <a:rPr lang="en-US" sz="2000" dirty="0"/>
              <a:t>Instances of a structured </a:t>
            </a:r>
            <a:r>
              <a:rPr lang="en-US" sz="2000" dirty="0" err="1"/>
              <a:t>DataType</a:t>
            </a:r>
            <a:r>
              <a:rPr lang="en-US" sz="2000" dirty="0"/>
              <a:t> are considered to be equal if and only if the structure is the same and the values of the corresponding attributes are equal </a:t>
            </a:r>
            <a:endParaRPr lang="en-US" sz="2000" dirty="0" smtClean="0"/>
          </a:p>
          <a:p>
            <a:r>
              <a:rPr lang="en-US" sz="2000" dirty="0"/>
              <a:t>A </a:t>
            </a:r>
            <a:r>
              <a:rPr lang="en-US" sz="2000" b="1" dirty="0" err="1"/>
              <a:t>PrimitiveType</a:t>
            </a:r>
            <a:r>
              <a:rPr lang="en-US" sz="2000" dirty="0"/>
              <a:t> defines a predefined </a:t>
            </a:r>
            <a:r>
              <a:rPr lang="en-US" sz="2000" dirty="0" err="1"/>
              <a:t>DataType</a:t>
            </a:r>
            <a:r>
              <a:rPr lang="en-US" sz="2000" dirty="0"/>
              <a:t>, without any substructure </a:t>
            </a:r>
            <a:endParaRPr lang="en-US" sz="2000" dirty="0" smtClean="0"/>
          </a:p>
          <a:p>
            <a:r>
              <a:rPr lang="en-US" sz="2000" b="1" dirty="0"/>
              <a:t>Enumeration</a:t>
            </a:r>
            <a:r>
              <a:rPr lang="en-US" sz="2000" dirty="0"/>
              <a:t> is a kind of </a:t>
            </a:r>
            <a:r>
              <a:rPr lang="en-US" sz="2000" dirty="0" err="1"/>
              <a:t>DataType</a:t>
            </a:r>
            <a:r>
              <a:rPr lang="en-US" sz="2000" dirty="0"/>
              <a:t>. Each value of an Enumeration corresponds to one of its user-defined </a:t>
            </a:r>
            <a:r>
              <a:rPr lang="en-US" sz="2000" dirty="0" err="1"/>
              <a:t>EnumerationLiterals</a:t>
            </a:r>
            <a:r>
              <a:rPr lang="en-US" sz="2000" dirty="0"/>
              <a:t> </a:t>
            </a:r>
            <a:endParaRPr lang="en-US" sz="2000" dirty="0" smtClean="0"/>
          </a:p>
          <a:p>
            <a:pPr lvl="1"/>
            <a:r>
              <a:rPr lang="en-US" sz="1600" dirty="0"/>
              <a:t>As a specialization of Classifier, Enumerations can participate in generalization relationships </a:t>
            </a:r>
            <a:endParaRPr lang="en-US" sz="1600" dirty="0" smtClean="0"/>
          </a:p>
          <a:p>
            <a:pPr lvl="1"/>
            <a:r>
              <a:rPr lang="en-US" sz="1600" dirty="0"/>
              <a:t>An Enumeration that specializes another may define new </a:t>
            </a:r>
            <a:r>
              <a:rPr lang="en-US" sz="1600" dirty="0" err="1"/>
              <a:t>EnumerationLiterals</a:t>
            </a:r>
            <a:r>
              <a:rPr lang="en-US" sz="1600" dirty="0"/>
              <a:t> that are not defined in the generalizing Enumeration </a:t>
            </a:r>
            <a:r>
              <a:rPr lang="en-US" sz="1600" dirty="0" smtClean="0"/>
              <a:t>=&gt; </a:t>
            </a:r>
            <a:r>
              <a:rPr lang="en-US" sz="1600" dirty="0"/>
              <a:t>the set of applicable literals comprises inherited literals plus locally-defined ones. </a:t>
            </a:r>
            <a:endParaRPr lang="en-US" sz="1600" dirty="0" smtClean="0"/>
          </a:p>
          <a:p>
            <a:pPr lvl="1"/>
            <a:r>
              <a:rPr lang="en-US" sz="1600" dirty="0"/>
              <a:t>An </a:t>
            </a:r>
            <a:r>
              <a:rPr lang="en-US" sz="1600" dirty="0" err="1"/>
              <a:t>EnumerationLiteral</a:t>
            </a:r>
            <a:r>
              <a:rPr lang="en-US" sz="1600" dirty="0"/>
              <a:t> defines an element of the run-time extension of an Enumeration. </a:t>
            </a:r>
            <a:endParaRPr lang="en-US" sz="1600" dirty="0" smtClean="0"/>
          </a:p>
          <a:p>
            <a:pPr lvl="2"/>
            <a:r>
              <a:rPr lang="en-US" sz="1200" dirty="0"/>
              <a:t>Values corresponding to </a:t>
            </a:r>
            <a:r>
              <a:rPr lang="en-US" sz="1200" dirty="0" err="1"/>
              <a:t>EnumerationLiterals</a:t>
            </a:r>
            <a:r>
              <a:rPr lang="en-US" sz="1200" dirty="0"/>
              <a:t> are immutable and may be compared for equality </a:t>
            </a:r>
            <a:endParaRPr lang="en-US" sz="1200" dirty="0" smtClean="0"/>
          </a:p>
          <a:p>
            <a:pPr lvl="2"/>
            <a:r>
              <a:rPr lang="en-US" sz="1200" dirty="0"/>
              <a:t>An </a:t>
            </a:r>
            <a:r>
              <a:rPr lang="en-US" sz="1200" dirty="0" err="1"/>
              <a:t>EnumerationLiteral</a:t>
            </a:r>
            <a:r>
              <a:rPr lang="en-US" sz="1200" dirty="0"/>
              <a:t> has a name that shall be used to identify it within its Enumeration</a:t>
            </a:r>
            <a:r>
              <a:rPr lang="en-US" sz="2000" dirty="0"/>
              <a:t> </a:t>
            </a:r>
          </a:p>
        </p:txBody>
      </p:sp>
      <p:sp>
        <p:nvSpPr>
          <p:cNvPr id="7" name="Rectangle 6"/>
          <p:cNvSpPr/>
          <p:nvPr/>
        </p:nvSpPr>
        <p:spPr>
          <a:xfrm>
            <a:off x="2667000" y="86380"/>
            <a:ext cx="5492786" cy="523220"/>
          </a:xfrm>
          <a:prstGeom prst="rect">
            <a:avLst/>
          </a:prstGeom>
        </p:spPr>
        <p:txBody>
          <a:bodyPr wrap="none">
            <a:spAutoFit/>
          </a:bodyPr>
          <a:lstStyle/>
          <a:p>
            <a:pPr marL="0" indent="0">
              <a:buNone/>
            </a:pPr>
            <a:r>
              <a:rPr lang="en-US" sz="2800" dirty="0" smtClean="0">
                <a:latin typeface="+mj-lt"/>
              </a:rPr>
              <a:t>Simple Classifiers : Data Types</a:t>
            </a:r>
            <a:endParaRPr lang="en-US" sz="2800" dirty="0">
              <a:latin typeface="+mj-lt"/>
            </a:endParaRPr>
          </a:p>
        </p:txBody>
      </p:sp>
    </p:spTree>
    <p:extLst>
      <p:ext uri="{BB962C8B-B14F-4D97-AF65-F5344CB8AC3E}">
        <p14:creationId xmlns:p14="http://schemas.microsoft.com/office/powerpoint/2010/main" val="4229928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815864"/>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343" y="889289"/>
            <a:ext cx="1061882" cy="609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6159" y="2108489"/>
            <a:ext cx="35242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2664" y="3861089"/>
            <a:ext cx="14097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2459" y="1575089"/>
            <a:ext cx="17716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1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4859" y="3251489"/>
            <a:ext cx="143827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1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387" y="5044477"/>
            <a:ext cx="16192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5548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1066800"/>
            <a:ext cx="8229600" cy="5059363"/>
          </a:xfrm>
        </p:spPr>
        <p:txBody>
          <a:bodyPr/>
          <a:lstStyle/>
          <a:p>
            <a:r>
              <a:rPr lang="en-US" sz="2000" dirty="0"/>
              <a:t>Signals and Receptions are used to model asynchronous communication between objects </a:t>
            </a:r>
            <a:r>
              <a:rPr lang="en-US" sz="2000" dirty="0" smtClean="0"/>
              <a:t>. </a:t>
            </a:r>
          </a:p>
          <a:p>
            <a:endParaRPr lang="en-US" sz="2000"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46588"/>
            <a:ext cx="3519558" cy="2605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286000" y="86380"/>
            <a:ext cx="6915676" cy="523220"/>
          </a:xfrm>
          <a:prstGeom prst="rect">
            <a:avLst/>
          </a:prstGeom>
        </p:spPr>
        <p:txBody>
          <a:bodyPr wrap="none">
            <a:spAutoFit/>
          </a:bodyPr>
          <a:lstStyle/>
          <a:p>
            <a:pPr marL="0" indent="0">
              <a:buNone/>
            </a:pPr>
            <a:r>
              <a:rPr lang="en-US" sz="2800" dirty="0" smtClean="0">
                <a:latin typeface="+mj-lt"/>
              </a:rPr>
              <a:t>Simple Classifiers : Signals/Receptions</a:t>
            </a:r>
            <a:endParaRPr lang="en-US" sz="2800" dirty="0">
              <a:latin typeface="+mj-lt"/>
            </a:endParaRPr>
          </a:p>
        </p:txBody>
      </p:sp>
    </p:spTree>
    <p:extLst>
      <p:ext uri="{BB962C8B-B14F-4D97-AF65-F5344CB8AC3E}">
        <p14:creationId xmlns:p14="http://schemas.microsoft.com/office/powerpoint/2010/main" val="806059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1066800"/>
            <a:ext cx="8229600" cy="5059363"/>
          </a:xfrm>
        </p:spPr>
        <p:txBody>
          <a:bodyPr/>
          <a:lstStyle/>
          <a:p>
            <a:r>
              <a:rPr lang="en-US" sz="1600" dirty="0" smtClean="0"/>
              <a:t>Signal is a specification of a kind of communication between objects in which a reaction is asynchronously triggered in the receiver without a reply </a:t>
            </a:r>
          </a:p>
          <a:p>
            <a:pPr lvl="1"/>
            <a:r>
              <a:rPr lang="en-US" sz="1600" dirty="0" smtClean="0"/>
              <a:t>The receiving object handles signals</a:t>
            </a:r>
          </a:p>
          <a:p>
            <a:pPr lvl="1"/>
            <a:r>
              <a:rPr lang="en-US" sz="1600" dirty="0" smtClean="0"/>
              <a:t>Signals data carried by the communication are represented as attributes of the Signal </a:t>
            </a:r>
          </a:p>
          <a:p>
            <a:pPr lvl="1"/>
            <a:r>
              <a:rPr lang="en-US" sz="1600" dirty="0" smtClean="0"/>
              <a:t>A Signal is defined independently of the Classifiers handling it. </a:t>
            </a:r>
          </a:p>
          <a:p>
            <a:pPr lvl="1"/>
            <a:r>
              <a:rPr lang="en-US" sz="1600" dirty="0" smtClean="0"/>
              <a:t>The sender of a Signal will not block waiting for a reply but continue execution immediately </a:t>
            </a:r>
          </a:p>
          <a:p>
            <a:pPr lvl="1"/>
            <a:r>
              <a:rPr lang="en-US" sz="1600" dirty="0"/>
              <a:t>By declaring a Reception associated to a given Signal, a Classifier specifies that its instances will be able to receive </a:t>
            </a:r>
            <a:r>
              <a:rPr lang="en-US" sz="1600" u="sng" dirty="0"/>
              <a:t>that Signal, or a subtype thereof</a:t>
            </a:r>
            <a:r>
              <a:rPr lang="en-US" sz="1600" dirty="0"/>
              <a:t>, and will respond to it with the designated Behavior. </a:t>
            </a:r>
            <a:r>
              <a:rPr lang="en-US" sz="1600" dirty="0" smtClean="0"/>
              <a:t> </a:t>
            </a:r>
          </a:p>
          <a:p>
            <a:pPr lvl="1"/>
            <a:r>
              <a:rPr lang="en-US" sz="1600" dirty="0" smtClean="0"/>
              <a:t>A </a:t>
            </a:r>
            <a:r>
              <a:rPr lang="en-US" sz="1600" dirty="0"/>
              <a:t>Reception specifies that its owning Class or Interface is prepared to react to the receipt of a Signal </a:t>
            </a:r>
            <a:endParaRPr lang="en-US" sz="1600" dirty="0" smtClean="0"/>
          </a:p>
          <a:p>
            <a:pPr lvl="1"/>
            <a:r>
              <a:rPr lang="en-US" sz="1600" dirty="0"/>
              <a:t>A Reception matches a Signal if the received Signal is a </a:t>
            </a:r>
            <a:r>
              <a:rPr lang="en-US" sz="1600" u="sng" dirty="0"/>
              <a:t>specialization</a:t>
            </a:r>
            <a:r>
              <a:rPr lang="en-US" sz="1600" dirty="0"/>
              <a:t> of the Reception’s signal. </a:t>
            </a:r>
            <a:endParaRPr lang="en-US" sz="1600" dirty="0" smtClean="0"/>
          </a:p>
          <a:p>
            <a:pPr lvl="1"/>
            <a:r>
              <a:rPr lang="en-US" sz="1600" dirty="0"/>
              <a:t>The name of the Reception is the same as the name of the Signal. </a:t>
            </a:r>
            <a:endParaRPr lang="en-US" sz="1600" dirty="0" smtClean="0"/>
          </a:p>
          <a:p>
            <a:pPr lvl="1"/>
            <a:r>
              <a:rPr lang="en-US" sz="1600" dirty="0"/>
              <a:t>A Reception may only have in Parameters </a:t>
            </a:r>
            <a:r>
              <a:rPr lang="en-US" sz="1600" dirty="0" smtClean="0"/>
              <a:t>that </a:t>
            </a:r>
            <a:r>
              <a:rPr lang="en-US" sz="1600" dirty="0"/>
              <a:t>match the attributes of the Signal by name, type, and multiplicity </a:t>
            </a:r>
            <a:endParaRPr lang="en-US" sz="1600" dirty="0" smtClean="0"/>
          </a:p>
          <a:p>
            <a:pPr lvl="1"/>
            <a:endParaRPr lang="en-US" sz="1600" dirty="0" smtClean="0"/>
          </a:p>
          <a:p>
            <a:endParaRPr lang="en-US" sz="2000" dirty="0"/>
          </a:p>
        </p:txBody>
      </p:sp>
      <p:sp>
        <p:nvSpPr>
          <p:cNvPr id="7" name="Rectangle 6"/>
          <p:cNvSpPr/>
          <p:nvPr/>
        </p:nvSpPr>
        <p:spPr>
          <a:xfrm>
            <a:off x="2286000" y="86380"/>
            <a:ext cx="6915676" cy="523220"/>
          </a:xfrm>
          <a:prstGeom prst="rect">
            <a:avLst/>
          </a:prstGeom>
        </p:spPr>
        <p:txBody>
          <a:bodyPr wrap="none">
            <a:spAutoFit/>
          </a:bodyPr>
          <a:lstStyle/>
          <a:p>
            <a:pPr marL="0" indent="0">
              <a:buNone/>
            </a:pPr>
            <a:r>
              <a:rPr lang="en-US" sz="2800" dirty="0" smtClean="0">
                <a:latin typeface="+mj-lt"/>
              </a:rPr>
              <a:t>Simple Classifiers : Signals/Receptions</a:t>
            </a:r>
            <a:endParaRPr lang="en-US" sz="2800" dirty="0">
              <a:latin typeface="+mj-lt"/>
            </a:endParaRPr>
          </a:p>
        </p:txBody>
      </p:sp>
    </p:spTree>
    <p:extLst>
      <p:ext uri="{BB962C8B-B14F-4D97-AF65-F5344CB8AC3E}">
        <p14:creationId xmlns:p14="http://schemas.microsoft.com/office/powerpoint/2010/main" val="2260290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SIP_Presentation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TSIP_Presentation_Template</Template>
  <TotalTime>2566</TotalTime>
  <Words>2837</Words>
  <Application>Microsoft Office PowerPoint</Application>
  <PresentationFormat>On-screen Show (4:3)</PresentationFormat>
  <Paragraphs>190</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ＭＳ Ｐゴシック</vt:lpstr>
      <vt:lpstr>Arial</vt:lpstr>
      <vt:lpstr>Symbol</vt:lpstr>
      <vt:lpstr>Times New Roman</vt:lpstr>
      <vt:lpstr>Wingdings</vt:lpstr>
      <vt:lpstr>TSIP_Presentation_Template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Biju Mathew</dc:creator>
  <cp:lastModifiedBy>Biju Mathew</cp:lastModifiedBy>
  <cp:revision>315</cp:revision>
  <dcterms:created xsi:type="dcterms:W3CDTF">2015-06-29T08:53:31Z</dcterms:created>
  <dcterms:modified xsi:type="dcterms:W3CDTF">2016-01-07T13:01:49Z</dcterms:modified>
</cp:coreProperties>
</file>