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60" r:id="rId2"/>
    <p:sldId id="391" r:id="rId3"/>
    <p:sldId id="453" r:id="rId4"/>
    <p:sldId id="454" r:id="rId5"/>
    <p:sldId id="392" r:id="rId6"/>
    <p:sldId id="393" r:id="rId7"/>
    <p:sldId id="394" r:id="rId8"/>
    <p:sldId id="395" r:id="rId9"/>
    <p:sldId id="396" r:id="rId10"/>
    <p:sldId id="397" r:id="rId11"/>
    <p:sldId id="398" r:id="rId12"/>
    <p:sldId id="400" r:id="rId13"/>
    <p:sldId id="401" r:id="rId14"/>
    <p:sldId id="455" r:id="rId15"/>
    <p:sldId id="402" r:id="rId16"/>
    <p:sldId id="403" r:id="rId17"/>
    <p:sldId id="404" r:id="rId18"/>
    <p:sldId id="456"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7" r:id="rId40"/>
    <p:sldId id="430" r:id="rId41"/>
    <p:sldId id="428" r:id="rId42"/>
    <p:sldId id="426" r:id="rId43"/>
    <p:sldId id="431" r:id="rId44"/>
    <p:sldId id="432" r:id="rId45"/>
    <p:sldId id="433" r:id="rId46"/>
    <p:sldId id="434" r:id="rId47"/>
    <p:sldId id="435" r:id="rId48"/>
    <p:sldId id="436" r:id="rId49"/>
    <p:sldId id="437" r:id="rId50"/>
    <p:sldId id="438" r:id="rId51"/>
    <p:sldId id="439" r:id="rId52"/>
    <p:sldId id="440" r:id="rId53"/>
    <p:sldId id="441" r:id="rId54"/>
    <p:sldId id="442" r:id="rId55"/>
    <p:sldId id="444" r:id="rId56"/>
    <p:sldId id="445" r:id="rId57"/>
    <p:sldId id="446" r:id="rId58"/>
    <p:sldId id="447" r:id="rId59"/>
    <p:sldId id="448" r:id="rId60"/>
    <p:sldId id="449" r:id="rId61"/>
    <p:sldId id="450" r:id="rId62"/>
    <p:sldId id="451" r:id="rId63"/>
    <p:sldId id="452" r:id="rId64"/>
    <p:sldId id="457" r:id="rId65"/>
    <p:sldId id="461" r:id="rId66"/>
    <p:sldId id="459" r:id="rId67"/>
    <p:sldId id="460" r:id="rId68"/>
    <p:sldId id="458" r:id="rId69"/>
  </p:sldIdLst>
  <p:sldSz cx="9144000" cy="6858000" type="screen4x3"/>
  <p:notesSz cx="6811963" cy="9942513"/>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8A9A03C-3A72-44A9-8995-6E2D92EEED90}" type="slidenum">
              <a:rPr lang="en-US"/>
              <a:pPr>
                <a:defRPr/>
              </a:pPr>
              <a:t>‹#›</a:t>
            </a:fld>
            <a:endParaRPr lang="en-US"/>
          </a:p>
        </p:txBody>
      </p:sp>
    </p:spTree>
    <p:extLst>
      <p:ext uri="{BB962C8B-B14F-4D97-AF65-F5344CB8AC3E}">
        <p14:creationId xmlns:p14="http://schemas.microsoft.com/office/powerpoint/2010/main" val="107627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11267" name="Rectangle 3"/>
          <p:cNvSpPr>
            <a:spLocks noGrp="1" noChangeArrowheads="1"/>
          </p:cNvSpPr>
          <p:nvPr>
            <p:ph type="dt"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1038" y="4722813"/>
            <a:ext cx="5449887"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1BF2E3F8-D68A-4F8F-AAEF-D4CFD025901F}" type="slidenum">
              <a:rPr lang="en-US"/>
              <a:pPr>
                <a:defRPr/>
              </a:pPr>
              <a:t>‹#›</a:t>
            </a:fld>
            <a:endParaRPr lang="en-US"/>
          </a:p>
        </p:txBody>
      </p:sp>
    </p:spTree>
    <p:extLst>
      <p:ext uri="{BB962C8B-B14F-4D97-AF65-F5344CB8AC3E}">
        <p14:creationId xmlns:p14="http://schemas.microsoft.com/office/powerpoint/2010/main" val="2925147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a:t>
            </a:fld>
            <a:endParaRPr lang="en-US"/>
          </a:p>
        </p:txBody>
      </p:sp>
    </p:spTree>
    <p:extLst>
      <p:ext uri="{BB962C8B-B14F-4D97-AF65-F5344CB8AC3E}">
        <p14:creationId xmlns:p14="http://schemas.microsoft.com/office/powerpoint/2010/main" val="2237751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438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170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464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76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02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86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73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7551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97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34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62992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endParaRPr>
          </a:p>
        </p:txBody>
      </p:sp>
      <p:sp>
        <p:nvSpPr>
          <p:cNvPr id="1032" name="Rectangle 8"/>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b="0" dirty="0">
                <a:latin typeface="Arial" charset="0"/>
              </a:rPr>
              <a:t> </a:t>
            </a:r>
            <a:r>
              <a:rPr lang="en-US" sz="1000" dirty="0">
                <a:solidFill>
                  <a:srgbClr val="FF3300"/>
                </a:solidFill>
                <a:ea typeface="ＭＳ Ｐゴシック" charset="-128"/>
              </a:rPr>
              <a:t>TSIP</a:t>
            </a:r>
            <a:r>
              <a:rPr lang="en-US" sz="1000" b="0" dirty="0">
                <a:latin typeface="Arial" charset="0"/>
              </a:rPr>
              <a:t> </a:t>
            </a:r>
            <a:r>
              <a:rPr lang="en-US" altLang="ja-JP" sz="1000" dirty="0">
                <a:solidFill>
                  <a:srgbClr val="FF3300"/>
                </a:solidFill>
                <a:ea typeface="ＭＳ Ｐゴシック" charset="-128"/>
              </a:rPr>
              <a:t>Confidential</a:t>
            </a:r>
            <a:endParaRPr lang="en-US" sz="1000" dirty="0">
              <a:solidFill>
                <a:srgbClr val="FF3300"/>
              </a:solidFill>
              <a:ea typeface="ＭＳ Ｐゴシック" charset="-128"/>
            </a:endParaRPr>
          </a:p>
        </p:txBody>
      </p:sp>
      <p:sp>
        <p:nvSpPr>
          <p:cNvPr id="1034" name="Rectangle 10"/>
          <p:cNvSpPr>
            <a:spLocks noChangeArrowheads="1"/>
          </p:cNvSpPr>
          <p:nvPr/>
        </p:nvSpPr>
        <p:spPr bwMode="auto">
          <a:xfrm>
            <a:off x="55626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rPr>
              <a:t>Copyright © 2007 TSIP </a:t>
            </a:r>
          </a:p>
          <a:p>
            <a:pPr>
              <a:defRPr/>
            </a:pPr>
            <a:r>
              <a:rPr lang="en-US" altLang="ja-JP" sz="1000" dirty="0">
                <a:ea typeface="ＭＳ Ｐゴシック" charset="-128"/>
              </a:rPr>
              <a:t>All rights reserved</a:t>
            </a:r>
            <a:r>
              <a:rPr lang="en-US" altLang="ja-JP" sz="1000" b="0" dirty="0">
                <a:ea typeface="ＭＳ Ｐゴシック" charset="-128"/>
              </a:rPr>
              <a:t>                         </a:t>
            </a:r>
            <a:fld id="{14BACF82-E868-48D5-A95E-B797FDDA7462}" type="slidenum">
              <a:rPr lang="en-US" sz="1000" b="0"/>
              <a:pPr>
                <a:defRPr/>
              </a:pPr>
              <a:t>‹#›</a:t>
            </a:fld>
            <a:endParaRPr lang="en-US" sz="1000" b="0" dirty="0"/>
          </a:p>
        </p:txBody>
      </p:sp>
      <p:pic>
        <p:nvPicPr>
          <p:cNvPr id="102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6088" y="6329363"/>
            <a:ext cx="9874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auto">
          <a:xfrm>
            <a:off x="457200" y="6400800"/>
            <a:ext cx="2133600" cy="320675"/>
          </a:xfrm>
          <a:prstGeom prst="rect">
            <a:avLst/>
          </a:prstGeom>
          <a:noFill/>
          <a:ln w="9525">
            <a:noFill/>
            <a:miter lim="800000"/>
            <a:headEnd/>
            <a:tailEnd/>
          </a:ln>
          <a:effectLst/>
        </p:spPr>
        <p:txBody>
          <a:bodyPr/>
          <a:lstStyle/>
          <a:p>
            <a:pPr>
              <a:defRPr/>
            </a:pPr>
            <a:endParaRPr lang="en-US" sz="1000" b="0">
              <a:latin typeface="Arial" charset="0"/>
              <a:cs typeface="Arial" charset="0"/>
            </a:endParaRPr>
          </a:p>
        </p:txBody>
      </p:sp>
      <p:sp>
        <p:nvSpPr>
          <p:cNvPr id="1038" name="Rectangle 14"/>
          <p:cNvSpPr>
            <a:spLocks noChangeArrowheads="1"/>
          </p:cNvSpPr>
          <p:nvPr/>
        </p:nvSpPr>
        <p:spPr bwMode="auto">
          <a:xfrm>
            <a:off x="3124200" y="6324600"/>
            <a:ext cx="2895600" cy="396875"/>
          </a:xfrm>
          <a:prstGeom prst="rect">
            <a:avLst/>
          </a:prstGeom>
          <a:noFill/>
          <a:ln w="9525">
            <a:noFill/>
            <a:miter lim="800000"/>
            <a:headEnd/>
            <a:tailEnd/>
          </a:ln>
          <a:effectLst/>
        </p:spPr>
        <p:txBody>
          <a:bodyPr/>
          <a:lstStyle/>
          <a:p>
            <a:pPr algn="ctr">
              <a:defRPr/>
            </a:pPr>
            <a:endParaRPr lang="en-US" sz="1000" b="0">
              <a:latin typeface="Arial" charset="0"/>
              <a:cs typeface="Arial" charset="0"/>
            </a:endParaRPr>
          </a:p>
        </p:txBody>
      </p:sp>
      <p:sp>
        <p:nvSpPr>
          <p:cNvPr id="1039" name="Rectangle 15"/>
          <p:cNvSpPr>
            <a:spLocks noChangeArrowheads="1"/>
          </p:cNvSpPr>
          <p:nvPr/>
        </p:nvSpPr>
        <p:spPr bwMode="auto">
          <a:xfrm>
            <a:off x="6553200" y="6324600"/>
            <a:ext cx="2133600" cy="396875"/>
          </a:xfrm>
          <a:prstGeom prst="rect">
            <a:avLst/>
          </a:prstGeom>
          <a:noFill/>
          <a:ln w="9525">
            <a:noFill/>
            <a:miter lim="800000"/>
            <a:headEnd/>
            <a:tailEnd/>
          </a:ln>
          <a:effectLst/>
        </p:spPr>
        <p:txBody>
          <a:bodyPr/>
          <a:lstStyle/>
          <a:p>
            <a:pPr algn="r">
              <a:defRPr/>
            </a:pPr>
            <a:fld id="{19D777BC-957C-45D1-8A60-4726A7E809AC}" type="slidenum">
              <a:rPr lang="en-US" sz="1000" b="0">
                <a:latin typeface="Arial" charset="0"/>
                <a:cs typeface="Arial" charset="0"/>
              </a:rPr>
              <a:pPr algn="r">
                <a:defRPr/>
              </a:pPr>
              <a:t>‹#›</a:t>
            </a:fld>
            <a:endParaRPr lang="en-US" sz="1000" b="0">
              <a:latin typeface="Arial" charset="0"/>
              <a:cs typeface="Arial" charset="0"/>
            </a:endParaRPr>
          </a:p>
        </p:txBody>
      </p:sp>
      <p:sp>
        <p:nvSpPr>
          <p:cNvPr id="1040" name="Rectangle 16"/>
          <p:cNvSpPr>
            <a:spLocks noChangeArrowheads="1"/>
          </p:cNvSpPr>
          <p:nvPr/>
        </p:nvSpPr>
        <p:spPr bwMode="auto">
          <a:xfrm>
            <a:off x="0" y="63246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cs typeface="Arial" charset="0"/>
            </a:endParaRPr>
          </a:p>
        </p:txBody>
      </p:sp>
      <p:sp>
        <p:nvSpPr>
          <p:cNvPr id="1041" name="Rectangle 17"/>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dirty="0">
                <a:solidFill>
                  <a:srgbClr val="FF3300"/>
                </a:solidFill>
                <a:ea typeface="ＭＳ Ｐゴシック" charset="-128"/>
                <a:cs typeface="Arial" charset="0"/>
              </a:rPr>
              <a:t>TSIP</a:t>
            </a:r>
            <a:r>
              <a:rPr lang="en-US" sz="1000" b="0" dirty="0">
                <a:latin typeface="Arial" charset="0"/>
                <a:ea typeface="ＭＳ Ｐゴシック" charset="-128"/>
                <a:cs typeface="Arial" charset="0"/>
              </a:rPr>
              <a:t> </a:t>
            </a:r>
            <a:r>
              <a:rPr lang="en-US" altLang="ja-JP" sz="1000" dirty="0">
                <a:solidFill>
                  <a:srgbClr val="FF3300"/>
                </a:solidFill>
                <a:ea typeface="ＭＳ Ｐゴシック" charset="-128"/>
                <a:cs typeface="Arial" charset="0"/>
              </a:rPr>
              <a:t>Confidential</a:t>
            </a:r>
            <a:endParaRPr lang="en-US" sz="1000" dirty="0">
              <a:solidFill>
                <a:srgbClr val="FF3300"/>
              </a:solidFill>
              <a:ea typeface="ＭＳ Ｐゴシック" charset="-128"/>
              <a:cs typeface="Arial" charset="0"/>
            </a:endParaRPr>
          </a:p>
        </p:txBody>
      </p:sp>
      <p:sp>
        <p:nvSpPr>
          <p:cNvPr id="1042" name="Rectangle 18"/>
          <p:cNvSpPr>
            <a:spLocks noChangeArrowheads="1"/>
          </p:cNvSpPr>
          <p:nvPr/>
        </p:nvSpPr>
        <p:spPr bwMode="auto">
          <a:xfrm>
            <a:off x="1828800" y="6381750"/>
            <a:ext cx="3657600" cy="476250"/>
          </a:xfrm>
          <a:prstGeom prst="rect">
            <a:avLst/>
          </a:prstGeom>
          <a:noFill/>
          <a:ln w="9525">
            <a:noFill/>
            <a:miter lim="800000"/>
            <a:headEnd/>
            <a:tailEnd/>
          </a:ln>
          <a:effectLst/>
        </p:spPr>
        <p:txBody>
          <a:bodyPr/>
          <a:lstStyle/>
          <a:p>
            <a:pPr algn="ctr">
              <a:defRPr/>
            </a:pPr>
            <a:r>
              <a:rPr lang="en-US" altLang="ja-JP" sz="1000" dirty="0">
                <a:ea typeface="ＭＳ Ｐゴシック" pitchFamily="34" charset="-128"/>
                <a:cs typeface="Arial" charset="0"/>
              </a:rPr>
              <a:t>Toshiba Software (India) Pvt. Ltd.</a:t>
            </a:r>
          </a:p>
        </p:txBody>
      </p:sp>
      <p:sp>
        <p:nvSpPr>
          <p:cNvPr id="1043" name="Rectangle 19"/>
          <p:cNvSpPr>
            <a:spLocks noChangeArrowheads="1"/>
          </p:cNvSpPr>
          <p:nvPr/>
        </p:nvSpPr>
        <p:spPr bwMode="auto">
          <a:xfrm>
            <a:off x="52578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cs typeface="Arial" charset="0"/>
              </a:rPr>
              <a:t>Copyright © 2013 TSIP</a:t>
            </a:r>
          </a:p>
          <a:p>
            <a:pPr>
              <a:defRPr/>
            </a:pPr>
            <a:r>
              <a:rPr lang="en-US" altLang="ja-JP" sz="1000" dirty="0">
                <a:ea typeface="ＭＳ Ｐゴシック" charset="-128"/>
                <a:cs typeface="Arial" charset="0"/>
              </a:rPr>
              <a:t>All rights reserved</a:t>
            </a:r>
            <a:r>
              <a:rPr lang="en-US" altLang="ja-JP" sz="1000" b="0" dirty="0">
                <a:ea typeface="ＭＳ Ｐゴシック" charset="-128"/>
                <a:cs typeface="Arial" charset="0"/>
              </a:rPr>
              <a:t>                         </a:t>
            </a:r>
            <a:fld id="{931B00ED-5240-4185-86CE-347CD9D1A9FA}" type="slidenum">
              <a:rPr lang="en-US" sz="1000" b="0">
                <a:ea typeface="ＭＳ Ｐゴシック" charset="-128"/>
                <a:cs typeface="Arial" charset="0"/>
              </a:rPr>
              <a:pPr>
                <a:defRPr/>
              </a:pPr>
              <a:t>‹#›</a:t>
            </a:fld>
            <a:endParaRPr lang="en-US" sz="1000" b="0" dirty="0">
              <a:ea typeface="ＭＳ Ｐゴシック" charset="-128"/>
              <a:cs typeface="Arial" charset="0"/>
            </a:endParaRPr>
          </a:p>
        </p:txBody>
      </p:sp>
      <p:pic>
        <p:nvPicPr>
          <p:cNvPr id="2"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7600" y="6421438"/>
            <a:ext cx="1647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5" name="Group 29"/>
          <p:cNvGraphicFramePr>
            <a:graphicFrameLocks noGrp="1"/>
          </p:cNvGraphicFramePr>
          <p:nvPr>
            <p:ph/>
            <p:extLst>
              <p:ext uri="{D42A27DB-BD31-4B8C-83A1-F6EECF244321}">
                <p14:modId xmlns:p14="http://schemas.microsoft.com/office/powerpoint/2010/main" val="4058162570"/>
              </p:ext>
            </p:extLst>
          </p:nvPr>
        </p:nvGraphicFramePr>
        <p:xfrm>
          <a:off x="4800600" y="228600"/>
          <a:ext cx="4191000" cy="1555005"/>
        </p:xfrm>
        <a:graphic>
          <a:graphicData uri="http://schemas.openxmlformats.org/drawingml/2006/table">
            <a:tbl>
              <a:tblPr/>
              <a:tblGrid>
                <a:gridCol w="1641475"/>
                <a:gridCol w="2549525"/>
              </a:tblGrid>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Scope of Disclosure </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TSIP Team</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Confidential period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000" b="0" i="0" u="none" strike="noStrike" cap="none" normalizeH="0" baseline="0" dirty="0" smtClean="0">
                          <a:ln>
                            <a:noFill/>
                          </a:ln>
                          <a:solidFill>
                            <a:schemeClr val="tx1"/>
                          </a:solidFill>
                          <a:effectLst/>
                          <a:latin typeface="Times New Roman" pitchFamily="18" charset="0"/>
                        </a:rPr>
                        <a:t>Indefinite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4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Head of information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owner section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Training Division Head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4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Handling restriction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Copying” , “No Printing”</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transferring”, “No re-disclosure”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circulation” , “Do not duplicate”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91" name="Picture 27" descr="eco_02_Gr_Wh1_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105400"/>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Text Box 28"/>
          <p:cNvSpPr txBox="1">
            <a:spLocks noChangeArrowheads="1"/>
          </p:cNvSpPr>
          <p:nvPr/>
        </p:nvSpPr>
        <p:spPr bwMode="auto">
          <a:xfrm>
            <a:off x="5736821" y="2922376"/>
            <a:ext cx="3127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altLang="en-US" sz="2400" dirty="0" smtClean="0">
                <a:latin typeface="+mj-lt"/>
              </a:rPr>
              <a:t>Sequence Diagrams</a:t>
            </a:r>
            <a:endParaRPr lang="en-IN" alt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a:t>An </a:t>
            </a:r>
            <a:r>
              <a:rPr lang="en-US" sz="2000" b="1" dirty="0"/>
              <a:t>execution trace </a:t>
            </a:r>
            <a:r>
              <a:rPr lang="en-US" sz="2000" dirty="0"/>
              <a:t>always begins with the invocation of the Behavior and may continue indefinitely (if the Behavior does not terminate), or it may end in the occurrence of a </a:t>
            </a:r>
            <a:r>
              <a:rPr lang="en-US" sz="2000" i="1" dirty="0"/>
              <a:t>termination </a:t>
            </a:r>
            <a:r>
              <a:rPr lang="en-US" sz="2000" dirty="0"/>
              <a:t>event for the Behavior, in which case the execution of the Behavior is said to have </a:t>
            </a:r>
            <a:r>
              <a:rPr lang="en-US" sz="2000" i="1" dirty="0"/>
              <a:t>completed </a:t>
            </a:r>
            <a:endParaRPr lang="en-US" sz="2000" i="1" dirty="0" smtClean="0"/>
          </a:p>
          <a:p>
            <a:endParaRPr lang="en-US" sz="2000" i="1" dirty="0"/>
          </a:p>
          <a:p>
            <a:r>
              <a:rPr lang="en-US" sz="2000" dirty="0"/>
              <a:t>A Behavior may either complete </a:t>
            </a:r>
            <a:r>
              <a:rPr lang="en-US" sz="2000" i="1" dirty="0"/>
              <a:t>normally</a:t>
            </a:r>
            <a:r>
              <a:rPr lang="en-US" sz="2000" dirty="0"/>
              <a:t>, or it may complete as a result of the raising of an exception, in which case, if the Behavior was invoked </a:t>
            </a:r>
            <a:r>
              <a:rPr lang="en-US" sz="2000" dirty="0" smtClean="0"/>
              <a:t>synchronously, </a:t>
            </a:r>
            <a:r>
              <a:rPr lang="en-US" sz="2000" dirty="0"/>
              <a:t>the exception is propagated to the caller </a:t>
            </a:r>
            <a:endParaRPr lang="en-US" sz="2000" dirty="0" smtClean="0"/>
          </a:p>
          <a:p>
            <a:endParaRPr lang="en-US" sz="2000" dirty="0"/>
          </a:p>
          <a:p>
            <a:r>
              <a:rPr lang="en-US" sz="2000" dirty="0"/>
              <a:t>Event occurrences during an execution trace include </a:t>
            </a:r>
            <a:r>
              <a:rPr lang="en-US" sz="2000" dirty="0" smtClean="0"/>
              <a:t>: </a:t>
            </a:r>
          </a:p>
          <a:p>
            <a:pPr lvl="1"/>
            <a:r>
              <a:rPr lang="en-US" sz="1600" dirty="0" smtClean="0"/>
              <a:t>both </a:t>
            </a:r>
            <a:r>
              <a:rPr lang="en-US" sz="1600" dirty="0"/>
              <a:t>occurrences caused by the Behavior, such as attribute value changes, creation and destruction of objects and invocation of other Behaviors, and occurrences that trigger responses within the Behavior, such as the changing of a monitored value or the receipt of a Signal instance.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53900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Behaviors in UML are </a:t>
            </a:r>
            <a:r>
              <a:rPr lang="en-US" sz="1600" b="1" dirty="0"/>
              <a:t>kinds of Classes</a:t>
            </a:r>
            <a:r>
              <a:rPr lang="en-US" sz="1600" dirty="0"/>
              <a:t>, which means that they may be instantiated as objects </a:t>
            </a:r>
            <a:endParaRPr lang="en-US" sz="1600" dirty="0" smtClean="0"/>
          </a:p>
          <a:p>
            <a:endParaRPr lang="en-US" sz="1600" dirty="0"/>
          </a:p>
          <a:p>
            <a:r>
              <a:rPr lang="en-US" sz="1600" dirty="0"/>
              <a:t>An object that is an instance of a Behavior is known as a</a:t>
            </a:r>
            <a:r>
              <a:rPr lang="en-US" sz="1600" b="1" dirty="0"/>
              <a:t> behavior </a:t>
            </a:r>
            <a:r>
              <a:rPr lang="en-US" sz="1600" b="1" i="1" dirty="0"/>
              <a:t>execution </a:t>
            </a:r>
            <a:endParaRPr lang="en-US" sz="1600" b="1" i="1" dirty="0" smtClean="0"/>
          </a:p>
          <a:p>
            <a:endParaRPr lang="en-US" sz="1600" i="1" dirty="0"/>
          </a:p>
          <a:p>
            <a:r>
              <a:rPr lang="en-US" sz="1600" dirty="0"/>
              <a:t>Invoking the Behavior corresponds </a:t>
            </a:r>
            <a:r>
              <a:rPr lang="en-US" sz="1600" b="1" dirty="0"/>
              <a:t>to instantiating the Behavior</a:t>
            </a:r>
            <a:r>
              <a:rPr lang="en-US" sz="1600" dirty="0"/>
              <a:t>, and there is a specific execution trace corresponding to each Behavior execution </a:t>
            </a:r>
            <a:endParaRPr lang="en-US" sz="1600" dirty="0" smtClean="0"/>
          </a:p>
          <a:p>
            <a:endParaRPr lang="en-US" sz="1600" dirty="0"/>
          </a:p>
          <a:p>
            <a:r>
              <a:rPr lang="en-US" sz="1600" dirty="0"/>
              <a:t>Since a Behavior is a Class, it may be </a:t>
            </a:r>
            <a:r>
              <a:rPr lang="en-US" sz="1600" b="1" dirty="0"/>
              <a:t>specialized</a:t>
            </a:r>
            <a:r>
              <a:rPr lang="en-US" sz="1600" dirty="0"/>
              <a:t> and may also itself </a:t>
            </a:r>
            <a:r>
              <a:rPr lang="en-US" sz="1600" b="1" dirty="0"/>
              <a:t>own </a:t>
            </a:r>
            <a:r>
              <a:rPr lang="en-US" sz="1600" b="1" dirty="0" err="1"/>
              <a:t>StructuralFeatures</a:t>
            </a:r>
            <a:r>
              <a:rPr lang="en-US" sz="1600" b="1" dirty="0"/>
              <a:t> and </a:t>
            </a:r>
            <a:r>
              <a:rPr lang="en-US" sz="1600" b="1" dirty="0" err="1"/>
              <a:t>BehavioralFeatures</a:t>
            </a:r>
            <a:r>
              <a:rPr lang="en-US" sz="1600" b="1" dirty="0"/>
              <a:t> </a:t>
            </a:r>
            <a:endParaRPr lang="en-US" sz="1600" b="1" dirty="0" smtClean="0"/>
          </a:p>
          <a:p>
            <a:pPr lvl="1"/>
            <a:r>
              <a:rPr lang="en-US" sz="1200" dirty="0"/>
              <a:t>An execution of the Behavior may then access these features, such as reading and modifying attributes of the Behavior. </a:t>
            </a:r>
            <a:endParaRPr lang="en-US" sz="1200" dirty="0" smtClean="0"/>
          </a:p>
          <a:p>
            <a:pPr lvl="1"/>
            <a:endParaRPr lang="en-US" sz="1200" dirty="0"/>
          </a:p>
          <a:p>
            <a:pPr marL="342900" lvl="1" indent="-342900">
              <a:buChar char="•"/>
            </a:pPr>
            <a:r>
              <a:rPr lang="en-US" sz="1600" dirty="0">
                <a:ea typeface="+mn-ea"/>
                <a:cs typeface="+mn-cs"/>
              </a:rPr>
              <a:t>A Behavior </a:t>
            </a:r>
            <a:r>
              <a:rPr lang="en-US" sz="1600" dirty="0" smtClean="0">
                <a:ea typeface="+mn-ea"/>
                <a:cs typeface="+mn-cs"/>
              </a:rPr>
              <a:t>may </a:t>
            </a:r>
            <a:r>
              <a:rPr lang="en-US" sz="1600" dirty="0">
                <a:ea typeface="+mn-ea"/>
                <a:cs typeface="+mn-cs"/>
              </a:rPr>
              <a:t>be invoked many times </a:t>
            </a:r>
            <a:endParaRPr lang="en-US" sz="1600" dirty="0" smtClean="0">
              <a:ea typeface="+mn-ea"/>
              <a:cs typeface="+mn-cs"/>
            </a:endParaRPr>
          </a:p>
          <a:p>
            <a:pPr marL="342900" lvl="1" indent="-342900">
              <a:buChar char="•"/>
            </a:pPr>
            <a:endParaRPr lang="en-US" sz="1600" dirty="0">
              <a:ea typeface="+mn-ea"/>
              <a:cs typeface="+mn-cs"/>
            </a:endParaRPr>
          </a:p>
          <a:p>
            <a:pPr marL="342900" lvl="1" indent="-342900">
              <a:buChar char="•"/>
            </a:pPr>
            <a:r>
              <a:rPr lang="en-US" sz="1600" dirty="0"/>
              <a:t>A </a:t>
            </a:r>
            <a:r>
              <a:rPr lang="en-US" sz="1600" b="1" i="1" dirty="0"/>
              <a:t>reentrant</a:t>
            </a:r>
            <a:r>
              <a:rPr lang="en-US" sz="1600" i="1" dirty="0"/>
              <a:t> </a:t>
            </a:r>
            <a:r>
              <a:rPr lang="en-US" sz="1600" dirty="0"/>
              <a:t>Behavior (i.e., one with its </a:t>
            </a:r>
            <a:r>
              <a:rPr lang="en-US" sz="1600" dirty="0" err="1"/>
              <a:t>isReentrant</a:t>
            </a:r>
            <a:r>
              <a:rPr lang="en-US" sz="1600" dirty="0"/>
              <a:t> property equal to true</a:t>
            </a:r>
            <a:r>
              <a:rPr lang="en-US" sz="1600" i="1" dirty="0"/>
              <a:t>) </a:t>
            </a:r>
            <a:r>
              <a:rPr lang="en-US" sz="1600" dirty="0"/>
              <a:t>may be invoked again before a previous invocation has completed (this is the default). </a:t>
            </a:r>
            <a:endParaRPr lang="en-US" sz="1600" dirty="0" smtClean="0">
              <a:ea typeface="+mn-ea"/>
              <a:cs typeface="+mn-cs"/>
            </a:endParaRPr>
          </a:p>
          <a:p>
            <a:pPr marL="342900" lvl="1" indent="-342900">
              <a:buChar char="•"/>
            </a:pPr>
            <a:endParaRPr lang="en-US" sz="1600" dirty="0">
              <a:ea typeface="+mn-ea"/>
              <a:cs typeface="+mn-cs"/>
            </a:endParaRPr>
          </a:p>
          <a:p>
            <a:pPr marL="342900" lvl="1" indent="-342900">
              <a:buChar char="•"/>
            </a:pPr>
            <a:r>
              <a:rPr lang="en-US" sz="1600" dirty="0"/>
              <a:t>a </a:t>
            </a:r>
            <a:r>
              <a:rPr lang="en-US" sz="1600" b="1" i="1" dirty="0"/>
              <a:t>non-reentrant</a:t>
            </a:r>
            <a:r>
              <a:rPr lang="en-US" sz="1600" i="1" dirty="0"/>
              <a:t> </a:t>
            </a:r>
            <a:r>
              <a:rPr lang="en-US" sz="1600" dirty="0"/>
              <a:t>Behavior (</a:t>
            </a:r>
            <a:r>
              <a:rPr lang="en-US" sz="1600" dirty="0" err="1"/>
              <a:t>i.e</a:t>
            </a:r>
            <a:r>
              <a:rPr lang="en-US" sz="1600" dirty="0"/>
              <a:t>, one with its </a:t>
            </a:r>
            <a:r>
              <a:rPr lang="en-US" sz="1600" dirty="0" err="1"/>
              <a:t>isReentrant</a:t>
            </a:r>
            <a:r>
              <a:rPr lang="en-US" sz="1600" dirty="0"/>
              <a:t> property equal to false) shall not be invoked again if a previous invocation has not completed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72508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reentrant Behavior may have </a:t>
            </a:r>
            <a:r>
              <a:rPr lang="en-US" sz="1600" b="1" dirty="0"/>
              <a:t>many ongoing executions </a:t>
            </a:r>
            <a:r>
              <a:rPr lang="en-US" sz="1600" dirty="0"/>
              <a:t>at any one time, but a non-reentrant Behavior shall have at most one uncompleted execution at any time. </a:t>
            </a:r>
            <a:endParaRPr lang="en-US" sz="1600" dirty="0" smtClean="0"/>
          </a:p>
          <a:p>
            <a:endParaRPr lang="en-US" sz="1600" dirty="0">
              <a:ea typeface="+mn-ea"/>
              <a:cs typeface="+mn-cs"/>
            </a:endParaRPr>
          </a:p>
          <a:p>
            <a:r>
              <a:rPr lang="en-US" sz="1600" dirty="0"/>
              <a:t>If an invoking Behavior attempts to invoke a non-reentrant Behavior that already has an uncompleted execution, then the invoker shall </a:t>
            </a:r>
            <a:r>
              <a:rPr lang="en-US" sz="1600" b="1" dirty="0"/>
              <a:t>block</a:t>
            </a:r>
            <a:r>
              <a:rPr lang="en-US" sz="1600" dirty="0"/>
              <a:t> until the existing execution completes (or </a:t>
            </a:r>
            <a:r>
              <a:rPr lang="en-US" sz="1600" dirty="0" smtClean="0"/>
              <a:t>indefinitely</a:t>
            </a:r>
            <a:r>
              <a:rPr lang="en-US" sz="1600" dirty="0"/>
              <a:t>, if the execution never completes). </a:t>
            </a:r>
            <a:endParaRPr lang="en-US" sz="1600" dirty="0" smtClean="0"/>
          </a:p>
          <a:p>
            <a:endParaRPr lang="en-US" sz="1600" dirty="0">
              <a:ea typeface="+mn-ea"/>
              <a:cs typeface="+mn-cs"/>
            </a:endParaRPr>
          </a:p>
          <a:p>
            <a:r>
              <a:rPr lang="en-US" sz="1600" dirty="0"/>
              <a:t>A Behavior may be invoked </a:t>
            </a:r>
            <a:r>
              <a:rPr lang="en-US" sz="1600" b="1" i="1" dirty="0"/>
              <a:t>synchronously </a:t>
            </a:r>
            <a:r>
              <a:rPr lang="en-US" sz="1600" b="1" dirty="0"/>
              <a:t>or </a:t>
            </a:r>
            <a:r>
              <a:rPr lang="en-US" sz="1600" b="1" i="1" dirty="0"/>
              <a:t>asynchronously </a:t>
            </a:r>
            <a:endParaRPr lang="en-US" sz="1600" b="1" i="1" dirty="0" smtClean="0"/>
          </a:p>
          <a:p>
            <a:pPr lvl="1"/>
            <a:r>
              <a:rPr lang="en-US" sz="1200" b="1" dirty="0"/>
              <a:t>Synchronous</a:t>
            </a:r>
            <a:r>
              <a:rPr lang="en-US" sz="1200" dirty="0"/>
              <a:t> invocation means that an invoking Behavior retains a reference to the invoked Behavior execution and waits for the execution to complete </a:t>
            </a:r>
            <a:endParaRPr lang="en-US" sz="1200" dirty="0" smtClean="0"/>
          </a:p>
          <a:p>
            <a:pPr lvl="1"/>
            <a:r>
              <a:rPr lang="en-US" sz="1200" b="1" dirty="0"/>
              <a:t>Asynchronous</a:t>
            </a:r>
            <a:r>
              <a:rPr lang="en-US" sz="1200" dirty="0"/>
              <a:t> invocation, on the other hand, means that the invoked Behavior execution proceeds concurrently with the invoking Behavior </a:t>
            </a:r>
            <a:endParaRPr lang="en-US" sz="1200" dirty="0" smtClean="0"/>
          </a:p>
          <a:p>
            <a:pPr lvl="1"/>
            <a:endParaRPr lang="en-US" sz="1200" dirty="0">
              <a:ea typeface="+mn-ea"/>
              <a:cs typeface="+mn-cs"/>
            </a:endParaRPr>
          </a:p>
          <a:p>
            <a:r>
              <a:rPr lang="en-US" sz="1600" dirty="0"/>
              <a:t>The </a:t>
            </a:r>
            <a:r>
              <a:rPr lang="en-US" sz="1600" b="1" dirty="0"/>
              <a:t>preconditions</a:t>
            </a:r>
            <a:r>
              <a:rPr lang="en-US" sz="1600" dirty="0"/>
              <a:t> for a Behavior define conditions that shall be true when the Behavior is invoked </a:t>
            </a:r>
            <a:endParaRPr lang="en-US" sz="1600" dirty="0" smtClean="0"/>
          </a:p>
          <a:p>
            <a:endParaRPr lang="en-US" sz="1600" dirty="0">
              <a:ea typeface="+mn-ea"/>
              <a:cs typeface="+mn-cs"/>
            </a:endParaRPr>
          </a:p>
          <a:p>
            <a:r>
              <a:rPr lang="en-US" sz="1600" dirty="0"/>
              <a:t>The </a:t>
            </a:r>
            <a:r>
              <a:rPr lang="en-US" sz="1600" b="1" dirty="0" err="1"/>
              <a:t>postconditions</a:t>
            </a:r>
            <a:r>
              <a:rPr lang="en-US" sz="1600" dirty="0"/>
              <a:t> for a Behavior define conditions that will be true when the invocation of the Behavior completes successfully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0033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Behavior may have </a:t>
            </a:r>
            <a:r>
              <a:rPr lang="en-US" sz="1600" b="1" dirty="0"/>
              <a:t>Parameters</a:t>
            </a:r>
            <a:r>
              <a:rPr lang="en-US" sz="1600" dirty="0"/>
              <a:t> that provide the ability to pass values into and out of Behavior executions. </a:t>
            </a:r>
            <a:endParaRPr lang="en-US" sz="1600" dirty="0" smtClean="0"/>
          </a:p>
          <a:p>
            <a:endParaRPr lang="en-US" sz="1600" dirty="0">
              <a:ea typeface="+mn-ea"/>
              <a:cs typeface="+mn-cs"/>
            </a:endParaRPr>
          </a:p>
          <a:p>
            <a:r>
              <a:rPr lang="en-US" sz="1600" dirty="0"/>
              <a:t>When a Behavior is invoked, </a:t>
            </a:r>
            <a:r>
              <a:rPr lang="en-US" sz="1600" i="1" dirty="0"/>
              <a:t>argument </a:t>
            </a:r>
            <a:r>
              <a:rPr lang="en-US" sz="1600" dirty="0"/>
              <a:t>values may be provided corresponding to Parameters with direction </a:t>
            </a:r>
            <a:r>
              <a:rPr lang="en-US" sz="1600" b="1" dirty="0"/>
              <a:t>“in” or “</a:t>
            </a:r>
            <a:r>
              <a:rPr lang="en-US" sz="1600" b="1" dirty="0" err="1"/>
              <a:t>inout</a:t>
            </a:r>
            <a:r>
              <a:rPr lang="en-US" sz="1600" b="1" dirty="0"/>
              <a:t>”</a:t>
            </a:r>
            <a:r>
              <a:rPr lang="en-US" sz="1600" dirty="0"/>
              <a:t>, as constrained by the multiplicity of those Parameters </a:t>
            </a:r>
            <a:endParaRPr lang="en-US" sz="1600" dirty="0" smtClean="0"/>
          </a:p>
          <a:p>
            <a:endParaRPr lang="en-US" sz="1600" dirty="0">
              <a:ea typeface="+mn-ea"/>
              <a:cs typeface="+mn-cs"/>
            </a:endParaRPr>
          </a:p>
          <a:p>
            <a:r>
              <a:rPr lang="en-US" sz="1600" dirty="0"/>
              <a:t>If such an input Parameter has a </a:t>
            </a:r>
            <a:r>
              <a:rPr lang="en-US" sz="1600" b="1" dirty="0" err="1"/>
              <a:t>defaultValue</a:t>
            </a:r>
            <a:r>
              <a:rPr lang="en-US" sz="1600" dirty="0"/>
              <a:t>, and no explicit argument value is given for it, then the </a:t>
            </a:r>
            <a:r>
              <a:rPr lang="en-US" sz="1600" dirty="0" err="1"/>
              <a:t>defaultValue</a:t>
            </a:r>
            <a:r>
              <a:rPr lang="en-US" sz="1600" dirty="0"/>
              <a:t> is evaluated to provide argument values for the Parameter </a:t>
            </a:r>
            <a:endParaRPr lang="en-US" sz="1600" dirty="0" smtClean="0"/>
          </a:p>
          <a:p>
            <a:endParaRPr lang="en-US" sz="1600" dirty="0">
              <a:ea typeface="+mn-ea"/>
              <a:cs typeface="+mn-cs"/>
            </a:endParaRPr>
          </a:p>
          <a:p>
            <a:r>
              <a:rPr lang="en-US" sz="1600" dirty="0"/>
              <a:t>When a Behavior execution completes, it may produce </a:t>
            </a:r>
            <a:r>
              <a:rPr lang="en-US" sz="1600" i="1" dirty="0"/>
              <a:t>result </a:t>
            </a:r>
            <a:r>
              <a:rPr lang="en-US" sz="1600" dirty="0"/>
              <a:t>values corresponding to Parameters with direction </a:t>
            </a:r>
            <a:r>
              <a:rPr lang="en-US" sz="1600" b="1" dirty="0"/>
              <a:t>“</a:t>
            </a:r>
            <a:r>
              <a:rPr lang="en-US" sz="1600" b="1" dirty="0" err="1"/>
              <a:t>inout</a:t>
            </a:r>
            <a:r>
              <a:rPr lang="en-US" sz="1600" b="1" dirty="0"/>
              <a:t>,” “out,” and “return,” </a:t>
            </a:r>
            <a:r>
              <a:rPr lang="en-US" sz="1600" dirty="0"/>
              <a:t>as constrained by the multiplicity of those Parameters </a:t>
            </a:r>
            <a:endParaRPr lang="en-US" sz="1600" dirty="0" smtClean="0"/>
          </a:p>
          <a:p>
            <a:endParaRPr lang="en-US" sz="1600" dirty="0">
              <a:ea typeface="+mn-ea"/>
              <a:cs typeface="+mn-cs"/>
            </a:endParaRPr>
          </a:p>
          <a:p>
            <a:r>
              <a:rPr lang="en-US" sz="1600" dirty="0"/>
              <a:t>If the Behavior was invoked synchronously, then result values are returned to the invoker. However, if the Behavior was invoked asynchronously, then any result values are lost when the Behavior execution completes.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124200" y="152400"/>
            <a:ext cx="4180953" cy="523220"/>
          </a:xfrm>
          <a:prstGeom prst="rect">
            <a:avLst/>
          </a:prstGeom>
          <a:noFill/>
        </p:spPr>
        <p:txBody>
          <a:bodyPr wrap="none" rtlCol="0">
            <a:spAutoFit/>
          </a:bodyPr>
          <a:lstStyle/>
          <a:p>
            <a:r>
              <a:rPr lang="en-US" sz="2800" dirty="0" smtClean="0">
                <a:latin typeface="+mj-lt"/>
              </a:rPr>
              <a:t>Behavioral Parameters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0412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0996" y="1447800"/>
            <a:ext cx="4524375" cy="3419475"/>
          </a:xfrm>
          <a:prstGeom prst="rect">
            <a:avLst/>
          </a:prstGeom>
        </p:spPr>
      </p:pic>
      <p:sp>
        <p:nvSpPr>
          <p:cNvPr id="5" name="TextBox 4"/>
          <p:cNvSpPr txBox="1"/>
          <p:nvPr/>
        </p:nvSpPr>
        <p:spPr>
          <a:xfrm>
            <a:off x="2514600" y="228600"/>
            <a:ext cx="5577168" cy="523220"/>
          </a:xfrm>
          <a:prstGeom prst="rect">
            <a:avLst/>
          </a:prstGeom>
          <a:noFill/>
        </p:spPr>
        <p:txBody>
          <a:bodyPr wrap="none" rtlCol="0">
            <a:spAutoFit/>
          </a:bodyPr>
          <a:lstStyle/>
          <a:p>
            <a:r>
              <a:rPr lang="en-US" sz="2800" dirty="0" smtClean="0">
                <a:latin typeface="+mj-lt"/>
              </a:rPr>
              <a:t>Streaming : Sugarcane Crusher</a:t>
            </a:r>
            <a:endParaRPr lang="en-US" sz="2800" dirty="0">
              <a:latin typeface="+mj-lt"/>
            </a:endParaRPr>
          </a:p>
        </p:txBody>
      </p:sp>
    </p:spTree>
    <p:extLst>
      <p:ext uri="{BB962C8B-B14F-4D97-AF65-F5344CB8AC3E}">
        <p14:creationId xmlns:p14="http://schemas.microsoft.com/office/powerpoint/2010/main" val="244075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Parameters may also be marked as </a:t>
            </a:r>
            <a:r>
              <a:rPr lang="en-US" sz="1600" b="1" i="1" dirty="0"/>
              <a:t>streaming</a:t>
            </a:r>
            <a:r>
              <a:rPr lang="en-US" sz="1600" i="1" dirty="0"/>
              <a:t> </a:t>
            </a:r>
            <a:r>
              <a:rPr lang="en-US" sz="1600" dirty="0"/>
              <a:t>(i.e., have the </a:t>
            </a:r>
            <a:r>
              <a:rPr lang="en-US" sz="1600" dirty="0" err="1"/>
              <a:t>isStreaming</a:t>
            </a:r>
            <a:r>
              <a:rPr lang="en-US" sz="1600" dirty="0"/>
              <a:t> property be </a:t>
            </a:r>
            <a:r>
              <a:rPr lang="en-US" sz="1600" i="1" dirty="0"/>
              <a:t>true</a:t>
            </a:r>
            <a:r>
              <a:rPr lang="en-US" sz="1600" dirty="0"/>
              <a:t>). Such Parameters allow values to be passed into and out of a Behavior execution any time during its course, rather than just on invocation and completion. </a:t>
            </a:r>
            <a:endParaRPr lang="en-US" sz="1600" dirty="0" smtClean="0"/>
          </a:p>
          <a:p>
            <a:endParaRPr lang="en-US" sz="1600" dirty="0">
              <a:ea typeface="+mn-ea"/>
              <a:cs typeface="+mn-cs"/>
            </a:endParaRPr>
          </a:p>
          <a:p>
            <a:r>
              <a:rPr lang="en-US" sz="1600" dirty="0"/>
              <a:t>If an </a:t>
            </a:r>
            <a:r>
              <a:rPr lang="en-US" sz="1600" b="1" dirty="0"/>
              <a:t>input Parameter is streaming</a:t>
            </a:r>
            <a:r>
              <a:rPr lang="en-US" sz="1600" i="1" dirty="0"/>
              <a:t>, </a:t>
            </a:r>
            <a:r>
              <a:rPr lang="en-US" sz="1600" dirty="0"/>
              <a:t>then argument values may be provided for the Parameter </a:t>
            </a:r>
            <a:r>
              <a:rPr lang="en-US" sz="1600" b="1" dirty="0"/>
              <a:t>during the course of a Behavior execution rather than just at invocation </a:t>
            </a:r>
            <a:endParaRPr lang="en-US" sz="1600" b="1" dirty="0" smtClean="0"/>
          </a:p>
          <a:p>
            <a:pPr lvl="1"/>
            <a:r>
              <a:rPr lang="en-US" sz="1200" dirty="0"/>
              <a:t>One or more argument values may be </a:t>
            </a:r>
            <a:r>
              <a:rPr lang="en-US" sz="1200" b="1" i="1" dirty="0"/>
              <a:t>posted</a:t>
            </a:r>
            <a:r>
              <a:rPr lang="en-US" sz="1200" i="1" dirty="0"/>
              <a:t> </a:t>
            </a:r>
            <a:r>
              <a:rPr lang="en-US" sz="1200" dirty="0"/>
              <a:t>to a streaming input Parameter </a:t>
            </a:r>
            <a:r>
              <a:rPr lang="en-US" sz="1200" b="1" dirty="0"/>
              <a:t>at or any time after the invocation of a Behavior and before its completion </a:t>
            </a:r>
            <a:endParaRPr lang="en-US" sz="1200" dirty="0">
              <a:ea typeface="+mn-ea"/>
              <a:cs typeface="+mn-cs"/>
            </a:endParaRPr>
          </a:p>
          <a:p>
            <a:pPr lvl="1"/>
            <a:endParaRPr lang="en-US" sz="1200" b="1" dirty="0">
              <a:ea typeface="+mn-ea"/>
              <a:cs typeface="+mn-cs"/>
            </a:endParaRPr>
          </a:p>
          <a:p>
            <a:r>
              <a:rPr lang="en-US" sz="1600" dirty="0"/>
              <a:t>If an </a:t>
            </a:r>
            <a:r>
              <a:rPr lang="en-US" sz="1600" b="1" dirty="0"/>
              <a:t>output Parameter is streaming</a:t>
            </a:r>
            <a:r>
              <a:rPr lang="en-US" sz="1600" dirty="0"/>
              <a:t>, then a Behavior execution may provide result values for the Parameter </a:t>
            </a:r>
            <a:r>
              <a:rPr lang="en-US" sz="1600" b="1" dirty="0"/>
              <a:t>during its course rather than just at completion</a:t>
            </a:r>
            <a:r>
              <a:rPr lang="en-US" sz="1600" dirty="0"/>
              <a:t>. </a:t>
            </a:r>
            <a:endParaRPr lang="en-US" sz="1600" dirty="0" smtClean="0"/>
          </a:p>
          <a:p>
            <a:pPr lvl="1"/>
            <a:r>
              <a:rPr lang="en-US" sz="1200" dirty="0" smtClean="0"/>
              <a:t>One </a:t>
            </a:r>
            <a:r>
              <a:rPr lang="en-US" sz="1200" dirty="0"/>
              <a:t>or more result values may be </a:t>
            </a:r>
            <a:r>
              <a:rPr lang="en-US" sz="1200" i="1" dirty="0"/>
              <a:t>posted </a:t>
            </a:r>
            <a:r>
              <a:rPr lang="en-US" sz="1200" dirty="0"/>
              <a:t>to a streaming output Parameter any time after the invocation of a Behavior up to or at its completion </a:t>
            </a:r>
            <a:endParaRPr lang="en-US" sz="1200" dirty="0" smtClean="0"/>
          </a:p>
          <a:p>
            <a:pPr lvl="1"/>
            <a:endParaRPr lang="en-US" sz="1200" b="1" dirty="0"/>
          </a:p>
          <a:p>
            <a:r>
              <a:rPr lang="en-US" sz="1600" dirty="0"/>
              <a:t>A </a:t>
            </a:r>
            <a:r>
              <a:rPr lang="en-US" sz="1600" b="1" dirty="0"/>
              <a:t>reentrant Behavior shall not have streaming Parameters </a:t>
            </a:r>
            <a:endParaRPr lang="en-US" sz="1600" b="1" dirty="0" smtClean="0"/>
          </a:p>
          <a:p>
            <a:pPr lvl="1"/>
            <a:r>
              <a:rPr lang="en-US" sz="1200" dirty="0"/>
              <a:t>because there are potentially multiple executions of the Behavior going at the same time, and it would be ambiguous </a:t>
            </a:r>
            <a:r>
              <a:rPr lang="en-US" sz="1200" dirty="0" smtClean="0"/>
              <a:t>which </a:t>
            </a:r>
            <a:r>
              <a:rPr lang="en-US" sz="1200" dirty="0"/>
              <a:t>execution would be receiving or producing streamed values </a:t>
            </a:r>
            <a:endParaRPr lang="en-US" sz="1200" dirty="0" smtClean="0"/>
          </a:p>
          <a:p>
            <a:pPr lvl="1"/>
            <a:endParaRPr lang="en-US" sz="1200" b="1" dirty="0"/>
          </a:p>
          <a:p>
            <a:r>
              <a:rPr lang="en-US" sz="1600" dirty="0"/>
              <a:t>A Behavior may have one or more output Parameters marked as </a:t>
            </a:r>
            <a:r>
              <a:rPr lang="en-US" sz="1600" b="1" dirty="0" err="1" smtClean="0"/>
              <a:t>isException</a:t>
            </a:r>
            <a:r>
              <a:rPr lang="en-US" sz="1600" b="1" dirty="0" smtClean="0"/>
              <a:t>=true</a:t>
            </a:r>
            <a:r>
              <a:rPr lang="en-US" sz="1600" dirty="0" smtClean="0"/>
              <a:t>.</a:t>
            </a:r>
          </a:p>
          <a:p>
            <a:pPr lvl="1"/>
            <a:r>
              <a:rPr lang="en-US" sz="1200" dirty="0" smtClean="0"/>
              <a:t>In </a:t>
            </a:r>
            <a:r>
              <a:rPr lang="en-US" sz="1200" dirty="0"/>
              <a:t>this case, when an execution of the Behavior completes, either none of these Parameters shall have values or exactly one shall have a value and no other parameters (exception or otherwise) shall have any values. </a:t>
            </a:r>
            <a:endParaRPr lang="en-US" sz="1200" b="1"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0412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Behavior with </a:t>
            </a:r>
            <a:r>
              <a:rPr lang="en-US" sz="1600" b="1" dirty="0"/>
              <a:t>input </a:t>
            </a:r>
            <a:r>
              <a:rPr lang="en-US" sz="1600" b="1" dirty="0" err="1"/>
              <a:t>ParameterSets</a:t>
            </a:r>
            <a:r>
              <a:rPr lang="en-US" sz="1600" b="1" dirty="0"/>
              <a:t> </a:t>
            </a:r>
            <a:r>
              <a:rPr lang="en-US" sz="1600" dirty="0"/>
              <a:t>can only accept inputs from Parameters in one of the sets per execution. </a:t>
            </a:r>
            <a:endParaRPr lang="en-US" sz="1600" b="1" dirty="0" smtClean="0"/>
          </a:p>
          <a:p>
            <a:endParaRPr lang="en-US" sz="1600" b="1" dirty="0">
              <a:ea typeface="+mn-ea"/>
              <a:cs typeface="+mn-cs"/>
            </a:endParaRPr>
          </a:p>
          <a:p>
            <a:r>
              <a:rPr lang="en-US" sz="1600" dirty="0"/>
              <a:t>A Behavior with </a:t>
            </a:r>
            <a:r>
              <a:rPr lang="en-US" sz="1600" b="1" dirty="0"/>
              <a:t>output </a:t>
            </a:r>
            <a:r>
              <a:rPr lang="en-US" sz="1600" b="1" dirty="0" err="1"/>
              <a:t>ParameterSets</a:t>
            </a:r>
            <a:r>
              <a:rPr lang="en-US" sz="1600" b="1" dirty="0"/>
              <a:t> </a:t>
            </a:r>
            <a:r>
              <a:rPr lang="en-US" sz="1600" dirty="0"/>
              <a:t>can only post outputs to the Parameters in one of the sets per execution. </a:t>
            </a:r>
            <a:endParaRPr lang="en-US" sz="1600" dirty="0" smtClean="0"/>
          </a:p>
          <a:p>
            <a:endParaRPr lang="en-US" sz="1600" dirty="0">
              <a:ea typeface="+mn-ea"/>
              <a:cs typeface="+mn-cs"/>
            </a:endParaRPr>
          </a:p>
          <a:p>
            <a:r>
              <a:rPr lang="en-US" sz="1600" dirty="0"/>
              <a:t>An </a:t>
            </a:r>
            <a:r>
              <a:rPr lang="en-US" sz="1600" b="1" dirty="0" err="1"/>
              <a:t>OpaqueBehavior</a:t>
            </a:r>
            <a:r>
              <a:rPr lang="en-US" sz="1600" dirty="0"/>
              <a:t> is a Behavior whose specification is given in a </a:t>
            </a:r>
            <a:r>
              <a:rPr lang="en-US" sz="1600" b="1" dirty="0"/>
              <a:t>textual language </a:t>
            </a:r>
            <a:r>
              <a:rPr lang="en-US" sz="1600" dirty="0"/>
              <a:t>other than UML. </a:t>
            </a:r>
            <a:endParaRPr lang="en-US" sz="1600" dirty="0" smtClean="0"/>
          </a:p>
          <a:p>
            <a:pPr lvl="1"/>
            <a:r>
              <a:rPr lang="en-US" sz="1200" dirty="0"/>
              <a:t>An </a:t>
            </a:r>
            <a:r>
              <a:rPr lang="en-US" sz="1200" dirty="0" err="1"/>
              <a:t>OpaqueBehavior</a:t>
            </a:r>
            <a:r>
              <a:rPr lang="en-US" sz="1200" dirty="0"/>
              <a:t> has a body that consists of a sequence of text Strings representing alternative means of specifying the required behavior </a:t>
            </a:r>
            <a:endParaRPr lang="en-US" sz="1200" dirty="0" smtClean="0"/>
          </a:p>
          <a:p>
            <a:pPr marL="457200" lvl="1" indent="0">
              <a:buNone/>
            </a:pPr>
            <a:endParaRPr lang="en-US" sz="1200" dirty="0" smtClean="0"/>
          </a:p>
          <a:p>
            <a:r>
              <a:rPr lang="en-US" sz="1600" b="1" dirty="0" err="1"/>
              <a:t>FunctionBehavior</a:t>
            </a:r>
            <a:r>
              <a:rPr lang="en-US" sz="1600" dirty="0"/>
              <a:t> is an </a:t>
            </a:r>
            <a:r>
              <a:rPr lang="en-US" sz="1600" dirty="0" err="1"/>
              <a:t>OpaqueBehavior</a:t>
            </a:r>
            <a:r>
              <a:rPr lang="en-US" sz="1600" dirty="0"/>
              <a:t> that does not access or modify any objects or other external data </a:t>
            </a:r>
            <a:endParaRPr lang="en-US" sz="1600" dirty="0" smtClean="0"/>
          </a:p>
          <a:p>
            <a:pPr lvl="1"/>
            <a:r>
              <a:rPr lang="en-US" sz="1200" dirty="0" err="1"/>
              <a:t>FunctionBehaviors</a:t>
            </a:r>
            <a:r>
              <a:rPr lang="en-US" sz="1200" dirty="0"/>
              <a:t> thus represent functions that transform a set of input argument values (given by the input Parameters of the </a:t>
            </a:r>
            <a:r>
              <a:rPr lang="en-US" sz="1200" dirty="0" err="1"/>
              <a:t>FunctionBehavior</a:t>
            </a:r>
            <a:r>
              <a:rPr lang="en-US" sz="1200" dirty="0"/>
              <a:t>) to a set of output result values (given by the output Parameters of the </a:t>
            </a:r>
            <a:r>
              <a:rPr lang="en-US" sz="1200" dirty="0" err="1"/>
              <a:t>FunctionBehavior</a:t>
            </a:r>
            <a:r>
              <a:rPr lang="en-US" sz="1200" dirty="0"/>
              <a:t>). </a:t>
            </a:r>
            <a:endParaRPr lang="en-US" sz="1200" dirty="0" smtClean="0"/>
          </a:p>
          <a:p>
            <a:pPr lvl="1"/>
            <a:r>
              <a:rPr lang="en-US" sz="1200" dirty="0"/>
              <a:t>Examples of functions that might be modeled as </a:t>
            </a:r>
            <a:r>
              <a:rPr lang="en-US" sz="1200" dirty="0" err="1"/>
              <a:t>FunctionBehaviors</a:t>
            </a:r>
            <a:r>
              <a:rPr lang="en-US" sz="1200" dirty="0"/>
              <a:t> include primitive arithmetic, Boolean, and String functions </a:t>
            </a:r>
            <a:endParaRPr lang="en-US" sz="1200" dirty="0" smtClean="0"/>
          </a:p>
          <a:p>
            <a:endParaRPr lang="en-US" sz="1600" dirty="0">
              <a:ea typeface="+mn-ea"/>
              <a:cs typeface="+mn-cs"/>
            </a:endParaRPr>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0412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a:t>
            </a:r>
            <a:r>
              <a:rPr lang="en-US" sz="1600" b="1" dirty="0" err="1"/>
              <a:t>BehavioredClassifier</a:t>
            </a:r>
            <a:r>
              <a:rPr lang="en-US" sz="1600" dirty="0"/>
              <a:t> is a Classifier that may have </a:t>
            </a:r>
            <a:r>
              <a:rPr lang="en-US" sz="1600" dirty="0" err="1"/>
              <a:t>ownedBehaviors</a:t>
            </a:r>
            <a:r>
              <a:rPr lang="en-US" sz="1600" dirty="0"/>
              <a:t>, at most one of which may be considered to specify the behavior of the </a:t>
            </a:r>
            <a:r>
              <a:rPr lang="en-US" sz="1600" dirty="0" err="1"/>
              <a:t>BehavioredClassifier</a:t>
            </a:r>
            <a:r>
              <a:rPr lang="en-US" sz="1600" dirty="0"/>
              <a:t> itself </a:t>
            </a:r>
            <a:endParaRPr lang="en-US" sz="1600" dirty="0" smtClean="0"/>
          </a:p>
          <a:p>
            <a:endParaRPr lang="en-US" sz="1600" dirty="0">
              <a:ea typeface="+mn-ea"/>
              <a:cs typeface="+mn-cs"/>
            </a:endParaRPr>
          </a:p>
          <a:p>
            <a:r>
              <a:rPr lang="en-US" sz="1600" dirty="0"/>
              <a:t>A </a:t>
            </a:r>
            <a:r>
              <a:rPr lang="en-US" sz="1600" dirty="0" err="1"/>
              <a:t>BehavioredClassifier</a:t>
            </a:r>
            <a:r>
              <a:rPr lang="en-US" sz="1600" dirty="0"/>
              <a:t> may have a distinguished </a:t>
            </a:r>
            <a:r>
              <a:rPr lang="en-US" sz="1600" b="1" dirty="0" err="1"/>
              <a:t>ownedBehavior</a:t>
            </a:r>
            <a:r>
              <a:rPr lang="en-US" sz="1600" dirty="0"/>
              <a:t> called its </a:t>
            </a:r>
            <a:r>
              <a:rPr lang="en-US" sz="1600" b="1" dirty="0" err="1"/>
              <a:t>classifierBehavior</a:t>
            </a:r>
            <a:r>
              <a:rPr lang="en-US" sz="1600" dirty="0"/>
              <a:t>. </a:t>
            </a:r>
            <a:endParaRPr lang="en-US" sz="1600" dirty="0" smtClean="0"/>
          </a:p>
          <a:p>
            <a:pPr lvl="1"/>
            <a:r>
              <a:rPr lang="en-US" sz="1400" dirty="0" smtClean="0"/>
              <a:t>A </a:t>
            </a:r>
            <a:r>
              <a:rPr lang="en-US" sz="1400" dirty="0" err="1"/>
              <a:t>classifierBehavior</a:t>
            </a:r>
            <a:r>
              <a:rPr lang="en-US" sz="1400" dirty="0"/>
              <a:t> </a:t>
            </a:r>
            <a:r>
              <a:rPr lang="en-US" sz="1400" b="1" dirty="0"/>
              <a:t>describes the behavior an instance of the owning Classifier may undergo in the course of its lifetime. </a:t>
            </a:r>
            <a:endParaRPr lang="en-US" sz="1400" b="1" dirty="0" smtClean="0"/>
          </a:p>
          <a:p>
            <a:pPr lvl="1"/>
            <a:r>
              <a:rPr lang="en-US" sz="1400" dirty="0" smtClean="0"/>
              <a:t>The </a:t>
            </a:r>
            <a:r>
              <a:rPr lang="en-US" sz="1400" dirty="0" err="1"/>
              <a:t>classifierBehavior</a:t>
            </a:r>
            <a:r>
              <a:rPr lang="en-US" sz="1400" dirty="0"/>
              <a:t> of a </a:t>
            </a:r>
            <a:r>
              <a:rPr lang="en-US" sz="1400" dirty="0" err="1"/>
              <a:t>BehavioredClassifier</a:t>
            </a:r>
            <a:r>
              <a:rPr lang="en-US" sz="1400" dirty="0"/>
              <a:t> is considered to be</a:t>
            </a:r>
            <a:r>
              <a:rPr lang="en-US" sz="1400" b="1" dirty="0"/>
              <a:t> invoked when an instance of the owning </a:t>
            </a:r>
            <a:r>
              <a:rPr lang="en-US" sz="1400" b="1" dirty="0" err="1"/>
              <a:t>BehavioredClassifier</a:t>
            </a:r>
            <a:r>
              <a:rPr lang="en-US" sz="1400" b="1" dirty="0"/>
              <a:t> is created</a:t>
            </a:r>
            <a:r>
              <a:rPr lang="en-US" sz="1400" dirty="0"/>
              <a:t> and the resulting execution has the new instance as its context object. </a:t>
            </a:r>
            <a:endParaRPr lang="en-US" sz="1400" dirty="0" smtClean="0"/>
          </a:p>
          <a:p>
            <a:pPr lvl="1"/>
            <a:r>
              <a:rPr lang="en-US" sz="1400" dirty="0" smtClean="0"/>
              <a:t>The </a:t>
            </a:r>
            <a:r>
              <a:rPr lang="en-US" sz="1400" dirty="0"/>
              <a:t>execution is </a:t>
            </a:r>
            <a:r>
              <a:rPr lang="en-US" sz="1400" dirty="0" smtClean="0"/>
              <a:t>terminated </a:t>
            </a:r>
            <a:r>
              <a:rPr lang="en-US" sz="1400" dirty="0"/>
              <a:t>if the instance is destroyed </a:t>
            </a:r>
            <a:endParaRPr lang="en-US" sz="1400" dirty="0" smtClean="0"/>
          </a:p>
          <a:p>
            <a:pPr marL="457200" lvl="1" indent="0">
              <a:buNone/>
            </a:pPr>
            <a:endParaRPr lang="en-US" sz="1400" dirty="0">
              <a:ea typeface="+mn-ea"/>
              <a:cs typeface="+mn-cs"/>
            </a:endParaRPr>
          </a:p>
          <a:p>
            <a:pPr marL="342900" lvl="1" indent="-342900">
              <a:buChar char="•"/>
            </a:pPr>
            <a:r>
              <a:rPr lang="en-US" sz="1600" dirty="0">
                <a:ea typeface="+mn-ea"/>
                <a:cs typeface="+mn-cs"/>
              </a:rPr>
              <a:t>Calling an Operation on or sending a Signal instance to an object of a Class is a </a:t>
            </a:r>
            <a:r>
              <a:rPr lang="en-US" sz="1600" b="1" dirty="0">
                <a:ea typeface="+mn-ea"/>
                <a:cs typeface="+mn-cs"/>
              </a:rPr>
              <a:t>request</a:t>
            </a:r>
            <a:r>
              <a:rPr lang="en-US" sz="1600" dirty="0">
                <a:ea typeface="+mn-ea"/>
                <a:cs typeface="+mn-cs"/>
              </a:rPr>
              <a:t> for the object to carry out an identified </a:t>
            </a:r>
            <a:r>
              <a:rPr lang="en-US" sz="1600" dirty="0" err="1">
                <a:ea typeface="+mn-ea"/>
                <a:cs typeface="+mn-cs"/>
              </a:rPr>
              <a:t>BehavioralFeature</a:t>
            </a:r>
            <a:r>
              <a:rPr lang="en-US" sz="1600" dirty="0">
                <a:ea typeface="+mn-ea"/>
                <a:cs typeface="+mn-cs"/>
              </a:rPr>
              <a:t> </a:t>
            </a:r>
            <a:endParaRPr lang="en-US" sz="1600" dirty="0" smtClean="0">
              <a:ea typeface="+mn-ea"/>
              <a:cs typeface="+mn-cs"/>
            </a:endParaRPr>
          </a:p>
          <a:p>
            <a:pPr marL="342900" lvl="1" indent="-342900">
              <a:buChar char="•"/>
            </a:pPr>
            <a:endParaRPr lang="en-US" sz="1600" dirty="0">
              <a:ea typeface="+mn-ea"/>
              <a:cs typeface="+mn-cs"/>
            </a:endParaRPr>
          </a:p>
          <a:p>
            <a:r>
              <a:rPr lang="en-US" sz="1600" dirty="0"/>
              <a:t>There are two kinds of </a:t>
            </a:r>
            <a:r>
              <a:rPr lang="en-US" sz="1600" dirty="0" err="1"/>
              <a:t>BehavioralFeatures</a:t>
            </a:r>
            <a:r>
              <a:rPr lang="en-US" sz="1600" dirty="0"/>
              <a:t> </a:t>
            </a:r>
            <a:endParaRPr lang="en-US" sz="1600" dirty="0" smtClean="0"/>
          </a:p>
          <a:p>
            <a:pPr lvl="1"/>
            <a:r>
              <a:rPr lang="en-US" sz="1400" b="1" dirty="0"/>
              <a:t>Operations</a:t>
            </a:r>
            <a:r>
              <a:rPr lang="en-US" sz="1400" dirty="0"/>
              <a:t> </a:t>
            </a:r>
            <a:r>
              <a:rPr lang="en-US" sz="1400" dirty="0" smtClean="0"/>
              <a:t> : </a:t>
            </a:r>
            <a:r>
              <a:rPr lang="en-US" sz="1400" dirty="0"/>
              <a:t>An Operation call identifies a specific operation to be invoked </a:t>
            </a:r>
            <a:endParaRPr lang="en-US" sz="1400" dirty="0" smtClean="0"/>
          </a:p>
          <a:p>
            <a:pPr lvl="1"/>
            <a:r>
              <a:rPr lang="en-US" sz="1400" b="1" dirty="0" smtClean="0"/>
              <a:t>Receptions</a:t>
            </a:r>
            <a:r>
              <a:rPr lang="en-US" sz="1400" dirty="0" smtClean="0"/>
              <a:t>  : </a:t>
            </a:r>
            <a:r>
              <a:rPr lang="en-US" sz="1400" dirty="0"/>
              <a:t>The receipt of an instance of a Signal, </a:t>
            </a:r>
            <a:r>
              <a:rPr lang="en-US" sz="1400" dirty="0" smtClean="0"/>
              <a:t>is </a:t>
            </a:r>
            <a:r>
              <a:rPr lang="en-US" sz="1400" dirty="0"/>
              <a:t>considered to be a request for any Reception of the receiving object that references that Signal or any direct or indirect generalization of it </a:t>
            </a:r>
            <a:endParaRPr lang="en-US" sz="1400" dirty="0" smtClean="0"/>
          </a:p>
          <a:p>
            <a:pPr marL="0" indent="0">
              <a:buNone/>
            </a:pPr>
            <a:endParaRPr lang="en-US" sz="900" dirty="0" smtClean="0"/>
          </a:p>
          <a:p>
            <a:pPr marL="0" indent="0">
              <a:buNone/>
            </a:pPr>
            <a:r>
              <a:rPr lang="en-US" sz="900" dirty="0" smtClean="0"/>
              <a:t>Note : Of </a:t>
            </a:r>
            <a:r>
              <a:rPr lang="en-US" sz="900" dirty="0"/>
              <a:t>the different kinds of </a:t>
            </a:r>
            <a:r>
              <a:rPr lang="en-US" sz="900" dirty="0" err="1"/>
              <a:t>BehavioredClassifiers</a:t>
            </a:r>
            <a:r>
              <a:rPr lang="en-US" sz="900" dirty="0"/>
              <a:t> in UML, only Classes may have </a:t>
            </a:r>
            <a:r>
              <a:rPr lang="en-US" sz="900" dirty="0" err="1"/>
              <a:t>BehavioralFeatures</a:t>
            </a:r>
            <a:r>
              <a:rPr lang="en-US" sz="900" dirty="0"/>
              <a:t> and only active Classes may have Receptions </a:t>
            </a:r>
          </a:p>
          <a:p>
            <a:endParaRPr lang="en-US" sz="1600" dirty="0"/>
          </a:p>
          <a:p>
            <a:pPr lvl="1"/>
            <a:endParaRPr lang="en-US" sz="12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7" name="TextBox 6"/>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0412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09900" y="609600"/>
            <a:ext cx="3733800" cy="1143000"/>
          </a:xfrm>
          <a:prstGeom prst="rect">
            <a:avLst/>
          </a:prstGeom>
        </p:spPr>
      </p:pic>
      <p:pic>
        <p:nvPicPr>
          <p:cNvPr id="8" name="Picture 7"/>
          <p:cNvPicPr>
            <a:picLocks noChangeAspect="1"/>
          </p:cNvPicPr>
          <p:nvPr/>
        </p:nvPicPr>
        <p:blipFill>
          <a:blip r:embed="rId3"/>
          <a:stretch>
            <a:fillRect/>
          </a:stretch>
        </p:blipFill>
        <p:spPr>
          <a:xfrm>
            <a:off x="1238932" y="2057399"/>
            <a:ext cx="7359305" cy="4287823"/>
          </a:xfrm>
          <a:prstGeom prst="rect">
            <a:avLst/>
          </a:prstGeom>
        </p:spPr>
      </p:pic>
    </p:spTree>
    <p:extLst>
      <p:ext uri="{BB962C8B-B14F-4D97-AF65-F5344CB8AC3E}">
        <p14:creationId xmlns:p14="http://schemas.microsoft.com/office/powerpoint/2010/main" val="16371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a:t>
            </a:r>
            <a:r>
              <a:rPr lang="en-US" sz="1600" dirty="0" err="1"/>
              <a:t>BehavioralFeature</a:t>
            </a:r>
            <a:r>
              <a:rPr lang="en-US" sz="1600" dirty="0"/>
              <a:t> of a Class may be </a:t>
            </a:r>
            <a:r>
              <a:rPr lang="en-US" sz="1600" b="1" dirty="0"/>
              <a:t>implemented by one or more method Behaviors </a:t>
            </a:r>
            <a:endParaRPr lang="en-US" sz="1600" b="1" dirty="0" smtClean="0"/>
          </a:p>
          <a:p>
            <a:endParaRPr lang="en-US" sz="1600" b="1" dirty="0"/>
          </a:p>
          <a:p>
            <a:r>
              <a:rPr lang="en-US" sz="1600" dirty="0"/>
              <a:t>A Behavior shall be the method for no more than one </a:t>
            </a:r>
            <a:r>
              <a:rPr lang="en-US" sz="1600" dirty="0" err="1"/>
              <a:t>BehavioralFeature</a:t>
            </a:r>
            <a:r>
              <a:rPr lang="en-US" sz="1600" dirty="0"/>
              <a:t>, called its </a:t>
            </a:r>
            <a:r>
              <a:rPr lang="en-US" sz="1600" b="1" dirty="0"/>
              <a:t>specification </a:t>
            </a:r>
            <a:endParaRPr lang="en-US" sz="1600" b="1" dirty="0" smtClean="0"/>
          </a:p>
          <a:p>
            <a:endParaRPr lang="en-US" sz="1600" b="1" dirty="0"/>
          </a:p>
          <a:p>
            <a:r>
              <a:rPr lang="en-US" sz="1600" dirty="0"/>
              <a:t>The specification of a Behavior shall be an </a:t>
            </a:r>
            <a:r>
              <a:rPr lang="en-US" sz="1600" b="1" dirty="0"/>
              <a:t>owned or inherited member of the Class</a:t>
            </a:r>
            <a:r>
              <a:rPr lang="en-US" sz="1600" dirty="0"/>
              <a:t> of which the Behavior is an </a:t>
            </a:r>
            <a:r>
              <a:rPr lang="en-US" sz="1600" b="1" dirty="0" err="1"/>
              <a:t>ownedBehavior</a:t>
            </a:r>
            <a:r>
              <a:rPr lang="en-US" sz="1600" dirty="0"/>
              <a:t>. </a:t>
            </a:r>
            <a:endParaRPr lang="en-US" sz="1600" dirty="0" smtClean="0"/>
          </a:p>
          <a:p>
            <a:endParaRPr lang="en-US" sz="1600" b="1" dirty="0"/>
          </a:p>
          <a:p>
            <a:r>
              <a:rPr lang="en-US" sz="1600" dirty="0"/>
              <a:t>It is possible to have more than one method associated with a single </a:t>
            </a:r>
            <a:r>
              <a:rPr lang="en-US" sz="1600" dirty="0" err="1"/>
              <a:t>BehavioralFeature</a:t>
            </a:r>
            <a:r>
              <a:rPr lang="en-US" sz="1600" dirty="0"/>
              <a:t>, but there shall </a:t>
            </a:r>
            <a:r>
              <a:rPr lang="en-US" sz="1600" b="1" dirty="0"/>
              <a:t>be at most one Behavior for a particular pairing of a Class (as owner of the Behavior) and a </a:t>
            </a:r>
            <a:r>
              <a:rPr lang="en-US" sz="1600" b="1" dirty="0" err="1"/>
              <a:t>BehavioralFeature</a:t>
            </a:r>
            <a:r>
              <a:rPr lang="en-US" sz="1600" b="1" dirty="0"/>
              <a:t> (as the specification for the Behavior). </a:t>
            </a:r>
            <a:endParaRPr lang="en-US" sz="1600" b="1" dirty="0" smtClean="0"/>
          </a:p>
          <a:p>
            <a:endParaRPr lang="en-US" sz="1600" b="1" dirty="0" smtClean="0"/>
          </a:p>
          <a:p>
            <a:pPr lvl="1"/>
            <a:r>
              <a:rPr lang="en-US" sz="1200" dirty="0"/>
              <a:t>This means that a single </a:t>
            </a:r>
            <a:r>
              <a:rPr lang="en-US" sz="1200" dirty="0" err="1"/>
              <a:t>BehavioralFeature</a:t>
            </a:r>
            <a:r>
              <a:rPr lang="en-US" sz="1200" dirty="0"/>
              <a:t> may have methods both in its owning Class and any direct or indirect subclass of that Class, but with no more than one method per Class </a:t>
            </a:r>
            <a:endParaRPr lang="en-US" sz="1200" dirty="0" smtClean="0"/>
          </a:p>
          <a:p>
            <a:pPr lvl="1"/>
            <a:endParaRPr lang="en-US" sz="1200" b="1" dirty="0"/>
          </a:p>
          <a:p>
            <a:r>
              <a:rPr lang="en-US" sz="1600" dirty="0"/>
              <a:t>The receiving object becomes the context object for the execution of any invoked methods </a:t>
            </a:r>
            <a:endParaRPr lang="en-US" sz="1600" dirty="0" smtClean="0"/>
          </a:p>
          <a:p>
            <a:endParaRPr lang="en-US" sz="1600" b="1" dirty="0"/>
          </a:p>
          <a:p>
            <a:endParaRPr lang="en-US" sz="16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Tree>
    <p:extLst>
      <p:ext uri="{BB962C8B-B14F-4D97-AF65-F5344CB8AC3E}">
        <p14:creationId xmlns:p14="http://schemas.microsoft.com/office/powerpoint/2010/main" val="270412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73544" y="3016480"/>
            <a:ext cx="2715283" cy="2511132"/>
            <a:chOff x="3609317" y="3737268"/>
            <a:chExt cx="2715283" cy="2511132"/>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671" y="3957458"/>
              <a:ext cx="1668812" cy="209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3609317" y="3737268"/>
              <a:ext cx="2715283" cy="251113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4006961" y="4105015"/>
              <a:ext cx="1919995" cy="1775638"/>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sp>
        <p:nvSpPr>
          <p:cNvPr id="6" name="TextBox 5"/>
          <p:cNvSpPr txBox="1"/>
          <p:nvPr/>
        </p:nvSpPr>
        <p:spPr>
          <a:xfrm>
            <a:off x="3162618" y="2347302"/>
            <a:ext cx="3608680" cy="646331"/>
          </a:xfrm>
          <a:prstGeom prst="rect">
            <a:avLst/>
          </a:prstGeom>
          <a:noFill/>
        </p:spPr>
        <p:txBody>
          <a:bodyPr wrap="none" rtlCol="0">
            <a:spAutoFit/>
          </a:bodyPr>
          <a:lstStyle>
            <a:defPPr>
              <a:defRPr lang="en-US"/>
            </a:defPPr>
            <a:lvl1pPr>
              <a:defRPr>
                <a:latin typeface="+mj-lt"/>
              </a:defRPr>
            </a:lvl1pPr>
          </a:lstStyle>
          <a:p>
            <a:r>
              <a:rPr lang="en-US" dirty="0"/>
              <a:t>Please do not fall off the chair !</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1000"/>
            <a:ext cx="4953000" cy="171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667000" y="1142999"/>
            <a:ext cx="4724400" cy="784830"/>
          </a:xfrm>
          <a:prstGeom prst="rect">
            <a:avLst/>
          </a:prstGeom>
          <a:noFill/>
        </p:spPr>
        <p:txBody>
          <a:bodyPr wrap="square" rtlCol="0">
            <a:spAutoFit/>
          </a:bodyPr>
          <a:lstStyle/>
          <a:p>
            <a:r>
              <a:rPr lang="en-US" sz="900" dirty="0" smtClean="0"/>
              <a:t>UML 2.5 discussions have been known to cause or induce sleep among participants. </a:t>
            </a:r>
          </a:p>
          <a:p>
            <a:endParaRPr lang="en-US" sz="900" dirty="0"/>
          </a:p>
          <a:p>
            <a:r>
              <a:rPr lang="en-US" sz="900" dirty="0" smtClean="0"/>
              <a:t>Necessary precautions to prevent injuries due to participants  falling off chairs ,resulting from UML-induced stupor is highly advised </a:t>
            </a:r>
            <a:r>
              <a:rPr lang="en-US" sz="900" dirty="0" smtClean="0">
                <a:sym typeface="Wingdings" panose="05000000000000000000" pitchFamily="2" charset="2"/>
              </a:rPr>
              <a:t></a:t>
            </a:r>
            <a:endParaRPr lang="en-US" sz="900" dirty="0" smtClean="0"/>
          </a:p>
          <a:p>
            <a:endParaRPr lang="en-US" sz="900"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518" y="2960982"/>
            <a:ext cx="2362200" cy="264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2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Methods of a Reception are always invoked asynchronously, while the methods of an Operation may be invoked either synchronously or asynchronously, depending on how the Operation is called. </a:t>
            </a:r>
            <a:endParaRPr lang="en-US" sz="1600" dirty="0" smtClean="0"/>
          </a:p>
          <a:p>
            <a:endParaRPr lang="en-US" sz="1600" dirty="0">
              <a:ea typeface="+mn-ea"/>
              <a:cs typeface="+mn-cs"/>
            </a:endParaRPr>
          </a:p>
          <a:p>
            <a:r>
              <a:rPr lang="en-US" sz="1600" dirty="0" smtClean="0"/>
              <a:t>Simple </a:t>
            </a:r>
            <a:r>
              <a:rPr lang="en-US" sz="1600" b="1" dirty="0"/>
              <a:t>object-oriented resolution process</a:t>
            </a:r>
            <a:r>
              <a:rPr lang="en-US" sz="1600" dirty="0"/>
              <a:t> for a </a:t>
            </a:r>
            <a:r>
              <a:rPr lang="en-US" sz="1600" dirty="0" err="1"/>
              <a:t>CallEvent</a:t>
            </a:r>
            <a:r>
              <a:rPr lang="en-US" sz="1600" dirty="0"/>
              <a:t> that always results in at most one method being identified: </a:t>
            </a:r>
            <a:endParaRPr lang="en-US" sz="1600" dirty="0" smtClean="0"/>
          </a:p>
          <a:p>
            <a:endParaRPr lang="en-US" sz="1600" dirty="0">
              <a:ea typeface="+mn-ea"/>
              <a:cs typeface="+mn-cs"/>
            </a:endParaRPr>
          </a:p>
          <a:p>
            <a:pPr lvl="1"/>
            <a:r>
              <a:rPr lang="en-US" sz="1200" dirty="0"/>
              <a:t>If the Class of the receiving object owns a method for the Operation identified in the </a:t>
            </a:r>
            <a:r>
              <a:rPr lang="en-US" sz="1200" dirty="0" err="1"/>
              <a:t>CallEvent</a:t>
            </a:r>
            <a:r>
              <a:rPr lang="en-US" sz="1200" dirty="0"/>
              <a:t>, then that method is the result of the resolution. </a:t>
            </a:r>
            <a:endParaRPr lang="en-US" sz="1200" dirty="0" smtClean="0"/>
          </a:p>
          <a:p>
            <a:pPr lvl="1"/>
            <a:endParaRPr lang="en-US" sz="1200" dirty="0"/>
          </a:p>
          <a:p>
            <a:pPr lvl="1"/>
            <a:r>
              <a:rPr lang="en-US" sz="1200" dirty="0" smtClean="0"/>
              <a:t>Otherwise</a:t>
            </a:r>
            <a:r>
              <a:rPr lang="en-US" sz="1200" dirty="0"/>
              <a:t>, the superclass of the Class of the receiving object is examined for a method for the Operation, and so on up the generalization hierarchy until a method is found or the root of the hierarchy is reached</a:t>
            </a:r>
            <a:r>
              <a:rPr lang="en-US" sz="1200" dirty="0" smtClean="0"/>
              <a:t>.</a:t>
            </a:r>
          </a:p>
          <a:p>
            <a:pPr lvl="1"/>
            <a:endParaRPr lang="en-US" sz="1200" dirty="0"/>
          </a:p>
          <a:p>
            <a:pPr lvl="1"/>
            <a:r>
              <a:rPr lang="en-US" sz="1200" dirty="0" smtClean="0"/>
              <a:t> </a:t>
            </a:r>
            <a:r>
              <a:rPr lang="en-US" sz="1200" dirty="0"/>
              <a:t>If a Class has multiple </a:t>
            </a:r>
            <a:r>
              <a:rPr lang="en-US" sz="1200" dirty="0" err="1"/>
              <a:t>superclasses</a:t>
            </a:r>
            <a:r>
              <a:rPr lang="en-US" sz="1200" dirty="0"/>
              <a:t>, then all of them are examined for a method. </a:t>
            </a:r>
            <a:endParaRPr lang="en-US" sz="1200" dirty="0" smtClean="0"/>
          </a:p>
          <a:p>
            <a:pPr lvl="1"/>
            <a:endParaRPr lang="en-US" sz="1200" dirty="0"/>
          </a:p>
          <a:p>
            <a:pPr lvl="1"/>
            <a:r>
              <a:rPr lang="en-US" sz="1200" dirty="0" smtClean="0"/>
              <a:t>If </a:t>
            </a:r>
            <a:r>
              <a:rPr lang="en-US" sz="1200" dirty="0"/>
              <a:t>no method is found, or a method is found in more than one ancestor Class along different paths, then the model is ill-formed for this resolution process and it results in no method. </a:t>
            </a:r>
            <a:endParaRPr lang="en-US" sz="1200" dirty="0" smtClean="0"/>
          </a:p>
          <a:p>
            <a:pPr lvl="1"/>
            <a:endParaRPr lang="en-US" sz="1200" dirty="0">
              <a:ea typeface="+mn-ea"/>
              <a:cs typeface="+mn-cs"/>
            </a:endParaRPr>
          </a:p>
          <a:p>
            <a:r>
              <a:rPr lang="en-US" sz="1600" dirty="0"/>
              <a:t>A method of an Operation shall have Parameters corresponding to the </a:t>
            </a:r>
            <a:r>
              <a:rPr lang="en-US" sz="1600" b="1" dirty="0"/>
              <a:t>Parameters of the Operation</a:t>
            </a:r>
            <a:r>
              <a:rPr lang="en-US" sz="1600" dirty="0"/>
              <a:t>. Similarly, a method of a Reception shall have Parameters corresponding to </a:t>
            </a:r>
            <a:r>
              <a:rPr lang="en-US" sz="1600" b="1" dirty="0"/>
              <a:t>the attributes of the Signal </a:t>
            </a:r>
            <a:r>
              <a:rPr lang="en-US" sz="1600" dirty="0"/>
              <a:t>referenced by the Reception, which are considered as effective “in” Parameters of the Reception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Tree>
    <p:extLst>
      <p:ext uri="{BB962C8B-B14F-4D97-AF65-F5344CB8AC3E}">
        <p14:creationId xmlns:p14="http://schemas.microsoft.com/office/powerpoint/2010/main" val="270412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143000"/>
            <a:ext cx="8229600" cy="4983163"/>
          </a:xfrm>
        </p:spPr>
        <p:txBody>
          <a:bodyPr/>
          <a:lstStyle/>
          <a:p>
            <a:r>
              <a:rPr lang="en-US" sz="1600" dirty="0"/>
              <a:t>An </a:t>
            </a:r>
            <a:r>
              <a:rPr lang="en-US" sz="1600" b="1" dirty="0"/>
              <a:t>Event</a:t>
            </a:r>
            <a:r>
              <a:rPr lang="en-US" sz="1600" dirty="0"/>
              <a:t> is a something that may occur at a specific instant in time. </a:t>
            </a:r>
            <a:endParaRPr lang="en-US" sz="1600" dirty="0" smtClean="0"/>
          </a:p>
          <a:p>
            <a:endParaRPr lang="en-US" sz="1600" dirty="0">
              <a:ea typeface="+mn-ea"/>
              <a:cs typeface="+mn-cs"/>
            </a:endParaRPr>
          </a:p>
          <a:p>
            <a:r>
              <a:rPr lang="en-US" sz="1600" dirty="0"/>
              <a:t>One Event may have </a:t>
            </a:r>
            <a:r>
              <a:rPr lang="en-US" sz="1600" b="1" dirty="0"/>
              <a:t>many occurrences</a:t>
            </a:r>
            <a:r>
              <a:rPr lang="en-US" sz="1600" dirty="0"/>
              <a:t>, which may happen at different times. </a:t>
            </a:r>
            <a:endParaRPr lang="en-US" sz="1600" dirty="0" smtClean="0"/>
          </a:p>
          <a:p>
            <a:pPr lvl="1"/>
            <a:r>
              <a:rPr lang="en-US" sz="1200" dirty="0" smtClean="0"/>
              <a:t>an </a:t>
            </a:r>
            <a:r>
              <a:rPr lang="en-US" sz="1200" dirty="0"/>
              <a:t>Event can be considered a </a:t>
            </a:r>
            <a:r>
              <a:rPr lang="en-US" sz="1200" b="1" dirty="0"/>
              <a:t>classification of its occurrences </a:t>
            </a:r>
            <a:endParaRPr lang="en-US" sz="1200" b="1" dirty="0" smtClean="0"/>
          </a:p>
          <a:p>
            <a:pPr lvl="1"/>
            <a:r>
              <a:rPr lang="en-US" sz="1200" dirty="0" smtClean="0"/>
              <a:t>though </a:t>
            </a:r>
            <a:r>
              <a:rPr lang="en-US" sz="1200" dirty="0"/>
              <a:t>Events are not actually Classifiers in UML </a:t>
            </a:r>
            <a:endParaRPr lang="en-US" sz="1200" dirty="0" smtClean="0"/>
          </a:p>
          <a:p>
            <a:pPr lvl="1"/>
            <a:endParaRPr lang="en-US" sz="1200" dirty="0">
              <a:ea typeface="+mn-ea"/>
              <a:cs typeface="+mn-cs"/>
            </a:endParaRPr>
          </a:p>
          <a:p>
            <a:r>
              <a:rPr lang="en-US" sz="1600" dirty="0"/>
              <a:t>Of particular importance are Events that trigger a response within a Behavior </a:t>
            </a:r>
            <a:endParaRPr lang="en-US" sz="1600" dirty="0" smtClean="0"/>
          </a:p>
          <a:p>
            <a:pPr lvl="1"/>
            <a:r>
              <a:rPr lang="en-US" sz="1400" b="1" dirty="0" err="1"/>
              <a:t>TimeEvents</a:t>
            </a:r>
            <a:r>
              <a:rPr lang="en-US" sz="1400" dirty="0"/>
              <a:t> that occur at a specified time or after a duration </a:t>
            </a:r>
            <a:endParaRPr lang="en-US" sz="1400" dirty="0" smtClean="0"/>
          </a:p>
          <a:p>
            <a:pPr lvl="1"/>
            <a:r>
              <a:rPr lang="en-US" sz="1400" b="1" dirty="0" err="1"/>
              <a:t>ChangeEvents</a:t>
            </a:r>
            <a:r>
              <a:rPr lang="en-US" sz="1400" dirty="0"/>
              <a:t> that occur when a specified Boolean value becomes true </a:t>
            </a:r>
            <a:endParaRPr lang="en-US" sz="1400" dirty="0" smtClean="0"/>
          </a:p>
          <a:p>
            <a:pPr lvl="1"/>
            <a:r>
              <a:rPr lang="en-US" sz="1400" b="1" dirty="0" err="1"/>
              <a:t>MessageEvents</a:t>
            </a:r>
            <a:r>
              <a:rPr lang="en-US" sz="1400" dirty="0"/>
              <a:t> that occur on the receipt of a </a:t>
            </a:r>
            <a:r>
              <a:rPr lang="en-US" sz="1400" i="1" dirty="0"/>
              <a:t>message, </a:t>
            </a:r>
            <a:r>
              <a:rPr lang="en-US" sz="1400" dirty="0"/>
              <a:t>which is a communication from one Behavior to another requesting an Operation call or Signal reception </a:t>
            </a:r>
            <a:endParaRPr lang="en-US" sz="14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spTree>
    <p:extLst>
      <p:ext uri="{BB962C8B-B14F-4D97-AF65-F5344CB8AC3E}">
        <p14:creationId xmlns:p14="http://schemas.microsoft.com/office/powerpoint/2010/main" val="270412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781175"/>
            <a:ext cx="63341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127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An Event is the </a:t>
            </a:r>
            <a:r>
              <a:rPr lang="en-US" sz="1600" b="1" dirty="0"/>
              <a:t>specification of some occurrence </a:t>
            </a:r>
            <a:r>
              <a:rPr lang="en-US" sz="1600" dirty="0"/>
              <a:t>that may potentially trigger behavioral effects </a:t>
            </a:r>
            <a:endParaRPr lang="en-US" sz="1600" dirty="0" smtClean="0"/>
          </a:p>
          <a:p>
            <a:endParaRPr lang="en-US" sz="1600" dirty="0">
              <a:ea typeface="+mn-ea"/>
              <a:cs typeface="+mn-cs"/>
            </a:endParaRPr>
          </a:p>
          <a:p>
            <a:r>
              <a:rPr lang="en-US" sz="1600" dirty="0"/>
              <a:t>A Trigger specifies a </a:t>
            </a:r>
            <a:r>
              <a:rPr lang="en-US" sz="1600" b="1" dirty="0"/>
              <a:t>specific point in the definition of a Behavior</a:t>
            </a:r>
            <a:r>
              <a:rPr lang="en-US" sz="1600" dirty="0"/>
              <a:t> at which an Event occurrence may have such an effect </a:t>
            </a:r>
            <a:endParaRPr lang="en-US" sz="1600" dirty="0" smtClean="0"/>
          </a:p>
          <a:p>
            <a:endParaRPr lang="en-US" sz="1600" dirty="0">
              <a:ea typeface="+mn-ea"/>
              <a:cs typeface="+mn-cs"/>
            </a:endParaRPr>
          </a:p>
          <a:p>
            <a:r>
              <a:rPr lang="en-US" sz="1600" dirty="0"/>
              <a:t>Event is a </a:t>
            </a:r>
            <a:r>
              <a:rPr lang="en-US" sz="1600" b="1" dirty="0" err="1"/>
              <a:t>PackageableElement</a:t>
            </a:r>
            <a:r>
              <a:rPr lang="en-US" sz="1600" dirty="0"/>
              <a:t>, allowing Events to be modeled independently of their use </a:t>
            </a:r>
            <a:endParaRPr lang="en-US" sz="1600" dirty="0" smtClean="0"/>
          </a:p>
          <a:p>
            <a:endParaRPr lang="en-US" sz="1600" dirty="0">
              <a:ea typeface="+mn-ea"/>
              <a:cs typeface="+mn-cs"/>
            </a:endParaRPr>
          </a:p>
          <a:p>
            <a:r>
              <a:rPr lang="en-US" sz="1600" dirty="0"/>
              <a:t>A single Event may be </a:t>
            </a:r>
            <a:r>
              <a:rPr lang="en-US" sz="1600" b="1" dirty="0"/>
              <a:t>used in several different Triggers</a:t>
            </a:r>
            <a:r>
              <a:rPr lang="en-US" sz="1600" dirty="0"/>
              <a:t>. </a:t>
            </a:r>
            <a:r>
              <a:rPr lang="en-US" sz="1600" dirty="0" smtClean="0"/>
              <a:t> </a:t>
            </a:r>
          </a:p>
          <a:p>
            <a:endParaRPr lang="en-US" sz="1600" dirty="0">
              <a:ea typeface="+mn-ea"/>
              <a:cs typeface="+mn-cs"/>
            </a:endParaRPr>
          </a:p>
          <a:p>
            <a:r>
              <a:rPr lang="en-US" sz="1600" dirty="0"/>
              <a:t>a Behavior execution always has an </a:t>
            </a:r>
            <a:r>
              <a:rPr lang="en-US" sz="1600" b="1" dirty="0"/>
              <a:t>associated context </a:t>
            </a:r>
            <a:r>
              <a:rPr lang="en-US" sz="1600" b="1" dirty="0" smtClean="0"/>
              <a:t>object</a:t>
            </a:r>
            <a:r>
              <a:rPr lang="en-US" sz="1600" dirty="0" smtClean="0"/>
              <a:t>. </a:t>
            </a:r>
            <a:r>
              <a:rPr lang="en-US" sz="1600" dirty="0"/>
              <a:t>A context object mediates the handling of Event occurrences for all of its associated Behavior executions </a:t>
            </a:r>
            <a:endParaRPr lang="en-US" sz="1600" dirty="0" smtClean="0"/>
          </a:p>
          <a:p>
            <a:endParaRPr lang="en-US" sz="1600" b="1" dirty="0"/>
          </a:p>
          <a:p>
            <a:pPr lvl="1"/>
            <a:endParaRPr lang="en-US" sz="1200" b="1" dirty="0" smtClean="0"/>
          </a:p>
          <a:p>
            <a:endParaRPr lang="en-US" sz="1600" b="1" dirty="0">
              <a:ea typeface="+mn-ea"/>
              <a:cs typeface="+mn-cs"/>
            </a:endParaRPr>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spTree>
    <p:extLst>
      <p:ext uri="{BB962C8B-B14F-4D97-AF65-F5344CB8AC3E}">
        <p14:creationId xmlns:p14="http://schemas.microsoft.com/office/powerpoint/2010/main" val="270412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When an Event occurrence is recognized by a context object, it may have an </a:t>
            </a:r>
            <a:r>
              <a:rPr lang="en-US" sz="1600" b="1" dirty="0"/>
              <a:t>immediate</a:t>
            </a:r>
            <a:r>
              <a:rPr lang="en-US" sz="1600" dirty="0"/>
              <a:t> effect or it may be </a:t>
            </a:r>
            <a:r>
              <a:rPr lang="en-US" sz="1600" b="1" dirty="0"/>
              <a:t>saved</a:t>
            </a:r>
            <a:r>
              <a:rPr lang="en-US" sz="1600" dirty="0"/>
              <a:t> for later triggered effect </a:t>
            </a:r>
          </a:p>
          <a:p>
            <a:pPr lvl="1"/>
            <a:r>
              <a:rPr lang="en-US" sz="1200" dirty="0"/>
              <a:t>An </a:t>
            </a:r>
            <a:r>
              <a:rPr lang="en-US" sz="1200" b="1" dirty="0"/>
              <a:t>immediate</a:t>
            </a:r>
            <a:r>
              <a:rPr lang="en-US" sz="1200" dirty="0"/>
              <a:t> effect is manifested by </a:t>
            </a:r>
            <a:r>
              <a:rPr lang="en-US" sz="1200" b="1" dirty="0"/>
              <a:t>direct invocation </a:t>
            </a:r>
            <a:r>
              <a:rPr lang="en-US" sz="1200" dirty="0"/>
              <a:t>of a Behavior as determined by the Event, such as the invocation of the method of a </a:t>
            </a:r>
            <a:r>
              <a:rPr lang="en-US" sz="1200" dirty="0" err="1"/>
              <a:t>BehavioralFeature</a:t>
            </a:r>
            <a:r>
              <a:rPr lang="en-US" sz="1200" dirty="0"/>
              <a:t> </a:t>
            </a:r>
          </a:p>
          <a:p>
            <a:pPr lvl="1"/>
            <a:r>
              <a:rPr lang="en-US" sz="1200" dirty="0"/>
              <a:t>A </a:t>
            </a:r>
            <a:r>
              <a:rPr lang="en-US" sz="1200" b="1" dirty="0"/>
              <a:t>triggered</a:t>
            </a:r>
            <a:r>
              <a:rPr lang="en-US" sz="1200" dirty="0"/>
              <a:t> effect is manifested by the storage of the occurrence in the </a:t>
            </a:r>
            <a:r>
              <a:rPr lang="en-US" sz="1200" b="1" i="1" dirty="0"/>
              <a:t>event pool </a:t>
            </a:r>
            <a:r>
              <a:rPr lang="en-US" sz="1200" dirty="0"/>
              <a:t>of the object and the </a:t>
            </a:r>
            <a:r>
              <a:rPr lang="en-US" sz="1200" b="1" dirty="0"/>
              <a:t>later consumption </a:t>
            </a:r>
            <a:r>
              <a:rPr lang="en-US" sz="1200" dirty="0"/>
              <a:t>of the occurrence by an ongoing Behavior execution that reaches a Trigger that matches the Event corresponding to the occurrence in the pool </a:t>
            </a:r>
          </a:p>
          <a:p>
            <a:endParaRPr lang="en-US" sz="1600" dirty="0" smtClean="0">
              <a:ea typeface="+mn-ea"/>
              <a:cs typeface="+mn-cs"/>
            </a:endParaRPr>
          </a:p>
          <a:p>
            <a:r>
              <a:rPr lang="en-US" sz="1600" dirty="0" smtClean="0"/>
              <a:t>When </a:t>
            </a:r>
            <a:r>
              <a:rPr lang="en-US" sz="1600" dirty="0"/>
              <a:t>a Behavior execution comes to a </a:t>
            </a:r>
            <a:r>
              <a:rPr lang="en-US" sz="1600" b="1" i="1" dirty="0"/>
              <a:t>wait point </a:t>
            </a:r>
            <a:r>
              <a:rPr lang="en-US" sz="1600" dirty="0"/>
              <a:t>where it needs a Trigger to continue, the event pool of its context object is examined for an event that satisfies the outstanding Trigger (or Triggers</a:t>
            </a:r>
            <a:r>
              <a:rPr lang="en-US" sz="1600" dirty="0" smtClean="0"/>
              <a:t>).</a:t>
            </a:r>
          </a:p>
          <a:p>
            <a:pPr lvl="1"/>
            <a:r>
              <a:rPr lang="en-US" sz="1200" dirty="0" smtClean="0"/>
              <a:t> </a:t>
            </a:r>
            <a:r>
              <a:rPr lang="en-US" sz="1200" dirty="0"/>
              <a:t>If the pool contains an event occurrence that satisfies one of the Triggers, the occurrence is removed from the pool and </a:t>
            </a:r>
            <a:r>
              <a:rPr lang="en-US" sz="1200" b="1" i="1" dirty="0"/>
              <a:t>dispatched</a:t>
            </a:r>
            <a:r>
              <a:rPr lang="en-US" sz="1200" i="1" dirty="0"/>
              <a:t> </a:t>
            </a:r>
            <a:r>
              <a:rPr lang="en-US" sz="1200" dirty="0"/>
              <a:t>to the Behavior, which continues its execution as specified. </a:t>
            </a:r>
            <a:endParaRPr lang="en-US" sz="12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739159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a:t>
            </a:r>
            <a:r>
              <a:rPr lang="en-US" sz="1600" b="1" dirty="0"/>
              <a:t>message</a:t>
            </a:r>
            <a:r>
              <a:rPr lang="en-US" sz="1600" dirty="0"/>
              <a:t> is a communication in which a sender makes a request for either an Operation call or Signal reception by a receiver </a:t>
            </a:r>
            <a:endParaRPr lang="en-US" sz="1600" dirty="0" smtClean="0"/>
          </a:p>
          <a:p>
            <a:endParaRPr lang="en-US" sz="1600" dirty="0">
              <a:ea typeface="+mn-ea"/>
              <a:cs typeface="+mn-cs"/>
            </a:endParaRPr>
          </a:p>
          <a:p>
            <a:r>
              <a:rPr lang="en-US" sz="1600" dirty="0"/>
              <a:t>This communication involves </a:t>
            </a:r>
            <a:r>
              <a:rPr lang="en-US" sz="1600" b="1" dirty="0"/>
              <a:t>two events</a:t>
            </a:r>
            <a:r>
              <a:rPr lang="en-US" sz="1600" dirty="0"/>
              <a:t>: the event of </a:t>
            </a:r>
            <a:r>
              <a:rPr lang="en-US" sz="1600" b="1" dirty="0"/>
              <a:t>sending</a:t>
            </a:r>
            <a:r>
              <a:rPr lang="en-US" sz="1600" dirty="0"/>
              <a:t> the message and the event of </a:t>
            </a:r>
            <a:r>
              <a:rPr lang="en-US" sz="1600" b="1" dirty="0"/>
              <a:t>receiving</a:t>
            </a:r>
            <a:r>
              <a:rPr lang="en-US" sz="1600" dirty="0"/>
              <a:t> the message. </a:t>
            </a:r>
            <a:endParaRPr lang="en-US" sz="1600" dirty="0" smtClean="0"/>
          </a:p>
          <a:p>
            <a:endParaRPr lang="en-US" sz="1600" dirty="0">
              <a:ea typeface="+mn-ea"/>
              <a:cs typeface="+mn-cs"/>
            </a:endParaRPr>
          </a:p>
          <a:p>
            <a:r>
              <a:rPr lang="en-US" sz="1600" dirty="0"/>
              <a:t>A </a:t>
            </a:r>
            <a:r>
              <a:rPr lang="en-US" sz="1600" b="1" dirty="0"/>
              <a:t>message</a:t>
            </a:r>
            <a:r>
              <a:rPr lang="en-US" sz="1600" dirty="0"/>
              <a:t> contains: </a:t>
            </a:r>
          </a:p>
          <a:p>
            <a:pPr marL="0" indent="0">
              <a:buNone/>
            </a:pPr>
            <a:r>
              <a:rPr lang="en-US" sz="1600" dirty="0" smtClean="0"/>
              <a:t>	 </a:t>
            </a:r>
            <a:r>
              <a:rPr lang="en-US" sz="1600" b="1" dirty="0"/>
              <a:t>Data</a:t>
            </a:r>
            <a:r>
              <a:rPr lang="en-US" sz="1600" dirty="0"/>
              <a:t> associated with the request being made </a:t>
            </a:r>
            <a:endParaRPr lang="en-US" sz="1600" dirty="0" smtClean="0"/>
          </a:p>
          <a:p>
            <a:pPr marL="0" indent="0">
              <a:buNone/>
            </a:pPr>
            <a:r>
              <a:rPr lang="en-US" sz="1600" dirty="0"/>
              <a:t>	 </a:t>
            </a:r>
            <a:r>
              <a:rPr lang="en-US" sz="1600" dirty="0" smtClean="0"/>
              <a:t>   (</a:t>
            </a:r>
            <a:r>
              <a:rPr lang="en-US" sz="1600" dirty="0"/>
              <a:t>arguments for Operation parameters or values for Signal attributes). </a:t>
            </a:r>
          </a:p>
          <a:p>
            <a:pPr marL="0" indent="0">
              <a:buNone/>
            </a:pPr>
            <a:r>
              <a:rPr lang="en-US" sz="1600" dirty="0" smtClean="0"/>
              <a:t>	 </a:t>
            </a:r>
            <a:r>
              <a:rPr lang="en-US" sz="1600" dirty="0"/>
              <a:t>Information about the nature of the request </a:t>
            </a:r>
            <a:r>
              <a:rPr lang="en-US" sz="1600" dirty="0" smtClean="0"/>
              <a:t>\</a:t>
            </a:r>
          </a:p>
          <a:p>
            <a:pPr marL="0" indent="0">
              <a:buNone/>
            </a:pPr>
            <a:r>
              <a:rPr lang="en-US" sz="1600" dirty="0"/>
              <a:t>	</a:t>
            </a:r>
            <a:r>
              <a:rPr lang="en-US" sz="1600" dirty="0" smtClean="0"/>
              <a:t>    (</a:t>
            </a:r>
            <a:r>
              <a:rPr lang="en-US" sz="1600" dirty="0"/>
              <a:t>i.e., the </a:t>
            </a:r>
            <a:r>
              <a:rPr lang="en-US" sz="1600" b="1" dirty="0" err="1"/>
              <a:t>BehavioralFeature</a:t>
            </a:r>
            <a:r>
              <a:rPr lang="en-US" sz="1600" dirty="0"/>
              <a:t> invoked). </a:t>
            </a:r>
          </a:p>
          <a:p>
            <a:pPr marL="0" indent="0">
              <a:buNone/>
            </a:pPr>
            <a:r>
              <a:rPr lang="en-US" sz="1600" dirty="0" smtClean="0"/>
              <a:t>	 </a:t>
            </a:r>
            <a:r>
              <a:rPr lang="en-US" sz="1600" dirty="0"/>
              <a:t>For a synchronous invocation, sufficient information to enable the return of a </a:t>
            </a:r>
            <a:r>
              <a:rPr lang="en-US" sz="1600" dirty="0" smtClean="0"/>
              <a:t>	    </a:t>
            </a:r>
            <a:r>
              <a:rPr lang="en-US" sz="1600" b="1" dirty="0" smtClean="0"/>
              <a:t>reply</a:t>
            </a:r>
            <a:r>
              <a:rPr lang="en-US" sz="1600" dirty="0" smtClean="0"/>
              <a:t> </a:t>
            </a:r>
            <a:r>
              <a:rPr lang="en-US" sz="1600" dirty="0"/>
              <a:t>from the invoked Behavior. </a:t>
            </a:r>
          </a:p>
          <a:p>
            <a:endParaRPr lang="en-US" sz="1600" dirty="0" smtClean="0">
              <a:ea typeface="+mn-ea"/>
              <a:cs typeface="+mn-cs"/>
            </a:endParaRPr>
          </a:p>
          <a:p>
            <a:r>
              <a:rPr lang="en-US" sz="1600" dirty="0"/>
              <a:t>While each message is targeted at exactly one receiver object and caused by exactly one sending object, </a:t>
            </a:r>
            <a:r>
              <a:rPr lang="en-US" sz="1600" b="1" dirty="0"/>
              <a:t>an occurrence of a sending event may</a:t>
            </a:r>
            <a:r>
              <a:rPr lang="en-US" sz="1600" dirty="0"/>
              <a:t> </a:t>
            </a:r>
            <a:r>
              <a:rPr lang="en-US" sz="1600" b="1" dirty="0"/>
              <a:t>result in a number of messages being generated </a:t>
            </a:r>
            <a:r>
              <a:rPr lang="en-US" sz="1600" dirty="0"/>
              <a:t>(as in </a:t>
            </a:r>
            <a:r>
              <a:rPr lang="en-US" sz="1600" dirty="0" err="1" smtClean="0"/>
              <a:t>SignalBroadcastAction</a:t>
            </a:r>
            <a:r>
              <a:rPr lang="en-US" sz="1600" dirty="0" smtClean="0"/>
              <a:t>).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985113" cy="523220"/>
          </a:xfrm>
          <a:prstGeom prst="rect">
            <a:avLst/>
          </a:prstGeom>
          <a:noFill/>
        </p:spPr>
        <p:txBody>
          <a:bodyPr wrap="none" rtlCol="0">
            <a:spAutoFit/>
          </a:bodyPr>
          <a:lstStyle/>
          <a:p>
            <a:r>
              <a:rPr lang="en-US" sz="2800" dirty="0" smtClean="0">
                <a:latin typeface="+mj-lt"/>
              </a:rPr>
              <a:t>Message Events</a:t>
            </a:r>
            <a:endParaRPr lang="en-US" sz="2800" dirty="0">
              <a:latin typeface="+mj-lt"/>
            </a:endParaRPr>
          </a:p>
        </p:txBody>
      </p:sp>
    </p:spTree>
    <p:extLst>
      <p:ext uri="{BB962C8B-B14F-4D97-AF65-F5344CB8AC3E}">
        <p14:creationId xmlns:p14="http://schemas.microsoft.com/office/powerpoint/2010/main" val="173915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209973" y="688320"/>
            <a:ext cx="8229600" cy="5287963"/>
          </a:xfrm>
        </p:spPr>
        <p:txBody>
          <a:bodyPr/>
          <a:lstStyle/>
          <a:p>
            <a:r>
              <a:rPr lang="en-US" sz="1600" dirty="0"/>
              <a:t>The </a:t>
            </a:r>
            <a:r>
              <a:rPr lang="en-US" sz="1600" b="1" dirty="0"/>
              <a:t>receipt</a:t>
            </a:r>
            <a:r>
              <a:rPr lang="en-US" sz="1600" dirty="0"/>
              <a:t> of a message is manifested as a </a:t>
            </a:r>
            <a:r>
              <a:rPr lang="en-US" sz="1600" b="1" dirty="0" err="1"/>
              <a:t>MessageEvent</a:t>
            </a:r>
            <a:r>
              <a:rPr lang="en-US" sz="1600" dirty="0"/>
              <a:t> occurrence </a:t>
            </a:r>
            <a:endParaRPr lang="en-US" sz="1600" dirty="0" smtClean="0"/>
          </a:p>
          <a:p>
            <a:endParaRPr lang="en-US" sz="1600" dirty="0"/>
          </a:p>
          <a:p>
            <a:r>
              <a:rPr lang="en-US" sz="1600" dirty="0"/>
              <a:t>A </a:t>
            </a:r>
            <a:r>
              <a:rPr lang="en-US" sz="1600" b="1" dirty="0" err="1"/>
              <a:t>CallEvent</a:t>
            </a:r>
            <a:r>
              <a:rPr lang="en-US" sz="1600" dirty="0"/>
              <a:t> is a </a:t>
            </a:r>
            <a:r>
              <a:rPr lang="en-US" sz="1600" dirty="0" err="1"/>
              <a:t>MessageEvent</a:t>
            </a:r>
            <a:r>
              <a:rPr lang="en-US" sz="1600" dirty="0"/>
              <a:t> for messages requesting that a specific Operation be called </a:t>
            </a:r>
            <a:endParaRPr lang="en-US" sz="1600" dirty="0" smtClean="0"/>
          </a:p>
          <a:p>
            <a:endParaRPr lang="en-US" sz="1600" dirty="0"/>
          </a:p>
          <a:p>
            <a:r>
              <a:rPr lang="en-US" sz="1600" dirty="0"/>
              <a:t>A </a:t>
            </a:r>
            <a:r>
              <a:rPr lang="en-US" sz="1600" b="1" dirty="0" err="1"/>
              <a:t>SignalEvent</a:t>
            </a:r>
            <a:r>
              <a:rPr lang="en-US" sz="1600" dirty="0"/>
              <a:t> is a </a:t>
            </a:r>
            <a:r>
              <a:rPr lang="en-US" sz="1600" dirty="0" err="1"/>
              <a:t>MessageEvent</a:t>
            </a:r>
            <a:r>
              <a:rPr lang="en-US" sz="1600" dirty="0"/>
              <a:t> for messages requesting the reception of an instance of a specific Signal. </a:t>
            </a:r>
            <a:endParaRPr lang="en-US" sz="1600" dirty="0" smtClean="0"/>
          </a:p>
          <a:p>
            <a:endParaRPr lang="en-US" sz="1600" dirty="0"/>
          </a:p>
          <a:p>
            <a:r>
              <a:rPr lang="en-US" sz="1600" dirty="0"/>
              <a:t>An </a:t>
            </a:r>
            <a:r>
              <a:rPr lang="en-US" sz="1600" b="1" dirty="0" err="1"/>
              <a:t>AnyReceiveEvent</a:t>
            </a:r>
            <a:r>
              <a:rPr lang="en-US" sz="1600" dirty="0"/>
              <a:t> is a </a:t>
            </a:r>
            <a:r>
              <a:rPr lang="en-US" sz="1600" dirty="0" err="1"/>
              <a:t>MessageEvent</a:t>
            </a:r>
            <a:r>
              <a:rPr lang="en-US" sz="1600" dirty="0"/>
              <a:t> for any message that is not explicitly handled by any other related Trigger. </a:t>
            </a:r>
            <a:endParaRPr lang="en-US" sz="1600" dirty="0" smtClean="0"/>
          </a:p>
          <a:p>
            <a:endParaRPr lang="en-US" sz="1600" dirty="0"/>
          </a:p>
          <a:p>
            <a:r>
              <a:rPr lang="en-US" sz="1600" dirty="0"/>
              <a:t>In the case of a </a:t>
            </a:r>
            <a:r>
              <a:rPr lang="en-US" sz="1600" dirty="0" err="1"/>
              <a:t>CallEvent</a:t>
            </a:r>
            <a:r>
              <a:rPr lang="en-US" sz="1600" dirty="0"/>
              <a:t> for an Operation or a </a:t>
            </a:r>
            <a:r>
              <a:rPr lang="en-US" sz="1600" dirty="0" err="1"/>
              <a:t>SignalEvent</a:t>
            </a:r>
            <a:r>
              <a:rPr lang="en-US" sz="1600" dirty="0"/>
              <a:t> for a Signal that matches a Reception on the receiver, </a:t>
            </a:r>
            <a:r>
              <a:rPr lang="en-US" sz="1600" b="1" dirty="0"/>
              <a:t>if the Operation or Reception has one or more methods</a:t>
            </a:r>
            <a:r>
              <a:rPr lang="en-US" sz="1600" dirty="0"/>
              <a:t>, then the </a:t>
            </a:r>
            <a:r>
              <a:rPr lang="en-US" sz="1600" b="1" dirty="0"/>
              <a:t>method resolution process </a:t>
            </a:r>
            <a:r>
              <a:rPr lang="en-US" sz="1600" dirty="0" smtClean="0"/>
              <a:t>for </a:t>
            </a:r>
            <a:r>
              <a:rPr lang="en-US" sz="1600" dirty="0"/>
              <a:t>Behavioral Features and Methods </a:t>
            </a:r>
            <a:r>
              <a:rPr lang="en-US" sz="1600" dirty="0" smtClean="0"/>
              <a:t>shall </a:t>
            </a:r>
            <a:r>
              <a:rPr lang="en-US" sz="1600" dirty="0"/>
              <a:t>be carried out to determine a method to be used to handle a </a:t>
            </a:r>
            <a:r>
              <a:rPr lang="en-US" sz="1600" dirty="0" err="1"/>
              <a:t>MessageEvent</a:t>
            </a:r>
            <a:r>
              <a:rPr lang="en-US" sz="1600" dirty="0"/>
              <a:t> occurrence </a:t>
            </a:r>
          </a:p>
          <a:p>
            <a:r>
              <a:rPr lang="en-US" sz="1600" dirty="0"/>
              <a:t>If a method is so identified, it is invoked to respond to the message request</a:t>
            </a:r>
            <a:r>
              <a:rPr lang="en-US" sz="1600" dirty="0" smtClean="0"/>
              <a:t>.  Otherwise</a:t>
            </a:r>
            <a:r>
              <a:rPr lang="en-US" sz="1600" dirty="0"/>
              <a:t>, the </a:t>
            </a:r>
            <a:r>
              <a:rPr lang="en-US" sz="1600" dirty="0" err="1"/>
              <a:t>MessageEvent</a:t>
            </a:r>
            <a:r>
              <a:rPr lang="en-US" sz="1600" dirty="0"/>
              <a:t> occurrence is saved in the event pool of the receiving object. </a:t>
            </a:r>
            <a:endParaRPr lang="en-US" sz="1600" dirty="0" smtClean="0"/>
          </a:p>
          <a:p>
            <a:pPr lvl="1"/>
            <a:r>
              <a:rPr lang="en-US" sz="1200" dirty="0" smtClean="0"/>
              <a:t>When </a:t>
            </a:r>
            <a:r>
              <a:rPr lang="en-US" sz="1200" dirty="0"/>
              <a:t>a </a:t>
            </a:r>
            <a:r>
              <a:rPr lang="en-US" sz="1200" dirty="0" err="1"/>
              <a:t>MessageEvent</a:t>
            </a:r>
            <a:r>
              <a:rPr lang="en-US" sz="1200" dirty="0"/>
              <a:t> occurrence is dispatched from the event pool and matches a Trigger defined in the Behavior specification for the receiver, it causes the execution of a response within the Behavior. </a:t>
            </a:r>
            <a:endParaRPr lang="en-US" sz="1200" dirty="0" smtClean="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spTree>
    <p:extLst>
      <p:ext uri="{BB962C8B-B14F-4D97-AF65-F5344CB8AC3E}">
        <p14:creationId xmlns:p14="http://schemas.microsoft.com/office/powerpoint/2010/main" val="1739159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 Trigger for an </a:t>
            </a:r>
            <a:r>
              <a:rPr lang="en-US" sz="1600" b="1" dirty="0" err="1"/>
              <a:t>AnyReceiveEvent</a:t>
            </a:r>
            <a:r>
              <a:rPr lang="en-US" sz="1600" dirty="0"/>
              <a:t> may be triggered by the receipt of any message (Signal send or Operation call). However, if there is a relevant </a:t>
            </a:r>
            <a:r>
              <a:rPr lang="en-US" sz="1600" dirty="0" err="1"/>
              <a:t>SignalEvent</a:t>
            </a:r>
            <a:r>
              <a:rPr lang="en-US" sz="1600" dirty="0"/>
              <a:t> or </a:t>
            </a:r>
            <a:r>
              <a:rPr lang="en-US" sz="1600" dirty="0" err="1"/>
              <a:t>CallEvent</a:t>
            </a:r>
            <a:r>
              <a:rPr lang="en-US" sz="1600" dirty="0"/>
              <a:t> Trigger that specifically matches the message, then the </a:t>
            </a:r>
            <a:r>
              <a:rPr lang="en-US" sz="1600" dirty="0" err="1"/>
              <a:t>AnyReceiveEvent</a:t>
            </a:r>
            <a:r>
              <a:rPr lang="en-US" sz="1600" dirty="0"/>
              <a:t> Trigger is </a:t>
            </a:r>
            <a:r>
              <a:rPr lang="en-US" sz="1600" i="1" dirty="0"/>
              <a:t>not </a:t>
            </a:r>
            <a:r>
              <a:rPr lang="en-US" sz="1600" dirty="0"/>
              <a:t>triggered by the message </a:t>
            </a:r>
            <a:endParaRPr lang="en-US" sz="1600" dirty="0" smtClean="0"/>
          </a:p>
          <a:p>
            <a:endParaRPr lang="en-US" sz="1600" dirty="0">
              <a:ea typeface="+mn-ea"/>
              <a:cs typeface="+mn-cs"/>
            </a:endParaRPr>
          </a:p>
          <a:p>
            <a:r>
              <a:rPr lang="en-US" sz="1600" dirty="0"/>
              <a:t>A </a:t>
            </a:r>
            <a:r>
              <a:rPr lang="en-US" sz="1600" b="1" dirty="0" err="1"/>
              <a:t>ChangeEvent</a:t>
            </a:r>
            <a:r>
              <a:rPr lang="en-US" sz="1600" dirty="0"/>
              <a:t> occurs when a Boolean </a:t>
            </a:r>
            <a:r>
              <a:rPr lang="en-US" sz="1600" dirty="0" err="1"/>
              <a:t>changeExpression</a:t>
            </a:r>
            <a:r>
              <a:rPr lang="en-US" sz="1600" dirty="0"/>
              <a:t> becomes true. For example, this could be as a result of a change in the value of some Attribute or a change in the value referenced by a link corresponding to an Association </a:t>
            </a:r>
            <a:endParaRPr lang="en-US" sz="1600" dirty="0" smtClean="0"/>
          </a:p>
          <a:p>
            <a:pPr lvl="1"/>
            <a:r>
              <a:rPr lang="en-US" sz="1200" dirty="0" smtClean="0"/>
              <a:t>A </a:t>
            </a:r>
            <a:r>
              <a:rPr lang="en-US" sz="1200" dirty="0" err="1"/>
              <a:t>ChangeEvent</a:t>
            </a:r>
            <a:r>
              <a:rPr lang="en-US" sz="1200" dirty="0"/>
              <a:t> occurs </a:t>
            </a:r>
            <a:r>
              <a:rPr lang="en-US" sz="1200" b="1" dirty="0"/>
              <a:t>implicitly</a:t>
            </a:r>
            <a:r>
              <a:rPr lang="en-US" sz="1200" dirty="0"/>
              <a:t> and is not the result of any explicit action. </a:t>
            </a:r>
            <a:endParaRPr lang="en-US" sz="1200" dirty="0" smtClean="0"/>
          </a:p>
          <a:p>
            <a:endParaRPr lang="en-US" sz="1600" dirty="0">
              <a:ea typeface="+mn-ea"/>
              <a:cs typeface="+mn-cs"/>
            </a:endParaRPr>
          </a:p>
          <a:p>
            <a:r>
              <a:rPr lang="en-US" sz="1600" dirty="0"/>
              <a:t>A </a:t>
            </a:r>
            <a:r>
              <a:rPr lang="en-US" sz="1600" b="1" dirty="0" err="1"/>
              <a:t>TimeEvent</a:t>
            </a:r>
            <a:r>
              <a:rPr lang="en-US" sz="1600" dirty="0"/>
              <a:t> specifies an instant in time at which it occurs </a:t>
            </a:r>
            <a:endParaRPr lang="en-US" sz="1600" dirty="0" smtClean="0"/>
          </a:p>
          <a:p>
            <a:pPr lvl="1"/>
            <a:r>
              <a:rPr lang="en-US" sz="1200" dirty="0"/>
              <a:t>If the </a:t>
            </a:r>
            <a:r>
              <a:rPr lang="en-US" sz="1200" dirty="0" err="1"/>
              <a:t>TimeEvent</a:t>
            </a:r>
            <a:r>
              <a:rPr lang="en-US" sz="1200" dirty="0"/>
              <a:t> is </a:t>
            </a:r>
            <a:r>
              <a:rPr lang="en-US" sz="1200" b="1" dirty="0"/>
              <a:t>absolute</a:t>
            </a:r>
            <a:r>
              <a:rPr lang="en-US" sz="1200" dirty="0"/>
              <a:t>, then the time resulting from the evaluation of the </a:t>
            </a:r>
            <a:r>
              <a:rPr lang="en-US" sz="1200" dirty="0" err="1"/>
              <a:t>TimeExpression</a:t>
            </a:r>
            <a:r>
              <a:rPr lang="en-US" sz="1200" dirty="0"/>
              <a:t> is the absolute time at which the </a:t>
            </a:r>
            <a:r>
              <a:rPr lang="en-US" sz="1200" dirty="0" err="1"/>
              <a:t>TimeEvent</a:t>
            </a:r>
            <a:r>
              <a:rPr lang="en-US" sz="1200" dirty="0"/>
              <a:t> occurs. </a:t>
            </a:r>
            <a:endParaRPr lang="en-US" sz="1200" dirty="0" smtClean="0"/>
          </a:p>
          <a:p>
            <a:pPr lvl="1"/>
            <a:r>
              <a:rPr lang="en-US" sz="1200" dirty="0" smtClean="0"/>
              <a:t>If </a:t>
            </a:r>
            <a:r>
              <a:rPr lang="en-US" sz="1200" dirty="0"/>
              <a:t>the </a:t>
            </a:r>
            <a:r>
              <a:rPr lang="en-US" sz="1200" dirty="0" err="1"/>
              <a:t>TimeEvent</a:t>
            </a:r>
            <a:r>
              <a:rPr lang="en-US" sz="1200" dirty="0"/>
              <a:t> is </a:t>
            </a:r>
            <a:r>
              <a:rPr lang="en-US" sz="1200" b="1" dirty="0"/>
              <a:t>relative</a:t>
            </a:r>
            <a:r>
              <a:rPr lang="en-US" sz="1200" dirty="0"/>
              <a:t>, then the </a:t>
            </a:r>
            <a:r>
              <a:rPr lang="en-US" sz="1200" dirty="0" err="1"/>
              <a:t>TimeEvent</a:t>
            </a:r>
            <a:r>
              <a:rPr lang="en-US" sz="1200" dirty="0"/>
              <a:t> shall be used in the context of a Trigger, and the time of occurrence is relative to a starting time determined for the Trigger. </a:t>
            </a:r>
            <a:endParaRPr lang="en-US" sz="1200" dirty="0" smtClean="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364476" cy="523220"/>
          </a:xfrm>
          <a:prstGeom prst="rect">
            <a:avLst/>
          </a:prstGeom>
          <a:noFill/>
        </p:spPr>
        <p:txBody>
          <a:bodyPr wrap="none" rtlCol="0">
            <a:spAutoFit/>
          </a:bodyPr>
          <a:lstStyle/>
          <a:p>
            <a:r>
              <a:rPr lang="en-US" sz="2800" dirty="0" smtClean="0">
                <a:latin typeface="+mj-lt"/>
              </a:rPr>
              <a:t>Events</a:t>
            </a:r>
            <a:endParaRPr lang="en-US" sz="2800" dirty="0">
              <a:latin typeface="+mj-lt"/>
            </a:endParaRPr>
          </a:p>
        </p:txBody>
      </p:sp>
    </p:spTree>
    <p:extLst>
      <p:ext uri="{BB962C8B-B14F-4D97-AF65-F5344CB8AC3E}">
        <p14:creationId xmlns:p14="http://schemas.microsoft.com/office/powerpoint/2010/main" val="173915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505200" y="152400"/>
            <a:ext cx="2960490" cy="523220"/>
          </a:xfrm>
          <a:prstGeom prst="rect">
            <a:avLst/>
          </a:prstGeom>
          <a:noFill/>
        </p:spPr>
        <p:txBody>
          <a:bodyPr wrap="none" rtlCol="0">
            <a:spAutoFit/>
          </a:bodyPr>
          <a:lstStyle/>
          <a:p>
            <a:r>
              <a:rPr lang="en-US" sz="2800" dirty="0" smtClean="0">
                <a:latin typeface="+mj-lt"/>
              </a:rPr>
              <a:t>Trigger Notation</a:t>
            </a:r>
            <a:endParaRPr lang="en-US" sz="28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985838"/>
            <a:ext cx="601027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702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6756898" y="25908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340588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95254" y="685800"/>
            <a:ext cx="1405795" cy="1371600"/>
          </a:xfrm>
          <a:prstGeom prst="rect">
            <a:avLst/>
          </a:prstGeom>
        </p:spPr>
      </p:pic>
      <p:pic>
        <p:nvPicPr>
          <p:cNvPr id="4" name="Picture 3"/>
          <p:cNvPicPr>
            <a:picLocks noChangeAspect="1"/>
          </p:cNvPicPr>
          <p:nvPr/>
        </p:nvPicPr>
        <p:blipFill>
          <a:blip r:embed="rId3"/>
          <a:stretch>
            <a:fillRect/>
          </a:stretch>
        </p:blipFill>
        <p:spPr>
          <a:xfrm>
            <a:off x="5909408" y="1989294"/>
            <a:ext cx="902350" cy="360940"/>
          </a:xfrm>
          <a:prstGeom prst="rect">
            <a:avLst/>
          </a:prstGeom>
        </p:spPr>
      </p:pic>
      <p:pic>
        <p:nvPicPr>
          <p:cNvPr id="7" name="Picture 6"/>
          <p:cNvPicPr>
            <a:picLocks noChangeAspect="1"/>
          </p:cNvPicPr>
          <p:nvPr/>
        </p:nvPicPr>
        <p:blipFill>
          <a:blip r:embed="rId3"/>
          <a:stretch>
            <a:fillRect/>
          </a:stretch>
        </p:blipFill>
        <p:spPr>
          <a:xfrm>
            <a:off x="4800600" y="2209800"/>
            <a:ext cx="1057416" cy="422966"/>
          </a:xfrm>
          <a:prstGeom prst="rect">
            <a:avLst/>
          </a:prstGeom>
        </p:spPr>
      </p:pic>
      <p:pic>
        <p:nvPicPr>
          <p:cNvPr id="8" name="Picture 7"/>
          <p:cNvPicPr>
            <a:picLocks noChangeAspect="1"/>
          </p:cNvPicPr>
          <p:nvPr/>
        </p:nvPicPr>
        <p:blipFill>
          <a:blip r:embed="rId3"/>
          <a:stretch>
            <a:fillRect/>
          </a:stretch>
        </p:blipFill>
        <p:spPr>
          <a:xfrm>
            <a:off x="3409258" y="2568369"/>
            <a:ext cx="1293357" cy="517342"/>
          </a:xfrm>
          <a:prstGeom prst="rect">
            <a:avLst/>
          </a:prstGeom>
        </p:spPr>
      </p:pic>
      <p:pic>
        <p:nvPicPr>
          <p:cNvPr id="9" name="Picture 8"/>
          <p:cNvPicPr>
            <a:picLocks noChangeAspect="1"/>
          </p:cNvPicPr>
          <p:nvPr/>
        </p:nvPicPr>
        <p:blipFill>
          <a:blip r:embed="rId3"/>
          <a:stretch>
            <a:fillRect/>
          </a:stretch>
        </p:blipFill>
        <p:spPr>
          <a:xfrm>
            <a:off x="1981200" y="2958172"/>
            <a:ext cx="1483857" cy="593542"/>
          </a:xfrm>
          <a:prstGeom prst="rect">
            <a:avLst/>
          </a:prstGeom>
        </p:spPr>
      </p:pic>
      <p:pic>
        <p:nvPicPr>
          <p:cNvPr id="10" name="Picture 9"/>
          <p:cNvPicPr>
            <a:picLocks noChangeAspect="1"/>
          </p:cNvPicPr>
          <p:nvPr/>
        </p:nvPicPr>
        <p:blipFill>
          <a:blip r:embed="rId3"/>
          <a:stretch>
            <a:fillRect/>
          </a:stretch>
        </p:blipFill>
        <p:spPr>
          <a:xfrm>
            <a:off x="685800" y="3724109"/>
            <a:ext cx="1674357" cy="669742"/>
          </a:xfrm>
          <a:prstGeom prst="rect">
            <a:avLst/>
          </a:prstGeom>
        </p:spPr>
      </p:pic>
      <p:pic>
        <p:nvPicPr>
          <p:cNvPr id="11" name="Picture 10"/>
          <p:cNvPicPr>
            <a:picLocks noChangeAspect="1"/>
          </p:cNvPicPr>
          <p:nvPr/>
        </p:nvPicPr>
        <p:blipFill>
          <a:blip r:embed="rId3"/>
          <a:stretch>
            <a:fillRect/>
          </a:stretch>
        </p:blipFill>
        <p:spPr>
          <a:xfrm>
            <a:off x="268743" y="4754881"/>
            <a:ext cx="1828800" cy="731519"/>
          </a:xfrm>
          <a:prstGeom prst="rect">
            <a:avLst/>
          </a:prstGeom>
        </p:spPr>
      </p:pic>
      <p:pic>
        <p:nvPicPr>
          <p:cNvPr id="14" name="Picture 13"/>
          <p:cNvPicPr>
            <a:picLocks noChangeAspect="1"/>
          </p:cNvPicPr>
          <p:nvPr/>
        </p:nvPicPr>
        <p:blipFill>
          <a:blip r:embed="rId4"/>
          <a:stretch>
            <a:fillRect/>
          </a:stretch>
        </p:blipFill>
        <p:spPr>
          <a:xfrm>
            <a:off x="4495800" y="749854"/>
            <a:ext cx="1242159" cy="1406562"/>
          </a:xfrm>
          <a:prstGeom prst="rect">
            <a:avLst/>
          </a:prstGeom>
        </p:spPr>
      </p:pic>
      <p:sp>
        <p:nvSpPr>
          <p:cNvPr id="15" name="Rectangle 14"/>
          <p:cNvSpPr/>
          <p:nvPr/>
        </p:nvSpPr>
        <p:spPr bwMode="auto">
          <a:xfrm>
            <a:off x="7162800" y="596954"/>
            <a:ext cx="1066800" cy="10794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lumMod val="75000"/>
                </a:schemeClr>
              </a:solidFill>
              <a:effectLst/>
              <a:latin typeface="Times New Roman" pitchFamily="18" charset="0"/>
            </a:endParaRPr>
          </a:p>
        </p:txBody>
      </p:sp>
      <p:sp>
        <p:nvSpPr>
          <p:cNvPr id="16" name="Rectangle 15"/>
          <p:cNvSpPr/>
          <p:nvPr/>
        </p:nvSpPr>
        <p:spPr bwMode="auto">
          <a:xfrm>
            <a:off x="7341358" y="1435741"/>
            <a:ext cx="381000" cy="33277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lumMod val="75000"/>
                </a:schemeClr>
              </a:solidFill>
              <a:effectLst/>
              <a:latin typeface="Times New Roman" pitchFamily="18" charset="0"/>
            </a:endParaRPr>
          </a:p>
        </p:txBody>
      </p:sp>
      <p:sp>
        <p:nvSpPr>
          <p:cNvPr id="17" name="TextBox 16"/>
          <p:cNvSpPr txBox="1"/>
          <p:nvPr/>
        </p:nvSpPr>
        <p:spPr>
          <a:xfrm>
            <a:off x="6196637" y="2357875"/>
            <a:ext cx="798617" cy="200055"/>
          </a:xfrm>
          <a:prstGeom prst="rect">
            <a:avLst/>
          </a:prstGeom>
          <a:noFill/>
        </p:spPr>
        <p:txBody>
          <a:bodyPr wrap="none" rtlCol="0">
            <a:spAutoFit/>
          </a:bodyPr>
          <a:lstStyle/>
          <a:p>
            <a:r>
              <a:rPr lang="en-US" sz="700" dirty="0" smtClean="0">
                <a:solidFill>
                  <a:schemeClr val="bg1">
                    <a:lumMod val="75000"/>
                  </a:schemeClr>
                </a:solidFill>
                <a:latin typeface="+mj-lt"/>
              </a:rPr>
              <a:t>Classes Part 2</a:t>
            </a:r>
            <a:endParaRPr lang="en-US" sz="700" dirty="0">
              <a:solidFill>
                <a:schemeClr val="bg1">
                  <a:lumMod val="75000"/>
                </a:schemeClr>
              </a:solidFill>
              <a:latin typeface="+mj-lt"/>
            </a:endParaRPr>
          </a:p>
        </p:txBody>
      </p:sp>
      <p:sp>
        <p:nvSpPr>
          <p:cNvPr id="18" name="TextBox 17"/>
          <p:cNvSpPr txBox="1"/>
          <p:nvPr/>
        </p:nvSpPr>
        <p:spPr>
          <a:xfrm>
            <a:off x="7070557" y="2117768"/>
            <a:ext cx="798617" cy="200055"/>
          </a:xfrm>
          <a:prstGeom prst="rect">
            <a:avLst/>
          </a:prstGeom>
          <a:noFill/>
        </p:spPr>
        <p:txBody>
          <a:bodyPr wrap="none" rtlCol="0">
            <a:spAutoFit/>
          </a:bodyPr>
          <a:lstStyle/>
          <a:p>
            <a:r>
              <a:rPr lang="en-US" sz="700" dirty="0" smtClean="0">
                <a:solidFill>
                  <a:schemeClr val="bg1">
                    <a:lumMod val="75000"/>
                  </a:schemeClr>
                </a:solidFill>
                <a:latin typeface="+mj-lt"/>
              </a:rPr>
              <a:t>Classes Part 1</a:t>
            </a:r>
            <a:endParaRPr lang="en-US" sz="700" dirty="0">
              <a:solidFill>
                <a:schemeClr val="bg1">
                  <a:lumMod val="75000"/>
                </a:schemeClr>
              </a:solidFill>
              <a:latin typeface="+mj-lt"/>
            </a:endParaRPr>
          </a:p>
        </p:txBody>
      </p:sp>
      <p:sp>
        <p:nvSpPr>
          <p:cNvPr id="19" name="TextBox 18"/>
          <p:cNvSpPr txBox="1"/>
          <p:nvPr/>
        </p:nvSpPr>
        <p:spPr>
          <a:xfrm>
            <a:off x="7766696" y="1956360"/>
            <a:ext cx="636713" cy="200055"/>
          </a:xfrm>
          <a:prstGeom prst="rect">
            <a:avLst/>
          </a:prstGeom>
          <a:noFill/>
        </p:spPr>
        <p:txBody>
          <a:bodyPr wrap="none" rtlCol="0">
            <a:spAutoFit/>
          </a:bodyPr>
          <a:lstStyle/>
          <a:p>
            <a:r>
              <a:rPr lang="en-US" sz="700" dirty="0" smtClean="0">
                <a:solidFill>
                  <a:schemeClr val="bg1">
                    <a:lumMod val="75000"/>
                  </a:schemeClr>
                </a:solidFill>
                <a:latin typeface="+mj-lt"/>
              </a:rPr>
              <a:t>Use Cases</a:t>
            </a:r>
            <a:endParaRPr lang="en-US" sz="700" dirty="0">
              <a:solidFill>
                <a:schemeClr val="bg1">
                  <a:lumMod val="75000"/>
                </a:schemeClr>
              </a:solidFill>
              <a:latin typeface="+mj-lt"/>
            </a:endParaRPr>
          </a:p>
        </p:txBody>
      </p:sp>
      <p:sp>
        <p:nvSpPr>
          <p:cNvPr id="20" name="TextBox 19"/>
          <p:cNvSpPr txBox="1"/>
          <p:nvPr/>
        </p:nvSpPr>
        <p:spPr>
          <a:xfrm>
            <a:off x="8255362" y="1768512"/>
            <a:ext cx="819455" cy="200055"/>
          </a:xfrm>
          <a:prstGeom prst="rect">
            <a:avLst/>
          </a:prstGeom>
          <a:noFill/>
        </p:spPr>
        <p:txBody>
          <a:bodyPr wrap="none" rtlCol="0">
            <a:spAutoFit/>
          </a:bodyPr>
          <a:lstStyle/>
          <a:p>
            <a:r>
              <a:rPr lang="en-US" sz="700" dirty="0" smtClean="0">
                <a:solidFill>
                  <a:schemeClr val="bg1">
                    <a:lumMod val="75000"/>
                  </a:schemeClr>
                </a:solidFill>
                <a:latin typeface="+mj-lt"/>
              </a:rPr>
              <a:t>Why We Model</a:t>
            </a:r>
            <a:endParaRPr lang="en-US" sz="700" dirty="0">
              <a:solidFill>
                <a:schemeClr val="bg1">
                  <a:lumMod val="75000"/>
                </a:schemeClr>
              </a:solidFill>
              <a:latin typeface="+mj-lt"/>
            </a:endParaRPr>
          </a:p>
        </p:txBody>
      </p:sp>
      <p:sp>
        <p:nvSpPr>
          <p:cNvPr id="21" name="TextBox 20"/>
          <p:cNvSpPr txBox="1"/>
          <p:nvPr/>
        </p:nvSpPr>
        <p:spPr>
          <a:xfrm>
            <a:off x="5145583" y="2695545"/>
            <a:ext cx="655949" cy="200055"/>
          </a:xfrm>
          <a:prstGeom prst="rect">
            <a:avLst/>
          </a:prstGeom>
          <a:noFill/>
        </p:spPr>
        <p:txBody>
          <a:bodyPr wrap="none" rtlCol="0">
            <a:spAutoFit/>
          </a:bodyPr>
          <a:lstStyle/>
          <a:p>
            <a:r>
              <a:rPr lang="en-US" sz="700" dirty="0" smtClean="0">
                <a:solidFill>
                  <a:schemeClr val="bg1">
                    <a:lumMod val="75000"/>
                  </a:schemeClr>
                </a:solidFill>
                <a:latin typeface="+mj-lt"/>
              </a:rPr>
              <a:t>Sequences</a:t>
            </a:r>
            <a:endParaRPr lang="en-US" sz="700" dirty="0">
              <a:solidFill>
                <a:schemeClr val="bg1">
                  <a:lumMod val="75000"/>
                </a:schemeClr>
              </a:solidFill>
              <a:latin typeface="+mj-lt"/>
            </a:endParaRPr>
          </a:p>
        </p:txBody>
      </p:sp>
      <p:sp>
        <p:nvSpPr>
          <p:cNvPr id="22" name="TextBox 21"/>
          <p:cNvSpPr txBox="1"/>
          <p:nvPr/>
        </p:nvSpPr>
        <p:spPr>
          <a:xfrm>
            <a:off x="4055936" y="3116554"/>
            <a:ext cx="585417" cy="200055"/>
          </a:xfrm>
          <a:prstGeom prst="rect">
            <a:avLst/>
          </a:prstGeom>
          <a:noFill/>
        </p:spPr>
        <p:txBody>
          <a:bodyPr wrap="none" rtlCol="0">
            <a:spAutoFit/>
          </a:bodyPr>
          <a:lstStyle/>
          <a:p>
            <a:r>
              <a:rPr lang="en-US" sz="700" dirty="0" smtClean="0">
                <a:solidFill>
                  <a:schemeClr val="bg1">
                    <a:lumMod val="75000"/>
                  </a:schemeClr>
                </a:solidFill>
                <a:latin typeface="+mj-lt"/>
              </a:rPr>
              <a:t>Activities</a:t>
            </a:r>
            <a:endParaRPr lang="en-US" sz="700" dirty="0">
              <a:solidFill>
                <a:schemeClr val="bg1">
                  <a:lumMod val="75000"/>
                </a:schemeClr>
              </a:solidFill>
              <a:latin typeface="+mj-lt"/>
            </a:endParaRPr>
          </a:p>
        </p:txBody>
      </p:sp>
      <p:sp>
        <p:nvSpPr>
          <p:cNvPr id="23" name="TextBox 22"/>
          <p:cNvSpPr txBox="1"/>
          <p:nvPr/>
        </p:nvSpPr>
        <p:spPr>
          <a:xfrm>
            <a:off x="3116549" y="3565212"/>
            <a:ext cx="838691" cy="200055"/>
          </a:xfrm>
          <a:prstGeom prst="rect">
            <a:avLst/>
          </a:prstGeom>
          <a:noFill/>
        </p:spPr>
        <p:txBody>
          <a:bodyPr wrap="none" rtlCol="0">
            <a:spAutoFit/>
          </a:bodyPr>
          <a:lstStyle/>
          <a:p>
            <a:r>
              <a:rPr lang="en-US" sz="700" dirty="0" smtClean="0">
                <a:solidFill>
                  <a:schemeClr val="bg1">
                    <a:lumMod val="75000"/>
                  </a:schemeClr>
                </a:solidFill>
                <a:latin typeface="+mj-lt"/>
              </a:rPr>
              <a:t>State Machines</a:t>
            </a:r>
            <a:endParaRPr lang="en-US" sz="700" dirty="0">
              <a:solidFill>
                <a:schemeClr val="bg1">
                  <a:lumMod val="75000"/>
                </a:schemeClr>
              </a:solidFill>
              <a:latin typeface="+mj-lt"/>
            </a:endParaRPr>
          </a:p>
        </p:txBody>
      </p:sp>
      <p:sp>
        <p:nvSpPr>
          <p:cNvPr id="24" name="TextBox 23"/>
          <p:cNvSpPr txBox="1"/>
          <p:nvPr/>
        </p:nvSpPr>
        <p:spPr>
          <a:xfrm>
            <a:off x="2261599" y="4234954"/>
            <a:ext cx="596638" cy="200055"/>
          </a:xfrm>
          <a:prstGeom prst="rect">
            <a:avLst/>
          </a:prstGeom>
          <a:noFill/>
        </p:spPr>
        <p:txBody>
          <a:bodyPr wrap="none" rtlCol="0">
            <a:spAutoFit/>
          </a:bodyPr>
          <a:lstStyle/>
          <a:p>
            <a:r>
              <a:rPr lang="en-US" sz="700" dirty="0" smtClean="0">
                <a:solidFill>
                  <a:schemeClr val="bg1">
                    <a:lumMod val="75000"/>
                  </a:schemeClr>
                </a:solidFill>
                <a:latin typeface="+mj-lt"/>
              </a:rPr>
              <a:t>Packages</a:t>
            </a:r>
            <a:endParaRPr lang="en-US" sz="700" dirty="0">
              <a:solidFill>
                <a:schemeClr val="bg1">
                  <a:lumMod val="75000"/>
                </a:schemeClr>
              </a:solidFill>
              <a:latin typeface="+mj-lt"/>
            </a:endParaRPr>
          </a:p>
        </p:txBody>
      </p:sp>
      <p:sp>
        <p:nvSpPr>
          <p:cNvPr id="25" name="TextBox 24"/>
          <p:cNvSpPr txBox="1"/>
          <p:nvPr/>
        </p:nvSpPr>
        <p:spPr>
          <a:xfrm>
            <a:off x="2185567" y="5286345"/>
            <a:ext cx="409086" cy="200055"/>
          </a:xfrm>
          <a:prstGeom prst="rect">
            <a:avLst/>
          </a:prstGeom>
          <a:noFill/>
        </p:spPr>
        <p:txBody>
          <a:bodyPr wrap="none" rtlCol="0">
            <a:spAutoFit/>
          </a:bodyPr>
          <a:lstStyle/>
          <a:p>
            <a:r>
              <a:rPr lang="en-US" sz="700" dirty="0" smtClean="0">
                <a:solidFill>
                  <a:schemeClr val="bg1">
                    <a:lumMod val="75000"/>
                  </a:schemeClr>
                </a:solidFill>
                <a:latin typeface="+mj-lt"/>
              </a:rPr>
              <a:t>Prep </a:t>
            </a:r>
            <a:endParaRPr lang="en-US" sz="700" dirty="0">
              <a:solidFill>
                <a:schemeClr val="bg1">
                  <a:lumMod val="75000"/>
                </a:schemeClr>
              </a:solidFill>
              <a:latin typeface="+mj-lt"/>
            </a:endParaRPr>
          </a:p>
        </p:txBody>
      </p:sp>
    </p:spTree>
    <p:extLst>
      <p:ext uri="{BB962C8B-B14F-4D97-AF65-F5344CB8AC3E}">
        <p14:creationId xmlns:p14="http://schemas.microsoft.com/office/powerpoint/2010/main" val="1303618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endParaRPr lang="en-US" sz="1600" dirty="0">
              <a:ea typeface="+mn-ea"/>
              <a:cs typeface="+mn-cs"/>
            </a:endParaRPr>
          </a:p>
          <a:p>
            <a:r>
              <a:rPr lang="en-US" sz="1600" i="1" dirty="0" smtClean="0"/>
              <a:t>A </a:t>
            </a:r>
            <a:r>
              <a:rPr lang="en-US" sz="1600" b="1" i="1" dirty="0" smtClean="0"/>
              <a:t>trace</a:t>
            </a:r>
            <a:r>
              <a:rPr lang="en-US" sz="1600" dirty="0" smtClean="0"/>
              <a:t> means </a:t>
            </a:r>
            <a:r>
              <a:rPr lang="en-US" sz="1600" dirty="0"/>
              <a:t>“sequence of event </a:t>
            </a:r>
            <a:r>
              <a:rPr lang="en-US" sz="1600" dirty="0" smtClean="0"/>
              <a:t>occurrences”</a:t>
            </a:r>
            <a:endParaRPr lang="en-US" sz="1600" dirty="0">
              <a:ea typeface="+mn-ea"/>
              <a:cs typeface="+mn-cs"/>
            </a:endParaRPr>
          </a:p>
          <a:p>
            <a:pPr lvl="1"/>
            <a:r>
              <a:rPr lang="en-US" sz="1200" dirty="0"/>
              <a:t>&lt;eventoccurrence1, eventoccurrence2, ...,</a:t>
            </a:r>
            <a:r>
              <a:rPr lang="en-US" sz="1200" dirty="0" err="1"/>
              <a:t>eventoccurrence</a:t>
            </a:r>
            <a:r>
              <a:rPr lang="en-US" sz="1200" dirty="0"/>
              <a:t>-n&gt; </a:t>
            </a:r>
            <a:endParaRPr lang="en-US" sz="1200" dirty="0" smtClean="0"/>
          </a:p>
          <a:p>
            <a:endParaRPr lang="en-US" sz="1600" dirty="0">
              <a:ea typeface="+mn-ea"/>
              <a:cs typeface="+mn-cs"/>
            </a:endParaRPr>
          </a:p>
          <a:p>
            <a:r>
              <a:rPr lang="en-US" sz="1600" dirty="0"/>
              <a:t>Interaction specifications place partial ordering constraints on </a:t>
            </a:r>
            <a:r>
              <a:rPr lang="en-US" sz="1600" b="1" dirty="0"/>
              <a:t>allowed and disallowed traces </a:t>
            </a:r>
            <a:endParaRPr lang="en-US" sz="1600" b="1" dirty="0" smtClean="0"/>
          </a:p>
          <a:p>
            <a:endParaRPr lang="en-US" sz="1600" dirty="0">
              <a:ea typeface="+mn-ea"/>
              <a:cs typeface="+mn-cs"/>
            </a:endParaRPr>
          </a:p>
          <a:p>
            <a:r>
              <a:rPr lang="en-US" sz="1600" dirty="0"/>
              <a:t>A </a:t>
            </a:r>
            <a:r>
              <a:rPr lang="en-US" sz="1600" b="1" dirty="0"/>
              <a:t>partial order </a:t>
            </a:r>
            <a:r>
              <a:rPr lang="en-US" sz="1600" dirty="0"/>
              <a:t>restricts the order in which events can (or cannot) occur in any given system trace </a:t>
            </a:r>
            <a:endParaRPr lang="en-US" sz="1600" dirty="0" smtClean="0"/>
          </a:p>
          <a:p>
            <a:endParaRPr lang="en-US" sz="1600" dirty="0"/>
          </a:p>
          <a:p>
            <a:r>
              <a:rPr lang="en-US" sz="1600" dirty="0"/>
              <a:t>An interaction can be displayed in </a:t>
            </a:r>
            <a:r>
              <a:rPr lang="en-US" sz="1600" b="1" dirty="0"/>
              <a:t>several different types of diagrams</a:t>
            </a:r>
            <a:r>
              <a:rPr lang="en-US" sz="1600" dirty="0"/>
              <a:t>: Sequence Diagrams, Interaction Overview Diagrams, and Communication Diagrams </a:t>
            </a:r>
            <a:endParaRPr lang="en-US" sz="1600" dirty="0" smtClean="0"/>
          </a:p>
          <a:p>
            <a:pPr lvl="1"/>
            <a:r>
              <a:rPr lang="en-US" sz="1200" dirty="0" smtClean="0"/>
              <a:t>Optional </a:t>
            </a:r>
            <a:r>
              <a:rPr lang="en-US" sz="1200" dirty="0"/>
              <a:t>diagram types such as Timing Diagrams and Interaction Tables come in addition </a:t>
            </a:r>
            <a:endParaRPr lang="en-US" sz="1200" dirty="0" smtClean="0"/>
          </a:p>
          <a:p>
            <a:endParaRPr lang="en-US" sz="1600" dirty="0"/>
          </a:p>
          <a:p>
            <a:r>
              <a:rPr lang="en-US" sz="1600" dirty="0"/>
              <a:t>N</a:t>
            </a:r>
            <a:r>
              <a:rPr lang="en-US" sz="1600" dirty="0" smtClean="0"/>
              <a:t>ormally some </a:t>
            </a:r>
            <a:r>
              <a:rPr lang="en-US" sz="1600" b="1" dirty="0" smtClean="0"/>
              <a:t>other legal </a:t>
            </a:r>
            <a:r>
              <a:rPr lang="en-US" sz="1600" b="1" dirty="0"/>
              <a:t>and possible traces </a:t>
            </a:r>
            <a:r>
              <a:rPr lang="en-US" sz="1600" dirty="0" smtClean="0"/>
              <a:t>are </a:t>
            </a:r>
            <a:r>
              <a:rPr lang="en-US" sz="1600" dirty="0"/>
              <a:t>not contained within the described interactions </a:t>
            </a:r>
            <a:endParaRPr lang="en-US" sz="1600" dirty="0" smtClean="0"/>
          </a:p>
          <a:p>
            <a:endParaRPr lang="en-US" sz="1600" dirty="0">
              <a:ea typeface="+mn-ea"/>
              <a:cs typeface="+mn-cs"/>
            </a:endParaRPr>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9366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By </a:t>
            </a:r>
            <a:r>
              <a:rPr lang="en-US" sz="1600" b="1" i="1" dirty="0"/>
              <a:t>interleaving</a:t>
            </a:r>
            <a:r>
              <a:rPr lang="en-US" sz="1600" i="1" dirty="0"/>
              <a:t> </a:t>
            </a:r>
            <a:r>
              <a:rPr lang="en-US" sz="1600" dirty="0"/>
              <a:t>we mean the merging of two or more traces such that the events from different traces may come in any order in the resulting trace, while events within the same trace retain their order. Interleaving semantics is different from a semantics where it is perceived that two events may occur at exactly the same time </a:t>
            </a:r>
            <a:endParaRPr lang="en-US" sz="1600" dirty="0" smtClean="0"/>
          </a:p>
          <a:p>
            <a:endParaRPr lang="en-US" sz="1600" dirty="0">
              <a:ea typeface="+mn-ea"/>
              <a:cs typeface="+mn-cs"/>
            </a:endParaRPr>
          </a:p>
          <a:p>
            <a:r>
              <a:rPr lang="en-US" sz="1600" dirty="0"/>
              <a:t>Interactions are kinds of Behaviors that </a:t>
            </a:r>
            <a:r>
              <a:rPr lang="en-US" sz="1600" b="1" dirty="0"/>
              <a:t>model emergent </a:t>
            </a:r>
            <a:r>
              <a:rPr lang="en-US" sz="1600" b="1" dirty="0" smtClean="0"/>
              <a:t>behaviors</a:t>
            </a:r>
          </a:p>
          <a:p>
            <a:endParaRPr lang="en-US" sz="1600" dirty="0"/>
          </a:p>
          <a:p>
            <a:r>
              <a:rPr lang="en-US" sz="1600" dirty="0" smtClean="0"/>
              <a:t>The </a:t>
            </a:r>
            <a:r>
              <a:rPr lang="en-US" sz="1600" dirty="0"/>
              <a:t>execution of a Behavior results in an </a:t>
            </a:r>
            <a:r>
              <a:rPr lang="en-US" sz="1600" b="1" dirty="0"/>
              <a:t>execution trace</a:t>
            </a:r>
            <a:r>
              <a:rPr lang="en-US" sz="1600" dirty="0"/>
              <a:t>. Such a trace is a sequence of event occurrences, </a:t>
            </a:r>
            <a:r>
              <a:rPr lang="en-US" sz="1600" dirty="0" smtClean="0"/>
              <a:t>will </a:t>
            </a:r>
            <a:r>
              <a:rPr lang="en-US" sz="1600" dirty="0"/>
              <a:t>be denoted &lt;e1, e2, . . . , en&gt;. Each event occurrence may also include information about the values of all relevant objects at the point of time of its occurrence </a:t>
            </a:r>
            <a:r>
              <a:rPr lang="en-US" sz="1600" dirty="0" smtClean="0"/>
              <a:t> </a:t>
            </a:r>
          </a:p>
          <a:p>
            <a:endParaRPr lang="en-US" sz="1600" dirty="0">
              <a:ea typeface="+mn-ea"/>
              <a:cs typeface="+mn-cs"/>
            </a:endParaRPr>
          </a:p>
          <a:p>
            <a:r>
              <a:rPr lang="en-US" sz="1600" dirty="0"/>
              <a:t>The semantics of an Interaction are expressed in terms of a pair</a:t>
            </a:r>
            <a:r>
              <a:rPr lang="en-US" sz="1600" b="1" dirty="0"/>
              <a:t> [P, I], </a:t>
            </a:r>
            <a:r>
              <a:rPr lang="en-US" sz="1600" dirty="0"/>
              <a:t>where P is the set of valid traces and I is the set of invalid traces </a:t>
            </a:r>
            <a:endParaRPr lang="en-US" sz="1600" dirty="0" smtClean="0"/>
          </a:p>
          <a:p>
            <a:endParaRPr lang="en-US" sz="1600" dirty="0">
              <a:ea typeface="+mn-ea"/>
              <a:cs typeface="+mn-cs"/>
            </a:endParaRPr>
          </a:p>
          <a:p>
            <a:r>
              <a:rPr lang="en-US" sz="1600" dirty="0"/>
              <a:t>P ! I need not be the whole universe of traces </a:t>
            </a:r>
            <a:endParaRPr lang="en-US" sz="1600" dirty="0" smtClean="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2971165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smtClean="0"/>
              <a:t>The </a:t>
            </a:r>
            <a:r>
              <a:rPr lang="en-US" sz="1600" dirty="0"/>
              <a:t>set of valid traces is constrained by a </a:t>
            </a:r>
            <a:r>
              <a:rPr lang="en-US" sz="1600" b="1" dirty="0"/>
              <a:t>partial ordering </a:t>
            </a:r>
            <a:r>
              <a:rPr lang="en-US" sz="1600" dirty="0"/>
              <a:t>of the event occurrences in the traces </a:t>
            </a:r>
            <a:endParaRPr lang="en-US" sz="1600" dirty="0" smtClean="0"/>
          </a:p>
          <a:p>
            <a:endParaRPr lang="en-US" sz="1600" dirty="0">
              <a:ea typeface="+mn-ea"/>
              <a:cs typeface="+mn-cs"/>
            </a:endParaRPr>
          </a:p>
          <a:p>
            <a:r>
              <a:rPr lang="en-US" sz="1600" dirty="0" smtClean="0"/>
              <a:t>The </a:t>
            </a:r>
            <a:r>
              <a:rPr lang="en-US" sz="1600" dirty="0"/>
              <a:t>set of invalid traces is also constrained by a partial ordering of the event occurrences in the trace. </a:t>
            </a:r>
            <a:endParaRPr lang="en-US" sz="1600" dirty="0" smtClean="0"/>
          </a:p>
          <a:p>
            <a:endParaRPr lang="en-US" sz="1600" dirty="0">
              <a:ea typeface="+mn-ea"/>
              <a:cs typeface="+mn-cs"/>
            </a:endParaRPr>
          </a:p>
          <a:p>
            <a:r>
              <a:rPr lang="en-US" sz="1600" dirty="0"/>
              <a:t>In an interaction diagram </a:t>
            </a:r>
            <a:r>
              <a:rPr lang="en-US" sz="1600" b="1" dirty="0"/>
              <a:t>each vertical line describes the time-line </a:t>
            </a:r>
            <a:r>
              <a:rPr lang="en-US" sz="1600" dirty="0"/>
              <a:t>for a process, where time </a:t>
            </a:r>
            <a:r>
              <a:rPr lang="en-US" sz="1600" b="1" dirty="0"/>
              <a:t>increases down the page</a:t>
            </a:r>
            <a:r>
              <a:rPr lang="en-US" sz="1600" dirty="0"/>
              <a:t>. </a:t>
            </a:r>
            <a:endParaRPr lang="en-US" sz="1600" dirty="0" smtClean="0"/>
          </a:p>
          <a:p>
            <a:endParaRPr lang="en-US" sz="1600" dirty="0">
              <a:ea typeface="+mn-ea"/>
              <a:cs typeface="+mn-cs"/>
            </a:endParaRPr>
          </a:p>
          <a:p>
            <a:r>
              <a:rPr lang="en-US" sz="1600" dirty="0"/>
              <a:t>The distance between two events on a time-line</a:t>
            </a:r>
            <a:r>
              <a:rPr lang="en-US" sz="1600" b="1" dirty="0"/>
              <a:t> does not represent any literal measurement of time</a:t>
            </a:r>
            <a:r>
              <a:rPr lang="en-US" sz="1600" dirty="0"/>
              <a:t>, only that non-zero time has passed. </a:t>
            </a:r>
            <a:endParaRPr lang="en-US" sz="1600" dirty="0" smtClean="0"/>
          </a:p>
          <a:p>
            <a:endParaRPr lang="en-US" sz="1600" dirty="0">
              <a:ea typeface="+mn-ea"/>
              <a:cs typeface="+mn-cs"/>
            </a:endParaRPr>
          </a:p>
          <a:p>
            <a:r>
              <a:rPr lang="en-US" sz="1600" dirty="0"/>
              <a:t>The instances in an interaction in principle </a:t>
            </a:r>
            <a:r>
              <a:rPr lang="en-US" sz="1600" b="1" dirty="0"/>
              <a:t>operate independently of each </a:t>
            </a:r>
            <a:r>
              <a:rPr lang="en-US" sz="1600" dirty="0"/>
              <a:t>other. </a:t>
            </a:r>
            <a:endParaRPr lang="en-US" sz="1600" dirty="0" smtClean="0"/>
          </a:p>
          <a:p>
            <a:endParaRPr lang="en-US" sz="1600" dirty="0">
              <a:ea typeface="+mn-ea"/>
              <a:cs typeface="+mn-cs"/>
            </a:endParaRPr>
          </a:p>
          <a:p>
            <a:r>
              <a:rPr lang="en-US" sz="1600" b="1" dirty="0"/>
              <a:t>No global notion of time </a:t>
            </a:r>
            <a:r>
              <a:rPr lang="en-US" sz="1600" dirty="0"/>
              <a:t>is assumed. </a:t>
            </a:r>
            <a:endParaRPr lang="en-US" sz="1600" dirty="0" smtClean="0"/>
          </a:p>
          <a:p>
            <a:endParaRPr lang="en-US" sz="1600" dirty="0">
              <a:ea typeface="+mn-ea"/>
              <a:cs typeface="+mn-cs"/>
            </a:endParaRPr>
          </a:p>
          <a:p>
            <a:r>
              <a:rPr lang="en-US" sz="1600" dirty="0"/>
              <a:t>The only dependencies between the timing of the instances come from the restriction that </a:t>
            </a:r>
            <a:r>
              <a:rPr lang="en-US" sz="1600" b="1" dirty="0"/>
              <a:t>a message must be sent before it is received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2267110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a:t>Along each instance axis the </a:t>
            </a:r>
            <a:r>
              <a:rPr lang="en-US" sz="1600" b="1" dirty="0"/>
              <a:t>time is running from top to bottom</a:t>
            </a:r>
            <a:r>
              <a:rPr lang="en-US" sz="1600" dirty="0"/>
              <a:t>, however, a proper time scale is not assumed </a:t>
            </a:r>
            <a:endParaRPr lang="en-US" sz="1600" dirty="0" smtClean="0"/>
          </a:p>
          <a:p>
            <a:endParaRPr lang="en-US" sz="1600" dirty="0">
              <a:ea typeface="+mn-ea"/>
              <a:cs typeface="+mn-cs"/>
            </a:endParaRPr>
          </a:p>
          <a:p>
            <a:r>
              <a:rPr lang="en-US" sz="1600" dirty="0"/>
              <a:t>If no </a:t>
            </a:r>
            <a:r>
              <a:rPr lang="en-US" sz="1600" dirty="0" err="1"/>
              <a:t>coregion</a:t>
            </a:r>
            <a:r>
              <a:rPr lang="en-US" sz="1600" dirty="0"/>
              <a:t> or parallel operator is introduced, </a:t>
            </a:r>
            <a:r>
              <a:rPr lang="en-US" sz="1600" b="1" dirty="0"/>
              <a:t>a total time ordering of events is assumed along each instance</a:t>
            </a:r>
            <a:r>
              <a:rPr lang="en-US" sz="1600" dirty="0"/>
              <a:t> </a:t>
            </a:r>
            <a:endParaRPr lang="en-US" sz="1600" dirty="0" smtClean="0"/>
          </a:p>
          <a:p>
            <a:endParaRPr lang="en-US" sz="1600" dirty="0">
              <a:ea typeface="+mn-ea"/>
              <a:cs typeface="+mn-cs"/>
            </a:endParaRPr>
          </a:p>
          <a:p>
            <a:r>
              <a:rPr lang="en-US" sz="1600" dirty="0"/>
              <a:t>Events of different instances are ordered via </a:t>
            </a:r>
            <a:r>
              <a:rPr lang="en-US" sz="1600" b="1" dirty="0"/>
              <a:t>messages, or via the generalized ordering mechanism </a:t>
            </a:r>
            <a:endParaRPr lang="en-US" sz="1600" b="1" dirty="0" smtClean="0"/>
          </a:p>
          <a:p>
            <a:endParaRPr lang="en-US" sz="1600" dirty="0" smtClean="0"/>
          </a:p>
          <a:p>
            <a:r>
              <a:rPr lang="en-US" sz="1600" dirty="0" smtClean="0"/>
              <a:t>A </a:t>
            </a:r>
            <a:r>
              <a:rPr lang="en-US" sz="1600" dirty="0"/>
              <a:t>message must </a:t>
            </a:r>
            <a:r>
              <a:rPr lang="en-US" sz="1600" b="1" dirty="0"/>
              <a:t>first be sent before it is consumed </a:t>
            </a:r>
            <a:endParaRPr lang="en-US" sz="1600" b="1" dirty="0" smtClean="0"/>
          </a:p>
          <a:p>
            <a:endParaRPr lang="en-US" sz="1600" dirty="0">
              <a:ea typeface="+mn-ea"/>
              <a:cs typeface="+mn-cs"/>
            </a:endParaRPr>
          </a:p>
          <a:p>
            <a:r>
              <a:rPr lang="en-US" sz="1600" dirty="0"/>
              <a:t>With the generalized ordering mechanism </a:t>
            </a:r>
            <a:r>
              <a:rPr lang="en-US" sz="1600" b="1" dirty="0"/>
              <a:t>"orderable events" </a:t>
            </a:r>
            <a:r>
              <a:rPr lang="en-US" sz="1600" dirty="0"/>
              <a:t>on different instances (even in different interactions) can be ordered explicitly </a:t>
            </a:r>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3094245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endParaRPr lang="en-US" sz="1600" dirty="0"/>
          </a:p>
          <a:p>
            <a:r>
              <a:rPr lang="en-US" sz="1600" b="1" dirty="0"/>
              <a:t>Sequence Diagrams </a:t>
            </a:r>
            <a:r>
              <a:rPr lang="en-US" sz="1600" dirty="0" smtClean="0"/>
              <a:t>: focuses </a:t>
            </a:r>
            <a:r>
              <a:rPr lang="en-US" sz="1600" dirty="0"/>
              <a:t>on the Message interchange between a number of Lifelines </a:t>
            </a:r>
            <a:endParaRPr lang="en-US" sz="1600" dirty="0" smtClean="0"/>
          </a:p>
          <a:p>
            <a:endParaRPr lang="en-US" sz="1600" dirty="0"/>
          </a:p>
          <a:p>
            <a:r>
              <a:rPr lang="en-US" sz="1600" b="1" dirty="0"/>
              <a:t>Communication Diagrams </a:t>
            </a:r>
            <a:r>
              <a:rPr lang="en-US" sz="1600" dirty="0" smtClean="0"/>
              <a:t>: show </a:t>
            </a:r>
            <a:r>
              <a:rPr lang="en-US" sz="1600" dirty="0"/>
              <a:t>interactions through an architectural view where the arcs between the communicating Lifelines are decorated with description of the passed Messages and their sequencing </a:t>
            </a:r>
            <a:endParaRPr lang="en-US" sz="1600" dirty="0" smtClean="0"/>
          </a:p>
          <a:p>
            <a:endParaRPr lang="en-US" sz="1600" dirty="0"/>
          </a:p>
          <a:p>
            <a:r>
              <a:rPr lang="en-US" sz="1600" b="1" dirty="0" smtClean="0"/>
              <a:t>Interaction </a:t>
            </a:r>
            <a:r>
              <a:rPr lang="en-US" sz="1600" b="1" dirty="0"/>
              <a:t>Overview Diagrams </a:t>
            </a:r>
            <a:r>
              <a:rPr lang="en-US" sz="1600" b="1" dirty="0" smtClean="0"/>
              <a:t>: </a:t>
            </a:r>
            <a:r>
              <a:rPr lang="en-US" sz="1600" dirty="0" smtClean="0"/>
              <a:t>define </a:t>
            </a:r>
            <a:r>
              <a:rPr lang="en-US" sz="1600" dirty="0"/>
              <a:t>interactions in a way that promotes overview of the control flow </a:t>
            </a:r>
            <a:r>
              <a:rPr lang="en-US" sz="1600" dirty="0" smtClean="0"/>
              <a:t>; Overview </a:t>
            </a:r>
            <a:r>
              <a:rPr lang="en-US" sz="1600" dirty="0"/>
              <a:t>diagrams have notational elements that are similar to certain elements used in Activity diagrams (flow lines, forks, joins, etc.); </a:t>
            </a:r>
            <a:endParaRPr lang="en-US" sz="1600" dirty="0" smtClean="0"/>
          </a:p>
          <a:p>
            <a:endParaRPr lang="en-US" sz="1600" dirty="0"/>
          </a:p>
          <a:p>
            <a:r>
              <a:rPr lang="en-US" sz="1600" b="1" dirty="0"/>
              <a:t>Timing Diagrams </a:t>
            </a:r>
            <a:r>
              <a:rPr lang="en-US" sz="1600" b="1" dirty="0" smtClean="0"/>
              <a:t>: </a:t>
            </a:r>
            <a:r>
              <a:rPr lang="en-US" sz="1600" dirty="0" smtClean="0"/>
              <a:t>show </a:t>
            </a:r>
            <a:r>
              <a:rPr lang="en-US" sz="1600" dirty="0"/>
              <a:t>interactions when a primary purpose of the diagram is to reason about time </a:t>
            </a:r>
            <a:endParaRPr lang="en-US" sz="1600" dirty="0" smtClean="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4069894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485900"/>
            <a:ext cx="85439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390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endParaRPr lang="en-US" sz="1600" dirty="0"/>
          </a:p>
          <a:p>
            <a:r>
              <a:rPr lang="en-US" sz="1600" b="1" dirty="0"/>
              <a:t>Interactions</a:t>
            </a:r>
            <a:r>
              <a:rPr lang="en-US" sz="1600" dirty="0"/>
              <a:t> are units of behavior of an enclosing Classifier</a:t>
            </a:r>
            <a:r>
              <a:rPr lang="en-US" sz="1600" dirty="0" smtClean="0"/>
              <a:t>.</a:t>
            </a:r>
          </a:p>
          <a:p>
            <a:endParaRPr lang="en-US" sz="1600" dirty="0"/>
          </a:p>
          <a:p>
            <a:r>
              <a:rPr lang="en-US" sz="1600" dirty="0" smtClean="0"/>
              <a:t>Interactions </a:t>
            </a:r>
            <a:r>
              <a:rPr lang="en-US" sz="1600" b="1" dirty="0"/>
              <a:t>focus on the passing of information with Messages between the </a:t>
            </a:r>
            <a:r>
              <a:rPr lang="en-US" sz="1600" b="1" dirty="0" err="1"/>
              <a:t>ConnectableElements</a:t>
            </a:r>
            <a:r>
              <a:rPr lang="en-US" sz="1600" b="1" dirty="0"/>
              <a:t> of the Classifier</a:t>
            </a:r>
            <a:r>
              <a:rPr lang="en-US" sz="1600" dirty="0"/>
              <a:t> </a:t>
            </a:r>
            <a:endParaRPr lang="en-US" sz="1600" dirty="0" smtClean="0"/>
          </a:p>
          <a:p>
            <a:endParaRPr lang="en-US" sz="1600" dirty="0"/>
          </a:p>
          <a:p>
            <a:r>
              <a:rPr lang="en-US" sz="1600" dirty="0"/>
              <a:t>The semantics of an Interaction is given as </a:t>
            </a:r>
            <a:r>
              <a:rPr lang="en-US" sz="1600" b="1" dirty="0"/>
              <a:t>a pair of sets of traces</a:t>
            </a:r>
            <a:r>
              <a:rPr lang="en-US" sz="1600" dirty="0"/>
              <a:t>. </a:t>
            </a:r>
            <a:endParaRPr lang="en-US" sz="1600" dirty="0" smtClean="0"/>
          </a:p>
          <a:p>
            <a:endParaRPr lang="en-US" sz="1600" dirty="0"/>
          </a:p>
          <a:p>
            <a:r>
              <a:rPr lang="en-US" sz="1600" dirty="0"/>
              <a:t>The two trace sets represent </a:t>
            </a:r>
            <a:r>
              <a:rPr lang="en-US" sz="1600" b="1" dirty="0"/>
              <a:t>valid traces and invalid traces</a:t>
            </a:r>
            <a:r>
              <a:rPr lang="en-US" sz="1600" dirty="0"/>
              <a:t>. </a:t>
            </a:r>
            <a:endParaRPr lang="en-US" sz="1600" dirty="0" smtClean="0"/>
          </a:p>
          <a:p>
            <a:endParaRPr lang="en-US" sz="1600" dirty="0"/>
          </a:p>
          <a:p>
            <a:r>
              <a:rPr lang="en-US" sz="1600" dirty="0"/>
              <a:t>The union of these two sets need not necessarily cover the whole universe of traces </a:t>
            </a:r>
            <a:endParaRPr lang="en-US" sz="1600" dirty="0" smtClean="0"/>
          </a:p>
          <a:p>
            <a:endParaRPr lang="en-US" sz="1600" dirty="0"/>
          </a:p>
          <a:p>
            <a:r>
              <a:rPr lang="en-US" sz="1600" b="1" dirty="0"/>
              <a:t>A trace is a sequence of event occurrences</a:t>
            </a:r>
            <a:r>
              <a:rPr lang="en-US" sz="1600" dirty="0"/>
              <a:t>, each of which is described by an </a:t>
            </a:r>
            <a:r>
              <a:rPr lang="en-US" sz="1600" dirty="0" err="1"/>
              <a:t>OccurrenceSpecification</a:t>
            </a:r>
            <a:r>
              <a:rPr lang="en-US" sz="1600" dirty="0"/>
              <a:t> in a model </a:t>
            </a:r>
            <a:endParaRPr lang="en-US" sz="1600" dirty="0" smtClean="0"/>
          </a:p>
          <a:p>
            <a:endParaRPr lang="en-US" sz="1600" dirty="0"/>
          </a:p>
          <a:p>
            <a:r>
              <a:rPr lang="en-US" sz="1600" dirty="0"/>
              <a:t>The invalid set of traces is associated with the use </a:t>
            </a:r>
            <a:r>
              <a:rPr lang="en-US" sz="1600" dirty="0" smtClean="0"/>
              <a:t>of :</a:t>
            </a:r>
          </a:p>
          <a:p>
            <a:pPr lvl="1"/>
            <a:r>
              <a:rPr lang="en-US" sz="1200" b="1" dirty="0" smtClean="0"/>
              <a:t>Negative</a:t>
            </a:r>
            <a:r>
              <a:rPr lang="en-US" sz="1200" dirty="0" smtClean="0"/>
              <a:t> </a:t>
            </a:r>
            <a:r>
              <a:rPr lang="en-US" sz="1200" dirty="0" err="1"/>
              <a:t>CombinedFragment</a:t>
            </a:r>
            <a:r>
              <a:rPr lang="en-US" sz="1200" dirty="0"/>
              <a:t> </a:t>
            </a:r>
            <a:r>
              <a:rPr lang="en-US" sz="1200" dirty="0" smtClean="0"/>
              <a:t> : </a:t>
            </a:r>
            <a:r>
              <a:rPr lang="en-US" sz="1200" dirty="0"/>
              <a:t>invalid set of traces is explicitly specified </a:t>
            </a:r>
            <a:endParaRPr lang="en-US" sz="1200" dirty="0" smtClean="0"/>
          </a:p>
          <a:p>
            <a:pPr lvl="1"/>
            <a:r>
              <a:rPr lang="en-US" sz="1200" b="1" dirty="0" smtClean="0"/>
              <a:t>Assertion</a:t>
            </a:r>
            <a:r>
              <a:rPr lang="en-US" sz="1200" dirty="0" smtClean="0"/>
              <a:t> </a:t>
            </a:r>
            <a:r>
              <a:rPr lang="en-US" sz="1200" dirty="0" err="1"/>
              <a:t>CombinedFragment</a:t>
            </a:r>
            <a:r>
              <a:rPr lang="en-US" sz="1200" dirty="0"/>
              <a:t> </a:t>
            </a:r>
            <a:r>
              <a:rPr lang="en-US" sz="1200" dirty="0" smtClean="0"/>
              <a:t> : </a:t>
            </a:r>
            <a:r>
              <a:rPr lang="en-US" sz="1200" dirty="0"/>
              <a:t>implicitly specifies the set of invalid traces by explicitly specifying the only valid set of traces </a:t>
            </a:r>
            <a:endParaRPr lang="en-US" sz="1200" dirty="0" smtClean="0"/>
          </a:p>
          <a:p>
            <a:pPr marL="457200" lvl="1" indent="0">
              <a:buNone/>
            </a:pPr>
            <a:r>
              <a:rPr lang="en-US" sz="1200" b="1" dirty="0" smtClean="0"/>
              <a:t>* For </a:t>
            </a:r>
            <a:r>
              <a:rPr lang="en-US" sz="1200" b="1" dirty="0"/>
              <a:t>simplicity we describe only valid traces for all other constructs </a:t>
            </a:r>
            <a:endParaRPr lang="en-US" sz="1200" b="1" dirty="0" smtClean="0"/>
          </a:p>
          <a:p>
            <a:pPr lvl="1"/>
            <a:endParaRPr lang="en-US" sz="1200" dirty="0" smtClean="0"/>
          </a:p>
          <a:p>
            <a:endParaRPr lang="en-US" sz="1600" dirty="0"/>
          </a:p>
          <a:p>
            <a:endParaRPr lang="en-US" sz="1600" dirty="0" smtClean="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243328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600" dirty="0" smtClean="0"/>
              <a:t>As </a:t>
            </a:r>
            <a:r>
              <a:rPr lang="en-US" sz="1600" dirty="0"/>
              <a:t>Behavior an Interaction is </a:t>
            </a:r>
            <a:r>
              <a:rPr lang="en-US" sz="1600" b="1" dirty="0"/>
              <a:t>generalizable and </a:t>
            </a:r>
            <a:r>
              <a:rPr lang="en-US" sz="1600" b="1" dirty="0" err="1"/>
              <a:t>redefineable</a:t>
            </a:r>
            <a:r>
              <a:rPr lang="en-US" sz="1600" b="1" dirty="0"/>
              <a:t> </a:t>
            </a:r>
            <a:endParaRPr lang="en-US" sz="1600" b="1" dirty="0" smtClean="0"/>
          </a:p>
          <a:p>
            <a:endParaRPr lang="en-US" sz="1600" dirty="0"/>
          </a:p>
          <a:p>
            <a:r>
              <a:rPr lang="en-US" sz="1600" b="1" dirty="0"/>
              <a:t>Specializing</a:t>
            </a:r>
            <a:r>
              <a:rPr lang="en-US" sz="1600" dirty="0"/>
              <a:t> an Interaction is simply to add more traces to those of the original. The traces defined by the specialization is combined with those of the inherited Interaction with a union </a:t>
            </a:r>
            <a:endParaRPr lang="en-US" sz="1600" dirty="0" smtClean="0"/>
          </a:p>
          <a:p>
            <a:endParaRPr lang="en-US" sz="1600" dirty="0"/>
          </a:p>
          <a:p>
            <a:r>
              <a:rPr lang="en-US" sz="1600" dirty="0"/>
              <a:t>The classifier owning an Interaction may be </a:t>
            </a:r>
            <a:r>
              <a:rPr lang="en-US" sz="1600" b="1" dirty="0"/>
              <a:t>specialized</a:t>
            </a:r>
            <a:r>
              <a:rPr lang="en-US" sz="1600" dirty="0"/>
              <a:t>, and in the specialization the Interaction may be redefined </a:t>
            </a:r>
            <a:endParaRPr lang="en-US" sz="1600" dirty="0" smtClean="0"/>
          </a:p>
          <a:p>
            <a:endParaRPr lang="en-US" sz="1600" dirty="0"/>
          </a:p>
          <a:p>
            <a:r>
              <a:rPr lang="en-US" sz="1600" dirty="0"/>
              <a:t>A </a:t>
            </a:r>
            <a:r>
              <a:rPr lang="en-US" sz="1600" b="1" dirty="0"/>
              <a:t>formal Gate </a:t>
            </a:r>
            <a:r>
              <a:rPr lang="en-US" sz="1600" dirty="0"/>
              <a:t>may be attached to the inner boundary of an Interaction to provide a link point to establish the concrete sender and receiver through an </a:t>
            </a:r>
            <a:r>
              <a:rPr lang="en-US" sz="1600" dirty="0" err="1"/>
              <a:t>InteractionUse</a:t>
            </a:r>
            <a:r>
              <a:rPr lang="en-US" sz="1600" dirty="0"/>
              <a:t> of that Interaction. </a:t>
            </a:r>
            <a:endParaRPr lang="en-US" sz="1600" dirty="0" smtClean="0"/>
          </a:p>
          <a:p>
            <a:endParaRPr lang="en-US" sz="1600" dirty="0"/>
          </a:p>
          <a:p>
            <a:r>
              <a:rPr lang="en-US" sz="1600" b="1" dirty="0" smtClean="0"/>
              <a:t>Interaction Fragments </a:t>
            </a:r>
            <a:r>
              <a:rPr lang="en-US" sz="1600" dirty="0" smtClean="0"/>
              <a:t>: </a:t>
            </a:r>
            <a:r>
              <a:rPr lang="en-US" sz="1600" dirty="0"/>
              <a:t>semantics of an </a:t>
            </a:r>
            <a:r>
              <a:rPr lang="en-US" sz="1600" dirty="0" err="1"/>
              <a:t>InteractionFragment</a:t>
            </a:r>
            <a:r>
              <a:rPr lang="en-US" sz="1600" dirty="0"/>
              <a:t> is a pair of set of traces. </a:t>
            </a:r>
            <a:endParaRPr lang="en-US" sz="1600" dirty="0" smtClean="0"/>
          </a:p>
          <a:p>
            <a:pPr lvl="1"/>
            <a:r>
              <a:rPr lang="en-US" sz="1600" dirty="0" smtClean="0">
                <a:ea typeface="+mn-ea"/>
                <a:cs typeface="+mn-cs"/>
              </a:rPr>
              <a:t>may either be contained directly in an enclosing Interaction, or may be contained within an </a:t>
            </a:r>
            <a:r>
              <a:rPr lang="en-US" sz="1600" dirty="0" err="1" smtClean="0">
                <a:ea typeface="+mn-ea"/>
                <a:cs typeface="+mn-cs"/>
              </a:rPr>
              <a:t>InteractionOperand</a:t>
            </a:r>
            <a:r>
              <a:rPr lang="en-US" sz="1600" dirty="0" smtClean="0">
                <a:ea typeface="+mn-ea"/>
                <a:cs typeface="+mn-cs"/>
              </a:rPr>
              <a:t> of a </a:t>
            </a:r>
            <a:r>
              <a:rPr lang="en-US" sz="1600" dirty="0" err="1" smtClean="0">
                <a:ea typeface="+mn-ea"/>
                <a:cs typeface="+mn-cs"/>
              </a:rPr>
              <a:t>CombinedFragment</a:t>
            </a:r>
            <a:r>
              <a:rPr lang="en-US" sz="1600" dirty="0" smtClean="0">
                <a:ea typeface="+mn-ea"/>
                <a:cs typeface="+mn-cs"/>
              </a:rPr>
              <a:t>. </a:t>
            </a:r>
          </a:p>
          <a:p>
            <a:pPr lvl="1"/>
            <a:r>
              <a:rPr lang="en-US" sz="1600" dirty="0" smtClean="0">
                <a:ea typeface="+mn-ea"/>
                <a:cs typeface="+mn-cs"/>
              </a:rPr>
              <a:t>may </a:t>
            </a:r>
            <a:r>
              <a:rPr lang="en-US" sz="1600" dirty="0">
                <a:ea typeface="+mn-ea"/>
                <a:cs typeface="+mn-cs"/>
              </a:rPr>
              <a:t>be multiple nesting levels of </a:t>
            </a:r>
            <a:r>
              <a:rPr lang="en-US" sz="1600" dirty="0" err="1">
                <a:ea typeface="+mn-ea"/>
                <a:cs typeface="+mn-cs"/>
              </a:rPr>
              <a:t>InteractionFragments</a:t>
            </a:r>
            <a:r>
              <a:rPr lang="en-US" sz="1600" dirty="0">
                <a:ea typeface="+mn-ea"/>
                <a:cs typeface="+mn-cs"/>
              </a:rPr>
              <a:t> within an Interaction </a:t>
            </a:r>
          </a:p>
          <a:p>
            <a:endParaRPr lang="en-US" sz="1600" dirty="0" smtClean="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4091469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600" b="1" dirty="0"/>
              <a:t>Occurrence Specifications : </a:t>
            </a:r>
            <a:r>
              <a:rPr lang="en-US" sz="1600" dirty="0"/>
              <a:t>the semantics of an </a:t>
            </a:r>
            <a:r>
              <a:rPr lang="en-US" sz="1600" dirty="0" err="1"/>
              <a:t>OccurrenceSpecification</a:t>
            </a:r>
            <a:r>
              <a:rPr lang="en-US" sz="1600" dirty="0"/>
              <a:t> is just the trace of that single </a:t>
            </a:r>
            <a:r>
              <a:rPr lang="en-US" sz="1600" dirty="0" err="1"/>
              <a:t>OccurrenceSpecification</a:t>
            </a:r>
            <a:r>
              <a:rPr lang="en-US" sz="1600" dirty="0"/>
              <a:t>. </a:t>
            </a:r>
          </a:p>
          <a:p>
            <a:endParaRPr lang="en-US" sz="1600" dirty="0"/>
          </a:p>
          <a:p>
            <a:r>
              <a:rPr lang="en-US" sz="1600" b="1" dirty="0" smtClean="0"/>
              <a:t>Execution </a:t>
            </a:r>
            <a:r>
              <a:rPr lang="en-US" sz="1600" b="1" dirty="0"/>
              <a:t>Specifications </a:t>
            </a:r>
            <a:r>
              <a:rPr lang="en-US" sz="1600" b="1" dirty="0" smtClean="0"/>
              <a:t>: </a:t>
            </a:r>
            <a:r>
              <a:rPr lang="en-US" sz="1600" dirty="0" smtClean="0"/>
              <a:t>The </a:t>
            </a:r>
            <a:r>
              <a:rPr lang="en-US" sz="1600" dirty="0"/>
              <a:t>trace semantics of Interactions merely see an Execution as the trace &lt;start, finish&gt;. There may be occurrences between these. </a:t>
            </a:r>
            <a:endParaRPr lang="en-US" sz="1600" dirty="0" smtClean="0"/>
          </a:p>
          <a:p>
            <a:endParaRPr lang="en-US" sz="1600" dirty="0"/>
          </a:p>
          <a:p>
            <a:r>
              <a:rPr lang="en-US" sz="1600" dirty="0" smtClean="0"/>
              <a:t>Typically </a:t>
            </a:r>
            <a:r>
              <a:rPr lang="en-US" sz="1600" dirty="0"/>
              <a:t>the start occurrence and the finish occurrence will represent </a:t>
            </a:r>
            <a:r>
              <a:rPr lang="en-US" sz="1600" dirty="0" err="1"/>
              <a:t>OccurrenceSpecifications</a:t>
            </a:r>
            <a:r>
              <a:rPr lang="en-US" sz="1600" dirty="0"/>
              <a:t> such as a receive </a:t>
            </a:r>
            <a:r>
              <a:rPr lang="en-US" sz="1600" dirty="0" err="1"/>
              <a:t>OccurrenceSpecification</a:t>
            </a:r>
            <a:r>
              <a:rPr lang="en-US" sz="1600" dirty="0"/>
              <a:t> (of a Message) and the send </a:t>
            </a:r>
            <a:r>
              <a:rPr lang="en-US" sz="1600" dirty="0" err="1"/>
              <a:t>OccurrenceSpecification</a:t>
            </a:r>
            <a:r>
              <a:rPr lang="en-US" sz="1600" dirty="0"/>
              <a:t> (of a reply Message). </a:t>
            </a:r>
            <a:endParaRPr lang="en-US" sz="1600" dirty="0" smtClean="0"/>
          </a:p>
          <a:p>
            <a:endParaRPr lang="en-US" sz="1600" dirty="0"/>
          </a:p>
          <a:p>
            <a:r>
              <a:rPr lang="en-US" sz="1600" b="1" dirty="0"/>
              <a:t>State </a:t>
            </a:r>
            <a:r>
              <a:rPr lang="en-US" sz="1600" b="1" dirty="0" smtClean="0"/>
              <a:t>Invariants : </a:t>
            </a:r>
            <a:r>
              <a:rPr lang="en-US" sz="1600" dirty="0"/>
              <a:t>The Constraint is assumed to be evaluated during runtime. The Constraint is evaluated immediately prior to the execution of the next </a:t>
            </a:r>
            <a:r>
              <a:rPr lang="en-US" sz="1600" dirty="0" err="1" smtClean="0"/>
              <a:t>OccurrenceSpecification</a:t>
            </a:r>
            <a:r>
              <a:rPr lang="en-US" sz="1600" dirty="0" smtClean="0"/>
              <a:t>. </a:t>
            </a:r>
          </a:p>
          <a:p>
            <a:pPr lvl="1"/>
            <a:r>
              <a:rPr lang="en-US" sz="1200" dirty="0" smtClean="0"/>
              <a:t>If </a:t>
            </a:r>
            <a:r>
              <a:rPr lang="en-US" sz="1200" dirty="0"/>
              <a:t>the Constraint is true, the trace is a valid trace; if the Constraint is false, the trace is an invalid trace. </a:t>
            </a:r>
            <a:endParaRPr lang="en-US" sz="1200" dirty="0" smtClean="0"/>
          </a:p>
          <a:p>
            <a:pPr lvl="1"/>
            <a:r>
              <a:rPr lang="en-US" sz="1200" dirty="0" smtClean="0"/>
              <a:t>In </a:t>
            </a:r>
            <a:r>
              <a:rPr lang="en-US" sz="1200" dirty="0"/>
              <a:t>other words all traces that have a </a:t>
            </a:r>
            <a:r>
              <a:rPr lang="en-US" sz="1200" dirty="0" err="1"/>
              <a:t>StateInvariant</a:t>
            </a:r>
            <a:r>
              <a:rPr lang="en-US" sz="1200" dirty="0"/>
              <a:t> with a false Constraint are considered invalid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23686" cy="523220"/>
          </a:xfrm>
          <a:prstGeom prst="rect">
            <a:avLst/>
          </a:prstGeom>
          <a:noFill/>
        </p:spPr>
        <p:txBody>
          <a:bodyPr wrap="none" rtlCol="0">
            <a:spAutoFit/>
          </a:bodyPr>
          <a:lstStyle/>
          <a:p>
            <a:r>
              <a:rPr lang="en-US" sz="2800" dirty="0" smtClean="0">
                <a:latin typeface="+mj-lt"/>
              </a:rPr>
              <a:t>Interactions</a:t>
            </a:r>
            <a:endParaRPr lang="en-US" sz="2800" dirty="0">
              <a:latin typeface="+mj-lt"/>
            </a:endParaRPr>
          </a:p>
        </p:txBody>
      </p:sp>
    </p:spTree>
    <p:extLst>
      <p:ext uri="{BB962C8B-B14F-4D97-AF65-F5344CB8AC3E}">
        <p14:creationId xmlns:p14="http://schemas.microsoft.com/office/powerpoint/2010/main" val="1071171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600" dirty="0"/>
              <a:t>The notation for an Interaction in a Sequence Diagram is a solid-outline rectangle. A pentagon in the upper left corner of the rectangle contains ‘</a:t>
            </a:r>
            <a:r>
              <a:rPr lang="en-US" sz="1600" dirty="0" err="1"/>
              <a:t>sd</a:t>
            </a:r>
            <a:r>
              <a:rPr lang="en-US" sz="1600" dirty="0"/>
              <a:t>’ followed by the Interaction name and parameters. </a:t>
            </a:r>
            <a:endParaRPr lang="en-US" sz="1600" dirty="0" smtClean="0"/>
          </a:p>
          <a:p>
            <a:endParaRPr lang="en-US" sz="1600" dirty="0"/>
          </a:p>
          <a:p>
            <a:r>
              <a:rPr lang="en-US" sz="1600" dirty="0"/>
              <a:t>An Interaction diagram may also include definitions of local attributes with the same syntax as attributes in general are shown within class symbol compartments. These attribute definitions may appear near the top of the diagram frame or within note symbols at other places in the diagram. </a:t>
            </a:r>
            <a:endParaRPr lang="en-US" sz="1600" dirty="0" smtClean="0"/>
          </a:p>
          <a:p>
            <a:endParaRPr lang="en-US" sz="1600" dirty="0"/>
          </a:p>
          <a:p>
            <a:r>
              <a:rPr lang="en-US" sz="1600" b="1" dirty="0" err="1" smtClean="0"/>
              <a:t>InteractionFragment</a:t>
            </a:r>
            <a:r>
              <a:rPr lang="en-US" sz="1600" b="1" dirty="0" smtClean="0"/>
              <a:t> :  </a:t>
            </a:r>
            <a:r>
              <a:rPr lang="en-US" sz="1600" dirty="0" smtClean="0"/>
              <a:t>There </a:t>
            </a:r>
            <a:r>
              <a:rPr lang="en-US" sz="1600" dirty="0"/>
              <a:t>is no general notation for an </a:t>
            </a:r>
            <a:r>
              <a:rPr lang="en-US" sz="1600" dirty="0" err="1"/>
              <a:t>InteractionFragment</a:t>
            </a:r>
            <a:r>
              <a:rPr lang="en-US" sz="1600" dirty="0"/>
              <a:t> </a:t>
            </a:r>
            <a:endParaRPr lang="en-US" sz="1600" dirty="0" smtClean="0"/>
          </a:p>
          <a:p>
            <a:endParaRPr lang="en-US" sz="1600" dirty="0"/>
          </a:p>
          <a:p>
            <a:r>
              <a:rPr lang="en-US" sz="1600" b="1" dirty="0" err="1"/>
              <a:t>OccurrenceSpecification</a:t>
            </a:r>
            <a:r>
              <a:rPr lang="en-US" sz="1600" b="1" dirty="0"/>
              <a:t> </a:t>
            </a:r>
            <a:r>
              <a:rPr lang="en-US" sz="1600" b="1" dirty="0" smtClean="0"/>
              <a:t>: </a:t>
            </a:r>
            <a:r>
              <a:rPr lang="en-US" sz="1600" dirty="0" err="1" smtClean="0"/>
              <a:t>OccurrenceSpecifications</a:t>
            </a:r>
            <a:r>
              <a:rPr lang="en-US" sz="1600" dirty="0" smtClean="0"/>
              <a:t> </a:t>
            </a:r>
            <a:r>
              <a:rPr lang="en-US" sz="1600" dirty="0"/>
              <a:t>are merely syntactic points at the ends of Messages or at the beginning/end of an </a:t>
            </a:r>
            <a:r>
              <a:rPr lang="en-US" sz="1600" dirty="0" err="1"/>
              <a:t>ExecutionSpecification</a:t>
            </a:r>
            <a:r>
              <a:rPr lang="en-US" sz="1600" dirty="0"/>
              <a:t>. </a:t>
            </a:r>
          </a:p>
          <a:p>
            <a:endParaRPr lang="en-US" sz="1600" dirty="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4038600" y="152400"/>
            <a:ext cx="1843774" cy="523220"/>
          </a:xfrm>
          <a:prstGeom prst="rect">
            <a:avLst/>
          </a:prstGeom>
          <a:noFill/>
        </p:spPr>
        <p:txBody>
          <a:bodyPr wrap="none" rtlCol="0">
            <a:spAutoFit/>
          </a:bodyPr>
          <a:lstStyle/>
          <a:p>
            <a:r>
              <a:rPr lang="en-US" sz="2800" dirty="0" smtClean="0">
                <a:latin typeface="+mj-lt"/>
              </a:rPr>
              <a:t>Notations</a:t>
            </a:r>
            <a:endParaRPr lang="en-US" sz="2800" dirty="0">
              <a:latin typeface="+mj-lt"/>
            </a:endParaRPr>
          </a:p>
        </p:txBody>
      </p:sp>
    </p:spTree>
    <p:extLst>
      <p:ext uri="{BB962C8B-B14F-4D97-AF65-F5344CB8AC3E}">
        <p14:creationId xmlns:p14="http://schemas.microsoft.com/office/powerpoint/2010/main" val="917015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01198" y="1600200"/>
            <a:ext cx="2085975" cy="3286125"/>
          </a:xfrm>
          <a:prstGeom prst="rect">
            <a:avLst/>
          </a:prstGeom>
        </p:spPr>
      </p:pic>
      <p:sp>
        <p:nvSpPr>
          <p:cNvPr id="2" name="TextBox 1"/>
          <p:cNvSpPr txBox="1"/>
          <p:nvPr/>
        </p:nvSpPr>
        <p:spPr>
          <a:xfrm>
            <a:off x="3124428" y="228600"/>
            <a:ext cx="3839513" cy="461665"/>
          </a:xfrm>
          <a:prstGeom prst="rect">
            <a:avLst/>
          </a:prstGeom>
          <a:noFill/>
        </p:spPr>
        <p:txBody>
          <a:bodyPr wrap="none" rtlCol="0">
            <a:spAutoFit/>
          </a:bodyPr>
          <a:lstStyle/>
          <a:p>
            <a:r>
              <a:rPr lang="en-US" sz="2400" dirty="0" smtClean="0">
                <a:latin typeface="+mj-lt"/>
              </a:rPr>
              <a:t>Behavior : Riding the Lift</a:t>
            </a:r>
            <a:endParaRPr lang="en-US" sz="2400" dirty="0">
              <a:latin typeface="+mj-lt"/>
            </a:endParaRPr>
          </a:p>
        </p:txBody>
      </p:sp>
    </p:spTree>
    <p:extLst>
      <p:ext uri="{BB962C8B-B14F-4D97-AF65-F5344CB8AC3E}">
        <p14:creationId xmlns:p14="http://schemas.microsoft.com/office/powerpoint/2010/main" val="2934176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pPr marL="0" indent="0">
              <a:buNone/>
            </a:pPr>
            <a:r>
              <a:rPr lang="en-US" sz="1600" b="1" dirty="0" err="1"/>
              <a:t>ExecutionSpecification</a:t>
            </a:r>
            <a:r>
              <a:rPr lang="en-US" sz="1600" b="1" dirty="0"/>
              <a:t> </a:t>
            </a:r>
            <a:endParaRPr lang="en-US" sz="1600" b="1" dirty="0" smtClean="0"/>
          </a:p>
          <a:p>
            <a:r>
              <a:rPr lang="en-US" sz="1600" dirty="0" err="1" smtClean="0"/>
              <a:t>ExecutionSpecifications</a:t>
            </a:r>
            <a:r>
              <a:rPr lang="en-US" sz="1600" dirty="0" smtClean="0"/>
              <a:t> </a:t>
            </a:r>
            <a:r>
              <a:rPr lang="en-US" sz="1600" dirty="0"/>
              <a:t>are represented as thin rectangles (gray or white) on the </a:t>
            </a:r>
            <a:r>
              <a:rPr lang="en-US" sz="1600" dirty="0" smtClean="0"/>
              <a:t>lifeline</a:t>
            </a:r>
            <a:endParaRPr lang="en-US" sz="1600" dirty="0"/>
          </a:p>
          <a:p>
            <a:r>
              <a:rPr lang="en-US" sz="1600" b="1" dirty="0"/>
              <a:t>Overlapping </a:t>
            </a:r>
            <a:r>
              <a:rPr lang="en-US" sz="1600" b="1" dirty="0" err="1"/>
              <a:t>ExecutionSpecifications</a:t>
            </a:r>
            <a:r>
              <a:rPr lang="en-US" sz="1600" b="1" dirty="0"/>
              <a:t> </a:t>
            </a:r>
            <a:r>
              <a:rPr lang="en-US" sz="1600" dirty="0"/>
              <a:t>on the same lifeline are represented by overlapping rectangles </a:t>
            </a:r>
            <a:endParaRPr lang="en-US" sz="1600" dirty="0" smtClean="0"/>
          </a:p>
          <a:p>
            <a:pPr marL="0" indent="0">
              <a:buNone/>
            </a:pPr>
            <a:endParaRPr lang="en-US" sz="1600" b="1" dirty="0" smtClean="0"/>
          </a:p>
          <a:p>
            <a:endParaRPr lang="en-US" sz="1600" dirty="0" smtClean="0"/>
          </a:p>
          <a:p>
            <a:endParaRPr lang="en-US" sz="1600" dirty="0" smtClean="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43774" cy="523220"/>
          </a:xfrm>
          <a:prstGeom prst="rect">
            <a:avLst/>
          </a:prstGeom>
          <a:noFill/>
        </p:spPr>
        <p:txBody>
          <a:bodyPr wrap="none" rtlCol="0">
            <a:spAutoFit/>
          </a:bodyPr>
          <a:lstStyle/>
          <a:p>
            <a:r>
              <a:rPr lang="en-US" sz="2800" dirty="0" smtClean="0">
                <a:latin typeface="+mj-lt"/>
              </a:rPr>
              <a:t>Notations</a:t>
            </a:r>
            <a:endParaRPr lang="en-US" sz="2800" dirty="0">
              <a:latin typeface="+mj-lt"/>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335605"/>
            <a:ext cx="31337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82167"/>
            <a:ext cx="4075113" cy="127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290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pPr marL="0" indent="0">
              <a:buNone/>
            </a:pPr>
            <a:r>
              <a:rPr lang="en-US" sz="1600" b="1" dirty="0" err="1" smtClean="0"/>
              <a:t>StateInvariant</a:t>
            </a:r>
            <a:r>
              <a:rPr lang="en-US" sz="1600" b="1" dirty="0" smtClean="0"/>
              <a:t> </a:t>
            </a:r>
            <a:endParaRPr lang="en-US" sz="1600" dirty="0" smtClean="0"/>
          </a:p>
          <a:p>
            <a:r>
              <a:rPr lang="en-US" sz="1600" dirty="0" smtClean="0"/>
              <a:t>The possible associated Constraint is shown as </a:t>
            </a:r>
            <a:r>
              <a:rPr lang="en-US" sz="1600" b="1" dirty="0" smtClean="0"/>
              <a:t>text in curly brackets on the lifeline </a:t>
            </a:r>
          </a:p>
          <a:p>
            <a:r>
              <a:rPr lang="en-US" sz="1600" dirty="0" smtClean="0"/>
              <a:t>A conforming tool may show a </a:t>
            </a:r>
            <a:r>
              <a:rPr lang="en-US" sz="1600" dirty="0" err="1" smtClean="0"/>
              <a:t>StateInvariant</a:t>
            </a:r>
            <a:r>
              <a:rPr lang="en-US" sz="1600" dirty="0" smtClean="0"/>
              <a:t> as a Note associated with an </a:t>
            </a:r>
            <a:r>
              <a:rPr lang="en-US" sz="1600" dirty="0" err="1" smtClean="0"/>
              <a:t>OccurrenceSpecification</a:t>
            </a:r>
            <a:r>
              <a:rPr lang="en-US" sz="1600" dirty="0" smtClean="0"/>
              <a:t> </a:t>
            </a:r>
          </a:p>
          <a:p>
            <a:r>
              <a:rPr lang="en-US" sz="1600" dirty="0" smtClean="0"/>
              <a:t>The state symbol represents the equivalent of a constraint that checks the state of the object represented by the Lifeline. This could be the internal state of the </a:t>
            </a:r>
            <a:r>
              <a:rPr lang="en-US" sz="1600" dirty="0" err="1" smtClean="0"/>
              <a:t>classifierBehavior</a:t>
            </a:r>
            <a:r>
              <a:rPr lang="en-US" sz="1600" dirty="0" smtClean="0"/>
              <a:t> of the corresponding Classifier, or it could be some external state based on a “black-box” view of the Lifeline. </a:t>
            </a:r>
          </a:p>
          <a:p>
            <a:r>
              <a:rPr lang="en-US" sz="1600" dirty="0" smtClean="0"/>
              <a:t>The value of the constraint is true if the specified state information is true. </a:t>
            </a:r>
          </a:p>
          <a:p>
            <a:endParaRPr lang="en-US" sz="1600" dirty="0" smtClean="0"/>
          </a:p>
          <a:p>
            <a:endParaRPr lang="en-US" sz="1600" dirty="0" smtClean="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43774" cy="523220"/>
          </a:xfrm>
          <a:prstGeom prst="rect">
            <a:avLst/>
          </a:prstGeom>
          <a:noFill/>
        </p:spPr>
        <p:txBody>
          <a:bodyPr wrap="none" rtlCol="0">
            <a:spAutoFit/>
          </a:bodyPr>
          <a:lstStyle/>
          <a:p>
            <a:r>
              <a:rPr lang="en-US" sz="2800" dirty="0" smtClean="0">
                <a:latin typeface="+mj-lt"/>
              </a:rPr>
              <a:t>Notations</a:t>
            </a:r>
            <a:endParaRPr lang="en-US" sz="2800" dirty="0">
              <a:latin typeface="+mj-lt"/>
            </a:endParaRPr>
          </a:p>
        </p:txBody>
      </p:sp>
    </p:spTree>
    <p:extLst>
      <p:ext uri="{BB962C8B-B14F-4D97-AF65-F5344CB8AC3E}">
        <p14:creationId xmlns:p14="http://schemas.microsoft.com/office/powerpoint/2010/main" val="3642794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63011" cy="523220"/>
          </a:xfrm>
          <a:prstGeom prst="rect">
            <a:avLst/>
          </a:prstGeom>
          <a:noFill/>
        </p:spPr>
        <p:txBody>
          <a:bodyPr wrap="none" rtlCol="0">
            <a:spAutoFit/>
          </a:bodyPr>
          <a:lstStyle/>
          <a:p>
            <a:r>
              <a:rPr lang="en-US" sz="2800" dirty="0" smtClean="0">
                <a:latin typeface="+mj-lt"/>
              </a:rPr>
              <a:t>Examples</a:t>
            </a:r>
            <a:endParaRPr lang="en-US" sz="2800" dirty="0">
              <a:latin typeface="+mj-lt"/>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94346"/>
            <a:ext cx="61531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55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643399" cy="523220"/>
          </a:xfrm>
          <a:prstGeom prst="rect">
            <a:avLst/>
          </a:prstGeom>
          <a:noFill/>
        </p:spPr>
        <p:txBody>
          <a:bodyPr wrap="none" rtlCol="0">
            <a:spAutoFit/>
          </a:bodyPr>
          <a:lstStyle/>
          <a:p>
            <a:r>
              <a:rPr lang="en-US" sz="2800" dirty="0" smtClean="0">
                <a:latin typeface="+mj-lt"/>
              </a:rPr>
              <a:t>Lifelines</a:t>
            </a:r>
            <a:endParaRPr lang="en-US" sz="2800" dirty="0">
              <a:latin typeface="+mj-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580048" cy="4035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693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600" dirty="0"/>
              <a:t>Lifeline describes the time-line for a process, where time increases down the page </a:t>
            </a:r>
            <a:endParaRPr lang="en-US" sz="1600" dirty="0" smtClean="0"/>
          </a:p>
          <a:p>
            <a:endParaRPr lang="en-US" sz="1600" dirty="0"/>
          </a:p>
          <a:p>
            <a:r>
              <a:rPr lang="en-US" sz="1600" dirty="0"/>
              <a:t>The distance between two events on a time-line does not represent any literal measurement of time, only that non-zero time has passed </a:t>
            </a:r>
            <a:endParaRPr lang="en-US" sz="1600" dirty="0" smtClean="0"/>
          </a:p>
          <a:p>
            <a:endParaRPr lang="en-US" sz="1600" dirty="0"/>
          </a:p>
          <a:p>
            <a:r>
              <a:rPr lang="en-US" sz="1600" dirty="0"/>
              <a:t>Events on the same time-line are ordered linearly down the page, except where they occur within a parallel combined fragment, or along a lifeline within a “</a:t>
            </a:r>
            <a:r>
              <a:rPr lang="en-US" sz="1600" dirty="0" err="1"/>
              <a:t>coregion</a:t>
            </a:r>
            <a:r>
              <a:rPr lang="en-US" sz="1600" dirty="0"/>
              <a:t>”. </a:t>
            </a:r>
            <a:endParaRPr lang="en-US" sz="1600" dirty="0" smtClean="0"/>
          </a:p>
          <a:p>
            <a:endParaRPr lang="en-US" sz="1600" dirty="0"/>
          </a:p>
          <a:p>
            <a:r>
              <a:rPr lang="en-US" sz="1600" dirty="0"/>
              <a:t>Within a parallel combined fragment or a </a:t>
            </a:r>
            <a:r>
              <a:rPr lang="en-US" sz="1600" dirty="0" err="1"/>
              <a:t>coregion</a:t>
            </a:r>
            <a:r>
              <a:rPr lang="en-US" sz="1600" dirty="0"/>
              <a:t>, events are not locally ordered unless that is directly imposed by a general ordering construct </a:t>
            </a:r>
            <a:endParaRPr lang="en-US" sz="1600" dirty="0" smtClean="0"/>
          </a:p>
          <a:p>
            <a:endParaRPr lang="en-US" sz="1600" dirty="0"/>
          </a:p>
          <a:p>
            <a:r>
              <a:rPr lang="en-US" sz="1600" dirty="0"/>
              <a:t>The order of </a:t>
            </a:r>
            <a:r>
              <a:rPr lang="en-US" sz="1600" dirty="0" err="1"/>
              <a:t>OccurrenceSpecifications</a:t>
            </a:r>
            <a:r>
              <a:rPr lang="en-US" sz="1600" dirty="0"/>
              <a:t> along a Lifeline is significant denoting the order in which these </a:t>
            </a:r>
            <a:r>
              <a:rPr lang="en-US" sz="1600" dirty="0" err="1"/>
              <a:t>OccurrenceSpecifications</a:t>
            </a:r>
            <a:r>
              <a:rPr lang="en-US" sz="1600" dirty="0"/>
              <a:t> will occur. </a:t>
            </a:r>
            <a:endParaRPr lang="en-US" sz="1600" dirty="0" smtClean="0"/>
          </a:p>
          <a:p>
            <a:endParaRPr lang="en-US" sz="1600" dirty="0"/>
          </a:p>
          <a:p>
            <a:r>
              <a:rPr lang="en-US" sz="1600" dirty="0"/>
              <a:t>The absolute distances between the </a:t>
            </a:r>
            <a:r>
              <a:rPr lang="en-US" sz="1600" dirty="0" err="1"/>
              <a:t>OccurrenceSpecifications</a:t>
            </a:r>
            <a:r>
              <a:rPr lang="en-US" sz="1600" dirty="0"/>
              <a:t> on the Lifeline are, however, irrelevant for the semantics. </a:t>
            </a:r>
            <a:endParaRPr lang="en-US" sz="1600" dirty="0" smtClean="0"/>
          </a:p>
          <a:p>
            <a:endParaRPr lang="en-US" sz="1600" dirty="0"/>
          </a:p>
          <a:p>
            <a:r>
              <a:rPr lang="en-US" sz="1600" dirty="0"/>
              <a:t>The semantics of the Lifeline (within an Interaction) is the semantics of the Interaction selecting only </a:t>
            </a:r>
            <a:r>
              <a:rPr lang="en-US" sz="1600" dirty="0" err="1"/>
              <a:t>OccurrenceSpecifications</a:t>
            </a:r>
            <a:r>
              <a:rPr lang="en-US" sz="1600" dirty="0"/>
              <a:t> of this Lifeline. </a:t>
            </a:r>
            <a:endParaRPr lang="en-US" sz="1600" dirty="0" smtClean="0"/>
          </a:p>
          <a:p>
            <a:endParaRPr lang="en-US" sz="1600" dirty="0"/>
          </a:p>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643399" cy="523220"/>
          </a:xfrm>
          <a:prstGeom prst="rect">
            <a:avLst/>
          </a:prstGeom>
          <a:noFill/>
        </p:spPr>
        <p:txBody>
          <a:bodyPr wrap="none" rtlCol="0">
            <a:spAutoFit/>
          </a:bodyPr>
          <a:lstStyle/>
          <a:p>
            <a:r>
              <a:rPr lang="en-US" sz="2800" dirty="0" smtClean="0">
                <a:latin typeface="+mj-lt"/>
              </a:rPr>
              <a:t>Lifelines</a:t>
            </a:r>
            <a:endParaRPr lang="en-US" sz="2800" dirty="0">
              <a:latin typeface="+mj-lt"/>
            </a:endParaRPr>
          </a:p>
        </p:txBody>
      </p:sp>
    </p:spTree>
    <p:extLst>
      <p:ext uri="{BB962C8B-B14F-4D97-AF65-F5344CB8AC3E}">
        <p14:creationId xmlns:p14="http://schemas.microsoft.com/office/powerpoint/2010/main" val="3566722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906291" cy="523220"/>
          </a:xfrm>
          <a:prstGeom prst="rect">
            <a:avLst/>
          </a:prstGeom>
          <a:noFill/>
        </p:spPr>
        <p:txBody>
          <a:bodyPr wrap="none" rtlCol="0">
            <a:spAutoFit/>
          </a:bodyPr>
          <a:lstStyle/>
          <a:p>
            <a:r>
              <a:rPr lang="en-US" sz="2800" dirty="0" smtClean="0">
                <a:latin typeface="+mj-lt"/>
              </a:rPr>
              <a:t>Messages</a:t>
            </a:r>
            <a:endParaRPr lang="en-US" sz="2800" dirty="0">
              <a:latin typeface="+mj-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36" y="1447800"/>
            <a:ext cx="8304048" cy="359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9498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600" dirty="0"/>
              <a:t>The semantics of a complete Message is simply the trace &lt;</a:t>
            </a:r>
            <a:r>
              <a:rPr lang="en-US" sz="1600" dirty="0" err="1"/>
              <a:t>sendEvent</a:t>
            </a:r>
            <a:r>
              <a:rPr lang="en-US" sz="1600" dirty="0"/>
              <a:t>, </a:t>
            </a:r>
            <a:r>
              <a:rPr lang="en-US" sz="1600" dirty="0" err="1"/>
              <a:t>receiveEvent</a:t>
            </a:r>
            <a:r>
              <a:rPr lang="en-US" sz="1600" dirty="0"/>
              <a:t>&gt;. </a:t>
            </a:r>
            <a:endParaRPr lang="en-US" sz="1600" dirty="0" smtClean="0"/>
          </a:p>
          <a:p>
            <a:endParaRPr lang="en-US" sz="1600" dirty="0">
              <a:ea typeface="+mn-ea"/>
              <a:cs typeface="+mn-cs"/>
            </a:endParaRPr>
          </a:p>
          <a:p>
            <a:r>
              <a:rPr lang="en-US" sz="1600" dirty="0"/>
              <a:t>A lost Message is a Message where the sending event occurrence is known, but there is no receiving event occurrence. </a:t>
            </a:r>
            <a:endParaRPr lang="en-US" sz="1600" dirty="0" smtClean="0"/>
          </a:p>
          <a:p>
            <a:pPr lvl="1"/>
            <a:r>
              <a:rPr lang="en-US" sz="1200" dirty="0"/>
              <a:t>destination of the [lost]Message is outside the scope of the description </a:t>
            </a:r>
            <a:endParaRPr lang="en-US" sz="1200" dirty="0" smtClean="0"/>
          </a:p>
          <a:p>
            <a:pPr lvl="1"/>
            <a:r>
              <a:rPr lang="en-US" sz="1200" dirty="0"/>
              <a:t>semantics is simply the trace &lt;</a:t>
            </a:r>
            <a:r>
              <a:rPr lang="en-US" sz="1200" dirty="0" err="1"/>
              <a:t>sendEvent</a:t>
            </a:r>
            <a:r>
              <a:rPr lang="en-US" sz="1200" dirty="0"/>
              <a:t>&gt; </a:t>
            </a:r>
            <a:endParaRPr lang="en-US" sz="1200" dirty="0" smtClean="0"/>
          </a:p>
          <a:p>
            <a:pPr lvl="1"/>
            <a:endParaRPr lang="en-US" sz="1200" dirty="0"/>
          </a:p>
          <a:p>
            <a:r>
              <a:rPr lang="en-US" sz="1600" dirty="0"/>
              <a:t>A found Message is a Message where the receiving event occurrence is known, but there is no (known) sending event occurrence </a:t>
            </a:r>
            <a:endParaRPr lang="en-US" sz="1600" dirty="0" smtClean="0"/>
          </a:p>
          <a:p>
            <a:pPr lvl="1"/>
            <a:r>
              <a:rPr lang="en-US" sz="1200" dirty="0"/>
              <a:t>origin of the Message is outside the scope of the description </a:t>
            </a:r>
            <a:endParaRPr lang="en-US" sz="1200" dirty="0" smtClean="0"/>
          </a:p>
          <a:p>
            <a:pPr lvl="1"/>
            <a:r>
              <a:rPr lang="en-US" sz="1200" dirty="0"/>
              <a:t>semantics is simply the trace &lt;</a:t>
            </a:r>
            <a:r>
              <a:rPr lang="en-US" sz="1200" dirty="0" err="1"/>
              <a:t>receiveEvent</a:t>
            </a:r>
            <a:r>
              <a:rPr lang="en-US" sz="1200" dirty="0"/>
              <a:t>&gt; </a:t>
            </a:r>
            <a:endParaRPr lang="en-US" sz="1200" dirty="0" smtClean="0"/>
          </a:p>
          <a:p>
            <a:endParaRPr lang="en-US" sz="1600" dirty="0" smtClean="0">
              <a:ea typeface="+mn-ea"/>
              <a:cs typeface="+mn-cs"/>
            </a:endParaRPr>
          </a:p>
          <a:p>
            <a:r>
              <a:rPr lang="en-US" sz="1600" dirty="0"/>
              <a:t>The signature of a Message refers to either an Operation or a Signal </a:t>
            </a:r>
            <a:endParaRPr lang="en-US" sz="1600" dirty="0" smtClean="0"/>
          </a:p>
          <a:p>
            <a:endParaRPr lang="en-US" sz="1600" dirty="0">
              <a:ea typeface="+mn-ea"/>
              <a:cs typeface="+mn-cs"/>
            </a:endParaRPr>
          </a:p>
          <a:p>
            <a:r>
              <a:rPr lang="en-US" sz="1600" dirty="0"/>
              <a:t>If the Message signature is an Operation, then the Message represents one of the following: </a:t>
            </a:r>
          </a:p>
          <a:p>
            <a:pPr lvl="1"/>
            <a:r>
              <a:rPr lang="en-US" sz="1200" dirty="0" smtClean="0"/>
              <a:t>If </a:t>
            </a:r>
            <a:r>
              <a:rPr lang="en-US" sz="1200" dirty="0"/>
              <a:t>the </a:t>
            </a:r>
            <a:r>
              <a:rPr lang="en-US" sz="1200" dirty="0" err="1"/>
              <a:t>messageSort</a:t>
            </a:r>
            <a:r>
              <a:rPr lang="en-US" sz="1200" dirty="0"/>
              <a:t> is either </a:t>
            </a:r>
            <a:r>
              <a:rPr lang="en-US" sz="1200" dirty="0" err="1"/>
              <a:t>synchCall</a:t>
            </a:r>
            <a:r>
              <a:rPr lang="en-US" sz="1200" dirty="0"/>
              <a:t> or </a:t>
            </a:r>
            <a:r>
              <a:rPr lang="en-US" sz="1200" dirty="0" err="1"/>
              <a:t>asynchCall</a:t>
            </a:r>
            <a:r>
              <a:rPr lang="en-US" sz="1200" dirty="0"/>
              <a:t>, then the Message represents the synchronous or asynchronous call to and start of execution of the </a:t>
            </a:r>
            <a:r>
              <a:rPr lang="en-US" sz="1200" dirty="0" smtClean="0"/>
              <a:t>Operation</a:t>
            </a:r>
          </a:p>
          <a:p>
            <a:pPr lvl="1"/>
            <a:r>
              <a:rPr lang="en-US" sz="1200" dirty="0" smtClean="0"/>
              <a:t> </a:t>
            </a:r>
            <a:r>
              <a:rPr lang="en-US" sz="1200" dirty="0"/>
              <a:t>If the </a:t>
            </a:r>
            <a:r>
              <a:rPr lang="en-US" sz="1200" dirty="0" err="1"/>
              <a:t>messageSort</a:t>
            </a:r>
            <a:r>
              <a:rPr lang="en-US" sz="1200" dirty="0"/>
              <a:t> is reply, then the Message represents the return from a synchronous call to the </a:t>
            </a:r>
            <a:r>
              <a:rPr lang="en-US" sz="1200" dirty="0" smtClean="0"/>
              <a:t>Operation</a:t>
            </a:r>
            <a:endParaRPr lang="en-US" sz="12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906291" cy="523220"/>
          </a:xfrm>
          <a:prstGeom prst="rect">
            <a:avLst/>
          </a:prstGeom>
          <a:noFill/>
        </p:spPr>
        <p:txBody>
          <a:bodyPr wrap="none" rtlCol="0">
            <a:spAutoFit/>
          </a:bodyPr>
          <a:lstStyle/>
          <a:p>
            <a:r>
              <a:rPr lang="en-US" sz="2800" dirty="0" smtClean="0">
                <a:latin typeface="+mj-lt"/>
              </a:rPr>
              <a:t>Messages</a:t>
            </a:r>
            <a:endParaRPr lang="en-US" sz="2800" dirty="0">
              <a:latin typeface="+mj-lt"/>
            </a:endParaRPr>
          </a:p>
        </p:txBody>
      </p:sp>
    </p:spTree>
    <p:extLst>
      <p:ext uri="{BB962C8B-B14F-4D97-AF65-F5344CB8AC3E}">
        <p14:creationId xmlns:p14="http://schemas.microsoft.com/office/powerpoint/2010/main" val="422389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400" dirty="0"/>
              <a:t>If the Message signature is a Signal, then the </a:t>
            </a:r>
            <a:r>
              <a:rPr lang="en-US" sz="1400" dirty="0" err="1"/>
              <a:t>messageSort</a:t>
            </a:r>
            <a:r>
              <a:rPr lang="en-US" sz="1400" dirty="0"/>
              <a:t> must be </a:t>
            </a:r>
            <a:r>
              <a:rPr lang="en-US" sz="1400" dirty="0" err="1"/>
              <a:t>asynchSignal</a:t>
            </a:r>
            <a:r>
              <a:rPr lang="en-US" sz="1400" dirty="0"/>
              <a:t>, and the Message represents the asynchronous sending and reception of an instance of the Signal. The arguments of the Message correspond to the attributes of the Signal. </a:t>
            </a:r>
            <a:endParaRPr lang="en-US" sz="1400" dirty="0" smtClean="0"/>
          </a:p>
          <a:p>
            <a:endParaRPr lang="en-US" sz="1400" dirty="0"/>
          </a:p>
          <a:p>
            <a:r>
              <a:rPr lang="en-US" sz="1400" dirty="0"/>
              <a:t>An argument of a Message is a </a:t>
            </a:r>
            <a:r>
              <a:rPr lang="en-US" sz="1400" dirty="0" err="1"/>
              <a:t>ValueSpecification</a:t>
            </a:r>
            <a:r>
              <a:rPr lang="en-US" sz="1400" dirty="0"/>
              <a:t>. If the Message has a signature and it is not a reply Message, then its argument </a:t>
            </a:r>
            <a:r>
              <a:rPr lang="en-US" sz="1400" dirty="0" err="1"/>
              <a:t>ValueSpecifications</a:t>
            </a:r>
            <a:r>
              <a:rPr lang="en-US" sz="1400" dirty="0"/>
              <a:t> are considered to be evaluated at the point of the send event of the Message. Their results provide the values for the corresponding Operation input parameters or Signal attributes </a:t>
            </a:r>
            <a:endParaRPr lang="en-US" sz="1400" dirty="0" smtClean="0"/>
          </a:p>
          <a:p>
            <a:endParaRPr lang="en-US" sz="1400" dirty="0"/>
          </a:p>
          <a:p>
            <a:r>
              <a:rPr lang="en-US" sz="1400" dirty="0"/>
              <a:t>A</a:t>
            </a:r>
            <a:r>
              <a:rPr lang="en-US" sz="1400" dirty="0" smtClean="0"/>
              <a:t>n </a:t>
            </a:r>
            <a:r>
              <a:rPr lang="en-US" sz="1400" dirty="0"/>
              <a:t>argument consisting of an Expression with no operands and the empty string as its symbol has a special interpretation as a </a:t>
            </a:r>
            <a:r>
              <a:rPr lang="en-US" sz="1400" i="1" dirty="0"/>
              <a:t>wildcard, </a:t>
            </a:r>
            <a:r>
              <a:rPr lang="en-US" sz="1400" dirty="0"/>
              <a:t>corresponding to an unspecified but legal value for the corresponding parameter or attribute </a:t>
            </a:r>
            <a:endParaRPr lang="en-US" sz="1400" dirty="0" smtClean="0"/>
          </a:p>
          <a:p>
            <a:endParaRPr lang="en-US" sz="1400" dirty="0" smtClean="0"/>
          </a:p>
          <a:p>
            <a:r>
              <a:rPr lang="en-US" sz="1400" dirty="0"/>
              <a:t>If the Message is a reply, then each of its arguments must be an Expression with at most one operand. </a:t>
            </a:r>
          </a:p>
          <a:p>
            <a:endParaRPr lang="en-US" sz="1400" smtClean="0"/>
          </a:p>
          <a:p>
            <a:r>
              <a:rPr lang="en-US" sz="1400" smtClean="0"/>
              <a:t>The </a:t>
            </a:r>
            <a:r>
              <a:rPr lang="en-US" sz="1400" dirty="0"/>
              <a:t>symbol of the argument Expression of a reply Message represents the </a:t>
            </a:r>
            <a:r>
              <a:rPr lang="en-US" sz="1400" i="1" dirty="0"/>
              <a:t>assignment target </a:t>
            </a:r>
            <a:r>
              <a:rPr lang="en-US" sz="1400" dirty="0"/>
              <a:t>for the argument, to which the returned value for the argument is to be assigned </a:t>
            </a:r>
          </a:p>
          <a:p>
            <a:pPr lvl="1"/>
            <a:r>
              <a:rPr lang="en-US" sz="1000" dirty="0"/>
              <a:t>Unknown </a:t>
            </a:r>
            <a:r>
              <a:rPr lang="en-US" sz="1000" dirty="0" smtClean="0"/>
              <a:t> : An </a:t>
            </a:r>
            <a:r>
              <a:rPr lang="en-US" sz="1000" dirty="0"/>
              <a:t>empty string, which represents an unknown assignment target </a:t>
            </a:r>
            <a:endParaRPr lang="en-US" sz="1000" dirty="0" smtClean="0"/>
          </a:p>
          <a:p>
            <a:pPr lvl="1"/>
            <a:r>
              <a:rPr lang="en-US" sz="1000" dirty="0"/>
              <a:t>Interaction Parameter: </a:t>
            </a:r>
            <a:r>
              <a:rPr lang="en-US" sz="1000" dirty="0" smtClean="0"/>
              <a:t>The </a:t>
            </a:r>
            <a:r>
              <a:rPr lang="en-US" sz="1000" dirty="0"/>
              <a:t>unqualified name of an </a:t>
            </a:r>
            <a:r>
              <a:rPr lang="en-US" sz="1000" dirty="0" err="1"/>
              <a:t>ownedParameter</a:t>
            </a:r>
            <a:r>
              <a:rPr lang="en-US" sz="1000" dirty="0"/>
              <a:t> of the enclosing Interaction, which must be an out, </a:t>
            </a:r>
            <a:r>
              <a:rPr lang="en-US" sz="1000" dirty="0" err="1"/>
              <a:t>inout</a:t>
            </a:r>
            <a:r>
              <a:rPr lang="en-US" sz="1000" dirty="0"/>
              <a:t> or return Parameter </a:t>
            </a:r>
            <a:endParaRPr lang="en-US" dirty="0"/>
          </a:p>
          <a:p>
            <a:pPr lvl="1"/>
            <a:r>
              <a:rPr lang="en-US" sz="1000" dirty="0"/>
              <a:t>Attribute. The (possibly qualified) name of an attribute of the context Behavior of the enclosing interaction or of the receiving Lifeline of the Message (which is the lifeline that sent the original message to which this is a reply). </a:t>
            </a:r>
          </a:p>
          <a:p>
            <a:pPr lvl="1"/>
            <a:endParaRPr lang="en-US" sz="1000" dirty="0"/>
          </a:p>
          <a:p>
            <a:pPr lvl="1"/>
            <a:endParaRPr lang="en-US" sz="1000" dirty="0"/>
          </a:p>
          <a:p>
            <a:pPr lvl="1"/>
            <a:endParaRPr lang="en-US" sz="1000" dirty="0" smtClean="0"/>
          </a:p>
          <a:p>
            <a:endParaRPr lang="en-US" sz="1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906291" cy="523220"/>
          </a:xfrm>
          <a:prstGeom prst="rect">
            <a:avLst/>
          </a:prstGeom>
          <a:noFill/>
        </p:spPr>
        <p:txBody>
          <a:bodyPr wrap="none" rtlCol="0">
            <a:spAutoFit/>
          </a:bodyPr>
          <a:lstStyle/>
          <a:p>
            <a:r>
              <a:rPr lang="en-US" sz="2800" dirty="0" smtClean="0">
                <a:latin typeface="+mj-lt"/>
              </a:rPr>
              <a:t>Messages</a:t>
            </a:r>
            <a:endParaRPr lang="en-US" sz="2800" dirty="0">
              <a:latin typeface="+mj-lt"/>
            </a:endParaRPr>
          </a:p>
        </p:txBody>
      </p:sp>
    </p:spTree>
    <p:extLst>
      <p:ext uri="{BB962C8B-B14F-4D97-AF65-F5344CB8AC3E}">
        <p14:creationId xmlns:p14="http://schemas.microsoft.com/office/powerpoint/2010/main" val="2369166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701020"/>
            <a:ext cx="8229600" cy="5287963"/>
          </a:xfrm>
        </p:spPr>
        <p:txBody>
          <a:bodyPr/>
          <a:lstStyle/>
          <a:p>
            <a:r>
              <a:rPr lang="en-US" sz="1400" b="1" dirty="0"/>
              <a:t>Message Occurrence Specifications </a:t>
            </a:r>
            <a:r>
              <a:rPr lang="en-US" sz="1400" dirty="0"/>
              <a:t>represents a send event or a receive event associated with a message between two Lifelines </a:t>
            </a:r>
            <a:endParaRPr lang="en-US" sz="1400" dirty="0" smtClean="0"/>
          </a:p>
          <a:p>
            <a:endParaRPr lang="en-US" sz="1400" dirty="0"/>
          </a:p>
          <a:p>
            <a:r>
              <a:rPr lang="en-US" sz="1400" b="1" dirty="0"/>
              <a:t>Destruction Occurrence Specifications </a:t>
            </a:r>
            <a:r>
              <a:rPr lang="en-US" sz="1400" dirty="0"/>
              <a:t>represents the destruction of the instance described by the lifeline that contains </a:t>
            </a:r>
            <a:r>
              <a:rPr lang="en-US" sz="1400" dirty="0" smtClean="0"/>
              <a:t>it. </a:t>
            </a:r>
            <a:r>
              <a:rPr lang="en-US" sz="1400" dirty="0"/>
              <a:t>It may result in the subsequent destruction of other objects that this object owns by composition </a:t>
            </a:r>
            <a:endParaRPr lang="en-US" sz="1400" dirty="0" smtClean="0"/>
          </a:p>
          <a:p>
            <a:endParaRPr lang="en-US" sz="1400" dirty="0"/>
          </a:p>
          <a:p>
            <a:r>
              <a:rPr lang="en-US" sz="1400" b="1" dirty="0"/>
              <a:t>Gates </a:t>
            </a:r>
            <a:r>
              <a:rPr lang="en-US" sz="1400" dirty="0" smtClean="0"/>
              <a:t>is </a:t>
            </a:r>
            <a:r>
              <a:rPr lang="en-US" sz="1400" dirty="0"/>
              <a:t>a </a:t>
            </a:r>
            <a:r>
              <a:rPr lang="en-US" sz="1400" dirty="0" err="1"/>
              <a:t>MessageEnd</a:t>
            </a:r>
            <a:r>
              <a:rPr lang="en-US" sz="1400" dirty="0"/>
              <a:t> which is used on the boundary of an Interaction, or an </a:t>
            </a:r>
            <a:r>
              <a:rPr lang="en-US" sz="1400" dirty="0" err="1"/>
              <a:t>InteractionUse</a:t>
            </a:r>
            <a:r>
              <a:rPr lang="en-US" sz="1400" dirty="0"/>
              <a:t>, or a </a:t>
            </a:r>
            <a:r>
              <a:rPr lang="en-US" sz="1400" dirty="0" err="1"/>
              <a:t>CombinedFragment</a:t>
            </a:r>
            <a:r>
              <a:rPr lang="en-US" sz="1400" dirty="0"/>
              <a:t> to establish the concrete sender and receiver for every Message </a:t>
            </a:r>
            <a:endParaRPr lang="en-US" sz="1400" dirty="0" smtClean="0"/>
          </a:p>
          <a:p>
            <a:endParaRPr lang="en-US" sz="1400" dirty="0"/>
          </a:p>
          <a:p>
            <a:r>
              <a:rPr lang="en-US" sz="1400" dirty="0"/>
              <a:t>Gates are </a:t>
            </a:r>
            <a:r>
              <a:rPr lang="en-US" sz="1400" dirty="0" err="1"/>
              <a:t>MessageEnds</a:t>
            </a:r>
            <a:r>
              <a:rPr lang="en-US" sz="1400" dirty="0"/>
              <a:t> which provide a connection point between, either: </a:t>
            </a:r>
          </a:p>
          <a:p>
            <a:pPr marL="0" indent="0">
              <a:buNone/>
            </a:pPr>
            <a:r>
              <a:rPr lang="en-US" sz="1400" dirty="0" smtClean="0"/>
              <a:t>	 </a:t>
            </a:r>
            <a:r>
              <a:rPr lang="en-US" sz="1400" dirty="0"/>
              <a:t>a Message instance outside of an </a:t>
            </a:r>
            <a:r>
              <a:rPr lang="en-US" sz="1400" dirty="0" err="1"/>
              <a:t>InteractionUse</a:t>
            </a:r>
            <a:r>
              <a:rPr lang="en-US" sz="1400" dirty="0"/>
              <a:t> and a Message instance inside the </a:t>
            </a:r>
            <a:r>
              <a:rPr lang="en-US" sz="1400" dirty="0" smtClean="0"/>
              <a:t>	   used </a:t>
            </a:r>
            <a:r>
              <a:rPr lang="en-US" sz="1400" dirty="0"/>
              <a:t>Interaction, or; </a:t>
            </a:r>
            <a:endParaRPr lang="en-US" sz="1400" dirty="0" smtClean="0"/>
          </a:p>
          <a:p>
            <a:pPr marL="0" indent="0">
              <a:buNone/>
            </a:pPr>
            <a:r>
              <a:rPr lang="en-US" sz="1400" dirty="0" smtClean="0"/>
              <a:t>	 a Message instance outside a </a:t>
            </a:r>
            <a:r>
              <a:rPr lang="en-US" sz="1400" dirty="0" err="1" smtClean="0"/>
              <a:t>CombinedFragment</a:t>
            </a:r>
            <a:r>
              <a:rPr lang="en-US" sz="1400" dirty="0" smtClean="0"/>
              <a:t> and a Message instance inside a           </a:t>
            </a:r>
          </a:p>
          <a:p>
            <a:pPr marL="0" indent="0">
              <a:buNone/>
            </a:pPr>
            <a:r>
              <a:rPr lang="en-US" sz="1400" dirty="0"/>
              <a:t> </a:t>
            </a:r>
            <a:r>
              <a:rPr lang="en-US" sz="1400" dirty="0" smtClean="0"/>
              <a:t>                     </a:t>
            </a:r>
            <a:r>
              <a:rPr lang="en-US" sz="1400" dirty="0" err="1" smtClean="0"/>
              <a:t>InteractionOperand</a:t>
            </a:r>
            <a:r>
              <a:rPr lang="en-US" sz="1400" dirty="0" smtClean="0"/>
              <a:t> within the </a:t>
            </a:r>
            <a:r>
              <a:rPr lang="en-US" sz="1400" dirty="0" err="1" smtClean="0"/>
              <a:t>CombinedFragment</a:t>
            </a:r>
            <a:r>
              <a:rPr lang="en-US" sz="1400" dirty="0" smtClean="0"/>
              <a:t> </a:t>
            </a:r>
          </a:p>
          <a:p>
            <a:pPr marL="0" indent="0">
              <a:buNone/>
            </a:pPr>
            <a:endParaRPr lang="en-US" sz="1400" dirty="0" smtClean="0"/>
          </a:p>
          <a:p>
            <a:r>
              <a:rPr lang="en-US" sz="1400" dirty="0" err="1"/>
              <a:t>MessageOccurrenceSpecifications</a:t>
            </a:r>
            <a:r>
              <a:rPr lang="en-US" sz="1400" dirty="0"/>
              <a:t> are partially ordered by the following rules: </a:t>
            </a:r>
            <a:endParaRPr lang="en-US" sz="1400" dirty="0" smtClean="0"/>
          </a:p>
          <a:p>
            <a:pPr marL="0" indent="0">
              <a:buNone/>
            </a:pPr>
            <a:r>
              <a:rPr lang="en-US" sz="1400" dirty="0" smtClean="0"/>
              <a:t>	 </a:t>
            </a:r>
            <a:r>
              <a:rPr lang="en-US" sz="1400" dirty="0" err="1" smtClean="0"/>
              <a:t>MessageOccurrenceSpecification</a:t>
            </a:r>
            <a:r>
              <a:rPr lang="en-US" sz="1400" dirty="0" smtClean="0"/>
              <a:t> </a:t>
            </a:r>
            <a:r>
              <a:rPr lang="en-US" sz="1400" dirty="0"/>
              <a:t>instances are ordered on their owned Lifeline </a:t>
            </a:r>
          </a:p>
          <a:p>
            <a:pPr marL="0" indent="0">
              <a:buNone/>
            </a:pPr>
            <a:r>
              <a:rPr lang="en-US" sz="1400" dirty="0"/>
              <a:t>	 </a:t>
            </a:r>
            <a:r>
              <a:rPr lang="en-US" sz="1400" dirty="0" err="1" smtClean="0"/>
              <a:t>MessageOccurrenceSpecification</a:t>
            </a:r>
            <a:r>
              <a:rPr lang="en-US" sz="1400" dirty="0" smtClean="0"/>
              <a:t> </a:t>
            </a:r>
            <a:r>
              <a:rPr lang="en-US" sz="1400" dirty="0"/>
              <a:t>instances are ordered across a Message </a:t>
            </a:r>
            <a:r>
              <a:rPr lang="en-US" sz="1400" dirty="0" smtClean="0"/>
              <a:t>instance. A 	sending </a:t>
            </a:r>
            <a:r>
              <a:rPr lang="en-US" sz="1400" dirty="0" err="1"/>
              <a:t>MessageOccurrenceSpecification</a:t>
            </a:r>
            <a:r>
              <a:rPr lang="en-US" sz="1400" dirty="0"/>
              <a:t> instance is ordered before the receiving </a:t>
            </a:r>
            <a:r>
              <a:rPr lang="en-US" sz="1400" dirty="0" smtClean="0"/>
              <a:t>	</a:t>
            </a:r>
            <a:r>
              <a:rPr lang="en-US" sz="1400" dirty="0" err="1" smtClean="0"/>
              <a:t>MessageOccurenceSpecification</a:t>
            </a:r>
            <a:r>
              <a:rPr lang="en-US" sz="1400" dirty="0" smtClean="0"/>
              <a:t> </a:t>
            </a:r>
            <a:r>
              <a:rPr lang="en-US" sz="1400" dirty="0"/>
              <a:t>instance </a:t>
            </a:r>
            <a:endParaRPr lang="en-US" sz="1400" dirty="0" smtClean="0"/>
          </a:p>
          <a:p>
            <a:pPr marL="0" indent="0">
              <a:buNone/>
            </a:pPr>
            <a:endParaRPr lang="en-US" sz="1100" dirty="0" smtClean="0"/>
          </a:p>
          <a:p>
            <a:pPr marL="0" indent="0">
              <a:buNone/>
            </a:pPr>
            <a:r>
              <a:rPr lang="en-US" sz="1100" dirty="0"/>
              <a:t>*</a:t>
            </a:r>
            <a:r>
              <a:rPr lang="en-US" sz="1100" dirty="0" smtClean="0"/>
              <a:t>A </a:t>
            </a:r>
            <a:r>
              <a:rPr lang="en-US" sz="1100" dirty="0"/>
              <a:t>formal Gate associated with an Interaction provides a link point attached to the inside boundary of that Interaction, to convey a Message inside that Interaction </a:t>
            </a:r>
          </a:p>
          <a:p>
            <a:pPr marL="0" indent="0">
              <a:buNone/>
            </a:pPr>
            <a:endParaRPr lang="en-US" sz="1400" dirty="0"/>
          </a:p>
          <a:p>
            <a:pPr marL="0" indent="0">
              <a:buNone/>
            </a:pPr>
            <a:r>
              <a:rPr lang="en-US" sz="1400" dirty="0" smtClean="0"/>
              <a:t> </a:t>
            </a:r>
            <a:endParaRPr lang="en-US" sz="1400" dirty="0"/>
          </a:p>
          <a:p>
            <a:pPr lvl="1"/>
            <a:endParaRPr lang="en-US" sz="1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906291" cy="523220"/>
          </a:xfrm>
          <a:prstGeom prst="rect">
            <a:avLst/>
          </a:prstGeom>
          <a:noFill/>
        </p:spPr>
        <p:txBody>
          <a:bodyPr wrap="none" rtlCol="0">
            <a:spAutoFit/>
          </a:bodyPr>
          <a:lstStyle/>
          <a:p>
            <a:r>
              <a:rPr lang="en-US" sz="2800" dirty="0" smtClean="0">
                <a:latin typeface="+mj-lt"/>
              </a:rPr>
              <a:t>Messages</a:t>
            </a:r>
            <a:endParaRPr lang="en-US" sz="2800" dirty="0">
              <a:latin typeface="+mj-lt"/>
            </a:endParaRPr>
          </a:p>
        </p:txBody>
      </p:sp>
    </p:spTree>
    <p:extLst>
      <p:ext uri="{BB962C8B-B14F-4D97-AF65-F5344CB8AC3E}">
        <p14:creationId xmlns:p14="http://schemas.microsoft.com/office/powerpoint/2010/main" val="1995729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40532" y="882640"/>
            <a:ext cx="8229600" cy="5287963"/>
          </a:xfrm>
        </p:spPr>
        <p:txBody>
          <a:bodyPr/>
          <a:lstStyle/>
          <a:p>
            <a:pPr marL="0" indent="0">
              <a:buNone/>
            </a:pPr>
            <a:r>
              <a:rPr lang="en-US" sz="1400" b="1" dirty="0"/>
              <a:t>Message </a:t>
            </a:r>
            <a:endParaRPr lang="en-US" sz="1400" b="1" dirty="0" smtClean="0"/>
          </a:p>
          <a:p>
            <a:pPr marL="0" indent="0">
              <a:buNone/>
            </a:pPr>
            <a:endParaRPr lang="en-US" sz="1400" b="1" dirty="0"/>
          </a:p>
          <a:p>
            <a:r>
              <a:rPr lang="en-US" sz="1400" dirty="0"/>
              <a:t>A message is shown as a line from the sender </a:t>
            </a:r>
            <a:r>
              <a:rPr lang="en-US" sz="1400" dirty="0" err="1"/>
              <a:t>MessageEnd</a:t>
            </a:r>
            <a:r>
              <a:rPr lang="en-US" sz="1400" dirty="0"/>
              <a:t> to the receiver </a:t>
            </a:r>
            <a:r>
              <a:rPr lang="en-US" sz="1400" dirty="0" err="1"/>
              <a:t>MessageEnd</a:t>
            </a:r>
            <a:r>
              <a:rPr lang="en-US" sz="1400" dirty="0"/>
              <a:t> </a:t>
            </a:r>
            <a:endParaRPr lang="en-US" sz="1400" dirty="0" smtClean="0"/>
          </a:p>
          <a:p>
            <a:r>
              <a:rPr lang="en-US" sz="1400" dirty="0"/>
              <a:t>The line must be such that every line fragment is either horizontal or downwards when traversed from send event to receive event </a:t>
            </a:r>
            <a:endParaRPr lang="en-US" sz="1400" dirty="0" smtClean="0"/>
          </a:p>
          <a:p>
            <a:r>
              <a:rPr lang="en-US" sz="1400" dirty="0"/>
              <a:t>The send and receive events may both be on the same lifeline. </a:t>
            </a:r>
            <a:endParaRPr lang="en-US" sz="1400" dirty="0" smtClean="0"/>
          </a:p>
          <a:p>
            <a:r>
              <a:rPr lang="en-US" sz="1400" dirty="0"/>
              <a:t>The form of the line or arrowhead reflects properties of the message </a:t>
            </a:r>
            <a:r>
              <a:rPr lang="en-US" sz="1400" dirty="0" smtClean="0"/>
              <a:t>:</a:t>
            </a:r>
          </a:p>
          <a:p>
            <a:pPr lvl="1"/>
            <a:endParaRPr lang="en-US" sz="1000" dirty="0"/>
          </a:p>
          <a:p>
            <a:endParaRPr lang="en-US" sz="1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643399" cy="523220"/>
          </a:xfrm>
          <a:prstGeom prst="rect">
            <a:avLst/>
          </a:prstGeom>
          <a:noFill/>
        </p:spPr>
        <p:txBody>
          <a:bodyPr wrap="none" rtlCol="0">
            <a:spAutoFit/>
          </a:bodyPr>
          <a:lstStyle/>
          <a:p>
            <a:r>
              <a:rPr lang="en-US" sz="2800" dirty="0" smtClean="0">
                <a:latin typeface="+mj-lt"/>
              </a:rPr>
              <a:t>Notation</a:t>
            </a:r>
            <a:endParaRPr lang="en-US" sz="2800" dirty="0">
              <a:latin typeface="+mj-lt"/>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50" y="2895600"/>
            <a:ext cx="732472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63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r>
              <a:rPr lang="en-US" b="1" dirty="0"/>
              <a:t>Behavioral </a:t>
            </a:r>
            <a:r>
              <a:rPr lang="en-US" b="1" dirty="0" smtClean="0"/>
              <a:t>modeling </a:t>
            </a:r>
            <a:r>
              <a:rPr lang="en-US" dirty="0" smtClean="0"/>
              <a:t>models </a:t>
            </a:r>
            <a:r>
              <a:rPr lang="en-US" dirty="0"/>
              <a:t>how </a:t>
            </a:r>
            <a:r>
              <a:rPr lang="en-US" dirty="0" smtClean="0"/>
              <a:t>instances </a:t>
            </a:r>
            <a:r>
              <a:rPr lang="en-US" dirty="0"/>
              <a:t>may change over time. </a:t>
            </a:r>
            <a:endParaRPr lang="en-US" dirty="0" smtClean="0"/>
          </a:p>
          <a:p>
            <a:r>
              <a:rPr lang="en-US" b="1" dirty="0"/>
              <a:t>Behavior, Event, and Trigger</a:t>
            </a:r>
            <a:r>
              <a:rPr lang="en-US" dirty="0"/>
              <a:t> </a:t>
            </a:r>
            <a:r>
              <a:rPr lang="en-US" dirty="0" smtClean="0"/>
              <a:t>= Behavior Modeling</a:t>
            </a:r>
          </a:p>
          <a:p>
            <a:r>
              <a:rPr lang="en-US" b="1" i="1" dirty="0"/>
              <a:t>Behavior</a:t>
            </a:r>
            <a:r>
              <a:rPr lang="en-US" i="1" dirty="0"/>
              <a:t> </a:t>
            </a:r>
            <a:r>
              <a:rPr lang="en-US" dirty="0"/>
              <a:t>is the basic concept for modeling dynamic change. </a:t>
            </a:r>
            <a:endParaRPr lang="en-US" dirty="0" smtClean="0"/>
          </a:p>
          <a:p>
            <a:r>
              <a:rPr lang="en-US" dirty="0"/>
              <a:t>Behavior may be </a:t>
            </a:r>
            <a:r>
              <a:rPr lang="en-US" b="1" i="1" dirty="0"/>
              <a:t>executed</a:t>
            </a:r>
            <a:r>
              <a:rPr lang="en-US" i="1" dirty="0"/>
              <a:t>, </a:t>
            </a:r>
            <a:r>
              <a:rPr lang="en-US" dirty="0"/>
              <a:t>either by direct invocation or through the creation of an </a:t>
            </a:r>
            <a:r>
              <a:rPr lang="en-US" i="1" dirty="0"/>
              <a:t>active object </a:t>
            </a:r>
            <a:r>
              <a:rPr lang="en-US" dirty="0"/>
              <a:t>that hosts the behavior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352800" y="27709"/>
            <a:ext cx="3499676" cy="523220"/>
          </a:xfrm>
          <a:prstGeom prst="rect">
            <a:avLst/>
          </a:prstGeom>
          <a:noFill/>
        </p:spPr>
        <p:txBody>
          <a:bodyPr wrap="none" rtlCol="0">
            <a:spAutoFit/>
          </a:bodyPr>
          <a:lstStyle/>
          <a:p>
            <a:r>
              <a:rPr lang="en-US" sz="2800" dirty="0" smtClean="0">
                <a:latin typeface="+mj-lt"/>
              </a:rPr>
              <a:t>Behavior Modeling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522593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40532" y="882640"/>
            <a:ext cx="8229600" cy="5287963"/>
          </a:xfrm>
        </p:spPr>
        <p:txBody>
          <a:bodyPr/>
          <a:lstStyle/>
          <a:p>
            <a:pPr marL="0" indent="0">
              <a:buNone/>
            </a:pPr>
            <a:endParaRPr lang="en-US" sz="1400" b="1" dirty="0" smtClean="0"/>
          </a:p>
          <a:p>
            <a:pPr marL="0" indent="0">
              <a:buNone/>
            </a:pPr>
            <a:endParaRPr lang="en-US" sz="14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643399" cy="523220"/>
          </a:xfrm>
          <a:prstGeom prst="rect">
            <a:avLst/>
          </a:prstGeom>
          <a:noFill/>
        </p:spPr>
        <p:txBody>
          <a:bodyPr wrap="none" rtlCol="0">
            <a:spAutoFit/>
          </a:bodyPr>
          <a:lstStyle/>
          <a:p>
            <a:r>
              <a:rPr lang="en-US" sz="2800" dirty="0" smtClean="0">
                <a:latin typeface="+mj-lt"/>
              </a:rPr>
              <a:t>Notation</a:t>
            </a:r>
            <a:endParaRPr lang="en-US" sz="2800" dirty="0">
              <a:latin typeface="+mj-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76" y="1447800"/>
            <a:ext cx="75057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76" y="2667000"/>
            <a:ext cx="60102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676" y="4021838"/>
            <a:ext cx="67437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7028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40532" y="882640"/>
            <a:ext cx="8229600" cy="5287963"/>
          </a:xfrm>
        </p:spPr>
        <p:txBody>
          <a:bodyPr/>
          <a:lstStyle/>
          <a:p>
            <a:r>
              <a:rPr lang="en-US" sz="1400" dirty="0"/>
              <a:t>If the Message has a signature, this will be the name of the Operation or Signal referenced by the signature </a:t>
            </a:r>
            <a:endParaRPr lang="en-US" sz="1400" dirty="0" smtClean="0"/>
          </a:p>
          <a:p>
            <a:endParaRPr lang="en-US" sz="1400" dirty="0" smtClean="0"/>
          </a:p>
          <a:p>
            <a:r>
              <a:rPr lang="en-US" sz="1400" dirty="0"/>
              <a:t>If a request-message-label includes an input-argument-list, then either all input-arguments must have an in-parameter-name given or none may have one. </a:t>
            </a:r>
          </a:p>
          <a:p>
            <a:endParaRPr lang="en-US" sz="1400" dirty="0" smtClean="0"/>
          </a:p>
          <a:p>
            <a:r>
              <a:rPr lang="en-US" sz="1400" dirty="0" smtClean="0"/>
              <a:t>If </a:t>
            </a:r>
            <a:r>
              <a:rPr lang="en-US" sz="1400" dirty="0"/>
              <a:t>in-parameter-names are not given, then the input-arguments denote the arguments of the Message, in order, with a hyphen (‘-’) denoting a wildcard argument </a:t>
            </a:r>
            <a:endParaRPr lang="en-US" sz="1400" dirty="0" smtClean="0"/>
          </a:p>
          <a:p>
            <a:endParaRPr lang="en-US" sz="1400" dirty="0"/>
          </a:p>
          <a:p>
            <a:r>
              <a:rPr lang="en-US" sz="1400" dirty="0" smtClean="0"/>
              <a:t>If </a:t>
            </a:r>
            <a:r>
              <a:rPr lang="en-US" sz="1400" dirty="0"/>
              <a:t>the Message has a signature, then the arguments are matched, by order, to the in and </a:t>
            </a:r>
            <a:r>
              <a:rPr lang="en-US" sz="1400" dirty="0" err="1"/>
              <a:t>inout</a:t>
            </a:r>
            <a:r>
              <a:rPr lang="en-US" sz="1400" dirty="0"/>
              <a:t> </a:t>
            </a:r>
            <a:r>
              <a:rPr lang="en-US" sz="1400" dirty="0" err="1"/>
              <a:t>ownedParameters</a:t>
            </a:r>
            <a:r>
              <a:rPr lang="en-US" sz="1400" dirty="0"/>
              <a:t> of an Operation or the attributes of a Signal. An argument must be provided for every such parameter or attribute </a:t>
            </a:r>
            <a:endParaRPr lang="en-US" sz="1400" dirty="0" smtClean="0"/>
          </a:p>
          <a:p>
            <a:endParaRPr lang="en-US" sz="1400" dirty="0" smtClean="0"/>
          </a:p>
          <a:p>
            <a:r>
              <a:rPr lang="en-US" sz="1400" dirty="0"/>
              <a:t>A reply-message-label may optionally have an assignment-target given to the left of the message-name, with a corresponding returned value denoted by the optional value-specification given after a colon at the end of the reply-message-label </a:t>
            </a:r>
            <a:endParaRPr lang="en-US" sz="1400" dirty="0" smtClean="0"/>
          </a:p>
          <a:p>
            <a:endParaRPr lang="en-US" sz="1400" dirty="0"/>
          </a:p>
          <a:p>
            <a:r>
              <a:rPr lang="en-US" sz="1400" b="1" dirty="0" err="1"/>
              <a:t>DestructionOccurrenceSpecification</a:t>
            </a:r>
            <a:r>
              <a:rPr lang="en-US" sz="1400" b="1" dirty="0"/>
              <a:t> </a:t>
            </a:r>
            <a:r>
              <a:rPr lang="en-US" sz="1400" dirty="0"/>
              <a:t>depicted by a cross in the form of an X at the bottom of a Lifeline </a:t>
            </a:r>
          </a:p>
          <a:p>
            <a:endParaRPr lang="en-US" sz="1400" dirty="0"/>
          </a:p>
          <a:p>
            <a:r>
              <a:rPr lang="en-US" sz="1400" b="1" dirty="0"/>
              <a:t>Gate </a:t>
            </a:r>
            <a:r>
              <a:rPr lang="en-US" sz="1400" dirty="0"/>
              <a:t>are just points on the frame, the ends of the messages. They may have an explicit name </a:t>
            </a:r>
          </a:p>
          <a:p>
            <a:endParaRPr lang="en-US" sz="1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643399" cy="523220"/>
          </a:xfrm>
          <a:prstGeom prst="rect">
            <a:avLst/>
          </a:prstGeom>
          <a:noFill/>
        </p:spPr>
        <p:txBody>
          <a:bodyPr wrap="none" rtlCol="0">
            <a:spAutoFit/>
          </a:bodyPr>
          <a:lstStyle/>
          <a:p>
            <a:r>
              <a:rPr lang="en-US" sz="2800" dirty="0" smtClean="0">
                <a:latin typeface="+mj-lt"/>
              </a:rPr>
              <a:t>Notation</a:t>
            </a:r>
            <a:endParaRPr lang="en-US" sz="2800" dirty="0">
              <a:latin typeface="+mj-lt"/>
            </a:endParaRPr>
          </a:p>
        </p:txBody>
      </p:sp>
    </p:spTree>
    <p:extLst>
      <p:ext uri="{BB962C8B-B14F-4D97-AF65-F5344CB8AC3E}">
        <p14:creationId xmlns:p14="http://schemas.microsoft.com/office/powerpoint/2010/main" val="1405679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40532" y="882640"/>
            <a:ext cx="8229600" cy="5287963"/>
          </a:xfrm>
        </p:spPr>
        <p:txBody>
          <a:bodyPr/>
          <a:lstStyle/>
          <a:p>
            <a:endParaRPr lang="en-US" sz="1400" dirty="0"/>
          </a:p>
          <a:p>
            <a:endParaRPr lang="en-US" sz="1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63011" cy="523220"/>
          </a:xfrm>
          <a:prstGeom prst="rect">
            <a:avLst/>
          </a:prstGeom>
          <a:noFill/>
        </p:spPr>
        <p:txBody>
          <a:bodyPr wrap="none" rtlCol="0">
            <a:spAutoFit/>
          </a:bodyPr>
          <a:lstStyle/>
          <a:p>
            <a:r>
              <a:rPr lang="en-US" sz="2800" dirty="0" smtClean="0">
                <a:latin typeface="+mj-lt"/>
              </a:rPr>
              <a:t>Examples</a:t>
            </a:r>
            <a:endParaRPr lang="en-US" sz="2800" dirty="0">
              <a:latin typeface="+mj-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68389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818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endParaRPr lang="en-US" sz="1600" dirty="0"/>
          </a:p>
          <a:p>
            <a:endParaRPr lang="en-US" sz="1600" dirty="0"/>
          </a:p>
          <a:p>
            <a:endParaRPr lang="en-US" sz="1600" dirty="0"/>
          </a:p>
          <a:p>
            <a:endParaRPr lang="en-US" sz="1600" dirty="0">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44525" cy="523220"/>
          </a:xfrm>
          <a:prstGeom prst="rect">
            <a:avLst/>
          </a:prstGeom>
          <a:noFill/>
        </p:spPr>
        <p:txBody>
          <a:bodyPr wrap="none" rtlCol="0">
            <a:spAutoFit/>
          </a:bodyPr>
          <a:lstStyle/>
          <a:p>
            <a:r>
              <a:rPr lang="en-US" sz="2800" dirty="0" err="1" smtClean="0">
                <a:latin typeface="+mj-lt"/>
              </a:rPr>
              <a:t>Occurences</a:t>
            </a:r>
            <a:endParaRPr lang="en-US" sz="2800" dirty="0">
              <a:latin typeface="+mj-lt"/>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1403122"/>
            <a:ext cx="5053012" cy="3630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72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600" b="1" dirty="0"/>
              <a:t>Behavior Execution Specifications </a:t>
            </a:r>
            <a:r>
              <a:rPr lang="en-US" sz="1400" dirty="0"/>
              <a:t>used for interactions specifying messages that result from behaviors </a:t>
            </a:r>
            <a:endParaRPr lang="en-US" sz="1400" dirty="0" smtClean="0"/>
          </a:p>
          <a:p>
            <a:endParaRPr lang="en-US" sz="1400" dirty="0"/>
          </a:p>
          <a:p>
            <a:r>
              <a:rPr lang="en-US" sz="1600" b="1" dirty="0" err="1"/>
              <a:t>ExecutionOccurrenceSpecification</a:t>
            </a:r>
            <a:r>
              <a:rPr lang="en-US" sz="1600" b="1" dirty="0"/>
              <a:t> </a:t>
            </a:r>
            <a:r>
              <a:rPr lang="en-US" sz="1400" dirty="0"/>
              <a:t>represents, on a lifeline, the start event or the end event of an </a:t>
            </a:r>
            <a:r>
              <a:rPr lang="en-US" sz="1400" dirty="0" err="1"/>
              <a:t>ExecutionSpecification</a:t>
            </a:r>
            <a:r>
              <a:rPr lang="en-US" sz="1400" dirty="0"/>
              <a:t> </a:t>
            </a:r>
            <a:endParaRPr lang="en-US" sz="1400" dirty="0" smtClean="0"/>
          </a:p>
          <a:p>
            <a:endParaRPr lang="en-US" sz="1400" dirty="0"/>
          </a:p>
          <a:p>
            <a:r>
              <a:rPr lang="en-US" sz="1600" b="1" dirty="0" err="1"/>
              <a:t>GeneralOrdering</a:t>
            </a:r>
            <a:r>
              <a:rPr lang="en-US" sz="1600" b="1" dirty="0"/>
              <a:t> </a:t>
            </a:r>
            <a:r>
              <a:rPr lang="en-US" sz="1400" dirty="0"/>
              <a:t>restricts the set of possible sequences. A partial order of </a:t>
            </a:r>
            <a:r>
              <a:rPr lang="en-US" sz="1400" dirty="0" err="1" smtClean="0"/>
              <a:t>OccurrenceSpecifications</a:t>
            </a:r>
            <a:r>
              <a:rPr lang="en-US" sz="1400" dirty="0" smtClean="0"/>
              <a:t> </a:t>
            </a:r>
            <a:r>
              <a:rPr lang="en-US" sz="1400" dirty="0"/>
              <a:t>is constrained by a set of </a:t>
            </a:r>
            <a:r>
              <a:rPr lang="en-US" sz="1400" dirty="0" err="1"/>
              <a:t>GeneralOrderings</a:t>
            </a:r>
            <a:r>
              <a:rPr lang="en-US" sz="1400" dirty="0"/>
              <a:t> </a:t>
            </a:r>
            <a:endParaRPr lang="en-US" sz="1400" dirty="0" smtClean="0"/>
          </a:p>
          <a:p>
            <a:endParaRPr lang="en-US" sz="1400" dirty="0" smtClean="0"/>
          </a:p>
          <a:p>
            <a:r>
              <a:rPr lang="en-US" sz="1400" dirty="0"/>
              <a:t>An </a:t>
            </a:r>
            <a:r>
              <a:rPr lang="en-US" sz="1400" dirty="0" err="1"/>
              <a:t>ExecutionOccurrenceSpecification</a:t>
            </a:r>
            <a:r>
              <a:rPr lang="en-US" sz="1400" dirty="0"/>
              <a:t> is represented by the start or finish endpoint of the vertical box for an </a:t>
            </a:r>
            <a:r>
              <a:rPr lang="en-US" sz="1400" dirty="0" err="1"/>
              <a:t>ExecutionSpecification</a:t>
            </a:r>
            <a:r>
              <a:rPr lang="en-US" sz="1400" dirty="0"/>
              <a:t> on a lifeline </a:t>
            </a:r>
            <a:endParaRPr lang="en-US" sz="1400" dirty="0" smtClean="0"/>
          </a:p>
          <a:p>
            <a:endParaRPr lang="en-US" sz="1400" dirty="0"/>
          </a:p>
          <a:p>
            <a:r>
              <a:rPr lang="en-US" sz="1400" dirty="0" smtClean="0"/>
              <a:t>A </a:t>
            </a:r>
            <a:r>
              <a:rPr lang="en-US" sz="1400" dirty="0" err="1"/>
              <a:t>GeneralOrdering</a:t>
            </a:r>
            <a:r>
              <a:rPr lang="en-US" sz="1400" dirty="0"/>
              <a:t> is shown by a dotted line connecting the two </a:t>
            </a:r>
            <a:r>
              <a:rPr lang="en-US" sz="1400" dirty="0" err="1"/>
              <a:t>OccurrenceSpecifications</a:t>
            </a:r>
            <a:r>
              <a:rPr lang="en-US" sz="1400" dirty="0"/>
              <a:t>. The direction of the relation from the before to the after is given by an arrowhead placed somewhere in the middle of the dotted line (i.e., not at the endpoint).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2244525" cy="523220"/>
          </a:xfrm>
          <a:prstGeom prst="rect">
            <a:avLst/>
          </a:prstGeom>
          <a:noFill/>
        </p:spPr>
        <p:txBody>
          <a:bodyPr wrap="none" rtlCol="0">
            <a:spAutoFit/>
          </a:bodyPr>
          <a:lstStyle/>
          <a:p>
            <a:r>
              <a:rPr lang="en-US" sz="2800" dirty="0" err="1" smtClean="0">
                <a:latin typeface="+mj-lt"/>
              </a:rPr>
              <a:t>Occurences</a:t>
            </a:r>
            <a:endParaRPr lang="en-US" sz="2800" dirty="0">
              <a:latin typeface="+mj-lt"/>
            </a:endParaRPr>
          </a:p>
        </p:txBody>
      </p:sp>
    </p:spTree>
    <p:extLst>
      <p:ext uri="{BB962C8B-B14F-4D97-AF65-F5344CB8AC3E}">
        <p14:creationId xmlns:p14="http://schemas.microsoft.com/office/powerpoint/2010/main" val="3778888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747838"/>
            <a:ext cx="80010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90800" y="152400"/>
            <a:ext cx="5198859" cy="523220"/>
          </a:xfrm>
          <a:prstGeom prst="rect">
            <a:avLst/>
          </a:prstGeom>
          <a:noFill/>
        </p:spPr>
        <p:txBody>
          <a:bodyPr wrap="none" rtlCol="0">
            <a:spAutoFit/>
          </a:bodyPr>
          <a:lstStyle/>
          <a:p>
            <a:r>
              <a:rPr lang="en-US" sz="2800" dirty="0" smtClean="0">
                <a:latin typeface="+mj-lt"/>
              </a:rPr>
              <a:t>Sequence Diagram : Notation</a:t>
            </a:r>
            <a:endParaRPr lang="en-US" sz="2800" dirty="0">
              <a:latin typeface="+mj-lt"/>
            </a:endParaRPr>
          </a:p>
        </p:txBody>
      </p:sp>
    </p:spTree>
    <p:extLst>
      <p:ext uri="{BB962C8B-B14F-4D97-AF65-F5344CB8AC3E}">
        <p14:creationId xmlns:p14="http://schemas.microsoft.com/office/powerpoint/2010/main" val="4240850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143000"/>
            <a:ext cx="80200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4391025"/>
            <a:ext cx="80295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90800" y="152400"/>
            <a:ext cx="5198859" cy="523220"/>
          </a:xfrm>
          <a:prstGeom prst="rect">
            <a:avLst/>
          </a:prstGeom>
          <a:noFill/>
        </p:spPr>
        <p:txBody>
          <a:bodyPr wrap="none" rtlCol="0">
            <a:spAutoFit/>
          </a:bodyPr>
          <a:lstStyle/>
          <a:p>
            <a:r>
              <a:rPr lang="en-US" sz="2800" dirty="0" smtClean="0">
                <a:latin typeface="+mj-lt"/>
              </a:rPr>
              <a:t>Sequence Diagram : Notation</a:t>
            </a:r>
            <a:endParaRPr lang="en-US" sz="2800" dirty="0">
              <a:latin typeface="+mj-lt"/>
            </a:endParaRPr>
          </a:p>
        </p:txBody>
      </p:sp>
    </p:spTree>
    <p:extLst>
      <p:ext uri="{BB962C8B-B14F-4D97-AF65-F5344CB8AC3E}">
        <p14:creationId xmlns:p14="http://schemas.microsoft.com/office/powerpoint/2010/main" val="553048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80295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90725"/>
            <a:ext cx="71532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90800" y="152400"/>
            <a:ext cx="5198859" cy="523220"/>
          </a:xfrm>
          <a:prstGeom prst="rect">
            <a:avLst/>
          </a:prstGeom>
          <a:noFill/>
        </p:spPr>
        <p:txBody>
          <a:bodyPr wrap="none" rtlCol="0">
            <a:spAutoFit/>
          </a:bodyPr>
          <a:lstStyle/>
          <a:p>
            <a:r>
              <a:rPr lang="en-US" sz="2800" dirty="0" smtClean="0">
                <a:latin typeface="+mj-lt"/>
              </a:rPr>
              <a:t>Sequence Diagram : Notation</a:t>
            </a:r>
            <a:endParaRPr lang="en-US" sz="2800" dirty="0">
              <a:latin typeface="+mj-lt"/>
            </a:endParaRPr>
          </a:p>
        </p:txBody>
      </p:sp>
    </p:spTree>
    <p:extLst>
      <p:ext uri="{BB962C8B-B14F-4D97-AF65-F5344CB8AC3E}">
        <p14:creationId xmlns:p14="http://schemas.microsoft.com/office/powerpoint/2010/main" val="134657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752600"/>
            <a:ext cx="71723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90800" y="152400"/>
            <a:ext cx="5198859" cy="523220"/>
          </a:xfrm>
          <a:prstGeom prst="rect">
            <a:avLst/>
          </a:prstGeom>
          <a:noFill/>
        </p:spPr>
        <p:txBody>
          <a:bodyPr wrap="none" rtlCol="0">
            <a:spAutoFit/>
          </a:bodyPr>
          <a:lstStyle/>
          <a:p>
            <a:r>
              <a:rPr lang="en-US" sz="2800" dirty="0" smtClean="0">
                <a:latin typeface="+mj-lt"/>
              </a:rPr>
              <a:t>Sequence Diagram : Notation</a:t>
            </a:r>
            <a:endParaRPr lang="en-US" sz="2800" dirty="0">
              <a:latin typeface="+mj-lt"/>
            </a:endParaRPr>
          </a:p>
        </p:txBody>
      </p:sp>
    </p:spTree>
    <p:extLst>
      <p:ext uri="{BB962C8B-B14F-4D97-AF65-F5344CB8AC3E}">
        <p14:creationId xmlns:p14="http://schemas.microsoft.com/office/powerpoint/2010/main" val="28292183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1123950"/>
            <a:ext cx="627697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86200" y="177800"/>
            <a:ext cx="1662635"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spTree>
    <p:extLst>
      <p:ext uri="{BB962C8B-B14F-4D97-AF65-F5344CB8AC3E}">
        <p14:creationId xmlns:p14="http://schemas.microsoft.com/office/powerpoint/2010/main" val="3838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dirty="0"/>
              <a:t>Behavior may also be </a:t>
            </a:r>
            <a:r>
              <a:rPr lang="en-US" b="1" i="1" dirty="0"/>
              <a:t>emergent</a:t>
            </a:r>
            <a:r>
              <a:rPr lang="en-US" i="1" dirty="0"/>
              <a:t>, </a:t>
            </a:r>
            <a:r>
              <a:rPr lang="en-US" dirty="0"/>
              <a:t>resulting from the interaction of one or more participant objects that are themselves carrying out their own individual behaviors </a:t>
            </a:r>
            <a:endParaRPr lang="en-US" dirty="0" smtClean="0"/>
          </a:p>
          <a:p>
            <a:r>
              <a:rPr lang="en-US" dirty="0"/>
              <a:t>Dynamic behavior results in </a:t>
            </a:r>
            <a:r>
              <a:rPr lang="en-US" b="1" i="1" dirty="0"/>
              <a:t>events</a:t>
            </a:r>
            <a:r>
              <a:rPr lang="en-US" i="1" dirty="0"/>
              <a:t> </a:t>
            </a:r>
            <a:r>
              <a:rPr lang="en-US" dirty="0"/>
              <a:t>of interest that occur at specific points in time </a:t>
            </a:r>
            <a:endParaRPr lang="en-US" dirty="0" smtClean="0"/>
          </a:p>
          <a:p>
            <a:pPr lvl="1"/>
            <a:r>
              <a:rPr lang="en-US" b="1" dirty="0"/>
              <a:t>implicit</a:t>
            </a:r>
            <a:r>
              <a:rPr lang="en-US" dirty="0"/>
              <a:t>, occurring on the change of some value or the passage of some interval of time. </a:t>
            </a:r>
            <a:endParaRPr lang="en-US" dirty="0" smtClean="0"/>
          </a:p>
          <a:p>
            <a:pPr lvl="1"/>
            <a:r>
              <a:rPr lang="en-US" b="1" dirty="0"/>
              <a:t>explicit</a:t>
            </a:r>
            <a:r>
              <a:rPr lang="en-US" dirty="0"/>
              <a:t>, occurring when an operation is called or an asynchronous </a:t>
            </a:r>
            <a:r>
              <a:rPr lang="en-US" i="1" dirty="0"/>
              <a:t>signal </a:t>
            </a:r>
            <a:r>
              <a:rPr lang="en-US" dirty="0"/>
              <a:t>is received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3352800" y="152400"/>
            <a:ext cx="3499676" cy="523220"/>
          </a:xfrm>
          <a:prstGeom prst="rect">
            <a:avLst/>
          </a:prstGeom>
          <a:noFill/>
        </p:spPr>
        <p:txBody>
          <a:bodyPr wrap="none" rtlCol="0">
            <a:spAutoFit/>
          </a:bodyPr>
          <a:lstStyle/>
          <a:p>
            <a:r>
              <a:rPr lang="en-US" sz="2800" dirty="0" smtClean="0">
                <a:latin typeface="+mj-lt"/>
              </a:rPr>
              <a:t>Behavior Modeling </a:t>
            </a:r>
            <a:endParaRPr lang="en-US" sz="2800" dirty="0">
              <a:latin typeface="+mj-lt"/>
            </a:endParaRPr>
          </a:p>
        </p:txBody>
      </p:sp>
      <p:sp>
        <p:nvSpPr>
          <p:cNvPr id="7" name="TextBox 6"/>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4176947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400" b="1" dirty="0" err="1"/>
              <a:t>BehaviorExecutionSpecification</a:t>
            </a:r>
            <a:r>
              <a:rPr lang="en-US" sz="1400" b="1" dirty="0"/>
              <a:t> </a:t>
            </a:r>
            <a:r>
              <a:rPr lang="en-US" sz="1400" dirty="0"/>
              <a:t>is a kind of </a:t>
            </a:r>
            <a:r>
              <a:rPr lang="en-US" sz="1400" dirty="0" err="1"/>
              <a:t>ExecutionSpecification</a:t>
            </a:r>
            <a:r>
              <a:rPr lang="en-US" sz="1400" dirty="0"/>
              <a:t> representing the execution of a Behavior. </a:t>
            </a:r>
            <a:endParaRPr lang="en-US" sz="1400" dirty="0" smtClean="0"/>
          </a:p>
          <a:p>
            <a:endParaRPr lang="en-US" sz="1400" b="1" dirty="0"/>
          </a:p>
          <a:p>
            <a:r>
              <a:rPr lang="en-US" sz="1400" b="1" dirty="0" err="1"/>
              <a:t>DestructionOccurenceSpecification</a:t>
            </a:r>
            <a:r>
              <a:rPr lang="en-US" sz="1400" dirty="0"/>
              <a:t> models the destruction of an object </a:t>
            </a:r>
            <a:endParaRPr lang="en-US" sz="1400" dirty="0" smtClean="0"/>
          </a:p>
          <a:p>
            <a:endParaRPr lang="en-US" sz="1400" b="1" dirty="0"/>
          </a:p>
          <a:p>
            <a:r>
              <a:rPr lang="en-US" sz="1400" b="1" dirty="0" err="1"/>
              <a:t>ExecutionOccurrenceSpecification</a:t>
            </a:r>
            <a:r>
              <a:rPr lang="en-US" sz="1400" dirty="0"/>
              <a:t> represents moments in time at which Actions or Behaviors start or finish </a:t>
            </a:r>
            <a:endParaRPr lang="en-US" sz="1400" dirty="0" smtClean="0"/>
          </a:p>
          <a:p>
            <a:endParaRPr lang="en-US" sz="1400" b="1" dirty="0"/>
          </a:p>
          <a:p>
            <a:r>
              <a:rPr lang="en-US" sz="1400" b="1" dirty="0" err="1"/>
              <a:t>ExecutionSpecification</a:t>
            </a:r>
            <a:r>
              <a:rPr lang="en-US" sz="1400" dirty="0"/>
              <a:t> is a specification of the execution of a unit of Behavior or Action within the Lifeline. The duration of an </a:t>
            </a:r>
            <a:r>
              <a:rPr lang="en-US" sz="1400" dirty="0" err="1"/>
              <a:t>ExecutionSpecification</a:t>
            </a:r>
            <a:r>
              <a:rPr lang="en-US" sz="1400" dirty="0"/>
              <a:t> is represented by two </a:t>
            </a:r>
            <a:r>
              <a:rPr lang="en-US" sz="1400" dirty="0" err="1"/>
              <a:t>OccurrenceSpecifications</a:t>
            </a:r>
            <a:r>
              <a:rPr lang="en-US" sz="1400" dirty="0"/>
              <a:t>, the start </a:t>
            </a:r>
            <a:r>
              <a:rPr lang="en-US" sz="1400" dirty="0" err="1"/>
              <a:t>OccurrenceSpecification</a:t>
            </a:r>
            <a:r>
              <a:rPr lang="en-US" sz="1400" dirty="0"/>
              <a:t> and the finish </a:t>
            </a:r>
            <a:r>
              <a:rPr lang="en-US" sz="1400" dirty="0" err="1"/>
              <a:t>OccurrenceSpecification</a:t>
            </a:r>
            <a:r>
              <a:rPr lang="en-US" sz="1400" dirty="0"/>
              <a:t> </a:t>
            </a:r>
            <a:endParaRPr lang="en-US" sz="1400" dirty="0" smtClean="0"/>
          </a:p>
          <a:p>
            <a:endParaRPr lang="en-US" sz="1400" b="1" dirty="0"/>
          </a:p>
          <a:p>
            <a:r>
              <a:rPr lang="en-US" sz="1400" b="1" dirty="0" smtClean="0"/>
              <a:t>Gate </a:t>
            </a:r>
            <a:r>
              <a:rPr lang="en-US" sz="1400" dirty="0"/>
              <a:t>is a </a:t>
            </a:r>
            <a:r>
              <a:rPr lang="en-US" sz="1400" dirty="0" err="1"/>
              <a:t>MessageEnd</a:t>
            </a:r>
            <a:r>
              <a:rPr lang="en-US" sz="1400" dirty="0"/>
              <a:t> which serves as a connection point for relating a Message which has a </a:t>
            </a:r>
            <a:r>
              <a:rPr lang="en-US" sz="1400" dirty="0" err="1"/>
              <a:t>MessageEnd</a:t>
            </a:r>
            <a:r>
              <a:rPr lang="en-US" sz="1400" dirty="0"/>
              <a:t> (</a:t>
            </a:r>
            <a:r>
              <a:rPr lang="en-US" sz="1400" dirty="0" err="1"/>
              <a:t>sendEvent</a:t>
            </a:r>
            <a:r>
              <a:rPr lang="en-US" sz="1400" dirty="0"/>
              <a:t> / </a:t>
            </a:r>
            <a:r>
              <a:rPr lang="en-US" sz="1400" dirty="0" err="1"/>
              <a:t>receiveEvent</a:t>
            </a:r>
            <a:r>
              <a:rPr lang="en-US" sz="1400" dirty="0"/>
              <a:t>) outside an </a:t>
            </a:r>
            <a:r>
              <a:rPr lang="en-US" sz="1400" dirty="0" err="1"/>
              <a:t>InteractionFragment</a:t>
            </a:r>
            <a:r>
              <a:rPr lang="en-US" sz="1400" dirty="0"/>
              <a:t> with another Message which has a </a:t>
            </a:r>
            <a:r>
              <a:rPr lang="en-US" sz="1400" dirty="0" err="1"/>
              <a:t>MessageEnd</a:t>
            </a:r>
            <a:r>
              <a:rPr lang="en-US" sz="1400" dirty="0"/>
              <a:t> (</a:t>
            </a:r>
            <a:r>
              <a:rPr lang="en-US" sz="1400" dirty="0" err="1"/>
              <a:t>receiveEvent</a:t>
            </a:r>
            <a:r>
              <a:rPr lang="en-US" sz="1400" dirty="0"/>
              <a:t> / </a:t>
            </a:r>
            <a:r>
              <a:rPr lang="en-US" sz="1400" dirty="0" err="1"/>
              <a:t>sendEvent</a:t>
            </a:r>
            <a:r>
              <a:rPr lang="en-US" sz="1400" dirty="0"/>
              <a:t>) inside that </a:t>
            </a:r>
            <a:r>
              <a:rPr lang="en-US" sz="1400" dirty="0" err="1"/>
              <a:t>InteractionFragment</a:t>
            </a:r>
            <a:r>
              <a:rPr lang="en-US" sz="1400" dirty="0"/>
              <a:t> </a:t>
            </a:r>
            <a:endParaRPr lang="en-US" sz="1400" dirty="0" smtClean="0"/>
          </a:p>
          <a:p>
            <a:endParaRPr lang="en-US" sz="1400" b="1" dirty="0"/>
          </a:p>
          <a:p>
            <a:r>
              <a:rPr lang="en-US" sz="1400" b="1" dirty="0" err="1"/>
              <a:t>GeneralOrdering</a:t>
            </a:r>
            <a:r>
              <a:rPr lang="en-US" sz="1400" dirty="0"/>
              <a:t> represents a binary relation between two </a:t>
            </a:r>
            <a:r>
              <a:rPr lang="en-US" sz="1400" dirty="0" err="1"/>
              <a:t>OccurrenceSpecifications</a:t>
            </a:r>
            <a:r>
              <a:rPr lang="en-US" sz="1400" dirty="0"/>
              <a:t>, to describe that one </a:t>
            </a:r>
            <a:r>
              <a:rPr lang="en-US" sz="1400" dirty="0" err="1"/>
              <a:t>OccurrenceSpecification</a:t>
            </a:r>
            <a:r>
              <a:rPr lang="en-US" sz="1400" dirty="0"/>
              <a:t> must occur before the other in a valid </a:t>
            </a:r>
            <a:r>
              <a:rPr lang="en-US" sz="1400" dirty="0" smtClean="0"/>
              <a:t>trace. </a:t>
            </a:r>
            <a:r>
              <a:rPr lang="en-US" sz="1400" dirty="0"/>
              <a:t>This mechanism provides the ability to define partial orders of </a:t>
            </a:r>
            <a:r>
              <a:rPr lang="en-US" sz="1400" dirty="0" err="1"/>
              <a:t>OccurrenceSpecifications</a:t>
            </a:r>
            <a:r>
              <a:rPr lang="en-US" sz="1400" dirty="0"/>
              <a:t> that may otherwise not have a specified order </a:t>
            </a:r>
            <a:endParaRPr lang="en-US" sz="14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1332" cy="523220"/>
          </a:xfrm>
          <a:prstGeom prst="rect">
            <a:avLst/>
          </a:prstGeom>
          <a:noFill/>
        </p:spPr>
        <p:txBody>
          <a:bodyPr wrap="none" rtlCol="0">
            <a:spAutoFit/>
          </a:bodyPr>
          <a:lstStyle/>
          <a:p>
            <a:r>
              <a:rPr lang="en-US" sz="2800" dirty="0" smtClean="0">
                <a:latin typeface="+mj-lt"/>
              </a:rPr>
              <a:t>Summary</a:t>
            </a:r>
            <a:endParaRPr lang="en-US" sz="2800" dirty="0">
              <a:latin typeface="+mj-lt"/>
            </a:endParaRPr>
          </a:p>
        </p:txBody>
      </p:sp>
    </p:spTree>
    <p:extLst>
      <p:ext uri="{BB962C8B-B14F-4D97-AF65-F5344CB8AC3E}">
        <p14:creationId xmlns:p14="http://schemas.microsoft.com/office/powerpoint/2010/main" val="2432977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400" b="1" dirty="0"/>
              <a:t>Interaction</a:t>
            </a:r>
            <a:r>
              <a:rPr lang="en-US" sz="1400" dirty="0"/>
              <a:t> is a unit of Behavior that focuses on the observable exchange of information between connectable elements. </a:t>
            </a:r>
            <a:endParaRPr lang="en-US" sz="1400" dirty="0" smtClean="0"/>
          </a:p>
          <a:p>
            <a:endParaRPr lang="en-US" sz="1400" b="1" dirty="0"/>
          </a:p>
          <a:p>
            <a:r>
              <a:rPr lang="en-US" sz="1400" b="1" dirty="0"/>
              <a:t>Lifeline</a:t>
            </a:r>
            <a:r>
              <a:rPr lang="en-US" sz="1400" dirty="0"/>
              <a:t> represents an individual participant in the Interaction </a:t>
            </a:r>
            <a:endParaRPr lang="en-US" sz="1400" dirty="0" smtClean="0"/>
          </a:p>
          <a:p>
            <a:endParaRPr lang="en-US" sz="1400" b="1" dirty="0"/>
          </a:p>
          <a:p>
            <a:r>
              <a:rPr lang="en-US" sz="1400" b="1" dirty="0"/>
              <a:t>Message</a:t>
            </a:r>
            <a:r>
              <a:rPr lang="en-US" sz="1400" dirty="0"/>
              <a:t> defines a particular communication between Lifelines of an Interaction </a:t>
            </a:r>
            <a:endParaRPr lang="en-US" sz="1400" b="1" dirty="0" smtClean="0"/>
          </a:p>
          <a:p>
            <a:endParaRPr lang="en-US" sz="1400" b="1" dirty="0"/>
          </a:p>
          <a:p>
            <a:r>
              <a:rPr lang="en-US" sz="1400" b="1" dirty="0" err="1"/>
              <a:t>MessageEnd</a:t>
            </a:r>
            <a:r>
              <a:rPr lang="en-US" sz="1400" dirty="0"/>
              <a:t> is an abstract specialization of </a:t>
            </a:r>
            <a:r>
              <a:rPr lang="en-US" sz="1400" dirty="0" err="1"/>
              <a:t>NamedElement</a:t>
            </a:r>
            <a:r>
              <a:rPr lang="en-US" sz="1400" dirty="0"/>
              <a:t> that represents what can occur at the end of a Message </a:t>
            </a:r>
            <a:endParaRPr lang="en-US" sz="1400" dirty="0" smtClean="0"/>
          </a:p>
          <a:p>
            <a:endParaRPr lang="en-US" sz="1400" b="1" dirty="0"/>
          </a:p>
          <a:p>
            <a:r>
              <a:rPr lang="en-US" sz="1400" b="1" dirty="0" err="1" smtClean="0"/>
              <a:t>MessageKind</a:t>
            </a:r>
            <a:r>
              <a:rPr lang="en-US" sz="1400" b="1" dirty="0" smtClean="0"/>
              <a:t> </a:t>
            </a:r>
            <a:r>
              <a:rPr lang="en-US" sz="1400" dirty="0" smtClean="0"/>
              <a:t>is enumerated </a:t>
            </a:r>
            <a:r>
              <a:rPr lang="en-US" sz="1400" dirty="0"/>
              <a:t>type that identifies the type of </a:t>
            </a:r>
            <a:r>
              <a:rPr lang="en-US" sz="1400" dirty="0" smtClean="0"/>
              <a:t>Message</a:t>
            </a:r>
            <a:endParaRPr lang="en-US" sz="1400" dirty="0"/>
          </a:p>
          <a:p>
            <a:pPr lvl="1"/>
            <a:endParaRPr lang="en-US" sz="10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1332" cy="523220"/>
          </a:xfrm>
          <a:prstGeom prst="rect">
            <a:avLst/>
          </a:prstGeom>
          <a:noFill/>
        </p:spPr>
        <p:txBody>
          <a:bodyPr wrap="none" rtlCol="0">
            <a:spAutoFit/>
          </a:bodyPr>
          <a:lstStyle/>
          <a:p>
            <a:r>
              <a:rPr lang="en-US" sz="2800" dirty="0" smtClean="0">
                <a:latin typeface="+mj-lt"/>
              </a:rPr>
              <a:t>Summary</a:t>
            </a:r>
            <a:endParaRPr lang="en-US" sz="2800" dirty="0">
              <a:latin typeface="+mj-lt"/>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41529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401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400" b="1" dirty="0" err="1"/>
              <a:t>MessageOccurrenceSpecification</a:t>
            </a:r>
            <a:r>
              <a:rPr lang="en-US" sz="1400" dirty="0"/>
              <a:t> specifies the occurrence of Message events, such as sending and receiving of Signals or invoking or receiving of Operation calls. A </a:t>
            </a:r>
            <a:r>
              <a:rPr lang="en-US" sz="1400" dirty="0" err="1"/>
              <a:t>MessageOccurrenceSpecification</a:t>
            </a:r>
            <a:r>
              <a:rPr lang="en-US" sz="1400" dirty="0"/>
              <a:t> is a kind of </a:t>
            </a:r>
            <a:r>
              <a:rPr lang="en-US" sz="1400" dirty="0" err="1"/>
              <a:t>MessageEnd</a:t>
            </a:r>
            <a:r>
              <a:rPr lang="en-US" sz="1400" dirty="0"/>
              <a:t>. Messages are generated either by synchronous Operation calls or asynchronous Signal sends. They are received by the execution of corresponding </a:t>
            </a:r>
            <a:r>
              <a:rPr lang="en-US" sz="1400" dirty="0" err="1"/>
              <a:t>AcceptEventActions</a:t>
            </a:r>
            <a:r>
              <a:rPr lang="en-US" sz="1400" dirty="0"/>
              <a:t> </a:t>
            </a:r>
            <a:endParaRPr lang="en-US" sz="1400" dirty="0" smtClean="0"/>
          </a:p>
          <a:p>
            <a:endParaRPr lang="en-US" sz="1400" b="1" dirty="0"/>
          </a:p>
          <a:p>
            <a:r>
              <a:rPr lang="en-US" sz="1400" b="1" dirty="0" err="1"/>
              <a:t>MessageSort</a:t>
            </a:r>
            <a:r>
              <a:rPr lang="en-US" sz="1400" b="1" dirty="0"/>
              <a:t> </a:t>
            </a:r>
            <a:r>
              <a:rPr lang="en-US" sz="1400" b="1" dirty="0" smtClean="0"/>
              <a:t> : </a:t>
            </a:r>
            <a:r>
              <a:rPr lang="en-US" sz="1400" dirty="0" smtClean="0"/>
              <a:t>enumerated </a:t>
            </a:r>
            <a:r>
              <a:rPr lang="en-US" sz="1400" dirty="0"/>
              <a:t>type that identifies the type of communication action that was used to generate the Message </a:t>
            </a:r>
            <a:endParaRPr lang="en-US" sz="1400" dirty="0" smtClean="0"/>
          </a:p>
          <a:p>
            <a:endParaRPr lang="en-US" sz="1400" b="1" dirty="0"/>
          </a:p>
          <a:p>
            <a:pPr lvl="1"/>
            <a:endParaRPr lang="en-US" sz="10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1332" cy="523220"/>
          </a:xfrm>
          <a:prstGeom prst="rect">
            <a:avLst/>
          </a:prstGeom>
          <a:noFill/>
        </p:spPr>
        <p:txBody>
          <a:bodyPr wrap="none" rtlCol="0">
            <a:spAutoFit/>
          </a:bodyPr>
          <a:lstStyle/>
          <a:p>
            <a:r>
              <a:rPr lang="en-US" sz="2800" dirty="0" smtClean="0">
                <a:latin typeface="+mj-lt"/>
              </a:rPr>
              <a:t>Summary</a:t>
            </a:r>
            <a:endParaRPr lang="en-US" sz="2800" dirty="0">
              <a:latin typeface="+mj-lt"/>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971800"/>
            <a:ext cx="46196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49" y="3419465"/>
            <a:ext cx="77914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52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1400" b="1" dirty="0" err="1"/>
              <a:t>OccurrenceSpecification</a:t>
            </a:r>
            <a:r>
              <a:rPr lang="en-US" sz="1400" dirty="0"/>
              <a:t> is the basic semantic unit of Interactions. The sequences of occurrences specified by them are the meanings of Interactions </a:t>
            </a:r>
            <a:endParaRPr lang="en-US" sz="1400" dirty="0" smtClean="0"/>
          </a:p>
          <a:p>
            <a:endParaRPr lang="en-US" sz="1400" b="1" dirty="0"/>
          </a:p>
          <a:p>
            <a:r>
              <a:rPr lang="en-US" sz="1400" b="1" dirty="0" err="1"/>
              <a:t>StateInvariant</a:t>
            </a:r>
            <a:r>
              <a:rPr lang="en-US" sz="1400" dirty="0"/>
              <a:t> is a runtime constraint on the </a:t>
            </a:r>
            <a:r>
              <a:rPr lang="en-US" sz="1400" dirty="0" smtClean="0"/>
              <a:t>participants </a:t>
            </a:r>
            <a:r>
              <a:rPr lang="en-US" sz="1400" dirty="0"/>
              <a:t>of the </a:t>
            </a:r>
            <a:r>
              <a:rPr lang="en-US" sz="1400" dirty="0" smtClean="0"/>
              <a:t>Interaction. Used </a:t>
            </a:r>
            <a:r>
              <a:rPr lang="en-US" sz="1400" dirty="0"/>
              <a:t>to specify a variety of different kinds of Constraints, such as values of Attributes or Variables, internal or external States, and so on </a:t>
            </a:r>
            <a:endParaRPr lang="en-US" sz="14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1332" cy="523220"/>
          </a:xfrm>
          <a:prstGeom prst="rect">
            <a:avLst/>
          </a:prstGeom>
          <a:noFill/>
        </p:spPr>
        <p:txBody>
          <a:bodyPr wrap="none" rtlCol="0">
            <a:spAutoFit/>
          </a:bodyPr>
          <a:lstStyle/>
          <a:p>
            <a:r>
              <a:rPr lang="en-US" sz="2800" dirty="0" smtClean="0">
                <a:latin typeface="+mj-lt"/>
              </a:rPr>
              <a:t>Summary</a:t>
            </a:r>
            <a:endParaRPr lang="en-US" sz="2800" dirty="0">
              <a:latin typeface="+mj-lt"/>
            </a:endParaRPr>
          </a:p>
        </p:txBody>
      </p:sp>
    </p:spTree>
    <p:extLst>
      <p:ext uri="{BB962C8B-B14F-4D97-AF65-F5344CB8AC3E}">
        <p14:creationId xmlns:p14="http://schemas.microsoft.com/office/powerpoint/2010/main" val="1016174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371600"/>
            <a:ext cx="8229600" cy="4754563"/>
          </a:xfrm>
        </p:spPr>
        <p:txBody>
          <a:bodyPr/>
          <a:lstStyle/>
          <a:p>
            <a:r>
              <a:rPr lang="en-US" dirty="0" smtClean="0"/>
              <a:t>Annexure </a:t>
            </a:r>
          </a:p>
          <a:p>
            <a:pPr marL="0" indent="0">
              <a:buNone/>
            </a:pPr>
            <a:r>
              <a:rPr lang="en-US" dirty="0" smtClean="0"/>
              <a:t>(outside the syllabus for Foundation Exam)</a:t>
            </a:r>
            <a:endParaRPr lang="en-US" dirty="0"/>
          </a:p>
        </p:txBody>
      </p:sp>
    </p:spTree>
    <p:extLst>
      <p:ext uri="{BB962C8B-B14F-4D97-AF65-F5344CB8AC3E}">
        <p14:creationId xmlns:p14="http://schemas.microsoft.com/office/powerpoint/2010/main" val="220234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038600" y="0"/>
            <a:ext cx="1447800" cy="715962"/>
          </a:xfrm>
        </p:spPr>
        <p:txBody>
          <a:bodyPr/>
          <a:lstStyle/>
          <a:p>
            <a:pPr marL="0" indent="0">
              <a:buNone/>
            </a:pPr>
            <a:r>
              <a:rPr lang="en-US" dirty="0" smtClean="0"/>
              <a:t>loop</a:t>
            </a:r>
            <a:endParaRPr lang="en-US" dirty="0"/>
          </a:p>
        </p:txBody>
      </p:sp>
      <p:pic>
        <p:nvPicPr>
          <p:cNvPr id="3" name="Picture 2"/>
          <p:cNvPicPr>
            <a:picLocks noChangeAspect="1"/>
          </p:cNvPicPr>
          <p:nvPr/>
        </p:nvPicPr>
        <p:blipFill>
          <a:blip r:embed="rId2"/>
          <a:stretch>
            <a:fillRect/>
          </a:stretch>
        </p:blipFill>
        <p:spPr>
          <a:xfrm>
            <a:off x="2314575" y="676275"/>
            <a:ext cx="4514850" cy="5505450"/>
          </a:xfrm>
          <a:prstGeom prst="rect">
            <a:avLst/>
          </a:prstGeom>
        </p:spPr>
      </p:pic>
    </p:spTree>
    <p:extLst>
      <p:ext uri="{BB962C8B-B14F-4D97-AF65-F5344CB8AC3E}">
        <p14:creationId xmlns:p14="http://schemas.microsoft.com/office/powerpoint/2010/main" val="4160715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9474" y="1052317"/>
            <a:ext cx="7272337" cy="5088262"/>
          </a:xfrm>
          <a:prstGeom prst="rect">
            <a:avLst/>
          </a:prstGeom>
        </p:spPr>
      </p:pic>
      <p:sp>
        <p:nvSpPr>
          <p:cNvPr id="4" name="Content Placeholder 1"/>
          <p:cNvSpPr txBox="1">
            <a:spLocks/>
          </p:cNvSpPr>
          <p:nvPr/>
        </p:nvSpPr>
        <p:spPr>
          <a:xfrm>
            <a:off x="3733800" y="-39687"/>
            <a:ext cx="2362200" cy="71596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b="0" kern="0" dirty="0"/>
              <a:t>a</a:t>
            </a:r>
            <a:r>
              <a:rPr lang="en-US" b="0" kern="0" dirty="0" smtClean="0"/>
              <a:t>lt [case]</a:t>
            </a:r>
            <a:endParaRPr lang="en-US" b="0" kern="0" dirty="0"/>
          </a:p>
        </p:txBody>
      </p:sp>
    </p:spTree>
    <p:extLst>
      <p:ext uri="{BB962C8B-B14F-4D97-AF65-F5344CB8AC3E}">
        <p14:creationId xmlns:p14="http://schemas.microsoft.com/office/powerpoint/2010/main" val="711610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4475" y="1514475"/>
            <a:ext cx="6115050" cy="3829050"/>
          </a:xfrm>
          <a:prstGeom prst="rect">
            <a:avLst/>
          </a:prstGeom>
        </p:spPr>
      </p:pic>
      <p:sp>
        <p:nvSpPr>
          <p:cNvPr id="4" name="Content Placeholder 1"/>
          <p:cNvSpPr>
            <a:spLocks noGrp="1"/>
          </p:cNvSpPr>
          <p:nvPr>
            <p:ph/>
          </p:nvPr>
        </p:nvSpPr>
        <p:spPr>
          <a:xfrm>
            <a:off x="3733800" y="-39687"/>
            <a:ext cx="1447800" cy="715962"/>
          </a:xfrm>
        </p:spPr>
        <p:txBody>
          <a:bodyPr/>
          <a:lstStyle/>
          <a:p>
            <a:pPr marL="0" indent="0">
              <a:buNone/>
            </a:pPr>
            <a:r>
              <a:rPr lang="en-US" dirty="0"/>
              <a:t>o</a:t>
            </a:r>
            <a:r>
              <a:rPr lang="en-US" dirty="0" smtClean="0"/>
              <a:t>pt [if]</a:t>
            </a:r>
            <a:endParaRPr lang="en-US" dirty="0"/>
          </a:p>
        </p:txBody>
      </p:sp>
    </p:spTree>
    <p:extLst>
      <p:ext uri="{BB962C8B-B14F-4D97-AF65-F5344CB8AC3E}">
        <p14:creationId xmlns:p14="http://schemas.microsoft.com/office/powerpoint/2010/main" val="1280491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2587" y="1057275"/>
            <a:ext cx="5838825" cy="4743450"/>
          </a:xfrm>
          <a:prstGeom prst="rect">
            <a:avLst/>
          </a:prstGeom>
        </p:spPr>
      </p:pic>
      <p:sp>
        <p:nvSpPr>
          <p:cNvPr id="4" name="Content Placeholder 1"/>
          <p:cNvSpPr>
            <a:spLocks noGrp="1"/>
          </p:cNvSpPr>
          <p:nvPr>
            <p:ph/>
          </p:nvPr>
        </p:nvSpPr>
        <p:spPr>
          <a:xfrm>
            <a:off x="2667000" y="76200"/>
            <a:ext cx="5029200" cy="715962"/>
          </a:xfrm>
        </p:spPr>
        <p:txBody>
          <a:bodyPr/>
          <a:lstStyle/>
          <a:p>
            <a:pPr marL="0" indent="0">
              <a:buNone/>
            </a:pPr>
            <a:r>
              <a:rPr lang="en-US" dirty="0" smtClean="0"/>
              <a:t>Critical Region /Parallel</a:t>
            </a:r>
            <a:endParaRPr lang="en-US" dirty="0"/>
          </a:p>
        </p:txBody>
      </p:sp>
    </p:spTree>
    <p:extLst>
      <p:ext uri="{BB962C8B-B14F-4D97-AF65-F5344CB8AC3E}">
        <p14:creationId xmlns:p14="http://schemas.microsoft.com/office/powerpoint/2010/main" val="289816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b="1" dirty="0"/>
              <a:t>Explicit events</a:t>
            </a:r>
            <a:r>
              <a:rPr lang="en-US" dirty="0"/>
              <a:t> thus provide the basic mechanism for communication between behaviors, in which an action carried out in one behavior, such as calling an operation or sending a signal, can trigger a response in another behavior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352800" y="152400"/>
            <a:ext cx="3499676" cy="523220"/>
          </a:xfrm>
          <a:prstGeom prst="rect">
            <a:avLst/>
          </a:prstGeom>
          <a:noFill/>
        </p:spPr>
        <p:txBody>
          <a:bodyPr wrap="none" rtlCol="0">
            <a:spAutoFit/>
          </a:bodyPr>
          <a:lstStyle/>
          <a:p>
            <a:r>
              <a:rPr lang="en-US" sz="2800" dirty="0" smtClean="0">
                <a:latin typeface="+mj-lt"/>
              </a:rPr>
              <a:t>Behavior Modeling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1801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033463"/>
            <a:ext cx="77152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4114800" y="235527"/>
            <a:ext cx="1781257" cy="369332"/>
          </a:xfrm>
          <a:prstGeom prst="rect">
            <a:avLst/>
          </a:prstGeom>
          <a:noFill/>
        </p:spPr>
        <p:txBody>
          <a:bodyPr wrap="none" rtlCol="0">
            <a:spAutoFit/>
          </a:bodyPr>
          <a:lstStyle/>
          <a:p>
            <a:r>
              <a:rPr lang="en-US" dirty="0" smtClean="0"/>
              <a:t>Abstract Syntax</a:t>
            </a:r>
            <a:endParaRPr lang="en-US" dirty="0"/>
          </a:p>
        </p:txBody>
      </p:sp>
    </p:spTree>
    <p:extLst>
      <p:ext uri="{BB962C8B-B14F-4D97-AF65-F5344CB8AC3E}">
        <p14:creationId xmlns:p14="http://schemas.microsoft.com/office/powerpoint/2010/main" val="405513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A </a:t>
            </a:r>
            <a:r>
              <a:rPr lang="en-US" sz="2400" b="1" dirty="0"/>
              <a:t>Behavior</a:t>
            </a:r>
            <a:r>
              <a:rPr lang="en-US" sz="2400" dirty="0"/>
              <a:t> is a specification of events that may occur dynamically over time </a:t>
            </a:r>
            <a:endParaRPr lang="en-US" sz="2400" dirty="0" smtClean="0"/>
          </a:p>
          <a:p>
            <a:r>
              <a:rPr lang="en-US" sz="2400" dirty="0"/>
              <a:t>Every Behavior defines </a:t>
            </a:r>
            <a:r>
              <a:rPr lang="en-US" sz="2400" b="1" dirty="0"/>
              <a:t>at least one event</a:t>
            </a:r>
            <a:r>
              <a:rPr lang="en-US" sz="2400" dirty="0"/>
              <a:t>, the event of its invocation </a:t>
            </a:r>
            <a:endParaRPr lang="en-US" sz="2400" dirty="0" smtClean="0"/>
          </a:p>
          <a:p>
            <a:r>
              <a:rPr lang="en-US" sz="2400" dirty="0"/>
              <a:t>A Behavior may be invoked directly, via a </a:t>
            </a:r>
            <a:r>
              <a:rPr lang="en-US" sz="2400" b="1" dirty="0" err="1"/>
              <a:t>BehavioralFeature</a:t>
            </a:r>
            <a:r>
              <a:rPr lang="en-US" sz="2400" b="1" dirty="0"/>
              <a:t> that it implements as a method</a:t>
            </a:r>
            <a:r>
              <a:rPr lang="en-US" sz="2400" dirty="0"/>
              <a:t> or as the </a:t>
            </a:r>
            <a:r>
              <a:rPr lang="en-US" sz="2400" b="1" dirty="0" err="1"/>
              <a:t>classifierBehavior</a:t>
            </a:r>
            <a:r>
              <a:rPr lang="en-US" sz="2400" b="1" dirty="0"/>
              <a:t> of a </a:t>
            </a:r>
            <a:r>
              <a:rPr lang="en-US" sz="2400" b="1" dirty="0" err="1"/>
              <a:t>BehavioredClassifier</a:t>
            </a:r>
            <a:r>
              <a:rPr lang="en-US" sz="2400" dirty="0"/>
              <a:t>. </a:t>
            </a:r>
            <a:endParaRPr lang="en-US" sz="2400" dirty="0" smtClean="0"/>
          </a:p>
          <a:p>
            <a:r>
              <a:rPr lang="en-US" sz="2400" dirty="0"/>
              <a:t>On each invocation, the subsequent actual sequence of event occurrences due to the invocation, consistent with the specification of the Behavior, is called an </a:t>
            </a:r>
            <a:r>
              <a:rPr lang="en-US" sz="2400" b="1" i="1" dirty="0"/>
              <a:t>execution trace</a:t>
            </a:r>
            <a:r>
              <a:rPr lang="en-US" sz="2400" i="1" dirty="0"/>
              <a:t> </a:t>
            </a:r>
            <a:r>
              <a:rPr lang="en-US" sz="2400" dirty="0"/>
              <a:t>for the Behavior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038600" y="152400"/>
            <a:ext cx="1822935" cy="523220"/>
          </a:xfrm>
          <a:prstGeom prst="rect">
            <a:avLst/>
          </a:prstGeom>
          <a:noFill/>
        </p:spPr>
        <p:txBody>
          <a:bodyPr wrap="none" rtlCol="0">
            <a:spAutoFit/>
          </a:bodyPr>
          <a:lstStyle/>
          <a:p>
            <a:r>
              <a:rPr lang="en-US" sz="2800" dirty="0" smtClean="0">
                <a:latin typeface="+mj-lt"/>
              </a:rPr>
              <a:t>Behavior </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056518730"/>
      </p:ext>
    </p:extLst>
  </p:cSld>
  <p:clrMapOvr>
    <a:masterClrMapping/>
  </p:clrMapOvr>
</p:sld>
</file>

<file path=ppt/theme/theme1.xml><?xml version="1.0" encoding="utf-8"?>
<a:theme xmlns:a="http://schemas.openxmlformats.org/drawingml/2006/main" name="TSIP_Presentation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TSIP_Presentation_Template</Template>
  <TotalTime>3111</TotalTime>
  <Words>5460</Words>
  <Application>Microsoft Office PowerPoint</Application>
  <PresentationFormat>On-screen Show (4:3)</PresentationFormat>
  <Paragraphs>561</Paragraphs>
  <Slides>68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ＭＳ Ｐゴシック</vt:lpstr>
      <vt:lpstr>Arial</vt:lpstr>
      <vt:lpstr>Symbol</vt:lpstr>
      <vt:lpstr>Times New Roman</vt:lpstr>
      <vt:lpstr>Wingdings</vt:lpstr>
      <vt:lpstr>TSIP_Presentation_Template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Mathew</dc:creator>
  <cp:lastModifiedBy>Biju Mathew</cp:lastModifiedBy>
  <cp:revision>410</cp:revision>
  <dcterms:created xsi:type="dcterms:W3CDTF">2015-06-29T08:53:31Z</dcterms:created>
  <dcterms:modified xsi:type="dcterms:W3CDTF">2016-01-14T10:20:43Z</dcterms:modified>
</cp:coreProperties>
</file>