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04"/>
  </p:notesMasterIdLst>
  <p:handoutMasterIdLst>
    <p:handoutMasterId r:id="rId10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409" r:id="rId14"/>
    <p:sldId id="269" r:id="rId15"/>
    <p:sldId id="270" r:id="rId16"/>
    <p:sldId id="271" r:id="rId17"/>
    <p:sldId id="272" r:id="rId18"/>
    <p:sldId id="273" r:id="rId19"/>
    <p:sldId id="274" r:id="rId20"/>
    <p:sldId id="275" r:id="rId21"/>
    <p:sldId id="276" r:id="rId22"/>
    <p:sldId id="277" r:id="rId23"/>
    <p:sldId id="278" r:id="rId24"/>
    <p:sldId id="279" r:id="rId25"/>
    <p:sldId id="430" r:id="rId26"/>
    <p:sldId id="281" r:id="rId27"/>
    <p:sldId id="282" r:id="rId28"/>
    <p:sldId id="421" r:id="rId29"/>
    <p:sldId id="283" r:id="rId30"/>
    <p:sldId id="284" r:id="rId31"/>
    <p:sldId id="285" r:id="rId32"/>
    <p:sldId id="286" r:id="rId33"/>
    <p:sldId id="287" r:id="rId34"/>
    <p:sldId id="432"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410" r:id="rId53"/>
    <p:sldId id="411" r:id="rId54"/>
    <p:sldId id="306" r:id="rId55"/>
    <p:sldId id="311" r:id="rId56"/>
    <p:sldId id="307" r:id="rId57"/>
    <p:sldId id="308" r:id="rId58"/>
    <p:sldId id="309" r:id="rId59"/>
    <p:sldId id="310" r:id="rId60"/>
    <p:sldId id="312" r:id="rId61"/>
    <p:sldId id="431" r:id="rId62"/>
    <p:sldId id="314" r:id="rId63"/>
    <p:sldId id="315" r:id="rId64"/>
    <p:sldId id="316" r:id="rId65"/>
    <p:sldId id="317" r:id="rId66"/>
    <p:sldId id="318" r:id="rId67"/>
    <p:sldId id="319" r:id="rId68"/>
    <p:sldId id="424" r:id="rId69"/>
    <p:sldId id="425" r:id="rId70"/>
    <p:sldId id="427" r:id="rId71"/>
    <p:sldId id="426" r:id="rId72"/>
    <p:sldId id="325" r:id="rId73"/>
    <p:sldId id="326" r:id="rId74"/>
    <p:sldId id="327" r:id="rId75"/>
    <p:sldId id="328" r:id="rId76"/>
    <p:sldId id="329" r:id="rId77"/>
    <p:sldId id="330" r:id="rId78"/>
    <p:sldId id="331" r:id="rId79"/>
    <p:sldId id="332" r:id="rId80"/>
    <p:sldId id="333" r:id="rId81"/>
    <p:sldId id="334" r:id="rId82"/>
    <p:sldId id="422" r:id="rId83"/>
    <p:sldId id="335" r:id="rId84"/>
    <p:sldId id="336" r:id="rId85"/>
    <p:sldId id="337" r:id="rId86"/>
    <p:sldId id="342" r:id="rId87"/>
    <p:sldId id="438" r:id="rId88"/>
    <p:sldId id="341" r:id="rId89"/>
    <p:sldId id="343" r:id="rId90"/>
    <p:sldId id="433" r:id="rId91"/>
    <p:sldId id="345" r:id="rId92"/>
    <p:sldId id="346" r:id="rId93"/>
    <p:sldId id="347" r:id="rId94"/>
    <p:sldId id="348" r:id="rId95"/>
    <p:sldId id="349" r:id="rId96"/>
    <p:sldId id="351" r:id="rId97"/>
    <p:sldId id="352" r:id="rId98"/>
    <p:sldId id="420" r:id="rId99"/>
    <p:sldId id="428" r:id="rId100"/>
    <p:sldId id="429" r:id="rId101"/>
    <p:sldId id="353" r:id="rId102"/>
    <p:sldId id="406" r:id="rId103"/>
  </p:sldIdLst>
  <p:sldSz cx="9144000" cy="6858000" type="screen4x3"/>
  <p:notesSz cx="6858000" cy="9180513"/>
  <p:defaultTextStyle>
    <a:defPPr>
      <a:defRPr lang="en-US"/>
    </a:defPPr>
    <a:lvl1pPr algn="ctr"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9" autoAdjust="0"/>
    <p:restoredTop sz="77340" autoAdjust="0"/>
  </p:normalViewPr>
  <p:slideViewPr>
    <p:cSldViewPr>
      <p:cViewPr>
        <p:scale>
          <a:sx n="60" d="100"/>
          <a:sy n="60" d="100"/>
        </p:scale>
        <p:origin x="-1404" y="-468"/>
      </p:cViewPr>
      <p:guideLst>
        <p:guide orient="horz" pos="2160"/>
        <p:guide pos="2880"/>
      </p:guideLst>
    </p:cSldViewPr>
  </p:slideViewPr>
  <p:outlineViewPr>
    <p:cViewPr>
      <p:scale>
        <a:sx n="30" d="100"/>
        <a:sy n="30" d="100"/>
      </p:scale>
      <p:origin x="0" y="0"/>
    </p:cViewPr>
  </p:outlineViewPr>
  <p:notesTextViewPr>
    <p:cViewPr>
      <p:scale>
        <a:sx n="75" d="100"/>
        <a:sy n="75" d="100"/>
      </p:scale>
      <p:origin x="0" y="0"/>
    </p:cViewPr>
  </p:notesTextViewPr>
  <p:sorterViewPr>
    <p:cViewPr>
      <p:scale>
        <a:sx n="100" d="100"/>
        <a:sy n="100" d="100"/>
      </p:scale>
      <p:origin x="0" y="45378"/>
    </p:cViewPr>
  </p:sorterViewPr>
  <p:notesViewPr>
    <p:cSldViewPr>
      <p:cViewPr>
        <p:scale>
          <a:sx n="90" d="100"/>
          <a:sy n="90" d="100"/>
        </p:scale>
        <p:origin x="-1092" y="648"/>
      </p:cViewPr>
      <p:guideLst>
        <p:guide orient="horz" pos="2892"/>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945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lvl1pPr algn="l" defTabSz="900113">
              <a:defRPr sz="1200" smtClean="0"/>
            </a:lvl1pPr>
          </a:lstStyle>
          <a:p>
            <a:pPr>
              <a:defRPr/>
            </a:pPr>
            <a:endParaRPr lang="en-US"/>
          </a:p>
        </p:txBody>
      </p:sp>
      <p:sp>
        <p:nvSpPr>
          <p:cNvPr id="1299459"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lvl1pPr algn="r" defTabSz="900113">
              <a:defRPr sz="1200" smtClean="0"/>
            </a:lvl1pPr>
          </a:lstStyle>
          <a:p>
            <a:pPr>
              <a:defRPr/>
            </a:pPr>
            <a:endParaRPr lang="en-US"/>
          </a:p>
        </p:txBody>
      </p:sp>
      <p:sp>
        <p:nvSpPr>
          <p:cNvPr id="1299460"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0068" tIns="45034" rIns="90068" bIns="45034" numCol="1" anchor="b" anchorCtr="0" compatLnSpc="1">
            <a:prstTxWarp prst="textNoShape">
              <a:avLst/>
            </a:prstTxWarp>
          </a:bodyPr>
          <a:lstStyle>
            <a:lvl1pPr algn="l" defTabSz="900113">
              <a:defRPr sz="1200" smtClean="0"/>
            </a:lvl1pPr>
          </a:lstStyle>
          <a:p>
            <a:pPr>
              <a:defRPr/>
            </a:pPr>
            <a:endParaRPr lang="en-US"/>
          </a:p>
        </p:txBody>
      </p:sp>
      <p:sp>
        <p:nvSpPr>
          <p:cNvPr id="1299461"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0068" tIns="45034" rIns="90068" bIns="45034" numCol="1" anchor="b" anchorCtr="0" compatLnSpc="1">
            <a:prstTxWarp prst="textNoShape">
              <a:avLst/>
            </a:prstTxWarp>
          </a:bodyPr>
          <a:lstStyle>
            <a:lvl1pPr algn="r" defTabSz="900113">
              <a:defRPr sz="1200" smtClean="0"/>
            </a:lvl1pPr>
          </a:lstStyle>
          <a:p>
            <a:pPr>
              <a:defRPr/>
            </a:pPr>
            <a:fld id="{57685B0B-B8C6-412C-90D5-BB5E735A12D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lvl1pPr algn="l" defTabSz="900113">
              <a:defRPr sz="1200" smtClean="0"/>
            </a:lvl1pPr>
          </a:lstStyle>
          <a:p>
            <a:pPr>
              <a:defRPr/>
            </a:pPr>
            <a:endParaRPr lang="en-US"/>
          </a:p>
        </p:txBody>
      </p:sp>
      <p:sp>
        <p:nvSpPr>
          <p:cNvPr id="3075" name="Rectangle 3"/>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lvl1pPr algn="r" defTabSz="900113">
              <a:defRPr sz="1200" smtClean="0"/>
            </a:lvl1pPr>
          </a:lstStyle>
          <a:p>
            <a:pPr>
              <a:defRPr/>
            </a:pPr>
            <a:endParaRPr lang="en-US"/>
          </a:p>
        </p:txBody>
      </p:sp>
      <p:sp>
        <p:nvSpPr>
          <p:cNvPr id="1030" name="Rectangle 4"/>
          <p:cNvSpPr>
            <a:spLocks noGrp="1" noRot="1" noChangeAspect="1" noChangeArrowheads="1" noTextEdit="1"/>
          </p:cNvSpPr>
          <p:nvPr>
            <p:ph type="sldImg" idx="2"/>
          </p:nvPr>
        </p:nvSpPr>
        <p:spPr bwMode="auto">
          <a:xfrm>
            <a:off x="1135063" y="687388"/>
            <a:ext cx="4591050" cy="34432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60863"/>
            <a:ext cx="5029200" cy="4132262"/>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graphicFrame>
        <p:nvGraphicFramePr>
          <p:cNvPr id="1026" name="Object 8"/>
          <p:cNvGraphicFramePr>
            <a:graphicFrameLocks noChangeAspect="1"/>
          </p:cNvGraphicFramePr>
          <p:nvPr/>
        </p:nvGraphicFramePr>
        <p:xfrm>
          <a:off x="3124200" y="0"/>
          <a:ext cx="596900" cy="588963"/>
        </p:xfrm>
        <a:graphic>
          <a:graphicData uri="http://schemas.openxmlformats.org/presentationml/2006/ole">
            <p:oleObj spid="_x0000_s1026" name="Picture" r:id="rId3" imgW="528840" imgH="414000" progId="Word.Picture.8">
              <p:embed/>
            </p:oleObj>
          </a:graphicData>
        </a:graphic>
      </p:graphicFrame>
      <p:sp>
        <p:nvSpPr>
          <p:cNvPr id="3081" name="Line 9"/>
          <p:cNvSpPr>
            <a:spLocks noChangeShapeType="1"/>
          </p:cNvSpPr>
          <p:nvPr/>
        </p:nvSpPr>
        <p:spPr bwMode="auto">
          <a:xfrm>
            <a:off x="76200" y="8615363"/>
            <a:ext cx="6858000" cy="0"/>
          </a:xfrm>
          <a:prstGeom prst="line">
            <a:avLst/>
          </a:prstGeom>
          <a:noFill/>
          <a:ln w="9525">
            <a:solidFill>
              <a:schemeClr val="tx1"/>
            </a:solidFill>
            <a:round/>
            <a:headEnd/>
            <a:tailEnd/>
          </a:ln>
          <a:effectLst/>
        </p:spPr>
        <p:txBody>
          <a:bodyPr/>
          <a:lstStyle/>
          <a:p>
            <a:pPr>
              <a:defRPr/>
            </a:pPr>
            <a:endParaRPr lang="en-US"/>
          </a:p>
        </p:txBody>
      </p:sp>
      <p:sp>
        <p:nvSpPr>
          <p:cNvPr id="3082" name="Rectangle 10"/>
          <p:cNvSpPr>
            <a:spLocks noChangeArrowheads="1"/>
          </p:cNvSpPr>
          <p:nvPr/>
        </p:nvSpPr>
        <p:spPr bwMode="auto">
          <a:xfrm>
            <a:off x="76200" y="8675688"/>
            <a:ext cx="4343400" cy="396875"/>
          </a:xfrm>
          <a:prstGeom prst="rect">
            <a:avLst/>
          </a:prstGeom>
          <a:noFill/>
          <a:ln w="9525">
            <a:noFill/>
            <a:miter lim="800000"/>
            <a:headEnd/>
            <a:tailEnd/>
          </a:ln>
          <a:effectLst/>
        </p:spPr>
        <p:txBody>
          <a:bodyPr>
            <a:spAutoFit/>
          </a:bodyPr>
          <a:lstStyle/>
          <a:p>
            <a:pPr algn="l">
              <a:defRPr/>
            </a:pPr>
            <a:r>
              <a:rPr lang="en-US" sz="1000">
                <a:sym typeface="Symbol" pitchFamily="18" charset="2"/>
              </a:rPr>
              <a:t>© 2005 </a:t>
            </a:r>
            <a:r>
              <a:rPr lang="en-US" sz="1000"/>
              <a:t>Wipro Technologies</a:t>
            </a:r>
            <a:endParaRPr lang="en-US" sz="1000">
              <a:sym typeface="Symbol" pitchFamily="18" charset="2"/>
            </a:endParaRPr>
          </a:p>
          <a:p>
            <a:pPr algn="l">
              <a:defRPr/>
            </a:pPr>
            <a:r>
              <a:rPr lang="en-US" sz="1000"/>
              <a:t>Talent Transformation</a:t>
            </a:r>
          </a:p>
        </p:txBody>
      </p:sp>
      <p:sp>
        <p:nvSpPr>
          <p:cNvPr id="3083" name="Rectangle 11"/>
          <p:cNvSpPr>
            <a:spLocks noChangeArrowheads="1"/>
          </p:cNvSpPr>
          <p:nvPr/>
        </p:nvSpPr>
        <p:spPr bwMode="auto">
          <a:xfrm>
            <a:off x="2209800" y="8842375"/>
            <a:ext cx="2895600" cy="244475"/>
          </a:xfrm>
          <a:prstGeom prst="rect">
            <a:avLst/>
          </a:prstGeom>
          <a:noFill/>
          <a:ln w="9525">
            <a:noFill/>
            <a:miter lim="800000"/>
            <a:headEnd/>
            <a:tailEnd/>
          </a:ln>
          <a:effectLst/>
        </p:spPr>
        <p:txBody>
          <a:bodyPr>
            <a:spAutoFit/>
          </a:bodyPr>
          <a:lstStyle/>
          <a:p>
            <a:pPr>
              <a:defRPr/>
            </a:pPr>
            <a:r>
              <a:rPr lang="en-US" sz="1000"/>
              <a:t>Fundamentals of UNIX   Ver 1.0</a:t>
            </a:r>
          </a:p>
        </p:txBody>
      </p:sp>
      <p:sp>
        <p:nvSpPr>
          <p:cNvPr id="3084" name="Rectangle 12"/>
          <p:cNvSpPr>
            <a:spLocks noChangeArrowheads="1"/>
          </p:cNvSpPr>
          <p:nvPr/>
        </p:nvSpPr>
        <p:spPr bwMode="auto">
          <a:xfrm>
            <a:off x="5562600" y="8812213"/>
            <a:ext cx="990600" cy="244475"/>
          </a:xfrm>
          <a:prstGeom prst="rect">
            <a:avLst/>
          </a:prstGeom>
          <a:noFill/>
          <a:ln w="9525">
            <a:noFill/>
            <a:miter lim="800000"/>
            <a:headEnd/>
            <a:tailEnd/>
          </a:ln>
          <a:effectLst/>
        </p:spPr>
        <p:txBody>
          <a:bodyPr>
            <a:spAutoFit/>
          </a:bodyPr>
          <a:lstStyle/>
          <a:p>
            <a:pPr algn="r">
              <a:defRPr/>
            </a:pPr>
            <a:fld id="{5C91AEFA-5976-40D0-AF2A-D899D9D92FCF}" type="slidenum">
              <a:rPr lang="en-US" sz="1000"/>
              <a:pPr algn="r">
                <a:defRPr/>
              </a:pPr>
              <a:t>‹#›</a:t>
            </a:fld>
            <a:r>
              <a:rPr lang="en-US" sz="1000"/>
              <a:t> of 169 </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135063" y="771525"/>
            <a:ext cx="4587875" cy="3441700"/>
          </a:xfrm>
          <a:ln/>
        </p:spPr>
      </p:sp>
      <p:sp>
        <p:nvSpPr>
          <p:cNvPr id="172035" name="Rectangle 3"/>
          <p:cNvSpPr>
            <a:spLocks noGrp="1" noChangeArrowheads="1"/>
          </p:cNvSpPr>
          <p:nvPr>
            <p:ph type="body" idx="1"/>
          </p:nvPr>
        </p:nvSpPr>
        <p:spPr>
          <a:xfrm>
            <a:off x="685800" y="4360863"/>
            <a:ext cx="5486400" cy="4132262"/>
          </a:xfrm>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1149350" y="666750"/>
            <a:ext cx="4591050" cy="3443288"/>
          </a:xfrm>
          <a:ln/>
        </p:spPr>
      </p:sp>
      <p:sp>
        <p:nvSpPr>
          <p:cNvPr id="181251" name="Rectangle 3"/>
          <p:cNvSpPr>
            <a:spLocks noGrp="1" noChangeArrowheads="1"/>
          </p:cNvSpPr>
          <p:nvPr>
            <p:ph type="body" idx="1"/>
          </p:nvPr>
        </p:nvSpPr>
        <p:spPr>
          <a:xfrm>
            <a:off x="990600" y="4208463"/>
            <a:ext cx="5029200" cy="4133850"/>
          </a:xfrm>
          <a:noFill/>
          <a:ln/>
        </p:spPr>
        <p:txBody>
          <a:bodyPr lIns="87058" tIns="43529" rIns="87058" bIns="43529"/>
          <a:lstStyle/>
          <a:p>
            <a:pPr algn="just"/>
            <a:r>
              <a:rPr lang="en-US" smtClean="0"/>
              <a:t>Unix is a layered operating system. The innermost layer is the hardware that provides services for the OS. The operating system, also referred as </a:t>
            </a:r>
            <a:r>
              <a:rPr lang="en-US" b="1" smtClean="0"/>
              <a:t>kernel</a:t>
            </a:r>
            <a:r>
              <a:rPr lang="en-US" smtClean="0"/>
              <a:t>, interacts directly with the hardware and provides the services to user programs. In most cases, user programs just need to know how to interact with the kernel and it’s up to the kernel to provide the desired service. One of the big appeals of Unix to programmers is that, most well written user programs are independent of the underlying hardware, making them readily portable to new systems.</a:t>
            </a:r>
          </a:p>
          <a:p>
            <a:pPr algn="just">
              <a:lnSpc>
                <a:spcPct val="0"/>
              </a:lnSpc>
            </a:pPr>
            <a:endParaRPr lang="en-US" smtClean="0"/>
          </a:p>
          <a:p>
            <a:pPr algn="just"/>
            <a:r>
              <a:rPr lang="en-US" smtClean="0"/>
              <a:t>User programs interact with the kernel through a set of </a:t>
            </a:r>
            <a:r>
              <a:rPr lang="en-US" b="1" smtClean="0"/>
              <a:t>system calls</a:t>
            </a:r>
            <a:r>
              <a:rPr lang="en-US" smtClean="0"/>
              <a:t>. These system calls request services to be provided by the kernel. Such services include accessing a file: open close, read, write, link, or execute a file; starting or updating accounting records; changing ownership of a file or directory; changing to a new directory; creating, suspending, or killing a process; enabling access to hardware devices; and setting limits on system resources.</a:t>
            </a:r>
          </a:p>
          <a:p>
            <a:pPr algn="just">
              <a:lnSpc>
                <a:spcPct val="20000"/>
              </a:lnSpc>
            </a:pPr>
            <a:endParaRPr lang="en-US" smtClean="0"/>
          </a:p>
          <a:p>
            <a:pPr algn="just"/>
            <a:r>
              <a:rPr lang="en-US" smtClean="0"/>
              <a:t>A number of utilities such as cp, ls etc. (discussed later) enable user to interact with the file system. These tools are written using various system calls.</a:t>
            </a:r>
          </a:p>
          <a:p>
            <a:pPr algn="just">
              <a:lnSpc>
                <a:spcPct val="30000"/>
              </a:lnSpc>
            </a:pPr>
            <a:endParaRPr lang="en-US" smtClean="0"/>
          </a:p>
          <a:p>
            <a:pPr algn="just"/>
            <a:r>
              <a:rPr lang="en-US" smtClean="0"/>
              <a:t>The shell provides an environment for user to interact with the system, with the help of various tools which are part of the system. Features of shell is discussed later in detail.</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1135063" y="771525"/>
            <a:ext cx="4587875" cy="3441700"/>
          </a:xfrm>
          <a:ln/>
        </p:spPr>
      </p:sp>
      <p:sp>
        <p:nvSpPr>
          <p:cNvPr id="277507" name="Rectangle 3"/>
          <p:cNvSpPr>
            <a:spLocks noGrp="1" noChangeArrowheads="1"/>
          </p:cNvSpPr>
          <p:nvPr>
            <p:ph type="body" idx="1"/>
          </p:nvPr>
        </p:nvSpPr>
        <p:spPr>
          <a:xfrm>
            <a:off x="706438" y="4268788"/>
            <a:ext cx="5541962" cy="4132262"/>
          </a:xfrm>
          <a:noFill/>
          <a:ln/>
        </p:spPr>
        <p:txBody>
          <a:bodyPr/>
          <a:lstStyle/>
          <a:p>
            <a:pPr algn="just"/>
            <a:r>
              <a:rPr lang="en-US" smtClean="0"/>
              <a:t>Background execution becomes meaningful if more than one job has to be executed concurrently. It is pointless to execute a job in the background, and then remain idle in the foreground</a:t>
            </a:r>
          </a:p>
          <a:p>
            <a:pPr algn="just">
              <a:lnSpc>
                <a:spcPct val="110000"/>
              </a:lnSpc>
            </a:pPr>
            <a:r>
              <a:rPr lang="en-US" smtClean="0"/>
              <a:t>$temp=/tmp/kumar</a:t>
            </a:r>
          </a:p>
          <a:p>
            <a:pPr algn="just"/>
            <a:r>
              <a:rPr lang="en-US" smtClean="0"/>
              <a:t>$cut –c1-4 oldlist &gt; $temp.01 &amp;</a:t>
            </a:r>
          </a:p>
          <a:p>
            <a:pPr algn="just"/>
            <a:r>
              <a:rPr lang="en-US" smtClean="0"/>
              <a:t>121</a:t>
            </a:r>
          </a:p>
          <a:p>
            <a:pPr algn="just"/>
            <a:r>
              <a:rPr lang="en-US" smtClean="0"/>
              <a:t>$cut –c5-21 oldlist &gt; $temp.02 &amp;</a:t>
            </a:r>
          </a:p>
          <a:p>
            <a:pPr algn="just"/>
            <a:r>
              <a:rPr lang="en-US" smtClean="0"/>
              <a:t>122</a:t>
            </a:r>
          </a:p>
          <a:p>
            <a:pPr algn="just"/>
            <a:r>
              <a:rPr lang="en-US" smtClean="0"/>
              <a:t>$cut –c22-30 oldlist &gt; $temp.03 &amp;</a:t>
            </a:r>
          </a:p>
          <a:p>
            <a:pPr algn="just"/>
            <a:r>
              <a:rPr lang="en-US" smtClean="0"/>
              <a:t>123</a:t>
            </a:r>
          </a:p>
          <a:p>
            <a:pPr algn="just"/>
            <a:r>
              <a:rPr lang="en-US" smtClean="0"/>
              <a:t>$ wait</a:t>
            </a:r>
          </a:p>
          <a:p>
            <a:pPr algn="just">
              <a:lnSpc>
                <a:spcPct val="110000"/>
              </a:lnSpc>
            </a:pPr>
            <a:r>
              <a:rPr lang="en-US" smtClean="0"/>
              <a:t>$paste –d”|” $temp.??</a:t>
            </a:r>
          </a:p>
          <a:p>
            <a:pPr algn="just">
              <a:lnSpc>
                <a:spcPct val="0"/>
              </a:lnSpc>
            </a:pPr>
            <a:endParaRPr lang="en-US" b="1" smtClean="0"/>
          </a:p>
          <a:p>
            <a:pPr algn="just">
              <a:lnSpc>
                <a:spcPct val="80000"/>
              </a:lnSpc>
            </a:pPr>
            <a:r>
              <a:rPr lang="en-US" b="1" smtClean="0"/>
              <a:t>wait</a:t>
            </a:r>
            <a:r>
              <a:rPr lang="en-US" smtClean="0"/>
              <a:t> is a built-in shell command, not a executable program. When this command is executed no process is spawned. It sends the shell into a wait state so that it can acknowledge the death of all the children. It can also be used with an argument. Thus</a:t>
            </a:r>
          </a:p>
          <a:p>
            <a:pPr algn="just">
              <a:lnSpc>
                <a:spcPct val="0"/>
              </a:lnSpc>
            </a:pPr>
            <a:endParaRPr lang="en-US" smtClean="0"/>
          </a:p>
          <a:p>
            <a:pPr algn="just"/>
            <a:r>
              <a:rPr lang="en-US" smtClean="0"/>
              <a:t>$ wait 138</a:t>
            </a:r>
          </a:p>
          <a:p>
            <a:pPr algn="just">
              <a:lnSpc>
                <a:spcPct val="90000"/>
              </a:lnSpc>
            </a:pPr>
            <a:r>
              <a:rPr lang="en-US" smtClean="0"/>
              <a:t>Waits for the background job bearing the PID number 138. It doesn’t wait for the completion of other background jobs, which could be running at the same time.</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1135063" y="771525"/>
            <a:ext cx="4587875" cy="34417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1135063" y="771525"/>
            <a:ext cx="4587875" cy="3441700"/>
          </a:xfrm>
          <a:ln/>
        </p:spPr>
      </p:sp>
      <p:sp>
        <p:nvSpPr>
          <p:cNvPr id="182275" name="Rectangle 3"/>
          <p:cNvSpPr>
            <a:spLocks noGrp="1" noChangeArrowheads="1"/>
          </p:cNvSpPr>
          <p:nvPr>
            <p:ph type="body" idx="1"/>
          </p:nvPr>
        </p:nvSpPr>
        <p:spPr>
          <a:xfrm>
            <a:off x="890588" y="4208463"/>
            <a:ext cx="5281612" cy="4132262"/>
          </a:xfrm>
          <a:noFill/>
          <a:ln/>
        </p:spPr>
        <p:txBody>
          <a:bodyPr lIns="87058" tIns="43529" rIns="87058" bIns="43529"/>
          <a:lstStyle/>
          <a:p>
            <a:pPr algn="just"/>
            <a:endParaRPr lang="en-US" smtClean="0"/>
          </a:p>
          <a:p>
            <a:pPr algn="just"/>
            <a:r>
              <a:rPr lang="en-US" smtClean="0"/>
              <a:t>The UNIX system provides a time-sharing operating system that controls the activities and resources of the computer, and an interactive, flexible operating interface.  It was designed to run multiple processes concurrently, and support multiple users to facilitate the sharing of data between members of a project team.  The operating environment was designed with a modular architecture at all levels.  When installing the UNIX system, you only need to install the pieces that are relevant to your operating needs, and omit the excess.  </a:t>
            </a:r>
          </a:p>
          <a:p>
            <a:pPr algn="just"/>
            <a:endParaRPr lang="en-US" smtClean="0"/>
          </a:p>
          <a:p>
            <a:r>
              <a:rPr lang="en-US" smtClean="0"/>
              <a:t>For example, the UNIX system supplies a large collection of program development utilities, but if you are not doing program development you need only to install the minimal compiler.  The user interface also effectively supports the modular philosophy. Commands that know nothing about each other can be easily combined through pipe mechanism, to perform quite complex manipulations. </a:t>
            </a:r>
          </a:p>
          <a:p>
            <a:pPr algn="just"/>
            <a:r>
              <a:rPr lang="en-US" smtClean="0"/>
              <a:t>	</a:t>
            </a:r>
          </a:p>
          <a:p>
            <a:pPr algn="just"/>
            <a:r>
              <a:rPr lang="en-US"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1135063" y="771525"/>
            <a:ext cx="4587875" cy="3441700"/>
          </a:xfrm>
          <a:ln/>
        </p:spPr>
      </p:sp>
      <p:sp>
        <p:nvSpPr>
          <p:cNvPr id="183299" name="Rectangle 3"/>
          <p:cNvSpPr>
            <a:spLocks noGrp="1" noChangeArrowheads="1"/>
          </p:cNvSpPr>
          <p:nvPr>
            <p:ph type="body" idx="1"/>
          </p:nvPr>
        </p:nvSpPr>
        <p:spPr>
          <a:xfrm>
            <a:off x="890588" y="4360863"/>
            <a:ext cx="5281612" cy="4132262"/>
          </a:xfrm>
          <a:noFill/>
          <a:ln/>
        </p:spPr>
        <p:txBody>
          <a:bodyPr lIns="87058" tIns="43529" rIns="87058" bIns="43529"/>
          <a:lstStyle/>
          <a:p>
            <a:pPr algn="just"/>
            <a:r>
              <a:rPr lang="en-US" smtClean="0"/>
              <a:t>The kernel is the operating system. It is responsible for managing the available resources and access to the hardware. The kernel contains modules for each hardware component that it interfaces with. These modules provide the functionality that allows programs access to the CPU, memory, disks, terminals, the network, and so forth.  As new types of hardware are installed on the system, new modules can be incorporated into the kernel.</a:t>
            </a:r>
          </a:p>
          <a:p>
            <a:pPr algn="just"/>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209675" y="382588"/>
            <a:ext cx="4591050" cy="3443287"/>
          </a:xfrm>
          <a:ln/>
        </p:spPr>
      </p:sp>
      <p:sp>
        <p:nvSpPr>
          <p:cNvPr id="184323" name="Rectangle 3"/>
          <p:cNvSpPr>
            <a:spLocks noGrp="1" noChangeArrowheads="1"/>
          </p:cNvSpPr>
          <p:nvPr>
            <p:ph type="body" idx="1"/>
          </p:nvPr>
        </p:nvSpPr>
        <p:spPr>
          <a:xfrm>
            <a:off x="912813" y="3965575"/>
            <a:ext cx="5487987" cy="4130675"/>
          </a:xfrm>
          <a:noFill/>
          <a:ln/>
        </p:spPr>
        <p:txBody>
          <a:bodyPr lIns="87058" tIns="43529" rIns="87058" bIns="43529"/>
          <a:lstStyle/>
          <a:p>
            <a:pPr algn="just"/>
            <a:r>
              <a:rPr lang="en-US" b="1" smtClean="0"/>
              <a:t>The Shell -</a:t>
            </a:r>
            <a:r>
              <a:rPr lang="en-US" smtClean="0"/>
              <a:t> shell is an interactive command interpreter.  It accepts commands that are entered at the shell prompt, and executes them.  A user communicates with the system through the shell.. </a:t>
            </a:r>
          </a:p>
          <a:p>
            <a:pPr algn="just">
              <a:lnSpc>
                <a:spcPct val="50000"/>
              </a:lnSpc>
            </a:pPr>
            <a:endParaRPr lang="en-US" smtClean="0"/>
          </a:p>
          <a:p>
            <a:pPr algn="just"/>
            <a:r>
              <a:rPr lang="en-US" smtClean="0"/>
              <a:t>Shells that are commonly available in the</a:t>
            </a:r>
            <a:r>
              <a:rPr lang="en-US" b="1" smtClean="0"/>
              <a:t> </a:t>
            </a:r>
            <a:r>
              <a:rPr lang="en-US" smtClean="0"/>
              <a:t>UNIX system environment are:</a:t>
            </a:r>
          </a:p>
          <a:p>
            <a:pPr algn="just"/>
            <a:r>
              <a:rPr lang="en-US" b="1" smtClean="0"/>
              <a:t>Bourne Shell (/bin/sh)</a:t>
            </a:r>
            <a:r>
              <a:rPr lang="en-US" smtClean="0"/>
              <a:t> — the original shell provided on AT&amp;T based systems developed by Stephen Bourne at Bell Laboratories.  It provides a UNIX system command interpreter and supports a programmable interface to develop shell programs, or scripts as they are commonly called.  The programmable and interactive interfaces provide capabilities such as variable definition and substitution, variable and file testing, branching, and loops.</a:t>
            </a:r>
          </a:p>
          <a:p>
            <a:pPr algn="just"/>
            <a:r>
              <a:rPr lang="en-US" b="1" smtClean="0"/>
              <a:t>C Shell (/bin/csh)</a:t>
            </a:r>
            <a:r>
              <a:rPr lang="en-US" smtClean="0"/>
              <a:t> — the shell developed at the Berkeley Software Division (University of California) by Bill Joy, and is provided on BSD-based systems.  This shell was referred to as the California Shell, which was shortened to just the </a:t>
            </a:r>
            <a:r>
              <a:rPr lang="en-US" b="1" smtClean="0"/>
              <a:t>C</a:t>
            </a:r>
            <a:r>
              <a:rPr lang="en-US" smtClean="0"/>
              <a:t> Shell.  It was considered an improvement over the Bourne Shell because it offered interactive features such as a command stack which allows simple recalling and editing of previously entered commands, and aliasing which provides personalized alternative names for existing commands.</a:t>
            </a:r>
          </a:p>
          <a:p>
            <a:pPr algn="just"/>
            <a:r>
              <a:rPr lang="en-US" b="1" smtClean="0"/>
              <a:t>Bash shell (/bin/bash) – Bourne-Again Shell - </a:t>
            </a:r>
            <a:r>
              <a:rPr lang="en-US" smtClean="0"/>
              <a:t>Bash is an sh-compatible command language interpreter that executes  commands  read from the standard input or from a file.  Bash also incorporates  useful  features  from  the Korn and C shells (ksh and csh).</a:t>
            </a:r>
          </a:p>
          <a:p>
            <a:pPr algn="just"/>
            <a:r>
              <a:rPr lang="en-US" b="1"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135063" y="771525"/>
            <a:ext cx="4587875" cy="3441700"/>
          </a:xfrm>
          <a:ln/>
        </p:spPr>
      </p:sp>
      <p:sp>
        <p:nvSpPr>
          <p:cNvPr id="185347" name="Rectangle 3"/>
          <p:cNvSpPr>
            <a:spLocks noGrp="1" noChangeArrowheads="1"/>
          </p:cNvSpPr>
          <p:nvPr>
            <p:ph type="body" idx="1"/>
          </p:nvPr>
        </p:nvSpPr>
        <p:spPr>
          <a:xfrm>
            <a:off x="685800" y="4360863"/>
            <a:ext cx="5486400" cy="3619500"/>
          </a:xfrm>
          <a:noFill/>
          <a:ln/>
        </p:spPr>
        <p:txBody>
          <a:bodyPr lIns="87058" tIns="43529" rIns="87058" bIns="43529"/>
          <a:lstStyle/>
          <a:p>
            <a:pPr algn="just"/>
            <a:r>
              <a:rPr lang="en-US" smtClean="0"/>
              <a:t>Any program in execution is considered as a process in UNIX. Every process is initiated by the </a:t>
            </a:r>
            <a:r>
              <a:rPr lang="en-US" b="1" smtClean="0"/>
              <a:t>fork( )</a:t>
            </a:r>
            <a:r>
              <a:rPr lang="en-US" smtClean="0"/>
              <a:t> system call. A process that invokes a </a:t>
            </a:r>
            <a:r>
              <a:rPr lang="en-US" b="1" smtClean="0"/>
              <a:t>fork( )</a:t>
            </a:r>
            <a:r>
              <a:rPr lang="en-US" smtClean="0"/>
              <a:t> system call is called the parent process and the newly created process is called the child process. On completion, the child process will return the status to the parent process.</a:t>
            </a:r>
          </a:p>
          <a:p>
            <a:pPr algn="just"/>
            <a:endParaRPr lang="en-US" smtClean="0"/>
          </a:p>
          <a:p>
            <a:pPr algn="just"/>
            <a:r>
              <a:rPr lang="en-US" smtClean="0"/>
              <a:t>Commands entered by user at command prompt are executed by shell. The shell forks a new process and executes the command in the new process.  </a:t>
            </a:r>
          </a:p>
          <a:p>
            <a:pPr algn="just"/>
            <a:endParaRPr lang="en-US" smtClean="0"/>
          </a:p>
          <a:p>
            <a:pPr algn="just"/>
            <a:endParaRPr lang="en-US" smtClean="0"/>
          </a:p>
          <a:p>
            <a:pPr algn="just"/>
            <a:endParaRPr lang="en-US" smtClean="0"/>
          </a:p>
          <a:p>
            <a:pPr algn="just"/>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35063" y="771525"/>
            <a:ext cx="4587875" cy="3441700"/>
          </a:xfrm>
          <a:ln/>
        </p:spPr>
      </p:sp>
      <p:sp>
        <p:nvSpPr>
          <p:cNvPr id="186371" name="Rectangle 3"/>
          <p:cNvSpPr>
            <a:spLocks noGrp="1" noChangeArrowheads="1"/>
          </p:cNvSpPr>
          <p:nvPr>
            <p:ph type="body" idx="1"/>
          </p:nvPr>
        </p:nvSpPr>
        <p:spPr>
          <a:xfrm>
            <a:off x="685800" y="4360863"/>
            <a:ext cx="5486400" cy="3740150"/>
          </a:xfrm>
          <a:noFill/>
          <a:ln/>
        </p:spPr>
        <p:txBody>
          <a:bodyPr lIns="88717" tIns="44358" rIns="88717" bIns="44358">
            <a:spAutoFit/>
          </a:bodyPr>
          <a:lstStyle/>
          <a:p>
            <a:pPr>
              <a:spcBef>
                <a:spcPct val="0"/>
              </a:spcBef>
            </a:pPr>
            <a:endParaRPr lang="en-US" smtClean="0"/>
          </a:p>
          <a:p>
            <a:pPr>
              <a:spcBef>
                <a:spcPct val="0"/>
              </a:spcBef>
            </a:pPr>
            <a:endParaRPr lang="en-US" smtClean="0"/>
          </a:p>
          <a:p>
            <a:pPr>
              <a:spcBef>
                <a:spcPct val="0"/>
              </a:spcBef>
            </a:pPr>
            <a:r>
              <a:rPr lang="en-US" smtClean="0"/>
              <a:t>UNIX schedules processes to CPU according to various scheduling policies.</a:t>
            </a:r>
          </a:p>
          <a:p>
            <a:pPr>
              <a:spcBef>
                <a:spcPct val="0"/>
              </a:spcBef>
            </a:pPr>
            <a:endParaRPr lang="en-US" smtClean="0"/>
          </a:p>
          <a:p>
            <a:pPr>
              <a:spcBef>
                <a:spcPct val="0"/>
              </a:spcBef>
            </a:pPr>
            <a:r>
              <a:rPr lang="en-US" smtClean="0"/>
              <a:t>Of them, round robin is the most common scheduling policy. Plain round robin schedules processes based on the order in which they arrive, without taking into account process’ priority.</a:t>
            </a:r>
          </a:p>
          <a:p>
            <a:pPr>
              <a:spcBef>
                <a:spcPct val="0"/>
              </a:spcBef>
            </a:pPr>
            <a:endParaRPr lang="en-US" smtClean="0"/>
          </a:p>
          <a:p>
            <a:pPr>
              <a:spcBef>
                <a:spcPct val="0"/>
              </a:spcBef>
            </a:pPr>
            <a:r>
              <a:rPr lang="en-US" smtClean="0"/>
              <a:t>Hence, variations exist which include, round-robin with priority scheduling, which schedules processes based on priority and within the same priority on round-robin basis.</a:t>
            </a:r>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135063" y="771525"/>
            <a:ext cx="4587875" cy="3441700"/>
          </a:xfrm>
          <a:ln/>
        </p:spPr>
      </p:sp>
      <p:sp>
        <p:nvSpPr>
          <p:cNvPr id="187395" name="Rectangle 3"/>
          <p:cNvSpPr>
            <a:spLocks noGrp="1" noChangeArrowheads="1"/>
          </p:cNvSpPr>
          <p:nvPr>
            <p:ph type="body" idx="1"/>
          </p:nvPr>
        </p:nvSpPr>
        <p:spPr>
          <a:xfrm>
            <a:off x="685800" y="4360863"/>
            <a:ext cx="5486400" cy="4132262"/>
          </a:xfrm>
          <a:noFill/>
          <a:ln/>
        </p:spPr>
        <p:txBody>
          <a:bodyPr lIns="87058" tIns="43529" rIns="87058" bIns="43529"/>
          <a:lstStyle/>
          <a:p>
            <a:pPr algn="just"/>
            <a:r>
              <a:rPr lang="en-US" smtClean="0"/>
              <a:t>As mentioned before, UNIX supports multi-user and multi-tasking environment. This necessitates UNIX to support multiple programs initiated by multiple users to coexist.</a:t>
            </a:r>
          </a:p>
          <a:p>
            <a:pPr algn="just"/>
            <a:endParaRPr lang="en-US" smtClean="0"/>
          </a:p>
          <a:p>
            <a:pPr algn="just"/>
            <a:r>
              <a:rPr lang="en-US" smtClean="0"/>
              <a:t>Considering that memory available on a system, would not be able to satisfy memory requirements of all tasks at any given time, UNIX provides a mechanism called “virtual memory”.  The virtual memory concept gives tasks illusion that more memory is available than is physically installed on the system.</a:t>
            </a:r>
          </a:p>
          <a:p>
            <a:pPr algn="just"/>
            <a:endParaRPr lang="en-US" smtClean="0"/>
          </a:p>
          <a:p>
            <a:pPr algn="just"/>
            <a:r>
              <a:rPr lang="en-US" smtClean="0"/>
              <a:t>The virtual memory concept is supported by memory management method known as demand paging.</a:t>
            </a:r>
          </a:p>
          <a:p>
            <a:pPr algn="just"/>
            <a:endParaRPr lang="en-US" smtClean="0"/>
          </a:p>
          <a:p>
            <a:pPr algn="just"/>
            <a:r>
              <a:rPr lang="en-US" b="1" smtClean="0"/>
              <a:t>Demand paging:</a:t>
            </a:r>
            <a:r>
              <a:rPr lang="en-US" smtClean="0"/>
              <a:t> Physical memory is divided into fixed size blocks called </a:t>
            </a:r>
            <a:r>
              <a:rPr lang="en-US" b="1" smtClean="0"/>
              <a:t>pages</a:t>
            </a:r>
            <a:r>
              <a:rPr lang="en-US" smtClean="0"/>
              <a:t>. Page allocation is done both for code and data of the task. Pages are allocated for those sections of code and/or data when task makes references to those sections. </a:t>
            </a:r>
          </a:p>
          <a:p>
            <a:pPr algn="just"/>
            <a:endParaRPr lang="en-US" smtClean="0"/>
          </a:p>
          <a:p>
            <a:pPr algn="just"/>
            <a:endParaRPr lang="en-US" smtClean="0"/>
          </a:p>
          <a:p>
            <a:pPr algn="just">
              <a:spcBef>
                <a:spcPct val="0"/>
              </a:spcBef>
            </a:pPr>
            <a:r>
              <a:rPr lang="en-US" b="1"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135063" y="771525"/>
            <a:ext cx="4587875" cy="3441700"/>
          </a:xfrm>
          <a:ln/>
        </p:spPr>
      </p:sp>
      <p:sp>
        <p:nvSpPr>
          <p:cNvPr id="188419" name="Rectangle 3"/>
          <p:cNvSpPr>
            <a:spLocks noGrp="1" noChangeArrowheads="1"/>
          </p:cNvSpPr>
          <p:nvPr>
            <p:ph type="body" idx="1"/>
          </p:nvPr>
        </p:nvSpPr>
        <p:spPr>
          <a:xfrm>
            <a:off x="823913" y="4344988"/>
            <a:ext cx="5348287" cy="4132262"/>
          </a:xfrm>
          <a:noFill/>
          <a:ln/>
        </p:spPr>
        <p:txBody>
          <a:bodyPr lIns="87058" tIns="43529" rIns="87058" bIns="43529"/>
          <a:lstStyle/>
          <a:p>
            <a:pPr algn="just"/>
            <a:r>
              <a:rPr lang="en-US" smtClean="0"/>
              <a:t>The UNIX system can manage a very large number of files. UNIX provides an elaborate storage system with separate directories. </a:t>
            </a:r>
          </a:p>
          <a:p>
            <a:pPr algn="just"/>
            <a:r>
              <a:rPr lang="en-US" smtClean="0"/>
              <a:t>Everything in the UNIX system is a file that includes:</a:t>
            </a:r>
          </a:p>
          <a:p>
            <a:pPr algn="just"/>
            <a:r>
              <a:rPr lang="en-US" b="1" smtClean="0"/>
              <a:t>Regular files</a:t>
            </a:r>
            <a:r>
              <a:rPr lang="en-US" smtClean="0"/>
              <a:t> - Text, mail messages, data, drawings, program source code</a:t>
            </a:r>
          </a:p>
          <a:p>
            <a:pPr algn="just"/>
            <a:r>
              <a:rPr lang="en-US" b="1" smtClean="0"/>
              <a:t>Programs - </a:t>
            </a:r>
            <a:r>
              <a:rPr lang="en-US" smtClean="0"/>
              <a:t>Executable programs such as ksh, who, date, man, and ls.</a:t>
            </a:r>
          </a:p>
          <a:p>
            <a:pPr algn="just"/>
            <a:r>
              <a:rPr lang="en-US" b="1" smtClean="0"/>
              <a:t>Directories -</a:t>
            </a:r>
            <a:r>
              <a:rPr lang="en-US" smtClean="0"/>
              <a:t> Special files with the name and file system identifier for the files and  directories they contain.</a:t>
            </a:r>
          </a:p>
          <a:p>
            <a:pPr algn="just"/>
            <a:r>
              <a:rPr lang="en-US" b="1" smtClean="0"/>
              <a:t>Devices </a:t>
            </a:r>
            <a:r>
              <a:rPr lang="en-US" smtClean="0"/>
              <a:t>- Special files providing the interface to hardware devices such as disks, terminals, printers, and memory.</a:t>
            </a:r>
          </a:p>
          <a:p>
            <a:pPr algn="just"/>
            <a:endParaRPr lang="en-US" smtClean="0"/>
          </a:p>
          <a:p>
            <a:pPr algn="just"/>
            <a:r>
              <a:rPr lang="en-US" smtClean="0"/>
              <a:t>As far as the</a:t>
            </a:r>
            <a:r>
              <a:rPr lang="en-US" b="1" smtClean="0"/>
              <a:t> UNIX</a:t>
            </a:r>
            <a:r>
              <a:rPr lang="en-US" smtClean="0"/>
              <a:t> system is concerned, a file is nothing more than a stream of data bytes.  There are no predefined records, fields, end-of-record marks, or end-of-file marks.  This provides a lot of flexibility for application developers to define their own internal file characteristics.</a:t>
            </a:r>
          </a:p>
          <a:p>
            <a:pPr algn="just"/>
            <a:endParaRPr lang="en-US" smtClean="0"/>
          </a:p>
          <a:p>
            <a:pPr algn="just"/>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1135063" y="771525"/>
            <a:ext cx="4587875" cy="3441700"/>
          </a:xfrm>
          <a:ln/>
        </p:spPr>
      </p:sp>
      <p:sp>
        <p:nvSpPr>
          <p:cNvPr id="189443"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smtClean="0"/>
              <a:t>The top of the tree, indicated by the root / serves as the reference point for all the files.</a:t>
            </a:r>
          </a:p>
          <a:p>
            <a:pPr algn="just"/>
            <a:r>
              <a:rPr lang="en-US" smtClean="0"/>
              <a:t>Root is actually a directory file and it has a number of sub-directories under it, which intern have more sub-directories and other files.</a:t>
            </a:r>
          </a:p>
          <a:p>
            <a:pPr algn="just"/>
            <a:r>
              <a:rPr lang="en-US" smtClean="0"/>
              <a:t>Every file, apart from root, must have a parent, and it should be possible to trace the ultimate parentage of a file to root. If a file can’t be traced to its ultimate ancestor, then it is not part of the file system.</a:t>
            </a:r>
          </a:p>
          <a:p>
            <a:pPr algn="just"/>
            <a:r>
              <a:rPr lang="en-US" smtClean="0"/>
              <a:t>The directories shown directly under root are normally found in every UNIX system in addition to others. </a:t>
            </a:r>
          </a:p>
          <a:p>
            <a:pPr algn="just"/>
            <a:r>
              <a:rPr lang="en-US" smtClean="0"/>
              <a:t>/dev 	contains the device files of all the hardware devices </a:t>
            </a:r>
          </a:p>
          <a:p>
            <a:pPr algn="just"/>
            <a:r>
              <a:rPr lang="en-US" smtClean="0"/>
              <a:t>/etc 	contains those utilities mostly used by the system administrator</a:t>
            </a:r>
          </a:p>
          <a:p>
            <a:pPr algn="just"/>
            <a:r>
              <a:rPr lang="en-US" smtClean="0"/>
              <a:t>/tmp 	is used by some UNIX utilities (e.g., vi) as well as by user to store 	temporary files</a:t>
            </a:r>
          </a:p>
          <a:p>
            <a:pPr algn="just"/>
            <a:r>
              <a:rPr lang="en-US" smtClean="0"/>
              <a:t>/usr	contains system files and executables</a:t>
            </a:r>
          </a:p>
          <a:p>
            <a:pPr algn="just"/>
            <a:r>
              <a:rPr lang="en-US" smtClean="0"/>
              <a:t>/usr/src	location where source code can be located, if one is stored</a:t>
            </a:r>
          </a:p>
          <a:p>
            <a:pPr algn="just"/>
            <a:r>
              <a:rPr lang="en-US" smtClean="0"/>
              <a:t>/usr/bin	contains commands which a user can execute</a:t>
            </a:r>
          </a:p>
          <a:p>
            <a:pPr algn="just"/>
            <a:r>
              <a:rPr lang="en-US" smtClean="0"/>
              <a:t>/home 	place holder for home directory of various user accounts</a:t>
            </a:r>
          </a:p>
          <a:p>
            <a:pPr algn="just"/>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135063" y="771525"/>
            <a:ext cx="4587875" cy="3441700"/>
          </a:xfrm>
          <a:ln/>
        </p:spPr>
      </p:sp>
      <p:sp>
        <p:nvSpPr>
          <p:cNvPr id="190467" name="Rectangle 3"/>
          <p:cNvSpPr>
            <a:spLocks noGrp="1" noChangeArrowheads="1"/>
          </p:cNvSpPr>
          <p:nvPr>
            <p:ph type="body" idx="1"/>
          </p:nvPr>
        </p:nvSpPr>
        <p:spPr>
          <a:xfrm>
            <a:off x="912813" y="4344988"/>
            <a:ext cx="5487987" cy="4132262"/>
          </a:xfrm>
          <a:noFill/>
          <a:ln/>
        </p:spPr>
        <p:txBody>
          <a:bodyPr lIns="88911" tIns="44456" rIns="88911" bIns="44456"/>
          <a:lstStyle/>
          <a:p>
            <a:pPr algn="just">
              <a:lnSpc>
                <a:spcPct val="110000"/>
              </a:lnSpc>
            </a:pPr>
            <a:r>
              <a:rPr lang="en-US" b="1" smtClean="0"/>
              <a:t>Internal structure of the file system: </a:t>
            </a:r>
            <a:r>
              <a:rPr lang="en-US" smtClean="0"/>
              <a:t>In the UNIX system, every file has a table associated with it, which is stored in a special area of the disk, which is known as identification node (i-node). The i-node describes the file uniquely. </a:t>
            </a:r>
          </a:p>
          <a:p>
            <a:pPr algn="just">
              <a:lnSpc>
                <a:spcPct val="110000"/>
              </a:lnSpc>
            </a:pPr>
            <a:r>
              <a:rPr lang="en-US" smtClean="0"/>
              <a:t>Every file system consists of a sequence of blocks, each block consisting of 512 bytes. Some of these blocks are not allotted to the user, and are reserved exclusively for the use of the kernel. The file system breaks the disk into four segments as follows:</a:t>
            </a:r>
          </a:p>
          <a:p>
            <a:pPr algn="just">
              <a:lnSpc>
                <a:spcPct val="110000"/>
              </a:lnSpc>
            </a:pPr>
            <a:r>
              <a:rPr lang="en-US" b="1" smtClean="0"/>
              <a:t>Boot Block : </a:t>
            </a:r>
            <a:r>
              <a:rPr lang="en-US" smtClean="0"/>
              <a:t>The first block, numbered 0, is called the boot block and set aside for the booting procedure. This is true for the main file system. For the other file systems, this is left unused.</a:t>
            </a:r>
          </a:p>
          <a:p>
            <a:pPr algn="just">
              <a:lnSpc>
                <a:spcPct val="110000"/>
              </a:lnSpc>
            </a:pPr>
            <a:r>
              <a:rPr lang="en-US" b="1" smtClean="0"/>
              <a:t>Super Block : </a:t>
            </a:r>
            <a:r>
              <a:rPr lang="en-US" smtClean="0"/>
              <a:t>This is the block numbered 1, and is used to control the allocation of disk blocks. This contains the details of the active file system, like the size of the file system, the details of the free blocks and I-nodes</a:t>
            </a:r>
          </a:p>
          <a:p>
            <a:pPr algn="just">
              <a:lnSpc>
                <a:spcPct val="110000"/>
              </a:lnSpc>
            </a:pPr>
            <a:r>
              <a:rPr lang="en-US" b="1" smtClean="0"/>
              <a:t>i-node Blocks : </a:t>
            </a:r>
            <a:r>
              <a:rPr lang="en-US" smtClean="0"/>
              <a:t>This segment includes the blocks numbered 2 onwards, up to a number determined during the creation of the file system and contains the most information pertaining to the files. Every file in the file system will invariably have an entry in this area, referred to as the i-node. The complete list of I-nodes is known as the I-list. Every  I-node is identified by a unique number which simply references the position of the I-node in the list. </a:t>
            </a:r>
          </a:p>
          <a:p>
            <a:pPr algn="just">
              <a:lnSpc>
                <a:spcPct val="110000"/>
              </a:lnSpc>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body" idx="1"/>
          </p:nvPr>
        </p:nvSpPr>
        <p:spPr>
          <a:xfrm>
            <a:off x="890588" y="1500188"/>
            <a:ext cx="5029200" cy="5491162"/>
          </a:xfrm>
          <a:noFill/>
          <a:ln/>
        </p:spPr>
        <p:txBody>
          <a:bodyPr/>
          <a:lstStyle/>
          <a:p>
            <a:pPr marL="152400" indent="-152400">
              <a:lnSpc>
                <a:spcPct val="90000"/>
              </a:lnSpc>
            </a:pPr>
            <a:endParaRPr lang="en-US" sz="9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1135063" y="771525"/>
            <a:ext cx="4587875" cy="3441700"/>
          </a:xfrm>
          <a:ln/>
        </p:spPr>
      </p:sp>
      <p:sp>
        <p:nvSpPr>
          <p:cNvPr id="191491" name="Rectangle 3"/>
          <p:cNvSpPr>
            <a:spLocks noGrp="1" noChangeArrowheads="1"/>
          </p:cNvSpPr>
          <p:nvPr>
            <p:ph type="body" idx="1"/>
          </p:nvPr>
        </p:nvSpPr>
        <p:spPr>
          <a:xfrm>
            <a:off x="912813" y="4360863"/>
            <a:ext cx="5129212" cy="4132262"/>
          </a:xfrm>
          <a:noFill/>
          <a:ln/>
        </p:spPr>
        <p:txBody>
          <a:bodyPr/>
          <a:lstStyle/>
          <a:p>
            <a:pPr algn="just"/>
            <a:r>
              <a:rPr lang="en-US" smtClean="0"/>
              <a:t>Inode contains the type of the file flag, link counter, uid, gid, size of the file, date and time of creation, date and time of modification and date and time of access along with the date block address where the data is stored</a:t>
            </a:r>
          </a:p>
          <a:p>
            <a:pPr algn="just"/>
            <a:r>
              <a:rPr lang="en-US" b="1" smtClean="0"/>
              <a:t>Data Blocks : </a:t>
            </a:r>
            <a:r>
              <a:rPr lang="en-US" smtClean="0"/>
              <a:t>The final segment contains a long chain of blocks for storing the contents of files. The Unix file system stores the data in physical blocks of 512 bytes.( we can change this at the time of creation).  These blocks commence from the point the I-node blocks terminate. A Unix file is a sequentially organized set of blocks scattered throughout the disk. </a:t>
            </a:r>
          </a:p>
          <a:p>
            <a:pPr algn="just">
              <a:lnSpc>
                <a:spcPct val="120000"/>
              </a:lnSpc>
            </a:pPr>
            <a:r>
              <a:rPr lang="en-US" smtClean="0"/>
              <a:t>For regular files, the first 10 pointers are direct addresses of a file, i.e., they contain the addresses of the first ten storage blocks of a file. </a:t>
            </a:r>
          </a:p>
          <a:p>
            <a:pPr algn="just"/>
            <a:r>
              <a:rPr lang="en-US" smtClean="0"/>
              <a:t>If the file grows beyond 10 blocks, 11th block is allocated to specify a disk block, which contains the addresses of the next 1024 blocks of the file. This is called the indirect block. </a:t>
            </a:r>
          </a:p>
          <a:p>
            <a:pPr algn="just"/>
            <a:r>
              <a:rPr lang="en-US" smtClean="0"/>
              <a:t>When the file size grows beyond this size, the 12th block, known as double indirect block is allocated. This contains the addresses of another block, which, in turn, contains the addresses of 1024 indirect blocks.</a:t>
            </a:r>
          </a:p>
          <a:p>
            <a:pPr algn="just"/>
            <a:r>
              <a:rPr lang="en-US" smtClean="0"/>
              <a:t>If this space is also not enough, a triple indirect block is allocated.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35063" y="771525"/>
            <a:ext cx="4587875" cy="3441700"/>
          </a:xfrm>
          <a:ln/>
        </p:spPr>
      </p:sp>
      <p:sp>
        <p:nvSpPr>
          <p:cNvPr id="192515" name="Rectangle 3"/>
          <p:cNvSpPr>
            <a:spLocks noGrp="1" noChangeArrowheads="1"/>
          </p:cNvSpPr>
          <p:nvPr>
            <p:ph type="body" idx="1"/>
          </p:nvPr>
        </p:nvSpPr>
        <p:spPr>
          <a:xfrm>
            <a:off x="912813" y="4359275"/>
            <a:ext cx="5032375" cy="4133850"/>
          </a:xfrm>
          <a:noFill/>
          <a:ln/>
        </p:spPr>
        <p:txBody>
          <a:bodyPr lIns="87058" tIns="43529" rIns="87058" bIns="43529"/>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35063" y="771525"/>
            <a:ext cx="4587875" cy="3441700"/>
          </a:xfrm>
          <a:ln/>
        </p:spPr>
      </p:sp>
      <p:sp>
        <p:nvSpPr>
          <p:cNvPr id="193539" name="Rectangle 3"/>
          <p:cNvSpPr>
            <a:spLocks noGrp="1" noChangeArrowheads="1"/>
          </p:cNvSpPr>
          <p:nvPr>
            <p:ph type="body" idx="1"/>
          </p:nvPr>
        </p:nvSpPr>
        <p:spPr>
          <a:xfrm>
            <a:off x="912813" y="4359275"/>
            <a:ext cx="5032375" cy="4133850"/>
          </a:xfrm>
          <a:noFill/>
          <a:ln/>
        </p:spPr>
        <p:txBody>
          <a:bodyPr lIns="87058" tIns="43529" rIns="87058" bIns="43529"/>
          <a:lstStyle/>
          <a:p>
            <a:pPr algn="just"/>
            <a:r>
              <a:rPr lang="en-US" i="1" smtClean="0"/>
              <a:t>root </a:t>
            </a:r>
            <a:r>
              <a:rPr lang="en-US" smtClean="0"/>
              <a:t>is the one and only one most privileged User ID (</a:t>
            </a:r>
            <a:r>
              <a:rPr lang="en-US" b="1" smtClean="0"/>
              <a:t>UID</a:t>
            </a:r>
            <a:r>
              <a:rPr lang="en-US" smtClean="0"/>
              <a:t>) on any UNIX installation. Any other user ID is less privileged than root.</a:t>
            </a:r>
          </a:p>
          <a:p>
            <a:pPr algn="just"/>
            <a:endParaRPr lang="en-US" smtClean="0"/>
          </a:p>
          <a:p>
            <a:pPr algn="just"/>
            <a:r>
              <a:rPr lang="en-US" smtClean="0"/>
              <a:t>UNIX also allows users to be grouped under one Group ID  (</a:t>
            </a:r>
            <a:r>
              <a:rPr lang="en-US" b="1" smtClean="0"/>
              <a:t>GID</a:t>
            </a:r>
            <a:r>
              <a:rPr lang="en-US" smtClean="0"/>
              <a:t>). One user ID can be part of more than one group. </a:t>
            </a:r>
          </a:p>
          <a:p>
            <a:pPr algn="just"/>
            <a:endParaRPr lang="en-US" smtClean="0"/>
          </a:p>
          <a:p>
            <a:pPr algn="just"/>
            <a:r>
              <a:rPr lang="en-US" smtClean="0"/>
              <a:t>The group concept is used to restrict access to files to various users on the system in a controlled manner. How to set access control is discussed subsequently.</a:t>
            </a:r>
          </a:p>
          <a:p>
            <a:pPr algn="just"/>
            <a:endParaRPr lang="en-US" smtClean="0"/>
          </a:p>
          <a:p>
            <a:pPr algn="just"/>
            <a:r>
              <a:rPr lang="en-US" smtClean="0"/>
              <a:t>When a user ID is created, a group is also created for the user.</a:t>
            </a:r>
          </a:p>
          <a:p>
            <a:pPr algn="just"/>
            <a:endParaRPr lang="en-US" smtClean="0"/>
          </a:p>
          <a:p>
            <a:pPr algn="just"/>
            <a:endParaRPr lang="en-US" smtClean="0"/>
          </a:p>
          <a:p>
            <a:pPr algn="just"/>
            <a:endParaRPr lang="en-US" smtClean="0"/>
          </a:p>
          <a:p>
            <a:pPr algn="just"/>
            <a:endParaRPr lang="en-US" smtClean="0"/>
          </a:p>
          <a:p>
            <a:pPr algn="just"/>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35063" y="771525"/>
            <a:ext cx="4587875" cy="3441700"/>
          </a:xfrm>
          <a:ln/>
        </p:spPr>
      </p:sp>
      <p:sp>
        <p:nvSpPr>
          <p:cNvPr id="194563" name="Rectangle 3"/>
          <p:cNvSpPr>
            <a:spLocks noGrp="1" noChangeArrowheads="1"/>
          </p:cNvSpPr>
          <p:nvPr>
            <p:ph type="body" idx="1"/>
          </p:nvPr>
        </p:nvSpPr>
        <p:spPr>
          <a:xfrm>
            <a:off x="1003300" y="4303713"/>
            <a:ext cx="5038725" cy="4129087"/>
          </a:xfrm>
          <a:noFill/>
          <a:ln/>
        </p:spPr>
        <p:txBody>
          <a:bodyPr/>
          <a:lstStyle/>
          <a:p>
            <a:pPr algn="just">
              <a:lnSpc>
                <a:spcPct val="90000"/>
              </a:lnSpc>
            </a:pPr>
            <a:r>
              <a:rPr lang="en-US" smtClean="0"/>
              <a:t>To interact with a UNIX system a user needs to login with a valid user ID.</a:t>
            </a:r>
          </a:p>
          <a:p>
            <a:pPr algn="just">
              <a:lnSpc>
                <a:spcPct val="90000"/>
              </a:lnSpc>
            </a:pPr>
            <a:r>
              <a:rPr lang="en-US" smtClean="0"/>
              <a:t>Each user ID has an associated password, to protect the system from unauthorized access. Though password is optional, in most cases password is also specified.</a:t>
            </a:r>
          </a:p>
          <a:p>
            <a:pPr algn="just">
              <a:lnSpc>
                <a:spcPct val="90000"/>
              </a:lnSpc>
            </a:pPr>
            <a:endParaRPr lang="en-US" smtClean="0"/>
          </a:p>
          <a:p>
            <a:pPr algn="just">
              <a:lnSpc>
                <a:spcPct val="90000"/>
              </a:lnSpc>
            </a:pPr>
            <a:r>
              <a:rPr lang="en-US" smtClean="0"/>
              <a:t>To indicate that the system is ready to accept a login, the system prompts with login as indicated below:</a:t>
            </a:r>
          </a:p>
          <a:p>
            <a:pPr algn="just">
              <a:lnSpc>
                <a:spcPct val="40000"/>
              </a:lnSpc>
            </a:pPr>
            <a:endParaRPr lang="en-US" smtClean="0"/>
          </a:p>
          <a:p>
            <a:pPr algn="just">
              <a:lnSpc>
                <a:spcPct val="90000"/>
              </a:lnSpc>
            </a:pPr>
            <a:r>
              <a:rPr lang="en-US" smtClean="0"/>
              <a:t>	login: </a:t>
            </a:r>
          </a:p>
          <a:p>
            <a:pPr algn="just">
              <a:lnSpc>
                <a:spcPct val="30000"/>
              </a:lnSpc>
            </a:pPr>
            <a:endParaRPr lang="en-US" smtClean="0"/>
          </a:p>
          <a:p>
            <a:pPr algn="just">
              <a:lnSpc>
                <a:spcPct val="90000"/>
              </a:lnSpc>
            </a:pPr>
            <a:r>
              <a:rPr lang="en-US" smtClean="0"/>
              <a:t>Once the user enters login ID, then the system prompts for password (if login expects password) as given below:</a:t>
            </a:r>
          </a:p>
          <a:p>
            <a:pPr algn="just">
              <a:lnSpc>
                <a:spcPct val="20000"/>
              </a:lnSpc>
            </a:pPr>
            <a:endParaRPr lang="en-US" smtClean="0"/>
          </a:p>
          <a:p>
            <a:pPr algn="just">
              <a:lnSpc>
                <a:spcPct val="90000"/>
              </a:lnSpc>
            </a:pPr>
            <a:r>
              <a:rPr lang="en-US" smtClean="0"/>
              <a:t>	password:</a:t>
            </a:r>
          </a:p>
          <a:p>
            <a:pPr algn="just">
              <a:lnSpc>
                <a:spcPct val="20000"/>
              </a:lnSpc>
            </a:pPr>
            <a:endParaRPr lang="en-US" smtClean="0"/>
          </a:p>
          <a:p>
            <a:pPr algn="just">
              <a:lnSpc>
                <a:spcPct val="90000"/>
              </a:lnSpc>
            </a:pPr>
            <a:r>
              <a:rPr lang="en-US" smtClean="0"/>
              <a:t>Once the password is entered, the system validates the user id and password combination to identify if it is one of the valid user IDs on the system. If so the system displays a prompt. In case of Bourne shell or Bash shell it is </a:t>
            </a:r>
            <a:r>
              <a:rPr lang="en-US" b="1" smtClean="0"/>
              <a:t>$ </a:t>
            </a:r>
            <a:r>
              <a:rPr lang="en-US" smtClean="0"/>
              <a:t>sign for ordinary user and </a:t>
            </a:r>
            <a:r>
              <a:rPr lang="en-US" b="1" smtClean="0"/>
              <a:t># </a:t>
            </a:r>
            <a:r>
              <a:rPr lang="en-US" smtClean="0"/>
              <a:t>for root login. It can be different from this for shells other than Bourne and bash shells.</a:t>
            </a:r>
          </a:p>
          <a:p>
            <a:pPr algn="just">
              <a:lnSpc>
                <a:spcPct val="50000"/>
              </a:lnSpc>
            </a:pPr>
            <a:endParaRPr lang="en-US" smtClean="0"/>
          </a:p>
          <a:p>
            <a:pPr algn="just">
              <a:lnSpc>
                <a:spcPct val="90000"/>
              </a:lnSpc>
            </a:pPr>
            <a:r>
              <a:rPr lang="en-US" smtClean="0"/>
              <a:t>Optionally, some systems might show a welcome message before displaying the prompt.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135063" y="771525"/>
            <a:ext cx="4587875" cy="3441700"/>
          </a:xfrm>
          <a:ln/>
        </p:spPr>
      </p:sp>
      <p:sp>
        <p:nvSpPr>
          <p:cNvPr id="195587" name="Rectangle 3"/>
          <p:cNvSpPr>
            <a:spLocks noGrp="1" noChangeArrowheads="1"/>
          </p:cNvSpPr>
          <p:nvPr>
            <p:ph type="body" idx="1"/>
          </p:nvPr>
        </p:nvSpPr>
        <p:spPr>
          <a:xfrm>
            <a:off x="912813" y="4360863"/>
            <a:ext cx="5032375" cy="4132262"/>
          </a:xfrm>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135063" y="771525"/>
            <a:ext cx="4587875" cy="3441700"/>
          </a:xfrm>
          <a:ln/>
        </p:spPr>
      </p:sp>
      <p:sp>
        <p:nvSpPr>
          <p:cNvPr id="196611" name="Rectangle 3"/>
          <p:cNvSpPr>
            <a:spLocks noGrp="1" noChangeArrowheads="1"/>
          </p:cNvSpPr>
          <p:nvPr>
            <p:ph type="body" idx="1"/>
          </p:nvPr>
        </p:nvSpPr>
        <p:spPr>
          <a:xfrm>
            <a:off x="912813" y="4360863"/>
            <a:ext cx="5032375" cy="4132262"/>
          </a:xfrm>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xfrm>
            <a:off x="1135063" y="771525"/>
            <a:ext cx="4587875" cy="3441700"/>
          </a:xfrm>
          <a:ln/>
        </p:spPr>
      </p:sp>
      <p:sp>
        <p:nvSpPr>
          <p:cNvPr id="197635" name="Rectangle 3"/>
          <p:cNvSpPr>
            <a:spLocks noGrp="1" noChangeArrowheads="1"/>
          </p:cNvSpPr>
          <p:nvPr>
            <p:ph type="body" idx="1"/>
          </p:nvPr>
        </p:nvSpPr>
        <p:spPr>
          <a:xfrm>
            <a:off x="912813" y="4360863"/>
            <a:ext cx="5032375" cy="4132262"/>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35063" y="771525"/>
            <a:ext cx="4587875" cy="3441700"/>
          </a:xfrm>
          <a:ln/>
        </p:spPr>
      </p:sp>
      <p:sp>
        <p:nvSpPr>
          <p:cNvPr id="198659" name="Rectangle 3"/>
          <p:cNvSpPr>
            <a:spLocks noGrp="1" noChangeArrowheads="1"/>
          </p:cNvSpPr>
          <p:nvPr>
            <p:ph type="body" idx="1"/>
          </p:nvPr>
        </p:nvSpPr>
        <p:spPr>
          <a:xfrm>
            <a:off x="1004888" y="4303713"/>
            <a:ext cx="5486400" cy="4129087"/>
          </a:xfrm>
          <a:noFill/>
          <a:ln/>
        </p:spPr>
        <p:txBody>
          <a:bodyPr/>
          <a:lstStyle/>
          <a:p>
            <a:r>
              <a:rPr lang="en-US" smtClean="0"/>
              <a:t>To find out the current working directory, use the command</a:t>
            </a:r>
          </a:p>
          <a:p>
            <a:r>
              <a:rPr lang="en-US" smtClean="0"/>
              <a:t>$ </a:t>
            </a:r>
            <a:r>
              <a:rPr lang="en-US" b="1" smtClean="0"/>
              <a:t>pwd</a:t>
            </a:r>
          </a:p>
          <a:p>
            <a:r>
              <a:rPr lang="en-US" smtClean="0"/>
              <a:t>/usr/kumar</a:t>
            </a:r>
          </a:p>
          <a:p>
            <a:r>
              <a:rPr lang="en-US" smtClean="0"/>
              <a:t>$</a:t>
            </a:r>
          </a:p>
          <a:p>
            <a:r>
              <a:rPr lang="en-US" smtClean="0"/>
              <a:t>To display the current system date and time.</a:t>
            </a:r>
          </a:p>
          <a:p>
            <a:r>
              <a:rPr lang="en-US" smtClean="0"/>
              <a:t>$ </a:t>
            </a:r>
            <a:r>
              <a:rPr lang="en-US" b="1" smtClean="0"/>
              <a:t>date </a:t>
            </a:r>
          </a:p>
          <a:p>
            <a:r>
              <a:rPr lang="de-DE" smtClean="0"/>
              <a:t>Wed Dec 24 10:37:16 IST 2003</a:t>
            </a:r>
            <a:endParaRPr lang="en-US" smtClean="0"/>
          </a:p>
          <a:p>
            <a:r>
              <a:rPr lang="en-US" smtClean="0"/>
              <a:t>Date has various options, which can be used as </a:t>
            </a:r>
          </a:p>
          <a:p>
            <a:r>
              <a:rPr lang="en-US" smtClean="0"/>
              <a:t>   +%d 	to display day of month (01..31)</a:t>
            </a:r>
          </a:p>
          <a:p>
            <a:r>
              <a:rPr lang="en-US" smtClean="0"/>
              <a:t>   +%D 	to display date in the format (mm/dd/yy)</a:t>
            </a:r>
          </a:p>
          <a:p>
            <a:r>
              <a:rPr lang="en-US" smtClean="0"/>
              <a:t>   +%e 	to display day of month, blank padded ( 1..31)</a:t>
            </a:r>
          </a:p>
          <a:p>
            <a:r>
              <a:rPr lang="en-US" smtClean="0"/>
              <a:t>   +%H 	to display hours component (00 .. 23) of current date </a:t>
            </a:r>
          </a:p>
          <a:p>
            <a:endParaRPr lang="en-US" smtClean="0"/>
          </a:p>
          <a:p>
            <a:r>
              <a:rPr lang="en-US" smtClean="0"/>
              <a:t>$ </a:t>
            </a:r>
            <a:r>
              <a:rPr lang="en-US" b="1" smtClean="0"/>
              <a:t>date +%H</a:t>
            </a:r>
          </a:p>
          <a:p>
            <a:r>
              <a:rPr lang="en-US" smtClean="0"/>
              <a:t>10</a:t>
            </a:r>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135063" y="771525"/>
            <a:ext cx="4587875" cy="3441700"/>
          </a:xfrm>
          <a:ln/>
        </p:spPr>
      </p:sp>
      <p:sp>
        <p:nvSpPr>
          <p:cNvPr id="199683" name="Rectangle 3"/>
          <p:cNvSpPr>
            <a:spLocks noGrp="1" noChangeArrowheads="1"/>
          </p:cNvSpPr>
          <p:nvPr>
            <p:ph type="body" idx="1"/>
          </p:nvPr>
        </p:nvSpPr>
        <p:spPr>
          <a:xfrm>
            <a:off x="1004888" y="4303713"/>
            <a:ext cx="5486400" cy="4129087"/>
          </a:xfrm>
          <a:noFill/>
          <a:ln/>
        </p:spPr>
        <p:txBody>
          <a:bodyPr/>
          <a:lstStyle/>
          <a:p>
            <a:r>
              <a:rPr lang="en-US" smtClean="0"/>
              <a:t>To see the logged in users in your system, give the who command</a:t>
            </a:r>
          </a:p>
          <a:p>
            <a:r>
              <a:rPr lang="en-US" smtClean="0"/>
              <a:t>$ who</a:t>
            </a:r>
          </a:p>
          <a:p>
            <a:r>
              <a:rPr lang="en-US" smtClean="0"/>
              <a:t>root	     console	Jan 30 10:32</a:t>
            </a:r>
          </a:p>
          <a:p>
            <a:r>
              <a:rPr lang="en-US" smtClean="0"/>
              <a:t>priya	     tty01	Jan 30 14:32</a:t>
            </a:r>
          </a:p>
          <a:p>
            <a:r>
              <a:rPr lang="en-US" smtClean="0"/>
              <a:t>Venkat   tty05	Jan 30 13:17 </a:t>
            </a:r>
          </a:p>
          <a:p>
            <a:endParaRPr lang="en-US" smtClean="0"/>
          </a:p>
          <a:p>
            <a:r>
              <a:rPr lang="en-US" smtClean="0"/>
              <a:t>$ who am i</a:t>
            </a:r>
          </a:p>
          <a:p>
            <a:r>
              <a:rPr lang="en-US" smtClean="0"/>
              <a:t>priya	     tty01	Jan 30 14:32</a:t>
            </a:r>
          </a:p>
          <a:p>
            <a:endParaRPr lang="en-US" smtClean="0"/>
          </a:p>
          <a:p>
            <a:r>
              <a:rPr lang="en-US" smtClean="0"/>
              <a:t>$ whoami  </a:t>
            </a:r>
          </a:p>
          <a:p>
            <a:r>
              <a:rPr lang="en-US" smtClean="0"/>
              <a:t>priya</a:t>
            </a:r>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35063" y="771525"/>
            <a:ext cx="4587875" cy="3441700"/>
          </a:xfrm>
          <a:ln/>
        </p:spPr>
      </p:sp>
      <p:sp>
        <p:nvSpPr>
          <p:cNvPr id="200707" name="Rectangle 3"/>
          <p:cNvSpPr>
            <a:spLocks noGrp="1" noChangeArrowheads="1"/>
          </p:cNvSpPr>
          <p:nvPr>
            <p:ph type="body" idx="1"/>
          </p:nvPr>
        </p:nvSpPr>
        <p:spPr>
          <a:xfrm>
            <a:off x="762000" y="4344988"/>
            <a:ext cx="5486400" cy="4132262"/>
          </a:xfrm>
          <a:noFill/>
          <a:ln/>
        </p:spPr>
        <p:txBody>
          <a:bodyPr/>
          <a:lstStyle/>
          <a:p>
            <a:pPr algn="just"/>
            <a:r>
              <a:rPr lang="en-US" smtClean="0"/>
              <a:t>The </a:t>
            </a:r>
            <a:r>
              <a:rPr lang="en-US" b="1" smtClean="0"/>
              <a:t>ls</a:t>
            </a:r>
            <a:r>
              <a:rPr lang="en-US" smtClean="0"/>
              <a:t> command is used to list the names of files and directories.</a:t>
            </a:r>
          </a:p>
          <a:p>
            <a:pPr algn="just"/>
            <a:r>
              <a:rPr lang="en-US" smtClean="0"/>
              <a:t>With no arguments, </a:t>
            </a:r>
            <a:r>
              <a:rPr lang="en-US" b="1" smtClean="0"/>
              <a:t>ls</a:t>
            </a:r>
            <a:r>
              <a:rPr lang="en-US" smtClean="0"/>
              <a:t> displays the names of the files and directories in the current directory.</a:t>
            </a:r>
            <a:endParaRPr lang="en-US" b="1" smtClean="0"/>
          </a:p>
          <a:p>
            <a:pPr algn="just"/>
            <a:r>
              <a:rPr lang="en-US" b="1" smtClean="0"/>
              <a:t>ls</a:t>
            </a:r>
            <a:r>
              <a:rPr lang="en-US" smtClean="0"/>
              <a:t> accepts arguments designating either relative or absolute path name of a file or directory. When the path of a file is provided, </a:t>
            </a:r>
            <a:r>
              <a:rPr lang="en-US" b="1" smtClean="0"/>
              <a:t>ls </a:t>
            </a:r>
            <a:r>
              <a:rPr lang="en-US" smtClean="0"/>
              <a:t>reports information associated with the designated file. When the path of a directory is provided, </a:t>
            </a:r>
            <a:r>
              <a:rPr lang="en-US" b="1" smtClean="0"/>
              <a:t>ls</a:t>
            </a:r>
            <a:r>
              <a:rPr lang="en-US" smtClean="0"/>
              <a:t> displays the contents of the requested directory.</a:t>
            </a:r>
            <a:endParaRPr lang="en-US" b="1" smtClean="0"/>
          </a:p>
          <a:p>
            <a:pPr algn="just"/>
            <a:r>
              <a:rPr lang="en-US" smtClean="0"/>
              <a:t>Multiple options may be supplied on a single command line to display more complete file or directory information.  Some of the more frequently used options are listed on the slide. </a:t>
            </a:r>
            <a:endParaRPr lang="en-US" b="1" smtClean="0"/>
          </a:p>
          <a:p>
            <a:pPr algn="just"/>
            <a:endParaRPr lang="en-US" smtClean="0"/>
          </a:p>
          <a:p>
            <a:pPr algn="just"/>
            <a:r>
              <a:rPr lang="en-US" smtClean="0"/>
              <a:t>$ ls –a</a:t>
            </a:r>
          </a:p>
          <a:p>
            <a:pPr algn="just"/>
            <a:r>
              <a:rPr lang="en-US" smtClean="0"/>
              <a:t>.  ..   test1  prog1  prog2</a:t>
            </a:r>
          </a:p>
          <a:p>
            <a:pPr algn="just"/>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1135063" y="771525"/>
            <a:ext cx="4587875" cy="3441700"/>
          </a:xfrm>
          <a:ln/>
        </p:spPr>
      </p:sp>
      <p:sp>
        <p:nvSpPr>
          <p:cNvPr id="174083" name="Rectangle 3"/>
          <p:cNvSpPr>
            <a:spLocks noGrp="1" noChangeArrowheads="1"/>
          </p:cNvSpPr>
          <p:nvPr>
            <p:ph type="body" idx="1"/>
          </p:nvPr>
        </p:nvSpPr>
        <p:spPr>
          <a:xfrm>
            <a:off x="912813" y="4360863"/>
            <a:ext cx="5032375" cy="4132262"/>
          </a:xfrm>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1135063" y="771525"/>
            <a:ext cx="4587875" cy="3441700"/>
          </a:xfrm>
          <a:ln/>
        </p:spPr>
      </p:sp>
      <p:sp>
        <p:nvSpPr>
          <p:cNvPr id="201731" name="Rectangle 3"/>
          <p:cNvSpPr>
            <a:spLocks noGrp="1" noChangeArrowheads="1"/>
          </p:cNvSpPr>
          <p:nvPr>
            <p:ph type="body" idx="1"/>
          </p:nvPr>
        </p:nvSpPr>
        <p:spPr>
          <a:xfrm>
            <a:off x="912813" y="4359275"/>
            <a:ext cx="5032375" cy="4133850"/>
          </a:xfrm>
          <a:noFill/>
          <a:ln/>
        </p:spPr>
        <p:txBody>
          <a:bodyPr lIns="87058" tIns="43529" rIns="87058" bIns="43529"/>
          <a:lstStyle/>
          <a:p>
            <a:r>
              <a:rPr lang="en-US" smtClean="0"/>
              <a:t>Run the command  </a:t>
            </a:r>
          </a:p>
          <a:p>
            <a:r>
              <a:rPr lang="en-US" smtClean="0"/>
              <a:t>      $ touch filea fileb filec fileab filebc filead filebd filead </a:t>
            </a:r>
          </a:p>
          <a:p>
            <a:endParaRPr lang="en-US" smtClean="0"/>
          </a:p>
          <a:p>
            <a:r>
              <a:rPr lang="en-US" smtClean="0"/>
              <a:t>Try out</a:t>
            </a:r>
          </a:p>
          <a:p>
            <a:pPr>
              <a:lnSpc>
                <a:spcPct val="130000"/>
              </a:lnSpc>
            </a:pPr>
            <a:r>
              <a:rPr lang="en-US" smtClean="0"/>
              <a:t>	$ ls  s*</a:t>
            </a:r>
          </a:p>
          <a:p>
            <a:pPr>
              <a:lnSpc>
                <a:spcPct val="130000"/>
              </a:lnSpc>
            </a:pPr>
            <a:r>
              <a:rPr lang="en-US" smtClean="0"/>
              <a:t>	$ ls  file?</a:t>
            </a:r>
          </a:p>
          <a:p>
            <a:pPr>
              <a:lnSpc>
                <a:spcPct val="130000"/>
              </a:lnSpc>
            </a:pPr>
            <a:r>
              <a:rPr lang="en-US" smtClean="0"/>
              <a:t>	$ ls  file[abc]</a:t>
            </a:r>
          </a:p>
          <a:p>
            <a:pPr>
              <a:lnSpc>
                <a:spcPct val="130000"/>
              </a:lnSpc>
            </a:pPr>
            <a:r>
              <a:rPr lang="en-US" smtClean="0"/>
              <a:t>	$ ls  file[abc][cd]</a:t>
            </a:r>
          </a:p>
          <a:p>
            <a:pPr>
              <a:lnSpc>
                <a:spcPct val="130000"/>
              </a:lnSpc>
            </a:pPr>
            <a:r>
              <a:rPr lang="en-US" smtClean="0"/>
              <a:t>	$ ls  file[^bc]</a:t>
            </a:r>
          </a:p>
          <a:p>
            <a:endParaRPr lang="en-US" smtClean="0"/>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35063" y="771525"/>
            <a:ext cx="4587875" cy="3441700"/>
          </a:xfrm>
          <a:ln/>
        </p:spPr>
      </p:sp>
      <p:sp>
        <p:nvSpPr>
          <p:cNvPr id="202755" name="Rectangle 3"/>
          <p:cNvSpPr>
            <a:spLocks noGrp="1" noChangeArrowheads="1"/>
          </p:cNvSpPr>
          <p:nvPr>
            <p:ph type="body" idx="1"/>
          </p:nvPr>
        </p:nvSpPr>
        <p:spPr>
          <a:xfrm>
            <a:off x="1066800" y="4360863"/>
            <a:ext cx="5105400" cy="3963987"/>
          </a:xfrm>
          <a:noFill/>
          <a:ln/>
        </p:spPr>
        <p:txBody>
          <a:bodyPr/>
          <a:lstStyle/>
          <a:p>
            <a:r>
              <a:rPr lang="en-US" smtClean="0"/>
              <a:t>File type     meaning</a:t>
            </a:r>
          </a:p>
          <a:p>
            <a:endParaRPr lang="en-US" smtClean="0"/>
          </a:p>
          <a:p>
            <a:r>
              <a:rPr lang="en-US" smtClean="0"/>
              <a:t>d	 directory</a:t>
            </a:r>
          </a:p>
          <a:p>
            <a:r>
              <a:rPr lang="en-US" smtClean="0"/>
              <a:t>c	 character special file</a:t>
            </a:r>
          </a:p>
          <a:p>
            <a:r>
              <a:rPr lang="en-US" smtClean="0"/>
              <a:t>b	 block special file</a:t>
            </a:r>
          </a:p>
          <a:p>
            <a:r>
              <a:rPr lang="en-US" smtClean="0"/>
              <a:t>l	 soft link</a:t>
            </a:r>
          </a:p>
          <a:p>
            <a:r>
              <a:rPr lang="en-US" smtClean="0"/>
              <a:t>-	 ordinary file</a:t>
            </a:r>
          </a:p>
          <a:p>
            <a:endParaRPr lang="en-US" smtClean="0"/>
          </a:p>
          <a:p>
            <a:r>
              <a:rPr lang="en-US" smtClean="0"/>
              <a:t>The permission bits rwxrwxrwx is interpreted as below:</a:t>
            </a:r>
          </a:p>
          <a:p>
            <a:r>
              <a:rPr lang="en-US" smtClean="0"/>
              <a:t>	the left-most rwx represent permissions for owner</a:t>
            </a:r>
          </a:p>
          <a:p>
            <a:r>
              <a:rPr lang="en-US" smtClean="0"/>
              <a:t>	the middle rwx represent permissions for group</a:t>
            </a:r>
          </a:p>
          <a:p>
            <a:r>
              <a:rPr lang="en-US" smtClean="0"/>
              <a:t>	the right-most rwx represent permissions for others</a:t>
            </a:r>
          </a:p>
          <a:p>
            <a:endParaRPr lang="en-US" smtClean="0"/>
          </a:p>
          <a:p>
            <a:r>
              <a:rPr lang="en-US" smtClean="0"/>
              <a:t>User id represents owner of the file.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135063" y="771525"/>
            <a:ext cx="4587875" cy="3441700"/>
          </a:xfrm>
          <a:ln/>
        </p:spPr>
      </p:sp>
      <p:sp>
        <p:nvSpPr>
          <p:cNvPr id="203779" name="Rectangle 3"/>
          <p:cNvSpPr>
            <a:spLocks noGrp="1" noChangeArrowheads="1"/>
          </p:cNvSpPr>
          <p:nvPr>
            <p:ph type="body" idx="1"/>
          </p:nvPr>
        </p:nvSpPr>
        <p:spPr>
          <a:xfrm>
            <a:off x="685800" y="4286250"/>
            <a:ext cx="5638800" cy="4132263"/>
          </a:xfrm>
          <a:noFill/>
          <a:ln/>
        </p:spPr>
        <p:txBody>
          <a:bodyPr/>
          <a:lstStyle/>
          <a:p>
            <a:pPr algn="just">
              <a:lnSpc>
                <a:spcPct val="90000"/>
              </a:lnSpc>
            </a:pPr>
            <a:r>
              <a:rPr lang="en-US" smtClean="0"/>
              <a:t>The manual is very useful for looking up command syntax. On most UNIX systems, the manual is available online.  The online manual is accessed using the </a:t>
            </a:r>
            <a:r>
              <a:rPr lang="en-US" b="1" smtClean="0"/>
              <a:t>man</a:t>
            </a:r>
            <a:r>
              <a:rPr lang="en-US" smtClean="0"/>
              <a:t> command.  </a:t>
            </a:r>
          </a:p>
          <a:p>
            <a:pPr algn="just">
              <a:lnSpc>
                <a:spcPct val="80000"/>
              </a:lnSpc>
            </a:pPr>
            <a:r>
              <a:rPr lang="en-US" smtClean="0"/>
              <a:t>The syntax is:</a:t>
            </a:r>
          </a:p>
          <a:p>
            <a:pPr algn="just">
              <a:lnSpc>
                <a:spcPct val="80000"/>
              </a:lnSpc>
            </a:pPr>
            <a:r>
              <a:rPr lang="en-US" smtClean="0"/>
              <a:t>man -k </a:t>
            </a:r>
            <a:r>
              <a:rPr lang="en-US" i="1" smtClean="0"/>
              <a:t>keyword</a:t>
            </a:r>
            <a:endParaRPr lang="en-US" smtClean="0"/>
          </a:p>
          <a:p>
            <a:pPr algn="just">
              <a:lnSpc>
                <a:spcPct val="80000"/>
              </a:lnSpc>
            </a:pPr>
            <a:r>
              <a:rPr lang="en-US" smtClean="0"/>
              <a:t> or</a:t>
            </a:r>
          </a:p>
          <a:p>
            <a:pPr algn="just">
              <a:lnSpc>
                <a:spcPct val="80000"/>
              </a:lnSpc>
            </a:pPr>
            <a:r>
              <a:rPr lang="en-US" smtClean="0"/>
              <a:t>man [12345791m] </a:t>
            </a:r>
            <a:r>
              <a:rPr lang="en-US" i="1" smtClean="0"/>
              <a:t>command</a:t>
            </a:r>
            <a:endParaRPr lang="en-US" smtClean="0"/>
          </a:p>
          <a:p>
            <a:pPr algn="just">
              <a:lnSpc>
                <a:spcPct val="80000"/>
              </a:lnSpc>
            </a:pPr>
            <a:r>
              <a:rPr lang="en-US" smtClean="0"/>
              <a:t>In which</a:t>
            </a:r>
            <a:endParaRPr lang="en-US" b="1" smtClean="0"/>
          </a:p>
          <a:p>
            <a:pPr algn="just">
              <a:lnSpc>
                <a:spcPct val="80000"/>
              </a:lnSpc>
            </a:pPr>
            <a:r>
              <a:rPr lang="en-US" b="1" smtClean="0"/>
              <a:t>man -k </a:t>
            </a:r>
            <a:r>
              <a:rPr lang="en-US" i="1" smtClean="0"/>
              <a:t>keyword</a:t>
            </a:r>
            <a:r>
              <a:rPr lang="en-US" smtClean="0"/>
              <a:t>	</a:t>
            </a:r>
          </a:p>
          <a:p>
            <a:pPr algn="just">
              <a:lnSpc>
                <a:spcPct val="80000"/>
              </a:lnSpc>
            </a:pPr>
            <a:r>
              <a:rPr lang="en-US" smtClean="0"/>
              <a:t>   - This lists all commands that have the string keyword in their description.  </a:t>
            </a:r>
            <a:endParaRPr lang="en-US" b="1" smtClean="0"/>
          </a:p>
          <a:p>
            <a:pPr algn="just">
              <a:lnSpc>
                <a:spcPct val="80000"/>
              </a:lnSpc>
            </a:pPr>
            <a:r>
              <a:rPr lang="en-US" b="1" smtClean="0"/>
              <a:t>man [12345791m] </a:t>
            </a:r>
            <a:r>
              <a:rPr lang="en-US" i="1" smtClean="0"/>
              <a:t>command	   </a:t>
            </a:r>
          </a:p>
          <a:p>
            <a:pPr algn="just">
              <a:lnSpc>
                <a:spcPct val="80000"/>
              </a:lnSpc>
            </a:pPr>
            <a:r>
              <a:rPr lang="en-US" i="1" smtClean="0"/>
              <a:t>   </a:t>
            </a:r>
            <a:r>
              <a:rPr lang="en-US" b="1" smtClean="0"/>
              <a:t>- </a:t>
            </a:r>
            <a:r>
              <a:rPr lang="en-US" smtClean="0"/>
              <a:t>This displays the manual page for </a:t>
            </a:r>
            <a:r>
              <a:rPr lang="en-US" i="1" smtClean="0"/>
              <a:t>command</a:t>
            </a:r>
            <a:r>
              <a:rPr lang="en-US" smtClean="0"/>
              <a:t> in the specified section of the manual.  </a:t>
            </a:r>
            <a:endParaRPr lang="en-US" b="1" smtClean="0"/>
          </a:p>
          <a:p>
            <a:pPr algn="just">
              <a:lnSpc>
                <a:spcPct val="80000"/>
              </a:lnSpc>
            </a:pPr>
            <a:r>
              <a:rPr lang="en-US" b="1" smtClean="0"/>
              <a:t>man </a:t>
            </a:r>
            <a:r>
              <a:rPr lang="en-US" i="1" smtClean="0"/>
              <a:t>command  	   </a:t>
            </a:r>
          </a:p>
          <a:p>
            <a:pPr algn="just">
              <a:lnSpc>
                <a:spcPct val="80000"/>
              </a:lnSpc>
            </a:pPr>
            <a:r>
              <a:rPr lang="en-US" i="1" smtClean="0"/>
              <a:t>   - </a:t>
            </a:r>
            <a:r>
              <a:rPr lang="en-US" smtClean="0"/>
              <a:t>This displays the default manual entry for command.There may be an entry in more than one section for the command.  </a:t>
            </a:r>
          </a:p>
          <a:p>
            <a:pPr algn="just">
              <a:lnSpc>
                <a:spcPct val="110000"/>
              </a:lnSpc>
            </a:pPr>
            <a:r>
              <a:rPr lang="en-US" smtClean="0"/>
              <a:t>All of these commands require that the system administrator has installed the online manual correctly.  </a:t>
            </a:r>
          </a:p>
          <a:p>
            <a:pPr algn="just">
              <a:lnSpc>
                <a:spcPct val="80000"/>
              </a:lnSpc>
            </a:pPr>
            <a:r>
              <a:rPr lang="en-US" smtClean="0"/>
              <a:t>&lt;Return&gt;, &lt;Space&gt; and &lt;Q&gt; keys represent action as given below:</a:t>
            </a:r>
          </a:p>
          <a:p>
            <a:pPr algn="just">
              <a:lnSpc>
                <a:spcPct val="80000"/>
              </a:lnSpc>
            </a:pPr>
            <a:r>
              <a:rPr lang="en-US" smtClean="0"/>
              <a:t> Return 	Displays the next line</a:t>
            </a:r>
          </a:p>
          <a:p>
            <a:pPr algn="just">
              <a:lnSpc>
                <a:spcPct val="80000"/>
              </a:lnSpc>
            </a:pPr>
            <a:r>
              <a:rPr lang="en-US" smtClean="0"/>
              <a:t> Space 	Displays the next page</a:t>
            </a:r>
          </a:p>
          <a:p>
            <a:pPr algn="just">
              <a:lnSpc>
                <a:spcPct val="80000"/>
              </a:lnSpc>
            </a:pPr>
            <a:r>
              <a:rPr lang="en-US" smtClean="0"/>
              <a:t> Q  or  q 	Exits the man command and returns to the shell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35063" y="771525"/>
            <a:ext cx="4587875" cy="3441700"/>
          </a:xfrm>
          <a:ln/>
        </p:spPr>
      </p:sp>
      <p:sp>
        <p:nvSpPr>
          <p:cNvPr id="204803" name="Rectangle 3"/>
          <p:cNvSpPr>
            <a:spLocks noGrp="1" noChangeArrowheads="1"/>
          </p:cNvSpPr>
          <p:nvPr>
            <p:ph type="body" idx="1"/>
          </p:nvPr>
        </p:nvSpPr>
        <p:spPr>
          <a:xfrm>
            <a:off x="912813" y="4360863"/>
            <a:ext cx="5032375" cy="4132262"/>
          </a:xfrm>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135063" y="771525"/>
            <a:ext cx="4587875" cy="3441700"/>
          </a:xfrm>
          <a:ln/>
        </p:spPr>
      </p:sp>
      <p:sp>
        <p:nvSpPr>
          <p:cNvPr id="205827" name="Rectangle 3"/>
          <p:cNvSpPr>
            <a:spLocks noGrp="1" noChangeArrowheads="1"/>
          </p:cNvSpPr>
          <p:nvPr>
            <p:ph type="body" idx="1"/>
          </p:nvPr>
        </p:nvSpPr>
        <p:spPr>
          <a:xfrm>
            <a:off x="912813" y="4360863"/>
            <a:ext cx="5032375" cy="4132262"/>
          </a:xfrm>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1135063" y="771525"/>
            <a:ext cx="4587875" cy="3441700"/>
          </a:xfr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1135063" y="771525"/>
            <a:ext cx="4587875" cy="3441700"/>
          </a:xfrm>
          <a:ln/>
        </p:spPr>
      </p:sp>
      <p:sp>
        <p:nvSpPr>
          <p:cNvPr id="207875" name="Rectangle 3"/>
          <p:cNvSpPr>
            <a:spLocks noGrp="1" noChangeArrowheads="1"/>
          </p:cNvSpPr>
          <p:nvPr>
            <p:ph type="body" idx="1"/>
          </p:nvPr>
        </p:nvSpPr>
        <p:spPr>
          <a:xfrm>
            <a:off x="890588" y="4360863"/>
            <a:ext cx="5302250" cy="4132262"/>
          </a:xfrm>
          <a:noFill/>
          <a:ln/>
        </p:spPr>
        <p:txBody>
          <a:bodyPr/>
          <a:lstStyle/>
          <a:p>
            <a:pPr algn="just">
              <a:lnSpc>
                <a:spcPct val="90000"/>
              </a:lnSpc>
            </a:pPr>
            <a:r>
              <a:rPr lang="en-US" smtClean="0"/>
              <a:t>Unix provides granularity on the access to files that reside on the system.</a:t>
            </a:r>
          </a:p>
          <a:p>
            <a:pPr algn="just">
              <a:lnSpc>
                <a:spcPct val="90000"/>
              </a:lnSpc>
            </a:pPr>
            <a:r>
              <a:rPr lang="en-US" smtClean="0"/>
              <a:t>For the purpose of access control UNIX differentiates users into three categories:</a:t>
            </a:r>
          </a:p>
          <a:p>
            <a:pPr algn="just">
              <a:lnSpc>
                <a:spcPct val="90000"/>
              </a:lnSpc>
              <a:buFontTx/>
              <a:buChar char="•"/>
            </a:pPr>
            <a:r>
              <a:rPr lang="en-US" smtClean="0"/>
              <a:t> owner – creator of the file</a:t>
            </a:r>
          </a:p>
          <a:p>
            <a:pPr algn="just">
              <a:lnSpc>
                <a:spcPct val="90000"/>
              </a:lnSpc>
            </a:pPr>
            <a:r>
              <a:rPr lang="en-US" smtClean="0"/>
              <a:t>                (owner of a file can be identified using ls –l command, described earlier)</a:t>
            </a:r>
          </a:p>
          <a:p>
            <a:pPr algn="just">
              <a:lnSpc>
                <a:spcPct val="90000"/>
              </a:lnSpc>
              <a:buFontTx/>
              <a:buChar char="•"/>
            </a:pPr>
            <a:r>
              <a:rPr lang="en-US" smtClean="0"/>
              <a:t> group – a group of login ids that is named as a group</a:t>
            </a:r>
          </a:p>
          <a:p>
            <a:pPr algn="just">
              <a:lnSpc>
                <a:spcPct val="90000"/>
              </a:lnSpc>
              <a:buFontTx/>
              <a:buChar char="•"/>
            </a:pPr>
            <a:r>
              <a:rPr lang="en-US" smtClean="0"/>
              <a:t> others – other than owner and members of the group to which file belongs to </a:t>
            </a:r>
          </a:p>
          <a:p>
            <a:pPr algn="just">
              <a:lnSpc>
                <a:spcPct val="80000"/>
              </a:lnSpc>
            </a:pPr>
            <a:endParaRPr lang="en-US" smtClean="0"/>
          </a:p>
          <a:p>
            <a:pPr algn="just">
              <a:lnSpc>
                <a:spcPct val="90000"/>
              </a:lnSpc>
            </a:pPr>
            <a:r>
              <a:rPr lang="en-US" smtClean="0"/>
              <a:t>UNIX provides commands to set access  permissions for each of the above categories.</a:t>
            </a:r>
          </a:p>
          <a:p>
            <a:pPr algn="just">
              <a:lnSpc>
                <a:spcPct val="90000"/>
              </a:lnSpc>
            </a:pPr>
            <a:r>
              <a:rPr lang="en-US" smtClean="0"/>
              <a:t>chmod command is used to set permissions for a file or a group of files. chmod is discussed later in detail.</a:t>
            </a:r>
          </a:p>
          <a:p>
            <a:pPr algn="just">
              <a:lnSpc>
                <a:spcPct val="80000"/>
              </a:lnSpc>
            </a:pPr>
            <a:endParaRPr lang="en-US" smtClean="0"/>
          </a:p>
          <a:p>
            <a:pPr algn="just">
              <a:lnSpc>
                <a:spcPct val="90000"/>
              </a:lnSpc>
            </a:pPr>
            <a:r>
              <a:rPr lang="en-US" smtClean="0"/>
              <a:t>The read permission allows a file to be read and write permission allows a file to be modified. Executable permission is required for a file to be executed. It can be seen that all executable files in /bin or /usr/bin directory have execute permission set. The same holds good for any executable file located in any other directory.</a:t>
            </a:r>
          </a:p>
          <a:p>
            <a:pPr algn="just">
              <a:lnSpc>
                <a:spcPct val="50000"/>
              </a:lnSpc>
            </a:pPr>
            <a:endParaRPr lang="en-US" smtClean="0"/>
          </a:p>
          <a:p>
            <a:pPr algn="just">
              <a:lnSpc>
                <a:spcPct val="90000"/>
              </a:lnSpc>
            </a:pPr>
            <a:r>
              <a:rPr lang="en-US" smtClean="0"/>
              <a:t>For example, the permissions </a:t>
            </a:r>
            <a:r>
              <a:rPr lang="en-US" smtClean="0">
                <a:latin typeface="Courier New" pitchFamily="49" charset="0"/>
              </a:rPr>
              <a:t>rw-r---- </a:t>
            </a:r>
            <a:r>
              <a:rPr lang="en-US" smtClean="0"/>
              <a:t>set on a file indicate that, owner has permissions to read &amp; write, group has read only permission and others can’t access the file.</a:t>
            </a:r>
          </a:p>
          <a:p>
            <a:pPr algn="just">
              <a:lnSpc>
                <a:spcPct val="90000"/>
              </a:lnSpc>
            </a:pPr>
            <a:endParaRPr lang="en-US" smtClean="0"/>
          </a:p>
          <a:p>
            <a:pPr algn="just">
              <a:lnSpc>
                <a:spcPct val="90000"/>
              </a:lnSpc>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1135063" y="771525"/>
            <a:ext cx="4587875" cy="3441700"/>
          </a:xfrm>
          <a:ln/>
        </p:spPr>
      </p:sp>
      <p:sp>
        <p:nvSpPr>
          <p:cNvPr id="208899" name="Rectangle 3"/>
          <p:cNvSpPr>
            <a:spLocks noGrp="1" noChangeArrowheads="1"/>
          </p:cNvSpPr>
          <p:nvPr>
            <p:ph type="body" idx="1"/>
          </p:nvPr>
        </p:nvSpPr>
        <p:spPr>
          <a:xfrm>
            <a:off x="685800" y="4360863"/>
            <a:ext cx="5486400" cy="4132262"/>
          </a:xfrm>
          <a:noFill/>
          <a:ln/>
        </p:spPr>
        <p:txBody>
          <a:bodyPr/>
          <a:lstStyle/>
          <a:p>
            <a:pPr algn="just"/>
            <a:r>
              <a:rPr lang="en-US" sz="1300" smtClean="0"/>
              <a:t>Permissions are applicable for directories as well. Since directories hold file names, access permissions indicate whether a file can be added or removed from a directory. However, the permission on a directory indicate whether files can be created, or renamed or removed as well as listing of directory content.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1135063" y="771525"/>
            <a:ext cx="4587875" cy="3441700"/>
          </a:xfrm>
          <a:ln/>
        </p:spPr>
      </p:sp>
      <p:sp>
        <p:nvSpPr>
          <p:cNvPr id="209923" name="Rectangle 3"/>
          <p:cNvSpPr>
            <a:spLocks noGrp="1" noChangeArrowheads="1"/>
          </p:cNvSpPr>
          <p:nvPr>
            <p:ph type="body" idx="1"/>
          </p:nvPr>
        </p:nvSpPr>
        <p:spPr>
          <a:xfrm>
            <a:off x="685800" y="4360863"/>
            <a:ext cx="5486400" cy="4132262"/>
          </a:xfrm>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1135063" y="771525"/>
            <a:ext cx="4587875" cy="3441700"/>
          </a:xfrm>
          <a:ln/>
        </p:spPr>
      </p:sp>
      <p:sp>
        <p:nvSpPr>
          <p:cNvPr id="210947" name="Rectangle 3"/>
          <p:cNvSpPr>
            <a:spLocks noGrp="1" noChangeArrowheads="1"/>
          </p:cNvSpPr>
          <p:nvPr>
            <p:ph type="body" idx="1"/>
          </p:nvPr>
        </p:nvSpPr>
        <p:spPr>
          <a:xfrm>
            <a:off x="685800" y="4360863"/>
            <a:ext cx="5486400" cy="4132262"/>
          </a:xfrm>
          <a:noFill/>
          <a:ln/>
        </p:spPr>
        <p:txBody>
          <a:bodyPr/>
          <a:lstStyle/>
          <a:p>
            <a:pPr>
              <a:lnSpc>
                <a:spcPct val="80000"/>
              </a:lnSpc>
            </a:pPr>
            <a:r>
              <a:rPr lang="en-US" smtClean="0"/>
              <a:t>File access permissions  can be changed using “</a:t>
            </a:r>
            <a:r>
              <a:rPr lang="en-US" b="1" smtClean="0"/>
              <a:t>chmod</a:t>
            </a:r>
            <a:r>
              <a:rPr lang="en-US" smtClean="0"/>
              <a:t>” command.</a:t>
            </a:r>
          </a:p>
          <a:p>
            <a:r>
              <a:rPr lang="en-US" smtClean="0"/>
              <a:t>To change permissions, the type of the user, the type of the permission, whether the permission has to be granted or revoked, and the name of the file, has to be specified.</a:t>
            </a:r>
            <a:endParaRPr lang="en-US" b="1" smtClean="0"/>
          </a:p>
          <a:p>
            <a:pPr>
              <a:lnSpc>
                <a:spcPct val="80000"/>
              </a:lnSpc>
            </a:pPr>
            <a:r>
              <a:rPr lang="en-US" b="1" smtClean="0"/>
              <a:t>	Category	Operation		Attribute</a:t>
            </a:r>
            <a:endParaRPr lang="en-US" smtClean="0"/>
          </a:p>
          <a:p>
            <a:pPr>
              <a:lnSpc>
                <a:spcPct val="80000"/>
              </a:lnSpc>
            </a:pPr>
            <a:r>
              <a:rPr lang="en-US" smtClean="0"/>
              <a:t>	u-user	+ assign permission	r-read permission</a:t>
            </a:r>
          </a:p>
          <a:p>
            <a:pPr>
              <a:lnSpc>
                <a:spcPct val="80000"/>
              </a:lnSpc>
            </a:pPr>
            <a:r>
              <a:rPr lang="en-US" smtClean="0"/>
              <a:t>	g-group	- remove permission	w-write permission</a:t>
            </a:r>
          </a:p>
          <a:p>
            <a:pPr>
              <a:lnSpc>
                <a:spcPct val="80000"/>
              </a:lnSpc>
            </a:pPr>
            <a:r>
              <a:rPr lang="en-US" smtClean="0"/>
              <a:t>	o-Others	=assign absolute permission	x-execute permission</a:t>
            </a:r>
          </a:p>
          <a:p>
            <a:pPr>
              <a:lnSpc>
                <a:spcPct val="80000"/>
              </a:lnSpc>
            </a:pPr>
            <a:r>
              <a:rPr lang="en-US" smtClean="0"/>
              <a:t>	a-all</a:t>
            </a:r>
          </a:p>
          <a:p>
            <a:pPr>
              <a:lnSpc>
                <a:spcPct val="40000"/>
              </a:lnSpc>
            </a:pPr>
            <a:endParaRPr lang="en-US" smtClean="0"/>
          </a:p>
          <a:p>
            <a:pPr>
              <a:lnSpc>
                <a:spcPct val="80000"/>
              </a:lnSpc>
            </a:pPr>
            <a:r>
              <a:rPr lang="en-US" smtClean="0"/>
              <a:t>$ chmod  u+x  note	</a:t>
            </a:r>
          </a:p>
          <a:p>
            <a:pPr>
              <a:lnSpc>
                <a:spcPct val="80000"/>
              </a:lnSpc>
            </a:pPr>
            <a:r>
              <a:rPr lang="en-US" smtClean="0"/>
              <a:t>This assigns execute permission to the owner of the file note</a:t>
            </a:r>
          </a:p>
          <a:p>
            <a:pPr>
              <a:lnSpc>
                <a:spcPct val="40000"/>
              </a:lnSpc>
            </a:pPr>
            <a:endParaRPr lang="en-US" smtClean="0"/>
          </a:p>
          <a:p>
            <a:pPr>
              <a:lnSpc>
                <a:spcPct val="80000"/>
              </a:lnSpc>
            </a:pPr>
            <a:r>
              <a:rPr lang="en-US" smtClean="0"/>
              <a:t>$ chmod  ugo+x  note  </a:t>
            </a:r>
          </a:p>
          <a:p>
            <a:pPr>
              <a:lnSpc>
                <a:spcPct val="80000"/>
              </a:lnSpc>
            </a:pPr>
            <a:r>
              <a:rPr lang="en-US" smtClean="0"/>
              <a:t>This assigns execute permission to all users</a:t>
            </a:r>
          </a:p>
          <a:p>
            <a:pPr>
              <a:lnSpc>
                <a:spcPct val="40000"/>
              </a:lnSpc>
            </a:pPr>
            <a:endParaRPr lang="en-US" b="1" smtClean="0"/>
          </a:p>
          <a:p>
            <a:pPr>
              <a:lnSpc>
                <a:spcPct val="80000"/>
              </a:lnSpc>
            </a:pPr>
            <a:r>
              <a:rPr lang="en-US" b="1" smtClean="0"/>
              <a:t>The Octal Notation</a:t>
            </a:r>
            <a:endParaRPr lang="en-US" smtClean="0"/>
          </a:p>
          <a:p>
            <a:pPr>
              <a:lnSpc>
                <a:spcPct val="80000"/>
              </a:lnSpc>
            </a:pPr>
            <a:r>
              <a:rPr lang="en-US" smtClean="0"/>
              <a:t>You can just add the appropriate codes when more than one permission has to be granted.</a:t>
            </a:r>
            <a:br>
              <a:rPr lang="en-US" smtClean="0"/>
            </a:br>
            <a:endParaRPr lang="en-US" smtClean="0"/>
          </a:p>
          <a:p>
            <a:pPr>
              <a:lnSpc>
                <a:spcPct val="80000"/>
              </a:lnSpc>
            </a:pPr>
            <a:r>
              <a:rPr lang="en-US" smtClean="0"/>
              <a:t>$ chmod  666  note</a:t>
            </a:r>
          </a:p>
          <a:p>
            <a:pPr>
              <a:lnSpc>
                <a:spcPct val="80000"/>
              </a:lnSpc>
            </a:pPr>
            <a:r>
              <a:rPr lang="en-US" smtClean="0"/>
              <a:t>Here 6 indicate read and write permissions (4+2) to all the users.</a:t>
            </a:r>
          </a:p>
          <a:p>
            <a:pPr>
              <a:lnSpc>
                <a:spcPct val="50000"/>
              </a:lnSpc>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1135063" y="771525"/>
            <a:ext cx="4587875" cy="3441700"/>
          </a:xfrm>
          <a:ln/>
        </p:spPr>
      </p:sp>
      <p:sp>
        <p:nvSpPr>
          <p:cNvPr id="175107" name="Rectangle 3"/>
          <p:cNvSpPr>
            <a:spLocks noGrp="1" noChangeArrowheads="1"/>
          </p:cNvSpPr>
          <p:nvPr>
            <p:ph type="body" idx="1"/>
          </p:nvPr>
        </p:nvSpPr>
        <p:spPr>
          <a:xfrm>
            <a:off x="685800" y="4360863"/>
            <a:ext cx="5486400" cy="4132262"/>
          </a:xfrm>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1135063" y="771525"/>
            <a:ext cx="4587875" cy="3441700"/>
          </a:xfrm>
          <a:ln/>
        </p:spPr>
      </p:sp>
      <p:sp>
        <p:nvSpPr>
          <p:cNvPr id="211971" name="Rectangle 3"/>
          <p:cNvSpPr>
            <a:spLocks noGrp="1" noChangeArrowheads="1"/>
          </p:cNvSpPr>
          <p:nvPr>
            <p:ph type="body" idx="1"/>
          </p:nvPr>
        </p:nvSpPr>
        <p:spPr>
          <a:xfrm>
            <a:off x="990600" y="4268788"/>
            <a:ext cx="5486400" cy="4132262"/>
          </a:xfrm>
          <a:noFill/>
          <a:ln/>
        </p:spPr>
        <p:txBody>
          <a:bodyPr lIns="88911" tIns="44456" rIns="88911" bIns="44456"/>
          <a:lstStyle/>
          <a:p>
            <a:r>
              <a:rPr lang="en-US" smtClean="0"/>
              <a:t>$ chmod  777  note                  </a:t>
            </a:r>
          </a:p>
          <a:p>
            <a:r>
              <a:rPr lang="en-US" smtClean="0"/>
              <a:t>This assigns all permissions to all</a:t>
            </a:r>
          </a:p>
          <a:p>
            <a:pPr>
              <a:lnSpc>
                <a:spcPct val="30000"/>
              </a:lnSpc>
            </a:pPr>
            <a:endParaRPr lang="en-US" smtClean="0"/>
          </a:p>
          <a:p>
            <a:r>
              <a:rPr lang="en-US" smtClean="0"/>
              <a:t>$ chmod  000  note                </a:t>
            </a:r>
          </a:p>
          <a:p>
            <a:r>
              <a:rPr lang="en-US" smtClean="0"/>
              <a:t>This removes all permissions for all categories</a:t>
            </a:r>
          </a:p>
          <a:p>
            <a:endParaRPr lang="en-US" smtClean="0"/>
          </a:p>
          <a:p>
            <a:pPr>
              <a:lnSpc>
                <a:spcPct val="110000"/>
              </a:lnSpc>
            </a:pPr>
            <a:r>
              <a:rPr lang="en-US" smtClean="0"/>
              <a:t> Create the DIRECTORY(ies), if they do not already exist.</a:t>
            </a:r>
          </a:p>
          <a:p>
            <a:r>
              <a:rPr lang="en-US" smtClean="0"/>
              <a:t> -m, --mode=MODE</a:t>
            </a:r>
          </a:p>
          <a:p>
            <a:r>
              <a:rPr lang="en-US" smtClean="0"/>
              <a:t>        set  permission mode</a:t>
            </a:r>
          </a:p>
          <a:p>
            <a:r>
              <a:rPr lang="en-US" smtClean="0"/>
              <a:t> -p, --parents</a:t>
            </a:r>
          </a:p>
          <a:p>
            <a:r>
              <a:rPr lang="en-US" smtClean="0"/>
              <a:t>        no error if existing, make  parent  directories  as</a:t>
            </a:r>
          </a:p>
          <a:p>
            <a:r>
              <a:rPr lang="en-US" smtClean="0"/>
              <a:t>        needed</a:t>
            </a:r>
          </a:p>
          <a:p>
            <a:r>
              <a:rPr lang="en-US" smtClean="0"/>
              <a:t> --verbose</a:t>
            </a:r>
          </a:p>
          <a:p>
            <a:r>
              <a:rPr lang="en-US" smtClean="0"/>
              <a:t>        print a message for each created directory</a:t>
            </a:r>
          </a:p>
          <a:p>
            <a:r>
              <a:rPr lang="en-US" smtClean="0"/>
              <a:t>Making a directory – The mkdir command</a:t>
            </a:r>
          </a:p>
          <a:p>
            <a:r>
              <a:rPr lang="en-US" smtClean="0"/>
              <a:t>Directories can be created by using the mkdir (make directory) command. </a:t>
            </a:r>
          </a:p>
          <a:p>
            <a:endParaRPr lang="en-US" smtClean="0"/>
          </a:p>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1135063" y="771525"/>
            <a:ext cx="4587875" cy="3441700"/>
          </a:xfrm>
          <a:ln/>
        </p:spPr>
      </p:sp>
      <p:sp>
        <p:nvSpPr>
          <p:cNvPr id="212995" name="Rectangle 3"/>
          <p:cNvSpPr>
            <a:spLocks noGrp="1" noChangeArrowheads="1"/>
          </p:cNvSpPr>
          <p:nvPr>
            <p:ph type="body" idx="1"/>
          </p:nvPr>
        </p:nvSpPr>
        <p:spPr>
          <a:xfrm>
            <a:off x="815975" y="4360863"/>
            <a:ext cx="5356225" cy="3963987"/>
          </a:xfrm>
          <a:noFill/>
          <a:ln/>
        </p:spPr>
        <p:txBody>
          <a:bodyPr lIns="88911" tIns="44456" rIns="88911" bIns="44456"/>
          <a:lstStyle/>
          <a:p>
            <a:r>
              <a:rPr lang="en-US" smtClean="0"/>
              <a:t>$ mkdir mydir</a:t>
            </a:r>
          </a:p>
          <a:p>
            <a:r>
              <a:rPr lang="en-US" smtClean="0"/>
              <a:t>A directory mydir is created under the current directory.</a:t>
            </a:r>
          </a:p>
          <a:p>
            <a:r>
              <a:rPr lang="en-US" smtClean="0"/>
              <a:t>A number or directories can be created as follows</a:t>
            </a:r>
          </a:p>
          <a:p>
            <a:pPr>
              <a:lnSpc>
                <a:spcPct val="140000"/>
              </a:lnSpc>
            </a:pPr>
            <a:r>
              <a:rPr lang="en-US" smtClean="0"/>
              <a:t>$ mkdir mydir mydir/progs mydir/data </a:t>
            </a:r>
          </a:p>
          <a:p>
            <a:r>
              <a:rPr lang="en-US" smtClean="0"/>
              <a:t>$mkdir –p mydir/mydir1/mydir2/mydir3</a:t>
            </a:r>
          </a:p>
          <a:p>
            <a:r>
              <a:rPr lang="en-US" smtClean="0"/>
              <a:t>Creates directories hierarchically below each directory</a:t>
            </a:r>
          </a:p>
          <a:p>
            <a:pPr>
              <a:lnSpc>
                <a:spcPct val="10000"/>
              </a:lnSpc>
            </a:pPr>
            <a:endParaRPr lang="en-US" smtClean="0"/>
          </a:p>
          <a:p>
            <a:r>
              <a:rPr lang="en-US" smtClean="0"/>
              <a:t>$mkdir –m  755 project</a:t>
            </a:r>
          </a:p>
          <a:p>
            <a:r>
              <a:rPr lang="en-US" smtClean="0"/>
              <a:t>Creates directory “project” and sets read, write, execute permissions for owner and read &amp; execute permissions for group and others.</a:t>
            </a:r>
          </a:p>
          <a:p>
            <a:pPr>
              <a:lnSpc>
                <a:spcPct val="30000"/>
              </a:lnSpc>
            </a:pPr>
            <a:endParaRPr lang="en-US" smtClean="0"/>
          </a:p>
          <a:p>
            <a:pPr>
              <a:lnSpc>
                <a:spcPct val="110000"/>
              </a:lnSpc>
            </a:pPr>
            <a:r>
              <a:rPr lang="en-US" b="1" smtClean="0"/>
              <a:t>Remove a directory</a:t>
            </a:r>
          </a:p>
          <a:p>
            <a:pPr>
              <a:lnSpc>
                <a:spcPct val="120000"/>
              </a:lnSpc>
            </a:pPr>
            <a:r>
              <a:rPr lang="en-US" smtClean="0"/>
              <a:t>The </a:t>
            </a:r>
            <a:r>
              <a:rPr lang="en-US" b="1" smtClean="0"/>
              <a:t>rmdir</a:t>
            </a:r>
            <a:r>
              <a:rPr lang="en-US" smtClean="0"/>
              <a:t> command allows removal of a directory. To remove a directory, it must be empty (except for dot and dot dot). </a:t>
            </a:r>
          </a:p>
          <a:p>
            <a:pPr>
              <a:lnSpc>
                <a:spcPct val="10000"/>
              </a:lnSpc>
            </a:pPr>
            <a:endParaRPr lang="en-US" smtClean="0"/>
          </a:p>
          <a:p>
            <a:pPr>
              <a:lnSpc>
                <a:spcPct val="110000"/>
              </a:lnSpc>
            </a:pPr>
            <a:r>
              <a:rPr lang="en-US" smtClean="0"/>
              <a:t>The arguments to </a:t>
            </a:r>
            <a:r>
              <a:rPr lang="en-US" b="1" smtClean="0"/>
              <a:t>rmdir</a:t>
            </a:r>
            <a:r>
              <a:rPr lang="en-US" smtClean="0"/>
              <a:t> must be existing directory names. As with any of the commands that take file or directory names as arguments, absolute or relative path names can be provided.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135063" y="771525"/>
            <a:ext cx="4587875" cy="3441700"/>
          </a:xfrm>
          <a:ln/>
        </p:spPr>
      </p:sp>
      <p:sp>
        <p:nvSpPr>
          <p:cNvPr id="214019" name="Rectangle 3"/>
          <p:cNvSpPr>
            <a:spLocks noGrp="1" noChangeArrowheads="1"/>
          </p:cNvSpPr>
          <p:nvPr>
            <p:ph type="body" idx="1"/>
          </p:nvPr>
        </p:nvSpPr>
        <p:spPr>
          <a:xfrm>
            <a:off x="912813" y="4360863"/>
            <a:ext cx="5032375" cy="4132262"/>
          </a:xfrm>
          <a:noFill/>
          <a:ln/>
        </p:spPr>
        <p:txBody>
          <a:bodyPr/>
          <a:lstStyle/>
          <a:p>
            <a:r>
              <a:rPr lang="en-US" smtClean="0"/>
              <a:t>What is the action performed by the following commands?</a:t>
            </a:r>
          </a:p>
          <a:p>
            <a:endParaRPr lang="en-US" smtClean="0"/>
          </a:p>
          <a:p>
            <a:r>
              <a:rPr lang="en-US" smtClean="0"/>
              <a:t>	$  cd .</a:t>
            </a:r>
          </a:p>
          <a:p>
            <a:endParaRPr lang="en-US" smtClean="0"/>
          </a:p>
          <a:p>
            <a:r>
              <a:rPr lang="en-US" smtClean="0"/>
              <a:t>	$  cd ../abc/xyz/pqr</a:t>
            </a:r>
          </a:p>
          <a:p>
            <a:endParaRPr lang="en-US" smtClean="0"/>
          </a:p>
          <a:p>
            <a:endParaRPr lang="en-US" smtClean="0"/>
          </a:p>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1135063" y="771525"/>
            <a:ext cx="4587875" cy="3441700"/>
          </a:xfrm>
          <a:ln/>
        </p:spPr>
      </p:sp>
      <p:sp>
        <p:nvSpPr>
          <p:cNvPr id="215043" name="Rectangle 3"/>
          <p:cNvSpPr>
            <a:spLocks noGrp="1" noChangeArrowheads="1"/>
          </p:cNvSpPr>
          <p:nvPr>
            <p:ph type="body" idx="1"/>
          </p:nvPr>
        </p:nvSpPr>
        <p:spPr>
          <a:xfrm>
            <a:off x="685800" y="4360863"/>
            <a:ext cx="5486400" cy="4132262"/>
          </a:xfrm>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135063" y="771525"/>
            <a:ext cx="4587875" cy="3441700"/>
          </a:xfrm>
          <a:ln/>
        </p:spPr>
      </p:sp>
      <p:sp>
        <p:nvSpPr>
          <p:cNvPr id="216067" name="Rectangle 3"/>
          <p:cNvSpPr>
            <a:spLocks noGrp="1" noChangeArrowheads="1"/>
          </p:cNvSpPr>
          <p:nvPr>
            <p:ph type="body" idx="1"/>
          </p:nvPr>
        </p:nvSpPr>
        <p:spPr>
          <a:xfrm>
            <a:off x="685800" y="4344988"/>
            <a:ext cx="5486400" cy="4132262"/>
          </a:xfrm>
          <a:noFill/>
          <a:ln/>
        </p:spPr>
        <p:txBody>
          <a:bodyPr lIns="88911" tIns="44456" rIns="88911" bIns="44456"/>
          <a:lstStyle/>
          <a:p>
            <a:r>
              <a:rPr lang="en-GB" smtClean="0"/>
              <a:t>The </a:t>
            </a:r>
            <a:r>
              <a:rPr lang="en-GB" b="1" smtClean="0"/>
              <a:t>cp</a:t>
            </a:r>
            <a:r>
              <a:rPr lang="en-GB" smtClean="0"/>
              <a:t> command copies a file or a group of files. </a:t>
            </a:r>
            <a:r>
              <a:rPr lang="en-GB" b="1" smtClean="0"/>
              <a:t>cp</a:t>
            </a:r>
            <a:r>
              <a:rPr lang="en-GB" smtClean="0"/>
              <a:t> creates an exact image of the file on the disk with the target  name specified.</a:t>
            </a:r>
          </a:p>
          <a:p>
            <a:pPr>
              <a:lnSpc>
                <a:spcPct val="0"/>
              </a:lnSpc>
            </a:pPr>
            <a:endParaRPr lang="en-GB" smtClean="0"/>
          </a:p>
          <a:p>
            <a:r>
              <a:rPr lang="en-GB" smtClean="0"/>
              <a:t>$ cp  chap01  unit1	</a:t>
            </a:r>
          </a:p>
          <a:p>
            <a:pPr>
              <a:lnSpc>
                <a:spcPct val="0"/>
              </a:lnSpc>
            </a:pPr>
            <a:endParaRPr lang="en-GB" smtClean="0"/>
          </a:p>
          <a:p>
            <a:r>
              <a:rPr lang="en-GB" smtClean="0"/>
              <a:t>This copies the file chap01 to the file unit1</a:t>
            </a:r>
          </a:p>
          <a:p>
            <a:pPr>
              <a:lnSpc>
                <a:spcPct val="0"/>
              </a:lnSpc>
            </a:pPr>
            <a:endParaRPr lang="en-GB" smtClean="0"/>
          </a:p>
          <a:p>
            <a:r>
              <a:rPr lang="en-GB" smtClean="0"/>
              <a:t>If the destination file doesn’t exist, it will be created before copying takes place. If not, it will be simply overwritten.</a:t>
            </a:r>
          </a:p>
          <a:p>
            <a:pPr>
              <a:lnSpc>
                <a:spcPct val="0"/>
              </a:lnSpc>
            </a:pPr>
            <a:endParaRPr lang="en-GB" smtClean="0"/>
          </a:p>
          <a:p>
            <a:pPr>
              <a:lnSpc>
                <a:spcPct val="130000"/>
              </a:lnSpc>
            </a:pPr>
            <a:r>
              <a:rPr lang="en-GB" smtClean="0"/>
              <a:t>$ cp chap01 progs/unit1	</a:t>
            </a:r>
          </a:p>
          <a:p>
            <a:r>
              <a:rPr lang="en-GB" smtClean="0"/>
              <a:t>copies the file chap01 to the directory progs.  The  name of the copied file will be unit1</a:t>
            </a:r>
          </a:p>
          <a:p>
            <a:pPr>
              <a:lnSpc>
                <a:spcPct val="0"/>
              </a:lnSpc>
            </a:pPr>
            <a:endParaRPr lang="en-GB" smtClean="0"/>
          </a:p>
          <a:p>
            <a:r>
              <a:rPr lang="en-GB" smtClean="0"/>
              <a:t>When target is a directory, </a:t>
            </a:r>
            <a:r>
              <a:rPr lang="en-GB" b="1" smtClean="0"/>
              <a:t>cp </a:t>
            </a:r>
            <a:r>
              <a:rPr lang="en-GB" smtClean="0"/>
              <a:t>copies the source into the target directory with the same name, unless target filename is specified.</a:t>
            </a:r>
          </a:p>
          <a:p>
            <a:pPr>
              <a:lnSpc>
                <a:spcPct val="10000"/>
              </a:lnSpc>
            </a:pPr>
            <a:endParaRPr lang="en-GB" b="1" smtClean="0"/>
          </a:p>
          <a:p>
            <a:pPr>
              <a:lnSpc>
                <a:spcPct val="110000"/>
              </a:lnSpc>
            </a:pPr>
            <a:r>
              <a:rPr lang="en-GB" smtClean="0"/>
              <a:t>$ cp  chap01  progs	</a:t>
            </a:r>
            <a:br>
              <a:rPr lang="en-GB" smtClean="0"/>
            </a:br>
            <a:r>
              <a:rPr lang="en-GB" smtClean="0"/>
              <a:t>copies the file chap01 to the directory progs.  The name of the copied file will also be chap01</a:t>
            </a:r>
          </a:p>
          <a:p>
            <a:pPr>
              <a:lnSpc>
                <a:spcPct val="0"/>
              </a:lnSpc>
            </a:pPr>
            <a:endParaRPr lang="en-GB" smtClean="0"/>
          </a:p>
          <a:p>
            <a:r>
              <a:rPr lang="en-GB" smtClean="0"/>
              <a:t>$ cp  chap*  progs	</a:t>
            </a:r>
          </a:p>
          <a:p>
            <a:r>
              <a:rPr lang="en-GB" smtClean="0"/>
              <a:t>copies all the files matching the pattern to the  directory progs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1135063" y="771525"/>
            <a:ext cx="4587875" cy="3441700"/>
          </a:xfrm>
          <a:ln/>
        </p:spPr>
      </p:sp>
      <p:sp>
        <p:nvSpPr>
          <p:cNvPr id="217091"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GB" smtClean="0"/>
              <a:t>$ cp  chap01  chap02  progs   	#copies the 2 files to the dir progs</a:t>
            </a:r>
          </a:p>
          <a:p>
            <a:pPr algn="just"/>
            <a:endParaRPr lang="en-GB" smtClean="0"/>
          </a:p>
          <a:p>
            <a:pPr algn="just"/>
            <a:r>
              <a:rPr lang="en-GB" smtClean="0"/>
              <a:t>$ cp  –i  chap01  unit1   </a:t>
            </a:r>
          </a:p>
          <a:p>
            <a:pPr algn="just"/>
            <a:r>
              <a:rPr lang="en-GB" smtClean="0"/>
              <a:t>cp: overwrite unti1? y</a:t>
            </a:r>
          </a:p>
          <a:p>
            <a:pPr algn="just"/>
            <a:endParaRPr lang="en-GB" smtClean="0"/>
          </a:p>
          <a:p>
            <a:pPr algn="just"/>
            <a:r>
              <a:rPr lang="en-GB" smtClean="0"/>
              <a:t>-i option lets interactive operation that prompts user before overwriting a file that already exists</a:t>
            </a:r>
          </a:p>
          <a:p>
            <a:pPr algn="just"/>
            <a:endParaRPr lang="en-GB" smtClean="0"/>
          </a:p>
          <a:p>
            <a:pPr algn="just"/>
            <a:r>
              <a:rPr lang="en-GB" smtClean="0"/>
              <a:t>$cp  –r  progs   newprogs  </a:t>
            </a:r>
          </a:p>
          <a:p>
            <a:pPr algn="just"/>
            <a:r>
              <a:rPr lang="en-GB" smtClean="0"/>
              <a:t>Copies recursively all files and subdirectories of progs to newprogs. Here progs and newprogs are directories.</a:t>
            </a:r>
          </a:p>
          <a:p>
            <a:pPr algn="just"/>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1135063" y="771525"/>
            <a:ext cx="4587875" cy="3441700"/>
          </a:xfrm>
          <a:ln/>
        </p:spPr>
      </p:sp>
      <p:sp>
        <p:nvSpPr>
          <p:cNvPr id="218115" name="Rectangle 3"/>
          <p:cNvSpPr>
            <a:spLocks noGrp="1" noChangeArrowheads="1"/>
          </p:cNvSpPr>
          <p:nvPr>
            <p:ph type="body" idx="1"/>
          </p:nvPr>
        </p:nvSpPr>
        <p:spPr>
          <a:xfrm>
            <a:off x="685800" y="4360863"/>
            <a:ext cx="5486400" cy="4132262"/>
          </a:xfrm>
          <a:noFill/>
          <a:ln/>
        </p:spPr>
        <p:txBody>
          <a:bodyPr lIns="88911" tIns="44456" rIns="88911" bIns="44456"/>
          <a:lstStyle/>
          <a:p>
            <a:r>
              <a:rPr lang="en-US" smtClean="0"/>
              <a:t>Renaming the files  - The </a:t>
            </a:r>
            <a:r>
              <a:rPr lang="en-US" b="1" smtClean="0"/>
              <a:t>mv</a:t>
            </a:r>
            <a:r>
              <a:rPr lang="en-US" smtClean="0"/>
              <a:t> command</a:t>
            </a:r>
            <a:endParaRPr lang="en-GB" smtClean="0"/>
          </a:p>
          <a:p>
            <a:r>
              <a:rPr lang="en-GB" smtClean="0"/>
              <a:t>The </a:t>
            </a:r>
            <a:r>
              <a:rPr lang="en-GB" b="1" smtClean="0"/>
              <a:t>mv</a:t>
            </a:r>
            <a:r>
              <a:rPr lang="en-GB" smtClean="0"/>
              <a:t> command simply renames a file or a group of files. Its syntax is similar to the </a:t>
            </a:r>
            <a:r>
              <a:rPr lang="en-GB" b="1" smtClean="0"/>
              <a:t>cp</a:t>
            </a:r>
            <a:r>
              <a:rPr lang="en-GB" smtClean="0"/>
              <a:t> command.</a:t>
            </a:r>
          </a:p>
          <a:p>
            <a:r>
              <a:rPr lang="en-GB" smtClean="0"/>
              <a:t>$  mv  chap01  man01</a:t>
            </a:r>
          </a:p>
          <a:p>
            <a:endParaRPr lang="en-GB" smtClean="0"/>
          </a:p>
          <a:p>
            <a:r>
              <a:rPr lang="en-GB" smtClean="0"/>
              <a:t>If the destination file doesn’t exist, it will be created. If it is there, it will be overwritten.</a:t>
            </a:r>
          </a:p>
          <a:p>
            <a:r>
              <a:rPr lang="en-GB" smtClean="0"/>
              <a:t>$ mv  chap01  chap02  chap03  progs</a:t>
            </a:r>
          </a:p>
          <a:p>
            <a:r>
              <a:rPr lang="en-GB" smtClean="0"/>
              <a:t>Moves the  3 files to the directory progs.</a:t>
            </a:r>
          </a:p>
          <a:p>
            <a:r>
              <a:rPr lang="en-GB" smtClean="0"/>
              <a:t>$ mv  mydir   perdir	</a:t>
            </a:r>
          </a:p>
          <a:p>
            <a:r>
              <a:rPr lang="en-GB" smtClean="0"/>
              <a:t>This command renames the directory mydir to  perdir</a:t>
            </a:r>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1135063" y="771525"/>
            <a:ext cx="4587875" cy="3441700"/>
          </a:xfrm>
          <a:ln/>
        </p:spPr>
      </p:sp>
      <p:sp>
        <p:nvSpPr>
          <p:cNvPr id="219139" name="Rectangle 3"/>
          <p:cNvSpPr>
            <a:spLocks noGrp="1" noChangeArrowheads="1"/>
          </p:cNvSpPr>
          <p:nvPr>
            <p:ph type="body" idx="1"/>
          </p:nvPr>
        </p:nvSpPr>
        <p:spPr>
          <a:xfrm>
            <a:off x="762000" y="4344988"/>
            <a:ext cx="5486400" cy="4132262"/>
          </a:xfrm>
          <a:noFill/>
          <a:ln/>
        </p:spPr>
        <p:txBody>
          <a:bodyPr lIns="88911" tIns="44456" rIns="88911" bIns="44456"/>
          <a:lstStyle/>
          <a:p>
            <a:r>
              <a:rPr lang="en-GB" smtClean="0"/>
              <a:t>Files can be deleted with</a:t>
            </a:r>
            <a:r>
              <a:rPr lang="en-GB" b="1" smtClean="0"/>
              <a:t> rm</a:t>
            </a:r>
            <a:r>
              <a:rPr lang="en-GB" smtClean="0"/>
              <a:t> command. When invoked without options, it deletes the files specified on the command line.</a:t>
            </a:r>
          </a:p>
          <a:p>
            <a:r>
              <a:rPr lang="en-GB" smtClean="0"/>
              <a:t>$ rm  chap01  chap02  chap03</a:t>
            </a:r>
          </a:p>
          <a:p>
            <a:r>
              <a:rPr lang="en-GB" b="1" smtClean="0"/>
              <a:t>rm</a:t>
            </a:r>
            <a:r>
              <a:rPr lang="en-GB" smtClean="0"/>
              <a:t> won’t normally remove a directory, but it can remove files from one. You can remove two chapters from the progs directory without having to “cd” to it.</a:t>
            </a:r>
          </a:p>
          <a:p>
            <a:pPr>
              <a:lnSpc>
                <a:spcPct val="50000"/>
              </a:lnSpc>
            </a:pPr>
            <a:endParaRPr lang="en-GB" smtClean="0"/>
          </a:p>
          <a:p>
            <a:r>
              <a:rPr lang="en-GB" smtClean="0"/>
              <a:t>$ rm  progs/chap01  progs/chap02</a:t>
            </a:r>
          </a:p>
          <a:p>
            <a:pPr>
              <a:lnSpc>
                <a:spcPct val="130000"/>
              </a:lnSpc>
            </a:pPr>
            <a:r>
              <a:rPr lang="en-GB" smtClean="0"/>
              <a:t>$ rm  *  </a:t>
            </a:r>
          </a:p>
          <a:p>
            <a:r>
              <a:rPr lang="en-GB" smtClean="0"/>
              <a:t>This command removes all files</a:t>
            </a:r>
          </a:p>
          <a:p>
            <a:pPr>
              <a:lnSpc>
                <a:spcPct val="130000"/>
              </a:lnSpc>
            </a:pPr>
            <a:r>
              <a:rPr lang="en-GB" smtClean="0"/>
              <a:t>$ rm  –i  *  </a:t>
            </a:r>
          </a:p>
          <a:p>
            <a:r>
              <a:rPr lang="en-GB" smtClean="0"/>
              <a:t>This is same as the previous one, but prompts user before deleting each file</a:t>
            </a:r>
          </a:p>
          <a:p>
            <a:pPr>
              <a:lnSpc>
                <a:spcPct val="120000"/>
              </a:lnSpc>
            </a:pPr>
            <a:r>
              <a:rPr lang="en-GB" smtClean="0"/>
              <a:t>$ rm  –i  chap01  chap02</a:t>
            </a:r>
          </a:p>
          <a:p>
            <a:r>
              <a:rPr lang="en-GB" smtClean="0"/>
              <a:t>chap01: ?y</a:t>
            </a:r>
          </a:p>
          <a:p>
            <a:r>
              <a:rPr lang="en-GB" smtClean="0"/>
              <a:t>chap02: ?n</a:t>
            </a:r>
          </a:p>
          <a:p>
            <a:r>
              <a:rPr lang="en-GB" smtClean="0"/>
              <a:t>chap01 is removed, but not chap02</a:t>
            </a:r>
          </a:p>
          <a:p>
            <a:r>
              <a:rPr lang="en-GB" smtClean="0"/>
              <a:t>$ rm  –r  *	</a:t>
            </a:r>
          </a:p>
          <a:p>
            <a:r>
              <a:rPr lang="en-GB" smtClean="0"/>
              <a:t>does recursive deletion, this option can be used to remove directories</a:t>
            </a:r>
          </a:p>
          <a:p>
            <a:endParaRPr lang="en-GB" smtClean="0"/>
          </a:p>
          <a:p>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135063" y="771525"/>
            <a:ext cx="4587875" cy="3441700"/>
          </a:xfrm>
          <a:ln/>
        </p:spPr>
      </p:sp>
      <p:sp>
        <p:nvSpPr>
          <p:cNvPr id="220163"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smtClean="0"/>
              <a:t>File ownership – the </a:t>
            </a:r>
            <a:r>
              <a:rPr lang="en-US" b="1" smtClean="0"/>
              <a:t>chown</a:t>
            </a:r>
            <a:r>
              <a:rPr lang="en-US" smtClean="0"/>
              <a:t> and </a:t>
            </a:r>
            <a:r>
              <a:rPr lang="en-US" b="1" smtClean="0"/>
              <a:t>chgrp</a:t>
            </a:r>
            <a:r>
              <a:rPr lang="en-US" smtClean="0"/>
              <a:t> commands</a:t>
            </a:r>
          </a:p>
          <a:p>
            <a:pPr algn="just"/>
            <a:r>
              <a:rPr lang="en-US" smtClean="0"/>
              <a:t>To change the ownership of a file or a directory, you can use the </a:t>
            </a:r>
            <a:r>
              <a:rPr lang="en-US" b="1" smtClean="0"/>
              <a:t>chown</a:t>
            </a:r>
            <a:r>
              <a:rPr lang="en-US" smtClean="0"/>
              <a:t> command,</a:t>
            </a:r>
          </a:p>
          <a:p>
            <a:pPr algn="just"/>
            <a:r>
              <a:rPr lang="en-US" smtClean="0"/>
              <a:t>$ls -l</a:t>
            </a:r>
          </a:p>
          <a:p>
            <a:pPr algn="just"/>
            <a:r>
              <a:rPr lang="en-US" smtClean="0"/>
              <a:t>-rwxr-xr-x    1 user1    training    12373 Dec 15 14:45 a.out</a:t>
            </a:r>
          </a:p>
          <a:p>
            <a:pPr algn="just"/>
            <a:r>
              <a:rPr lang="en-US" smtClean="0"/>
              <a:t>-rwxr-xr-x    3 user1    faculty      4096 Dec 24 11:56 awkpro</a:t>
            </a:r>
          </a:p>
          <a:p>
            <a:pPr algn="just"/>
            <a:r>
              <a:rPr lang="en-US" smtClean="0"/>
              <a:t>$ chown  user2  a.out</a:t>
            </a:r>
          </a:p>
          <a:p>
            <a:pPr algn="just"/>
            <a:r>
              <a:rPr lang="en-US" smtClean="0"/>
              <a:t>$ ls  –l  a.out</a:t>
            </a:r>
          </a:p>
          <a:p>
            <a:pPr algn="just"/>
            <a:r>
              <a:rPr lang="en-US" smtClean="0"/>
              <a:t>-rwxr-xr-x    1 user1 training 12373 Dec 15 14:45 a.out</a:t>
            </a:r>
          </a:p>
          <a:p>
            <a:pPr algn="just"/>
            <a:r>
              <a:rPr lang="en-US" smtClean="0"/>
              <a:t>But, once ownership is surrendered, it can’t be reinstated. Similarly to change the group ownership of the file, use the </a:t>
            </a:r>
            <a:r>
              <a:rPr lang="en-US" b="1" smtClean="0"/>
              <a:t>chgrp</a:t>
            </a:r>
            <a:r>
              <a:rPr lang="en-US" smtClean="0"/>
              <a:t> command. To pass on the group ownership of your awkpro</a:t>
            </a:r>
            <a:r>
              <a:rPr lang="en-US" b="1" smtClean="0"/>
              <a:t> </a:t>
            </a:r>
            <a:r>
              <a:rPr lang="en-US" smtClean="0"/>
              <a:t>file to training, use the command</a:t>
            </a:r>
          </a:p>
          <a:p>
            <a:pPr algn="just"/>
            <a:r>
              <a:rPr lang="en-US" smtClean="0"/>
              <a:t>$ chgrp  training  awkpro</a:t>
            </a:r>
          </a:p>
          <a:p>
            <a:pPr algn="just"/>
            <a:r>
              <a:rPr lang="en-US" smtClean="0"/>
              <a:t>$ newgrp  faculty</a:t>
            </a:r>
          </a:p>
          <a:p>
            <a:pPr algn="just"/>
            <a:r>
              <a:rPr lang="en-US" smtClean="0"/>
              <a:t>This command is used to change your effective group id </a:t>
            </a:r>
          </a:p>
          <a:p>
            <a:pPr algn="just"/>
            <a:r>
              <a:rPr lang="en-US" smtClean="0"/>
              <a:t>$ newgrp</a:t>
            </a:r>
          </a:p>
          <a:p>
            <a:pPr algn="just"/>
            <a:r>
              <a:rPr lang="en-US" smtClean="0"/>
              <a:t>This will make the effective groupid as the primary groupid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133475" y="669925"/>
            <a:ext cx="4592638" cy="3444875"/>
          </a:xfrm>
          <a:ln/>
        </p:spPr>
      </p:sp>
      <p:sp>
        <p:nvSpPr>
          <p:cNvPr id="221187" name="Rectangle 3"/>
          <p:cNvSpPr>
            <a:spLocks noGrp="1" noChangeArrowheads="1"/>
          </p:cNvSpPr>
          <p:nvPr>
            <p:ph type="body" idx="1"/>
          </p:nvPr>
        </p:nvSpPr>
        <p:spPr>
          <a:xfrm>
            <a:off x="685800" y="4360863"/>
            <a:ext cx="5486400" cy="4132262"/>
          </a:xfrm>
          <a:noFill/>
          <a:ln/>
        </p:spPr>
        <p:txBody>
          <a:bodyPr lIns="88911" tIns="44456" rIns="88911" bIns="44456"/>
          <a:lstStyle/>
          <a:p>
            <a:pPr>
              <a:lnSpc>
                <a:spcPct val="110000"/>
              </a:lnSpc>
            </a:pPr>
            <a:r>
              <a:rPr lang="en-US" smtClean="0"/>
              <a:t>The system defined permission for a file is 666, and for a directory it is 777. Unix uses the umask value to remove the permissions that should not be granted.</a:t>
            </a:r>
          </a:p>
          <a:p>
            <a:pPr>
              <a:lnSpc>
                <a:spcPct val="110000"/>
              </a:lnSpc>
            </a:pPr>
            <a:endParaRPr lang="en-US" smtClean="0"/>
          </a:p>
          <a:p>
            <a:pPr>
              <a:lnSpc>
                <a:spcPct val="110000"/>
              </a:lnSpc>
            </a:pPr>
            <a:r>
              <a:rPr lang="en-US" smtClean="0"/>
              <a:t>If the umask value is 027, the default file permission will be set as 640 and default directory permission will be set as 750. </a:t>
            </a:r>
          </a:p>
          <a:p>
            <a:pPr>
              <a:lnSpc>
                <a:spcPct val="110000"/>
              </a:lnSpc>
            </a:pPr>
            <a:endParaRPr lang="en-US" smtClean="0"/>
          </a:p>
          <a:p>
            <a:pPr>
              <a:lnSpc>
                <a:spcPct val="110000"/>
              </a:lnSpc>
            </a:pPr>
            <a:r>
              <a:rPr lang="en-US" smtClean="0"/>
              <a:t>User can set the default </a:t>
            </a:r>
            <a:r>
              <a:rPr lang="en-US" b="1" smtClean="0"/>
              <a:t>umask</a:t>
            </a:r>
            <a:r>
              <a:rPr lang="en-US" smtClean="0"/>
              <a:t> value by making an entry in $HOME/.profile file so that it will be effective always for any new file or directory created.</a:t>
            </a:r>
          </a:p>
          <a:p>
            <a:pPr>
              <a:lnSpc>
                <a:spcPct val="110000"/>
              </a:lnSpc>
            </a:pPr>
            <a:endParaRPr lang="en-US" smtClean="0"/>
          </a:p>
          <a:p>
            <a:pPr>
              <a:lnSpc>
                <a:spcPct val="110000"/>
              </a:lnSpc>
            </a:pPr>
            <a:endParaRPr lang="en-US" i="1" smtClean="0"/>
          </a:p>
          <a:p>
            <a:pPr>
              <a:lnSpc>
                <a:spcPct val="110000"/>
              </a:lnSpc>
            </a:pPr>
            <a:endParaRPr lang="en-US" i="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1135063" y="771525"/>
            <a:ext cx="4587875" cy="3441700"/>
          </a:xfrm>
          <a:ln/>
        </p:spPr>
      </p:sp>
      <p:sp>
        <p:nvSpPr>
          <p:cNvPr id="176131" name="Rectangle 3"/>
          <p:cNvSpPr>
            <a:spLocks noGrp="1" noChangeArrowheads="1"/>
          </p:cNvSpPr>
          <p:nvPr>
            <p:ph type="body" idx="1"/>
          </p:nvPr>
        </p:nvSpPr>
        <p:spPr>
          <a:xfrm>
            <a:off x="890588" y="4360863"/>
            <a:ext cx="5281612" cy="4132262"/>
          </a:xfrm>
          <a:noFill/>
          <a:ln/>
        </p:spPr>
        <p:txBody>
          <a:bodyPr lIns="87058" tIns="43529" rIns="87058" bIns="43529"/>
          <a:lstStyle/>
          <a:p>
            <a:pPr algn="just"/>
            <a:r>
              <a:rPr lang="en-US" smtClean="0"/>
              <a:t>An operating system is a special computer program (software) that controls the computer (hardware).  The operating system serves as a liaison between the consumers and the resources, often coordinating the allocation of limited resources among numerous consumers.  The resources include, for example, the CPU, disks, memory, printers, and the consumers are running programs requiring access to the resources.  As an example, a user (or a program) requests to store a file on the disk, the operating system intervenes to manage the allocation of space on the disk, and the transfer of the information from memory to the disk.</a:t>
            </a:r>
          </a:p>
          <a:p>
            <a:pPr algn="just"/>
            <a:endParaRPr lang="en-US" smtClean="0"/>
          </a:p>
          <a:p>
            <a:pPr algn="just"/>
            <a:r>
              <a:rPr lang="en-US" smtClean="0"/>
              <a:t>When a user requests program execution, the operating system must allocate space in memory to load and access the program.  As the program executes, it allows access to the Central Processing Unit (CPU).  In a time-sharing system, often several programs try to access the CPU at the same time.</a:t>
            </a:r>
          </a:p>
          <a:p>
            <a:pPr algn="just"/>
            <a:endParaRPr lang="en-US" smtClean="0"/>
          </a:p>
          <a:p>
            <a:pPr algn="just"/>
            <a:r>
              <a:rPr lang="en-US" smtClean="0"/>
              <a:t>The operating system controls how and when a program will have its turn to use the CPU</a:t>
            </a:r>
            <a:r>
              <a:rPr lang="en-US" b="1" smtClean="0"/>
              <a: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35063" y="771525"/>
            <a:ext cx="4587875" cy="3441700"/>
          </a:xfrm>
          <a:ln/>
        </p:spPr>
      </p:sp>
      <p:sp>
        <p:nvSpPr>
          <p:cNvPr id="222211" name="Rectangle 3"/>
          <p:cNvSpPr>
            <a:spLocks noGrp="1" noChangeArrowheads="1"/>
          </p:cNvSpPr>
          <p:nvPr>
            <p:ph type="body" idx="1"/>
          </p:nvPr>
        </p:nvSpPr>
        <p:spPr>
          <a:xfrm>
            <a:off x="912813" y="4360863"/>
            <a:ext cx="5032375" cy="4132262"/>
          </a:xfrm>
          <a:noFill/>
          <a:ln/>
        </p:spPr>
        <p:txBody>
          <a:bodyPr/>
          <a:lstStyle/>
          <a:p>
            <a:pPr algn="just">
              <a:lnSpc>
                <a:spcPct val="110000"/>
              </a:lnSpc>
            </a:pPr>
            <a:r>
              <a:rPr lang="en-US" smtClean="0"/>
              <a:t>Unix supports two types of links: hard link and soft link. When a hard link is created, it shares the same i-node number as that of the original file. This implies, the file represented by the inode number can be accessed by more than one file name.  </a:t>
            </a:r>
          </a:p>
          <a:p>
            <a:pPr algn="just">
              <a:lnSpc>
                <a:spcPct val="110000"/>
              </a:lnSpc>
            </a:pPr>
            <a:r>
              <a:rPr lang="en-US" smtClean="0"/>
              <a:t>The link count corresponding to an inode number represents number of hard links the inode has got. </a:t>
            </a:r>
          </a:p>
          <a:p>
            <a:pPr algn="just">
              <a:lnSpc>
                <a:spcPct val="110000"/>
              </a:lnSpc>
            </a:pPr>
            <a:endParaRPr lang="en-US" smtClean="0"/>
          </a:p>
          <a:p>
            <a:pPr algn="just">
              <a:lnSpc>
                <a:spcPct val="110000"/>
              </a:lnSpc>
            </a:pPr>
            <a:r>
              <a:rPr lang="en-US" smtClean="0"/>
              <a:t>When a file is removed, the link count corresponding to the inode is reduced by 1, and the directory entry for the file is removed. However, the inode is freed along with the file, only if there are no references to the i-node number, i.e., when the count reduces to zero.</a:t>
            </a:r>
          </a:p>
          <a:p>
            <a:pPr algn="just">
              <a:lnSpc>
                <a:spcPct val="110000"/>
              </a:lnSpc>
            </a:pPr>
            <a:endParaRPr lang="en-US" smtClean="0"/>
          </a:p>
          <a:p>
            <a:pPr algn="just">
              <a:lnSpc>
                <a:spcPct val="110000"/>
              </a:lnSpc>
            </a:pPr>
            <a:r>
              <a:rPr lang="en-US" smtClean="0"/>
              <a:t>Since the hard link shares the same i-node number, it can’t be used to link files across the file systems.  In that case, we use a soft link</a:t>
            </a:r>
            <a:r>
              <a:rPr lang="en-US" i="1" smtClean="0"/>
              <a:t>.</a:t>
            </a:r>
            <a:r>
              <a:rPr lang="en-US" smtClean="0"/>
              <a:t>  Soft link uses a separate i-node number for the linked file.  Thus if the original file is removed, the file is lost.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1135063" y="771525"/>
            <a:ext cx="4587875" cy="3441700"/>
          </a:xfrm>
          <a:ln/>
        </p:spPr>
      </p:sp>
      <p:sp>
        <p:nvSpPr>
          <p:cNvPr id="223235"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smtClean="0"/>
              <a:t>The </a:t>
            </a:r>
            <a:r>
              <a:rPr lang="en-US" b="1" smtClean="0"/>
              <a:t>SUID</a:t>
            </a:r>
            <a:r>
              <a:rPr lang="en-US" smtClean="0"/>
              <a:t> bit will set the userid of the owner of the file for the user who executes it.</a:t>
            </a:r>
          </a:p>
          <a:p>
            <a:pPr algn="just">
              <a:lnSpc>
                <a:spcPct val="130000"/>
              </a:lnSpc>
            </a:pPr>
            <a:r>
              <a:rPr lang="en-US" smtClean="0"/>
              <a:t>$ ls -l /usr/bin/passwd</a:t>
            </a:r>
          </a:p>
          <a:p>
            <a:pPr algn="just"/>
            <a:r>
              <a:rPr lang="en-US" smtClean="0"/>
              <a:t>-r-s--x--x    1 root     root        12244 Feb  8  2000 /usr/bin/passwd</a:t>
            </a:r>
          </a:p>
          <a:p>
            <a:pPr algn="just"/>
            <a:r>
              <a:rPr lang="en-US" smtClean="0"/>
              <a:t>$ ls -l /etc/shadow</a:t>
            </a:r>
          </a:p>
          <a:p>
            <a:pPr algn="just"/>
            <a:r>
              <a:rPr lang="en-US" smtClean="0"/>
              <a:t>-r--------    1 root     root        12879 Mar  4  2003 /etc/shadow</a:t>
            </a:r>
          </a:p>
          <a:p>
            <a:pPr algn="just"/>
            <a:r>
              <a:rPr lang="en-US" smtClean="0"/>
              <a:t>The /usr/bin/passwd command is used to change the password. Any user can change his/her password using this command. The encrypted password will be written on to /etc/shadow file. If you look at the permission of the /etc/shadow file, you will see there is only read permission for root (owner). When a user executes </a:t>
            </a:r>
            <a:r>
              <a:rPr lang="en-US" b="1" smtClean="0"/>
              <a:t>passwd</a:t>
            </a:r>
            <a:r>
              <a:rPr lang="en-US" smtClean="0"/>
              <a:t> command, the program gets executed with root permissions, which allow user to save modified password corresponding to the user id in /etc/passwd file.</a:t>
            </a:r>
          </a:p>
          <a:p>
            <a:pPr algn="just">
              <a:lnSpc>
                <a:spcPct val="30000"/>
              </a:lnSpc>
            </a:pPr>
            <a:endParaRPr lang="en-US" smtClean="0"/>
          </a:p>
          <a:p>
            <a:pPr algn="just"/>
            <a:r>
              <a:rPr lang="en-US" smtClean="0"/>
              <a:t>Assume “scores” is a program file that allows each individual to enter his/her score in a file called “scores.dat”. To prevent unauthorized access to the file only root has read and write permissions to “scores.dat”. Now modifications to “scores.dat” can be controlled by setting “set user ID bit” on “scores”.  It can be done in of the two ways:</a:t>
            </a:r>
          </a:p>
          <a:p>
            <a:pPr algn="just"/>
            <a:r>
              <a:rPr lang="en-US" smtClean="0"/>
              <a:t>	$chmod  u+s scores</a:t>
            </a:r>
          </a:p>
          <a:p>
            <a:pPr algn="just">
              <a:lnSpc>
                <a:spcPct val="80000"/>
              </a:lnSpc>
            </a:pPr>
            <a:r>
              <a:rPr lang="en-US" smtClean="0"/>
              <a:t>or</a:t>
            </a:r>
          </a:p>
          <a:p>
            <a:pPr algn="just"/>
            <a:r>
              <a:rPr lang="en-US" smtClean="0"/>
              <a:t>	$ chmod 4755 scores</a:t>
            </a:r>
          </a:p>
          <a:p>
            <a:pPr algn="just"/>
            <a:endParaRPr lang="en-US" smtClean="0"/>
          </a:p>
          <a:p>
            <a:pPr algn="just"/>
            <a:endParaRPr lang="en-US" smtClean="0"/>
          </a:p>
          <a:p>
            <a:pPr algn="just"/>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1135063" y="771525"/>
            <a:ext cx="4587875" cy="3441700"/>
          </a:xfrm>
          <a:ln/>
        </p:spPr>
      </p:sp>
      <p:sp>
        <p:nvSpPr>
          <p:cNvPr id="224259" name="Rectangle 3"/>
          <p:cNvSpPr>
            <a:spLocks noGrp="1" noChangeArrowheads="1"/>
          </p:cNvSpPr>
          <p:nvPr>
            <p:ph type="body" idx="1"/>
          </p:nvPr>
        </p:nvSpPr>
        <p:spPr>
          <a:xfrm>
            <a:off x="914400" y="4360863"/>
            <a:ext cx="5257800" cy="4132262"/>
          </a:xfrm>
          <a:noFill/>
          <a:ln/>
        </p:spPr>
        <p:txBody>
          <a:bodyPr lIns="88911" tIns="44456" rIns="88911" bIns="44456"/>
          <a:lstStyle/>
          <a:p>
            <a:pPr algn="just">
              <a:lnSpc>
                <a:spcPct val="110000"/>
              </a:lnSpc>
            </a:pPr>
            <a:r>
              <a:rPr lang="en-US" smtClean="0"/>
              <a:t>Setting the group ID on an executable file allows the process running the command to inherit privileges and access rights given to group.</a:t>
            </a:r>
          </a:p>
          <a:p>
            <a:pPr algn="just">
              <a:lnSpc>
                <a:spcPct val="110000"/>
              </a:lnSpc>
            </a:pPr>
            <a:endParaRPr lang="en-US" smtClean="0"/>
          </a:p>
          <a:p>
            <a:pPr algn="just">
              <a:lnSpc>
                <a:spcPct val="110000"/>
              </a:lnSpc>
            </a:pPr>
            <a:endParaRPr lang="en-US" smtClean="0"/>
          </a:p>
          <a:p>
            <a:pPr algn="just">
              <a:lnSpc>
                <a:spcPct val="110000"/>
              </a:lnSpc>
            </a:pPr>
            <a:endParaRPr lang="en-US" smtClean="0"/>
          </a:p>
          <a:p>
            <a:pPr algn="just">
              <a:lnSpc>
                <a:spcPct val="110000"/>
              </a:lnSpc>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1135063" y="771525"/>
            <a:ext cx="4587875" cy="3441700"/>
          </a:xfrm>
          <a:ln/>
        </p:spPr>
      </p:sp>
      <p:sp>
        <p:nvSpPr>
          <p:cNvPr id="225283" name="Rectangle 3"/>
          <p:cNvSpPr>
            <a:spLocks noGrp="1" noChangeArrowheads="1"/>
          </p:cNvSpPr>
          <p:nvPr>
            <p:ph type="body" idx="1"/>
          </p:nvPr>
        </p:nvSpPr>
        <p:spPr>
          <a:xfrm>
            <a:off x="914400" y="4360863"/>
            <a:ext cx="5257800" cy="4132262"/>
          </a:xfrm>
          <a:noFill/>
          <a:ln/>
        </p:spPr>
        <p:txBody>
          <a:bodyPr lIns="88911" tIns="44456" rIns="88911" bIns="44456"/>
          <a:lstStyle/>
          <a:p>
            <a:pPr algn="just"/>
            <a:r>
              <a:rPr lang="en-US" smtClean="0"/>
              <a:t>Setting sticky bit on a directory is useful when the directory should allow multiple users to create files and access other files in the directory, but should not allow files to be removed by non-owners.</a:t>
            </a:r>
          </a:p>
          <a:p>
            <a:pPr algn="just"/>
            <a:endParaRPr lang="en-US" smtClean="0"/>
          </a:p>
          <a:p>
            <a:pPr algn="just"/>
            <a:r>
              <a:rPr lang="en-US" smtClean="0"/>
              <a:t>One example that can be seen is the /tmp directory, which is used as place holder for temporary files created by various programs.</a:t>
            </a:r>
          </a:p>
          <a:p>
            <a:pPr algn="just"/>
            <a:endParaRPr lang="en-US" smtClean="0"/>
          </a:p>
          <a:p>
            <a:pPr algn="just"/>
            <a:r>
              <a:rPr lang="en-US" smtClean="0"/>
              <a:t>A directory that has been set with “sticky bit” will be shown with a “t” in place of “x” corresponding to the permissions which represent for “others”  as can be seen below: </a:t>
            </a:r>
          </a:p>
          <a:p>
            <a:pPr algn="just"/>
            <a:endParaRPr lang="en-US" smtClean="0"/>
          </a:p>
          <a:p>
            <a:pPr algn="just"/>
            <a:r>
              <a:rPr lang="nl-NL" smtClean="0"/>
              <a:t>        drwxrwxrwt   15  root     root         8192 Feb 21 18:05 tmp</a:t>
            </a:r>
          </a:p>
          <a:p>
            <a:pPr algn="just"/>
            <a:endParaRPr lang="nl-NL" smtClean="0"/>
          </a:p>
          <a:p>
            <a:pPr algn="just"/>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135063" y="771525"/>
            <a:ext cx="4587875" cy="3441700"/>
          </a:xfrm>
          <a:ln/>
        </p:spPr>
      </p:sp>
      <p:sp>
        <p:nvSpPr>
          <p:cNvPr id="226307" name="Rectangle 3"/>
          <p:cNvSpPr>
            <a:spLocks noGrp="1" noChangeArrowheads="1"/>
          </p:cNvSpPr>
          <p:nvPr>
            <p:ph type="body" idx="1"/>
          </p:nvPr>
        </p:nvSpPr>
        <p:spPr>
          <a:xfrm>
            <a:off x="685800" y="4213225"/>
            <a:ext cx="5486400" cy="4132263"/>
          </a:xfrm>
          <a:noFill/>
          <a:ln/>
        </p:spPr>
        <p:txBody>
          <a:bodyPr lIns="88911" tIns="44456" rIns="88911" bIns="44456"/>
          <a:lstStyle/>
          <a:p>
            <a:pPr algn="just">
              <a:lnSpc>
                <a:spcPct val="120000"/>
              </a:lnSpc>
            </a:pPr>
            <a:r>
              <a:rPr lang="en-US" b="1" smtClean="0"/>
              <a:t>vi</a:t>
            </a:r>
            <a:r>
              <a:rPr lang="en-US" smtClean="0"/>
              <a:t> (pronounced vee eye, meaning visual) is the standard text editor that is supplied with most </a:t>
            </a:r>
            <a:r>
              <a:rPr lang="en-US" b="1" smtClean="0"/>
              <a:t>UNIX</a:t>
            </a:r>
            <a:r>
              <a:rPr lang="en-US" smtClean="0"/>
              <a:t> system distributions.  A text editor is an interactive computer program that allows user to create or modify an existing files.</a:t>
            </a:r>
          </a:p>
          <a:p>
            <a:pPr algn="just">
              <a:lnSpc>
                <a:spcPct val="120000"/>
              </a:lnSpc>
            </a:pPr>
            <a:endParaRPr lang="en-US" smtClean="0"/>
          </a:p>
          <a:p>
            <a:pPr algn="just">
              <a:lnSpc>
                <a:spcPct val="120000"/>
              </a:lnSpc>
            </a:pPr>
            <a:r>
              <a:rPr lang="en-US" smtClean="0"/>
              <a:t>William Joy developed </a:t>
            </a:r>
            <a:r>
              <a:rPr lang="en-US" b="1" smtClean="0"/>
              <a:t>vi</a:t>
            </a:r>
            <a:r>
              <a:rPr lang="en-US" smtClean="0"/>
              <a:t> at the University of California at Berkeley.  It is a screen-oriented interactive editor.  </a:t>
            </a:r>
          </a:p>
          <a:p>
            <a:pPr algn="just">
              <a:lnSpc>
                <a:spcPct val="120000"/>
              </a:lnSpc>
            </a:pPr>
            <a:endParaRPr lang="en-US" smtClean="0"/>
          </a:p>
          <a:p>
            <a:pPr algn="just">
              <a:lnSpc>
                <a:spcPct val="120000"/>
              </a:lnSpc>
            </a:pPr>
            <a:r>
              <a:rPr lang="en-US" smtClean="0"/>
              <a:t>The UNIX system also supports batch-oriented text editors such as </a:t>
            </a:r>
            <a:r>
              <a:rPr lang="en-US" b="1" smtClean="0"/>
              <a:t>ed</a:t>
            </a:r>
            <a:r>
              <a:rPr lang="en-US" smtClean="0"/>
              <a:t>, and </a:t>
            </a:r>
            <a:r>
              <a:rPr lang="en-US" b="1" smtClean="0"/>
              <a:t>sed.</a:t>
            </a:r>
          </a:p>
          <a:p>
            <a:pPr algn="just">
              <a:lnSpc>
                <a:spcPct val="120000"/>
              </a:lnSpc>
            </a:pPr>
            <a:endParaRPr lang="en-US" smtClean="0"/>
          </a:p>
          <a:p>
            <a:pPr algn="just">
              <a:lnSpc>
                <a:spcPct val="120000"/>
              </a:lnSpc>
            </a:pPr>
            <a:r>
              <a:rPr lang="en-US" smtClean="0"/>
              <a:t>In the </a:t>
            </a:r>
            <a:r>
              <a:rPr lang="en-US" b="1" smtClean="0"/>
              <a:t>Linux</a:t>
            </a:r>
            <a:r>
              <a:rPr lang="en-US" smtClean="0"/>
              <a:t> environment, the </a:t>
            </a:r>
            <a:r>
              <a:rPr lang="en-US" b="1" smtClean="0"/>
              <a:t>vim</a:t>
            </a:r>
            <a:r>
              <a:rPr lang="en-US" smtClean="0"/>
              <a:t> text editor is used as a substitute for </a:t>
            </a:r>
            <a:r>
              <a:rPr lang="en-US" b="1" smtClean="0"/>
              <a:t>vi</a:t>
            </a:r>
            <a:r>
              <a:rPr lang="en-US" smtClean="0"/>
              <a:t>. The </a:t>
            </a:r>
            <a:r>
              <a:rPr lang="en-US" b="1" smtClean="0"/>
              <a:t>vim</a:t>
            </a:r>
            <a:r>
              <a:rPr lang="en-US" smtClean="0"/>
              <a:t> editor (Vi IMproved) is upwardly compatible with the </a:t>
            </a:r>
            <a:r>
              <a:rPr lang="en-US" b="1" smtClean="0"/>
              <a:t>vi</a:t>
            </a:r>
            <a:r>
              <a:rPr lang="en-US" smtClean="0"/>
              <a:t> editor. Refer to the appropriate </a:t>
            </a:r>
            <a:r>
              <a:rPr lang="en-US" b="1" smtClean="0"/>
              <a:t>man</a:t>
            </a:r>
            <a:r>
              <a:rPr lang="en-US" smtClean="0"/>
              <a:t> pages for details on differences and additional capabilities. The </a:t>
            </a:r>
            <a:r>
              <a:rPr lang="en-US" b="1" smtClean="0"/>
              <a:t>vim</a:t>
            </a:r>
            <a:r>
              <a:rPr lang="en-US" smtClean="0"/>
              <a:t> program also can be invoked using the command name of</a:t>
            </a:r>
            <a:r>
              <a:rPr lang="en-US" b="1" smtClean="0"/>
              <a:t> vi</a:t>
            </a:r>
            <a:r>
              <a:rPr lang="en-US" smtClean="0"/>
              <a:t>.</a:t>
            </a:r>
          </a:p>
          <a:p>
            <a:pPr algn="just">
              <a:lnSpc>
                <a:spcPct val="120000"/>
              </a:lnSpc>
            </a:pPr>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1135063" y="771525"/>
            <a:ext cx="4587875" cy="3441700"/>
          </a:xfrm>
          <a:ln/>
        </p:spPr>
      </p:sp>
      <p:sp>
        <p:nvSpPr>
          <p:cNvPr id="227331" name="Rectangle 3"/>
          <p:cNvSpPr>
            <a:spLocks noGrp="1" noChangeArrowheads="1"/>
          </p:cNvSpPr>
          <p:nvPr>
            <p:ph type="body" idx="1"/>
          </p:nvPr>
        </p:nvSpPr>
        <p:spPr>
          <a:xfrm>
            <a:off x="685800" y="4208463"/>
            <a:ext cx="5486400" cy="4132262"/>
          </a:xfrm>
          <a:noFill/>
          <a:ln/>
        </p:spPr>
        <p:txBody>
          <a:bodyPr lIns="88911" tIns="44456" rIns="88911" bIns="44456"/>
          <a:lstStyle/>
          <a:p>
            <a:pPr algn="just"/>
            <a:r>
              <a:rPr lang="en-US" smtClean="0"/>
              <a:t>The first category of commands allow to move the cursor around the text.  </a:t>
            </a:r>
          </a:p>
          <a:p>
            <a:pPr algn="just"/>
            <a:endParaRPr lang="en-US" smtClean="0"/>
          </a:p>
          <a:p>
            <a:pPr algn="just"/>
            <a:r>
              <a:rPr lang="en-US" smtClean="0"/>
              <a:t>Cursor Control Summary</a:t>
            </a:r>
          </a:p>
          <a:p>
            <a:pPr algn="just"/>
            <a:r>
              <a:rPr lang="en-US" b="1" smtClean="0"/>
              <a:t>h</a:t>
            </a:r>
            <a:r>
              <a:rPr lang="en-US" smtClean="0"/>
              <a:t> or </a:t>
            </a:r>
            <a:r>
              <a:rPr lang="en-US" b="1" smtClean="0"/>
              <a:t> Backspace</a:t>
            </a:r>
            <a:r>
              <a:rPr lang="en-US" smtClean="0"/>
              <a:t> 	Move left one character.</a:t>
            </a:r>
          </a:p>
          <a:p>
            <a:pPr algn="just"/>
            <a:r>
              <a:rPr lang="en-US" b="1" smtClean="0"/>
              <a:t>j</a:t>
            </a:r>
            <a:r>
              <a:rPr lang="en-US" smtClean="0"/>
              <a:t>		Move down one line.</a:t>
            </a:r>
          </a:p>
          <a:p>
            <a:pPr algn="just"/>
            <a:r>
              <a:rPr lang="en-US" b="1" smtClean="0"/>
              <a:t>k</a:t>
            </a:r>
            <a:r>
              <a:rPr lang="en-US" smtClean="0"/>
              <a:t>		Move up one line.</a:t>
            </a:r>
          </a:p>
          <a:p>
            <a:pPr algn="just"/>
            <a:r>
              <a:rPr lang="en-US" b="1" smtClean="0"/>
              <a:t>l </a:t>
            </a:r>
            <a:r>
              <a:rPr lang="en-US" smtClean="0"/>
              <a:t>or</a:t>
            </a:r>
            <a:r>
              <a:rPr lang="en-US" b="1" smtClean="0"/>
              <a:t>  Space</a:t>
            </a:r>
            <a:r>
              <a:rPr lang="en-US" smtClean="0"/>
              <a:t>  		Move right one character.</a:t>
            </a:r>
          </a:p>
          <a:p>
            <a:pPr algn="just"/>
            <a:r>
              <a:rPr lang="en-US" b="1" smtClean="0"/>
              <a:t># w</a:t>
            </a:r>
            <a:r>
              <a:rPr lang="en-US" smtClean="0"/>
              <a:t>		Move forward word by word (W ignores punctuation.)</a:t>
            </a:r>
          </a:p>
          <a:p>
            <a:pPr algn="just"/>
            <a:r>
              <a:rPr lang="en-US" b="1" smtClean="0"/>
              <a:t># b</a:t>
            </a:r>
            <a:r>
              <a:rPr lang="en-US" smtClean="0"/>
              <a:t>		Move backwards word by word. </a:t>
            </a:r>
          </a:p>
          <a:p>
            <a:pPr algn="just"/>
            <a:r>
              <a:rPr lang="en-US" smtClean="0"/>
              <a:t>		(B ignores punctuation.)</a:t>
            </a:r>
          </a:p>
          <a:p>
            <a:pPr algn="just"/>
            <a:r>
              <a:rPr lang="en-US" b="1" smtClean="0"/>
              <a:t># e</a:t>
            </a:r>
            <a:r>
              <a:rPr lang="en-US" smtClean="0"/>
              <a:t>		Move to the end of the next word.  </a:t>
            </a:r>
          </a:p>
          <a:p>
            <a:pPr algn="just"/>
            <a:r>
              <a:rPr lang="en-US" smtClean="0"/>
              <a:t>		(E ignores punctuation.)</a:t>
            </a:r>
          </a:p>
          <a:p>
            <a:pPr algn="just"/>
            <a:r>
              <a:rPr lang="en-US" b="1" smtClean="0"/>
              <a:t>$</a:t>
            </a:r>
            <a:r>
              <a:rPr lang="en-US" smtClean="0"/>
              <a:t>		Go to the end of the current line.</a:t>
            </a:r>
          </a:p>
          <a:p>
            <a:pPr algn="just"/>
            <a:r>
              <a:rPr lang="en-US" b="1" smtClean="0"/>
              <a:t>^</a:t>
            </a:r>
            <a:r>
              <a:rPr lang="en-US" smtClean="0"/>
              <a:t> or </a:t>
            </a:r>
            <a:r>
              <a:rPr lang="en-US" b="1" smtClean="0"/>
              <a:t>0</a:t>
            </a:r>
            <a:r>
              <a:rPr lang="en-US" smtClean="0"/>
              <a:t>		Go to the beginning of the current line.</a:t>
            </a:r>
          </a:p>
          <a:p>
            <a:pPr algn="just"/>
            <a:r>
              <a:rPr lang="en-US" smtClean="0"/>
              <a:t>Many </a:t>
            </a:r>
            <a:r>
              <a:rPr lang="en-US" b="1" smtClean="0"/>
              <a:t>vi</a:t>
            </a:r>
            <a:r>
              <a:rPr lang="en-US" smtClean="0"/>
              <a:t> commands can be prefixed with a number to repeat the command.  Therefore, if you want to move forward by 6 words, you would issue the </a:t>
            </a:r>
            <a:r>
              <a:rPr lang="en-US" b="1" smtClean="0"/>
              <a:t>6w</a:t>
            </a:r>
            <a:r>
              <a:rPr lang="en-US" smtClean="0"/>
              <a:t> command, or if you want to move 3 words backward you would issue </a:t>
            </a:r>
            <a:r>
              <a:rPr lang="en-US" b="1" smtClean="0"/>
              <a:t>3b</a:t>
            </a:r>
            <a:r>
              <a:rPr lang="en-US" smtClean="0"/>
              <a:t> command.</a:t>
            </a:r>
          </a:p>
          <a:p>
            <a:pPr algn="just"/>
            <a:r>
              <a:rPr lang="en-US" b="1" smtClean="0"/>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35063" y="771525"/>
            <a:ext cx="4587875" cy="3441700"/>
          </a:xfrm>
          <a:ln/>
        </p:spPr>
      </p:sp>
      <p:sp>
        <p:nvSpPr>
          <p:cNvPr id="228355" name="Rectangle 3"/>
          <p:cNvSpPr>
            <a:spLocks noGrp="1" noChangeArrowheads="1"/>
          </p:cNvSpPr>
          <p:nvPr>
            <p:ph type="body" idx="1"/>
          </p:nvPr>
        </p:nvSpPr>
        <p:spPr>
          <a:xfrm>
            <a:off x="685800" y="4360863"/>
            <a:ext cx="5486400" cy="4132262"/>
          </a:xfrm>
          <a:noFill/>
          <a:ln/>
        </p:spPr>
        <p:txBody>
          <a:bodyPr lIns="88911" tIns="44456" rIns="88911" bIns="44456"/>
          <a:lstStyle/>
          <a:p>
            <a:pPr algn="just">
              <a:lnSpc>
                <a:spcPct val="120000"/>
              </a:lnSpc>
            </a:pPr>
            <a:r>
              <a:rPr lang="en-US" b="1" smtClean="0"/>
              <a:t>vi</a:t>
            </a:r>
            <a:r>
              <a:rPr lang="en-US" smtClean="0"/>
              <a:t> is a command-driven editor.  When you start a </a:t>
            </a:r>
            <a:r>
              <a:rPr lang="en-US" b="1" smtClean="0"/>
              <a:t>vi</a:t>
            </a:r>
            <a:r>
              <a:rPr lang="en-US" smtClean="0"/>
              <a:t> edit session, you are in command mode.  Therefore, if you type any keys, </a:t>
            </a:r>
            <a:r>
              <a:rPr lang="en-US" b="1" smtClean="0"/>
              <a:t>vi</a:t>
            </a:r>
            <a:r>
              <a:rPr lang="en-US" smtClean="0"/>
              <a:t> will try to execute the associated commands.  Almost every key on the keyboard is assigned to some </a:t>
            </a:r>
            <a:r>
              <a:rPr lang="en-US" b="1" smtClean="0"/>
              <a:t>vi</a:t>
            </a:r>
            <a:r>
              <a:rPr lang="en-US" smtClean="0"/>
              <a:t> function.  Commands are available to input text, move the cursor, modify text, delete text, and paste text.  Generally, </a:t>
            </a:r>
            <a:r>
              <a:rPr lang="en-US" b="1" smtClean="0"/>
              <a:t>vi</a:t>
            </a:r>
            <a:r>
              <a:rPr lang="en-US" smtClean="0"/>
              <a:t> commands are silent, which means that as you enter </a:t>
            </a:r>
            <a:r>
              <a:rPr lang="en-US" b="1" smtClean="0"/>
              <a:t>vi</a:t>
            </a:r>
            <a:r>
              <a:rPr lang="en-US" smtClean="0"/>
              <a:t> commands, they will not be echoed to the screen. You will only see their effects. </a:t>
            </a:r>
          </a:p>
          <a:p>
            <a:pPr algn="just">
              <a:lnSpc>
                <a:spcPct val="120000"/>
              </a:lnSpc>
            </a:pPr>
            <a:r>
              <a:rPr lang="en-US" smtClean="0"/>
              <a:t>There are </a:t>
            </a:r>
            <a:r>
              <a:rPr lang="en-US" b="1" smtClean="0"/>
              <a:t>vi</a:t>
            </a:r>
            <a:r>
              <a:rPr lang="en-US" smtClean="0"/>
              <a:t> commands available to get into the input mode, where everything you type will be entered into your file.  To return to the command mode just press the </a:t>
            </a:r>
            <a:r>
              <a:rPr lang="en-US" b="1" smtClean="0"/>
              <a:t>Esc</a:t>
            </a:r>
            <a:r>
              <a:rPr lang="en-US" smtClean="0"/>
              <a:t>  key.</a:t>
            </a:r>
          </a:p>
          <a:p>
            <a:pPr algn="just">
              <a:lnSpc>
                <a:spcPct val="120000"/>
              </a:lnSpc>
            </a:pPr>
            <a:endParaRPr lang="en-US" smtClean="0"/>
          </a:p>
          <a:p>
            <a:pPr algn="just">
              <a:lnSpc>
                <a:spcPct val="120000"/>
              </a:lnSpc>
            </a:pPr>
            <a:r>
              <a:rPr lang="en-US" smtClean="0"/>
              <a:t>NOTE: Some </a:t>
            </a:r>
            <a:r>
              <a:rPr lang="en-US" b="1" smtClean="0"/>
              <a:t>vi</a:t>
            </a:r>
            <a:r>
              <a:rPr lang="en-US" smtClean="0"/>
              <a:t> commands require multiple keystrokes.  If you ever get lost in the middle of a </a:t>
            </a:r>
            <a:r>
              <a:rPr lang="en-US" b="1" smtClean="0"/>
              <a:t>vi</a:t>
            </a:r>
            <a:r>
              <a:rPr lang="en-US" smtClean="0"/>
              <a:t> command, just press the </a:t>
            </a:r>
            <a:r>
              <a:rPr lang="en-US" b="1" smtClean="0"/>
              <a:t>Esc</a:t>
            </a:r>
            <a:r>
              <a:rPr lang="en-US" smtClean="0"/>
              <a:t>  key to terminate the current command.</a:t>
            </a:r>
          </a:p>
          <a:p>
            <a:pPr algn="just">
              <a:lnSpc>
                <a:spcPct val="120000"/>
              </a:lnSpc>
            </a:pPr>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1135063" y="771525"/>
            <a:ext cx="4587875" cy="3441700"/>
          </a:xfrm>
          <a:ln/>
        </p:spPr>
      </p:sp>
      <p:sp>
        <p:nvSpPr>
          <p:cNvPr id="229379"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smtClean="0"/>
              <a:t>Most of the cut and paste commands take number as a variable.  Thus </a:t>
            </a:r>
            <a:r>
              <a:rPr lang="en-US" i="1" smtClean="0"/>
              <a:t>3x </a:t>
            </a:r>
            <a:r>
              <a:rPr lang="en-US" smtClean="0"/>
              <a:t>deletes three characters from the current position and </a:t>
            </a:r>
            <a:r>
              <a:rPr lang="en-US" i="1" smtClean="0"/>
              <a:t>5dd </a:t>
            </a:r>
            <a:r>
              <a:rPr lang="en-US" smtClean="0"/>
              <a:t>deletes five lines from the current cursor position.  Same holds good for the yank command </a:t>
            </a:r>
            <a:r>
              <a:rPr lang="en-US" i="1" smtClean="0"/>
              <a:t>Y.  </a:t>
            </a:r>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135063" y="771525"/>
            <a:ext cx="4587875" cy="3441700"/>
          </a:xfrm>
          <a:ln/>
        </p:spPr>
      </p:sp>
      <p:sp>
        <p:nvSpPr>
          <p:cNvPr id="230403" name="Rectangle 3"/>
          <p:cNvSpPr>
            <a:spLocks noGrp="1" noChangeArrowheads="1"/>
          </p:cNvSpPr>
          <p:nvPr>
            <p:ph type="body" idx="1"/>
          </p:nvPr>
        </p:nvSpPr>
        <p:spPr>
          <a:xfrm>
            <a:off x="685800" y="4360863"/>
            <a:ext cx="5486400" cy="4132262"/>
          </a:xfrm>
          <a:noFill/>
          <a:ln/>
        </p:spPr>
        <p:txBody>
          <a:bodyPr lIns="88911" tIns="44456" rIns="88911" bIns="44456"/>
          <a:lstStyle/>
          <a:p>
            <a:pPr algn="just">
              <a:lnSpc>
                <a:spcPct val="80000"/>
              </a:lnSpc>
            </a:pPr>
            <a:r>
              <a:rPr lang="en-US" smtClean="0"/>
              <a:t>Command </a:t>
            </a:r>
            <a:r>
              <a:rPr lang="en-US" i="1" smtClean="0"/>
              <a:t>w! </a:t>
            </a:r>
            <a:r>
              <a:rPr lang="en-US" smtClean="0"/>
              <a:t>can also be used to over-ride the no write permission by the owner of the file.</a:t>
            </a:r>
          </a:p>
          <a:p>
            <a:pPr>
              <a:lnSpc>
                <a:spcPct val="80000"/>
              </a:lnSpc>
            </a:pPr>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1135063" y="771525"/>
            <a:ext cx="4587875" cy="3441700"/>
          </a:xfrm>
          <a:ln/>
        </p:spPr>
      </p:sp>
      <p:sp>
        <p:nvSpPr>
          <p:cNvPr id="231427" name="Rectangle 3"/>
          <p:cNvSpPr>
            <a:spLocks noGrp="1" noChangeArrowheads="1"/>
          </p:cNvSpPr>
          <p:nvPr>
            <p:ph type="body" idx="1"/>
          </p:nvPr>
        </p:nvSpPr>
        <p:spPr>
          <a:xfrm>
            <a:off x="685800" y="4360863"/>
            <a:ext cx="5486400" cy="4132262"/>
          </a:xfrm>
          <a:noFill/>
          <a:ln/>
        </p:spPr>
        <p:txBody>
          <a:bodyPr lIns="88911" tIns="44456" rIns="88911" bIns="44456"/>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35063" y="771525"/>
            <a:ext cx="4587875" cy="3441700"/>
          </a:xfrm>
          <a:ln/>
        </p:spPr>
      </p:sp>
      <p:sp>
        <p:nvSpPr>
          <p:cNvPr id="177155" name="Text Box 3"/>
          <p:cNvSpPr txBox="1">
            <a:spLocks noChangeArrowheads="1"/>
          </p:cNvSpPr>
          <p:nvPr/>
        </p:nvSpPr>
        <p:spPr bwMode="auto">
          <a:xfrm>
            <a:off x="809625" y="4337050"/>
            <a:ext cx="5538788" cy="273050"/>
          </a:xfrm>
          <a:prstGeom prst="rect">
            <a:avLst/>
          </a:prstGeom>
          <a:noFill/>
          <a:ln w="9525">
            <a:noFill/>
            <a:miter lim="800000"/>
            <a:headEnd/>
            <a:tailEnd/>
          </a:ln>
        </p:spPr>
        <p:txBody>
          <a:bodyPr lIns="88717" tIns="44358" rIns="88717" bIns="44358">
            <a:spAutoFit/>
          </a:bodyPr>
          <a:lstStyle/>
          <a:p>
            <a:pPr algn="just" defTabSz="885825"/>
            <a:endParaRPr lang="en-US" sz="1200" b="1">
              <a:latin typeface="Arial" charset="0"/>
            </a:endParaRPr>
          </a:p>
        </p:txBody>
      </p:sp>
      <p:sp>
        <p:nvSpPr>
          <p:cNvPr id="177156" name="Rectangle 4"/>
          <p:cNvSpPr>
            <a:spLocks noGrp="1" noChangeArrowheads="1"/>
          </p:cNvSpPr>
          <p:nvPr>
            <p:ph type="body" idx="1"/>
          </p:nvPr>
        </p:nvSpPr>
        <p:spPr>
          <a:noFill/>
          <a:ln/>
        </p:spPr>
        <p:txBody>
          <a:bodyPr/>
          <a:lstStyle/>
          <a:p>
            <a:pPr algn="just"/>
            <a:r>
              <a:rPr lang="en-US" smtClean="0"/>
              <a:t>Most operating systems provide a set of utilities that help users to interact with the computer and allow users to get started with the system.</a:t>
            </a:r>
          </a:p>
          <a:p>
            <a:pPr algn="just"/>
            <a:endParaRPr lang="en-US" smtClean="0"/>
          </a:p>
          <a:p>
            <a:pPr algn="just"/>
            <a:r>
              <a:rPr lang="en-US" smtClean="0"/>
              <a:t>Such utilities range from common tools to create and organize files/directories to sophisticated tools such as word processors, spread sheet utilities etc.</a:t>
            </a:r>
          </a:p>
          <a:p>
            <a:pPr algn="just"/>
            <a:endParaRPr lang="en-US" smtClean="0"/>
          </a:p>
          <a:p>
            <a:pPr algn="just"/>
            <a:r>
              <a:rPr lang="en-US" smtClean="0"/>
              <a:t>This helps users with no programming experience to utilize computer system with a minimal knowledge.</a:t>
            </a:r>
          </a:p>
          <a:p>
            <a:pPr algn="just"/>
            <a:endParaRPr lang="en-US" smtClean="0"/>
          </a:p>
          <a:p>
            <a:pPr algn="just"/>
            <a:r>
              <a:rPr lang="en-US" smtClean="0"/>
              <a:t>Operating system also provides set of interfaces called “system calls”, which help programmers to write applications  to meet specific needs. </a:t>
            </a:r>
          </a:p>
          <a:p>
            <a:pPr algn="just"/>
            <a:endParaRPr lang="en-US" smtClean="0"/>
          </a:p>
          <a:p>
            <a:pPr algn="just"/>
            <a:r>
              <a:rPr lang="en-US" smtClean="0"/>
              <a:t>Systems calls provide interfaces to the operating system, and are callable from a C program like any other function in C.</a:t>
            </a:r>
          </a:p>
          <a:p>
            <a:pPr algn="just"/>
            <a:endParaRPr lang="en-US" smtClean="0"/>
          </a:p>
          <a:p>
            <a:pPr algn="just"/>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1135063" y="771525"/>
            <a:ext cx="4587875" cy="3441700"/>
          </a:xfrm>
          <a:ln/>
        </p:spPr>
      </p:sp>
      <p:sp>
        <p:nvSpPr>
          <p:cNvPr id="233475" name="Rectangle 3"/>
          <p:cNvSpPr>
            <a:spLocks noGrp="1" noChangeArrowheads="1"/>
          </p:cNvSpPr>
          <p:nvPr>
            <p:ph type="body" idx="1"/>
          </p:nvPr>
        </p:nvSpPr>
        <p:spPr>
          <a:xfrm>
            <a:off x="912813" y="4360863"/>
            <a:ext cx="5032375" cy="4132262"/>
          </a:xfrm>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35063" y="771525"/>
            <a:ext cx="4587875" cy="3441700"/>
          </a:xfrm>
          <a:ln/>
        </p:spPr>
      </p:sp>
      <p:sp>
        <p:nvSpPr>
          <p:cNvPr id="234499" name="Rectangle 3"/>
          <p:cNvSpPr>
            <a:spLocks noGrp="1" noChangeArrowheads="1"/>
          </p:cNvSpPr>
          <p:nvPr>
            <p:ph type="body" idx="1"/>
          </p:nvPr>
        </p:nvSpPr>
        <p:spPr>
          <a:xfrm>
            <a:off x="685800" y="4360863"/>
            <a:ext cx="5486400" cy="4132262"/>
          </a:xfrm>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1135063" y="771525"/>
            <a:ext cx="4587875" cy="3441700"/>
          </a:xfrm>
          <a:ln/>
        </p:spPr>
      </p:sp>
      <p:sp>
        <p:nvSpPr>
          <p:cNvPr id="235523" name="Rectangle 3"/>
          <p:cNvSpPr>
            <a:spLocks noGrp="1" noChangeArrowheads="1"/>
          </p:cNvSpPr>
          <p:nvPr>
            <p:ph type="body" idx="1"/>
          </p:nvPr>
        </p:nvSpPr>
        <p:spPr>
          <a:xfrm>
            <a:off x="685800" y="4360863"/>
            <a:ext cx="5486400" cy="4132262"/>
          </a:xfrm>
          <a:noFill/>
          <a:ln/>
        </p:spPr>
        <p:txBody>
          <a:bodyPr/>
          <a:lstStyle/>
          <a:p>
            <a:pPr algn="just"/>
            <a:r>
              <a:rPr lang="en-US" smtClean="0"/>
              <a:t>Command </a:t>
            </a:r>
            <a:r>
              <a:rPr lang="en-US" i="1" smtClean="0"/>
              <a:t>cat</a:t>
            </a:r>
            <a:r>
              <a:rPr lang="en-US" smtClean="0"/>
              <a:t> works in three different ways.  </a:t>
            </a:r>
            <a:r>
              <a:rPr lang="en-US" b="1" smtClean="0"/>
              <a:t>cat</a:t>
            </a:r>
            <a:r>
              <a:rPr lang="en-US" smtClean="0"/>
              <a:t> echoes the data typed on the key board to the standard output.  The output may even be re-directed to file by IO redirection </a:t>
            </a:r>
            <a:r>
              <a:rPr lang="en-US" i="1" smtClean="0"/>
              <a:t>(&gt;) </a:t>
            </a:r>
            <a:r>
              <a:rPr lang="en-US" smtClean="0"/>
              <a:t>symbol.  In both the cases, </a:t>
            </a:r>
            <a:r>
              <a:rPr lang="en-US" i="1" smtClean="0"/>
              <a:t>cat </a:t>
            </a:r>
            <a:r>
              <a:rPr lang="en-US" smtClean="0"/>
              <a:t>command can be terminated by </a:t>
            </a:r>
            <a:r>
              <a:rPr lang="en-US" i="1" smtClean="0"/>
              <a:t>control-d (^d).</a:t>
            </a:r>
            <a:r>
              <a:rPr lang="en-US" smtClean="0"/>
              <a:t>  </a:t>
            </a:r>
          </a:p>
          <a:p>
            <a:pPr algn="just"/>
            <a:r>
              <a:rPr lang="en-US" smtClean="0"/>
              <a:t>When you pass a file name to the </a:t>
            </a:r>
            <a:r>
              <a:rPr lang="en-US" i="1" smtClean="0"/>
              <a:t>cat </a:t>
            </a:r>
            <a:r>
              <a:rPr lang="en-US" smtClean="0"/>
              <a:t>command, it displays the file content on the screen.  You can pass multiple filenames and wild cards.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135063" y="771525"/>
            <a:ext cx="4587875" cy="3441700"/>
          </a:xfrm>
          <a:ln/>
        </p:spPr>
      </p:sp>
      <p:sp>
        <p:nvSpPr>
          <p:cNvPr id="236547" name="Rectangle 3"/>
          <p:cNvSpPr>
            <a:spLocks noGrp="1" noChangeArrowheads="1"/>
          </p:cNvSpPr>
          <p:nvPr>
            <p:ph type="body" idx="1"/>
          </p:nvPr>
        </p:nvSpPr>
        <p:spPr>
          <a:xfrm>
            <a:off x="685800" y="4360863"/>
            <a:ext cx="5486400" cy="4132262"/>
          </a:xfrm>
          <a:no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xfrm>
            <a:off x="1135063" y="771525"/>
            <a:ext cx="4587875" cy="3441700"/>
          </a:xfrm>
          <a:ln/>
        </p:spPr>
      </p:sp>
      <p:sp>
        <p:nvSpPr>
          <p:cNvPr id="237571" name="Rectangle 3"/>
          <p:cNvSpPr>
            <a:spLocks noGrp="1" noChangeArrowheads="1"/>
          </p:cNvSpPr>
          <p:nvPr>
            <p:ph type="body" idx="1"/>
          </p:nvPr>
        </p:nvSpPr>
        <p:spPr>
          <a:xfrm>
            <a:off x="685800" y="4360863"/>
            <a:ext cx="5486400" cy="4132262"/>
          </a:xfrm>
          <a:noFill/>
          <a:ln/>
        </p:spPr>
        <p:txBody>
          <a:bodyPr lIns="88911" tIns="44456" rIns="88911" bIns="44456"/>
          <a:lstStyle/>
          <a:p>
            <a:pPr>
              <a:lnSpc>
                <a:spcPct val="80000"/>
              </a:lnSpc>
            </a:pPr>
            <a:r>
              <a:rPr lang="en-US" smtClean="0"/>
              <a:t>The </a:t>
            </a:r>
            <a:r>
              <a:rPr lang="en-US" b="1" smtClean="0"/>
              <a:t>echo</a:t>
            </a:r>
            <a:r>
              <a:rPr lang="en-US" smtClean="0"/>
              <a:t> command is used to repeat, or </a:t>
            </a:r>
            <a:r>
              <a:rPr lang="en-US" b="1" smtClean="0"/>
              <a:t>echo</a:t>
            </a:r>
            <a:r>
              <a:rPr lang="en-US" smtClean="0"/>
              <a:t>, the argument you give it back to the standard output device. It normally ends with a line-feed, but you can specify an option to prevent this.</a:t>
            </a:r>
          </a:p>
          <a:p>
            <a:pPr>
              <a:lnSpc>
                <a:spcPct val="80000"/>
              </a:lnSpc>
            </a:pPr>
            <a:endParaRPr lang="en-US" smtClean="0"/>
          </a:p>
          <a:p>
            <a:pPr>
              <a:lnSpc>
                <a:spcPct val="80000"/>
              </a:lnSpc>
            </a:pPr>
            <a:r>
              <a:rPr lang="en-US" smtClean="0"/>
              <a:t>Syntax</a:t>
            </a:r>
          </a:p>
          <a:p>
            <a:pPr>
              <a:lnSpc>
                <a:spcPct val="80000"/>
              </a:lnSpc>
            </a:pPr>
            <a:r>
              <a:rPr lang="en-US" b="1" smtClean="0"/>
              <a:t>echo</a:t>
            </a:r>
            <a:r>
              <a:rPr lang="en-US" smtClean="0"/>
              <a:t> [string]</a:t>
            </a:r>
          </a:p>
          <a:p>
            <a:pPr>
              <a:lnSpc>
                <a:spcPct val="80000"/>
              </a:lnSpc>
            </a:pPr>
            <a:endParaRPr lang="en-US" smtClean="0"/>
          </a:p>
          <a:p>
            <a:pPr>
              <a:lnSpc>
                <a:spcPct val="80000"/>
              </a:lnSpc>
            </a:pPr>
            <a:r>
              <a:rPr lang="en-US" smtClean="0"/>
              <a:t>Common Options</a:t>
            </a:r>
          </a:p>
          <a:p>
            <a:pPr>
              <a:lnSpc>
                <a:spcPct val="80000"/>
              </a:lnSpc>
            </a:pPr>
            <a:endParaRPr lang="en-US" smtClean="0"/>
          </a:p>
          <a:p>
            <a:pPr>
              <a:lnSpc>
                <a:spcPct val="80000"/>
              </a:lnSpc>
            </a:pPr>
            <a:r>
              <a:rPr lang="en-US" b="1" smtClean="0"/>
              <a:t>-n</a:t>
            </a:r>
            <a:r>
              <a:rPr lang="en-US" smtClean="0"/>
              <a:t> 		don’t print &lt;new-line&gt; (BSD, shell built-in)</a:t>
            </a:r>
          </a:p>
          <a:p>
            <a:pPr>
              <a:lnSpc>
                <a:spcPct val="80000"/>
              </a:lnSpc>
            </a:pPr>
            <a:r>
              <a:rPr lang="en-US" b="1" smtClean="0"/>
              <a:t>\c</a:t>
            </a:r>
            <a:r>
              <a:rPr lang="en-US" smtClean="0"/>
              <a:t> 		don’t print &lt;new-line&gt; (SVR4)</a:t>
            </a:r>
          </a:p>
          <a:p>
            <a:pPr>
              <a:lnSpc>
                <a:spcPct val="80000"/>
              </a:lnSpc>
            </a:pPr>
            <a:r>
              <a:rPr lang="en-US" b="1" smtClean="0"/>
              <a:t>\0n</a:t>
            </a:r>
            <a:r>
              <a:rPr lang="en-US" smtClean="0"/>
              <a:t> 		where n is the 8-bit ASCII character code (SVR4)</a:t>
            </a:r>
          </a:p>
          <a:p>
            <a:pPr>
              <a:lnSpc>
                <a:spcPct val="80000"/>
              </a:lnSpc>
            </a:pPr>
            <a:r>
              <a:rPr lang="en-US" b="1" smtClean="0"/>
              <a:t>\t</a:t>
            </a:r>
            <a:r>
              <a:rPr lang="en-US" smtClean="0"/>
              <a:t> 		tab (SVR4)</a:t>
            </a:r>
          </a:p>
          <a:p>
            <a:pPr>
              <a:lnSpc>
                <a:spcPct val="80000"/>
              </a:lnSpc>
            </a:pPr>
            <a:r>
              <a:rPr lang="en-US" b="1" smtClean="0"/>
              <a:t>\f</a:t>
            </a:r>
            <a:r>
              <a:rPr lang="en-US" smtClean="0"/>
              <a:t> 		form-feed (SVR4)</a:t>
            </a:r>
          </a:p>
          <a:p>
            <a:pPr>
              <a:lnSpc>
                <a:spcPct val="80000"/>
              </a:lnSpc>
            </a:pPr>
            <a:r>
              <a:rPr lang="en-US" b="1" smtClean="0"/>
              <a:t>\n</a:t>
            </a:r>
            <a:r>
              <a:rPr lang="en-US" smtClean="0"/>
              <a:t> 		new-line (SVR4)</a:t>
            </a:r>
          </a:p>
          <a:p>
            <a:pPr>
              <a:lnSpc>
                <a:spcPct val="80000"/>
              </a:lnSpc>
            </a:pPr>
            <a:r>
              <a:rPr lang="en-US" b="1" smtClean="0"/>
              <a:t>\v</a:t>
            </a:r>
            <a:r>
              <a:rPr lang="en-US" smtClean="0"/>
              <a:t> 		vertical tab (SVR4)</a:t>
            </a:r>
          </a:p>
          <a:p>
            <a:pPr>
              <a:lnSpc>
                <a:spcPct val="80000"/>
              </a:lnSpc>
            </a:pPr>
            <a:endParaRPr lang="en-US" smtClean="0"/>
          </a:p>
          <a:p>
            <a:pPr>
              <a:lnSpc>
                <a:spcPct val="80000"/>
              </a:lnSpc>
            </a:pPr>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1135063" y="771525"/>
            <a:ext cx="4587875" cy="3441700"/>
          </a:xfrm>
          <a:ln/>
        </p:spPr>
      </p:sp>
      <p:sp>
        <p:nvSpPr>
          <p:cNvPr id="238595" name="Rectangle 3"/>
          <p:cNvSpPr>
            <a:spLocks noGrp="1" noChangeArrowheads="1"/>
          </p:cNvSpPr>
          <p:nvPr>
            <p:ph type="body" idx="1"/>
          </p:nvPr>
        </p:nvSpPr>
        <p:spPr>
          <a:xfrm>
            <a:off x="685800" y="4360863"/>
            <a:ext cx="5486400" cy="4132262"/>
          </a:xfrm>
          <a:noFill/>
          <a:ln/>
        </p:spPr>
        <p:txBody>
          <a:bodyPr lIns="88911" tIns="44456" rIns="88911" bIns="44456"/>
          <a:lstStyle/>
          <a:p>
            <a:pPr>
              <a:lnSpc>
                <a:spcPct val="80000"/>
              </a:lnSpc>
            </a:pPr>
            <a:r>
              <a:rPr lang="en-US" smtClean="0"/>
              <a:t>Halted Output  - The </a:t>
            </a:r>
            <a:r>
              <a:rPr lang="en-US" b="1" smtClean="0"/>
              <a:t>more</a:t>
            </a:r>
            <a:r>
              <a:rPr lang="en-US" smtClean="0"/>
              <a:t> command</a:t>
            </a:r>
          </a:p>
          <a:p>
            <a:pPr>
              <a:lnSpc>
                <a:spcPct val="80000"/>
              </a:lnSpc>
            </a:pPr>
            <a:r>
              <a:rPr lang="en-US" smtClean="0"/>
              <a:t>The </a:t>
            </a:r>
            <a:r>
              <a:rPr lang="en-US" b="1" smtClean="0"/>
              <a:t>more</a:t>
            </a:r>
            <a:r>
              <a:rPr lang="en-US" smtClean="0"/>
              <a:t> command allows the user to view a file, on screen at a time. The syntax of the more command is as follows:</a:t>
            </a:r>
          </a:p>
          <a:p>
            <a:pPr>
              <a:lnSpc>
                <a:spcPct val="80000"/>
              </a:lnSpc>
            </a:pPr>
            <a:r>
              <a:rPr lang="en-US" b="1" smtClean="0"/>
              <a:t>more &lt;options&gt; &lt;+linenumber&gt; &lt;+/pattern&gt; &lt;filename(s)&gt;</a:t>
            </a:r>
          </a:p>
          <a:p>
            <a:pPr>
              <a:lnSpc>
                <a:spcPct val="80000"/>
              </a:lnSpc>
            </a:pPr>
            <a:r>
              <a:rPr lang="en-US" smtClean="0"/>
              <a:t>$ </a:t>
            </a:r>
            <a:r>
              <a:rPr lang="en-US" b="1" smtClean="0"/>
              <a:t>more</a:t>
            </a:r>
            <a:r>
              <a:rPr lang="en-US" smtClean="0"/>
              <a:t> chap01</a:t>
            </a:r>
          </a:p>
          <a:p>
            <a:pPr>
              <a:lnSpc>
                <a:spcPct val="80000"/>
              </a:lnSpc>
            </a:pPr>
            <a:r>
              <a:rPr lang="en-US" smtClean="0"/>
              <a:t>Normally, the message “…More…”, along with the percentage of the file that has been viewed, is displayed at the bottom of the screen. more displays (one screen at a time) the file requested</a:t>
            </a:r>
          </a:p>
          <a:p>
            <a:pPr>
              <a:lnSpc>
                <a:spcPct val="80000"/>
              </a:lnSpc>
            </a:pPr>
            <a:r>
              <a:rPr lang="en-US" b="1" smtClean="0"/>
              <a:t>&lt;space bar&gt;</a:t>
            </a:r>
            <a:r>
              <a:rPr lang="en-US" smtClean="0"/>
              <a:t> 		to view next screen</a:t>
            </a:r>
          </a:p>
          <a:p>
            <a:pPr>
              <a:lnSpc>
                <a:spcPct val="80000"/>
              </a:lnSpc>
            </a:pPr>
            <a:r>
              <a:rPr lang="en-US" b="1" smtClean="0"/>
              <a:t>&lt;return&gt; or &lt;CR&gt;</a:t>
            </a:r>
            <a:r>
              <a:rPr lang="en-US" smtClean="0"/>
              <a:t> 	to view one more line</a:t>
            </a:r>
          </a:p>
          <a:p>
            <a:pPr>
              <a:lnSpc>
                <a:spcPct val="80000"/>
              </a:lnSpc>
            </a:pPr>
            <a:r>
              <a:rPr lang="en-US" b="1" smtClean="0"/>
              <a:t>q</a:t>
            </a:r>
            <a:r>
              <a:rPr lang="en-US" smtClean="0"/>
              <a:t>		to quit viewing the file</a:t>
            </a:r>
          </a:p>
          <a:p>
            <a:pPr>
              <a:lnSpc>
                <a:spcPct val="80000"/>
              </a:lnSpc>
            </a:pPr>
            <a:r>
              <a:rPr lang="en-US" b="1" smtClean="0"/>
              <a:t>h </a:t>
            </a:r>
            <a:r>
              <a:rPr lang="en-US" smtClean="0"/>
              <a:t>		help</a:t>
            </a:r>
          </a:p>
          <a:p>
            <a:pPr>
              <a:lnSpc>
                <a:spcPct val="80000"/>
              </a:lnSpc>
            </a:pPr>
            <a:r>
              <a:rPr lang="en-US" b="1" smtClean="0"/>
              <a:t>b</a:t>
            </a:r>
            <a:r>
              <a:rPr lang="en-US" smtClean="0"/>
              <a:t> 		go back up one screenful</a:t>
            </a:r>
          </a:p>
          <a:p>
            <a:pPr>
              <a:lnSpc>
                <a:spcPct val="80000"/>
              </a:lnSpc>
            </a:pPr>
            <a:r>
              <a:rPr lang="en-US" b="1" smtClean="0"/>
              <a:t>/word</a:t>
            </a:r>
            <a:r>
              <a:rPr lang="en-US" smtClean="0"/>
              <a:t> 		search for word in the remainder of the file</a:t>
            </a:r>
          </a:p>
          <a:p>
            <a:pPr>
              <a:lnSpc>
                <a:spcPct val="80000"/>
              </a:lnSpc>
            </a:pPr>
            <a:endParaRPr lang="en-US" smtClean="0"/>
          </a:p>
          <a:p>
            <a:pPr>
              <a:lnSpc>
                <a:spcPct val="80000"/>
              </a:lnSpc>
            </a:pPr>
            <a:r>
              <a:rPr lang="en-US" smtClean="0"/>
              <a:t>The </a:t>
            </a:r>
            <a:r>
              <a:rPr lang="en-US" b="1" smtClean="0"/>
              <a:t>file</a:t>
            </a:r>
            <a:r>
              <a:rPr lang="en-US" smtClean="0"/>
              <a:t> command is used to determine the type of file, especially an ordinary file.  This command has a built-in mechanism of identifying the type of file by context.  </a:t>
            </a:r>
          </a:p>
          <a:p>
            <a:pPr>
              <a:lnSpc>
                <a:spcPct val="80000"/>
              </a:lnSpc>
            </a:pPr>
            <a:r>
              <a:rPr lang="en-US" smtClean="0"/>
              <a:t>$ </a:t>
            </a:r>
            <a:r>
              <a:rPr lang="en-US" b="1" smtClean="0"/>
              <a:t>file</a:t>
            </a:r>
            <a:r>
              <a:rPr lang="en-US" smtClean="0"/>
              <a:t>  emp.lst</a:t>
            </a:r>
          </a:p>
          <a:p>
            <a:pPr>
              <a:lnSpc>
                <a:spcPct val="80000"/>
              </a:lnSpc>
            </a:pPr>
            <a:r>
              <a:rPr lang="en-US" smtClean="0"/>
              <a:t>emp.lst:ascii text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xfrm>
            <a:off x="1135063" y="771525"/>
            <a:ext cx="4587875" cy="3441700"/>
          </a:xfrm>
          <a:ln/>
        </p:spPr>
      </p:sp>
      <p:sp>
        <p:nvSpPr>
          <p:cNvPr id="239619" name="Rectangle 3"/>
          <p:cNvSpPr>
            <a:spLocks noGrp="1" noChangeArrowheads="1"/>
          </p:cNvSpPr>
          <p:nvPr>
            <p:ph type="body" idx="1"/>
          </p:nvPr>
        </p:nvSpPr>
        <p:spPr>
          <a:xfrm>
            <a:off x="685800" y="4360863"/>
            <a:ext cx="5486400" cy="4132262"/>
          </a:xfrm>
          <a:noFill/>
          <a:ln/>
        </p:spPr>
        <p:txBody>
          <a:bodyPr lIns="88911" tIns="44456" rIns="88911" bIns="44456"/>
          <a:lstStyle/>
          <a:p>
            <a:pPr algn="just">
              <a:lnSpc>
                <a:spcPct val="80000"/>
              </a:lnSpc>
            </a:pPr>
            <a:r>
              <a:rPr lang="en-US" smtClean="0"/>
              <a:t>Line, word, and character counting –the </a:t>
            </a:r>
            <a:r>
              <a:rPr lang="en-US" b="1" smtClean="0"/>
              <a:t>wc</a:t>
            </a:r>
            <a:r>
              <a:rPr lang="en-US" smtClean="0"/>
              <a:t> command</a:t>
            </a:r>
          </a:p>
          <a:p>
            <a:pPr algn="just">
              <a:lnSpc>
                <a:spcPct val="80000"/>
              </a:lnSpc>
            </a:pPr>
            <a:endParaRPr lang="en-US" smtClean="0"/>
          </a:p>
          <a:p>
            <a:pPr algn="just">
              <a:lnSpc>
                <a:spcPct val="80000"/>
              </a:lnSpc>
            </a:pPr>
            <a:r>
              <a:rPr lang="en-US" smtClean="0"/>
              <a:t>The </a:t>
            </a:r>
            <a:r>
              <a:rPr lang="en-US" b="1" smtClean="0"/>
              <a:t>wc</a:t>
            </a:r>
            <a:r>
              <a:rPr lang="en-US" smtClean="0"/>
              <a:t> command counts lines, words and characters, depending on the options used.  It takes one or more filenames as its arguments, and displays a four-columnar output.</a:t>
            </a:r>
          </a:p>
          <a:p>
            <a:pPr algn="just">
              <a:lnSpc>
                <a:spcPct val="80000"/>
              </a:lnSpc>
            </a:pPr>
            <a:r>
              <a:rPr lang="en-US" smtClean="0"/>
              <a:t>$ wc  infile</a:t>
            </a:r>
          </a:p>
          <a:p>
            <a:pPr algn="just">
              <a:lnSpc>
                <a:spcPct val="80000"/>
              </a:lnSpc>
            </a:pPr>
            <a:r>
              <a:rPr lang="en-US" smtClean="0"/>
              <a:t>3	  20	      103       infile</a:t>
            </a:r>
          </a:p>
          <a:p>
            <a:pPr algn="just">
              <a:lnSpc>
                <a:spcPct val="80000"/>
              </a:lnSpc>
            </a:pPr>
            <a:r>
              <a:rPr lang="en-US" b="1" smtClean="0"/>
              <a:t>wc</a:t>
            </a:r>
            <a:r>
              <a:rPr lang="en-US" smtClean="0"/>
              <a:t> has counted 3 lines, 20 words and 103 characters.</a:t>
            </a:r>
          </a:p>
          <a:p>
            <a:pPr algn="just">
              <a:lnSpc>
                <a:spcPct val="80000"/>
              </a:lnSpc>
            </a:pPr>
            <a:endParaRPr lang="en-US" smtClean="0"/>
          </a:p>
          <a:p>
            <a:pPr algn="just">
              <a:lnSpc>
                <a:spcPct val="80000"/>
              </a:lnSpc>
            </a:pPr>
            <a:r>
              <a:rPr lang="en-US" smtClean="0"/>
              <a:t>Note:</a:t>
            </a:r>
          </a:p>
          <a:p>
            <a:pPr algn="just">
              <a:lnSpc>
                <a:spcPct val="80000"/>
              </a:lnSpc>
            </a:pPr>
            <a:r>
              <a:rPr lang="en-US" smtClean="0"/>
              <a:t>When </a:t>
            </a:r>
            <a:r>
              <a:rPr lang="en-US" b="1" smtClean="0"/>
              <a:t>wc</a:t>
            </a:r>
            <a:r>
              <a:rPr lang="en-US" smtClean="0"/>
              <a:t> is used with multiple filenames, it produces a line for each file, as well as a total count.  The following command sequence makes a count of the first three chapters:</a:t>
            </a:r>
          </a:p>
          <a:p>
            <a:pPr algn="just">
              <a:lnSpc>
                <a:spcPct val="80000"/>
              </a:lnSpc>
            </a:pPr>
            <a:r>
              <a:rPr lang="en-US" smtClean="0"/>
              <a:t>$ </a:t>
            </a:r>
            <a:r>
              <a:rPr lang="en-US" b="1" smtClean="0"/>
              <a:t>wc</a:t>
            </a:r>
            <a:r>
              <a:rPr lang="en-US" smtClean="0"/>
              <a:t>  chap01  chap02  chap03</a:t>
            </a:r>
          </a:p>
          <a:p>
            <a:pPr algn="just">
              <a:lnSpc>
                <a:spcPct val="80000"/>
              </a:lnSpc>
            </a:pPr>
            <a:r>
              <a:rPr lang="en-US" smtClean="0"/>
              <a:t>305	4058	   23177 	chap01</a:t>
            </a:r>
          </a:p>
          <a:p>
            <a:pPr algn="just">
              <a:lnSpc>
                <a:spcPct val="80000"/>
              </a:lnSpc>
            </a:pPr>
            <a:r>
              <a:rPr lang="en-US" smtClean="0"/>
              <a:t>45	 332	     8667   	chap02</a:t>
            </a:r>
          </a:p>
          <a:p>
            <a:pPr algn="just">
              <a:lnSpc>
                <a:spcPct val="80000"/>
              </a:lnSpc>
            </a:pPr>
            <a:r>
              <a:rPr lang="en-US" smtClean="0"/>
              <a:t>377	3445	   35444	chap03</a:t>
            </a:r>
          </a:p>
          <a:p>
            <a:pPr algn="just">
              <a:lnSpc>
                <a:spcPct val="80000"/>
              </a:lnSpc>
            </a:pPr>
            <a:r>
              <a:rPr lang="en-US" smtClean="0"/>
              <a:t>727    7835     67288       total</a:t>
            </a:r>
          </a:p>
          <a:p>
            <a:pPr algn="just">
              <a:lnSpc>
                <a:spcPct val="80000"/>
              </a:lnSpc>
            </a:pPr>
            <a:endParaRPr lang="en-US" smtClean="0"/>
          </a:p>
          <a:p>
            <a:pPr algn="just">
              <a:lnSpc>
                <a:spcPct val="80000"/>
              </a:lnSpc>
            </a:pPr>
            <a:endParaRPr lang="en-US" smtClean="0"/>
          </a:p>
          <a:p>
            <a:pPr algn="just">
              <a:lnSpc>
                <a:spcPct val="80000"/>
              </a:lnSpc>
            </a:pPr>
            <a:endParaRPr lang="en-US" smtClean="0"/>
          </a:p>
          <a:p>
            <a:pPr algn="just">
              <a:lnSpc>
                <a:spcPct val="80000"/>
              </a:lnSpc>
            </a:pPr>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1135063" y="771525"/>
            <a:ext cx="4587875" cy="3441700"/>
          </a:xfrm>
          <a:ln/>
        </p:spPr>
      </p:sp>
      <p:sp>
        <p:nvSpPr>
          <p:cNvPr id="240643"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b="1" smtClean="0"/>
              <a:t>find </a:t>
            </a:r>
            <a:r>
              <a:rPr lang="en-US" smtClean="0"/>
              <a:t>looks into the specified directory and all its sub-directories for the files matching the criteria. To search for files and directories the [path] can be replaced with . (dot) for current directory ,  /  for root directory and can specify any path.</a:t>
            </a:r>
          </a:p>
          <a:p>
            <a:pPr algn="just"/>
            <a:endParaRPr lang="en-US" smtClean="0"/>
          </a:p>
          <a:p>
            <a:pPr algn="just"/>
            <a:r>
              <a:rPr lang="en-US" smtClean="0"/>
              <a:t>The –print option prints the filename with complete path for those files which match the criteria. [ this is optional in the current versions of UNIX] </a:t>
            </a:r>
          </a:p>
          <a:p>
            <a:pPr algn="just"/>
            <a:endParaRPr lang="en-US" smtClean="0"/>
          </a:p>
          <a:p>
            <a:pPr algn="just"/>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xfrm>
            <a:off x="1135063" y="771525"/>
            <a:ext cx="4587875" cy="3441700"/>
          </a:xfrm>
          <a:ln/>
        </p:spPr>
      </p:sp>
      <p:sp>
        <p:nvSpPr>
          <p:cNvPr id="241667"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smtClean="0"/>
              <a:t>The </a:t>
            </a:r>
            <a:r>
              <a:rPr lang="en-US" i="1" smtClean="0"/>
              <a:t>size </a:t>
            </a:r>
            <a:r>
              <a:rPr lang="en-US" smtClean="0"/>
              <a:t>option can be used to search the files in terms of size . The + or – option is used to specify the size like greater then n blocks  (+1000b) or less than n blocks (-1000b).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35063" y="771525"/>
            <a:ext cx="4587875" cy="3441700"/>
          </a:xfrm>
          <a:ln/>
        </p:spPr>
      </p:sp>
      <p:sp>
        <p:nvSpPr>
          <p:cNvPr id="178179" name="Rectangle 3"/>
          <p:cNvSpPr>
            <a:spLocks noGrp="1" noChangeArrowheads="1"/>
          </p:cNvSpPr>
          <p:nvPr>
            <p:ph type="body" idx="1"/>
          </p:nvPr>
        </p:nvSpPr>
        <p:spPr>
          <a:xfrm>
            <a:off x="912813" y="4359275"/>
            <a:ext cx="5032375" cy="4133850"/>
          </a:xfrm>
          <a:noFill/>
          <a:ln/>
        </p:spPr>
        <p:txBody>
          <a:bodyPr lIns="87058" tIns="43529" rIns="87058" bIns="43529"/>
          <a:lstStyle/>
          <a:p>
            <a:pPr algn="just"/>
            <a:r>
              <a:rPr lang="en-US" smtClean="0"/>
              <a:t>In 1965, Bell Laboratories joined with MIT and General Electric in the development effort for the new operating system, </a:t>
            </a:r>
            <a:r>
              <a:rPr lang="en-US" b="1" smtClean="0"/>
              <a:t>Multics</a:t>
            </a:r>
            <a:r>
              <a:rPr lang="en-US" smtClean="0"/>
              <a:t>, expected to provide a multi-user, time-sharing system.</a:t>
            </a:r>
          </a:p>
          <a:p>
            <a:pPr algn="just">
              <a:lnSpc>
                <a:spcPct val="50000"/>
              </a:lnSpc>
            </a:pPr>
            <a:endParaRPr lang="en-US" smtClean="0"/>
          </a:p>
          <a:p>
            <a:pPr algn="just"/>
            <a:r>
              <a:rPr lang="en-US" smtClean="0"/>
              <a:t>In 1969, AT&amp;T, unhappy with the progress of the Multics project, withdrew from the project. Some of the Bell Labs programmers who had worked on the project, Ken Thompson, Dennis Ritchie, Rudd Canaday, and Doug McIlroy designed and implemented the first version of the Unix File System on a PDP-7 along with a few utilities. It was given the name UNIX by Brian Kernighan as a pun on Multics.</a:t>
            </a:r>
          </a:p>
          <a:p>
            <a:pPr algn="just">
              <a:lnSpc>
                <a:spcPct val="50000"/>
              </a:lnSpc>
            </a:pPr>
            <a:endParaRPr lang="en-US" smtClean="0"/>
          </a:p>
          <a:p>
            <a:pPr algn="just"/>
            <a:r>
              <a:rPr lang="en-US" smtClean="0"/>
              <a:t>Dennis Ritchie also designed a new programming language named “C” and wrote compiler for C. In 1973 Ritchie and Thompson rewrote the UNIX kernel in C, thus breaking the tradition of writing an operating system in assembly language.</a:t>
            </a:r>
          </a:p>
          <a:p>
            <a:pPr algn="just">
              <a:lnSpc>
                <a:spcPct val="60000"/>
              </a:lnSpc>
            </a:pPr>
            <a:endParaRPr lang="en-US" smtClean="0"/>
          </a:p>
          <a:p>
            <a:pPr algn="just"/>
            <a:r>
              <a:rPr lang="en-US" smtClean="0"/>
              <a:t>In subsequent years, AT&amp;T licensed UNIX to various universities for educational purposes. University of California at Berkley was one such beneficiary. Some of its faculty and students got involved with UNIX and later contributed with a number of features and additional utilities.</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135063" y="771525"/>
            <a:ext cx="4587875" cy="3441700"/>
          </a:xfrm>
          <a:ln/>
        </p:spPr>
      </p:sp>
      <p:sp>
        <p:nvSpPr>
          <p:cNvPr id="242691"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smtClean="0"/>
              <a:t>The atime/mtime option can be used effectively when you want to search for files accessed or modified before or after a particular time.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xfrm>
            <a:off x="1135063" y="771525"/>
            <a:ext cx="4587875" cy="3441700"/>
          </a:xfrm>
          <a:ln/>
        </p:spPr>
      </p:sp>
      <p:sp>
        <p:nvSpPr>
          <p:cNvPr id="243715"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smtClean="0"/>
              <a:t>Multiple criteria can be combined using –a and –o options</a:t>
            </a:r>
          </a:p>
          <a:p>
            <a:pPr algn="just"/>
            <a:endParaRPr lang="en-US" smtClean="0"/>
          </a:p>
          <a:p>
            <a:pPr algn="just"/>
            <a:r>
              <a:rPr lang="en-US" b="1" smtClean="0"/>
              <a:t>-a</a:t>
            </a:r>
            <a:r>
              <a:rPr lang="en-US" smtClean="0"/>
              <a:t> option indicates AND operation and </a:t>
            </a:r>
            <a:r>
              <a:rPr lang="en-US" b="1" smtClean="0"/>
              <a:t>–o</a:t>
            </a:r>
            <a:r>
              <a:rPr lang="en-US" smtClean="0"/>
              <a:t> indicates OR operation.</a:t>
            </a:r>
          </a:p>
          <a:p>
            <a:pPr algn="just"/>
            <a:endParaRPr lang="en-US" smtClean="0"/>
          </a:p>
          <a:p>
            <a:pPr algn="just"/>
            <a:r>
              <a:rPr lang="en-US" smtClean="0"/>
              <a:t>To get long list of all .dat extension files that are larger than 1000 bytes and accessed within the last 2 days which are located in the directory tree /home/user1 can be achieved this way:</a:t>
            </a:r>
          </a:p>
          <a:p>
            <a:pPr algn="just"/>
            <a:endParaRPr lang="en-US" smtClean="0"/>
          </a:p>
          <a:p>
            <a:pPr algn="just"/>
            <a:r>
              <a:rPr lang="en-US" smtClean="0"/>
              <a:t>$ find  /home/user1 –name “*.dat” \( -atime -2 –a –size +1000c \) –exec ls –l {} \;</a:t>
            </a:r>
          </a:p>
          <a:p>
            <a:pPr algn="just"/>
            <a:endParaRPr lang="en-US" smtClean="0"/>
          </a:p>
          <a:p>
            <a:pPr algn="just"/>
            <a:r>
              <a:rPr lang="en-US" smtClean="0"/>
              <a:t>Note that the compound expression is enclosed within ( ) . </a:t>
            </a:r>
          </a:p>
          <a:p>
            <a:pPr algn="just"/>
            <a:endParaRPr lang="en-US" smtClean="0"/>
          </a:p>
          <a:p>
            <a:pPr algn="just"/>
            <a:r>
              <a:rPr lang="en-US" smtClean="0"/>
              <a:t>To suppress special meaning for ( ), each parenthesis is prefixed with \ which is the escape character.</a:t>
            </a:r>
          </a:p>
          <a:p>
            <a:pPr algn="just"/>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1135063" y="771525"/>
            <a:ext cx="4587875" cy="3441700"/>
          </a:xfrm>
          <a:ln/>
        </p:spPr>
      </p:sp>
      <p:sp>
        <p:nvSpPr>
          <p:cNvPr id="244739" name="Text Box 3"/>
          <p:cNvSpPr txBox="1">
            <a:spLocks noChangeArrowheads="1"/>
          </p:cNvSpPr>
          <p:nvPr/>
        </p:nvSpPr>
        <p:spPr bwMode="auto">
          <a:xfrm>
            <a:off x="914400" y="4440238"/>
            <a:ext cx="5127625" cy="1403350"/>
          </a:xfrm>
          <a:prstGeom prst="rect">
            <a:avLst/>
          </a:prstGeom>
          <a:noFill/>
          <a:ln w="9525">
            <a:noFill/>
            <a:miter lim="800000"/>
            <a:headEnd/>
            <a:tailEnd/>
          </a:ln>
        </p:spPr>
        <p:txBody>
          <a:bodyPr lIns="90068" tIns="45034" rIns="90068" bIns="45034">
            <a:spAutoFit/>
          </a:bodyPr>
          <a:lstStyle/>
          <a:p>
            <a:pPr algn="just" defTabSz="900113">
              <a:lnSpc>
                <a:spcPct val="120000"/>
              </a:lnSpc>
              <a:spcBef>
                <a:spcPct val="50000"/>
              </a:spcBef>
            </a:pPr>
            <a:r>
              <a:rPr lang="en-US" sz="1200" b="1"/>
              <a:t>Unix, </a:t>
            </a:r>
            <a:r>
              <a:rPr lang="en-US" sz="1200"/>
              <a:t>by default, has three I/Os defined . The standard input and output are the keyboard and the terminal respectively.  Apart from this you have a </a:t>
            </a:r>
            <a:r>
              <a:rPr lang="en-US" sz="1200" i="1"/>
              <a:t>standard error</a:t>
            </a:r>
            <a:r>
              <a:rPr lang="en-US" sz="1200"/>
              <a:t> that is also directed to terminal.  Standard error is conventionally used to route error messages, which in turn can  be redirected to a file.  Simple output redirection </a:t>
            </a:r>
            <a:r>
              <a:rPr lang="en-US" sz="1200" i="1"/>
              <a:t>(&gt;) </a:t>
            </a:r>
            <a:r>
              <a:rPr lang="en-US" sz="1200"/>
              <a:t> works with std.o/p.  The errors, if any, will be redirected to the standard error- i.e., terminal. So we can use 2&gt; to redirect the error to a file.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1135063" y="771525"/>
            <a:ext cx="4587875" cy="3441700"/>
          </a:xfrm>
          <a:ln/>
        </p:spPr>
      </p:sp>
      <p:sp>
        <p:nvSpPr>
          <p:cNvPr id="245763" name="Rectangle 3"/>
          <p:cNvSpPr>
            <a:spLocks noGrp="1" noChangeArrowheads="1"/>
          </p:cNvSpPr>
          <p:nvPr>
            <p:ph type="body" idx="1"/>
          </p:nvPr>
        </p:nvSpPr>
        <p:spPr>
          <a:xfrm>
            <a:off x="685800" y="4286250"/>
            <a:ext cx="5486400" cy="4132263"/>
          </a:xfrm>
          <a:noFill/>
          <a:ln/>
        </p:spPr>
        <p:txBody>
          <a:bodyPr/>
          <a:lstStyle/>
          <a:p>
            <a:pPr algn="just">
              <a:lnSpc>
                <a:spcPct val="80000"/>
              </a:lnSpc>
            </a:pPr>
            <a:r>
              <a:rPr lang="en-US" smtClean="0"/>
              <a:t>Example:</a:t>
            </a:r>
          </a:p>
          <a:p>
            <a:pPr algn="just">
              <a:lnSpc>
                <a:spcPct val="60000"/>
              </a:lnSpc>
            </a:pPr>
            <a:r>
              <a:rPr lang="en-US" smtClean="0"/>
              <a:t>	$ cat  &lt;  file1</a:t>
            </a:r>
          </a:p>
          <a:p>
            <a:pPr algn="just"/>
            <a:r>
              <a:rPr lang="en-US" smtClean="0"/>
              <a:t>This displays contents of file1. In this case, cat reads input from standard input, to which the contents of file1 is redirected to. This redirection is done by shell.</a:t>
            </a:r>
          </a:p>
          <a:p>
            <a:pPr algn="just">
              <a:lnSpc>
                <a:spcPct val="20000"/>
              </a:lnSpc>
            </a:pPr>
            <a:endParaRPr lang="en-US" smtClean="0"/>
          </a:p>
          <a:p>
            <a:pPr algn="just">
              <a:lnSpc>
                <a:spcPct val="60000"/>
              </a:lnSpc>
            </a:pPr>
            <a:r>
              <a:rPr lang="en-US" smtClean="0"/>
              <a:t>	$cat  &gt;  file2</a:t>
            </a:r>
          </a:p>
          <a:p>
            <a:pPr algn="just"/>
            <a:r>
              <a:rPr lang="en-US" smtClean="0"/>
              <a:t>This command is used to create file2, if it does not exist or to overwrite file2. In either case cat takes input from keyboard and writes the output to standard output, which is redirected to file2 by shell. </a:t>
            </a:r>
          </a:p>
          <a:p>
            <a:pPr algn="just">
              <a:lnSpc>
                <a:spcPct val="0"/>
              </a:lnSpc>
            </a:pPr>
            <a:endParaRPr lang="en-US" smtClean="0"/>
          </a:p>
          <a:p>
            <a:pPr algn="just"/>
            <a:r>
              <a:rPr lang="en-US" smtClean="0"/>
              <a:t>	$ cat  file3</a:t>
            </a:r>
          </a:p>
          <a:p>
            <a:pPr algn="just"/>
            <a:r>
              <a:rPr lang="en-US" smtClean="0"/>
              <a:t>	cat: file3: No such file or directory</a:t>
            </a:r>
          </a:p>
          <a:p>
            <a:pPr algn="just"/>
            <a:r>
              <a:rPr lang="en-US" smtClean="0"/>
              <a:t>In this case cat sends error messages to standard error. </a:t>
            </a:r>
          </a:p>
          <a:p>
            <a:pPr algn="just"/>
            <a:r>
              <a:rPr lang="en-US" smtClean="0"/>
              <a:t>To redirect this error to a file, we can use 2&gt; </a:t>
            </a:r>
          </a:p>
          <a:p>
            <a:pPr algn="just"/>
            <a:r>
              <a:rPr lang="en-US" smtClean="0"/>
              <a:t>	$ cat  file3  2&gt; error</a:t>
            </a:r>
          </a:p>
          <a:p>
            <a:pPr algn="just"/>
            <a:r>
              <a:rPr lang="en-US" smtClean="0"/>
              <a:t>This command will create a file error and will store the standard error in it.</a:t>
            </a:r>
          </a:p>
          <a:p>
            <a:pPr algn="just">
              <a:lnSpc>
                <a:spcPct val="0"/>
              </a:lnSpc>
            </a:pPr>
            <a:endParaRPr lang="en-US" b="1" smtClean="0"/>
          </a:p>
          <a:p>
            <a:pPr algn="just"/>
            <a:r>
              <a:rPr lang="en-US" b="1" smtClean="0"/>
              <a:t>Merging standard output and standard error</a:t>
            </a:r>
          </a:p>
          <a:p>
            <a:pPr algn="just"/>
            <a:r>
              <a:rPr lang="en-US" b="1" smtClean="0"/>
              <a:t>	</a:t>
            </a:r>
            <a:r>
              <a:rPr lang="en-US" smtClean="0"/>
              <a:t>$cat file2 &gt;file4 2&gt;&amp;1</a:t>
            </a:r>
          </a:p>
          <a:p>
            <a:pPr algn="just"/>
            <a:r>
              <a:rPr lang="en-US" smtClean="0"/>
              <a:t>Both standard output and standard error are sent to file4.</a:t>
            </a:r>
          </a:p>
          <a:p>
            <a:pPr algn="just"/>
            <a:endParaRPr lang="en-US" smtClean="0"/>
          </a:p>
          <a:p>
            <a:pPr algn="just"/>
            <a:r>
              <a:rPr lang="en-US" smtClean="0"/>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135063" y="771525"/>
            <a:ext cx="4587875" cy="3441700"/>
          </a:xfrm>
          <a:ln/>
        </p:spPr>
      </p:sp>
      <p:sp>
        <p:nvSpPr>
          <p:cNvPr id="246787" name="Rectangle 3"/>
          <p:cNvSpPr>
            <a:spLocks noGrp="1" noChangeArrowheads="1"/>
          </p:cNvSpPr>
          <p:nvPr>
            <p:ph type="body" idx="1"/>
          </p:nvPr>
        </p:nvSpPr>
        <p:spPr>
          <a:xfrm>
            <a:off x="685800" y="4360863"/>
            <a:ext cx="5486400" cy="4132262"/>
          </a:xfrm>
          <a:noFill/>
          <a:ln/>
        </p:spPr>
        <p:txBody>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135063" y="771525"/>
            <a:ext cx="4587875" cy="3441700"/>
          </a:xfrm>
          <a:ln/>
        </p:spPr>
      </p:sp>
      <p:sp>
        <p:nvSpPr>
          <p:cNvPr id="247811" name="Rectangle 3"/>
          <p:cNvSpPr>
            <a:spLocks noGrp="1" noChangeArrowheads="1"/>
          </p:cNvSpPr>
          <p:nvPr>
            <p:ph type="body" idx="1"/>
          </p:nvPr>
        </p:nvSpPr>
        <p:spPr>
          <a:xfrm>
            <a:off x="762000" y="4268788"/>
            <a:ext cx="5486400" cy="4132262"/>
          </a:xfrm>
          <a:noFill/>
          <a:ln/>
        </p:spPr>
        <p:txBody>
          <a:bodyPr/>
          <a:lstStyle/>
          <a:p>
            <a:pPr algn="just"/>
            <a:r>
              <a:rPr lang="en-US" smtClean="0"/>
              <a:t>The </a:t>
            </a:r>
            <a:r>
              <a:rPr lang="en-US" b="1" smtClean="0"/>
              <a:t>sort</a:t>
            </a:r>
            <a:r>
              <a:rPr lang="en-US" smtClean="0"/>
              <a:t> command is powerful and flexible.  It can be used to sort the lines of a file(s) in numerical or alphabetical order.  A specific field on a line can also be selected upon which to base the sort.  </a:t>
            </a:r>
            <a:r>
              <a:rPr lang="en-US" b="1" smtClean="0"/>
              <a:t>sort</a:t>
            </a:r>
            <a:r>
              <a:rPr lang="en-US" smtClean="0"/>
              <a:t> is also a filter, so it will accept input from standard input, but it will also sort the contents of files that are specified as command line arguments.</a:t>
            </a:r>
          </a:p>
          <a:p>
            <a:pPr algn="just"/>
            <a:r>
              <a:rPr lang="en-US" smtClean="0"/>
              <a:t>There are several options available to designate what kind of sort to be performed:</a:t>
            </a:r>
            <a:endParaRPr lang="en-US" b="1" smtClean="0"/>
          </a:p>
          <a:p>
            <a:pPr algn="just"/>
            <a:r>
              <a:rPr lang="en-US" b="1" smtClean="0"/>
              <a:t>Sort option</a:t>
            </a:r>
            <a:r>
              <a:rPr lang="en-US" smtClean="0"/>
              <a:t>	</a:t>
            </a:r>
            <a:r>
              <a:rPr lang="en-US" b="1" smtClean="0"/>
              <a:t>Sort type</a:t>
            </a:r>
            <a:endParaRPr lang="en-US" smtClean="0"/>
          </a:p>
          <a:p>
            <a:pPr algn="just"/>
            <a:r>
              <a:rPr lang="en-US" smtClean="0"/>
              <a:t>none	lexicographical (ASCII)</a:t>
            </a:r>
            <a:endParaRPr lang="en-US" b="1" smtClean="0"/>
          </a:p>
          <a:p>
            <a:pPr algn="just"/>
            <a:r>
              <a:rPr lang="en-US" b="1" smtClean="0"/>
              <a:t>-d</a:t>
            </a:r>
            <a:r>
              <a:rPr lang="en-US" smtClean="0"/>
              <a:t>	dictionary (disregards all characters that are not letters, numbers, or 	blank spaces)</a:t>
            </a:r>
            <a:endParaRPr lang="en-US" b="1" smtClean="0"/>
          </a:p>
          <a:p>
            <a:pPr algn="just"/>
            <a:r>
              <a:rPr lang="en-US" b="1" smtClean="0"/>
              <a:t>-n</a:t>
            </a:r>
            <a:r>
              <a:rPr lang="en-US" smtClean="0"/>
              <a:t>	numerical</a:t>
            </a:r>
            <a:endParaRPr lang="en-US" b="1" smtClean="0"/>
          </a:p>
          <a:p>
            <a:pPr algn="just"/>
            <a:r>
              <a:rPr lang="en-US" b="1" smtClean="0"/>
              <a:t>-u</a:t>
            </a:r>
            <a:r>
              <a:rPr lang="en-US" smtClean="0"/>
              <a:t>	unique (suppress all duplicate lines) </a:t>
            </a:r>
          </a:p>
          <a:p>
            <a:pPr algn="just"/>
            <a:r>
              <a:rPr lang="en-US" smtClean="0"/>
              <a:t>The default delimiter between fields is a blank character — either a </a:t>
            </a:r>
            <a:r>
              <a:rPr lang="en-US" b="1" smtClean="0"/>
              <a:t>space</a:t>
            </a:r>
            <a:r>
              <a:rPr lang="en-US" smtClean="0"/>
              <a:t> or a </a:t>
            </a:r>
            <a:r>
              <a:rPr lang="en-US" b="1" smtClean="0"/>
              <a:t>tab</a:t>
            </a:r>
            <a:r>
              <a:rPr lang="en-US" smtClean="0"/>
              <a:t>.  You can also specify a delimiter with the </a:t>
            </a:r>
            <a:r>
              <a:rPr lang="en-US" b="1" smtClean="0"/>
              <a:t>-t </a:t>
            </a:r>
            <a:r>
              <a:rPr lang="en-US" b="1" i="1" smtClean="0"/>
              <a:t>X</a:t>
            </a:r>
            <a:r>
              <a:rPr lang="en-US" smtClean="0"/>
              <a:t> option, where </a:t>
            </a:r>
            <a:r>
              <a:rPr lang="en-US" i="1" smtClean="0"/>
              <a:t>X</a:t>
            </a:r>
            <a:r>
              <a:rPr lang="en-US" smtClean="0"/>
              <a:t> represents the delimiter character.  Since the colon (</a:t>
            </a:r>
            <a:r>
              <a:rPr lang="en-US" b="1" smtClean="0"/>
              <a:t>:</a:t>
            </a:r>
            <a:r>
              <a:rPr lang="en-US" smtClean="0"/>
              <a:t>) holds no special meaning to the shell, it is a common selection as a delimiter between fields in a file.</a:t>
            </a:r>
          </a:p>
          <a:p>
            <a:pPr algn="just"/>
            <a:r>
              <a:rPr lang="en-US" smtClean="0"/>
              <a:t>After you have determined what the delimiter between fields will be, you can inform the </a:t>
            </a:r>
            <a:r>
              <a:rPr lang="en-US" b="1" smtClean="0"/>
              <a:t>sort</a:t>
            </a:r>
            <a:r>
              <a:rPr lang="en-US" smtClean="0"/>
              <a:t> command which field you would like to base your sort on by using the </a:t>
            </a:r>
            <a:r>
              <a:rPr lang="en-US" b="1" smtClean="0"/>
              <a:t>-k </a:t>
            </a:r>
            <a:r>
              <a:rPr lang="en-US" b="1" i="1" smtClean="0"/>
              <a:t>n</a:t>
            </a:r>
            <a:r>
              <a:rPr lang="en-US" smtClean="0"/>
              <a:t> option, where </a:t>
            </a:r>
            <a:r>
              <a:rPr lang="en-US" b="1" smtClean="0"/>
              <a:t>n</a:t>
            </a:r>
            <a:r>
              <a:rPr lang="en-US" smtClean="0"/>
              <a:t> represents the field number the </a:t>
            </a:r>
            <a:r>
              <a:rPr lang="en-US" b="1" smtClean="0"/>
              <a:t>sort</a:t>
            </a:r>
            <a:r>
              <a:rPr lang="en-US" smtClean="0"/>
              <a:t> should sort upon.  The </a:t>
            </a:r>
            <a:r>
              <a:rPr lang="en-US" b="1" smtClean="0"/>
              <a:t>sort</a:t>
            </a:r>
            <a:r>
              <a:rPr lang="en-US" smtClean="0"/>
              <a:t> command assumes that the field numbering starts with one.</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135063" y="771525"/>
            <a:ext cx="4587875" cy="3441700"/>
          </a:xfrm>
          <a:ln/>
        </p:spPr>
      </p:sp>
      <p:sp>
        <p:nvSpPr>
          <p:cNvPr id="248835"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smtClean="0"/>
              <a:t>The </a:t>
            </a:r>
            <a:r>
              <a:rPr lang="en-US" b="1" smtClean="0"/>
              <a:t>grep</a:t>
            </a:r>
            <a:r>
              <a:rPr lang="en-US" smtClean="0"/>
              <a:t> command takes a (usually quoted) pattern as its first argument, and it takes any number of file names as its remaining arguments.  It is possible to make the </a:t>
            </a:r>
            <a:r>
              <a:rPr lang="en-US" b="1" smtClean="0"/>
              <a:t>grep</a:t>
            </a:r>
            <a:r>
              <a:rPr lang="en-US" smtClean="0"/>
              <a:t> command searching for several patterns; once by using the </a:t>
            </a:r>
            <a:r>
              <a:rPr lang="en-US" b="1" smtClean="0"/>
              <a:t>-e</a:t>
            </a:r>
            <a:r>
              <a:rPr lang="en-US" smtClean="0"/>
              <a:t> option before each pattern, or the </a:t>
            </a:r>
            <a:r>
              <a:rPr lang="en-US" b="1" smtClean="0"/>
              <a:t>-f</a:t>
            </a:r>
            <a:r>
              <a:rPr lang="en-US" smtClean="0"/>
              <a:t> option followed by a patterns list file.  It searches the named files for lines that contain the specified pattern.  The </a:t>
            </a:r>
            <a:r>
              <a:rPr lang="en-US" b="1" smtClean="0"/>
              <a:t>grep</a:t>
            </a:r>
            <a:r>
              <a:rPr lang="en-US" smtClean="0"/>
              <a:t> command then displays the lines that contain the pattern.</a:t>
            </a:r>
          </a:p>
          <a:p>
            <a:pPr algn="just"/>
            <a:r>
              <a:rPr lang="en-US" smtClean="0"/>
              <a:t>There are four popular options to grep: </a:t>
            </a:r>
            <a:r>
              <a:rPr lang="en-US" b="1" smtClean="0"/>
              <a:t>-n</a:t>
            </a:r>
            <a:r>
              <a:rPr lang="en-US" smtClean="0"/>
              <a:t>, </a:t>
            </a:r>
            <a:r>
              <a:rPr lang="en-US" b="1" smtClean="0"/>
              <a:t>-v</a:t>
            </a:r>
            <a:r>
              <a:rPr lang="en-US" smtClean="0"/>
              <a:t>, </a:t>
            </a:r>
            <a:r>
              <a:rPr lang="en-US" b="1" smtClean="0"/>
              <a:t>-i</a:t>
            </a:r>
            <a:r>
              <a:rPr lang="en-US" smtClean="0"/>
              <a:t> and </a:t>
            </a:r>
            <a:r>
              <a:rPr lang="en-US" b="1" smtClean="0"/>
              <a:t>-c</a:t>
            </a:r>
            <a:r>
              <a:rPr lang="en-US" smtClean="0"/>
              <a:t>.</a:t>
            </a:r>
          </a:p>
          <a:p>
            <a:pPr algn="just"/>
            <a:r>
              <a:rPr lang="en-US" b="1" smtClean="0"/>
              <a:t>-c</a:t>
            </a:r>
            <a:r>
              <a:rPr lang="en-US" smtClean="0"/>
              <a:t>	only a count of matching lines is printed</a:t>
            </a:r>
          </a:p>
          <a:p>
            <a:pPr algn="just"/>
            <a:r>
              <a:rPr lang="en-US" b="1" smtClean="0"/>
              <a:t>-i</a:t>
            </a:r>
            <a:r>
              <a:rPr lang="en-US" smtClean="0"/>
              <a:t>	tells </a:t>
            </a:r>
            <a:r>
              <a:rPr lang="en-US" b="1" smtClean="0"/>
              <a:t>grep</a:t>
            </a:r>
            <a:r>
              <a:rPr lang="en-US" smtClean="0"/>
              <a:t> to ignore the case of the letters in the pattern</a:t>
            </a:r>
          </a:p>
          <a:p>
            <a:pPr algn="just"/>
            <a:r>
              <a:rPr lang="en-US" b="1" smtClean="0"/>
              <a:t>-n</a:t>
            </a:r>
            <a:r>
              <a:rPr lang="en-US" smtClean="0"/>
              <a:t>	line numbers to each line displayed</a:t>
            </a:r>
          </a:p>
          <a:p>
            <a:pPr algn="just"/>
            <a:r>
              <a:rPr lang="en-US" b="1" smtClean="0"/>
              <a:t>-v</a:t>
            </a:r>
            <a:r>
              <a:rPr lang="en-US" smtClean="0"/>
              <a:t>	displays the lines that do not contain the pattern</a:t>
            </a:r>
          </a:p>
          <a:p>
            <a:pPr algn="just"/>
            <a:r>
              <a:rPr lang="en-US" smtClean="0"/>
              <a:t>As with all filters, if no file is specified, </a:t>
            </a:r>
            <a:r>
              <a:rPr lang="en-US" b="1" smtClean="0"/>
              <a:t>grep</a:t>
            </a:r>
            <a:r>
              <a:rPr lang="en-US" smtClean="0"/>
              <a:t> reads from standard input, and sends its output to standard output.</a:t>
            </a:r>
          </a:p>
          <a:p>
            <a:pPr algn="just"/>
            <a:r>
              <a:rPr lang="en-US" smtClean="0"/>
              <a:t>The</a:t>
            </a:r>
            <a:r>
              <a:rPr lang="en-US" b="1" smtClean="0"/>
              <a:t> grep</a:t>
            </a:r>
            <a:r>
              <a:rPr lang="en-US" smtClean="0"/>
              <a:t> command is capable of more complex searches.  You can give a pattern of the text you want to search for.  Such a pattern is called a </a:t>
            </a:r>
            <a:r>
              <a:rPr lang="en-US" b="1" smtClean="0"/>
              <a:t>regular expression</a:t>
            </a:r>
            <a:r>
              <a:rPr lang="en-US" smtClean="0"/>
              <a:t>. </a:t>
            </a:r>
          </a:p>
          <a:p>
            <a:pPr algn="just"/>
            <a:r>
              <a:rPr lang="en-US" smtClean="0"/>
              <a:t>To avoid problems with the interpretation of the special characters through the shell, it is best to enclose the regular expression in quotes.</a:t>
            </a:r>
          </a:p>
          <a:p>
            <a:pPr algn="just"/>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135063" y="771525"/>
            <a:ext cx="4587875" cy="3441700"/>
          </a:xfrm>
          <a:ln/>
        </p:spPr>
      </p:sp>
      <p:sp>
        <p:nvSpPr>
          <p:cNvPr id="249859" name="Rectangle 3"/>
          <p:cNvSpPr>
            <a:spLocks noGrp="1" noChangeArrowheads="1"/>
          </p:cNvSpPr>
          <p:nvPr>
            <p:ph type="body" idx="1"/>
          </p:nvPr>
        </p:nvSpPr>
        <p:spPr>
          <a:xfrm>
            <a:off x="685800" y="4360863"/>
            <a:ext cx="5486400" cy="4132262"/>
          </a:xfrm>
          <a:noFill/>
          <a:ln/>
        </p:spPr>
        <p:txBody>
          <a:bodyPr/>
          <a:lstStyle/>
          <a:p>
            <a:endParaRPr lang="en-US" smtClean="0"/>
          </a:p>
          <a:p>
            <a:r>
              <a:rPr lang="en-US" smtClean="0"/>
              <a:t>To find the number of files that are soft links in the current directory</a:t>
            </a:r>
          </a:p>
          <a:p>
            <a:r>
              <a:rPr lang="en-US" smtClean="0"/>
              <a:t>	$  ls –l | grep –c “^l”</a:t>
            </a:r>
          </a:p>
          <a:p>
            <a:endParaRPr lang="en-US" smtClean="0"/>
          </a:p>
          <a:p>
            <a:r>
              <a:rPr lang="en-US" smtClean="0"/>
              <a:t>To get long list of all files, excluding directories</a:t>
            </a:r>
          </a:p>
          <a:p>
            <a:r>
              <a:rPr lang="en-US" smtClean="0"/>
              <a:t>	$  ls –l | grep –v “^d”</a:t>
            </a:r>
          </a:p>
          <a:p>
            <a:endParaRPr lang="en-US" smtClean="0"/>
          </a:p>
          <a:p>
            <a:endParaRPr lang="en-US" smtClean="0"/>
          </a:p>
          <a:p>
            <a:endParaRPr lang="en-US" smtClean="0"/>
          </a:p>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135063" y="771525"/>
            <a:ext cx="4587875" cy="3441700"/>
          </a:xfrm>
          <a:ln/>
        </p:spPr>
      </p:sp>
      <p:sp>
        <p:nvSpPr>
          <p:cNvPr id="250883" name="Rectangle 3"/>
          <p:cNvSpPr>
            <a:spLocks noGrp="1" noChangeArrowheads="1"/>
          </p:cNvSpPr>
          <p:nvPr>
            <p:ph type="body" idx="1"/>
          </p:nvPr>
        </p:nvSpPr>
        <p:spPr>
          <a:xfrm>
            <a:off x="815975" y="4364038"/>
            <a:ext cx="5484813" cy="4132262"/>
          </a:xfrm>
          <a:noFill/>
          <a:ln/>
        </p:spPr>
        <p:txBody>
          <a:bodyPr/>
          <a:lstStyle/>
          <a:p>
            <a:pPr algn="just"/>
            <a:r>
              <a:rPr lang="en-US" b="1" smtClean="0"/>
              <a:t>^</a:t>
            </a:r>
            <a:r>
              <a:rPr lang="en-US" smtClean="0"/>
              <a:t>	match beginning of the line</a:t>
            </a:r>
          </a:p>
          <a:p>
            <a:pPr algn="just"/>
            <a:r>
              <a:rPr lang="en-US" b="1" smtClean="0"/>
              <a:t>$</a:t>
            </a:r>
            <a:r>
              <a:rPr lang="en-US" smtClean="0"/>
              <a:t>	match end of the line</a:t>
            </a:r>
          </a:p>
          <a:p>
            <a:pPr algn="just"/>
            <a:r>
              <a:rPr lang="en-US" b="1" smtClean="0"/>
              <a:t>.</a:t>
            </a:r>
            <a:r>
              <a:rPr lang="en-US" smtClean="0"/>
              <a:t>	match any single character</a:t>
            </a:r>
          </a:p>
          <a:p>
            <a:pPr algn="just"/>
            <a:r>
              <a:rPr lang="en-US" b="1" smtClean="0"/>
              <a:t>*</a:t>
            </a:r>
            <a:r>
              <a:rPr lang="en-US" smtClean="0"/>
              <a:t>	the preceding pattern is to be repeated zero or more times</a:t>
            </a:r>
          </a:p>
          <a:p>
            <a:pPr algn="just"/>
            <a:r>
              <a:rPr lang="en-US" b="1" smtClean="0"/>
              <a:t>[ ]</a:t>
            </a:r>
            <a:r>
              <a:rPr lang="en-US" smtClean="0"/>
              <a:t>	character class, specify a set of characters</a:t>
            </a:r>
          </a:p>
          <a:p>
            <a:pPr algn="just"/>
            <a:r>
              <a:rPr lang="en-US" b="1" smtClean="0"/>
              <a:t>[ - ]</a:t>
            </a:r>
            <a:r>
              <a:rPr lang="en-US" smtClean="0"/>
              <a:t>	the hyphen characters (-) specifies a range of characters</a:t>
            </a:r>
          </a:p>
          <a:p>
            <a:pPr algn="just"/>
            <a:r>
              <a:rPr lang="en-US" b="1" smtClean="0"/>
              <a:t>[^ ]</a:t>
            </a:r>
            <a:r>
              <a:rPr lang="en-US" smtClean="0"/>
              <a:t>	inverts the selection process</a:t>
            </a:r>
          </a:p>
          <a:p>
            <a:endParaRPr lang="en-US" i="1"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135063" y="771525"/>
            <a:ext cx="4587875" cy="3441700"/>
          </a:xfrm>
          <a:ln/>
        </p:spPr>
      </p:sp>
      <p:sp>
        <p:nvSpPr>
          <p:cNvPr id="251907" name="Rectangle 3"/>
          <p:cNvSpPr>
            <a:spLocks noGrp="1" noChangeArrowheads="1"/>
          </p:cNvSpPr>
          <p:nvPr>
            <p:ph type="body" idx="1"/>
          </p:nvPr>
        </p:nvSpPr>
        <p:spPr>
          <a:xfrm>
            <a:off x="685800" y="4360863"/>
            <a:ext cx="5486400" cy="4132262"/>
          </a:xfrm>
          <a:noFill/>
          <a:ln/>
        </p:spPr>
        <p:txBody>
          <a:bodyPr/>
          <a:lstStyle/>
          <a:p>
            <a:pPr>
              <a:lnSpc>
                <a:spcPct val="110000"/>
              </a:lnSpc>
            </a:pPr>
            <a:r>
              <a:rPr lang="en-US" b="1" smtClean="0"/>
              <a:t>Displaying the Beginning of a File – The head Command</a:t>
            </a:r>
            <a:endParaRPr lang="en-US" smtClean="0"/>
          </a:p>
          <a:p>
            <a:pPr>
              <a:lnSpc>
                <a:spcPct val="110000"/>
              </a:lnSpc>
            </a:pPr>
            <a:r>
              <a:rPr lang="en-US" smtClean="0"/>
              <a:t>The </a:t>
            </a:r>
            <a:r>
              <a:rPr lang="en-US" b="1" smtClean="0"/>
              <a:t>head</a:t>
            </a:r>
            <a:r>
              <a:rPr lang="en-US" smtClean="0"/>
              <a:t> command, as the name implies, displays the top of the file. Without any options, by default, it displays the first 10 lines of the file.</a:t>
            </a:r>
          </a:p>
          <a:p>
            <a:pPr>
              <a:lnSpc>
                <a:spcPct val="110000"/>
              </a:lnSpc>
            </a:pPr>
            <a:r>
              <a:rPr lang="en-US" smtClean="0"/>
              <a:t>$ head emp.lst</a:t>
            </a:r>
          </a:p>
          <a:p>
            <a:pPr>
              <a:lnSpc>
                <a:spcPct val="110000"/>
              </a:lnSpc>
            </a:pPr>
            <a:r>
              <a:rPr lang="en-US" smtClean="0"/>
              <a:t>$ head –3 emp.lst</a:t>
            </a:r>
          </a:p>
          <a:p>
            <a:pPr>
              <a:lnSpc>
                <a:spcPct val="110000"/>
              </a:lnSpc>
            </a:pPr>
            <a:r>
              <a:rPr lang="en-US" smtClean="0"/>
              <a:t>This will display the first 3 lines of the file</a:t>
            </a:r>
          </a:p>
          <a:p>
            <a:pPr>
              <a:lnSpc>
                <a:spcPct val="110000"/>
              </a:lnSpc>
            </a:pPr>
            <a:r>
              <a:rPr lang="en-US" smtClean="0"/>
              <a:t>$ head –2 emp.lst dep.lst</a:t>
            </a:r>
          </a:p>
          <a:p>
            <a:pPr>
              <a:lnSpc>
                <a:spcPct val="110000"/>
              </a:lnSpc>
            </a:pPr>
            <a:r>
              <a:rPr lang="en-US" smtClean="0"/>
              <a:t>==&gt;emp.lst &lt;==</a:t>
            </a:r>
          </a:p>
          <a:p>
            <a:pPr>
              <a:lnSpc>
                <a:spcPct val="110000"/>
              </a:lnSpc>
            </a:pPr>
            <a:r>
              <a:rPr lang="en-US" smtClean="0"/>
              <a:t>2233|a.k.shukla|g.m.|sales|12/12/52|6000</a:t>
            </a:r>
          </a:p>
          <a:p>
            <a:pPr>
              <a:lnSpc>
                <a:spcPct val="110000"/>
              </a:lnSpc>
            </a:pPr>
            <a:r>
              <a:rPr lang="en-US" smtClean="0"/>
              <a:t>9876|jai sharma|director|production|12/03/50|7000</a:t>
            </a:r>
          </a:p>
          <a:p>
            <a:pPr>
              <a:lnSpc>
                <a:spcPct val="110000"/>
              </a:lnSpc>
            </a:pPr>
            <a:r>
              <a:rPr lang="en-US" smtClean="0"/>
              <a:t>==&gt;dep.lst &lt;==</a:t>
            </a:r>
          </a:p>
          <a:p>
            <a:pPr>
              <a:lnSpc>
                <a:spcPct val="110000"/>
              </a:lnSpc>
            </a:pPr>
            <a:r>
              <a:rPr lang="en-US" smtClean="0"/>
              <a:t>01|accounts	|6213</a:t>
            </a:r>
          </a:p>
          <a:p>
            <a:pPr>
              <a:lnSpc>
                <a:spcPct val="110000"/>
              </a:lnSpc>
            </a:pPr>
            <a:r>
              <a:rPr lang="en-US" smtClean="0"/>
              <a:t>02|admin	|5423</a:t>
            </a:r>
          </a:p>
          <a:p>
            <a:pPr>
              <a:lnSpc>
                <a:spcPct val="110000"/>
              </a:lnSpc>
            </a:pPr>
            <a:r>
              <a:rPr lang="en-US" smtClean="0"/>
              <a:t>$</a:t>
            </a:r>
          </a:p>
          <a:p>
            <a:pPr>
              <a:lnSpc>
                <a:spcPct val="110000"/>
              </a:lnSpc>
            </a:pPr>
            <a:r>
              <a:rPr lang="en-US" smtClean="0"/>
              <a:t>The above command displays the first 2 lines from emp.lst and dep.lst files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1135063" y="771525"/>
            <a:ext cx="4587875" cy="3441700"/>
          </a:xfrm>
          <a:ln/>
        </p:spPr>
      </p:sp>
      <p:sp>
        <p:nvSpPr>
          <p:cNvPr id="179203" name="Rectangle 3"/>
          <p:cNvSpPr>
            <a:spLocks noGrp="1" noChangeArrowheads="1"/>
          </p:cNvSpPr>
          <p:nvPr>
            <p:ph type="body" idx="1"/>
          </p:nvPr>
        </p:nvSpPr>
        <p:spPr>
          <a:xfrm>
            <a:off x="912813" y="4344988"/>
            <a:ext cx="5032375" cy="4132262"/>
          </a:xfrm>
          <a:noFill/>
          <a:ln/>
        </p:spPr>
        <p:txBody>
          <a:bodyPr/>
          <a:lstStyle/>
          <a:p>
            <a:pPr algn="just"/>
            <a:r>
              <a:rPr lang="en-US" smtClean="0"/>
              <a:t>The popularity of UNIX in 80s and 90s saw a number of UNIX-like operating systems, both educational (such as MINIX, XINU) and commercial (such as XENIX, SCO, BSD etc) flavours emerging out from academicians and big organizations (notably Microsoft, SCO, Sun etc). UNIX became available on every conceivable hardware platform from micros to minis to mainframes.</a:t>
            </a:r>
          </a:p>
          <a:p>
            <a:pPr algn="just">
              <a:lnSpc>
                <a:spcPct val="10000"/>
              </a:lnSpc>
            </a:pPr>
            <a:endParaRPr lang="en-US" smtClean="0"/>
          </a:p>
          <a:p>
            <a:pPr algn="just"/>
            <a:r>
              <a:rPr lang="en-US" smtClean="0"/>
              <a:t>While the implementations such as MINIX and XINU were available along with source code, they were not suited to be used in a large commercial environment. On the other hand, commercial flavours such as SCO, BSD, Sun along with the original AT&amp;T version were choices for commercial deployment, but without access to source code. </a:t>
            </a:r>
          </a:p>
          <a:p>
            <a:pPr algn="just">
              <a:lnSpc>
                <a:spcPct val="40000"/>
              </a:lnSpc>
            </a:pPr>
            <a:endParaRPr lang="en-US" smtClean="0"/>
          </a:p>
          <a:p>
            <a:pPr algn="just"/>
            <a:r>
              <a:rPr lang="en-US" smtClean="0"/>
              <a:t>During the early 90s Linus Torvalds wrote from scratch a UNIX-like operating system and made the source code available on the internet. This operating system later became popular as “Linux”. The original implementation was done for PC architecture.</a:t>
            </a:r>
          </a:p>
          <a:p>
            <a:pPr algn="just">
              <a:lnSpc>
                <a:spcPct val="40000"/>
              </a:lnSpc>
            </a:pPr>
            <a:endParaRPr lang="en-US" smtClean="0"/>
          </a:p>
          <a:p>
            <a:pPr algn="just"/>
            <a:r>
              <a:rPr lang="en-US" smtClean="0"/>
              <a:t>Linux kernel source is made available under open source policy, which attracted many programmers around the world to contribute to its growth, both in terms of features as well as availability on other hardware such as Digital Alpha and Sun Sparc.</a:t>
            </a:r>
          </a:p>
          <a:p>
            <a:pPr algn="just"/>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1135063" y="771525"/>
            <a:ext cx="4587875" cy="3441700"/>
          </a:xfrm>
          <a:ln/>
        </p:spPr>
      </p:sp>
      <p:sp>
        <p:nvSpPr>
          <p:cNvPr id="252931" name="Rectangle 3"/>
          <p:cNvSpPr>
            <a:spLocks noGrp="1" noChangeArrowheads="1"/>
          </p:cNvSpPr>
          <p:nvPr>
            <p:ph type="body" idx="1"/>
          </p:nvPr>
        </p:nvSpPr>
        <p:spPr>
          <a:xfrm>
            <a:off x="685800" y="4360863"/>
            <a:ext cx="5486400" cy="4132262"/>
          </a:xfrm>
          <a:noFill/>
          <a:ln/>
        </p:spPr>
        <p:txBody>
          <a:bodyPr/>
          <a:lstStyle/>
          <a:p>
            <a:pPr>
              <a:lnSpc>
                <a:spcPct val="110000"/>
              </a:lnSpc>
            </a:pPr>
            <a:r>
              <a:rPr lang="en-US" b="1" smtClean="0"/>
              <a:t>Displaying the End of the File – The tail Command</a:t>
            </a:r>
            <a:endParaRPr lang="en-US" smtClean="0"/>
          </a:p>
          <a:p>
            <a:pPr>
              <a:lnSpc>
                <a:spcPct val="110000"/>
              </a:lnSpc>
            </a:pPr>
            <a:r>
              <a:rPr lang="en-US" smtClean="0"/>
              <a:t>Complementing its </a:t>
            </a:r>
            <a:r>
              <a:rPr lang="en-US" b="1" smtClean="0"/>
              <a:t>head</a:t>
            </a:r>
            <a:r>
              <a:rPr lang="en-US" smtClean="0"/>
              <a:t> counterpart, the </a:t>
            </a:r>
            <a:r>
              <a:rPr lang="en-US" b="1" smtClean="0"/>
              <a:t>tail</a:t>
            </a:r>
            <a:r>
              <a:rPr lang="en-US" smtClean="0"/>
              <a:t> command displays the end of the file. </a:t>
            </a:r>
            <a:r>
              <a:rPr lang="en-US" b="1" smtClean="0"/>
              <a:t>If no count is specified, tail by default displays the</a:t>
            </a:r>
            <a:r>
              <a:rPr lang="en-US" smtClean="0"/>
              <a:t> </a:t>
            </a:r>
            <a:r>
              <a:rPr lang="en-US" b="1" smtClean="0"/>
              <a:t>last 10 lines</a:t>
            </a:r>
            <a:r>
              <a:rPr lang="en-US" smtClean="0"/>
              <a:t> of the file.</a:t>
            </a:r>
          </a:p>
          <a:p>
            <a:pPr>
              <a:lnSpc>
                <a:spcPct val="110000"/>
              </a:lnSpc>
            </a:pPr>
            <a:r>
              <a:rPr lang="en-US" smtClean="0"/>
              <a:t>$tail  –3  emp.lst</a:t>
            </a:r>
          </a:p>
          <a:p>
            <a:pPr>
              <a:lnSpc>
                <a:spcPct val="110000"/>
              </a:lnSpc>
            </a:pPr>
            <a:r>
              <a:rPr lang="en-US" smtClean="0"/>
              <a:t>Will display the last 3 lines of the file emp.lst</a:t>
            </a:r>
          </a:p>
          <a:p>
            <a:pPr>
              <a:lnSpc>
                <a:spcPct val="110000"/>
              </a:lnSpc>
            </a:pPr>
            <a:r>
              <a:rPr lang="en-US" smtClean="0"/>
              <a:t>$tail  +11  emp.lst</a:t>
            </a:r>
          </a:p>
          <a:p>
            <a:pPr>
              <a:lnSpc>
                <a:spcPct val="110000"/>
              </a:lnSpc>
            </a:pPr>
            <a:r>
              <a:rPr lang="en-US" smtClean="0"/>
              <a:t>Will display the file contents starting from line number 11.</a:t>
            </a:r>
          </a:p>
          <a:p>
            <a:pPr>
              <a:lnSpc>
                <a:spcPct val="110000"/>
              </a:lnSpc>
            </a:pPr>
            <a:r>
              <a:rPr lang="en-US" smtClean="0"/>
              <a:t>$ tail  –14c  emp.lst</a:t>
            </a:r>
          </a:p>
          <a:p>
            <a:pPr>
              <a:lnSpc>
                <a:spcPct val="110000"/>
              </a:lnSpc>
            </a:pPr>
            <a:r>
              <a:rPr lang="en-US" smtClean="0"/>
              <a:t>31/12/40|9000</a:t>
            </a:r>
          </a:p>
          <a:p>
            <a:pPr>
              <a:lnSpc>
                <a:spcPct val="110000"/>
              </a:lnSpc>
            </a:pPr>
            <a:r>
              <a:rPr lang="en-US" smtClean="0"/>
              <a:t>Displays the last 14 characters of the file emp.lst</a:t>
            </a:r>
          </a:p>
          <a:p>
            <a:pPr>
              <a:lnSpc>
                <a:spcPct val="110000"/>
              </a:lnSpc>
            </a:pPr>
            <a:r>
              <a:rPr lang="en-US" smtClean="0"/>
              <a:t>$tail  –1b  emp.lst  |  wc  –c</a:t>
            </a:r>
          </a:p>
          <a:p>
            <a:pPr>
              <a:lnSpc>
                <a:spcPct val="110000"/>
              </a:lnSpc>
            </a:pPr>
            <a:r>
              <a:rPr lang="en-US" smtClean="0"/>
              <a:t>512</a:t>
            </a:r>
          </a:p>
          <a:p>
            <a:pPr>
              <a:lnSpc>
                <a:spcPct val="110000"/>
              </a:lnSpc>
            </a:pPr>
            <a:r>
              <a:rPr lang="en-US" smtClean="0"/>
              <a:t>-b displays the specified number of blocks from the file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1135063" y="771525"/>
            <a:ext cx="4587875" cy="3441700"/>
          </a:xfrm>
          <a:ln/>
        </p:spPr>
      </p:sp>
      <p:sp>
        <p:nvSpPr>
          <p:cNvPr id="253955" name="Rectangle 3"/>
          <p:cNvSpPr>
            <a:spLocks noGrp="1" noChangeArrowheads="1"/>
          </p:cNvSpPr>
          <p:nvPr>
            <p:ph type="body" idx="1"/>
          </p:nvPr>
        </p:nvSpPr>
        <p:spPr>
          <a:xfrm>
            <a:off x="685800" y="4284663"/>
            <a:ext cx="5486400" cy="4130675"/>
          </a:xfrm>
          <a:noFill/>
          <a:ln/>
        </p:spPr>
        <p:txBody>
          <a:bodyPr lIns="88911" tIns="44456" rIns="88911" bIns="44456"/>
          <a:lstStyle/>
          <a:p>
            <a:pPr>
              <a:lnSpc>
                <a:spcPct val="110000"/>
              </a:lnSpc>
            </a:pPr>
            <a:r>
              <a:rPr lang="en-US" b="1" smtClean="0"/>
              <a:t>tr</a:t>
            </a:r>
            <a:r>
              <a:rPr lang="en-US" smtClean="0"/>
              <a:t> is an important filter which maps characters. The command reads only  from the standard input, so, doesn’t take a filename as its argument. When invoked without options, it translates each character in expression1 to its mapped counterpart in expression2. The first character in the first expression is replaced by the first character in the second expression, and similarly for the other characters.</a:t>
            </a:r>
          </a:p>
          <a:p>
            <a:pPr>
              <a:lnSpc>
                <a:spcPct val="110000"/>
              </a:lnSpc>
            </a:pPr>
            <a:r>
              <a:rPr lang="en-US" smtClean="0"/>
              <a:t>Syntax:</a:t>
            </a:r>
          </a:p>
          <a:p>
            <a:pPr>
              <a:lnSpc>
                <a:spcPct val="110000"/>
              </a:lnSpc>
            </a:pPr>
            <a:r>
              <a:rPr lang="en-US" b="1" smtClean="0"/>
              <a:t>tr</a:t>
            </a:r>
            <a:r>
              <a:rPr lang="en-US" smtClean="0"/>
              <a:t> &lt;options&gt; &lt;expression1&gt; &lt;expression2&gt; &lt;standard input&gt;</a:t>
            </a:r>
          </a:p>
          <a:p>
            <a:pPr>
              <a:lnSpc>
                <a:spcPct val="110000"/>
              </a:lnSpc>
            </a:pPr>
            <a:r>
              <a:rPr lang="en-US" smtClean="0"/>
              <a:t/>
            </a:r>
            <a:br>
              <a:rPr lang="en-US" smtClean="0"/>
            </a:br>
            <a:r>
              <a:rPr lang="en-US" smtClean="0"/>
              <a:t>Examples</a:t>
            </a:r>
          </a:p>
          <a:p>
            <a:pPr>
              <a:lnSpc>
                <a:spcPct val="110000"/>
              </a:lnSpc>
            </a:pPr>
            <a:r>
              <a:rPr lang="en-US" smtClean="0"/>
              <a:t>$ tr ‘|’ ‘~’ &lt; emp.lst  </a:t>
            </a:r>
          </a:p>
          <a:p>
            <a:pPr>
              <a:lnSpc>
                <a:spcPct val="110000"/>
              </a:lnSpc>
            </a:pPr>
            <a:r>
              <a:rPr lang="en-US" smtClean="0"/>
              <a:t>2233~a.k. shukla    	 ~g.m.	~sales 	~12/12/52~6000</a:t>
            </a:r>
          </a:p>
          <a:p>
            <a:pPr>
              <a:lnSpc>
                <a:spcPct val="110000"/>
              </a:lnSpc>
            </a:pPr>
            <a:r>
              <a:rPr lang="en-US" smtClean="0"/>
              <a:t>9876~jai sharma 	~director	~production	~12/03/50~7000</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1135063" y="771525"/>
            <a:ext cx="4587875" cy="3441700"/>
          </a:xfrm>
          <a:ln/>
        </p:spPr>
      </p:sp>
      <p:sp>
        <p:nvSpPr>
          <p:cNvPr id="254979" name="Rectangle 3"/>
          <p:cNvSpPr>
            <a:spLocks noGrp="1" noChangeArrowheads="1"/>
          </p:cNvSpPr>
          <p:nvPr>
            <p:ph type="body" idx="1"/>
          </p:nvPr>
        </p:nvSpPr>
        <p:spPr>
          <a:xfrm>
            <a:off x="685800" y="4422775"/>
            <a:ext cx="5486400" cy="3597275"/>
          </a:xfrm>
          <a:noFill/>
          <a:ln/>
        </p:spPr>
        <p:txBody>
          <a:bodyPr lIns="88911" tIns="44456" rIns="88911" bIns="44456"/>
          <a:lstStyle/>
          <a:p>
            <a:pPr>
              <a:lnSpc>
                <a:spcPct val="120000"/>
              </a:lnSpc>
            </a:pPr>
            <a:r>
              <a:rPr lang="en-US" smtClean="0"/>
              <a:t>$ ls –l | tr -s " “		# squeeze multiple spaces into single space</a:t>
            </a:r>
          </a:p>
          <a:p>
            <a:pPr>
              <a:lnSpc>
                <a:spcPct val="120000"/>
              </a:lnSpc>
            </a:pPr>
            <a:r>
              <a:rPr lang="en-US" smtClean="0"/>
              <a:t>total 156</a:t>
            </a:r>
          </a:p>
          <a:p>
            <a:pPr>
              <a:lnSpc>
                <a:spcPct val="120000"/>
              </a:lnSpc>
            </a:pPr>
            <a:r>
              <a:rPr lang="en-US" smtClean="0"/>
              <a:t>-rwxr-xr-x 1 user1 projA 12373 Dec 15 14:45 a.out</a:t>
            </a:r>
          </a:p>
          <a:p>
            <a:pPr>
              <a:lnSpc>
                <a:spcPct val="120000"/>
              </a:lnSpc>
            </a:pPr>
            <a:r>
              <a:rPr lang="en-US" smtClean="0"/>
              <a:t>drwxr-xr-x 3 user1 projB 4096 Dec 24 11:56 awkpro</a:t>
            </a:r>
          </a:p>
          <a:p>
            <a:pPr>
              <a:lnSpc>
                <a:spcPct val="120000"/>
              </a:lnSpc>
            </a:pPr>
            <a:r>
              <a:rPr lang="en-US" smtClean="0"/>
              <a:t>-rw-r--r-- 1 user1 projA 12831 Dec 12 13:59 c</a:t>
            </a:r>
          </a:p>
          <a:p>
            <a:pPr>
              <a:lnSpc>
                <a:spcPct val="120000"/>
              </a:lnSpc>
            </a:pPr>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xfrm>
            <a:off x="1135063" y="771525"/>
            <a:ext cx="4587875" cy="3441700"/>
          </a:xfrm>
          <a:ln/>
        </p:spPr>
      </p:sp>
      <p:sp>
        <p:nvSpPr>
          <p:cNvPr id="256003" name="Rectangle 3"/>
          <p:cNvSpPr>
            <a:spLocks noGrp="1" noChangeArrowheads="1"/>
          </p:cNvSpPr>
          <p:nvPr>
            <p:ph type="body" idx="1"/>
          </p:nvPr>
        </p:nvSpPr>
        <p:spPr>
          <a:xfrm>
            <a:off x="685800" y="4360863"/>
            <a:ext cx="5486400" cy="4132262"/>
          </a:xfrm>
          <a:noFill/>
          <a:ln/>
        </p:spPr>
        <p:txBody>
          <a:bodyPr lIns="88911" tIns="44456" rIns="88911" bIns="44456"/>
          <a:lstStyle/>
          <a:p>
            <a:pPr>
              <a:lnSpc>
                <a:spcPct val="130000"/>
              </a:lnSpc>
            </a:pPr>
            <a:r>
              <a:rPr lang="en-US" smtClean="0"/>
              <a:t>Only the first command on the pipe chain should optionally read from a file. All other commands take the input from standard input, which in this case is redirected output of the previous command.</a:t>
            </a:r>
          </a:p>
          <a:p>
            <a:pPr>
              <a:lnSpc>
                <a:spcPct val="130000"/>
              </a:lnSpc>
            </a:pPr>
            <a:r>
              <a:rPr lang="en-US" smtClean="0"/>
              <a:t>Only the last command of the pipe chain can optionally redirect its output to a file.</a:t>
            </a:r>
          </a:p>
          <a:p>
            <a:pPr>
              <a:lnSpc>
                <a:spcPct val="130000"/>
              </a:lnSpc>
            </a:pPr>
            <a:r>
              <a:rPr lang="en-US" smtClean="0"/>
              <a:t>In case intermediate output needs to be saved, the command </a:t>
            </a:r>
            <a:r>
              <a:rPr lang="en-US" b="1" smtClean="0"/>
              <a:t>tee </a:t>
            </a:r>
            <a:r>
              <a:rPr lang="en-US" smtClean="0"/>
              <a:t>should be used. </a:t>
            </a:r>
          </a:p>
          <a:p>
            <a:pPr>
              <a:lnSpc>
                <a:spcPct val="130000"/>
              </a:lnSpc>
            </a:pPr>
            <a:r>
              <a:rPr lang="en-US" smtClean="0"/>
              <a:t>$ ls  –l  &gt;  temp1</a:t>
            </a:r>
          </a:p>
          <a:p>
            <a:pPr>
              <a:lnSpc>
                <a:spcPct val="0"/>
              </a:lnSpc>
            </a:pPr>
            <a:endParaRPr lang="en-US" smtClean="0"/>
          </a:p>
          <a:p>
            <a:pPr>
              <a:lnSpc>
                <a:spcPct val="130000"/>
              </a:lnSpc>
            </a:pPr>
            <a:r>
              <a:rPr lang="en-US" smtClean="0"/>
              <a:t>$wc  –l  temp1</a:t>
            </a:r>
          </a:p>
          <a:p>
            <a:pPr>
              <a:lnSpc>
                <a:spcPct val="130000"/>
              </a:lnSpc>
            </a:pPr>
            <a:r>
              <a:rPr lang="en-US" smtClean="0"/>
              <a:t>Now remove the temporary file.</a:t>
            </a:r>
          </a:p>
          <a:p>
            <a:pPr>
              <a:lnSpc>
                <a:spcPct val="130000"/>
              </a:lnSpc>
            </a:pPr>
            <a:r>
              <a:rPr lang="en-US" smtClean="0"/>
              <a:t>$ rm  temp1</a:t>
            </a:r>
          </a:p>
          <a:p>
            <a:pPr>
              <a:lnSpc>
                <a:spcPct val="80000"/>
              </a:lnSpc>
            </a:pPr>
            <a:endParaRPr lang="en-US" smtClean="0"/>
          </a:p>
          <a:p>
            <a:pPr>
              <a:lnSpc>
                <a:spcPct val="130000"/>
              </a:lnSpc>
            </a:pPr>
            <a:r>
              <a:rPr lang="en-US" smtClean="0"/>
              <a:t>Instead of the above three command lines we can use the </a:t>
            </a:r>
            <a:r>
              <a:rPr lang="en-US" b="1" smtClean="0"/>
              <a:t>|</a:t>
            </a:r>
            <a:r>
              <a:rPr lang="en-US" smtClean="0"/>
              <a:t> symbol to redirect the output of ls –l directly to wc –l as follows</a:t>
            </a:r>
          </a:p>
          <a:p>
            <a:pPr>
              <a:lnSpc>
                <a:spcPct val="130000"/>
              </a:lnSpc>
            </a:pPr>
            <a:r>
              <a:rPr lang="en-US" smtClean="0"/>
              <a:t>$  ls  –l  | </a:t>
            </a:r>
            <a:r>
              <a:rPr lang="en-US" b="1" smtClean="0"/>
              <a:t> </a:t>
            </a:r>
            <a:r>
              <a:rPr lang="en-US" smtClean="0"/>
              <a:t>wc  -l</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1135063" y="771525"/>
            <a:ext cx="4587875" cy="3441700"/>
          </a:xfrm>
          <a:ln/>
        </p:spPr>
      </p:sp>
      <p:sp>
        <p:nvSpPr>
          <p:cNvPr id="257027" name="Rectangle 3"/>
          <p:cNvSpPr>
            <a:spLocks noGrp="1" noChangeArrowheads="1"/>
          </p:cNvSpPr>
          <p:nvPr>
            <p:ph type="body" idx="1"/>
          </p:nvPr>
        </p:nvSpPr>
        <p:spPr>
          <a:xfrm>
            <a:off x="685800" y="4360863"/>
            <a:ext cx="5486400" cy="4132262"/>
          </a:xfrm>
          <a:noFill/>
          <a:ln/>
        </p:spPr>
        <p:txBody>
          <a:bodyPr lIns="88911" tIns="44456" rIns="88911" bIns="44456"/>
          <a:lstStyle/>
          <a:p>
            <a:r>
              <a:rPr lang="en-US" smtClean="0"/>
              <a:t>         $ who |tee userlist |wc –l</a:t>
            </a:r>
          </a:p>
          <a:p>
            <a:r>
              <a:rPr lang="en-US" smtClean="0"/>
              <a:t>	5</a:t>
            </a:r>
          </a:p>
          <a:p>
            <a:r>
              <a:rPr lang="en-US" smtClean="0"/>
              <a:t>         $ cat userlist</a:t>
            </a:r>
          </a:p>
          <a:p>
            <a:r>
              <a:rPr lang="en-US" smtClean="0"/>
              <a:t>	(will list the current users list)</a:t>
            </a:r>
          </a:p>
          <a:p>
            <a:r>
              <a:rPr lang="en-US" smtClean="0"/>
              <a:t>		</a:t>
            </a:r>
          </a:p>
        </p:txBody>
      </p:sp>
      <p:sp>
        <p:nvSpPr>
          <p:cNvPr id="257028" name="Text Box 4"/>
          <p:cNvSpPr txBox="1">
            <a:spLocks noChangeArrowheads="1"/>
          </p:cNvSpPr>
          <p:nvPr/>
        </p:nvSpPr>
        <p:spPr bwMode="auto">
          <a:xfrm>
            <a:off x="4038600" y="5129213"/>
            <a:ext cx="381000" cy="241300"/>
          </a:xfrm>
          <a:prstGeom prst="rect">
            <a:avLst/>
          </a:prstGeom>
          <a:noFill/>
          <a:ln w="9525">
            <a:noFill/>
            <a:miter lim="800000"/>
            <a:headEnd/>
            <a:tailEnd/>
          </a:ln>
        </p:spPr>
        <p:txBody>
          <a:bodyPr lIns="88717" tIns="44358" rIns="88717" bIns="44358">
            <a:spAutoFit/>
          </a:bodyPr>
          <a:lstStyle/>
          <a:p>
            <a:pPr algn="l" defTabSz="885825" eaLnBrk="1" hangingPunct="1">
              <a:spcBef>
                <a:spcPct val="50000"/>
              </a:spcBef>
            </a:pPr>
            <a:endParaRPr lang="en-US" sz="100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xfrm>
            <a:off x="1135063" y="771525"/>
            <a:ext cx="4587875" cy="3441700"/>
          </a:xfrm>
          <a:ln/>
        </p:spPr>
      </p:sp>
      <p:sp>
        <p:nvSpPr>
          <p:cNvPr id="258051" name="Rectangle 3"/>
          <p:cNvSpPr>
            <a:spLocks noGrp="1" noChangeArrowheads="1"/>
          </p:cNvSpPr>
          <p:nvPr>
            <p:ph type="body" idx="1"/>
          </p:nvPr>
        </p:nvSpPr>
        <p:spPr>
          <a:xfrm>
            <a:off x="685800" y="4360863"/>
            <a:ext cx="5486400" cy="4132262"/>
          </a:xfrm>
          <a:noFill/>
          <a:ln/>
        </p:spPr>
        <p:txBody>
          <a:bodyPr/>
          <a:lstStyle/>
          <a:p>
            <a:pPr algn="just"/>
            <a:r>
              <a:rPr lang="en-US" smtClean="0"/>
              <a:t>While the head and tail are used to slice a file horizontally, </a:t>
            </a:r>
            <a:r>
              <a:rPr lang="en-US" b="1" smtClean="0"/>
              <a:t>you can slice a file vertically</a:t>
            </a:r>
            <a:r>
              <a:rPr lang="en-US" smtClean="0"/>
              <a:t> using the </a:t>
            </a:r>
            <a:r>
              <a:rPr lang="en-US" b="1" smtClean="0"/>
              <a:t>cut</a:t>
            </a:r>
            <a:r>
              <a:rPr lang="en-US" smtClean="0"/>
              <a:t> command. </a:t>
            </a:r>
            <a:r>
              <a:rPr lang="en-US" b="1" smtClean="0"/>
              <a:t>cut</a:t>
            </a:r>
            <a:r>
              <a:rPr lang="en-US" smtClean="0"/>
              <a:t> identifies both columns and fields, and is a useful filter for the programmer.</a:t>
            </a:r>
          </a:p>
          <a:p>
            <a:pPr algn="just"/>
            <a:r>
              <a:rPr lang="en-US" b="1" smtClean="0"/>
              <a:t>cut</a:t>
            </a:r>
            <a:r>
              <a:rPr lang="en-US" smtClean="0"/>
              <a:t> &lt;options&gt; &lt;character or field list&gt; &lt;file(s)&gt;</a:t>
            </a:r>
          </a:p>
          <a:p>
            <a:pPr algn="just"/>
            <a:r>
              <a:rPr lang="en-US" b="1" smtClean="0"/>
              <a:t>cut</a:t>
            </a:r>
            <a:r>
              <a:rPr lang="en-US" smtClean="0"/>
              <a:t> can be used to extract specific columns from a file. If the name starts from column number 6 and goes up to the column number 22, and designation data occupies columns 24 through 32, use the following command to extract the names and designations.</a:t>
            </a:r>
          </a:p>
          <a:p>
            <a:pPr algn="just"/>
            <a:r>
              <a:rPr lang="en-US" smtClean="0"/>
              <a:t>$ cut  –c6-22,24-32  emp.lst</a:t>
            </a:r>
          </a:p>
          <a:p>
            <a:pPr algn="just"/>
            <a:r>
              <a:rPr lang="en-US" smtClean="0"/>
              <a:t>$ cut  –c-3,6-22,28-34,55-  emp.lst</a:t>
            </a:r>
          </a:p>
          <a:p>
            <a:pPr algn="just"/>
            <a:r>
              <a:rPr lang="en-US" smtClean="0"/>
              <a:t>$ cut  –d ”|”  –f2,3  emp.lst</a:t>
            </a:r>
          </a:p>
          <a:p>
            <a:pPr algn="just"/>
            <a:r>
              <a:rPr lang="en-US" smtClean="0"/>
              <a:t/>
            </a:r>
            <a:br>
              <a:rPr lang="en-US" smtClean="0"/>
            </a:br>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1135063" y="771525"/>
            <a:ext cx="4587875" cy="3441700"/>
          </a:xfrm>
          <a:ln/>
        </p:spPr>
      </p:sp>
      <p:sp>
        <p:nvSpPr>
          <p:cNvPr id="263171" name="Rectangle 3"/>
          <p:cNvSpPr>
            <a:spLocks noGrp="1" noChangeArrowheads="1"/>
          </p:cNvSpPr>
          <p:nvPr>
            <p:ph type="body" idx="1"/>
          </p:nvPr>
        </p:nvSpPr>
        <p:spPr>
          <a:xfrm>
            <a:off x="890588" y="4268788"/>
            <a:ext cx="5427662" cy="4132262"/>
          </a:xfrm>
          <a:noFill/>
          <a:ln/>
        </p:spPr>
        <p:txBody>
          <a:bodyPr lIns="87058" tIns="43529" rIns="87058" bIns="43529"/>
          <a:lstStyle/>
          <a:p>
            <a:pPr marL="228600" indent="-228600" algn="just">
              <a:lnSpc>
                <a:spcPct val="80000"/>
              </a:lnSpc>
              <a:tabLst>
                <a:tab pos="0" algn="l"/>
                <a:tab pos="400050" algn="l"/>
              </a:tabLst>
            </a:pPr>
            <a:endParaRPr lang="en-US" smtClean="0"/>
          </a:p>
          <a:p>
            <a:pPr marL="228600" indent="-228600" algn="just">
              <a:lnSpc>
                <a:spcPct val="80000"/>
              </a:lnSpc>
              <a:tabLst>
                <a:tab pos="0" algn="l"/>
                <a:tab pos="400050" algn="l"/>
              </a:tabLst>
            </a:pPr>
            <a:r>
              <a:rPr lang="en-US" smtClean="0"/>
              <a:t>The first argument to the command should take one of the following options </a:t>
            </a:r>
          </a:p>
          <a:p>
            <a:pPr marL="228600" indent="-228600" algn="just">
              <a:lnSpc>
                <a:spcPct val="80000"/>
              </a:lnSpc>
              <a:tabLst>
                <a:tab pos="0" algn="l"/>
                <a:tab pos="400050" algn="l"/>
              </a:tabLst>
            </a:pPr>
            <a:r>
              <a:rPr lang="en-US" smtClean="0"/>
              <a:t>mutually exclusive</a:t>
            </a:r>
          </a:p>
          <a:p>
            <a:pPr marL="228600" indent="-228600" algn="just">
              <a:lnSpc>
                <a:spcPct val="80000"/>
              </a:lnSpc>
              <a:spcAft>
                <a:spcPct val="5000"/>
              </a:spcAft>
              <a:tabLst>
                <a:tab pos="0" algn="l"/>
                <a:tab pos="400050" algn="l"/>
              </a:tabLst>
            </a:pPr>
            <a:endParaRPr lang="en-US" smtClean="0"/>
          </a:p>
          <a:p>
            <a:pPr marL="228600" indent="-228600" algn="just">
              <a:lnSpc>
                <a:spcPct val="80000"/>
              </a:lnSpc>
              <a:spcAft>
                <a:spcPct val="5000"/>
              </a:spcAft>
              <a:tabLst>
                <a:tab pos="0" algn="l"/>
                <a:tab pos="400050" algn="l"/>
              </a:tabLst>
            </a:pPr>
            <a:r>
              <a:rPr lang="en-US" smtClean="0"/>
              <a:t>	c		     create new archive</a:t>
            </a:r>
          </a:p>
          <a:p>
            <a:pPr marL="228600" indent="-228600" algn="just">
              <a:lnSpc>
                <a:spcPct val="80000"/>
              </a:lnSpc>
              <a:tabLst>
                <a:tab pos="0" algn="l"/>
                <a:tab pos="400050" algn="l"/>
              </a:tabLst>
            </a:pPr>
            <a:r>
              <a:rPr lang="en-US" smtClean="0"/>
              <a:t>	t		     list contents of archive</a:t>
            </a:r>
          </a:p>
          <a:p>
            <a:pPr marL="228600" indent="-228600" algn="just">
              <a:lnSpc>
                <a:spcPct val="80000"/>
              </a:lnSpc>
              <a:tabLst>
                <a:tab pos="0" algn="l"/>
                <a:tab pos="400050" algn="l"/>
              </a:tabLst>
            </a:pPr>
            <a:r>
              <a:rPr lang="en-US" smtClean="0"/>
              <a:t>	x		     extract files from archive</a:t>
            </a:r>
          </a:p>
          <a:p>
            <a:pPr marL="457200" lvl="2" indent="-228600" algn="just">
              <a:lnSpc>
                <a:spcPct val="80000"/>
              </a:lnSpc>
              <a:tabLst>
                <a:tab pos="0" algn="l"/>
                <a:tab pos="400050" algn="l"/>
              </a:tabLst>
            </a:pPr>
            <a:r>
              <a:rPr lang="en-US" smtClean="0"/>
              <a:t>r			     append files to the archive</a:t>
            </a:r>
          </a:p>
          <a:p>
            <a:pPr marL="457200" lvl="2" indent="-228600" algn="just">
              <a:lnSpc>
                <a:spcPct val="80000"/>
              </a:lnSpc>
              <a:tabLst>
                <a:tab pos="0" algn="l"/>
                <a:tab pos="400050" algn="l"/>
              </a:tabLst>
            </a:pPr>
            <a:r>
              <a:rPr lang="en-US" smtClean="0"/>
              <a:t>d			     delete files from archive</a:t>
            </a:r>
          </a:p>
          <a:p>
            <a:pPr marL="457200" lvl="2" indent="-228600" algn="just">
              <a:lnSpc>
                <a:spcPct val="80000"/>
              </a:lnSpc>
              <a:tabLst>
                <a:tab pos="0" algn="l"/>
                <a:tab pos="400050" algn="l"/>
              </a:tabLst>
            </a:pPr>
            <a:r>
              <a:rPr lang="en-US" smtClean="0"/>
              <a:t>u			     append only those which are newer than the copy in the archive</a:t>
            </a:r>
          </a:p>
          <a:p>
            <a:pPr marL="457200" lvl="2" indent="-228600" algn="just">
              <a:lnSpc>
                <a:spcPct val="80000"/>
              </a:lnSpc>
              <a:tabLst>
                <a:tab pos="0" algn="l"/>
                <a:tab pos="400050" algn="l"/>
              </a:tabLst>
            </a:pPr>
            <a:r>
              <a:rPr lang="en-US" smtClean="0"/>
              <a:t>–f  filename     name of the archive     </a:t>
            </a:r>
          </a:p>
          <a:p>
            <a:pPr marL="457200" lvl="2" indent="-228600" algn="just">
              <a:lnSpc>
                <a:spcPct val="80000"/>
              </a:lnSpc>
              <a:tabLst>
                <a:tab pos="0" algn="l"/>
                <a:tab pos="400050" algn="l"/>
              </a:tabLst>
            </a:pPr>
            <a:r>
              <a:rPr lang="en-US" smtClean="0"/>
              <a:t>v			     verbose listing</a:t>
            </a:r>
          </a:p>
          <a:p>
            <a:pPr marL="457200" lvl="2" indent="-228600" algn="just">
              <a:lnSpc>
                <a:spcPct val="80000"/>
              </a:lnSpc>
              <a:tabLst>
                <a:tab pos="0" algn="l"/>
                <a:tab pos="400050" algn="l"/>
              </a:tabLst>
            </a:pPr>
            <a:endParaRPr lang="en-US" smtClean="0"/>
          </a:p>
          <a:p>
            <a:pPr marL="457200" lvl="2" indent="-228600" algn="just">
              <a:lnSpc>
                <a:spcPct val="80000"/>
              </a:lnSpc>
              <a:tabLst>
                <a:tab pos="0" algn="l"/>
                <a:tab pos="400050" algn="l"/>
              </a:tabLst>
            </a:pPr>
            <a:r>
              <a:rPr lang="en-US" smtClean="0"/>
              <a:t>List of source files is given as the last argument(s)</a:t>
            </a:r>
          </a:p>
          <a:p>
            <a:pPr marL="228600" indent="-228600" algn="just">
              <a:lnSpc>
                <a:spcPct val="80000"/>
              </a:lnSpc>
              <a:tabLst>
                <a:tab pos="0" algn="l"/>
                <a:tab pos="400050" algn="l"/>
              </a:tabLst>
            </a:pPr>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xfrm>
            <a:off x="1135063" y="771525"/>
            <a:ext cx="4587875" cy="3441700"/>
          </a:xfrm>
          <a:ln/>
        </p:spPr>
      </p:sp>
      <p:sp>
        <p:nvSpPr>
          <p:cNvPr id="264195" name="Rectangle 3"/>
          <p:cNvSpPr>
            <a:spLocks noGrp="1" noChangeArrowheads="1"/>
          </p:cNvSpPr>
          <p:nvPr>
            <p:ph type="body" idx="1"/>
          </p:nvPr>
        </p:nvSpPr>
        <p:spPr>
          <a:xfrm>
            <a:off x="890588" y="4133850"/>
            <a:ext cx="5427662" cy="4132263"/>
          </a:xfrm>
          <a:noFill/>
          <a:ln/>
        </p:spPr>
        <p:txBody>
          <a:bodyPr lIns="87058" tIns="43529" rIns="87058" bIns="43529"/>
          <a:lstStyle/>
          <a:p>
            <a:pPr algn="just">
              <a:lnSpc>
                <a:spcPct val="140000"/>
              </a:lnSpc>
              <a:tabLst>
                <a:tab pos="0" algn="l"/>
                <a:tab pos="400050" algn="l"/>
              </a:tabLst>
            </a:pPr>
            <a:r>
              <a:rPr lang="en-US" smtClean="0"/>
              <a:t>Examples:</a:t>
            </a:r>
          </a:p>
          <a:p>
            <a:pPr algn="just">
              <a:lnSpc>
                <a:spcPct val="80000"/>
              </a:lnSpc>
              <a:tabLst>
                <a:tab pos="0" algn="l"/>
                <a:tab pos="400050" algn="l"/>
              </a:tabLst>
            </a:pPr>
            <a:r>
              <a:rPr lang="en-US" smtClean="0"/>
              <a:t>$ tar  –tvf  mytar</a:t>
            </a:r>
          </a:p>
          <a:p>
            <a:pPr algn="just">
              <a:lnSpc>
                <a:spcPct val="80000"/>
              </a:lnSpc>
              <a:tabLst>
                <a:tab pos="0" algn="l"/>
                <a:tab pos="400050" algn="l"/>
              </a:tabLst>
            </a:pPr>
            <a:r>
              <a:rPr lang="en-US" smtClean="0"/>
              <a:t>a.dat</a:t>
            </a:r>
          </a:p>
          <a:p>
            <a:pPr algn="just">
              <a:lnSpc>
                <a:spcPct val="80000"/>
              </a:lnSpc>
              <a:tabLst>
                <a:tab pos="0" algn="l"/>
                <a:tab pos="400050" algn="l"/>
              </a:tabLst>
            </a:pPr>
            <a:r>
              <a:rPr lang="en-US" smtClean="0"/>
              <a:t>b.dat</a:t>
            </a:r>
          </a:p>
          <a:p>
            <a:pPr algn="just">
              <a:lnSpc>
                <a:spcPct val="80000"/>
              </a:lnSpc>
              <a:tabLst>
                <a:tab pos="0" algn="l"/>
                <a:tab pos="400050" algn="l"/>
              </a:tabLst>
            </a:pPr>
            <a:r>
              <a:rPr lang="en-US" smtClean="0"/>
              <a:t>c.dat</a:t>
            </a:r>
          </a:p>
          <a:p>
            <a:pPr algn="just">
              <a:lnSpc>
                <a:spcPct val="10000"/>
              </a:lnSpc>
              <a:tabLst>
                <a:tab pos="0" algn="l"/>
                <a:tab pos="400050" algn="l"/>
              </a:tabLst>
            </a:pPr>
            <a:endParaRPr lang="en-US" smtClean="0"/>
          </a:p>
          <a:p>
            <a:pPr algn="just">
              <a:lnSpc>
                <a:spcPct val="80000"/>
              </a:lnSpc>
              <a:tabLst>
                <a:tab pos="0" algn="l"/>
                <a:tab pos="400050" algn="l"/>
              </a:tabLst>
            </a:pPr>
            <a:r>
              <a:rPr lang="en-US" smtClean="0"/>
              <a:t>The above command creates tar file named mytar of all .dat files. The ‘v’ flag cuses names of files being </a:t>
            </a:r>
            <a:r>
              <a:rPr lang="pt-BR" smtClean="0"/>
              <a:t>archived to be shown as above.</a:t>
            </a:r>
          </a:p>
          <a:p>
            <a:pPr algn="just">
              <a:lnSpc>
                <a:spcPct val="30000"/>
              </a:lnSpc>
              <a:tabLst>
                <a:tab pos="0" algn="l"/>
                <a:tab pos="400050" algn="l"/>
              </a:tabLst>
            </a:pPr>
            <a:endParaRPr lang="pt-BR" smtClean="0"/>
          </a:p>
          <a:p>
            <a:pPr algn="just">
              <a:lnSpc>
                <a:spcPct val="80000"/>
              </a:lnSpc>
              <a:tabLst>
                <a:tab pos="0" algn="l"/>
                <a:tab pos="400050" algn="l"/>
              </a:tabLst>
            </a:pPr>
            <a:r>
              <a:rPr lang="pt-BR" smtClean="0"/>
              <a:t>To list contents of the archive mytar</a:t>
            </a:r>
          </a:p>
          <a:p>
            <a:pPr algn="just">
              <a:lnSpc>
                <a:spcPct val="80000"/>
              </a:lnSpc>
              <a:tabLst>
                <a:tab pos="0" algn="l"/>
                <a:tab pos="400050" algn="l"/>
              </a:tabLst>
            </a:pPr>
            <a:r>
              <a:rPr lang="pt-BR" smtClean="0"/>
              <a:t>$ tar –tvf  mytar</a:t>
            </a:r>
          </a:p>
          <a:p>
            <a:pPr algn="just">
              <a:lnSpc>
                <a:spcPct val="70000"/>
              </a:lnSpc>
              <a:tabLst>
                <a:tab pos="0" algn="l"/>
                <a:tab pos="400050" algn="l"/>
              </a:tabLst>
            </a:pPr>
            <a:r>
              <a:rPr lang="pt-BR" smtClean="0"/>
              <a:t>-rw-rw-r--   user1/user1          31  2004-02-22 18:27:05  a.dat</a:t>
            </a:r>
          </a:p>
          <a:p>
            <a:pPr algn="just">
              <a:lnSpc>
                <a:spcPct val="70000"/>
              </a:lnSpc>
              <a:tabLst>
                <a:tab pos="0" algn="l"/>
                <a:tab pos="400050" algn="l"/>
              </a:tabLst>
            </a:pPr>
            <a:r>
              <a:rPr lang="pt-BR" smtClean="0"/>
              <a:t>-rw-rw-r--   user1/user1          67  2004-02-22 18:27:15  b.dat</a:t>
            </a:r>
          </a:p>
          <a:p>
            <a:pPr algn="just">
              <a:lnSpc>
                <a:spcPct val="70000"/>
              </a:lnSpc>
              <a:tabLst>
                <a:tab pos="0" algn="l"/>
                <a:tab pos="400050" algn="l"/>
              </a:tabLst>
            </a:pPr>
            <a:r>
              <a:rPr lang="pt-BR" smtClean="0"/>
              <a:t>-rw-rw-r--   user1/user1        188  2004-02-22 18:27:23  c.dat</a:t>
            </a:r>
          </a:p>
          <a:p>
            <a:pPr algn="just">
              <a:lnSpc>
                <a:spcPct val="30000"/>
              </a:lnSpc>
              <a:tabLst>
                <a:tab pos="0" algn="l"/>
                <a:tab pos="400050" algn="l"/>
              </a:tabLst>
            </a:pPr>
            <a:endParaRPr lang="en-US" smtClean="0"/>
          </a:p>
          <a:p>
            <a:pPr algn="just">
              <a:lnSpc>
                <a:spcPct val="80000"/>
              </a:lnSpc>
              <a:tabLst>
                <a:tab pos="0" algn="l"/>
                <a:tab pos="400050" algn="l"/>
              </a:tabLst>
            </a:pPr>
            <a:r>
              <a:rPr lang="en-US" smtClean="0"/>
              <a:t>To extract all files run the command</a:t>
            </a:r>
          </a:p>
          <a:p>
            <a:pPr algn="just">
              <a:lnSpc>
                <a:spcPct val="80000"/>
              </a:lnSpc>
              <a:tabLst>
                <a:tab pos="0" algn="l"/>
                <a:tab pos="400050" algn="l"/>
              </a:tabLst>
            </a:pPr>
            <a:r>
              <a:rPr lang="en-US" smtClean="0"/>
              <a:t>$ tar  –xvf  mytar</a:t>
            </a:r>
          </a:p>
          <a:p>
            <a:pPr algn="just">
              <a:lnSpc>
                <a:spcPct val="80000"/>
              </a:lnSpc>
              <a:tabLst>
                <a:tab pos="0" algn="l"/>
                <a:tab pos="400050" algn="l"/>
              </a:tabLst>
            </a:pPr>
            <a:r>
              <a:rPr lang="en-US" smtClean="0"/>
              <a:t>a.dat</a:t>
            </a:r>
          </a:p>
          <a:p>
            <a:pPr algn="just">
              <a:lnSpc>
                <a:spcPct val="80000"/>
              </a:lnSpc>
              <a:tabLst>
                <a:tab pos="0" algn="l"/>
                <a:tab pos="400050" algn="l"/>
              </a:tabLst>
            </a:pPr>
            <a:r>
              <a:rPr lang="en-US" smtClean="0"/>
              <a:t>b.dat</a:t>
            </a:r>
          </a:p>
          <a:p>
            <a:pPr algn="just">
              <a:lnSpc>
                <a:spcPct val="80000"/>
              </a:lnSpc>
              <a:tabLst>
                <a:tab pos="0" algn="l"/>
                <a:tab pos="400050" algn="l"/>
              </a:tabLst>
            </a:pPr>
            <a:r>
              <a:rPr lang="en-US" smtClean="0"/>
              <a:t>c.dat</a:t>
            </a:r>
          </a:p>
          <a:p>
            <a:pPr algn="just">
              <a:lnSpc>
                <a:spcPct val="20000"/>
              </a:lnSpc>
              <a:tabLst>
                <a:tab pos="0" algn="l"/>
                <a:tab pos="400050" algn="l"/>
              </a:tabLst>
            </a:pPr>
            <a:endParaRPr lang="en-US" smtClean="0"/>
          </a:p>
          <a:p>
            <a:pPr algn="just">
              <a:lnSpc>
                <a:spcPct val="80000"/>
              </a:lnSpc>
              <a:tabLst>
                <a:tab pos="0" algn="l"/>
                <a:tab pos="400050" algn="l"/>
              </a:tabLst>
            </a:pPr>
            <a:r>
              <a:rPr lang="en-US" smtClean="0"/>
              <a:t>To extract a specific file, say b.dat</a:t>
            </a:r>
          </a:p>
          <a:p>
            <a:pPr algn="just">
              <a:lnSpc>
                <a:spcPct val="80000"/>
              </a:lnSpc>
              <a:tabLst>
                <a:tab pos="0" algn="l"/>
                <a:tab pos="400050" algn="l"/>
              </a:tabLst>
            </a:pPr>
            <a:r>
              <a:rPr lang="en-US" smtClean="0"/>
              <a:t>$ tar  –xvf  mytar  b.dat</a:t>
            </a:r>
          </a:p>
          <a:p>
            <a:pPr algn="just">
              <a:lnSpc>
                <a:spcPct val="80000"/>
              </a:lnSpc>
              <a:tabLst>
                <a:tab pos="0" algn="l"/>
                <a:tab pos="400050" algn="l"/>
              </a:tabLst>
            </a:pPr>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1135063" y="771525"/>
            <a:ext cx="4587875" cy="3441700"/>
          </a:xfrm>
          <a:ln/>
        </p:spPr>
      </p:sp>
      <p:sp>
        <p:nvSpPr>
          <p:cNvPr id="265219" name="Rectangle 3"/>
          <p:cNvSpPr>
            <a:spLocks noGrp="1" noChangeArrowheads="1"/>
          </p:cNvSpPr>
          <p:nvPr>
            <p:ph type="body" idx="1"/>
          </p:nvPr>
        </p:nvSpPr>
        <p:spPr>
          <a:xfrm>
            <a:off x="912813" y="4359275"/>
            <a:ext cx="5032375" cy="3584575"/>
          </a:xfrm>
          <a:noFill/>
          <a:ln/>
        </p:spPr>
        <p:txBody>
          <a:bodyPr lIns="87058" tIns="43529" rIns="87058" bIns="43529"/>
          <a:lstStyle/>
          <a:p>
            <a:pPr algn="just">
              <a:lnSpc>
                <a:spcPct val="120000"/>
              </a:lnSpc>
            </a:pPr>
            <a:r>
              <a:rPr lang="en-US" smtClean="0"/>
              <a:t>Commands </a:t>
            </a:r>
            <a:r>
              <a:rPr lang="en-US" i="1" smtClean="0"/>
              <a:t>gzip </a:t>
            </a:r>
            <a:r>
              <a:rPr lang="en-US" smtClean="0"/>
              <a:t>and</a:t>
            </a:r>
            <a:r>
              <a:rPr lang="en-US" i="1" smtClean="0"/>
              <a:t> gunzip </a:t>
            </a:r>
            <a:r>
              <a:rPr lang="en-US" smtClean="0"/>
              <a:t> are the gnu compression and decompression commands.  They are the superset of older </a:t>
            </a:r>
            <a:r>
              <a:rPr lang="en-US" i="1" smtClean="0"/>
              <a:t>zip </a:t>
            </a:r>
            <a:r>
              <a:rPr lang="en-US" smtClean="0"/>
              <a:t>and</a:t>
            </a:r>
            <a:r>
              <a:rPr lang="en-US" i="1" smtClean="0"/>
              <a:t> unzip </a:t>
            </a:r>
            <a:r>
              <a:rPr lang="en-US" smtClean="0"/>
              <a:t>commands.  Both of them (</a:t>
            </a:r>
            <a:r>
              <a:rPr lang="en-US" i="1" smtClean="0"/>
              <a:t>gzip </a:t>
            </a:r>
            <a:r>
              <a:rPr lang="en-US" smtClean="0"/>
              <a:t>and</a:t>
            </a:r>
            <a:r>
              <a:rPr lang="en-US" i="1" smtClean="0"/>
              <a:t> gunzip) </a:t>
            </a:r>
            <a:r>
              <a:rPr lang="en-US" smtClean="0"/>
              <a:t>replace the original files.  Command </a:t>
            </a:r>
            <a:r>
              <a:rPr lang="en-US" i="1" smtClean="0"/>
              <a:t>gzip </a:t>
            </a:r>
            <a:r>
              <a:rPr lang="en-US" smtClean="0"/>
              <a:t>replaces the original file with a </a:t>
            </a:r>
            <a:r>
              <a:rPr lang="en-US" i="1" smtClean="0"/>
              <a:t>.gz </a:t>
            </a:r>
            <a:r>
              <a:rPr lang="en-US" smtClean="0"/>
              <a:t>extension unless the </a:t>
            </a:r>
            <a:r>
              <a:rPr lang="en-US" i="1" smtClean="0"/>
              <a:t>–c </a:t>
            </a:r>
            <a:r>
              <a:rPr lang="en-US" smtClean="0"/>
              <a:t>option is used.  In this case compressed data is sent to std. o/p, which can be redirected to a new file.  Compression ratio will depend on the type of the file.</a:t>
            </a:r>
          </a:p>
          <a:p>
            <a:pPr algn="just">
              <a:lnSpc>
                <a:spcPct val="60000"/>
              </a:lnSpc>
            </a:pPr>
            <a:endParaRPr lang="en-US" smtClean="0"/>
          </a:p>
          <a:p>
            <a:pPr algn="just">
              <a:lnSpc>
                <a:spcPct val="130000"/>
              </a:lnSpc>
            </a:pPr>
            <a:r>
              <a:rPr lang="en-US" smtClean="0"/>
              <a:t>Both </a:t>
            </a:r>
            <a:r>
              <a:rPr lang="en-US" i="1" smtClean="0"/>
              <a:t>gzip </a:t>
            </a:r>
            <a:r>
              <a:rPr lang="en-US" smtClean="0"/>
              <a:t>and</a:t>
            </a:r>
            <a:r>
              <a:rPr lang="en-US" i="1" smtClean="0"/>
              <a:t> gunzip  </a:t>
            </a:r>
            <a:r>
              <a:rPr lang="en-US" smtClean="0"/>
              <a:t>can take wild cards.  Moreover they will not operate on the linked files (either hard or soft link).  In such case, the file will be left unchanged.</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xfrm>
            <a:off x="1135063" y="771525"/>
            <a:ext cx="4587875" cy="3441700"/>
          </a:xfrm>
          <a:ln/>
        </p:spPr>
      </p:sp>
      <p:sp>
        <p:nvSpPr>
          <p:cNvPr id="180227" name="Rectangle 3"/>
          <p:cNvSpPr>
            <a:spLocks noGrp="1" noChangeArrowheads="1"/>
          </p:cNvSpPr>
          <p:nvPr>
            <p:ph type="body" idx="1"/>
          </p:nvPr>
        </p:nvSpPr>
        <p:spPr>
          <a:xfrm>
            <a:off x="912813" y="4359275"/>
            <a:ext cx="5030787" cy="3994150"/>
          </a:xfrm>
          <a:noFill/>
          <a:ln/>
        </p:spPr>
        <p:txBody>
          <a:bodyPr lIns="87058" tIns="43529" rIns="87058" bIns="43529"/>
          <a:lstStyle/>
          <a:p>
            <a:pPr algn="just">
              <a:lnSpc>
                <a:spcPct val="110000"/>
              </a:lnSpc>
            </a:pPr>
            <a:r>
              <a:rPr lang="en-US" b="1" smtClean="0"/>
              <a:t>Multi-user </a:t>
            </a:r>
            <a:r>
              <a:rPr lang="en-US" smtClean="0"/>
              <a:t>– Support more than one user to access the system simultaneously through a set of terminals attached to the system.</a:t>
            </a:r>
          </a:p>
          <a:p>
            <a:pPr algn="just">
              <a:lnSpc>
                <a:spcPct val="110000"/>
              </a:lnSpc>
            </a:pPr>
            <a:r>
              <a:rPr lang="en-US" b="1" smtClean="0"/>
              <a:t>Multi-tasking</a:t>
            </a:r>
            <a:r>
              <a:rPr lang="en-US" smtClean="0"/>
              <a:t> – User can execute multiple programs (tasks) at a time from a single terminal.</a:t>
            </a:r>
          </a:p>
          <a:p>
            <a:pPr algn="just">
              <a:lnSpc>
                <a:spcPct val="110000"/>
              </a:lnSpc>
            </a:pPr>
            <a:r>
              <a:rPr lang="en-US" b="1" smtClean="0"/>
              <a:t>Time sharing </a:t>
            </a:r>
            <a:r>
              <a:rPr lang="en-US" smtClean="0"/>
              <a:t>– The operating system shares CPU time among tasks, giving the illusion of each task  having exclusive access to the CPU, though only one task is run by CPU at any given point of time.</a:t>
            </a:r>
          </a:p>
          <a:p>
            <a:pPr algn="just">
              <a:lnSpc>
                <a:spcPct val="110000"/>
              </a:lnSpc>
            </a:pPr>
            <a:r>
              <a:rPr lang="en-US" b="1" smtClean="0"/>
              <a:t>Portability </a:t>
            </a:r>
            <a:r>
              <a:rPr lang="en-US" smtClean="0"/>
              <a:t>–</a:t>
            </a:r>
            <a:r>
              <a:rPr lang="en-US" b="1" smtClean="0"/>
              <a:t> </a:t>
            </a:r>
            <a:r>
              <a:rPr lang="en-US" smtClean="0"/>
              <a:t>UNIX is highly portable across hardware since it is written in C language.</a:t>
            </a:r>
          </a:p>
          <a:p>
            <a:pPr algn="just">
              <a:lnSpc>
                <a:spcPct val="110000"/>
              </a:lnSpc>
            </a:pPr>
            <a:r>
              <a:rPr lang="en-US" b="1" smtClean="0"/>
              <a:t>Modularity </a:t>
            </a:r>
            <a:r>
              <a:rPr lang="en-US" smtClean="0"/>
              <a:t>–</a:t>
            </a:r>
            <a:r>
              <a:rPr lang="en-US" b="1" smtClean="0"/>
              <a:t> </a:t>
            </a:r>
            <a:r>
              <a:rPr lang="en-US" smtClean="0"/>
              <a:t>UNIX allows only needed modules to be loaded into memory.</a:t>
            </a:r>
          </a:p>
          <a:p>
            <a:pPr algn="just">
              <a:lnSpc>
                <a:spcPct val="110000"/>
              </a:lnSpc>
            </a:pPr>
            <a:r>
              <a:rPr lang="en-US" b="1" smtClean="0"/>
              <a:t>File Structure </a:t>
            </a:r>
            <a:r>
              <a:rPr lang="en-US" smtClean="0"/>
              <a:t>–</a:t>
            </a:r>
            <a:r>
              <a:rPr lang="en-US" b="1" smtClean="0"/>
              <a:t> </a:t>
            </a:r>
            <a:r>
              <a:rPr lang="en-US" smtClean="0"/>
              <a:t>Has an inverted tree like file structure, with files and directories created with in the file structure.</a:t>
            </a:r>
          </a:p>
          <a:p>
            <a:pPr algn="just">
              <a:lnSpc>
                <a:spcPct val="110000"/>
              </a:lnSpc>
            </a:pPr>
            <a:r>
              <a:rPr lang="en-US" b="1" smtClean="0"/>
              <a:t>Security </a:t>
            </a:r>
            <a:r>
              <a:rPr lang="en-US" smtClean="0"/>
              <a:t>–</a:t>
            </a:r>
            <a:r>
              <a:rPr lang="en-US" b="1" smtClean="0"/>
              <a:t> </a:t>
            </a:r>
            <a:r>
              <a:rPr lang="en-US" smtClean="0"/>
              <a:t>Each file can be protected using a read, write and execute permission for the user, group and others.</a:t>
            </a:r>
          </a:p>
          <a:p>
            <a:pPr algn="just">
              <a:lnSpc>
                <a:spcPct val="110000"/>
              </a:lnSpc>
            </a:pPr>
            <a:r>
              <a:rPr lang="en-US" b="1" smtClean="0"/>
              <a:t>Networking Support </a:t>
            </a:r>
            <a:r>
              <a:rPr lang="en-US" smtClean="0"/>
              <a:t>–</a:t>
            </a:r>
            <a:r>
              <a:rPr lang="en-US" b="1" smtClean="0"/>
              <a:t> Unix</a:t>
            </a:r>
            <a:r>
              <a:rPr lang="en-US" smtClean="0"/>
              <a:t> uses </a:t>
            </a:r>
            <a:r>
              <a:rPr lang="en-US" b="1" smtClean="0"/>
              <a:t>TCP/IP</a:t>
            </a:r>
            <a:r>
              <a:rPr lang="en-US" smtClean="0"/>
              <a:t> protocol.</a:t>
            </a:r>
          </a:p>
          <a:p>
            <a:pPr algn="just">
              <a:lnSpc>
                <a:spcPct val="110000"/>
              </a:lnSpc>
            </a:pPr>
            <a:r>
              <a:rPr lang="en-US" b="1" smtClean="0"/>
              <a:t>Advanced Graphics </a:t>
            </a:r>
            <a:r>
              <a:rPr lang="en-US" smtClean="0"/>
              <a:t>–</a:t>
            </a:r>
            <a:r>
              <a:rPr lang="en-US" b="1" smtClean="0"/>
              <a:t> </a:t>
            </a:r>
            <a:r>
              <a:rPr lang="en-US" smtClean="0"/>
              <a:t>Many </a:t>
            </a:r>
            <a:r>
              <a:rPr lang="en-US" b="1" smtClean="0"/>
              <a:t>CAD-CAM</a:t>
            </a:r>
            <a:r>
              <a:rPr lang="en-US" smtClean="0"/>
              <a:t> applications best perform in a </a:t>
            </a:r>
            <a:r>
              <a:rPr lang="en-US" b="1" smtClean="0"/>
              <a:t>Unix</a:t>
            </a:r>
            <a:r>
              <a:rPr lang="en-US" smtClean="0"/>
              <a:t> System, with  its varied support for graphic cards.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1135063" y="771525"/>
            <a:ext cx="4587875" cy="3441700"/>
          </a:xfrm>
          <a:ln/>
        </p:spPr>
      </p:sp>
      <p:sp>
        <p:nvSpPr>
          <p:cNvPr id="267267" name="Rectangle 3"/>
          <p:cNvSpPr>
            <a:spLocks noGrp="1" noChangeArrowheads="1"/>
          </p:cNvSpPr>
          <p:nvPr>
            <p:ph type="body" idx="1"/>
          </p:nvPr>
        </p:nvSpPr>
        <p:spPr>
          <a:xfrm>
            <a:off x="912813" y="4360863"/>
            <a:ext cx="5032375" cy="4132262"/>
          </a:xfrm>
          <a:noFill/>
          <a:ln/>
        </p:spPr>
        <p:txBody>
          <a:bodyPr/>
          <a:lstStyle/>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xfrm>
            <a:off x="1135063" y="771525"/>
            <a:ext cx="4587875" cy="3441700"/>
          </a:xfrm>
          <a:ln/>
        </p:spPr>
      </p:sp>
      <p:sp>
        <p:nvSpPr>
          <p:cNvPr id="268291" name="Rectangle 3"/>
          <p:cNvSpPr>
            <a:spLocks noGrp="1" noChangeArrowheads="1"/>
          </p:cNvSpPr>
          <p:nvPr>
            <p:ph type="body" idx="1"/>
          </p:nvPr>
        </p:nvSpPr>
        <p:spPr>
          <a:xfrm>
            <a:off x="685800" y="4360863"/>
            <a:ext cx="5486400" cy="4132262"/>
          </a:xfrm>
          <a:noFill/>
          <a:ln/>
        </p:spPr>
        <p:txBody>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xfrm>
            <a:off x="1135063" y="771525"/>
            <a:ext cx="4587875" cy="3441700"/>
          </a:xfrm>
          <a:ln/>
        </p:spPr>
      </p:sp>
      <p:sp>
        <p:nvSpPr>
          <p:cNvPr id="269315" name="Rectangle 3"/>
          <p:cNvSpPr>
            <a:spLocks noGrp="1" noChangeArrowheads="1"/>
          </p:cNvSpPr>
          <p:nvPr>
            <p:ph type="body" idx="1"/>
          </p:nvPr>
        </p:nvSpPr>
        <p:spPr>
          <a:xfrm>
            <a:off x="685800" y="4360863"/>
            <a:ext cx="5486400" cy="4132262"/>
          </a:xfrm>
          <a:noFill/>
          <a:ln/>
        </p:spPr>
        <p:txBody>
          <a:bodyPr/>
          <a:lstStyle/>
          <a:p>
            <a:pPr algn="just">
              <a:lnSpc>
                <a:spcPct val="90000"/>
              </a:lnSpc>
            </a:pPr>
            <a:r>
              <a:rPr lang="en-US" smtClean="0"/>
              <a:t>A process is simply an instance of a running program. When any program is executed, a process is created.</a:t>
            </a:r>
          </a:p>
          <a:p>
            <a:pPr algn="just">
              <a:lnSpc>
                <a:spcPct val="90000"/>
              </a:lnSpc>
            </a:pPr>
            <a:endParaRPr lang="en-US" smtClean="0"/>
          </a:p>
          <a:p>
            <a:pPr algn="just">
              <a:lnSpc>
                <a:spcPct val="90000"/>
              </a:lnSpc>
            </a:pPr>
            <a:r>
              <a:rPr lang="en-US" smtClean="0"/>
              <a:t>Since </a:t>
            </a:r>
            <a:r>
              <a:rPr lang="en-US" b="1" smtClean="0"/>
              <a:t>UNIX</a:t>
            </a:r>
            <a:r>
              <a:rPr lang="en-US" smtClean="0"/>
              <a:t> is a multi-tasking system, more than one process can run at a time. Typically, hundreds or even thousands of processes can run in a larger system. A number called the </a:t>
            </a:r>
            <a:r>
              <a:rPr lang="en-US" b="1" smtClean="0"/>
              <a:t>PID</a:t>
            </a:r>
            <a:r>
              <a:rPr lang="en-US" smtClean="0"/>
              <a:t> (</a:t>
            </a:r>
            <a:r>
              <a:rPr lang="en-US" b="1" smtClean="0"/>
              <a:t>the process identifier</a:t>
            </a:r>
            <a:r>
              <a:rPr lang="en-US" smtClean="0"/>
              <a:t>) which is allotted by the kernel when a process is created.</a:t>
            </a:r>
          </a:p>
          <a:p>
            <a:pPr algn="just">
              <a:lnSpc>
                <a:spcPct val="90000"/>
              </a:lnSpc>
            </a:pPr>
            <a:endParaRPr lang="en-US" smtClean="0"/>
          </a:p>
          <a:p>
            <a:pPr algn="just"/>
            <a:r>
              <a:rPr lang="en-US" smtClean="0"/>
              <a:t>But in any </a:t>
            </a:r>
            <a:r>
              <a:rPr lang="en-US" b="1" smtClean="0"/>
              <a:t>UNIX</a:t>
            </a:r>
            <a:r>
              <a:rPr lang="en-US" smtClean="0"/>
              <a:t> system with a single CPU, there is actually only one process, which can run at a time. The kernel is responsible for the management of these processes. It determines among other things, the time that is allotted to the processes, their priorities and so on. </a:t>
            </a:r>
          </a:p>
          <a:p>
            <a:pPr algn="just">
              <a:lnSpc>
                <a:spcPct val="30000"/>
              </a:lnSpc>
            </a:pPr>
            <a:endParaRPr lang="en-US" smtClean="0"/>
          </a:p>
          <a:p>
            <a:pPr algn="just">
              <a:lnSpc>
                <a:spcPct val="90000"/>
              </a:lnSpc>
            </a:pPr>
            <a:r>
              <a:rPr lang="en-US" smtClean="0"/>
              <a:t>Therefore, in these time-sharing systems, it is the job of the kernel to ensure that multiple processes are able to share the CPU resources. It provides a mechanism by which a process is able to execute for a finite period of time, and then relinquish control to another process. The kernel has to frequently store these active processes in the disk before calling them for running. This happens more than once, making the user transparent to the switching process.</a:t>
            </a:r>
            <a:endParaRPr lang="en-US" b="1"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1135063" y="771525"/>
            <a:ext cx="4587875" cy="3441700"/>
          </a:xfrm>
          <a:ln/>
        </p:spPr>
      </p:sp>
      <p:sp>
        <p:nvSpPr>
          <p:cNvPr id="270339" name="Rectangle 3"/>
          <p:cNvSpPr>
            <a:spLocks noGrp="1" noChangeArrowheads="1"/>
          </p:cNvSpPr>
          <p:nvPr>
            <p:ph type="body" idx="1"/>
          </p:nvPr>
        </p:nvSpPr>
        <p:spPr>
          <a:xfrm>
            <a:off x="685800" y="4360863"/>
            <a:ext cx="5486400" cy="4132262"/>
          </a:xfrm>
          <a:noFill/>
          <a:ln/>
        </p:spPr>
        <p:txBody>
          <a:bodyPr/>
          <a:lstStyle/>
          <a:p>
            <a:r>
              <a:rPr lang="en-US" b="1" smtClean="0"/>
              <a:t>The sh Process</a:t>
            </a:r>
          </a:p>
          <a:p>
            <a:endParaRPr lang="en-US" b="1" smtClean="0"/>
          </a:p>
          <a:p>
            <a:r>
              <a:rPr lang="en-US" smtClean="0"/>
              <a:t>When a user logs into the system, the kernel immediately sets up a process called </a:t>
            </a:r>
            <a:r>
              <a:rPr lang="en-US" b="1" smtClean="0"/>
              <a:t>sh</a:t>
            </a:r>
            <a:r>
              <a:rPr lang="en-US" smtClean="0"/>
              <a:t>. This process, or the program remains alive until the user </a:t>
            </a:r>
            <a:r>
              <a:rPr lang="en-US" b="1" smtClean="0"/>
              <a:t>logs off</a:t>
            </a:r>
            <a:r>
              <a:rPr lang="en-US" smtClean="0"/>
              <a:t> the system, and any command that you type in at the prompt is actually the standard input to this program.</a:t>
            </a:r>
          </a:p>
          <a:p>
            <a:r>
              <a:rPr lang="en-US" smtClean="0"/>
              <a:t>The shell maintains a set of variables, which are available to the user. You can use the special shell variable “</a:t>
            </a:r>
            <a:r>
              <a:rPr lang="en-US" b="1" smtClean="0"/>
              <a:t>$$</a:t>
            </a:r>
            <a:r>
              <a:rPr lang="en-US" smtClean="0"/>
              <a:t>” to know the </a:t>
            </a:r>
            <a:r>
              <a:rPr lang="en-US" b="1" smtClean="0"/>
              <a:t>PID</a:t>
            </a:r>
            <a:r>
              <a:rPr lang="en-US" smtClean="0"/>
              <a:t> number for the shell process.</a:t>
            </a:r>
          </a:p>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xfrm>
            <a:off x="1135063" y="771525"/>
            <a:ext cx="4587875" cy="3441700"/>
          </a:xfrm>
          <a:ln/>
        </p:spPr>
      </p:sp>
      <p:sp>
        <p:nvSpPr>
          <p:cNvPr id="271363" name="Rectangle 3"/>
          <p:cNvSpPr>
            <a:spLocks noGrp="1" noChangeArrowheads="1"/>
          </p:cNvSpPr>
          <p:nvPr>
            <p:ph type="body" idx="1"/>
          </p:nvPr>
        </p:nvSpPr>
        <p:spPr>
          <a:xfrm>
            <a:off x="685800" y="4303713"/>
            <a:ext cx="5486400" cy="4129087"/>
          </a:xfrm>
          <a:noFill/>
          <a:ln/>
        </p:spPr>
        <p:txBody>
          <a:bodyPr/>
          <a:lstStyle/>
          <a:p>
            <a:pPr>
              <a:lnSpc>
                <a:spcPct val="80000"/>
              </a:lnSpc>
            </a:pPr>
            <a:r>
              <a:rPr lang="en-US" b="1" smtClean="0"/>
              <a:t>Process Status – The ps command</a:t>
            </a:r>
            <a:endParaRPr lang="en-US" smtClean="0"/>
          </a:p>
          <a:p>
            <a:pPr>
              <a:lnSpc>
                <a:spcPct val="80000"/>
              </a:lnSpc>
            </a:pPr>
            <a:r>
              <a:rPr lang="en-US" smtClean="0"/>
              <a:t>To know the status of all the processes that are currently running in your current login session, you can use the ps command.</a:t>
            </a:r>
          </a:p>
          <a:p>
            <a:pPr>
              <a:lnSpc>
                <a:spcPct val="80000"/>
              </a:lnSpc>
            </a:pPr>
            <a:r>
              <a:rPr lang="en-US" smtClean="0"/>
              <a:t>$ ps</a:t>
            </a:r>
          </a:p>
          <a:p>
            <a:pPr>
              <a:lnSpc>
                <a:spcPct val="80000"/>
              </a:lnSpc>
            </a:pPr>
            <a:r>
              <a:rPr lang="en-US" b="1" smtClean="0"/>
              <a:t>PID	TTY	TIME	COMMAND</a:t>
            </a:r>
          </a:p>
          <a:p>
            <a:pPr>
              <a:lnSpc>
                <a:spcPct val="80000"/>
              </a:lnSpc>
            </a:pPr>
            <a:r>
              <a:rPr lang="en-US" smtClean="0"/>
              <a:t>30	01	0:03	sh</a:t>
            </a:r>
          </a:p>
          <a:p>
            <a:pPr>
              <a:lnSpc>
                <a:spcPct val="80000"/>
              </a:lnSpc>
            </a:pPr>
            <a:r>
              <a:rPr lang="en-US" smtClean="0"/>
              <a:t>56	01	0:00	ps</a:t>
            </a:r>
          </a:p>
          <a:p>
            <a:pPr>
              <a:lnSpc>
                <a:spcPct val="80000"/>
              </a:lnSpc>
            </a:pPr>
            <a:r>
              <a:rPr lang="en-US" smtClean="0"/>
              <a:t>$</a:t>
            </a:r>
          </a:p>
          <a:p>
            <a:pPr>
              <a:lnSpc>
                <a:spcPct val="120000"/>
              </a:lnSpc>
            </a:pPr>
            <a:r>
              <a:rPr lang="en-US" smtClean="0"/>
              <a:t>where</a:t>
            </a:r>
          </a:p>
          <a:p>
            <a:pPr>
              <a:lnSpc>
                <a:spcPct val="80000"/>
              </a:lnSpc>
            </a:pPr>
            <a:r>
              <a:rPr lang="en-US" b="1" smtClean="0"/>
              <a:t>PID</a:t>
            </a:r>
            <a:r>
              <a:rPr lang="en-US" smtClean="0"/>
              <a:t>		is the process Id</a:t>
            </a:r>
          </a:p>
          <a:p>
            <a:pPr>
              <a:lnSpc>
                <a:spcPct val="80000"/>
              </a:lnSpc>
            </a:pPr>
            <a:r>
              <a:rPr lang="en-US" b="1" smtClean="0"/>
              <a:t>TTY</a:t>
            </a:r>
            <a:r>
              <a:rPr lang="en-US" smtClean="0"/>
              <a:t>		the terminal with which the process is associated</a:t>
            </a:r>
          </a:p>
          <a:p>
            <a:pPr>
              <a:lnSpc>
                <a:spcPct val="80000"/>
              </a:lnSpc>
            </a:pPr>
            <a:r>
              <a:rPr lang="en-US" b="1" smtClean="0"/>
              <a:t>TIME</a:t>
            </a:r>
            <a:r>
              <a:rPr lang="en-US" smtClean="0"/>
              <a:t>	 	the cumulative processor time that has been consumed since 		the Process has been started</a:t>
            </a:r>
          </a:p>
          <a:p>
            <a:pPr>
              <a:lnSpc>
                <a:spcPct val="80000"/>
              </a:lnSpc>
            </a:pPr>
            <a:r>
              <a:rPr lang="en-US" b="1" smtClean="0"/>
              <a:t>COMMAND</a:t>
            </a:r>
            <a:r>
              <a:rPr lang="en-US" smtClean="0"/>
              <a:t> 		The process name</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1135063" y="771525"/>
            <a:ext cx="4587875" cy="3441700"/>
          </a:xfrm>
          <a:ln/>
        </p:spPr>
      </p:sp>
      <p:sp>
        <p:nvSpPr>
          <p:cNvPr id="272387" name="Rectangle 3"/>
          <p:cNvSpPr>
            <a:spLocks noGrp="1" noChangeArrowheads="1"/>
          </p:cNvSpPr>
          <p:nvPr>
            <p:ph type="body" idx="1"/>
          </p:nvPr>
        </p:nvSpPr>
        <p:spPr>
          <a:xfrm>
            <a:off x="706438" y="4268788"/>
            <a:ext cx="5486400" cy="4132262"/>
          </a:xfrm>
          <a:noFill/>
          <a:ln/>
        </p:spPr>
        <p:txBody>
          <a:bodyPr/>
          <a:lstStyle/>
          <a:p>
            <a:pPr algn="just">
              <a:lnSpc>
                <a:spcPct val="90000"/>
              </a:lnSpc>
            </a:pPr>
            <a:r>
              <a:rPr lang="en-US" smtClean="0"/>
              <a:t>On a UNIX terminal only one program can be run in the foreground but it is possible to have more than one program to run in background and thus we can enable multi tasking.</a:t>
            </a:r>
          </a:p>
          <a:p>
            <a:pPr algn="just">
              <a:lnSpc>
                <a:spcPct val="90000"/>
              </a:lnSpc>
            </a:pPr>
            <a:endParaRPr lang="en-US" smtClean="0"/>
          </a:p>
          <a:p>
            <a:pPr algn="just">
              <a:lnSpc>
                <a:spcPct val="90000"/>
              </a:lnSpc>
            </a:pPr>
            <a:r>
              <a:rPr lang="en-US" smtClean="0"/>
              <a:t>A program can be initiated for background execution by terminating the command with &amp;, while issuing it from the command prompt. The shell responds with process ID (PID)  and job id of the background process corresponding to the command issued. This job id is a small integer and easy for the user to remember, this value can be used to monitor/control the background job. In this case, the shell immediately returns to command prompt without waiting for the background process to terminate.</a:t>
            </a:r>
          </a:p>
          <a:p>
            <a:pPr algn="just">
              <a:lnSpc>
                <a:spcPct val="90000"/>
              </a:lnSpc>
            </a:pPr>
            <a:endParaRPr lang="en-US" smtClean="0"/>
          </a:p>
          <a:p>
            <a:pPr algn="just">
              <a:lnSpc>
                <a:spcPct val="90000"/>
              </a:lnSpc>
            </a:pPr>
            <a:r>
              <a:rPr lang="en-US" smtClean="0"/>
              <a:t>$ sort –o emp.dat emp.lst&amp;</a:t>
            </a:r>
          </a:p>
          <a:p>
            <a:pPr algn="just">
              <a:lnSpc>
                <a:spcPct val="90000"/>
              </a:lnSpc>
            </a:pPr>
            <a:r>
              <a:rPr lang="en-US" smtClean="0"/>
              <a:t>[1] 27868</a:t>
            </a:r>
          </a:p>
          <a:p>
            <a:pPr algn="just">
              <a:lnSpc>
                <a:spcPct val="90000"/>
              </a:lnSpc>
            </a:pPr>
            <a:endParaRPr lang="en-US" smtClean="0"/>
          </a:p>
          <a:p>
            <a:pPr algn="just">
              <a:lnSpc>
                <a:spcPct val="90000"/>
              </a:lnSpc>
            </a:pPr>
            <a:r>
              <a:rPr lang="en-US" smtClean="0"/>
              <a:t>In the above output, [1] indicates the background job number and 27868 represents the process ID.</a:t>
            </a:r>
          </a:p>
          <a:p>
            <a:pPr algn="just">
              <a:lnSpc>
                <a:spcPct val="90000"/>
              </a:lnSpc>
            </a:pPr>
            <a:r>
              <a:rPr lang="en-US" smtClean="0"/>
              <a:t>Status of the process can be seen by running </a:t>
            </a:r>
            <a:r>
              <a:rPr lang="en-US" b="1" smtClean="0"/>
              <a:t>ps –f </a:t>
            </a:r>
            <a:r>
              <a:rPr lang="en-US" smtClean="0"/>
              <a:t>at the command prompt.</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xfrm>
            <a:off x="1135063" y="771525"/>
            <a:ext cx="4587875" cy="3441700"/>
          </a:xfrm>
          <a:ln/>
        </p:spPr>
      </p:sp>
      <p:sp>
        <p:nvSpPr>
          <p:cNvPr id="273411" name="Rectangle 3"/>
          <p:cNvSpPr>
            <a:spLocks noGrp="1" noChangeArrowheads="1"/>
          </p:cNvSpPr>
          <p:nvPr>
            <p:ph type="body" idx="1"/>
          </p:nvPr>
        </p:nvSpPr>
        <p:spPr>
          <a:xfrm>
            <a:off x="855663" y="4270375"/>
            <a:ext cx="5468937" cy="4130675"/>
          </a:xfrm>
          <a:noFill/>
          <a:ln/>
        </p:spPr>
        <p:txBody>
          <a:bodyPr/>
          <a:lstStyle/>
          <a:p>
            <a:pPr algn="just"/>
            <a:r>
              <a:rPr lang="en-US" smtClean="0"/>
              <a:t>We can run a process in background by terminating the command line with &amp;. It will return a job id. The jobs in the background can be viewed by the “jobs” command</a:t>
            </a:r>
          </a:p>
          <a:p>
            <a:pPr algn="just"/>
            <a:r>
              <a:rPr lang="fi-FI" smtClean="0"/>
              <a:t>$sleep 1000&amp;</a:t>
            </a:r>
          </a:p>
          <a:p>
            <a:pPr algn="just"/>
            <a:r>
              <a:rPr lang="fi-FI" smtClean="0"/>
              <a:t>[1]   17657</a:t>
            </a:r>
          </a:p>
          <a:p>
            <a:pPr algn="just"/>
            <a:r>
              <a:rPr lang="fi-FI" smtClean="0"/>
              <a:t>$jobs</a:t>
            </a:r>
          </a:p>
          <a:p>
            <a:pPr algn="just"/>
            <a:r>
              <a:rPr lang="fi-FI" smtClean="0"/>
              <a:t>[1]+  Running                 sleep 1000 &amp;</a:t>
            </a:r>
          </a:p>
          <a:p>
            <a:pPr algn="just"/>
            <a:r>
              <a:rPr lang="fi-FI" smtClean="0"/>
              <a:t>$ fg %1 ( this will bring the process to the foreground , press &lt;ctrl&gt;z  to susspend the process)</a:t>
            </a:r>
          </a:p>
          <a:p>
            <a:pPr algn="just"/>
            <a:r>
              <a:rPr lang="fi-FI" smtClean="0"/>
              <a:t>[1]+  Stopped                 sleep 1000</a:t>
            </a:r>
          </a:p>
          <a:p>
            <a:pPr algn="just"/>
            <a:r>
              <a:rPr lang="fi-FI" smtClean="0"/>
              <a:t>$bg %1</a:t>
            </a:r>
          </a:p>
          <a:p>
            <a:pPr algn="just"/>
            <a:r>
              <a:rPr lang="fi-FI" smtClean="0"/>
              <a:t>[1]+ sleep 1000 &amp;</a:t>
            </a:r>
          </a:p>
          <a:p>
            <a:pPr algn="just"/>
            <a:endParaRPr lang="fi-FI" smtClean="0"/>
          </a:p>
          <a:p>
            <a:pPr algn="just"/>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1135063" y="771525"/>
            <a:ext cx="4587875" cy="3441700"/>
          </a:xfrm>
          <a:ln/>
        </p:spPr>
      </p:sp>
      <p:sp>
        <p:nvSpPr>
          <p:cNvPr id="274435" name="Rectangle 3"/>
          <p:cNvSpPr>
            <a:spLocks noGrp="1" noChangeArrowheads="1"/>
          </p:cNvSpPr>
          <p:nvPr>
            <p:ph type="body" idx="1"/>
          </p:nvPr>
        </p:nvSpPr>
        <p:spPr>
          <a:xfrm>
            <a:off x="855663" y="4225925"/>
            <a:ext cx="5710237" cy="4132263"/>
          </a:xfrm>
          <a:noFill/>
          <a:ln/>
        </p:spPr>
        <p:txBody>
          <a:bodyPr/>
          <a:lstStyle/>
          <a:p>
            <a:pPr algn="just"/>
            <a:r>
              <a:rPr lang="en-US" b="1" smtClean="0"/>
              <a:t>kill</a:t>
            </a:r>
            <a:r>
              <a:rPr lang="en-US" smtClean="0"/>
              <a:t> command is used to send signal to process.</a:t>
            </a:r>
          </a:p>
          <a:p>
            <a:pPr algn="just"/>
            <a:r>
              <a:rPr lang="en-US" smtClean="0"/>
              <a:t>Signals in</a:t>
            </a:r>
            <a:r>
              <a:rPr lang="en-US" b="1" smtClean="0"/>
              <a:t> UNIX</a:t>
            </a:r>
            <a:r>
              <a:rPr lang="en-US" smtClean="0"/>
              <a:t> are identified by a number. Each signal notifies to a process that an event has occurred. This event can be a hang-up (logging out), represented by the signal number </a:t>
            </a:r>
            <a:r>
              <a:rPr lang="en-US" b="1" smtClean="0"/>
              <a:t>1</a:t>
            </a:r>
            <a:r>
              <a:rPr lang="en-US" smtClean="0"/>
              <a:t>, or the normal software termination indicated by the signal </a:t>
            </a:r>
            <a:r>
              <a:rPr lang="en-US" b="1" smtClean="0"/>
              <a:t>15</a:t>
            </a:r>
            <a:r>
              <a:rPr lang="en-US" smtClean="0"/>
              <a:t>. The kernel uses the signal </a:t>
            </a:r>
            <a:r>
              <a:rPr lang="en-US" b="1" smtClean="0"/>
              <a:t>18</a:t>
            </a:r>
            <a:r>
              <a:rPr lang="en-US" smtClean="0"/>
              <a:t> to indicate the death of a child to the parent. Pressing the Interrupt key makes the kernel send a signal numbered </a:t>
            </a:r>
            <a:r>
              <a:rPr lang="en-US" b="1" smtClean="0"/>
              <a:t>2</a:t>
            </a:r>
            <a:r>
              <a:rPr lang="en-US" smtClean="0"/>
              <a:t>, having the name </a:t>
            </a:r>
            <a:r>
              <a:rPr lang="en-US" b="1" smtClean="0"/>
              <a:t>SIGINT</a:t>
            </a:r>
            <a:r>
              <a:rPr lang="en-US" smtClean="0"/>
              <a:t>.</a:t>
            </a:r>
          </a:p>
          <a:p>
            <a:pPr algn="just"/>
            <a:r>
              <a:rPr lang="en-US" smtClean="0"/>
              <a:t>A Process can be terminated by using the </a:t>
            </a:r>
            <a:r>
              <a:rPr lang="en-US" b="1" smtClean="0"/>
              <a:t>kill</a:t>
            </a:r>
            <a:r>
              <a:rPr lang="en-US" smtClean="0"/>
              <a:t> command. The command uses one or more </a:t>
            </a:r>
            <a:r>
              <a:rPr lang="en-US" b="1" smtClean="0"/>
              <a:t>PID numbers as its arguments</a:t>
            </a:r>
            <a:r>
              <a:rPr lang="en-US" smtClean="0"/>
              <a:t>.</a:t>
            </a:r>
          </a:p>
          <a:p>
            <a:pPr algn="just"/>
            <a:r>
              <a:rPr lang="en-US" smtClean="0"/>
              <a:t>$</a:t>
            </a:r>
            <a:r>
              <a:rPr lang="en-US" b="1" smtClean="0"/>
              <a:t>kill</a:t>
            </a:r>
            <a:r>
              <a:rPr lang="en-US" smtClean="0"/>
              <a:t> 105</a:t>
            </a:r>
          </a:p>
          <a:p>
            <a:pPr algn="just"/>
            <a:r>
              <a:rPr lang="en-US" smtClean="0"/>
              <a:t>$</a:t>
            </a:r>
            <a:r>
              <a:rPr lang="en-US" b="1" smtClean="0"/>
              <a:t>kill</a:t>
            </a:r>
            <a:r>
              <a:rPr lang="en-US" smtClean="0"/>
              <a:t> 121 122 125 132 138 144 </a:t>
            </a:r>
          </a:p>
          <a:p>
            <a:pPr algn="just"/>
            <a:r>
              <a:rPr lang="en-US" smtClean="0"/>
              <a:t>kills more than one process</a:t>
            </a:r>
          </a:p>
          <a:p>
            <a:pPr algn="just"/>
            <a:r>
              <a:rPr lang="en-US" smtClean="0"/>
              <a:t>However, if one background process has created other child processes, then you may kill only the parent process in order to kill all its children. </a:t>
            </a:r>
            <a:r>
              <a:rPr lang="en-US" b="1" smtClean="0"/>
              <a:t>kill, </a:t>
            </a:r>
            <a:r>
              <a:rPr lang="en-US" smtClean="0"/>
              <a:t>by default, uses the signal number </a:t>
            </a:r>
            <a:r>
              <a:rPr lang="en-US" b="1" smtClean="0"/>
              <a:t>15</a:t>
            </a:r>
            <a:r>
              <a:rPr lang="en-US" smtClean="0"/>
              <a:t> (</a:t>
            </a:r>
            <a:r>
              <a:rPr lang="en-US" b="1" smtClean="0"/>
              <a:t>SIGTERM</a:t>
            </a:r>
            <a:r>
              <a:rPr lang="en-US" smtClean="0"/>
              <a:t>) to terminate the process. Some programs simply ignore this signal, and continue execution normally. These programs are designed in such a way that</a:t>
            </a:r>
            <a:r>
              <a:rPr lang="en-US" b="1" smtClean="0"/>
              <a:t> SIGTERM</a:t>
            </a:r>
            <a:r>
              <a:rPr lang="en-US" smtClean="0"/>
              <a:t> is ignored. In that case, the signal number </a:t>
            </a:r>
            <a:r>
              <a:rPr lang="en-US" b="1" smtClean="0"/>
              <a:t>9</a:t>
            </a:r>
            <a:r>
              <a:rPr lang="en-US" smtClean="0"/>
              <a:t> (</a:t>
            </a:r>
            <a:r>
              <a:rPr lang="en-US" b="1" smtClean="0"/>
              <a:t>SIGKILL</a:t>
            </a:r>
            <a:r>
              <a:rPr lang="en-US" smtClean="0"/>
              <a:t>) is required to kill any process. This is sometimes known as the sure kill signal. But this cant be generated at the press of a key.</a:t>
            </a:r>
          </a:p>
          <a:p>
            <a:pPr algn="just"/>
            <a:r>
              <a:rPr lang="en-US" smtClean="0"/>
              <a:t>$</a:t>
            </a:r>
            <a:r>
              <a:rPr lang="en-US" b="1" smtClean="0"/>
              <a:t> kill</a:t>
            </a:r>
            <a:r>
              <a:rPr lang="en-US" smtClean="0"/>
              <a:t> </a:t>
            </a:r>
            <a:r>
              <a:rPr lang="en-US" b="1" smtClean="0"/>
              <a:t>–9</a:t>
            </a:r>
            <a:r>
              <a:rPr lang="en-US" smtClean="0"/>
              <a:t> 121  </a:t>
            </a:r>
          </a:p>
          <a:p>
            <a:pPr algn="just"/>
            <a:r>
              <a:rPr lang="en-US" smtClean="0"/>
              <a:t>This command sends signal number 9 to process 121</a:t>
            </a:r>
          </a:p>
          <a:p>
            <a:pPr algn="just"/>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xfrm>
            <a:off x="1135063" y="771525"/>
            <a:ext cx="4587875" cy="3441700"/>
          </a:xfrm>
          <a:ln/>
        </p:spPr>
      </p:sp>
      <p:sp>
        <p:nvSpPr>
          <p:cNvPr id="275459" name="Rectangle 3"/>
          <p:cNvSpPr>
            <a:spLocks noGrp="1" noChangeArrowheads="1"/>
          </p:cNvSpPr>
          <p:nvPr>
            <p:ph type="body" idx="1"/>
          </p:nvPr>
        </p:nvSpPr>
        <p:spPr>
          <a:xfrm>
            <a:off x="855663" y="4346575"/>
            <a:ext cx="5635625" cy="4130675"/>
          </a:xfrm>
          <a:noFill/>
          <a:ln/>
        </p:spPr>
        <p:txBody>
          <a:bodyPr/>
          <a:lstStyle/>
          <a:p>
            <a:pPr algn="just">
              <a:lnSpc>
                <a:spcPct val="110000"/>
              </a:lnSpc>
            </a:pPr>
            <a:r>
              <a:rPr lang="en-US" smtClean="0"/>
              <a:t>$ nice wc –l  uxmanual</a:t>
            </a:r>
          </a:p>
          <a:p>
            <a:pPr algn="just">
              <a:lnSpc>
                <a:spcPct val="110000"/>
              </a:lnSpc>
            </a:pPr>
            <a:endParaRPr lang="en-US" smtClean="0"/>
          </a:p>
          <a:p>
            <a:pPr algn="just">
              <a:lnSpc>
                <a:spcPct val="110000"/>
              </a:lnSpc>
            </a:pPr>
            <a:r>
              <a:rPr lang="en-US" smtClean="0"/>
              <a:t>Processes in UNIX system are usually executed with equal priority. UNIX offers the nice command to reduce the priority of jobs. This is a helpful feature, especially when used with the &amp; operator. It enables the low-priority but CPU–intensive jobs to be run with reduced priority so that more important job has greater access to the system resources. To run a job with a low priority, the command name should be prefixed with </a:t>
            </a:r>
            <a:r>
              <a:rPr lang="en-US" b="1" smtClean="0"/>
              <a:t>nice</a:t>
            </a:r>
          </a:p>
          <a:p>
            <a:pPr algn="just">
              <a:lnSpc>
                <a:spcPct val="110000"/>
              </a:lnSpc>
            </a:pPr>
            <a:endParaRPr lang="fi-FI" smtClean="0"/>
          </a:p>
          <a:p>
            <a:pPr algn="just">
              <a:lnSpc>
                <a:spcPct val="110000"/>
              </a:lnSpc>
            </a:pPr>
            <a:r>
              <a:rPr lang="en-US" b="1" smtClean="0"/>
              <a:t>nice</a:t>
            </a:r>
            <a:r>
              <a:rPr lang="en-US" smtClean="0"/>
              <a:t> reduces the priority of any process by 10 units, the default </a:t>
            </a:r>
            <a:r>
              <a:rPr lang="en-US" b="1" smtClean="0"/>
              <a:t>nice</a:t>
            </a:r>
            <a:r>
              <a:rPr lang="en-US" smtClean="0"/>
              <a:t> value of a process being around 20. The above command will have the effect of increasing this nice value by 10 units.</a:t>
            </a:r>
            <a:endParaRPr lang="fi-FI" smtClean="0"/>
          </a:p>
          <a:p>
            <a:pPr algn="just">
              <a:lnSpc>
                <a:spcPct val="110000"/>
              </a:lnSpc>
            </a:pPr>
            <a:endParaRPr lang="fi-FI" smtClean="0"/>
          </a:p>
          <a:p>
            <a:pPr algn="just">
              <a:lnSpc>
                <a:spcPct val="110000"/>
              </a:lnSpc>
            </a:pPr>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xfrm>
            <a:off x="1135063" y="771525"/>
            <a:ext cx="4587875" cy="3441700"/>
          </a:xfrm>
          <a:ln/>
        </p:spPr>
      </p:sp>
      <p:sp>
        <p:nvSpPr>
          <p:cNvPr id="276483" name="Rectangle 3"/>
          <p:cNvSpPr>
            <a:spLocks noGrp="1" noChangeArrowheads="1"/>
          </p:cNvSpPr>
          <p:nvPr>
            <p:ph type="body" idx="1"/>
          </p:nvPr>
        </p:nvSpPr>
        <p:spPr>
          <a:xfrm>
            <a:off x="914400" y="4362450"/>
            <a:ext cx="5278438" cy="4132263"/>
          </a:xfrm>
          <a:noFill/>
          <a:ln/>
        </p:spPr>
        <p:txBody>
          <a:bodyPr/>
          <a:lstStyle/>
          <a:p>
            <a:pPr algn="just">
              <a:lnSpc>
                <a:spcPct val="110000"/>
              </a:lnSpc>
            </a:pPr>
            <a:r>
              <a:rPr lang="en-US" smtClean="0"/>
              <a:t>nohup is useful when a time consuming non-interactive has to be initiated for execution before logging out. When a user logs out, all programs being executed at that point of time are forcibly terminated by the system before logout. To prevent this, command is executed with </a:t>
            </a:r>
            <a:r>
              <a:rPr lang="en-US" b="1" smtClean="0"/>
              <a:t>nohup</a:t>
            </a:r>
            <a:r>
              <a:rPr lang="en-US" smtClean="0"/>
              <a:t>.</a:t>
            </a:r>
          </a:p>
          <a:p>
            <a:pPr algn="just">
              <a:lnSpc>
                <a:spcPct val="110000"/>
              </a:lnSpc>
            </a:pPr>
            <a:endParaRPr lang="en-US" smtClean="0"/>
          </a:p>
          <a:p>
            <a:pPr algn="just">
              <a:lnSpc>
                <a:spcPct val="110000"/>
              </a:lnSpc>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r>
              <a:rPr lang="en-US"/>
              <a:t>Fundamentals of UNIX   Ver 1.0</a:t>
            </a:r>
          </a:p>
        </p:txBody>
      </p:sp>
      <p:sp>
        <p:nvSpPr>
          <p:cNvPr id="6" name="Slide Number Placeholder 26"/>
          <p:cNvSpPr>
            <a:spLocks noGrp="1"/>
          </p:cNvSpPr>
          <p:nvPr>
            <p:ph type="sldNum" sz="quarter" idx="12"/>
          </p:nvPr>
        </p:nvSpPr>
        <p:spPr/>
        <p:txBody>
          <a:bodyPr/>
          <a:lstStyle>
            <a:lvl1pPr>
              <a:defRPr/>
            </a:lvl1pPr>
          </a:lstStyle>
          <a:p>
            <a:pPr>
              <a:defRPr/>
            </a:pPr>
            <a:fld id="{F732E963-C6B2-444A-92FF-F09BE5426D47}" type="slidenum">
              <a:rPr lang="en-US"/>
              <a:pPr>
                <a:defRPr/>
              </a:pPr>
              <a:t>‹#›</a:t>
            </a:fld>
            <a:r>
              <a:rPr lang="en-US"/>
              <a:t> </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Fundamentals of UNIX   Ver 1.0</a:t>
            </a:r>
          </a:p>
        </p:txBody>
      </p:sp>
      <p:sp>
        <p:nvSpPr>
          <p:cNvPr id="6" name="Slide Number Placeholder 17"/>
          <p:cNvSpPr>
            <a:spLocks noGrp="1"/>
          </p:cNvSpPr>
          <p:nvPr>
            <p:ph type="sldNum" sz="quarter" idx="12"/>
          </p:nvPr>
        </p:nvSpPr>
        <p:spPr/>
        <p:txBody>
          <a:bodyPr/>
          <a:lstStyle>
            <a:lvl1pPr>
              <a:defRPr/>
            </a:lvl1pPr>
          </a:lstStyle>
          <a:p>
            <a:pPr>
              <a:defRPr/>
            </a:pPr>
            <a:fld id="{01128B3B-48BC-4A4A-B4AF-CB2DE7AADC36}" type="slidenum">
              <a:rPr lang="en-US"/>
              <a:pPr>
                <a:defRPr/>
              </a:pPr>
              <a:t>‹#›</a:t>
            </a:fld>
            <a:r>
              <a:rPr lang="en-US"/>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Fundamentals of UNIX   Ver 1.0</a:t>
            </a:r>
          </a:p>
        </p:txBody>
      </p:sp>
      <p:sp>
        <p:nvSpPr>
          <p:cNvPr id="6" name="Slide Number Placeholder 17"/>
          <p:cNvSpPr>
            <a:spLocks noGrp="1"/>
          </p:cNvSpPr>
          <p:nvPr>
            <p:ph type="sldNum" sz="quarter" idx="12"/>
          </p:nvPr>
        </p:nvSpPr>
        <p:spPr/>
        <p:txBody>
          <a:bodyPr/>
          <a:lstStyle>
            <a:lvl1pPr>
              <a:defRPr/>
            </a:lvl1pPr>
          </a:lstStyle>
          <a:p>
            <a:pPr>
              <a:defRPr/>
            </a:pPr>
            <a:fld id="{2A622C58-7C57-42AB-A630-EB68F496D896}" type="slidenum">
              <a:rPr lang="en-US"/>
              <a:pPr>
                <a:defRPr/>
              </a:pPr>
              <a:t>‹#›</a:t>
            </a:fld>
            <a:r>
              <a:rPr lang="en-US"/>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Fundamentals of UNIX   Ver 1.0</a:t>
            </a:r>
          </a:p>
        </p:txBody>
      </p:sp>
      <p:sp>
        <p:nvSpPr>
          <p:cNvPr id="6" name="Slide Number Placeholder 17"/>
          <p:cNvSpPr>
            <a:spLocks noGrp="1"/>
          </p:cNvSpPr>
          <p:nvPr>
            <p:ph type="sldNum" sz="quarter" idx="12"/>
          </p:nvPr>
        </p:nvSpPr>
        <p:spPr/>
        <p:txBody>
          <a:bodyPr/>
          <a:lstStyle>
            <a:lvl1pPr>
              <a:defRPr/>
            </a:lvl1pPr>
          </a:lstStyle>
          <a:p>
            <a:pPr>
              <a:defRPr/>
            </a:pPr>
            <a:fld id="{D4937654-3E50-45BD-9166-B9BB75FAD2EF}" type="slidenum">
              <a:rPr lang="en-US"/>
              <a:pPr>
                <a:defRPr/>
              </a:pPr>
              <a:t>‹#›</a:t>
            </a:fld>
            <a:r>
              <a:rPr lang="en-US"/>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Fundamentals of UNIX   Ver 1.0</a:t>
            </a:r>
          </a:p>
        </p:txBody>
      </p:sp>
      <p:sp>
        <p:nvSpPr>
          <p:cNvPr id="6" name="Slide Number Placeholder 5"/>
          <p:cNvSpPr>
            <a:spLocks noGrp="1"/>
          </p:cNvSpPr>
          <p:nvPr>
            <p:ph type="sldNum" sz="quarter" idx="12"/>
          </p:nvPr>
        </p:nvSpPr>
        <p:spPr/>
        <p:txBody>
          <a:bodyPr/>
          <a:lstStyle>
            <a:lvl1pPr>
              <a:defRPr/>
            </a:lvl1pPr>
          </a:lstStyle>
          <a:p>
            <a:pPr>
              <a:defRPr/>
            </a:pPr>
            <a:fld id="{AAD360E5-02FE-4A30-B286-E1C3F68CB73C}" type="slidenum">
              <a:rPr lang="en-US"/>
              <a:pPr>
                <a:defRPr/>
              </a:pPr>
              <a:t>‹#›</a:t>
            </a:fld>
            <a:r>
              <a:rPr lang="en-US"/>
              <a:t> </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r>
              <a:rPr lang="en-US"/>
              <a:t>Fundamentals of UNIX   Ver 1.0</a:t>
            </a:r>
          </a:p>
        </p:txBody>
      </p:sp>
      <p:sp>
        <p:nvSpPr>
          <p:cNvPr id="7" name="Slide Number Placeholder 17"/>
          <p:cNvSpPr>
            <a:spLocks noGrp="1"/>
          </p:cNvSpPr>
          <p:nvPr>
            <p:ph type="sldNum" sz="quarter" idx="12"/>
          </p:nvPr>
        </p:nvSpPr>
        <p:spPr/>
        <p:txBody>
          <a:bodyPr/>
          <a:lstStyle>
            <a:lvl1pPr>
              <a:defRPr/>
            </a:lvl1pPr>
          </a:lstStyle>
          <a:p>
            <a:pPr>
              <a:defRPr/>
            </a:pPr>
            <a:fld id="{849717EA-3961-4217-B34D-029B0F79E07C}" type="slidenum">
              <a:rPr lang="en-US"/>
              <a:pPr>
                <a:defRPr/>
              </a:pPr>
              <a:t>‹#›</a:t>
            </a:fld>
            <a:r>
              <a:rPr lang="en-US"/>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r>
              <a:rPr lang="en-US"/>
              <a:t>Fundamentals of UNIX   Ver 1.0</a:t>
            </a:r>
          </a:p>
        </p:txBody>
      </p:sp>
      <p:sp>
        <p:nvSpPr>
          <p:cNvPr id="9" name="Slide Number Placeholder 17"/>
          <p:cNvSpPr>
            <a:spLocks noGrp="1"/>
          </p:cNvSpPr>
          <p:nvPr>
            <p:ph type="sldNum" sz="quarter" idx="12"/>
          </p:nvPr>
        </p:nvSpPr>
        <p:spPr/>
        <p:txBody>
          <a:bodyPr/>
          <a:lstStyle>
            <a:lvl1pPr>
              <a:defRPr/>
            </a:lvl1pPr>
          </a:lstStyle>
          <a:p>
            <a:pPr>
              <a:defRPr/>
            </a:pPr>
            <a:fld id="{F0333CFE-7BA8-482D-BDF9-1E85F0706AB2}" type="slidenum">
              <a:rPr lang="en-US"/>
              <a:pPr>
                <a:defRPr/>
              </a:pPr>
              <a:t>‹#›</a:t>
            </a:fld>
            <a:r>
              <a:rPr lang="en-US"/>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r>
              <a:rPr lang="en-US"/>
              <a:t>Fundamentals of UNIX   Ver 1.0</a:t>
            </a:r>
          </a:p>
        </p:txBody>
      </p:sp>
      <p:sp>
        <p:nvSpPr>
          <p:cNvPr id="5" name="Slide Number Placeholder 17"/>
          <p:cNvSpPr>
            <a:spLocks noGrp="1"/>
          </p:cNvSpPr>
          <p:nvPr>
            <p:ph type="sldNum" sz="quarter" idx="12"/>
          </p:nvPr>
        </p:nvSpPr>
        <p:spPr/>
        <p:txBody>
          <a:bodyPr/>
          <a:lstStyle>
            <a:lvl1pPr>
              <a:defRPr/>
            </a:lvl1pPr>
          </a:lstStyle>
          <a:p>
            <a:pPr>
              <a:defRPr/>
            </a:pPr>
            <a:fld id="{4B891DF6-494D-4CA7-8A2C-82A28CF47177}" type="slidenum">
              <a:rPr lang="en-US"/>
              <a:pPr>
                <a:defRPr/>
              </a:pPr>
              <a:t>‹#›</a:t>
            </a:fld>
            <a:r>
              <a:rPr lang="en-US"/>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US"/>
              <a:t>Fundamentals of UNIX   Ver 1.0</a:t>
            </a:r>
          </a:p>
        </p:txBody>
      </p:sp>
      <p:sp>
        <p:nvSpPr>
          <p:cNvPr id="4" name="Slide Number Placeholder 17"/>
          <p:cNvSpPr>
            <a:spLocks noGrp="1"/>
          </p:cNvSpPr>
          <p:nvPr>
            <p:ph type="sldNum" sz="quarter" idx="12"/>
          </p:nvPr>
        </p:nvSpPr>
        <p:spPr/>
        <p:txBody>
          <a:bodyPr/>
          <a:lstStyle>
            <a:lvl1pPr>
              <a:defRPr/>
            </a:lvl1pPr>
          </a:lstStyle>
          <a:p>
            <a:pPr>
              <a:defRPr/>
            </a:pPr>
            <a:fld id="{2F701093-8334-427C-A0D7-BC5F16F83A89}" type="slidenum">
              <a:rPr lang="en-US"/>
              <a:pPr>
                <a:defRPr/>
              </a:pPr>
              <a:t>‹#›</a:t>
            </a:fld>
            <a:r>
              <a:rPr lang="en-US"/>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r>
              <a:rPr lang="en-US"/>
              <a:t>Fundamentals of UNIX   Ver 1.0</a:t>
            </a:r>
          </a:p>
        </p:txBody>
      </p:sp>
      <p:sp>
        <p:nvSpPr>
          <p:cNvPr id="7" name="Slide Number Placeholder 17"/>
          <p:cNvSpPr>
            <a:spLocks noGrp="1"/>
          </p:cNvSpPr>
          <p:nvPr>
            <p:ph type="sldNum" sz="quarter" idx="12"/>
          </p:nvPr>
        </p:nvSpPr>
        <p:spPr/>
        <p:txBody>
          <a:bodyPr/>
          <a:lstStyle>
            <a:lvl1pPr>
              <a:defRPr/>
            </a:lvl1pPr>
          </a:lstStyle>
          <a:p>
            <a:pPr>
              <a:defRPr/>
            </a:pPr>
            <a:fld id="{0BE9DF72-2EC3-4403-A458-EDA94E2FC692}" type="slidenum">
              <a:rPr lang="en-US"/>
              <a:pPr>
                <a:defRPr/>
              </a:pPr>
              <a:t>‹#›</a:t>
            </a:fld>
            <a:r>
              <a:rPr lang="en-US"/>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eaLnBrk="1" hangingPunct="1">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eaLnBrk="1" hangingPunct="1">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r>
              <a:rPr lang="en-US"/>
              <a:t>Fundamentals of UNIX   Ver 1.0</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62242AD-E699-4518-8508-6CBE53C312EC}" type="slidenum">
              <a:rPr lang="en-US"/>
              <a:pPr>
                <a:defRPr/>
              </a:pPr>
              <a:t>‹#›</a:t>
            </a:fld>
            <a:r>
              <a:rPr lang="en-US"/>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eaLnBrk="1" hangingPunct="1">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eaLnBrk="1" hangingPunct="1">
              <a:defRPr/>
            </a:pPr>
            <a:endParaRPr lang="en-US">
              <a:latin typeface="+mn-lt"/>
            </a:endParaRPr>
          </a:p>
        </p:txBody>
      </p:sp>
      <p:sp>
        <p:nvSpPr>
          <p:cNvPr id="307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07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r>
              <a:rPr lang="en-US"/>
              <a:t>Fundamentals of UNIX   Ver 1.0</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22212A86-1AA7-44DB-8C16-1E98221EFDE2}" type="slidenum">
              <a:rPr lang="en-US"/>
              <a:pPr>
                <a:defRPr/>
              </a:pPr>
              <a:t>‹#›</a:t>
            </a:fld>
            <a:r>
              <a:rPr lang="en-US"/>
              <a:t> </a:t>
            </a:r>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83" r:id="rId1"/>
    <p:sldLayoutId id="2147483675" r:id="rId2"/>
    <p:sldLayoutId id="2147483684" r:id="rId3"/>
    <p:sldLayoutId id="2147483676" r:id="rId4"/>
    <p:sldLayoutId id="2147483677" r:id="rId5"/>
    <p:sldLayoutId id="2147483678" r:id="rId6"/>
    <p:sldLayoutId id="2147483679" r:id="rId7"/>
    <p:sldLayoutId id="2147483680" r:id="rId8"/>
    <p:sldLayoutId id="2147483685" r:id="rId9"/>
    <p:sldLayoutId id="2147483681" r:id="rId10"/>
    <p:sldLayoutId id="2147483682" r:id="rId11"/>
  </p:sldLayoutIdLst>
  <p:hf sldNum="0"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Text Box 2"/>
          <p:cNvSpPr txBox="1">
            <a:spLocks noChangeArrowheads="1"/>
          </p:cNvSpPr>
          <p:nvPr/>
        </p:nvSpPr>
        <p:spPr bwMode="auto">
          <a:xfrm>
            <a:off x="1905000" y="1752600"/>
            <a:ext cx="5334000" cy="2771775"/>
          </a:xfrm>
          <a:prstGeom prst="rect">
            <a:avLst/>
          </a:prstGeom>
          <a:noFill/>
          <a:ln w="9525">
            <a:noFill/>
            <a:miter lim="800000"/>
            <a:headEnd/>
            <a:tailEnd/>
          </a:ln>
          <a:effectLst/>
        </p:spPr>
        <p:txBody>
          <a:bodyPr>
            <a:spAutoFit/>
          </a:bodyPr>
          <a:lstStyle/>
          <a:p>
            <a:pPr eaLnBrk="1" hangingPunct="1">
              <a:spcBef>
                <a:spcPct val="50000"/>
              </a:spcBef>
              <a:defRPr/>
            </a:pPr>
            <a:r>
              <a:rPr lang="en-US" sz="4400">
                <a:effectLst>
                  <a:outerShdw blurRad="38100" dist="38100" dir="2700000" algn="tl">
                    <a:srgbClr val="C0C0C0"/>
                  </a:outerShdw>
                </a:effectLst>
              </a:rPr>
              <a:t>Fundamentals </a:t>
            </a:r>
          </a:p>
          <a:p>
            <a:pPr eaLnBrk="1" hangingPunct="1">
              <a:spcBef>
                <a:spcPct val="50000"/>
              </a:spcBef>
              <a:defRPr/>
            </a:pPr>
            <a:r>
              <a:rPr lang="en-US" sz="4400">
                <a:effectLst>
                  <a:outerShdw blurRad="38100" dist="38100" dir="2700000" algn="tl">
                    <a:srgbClr val="C0C0C0"/>
                  </a:outerShdw>
                </a:effectLst>
              </a:rPr>
              <a:t>of </a:t>
            </a:r>
          </a:p>
          <a:p>
            <a:pPr eaLnBrk="1" hangingPunct="1">
              <a:spcBef>
                <a:spcPct val="50000"/>
              </a:spcBef>
              <a:defRPr/>
            </a:pPr>
            <a:r>
              <a:rPr lang="en-US" sz="4400">
                <a:effectLst>
                  <a:outerShdw blurRad="38100" dist="38100" dir="2700000" algn="tl">
                    <a:srgbClr val="C0C0C0"/>
                  </a:outerShdw>
                </a:effectLst>
              </a:rPr>
              <a:t>UNIX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Oval 2"/>
          <p:cNvSpPr>
            <a:spLocks noChangeArrowheads="1"/>
          </p:cNvSpPr>
          <p:nvPr/>
        </p:nvSpPr>
        <p:spPr bwMode="auto">
          <a:xfrm>
            <a:off x="2057400" y="1219200"/>
            <a:ext cx="5300663" cy="4800600"/>
          </a:xfrm>
          <a:prstGeom prst="ellipse">
            <a:avLst/>
          </a:prstGeom>
          <a:noFill/>
          <a:ln w="9525">
            <a:solidFill>
              <a:schemeClr val="tx1"/>
            </a:solidFill>
            <a:round/>
            <a:headEnd/>
            <a:tailEnd/>
          </a:ln>
        </p:spPr>
        <p:txBody>
          <a:bodyPr wrap="none" anchor="ctr"/>
          <a:lstStyle/>
          <a:p>
            <a:endParaRPr lang="en-US"/>
          </a:p>
        </p:txBody>
      </p:sp>
      <p:sp>
        <p:nvSpPr>
          <p:cNvPr id="16389" name="Oval 3"/>
          <p:cNvSpPr>
            <a:spLocks noChangeArrowheads="1"/>
          </p:cNvSpPr>
          <p:nvPr/>
        </p:nvSpPr>
        <p:spPr bwMode="auto">
          <a:xfrm>
            <a:off x="2684463" y="1738313"/>
            <a:ext cx="4046537" cy="3762375"/>
          </a:xfrm>
          <a:prstGeom prst="ellipse">
            <a:avLst/>
          </a:prstGeom>
          <a:noFill/>
          <a:ln w="9525">
            <a:solidFill>
              <a:schemeClr val="tx1"/>
            </a:solidFill>
            <a:round/>
            <a:headEnd/>
            <a:tailEnd/>
          </a:ln>
        </p:spPr>
        <p:txBody>
          <a:bodyPr wrap="none" anchor="ctr"/>
          <a:lstStyle/>
          <a:p>
            <a:endParaRPr lang="en-US"/>
          </a:p>
        </p:txBody>
      </p:sp>
      <p:sp>
        <p:nvSpPr>
          <p:cNvPr id="16390" name="Oval 4"/>
          <p:cNvSpPr>
            <a:spLocks noChangeArrowheads="1"/>
          </p:cNvSpPr>
          <p:nvPr/>
        </p:nvSpPr>
        <p:spPr bwMode="auto">
          <a:xfrm>
            <a:off x="3382963" y="2322513"/>
            <a:ext cx="2649537" cy="2659062"/>
          </a:xfrm>
          <a:prstGeom prst="ellipse">
            <a:avLst/>
          </a:prstGeom>
          <a:noFill/>
          <a:ln w="9525">
            <a:solidFill>
              <a:schemeClr val="tx1"/>
            </a:solidFill>
            <a:round/>
            <a:headEnd/>
            <a:tailEnd/>
          </a:ln>
        </p:spPr>
        <p:txBody>
          <a:bodyPr wrap="none" anchor="ctr"/>
          <a:lstStyle/>
          <a:p>
            <a:endParaRPr lang="en-US"/>
          </a:p>
        </p:txBody>
      </p:sp>
      <p:sp>
        <p:nvSpPr>
          <p:cNvPr id="16391" name="Oval 5"/>
          <p:cNvSpPr>
            <a:spLocks noChangeArrowheads="1"/>
          </p:cNvSpPr>
          <p:nvPr/>
        </p:nvSpPr>
        <p:spPr bwMode="auto">
          <a:xfrm>
            <a:off x="3940175" y="2905125"/>
            <a:ext cx="1535113" cy="1492250"/>
          </a:xfrm>
          <a:prstGeom prst="ellipse">
            <a:avLst/>
          </a:prstGeom>
          <a:noFill/>
          <a:ln w="9525">
            <a:solidFill>
              <a:schemeClr val="tx1"/>
            </a:solidFill>
            <a:round/>
            <a:headEnd/>
            <a:tailEnd/>
          </a:ln>
        </p:spPr>
        <p:txBody>
          <a:bodyPr wrap="none" anchor="ctr"/>
          <a:lstStyle/>
          <a:p>
            <a:endParaRPr lang="en-US"/>
          </a:p>
        </p:txBody>
      </p:sp>
      <p:sp>
        <p:nvSpPr>
          <p:cNvPr id="16392" name="Text Box 6"/>
          <p:cNvSpPr txBox="1">
            <a:spLocks noChangeArrowheads="1"/>
          </p:cNvSpPr>
          <p:nvPr/>
        </p:nvSpPr>
        <p:spPr bwMode="auto">
          <a:xfrm>
            <a:off x="3962400" y="3328988"/>
            <a:ext cx="1539875" cy="457200"/>
          </a:xfrm>
          <a:prstGeom prst="rect">
            <a:avLst/>
          </a:prstGeom>
          <a:noFill/>
          <a:ln w="9525">
            <a:noFill/>
            <a:miter lim="800000"/>
            <a:headEnd/>
            <a:tailEnd/>
          </a:ln>
        </p:spPr>
        <p:txBody>
          <a:bodyPr wrap="none">
            <a:spAutoFit/>
          </a:bodyPr>
          <a:lstStyle/>
          <a:p>
            <a:pPr algn="l"/>
            <a:r>
              <a:rPr lang="en-US" sz="2400" b="1">
                <a:latin typeface="Arial" charset="0"/>
              </a:rPr>
              <a:t>hardware</a:t>
            </a:r>
          </a:p>
        </p:txBody>
      </p:sp>
      <p:sp>
        <p:nvSpPr>
          <p:cNvPr id="16393" name="Text Box 7"/>
          <p:cNvSpPr txBox="1">
            <a:spLocks noChangeArrowheads="1"/>
          </p:cNvSpPr>
          <p:nvPr/>
        </p:nvSpPr>
        <p:spPr bwMode="auto">
          <a:xfrm>
            <a:off x="4198938" y="2514600"/>
            <a:ext cx="1082675" cy="457200"/>
          </a:xfrm>
          <a:prstGeom prst="rect">
            <a:avLst/>
          </a:prstGeom>
          <a:noFill/>
          <a:ln w="9525">
            <a:noFill/>
            <a:miter lim="800000"/>
            <a:headEnd/>
            <a:tailEnd/>
          </a:ln>
        </p:spPr>
        <p:txBody>
          <a:bodyPr wrap="none">
            <a:spAutoFit/>
          </a:bodyPr>
          <a:lstStyle/>
          <a:p>
            <a:pPr algn="l"/>
            <a:r>
              <a:rPr lang="en-US" sz="2400" b="1">
                <a:latin typeface="Arial" charset="0"/>
              </a:rPr>
              <a:t>kernel</a:t>
            </a:r>
          </a:p>
        </p:txBody>
      </p:sp>
      <p:sp>
        <p:nvSpPr>
          <p:cNvPr id="16394" name="Line 8"/>
          <p:cNvSpPr>
            <a:spLocks noChangeShapeType="1"/>
          </p:cNvSpPr>
          <p:nvPr/>
        </p:nvSpPr>
        <p:spPr bwMode="auto">
          <a:xfrm flipH="1" flipV="1">
            <a:off x="3352800" y="2209800"/>
            <a:ext cx="517525" cy="436563"/>
          </a:xfrm>
          <a:prstGeom prst="line">
            <a:avLst/>
          </a:prstGeom>
          <a:noFill/>
          <a:ln w="9525">
            <a:solidFill>
              <a:schemeClr val="tx1"/>
            </a:solidFill>
            <a:round/>
            <a:headEnd/>
            <a:tailEnd/>
          </a:ln>
        </p:spPr>
        <p:txBody>
          <a:bodyPr wrap="none" anchor="ctr"/>
          <a:lstStyle/>
          <a:p>
            <a:endParaRPr lang="en-US"/>
          </a:p>
        </p:txBody>
      </p:sp>
      <p:sp>
        <p:nvSpPr>
          <p:cNvPr id="16395" name="Line 9"/>
          <p:cNvSpPr>
            <a:spLocks noChangeShapeType="1"/>
          </p:cNvSpPr>
          <p:nvPr/>
        </p:nvSpPr>
        <p:spPr bwMode="auto">
          <a:xfrm flipH="1">
            <a:off x="3124200" y="4397375"/>
            <a:ext cx="536575" cy="479425"/>
          </a:xfrm>
          <a:prstGeom prst="line">
            <a:avLst/>
          </a:prstGeom>
          <a:noFill/>
          <a:ln w="9525">
            <a:solidFill>
              <a:schemeClr val="tx1"/>
            </a:solidFill>
            <a:round/>
            <a:headEnd/>
            <a:tailEnd/>
          </a:ln>
        </p:spPr>
        <p:txBody>
          <a:bodyPr wrap="none" anchor="ctr"/>
          <a:lstStyle/>
          <a:p>
            <a:endParaRPr lang="en-US"/>
          </a:p>
        </p:txBody>
      </p:sp>
      <p:sp>
        <p:nvSpPr>
          <p:cNvPr id="16396" name="Line 10"/>
          <p:cNvSpPr>
            <a:spLocks noChangeShapeType="1"/>
          </p:cNvSpPr>
          <p:nvPr/>
        </p:nvSpPr>
        <p:spPr bwMode="auto">
          <a:xfrm flipV="1">
            <a:off x="2754313" y="3878263"/>
            <a:ext cx="698500" cy="195262"/>
          </a:xfrm>
          <a:prstGeom prst="line">
            <a:avLst/>
          </a:prstGeom>
          <a:noFill/>
          <a:ln w="9525">
            <a:solidFill>
              <a:schemeClr val="tx1"/>
            </a:solidFill>
            <a:round/>
            <a:headEnd/>
            <a:tailEnd/>
          </a:ln>
        </p:spPr>
        <p:txBody>
          <a:bodyPr wrap="none" anchor="ctr"/>
          <a:lstStyle/>
          <a:p>
            <a:endParaRPr lang="en-US"/>
          </a:p>
        </p:txBody>
      </p:sp>
      <p:sp>
        <p:nvSpPr>
          <p:cNvPr id="16397" name="Line 11"/>
          <p:cNvSpPr>
            <a:spLocks noChangeShapeType="1"/>
          </p:cNvSpPr>
          <p:nvPr/>
        </p:nvSpPr>
        <p:spPr bwMode="auto">
          <a:xfrm>
            <a:off x="2684463" y="3360738"/>
            <a:ext cx="698500" cy="128587"/>
          </a:xfrm>
          <a:prstGeom prst="line">
            <a:avLst/>
          </a:prstGeom>
          <a:noFill/>
          <a:ln w="9525">
            <a:solidFill>
              <a:schemeClr val="tx1"/>
            </a:solidFill>
            <a:round/>
            <a:headEnd/>
            <a:tailEnd/>
          </a:ln>
        </p:spPr>
        <p:txBody>
          <a:bodyPr wrap="none" anchor="ctr"/>
          <a:lstStyle/>
          <a:p>
            <a:endParaRPr lang="en-US"/>
          </a:p>
        </p:txBody>
      </p:sp>
      <p:sp>
        <p:nvSpPr>
          <p:cNvPr id="16398" name="Line 12"/>
          <p:cNvSpPr>
            <a:spLocks noChangeShapeType="1"/>
          </p:cNvSpPr>
          <p:nvPr/>
        </p:nvSpPr>
        <p:spPr bwMode="auto">
          <a:xfrm>
            <a:off x="2894013" y="2711450"/>
            <a:ext cx="698500" cy="323850"/>
          </a:xfrm>
          <a:prstGeom prst="line">
            <a:avLst/>
          </a:prstGeom>
          <a:noFill/>
          <a:ln w="9525">
            <a:solidFill>
              <a:schemeClr val="tx1"/>
            </a:solidFill>
            <a:round/>
            <a:headEnd/>
            <a:tailEnd/>
          </a:ln>
        </p:spPr>
        <p:txBody>
          <a:bodyPr wrap="none" anchor="ctr"/>
          <a:lstStyle/>
          <a:p>
            <a:endParaRPr lang="en-US"/>
          </a:p>
        </p:txBody>
      </p:sp>
      <p:sp>
        <p:nvSpPr>
          <p:cNvPr id="16399" name="Line 13"/>
          <p:cNvSpPr>
            <a:spLocks noChangeShapeType="1"/>
          </p:cNvSpPr>
          <p:nvPr/>
        </p:nvSpPr>
        <p:spPr bwMode="auto">
          <a:xfrm flipV="1">
            <a:off x="3800475" y="4787900"/>
            <a:ext cx="209550" cy="517525"/>
          </a:xfrm>
          <a:prstGeom prst="line">
            <a:avLst/>
          </a:prstGeom>
          <a:noFill/>
          <a:ln w="9525">
            <a:solidFill>
              <a:schemeClr val="tx1"/>
            </a:solidFill>
            <a:round/>
            <a:headEnd/>
            <a:tailEnd/>
          </a:ln>
        </p:spPr>
        <p:txBody>
          <a:bodyPr wrap="none" anchor="ctr"/>
          <a:lstStyle/>
          <a:p>
            <a:endParaRPr lang="en-US"/>
          </a:p>
        </p:txBody>
      </p:sp>
      <p:sp>
        <p:nvSpPr>
          <p:cNvPr id="16400" name="Line 14"/>
          <p:cNvSpPr>
            <a:spLocks noChangeShapeType="1"/>
          </p:cNvSpPr>
          <p:nvPr/>
        </p:nvSpPr>
        <p:spPr bwMode="auto">
          <a:xfrm flipV="1">
            <a:off x="4429125" y="4981575"/>
            <a:ext cx="69850" cy="454025"/>
          </a:xfrm>
          <a:prstGeom prst="line">
            <a:avLst/>
          </a:prstGeom>
          <a:noFill/>
          <a:ln w="9525">
            <a:solidFill>
              <a:schemeClr val="tx1"/>
            </a:solidFill>
            <a:round/>
            <a:headEnd/>
            <a:tailEnd/>
          </a:ln>
        </p:spPr>
        <p:txBody>
          <a:bodyPr wrap="none" anchor="ctr"/>
          <a:lstStyle/>
          <a:p>
            <a:endParaRPr lang="en-US"/>
          </a:p>
        </p:txBody>
      </p:sp>
      <p:sp>
        <p:nvSpPr>
          <p:cNvPr id="16401" name="Line 15"/>
          <p:cNvSpPr>
            <a:spLocks noChangeShapeType="1"/>
          </p:cNvSpPr>
          <p:nvPr/>
        </p:nvSpPr>
        <p:spPr bwMode="auto">
          <a:xfrm flipH="1" flipV="1">
            <a:off x="4986338" y="4916488"/>
            <a:ext cx="69850" cy="584200"/>
          </a:xfrm>
          <a:prstGeom prst="line">
            <a:avLst/>
          </a:prstGeom>
          <a:noFill/>
          <a:ln w="9525">
            <a:solidFill>
              <a:schemeClr val="tx1"/>
            </a:solidFill>
            <a:round/>
            <a:headEnd/>
            <a:tailEnd/>
          </a:ln>
        </p:spPr>
        <p:txBody>
          <a:bodyPr wrap="none" anchor="ctr"/>
          <a:lstStyle/>
          <a:p>
            <a:endParaRPr lang="en-US"/>
          </a:p>
        </p:txBody>
      </p:sp>
      <p:sp>
        <p:nvSpPr>
          <p:cNvPr id="16402" name="Line 16"/>
          <p:cNvSpPr>
            <a:spLocks noChangeShapeType="1"/>
          </p:cNvSpPr>
          <p:nvPr/>
        </p:nvSpPr>
        <p:spPr bwMode="auto">
          <a:xfrm>
            <a:off x="5405438" y="4787900"/>
            <a:ext cx="347662" cy="454025"/>
          </a:xfrm>
          <a:prstGeom prst="line">
            <a:avLst/>
          </a:prstGeom>
          <a:noFill/>
          <a:ln w="9525">
            <a:solidFill>
              <a:schemeClr val="tx1"/>
            </a:solidFill>
            <a:round/>
            <a:headEnd/>
            <a:tailEnd/>
          </a:ln>
        </p:spPr>
        <p:txBody>
          <a:bodyPr wrap="none" anchor="ctr"/>
          <a:lstStyle/>
          <a:p>
            <a:endParaRPr lang="en-US"/>
          </a:p>
        </p:txBody>
      </p:sp>
      <p:sp>
        <p:nvSpPr>
          <p:cNvPr id="16403" name="Line 17"/>
          <p:cNvSpPr>
            <a:spLocks noChangeShapeType="1"/>
          </p:cNvSpPr>
          <p:nvPr/>
        </p:nvSpPr>
        <p:spPr bwMode="auto">
          <a:xfrm>
            <a:off x="5822950" y="4397375"/>
            <a:ext cx="419100" cy="390525"/>
          </a:xfrm>
          <a:prstGeom prst="line">
            <a:avLst/>
          </a:prstGeom>
          <a:noFill/>
          <a:ln w="9525">
            <a:solidFill>
              <a:schemeClr val="tx1"/>
            </a:solidFill>
            <a:round/>
            <a:headEnd/>
            <a:tailEnd/>
          </a:ln>
        </p:spPr>
        <p:txBody>
          <a:bodyPr wrap="none" anchor="ctr"/>
          <a:lstStyle/>
          <a:p>
            <a:endParaRPr lang="en-US"/>
          </a:p>
        </p:txBody>
      </p:sp>
      <p:sp>
        <p:nvSpPr>
          <p:cNvPr id="16404" name="Line 18"/>
          <p:cNvSpPr>
            <a:spLocks noChangeShapeType="1"/>
          </p:cNvSpPr>
          <p:nvPr/>
        </p:nvSpPr>
        <p:spPr bwMode="auto">
          <a:xfrm>
            <a:off x="6032500" y="4008438"/>
            <a:ext cx="628650" cy="195262"/>
          </a:xfrm>
          <a:prstGeom prst="line">
            <a:avLst/>
          </a:prstGeom>
          <a:noFill/>
          <a:ln w="9525">
            <a:solidFill>
              <a:schemeClr val="tx1"/>
            </a:solidFill>
            <a:round/>
            <a:headEnd/>
            <a:tailEnd/>
          </a:ln>
        </p:spPr>
        <p:txBody>
          <a:bodyPr wrap="none" anchor="ctr"/>
          <a:lstStyle/>
          <a:p>
            <a:endParaRPr lang="en-US"/>
          </a:p>
        </p:txBody>
      </p:sp>
      <p:sp>
        <p:nvSpPr>
          <p:cNvPr id="16405" name="Line 19"/>
          <p:cNvSpPr>
            <a:spLocks noChangeShapeType="1"/>
          </p:cNvSpPr>
          <p:nvPr/>
        </p:nvSpPr>
        <p:spPr bwMode="auto">
          <a:xfrm flipV="1">
            <a:off x="6032500" y="3554413"/>
            <a:ext cx="698500" cy="65087"/>
          </a:xfrm>
          <a:prstGeom prst="line">
            <a:avLst/>
          </a:prstGeom>
          <a:noFill/>
          <a:ln w="9525">
            <a:solidFill>
              <a:schemeClr val="tx1"/>
            </a:solidFill>
            <a:round/>
            <a:headEnd/>
            <a:tailEnd/>
          </a:ln>
        </p:spPr>
        <p:txBody>
          <a:bodyPr wrap="none" anchor="ctr"/>
          <a:lstStyle/>
          <a:p>
            <a:endParaRPr lang="en-US"/>
          </a:p>
        </p:txBody>
      </p:sp>
      <p:sp>
        <p:nvSpPr>
          <p:cNvPr id="16406" name="Line 20"/>
          <p:cNvSpPr>
            <a:spLocks noChangeShapeType="1"/>
          </p:cNvSpPr>
          <p:nvPr/>
        </p:nvSpPr>
        <p:spPr bwMode="auto">
          <a:xfrm flipV="1">
            <a:off x="5962650" y="2905125"/>
            <a:ext cx="558800" cy="260350"/>
          </a:xfrm>
          <a:prstGeom prst="line">
            <a:avLst/>
          </a:prstGeom>
          <a:noFill/>
          <a:ln w="9525">
            <a:solidFill>
              <a:schemeClr val="tx1"/>
            </a:solidFill>
            <a:round/>
            <a:headEnd/>
            <a:tailEnd/>
          </a:ln>
        </p:spPr>
        <p:txBody>
          <a:bodyPr wrap="none" anchor="ctr"/>
          <a:lstStyle/>
          <a:p>
            <a:endParaRPr lang="en-US"/>
          </a:p>
        </p:txBody>
      </p:sp>
      <p:sp>
        <p:nvSpPr>
          <p:cNvPr id="16407" name="Line 21"/>
          <p:cNvSpPr>
            <a:spLocks noChangeShapeType="1"/>
          </p:cNvSpPr>
          <p:nvPr/>
        </p:nvSpPr>
        <p:spPr bwMode="auto">
          <a:xfrm flipV="1">
            <a:off x="5614988" y="2257425"/>
            <a:ext cx="487362" cy="454025"/>
          </a:xfrm>
          <a:prstGeom prst="line">
            <a:avLst/>
          </a:prstGeom>
          <a:noFill/>
          <a:ln w="9525">
            <a:solidFill>
              <a:schemeClr val="tx1"/>
            </a:solidFill>
            <a:round/>
            <a:headEnd/>
            <a:tailEnd/>
          </a:ln>
        </p:spPr>
        <p:txBody>
          <a:bodyPr wrap="none" anchor="ctr"/>
          <a:lstStyle/>
          <a:p>
            <a:endParaRPr lang="en-US"/>
          </a:p>
        </p:txBody>
      </p:sp>
      <p:sp>
        <p:nvSpPr>
          <p:cNvPr id="16408" name="Line 22"/>
          <p:cNvSpPr>
            <a:spLocks noChangeShapeType="1"/>
          </p:cNvSpPr>
          <p:nvPr/>
        </p:nvSpPr>
        <p:spPr bwMode="auto">
          <a:xfrm flipV="1">
            <a:off x="5056188" y="1803400"/>
            <a:ext cx="279400" cy="584200"/>
          </a:xfrm>
          <a:prstGeom prst="line">
            <a:avLst/>
          </a:prstGeom>
          <a:noFill/>
          <a:ln w="9525">
            <a:solidFill>
              <a:schemeClr val="tx1"/>
            </a:solidFill>
            <a:round/>
            <a:headEnd/>
            <a:tailEnd/>
          </a:ln>
        </p:spPr>
        <p:txBody>
          <a:bodyPr wrap="none" anchor="ctr"/>
          <a:lstStyle/>
          <a:p>
            <a:endParaRPr lang="en-US"/>
          </a:p>
        </p:txBody>
      </p:sp>
      <p:sp>
        <p:nvSpPr>
          <p:cNvPr id="16409" name="Line 23"/>
          <p:cNvSpPr>
            <a:spLocks noChangeShapeType="1"/>
          </p:cNvSpPr>
          <p:nvPr/>
        </p:nvSpPr>
        <p:spPr bwMode="auto">
          <a:xfrm flipH="1" flipV="1">
            <a:off x="4219575" y="1803400"/>
            <a:ext cx="209550" cy="584200"/>
          </a:xfrm>
          <a:prstGeom prst="line">
            <a:avLst/>
          </a:prstGeom>
          <a:noFill/>
          <a:ln w="9525">
            <a:solidFill>
              <a:schemeClr val="tx1"/>
            </a:solidFill>
            <a:round/>
            <a:headEnd/>
            <a:tailEnd/>
          </a:ln>
        </p:spPr>
        <p:txBody>
          <a:bodyPr wrap="none" anchor="ctr"/>
          <a:lstStyle/>
          <a:p>
            <a:endParaRPr lang="en-US"/>
          </a:p>
        </p:txBody>
      </p:sp>
      <p:sp>
        <p:nvSpPr>
          <p:cNvPr id="16410" name="Text Box 24"/>
          <p:cNvSpPr txBox="1">
            <a:spLocks noChangeArrowheads="1"/>
          </p:cNvSpPr>
          <p:nvPr/>
        </p:nvSpPr>
        <p:spPr bwMode="auto">
          <a:xfrm>
            <a:off x="1981200" y="3325813"/>
            <a:ext cx="704850" cy="366712"/>
          </a:xfrm>
          <a:prstGeom prst="rect">
            <a:avLst/>
          </a:prstGeom>
          <a:noFill/>
          <a:ln w="9525">
            <a:noFill/>
            <a:miter lim="800000"/>
            <a:headEnd/>
            <a:tailEnd/>
          </a:ln>
        </p:spPr>
        <p:txBody>
          <a:bodyPr wrap="none">
            <a:spAutoFit/>
          </a:bodyPr>
          <a:lstStyle/>
          <a:p>
            <a:pPr algn="l"/>
            <a:r>
              <a:rPr lang="en-US" sz="1800" b="1">
                <a:latin typeface="Arial" charset="0"/>
              </a:rPr>
              <a:t>shell</a:t>
            </a:r>
          </a:p>
        </p:txBody>
      </p:sp>
      <p:sp>
        <p:nvSpPr>
          <p:cNvPr id="16411" name="Text Box 25"/>
          <p:cNvSpPr txBox="1">
            <a:spLocks noChangeArrowheads="1"/>
          </p:cNvSpPr>
          <p:nvPr/>
        </p:nvSpPr>
        <p:spPr bwMode="auto">
          <a:xfrm>
            <a:off x="2949575" y="4168775"/>
            <a:ext cx="387350" cy="366713"/>
          </a:xfrm>
          <a:prstGeom prst="rect">
            <a:avLst/>
          </a:prstGeom>
          <a:noFill/>
          <a:ln w="9525">
            <a:noFill/>
            <a:miter lim="800000"/>
            <a:headEnd/>
            <a:tailEnd/>
          </a:ln>
        </p:spPr>
        <p:txBody>
          <a:bodyPr wrap="none">
            <a:spAutoFit/>
          </a:bodyPr>
          <a:lstStyle/>
          <a:p>
            <a:pPr algn="l"/>
            <a:r>
              <a:rPr lang="en-US" sz="1800" b="1">
                <a:latin typeface="Arial" charset="0"/>
              </a:rPr>
              <a:t>ld</a:t>
            </a:r>
          </a:p>
        </p:txBody>
      </p:sp>
      <p:sp>
        <p:nvSpPr>
          <p:cNvPr id="16412" name="Text Box 26"/>
          <p:cNvSpPr txBox="1">
            <a:spLocks noChangeArrowheads="1"/>
          </p:cNvSpPr>
          <p:nvPr/>
        </p:nvSpPr>
        <p:spPr bwMode="auto">
          <a:xfrm>
            <a:off x="2740025" y="3521075"/>
            <a:ext cx="438150" cy="366713"/>
          </a:xfrm>
          <a:prstGeom prst="rect">
            <a:avLst/>
          </a:prstGeom>
          <a:noFill/>
          <a:ln w="9525">
            <a:noFill/>
            <a:miter lim="800000"/>
            <a:headEnd/>
            <a:tailEnd/>
          </a:ln>
        </p:spPr>
        <p:txBody>
          <a:bodyPr wrap="none">
            <a:spAutoFit/>
          </a:bodyPr>
          <a:lstStyle/>
          <a:p>
            <a:pPr algn="l"/>
            <a:r>
              <a:rPr lang="en-US" sz="1800" b="1">
                <a:latin typeface="Arial" charset="0"/>
              </a:rPr>
              <a:t>as</a:t>
            </a:r>
          </a:p>
        </p:txBody>
      </p:sp>
      <p:sp>
        <p:nvSpPr>
          <p:cNvPr id="16413" name="Text Box 27"/>
          <p:cNvSpPr txBox="1">
            <a:spLocks noChangeArrowheads="1"/>
          </p:cNvSpPr>
          <p:nvPr/>
        </p:nvSpPr>
        <p:spPr bwMode="auto">
          <a:xfrm>
            <a:off x="2743200" y="2936875"/>
            <a:ext cx="793750" cy="366713"/>
          </a:xfrm>
          <a:prstGeom prst="rect">
            <a:avLst/>
          </a:prstGeom>
          <a:noFill/>
          <a:ln w="9525">
            <a:noFill/>
            <a:miter lim="800000"/>
            <a:headEnd/>
            <a:tailEnd/>
          </a:ln>
        </p:spPr>
        <p:txBody>
          <a:bodyPr wrap="none">
            <a:spAutoFit/>
          </a:bodyPr>
          <a:lstStyle/>
          <a:p>
            <a:pPr algn="l"/>
            <a:r>
              <a:rPr lang="en-US" sz="1800" b="1">
                <a:latin typeface="Arial" charset="0"/>
              </a:rPr>
              <a:t>comp</a:t>
            </a:r>
          </a:p>
        </p:txBody>
      </p:sp>
      <p:sp>
        <p:nvSpPr>
          <p:cNvPr id="16414" name="Text Box 28"/>
          <p:cNvSpPr txBox="1">
            <a:spLocks noChangeArrowheads="1"/>
          </p:cNvSpPr>
          <p:nvPr/>
        </p:nvSpPr>
        <p:spPr bwMode="auto">
          <a:xfrm>
            <a:off x="3159125" y="2482850"/>
            <a:ext cx="450850" cy="366713"/>
          </a:xfrm>
          <a:prstGeom prst="rect">
            <a:avLst/>
          </a:prstGeom>
          <a:noFill/>
          <a:ln w="9525">
            <a:noFill/>
            <a:miter lim="800000"/>
            <a:headEnd/>
            <a:tailEnd/>
          </a:ln>
        </p:spPr>
        <p:txBody>
          <a:bodyPr wrap="none">
            <a:spAutoFit/>
          </a:bodyPr>
          <a:lstStyle/>
          <a:p>
            <a:pPr algn="l"/>
            <a:r>
              <a:rPr lang="en-US" sz="1800" b="1">
                <a:latin typeface="Arial" charset="0"/>
              </a:rPr>
              <a:t>cp</a:t>
            </a:r>
          </a:p>
        </p:txBody>
      </p:sp>
      <p:sp>
        <p:nvSpPr>
          <p:cNvPr id="16415" name="Text Box 29"/>
          <p:cNvSpPr txBox="1">
            <a:spLocks noChangeArrowheads="1"/>
          </p:cNvSpPr>
          <p:nvPr/>
        </p:nvSpPr>
        <p:spPr bwMode="auto">
          <a:xfrm>
            <a:off x="3368675" y="4687888"/>
            <a:ext cx="374650" cy="366712"/>
          </a:xfrm>
          <a:prstGeom prst="rect">
            <a:avLst/>
          </a:prstGeom>
          <a:noFill/>
          <a:ln w="9525">
            <a:noFill/>
            <a:miter lim="800000"/>
            <a:headEnd/>
            <a:tailEnd/>
          </a:ln>
        </p:spPr>
        <p:txBody>
          <a:bodyPr wrap="none">
            <a:spAutoFit/>
          </a:bodyPr>
          <a:lstStyle/>
          <a:p>
            <a:pPr algn="l"/>
            <a:r>
              <a:rPr lang="en-US" sz="1800" b="1">
                <a:latin typeface="Arial" charset="0"/>
              </a:rPr>
              <a:t>vi</a:t>
            </a:r>
          </a:p>
        </p:txBody>
      </p:sp>
      <p:sp>
        <p:nvSpPr>
          <p:cNvPr id="16416" name="Text Box 30"/>
          <p:cNvSpPr txBox="1">
            <a:spLocks noChangeArrowheads="1"/>
          </p:cNvSpPr>
          <p:nvPr/>
        </p:nvSpPr>
        <p:spPr bwMode="auto">
          <a:xfrm>
            <a:off x="3995738" y="5011738"/>
            <a:ext cx="450850" cy="366712"/>
          </a:xfrm>
          <a:prstGeom prst="rect">
            <a:avLst/>
          </a:prstGeom>
          <a:noFill/>
          <a:ln w="9525">
            <a:noFill/>
            <a:miter lim="800000"/>
            <a:headEnd/>
            <a:tailEnd/>
          </a:ln>
        </p:spPr>
        <p:txBody>
          <a:bodyPr wrap="none">
            <a:spAutoFit/>
          </a:bodyPr>
          <a:lstStyle/>
          <a:p>
            <a:pPr algn="l"/>
            <a:r>
              <a:rPr lang="en-US" sz="1800" b="1">
                <a:latin typeface="Arial" charset="0"/>
              </a:rPr>
              <a:t>ed</a:t>
            </a:r>
          </a:p>
        </p:txBody>
      </p:sp>
      <p:sp>
        <p:nvSpPr>
          <p:cNvPr id="16417" name="Text Box 31"/>
          <p:cNvSpPr txBox="1">
            <a:spLocks noChangeArrowheads="1"/>
          </p:cNvSpPr>
          <p:nvPr/>
        </p:nvSpPr>
        <p:spPr bwMode="auto">
          <a:xfrm>
            <a:off x="4419600" y="5141913"/>
            <a:ext cx="679450" cy="366712"/>
          </a:xfrm>
          <a:prstGeom prst="rect">
            <a:avLst/>
          </a:prstGeom>
          <a:noFill/>
          <a:ln w="9525">
            <a:noFill/>
            <a:miter lim="800000"/>
            <a:headEnd/>
            <a:tailEnd/>
          </a:ln>
        </p:spPr>
        <p:txBody>
          <a:bodyPr wrap="none">
            <a:spAutoFit/>
          </a:bodyPr>
          <a:lstStyle/>
          <a:p>
            <a:pPr algn="l"/>
            <a:r>
              <a:rPr lang="en-US" sz="1800" b="1">
                <a:latin typeface="Arial" charset="0"/>
              </a:rPr>
              <a:t>grep</a:t>
            </a:r>
          </a:p>
        </p:txBody>
      </p:sp>
      <p:sp>
        <p:nvSpPr>
          <p:cNvPr id="16418" name="Text Box 32"/>
          <p:cNvSpPr txBox="1">
            <a:spLocks noChangeArrowheads="1"/>
          </p:cNvSpPr>
          <p:nvPr/>
        </p:nvSpPr>
        <p:spPr bwMode="auto">
          <a:xfrm>
            <a:off x="5043488" y="5011738"/>
            <a:ext cx="488950" cy="366712"/>
          </a:xfrm>
          <a:prstGeom prst="rect">
            <a:avLst/>
          </a:prstGeom>
          <a:noFill/>
          <a:ln w="9525">
            <a:noFill/>
            <a:miter lim="800000"/>
            <a:headEnd/>
            <a:tailEnd/>
          </a:ln>
        </p:spPr>
        <p:txBody>
          <a:bodyPr wrap="none">
            <a:spAutoFit/>
          </a:bodyPr>
          <a:lstStyle/>
          <a:p>
            <a:pPr algn="l"/>
            <a:r>
              <a:rPr lang="en-US" sz="1800" b="1">
                <a:latin typeface="Arial" charset="0"/>
              </a:rPr>
              <a:t>wc</a:t>
            </a:r>
          </a:p>
        </p:txBody>
      </p:sp>
      <p:sp>
        <p:nvSpPr>
          <p:cNvPr id="16419" name="Text Box 33"/>
          <p:cNvSpPr txBox="1">
            <a:spLocks noChangeArrowheads="1"/>
          </p:cNvSpPr>
          <p:nvPr/>
        </p:nvSpPr>
        <p:spPr bwMode="auto">
          <a:xfrm>
            <a:off x="5562600" y="4687888"/>
            <a:ext cx="654050" cy="366712"/>
          </a:xfrm>
          <a:prstGeom prst="rect">
            <a:avLst/>
          </a:prstGeom>
          <a:noFill/>
          <a:ln w="9525">
            <a:noFill/>
            <a:miter lim="800000"/>
            <a:headEnd/>
            <a:tailEnd/>
          </a:ln>
        </p:spPr>
        <p:txBody>
          <a:bodyPr wrap="none">
            <a:spAutoFit/>
          </a:bodyPr>
          <a:lstStyle/>
          <a:p>
            <a:pPr algn="l"/>
            <a:r>
              <a:rPr lang="en-US" sz="1800" b="1">
                <a:latin typeface="Arial" charset="0"/>
              </a:rPr>
              <a:t>date</a:t>
            </a:r>
          </a:p>
        </p:txBody>
      </p:sp>
      <p:sp>
        <p:nvSpPr>
          <p:cNvPr id="16420" name="Text Box 34"/>
          <p:cNvSpPr txBox="1">
            <a:spLocks noChangeArrowheads="1"/>
          </p:cNvSpPr>
          <p:nvPr/>
        </p:nvSpPr>
        <p:spPr bwMode="auto">
          <a:xfrm>
            <a:off x="5880100" y="4168775"/>
            <a:ext cx="730250" cy="366713"/>
          </a:xfrm>
          <a:prstGeom prst="rect">
            <a:avLst/>
          </a:prstGeom>
          <a:noFill/>
          <a:ln w="9525">
            <a:noFill/>
            <a:miter lim="800000"/>
            <a:headEnd/>
            <a:tailEnd/>
          </a:ln>
        </p:spPr>
        <p:txBody>
          <a:bodyPr wrap="none">
            <a:spAutoFit/>
          </a:bodyPr>
          <a:lstStyle/>
          <a:p>
            <a:pPr algn="l"/>
            <a:r>
              <a:rPr lang="en-US" sz="1800" b="1">
                <a:latin typeface="Arial" charset="0"/>
              </a:rPr>
              <a:t>a.out</a:t>
            </a:r>
          </a:p>
        </p:txBody>
      </p:sp>
      <p:sp>
        <p:nvSpPr>
          <p:cNvPr id="16421" name="Text Box 35"/>
          <p:cNvSpPr txBox="1">
            <a:spLocks noChangeArrowheads="1"/>
          </p:cNvSpPr>
          <p:nvPr/>
        </p:nvSpPr>
        <p:spPr bwMode="auto">
          <a:xfrm>
            <a:off x="6088063" y="3714750"/>
            <a:ext cx="641350" cy="366713"/>
          </a:xfrm>
          <a:prstGeom prst="rect">
            <a:avLst/>
          </a:prstGeom>
          <a:noFill/>
          <a:ln w="9525">
            <a:noFill/>
            <a:miter lim="800000"/>
            <a:headEnd/>
            <a:tailEnd/>
          </a:ln>
        </p:spPr>
        <p:txBody>
          <a:bodyPr wrap="none">
            <a:spAutoFit/>
          </a:bodyPr>
          <a:lstStyle/>
          <a:p>
            <a:pPr algn="l"/>
            <a:r>
              <a:rPr lang="en-US" sz="1800" b="1">
                <a:latin typeface="Arial" charset="0"/>
              </a:rPr>
              <a:t>who</a:t>
            </a:r>
          </a:p>
        </p:txBody>
      </p:sp>
      <p:sp>
        <p:nvSpPr>
          <p:cNvPr id="16422" name="Text Box 36"/>
          <p:cNvSpPr txBox="1">
            <a:spLocks noChangeArrowheads="1"/>
          </p:cNvSpPr>
          <p:nvPr/>
        </p:nvSpPr>
        <p:spPr bwMode="auto">
          <a:xfrm>
            <a:off x="6172200" y="3111500"/>
            <a:ext cx="450850" cy="366713"/>
          </a:xfrm>
          <a:prstGeom prst="rect">
            <a:avLst/>
          </a:prstGeom>
          <a:noFill/>
          <a:ln w="9525">
            <a:noFill/>
            <a:miter lim="800000"/>
            <a:headEnd/>
            <a:tailEnd/>
          </a:ln>
        </p:spPr>
        <p:txBody>
          <a:bodyPr wrap="none">
            <a:spAutoFit/>
          </a:bodyPr>
          <a:lstStyle/>
          <a:p>
            <a:pPr algn="l"/>
            <a:r>
              <a:rPr lang="en-US" sz="1800" b="1">
                <a:latin typeface="Arial" charset="0"/>
              </a:rPr>
              <a:t>sh</a:t>
            </a:r>
          </a:p>
        </p:txBody>
      </p:sp>
      <p:sp>
        <p:nvSpPr>
          <p:cNvPr id="16423" name="Text Box 37"/>
          <p:cNvSpPr txBox="1">
            <a:spLocks noChangeArrowheads="1"/>
          </p:cNvSpPr>
          <p:nvPr/>
        </p:nvSpPr>
        <p:spPr bwMode="auto">
          <a:xfrm>
            <a:off x="5880100" y="2568575"/>
            <a:ext cx="568325" cy="336550"/>
          </a:xfrm>
          <a:prstGeom prst="rect">
            <a:avLst/>
          </a:prstGeom>
          <a:noFill/>
          <a:ln w="9525">
            <a:noFill/>
            <a:miter lim="800000"/>
            <a:headEnd/>
            <a:tailEnd/>
          </a:ln>
        </p:spPr>
        <p:txBody>
          <a:bodyPr wrap="none">
            <a:spAutoFit/>
          </a:bodyPr>
          <a:lstStyle/>
          <a:p>
            <a:pPr algn="l"/>
            <a:r>
              <a:rPr lang="en-US" sz="1600" b="1">
                <a:latin typeface="Arial" charset="0"/>
              </a:rPr>
              <a:t>sort</a:t>
            </a:r>
          </a:p>
        </p:txBody>
      </p:sp>
      <p:sp>
        <p:nvSpPr>
          <p:cNvPr id="16424" name="Text Box 38"/>
          <p:cNvSpPr txBox="1">
            <a:spLocks noChangeArrowheads="1"/>
          </p:cNvSpPr>
          <p:nvPr/>
        </p:nvSpPr>
        <p:spPr bwMode="auto">
          <a:xfrm>
            <a:off x="5376863" y="2093913"/>
            <a:ext cx="374650" cy="366712"/>
          </a:xfrm>
          <a:prstGeom prst="rect">
            <a:avLst/>
          </a:prstGeom>
          <a:noFill/>
          <a:ln w="9525">
            <a:noFill/>
            <a:miter lim="800000"/>
            <a:headEnd/>
            <a:tailEnd/>
          </a:ln>
        </p:spPr>
        <p:txBody>
          <a:bodyPr wrap="none">
            <a:spAutoFit/>
          </a:bodyPr>
          <a:lstStyle/>
          <a:p>
            <a:pPr algn="l"/>
            <a:r>
              <a:rPr lang="en-US" sz="1800" b="1">
                <a:latin typeface="Arial" charset="0"/>
              </a:rPr>
              <a:t>ls</a:t>
            </a:r>
          </a:p>
        </p:txBody>
      </p:sp>
      <p:sp>
        <p:nvSpPr>
          <p:cNvPr id="16425" name="Text Box 39"/>
          <p:cNvSpPr txBox="1">
            <a:spLocks noChangeArrowheads="1"/>
          </p:cNvSpPr>
          <p:nvPr/>
        </p:nvSpPr>
        <p:spPr bwMode="auto">
          <a:xfrm>
            <a:off x="4344988" y="1835150"/>
            <a:ext cx="946150" cy="366713"/>
          </a:xfrm>
          <a:prstGeom prst="rect">
            <a:avLst/>
          </a:prstGeom>
          <a:noFill/>
          <a:ln w="9525">
            <a:noFill/>
            <a:miter lim="800000"/>
            <a:headEnd/>
            <a:tailEnd/>
          </a:ln>
        </p:spPr>
        <p:txBody>
          <a:bodyPr wrap="none">
            <a:spAutoFit/>
          </a:bodyPr>
          <a:lstStyle/>
          <a:p>
            <a:pPr algn="l"/>
            <a:r>
              <a:rPr lang="en-US" sz="1800" b="1">
                <a:latin typeface="Arial" charset="0"/>
              </a:rPr>
              <a:t>banner</a:t>
            </a:r>
          </a:p>
        </p:txBody>
      </p:sp>
      <p:sp>
        <p:nvSpPr>
          <p:cNvPr id="16426" name="Text Box 40"/>
          <p:cNvSpPr txBox="1">
            <a:spLocks noChangeArrowheads="1"/>
          </p:cNvSpPr>
          <p:nvPr/>
        </p:nvSpPr>
        <p:spPr bwMode="auto">
          <a:xfrm>
            <a:off x="3824288" y="1931988"/>
            <a:ext cx="374650" cy="366712"/>
          </a:xfrm>
          <a:prstGeom prst="rect">
            <a:avLst/>
          </a:prstGeom>
          <a:noFill/>
          <a:ln w="9525">
            <a:noFill/>
            <a:miter lim="800000"/>
            <a:headEnd/>
            <a:tailEnd/>
          </a:ln>
        </p:spPr>
        <p:txBody>
          <a:bodyPr wrap="none">
            <a:spAutoFit/>
          </a:bodyPr>
          <a:lstStyle/>
          <a:p>
            <a:pPr algn="l"/>
            <a:r>
              <a:rPr lang="en-US" sz="1800" b="1">
                <a:latin typeface="Arial" charset="0"/>
              </a:rPr>
              <a:t>...</a:t>
            </a:r>
          </a:p>
        </p:txBody>
      </p:sp>
      <p:sp>
        <p:nvSpPr>
          <p:cNvPr id="16427" name="Text Box 41"/>
          <p:cNvSpPr txBox="1">
            <a:spLocks noChangeArrowheads="1"/>
          </p:cNvSpPr>
          <p:nvPr/>
        </p:nvSpPr>
        <p:spPr bwMode="auto">
          <a:xfrm>
            <a:off x="7413625" y="4754563"/>
            <a:ext cx="184150" cy="366712"/>
          </a:xfrm>
          <a:prstGeom prst="rect">
            <a:avLst/>
          </a:prstGeom>
          <a:noFill/>
          <a:ln w="9525">
            <a:noFill/>
            <a:miter lim="800000"/>
            <a:headEnd/>
            <a:tailEnd/>
          </a:ln>
        </p:spPr>
        <p:txBody>
          <a:bodyPr wrap="none">
            <a:spAutoFit/>
          </a:bodyPr>
          <a:lstStyle/>
          <a:p>
            <a:pPr algn="l"/>
            <a:endParaRPr lang="en-US" sz="1800">
              <a:latin typeface="Arial" charset="0"/>
            </a:endParaRPr>
          </a:p>
        </p:txBody>
      </p:sp>
      <p:sp>
        <p:nvSpPr>
          <p:cNvPr id="16428" name="Rectangle 42"/>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Layered Architecture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title"/>
          </p:nvPr>
        </p:nvSpPr>
        <p:spPr/>
        <p:txBody>
          <a:bodyPr/>
          <a:lstStyle/>
          <a:p>
            <a:r>
              <a:rPr lang="en-US" smtClean="0"/>
              <a:t>Background Process</a:t>
            </a:r>
          </a:p>
        </p:txBody>
      </p:sp>
      <p:sp>
        <p:nvSpPr>
          <p:cNvPr id="111619" name="Rectangle 2"/>
          <p:cNvSpPr>
            <a:spLocks noGrp="1" noChangeArrowheads="1"/>
          </p:cNvSpPr>
          <p:nvPr>
            <p:ph idx="1"/>
          </p:nvPr>
        </p:nvSpPr>
        <p:spPr>
          <a:xfrm>
            <a:off x="533400" y="1524000"/>
            <a:ext cx="8001000" cy="4191000"/>
          </a:xfrm>
        </p:spPr>
        <p:txBody>
          <a:bodyPr/>
          <a:lstStyle/>
          <a:p>
            <a:pPr>
              <a:lnSpc>
                <a:spcPct val="120000"/>
              </a:lnSpc>
            </a:pPr>
            <a:r>
              <a:rPr lang="en-US" b="1" dirty="0" smtClean="0"/>
              <a:t>wait </a:t>
            </a:r>
            <a:r>
              <a:rPr lang="en-US" dirty="0" smtClean="0"/>
              <a:t>command</a:t>
            </a:r>
          </a:p>
          <a:p>
            <a:pPr lvl="1">
              <a:lnSpc>
                <a:spcPct val="120000"/>
              </a:lnSpc>
            </a:pPr>
            <a:r>
              <a:rPr lang="en-US" dirty="0" smtClean="0"/>
              <a:t>can be used when a process has to wait for the output of a background process</a:t>
            </a:r>
          </a:p>
          <a:p>
            <a:pPr lvl="1">
              <a:lnSpc>
                <a:spcPct val="120000"/>
              </a:lnSpc>
            </a:pPr>
            <a:r>
              <a:rPr lang="en-US" dirty="0" smtClean="0"/>
              <a:t>The </a:t>
            </a:r>
            <a:r>
              <a:rPr lang="en-US" b="1" dirty="0" smtClean="0"/>
              <a:t>wait</a:t>
            </a:r>
            <a:r>
              <a:rPr lang="en-US" dirty="0" smtClean="0"/>
              <a:t> command, can be used to let the shell wait for all background processes terminate.</a:t>
            </a:r>
          </a:p>
          <a:p>
            <a:pPr lvl="1">
              <a:lnSpc>
                <a:spcPct val="120000"/>
              </a:lnSpc>
              <a:buFontTx/>
              <a:buNone/>
            </a:pPr>
            <a:r>
              <a:rPr lang="en-US" i="1" dirty="0" smtClean="0"/>
              <a:t>		</a:t>
            </a:r>
            <a:r>
              <a:rPr lang="en-US" dirty="0" smtClean="0"/>
              <a:t>$ wait</a:t>
            </a:r>
          </a:p>
          <a:p>
            <a:pPr lvl="1">
              <a:lnSpc>
                <a:spcPct val="120000"/>
              </a:lnSpc>
            </a:pPr>
            <a:r>
              <a:rPr lang="en-US" dirty="0" smtClean="0"/>
              <a:t>It is possible to wait for completion of one specific process as well.</a:t>
            </a:r>
          </a:p>
        </p:txBody>
      </p:sp>
      <p:sp>
        <p:nvSpPr>
          <p:cNvPr id="111622"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p:spPr>
        <p:txBody>
          <a:bodyPr/>
          <a:lstStyle/>
          <a:p>
            <a:r>
              <a:rPr lang="en-US" smtClean="0"/>
              <a:t>Summary</a:t>
            </a:r>
          </a:p>
        </p:txBody>
      </p:sp>
      <p:sp>
        <p:nvSpPr>
          <p:cNvPr id="112643" name="Rectangle 3"/>
          <p:cNvSpPr>
            <a:spLocks noGrp="1" noChangeArrowheads="1"/>
          </p:cNvSpPr>
          <p:nvPr>
            <p:ph idx="1"/>
          </p:nvPr>
        </p:nvSpPr>
        <p:spPr>
          <a:xfrm>
            <a:off x="533400" y="1066800"/>
            <a:ext cx="7772400" cy="4114800"/>
          </a:xfrm>
        </p:spPr>
        <p:txBody>
          <a:bodyPr/>
          <a:lstStyle/>
          <a:p>
            <a:endParaRPr lang="en-US" dirty="0" smtClean="0"/>
          </a:p>
          <a:p>
            <a:r>
              <a:rPr lang="en-US" dirty="0" smtClean="0"/>
              <a:t>In this session, you learned to:</a:t>
            </a:r>
          </a:p>
          <a:p>
            <a:pPr lvl="1">
              <a:buFontTx/>
              <a:buChar char="•"/>
            </a:pPr>
            <a:r>
              <a:rPr lang="en-US" dirty="0" smtClean="0"/>
              <a:t>Define a process</a:t>
            </a:r>
          </a:p>
          <a:p>
            <a:pPr lvl="1">
              <a:buFontTx/>
              <a:buChar char="•"/>
            </a:pPr>
            <a:r>
              <a:rPr lang="en-US" dirty="0" smtClean="0"/>
              <a:t>Use process-related commands like</a:t>
            </a:r>
          </a:p>
          <a:p>
            <a:pPr lvl="2"/>
            <a:r>
              <a:rPr lang="en-US" sz="2400" dirty="0" err="1" smtClean="0"/>
              <a:t>ps</a:t>
            </a:r>
            <a:r>
              <a:rPr lang="en-US" sz="2400" dirty="0" smtClean="0"/>
              <a:t>, kill, sleep </a:t>
            </a:r>
          </a:p>
          <a:p>
            <a:pPr lvl="1">
              <a:buFontTx/>
              <a:buChar char="•"/>
            </a:pPr>
            <a:r>
              <a:rPr lang="en-US" dirty="0" smtClean="0"/>
              <a:t>Start a background process</a:t>
            </a:r>
          </a:p>
          <a:p>
            <a:pPr lvl="1">
              <a:buFontTx/>
              <a:buChar char="•"/>
            </a:pPr>
            <a:r>
              <a:rPr lang="en-US" dirty="0" smtClean="0"/>
              <a:t>Use background and foreground-related commands like</a:t>
            </a:r>
          </a:p>
          <a:p>
            <a:pPr lvl="2"/>
            <a:r>
              <a:rPr lang="en-US" sz="2400" dirty="0" err="1" smtClean="0"/>
              <a:t>bg</a:t>
            </a:r>
            <a:r>
              <a:rPr lang="en-US" sz="2400" dirty="0" smtClean="0"/>
              <a:t>, </a:t>
            </a:r>
            <a:r>
              <a:rPr lang="en-US" sz="2400" dirty="0" err="1" smtClean="0"/>
              <a:t>fg</a:t>
            </a:r>
            <a:r>
              <a:rPr lang="en-US" sz="2400" dirty="0" smtClean="0"/>
              <a:t>, jobs</a:t>
            </a:r>
          </a:p>
          <a:p>
            <a:pPr lvl="1">
              <a:buFontTx/>
              <a:buChar char="•"/>
            </a:pPr>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2514600"/>
            <a:ext cx="8229600" cy="1143000"/>
          </a:xfrm>
          <a:noFill/>
        </p:spPr>
        <p:txBody>
          <a:bodyPr/>
          <a:lstStyle/>
          <a:p>
            <a:pPr algn="ctr"/>
            <a:r>
              <a:rPr lang="en-US" sz="5400" smtClean="0">
                <a:solidFill>
                  <a:schemeClr val="accent2"/>
                </a:solidFill>
              </a:rPr>
              <a:t>Thank You</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idx="1"/>
          </p:nvPr>
        </p:nvSpPr>
        <p:spPr>
          <a:xfrm>
            <a:off x="457200" y="1219200"/>
            <a:ext cx="8458200" cy="4876800"/>
          </a:xfrm>
        </p:spPr>
        <p:txBody>
          <a:bodyPr>
            <a:normAutofit fontScale="92500"/>
          </a:bodyPr>
          <a:lstStyle/>
          <a:p>
            <a:pPr marL="274320" indent="-274320" fontAlgn="auto">
              <a:spcAft>
                <a:spcPts val="0"/>
              </a:spcAft>
              <a:buClr>
                <a:schemeClr val="accent3"/>
              </a:buClr>
              <a:buFont typeface="Wingdings 2"/>
              <a:buChar char=""/>
              <a:defRPr/>
            </a:pPr>
            <a:r>
              <a:rPr lang="en-US"/>
              <a:t>Unix system follows a layered approach. It has four layers</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The innermost layer is the hardware layer</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In the second layer, the kernel is placed</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The utilities and other application programs form the third layer</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Fourth layer is the one with which the user actually interacts.</a:t>
            </a:r>
          </a:p>
        </p:txBody>
      </p:sp>
      <p:sp>
        <p:nvSpPr>
          <p:cNvPr id="17413" name="Rectangle 3"/>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UNIX System Architecture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533400" y="1447800"/>
            <a:ext cx="8001000" cy="3733800"/>
          </a:xfrm>
        </p:spPr>
        <p:txBody>
          <a:bodyPr/>
          <a:lstStyle/>
          <a:p>
            <a:r>
              <a:rPr lang="en-US" smtClean="0"/>
              <a:t>Kernel is that part of the OS which directly makes interface with the hardware system.</a:t>
            </a:r>
          </a:p>
          <a:p>
            <a:r>
              <a:rPr lang="en-US" smtClean="0"/>
              <a:t>Actions:</a:t>
            </a:r>
          </a:p>
          <a:p>
            <a:pPr lvl="1">
              <a:buFontTx/>
              <a:buChar char="•"/>
            </a:pPr>
            <a:r>
              <a:rPr lang="en-US" smtClean="0"/>
              <a:t>Provides mechanism for creating and deleting processes</a:t>
            </a:r>
          </a:p>
          <a:p>
            <a:pPr lvl="1">
              <a:buFontTx/>
              <a:buChar char="•"/>
            </a:pPr>
            <a:r>
              <a:rPr lang="en-US" smtClean="0"/>
              <a:t>Provides processor scheduling, memory, and I/O management</a:t>
            </a:r>
          </a:p>
          <a:p>
            <a:pPr lvl="1">
              <a:buFontTx/>
              <a:buChar char="•"/>
            </a:pPr>
            <a:r>
              <a:rPr lang="en-US" smtClean="0"/>
              <a:t>Provides inter-process communication.</a:t>
            </a:r>
          </a:p>
        </p:txBody>
      </p:sp>
      <p:sp>
        <p:nvSpPr>
          <p:cNvPr id="18437"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Kernel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685800" y="990600"/>
            <a:ext cx="7775575" cy="4572000"/>
          </a:xfrm>
        </p:spPr>
        <p:txBody>
          <a:bodyPr/>
          <a:lstStyle/>
          <a:p>
            <a:r>
              <a:rPr lang="en-US" smtClean="0"/>
              <a:t>A utility program that comes with the </a:t>
            </a:r>
            <a:r>
              <a:rPr lang="en-US" b="1" smtClean="0"/>
              <a:t>UNIX</a:t>
            </a:r>
            <a:r>
              <a:rPr lang="en-US" smtClean="0"/>
              <a:t> system.</a:t>
            </a:r>
          </a:p>
          <a:p>
            <a:r>
              <a:rPr lang="en-US" smtClean="0"/>
              <a:t>Features of Shell are:</a:t>
            </a:r>
          </a:p>
          <a:p>
            <a:pPr lvl="1">
              <a:buFontTx/>
              <a:buChar char="•"/>
            </a:pPr>
            <a:r>
              <a:rPr lang="en-US" smtClean="0"/>
              <a:t>Interactive Processing</a:t>
            </a:r>
          </a:p>
          <a:p>
            <a:pPr lvl="1">
              <a:buFontTx/>
              <a:buChar char="•"/>
            </a:pPr>
            <a:r>
              <a:rPr lang="en-US" smtClean="0"/>
              <a:t>Background Processing</a:t>
            </a:r>
          </a:p>
          <a:p>
            <a:pPr lvl="1">
              <a:buFontTx/>
              <a:buChar char="•"/>
            </a:pPr>
            <a:r>
              <a:rPr lang="en-US" smtClean="0"/>
              <a:t>I/O Redirection</a:t>
            </a:r>
          </a:p>
          <a:p>
            <a:pPr lvl="1">
              <a:buFontTx/>
              <a:buChar char="•"/>
            </a:pPr>
            <a:r>
              <a:rPr lang="en-US" smtClean="0"/>
              <a:t>Pipes</a:t>
            </a:r>
          </a:p>
          <a:p>
            <a:pPr lvl="1">
              <a:buFontTx/>
              <a:buChar char="•"/>
            </a:pPr>
            <a:r>
              <a:rPr lang="en-US" smtClean="0"/>
              <a:t>Shell Scripts</a:t>
            </a:r>
          </a:p>
          <a:p>
            <a:pPr lvl="1">
              <a:buFontTx/>
              <a:buChar char="•"/>
            </a:pPr>
            <a:r>
              <a:rPr lang="en-US" smtClean="0"/>
              <a:t>Shell Variables</a:t>
            </a:r>
          </a:p>
          <a:p>
            <a:pPr lvl="1">
              <a:buFontTx/>
              <a:buChar char="•"/>
            </a:pPr>
            <a:r>
              <a:rPr lang="en-US" smtClean="0"/>
              <a:t>Programming Constructs</a:t>
            </a:r>
          </a:p>
        </p:txBody>
      </p:sp>
      <p:sp>
        <p:nvSpPr>
          <p:cNvPr id="19461"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The Shell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idx="1"/>
          </p:nvPr>
        </p:nvSpPr>
        <p:spPr>
          <a:xfrm>
            <a:off x="973138" y="1143000"/>
            <a:ext cx="7343775" cy="4503738"/>
          </a:xfrm>
        </p:spPr>
        <p:txBody>
          <a:bodyPr>
            <a:normAutofit lnSpcReduction="10000"/>
          </a:bodyPr>
          <a:lstStyle/>
          <a:p>
            <a:pPr marL="274320" indent="-274320" fontAlgn="auto">
              <a:spcAft>
                <a:spcPts val="0"/>
              </a:spcAft>
              <a:buClr>
                <a:schemeClr val="accent3"/>
              </a:buClr>
              <a:buFont typeface="Wingdings 2"/>
              <a:buChar char=""/>
              <a:defRPr/>
            </a:pPr>
            <a:r>
              <a:rPr lang="en-US"/>
              <a:t>A process is a program in execution</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Several processes can be executed simultaneously in a </a:t>
            </a:r>
            <a:r>
              <a:rPr lang="en-US" b="1"/>
              <a:t>UNIX</a:t>
            </a:r>
            <a:r>
              <a:rPr lang="en-US"/>
              <a:t> system.</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A process is generally created using the “</a:t>
            </a:r>
            <a:r>
              <a:rPr lang="en-US" b="1"/>
              <a:t>fork( )</a:t>
            </a:r>
            <a:r>
              <a:rPr lang="en-US"/>
              <a:t>” system call.</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The process that invokes the “</a:t>
            </a:r>
            <a:r>
              <a:rPr lang="en-US" b="1"/>
              <a:t>fork( )</a:t>
            </a:r>
            <a:r>
              <a:rPr lang="en-US"/>
              <a:t>” system call is the parent process, and the newly created process is called the child process.</a:t>
            </a:r>
          </a:p>
        </p:txBody>
      </p:sp>
      <p:sp>
        <p:nvSpPr>
          <p:cNvPr id="20485" name="Rectangle 3"/>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Process Management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533400" y="1295400"/>
            <a:ext cx="8001000" cy="3733800"/>
          </a:xfrm>
        </p:spPr>
        <p:txBody>
          <a:bodyPr/>
          <a:lstStyle/>
          <a:p>
            <a:r>
              <a:rPr lang="en-US" b="1" smtClean="0"/>
              <a:t>Unix</a:t>
            </a:r>
            <a:r>
              <a:rPr lang="en-US" smtClean="0"/>
              <a:t> uses round-robin scheduling to support its multi-user and time-sharing feature.</a:t>
            </a:r>
          </a:p>
          <a:p>
            <a:endParaRPr lang="en-US" smtClean="0"/>
          </a:p>
          <a:p>
            <a:r>
              <a:rPr lang="en-US" smtClean="0"/>
              <a:t>Round-robin fashion of scheduling is considered to be the oldest, simplest and widely used algorithm.</a:t>
            </a:r>
          </a:p>
          <a:p>
            <a:endParaRPr lang="en-US" smtClean="0"/>
          </a:p>
          <a:p>
            <a:r>
              <a:rPr lang="en-US" smtClean="0"/>
              <a:t>Every process is given a time slice (10-100 millisec.)</a:t>
            </a:r>
          </a:p>
          <a:p>
            <a:endParaRPr lang="en-US" smtClean="0"/>
          </a:p>
        </p:txBody>
      </p:sp>
      <p:sp>
        <p:nvSpPr>
          <p:cNvPr id="21509"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CPU Scheduling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304800"/>
            <a:ext cx="8001000" cy="914400"/>
          </a:xfrm>
          <a:noFill/>
        </p:spPr>
        <p:txBody>
          <a:bodyPr anchor="t"/>
          <a:lstStyle/>
          <a:p>
            <a:r>
              <a:rPr lang="en-US" smtClean="0"/>
              <a:t>Memory Management</a:t>
            </a:r>
          </a:p>
        </p:txBody>
      </p:sp>
      <p:sp>
        <p:nvSpPr>
          <p:cNvPr id="22531" name="Rectangle 3"/>
          <p:cNvSpPr>
            <a:spLocks noGrp="1" noChangeArrowheads="1"/>
          </p:cNvSpPr>
          <p:nvPr>
            <p:ph idx="1"/>
          </p:nvPr>
        </p:nvSpPr>
        <p:spPr>
          <a:xfrm>
            <a:off x="609600" y="1371600"/>
            <a:ext cx="7775575" cy="4114800"/>
          </a:xfrm>
        </p:spPr>
        <p:txBody>
          <a:bodyPr/>
          <a:lstStyle/>
          <a:p>
            <a:r>
              <a:rPr lang="en-US" smtClean="0"/>
              <a:t>Virtual memory</a:t>
            </a:r>
          </a:p>
          <a:p>
            <a:endParaRPr lang="en-US" smtClean="0"/>
          </a:p>
          <a:p>
            <a:pPr lvl="1">
              <a:lnSpc>
                <a:spcPct val="130000"/>
              </a:lnSpc>
              <a:buFontTx/>
              <a:buChar char="•"/>
            </a:pPr>
            <a:r>
              <a:rPr lang="en-US" smtClean="0"/>
              <a:t>Swap area</a:t>
            </a:r>
          </a:p>
          <a:p>
            <a:pPr lvl="1">
              <a:lnSpc>
                <a:spcPct val="130000"/>
              </a:lnSpc>
              <a:buFontTx/>
              <a:buChar char="•"/>
            </a:pPr>
            <a:r>
              <a:rPr lang="en-US" smtClean="0"/>
              <a:t>Demand paging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609600" y="1371600"/>
            <a:ext cx="8001000" cy="3733800"/>
          </a:xfrm>
        </p:spPr>
        <p:txBody>
          <a:bodyPr/>
          <a:lstStyle/>
          <a:p>
            <a:r>
              <a:rPr lang="en-US" smtClean="0"/>
              <a:t>UNIX uses a hierarchical file system with “/” as its root.</a:t>
            </a:r>
          </a:p>
          <a:p>
            <a:endParaRPr lang="en-US" smtClean="0"/>
          </a:p>
          <a:p>
            <a:r>
              <a:rPr lang="en-US" smtClean="0"/>
              <a:t>Every non-leaf node of the tree is called as a directory file.</a:t>
            </a:r>
          </a:p>
          <a:p>
            <a:endParaRPr lang="en-US" smtClean="0"/>
          </a:p>
          <a:p>
            <a:r>
              <a:rPr lang="en-US" smtClean="0"/>
              <a:t>Every leaf node can either be a file, or an empty directory</a:t>
            </a:r>
          </a:p>
        </p:txBody>
      </p:sp>
      <p:sp>
        <p:nvSpPr>
          <p:cNvPr id="23557"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File Management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ChangeArrowheads="1"/>
          </p:cNvSpPr>
          <p:nvPr/>
        </p:nvSpPr>
        <p:spPr bwMode="auto">
          <a:xfrm>
            <a:off x="3657600" y="1371600"/>
            <a:ext cx="838200" cy="457200"/>
          </a:xfrm>
          <a:prstGeom prst="rect">
            <a:avLst/>
          </a:prstGeom>
          <a:solidFill>
            <a:schemeClr val="accent1"/>
          </a:solidFill>
          <a:ln w="9525">
            <a:solidFill>
              <a:schemeClr val="tx1"/>
            </a:solidFill>
            <a:miter lim="800000"/>
            <a:headEnd/>
            <a:tailEnd/>
          </a:ln>
        </p:spPr>
        <p:txBody>
          <a:bodyPr wrap="none" anchor="ctr"/>
          <a:lstStyle/>
          <a:p>
            <a:endParaRPr lang="en-US" sz="2400">
              <a:latin typeface="Arial" charset="0"/>
            </a:endParaRPr>
          </a:p>
        </p:txBody>
      </p:sp>
      <p:sp>
        <p:nvSpPr>
          <p:cNvPr id="24581" name="Line 3"/>
          <p:cNvSpPr>
            <a:spLocks noChangeShapeType="1"/>
          </p:cNvSpPr>
          <p:nvPr/>
        </p:nvSpPr>
        <p:spPr bwMode="auto">
          <a:xfrm flipH="1">
            <a:off x="3962400" y="1524000"/>
            <a:ext cx="228600" cy="228600"/>
          </a:xfrm>
          <a:prstGeom prst="line">
            <a:avLst/>
          </a:prstGeom>
          <a:noFill/>
          <a:ln w="9525">
            <a:solidFill>
              <a:schemeClr val="tx1"/>
            </a:solidFill>
            <a:round/>
            <a:headEnd/>
            <a:tailEnd/>
          </a:ln>
        </p:spPr>
        <p:txBody>
          <a:bodyPr wrap="none" anchor="ctr"/>
          <a:lstStyle/>
          <a:p>
            <a:endParaRPr lang="en-US"/>
          </a:p>
        </p:txBody>
      </p:sp>
      <p:sp>
        <p:nvSpPr>
          <p:cNvPr id="24582" name="Line 5"/>
          <p:cNvSpPr>
            <a:spLocks noChangeShapeType="1"/>
          </p:cNvSpPr>
          <p:nvPr/>
        </p:nvSpPr>
        <p:spPr bwMode="auto">
          <a:xfrm>
            <a:off x="1143000" y="2057400"/>
            <a:ext cx="6858000" cy="0"/>
          </a:xfrm>
          <a:prstGeom prst="line">
            <a:avLst/>
          </a:prstGeom>
          <a:noFill/>
          <a:ln w="9525">
            <a:solidFill>
              <a:schemeClr val="tx1"/>
            </a:solidFill>
            <a:round/>
            <a:headEnd/>
            <a:tailEnd/>
          </a:ln>
        </p:spPr>
        <p:txBody>
          <a:bodyPr wrap="none" anchor="ctr"/>
          <a:lstStyle/>
          <a:p>
            <a:endParaRPr lang="en-US"/>
          </a:p>
        </p:txBody>
      </p:sp>
      <p:sp>
        <p:nvSpPr>
          <p:cNvPr id="24583" name="Line 6"/>
          <p:cNvSpPr>
            <a:spLocks noChangeShapeType="1"/>
          </p:cNvSpPr>
          <p:nvPr/>
        </p:nvSpPr>
        <p:spPr bwMode="auto">
          <a:xfrm>
            <a:off x="4114800" y="1828800"/>
            <a:ext cx="0" cy="685800"/>
          </a:xfrm>
          <a:prstGeom prst="line">
            <a:avLst/>
          </a:prstGeom>
          <a:noFill/>
          <a:ln w="9525">
            <a:solidFill>
              <a:schemeClr val="tx1"/>
            </a:solidFill>
            <a:round/>
            <a:headEnd/>
            <a:tailEnd/>
          </a:ln>
        </p:spPr>
        <p:txBody>
          <a:bodyPr wrap="none" anchor="ctr"/>
          <a:lstStyle/>
          <a:p>
            <a:endParaRPr lang="en-US"/>
          </a:p>
        </p:txBody>
      </p:sp>
      <p:sp>
        <p:nvSpPr>
          <p:cNvPr id="24584" name="Line 7"/>
          <p:cNvSpPr>
            <a:spLocks noChangeShapeType="1"/>
          </p:cNvSpPr>
          <p:nvPr/>
        </p:nvSpPr>
        <p:spPr bwMode="auto">
          <a:xfrm>
            <a:off x="8001000" y="2057400"/>
            <a:ext cx="0" cy="381000"/>
          </a:xfrm>
          <a:prstGeom prst="line">
            <a:avLst/>
          </a:prstGeom>
          <a:noFill/>
          <a:ln w="9525">
            <a:solidFill>
              <a:schemeClr val="tx1"/>
            </a:solidFill>
            <a:round/>
            <a:headEnd/>
            <a:tailEnd/>
          </a:ln>
        </p:spPr>
        <p:txBody>
          <a:bodyPr wrap="none" anchor="ctr"/>
          <a:lstStyle/>
          <a:p>
            <a:endParaRPr lang="en-US"/>
          </a:p>
        </p:txBody>
      </p:sp>
      <p:sp>
        <p:nvSpPr>
          <p:cNvPr id="24585" name="Line 8"/>
          <p:cNvSpPr>
            <a:spLocks noChangeShapeType="1"/>
          </p:cNvSpPr>
          <p:nvPr/>
        </p:nvSpPr>
        <p:spPr bwMode="auto">
          <a:xfrm>
            <a:off x="6248400" y="2057400"/>
            <a:ext cx="0" cy="457200"/>
          </a:xfrm>
          <a:prstGeom prst="line">
            <a:avLst/>
          </a:prstGeom>
          <a:noFill/>
          <a:ln w="9525">
            <a:solidFill>
              <a:schemeClr val="tx1"/>
            </a:solidFill>
            <a:round/>
            <a:headEnd/>
            <a:tailEnd/>
          </a:ln>
        </p:spPr>
        <p:txBody>
          <a:bodyPr wrap="none" anchor="ctr"/>
          <a:lstStyle/>
          <a:p>
            <a:endParaRPr lang="en-US"/>
          </a:p>
        </p:txBody>
      </p:sp>
      <p:sp>
        <p:nvSpPr>
          <p:cNvPr id="24586" name="Line 9"/>
          <p:cNvSpPr>
            <a:spLocks noChangeShapeType="1"/>
          </p:cNvSpPr>
          <p:nvPr/>
        </p:nvSpPr>
        <p:spPr bwMode="auto">
          <a:xfrm>
            <a:off x="5334000" y="2057400"/>
            <a:ext cx="0" cy="457200"/>
          </a:xfrm>
          <a:prstGeom prst="line">
            <a:avLst/>
          </a:prstGeom>
          <a:noFill/>
          <a:ln w="9525">
            <a:solidFill>
              <a:schemeClr val="tx1"/>
            </a:solidFill>
            <a:round/>
            <a:headEnd/>
            <a:tailEnd/>
          </a:ln>
        </p:spPr>
        <p:txBody>
          <a:bodyPr wrap="none" anchor="ctr"/>
          <a:lstStyle/>
          <a:p>
            <a:endParaRPr lang="en-US"/>
          </a:p>
        </p:txBody>
      </p:sp>
      <p:sp>
        <p:nvSpPr>
          <p:cNvPr id="24587" name="Line 10"/>
          <p:cNvSpPr>
            <a:spLocks noChangeShapeType="1"/>
          </p:cNvSpPr>
          <p:nvPr/>
        </p:nvSpPr>
        <p:spPr bwMode="auto">
          <a:xfrm>
            <a:off x="3200400" y="2057400"/>
            <a:ext cx="0" cy="381000"/>
          </a:xfrm>
          <a:prstGeom prst="line">
            <a:avLst/>
          </a:prstGeom>
          <a:noFill/>
          <a:ln w="9525">
            <a:solidFill>
              <a:schemeClr val="tx1"/>
            </a:solidFill>
            <a:round/>
            <a:headEnd/>
            <a:tailEnd/>
          </a:ln>
        </p:spPr>
        <p:txBody>
          <a:bodyPr wrap="none" anchor="ctr"/>
          <a:lstStyle/>
          <a:p>
            <a:endParaRPr lang="en-US"/>
          </a:p>
        </p:txBody>
      </p:sp>
      <p:sp>
        <p:nvSpPr>
          <p:cNvPr id="24588" name="Line 11"/>
          <p:cNvSpPr>
            <a:spLocks noChangeShapeType="1"/>
          </p:cNvSpPr>
          <p:nvPr/>
        </p:nvSpPr>
        <p:spPr bwMode="auto">
          <a:xfrm>
            <a:off x="2133600" y="2057400"/>
            <a:ext cx="0" cy="457200"/>
          </a:xfrm>
          <a:prstGeom prst="line">
            <a:avLst/>
          </a:prstGeom>
          <a:noFill/>
          <a:ln w="9525">
            <a:solidFill>
              <a:schemeClr val="tx1"/>
            </a:solidFill>
            <a:round/>
            <a:headEnd/>
            <a:tailEnd/>
          </a:ln>
        </p:spPr>
        <p:txBody>
          <a:bodyPr wrap="none" anchor="ctr"/>
          <a:lstStyle/>
          <a:p>
            <a:endParaRPr lang="en-US"/>
          </a:p>
        </p:txBody>
      </p:sp>
      <p:sp>
        <p:nvSpPr>
          <p:cNvPr id="24589" name="Line 12"/>
          <p:cNvSpPr>
            <a:spLocks noChangeShapeType="1"/>
          </p:cNvSpPr>
          <p:nvPr/>
        </p:nvSpPr>
        <p:spPr bwMode="auto">
          <a:xfrm>
            <a:off x="1143000" y="2057400"/>
            <a:ext cx="0" cy="457200"/>
          </a:xfrm>
          <a:prstGeom prst="line">
            <a:avLst/>
          </a:prstGeom>
          <a:noFill/>
          <a:ln w="9525">
            <a:solidFill>
              <a:schemeClr val="tx1"/>
            </a:solidFill>
            <a:round/>
            <a:headEnd/>
            <a:tailEnd/>
          </a:ln>
        </p:spPr>
        <p:txBody>
          <a:bodyPr wrap="none" anchor="ctr"/>
          <a:lstStyle/>
          <a:p>
            <a:endParaRPr lang="en-US"/>
          </a:p>
        </p:txBody>
      </p:sp>
      <p:sp>
        <p:nvSpPr>
          <p:cNvPr id="24590" name="Rectangle 13"/>
          <p:cNvSpPr>
            <a:spLocks noChangeArrowheads="1"/>
          </p:cNvSpPr>
          <p:nvPr/>
        </p:nvSpPr>
        <p:spPr bwMode="auto">
          <a:xfrm>
            <a:off x="762000" y="2438400"/>
            <a:ext cx="7620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dev</a:t>
            </a:r>
          </a:p>
        </p:txBody>
      </p:sp>
      <p:sp>
        <p:nvSpPr>
          <p:cNvPr id="24591" name="Rectangle 14"/>
          <p:cNvSpPr>
            <a:spLocks noChangeArrowheads="1"/>
          </p:cNvSpPr>
          <p:nvPr/>
        </p:nvSpPr>
        <p:spPr bwMode="auto">
          <a:xfrm>
            <a:off x="1905000" y="2514600"/>
            <a:ext cx="609600" cy="3810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bin</a:t>
            </a:r>
          </a:p>
        </p:txBody>
      </p:sp>
      <p:sp>
        <p:nvSpPr>
          <p:cNvPr id="24592" name="Rectangle 15"/>
          <p:cNvSpPr>
            <a:spLocks noChangeArrowheads="1"/>
          </p:cNvSpPr>
          <p:nvPr/>
        </p:nvSpPr>
        <p:spPr bwMode="auto">
          <a:xfrm>
            <a:off x="2895600" y="2438400"/>
            <a:ext cx="6858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tmp</a:t>
            </a:r>
          </a:p>
        </p:txBody>
      </p:sp>
      <p:sp>
        <p:nvSpPr>
          <p:cNvPr id="24593" name="Rectangle 16"/>
          <p:cNvSpPr>
            <a:spLocks noChangeArrowheads="1"/>
          </p:cNvSpPr>
          <p:nvPr/>
        </p:nvSpPr>
        <p:spPr bwMode="auto">
          <a:xfrm>
            <a:off x="3733800" y="2438400"/>
            <a:ext cx="7620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home</a:t>
            </a:r>
          </a:p>
        </p:txBody>
      </p:sp>
      <p:sp>
        <p:nvSpPr>
          <p:cNvPr id="24594" name="Rectangle 17"/>
          <p:cNvSpPr>
            <a:spLocks noChangeArrowheads="1"/>
          </p:cNvSpPr>
          <p:nvPr/>
        </p:nvSpPr>
        <p:spPr bwMode="auto">
          <a:xfrm>
            <a:off x="4876800" y="2514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etc</a:t>
            </a:r>
          </a:p>
        </p:txBody>
      </p:sp>
      <p:sp>
        <p:nvSpPr>
          <p:cNvPr id="24595" name="Rectangle 18"/>
          <p:cNvSpPr>
            <a:spLocks noChangeArrowheads="1"/>
          </p:cNvSpPr>
          <p:nvPr/>
        </p:nvSpPr>
        <p:spPr bwMode="auto">
          <a:xfrm>
            <a:off x="6781800" y="2514600"/>
            <a:ext cx="6858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lib</a:t>
            </a:r>
          </a:p>
        </p:txBody>
      </p:sp>
      <p:sp>
        <p:nvSpPr>
          <p:cNvPr id="24596" name="Rectangle 19"/>
          <p:cNvSpPr>
            <a:spLocks noChangeArrowheads="1"/>
          </p:cNvSpPr>
          <p:nvPr/>
        </p:nvSpPr>
        <p:spPr bwMode="auto">
          <a:xfrm>
            <a:off x="7620000" y="2514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usr</a:t>
            </a:r>
          </a:p>
        </p:txBody>
      </p:sp>
      <p:sp>
        <p:nvSpPr>
          <p:cNvPr id="24597" name="Oval 20"/>
          <p:cNvSpPr>
            <a:spLocks noChangeArrowheads="1"/>
          </p:cNvSpPr>
          <p:nvPr/>
        </p:nvSpPr>
        <p:spPr bwMode="auto">
          <a:xfrm>
            <a:off x="228600" y="3733800"/>
            <a:ext cx="1066800" cy="5334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console</a:t>
            </a:r>
          </a:p>
        </p:txBody>
      </p:sp>
      <p:sp>
        <p:nvSpPr>
          <p:cNvPr id="24598" name="Oval 21"/>
          <p:cNvSpPr>
            <a:spLocks noChangeArrowheads="1"/>
          </p:cNvSpPr>
          <p:nvPr/>
        </p:nvSpPr>
        <p:spPr bwMode="auto">
          <a:xfrm>
            <a:off x="1219200" y="4495800"/>
            <a:ext cx="762000" cy="3810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lp0</a:t>
            </a:r>
          </a:p>
        </p:txBody>
      </p:sp>
      <p:sp>
        <p:nvSpPr>
          <p:cNvPr id="24599" name="Line 22"/>
          <p:cNvSpPr>
            <a:spLocks noChangeShapeType="1"/>
          </p:cNvSpPr>
          <p:nvPr/>
        </p:nvSpPr>
        <p:spPr bwMode="auto">
          <a:xfrm flipH="1">
            <a:off x="762000" y="2895600"/>
            <a:ext cx="304800" cy="838200"/>
          </a:xfrm>
          <a:prstGeom prst="line">
            <a:avLst/>
          </a:prstGeom>
          <a:noFill/>
          <a:ln w="9525">
            <a:solidFill>
              <a:schemeClr val="tx1"/>
            </a:solidFill>
            <a:round/>
            <a:headEnd/>
            <a:tailEnd/>
          </a:ln>
        </p:spPr>
        <p:txBody>
          <a:bodyPr wrap="none" anchor="ctr"/>
          <a:lstStyle/>
          <a:p>
            <a:endParaRPr lang="en-US"/>
          </a:p>
        </p:txBody>
      </p:sp>
      <p:sp>
        <p:nvSpPr>
          <p:cNvPr id="24600" name="Line 23"/>
          <p:cNvSpPr>
            <a:spLocks noChangeShapeType="1"/>
          </p:cNvSpPr>
          <p:nvPr/>
        </p:nvSpPr>
        <p:spPr bwMode="auto">
          <a:xfrm>
            <a:off x="1066800" y="2895600"/>
            <a:ext cx="533400" cy="1600200"/>
          </a:xfrm>
          <a:prstGeom prst="line">
            <a:avLst/>
          </a:prstGeom>
          <a:noFill/>
          <a:ln w="9525">
            <a:solidFill>
              <a:schemeClr val="tx1"/>
            </a:solidFill>
            <a:round/>
            <a:headEnd/>
            <a:tailEnd/>
          </a:ln>
        </p:spPr>
        <p:txBody>
          <a:bodyPr wrap="none" anchor="ctr"/>
          <a:lstStyle/>
          <a:p>
            <a:endParaRPr lang="en-US"/>
          </a:p>
        </p:txBody>
      </p:sp>
      <p:sp>
        <p:nvSpPr>
          <p:cNvPr id="24601" name="Oval 24"/>
          <p:cNvSpPr>
            <a:spLocks noChangeArrowheads="1"/>
          </p:cNvSpPr>
          <p:nvPr/>
        </p:nvSpPr>
        <p:spPr bwMode="auto">
          <a:xfrm>
            <a:off x="1600200" y="3429000"/>
            <a:ext cx="685800" cy="4572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sh</a:t>
            </a:r>
          </a:p>
        </p:txBody>
      </p:sp>
      <p:sp>
        <p:nvSpPr>
          <p:cNvPr id="24602" name="Oval 25"/>
          <p:cNvSpPr>
            <a:spLocks noChangeArrowheads="1"/>
          </p:cNvSpPr>
          <p:nvPr/>
        </p:nvSpPr>
        <p:spPr bwMode="auto">
          <a:xfrm>
            <a:off x="2438400" y="3810000"/>
            <a:ext cx="533400" cy="3048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ls</a:t>
            </a:r>
          </a:p>
        </p:txBody>
      </p:sp>
      <p:sp>
        <p:nvSpPr>
          <p:cNvPr id="24603" name="Line 26"/>
          <p:cNvSpPr>
            <a:spLocks noChangeShapeType="1"/>
          </p:cNvSpPr>
          <p:nvPr/>
        </p:nvSpPr>
        <p:spPr bwMode="auto">
          <a:xfrm flipH="1">
            <a:off x="1981200" y="2895600"/>
            <a:ext cx="228600" cy="533400"/>
          </a:xfrm>
          <a:prstGeom prst="line">
            <a:avLst/>
          </a:prstGeom>
          <a:noFill/>
          <a:ln w="9525">
            <a:solidFill>
              <a:schemeClr val="tx1"/>
            </a:solidFill>
            <a:round/>
            <a:headEnd/>
            <a:tailEnd/>
          </a:ln>
        </p:spPr>
        <p:txBody>
          <a:bodyPr wrap="none" anchor="ctr"/>
          <a:lstStyle/>
          <a:p>
            <a:endParaRPr lang="en-US"/>
          </a:p>
        </p:txBody>
      </p:sp>
      <p:sp>
        <p:nvSpPr>
          <p:cNvPr id="24604" name="Line 27"/>
          <p:cNvSpPr>
            <a:spLocks noChangeShapeType="1"/>
          </p:cNvSpPr>
          <p:nvPr/>
        </p:nvSpPr>
        <p:spPr bwMode="auto">
          <a:xfrm>
            <a:off x="2209800" y="2971800"/>
            <a:ext cx="457200" cy="838200"/>
          </a:xfrm>
          <a:prstGeom prst="line">
            <a:avLst/>
          </a:prstGeom>
          <a:noFill/>
          <a:ln w="9525">
            <a:solidFill>
              <a:schemeClr val="tx1"/>
            </a:solidFill>
            <a:round/>
            <a:headEnd/>
            <a:tailEnd/>
          </a:ln>
        </p:spPr>
        <p:txBody>
          <a:bodyPr wrap="none" anchor="ctr"/>
          <a:lstStyle/>
          <a:p>
            <a:endParaRPr lang="en-US"/>
          </a:p>
        </p:txBody>
      </p:sp>
      <p:sp>
        <p:nvSpPr>
          <p:cNvPr id="24605" name="Line 28"/>
          <p:cNvSpPr>
            <a:spLocks noChangeShapeType="1"/>
          </p:cNvSpPr>
          <p:nvPr/>
        </p:nvSpPr>
        <p:spPr bwMode="auto">
          <a:xfrm flipH="1">
            <a:off x="3733800" y="2895600"/>
            <a:ext cx="304800" cy="1066800"/>
          </a:xfrm>
          <a:prstGeom prst="line">
            <a:avLst/>
          </a:prstGeom>
          <a:noFill/>
          <a:ln w="9525">
            <a:solidFill>
              <a:schemeClr val="tx1"/>
            </a:solidFill>
            <a:round/>
            <a:headEnd/>
            <a:tailEnd/>
          </a:ln>
        </p:spPr>
        <p:txBody>
          <a:bodyPr wrap="none" anchor="ctr"/>
          <a:lstStyle/>
          <a:p>
            <a:endParaRPr lang="en-US"/>
          </a:p>
        </p:txBody>
      </p:sp>
      <p:sp>
        <p:nvSpPr>
          <p:cNvPr id="24606" name="Line 29"/>
          <p:cNvSpPr>
            <a:spLocks noChangeShapeType="1"/>
          </p:cNvSpPr>
          <p:nvPr/>
        </p:nvSpPr>
        <p:spPr bwMode="auto">
          <a:xfrm>
            <a:off x="4114800" y="2895600"/>
            <a:ext cx="533400" cy="1905000"/>
          </a:xfrm>
          <a:prstGeom prst="line">
            <a:avLst/>
          </a:prstGeom>
          <a:noFill/>
          <a:ln w="9525">
            <a:solidFill>
              <a:schemeClr val="tx1"/>
            </a:solidFill>
            <a:round/>
            <a:headEnd/>
            <a:tailEnd/>
          </a:ln>
        </p:spPr>
        <p:txBody>
          <a:bodyPr wrap="none" anchor="ctr"/>
          <a:lstStyle/>
          <a:p>
            <a:endParaRPr lang="en-US"/>
          </a:p>
        </p:txBody>
      </p:sp>
      <p:sp>
        <p:nvSpPr>
          <p:cNvPr id="24607" name="Oval 30"/>
          <p:cNvSpPr>
            <a:spLocks noChangeArrowheads="1"/>
          </p:cNvSpPr>
          <p:nvPr/>
        </p:nvSpPr>
        <p:spPr bwMode="auto">
          <a:xfrm>
            <a:off x="4572000" y="3886200"/>
            <a:ext cx="1295400" cy="3810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passwd</a:t>
            </a:r>
          </a:p>
        </p:txBody>
      </p:sp>
      <p:sp>
        <p:nvSpPr>
          <p:cNvPr id="24608" name="Oval 31"/>
          <p:cNvSpPr>
            <a:spLocks noChangeArrowheads="1"/>
          </p:cNvSpPr>
          <p:nvPr/>
        </p:nvSpPr>
        <p:spPr bwMode="auto">
          <a:xfrm>
            <a:off x="5105400" y="3429000"/>
            <a:ext cx="990600" cy="3810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inittab</a:t>
            </a:r>
          </a:p>
        </p:txBody>
      </p:sp>
      <p:sp>
        <p:nvSpPr>
          <p:cNvPr id="24609" name="Line 32"/>
          <p:cNvSpPr>
            <a:spLocks noChangeShapeType="1"/>
          </p:cNvSpPr>
          <p:nvPr/>
        </p:nvSpPr>
        <p:spPr bwMode="auto">
          <a:xfrm flipH="1">
            <a:off x="4876800" y="2971800"/>
            <a:ext cx="304800" cy="914400"/>
          </a:xfrm>
          <a:prstGeom prst="line">
            <a:avLst/>
          </a:prstGeom>
          <a:noFill/>
          <a:ln w="9525">
            <a:solidFill>
              <a:schemeClr val="tx1"/>
            </a:solidFill>
            <a:round/>
            <a:headEnd/>
            <a:tailEnd/>
          </a:ln>
        </p:spPr>
        <p:txBody>
          <a:bodyPr wrap="none" anchor="ctr"/>
          <a:lstStyle/>
          <a:p>
            <a:endParaRPr lang="en-US"/>
          </a:p>
        </p:txBody>
      </p:sp>
      <p:sp>
        <p:nvSpPr>
          <p:cNvPr id="24610" name="Line 33"/>
          <p:cNvSpPr>
            <a:spLocks noChangeShapeType="1"/>
          </p:cNvSpPr>
          <p:nvPr/>
        </p:nvSpPr>
        <p:spPr bwMode="auto">
          <a:xfrm>
            <a:off x="5257800" y="2971800"/>
            <a:ext cx="457200" cy="457200"/>
          </a:xfrm>
          <a:prstGeom prst="line">
            <a:avLst/>
          </a:prstGeom>
          <a:noFill/>
          <a:ln w="9525">
            <a:solidFill>
              <a:schemeClr val="tx1"/>
            </a:solidFill>
            <a:round/>
            <a:headEnd/>
            <a:tailEnd/>
          </a:ln>
        </p:spPr>
        <p:txBody>
          <a:bodyPr wrap="none" anchor="ctr"/>
          <a:lstStyle/>
          <a:p>
            <a:endParaRPr lang="en-US"/>
          </a:p>
        </p:txBody>
      </p:sp>
      <p:sp>
        <p:nvSpPr>
          <p:cNvPr id="24611" name="Rectangle 34"/>
          <p:cNvSpPr>
            <a:spLocks noChangeArrowheads="1"/>
          </p:cNvSpPr>
          <p:nvPr/>
        </p:nvSpPr>
        <p:spPr bwMode="auto">
          <a:xfrm>
            <a:off x="7162800" y="3276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bin</a:t>
            </a:r>
          </a:p>
        </p:txBody>
      </p:sp>
      <p:sp>
        <p:nvSpPr>
          <p:cNvPr id="24612" name="Line 35"/>
          <p:cNvSpPr>
            <a:spLocks noChangeShapeType="1"/>
          </p:cNvSpPr>
          <p:nvPr/>
        </p:nvSpPr>
        <p:spPr bwMode="auto">
          <a:xfrm flipH="1">
            <a:off x="7696200" y="3048000"/>
            <a:ext cx="381000" cy="228600"/>
          </a:xfrm>
          <a:prstGeom prst="line">
            <a:avLst/>
          </a:prstGeom>
          <a:noFill/>
          <a:ln w="9525">
            <a:solidFill>
              <a:schemeClr val="tx1"/>
            </a:solidFill>
            <a:miter lim="800000"/>
            <a:headEnd/>
            <a:tailEnd/>
          </a:ln>
        </p:spPr>
        <p:txBody>
          <a:bodyPr wrap="none"/>
          <a:lstStyle/>
          <a:p>
            <a:endParaRPr lang="en-US"/>
          </a:p>
        </p:txBody>
      </p:sp>
      <p:sp>
        <p:nvSpPr>
          <p:cNvPr id="24613" name="Rectangle 36"/>
          <p:cNvSpPr>
            <a:spLocks noChangeArrowheads="1"/>
          </p:cNvSpPr>
          <p:nvPr/>
        </p:nvSpPr>
        <p:spPr bwMode="auto">
          <a:xfrm>
            <a:off x="3200400" y="4038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user1</a:t>
            </a:r>
          </a:p>
        </p:txBody>
      </p:sp>
      <p:sp>
        <p:nvSpPr>
          <p:cNvPr id="24614" name="Rectangle 37"/>
          <p:cNvSpPr>
            <a:spLocks noChangeArrowheads="1"/>
          </p:cNvSpPr>
          <p:nvPr/>
        </p:nvSpPr>
        <p:spPr bwMode="auto">
          <a:xfrm>
            <a:off x="4419600" y="47244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user2</a:t>
            </a:r>
          </a:p>
        </p:txBody>
      </p:sp>
      <p:sp>
        <p:nvSpPr>
          <p:cNvPr id="24615" name="Rectangle 38"/>
          <p:cNvSpPr>
            <a:spLocks noChangeArrowheads="1"/>
          </p:cNvSpPr>
          <p:nvPr/>
        </p:nvSpPr>
        <p:spPr bwMode="auto">
          <a:xfrm>
            <a:off x="5791200" y="2514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var</a:t>
            </a:r>
          </a:p>
        </p:txBody>
      </p:sp>
      <p:sp>
        <p:nvSpPr>
          <p:cNvPr id="24616" name="Rectangle 39"/>
          <p:cNvSpPr>
            <a:spLocks noChangeArrowheads="1"/>
          </p:cNvSpPr>
          <p:nvPr/>
        </p:nvSpPr>
        <p:spPr bwMode="auto">
          <a:xfrm>
            <a:off x="8077200" y="3276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src</a:t>
            </a:r>
          </a:p>
        </p:txBody>
      </p:sp>
      <p:sp>
        <p:nvSpPr>
          <p:cNvPr id="24617" name="Line 40"/>
          <p:cNvSpPr>
            <a:spLocks noChangeShapeType="1"/>
          </p:cNvSpPr>
          <p:nvPr/>
        </p:nvSpPr>
        <p:spPr bwMode="auto">
          <a:xfrm>
            <a:off x="8153400" y="3048000"/>
            <a:ext cx="457200" cy="228600"/>
          </a:xfrm>
          <a:prstGeom prst="line">
            <a:avLst/>
          </a:prstGeom>
          <a:noFill/>
          <a:ln w="9525">
            <a:solidFill>
              <a:schemeClr val="tx1"/>
            </a:solidFill>
            <a:round/>
            <a:headEnd/>
            <a:tailEnd/>
          </a:ln>
        </p:spPr>
        <p:txBody>
          <a:bodyPr/>
          <a:lstStyle/>
          <a:p>
            <a:endParaRPr lang="en-US"/>
          </a:p>
        </p:txBody>
      </p:sp>
      <p:sp>
        <p:nvSpPr>
          <p:cNvPr id="24618" name="Rectangle 41"/>
          <p:cNvSpPr>
            <a:spLocks noChangeArrowheads="1"/>
          </p:cNvSpPr>
          <p:nvPr/>
        </p:nvSpPr>
        <p:spPr bwMode="auto">
          <a:xfrm>
            <a:off x="6172200" y="31242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spool</a:t>
            </a:r>
          </a:p>
        </p:txBody>
      </p:sp>
      <p:sp>
        <p:nvSpPr>
          <p:cNvPr id="24619" name="Line 42"/>
          <p:cNvSpPr>
            <a:spLocks noChangeShapeType="1"/>
          </p:cNvSpPr>
          <p:nvPr/>
        </p:nvSpPr>
        <p:spPr bwMode="auto">
          <a:xfrm>
            <a:off x="6324600" y="2971800"/>
            <a:ext cx="228600" cy="152400"/>
          </a:xfrm>
          <a:prstGeom prst="line">
            <a:avLst/>
          </a:prstGeom>
          <a:noFill/>
          <a:ln w="9525">
            <a:solidFill>
              <a:schemeClr val="tx1"/>
            </a:solidFill>
            <a:round/>
            <a:headEnd/>
            <a:tailEnd/>
          </a:ln>
        </p:spPr>
        <p:txBody>
          <a:bodyPr/>
          <a:lstStyle/>
          <a:p>
            <a:endParaRPr lang="en-US"/>
          </a:p>
        </p:txBody>
      </p:sp>
      <p:sp>
        <p:nvSpPr>
          <p:cNvPr id="24620" name="Rectangle 4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File System</a:t>
            </a:r>
          </a:p>
        </p:txBody>
      </p:sp>
      <p:sp>
        <p:nvSpPr>
          <p:cNvPr id="24621" name="Line 44"/>
          <p:cNvSpPr>
            <a:spLocks noChangeShapeType="1"/>
          </p:cNvSpPr>
          <p:nvPr/>
        </p:nvSpPr>
        <p:spPr bwMode="auto">
          <a:xfrm>
            <a:off x="7162800" y="2057400"/>
            <a:ext cx="0" cy="4572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idx="1"/>
          </p:nvPr>
        </p:nvSpPr>
        <p:spPr>
          <a:xfrm>
            <a:off x="381000" y="1219200"/>
            <a:ext cx="8458200" cy="4648200"/>
          </a:xfrm>
        </p:spPr>
        <p:txBody>
          <a:bodyPr>
            <a:normAutofit lnSpcReduction="10000"/>
          </a:bodyPr>
          <a:lstStyle/>
          <a:p>
            <a:pPr marL="274320" indent="-274320" fontAlgn="auto">
              <a:spcAft>
                <a:spcPts val="0"/>
              </a:spcAft>
              <a:buClr>
                <a:schemeClr val="accent3"/>
              </a:buClr>
              <a:buFont typeface="Wingdings 2"/>
              <a:buChar char=""/>
              <a:defRPr/>
            </a:pPr>
            <a:r>
              <a:rPr lang="en-US"/>
              <a:t>File system is the structure in which files are stored on disk</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File in UNIX is sequence of bytes organized in the form of blocks</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The size of each block is 512 bytes (depends on architecture)</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Block size can be decided while creating the file system structure</a:t>
            </a:r>
          </a:p>
        </p:txBody>
      </p:sp>
      <p:sp>
        <p:nvSpPr>
          <p:cNvPr id="2560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File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0"/>
            <a:ext cx="8229600" cy="1143000"/>
          </a:xfrm>
          <a:noFill/>
        </p:spPr>
        <p:txBody>
          <a:bodyPr/>
          <a:lstStyle/>
          <a:p>
            <a:r>
              <a:rPr lang="en-US" smtClean="0"/>
              <a:t>Index</a:t>
            </a:r>
          </a:p>
        </p:txBody>
      </p:sp>
      <p:sp>
        <p:nvSpPr>
          <p:cNvPr id="8197" name="Text Box 3"/>
          <p:cNvSpPr txBox="1">
            <a:spLocks noChangeArrowheads="1"/>
          </p:cNvSpPr>
          <p:nvPr/>
        </p:nvSpPr>
        <p:spPr bwMode="auto">
          <a:xfrm>
            <a:off x="838200" y="990600"/>
            <a:ext cx="7772400" cy="4478338"/>
          </a:xfrm>
          <a:prstGeom prst="rect">
            <a:avLst/>
          </a:prstGeom>
          <a:noFill/>
          <a:ln w="9525">
            <a:noFill/>
            <a:miter lim="800000"/>
            <a:headEnd/>
            <a:tailEnd/>
          </a:ln>
        </p:spPr>
        <p:txBody>
          <a:bodyPr>
            <a:spAutoFit/>
          </a:bodyPr>
          <a:lstStyle/>
          <a:p>
            <a:pPr marL="457200" indent="-457200" algn="l"/>
            <a:r>
              <a:rPr lang="en-US" b="1"/>
              <a:t>Topic					Page #</a:t>
            </a:r>
          </a:p>
          <a:p>
            <a:pPr marL="457200" indent="-457200" algn="l"/>
            <a:r>
              <a:rPr lang="en-US"/>
              <a:t>UNIX Operating System			 3</a:t>
            </a:r>
          </a:p>
          <a:p>
            <a:pPr marL="457200" indent="-457200" algn="l"/>
            <a:r>
              <a:rPr lang="en-US"/>
              <a:t>Unix Commands				25</a:t>
            </a:r>
          </a:p>
          <a:p>
            <a:pPr marL="457200" indent="-457200" algn="l"/>
            <a:r>
              <a:rPr lang="en-US"/>
              <a:t>Files &amp; Directories				34</a:t>
            </a:r>
          </a:p>
          <a:p>
            <a:pPr marL="457200" indent="-457200" algn="l"/>
            <a:r>
              <a:rPr lang="en-US"/>
              <a:t>Unix Utilities					61</a:t>
            </a:r>
          </a:p>
          <a:p>
            <a:pPr marL="457200" indent="-457200" algn="l"/>
            <a:r>
              <a:rPr lang="en-US"/>
              <a:t>Process						99</a:t>
            </a:r>
          </a:p>
          <a:p>
            <a:pPr marL="457200" indent="-457200" algn="l"/>
            <a:r>
              <a:rPr lang="en-US"/>
              <a:t>Shell Programming				111</a:t>
            </a:r>
          </a:p>
          <a:p>
            <a:pPr marL="457200" indent="-457200" algn="l"/>
            <a:r>
              <a:rPr lang="en-US"/>
              <a:t>Reference						162</a:t>
            </a:r>
          </a:p>
          <a:p>
            <a:pPr marL="457200" indent="-457200" algn="l"/>
            <a:r>
              <a:rPr lang="en-US"/>
              <a:t>Lab							163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8" name="Group 2"/>
          <p:cNvGrpSpPr>
            <a:grpSpLocks/>
          </p:cNvGrpSpPr>
          <p:nvPr/>
        </p:nvGrpSpPr>
        <p:grpSpPr bwMode="auto">
          <a:xfrm>
            <a:off x="228600" y="1676400"/>
            <a:ext cx="2362200" cy="3481388"/>
            <a:chOff x="624" y="1344"/>
            <a:chExt cx="1488" cy="2193"/>
          </a:xfrm>
        </p:grpSpPr>
        <p:sp>
          <p:nvSpPr>
            <p:cNvPr id="26656" name="Text Box 3"/>
            <p:cNvSpPr txBox="1">
              <a:spLocks noChangeArrowheads="1"/>
            </p:cNvSpPr>
            <p:nvPr/>
          </p:nvSpPr>
          <p:spPr bwMode="auto">
            <a:xfrm>
              <a:off x="720" y="1344"/>
              <a:ext cx="1200" cy="288"/>
            </a:xfrm>
            <a:prstGeom prst="rect">
              <a:avLst/>
            </a:prstGeom>
            <a:noFill/>
            <a:ln w="9525">
              <a:noFill/>
              <a:miter lim="800000"/>
              <a:headEnd/>
              <a:tailEnd/>
            </a:ln>
          </p:spPr>
          <p:txBody>
            <a:bodyPr>
              <a:spAutoFit/>
            </a:bodyPr>
            <a:lstStyle/>
            <a:p>
              <a:pPr algn="l">
                <a:spcBef>
                  <a:spcPct val="50000"/>
                </a:spcBef>
              </a:pPr>
              <a:endParaRPr lang="en-US" sz="2400">
                <a:latin typeface="Arial" charset="0"/>
              </a:endParaRPr>
            </a:p>
          </p:txBody>
        </p:sp>
        <p:sp>
          <p:nvSpPr>
            <p:cNvPr id="26657" name="Text Box 4"/>
            <p:cNvSpPr txBox="1">
              <a:spLocks noChangeArrowheads="1"/>
            </p:cNvSpPr>
            <p:nvPr/>
          </p:nvSpPr>
          <p:spPr bwMode="auto">
            <a:xfrm>
              <a:off x="624" y="1344"/>
              <a:ext cx="1488" cy="294"/>
            </a:xfrm>
            <a:prstGeom prst="rect">
              <a:avLst/>
            </a:prstGeom>
            <a:noFill/>
            <a:ln w="9525">
              <a:solidFill>
                <a:schemeClr val="tx1"/>
              </a:solidFill>
              <a:miter lim="800000"/>
              <a:headEnd/>
              <a:tailEnd/>
            </a:ln>
          </p:spPr>
          <p:txBody>
            <a:bodyPr>
              <a:spAutoFit/>
            </a:bodyPr>
            <a:lstStyle/>
            <a:p>
              <a:pPr algn="l">
                <a:spcBef>
                  <a:spcPct val="50000"/>
                </a:spcBef>
              </a:pPr>
              <a:r>
                <a:rPr lang="en-US" sz="2400">
                  <a:latin typeface="Arial" charset="0"/>
                </a:rPr>
                <a:t>Boot Block</a:t>
              </a:r>
            </a:p>
          </p:txBody>
        </p:sp>
        <p:sp>
          <p:nvSpPr>
            <p:cNvPr id="26658" name="Text Box 5"/>
            <p:cNvSpPr txBox="1">
              <a:spLocks noChangeArrowheads="1"/>
            </p:cNvSpPr>
            <p:nvPr/>
          </p:nvSpPr>
          <p:spPr bwMode="auto">
            <a:xfrm>
              <a:off x="624" y="1626"/>
              <a:ext cx="1488" cy="294"/>
            </a:xfrm>
            <a:prstGeom prst="rect">
              <a:avLst/>
            </a:prstGeom>
            <a:noFill/>
            <a:ln w="9525">
              <a:solidFill>
                <a:schemeClr val="tx1"/>
              </a:solidFill>
              <a:miter lim="800000"/>
              <a:headEnd/>
              <a:tailEnd/>
            </a:ln>
          </p:spPr>
          <p:txBody>
            <a:bodyPr>
              <a:spAutoFit/>
            </a:bodyPr>
            <a:lstStyle/>
            <a:p>
              <a:pPr algn="l">
                <a:spcBef>
                  <a:spcPct val="50000"/>
                </a:spcBef>
              </a:pPr>
              <a:r>
                <a:rPr lang="en-US" sz="2400">
                  <a:latin typeface="Arial" charset="0"/>
                </a:rPr>
                <a:t>Super Block</a:t>
              </a:r>
            </a:p>
          </p:txBody>
        </p:sp>
        <p:sp>
          <p:nvSpPr>
            <p:cNvPr id="26659" name="Text Box 6"/>
            <p:cNvSpPr txBox="1">
              <a:spLocks noChangeArrowheads="1"/>
            </p:cNvSpPr>
            <p:nvPr/>
          </p:nvSpPr>
          <p:spPr bwMode="auto">
            <a:xfrm>
              <a:off x="624" y="1914"/>
              <a:ext cx="1488" cy="294"/>
            </a:xfrm>
            <a:prstGeom prst="rect">
              <a:avLst/>
            </a:prstGeom>
            <a:noFill/>
            <a:ln w="9525">
              <a:solidFill>
                <a:schemeClr val="tx1"/>
              </a:solidFill>
              <a:miter lim="800000"/>
              <a:headEnd/>
              <a:tailEnd/>
            </a:ln>
          </p:spPr>
          <p:txBody>
            <a:bodyPr>
              <a:spAutoFit/>
            </a:bodyPr>
            <a:lstStyle/>
            <a:p>
              <a:pPr algn="l">
                <a:spcBef>
                  <a:spcPct val="50000"/>
                </a:spcBef>
              </a:pPr>
              <a:r>
                <a:rPr lang="en-US" sz="2400">
                  <a:latin typeface="Arial" charset="0"/>
                </a:rPr>
                <a:t>Inode Block</a:t>
              </a:r>
            </a:p>
          </p:txBody>
        </p:sp>
        <p:sp>
          <p:nvSpPr>
            <p:cNvPr id="26660" name="Text Box 7" descr="Large grid"/>
            <p:cNvSpPr txBox="1">
              <a:spLocks noChangeArrowheads="1"/>
            </p:cNvSpPr>
            <p:nvPr/>
          </p:nvSpPr>
          <p:spPr bwMode="auto">
            <a:xfrm>
              <a:off x="624" y="2208"/>
              <a:ext cx="1488" cy="1329"/>
            </a:xfrm>
            <a:prstGeom prst="rect">
              <a:avLst/>
            </a:prstGeom>
            <a:pattFill prst="lgGrid">
              <a:fgClr>
                <a:schemeClr val="accent1"/>
              </a:fgClr>
              <a:bgClr>
                <a:schemeClr val="bg1"/>
              </a:bgClr>
            </a:pattFill>
            <a:ln w="9525">
              <a:solidFill>
                <a:schemeClr val="tx1"/>
              </a:solidFill>
              <a:miter lim="800000"/>
              <a:headEnd/>
              <a:tailEnd/>
            </a:ln>
          </p:spPr>
          <p:txBody>
            <a:bodyPr>
              <a:spAutoFit/>
            </a:bodyPr>
            <a:lstStyle/>
            <a:p>
              <a:pPr algn="l">
                <a:spcBef>
                  <a:spcPct val="50000"/>
                </a:spcBef>
              </a:pPr>
              <a:r>
                <a:rPr lang="en-US" sz="2400">
                  <a:latin typeface="Arial" charset="0"/>
                </a:rPr>
                <a:t>Data Block</a:t>
              </a:r>
            </a:p>
            <a:p>
              <a:pPr algn="l">
                <a:spcBef>
                  <a:spcPct val="50000"/>
                </a:spcBef>
              </a:pPr>
              <a:endParaRPr lang="en-US" sz="2400">
                <a:latin typeface="Arial" charset="0"/>
              </a:endParaRPr>
            </a:p>
            <a:p>
              <a:pPr algn="l">
                <a:spcBef>
                  <a:spcPct val="50000"/>
                </a:spcBef>
              </a:pPr>
              <a:endParaRPr lang="en-US" sz="2400">
                <a:latin typeface="Arial" charset="0"/>
              </a:endParaRPr>
            </a:p>
            <a:p>
              <a:pPr algn="l">
                <a:spcBef>
                  <a:spcPct val="50000"/>
                </a:spcBef>
              </a:pPr>
              <a:endParaRPr lang="en-US" sz="2400">
                <a:latin typeface="Arial" charset="0"/>
              </a:endParaRPr>
            </a:p>
          </p:txBody>
        </p:sp>
      </p:grpSp>
      <p:sp>
        <p:nvSpPr>
          <p:cNvPr id="26629" name="Text Box 8"/>
          <p:cNvSpPr txBox="1">
            <a:spLocks noChangeArrowheads="1"/>
          </p:cNvSpPr>
          <p:nvPr/>
        </p:nvSpPr>
        <p:spPr bwMode="auto">
          <a:xfrm>
            <a:off x="3352800" y="990600"/>
            <a:ext cx="1981200" cy="2262188"/>
          </a:xfrm>
          <a:prstGeom prst="rect">
            <a:avLst/>
          </a:prstGeom>
          <a:noFill/>
          <a:ln w="9525">
            <a:solidFill>
              <a:schemeClr val="tx1"/>
            </a:solidFill>
            <a:miter lim="800000"/>
            <a:headEnd/>
            <a:tailEnd/>
          </a:ln>
        </p:spPr>
        <p:txBody>
          <a:bodyPr>
            <a:spAutoFit/>
          </a:bodyPr>
          <a:lstStyle/>
          <a:p>
            <a:pPr algn="l">
              <a:spcBef>
                <a:spcPct val="10000"/>
              </a:spcBef>
            </a:pPr>
            <a:r>
              <a:rPr lang="en-US" sz="1200">
                <a:latin typeface="Tahoma" charset="0"/>
              </a:rPr>
              <a:t>Type of the file</a:t>
            </a:r>
          </a:p>
          <a:p>
            <a:pPr algn="l">
              <a:spcBef>
                <a:spcPct val="10000"/>
              </a:spcBef>
            </a:pPr>
            <a:r>
              <a:rPr lang="en-US" sz="1200">
                <a:latin typeface="Tahoma" charset="0"/>
              </a:rPr>
              <a:t>Link counter</a:t>
            </a:r>
          </a:p>
          <a:p>
            <a:pPr algn="l">
              <a:spcBef>
                <a:spcPct val="10000"/>
              </a:spcBef>
            </a:pPr>
            <a:r>
              <a:rPr lang="en-US" sz="1200">
                <a:latin typeface="Tahoma" charset="0"/>
              </a:rPr>
              <a:t>Uid, gid, size</a:t>
            </a:r>
          </a:p>
          <a:p>
            <a:pPr algn="l">
              <a:spcBef>
                <a:spcPct val="10000"/>
              </a:spcBef>
            </a:pPr>
            <a:r>
              <a:rPr lang="en-US" sz="1200">
                <a:latin typeface="Tahoma" charset="0"/>
              </a:rPr>
              <a:t>Date and time of  Creation</a:t>
            </a:r>
          </a:p>
          <a:p>
            <a:pPr algn="l">
              <a:spcBef>
                <a:spcPct val="10000"/>
              </a:spcBef>
            </a:pPr>
            <a:r>
              <a:rPr lang="en-US" sz="1200">
                <a:latin typeface="Tahoma" charset="0"/>
              </a:rPr>
              <a:t>Date and time of access</a:t>
            </a:r>
          </a:p>
          <a:p>
            <a:pPr algn="l">
              <a:spcBef>
                <a:spcPct val="10000"/>
              </a:spcBef>
            </a:pPr>
            <a:r>
              <a:rPr lang="en-US" sz="1200">
                <a:latin typeface="Tahoma" charset="0"/>
              </a:rPr>
              <a:t>Date and time of modification</a:t>
            </a:r>
          </a:p>
          <a:p>
            <a:pPr algn="l">
              <a:spcBef>
                <a:spcPct val="10000"/>
              </a:spcBef>
            </a:pPr>
            <a:r>
              <a:rPr lang="en-US" sz="1200">
                <a:latin typeface="Tahoma" charset="0"/>
              </a:rPr>
              <a:t>:</a:t>
            </a:r>
          </a:p>
          <a:p>
            <a:pPr algn="l">
              <a:spcBef>
                <a:spcPct val="10000"/>
              </a:spcBef>
            </a:pPr>
            <a:r>
              <a:rPr lang="en-US" sz="1200">
                <a:latin typeface="Tahoma" charset="0"/>
              </a:rPr>
              <a:t>:</a:t>
            </a:r>
          </a:p>
          <a:p>
            <a:pPr algn="l">
              <a:spcBef>
                <a:spcPct val="10000"/>
              </a:spcBef>
            </a:pPr>
            <a:endParaRPr lang="en-US" sz="1200">
              <a:latin typeface="Tahoma" charset="0"/>
            </a:endParaRPr>
          </a:p>
        </p:txBody>
      </p:sp>
      <p:sp>
        <p:nvSpPr>
          <p:cNvPr id="26630" name="Text Box 9"/>
          <p:cNvSpPr txBox="1">
            <a:spLocks noChangeArrowheads="1"/>
          </p:cNvSpPr>
          <p:nvPr/>
        </p:nvSpPr>
        <p:spPr bwMode="auto">
          <a:xfrm>
            <a:off x="3352800" y="32766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datablock</a:t>
            </a:r>
          </a:p>
        </p:txBody>
      </p:sp>
      <p:sp>
        <p:nvSpPr>
          <p:cNvPr id="26631" name="Text Box 10"/>
          <p:cNvSpPr txBox="1">
            <a:spLocks noChangeArrowheads="1"/>
          </p:cNvSpPr>
          <p:nvPr/>
        </p:nvSpPr>
        <p:spPr bwMode="auto">
          <a:xfrm>
            <a:off x="3352800" y="35814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datablock</a:t>
            </a:r>
          </a:p>
        </p:txBody>
      </p:sp>
      <p:sp>
        <p:nvSpPr>
          <p:cNvPr id="26632" name="Rectangle 11"/>
          <p:cNvSpPr>
            <a:spLocks noChangeArrowheads="1"/>
          </p:cNvSpPr>
          <p:nvPr/>
        </p:nvSpPr>
        <p:spPr bwMode="auto">
          <a:xfrm>
            <a:off x="3352800" y="3886200"/>
            <a:ext cx="1981200" cy="990600"/>
          </a:xfrm>
          <a:prstGeom prst="rect">
            <a:avLst/>
          </a:prstGeom>
          <a:noFill/>
          <a:ln w="9525">
            <a:noFill/>
            <a:miter lim="800000"/>
            <a:headEnd/>
            <a:tailEnd/>
          </a:ln>
        </p:spPr>
        <p:txBody>
          <a:bodyPr wrap="none" anchor="ctr"/>
          <a:lstStyle/>
          <a:p>
            <a:endParaRPr lang="en-US"/>
          </a:p>
        </p:txBody>
      </p:sp>
      <p:sp>
        <p:nvSpPr>
          <p:cNvPr id="26633" name="Text Box 12"/>
          <p:cNvSpPr txBox="1">
            <a:spLocks noChangeArrowheads="1"/>
          </p:cNvSpPr>
          <p:nvPr/>
        </p:nvSpPr>
        <p:spPr bwMode="auto">
          <a:xfrm>
            <a:off x="3260725" y="3851275"/>
            <a:ext cx="2073275" cy="274638"/>
          </a:xfrm>
          <a:prstGeom prst="rect">
            <a:avLst/>
          </a:prstGeom>
          <a:noFill/>
          <a:ln w="9525">
            <a:noFill/>
            <a:miter lim="800000"/>
            <a:headEnd/>
            <a:tailEnd/>
          </a:ln>
        </p:spPr>
        <p:txBody>
          <a:bodyPr>
            <a:spAutoFit/>
          </a:bodyPr>
          <a:lstStyle/>
          <a:p>
            <a:pPr algn="l"/>
            <a:endParaRPr lang="en-US" sz="1200">
              <a:latin typeface="Tahoma" charset="0"/>
            </a:endParaRPr>
          </a:p>
        </p:txBody>
      </p:sp>
      <p:sp>
        <p:nvSpPr>
          <p:cNvPr id="26634" name="Text Box 13"/>
          <p:cNvSpPr txBox="1">
            <a:spLocks noChangeArrowheads="1"/>
          </p:cNvSpPr>
          <p:nvPr/>
        </p:nvSpPr>
        <p:spPr bwMode="auto">
          <a:xfrm>
            <a:off x="3429000" y="3810000"/>
            <a:ext cx="1905000" cy="457200"/>
          </a:xfrm>
          <a:prstGeom prst="rect">
            <a:avLst/>
          </a:prstGeom>
          <a:noFill/>
          <a:ln w="9525">
            <a:noFill/>
            <a:miter lim="800000"/>
            <a:headEnd/>
            <a:tailEnd/>
          </a:ln>
        </p:spPr>
        <p:txBody>
          <a:bodyPr>
            <a:spAutoFit/>
          </a:bodyPr>
          <a:lstStyle/>
          <a:p>
            <a:r>
              <a:rPr lang="en-US" sz="1200">
                <a:latin typeface="Tahoma" charset="0"/>
              </a:rPr>
              <a:t>:</a:t>
            </a:r>
          </a:p>
          <a:p>
            <a:r>
              <a:rPr lang="en-US" sz="1200">
                <a:latin typeface="Tahoma" charset="0"/>
              </a:rPr>
              <a:t>:</a:t>
            </a:r>
          </a:p>
        </p:txBody>
      </p:sp>
      <p:sp>
        <p:nvSpPr>
          <p:cNvPr id="26635" name="Line 14"/>
          <p:cNvSpPr>
            <a:spLocks noChangeShapeType="1"/>
          </p:cNvSpPr>
          <p:nvPr/>
        </p:nvSpPr>
        <p:spPr bwMode="auto">
          <a:xfrm flipV="1">
            <a:off x="2590800" y="1295400"/>
            <a:ext cx="762000" cy="1295400"/>
          </a:xfrm>
          <a:prstGeom prst="line">
            <a:avLst/>
          </a:prstGeom>
          <a:noFill/>
          <a:ln w="9525">
            <a:solidFill>
              <a:schemeClr val="tx1"/>
            </a:solidFill>
            <a:round/>
            <a:headEnd/>
            <a:tailEnd/>
          </a:ln>
        </p:spPr>
        <p:txBody>
          <a:bodyPr/>
          <a:lstStyle/>
          <a:p>
            <a:endParaRPr lang="en-US"/>
          </a:p>
        </p:txBody>
      </p:sp>
      <p:sp>
        <p:nvSpPr>
          <p:cNvPr id="26636" name="Line 15"/>
          <p:cNvSpPr>
            <a:spLocks noChangeShapeType="1"/>
          </p:cNvSpPr>
          <p:nvPr/>
        </p:nvSpPr>
        <p:spPr bwMode="auto">
          <a:xfrm>
            <a:off x="2590800" y="3048000"/>
            <a:ext cx="762000" cy="2286000"/>
          </a:xfrm>
          <a:prstGeom prst="line">
            <a:avLst/>
          </a:prstGeom>
          <a:noFill/>
          <a:ln w="9525">
            <a:solidFill>
              <a:schemeClr val="tx1"/>
            </a:solidFill>
            <a:round/>
            <a:headEnd/>
            <a:tailEnd/>
          </a:ln>
        </p:spPr>
        <p:txBody>
          <a:bodyPr/>
          <a:lstStyle/>
          <a:p>
            <a:endParaRPr lang="en-US"/>
          </a:p>
        </p:txBody>
      </p:sp>
      <p:sp>
        <p:nvSpPr>
          <p:cNvPr id="26637" name="Text Box 16"/>
          <p:cNvSpPr txBox="1">
            <a:spLocks noChangeArrowheads="1"/>
          </p:cNvSpPr>
          <p:nvPr/>
        </p:nvSpPr>
        <p:spPr bwMode="auto">
          <a:xfrm>
            <a:off x="3429000" y="47244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the addr block</a:t>
            </a:r>
          </a:p>
        </p:txBody>
      </p:sp>
      <p:sp>
        <p:nvSpPr>
          <p:cNvPr id="26638" name="Line 17"/>
          <p:cNvSpPr>
            <a:spLocks noChangeShapeType="1"/>
          </p:cNvSpPr>
          <p:nvPr/>
        </p:nvSpPr>
        <p:spPr bwMode="auto">
          <a:xfrm flipV="1">
            <a:off x="5334000" y="4038600"/>
            <a:ext cx="914400" cy="685800"/>
          </a:xfrm>
          <a:prstGeom prst="line">
            <a:avLst/>
          </a:prstGeom>
          <a:noFill/>
          <a:ln w="9525">
            <a:solidFill>
              <a:schemeClr val="tx1"/>
            </a:solidFill>
            <a:round/>
            <a:headEnd/>
            <a:tailEnd/>
          </a:ln>
        </p:spPr>
        <p:txBody>
          <a:bodyPr/>
          <a:lstStyle/>
          <a:p>
            <a:endParaRPr lang="en-US"/>
          </a:p>
        </p:txBody>
      </p:sp>
      <p:sp>
        <p:nvSpPr>
          <p:cNvPr id="26639" name="Rectangle 18" descr="Light horizontal"/>
          <p:cNvSpPr>
            <a:spLocks noChangeArrowheads="1"/>
          </p:cNvSpPr>
          <p:nvPr/>
        </p:nvSpPr>
        <p:spPr bwMode="auto">
          <a:xfrm>
            <a:off x="5943600" y="3657600"/>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0" name="Text Box 19"/>
          <p:cNvSpPr txBox="1">
            <a:spLocks noChangeArrowheads="1"/>
          </p:cNvSpPr>
          <p:nvPr/>
        </p:nvSpPr>
        <p:spPr bwMode="auto">
          <a:xfrm>
            <a:off x="3429000" y="50292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the addr block</a:t>
            </a:r>
          </a:p>
        </p:txBody>
      </p:sp>
      <p:sp>
        <p:nvSpPr>
          <p:cNvPr id="26641" name="Line 20"/>
          <p:cNvSpPr>
            <a:spLocks noChangeShapeType="1"/>
          </p:cNvSpPr>
          <p:nvPr/>
        </p:nvSpPr>
        <p:spPr bwMode="auto">
          <a:xfrm flipV="1">
            <a:off x="5410200" y="4495800"/>
            <a:ext cx="914400" cy="685800"/>
          </a:xfrm>
          <a:prstGeom prst="line">
            <a:avLst/>
          </a:prstGeom>
          <a:noFill/>
          <a:ln w="9525">
            <a:solidFill>
              <a:schemeClr val="tx1"/>
            </a:solidFill>
            <a:round/>
            <a:headEnd/>
            <a:tailEnd/>
          </a:ln>
        </p:spPr>
        <p:txBody>
          <a:bodyPr/>
          <a:lstStyle/>
          <a:p>
            <a:endParaRPr lang="en-US"/>
          </a:p>
        </p:txBody>
      </p:sp>
      <p:sp>
        <p:nvSpPr>
          <p:cNvPr id="26642" name="Rectangle 21" descr="Light horizontal"/>
          <p:cNvSpPr>
            <a:spLocks noChangeArrowheads="1"/>
          </p:cNvSpPr>
          <p:nvPr/>
        </p:nvSpPr>
        <p:spPr bwMode="auto">
          <a:xfrm>
            <a:off x="6248400" y="4191000"/>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3" name="Rectangle 22" descr="Light horizontal"/>
          <p:cNvSpPr>
            <a:spLocks noChangeArrowheads="1"/>
          </p:cNvSpPr>
          <p:nvPr/>
        </p:nvSpPr>
        <p:spPr bwMode="auto">
          <a:xfrm>
            <a:off x="7467600" y="4114800"/>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4" name="Line 23"/>
          <p:cNvSpPr>
            <a:spLocks noChangeShapeType="1"/>
          </p:cNvSpPr>
          <p:nvPr/>
        </p:nvSpPr>
        <p:spPr bwMode="auto">
          <a:xfrm>
            <a:off x="7086600" y="4343400"/>
            <a:ext cx="381000" cy="0"/>
          </a:xfrm>
          <a:prstGeom prst="line">
            <a:avLst/>
          </a:prstGeom>
          <a:noFill/>
          <a:ln w="9525">
            <a:solidFill>
              <a:schemeClr val="tx1"/>
            </a:solidFill>
            <a:round/>
            <a:headEnd/>
            <a:tailEnd/>
          </a:ln>
        </p:spPr>
        <p:txBody>
          <a:bodyPr/>
          <a:lstStyle/>
          <a:p>
            <a:endParaRPr lang="en-US"/>
          </a:p>
        </p:txBody>
      </p:sp>
      <p:sp>
        <p:nvSpPr>
          <p:cNvPr id="26645" name="Text Box 24"/>
          <p:cNvSpPr txBox="1">
            <a:spLocks noChangeArrowheads="1"/>
          </p:cNvSpPr>
          <p:nvPr/>
        </p:nvSpPr>
        <p:spPr bwMode="auto">
          <a:xfrm>
            <a:off x="3429000" y="53340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the addr block</a:t>
            </a:r>
          </a:p>
        </p:txBody>
      </p:sp>
      <p:sp>
        <p:nvSpPr>
          <p:cNvPr id="26646" name="Line 25"/>
          <p:cNvSpPr>
            <a:spLocks noChangeShapeType="1"/>
          </p:cNvSpPr>
          <p:nvPr/>
        </p:nvSpPr>
        <p:spPr bwMode="auto">
          <a:xfrm flipV="1">
            <a:off x="5410200" y="4953000"/>
            <a:ext cx="914400" cy="685800"/>
          </a:xfrm>
          <a:prstGeom prst="line">
            <a:avLst/>
          </a:prstGeom>
          <a:noFill/>
          <a:ln w="9525">
            <a:solidFill>
              <a:schemeClr val="tx1"/>
            </a:solidFill>
            <a:round/>
            <a:headEnd/>
            <a:tailEnd/>
          </a:ln>
        </p:spPr>
        <p:txBody>
          <a:bodyPr/>
          <a:lstStyle/>
          <a:p>
            <a:endParaRPr lang="en-US"/>
          </a:p>
        </p:txBody>
      </p:sp>
      <p:sp>
        <p:nvSpPr>
          <p:cNvPr id="26647" name="Rectangle 26" descr="Light horizontal"/>
          <p:cNvSpPr>
            <a:spLocks noChangeArrowheads="1"/>
          </p:cNvSpPr>
          <p:nvPr/>
        </p:nvSpPr>
        <p:spPr bwMode="auto">
          <a:xfrm>
            <a:off x="6324600" y="4791075"/>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8" name="Rectangle 27" descr="Light horizontal"/>
          <p:cNvSpPr>
            <a:spLocks noChangeArrowheads="1"/>
          </p:cNvSpPr>
          <p:nvPr/>
        </p:nvSpPr>
        <p:spPr bwMode="auto">
          <a:xfrm>
            <a:off x="7315200" y="4714875"/>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9" name="Line 28"/>
          <p:cNvSpPr>
            <a:spLocks noChangeShapeType="1"/>
          </p:cNvSpPr>
          <p:nvPr/>
        </p:nvSpPr>
        <p:spPr bwMode="auto">
          <a:xfrm>
            <a:off x="7162800" y="4876800"/>
            <a:ext cx="152400" cy="0"/>
          </a:xfrm>
          <a:prstGeom prst="line">
            <a:avLst/>
          </a:prstGeom>
          <a:noFill/>
          <a:ln w="9525">
            <a:solidFill>
              <a:schemeClr val="tx1"/>
            </a:solidFill>
            <a:round/>
            <a:headEnd/>
            <a:tailEnd/>
          </a:ln>
        </p:spPr>
        <p:txBody>
          <a:bodyPr/>
          <a:lstStyle/>
          <a:p>
            <a:endParaRPr lang="en-US"/>
          </a:p>
        </p:txBody>
      </p:sp>
      <p:sp>
        <p:nvSpPr>
          <p:cNvPr id="26650" name="Rectangle 29" descr="Light horizontal"/>
          <p:cNvSpPr>
            <a:spLocks noChangeArrowheads="1"/>
          </p:cNvSpPr>
          <p:nvPr/>
        </p:nvSpPr>
        <p:spPr bwMode="auto">
          <a:xfrm>
            <a:off x="8229600" y="4724400"/>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51" name="Line 30"/>
          <p:cNvSpPr>
            <a:spLocks noChangeShapeType="1"/>
          </p:cNvSpPr>
          <p:nvPr/>
        </p:nvSpPr>
        <p:spPr bwMode="auto">
          <a:xfrm>
            <a:off x="8153400" y="4876800"/>
            <a:ext cx="228600" cy="0"/>
          </a:xfrm>
          <a:prstGeom prst="line">
            <a:avLst/>
          </a:prstGeom>
          <a:noFill/>
          <a:ln w="9525">
            <a:solidFill>
              <a:schemeClr val="tx1"/>
            </a:solidFill>
            <a:round/>
            <a:headEnd/>
            <a:tailEnd/>
          </a:ln>
        </p:spPr>
        <p:txBody>
          <a:bodyPr/>
          <a:lstStyle/>
          <a:p>
            <a:endParaRPr lang="en-US"/>
          </a:p>
        </p:txBody>
      </p:sp>
      <p:sp>
        <p:nvSpPr>
          <p:cNvPr id="26652" name="AutoShape 31"/>
          <p:cNvSpPr>
            <a:spLocks noChangeArrowheads="1"/>
          </p:cNvSpPr>
          <p:nvPr/>
        </p:nvSpPr>
        <p:spPr bwMode="auto">
          <a:xfrm rot="-1879515">
            <a:off x="5943600" y="1231900"/>
            <a:ext cx="990600" cy="520700"/>
          </a:xfrm>
          <a:prstGeom prst="wedgeRectCallout">
            <a:avLst>
              <a:gd name="adj1" fmla="val -132829"/>
              <a:gd name="adj2" fmla="val 313181"/>
            </a:avLst>
          </a:prstGeom>
          <a:solidFill>
            <a:schemeClr val="accent1"/>
          </a:solidFill>
          <a:ln w="9525">
            <a:solidFill>
              <a:schemeClr val="tx1"/>
            </a:solidFill>
            <a:miter lim="800000"/>
            <a:headEnd/>
            <a:tailEnd/>
          </a:ln>
        </p:spPr>
        <p:txBody>
          <a:bodyPr/>
          <a:lstStyle/>
          <a:p>
            <a:r>
              <a:rPr lang="en-US" sz="1200">
                <a:latin typeface="Arial" charset="0"/>
              </a:rPr>
              <a:t>Single indirect</a:t>
            </a:r>
          </a:p>
        </p:txBody>
      </p:sp>
      <p:sp>
        <p:nvSpPr>
          <p:cNvPr id="26653" name="AutoShape 32"/>
          <p:cNvSpPr>
            <a:spLocks noChangeArrowheads="1"/>
          </p:cNvSpPr>
          <p:nvPr/>
        </p:nvSpPr>
        <p:spPr bwMode="auto">
          <a:xfrm rot="-308027">
            <a:off x="7086600" y="1295400"/>
            <a:ext cx="1066800" cy="609600"/>
          </a:xfrm>
          <a:prstGeom prst="wedgeRectCallout">
            <a:avLst>
              <a:gd name="adj1" fmla="val -18426"/>
              <a:gd name="adj2" fmla="val 432898"/>
            </a:avLst>
          </a:prstGeom>
          <a:solidFill>
            <a:schemeClr val="accent1"/>
          </a:solidFill>
          <a:ln w="9525">
            <a:solidFill>
              <a:schemeClr val="tx1"/>
            </a:solidFill>
            <a:miter lim="800000"/>
            <a:headEnd/>
            <a:tailEnd/>
          </a:ln>
        </p:spPr>
        <p:txBody>
          <a:bodyPr/>
          <a:lstStyle/>
          <a:p>
            <a:r>
              <a:rPr lang="en-US" sz="1200">
                <a:latin typeface="Tahoma" charset="0"/>
              </a:rPr>
              <a:t>Double indirect</a:t>
            </a:r>
          </a:p>
        </p:txBody>
      </p:sp>
      <p:sp>
        <p:nvSpPr>
          <p:cNvPr id="26654" name="AutoShape 33"/>
          <p:cNvSpPr>
            <a:spLocks noChangeArrowheads="1"/>
          </p:cNvSpPr>
          <p:nvPr/>
        </p:nvSpPr>
        <p:spPr bwMode="auto">
          <a:xfrm rot="-1867427">
            <a:off x="7848600" y="2209800"/>
            <a:ext cx="1066800" cy="609600"/>
          </a:xfrm>
          <a:prstGeom prst="wedgeRectCallout">
            <a:avLst>
              <a:gd name="adj1" fmla="val -95593"/>
              <a:gd name="adj2" fmla="val 357824"/>
            </a:avLst>
          </a:prstGeom>
          <a:solidFill>
            <a:schemeClr val="accent1"/>
          </a:solidFill>
          <a:ln w="9525">
            <a:solidFill>
              <a:schemeClr val="tx1"/>
            </a:solidFill>
            <a:miter lim="800000"/>
            <a:headEnd/>
            <a:tailEnd/>
          </a:ln>
        </p:spPr>
        <p:txBody>
          <a:bodyPr/>
          <a:lstStyle/>
          <a:p>
            <a:r>
              <a:rPr lang="en-US" sz="1200">
                <a:latin typeface="Tahoma" charset="0"/>
              </a:rPr>
              <a:t>Triple Indirect</a:t>
            </a:r>
          </a:p>
        </p:txBody>
      </p:sp>
      <p:sp>
        <p:nvSpPr>
          <p:cNvPr id="26655" name="Rectangle 34"/>
          <p:cNvSpPr>
            <a:spLocks noChangeArrowheads="1"/>
          </p:cNvSpPr>
          <p:nvPr/>
        </p:nvSpPr>
        <p:spPr bwMode="auto">
          <a:xfrm>
            <a:off x="533400" y="152400"/>
            <a:ext cx="8001000" cy="685800"/>
          </a:xfrm>
          <a:prstGeom prst="rect">
            <a:avLst/>
          </a:prstGeom>
          <a:noFill/>
          <a:ln w="9525">
            <a:noFill/>
            <a:miter lim="800000"/>
            <a:headEnd/>
            <a:tailEnd/>
          </a:ln>
        </p:spPr>
        <p:txBody>
          <a:bodyPr/>
          <a:lstStyle/>
          <a:p>
            <a:r>
              <a:rPr lang="en-US">
                <a:solidFill>
                  <a:schemeClr val="tx2"/>
                </a:solidFill>
              </a:rPr>
              <a:t>File System Structure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ChangeArrowheads="1"/>
          </p:cNvSpPr>
          <p:nvPr/>
        </p:nvSpPr>
        <p:spPr bwMode="auto">
          <a:xfrm>
            <a:off x="457200" y="1066800"/>
            <a:ext cx="8305800" cy="5130800"/>
          </a:xfrm>
          <a:prstGeom prst="rect">
            <a:avLst/>
          </a:prstGeom>
          <a:noFill/>
          <a:ln w="9525">
            <a:noFill/>
            <a:miter lim="800000"/>
            <a:headEnd/>
            <a:tailEnd/>
          </a:ln>
        </p:spPr>
        <p:txBody>
          <a:bodyPr>
            <a:spAutoFit/>
          </a:bodyPr>
          <a:lstStyle/>
          <a:p>
            <a:pPr algn="l"/>
            <a:r>
              <a:rPr lang="en-US" sz="2400"/>
              <a:t>BSD:	        	Berkeley, BSD </a:t>
            </a:r>
          </a:p>
          <a:p>
            <a:pPr algn="l">
              <a:lnSpc>
                <a:spcPct val="90000"/>
              </a:lnSpc>
            </a:pPr>
            <a:endParaRPr lang="en-US" sz="2400"/>
          </a:p>
          <a:p>
            <a:pPr algn="l"/>
            <a:r>
              <a:rPr lang="en-US" sz="2400"/>
              <a:t>Solaris:         	Sun Microsystems, Sys 5/BSD </a:t>
            </a:r>
          </a:p>
          <a:p>
            <a:pPr algn="l">
              <a:lnSpc>
                <a:spcPct val="90000"/>
              </a:lnSpc>
            </a:pPr>
            <a:endParaRPr lang="en-US" sz="2400"/>
          </a:p>
          <a:p>
            <a:pPr algn="l"/>
            <a:r>
              <a:rPr lang="en-US" sz="2400"/>
              <a:t>Ultrix:           	Digital Equipment Corporation, BSD </a:t>
            </a:r>
          </a:p>
          <a:p>
            <a:pPr algn="l">
              <a:lnSpc>
                <a:spcPct val="90000"/>
              </a:lnSpc>
            </a:pPr>
            <a:endParaRPr lang="en-US" sz="2400"/>
          </a:p>
          <a:p>
            <a:pPr algn="l"/>
            <a:r>
              <a:rPr lang="en-US" sz="2400"/>
              <a:t>OSF 1:          	Digital Equipment Corporation, BSD/sys 5</a:t>
            </a:r>
          </a:p>
          <a:p>
            <a:pPr algn="l">
              <a:lnSpc>
                <a:spcPct val="70000"/>
              </a:lnSpc>
            </a:pPr>
            <a:endParaRPr lang="en-US" sz="2400"/>
          </a:p>
          <a:p>
            <a:pPr algn="l"/>
            <a:r>
              <a:rPr lang="en-US" sz="2400"/>
              <a:t>HPUX:         	Hewlett-Packard, Sys 5 </a:t>
            </a:r>
          </a:p>
          <a:p>
            <a:pPr algn="l">
              <a:lnSpc>
                <a:spcPct val="80000"/>
              </a:lnSpc>
            </a:pPr>
            <a:endParaRPr lang="en-US" sz="2400"/>
          </a:p>
          <a:p>
            <a:pPr algn="l"/>
            <a:r>
              <a:rPr lang="en-US" sz="2400"/>
              <a:t>AIX:             	IBM, Sys 5 / BSD </a:t>
            </a:r>
          </a:p>
          <a:p>
            <a:pPr algn="l">
              <a:lnSpc>
                <a:spcPct val="80000"/>
              </a:lnSpc>
            </a:pPr>
            <a:endParaRPr lang="en-US" sz="2400"/>
          </a:p>
          <a:p>
            <a:pPr algn="l"/>
            <a:r>
              <a:rPr lang="en-US" sz="2400"/>
              <a:t>IRIX: 	           Silicon Graphics, Sys 5</a:t>
            </a:r>
          </a:p>
          <a:p>
            <a:pPr algn="l">
              <a:lnSpc>
                <a:spcPct val="80000"/>
              </a:lnSpc>
            </a:pPr>
            <a:r>
              <a:rPr lang="en-US" sz="2400"/>
              <a:t> </a:t>
            </a:r>
          </a:p>
          <a:p>
            <a:pPr algn="l"/>
            <a:r>
              <a:rPr lang="en-US" sz="2400"/>
              <a:t>GNU/Linux: 	GNU, BSD/Posix </a:t>
            </a:r>
          </a:p>
        </p:txBody>
      </p:sp>
      <p:sp>
        <p:nvSpPr>
          <p:cNvPr id="27653"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Common UNIX Flavours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a:t>Broad classification of users</a:t>
            </a:r>
          </a:p>
          <a:p>
            <a:pPr marL="640080" lvl="1" indent="-246888" fontAlgn="auto">
              <a:spcAft>
                <a:spcPts val="0"/>
              </a:spcAft>
              <a:buFontTx/>
              <a:buChar char="•"/>
              <a:defRPr/>
            </a:pPr>
            <a:r>
              <a:rPr lang="en-US"/>
              <a:t>root (most privileged)</a:t>
            </a:r>
          </a:p>
          <a:p>
            <a:pPr marL="640080" lvl="1" indent="-246888" fontAlgn="auto">
              <a:spcAft>
                <a:spcPts val="0"/>
              </a:spcAft>
              <a:buFontTx/>
              <a:buChar char="•"/>
              <a:defRPr/>
            </a:pPr>
            <a:r>
              <a:rPr lang="en-US"/>
              <a:t>Non-root (less privileged)</a:t>
            </a:r>
          </a:p>
          <a:p>
            <a:pPr marL="640080" lvl="1" indent="-246888" fontAlgn="auto">
              <a:spcAft>
                <a:spcPts val="0"/>
              </a:spcAft>
              <a:buFontTx/>
              <a:buChar char="•"/>
              <a:defRPr/>
            </a:pPr>
            <a:endParaRPr lang="en-US"/>
          </a:p>
          <a:p>
            <a:pPr marL="274320" indent="-274320" fontAlgn="auto">
              <a:spcAft>
                <a:spcPts val="0"/>
              </a:spcAft>
              <a:buClr>
                <a:schemeClr val="accent3"/>
              </a:buClr>
              <a:buFont typeface="Wingdings 2"/>
              <a:buChar char=""/>
              <a:defRPr/>
            </a:pPr>
            <a:r>
              <a:rPr lang="en-US"/>
              <a:t>Group</a:t>
            </a:r>
          </a:p>
          <a:p>
            <a:pPr marL="640080" lvl="1" indent="-246888" fontAlgn="auto">
              <a:spcAft>
                <a:spcPts val="0"/>
              </a:spcAft>
              <a:buFontTx/>
              <a:buChar char="•"/>
              <a:defRPr/>
            </a:pPr>
            <a:r>
              <a:rPr lang="en-US"/>
              <a:t>UNIX allows user IDs to be grouped</a:t>
            </a:r>
          </a:p>
          <a:p>
            <a:pPr marL="640080" lvl="1" indent="-246888" fontAlgn="auto">
              <a:spcAft>
                <a:spcPts val="0"/>
              </a:spcAft>
              <a:buFontTx/>
              <a:buChar char="•"/>
              <a:defRPr/>
            </a:pPr>
            <a:r>
              <a:rPr lang="en-US"/>
              <a:t>A single user ID can be member of multiple groups</a:t>
            </a:r>
          </a:p>
          <a:p>
            <a:pPr marL="640080" lvl="1" indent="-246888" fontAlgn="auto">
              <a:spcAft>
                <a:spcPts val="0"/>
              </a:spcAft>
              <a:buFontTx/>
              <a:buChar char="•"/>
              <a:defRPr/>
            </a:pPr>
            <a:endParaRPr lang="en-US"/>
          </a:p>
          <a:p>
            <a:pPr marL="274320" indent="-274320" fontAlgn="auto">
              <a:spcAft>
                <a:spcPts val="0"/>
              </a:spcAft>
              <a:buClr>
                <a:schemeClr val="accent3"/>
              </a:buClr>
              <a:buFont typeface="Wingdings 2"/>
              <a:buChar char=""/>
              <a:defRPr/>
            </a:pPr>
            <a:r>
              <a:rPr lang="en-US"/>
              <a:t>Differentiating users w.r.to file access</a:t>
            </a:r>
          </a:p>
          <a:p>
            <a:pPr marL="640080" lvl="1" indent="-246888" fontAlgn="auto">
              <a:spcAft>
                <a:spcPts val="0"/>
              </a:spcAft>
              <a:buFontTx/>
              <a:buChar char="•"/>
              <a:defRPr/>
            </a:pPr>
            <a:r>
              <a:rPr lang="en-US"/>
              <a:t>Owner</a:t>
            </a:r>
          </a:p>
          <a:p>
            <a:pPr marL="640080" lvl="1" indent="-246888" fontAlgn="auto">
              <a:spcAft>
                <a:spcPts val="0"/>
              </a:spcAft>
              <a:buFontTx/>
              <a:buChar char="•"/>
              <a:defRPr/>
            </a:pPr>
            <a:r>
              <a:rPr lang="en-US"/>
              <a:t>Group</a:t>
            </a:r>
          </a:p>
          <a:p>
            <a:pPr marL="640080" lvl="1" indent="-246888" fontAlgn="auto">
              <a:spcAft>
                <a:spcPts val="0"/>
              </a:spcAft>
              <a:buFontTx/>
              <a:buChar char="•"/>
              <a:defRPr/>
            </a:pPr>
            <a:r>
              <a:rPr lang="en-US"/>
              <a:t>Others</a:t>
            </a:r>
          </a:p>
          <a:p>
            <a:pPr lvl="2" indent="-246888" fontAlgn="auto">
              <a:spcAft>
                <a:spcPts val="0"/>
              </a:spcAft>
              <a:buFontTx/>
              <a:buNone/>
              <a:defRPr/>
            </a:pPr>
            <a:endParaRPr lang="en-US"/>
          </a:p>
        </p:txBody>
      </p:sp>
      <p:sp>
        <p:nvSpPr>
          <p:cNvPr id="28677"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Types of UNIX Users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838200" y="1371600"/>
            <a:ext cx="8001000" cy="3733800"/>
          </a:xfrm>
        </p:spPr>
        <p:txBody>
          <a:bodyPr/>
          <a:lstStyle/>
          <a:p>
            <a:r>
              <a:rPr lang="en-US" smtClean="0"/>
              <a:t>User logs in with a valid user ID</a:t>
            </a:r>
          </a:p>
          <a:p>
            <a:r>
              <a:rPr lang="en-US" smtClean="0"/>
              <a:t>User logs out to terminate the login session </a:t>
            </a:r>
          </a:p>
          <a:p>
            <a:endParaRPr lang="en-US" smtClean="0"/>
          </a:p>
          <a:p>
            <a:endParaRPr lang="en-US" smtClean="0"/>
          </a:p>
        </p:txBody>
      </p:sp>
      <p:sp>
        <p:nvSpPr>
          <p:cNvPr id="29701"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Working With UNIX</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smtClean="0"/>
              <a:t>Summary</a:t>
            </a:r>
          </a:p>
        </p:txBody>
      </p:sp>
      <p:sp>
        <p:nvSpPr>
          <p:cNvPr id="30723" name="Rectangle 3"/>
          <p:cNvSpPr>
            <a:spLocks noGrp="1" noChangeArrowheads="1"/>
          </p:cNvSpPr>
          <p:nvPr>
            <p:ph idx="1"/>
          </p:nvPr>
        </p:nvSpPr>
        <p:spPr/>
        <p:txBody>
          <a:bodyPr/>
          <a:lstStyle/>
          <a:p>
            <a:pPr>
              <a:buFontTx/>
              <a:buNone/>
            </a:pPr>
            <a:r>
              <a:rPr lang="en-US" smtClean="0"/>
              <a:t>In this session, you learned about …</a:t>
            </a:r>
          </a:p>
          <a:p>
            <a:r>
              <a:rPr lang="en-US" smtClean="0"/>
              <a:t>The functions of OS</a:t>
            </a:r>
          </a:p>
          <a:p>
            <a:r>
              <a:rPr lang="en-US" smtClean="0"/>
              <a:t>The History of Unix</a:t>
            </a:r>
          </a:p>
          <a:p>
            <a:r>
              <a:rPr lang="en-US" smtClean="0"/>
              <a:t>The features of UNIX</a:t>
            </a:r>
          </a:p>
          <a:p>
            <a:r>
              <a:rPr lang="en-US" smtClean="0"/>
              <a:t>The Unix Architecture</a:t>
            </a:r>
          </a:p>
          <a:p>
            <a:r>
              <a:rPr lang="en-US" smtClean="0"/>
              <a:t>Process management</a:t>
            </a:r>
          </a:p>
          <a:p>
            <a:r>
              <a:rPr lang="en-US" smtClean="0"/>
              <a:t>CPU Scheduling</a:t>
            </a:r>
          </a:p>
          <a:p>
            <a:r>
              <a:rPr lang="en-US" smtClean="0"/>
              <a:t>Memory management</a:t>
            </a:r>
          </a:p>
          <a:p>
            <a:r>
              <a:rPr lang="en-US" smtClean="0"/>
              <a:t>File management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2</a:t>
            </a:r>
          </a:p>
        </p:txBody>
      </p:sp>
      <p:sp>
        <p:nvSpPr>
          <p:cNvPr id="31747" name="Rectangle 3"/>
          <p:cNvSpPr>
            <a:spLocks noGrp="1" noChangeArrowheads="1"/>
          </p:cNvSpPr>
          <p:nvPr>
            <p:ph type="subTitle" idx="1"/>
          </p:nvPr>
        </p:nvSpPr>
        <p:spPr>
          <a:xfrm>
            <a:off x="1371600" y="3429000"/>
            <a:ext cx="6400800" cy="1752600"/>
          </a:xfrm>
        </p:spPr>
        <p:txBody>
          <a:bodyPr/>
          <a:lstStyle/>
          <a:p>
            <a:pPr marR="0"/>
            <a:r>
              <a:rPr lang="en-US" sz="3600" smtClean="0"/>
              <a:t>UNIX Commands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a:xfrm>
            <a:off x="685800" y="501650"/>
            <a:ext cx="7772400" cy="641350"/>
          </a:xfrm>
        </p:spPr>
        <p:txBody>
          <a:bodyPr>
            <a:normAutofit fontScale="90000"/>
          </a:bodyPr>
          <a:lstStyle/>
          <a:p>
            <a:pPr fontAlgn="auto">
              <a:spcAft>
                <a:spcPts val="0"/>
              </a:spcAft>
              <a:defRPr/>
            </a:pPr>
            <a:r>
              <a:rPr lang="en-US"/>
              <a:t>Objectives</a:t>
            </a:r>
          </a:p>
        </p:txBody>
      </p:sp>
      <p:sp>
        <p:nvSpPr>
          <p:cNvPr id="32771" name="Rectangle 3"/>
          <p:cNvSpPr>
            <a:spLocks noGrp="1" noChangeArrowheads="1"/>
          </p:cNvSpPr>
          <p:nvPr>
            <p:ph idx="1"/>
          </p:nvPr>
        </p:nvSpPr>
        <p:spPr>
          <a:xfrm>
            <a:off x="609600" y="1447800"/>
            <a:ext cx="7772400" cy="4114800"/>
          </a:xfrm>
        </p:spPr>
        <p:txBody>
          <a:bodyPr/>
          <a:lstStyle/>
          <a:p>
            <a:pPr>
              <a:buFontTx/>
              <a:buNone/>
            </a:pPr>
            <a:r>
              <a:rPr lang="en-US" smtClean="0"/>
              <a:t>In this session, you will learn to:</a:t>
            </a:r>
          </a:p>
          <a:p>
            <a:r>
              <a:rPr lang="en-US" smtClean="0"/>
              <a:t>Use the basic Unix commands</a:t>
            </a:r>
          </a:p>
          <a:p>
            <a:pPr lvl="2"/>
            <a:r>
              <a:rPr lang="en-US" sz="2400" smtClean="0"/>
              <a:t>pwd</a:t>
            </a:r>
          </a:p>
          <a:p>
            <a:pPr lvl="2"/>
            <a:r>
              <a:rPr lang="en-US" sz="2400" smtClean="0"/>
              <a:t>date</a:t>
            </a:r>
          </a:p>
          <a:p>
            <a:pPr lvl="2"/>
            <a:r>
              <a:rPr lang="en-US" sz="2400" smtClean="0"/>
              <a:t>who</a:t>
            </a:r>
          </a:p>
          <a:p>
            <a:pPr lvl="2"/>
            <a:r>
              <a:rPr lang="en-US" sz="2400" smtClean="0"/>
              <a:t>ls</a:t>
            </a:r>
          </a:p>
          <a:p>
            <a:pPr lvl="2"/>
            <a:r>
              <a:rPr lang="en-US" sz="2400" smtClean="0"/>
              <a:t>man</a:t>
            </a:r>
          </a:p>
          <a:p>
            <a:r>
              <a:rPr lang="en-US" smtClean="0"/>
              <a:t>Use  “man” pages</a:t>
            </a:r>
          </a:p>
          <a:p>
            <a:pPr lvl="1">
              <a:buFontTx/>
              <a:buChar char="•"/>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idx="1"/>
          </p:nvPr>
        </p:nvSpPr>
        <p:spPr/>
        <p:txBody>
          <a:bodyPr/>
          <a:lstStyle/>
          <a:p>
            <a:r>
              <a:rPr lang="en-US" smtClean="0"/>
              <a:t>pwd</a:t>
            </a:r>
          </a:p>
          <a:p>
            <a:pPr lvl="1">
              <a:buFontTx/>
              <a:buChar char="•"/>
            </a:pPr>
            <a:r>
              <a:rPr lang="en-US" smtClean="0"/>
              <a:t>Displays the current working directory.</a:t>
            </a:r>
          </a:p>
          <a:p>
            <a:r>
              <a:rPr lang="en-US" smtClean="0"/>
              <a:t>date</a:t>
            </a:r>
          </a:p>
          <a:p>
            <a:pPr lvl="1">
              <a:buFontTx/>
              <a:buChar char="•"/>
            </a:pPr>
            <a:r>
              <a:rPr lang="en-US" smtClean="0"/>
              <a:t>Displays the current date and time</a:t>
            </a:r>
          </a:p>
        </p:txBody>
      </p:sp>
      <p:sp>
        <p:nvSpPr>
          <p:cNvPr id="33798" name="Rectangle 3"/>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Simple Commands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901700" y="1227138"/>
            <a:ext cx="7343775" cy="4502150"/>
          </a:xfrm>
        </p:spPr>
        <p:txBody>
          <a:bodyPr/>
          <a:lstStyle/>
          <a:p>
            <a:r>
              <a:rPr lang="en-US" smtClean="0"/>
              <a:t>who</a:t>
            </a:r>
          </a:p>
          <a:p>
            <a:pPr lvl="1">
              <a:buFontTx/>
              <a:buChar char="•"/>
            </a:pPr>
            <a:r>
              <a:rPr lang="en-US" smtClean="0"/>
              <a:t>Displays the names of all the users who have currently logged in</a:t>
            </a:r>
          </a:p>
          <a:p>
            <a:r>
              <a:rPr lang="en-US" smtClean="0"/>
              <a:t>who am i</a:t>
            </a:r>
          </a:p>
          <a:p>
            <a:pPr lvl="1">
              <a:buFontTx/>
              <a:buChar char="•"/>
            </a:pPr>
            <a:r>
              <a:rPr lang="en-US" smtClean="0"/>
              <a:t>Displays the name of the current user.</a:t>
            </a:r>
          </a:p>
        </p:txBody>
      </p:sp>
      <p:sp>
        <p:nvSpPr>
          <p:cNvPr id="34821" name="Rectangle 3"/>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Simple Commands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idx="1"/>
          </p:nvPr>
        </p:nvSpPr>
        <p:spPr>
          <a:xfrm>
            <a:off x="533400" y="1295400"/>
            <a:ext cx="8001000" cy="4419600"/>
          </a:xfrm>
        </p:spPr>
        <p:txBody>
          <a:bodyPr>
            <a:normAutofit lnSpcReduction="10000"/>
          </a:bodyPr>
          <a:lstStyle/>
          <a:p>
            <a:pPr marL="274320" indent="-274320" fontAlgn="auto">
              <a:spcAft>
                <a:spcPts val="0"/>
              </a:spcAft>
              <a:buClr>
                <a:schemeClr val="accent3"/>
              </a:buClr>
              <a:buFont typeface="Wingdings 2"/>
              <a:buChar char=""/>
              <a:defRPr/>
            </a:pPr>
            <a:r>
              <a:rPr lang="en-US"/>
              <a:t>ls</a:t>
            </a:r>
          </a:p>
          <a:p>
            <a:pPr marL="274320" indent="-274320" fontAlgn="auto">
              <a:spcAft>
                <a:spcPts val="0"/>
              </a:spcAft>
              <a:buClr>
                <a:schemeClr val="accent3"/>
              </a:buClr>
              <a:buFontTx/>
              <a:buNone/>
              <a:defRPr/>
            </a:pPr>
            <a:r>
              <a:rPr lang="en-US"/>
              <a:t>Syntax	:ls [options] [file….]</a:t>
            </a:r>
          </a:p>
          <a:p>
            <a:pPr marL="274320" indent="-274320" fontAlgn="auto">
              <a:spcAft>
                <a:spcPts val="0"/>
              </a:spcAft>
              <a:buClr>
                <a:schemeClr val="accent3"/>
              </a:buClr>
              <a:buFontTx/>
              <a:buNone/>
              <a:defRPr/>
            </a:pPr>
            <a:r>
              <a:rPr lang="en-US"/>
              <a:t>options:	-l	list in long format</a:t>
            </a:r>
          </a:p>
          <a:p>
            <a:pPr marL="274320" indent="-274320" fontAlgn="auto">
              <a:spcAft>
                <a:spcPts val="0"/>
              </a:spcAft>
              <a:buClr>
                <a:schemeClr val="accent3"/>
              </a:buClr>
              <a:buFontTx/>
              <a:buNone/>
              <a:defRPr/>
            </a:pPr>
            <a:r>
              <a:rPr lang="en-US"/>
              <a:t>			-a	list all files including those 				            beginning with a dot</a:t>
            </a:r>
          </a:p>
          <a:p>
            <a:pPr marL="274320" indent="-274320" fontAlgn="auto">
              <a:spcAft>
                <a:spcPts val="0"/>
              </a:spcAft>
              <a:buClr>
                <a:schemeClr val="accent3"/>
              </a:buClr>
              <a:buFontTx/>
              <a:buNone/>
              <a:defRPr/>
            </a:pPr>
            <a:r>
              <a:rPr lang="en-US"/>
              <a:t>			-i	list inode no of file in first column</a:t>
            </a:r>
          </a:p>
          <a:p>
            <a:pPr marL="274320" indent="-274320" fontAlgn="auto">
              <a:spcAft>
                <a:spcPts val="0"/>
              </a:spcAft>
              <a:buClr>
                <a:schemeClr val="accent3"/>
              </a:buClr>
              <a:buFontTx/>
              <a:buNone/>
              <a:defRPr/>
            </a:pPr>
            <a:r>
              <a:rPr lang="en-US"/>
              <a:t>			-s	reports disk blocks occupied by file</a:t>
            </a:r>
          </a:p>
          <a:p>
            <a:pPr marL="274320" indent="-274320" fontAlgn="auto">
              <a:spcAft>
                <a:spcPts val="0"/>
              </a:spcAft>
              <a:buClr>
                <a:schemeClr val="accent3"/>
              </a:buClr>
              <a:buFontTx/>
              <a:buNone/>
              <a:defRPr/>
            </a:pPr>
            <a:r>
              <a:rPr lang="en-US"/>
              <a:t>			-R	recursively list all sub directories</a:t>
            </a:r>
          </a:p>
          <a:p>
            <a:pPr marL="274320" indent="-274320" fontAlgn="auto">
              <a:spcAft>
                <a:spcPts val="0"/>
              </a:spcAft>
              <a:buClr>
                <a:schemeClr val="accent3"/>
              </a:buClr>
              <a:buFontTx/>
              <a:buNone/>
              <a:defRPr/>
            </a:pPr>
            <a:r>
              <a:rPr lang="en-US"/>
              <a:t>			-F	mark type of each file</a:t>
            </a:r>
          </a:p>
          <a:p>
            <a:pPr marL="274320" indent="-274320" fontAlgn="auto">
              <a:spcAft>
                <a:spcPts val="0"/>
              </a:spcAft>
              <a:buClr>
                <a:schemeClr val="accent3"/>
              </a:buClr>
              <a:buFontTx/>
              <a:buNone/>
              <a:defRPr/>
            </a:pPr>
            <a:r>
              <a:rPr lang="en-US"/>
              <a:t>			-C	display files in columns</a:t>
            </a:r>
          </a:p>
          <a:p>
            <a:pPr marL="640080" lvl="1" indent="-246888" fontAlgn="auto">
              <a:spcAft>
                <a:spcPts val="0"/>
              </a:spcAft>
              <a:buFontTx/>
              <a:buNone/>
              <a:defRPr/>
            </a:pPr>
            <a:endParaRPr lang="en-US"/>
          </a:p>
        </p:txBody>
      </p:sp>
      <p:sp>
        <p:nvSpPr>
          <p:cNvPr id="3584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Listing the Directory Contents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1</a:t>
            </a:r>
          </a:p>
        </p:txBody>
      </p:sp>
      <p:sp>
        <p:nvSpPr>
          <p:cNvPr id="9219" name="Rectangle 3"/>
          <p:cNvSpPr>
            <a:spLocks noGrp="1" noChangeArrowheads="1"/>
          </p:cNvSpPr>
          <p:nvPr>
            <p:ph type="subTitle" idx="1"/>
          </p:nvPr>
        </p:nvSpPr>
        <p:spPr>
          <a:xfrm>
            <a:off x="1371600" y="3429000"/>
            <a:ext cx="6400800" cy="1752600"/>
          </a:xfrm>
        </p:spPr>
        <p:txBody>
          <a:bodyPr/>
          <a:lstStyle/>
          <a:p>
            <a:pPr marR="0"/>
            <a:r>
              <a:rPr lang="en-US" sz="3600" smtClean="0"/>
              <a:t>UNIX Operating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Meta Characters</a:t>
            </a:r>
          </a:p>
        </p:txBody>
      </p:sp>
      <p:grpSp>
        <p:nvGrpSpPr>
          <p:cNvPr id="36869" name="Group 238"/>
          <p:cNvGrpSpPr>
            <a:grpSpLocks/>
          </p:cNvGrpSpPr>
          <p:nvPr/>
        </p:nvGrpSpPr>
        <p:grpSpPr bwMode="auto">
          <a:xfrm>
            <a:off x="381000" y="1447800"/>
            <a:ext cx="8696325" cy="5130800"/>
            <a:chOff x="240" y="912"/>
            <a:chExt cx="5478" cy="3232"/>
          </a:xfrm>
        </p:grpSpPr>
        <p:sp>
          <p:nvSpPr>
            <p:cNvPr id="36870" name="AutoShape 5"/>
            <p:cNvSpPr>
              <a:spLocks noChangeAspect="1" noChangeArrowheads="1" noTextEdit="1"/>
            </p:cNvSpPr>
            <p:nvPr/>
          </p:nvSpPr>
          <p:spPr bwMode="auto">
            <a:xfrm>
              <a:off x="240" y="912"/>
              <a:ext cx="5472" cy="3225"/>
            </a:xfrm>
            <a:prstGeom prst="rect">
              <a:avLst/>
            </a:prstGeom>
            <a:noFill/>
            <a:ln w="9525">
              <a:noFill/>
              <a:miter lim="800000"/>
              <a:headEnd/>
              <a:tailEnd/>
            </a:ln>
          </p:spPr>
          <p:txBody>
            <a:bodyPr/>
            <a:lstStyle/>
            <a:p>
              <a:endParaRPr lang="en-US"/>
            </a:p>
          </p:txBody>
        </p:sp>
        <p:grpSp>
          <p:nvGrpSpPr>
            <p:cNvPr id="36871" name="Group 207"/>
            <p:cNvGrpSpPr>
              <a:grpSpLocks/>
            </p:cNvGrpSpPr>
            <p:nvPr/>
          </p:nvGrpSpPr>
          <p:grpSpPr bwMode="auto">
            <a:xfrm>
              <a:off x="240" y="912"/>
              <a:ext cx="5478" cy="3056"/>
              <a:chOff x="240" y="912"/>
              <a:chExt cx="5478" cy="3056"/>
            </a:xfrm>
          </p:grpSpPr>
          <p:sp>
            <p:nvSpPr>
              <p:cNvPr id="36902" name="Rectangle 7"/>
              <p:cNvSpPr>
                <a:spLocks noChangeArrowheads="1"/>
              </p:cNvSpPr>
              <p:nvPr/>
            </p:nvSpPr>
            <p:spPr bwMode="auto">
              <a:xfrm>
                <a:off x="311" y="918"/>
                <a:ext cx="285"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Meta</a:t>
                </a:r>
                <a:endParaRPr lang="en-US"/>
              </a:p>
            </p:txBody>
          </p:sp>
          <p:sp>
            <p:nvSpPr>
              <p:cNvPr id="36903" name="Rectangle 8"/>
              <p:cNvSpPr>
                <a:spLocks noChangeArrowheads="1"/>
              </p:cNvSpPr>
              <p:nvPr/>
            </p:nvSpPr>
            <p:spPr bwMode="auto">
              <a:xfrm>
                <a:off x="590" y="918"/>
                <a:ext cx="3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 </a:t>
                </a:r>
                <a:endParaRPr lang="en-US"/>
              </a:p>
            </p:txBody>
          </p:sp>
          <p:sp>
            <p:nvSpPr>
              <p:cNvPr id="36904" name="Rectangle 9"/>
              <p:cNvSpPr>
                <a:spLocks noChangeArrowheads="1"/>
              </p:cNvSpPr>
              <p:nvPr/>
            </p:nvSpPr>
            <p:spPr bwMode="auto">
              <a:xfrm>
                <a:off x="311" y="1060"/>
                <a:ext cx="61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Characters</a:t>
                </a:r>
                <a:endParaRPr lang="en-US"/>
              </a:p>
            </p:txBody>
          </p:sp>
          <p:sp>
            <p:nvSpPr>
              <p:cNvPr id="36905" name="Rectangle 10"/>
              <p:cNvSpPr>
                <a:spLocks noChangeArrowheads="1"/>
              </p:cNvSpPr>
              <p:nvPr/>
            </p:nvSpPr>
            <p:spPr bwMode="auto">
              <a:xfrm>
                <a:off x="857" y="1060"/>
                <a:ext cx="3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 </a:t>
                </a:r>
                <a:endParaRPr lang="en-US"/>
              </a:p>
            </p:txBody>
          </p:sp>
          <p:sp>
            <p:nvSpPr>
              <p:cNvPr id="36906" name="Rectangle 11"/>
              <p:cNvSpPr>
                <a:spLocks noChangeArrowheads="1"/>
              </p:cNvSpPr>
              <p:nvPr/>
            </p:nvSpPr>
            <p:spPr bwMode="auto">
              <a:xfrm>
                <a:off x="1014" y="918"/>
                <a:ext cx="448"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Purpose</a:t>
                </a:r>
                <a:endParaRPr lang="en-US"/>
              </a:p>
            </p:txBody>
          </p:sp>
          <p:sp>
            <p:nvSpPr>
              <p:cNvPr id="36907" name="Rectangle 12"/>
              <p:cNvSpPr>
                <a:spLocks noChangeArrowheads="1"/>
              </p:cNvSpPr>
              <p:nvPr/>
            </p:nvSpPr>
            <p:spPr bwMode="auto">
              <a:xfrm>
                <a:off x="1444" y="918"/>
                <a:ext cx="3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 </a:t>
                </a:r>
                <a:endParaRPr lang="en-US"/>
              </a:p>
            </p:txBody>
          </p:sp>
          <p:sp>
            <p:nvSpPr>
              <p:cNvPr id="36908" name="Rectangle 13"/>
              <p:cNvSpPr>
                <a:spLocks noChangeArrowheads="1"/>
              </p:cNvSpPr>
              <p:nvPr/>
            </p:nvSpPr>
            <p:spPr bwMode="auto">
              <a:xfrm>
                <a:off x="3504" y="918"/>
                <a:ext cx="484"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Example</a:t>
                </a:r>
                <a:endParaRPr lang="en-US"/>
              </a:p>
            </p:txBody>
          </p:sp>
          <p:sp>
            <p:nvSpPr>
              <p:cNvPr id="36909" name="Rectangle 14"/>
              <p:cNvSpPr>
                <a:spLocks noChangeArrowheads="1"/>
              </p:cNvSpPr>
              <p:nvPr/>
            </p:nvSpPr>
            <p:spPr bwMode="auto">
              <a:xfrm>
                <a:off x="3969" y="918"/>
                <a:ext cx="3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 </a:t>
                </a:r>
                <a:endParaRPr lang="en-US"/>
              </a:p>
            </p:txBody>
          </p:sp>
          <p:sp>
            <p:nvSpPr>
              <p:cNvPr id="36910" name="Rectangle 15"/>
              <p:cNvSpPr>
                <a:spLocks noChangeArrowheads="1"/>
              </p:cNvSpPr>
              <p:nvPr/>
            </p:nvSpPr>
            <p:spPr bwMode="auto">
              <a:xfrm>
                <a:off x="240" y="912"/>
                <a:ext cx="6" cy="6"/>
              </a:xfrm>
              <a:prstGeom prst="rect">
                <a:avLst/>
              </a:prstGeom>
              <a:solidFill>
                <a:srgbClr val="000000"/>
              </a:solidFill>
              <a:ln w="9525">
                <a:noFill/>
                <a:miter lim="800000"/>
                <a:headEnd/>
                <a:tailEnd/>
              </a:ln>
            </p:spPr>
            <p:txBody>
              <a:bodyPr/>
              <a:lstStyle/>
              <a:p>
                <a:endParaRPr lang="en-US"/>
              </a:p>
            </p:txBody>
          </p:sp>
          <p:sp>
            <p:nvSpPr>
              <p:cNvPr id="36911" name="Rectangle 16"/>
              <p:cNvSpPr>
                <a:spLocks noChangeArrowheads="1"/>
              </p:cNvSpPr>
              <p:nvPr/>
            </p:nvSpPr>
            <p:spPr bwMode="auto">
              <a:xfrm>
                <a:off x="240" y="912"/>
                <a:ext cx="6" cy="6"/>
              </a:xfrm>
              <a:prstGeom prst="rect">
                <a:avLst/>
              </a:prstGeom>
              <a:solidFill>
                <a:srgbClr val="000000"/>
              </a:solidFill>
              <a:ln w="9525">
                <a:noFill/>
                <a:miter lim="800000"/>
                <a:headEnd/>
                <a:tailEnd/>
              </a:ln>
            </p:spPr>
            <p:txBody>
              <a:bodyPr/>
              <a:lstStyle/>
              <a:p>
                <a:endParaRPr lang="en-US"/>
              </a:p>
            </p:txBody>
          </p:sp>
          <p:sp>
            <p:nvSpPr>
              <p:cNvPr id="36912" name="Rectangle 17"/>
              <p:cNvSpPr>
                <a:spLocks noChangeArrowheads="1"/>
              </p:cNvSpPr>
              <p:nvPr/>
            </p:nvSpPr>
            <p:spPr bwMode="auto">
              <a:xfrm>
                <a:off x="246" y="912"/>
                <a:ext cx="700" cy="6"/>
              </a:xfrm>
              <a:prstGeom prst="rect">
                <a:avLst/>
              </a:prstGeom>
              <a:solidFill>
                <a:srgbClr val="000000"/>
              </a:solidFill>
              <a:ln w="9525">
                <a:noFill/>
                <a:miter lim="800000"/>
                <a:headEnd/>
                <a:tailEnd/>
              </a:ln>
            </p:spPr>
            <p:txBody>
              <a:bodyPr/>
              <a:lstStyle/>
              <a:p>
                <a:endParaRPr lang="en-US"/>
              </a:p>
            </p:txBody>
          </p:sp>
          <p:sp>
            <p:nvSpPr>
              <p:cNvPr id="36913" name="Rectangle 18"/>
              <p:cNvSpPr>
                <a:spLocks noChangeArrowheads="1"/>
              </p:cNvSpPr>
              <p:nvPr/>
            </p:nvSpPr>
            <p:spPr bwMode="auto">
              <a:xfrm>
                <a:off x="946" y="912"/>
                <a:ext cx="5" cy="6"/>
              </a:xfrm>
              <a:prstGeom prst="rect">
                <a:avLst/>
              </a:prstGeom>
              <a:solidFill>
                <a:srgbClr val="000000"/>
              </a:solidFill>
              <a:ln w="9525">
                <a:noFill/>
                <a:miter lim="800000"/>
                <a:headEnd/>
                <a:tailEnd/>
              </a:ln>
            </p:spPr>
            <p:txBody>
              <a:bodyPr/>
              <a:lstStyle/>
              <a:p>
                <a:endParaRPr lang="en-US"/>
              </a:p>
            </p:txBody>
          </p:sp>
          <p:sp>
            <p:nvSpPr>
              <p:cNvPr id="36914" name="Rectangle 19"/>
              <p:cNvSpPr>
                <a:spLocks noChangeArrowheads="1"/>
              </p:cNvSpPr>
              <p:nvPr/>
            </p:nvSpPr>
            <p:spPr bwMode="auto">
              <a:xfrm>
                <a:off x="951" y="912"/>
                <a:ext cx="2482" cy="6"/>
              </a:xfrm>
              <a:prstGeom prst="rect">
                <a:avLst/>
              </a:prstGeom>
              <a:solidFill>
                <a:srgbClr val="000000"/>
              </a:solidFill>
              <a:ln w="9525">
                <a:noFill/>
                <a:miter lim="800000"/>
                <a:headEnd/>
                <a:tailEnd/>
              </a:ln>
            </p:spPr>
            <p:txBody>
              <a:bodyPr/>
              <a:lstStyle/>
              <a:p>
                <a:endParaRPr lang="en-US"/>
              </a:p>
            </p:txBody>
          </p:sp>
          <p:sp>
            <p:nvSpPr>
              <p:cNvPr id="36915" name="Rectangle 20"/>
              <p:cNvSpPr>
                <a:spLocks noChangeArrowheads="1"/>
              </p:cNvSpPr>
              <p:nvPr/>
            </p:nvSpPr>
            <p:spPr bwMode="auto">
              <a:xfrm>
                <a:off x="3433" y="912"/>
                <a:ext cx="6" cy="6"/>
              </a:xfrm>
              <a:prstGeom prst="rect">
                <a:avLst/>
              </a:prstGeom>
              <a:solidFill>
                <a:srgbClr val="000000"/>
              </a:solidFill>
              <a:ln w="9525">
                <a:noFill/>
                <a:miter lim="800000"/>
                <a:headEnd/>
                <a:tailEnd/>
              </a:ln>
            </p:spPr>
            <p:txBody>
              <a:bodyPr/>
              <a:lstStyle/>
              <a:p>
                <a:endParaRPr lang="en-US"/>
              </a:p>
            </p:txBody>
          </p:sp>
          <p:sp>
            <p:nvSpPr>
              <p:cNvPr id="36916" name="Rectangle 21"/>
              <p:cNvSpPr>
                <a:spLocks noChangeArrowheads="1"/>
              </p:cNvSpPr>
              <p:nvPr/>
            </p:nvSpPr>
            <p:spPr bwMode="auto">
              <a:xfrm>
                <a:off x="3439" y="912"/>
                <a:ext cx="2273" cy="6"/>
              </a:xfrm>
              <a:prstGeom prst="rect">
                <a:avLst/>
              </a:prstGeom>
              <a:solidFill>
                <a:srgbClr val="000000"/>
              </a:solidFill>
              <a:ln w="9525">
                <a:noFill/>
                <a:miter lim="800000"/>
                <a:headEnd/>
                <a:tailEnd/>
              </a:ln>
            </p:spPr>
            <p:txBody>
              <a:bodyPr/>
              <a:lstStyle/>
              <a:p>
                <a:endParaRPr lang="en-US"/>
              </a:p>
            </p:txBody>
          </p:sp>
          <p:sp>
            <p:nvSpPr>
              <p:cNvPr id="36917" name="Rectangle 22"/>
              <p:cNvSpPr>
                <a:spLocks noChangeArrowheads="1"/>
              </p:cNvSpPr>
              <p:nvPr/>
            </p:nvSpPr>
            <p:spPr bwMode="auto">
              <a:xfrm>
                <a:off x="5712" y="912"/>
                <a:ext cx="6" cy="6"/>
              </a:xfrm>
              <a:prstGeom prst="rect">
                <a:avLst/>
              </a:prstGeom>
              <a:solidFill>
                <a:srgbClr val="000000"/>
              </a:solidFill>
              <a:ln w="9525">
                <a:noFill/>
                <a:miter lim="800000"/>
                <a:headEnd/>
                <a:tailEnd/>
              </a:ln>
            </p:spPr>
            <p:txBody>
              <a:bodyPr/>
              <a:lstStyle/>
              <a:p>
                <a:endParaRPr lang="en-US"/>
              </a:p>
            </p:txBody>
          </p:sp>
          <p:sp>
            <p:nvSpPr>
              <p:cNvPr id="36918" name="Rectangle 23"/>
              <p:cNvSpPr>
                <a:spLocks noChangeArrowheads="1"/>
              </p:cNvSpPr>
              <p:nvPr/>
            </p:nvSpPr>
            <p:spPr bwMode="auto">
              <a:xfrm>
                <a:off x="5712" y="912"/>
                <a:ext cx="6" cy="6"/>
              </a:xfrm>
              <a:prstGeom prst="rect">
                <a:avLst/>
              </a:prstGeom>
              <a:solidFill>
                <a:srgbClr val="000000"/>
              </a:solidFill>
              <a:ln w="9525">
                <a:noFill/>
                <a:miter lim="800000"/>
                <a:headEnd/>
                <a:tailEnd/>
              </a:ln>
            </p:spPr>
            <p:txBody>
              <a:bodyPr/>
              <a:lstStyle/>
              <a:p>
                <a:endParaRPr lang="en-US"/>
              </a:p>
            </p:txBody>
          </p:sp>
          <p:sp>
            <p:nvSpPr>
              <p:cNvPr id="36919" name="Rectangle 24"/>
              <p:cNvSpPr>
                <a:spLocks noChangeArrowheads="1"/>
              </p:cNvSpPr>
              <p:nvPr/>
            </p:nvSpPr>
            <p:spPr bwMode="auto">
              <a:xfrm>
                <a:off x="240" y="918"/>
                <a:ext cx="6" cy="285"/>
              </a:xfrm>
              <a:prstGeom prst="rect">
                <a:avLst/>
              </a:prstGeom>
              <a:solidFill>
                <a:srgbClr val="000000"/>
              </a:solidFill>
              <a:ln w="9525">
                <a:noFill/>
                <a:miter lim="800000"/>
                <a:headEnd/>
                <a:tailEnd/>
              </a:ln>
            </p:spPr>
            <p:txBody>
              <a:bodyPr/>
              <a:lstStyle/>
              <a:p>
                <a:endParaRPr lang="en-US"/>
              </a:p>
            </p:txBody>
          </p:sp>
          <p:sp>
            <p:nvSpPr>
              <p:cNvPr id="36920" name="Rectangle 25"/>
              <p:cNvSpPr>
                <a:spLocks noChangeArrowheads="1"/>
              </p:cNvSpPr>
              <p:nvPr/>
            </p:nvSpPr>
            <p:spPr bwMode="auto">
              <a:xfrm>
                <a:off x="946" y="918"/>
                <a:ext cx="5" cy="285"/>
              </a:xfrm>
              <a:prstGeom prst="rect">
                <a:avLst/>
              </a:prstGeom>
              <a:solidFill>
                <a:srgbClr val="000000"/>
              </a:solidFill>
              <a:ln w="9525">
                <a:noFill/>
                <a:miter lim="800000"/>
                <a:headEnd/>
                <a:tailEnd/>
              </a:ln>
            </p:spPr>
            <p:txBody>
              <a:bodyPr/>
              <a:lstStyle/>
              <a:p>
                <a:endParaRPr lang="en-US"/>
              </a:p>
            </p:txBody>
          </p:sp>
          <p:sp>
            <p:nvSpPr>
              <p:cNvPr id="36921" name="Rectangle 26"/>
              <p:cNvSpPr>
                <a:spLocks noChangeArrowheads="1"/>
              </p:cNvSpPr>
              <p:nvPr/>
            </p:nvSpPr>
            <p:spPr bwMode="auto">
              <a:xfrm>
                <a:off x="3433" y="918"/>
                <a:ext cx="6" cy="285"/>
              </a:xfrm>
              <a:prstGeom prst="rect">
                <a:avLst/>
              </a:prstGeom>
              <a:solidFill>
                <a:srgbClr val="000000"/>
              </a:solidFill>
              <a:ln w="9525">
                <a:noFill/>
                <a:miter lim="800000"/>
                <a:headEnd/>
                <a:tailEnd/>
              </a:ln>
            </p:spPr>
            <p:txBody>
              <a:bodyPr/>
              <a:lstStyle/>
              <a:p>
                <a:endParaRPr lang="en-US"/>
              </a:p>
            </p:txBody>
          </p:sp>
          <p:sp>
            <p:nvSpPr>
              <p:cNvPr id="36922" name="Rectangle 27"/>
              <p:cNvSpPr>
                <a:spLocks noChangeArrowheads="1"/>
              </p:cNvSpPr>
              <p:nvPr/>
            </p:nvSpPr>
            <p:spPr bwMode="auto">
              <a:xfrm>
                <a:off x="5712" y="918"/>
                <a:ext cx="6" cy="285"/>
              </a:xfrm>
              <a:prstGeom prst="rect">
                <a:avLst/>
              </a:prstGeom>
              <a:solidFill>
                <a:srgbClr val="000000"/>
              </a:solidFill>
              <a:ln w="9525">
                <a:noFill/>
                <a:miter lim="800000"/>
                <a:headEnd/>
                <a:tailEnd/>
              </a:ln>
            </p:spPr>
            <p:txBody>
              <a:bodyPr/>
              <a:lstStyle/>
              <a:p>
                <a:endParaRPr lang="en-US"/>
              </a:p>
            </p:txBody>
          </p:sp>
          <p:sp>
            <p:nvSpPr>
              <p:cNvPr id="36923" name="Rectangle 28"/>
              <p:cNvSpPr>
                <a:spLocks noChangeArrowheads="1"/>
              </p:cNvSpPr>
              <p:nvPr/>
            </p:nvSpPr>
            <p:spPr bwMode="auto">
              <a:xfrm>
                <a:off x="311" y="1208"/>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24" name="Rectangle 29"/>
              <p:cNvSpPr>
                <a:spLocks noChangeArrowheads="1"/>
              </p:cNvSpPr>
              <p:nvPr/>
            </p:nvSpPr>
            <p:spPr bwMode="auto">
              <a:xfrm>
                <a:off x="373" y="120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25" name="Rectangle 30"/>
              <p:cNvSpPr>
                <a:spLocks noChangeArrowheads="1"/>
              </p:cNvSpPr>
              <p:nvPr/>
            </p:nvSpPr>
            <p:spPr bwMode="auto">
              <a:xfrm>
                <a:off x="1014" y="1208"/>
                <a:ext cx="1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M</a:t>
                </a:r>
                <a:endParaRPr lang="en-US"/>
              </a:p>
            </p:txBody>
          </p:sp>
          <p:sp>
            <p:nvSpPr>
              <p:cNvPr id="36926" name="Rectangle 31"/>
              <p:cNvSpPr>
                <a:spLocks noChangeArrowheads="1"/>
              </p:cNvSpPr>
              <p:nvPr/>
            </p:nvSpPr>
            <p:spPr bwMode="auto">
              <a:xfrm>
                <a:off x="1123" y="1208"/>
                <a:ext cx="246"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atch </a:t>
                </a:r>
                <a:endParaRPr lang="en-US"/>
              </a:p>
            </p:txBody>
          </p:sp>
          <p:sp>
            <p:nvSpPr>
              <p:cNvPr id="36927" name="Rectangle 32"/>
              <p:cNvSpPr>
                <a:spLocks noChangeArrowheads="1"/>
              </p:cNvSpPr>
              <p:nvPr/>
            </p:nvSpPr>
            <p:spPr bwMode="auto">
              <a:xfrm>
                <a:off x="1364" y="1208"/>
                <a:ext cx="22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with</a:t>
                </a:r>
                <a:endParaRPr lang="en-US"/>
              </a:p>
            </p:txBody>
          </p:sp>
          <p:sp>
            <p:nvSpPr>
              <p:cNvPr id="36928" name="Rectangle 33"/>
              <p:cNvSpPr>
                <a:spLocks noChangeArrowheads="1"/>
              </p:cNvSpPr>
              <p:nvPr/>
            </p:nvSpPr>
            <p:spPr bwMode="auto">
              <a:xfrm>
                <a:off x="1580" y="120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29" name="Rectangle 34"/>
              <p:cNvSpPr>
                <a:spLocks noChangeArrowheads="1"/>
              </p:cNvSpPr>
              <p:nvPr/>
            </p:nvSpPr>
            <p:spPr bwMode="auto">
              <a:xfrm>
                <a:off x="1613" y="1208"/>
                <a:ext cx="1593"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one or more characters or none</a:t>
                </a:r>
                <a:endParaRPr lang="en-US"/>
              </a:p>
            </p:txBody>
          </p:sp>
          <p:sp>
            <p:nvSpPr>
              <p:cNvPr id="36930" name="Rectangle 35"/>
              <p:cNvSpPr>
                <a:spLocks noChangeArrowheads="1"/>
              </p:cNvSpPr>
              <p:nvPr/>
            </p:nvSpPr>
            <p:spPr bwMode="auto">
              <a:xfrm>
                <a:off x="3145" y="120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31" name="Rectangle 36"/>
              <p:cNvSpPr>
                <a:spLocks noChangeArrowheads="1"/>
              </p:cNvSpPr>
              <p:nvPr/>
            </p:nvSpPr>
            <p:spPr bwMode="auto">
              <a:xfrm>
                <a:off x="3504" y="1208"/>
                <a:ext cx="2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ls </a:t>
                </a:r>
                <a:endParaRPr lang="en-US"/>
              </a:p>
            </p:txBody>
          </p:sp>
          <p:sp>
            <p:nvSpPr>
              <p:cNvPr id="36932" name="Rectangle 37"/>
              <p:cNvSpPr>
                <a:spLocks noChangeArrowheads="1"/>
              </p:cNvSpPr>
              <p:nvPr/>
            </p:nvSpPr>
            <p:spPr bwMode="auto">
              <a:xfrm>
                <a:off x="3711" y="1208"/>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33" name="Rectangle 38"/>
              <p:cNvSpPr>
                <a:spLocks noChangeArrowheads="1"/>
              </p:cNvSpPr>
              <p:nvPr/>
            </p:nvSpPr>
            <p:spPr bwMode="auto">
              <a:xfrm>
                <a:off x="3774" y="1208"/>
                <a:ext cx="6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l </a:t>
                </a:r>
                <a:endParaRPr lang="en-US"/>
              </a:p>
            </p:txBody>
          </p:sp>
          <p:sp>
            <p:nvSpPr>
              <p:cNvPr id="36934" name="Rectangle 39"/>
              <p:cNvSpPr>
                <a:spLocks noChangeArrowheads="1"/>
              </p:cNvSpPr>
              <p:nvPr/>
            </p:nvSpPr>
            <p:spPr bwMode="auto">
              <a:xfrm>
                <a:off x="3839" y="1208"/>
                <a:ext cx="51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*.c   file*</a:t>
                </a:r>
                <a:endParaRPr lang="en-US"/>
              </a:p>
            </p:txBody>
          </p:sp>
          <p:sp>
            <p:nvSpPr>
              <p:cNvPr id="36935" name="Rectangle 40"/>
              <p:cNvSpPr>
                <a:spLocks noChangeArrowheads="1"/>
              </p:cNvSpPr>
              <p:nvPr/>
            </p:nvSpPr>
            <p:spPr bwMode="auto">
              <a:xfrm>
                <a:off x="4337" y="120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36" name="Rectangle 41"/>
              <p:cNvSpPr>
                <a:spLocks noChangeArrowheads="1"/>
              </p:cNvSpPr>
              <p:nvPr/>
            </p:nvSpPr>
            <p:spPr bwMode="auto">
              <a:xfrm>
                <a:off x="240" y="1203"/>
                <a:ext cx="6" cy="5"/>
              </a:xfrm>
              <a:prstGeom prst="rect">
                <a:avLst/>
              </a:prstGeom>
              <a:solidFill>
                <a:srgbClr val="000000"/>
              </a:solidFill>
              <a:ln w="9525">
                <a:noFill/>
                <a:miter lim="800000"/>
                <a:headEnd/>
                <a:tailEnd/>
              </a:ln>
            </p:spPr>
            <p:txBody>
              <a:bodyPr/>
              <a:lstStyle/>
              <a:p>
                <a:endParaRPr lang="en-US"/>
              </a:p>
            </p:txBody>
          </p:sp>
          <p:sp>
            <p:nvSpPr>
              <p:cNvPr id="36937" name="Rectangle 42"/>
              <p:cNvSpPr>
                <a:spLocks noChangeArrowheads="1"/>
              </p:cNvSpPr>
              <p:nvPr/>
            </p:nvSpPr>
            <p:spPr bwMode="auto">
              <a:xfrm>
                <a:off x="246" y="1203"/>
                <a:ext cx="700" cy="5"/>
              </a:xfrm>
              <a:prstGeom prst="rect">
                <a:avLst/>
              </a:prstGeom>
              <a:solidFill>
                <a:srgbClr val="000000"/>
              </a:solidFill>
              <a:ln w="9525">
                <a:noFill/>
                <a:miter lim="800000"/>
                <a:headEnd/>
                <a:tailEnd/>
              </a:ln>
            </p:spPr>
            <p:txBody>
              <a:bodyPr/>
              <a:lstStyle/>
              <a:p>
                <a:endParaRPr lang="en-US"/>
              </a:p>
            </p:txBody>
          </p:sp>
          <p:sp>
            <p:nvSpPr>
              <p:cNvPr id="36938" name="Rectangle 43"/>
              <p:cNvSpPr>
                <a:spLocks noChangeArrowheads="1"/>
              </p:cNvSpPr>
              <p:nvPr/>
            </p:nvSpPr>
            <p:spPr bwMode="auto">
              <a:xfrm>
                <a:off x="946" y="1203"/>
                <a:ext cx="5" cy="5"/>
              </a:xfrm>
              <a:prstGeom prst="rect">
                <a:avLst/>
              </a:prstGeom>
              <a:solidFill>
                <a:srgbClr val="000000"/>
              </a:solidFill>
              <a:ln w="9525">
                <a:noFill/>
                <a:miter lim="800000"/>
                <a:headEnd/>
                <a:tailEnd/>
              </a:ln>
            </p:spPr>
            <p:txBody>
              <a:bodyPr/>
              <a:lstStyle/>
              <a:p>
                <a:endParaRPr lang="en-US"/>
              </a:p>
            </p:txBody>
          </p:sp>
          <p:sp>
            <p:nvSpPr>
              <p:cNvPr id="36939" name="Rectangle 44"/>
              <p:cNvSpPr>
                <a:spLocks noChangeArrowheads="1"/>
              </p:cNvSpPr>
              <p:nvPr/>
            </p:nvSpPr>
            <p:spPr bwMode="auto">
              <a:xfrm>
                <a:off x="951" y="1203"/>
                <a:ext cx="2482" cy="5"/>
              </a:xfrm>
              <a:prstGeom prst="rect">
                <a:avLst/>
              </a:prstGeom>
              <a:solidFill>
                <a:srgbClr val="000000"/>
              </a:solidFill>
              <a:ln w="9525">
                <a:noFill/>
                <a:miter lim="800000"/>
                <a:headEnd/>
                <a:tailEnd/>
              </a:ln>
            </p:spPr>
            <p:txBody>
              <a:bodyPr/>
              <a:lstStyle/>
              <a:p>
                <a:endParaRPr lang="en-US"/>
              </a:p>
            </p:txBody>
          </p:sp>
          <p:sp>
            <p:nvSpPr>
              <p:cNvPr id="36940" name="Rectangle 45"/>
              <p:cNvSpPr>
                <a:spLocks noChangeArrowheads="1"/>
              </p:cNvSpPr>
              <p:nvPr/>
            </p:nvSpPr>
            <p:spPr bwMode="auto">
              <a:xfrm>
                <a:off x="3433" y="1203"/>
                <a:ext cx="6" cy="5"/>
              </a:xfrm>
              <a:prstGeom prst="rect">
                <a:avLst/>
              </a:prstGeom>
              <a:solidFill>
                <a:srgbClr val="000000"/>
              </a:solidFill>
              <a:ln w="9525">
                <a:noFill/>
                <a:miter lim="800000"/>
                <a:headEnd/>
                <a:tailEnd/>
              </a:ln>
            </p:spPr>
            <p:txBody>
              <a:bodyPr/>
              <a:lstStyle/>
              <a:p>
                <a:endParaRPr lang="en-US"/>
              </a:p>
            </p:txBody>
          </p:sp>
          <p:sp>
            <p:nvSpPr>
              <p:cNvPr id="36941" name="Rectangle 46"/>
              <p:cNvSpPr>
                <a:spLocks noChangeArrowheads="1"/>
              </p:cNvSpPr>
              <p:nvPr/>
            </p:nvSpPr>
            <p:spPr bwMode="auto">
              <a:xfrm>
                <a:off x="3439" y="1203"/>
                <a:ext cx="2273" cy="5"/>
              </a:xfrm>
              <a:prstGeom prst="rect">
                <a:avLst/>
              </a:prstGeom>
              <a:solidFill>
                <a:srgbClr val="000000"/>
              </a:solidFill>
              <a:ln w="9525">
                <a:noFill/>
                <a:miter lim="800000"/>
                <a:headEnd/>
                <a:tailEnd/>
              </a:ln>
            </p:spPr>
            <p:txBody>
              <a:bodyPr/>
              <a:lstStyle/>
              <a:p>
                <a:endParaRPr lang="en-US"/>
              </a:p>
            </p:txBody>
          </p:sp>
          <p:sp>
            <p:nvSpPr>
              <p:cNvPr id="36942" name="Rectangle 47"/>
              <p:cNvSpPr>
                <a:spLocks noChangeArrowheads="1"/>
              </p:cNvSpPr>
              <p:nvPr/>
            </p:nvSpPr>
            <p:spPr bwMode="auto">
              <a:xfrm>
                <a:off x="5712" y="1203"/>
                <a:ext cx="6" cy="5"/>
              </a:xfrm>
              <a:prstGeom prst="rect">
                <a:avLst/>
              </a:prstGeom>
              <a:solidFill>
                <a:srgbClr val="000000"/>
              </a:solidFill>
              <a:ln w="9525">
                <a:noFill/>
                <a:miter lim="800000"/>
                <a:headEnd/>
                <a:tailEnd/>
              </a:ln>
            </p:spPr>
            <p:txBody>
              <a:bodyPr/>
              <a:lstStyle/>
              <a:p>
                <a:endParaRPr lang="en-US"/>
              </a:p>
            </p:txBody>
          </p:sp>
          <p:sp>
            <p:nvSpPr>
              <p:cNvPr id="36943" name="Rectangle 48"/>
              <p:cNvSpPr>
                <a:spLocks noChangeArrowheads="1"/>
              </p:cNvSpPr>
              <p:nvPr/>
            </p:nvSpPr>
            <p:spPr bwMode="auto">
              <a:xfrm>
                <a:off x="240" y="1208"/>
                <a:ext cx="6" cy="143"/>
              </a:xfrm>
              <a:prstGeom prst="rect">
                <a:avLst/>
              </a:prstGeom>
              <a:solidFill>
                <a:srgbClr val="000000"/>
              </a:solidFill>
              <a:ln w="9525">
                <a:noFill/>
                <a:miter lim="800000"/>
                <a:headEnd/>
                <a:tailEnd/>
              </a:ln>
            </p:spPr>
            <p:txBody>
              <a:bodyPr/>
              <a:lstStyle/>
              <a:p>
                <a:endParaRPr lang="en-US"/>
              </a:p>
            </p:txBody>
          </p:sp>
          <p:sp>
            <p:nvSpPr>
              <p:cNvPr id="36944" name="Rectangle 49"/>
              <p:cNvSpPr>
                <a:spLocks noChangeArrowheads="1"/>
              </p:cNvSpPr>
              <p:nvPr/>
            </p:nvSpPr>
            <p:spPr bwMode="auto">
              <a:xfrm>
                <a:off x="946" y="1208"/>
                <a:ext cx="5" cy="143"/>
              </a:xfrm>
              <a:prstGeom prst="rect">
                <a:avLst/>
              </a:prstGeom>
              <a:solidFill>
                <a:srgbClr val="000000"/>
              </a:solidFill>
              <a:ln w="9525">
                <a:noFill/>
                <a:miter lim="800000"/>
                <a:headEnd/>
                <a:tailEnd/>
              </a:ln>
            </p:spPr>
            <p:txBody>
              <a:bodyPr/>
              <a:lstStyle/>
              <a:p>
                <a:endParaRPr lang="en-US"/>
              </a:p>
            </p:txBody>
          </p:sp>
          <p:sp>
            <p:nvSpPr>
              <p:cNvPr id="36945" name="Rectangle 50"/>
              <p:cNvSpPr>
                <a:spLocks noChangeArrowheads="1"/>
              </p:cNvSpPr>
              <p:nvPr/>
            </p:nvSpPr>
            <p:spPr bwMode="auto">
              <a:xfrm>
                <a:off x="3433" y="1208"/>
                <a:ext cx="6" cy="143"/>
              </a:xfrm>
              <a:prstGeom prst="rect">
                <a:avLst/>
              </a:prstGeom>
              <a:solidFill>
                <a:srgbClr val="000000"/>
              </a:solidFill>
              <a:ln w="9525">
                <a:noFill/>
                <a:miter lim="800000"/>
                <a:headEnd/>
                <a:tailEnd/>
              </a:ln>
            </p:spPr>
            <p:txBody>
              <a:bodyPr/>
              <a:lstStyle/>
              <a:p>
                <a:endParaRPr lang="en-US"/>
              </a:p>
            </p:txBody>
          </p:sp>
          <p:sp>
            <p:nvSpPr>
              <p:cNvPr id="36946" name="Rectangle 51"/>
              <p:cNvSpPr>
                <a:spLocks noChangeArrowheads="1"/>
              </p:cNvSpPr>
              <p:nvPr/>
            </p:nvSpPr>
            <p:spPr bwMode="auto">
              <a:xfrm>
                <a:off x="5712" y="1208"/>
                <a:ext cx="6" cy="143"/>
              </a:xfrm>
              <a:prstGeom prst="rect">
                <a:avLst/>
              </a:prstGeom>
              <a:solidFill>
                <a:srgbClr val="000000"/>
              </a:solidFill>
              <a:ln w="9525">
                <a:noFill/>
                <a:miter lim="800000"/>
                <a:headEnd/>
                <a:tailEnd/>
              </a:ln>
            </p:spPr>
            <p:txBody>
              <a:bodyPr/>
              <a:lstStyle/>
              <a:p>
                <a:endParaRPr lang="en-US"/>
              </a:p>
            </p:txBody>
          </p:sp>
          <p:sp>
            <p:nvSpPr>
              <p:cNvPr id="36947" name="Rectangle 52"/>
              <p:cNvSpPr>
                <a:spLocks noChangeArrowheads="1"/>
              </p:cNvSpPr>
              <p:nvPr/>
            </p:nvSpPr>
            <p:spPr bwMode="auto">
              <a:xfrm>
                <a:off x="311" y="1356"/>
                <a:ext cx="5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48" name="Rectangle 53"/>
              <p:cNvSpPr>
                <a:spLocks noChangeArrowheads="1"/>
              </p:cNvSpPr>
              <p:nvPr/>
            </p:nvSpPr>
            <p:spPr bwMode="auto">
              <a:xfrm>
                <a:off x="365" y="135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49" name="Rectangle 54"/>
              <p:cNvSpPr>
                <a:spLocks noChangeArrowheads="1"/>
              </p:cNvSpPr>
              <p:nvPr/>
            </p:nvSpPr>
            <p:spPr bwMode="auto">
              <a:xfrm>
                <a:off x="1014" y="1356"/>
                <a:ext cx="164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Match with any single character</a:t>
                </a:r>
                <a:endParaRPr lang="en-US"/>
              </a:p>
            </p:txBody>
          </p:sp>
          <p:sp>
            <p:nvSpPr>
              <p:cNvPr id="36950" name="Rectangle 55"/>
              <p:cNvSpPr>
                <a:spLocks noChangeArrowheads="1"/>
              </p:cNvSpPr>
              <p:nvPr/>
            </p:nvSpPr>
            <p:spPr bwMode="auto">
              <a:xfrm>
                <a:off x="2600" y="135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51" name="Rectangle 56"/>
              <p:cNvSpPr>
                <a:spLocks noChangeArrowheads="1"/>
              </p:cNvSpPr>
              <p:nvPr/>
            </p:nvSpPr>
            <p:spPr bwMode="auto">
              <a:xfrm>
                <a:off x="3504" y="1356"/>
                <a:ext cx="2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ls </a:t>
                </a:r>
                <a:endParaRPr lang="en-US"/>
              </a:p>
            </p:txBody>
          </p:sp>
          <p:sp>
            <p:nvSpPr>
              <p:cNvPr id="36952" name="Rectangle 57"/>
              <p:cNvSpPr>
                <a:spLocks noChangeArrowheads="1"/>
              </p:cNvSpPr>
              <p:nvPr/>
            </p:nvSpPr>
            <p:spPr bwMode="auto">
              <a:xfrm>
                <a:off x="3711" y="1356"/>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53" name="Rectangle 58"/>
              <p:cNvSpPr>
                <a:spLocks noChangeArrowheads="1"/>
              </p:cNvSpPr>
              <p:nvPr/>
            </p:nvSpPr>
            <p:spPr bwMode="auto">
              <a:xfrm>
                <a:off x="3774" y="1356"/>
                <a:ext cx="329"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l  file?</a:t>
                </a:r>
                <a:endParaRPr lang="en-US"/>
              </a:p>
            </p:txBody>
          </p:sp>
          <p:sp>
            <p:nvSpPr>
              <p:cNvPr id="36954" name="Rectangle 59"/>
              <p:cNvSpPr>
                <a:spLocks noChangeArrowheads="1"/>
              </p:cNvSpPr>
              <p:nvPr/>
            </p:nvSpPr>
            <p:spPr bwMode="auto">
              <a:xfrm>
                <a:off x="4088" y="135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55" name="Rectangle 60"/>
              <p:cNvSpPr>
                <a:spLocks noChangeArrowheads="1"/>
              </p:cNvSpPr>
              <p:nvPr/>
            </p:nvSpPr>
            <p:spPr bwMode="auto">
              <a:xfrm>
                <a:off x="240" y="1351"/>
                <a:ext cx="6" cy="6"/>
              </a:xfrm>
              <a:prstGeom prst="rect">
                <a:avLst/>
              </a:prstGeom>
              <a:solidFill>
                <a:srgbClr val="000000"/>
              </a:solidFill>
              <a:ln w="9525">
                <a:noFill/>
                <a:miter lim="800000"/>
                <a:headEnd/>
                <a:tailEnd/>
              </a:ln>
            </p:spPr>
            <p:txBody>
              <a:bodyPr/>
              <a:lstStyle/>
              <a:p>
                <a:endParaRPr lang="en-US"/>
              </a:p>
            </p:txBody>
          </p:sp>
          <p:sp>
            <p:nvSpPr>
              <p:cNvPr id="36956" name="Rectangle 61"/>
              <p:cNvSpPr>
                <a:spLocks noChangeArrowheads="1"/>
              </p:cNvSpPr>
              <p:nvPr/>
            </p:nvSpPr>
            <p:spPr bwMode="auto">
              <a:xfrm>
                <a:off x="246" y="1351"/>
                <a:ext cx="700" cy="6"/>
              </a:xfrm>
              <a:prstGeom prst="rect">
                <a:avLst/>
              </a:prstGeom>
              <a:solidFill>
                <a:srgbClr val="000000"/>
              </a:solidFill>
              <a:ln w="9525">
                <a:noFill/>
                <a:miter lim="800000"/>
                <a:headEnd/>
                <a:tailEnd/>
              </a:ln>
            </p:spPr>
            <p:txBody>
              <a:bodyPr/>
              <a:lstStyle/>
              <a:p>
                <a:endParaRPr lang="en-US"/>
              </a:p>
            </p:txBody>
          </p:sp>
          <p:sp>
            <p:nvSpPr>
              <p:cNvPr id="36957" name="Rectangle 62"/>
              <p:cNvSpPr>
                <a:spLocks noChangeArrowheads="1"/>
              </p:cNvSpPr>
              <p:nvPr/>
            </p:nvSpPr>
            <p:spPr bwMode="auto">
              <a:xfrm>
                <a:off x="946" y="1351"/>
                <a:ext cx="5" cy="6"/>
              </a:xfrm>
              <a:prstGeom prst="rect">
                <a:avLst/>
              </a:prstGeom>
              <a:solidFill>
                <a:srgbClr val="000000"/>
              </a:solidFill>
              <a:ln w="9525">
                <a:noFill/>
                <a:miter lim="800000"/>
                <a:headEnd/>
                <a:tailEnd/>
              </a:ln>
            </p:spPr>
            <p:txBody>
              <a:bodyPr/>
              <a:lstStyle/>
              <a:p>
                <a:endParaRPr lang="en-US"/>
              </a:p>
            </p:txBody>
          </p:sp>
          <p:sp>
            <p:nvSpPr>
              <p:cNvPr id="36958" name="Rectangle 63"/>
              <p:cNvSpPr>
                <a:spLocks noChangeArrowheads="1"/>
              </p:cNvSpPr>
              <p:nvPr/>
            </p:nvSpPr>
            <p:spPr bwMode="auto">
              <a:xfrm>
                <a:off x="951" y="1351"/>
                <a:ext cx="2482" cy="6"/>
              </a:xfrm>
              <a:prstGeom prst="rect">
                <a:avLst/>
              </a:prstGeom>
              <a:solidFill>
                <a:srgbClr val="000000"/>
              </a:solidFill>
              <a:ln w="9525">
                <a:noFill/>
                <a:miter lim="800000"/>
                <a:headEnd/>
                <a:tailEnd/>
              </a:ln>
            </p:spPr>
            <p:txBody>
              <a:bodyPr/>
              <a:lstStyle/>
              <a:p>
                <a:endParaRPr lang="en-US"/>
              </a:p>
            </p:txBody>
          </p:sp>
          <p:sp>
            <p:nvSpPr>
              <p:cNvPr id="36959" name="Rectangle 64"/>
              <p:cNvSpPr>
                <a:spLocks noChangeArrowheads="1"/>
              </p:cNvSpPr>
              <p:nvPr/>
            </p:nvSpPr>
            <p:spPr bwMode="auto">
              <a:xfrm>
                <a:off x="3433" y="1351"/>
                <a:ext cx="6" cy="6"/>
              </a:xfrm>
              <a:prstGeom prst="rect">
                <a:avLst/>
              </a:prstGeom>
              <a:solidFill>
                <a:srgbClr val="000000"/>
              </a:solidFill>
              <a:ln w="9525">
                <a:noFill/>
                <a:miter lim="800000"/>
                <a:headEnd/>
                <a:tailEnd/>
              </a:ln>
            </p:spPr>
            <p:txBody>
              <a:bodyPr/>
              <a:lstStyle/>
              <a:p>
                <a:endParaRPr lang="en-US"/>
              </a:p>
            </p:txBody>
          </p:sp>
          <p:sp>
            <p:nvSpPr>
              <p:cNvPr id="36960" name="Rectangle 65"/>
              <p:cNvSpPr>
                <a:spLocks noChangeArrowheads="1"/>
              </p:cNvSpPr>
              <p:nvPr/>
            </p:nvSpPr>
            <p:spPr bwMode="auto">
              <a:xfrm>
                <a:off x="3439" y="1351"/>
                <a:ext cx="2273" cy="6"/>
              </a:xfrm>
              <a:prstGeom prst="rect">
                <a:avLst/>
              </a:prstGeom>
              <a:solidFill>
                <a:srgbClr val="000000"/>
              </a:solidFill>
              <a:ln w="9525">
                <a:noFill/>
                <a:miter lim="800000"/>
                <a:headEnd/>
                <a:tailEnd/>
              </a:ln>
            </p:spPr>
            <p:txBody>
              <a:bodyPr/>
              <a:lstStyle/>
              <a:p>
                <a:endParaRPr lang="en-US"/>
              </a:p>
            </p:txBody>
          </p:sp>
          <p:sp>
            <p:nvSpPr>
              <p:cNvPr id="36961" name="Rectangle 66"/>
              <p:cNvSpPr>
                <a:spLocks noChangeArrowheads="1"/>
              </p:cNvSpPr>
              <p:nvPr/>
            </p:nvSpPr>
            <p:spPr bwMode="auto">
              <a:xfrm>
                <a:off x="5712" y="1351"/>
                <a:ext cx="6" cy="6"/>
              </a:xfrm>
              <a:prstGeom prst="rect">
                <a:avLst/>
              </a:prstGeom>
              <a:solidFill>
                <a:srgbClr val="000000"/>
              </a:solidFill>
              <a:ln w="9525">
                <a:noFill/>
                <a:miter lim="800000"/>
                <a:headEnd/>
                <a:tailEnd/>
              </a:ln>
            </p:spPr>
            <p:txBody>
              <a:bodyPr/>
              <a:lstStyle/>
              <a:p>
                <a:endParaRPr lang="en-US"/>
              </a:p>
            </p:txBody>
          </p:sp>
          <p:sp>
            <p:nvSpPr>
              <p:cNvPr id="36962" name="Rectangle 67"/>
              <p:cNvSpPr>
                <a:spLocks noChangeArrowheads="1"/>
              </p:cNvSpPr>
              <p:nvPr/>
            </p:nvSpPr>
            <p:spPr bwMode="auto">
              <a:xfrm>
                <a:off x="240" y="1357"/>
                <a:ext cx="6" cy="142"/>
              </a:xfrm>
              <a:prstGeom prst="rect">
                <a:avLst/>
              </a:prstGeom>
              <a:solidFill>
                <a:srgbClr val="000000"/>
              </a:solidFill>
              <a:ln w="9525">
                <a:noFill/>
                <a:miter lim="800000"/>
                <a:headEnd/>
                <a:tailEnd/>
              </a:ln>
            </p:spPr>
            <p:txBody>
              <a:bodyPr/>
              <a:lstStyle/>
              <a:p>
                <a:endParaRPr lang="en-US"/>
              </a:p>
            </p:txBody>
          </p:sp>
          <p:sp>
            <p:nvSpPr>
              <p:cNvPr id="36963" name="Rectangle 68"/>
              <p:cNvSpPr>
                <a:spLocks noChangeArrowheads="1"/>
              </p:cNvSpPr>
              <p:nvPr/>
            </p:nvSpPr>
            <p:spPr bwMode="auto">
              <a:xfrm>
                <a:off x="946" y="1357"/>
                <a:ext cx="5" cy="142"/>
              </a:xfrm>
              <a:prstGeom prst="rect">
                <a:avLst/>
              </a:prstGeom>
              <a:solidFill>
                <a:srgbClr val="000000"/>
              </a:solidFill>
              <a:ln w="9525">
                <a:noFill/>
                <a:miter lim="800000"/>
                <a:headEnd/>
                <a:tailEnd/>
              </a:ln>
            </p:spPr>
            <p:txBody>
              <a:bodyPr/>
              <a:lstStyle/>
              <a:p>
                <a:endParaRPr lang="en-US"/>
              </a:p>
            </p:txBody>
          </p:sp>
          <p:sp>
            <p:nvSpPr>
              <p:cNvPr id="36964" name="Rectangle 69"/>
              <p:cNvSpPr>
                <a:spLocks noChangeArrowheads="1"/>
              </p:cNvSpPr>
              <p:nvPr/>
            </p:nvSpPr>
            <p:spPr bwMode="auto">
              <a:xfrm>
                <a:off x="3433" y="1357"/>
                <a:ext cx="6" cy="142"/>
              </a:xfrm>
              <a:prstGeom prst="rect">
                <a:avLst/>
              </a:prstGeom>
              <a:solidFill>
                <a:srgbClr val="000000"/>
              </a:solidFill>
              <a:ln w="9525">
                <a:noFill/>
                <a:miter lim="800000"/>
                <a:headEnd/>
                <a:tailEnd/>
              </a:ln>
            </p:spPr>
            <p:txBody>
              <a:bodyPr/>
              <a:lstStyle/>
              <a:p>
                <a:endParaRPr lang="en-US"/>
              </a:p>
            </p:txBody>
          </p:sp>
          <p:sp>
            <p:nvSpPr>
              <p:cNvPr id="36965" name="Rectangle 70"/>
              <p:cNvSpPr>
                <a:spLocks noChangeArrowheads="1"/>
              </p:cNvSpPr>
              <p:nvPr/>
            </p:nvSpPr>
            <p:spPr bwMode="auto">
              <a:xfrm>
                <a:off x="5712" y="1357"/>
                <a:ext cx="6" cy="142"/>
              </a:xfrm>
              <a:prstGeom prst="rect">
                <a:avLst/>
              </a:prstGeom>
              <a:solidFill>
                <a:srgbClr val="000000"/>
              </a:solidFill>
              <a:ln w="9525">
                <a:noFill/>
                <a:miter lim="800000"/>
                <a:headEnd/>
                <a:tailEnd/>
              </a:ln>
            </p:spPr>
            <p:txBody>
              <a:bodyPr/>
              <a:lstStyle/>
              <a:p>
                <a:endParaRPr lang="en-US"/>
              </a:p>
            </p:txBody>
          </p:sp>
          <p:sp>
            <p:nvSpPr>
              <p:cNvPr id="36966" name="Rectangle 71"/>
              <p:cNvSpPr>
                <a:spLocks noChangeArrowheads="1"/>
              </p:cNvSpPr>
              <p:nvPr/>
            </p:nvSpPr>
            <p:spPr bwMode="auto">
              <a:xfrm>
                <a:off x="311" y="1505"/>
                <a:ext cx="2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67" name="Rectangle 72"/>
              <p:cNvSpPr>
                <a:spLocks noChangeArrowheads="1"/>
              </p:cNvSpPr>
              <p:nvPr/>
            </p:nvSpPr>
            <p:spPr bwMode="auto">
              <a:xfrm>
                <a:off x="519" y="150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68" name="Rectangle 73"/>
              <p:cNvSpPr>
                <a:spLocks noChangeArrowheads="1"/>
              </p:cNvSpPr>
              <p:nvPr/>
            </p:nvSpPr>
            <p:spPr bwMode="auto">
              <a:xfrm>
                <a:off x="1014" y="1505"/>
                <a:ext cx="222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Match with any single character within the </a:t>
                </a:r>
                <a:endParaRPr lang="en-US"/>
              </a:p>
            </p:txBody>
          </p:sp>
          <p:sp>
            <p:nvSpPr>
              <p:cNvPr id="36969" name="Rectangle 74"/>
              <p:cNvSpPr>
                <a:spLocks noChangeArrowheads="1"/>
              </p:cNvSpPr>
              <p:nvPr/>
            </p:nvSpPr>
            <p:spPr bwMode="auto">
              <a:xfrm>
                <a:off x="1014" y="1647"/>
                <a:ext cx="42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brackets</a:t>
                </a:r>
                <a:endParaRPr lang="en-US"/>
              </a:p>
            </p:txBody>
          </p:sp>
          <p:sp>
            <p:nvSpPr>
              <p:cNvPr id="36970" name="Rectangle 75"/>
              <p:cNvSpPr>
                <a:spLocks noChangeArrowheads="1"/>
              </p:cNvSpPr>
              <p:nvPr/>
            </p:nvSpPr>
            <p:spPr bwMode="auto">
              <a:xfrm>
                <a:off x="1426" y="1647"/>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71" name="Rectangle 76"/>
              <p:cNvSpPr>
                <a:spLocks noChangeArrowheads="1"/>
              </p:cNvSpPr>
              <p:nvPr/>
            </p:nvSpPr>
            <p:spPr bwMode="auto">
              <a:xfrm>
                <a:off x="3504" y="1505"/>
                <a:ext cx="2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ls </a:t>
                </a:r>
                <a:endParaRPr lang="en-US"/>
              </a:p>
            </p:txBody>
          </p:sp>
          <p:sp>
            <p:nvSpPr>
              <p:cNvPr id="36972" name="Rectangle 77"/>
              <p:cNvSpPr>
                <a:spLocks noChangeArrowheads="1"/>
              </p:cNvSpPr>
              <p:nvPr/>
            </p:nvSpPr>
            <p:spPr bwMode="auto">
              <a:xfrm>
                <a:off x="3711" y="1505"/>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73" name="Rectangle 78"/>
              <p:cNvSpPr>
                <a:spLocks noChangeArrowheads="1"/>
              </p:cNvSpPr>
              <p:nvPr/>
            </p:nvSpPr>
            <p:spPr bwMode="auto">
              <a:xfrm>
                <a:off x="3774" y="1505"/>
                <a:ext cx="50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l file[abc]</a:t>
                </a:r>
                <a:endParaRPr lang="en-US"/>
              </a:p>
            </p:txBody>
          </p:sp>
          <p:sp>
            <p:nvSpPr>
              <p:cNvPr id="36974" name="Rectangle 79"/>
              <p:cNvSpPr>
                <a:spLocks noChangeArrowheads="1"/>
              </p:cNvSpPr>
              <p:nvPr/>
            </p:nvSpPr>
            <p:spPr bwMode="auto">
              <a:xfrm>
                <a:off x="4254" y="150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75" name="Rectangle 80"/>
              <p:cNvSpPr>
                <a:spLocks noChangeArrowheads="1"/>
              </p:cNvSpPr>
              <p:nvPr/>
            </p:nvSpPr>
            <p:spPr bwMode="auto">
              <a:xfrm>
                <a:off x="240" y="1499"/>
                <a:ext cx="6" cy="6"/>
              </a:xfrm>
              <a:prstGeom prst="rect">
                <a:avLst/>
              </a:prstGeom>
              <a:solidFill>
                <a:srgbClr val="000000"/>
              </a:solidFill>
              <a:ln w="9525">
                <a:noFill/>
                <a:miter lim="800000"/>
                <a:headEnd/>
                <a:tailEnd/>
              </a:ln>
            </p:spPr>
            <p:txBody>
              <a:bodyPr/>
              <a:lstStyle/>
              <a:p>
                <a:endParaRPr lang="en-US"/>
              </a:p>
            </p:txBody>
          </p:sp>
          <p:sp>
            <p:nvSpPr>
              <p:cNvPr id="36976" name="Rectangle 81"/>
              <p:cNvSpPr>
                <a:spLocks noChangeArrowheads="1"/>
              </p:cNvSpPr>
              <p:nvPr/>
            </p:nvSpPr>
            <p:spPr bwMode="auto">
              <a:xfrm>
                <a:off x="246" y="1499"/>
                <a:ext cx="700" cy="6"/>
              </a:xfrm>
              <a:prstGeom prst="rect">
                <a:avLst/>
              </a:prstGeom>
              <a:solidFill>
                <a:srgbClr val="000000"/>
              </a:solidFill>
              <a:ln w="9525">
                <a:noFill/>
                <a:miter lim="800000"/>
                <a:headEnd/>
                <a:tailEnd/>
              </a:ln>
            </p:spPr>
            <p:txBody>
              <a:bodyPr/>
              <a:lstStyle/>
              <a:p>
                <a:endParaRPr lang="en-US"/>
              </a:p>
            </p:txBody>
          </p:sp>
          <p:sp>
            <p:nvSpPr>
              <p:cNvPr id="36977" name="Rectangle 82"/>
              <p:cNvSpPr>
                <a:spLocks noChangeArrowheads="1"/>
              </p:cNvSpPr>
              <p:nvPr/>
            </p:nvSpPr>
            <p:spPr bwMode="auto">
              <a:xfrm>
                <a:off x="946" y="1499"/>
                <a:ext cx="5" cy="6"/>
              </a:xfrm>
              <a:prstGeom prst="rect">
                <a:avLst/>
              </a:prstGeom>
              <a:solidFill>
                <a:srgbClr val="000000"/>
              </a:solidFill>
              <a:ln w="9525">
                <a:noFill/>
                <a:miter lim="800000"/>
                <a:headEnd/>
                <a:tailEnd/>
              </a:ln>
            </p:spPr>
            <p:txBody>
              <a:bodyPr/>
              <a:lstStyle/>
              <a:p>
                <a:endParaRPr lang="en-US"/>
              </a:p>
            </p:txBody>
          </p:sp>
          <p:sp>
            <p:nvSpPr>
              <p:cNvPr id="36978" name="Rectangle 83"/>
              <p:cNvSpPr>
                <a:spLocks noChangeArrowheads="1"/>
              </p:cNvSpPr>
              <p:nvPr/>
            </p:nvSpPr>
            <p:spPr bwMode="auto">
              <a:xfrm>
                <a:off x="951" y="1499"/>
                <a:ext cx="2482" cy="6"/>
              </a:xfrm>
              <a:prstGeom prst="rect">
                <a:avLst/>
              </a:prstGeom>
              <a:solidFill>
                <a:srgbClr val="000000"/>
              </a:solidFill>
              <a:ln w="9525">
                <a:noFill/>
                <a:miter lim="800000"/>
                <a:headEnd/>
                <a:tailEnd/>
              </a:ln>
            </p:spPr>
            <p:txBody>
              <a:bodyPr/>
              <a:lstStyle/>
              <a:p>
                <a:endParaRPr lang="en-US"/>
              </a:p>
            </p:txBody>
          </p:sp>
          <p:sp>
            <p:nvSpPr>
              <p:cNvPr id="36979" name="Rectangle 84"/>
              <p:cNvSpPr>
                <a:spLocks noChangeArrowheads="1"/>
              </p:cNvSpPr>
              <p:nvPr/>
            </p:nvSpPr>
            <p:spPr bwMode="auto">
              <a:xfrm>
                <a:off x="3433" y="1499"/>
                <a:ext cx="6" cy="6"/>
              </a:xfrm>
              <a:prstGeom prst="rect">
                <a:avLst/>
              </a:prstGeom>
              <a:solidFill>
                <a:srgbClr val="000000"/>
              </a:solidFill>
              <a:ln w="9525">
                <a:noFill/>
                <a:miter lim="800000"/>
                <a:headEnd/>
                <a:tailEnd/>
              </a:ln>
            </p:spPr>
            <p:txBody>
              <a:bodyPr/>
              <a:lstStyle/>
              <a:p>
                <a:endParaRPr lang="en-US"/>
              </a:p>
            </p:txBody>
          </p:sp>
          <p:sp>
            <p:nvSpPr>
              <p:cNvPr id="36980" name="Rectangle 85"/>
              <p:cNvSpPr>
                <a:spLocks noChangeArrowheads="1"/>
              </p:cNvSpPr>
              <p:nvPr/>
            </p:nvSpPr>
            <p:spPr bwMode="auto">
              <a:xfrm>
                <a:off x="3439" y="1499"/>
                <a:ext cx="2273" cy="6"/>
              </a:xfrm>
              <a:prstGeom prst="rect">
                <a:avLst/>
              </a:prstGeom>
              <a:solidFill>
                <a:srgbClr val="000000"/>
              </a:solidFill>
              <a:ln w="9525">
                <a:noFill/>
                <a:miter lim="800000"/>
                <a:headEnd/>
                <a:tailEnd/>
              </a:ln>
            </p:spPr>
            <p:txBody>
              <a:bodyPr/>
              <a:lstStyle/>
              <a:p>
                <a:endParaRPr lang="en-US"/>
              </a:p>
            </p:txBody>
          </p:sp>
          <p:sp>
            <p:nvSpPr>
              <p:cNvPr id="36981" name="Rectangle 86"/>
              <p:cNvSpPr>
                <a:spLocks noChangeArrowheads="1"/>
              </p:cNvSpPr>
              <p:nvPr/>
            </p:nvSpPr>
            <p:spPr bwMode="auto">
              <a:xfrm>
                <a:off x="5712" y="1499"/>
                <a:ext cx="6" cy="6"/>
              </a:xfrm>
              <a:prstGeom prst="rect">
                <a:avLst/>
              </a:prstGeom>
              <a:solidFill>
                <a:srgbClr val="000000"/>
              </a:solidFill>
              <a:ln w="9525">
                <a:noFill/>
                <a:miter lim="800000"/>
                <a:headEnd/>
                <a:tailEnd/>
              </a:ln>
            </p:spPr>
            <p:txBody>
              <a:bodyPr/>
              <a:lstStyle/>
              <a:p>
                <a:endParaRPr lang="en-US"/>
              </a:p>
            </p:txBody>
          </p:sp>
          <p:sp>
            <p:nvSpPr>
              <p:cNvPr id="36982" name="Rectangle 87"/>
              <p:cNvSpPr>
                <a:spLocks noChangeArrowheads="1"/>
              </p:cNvSpPr>
              <p:nvPr/>
            </p:nvSpPr>
            <p:spPr bwMode="auto">
              <a:xfrm>
                <a:off x="240" y="1505"/>
                <a:ext cx="6" cy="284"/>
              </a:xfrm>
              <a:prstGeom prst="rect">
                <a:avLst/>
              </a:prstGeom>
              <a:solidFill>
                <a:srgbClr val="000000"/>
              </a:solidFill>
              <a:ln w="9525">
                <a:noFill/>
                <a:miter lim="800000"/>
                <a:headEnd/>
                <a:tailEnd/>
              </a:ln>
            </p:spPr>
            <p:txBody>
              <a:bodyPr/>
              <a:lstStyle/>
              <a:p>
                <a:endParaRPr lang="en-US"/>
              </a:p>
            </p:txBody>
          </p:sp>
          <p:sp>
            <p:nvSpPr>
              <p:cNvPr id="36983" name="Rectangle 88"/>
              <p:cNvSpPr>
                <a:spLocks noChangeArrowheads="1"/>
              </p:cNvSpPr>
              <p:nvPr/>
            </p:nvSpPr>
            <p:spPr bwMode="auto">
              <a:xfrm>
                <a:off x="946" y="1505"/>
                <a:ext cx="5" cy="284"/>
              </a:xfrm>
              <a:prstGeom prst="rect">
                <a:avLst/>
              </a:prstGeom>
              <a:solidFill>
                <a:srgbClr val="000000"/>
              </a:solidFill>
              <a:ln w="9525">
                <a:noFill/>
                <a:miter lim="800000"/>
                <a:headEnd/>
                <a:tailEnd/>
              </a:ln>
            </p:spPr>
            <p:txBody>
              <a:bodyPr/>
              <a:lstStyle/>
              <a:p>
                <a:endParaRPr lang="en-US"/>
              </a:p>
            </p:txBody>
          </p:sp>
          <p:sp>
            <p:nvSpPr>
              <p:cNvPr id="36984" name="Rectangle 89"/>
              <p:cNvSpPr>
                <a:spLocks noChangeArrowheads="1"/>
              </p:cNvSpPr>
              <p:nvPr/>
            </p:nvSpPr>
            <p:spPr bwMode="auto">
              <a:xfrm>
                <a:off x="3433" y="1505"/>
                <a:ext cx="6" cy="284"/>
              </a:xfrm>
              <a:prstGeom prst="rect">
                <a:avLst/>
              </a:prstGeom>
              <a:solidFill>
                <a:srgbClr val="000000"/>
              </a:solidFill>
              <a:ln w="9525">
                <a:noFill/>
                <a:miter lim="800000"/>
                <a:headEnd/>
                <a:tailEnd/>
              </a:ln>
            </p:spPr>
            <p:txBody>
              <a:bodyPr/>
              <a:lstStyle/>
              <a:p>
                <a:endParaRPr lang="en-US"/>
              </a:p>
            </p:txBody>
          </p:sp>
          <p:sp>
            <p:nvSpPr>
              <p:cNvPr id="36985" name="Rectangle 90"/>
              <p:cNvSpPr>
                <a:spLocks noChangeArrowheads="1"/>
              </p:cNvSpPr>
              <p:nvPr/>
            </p:nvSpPr>
            <p:spPr bwMode="auto">
              <a:xfrm>
                <a:off x="5712" y="1505"/>
                <a:ext cx="6" cy="284"/>
              </a:xfrm>
              <a:prstGeom prst="rect">
                <a:avLst/>
              </a:prstGeom>
              <a:solidFill>
                <a:srgbClr val="000000"/>
              </a:solidFill>
              <a:ln w="9525">
                <a:noFill/>
                <a:miter lim="800000"/>
                <a:headEnd/>
                <a:tailEnd/>
              </a:ln>
            </p:spPr>
            <p:txBody>
              <a:bodyPr/>
              <a:lstStyle/>
              <a:p>
                <a:endParaRPr lang="en-US"/>
              </a:p>
            </p:txBody>
          </p:sp>
          <p:sp>
            <p:nvSpPr>
              <p:cNvPr id="36986" name="Rectangle 91"/>
              <p:cNvSpPr>
                <a:spLocks noChangeArrowheads="1"/>
              </p:cNvSpPr>
              <p:nvPr/>
            </p:nvSpPr>
            <p:spPr bwMode="auto">
              <a:xfrm>
                <a:off x="311" y="1795"/>
                <a:ext cx="36"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87" name="Rectangle 92"/>
              <p:cNvSpPr>
                <a:spLocks noChangeArrowheads="1"/>
              </p:cNvSpPr>
              <p:nvPr/>
            </p:nvSpPr>
            <p:spPr bwMode="auto">
              <a:xfrm>
                <a:off x="347" y="179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88" name="Rectangle 93"/>
              <p:cNvSpPr>
                <a:spLocks noChangeArrowheads="1"/>
              </p:cNvSpPr>
              <p:nvPr/>
            </p:nvSpPr>
            <p:spPr bwMode="auto">
              <a:xfrm>
                <a:off x="1014" y="1795"/>
                <a:ext cx="103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Command separator</a:t>
                </a:r>
                <a:endParaRPr lang="en-US"/>
              </a:p>
            </p:txBody>
          </p:sp>
          <p:sp>
            <p:nvSpPr>
              <p:cNvPr id="36989" name="Rectangle 94"/>
              <p:cNvSpPr>
                <a:spLocks noChangeArrowheads="1"/>
              </p:cNvSpPr>
              <p:nvPr/>
            </p:nvSpPr>
            <p:spPr bwMode="auto">
              <a:xfrm>
                <a:off x="2016" y="179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90" name="Rectangle 95"/>
              <p:cNvSpPr>
                <a:spLocks noChangeArrowheads="1"/>
              </p:cNvSpPr>
              <p:nvPr/>
            </p:nvSpPr>
            <p:spPr bwMode="auto">
              <a:xfrm>
                <a:off x="3504" y="1795"/>
                <a:ext cx="1000"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cat file1; cat file2</a:t>
                </a:r>
                <a:endParaRPr lang="en-US"/>
              </a:p>
            </p:txBody>
          </p:sp>
          <p:sp>
            <p:nvSpPr>
              <p:cNvPr id="36991" name="Rectangle 96"/>
              <p:cNvSpPr>
                <a:spLocks noChangeArrowheads="1"/>
              </p:cNvSpPr>
              <p:nvPr/>
            </p:nvSpPr>
            <p:spPr bwMode="auto">
              <a:xfrm>
                <a:off x="4467" y="179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92" name="Rectangle 97"/>
              <p:cNvSpPr>
                <a:spLocks noChangeArrowheads="1"/>
              </p:cNvSpPr>
              <p:nvPr/>
            </p:nvSpPr>
            <p:spPr bwMode="auto">
              <a:xfrm>
                <a:off x="240" y="1789"/>
                <a:ext cx="6" cy="6"/>
              </a:xfrm>
              <a:prstGeom prst="rect">
                <a:avLst/>
              </a:prstGeom>
              <a:solidFill>
                <a:srgbClr val="000000"/>
              </a:solidFill>
              <a:ln w="9525">
                <a:noFill/>
                <a:miter lim="800000"/>
                <a:headEnd/>
                <a:tailEnd/>
              </a:ln>
            </p:spPr>
            <p:txBody>
              <a:bodyPr/>
              <a:lstStyle/>
              <a:p>
                <a:endParaRPr lang="en-US"/>
              </a:p>
            </p:txBody>
          </p:sp>
          <p:sp>
            <p:nvSpPr>
              <p:cNvPr id="36993" name="Rectangle 98"/>
              <p:cNvSpPr>
                <a:spLocks noChangeArrowheads="1"/>
              </p:cNvSpPr>
              <p:nvPr/>
            </p:nvSpPr>
            <p:spPr bwMode="auto">
              <a:xfrm>
                <a:off x="246" y="1789"/>
                <a:ext cx="700" cy="6"/>
              </a:xfrm>
              <a:prstGeom prst="rect">
                <a:avLst/>
              </a:prstGeom>
              <a:solidFill>
                <a:srgbClr val="000000"/>
              </a:solidFill>
              <a:ln w="9525">
                <a:noFill/>
                <a:miter lim="800000"/>
                <a:headEnd/>
                <a:tailEnd/>
              </a:ln>
            </p:spPr>
            <p:txBody>
              <a:bodyPr/>
              <a:lstStyle/>
              <a:p>
                <a:endParaRPr lang="en-US"/>
              </a:p>
            </p:txBody>
          </p:sp>
          <p:sp>
            <p:nvSpPr>
              <p:cNvPr id="36994" name="Rectangle 99"/>
              <p:cNvSpPr>
                <a:spLocks noChangeArrowheads="1"/>
              </p:cNvSpPr>
              <p:nvPr/>
            </p:nvSpPr>
            <p:spPr bwMode="auto">
              <a:xfrm>
                <a:off x="946" y="1789"/>
                <a:ext cx="5" cy="6"/>
              </a:xfrm>
              <a:prstGeom prst="rect">
                <a:avLst/>
              </a:prstGeom>
              <a:solidFill>
                <a:srgbClr val="000000"/>
              </a:solidFill>
              <a:ln w="9525">
                <a:noFill/>
                <a:miter lim="800000"/>
                <a:headEnd/>
                <a:tailEnd/>
              </a:ln>
            </p:spPr>
            <p:txBody>
              <a:bodyPr/>
              <a:lstStyle/>
              <a:p>
                <a:endParaRPr lang="en-US"/>
              </a:p>
            </p:txBody>
          </p:sp>
          <p:sp>
            <p:nvSpPr>
              <p:cNvPr id="36995" name="Rectangle 100"/>
              <p:cNvSpPr>
                <a:spLocks noChangeArrowheads="1"/>
              </p:cNvSpPr>
              <p:nvPr/>
            </p:nvSpPr>
            <p:spPr bwMode="auto">
              <a:xfrm>
                <a:off x="951" y="1789"/>
                <a:ext cx="2482" cy="6"/>
              </a:xfrm>
              <a:prstGeom prst="rect">
                <a:avLst/>
              </a:prstGeom>
              <a:solidFill>
                <a:srgbClr val="000000"/>
              </a:solidFill>
              <a:ln w="9525">
                <a:noFill/>
                <a:miter lim="800000"/>
                <a:headEnd/>
                <a:tailEnd/>
              </a:ln>
            </p:spPr>
            <p:txBody>
              <a:bodyPr/>
              <a:lstStyle/>
              <a:p>
                <a:endParaRPr lang="en-US"/>
              </a:p>
            </p:txBody>
          </p:sp>
          <p:sp>
            <p:nvSpPr>
              <p:cNvPr id="36996" name="Rectangle 101"/>
              <p:cNvSpPr>
                <a:spLocks noChangeArrowheads="1"/>
              </p:cNvSpPr>
              <p:nvPr/>
            </p:nvSpPr>
            <p:spPr bwMode="auto">
              <a:xfrm>
                <a:off x="3433" y="1789"/>
                <a:ext cx="6" cy="6"/>
              </a:xfrm>
              <a:prstGeom prst="rect">
                <a:avLst/>
              </a:prstGeom>
              <a:solidFill>
                <a:srgbClr val="000000"/>
              </a:solidFill>
              <a:ln w="9525">
                <a:noFill/>
                <a:miter lim="800000"/>
                <a:headEnd/>
                <a:tailEnd/>
              </a:ln>
            </p:spPr>
            <p:txBody>
              <a:bodyPr/>
              <a:lstStyle/>
              <a:p>
                <a:endParaRPr lang="en-US"/>
              </a:p>
            </p:txBody>
          </p:sp>
          <p:sp>
            <p:nvSpPr>
              <p:cNvPr id="36997" name="Rectangle 102"/>
              <p:cNvSpPr>
                <a:spLocks noChangeArrowheads="1"/>
              </p:cNvSpPr>
              <p:nvPr/>
            </p:nvSpPr>
            <p:spPr bwMode="auto">
              <a:xfrm>
                <a:off x="3439" y="1789"/>
                <a:ext cx="2273" cy="6"/>
              </a:xfrm>
              <a:prstGeom prst="rect">
                <a:avLst/>
              </a:prstGeom>
              <a:solidFill>
                <a:srgbClr val="000000"/>
              </a:solidFill>
              <a:ln w="9525">
                <a:noFill/>
                <a:miter lim="800000"/>
                <a:headEnd/>
                <a:tailEnd/>
              </a:ln>
            </p:spPr>
            <p:txBody>
              <a:bodyPr/>
              <a:lstStyle/>
              <a:p>
                <a:endParaRPr lang="en-US"/>
              </a:p>
            </p:txBody>
          </p:sp>
          <p:sp>
            <p:nvSpPr>
              <p:cNvPr id="36998" name="Rectangle 103"/>
              <p:cNvSpPr>
                <a:spLocks noChangeArrowheads="1"/>
              </p:cNvSpPr>
              <p:nvPr/>
            </p:nvSpPr>
            <p:spPr bwMode="auto">
              <a:xfrm>
                <a:off x="5712" y="1789"/>
                <a:ext cx="6" cy="6"/>
              </a:xfrm>
              <a:prstGeom prst="rect">
                <a:avLst/>
              </a:prstGeom>
              <a:solidFill>
                <a:srgbClr val="000000"/>
              </a:solidFill>
              <a:ln w="9525">
                <a:noFill/>
                <a:miter lim="800000"/>
                <a:headEnd/>
                <a:tailEnd/>
              </a:ln>
            </p:spPr>
            <p:txBody>
              <a:bodyPr/>
              <a:lstStyle/>
              <a:p>
                <a:endParaRPr lang="en-US"/>
              </a:p>
            </p:txBody>
          </p:sp>
          <p:sp>
            <p:nvSpPr>
              <p:cNvPr id="36999" name="Rectangle 104"/>
              <p:cNvSpPr>
                <a:spLocks noChangeArrowheads="1"/>
              </p:cNvSpPr>
              <p:nvPr/>
            </p:nvSpPr>
            <p:spPr bwMode="auto">
              <a:xfrm>
                <a:off x="240" y="1795"/>
                <a:ext cx="6" cy="143"/>
              </a:xfrm>
              <a:prstGeom prst="rect">
                <a:avLst/>
              </a:prstGeom>
              <a:solidFill>
                <a:srgbClr val="000000"/>
              </a:solidFill>
              <a:ln w="9525">
                <a:noFill/>
                <a:miter lim="800000"/>
                <a:headEnd/>
                <a:tailEnd/>
              </a:ln>
            </p:spPr>
            <p:txBody>
              <a:bodyPr/>
              <a:lstStyle/>
              <a:p>
                <a:endParaRPr lang="en-US"/>
              </a:p>
            </p:txBody>
          </p:sp>
          <p:sp>
            <p:nvSpPr>
              <p:cNvPr id="37000" name="Rectangle 105"/>
              <p:cNvSpPr>
                <a:spLocks noChangeArrowheads="1"/>
              </p:cNvSpPr>
              <p:nvPr/>
            </p:nvSpPr>
            <p:spPr bwMode="auto">
              <a:xfrm>
                <a:off x="946" y="1795"/>
                <a:ext cx="5" cy="143"/>
              </a:xfrm>
              <a:prstGeom prst="rect">
                <a:avLst/>
              </a:prstGeom>
              <a:solidFill>
                <a:srgbClr val="000000"/>
              </a:solidFill>
              <a:ln w="9525">
                <a:noFill/>
                <a:miter lim="800000"/>
                <a:headEnd/>
                <a:tailEnd/>
              </a:ln>
            </p:spPr>
            <p:txBody>
              <a:bodyPr/>
              <a:lstStyle/>
              <a:p>
                <a:endParaRPr lang="en-US"/>
              </a:p>
            </p:txBody>
          </p:sp>
          <p:sp>
            <p:nvSpPr>
              <p:cNvPr id="37001" name="Rectangle 106"/>
              <p:cNvSpPr>
                <a:spLocks noChangeArrowheads="1"/>
              </p:cNvSpPr>
              <p:nvPr/>
            </p:nvSpPr>
            <p:spPr bwMode="auto">
              <a:xfrm>
                <a:off x="3433" y="1795"/>
                <a:ext cx="6" cy="143"/>
              </a:xfrm>
              <a:prstGeom prst="rect">
                <a:avLst/>
              </a:prstGeom>
              <a:solidFill>
                <a:srgbClr val="000000"/>
              </a:solidFill>
              <a:ln w="9525">
                <a:noFill/>
                <a:miter lim="800000"/>
                <a:headEnd/>
                <a:tailEnd/>
              </a:ln>
            </p:spPr>
            <p:txBody>
              <a:bodyPr/>
              <a:lstStyle/>
              <a:p>
                <a:endParaRPr lang="en-US"/>
              </a:p>
            </p:txBody>
          </p:sp>
          <p:sp>
            <p:nvSpPr>
              <p:cNvPr id="37002" name="Rectangle 107"/>
              <p:cNvSpPr>
                <a:spLocks noChangeArrowheads="1"/>
              </p:cNvSpPr>
              <p:nvPr/>
            </p:nvSpPr>
            <p:spPr bwMode="auto">
              <a:xfrm>
                <a:off x="5712" y="1795"/>
                <a:ext cx="6" cy="143"/>
              </a:xfrm>
              <a:prstGeom prst="rect">
                <a:avLst/>
              </a:prstGeom>
              <a:solidFill>
                <a:srgbClr val="000000"/>
              </a:solidFill>
              <a:ln w="9525">
                <a:noFill/>
                <a:miter lim="800000"/>
                <a:headEnd/>
                <a:tailEnd/>
              </a:ln>
            </p:spPr>
            <p:txBody>
              <a:bodyPr/>
              <a:lstStyle/>
              <a:p>
                <a:endParaRPr lang="en-US"/>
              </a:p>
            </p:txBody>
          </p:sp>
          <p:sp>
            <p:nvSpPr>
              <p:cNvPr id="37003" name="Rectangle 108"/>
              <p:cNvSpPr>
                <a:spLocks noChangeArrowheads="1"/>
              </p:cNvSpPr>
              <p:nvPr/>
            </p:nvSpPr>
            <p:spPr bwMode="auto">
              <a:xfrm>
                <a:off x="311" y="1943"/>
                <a:ext cx="5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04" name="Rectangle 109"/>
              <p:cNvSpPr>
                <a:spLocks noChangeArrowheads="1"/>
              </p:cNvSpPr>
              <p:nvPr/>
            </p:nvSpPr>
            <p:spPr bwMode="auto">
              <a:xfrm>
                <a:off x="368" y="1943"/>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05" name="Rectangle 110"/>
              <p:cNvSpPr>
                <a:spLocks noChangeArrowheads="1"/>
              </p:cNvSpPr>
              <p:nvPr/>
            </p:nvSpPr>
            <p:spPr bwMode="auto">
              <a:xfrm>
                <a:off x="1014" y="1943"/>
                <a:ext cx="1040"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Pipe two commands</a:t>
                </a:r>
                <a:endParaRPr lang="en-US"/>
              </a:p>
            </p:txBody>
          </p:sp>
          <p:sp>
            <p:nvSpPr>
              <p:cNvPr id="37006" name="Rectangle 111"/>
              <p:cNvSpPr>
                <a:spLocks noChangeArrowheads="1"/>
              </p:cNvSpPr>
              <p:nvPr/>
            </p:nvSpPr>
            <p:spPr bwMode="auto">
              <a:xfrm>
                <a:off x="2019" y="1943"/>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07" name="Rectangle 112"/>
              <p:cNvSpPr>
                <a:spLocks noChangeArrowheads="1"/>
              </p:cNvSpPr>
              <p:nvPr/>
            </p:nvSpPr>
            <p:spPr bwMode="auto">
              <a:xfrm>
                <a:off x="3504" y="1943"/>
                <a:ext cx="69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cat abc | wc</a:t>
                </a:r>
                <a:endParaRPr lang="en-US"/>
              </a:p>
            </p:txBody>
          </p:sp>
          <p:sp>
            <p:nvSpPr>
              <p:cNvPr id="37008" name="Rectangle 113"/>
              <p:cNvSpPr>
                <a:spLocks noChangeArrowheads="1"/>
              </p:cNvSpPr>
              <p:nvPr/>
            </p:nvSpPr>
            <p:spPr bwMode="auto">
              <a:xfrm>
                <a:off x="4171" y="1943"/>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09" name="Rectangle 114"/>
              <p:cNvSpPr>
                <a:spLocks noChangeArrowheads="1"/>
              </p:cNvSpPr>
              <p:nvPr/>
            </p:nvSpPr>
            <p:spPr bwMode="auto">
              <a:xfrm>
                <a:off x="240" y="1938"/>
                <a:ext cx="6" cy="6"/>
              </a:xfrm>
              <a:prstGeom prst="rect">
                <a:avLst/>
              </a:prstGeom>
              <a:solidFill>
                <a:srgbClr val="000000"/>
              </a:solidFill>
              <a:ln w="9525">
                <a:noFill/>
                <a:miter lim="800000"/>
                <a:headEnd/>
                <a:tailEnd/>
              </a:ln>
            </p:spPr>
            <p:txBody>
              <a:bodyPr/>
              <a:lstStyle/>
              <a:p>
                <a:endParaRPr lang="en-US"/>
              </a:p>
            </p:txBody>
          </p:sp>
          <p:sp>
            <p:nvSpPr>
              <p:cNvPr id="37010" name="Rectangle 115"/>
              <p:cNvSpPr>
                <a:spLocks noChangeArrowheads="1"/>
              </p:cNvSpPr>
              <p:nvPr/>
            </p:nvSpPr>
            <p:spPr bwMode="auto">
              <a:xfrm>
                <a:off x="246" y="1938"/>
                <a:ext cx="700" cy="6"/>
              </a:xfrm>
              <a:prstGeom prst="rect">
                <a:avLst/>
              </a:prstGeom>
              <a:solidFill>
                <a:srgbClr val="000000"/>
              </a:solidFill>
              <a:ln w="9525">
                <a:noFill/>
                <a:miter lim="800000"/>
                <a:headEnd/>
                <a:tailEnd/>
              </a:ln>
            </p:spPr>
            <p:txBody>
              <a:bodyPr/>
              <a:lstStyle/>
              <a:p>
                <a:endParaRPr lang="en-US"/>
              </a:p>
            </p:txBody>
          </p:sp>
          <p:sp>
            <p:nvSpPr>
              <p:cNvPr id="37011" name="Rectangle 116"/>
              <p:cNvSpPr>
                <a:spLocks noChangeArrowheads="1"/>
              </p:cNvSpPr>
              <p:nvPr/>
            </p:nvSpPr>
            <p:spPr bwMode="auto">
              <a:xfrm>
                <a:off x="946" y="1938"/>
                <a:ext cx="5" cy="6"/>
              </a:xfrm>
              <a:prstGeom prst="rect">
                <a:avLst/>
              </a:prstGeom>
              <a:solidFill>
                <a:srgbClr val="000000"/>
              </a:solidFill>
              <a:ln w="9525">
                <a:noFill/>
                <a:miter lim="800000"/>
                <a:headEnd/>
                <a:tailEnd/>
              </a:ln>
            </p:spPr>
            <p:txBody>
              <a:bodyPr/>
              <a:lstStyle/>
              <a:p>
                <a:endParaRPr lang="en-US"/>
              </a:p>
            </p:txBody>
          </p:sp>
          <p:sp>
            <p:nvSpPr>
              <p:cNvPr id="37012" name="Rectangle 117"/>
              <p:cNvSpPr>
                <a:spLocks noChangeArrowheads="1"/>
              </p:cNvSpPr>
              <p:nvPr/>
            </p:nvSpPr>
            <p:spPr bwMode="auto">
              <a:xfrm>
                <a:off x="951" y="1938"/>
                <a:ext cx="2482" cy="6"/>
              </a:xfrm>
              <a:prstGeom prst="rect">
                <a:avLst/>
              </a:prstGeom>
              <a:solidFill>
                <a:srgbClr val="000000"/>
              </a:solidFill>
              <a:ln w="9525">
                <a:noFill/>
                <a:miter lim="800000"/>
                <a:headEnd/>
                <a:tailEnd/>
              </a:ln>
            </p:spPr>
            <p:txBody>
              <a:bodyPr/>
              <a:lstStyle/>
              <a:p>
                <a:endParaRPr lang="en-US"/>
              </a:p>
            </p:txBody>
          </p:sp>
          <p:sp>
            <p:nvSpPr>
              <p:cNvPr id="37013" name="Rectangle 118"/>
              <p:cNvSpPr>
                <a:spLocks noChangeArrowheads="1"/>
              </p:cNvSpPr>
              <p:nvPr/>
            </p:nvSpPr>
            <p:spPr bwMode="auto">
              <a:xfrm>
                <a:off x="3433" y="1938"/>
                <a:ext cx="6" cy="6"/>
              </a:xfrm>
              <a:prstGeom prst="rect">
                <a:avLst/>
              </a:prstGeom>
              <a:solidFill>
                <a:srgbClr val="000000"/>
              </a:solidFill>
              <a:ln w="9525">
                <a:noFill/>
                <a:miter lim="800000"/>
                <a:headEnd/>
                <a:tailEnd/>
              </a:ln>
            </p:spPr>
            <p:txBody>
              <a:bodyPr/>
              <a:lstStyle/>
              <a:p>
                <a:endParaRPr lang="en-US"/>
              </a:p>
            </p:txBody>
          </p:sp>
          <p:sp>
            <p:nvSpPr>
              <p:cNvPr id="37014" name="Rectangle 119"/>
              <p:cNvSpPr>
                <a:spLocks noChangeArrowheads="1"/>
              </p:cNvSpPr>
              <p:nvPr/>
            </p:nvSpPr>
            <p:spPr bwMode="auto">
              <a:xfrm>
                <a:off x="3439" y="1938"/>
                <a:ext cx="2273" cy="6"/>
              </a:xfrm>
              <a:prstGeom prst="rect">
                <a:avLst/>
              </a:prstGeom>
              <a:solidFill>
                <a:srgbClr val="000000"/>
              </a:solidFill>
              <a:ln w="9525">
                <a:noFill/>
                <a:miter lim="800000"/>
                <a:headEnd/>
                <a:tailEnd/>
              </a:ln>
            </p:spPr>
            <p:txBody>
              <a:bodyPr/>
              <a:lstStyle/>
              <a:p>
                <a:endParaRPr lang="en-US"/>
              </a:p>
            </p:txBody>
          </p:sp>
          <p:sp>
            <p:nvSpPr>
              <p:cNvPr id="37015" name="Rectangle 120"/>
              <p:cNvSpPr>
                <a:spLocks noChangeArrowheads="1"/>
              </p:cNvSpPr>
              <p:nvPr/>
            </p:nvSpPr>
            <p:spPr bwMode="auto">
              <a:xfrm>
                <a:off x="5712" y="1938"/>
                <a:ext cx="6" cy="6"/>
              </a:xfrm>
              <a:prstGeom prst="rect">
                <a:avLst/>
              </a:prstGeom>
              <a:solidFill>
                <a:srgbClr val="000000"/>
              </a:solidFill>
              <a:ln w="9525">
                <a:noFill/>
                <a:miter lim="800000"/>
                <a:headEnd/>
                <a:tailEnd/>
              </a:ln>
            </p:spPr>
            <p:txBody>
              <a:bodyPr/>
              <a:lstStyle/>
              <a:p>
                <a:endParaRPr lang="en-US"/>
              </a:p>
            </p:txBody>
          </p:sp>
          <p:sp>
            <p:nvSpPr>
              <p:cNvPr id="37016" name="Rectangle 121"/>
              <p:cNvSpPr>
                <a:spLocks noChangeArrowheads="1"/>
              </p:cNvSpPr>
              <p:nvPr/>
            </p:nvSpPr>
            <p:spPr bwMode="auto">
              <a:xfrm>
                <a:off x="240" y="1944"/>
                <a:ext cx="6" cy="142"/>
              </a:xfrm>
              <a:prstGeom prst="rect">
                <a:avLst/>
              </a:prstGeom>
              <a:solidFill>
                <a:srgbClr val="000000"/>
              </a:solidFill>
              <a:ln w="9525">
                <a:noFill/>
                <a:miter lim="800000"/>
                <a:headEnd/>
                <a:tailEnd/>
              </a:ln>
            </p:spPr>
            <p:txBody>
              <a:bodyPr/>
              <a:lstStyle/>
              <a:p>
                <a:endParaRPr lang="en-US"/>
              </a:p>
            </p:txBody>
          </p:sp>
          <p:sp>
            <p:nvSpPr>
              <p:cNvPr id="37017" name="Rectangle 122"/>
              <p:cNvSpPr>
                <a:spLocks noChangeArrowheads="1"/>
              </p:cNvSpPr>
              <p:nvPr/>
            </p:nvSpPr>
            <p:spPr bwMode="auto">
              <a:xfrm>
                <a:off x="946" y="1944"/>
                <a:ext cx="5" cy="142"/>
              </a:xfrm>
              <a:prstGeom prst="rect">
                <a:avLst/>
              </a:prstGeom>
              <a:solidFill>
                <a:srgbClr val="000000"/>
              </a:solidFill>
              <a:ln w="9525">
                <a:noFill/>
                <a:miter lim="800000"/>
                <a:headEnd/>
                <a:tailEnd/>
              </a:ln>
            </p:spPr>
            <p:txBody>
              <a:bodyPr/>
              <a:lstStyle/>
              <a:p>
                <a:endParaRPr lang="en-US"/>
              </a:p>
            </p:txBody>
          </p:sp>
          <p:sp>
            <p:nvSpPr>
              <p:cNvPr id="37018" name="Rectangle 123"/>
              <p:cNvSpPr>
                <a:spLocks noChangeArrowheads="1"/>
              </p:cNvSpPr>
              <p:nvPr/>
            </p:nvSpPr>
            <p:spPr bwMode="auto">
              <a:xfrm>
                <a:off x="3433" y="1944"/>
                <a:ext cx="6" cy="142"/>
              </a:xfrm>
              <a:prstGeom prst="rect">
                <a:avLst/>
              </a:prstGeom>
              <a:solidFill>
                <a:srgbClr val="000000"/>
              </a:solidFill>
              <a:ln w="9525">
                <a:noFill/>
                <a:miter lim="800000"/>
                <a:headEnd/>
                <a:tailEnd/>
              </a:ln>
            </p:spPr>
            <p:txBody>
              <a:bodyPr/>
              <a:lstStyle/>
              <a:p>
                <a:endParaRPr lang="en-US"/>
              </a:p>
            </p:txBody>
          </p:sp>
          <p:sp>
            <p:nvSpPr>
              <p:cNvPr id="37019" name="Rectangle 124"/>
              <p:cNvSpPr>
                <a:spLocks noChangeArrowheads="1"/>
              </p:cNvSpPr>
              <p:nvPr/>
            </p:nvSpPr>
            <p:spPr bwMode="auto">
              <a:xfrm>
                <a:off x="5712" y="1944"/>
                <a:ext cx="6" cy="142"/>
              </a:xfrm>
              <a:prstGeom prst="rect">
                <a:avLst/>
              </a:prstGeom>
              <a:solidFill>
                <a:srgbClr val="000000"/>
              </a:solidFill>
              <a:ln w="9525">
                <a:noFill/>
                <a:miter lim="800000"/>
                <a:headEnd/>
                <a:tailEnd/>
              </a:ln>
            </p:spPr>
            <p:txBody>
              <a:bodyPr/>
              <a:lstStyle/>
              <a:p>
                <a:endParaRPr lang="en-US"/>
              </a:p>
            </p:txBody>
          </p:sp>
          <p:sp>
            <p:nvSpPr>
              <p:cNvPr id="37020" name="Rectangle 125"/>
              <p:cNvSpPr>
                <a:spLocks noChangeArrowheads="1"/>
              </p:cNvSpPr>
              <p:nvPr/>
            </p:nvSpPr>
            <p:spPr bwMode="auto">
              <a:xfrm>
                <a:off x="311" y="2091"/>
                <a:ext cx="11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21" name="Rectangle 126"/>
              <p:cNvSpPr>
                <a:spLocks noChangeArrowheads="1"/>
              </p:cNvSpPr>
              <p:nvPr/>
            </p:nvSpPr>
            <p:spPr bwMode="auto">
              <a:xfrm>
                <a:off x="427" y="2091"/>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22" name="Rectangle 127"/>
              <p:cNvSpPr>
                <a:spLocks noChangeArrowheads="1"/>
              </p:cNvSpPr>
              <p:nvPr/>
            </p:nvSpPr>
            <p:spPr bwMode="auto">
              <a:xfrm>
                <a:off x="1014" y="2091"/>
                <a:ext cx="91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Group commands</a:t>
                </a:r>
                <a:endParaRPr lang="en-US"/>
              </a:p>
            </p:txBody>
          </p:sp>
          <p:sp>
            <p:nvSpPr>
              <p:cNvPr id="37023" name="Rectangle 128"/>
              <p:cNvSpPr>
                <a:spLocks noChangeArrowheads="1"/>
              </p:cNvSpPr>
              <p:nvPr/>
            </p:nvSpPr>
            <p:spPr bwMode="auto">
              <a:xfrm>
                <a:off x="1897" y="2091"/>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24" name="Rectangle 129"/>
              <p:cNvSpPr>
                <a:spLocks noChangeArrowheads="1"/>
              </p:cNvSpPr>
              <p:nvPr/>
            </p:nvSpPr>
            <p:spPr bwMode="auto">
              <a:xfrm>
                <a:off x="1014" y="2234"/>
                <a:ext cx="152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Useful when the output of the</a:t>
                </a:r>
                <a:endParaRPr lang="en-US"/>
              </a:p>
            </p:txBody>
          </p:sp>
          <p:sp>
            <p:nvSpPr>
              <p:cNvPr id="37025" name="Rectangle 130"/>
              <p:cNvSpPr>
                <a:spLocks noChangeArrowheads="1"/>
              </p:cNvSpPr>
              <p:nvPr/>
            </p:nvSpPr>
            <p:spPr bwMode="auto">
              <a:xfrm>
                <a:off x="2487" y="2234"/>
                <a:ext cx="901"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command group </a:t>
                </a:r>
                <a:endParaRPr lang="en-US"/>
              </a:p>
            </p:txBody>
          </p:sp>
          <p:sp>
            <p:nvSpPr>
              <p:cNvPr id="37026" name="Rectangle 131"/>
              <p:cNvSpPr>
                <a:spLocks noChangeArrowheads="1"/>
              </p:cNvSpPr>
              <p:nvPr/>
            </p:nvSpPr>
            <p:spPr bwMode="auto">
              <a:xfrm>
                <a:off x="1014" y="2376"/>
                <a:ext cx="100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has to be redirected</a:t>
                </a:r>
                <a:endParaRPr lang="en-US"/>
              </a:p>
            </p:txBody>
          </p:sp>
          <p:sp>
            <p:nvSpPr>
              <p:cNvPr id="37027" name="Rectangle 132"/>
              <p:cNvSpPr>
                <a:spLocks noChangeArrowheads="1"/>
              </p:cNvSpPr>
              <p:nvPr/>
            </p:nvSpPr>
            <p:spPr bwMode="auto">
              <a:xfrm>
                <a:off x="1977" y="237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28" name="Rectangle 133"/>
              <p:cNvSpPr>
                <a:spLocks noChangeArrowheads="1"/>
              </p:cNvSpPr>
              <p:nvPr/>
            </p:nvSpPr>
            <p:spPr bwMode="auto">
              <a:xfrm>
                <a:off x="3504" y="2091"/>
                <a:ext cx="2066"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(echo “==== x.c ====”; cat x.c) &gt; out</a:t>
                </a:r>
                <a:endParaRPr lang="en-US"/>
              </a:p>
            </p:txBody>
          </p:sp>
          <p:sp>
            <p:nvSpPr>
              <p:cNvPr id="37029" name="Rectangle 134"/>
              <p:cNvSpPr>
                <a:spLocks noChangeArrowheads="1"/>
              </p:cNvSpPr>
              <p:nvPr/>
            </p:nvSpPr>
            <p:spPr bwMode="auto">
              <a:xfrm>
                <a:off x="5499" y="2091"/>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30" name="Rectangle 135"/>
              <p:cNvSpPr>
                <a:spLocks noChangeArrowheads="1"/>
              </p:cNvSpPr>
              <p:nvPr/>
            </p:nvSpPr>
            <p:spPr bwMode="auto">
              <a:xfrm>
                <a:off x="240" y="2086"/>
                <a:ext cx="6" cy="6"/>
              </a:xfrm>
              <a:prstGeom prst="rect">
                <a:avLst/>
              </a:prstGeom>
              <a:solidFill>
                <a:srgbClr val="000000"/>
              </a:solidFill>
              <a:ln w="9525">
                <a:noFill/>
                <a:miter lim="800000"/>
                <a:headEnd/>
                <a:tailEnd/>
              </a:ln>
            </p:spPr>
            <p:txBody>
              <a:bodyPr/>
              <a:lstStyle/>
              <a:p>
                <a:endParaRPr lang="en-US"/>
              </a:p>
            </p:txBody>
          </p:sp>
          <p:sp>
            <p:nvSpPr>
              <p:cNvPr id="37031" name="Rectangle 136"/>
              <p:cNvSpPr>
                <a:spLocks noChangeArrowheads="1"/>
              </p:cNvSpPr>
              <p:nvPr/>
            </p:nvSpPr>
            <p:spPr bwMode="auto">
              <a:xfrm>
                <a:off x="246" y="2086"/>
                <a:ext cx="700" cy="6"/>
              </a:xfrm>
              <a:prstGeom prst="rect">
                <a:avLst/>
              </a:prstGeom>
              <a:solidFill>
                <a:srgbClr val="000000"/>
              </a:solidFill>
              <a:ln w="9525">
                <a:noFill/>
                <a:miter lim="800000"/>
                <a:headEnd/>
                <a:tailEnd/>
              </a:ln>
            </p:spPr>
            <p:txBody>
              <a:bodyPr/>
              <a:lstStyle/>
              <a:p>
                <a:endParaRPr lang="en-US"/>
              </a:p>
            </p:txBody>
          </p:sp>
          <p:sp>
            <p:nvSpPr>
              <p:cNvPr id="37032" name="Rectangle 137"/>
              <p:cNvSpPr>
                <a:spLocks noChangeArrowheads="1"/>
              </p:cNvSpPr>
              <p:nvPr/>
            </p:nvSpPr>
            <p:spPr bwMode="auto">
              <a:xfrm>
                <a:off x="946" y="2086"/>
                <a:ext cx="5" cy="6"/>
              </a:xfrm>
              <a:prstGeom prst="rect">
                <a:avLst/>
              </a:prstGeom>
              <a:solidFill>
                <a:srgbClr val="000000"/>
              </a:solidFill>
              <a:ln w="9525">
                <a:noFill/>
                <a:miter lim="800000"/>
                <a:headEnd/>
                <a:tailEnd/>
              </a:ln>
            </p:spPr>
            <p:txBody>
              <a:bodyPr/>
              <a:lstStyle/>
              <a:p>
                <a:endParaRPr lang="en-US"/>
              </a:p>
            </p:txBody>
          </p:sp>
          <p:sp>
            <p:nvSpPr>
              <p:cNvPr id="37033" name="Rectangle 138"/>
              <p:cNvSpPr>
                <a:spLocks noChangeArrowheads="1"/>
              </p:cNvSpPr>
              <p:nvPr/>
            </p:nvSpPr>
            <p:spPr bwMode="auto">
              <a:xfrm>
                <a:off x="951" y="2086"/>
                <a:ext cx="2482" cy="6"/>
              </a:xfrm>
              <a:prstGeom prst="rect">
                <a:avLst/>
              </a:prstGeom>
              <a:solidFill>
                <a:srgbClr val="000000"/>
              </a:solidFill>
              <a:ln w="9525">
                <a:noFill/>
                <a:miter lim="800000"/>
                <a:headEnd/>
                <a:tailEnd/>
              </a:ln>
            </p:spPr>
            <p:txBody>
              <a:bodyPr/>
              <a:lstStyle/>
              <a:p>
                <a:endParaRPr lang="en-US"/>
              </a:p>
            </p:txBody>
          </p:sp>
          <p:sp>
            <p:nvSpPr>
              <p:cNvPr id="37034" name="Rectangle 139"/>
              <p:cNvSpPr>
                <a:spLocks noChangeArrowheads="1"/>
              </p:cNvSpPr>
              <p:nvPr/>
            </p:nvSpPr>
            <p:spPr bwMode="auto">
              <a:xfrm>
                <a:off x="3433" y="2086"/>
                <a:ext cx="6" cy="6"/>
              </a:xfrm>
              <a:prstGeom prst="rect">
                <a:avLst/>
              </a:prstGeom>
              <a:solidFill>
                <a:srgbClr val="000000"/>
              </a:solidFill>
              <a:ln w="9525">
                <a:noFill/>
                <a:miter lim="800000"/>
                <a:headEnd/>
                <a:tailEnd/>
              </a:ln>
            </p:spPr>
            <p:txBody>
              <a:bodyPr/>
              <a:lstStyle/>
              <a:p>
                <a:endParaRPr lang="en-US"/>
              </a:p>
            </p:txBody>
          </p:sp>
          <p:sp>
            <p:nvSpPr>
              <p:cNvPr id="37035" name="Rectangle 140"/>
              <p:cNvSpPr>
                <a:spLocks noChangeArrowheads="1"/>
              </p:cNvSpPr>
              <p:nvPr/>
            </p:nvSpPr>
            <p:spPr bwMode="auto">
              <a:xfrm>
                <a:off x="3439" y="2086"/>
                <a:ext cx="2273" cy="6"/>
              </a:xfrm>
              <a:prstGeom prst="rect">
                <a:avLst/>
              </a:prstGeom>
              <a:solidFill>
                <a:srgbClr val="000000"/>
              </a:solidFill>
              <a:ln w="9525">
                <a:noFill/>
                <a:miter lim="800000"/>
                <a:headEnd/>
                <a:tailEnd/>
              </a:ln>
            </p:spPr>
            <p:txBody>
              <a:bodyPr/>
              <a:lstStyle/>
              <a:p>
                <a:endParaRPr lang="en-US"/>
              </a:p>
            </p:txBody>
          </p:sp>
          <p:sp>
            <p:nvSpPr>
              <p:cNvPr id="37036" name="Rectangle 141"/>
              <p:cNvSpPr>
                <a:spLocks noChangeArrowheads="1"/>
              </p:cNvSpPr>
              <p:nvPr/>
            </p:nvSpPr>
            <p:spPr bwMode="auto">
              <a:xfrm>
                <a:off x="5712" y="2086"/>
                <a:ext cx="6" cy="6"/>
              </a:xfrm>
              <a:prstGeom prst="rect">
                <a:avLst/>
              </a:prstGeom>
              <a:solidFill>
                <a:srgbClr val="000000"/>
              </a:solidFill>
              <a:ln w="9525">
                <a:noFill/>
                <a:miter lim="800000"/>
                <a:headEnd/>
                <a:tailEnd/>
              </a:ln>
            </p:spPr>
            <p:txBody>
              <a:bodyPr/>
              <a:lstStyle/>
              <a:p>
                <a:endParaRPr lang="en-US"/>
              </a:p>
            </p:txBody>
          </p:sp>
          <p:sp>
            <p:nvSpPr>
              <p:cNvPr id="37037" name="Rectangle 142"/>
              <p:cNvSpPr>
                <a:spLocks noChangeArrowheads="1"/>
              </p:cNvSpPr>
              <p:nvPr/>
            </p:nvSpPr>
            <p:spPr bwMode="auto">
              <a:xfrm>
                <a:off x="240" y="2092"/>
                <a:ext cx="6" cy="427"/>
              </a:xfrm>
              <a:prstGeom prst="rect">
                <a:avLst/>
              </a:prstGeom>
              <a:solidFill>
                <a:srgbClr val="000000"/>
              </a:solidFill>
              <a:ln w="9525">
                <a:noFill/>
                <a:miter lim="800000"/>
                <a:headEnd/>
                <a:tailEnd/>
              </a:ln>
            </p:spPr>
            <p:txBody>
              <a:bodyPr/>
              <a:lstStyle/>
              <a:p>
                <a:endParaRPr lang="en-US"/>
              </a:p>
            </p:txBody>
          </p:sp>
          <p:sp>
            <p:nvSpPr>
              <p:cNvPr id="37038" name="Rectangle 143"/>
              <p:cNvSpPr>
                <a:spLocks noChangeArrowheads="1"/>
              </p:cNvSpPr>
              <p:nvPr/>
            </p:nvSpPr>
            <p:spPr bwMode="auto">
              <a:xfrm>
                <a:off x="946" y="2092"/>
                <a:ext cx="5" cy="427"/>
              </a:xfrm>
              <a:prstGeom prst="rect">
                <a:avLst/>
              </a:prstGeom>
              <a:solidFill>
                <a:srgbClr val="000000"/>
              </a:solidFill>
              <a:ln w="9525">
                <a:noFill/>
                <a:miter lim="800000"/>
                <a:headEnd/>
                <a:tailEnd/>
              </a:ln>
            </p:spPr>
            <p:txBody>
              <a:bodyPr/>
              <a:lstStyle/>
              <a:p>
                <a:endParaRPr lang="en-US"/>
              </a:p>
            </p:txBody>
          </p:sp>
          <p:sp>
            <p:nvSpPr>
              <p:cNvPr id="37039" name="Rectangle 144"/>
              <p:cNvSpPr>
                <a:spLocks noChangeArrowheads="1"/>
              </p:cNvSpPr>
              <p:nvPr/>
            </p:nvSpPr>
            <p:spPr bwMode="auto">
              <a:xfrm>
                <a:off x="3433" y="2092"/>
                <a:ext cx="6" cy="427"/>
              </a:xfrm>
              <a:prstGeom prst="rect">
                <a:avLst/>
              </a:prstGeom>
              <a:solidFill>
                <a:srgbClr val="000000"/>
              </a:solidFill>
              <a:ln w="9525">
                <a:noFill/>
                <a:miter lim="800000"/>
                <a:headEnd/>
                <a:tailEnd/>
              </a:ln>
            </p:spPr>
            <p:txBody>
              <a:bodyPr/>
              <a:lstStyle/>
              <a:p>
                <a:endParaRPr lang="en-US"/>
              </a:p>
            </p:txBody>
          </p:sp>
          <p:sp>
            <p:nvSpPr>
              <p:cNvPr id="37040" name="Rectangle 145"/>
              <p:cNvSpPr>
                <a:spLocks noChangeArrowheads="1"/>
              </p:cNvSpPr>
              <p:nvPr/>
            </p:nvSpPr>
            <p:spPr bwMode="auto">
              <a:xfrm>
                <a:off x="5712" y="2092"/>
                <a:ext cx="6" cy="427"/>
              </a:xfrm>
              <a:prstGeom prst="rect">
                <a:avLst/>
              </a:prstGeom>
              <a:solidFill>
                <a:srgbClr val="000000"/>
              </a:solidFill>
              <a:ln w="9525">
                <a:noFill/>
                <a:miter lim="800000"/>
                <a:headEnd/>
                <a:tailEnd/>
              </a:ln>
            </p:spPr>
            <p:txBody>
              <a:bodyPr/>
              <a:lstStyle/>
              <a:p>
                <a:endParaRPr lang="en-US"/>
              </a:p>
            </p:txBody>
          </p:sp>
          <p:sp>
            <p:nvSpPr>
              <p:cNvPr id="37041" name="Rectangle 146"/>
              <p:cNvSpPr>
                <a:spLocks noChangeArrowheads="1"/>
              </p:cNvSpPr>
              <p:nvPr/>
            </p:nvSpPr>
            <p:spPr bwMode="auto">
              <a:xfrm>
                <a:off x="311" y="2524"/>
                <a:ext cx="59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`command`</a:t>
                </a:r>
                <a:endParaRPr lang="en-US"/>
              </a:p>
            </p:txBody>
          </p:sp>
          <p:sp>
            <p:nvSpPr>
              <p:cNvPr id="37042" name="Rectangle 147"/>
              <p:cNvSpPr>
                <a:spLocks noChangeArrowheads="1"/>
              </p:cNvSpPr>
              <p:nvPr/>
            </p:nvSpPr>
            <p:spPr bwMode="auto">
              <a:xfrm>
                <a:off x="880" y="2524"/>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43" name="Rectangle 148"/>
              <p:cNvSpPr>
                <a:spLocks noChangeArrowheads="1"/>
              </p:cNvSpPr>
              <p:nvPr/>
            </p:nvSpPr>
            <p:spPr bwMode="auto">
              <a:xfrm>
                <a:off x="1014" y="2524"/>
                <a:ext cx="228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Execute the command enclosed within back </a:t>
                </a:r>
                <a:endParaRPr lang="en-US"/>
              </a:p>
            </p:txBody>
          </p:sp>
          <p:sp>
            <p:nvSpPr>
              <p:cNvPr id="37044" name="Rectangle 149"/>
              <p:cNvSpPr>
                <a:spLocks noChangeArrowheads="1"/>
              </p:cNvSpPr>
              <p:nvPr/>
            </p:nvSpPr>
            <p:spPr bwMode="auto">
              <a:xfrm>
                <a:off x="1014" y="2666"/>
                <a:ext cx="239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quotes. Useful when the output of a command </a:t>
                </a:r>
                <a:endParaRPr lang="en-US"/>
              </a:p>
            </p:txBody>
          </p:sp>
          <p:sp>
            <p:nvSpPr>
              <p:cNvPr id="37045" name="Rectangle 150"/>
              <p:cNvSpPr>
                <a:spLocks noChangeArrowheads="1"/>
              </p:cNvSpPr>
              <p:nvPr/>
            </p:nvSpPr>
            <p:spPr bwMode="auto">
              <a:xfrm>
                <a:off x="1014" y="2806"/>
                <a:ext cx="1549"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into a variable in a shell script</a:t>
                </a:r>
                <a:endParaRPr lang="en-US"/>
              </a:p>
            </p:txBody>
          </p:sp>
          <p:sp>
            <p:nvSpPr>
              <p:cNvPr id="37046" name="Rectangle 151"/>
              <p:cNvSpPr>
                <a:spLocks noChangeArrowheads="1"/>
              </p:cNvSpPr>
              <p:nvPr/>
            </p:nvSpPr>
            <p:spPr bwMode="auto">
              <a:xfrm>
                <a:off x="2505" y="280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47" name="Rectangle 152"/>
              <p:cNvSpPr>
                <a:spLocks noChangeArrowheads="1"/>
              </p:cNvSpPr>
              <p:nvPr/>
            </p:nvSpPr>
            <p:spPr bwMode="auto">
              <a:xfrm>
                <a:off x="3504" y="2524"/>
                <a:ext cx="125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count=`expr $count + 1`</a:t>
                </a:r>
                <a:endParaRPr lang="en-US"/>
              </a:p>
            </p:txBody>
          </p:sp>
          <p:sp>
            <p:nvSpPr>
              <p:cNvPr id="37048" name="Rectangle 153"/>
              <p:cNvSpPr>
                <a:spLocks noChangeArrowheads="1"/>
              </p:cNvSpPr>
              <p:nvPr/>
            </p:nvSpPr>
            <p:spPr bwMode="auto">
              <a:xfrm>
                <a:off x="4713" y="2524"/>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49" name="Rectangle 154"/>
              <p:cNvSpPr>
                <a:spLocks noChangeArrowheads="1"/>
              </p:cNvSpPr>
              <p:nvPr/>
            </p:nvSpPr>
            <p:spPr bwMode="auto">
              <a:xfrm>
                <a:off x="3504" y="266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50" name="Rectangle 155"/>
              <p:cNvSpPr>
                <a:spLocks noChangeArrowheads="1"/>
              </p:cNvSpPr>
              <p:nvPr/>
            </p:nvSpPr>
            <p:spPr bwMode="auto">
              <a:xfrm>
                <a:off x="3504" y="2806"/>
                <a:ext cx="1353"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assuming count has value </a:t>
                </a:r>
                <a:endParaRPr lang="en-US"/>
              </a:p>
            </p:txBody>
          </p:sp>
          <p:sp>
            <p:nvSpPr>
              <p:cNvPr id="37051" name="Rectangle 156"/>
              <p:cNvSpPr>
                <a:spLocks noChangeArrowheads="1"/>
              </p:cNvSpPr>
              <p:nvPr/>
            </p:nvSpPr>
            <p:spPr bwMode="auto">
              <a:xfrm>
                <a:off x="4811" y="2806"/>
                <a:ext cx="346"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3, this </a:t>
                </a:r>
                <a:endParaRPr lang="en-US"/>
              </a:p>
            </p:txBody>
          </p:sp>
          <p:sp>
            <p:nvSpPr>
              <p:cNvPr id="37052" name="Rectangle 157"/>
              <p:cNvSpPr>
                <a:spLocks noChangeArrowheads="1"/>
              </p:cNvSpPr>
              <p:nvPr/>
            </p:nvSpPr>
            <p:spPr bwMode="auto">
              <a:xfrm>
                <a:off x="3504" y="2948"/>
                <a:ext cx="1511"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increments the value of count</a:t>
                </a:r>
                <a:endParaRPr lang="en-US"/>
              </a:p>
            </p:txBody>
          </p:sp>
          <p:sp>
            <p:nvSpPr>
              <p:cNvPr id="37053" name="Rectangle 158"/>
              <p:cNvSpPr>
                <a:spLocks noChangeArrowheads="1"/>
              </p:cNvSpPr>
              <p:nvPr/>
            </p:nvSpPr>
            <p:spPr bwMode="auto">
              <a:xfrm>
                <a:off x="4962" y="294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54" name="Rectangle 159"/>
              <p:cNvSpPr>
                <a:spLocks noChangeArrowheads="1"/>
              </p:cNvSpPr>
              <p:nvPr/>
            </p:nvSpPr>
            <p:spPr bwMode="auto">
              <a:xfrm>
                <a:off x="240" y="2519"/>
                <a:ext cx="6" cy="5"/>
              </a:xfrm>
              <a:prstGeom prst="rect">
                <a:avLst/>
              </a:prstGeom>
              <a:solidFill>
                <a:srgbClr val="000000"/>
              </a:solidFill>
              <a:ln w="9525">
                <a:noFill/>
                <a:miter lim="800000"/>
                <a:headEnd/>
                <a:tailEnd/>
              </a:ln>
            </p:spPr>
            <p:txBody>
              <a:bodyPr/>
              <a:lstStyle/>
              <a:p>
                <a:endParaRPr lang="en-US"/>
              </a:p>
            </p:txBody>
          </p:sp>
          <p:sp>
            <p:nvSpPr>
              <p:cNvPr id="37055" name="Rectangle 160"/>
              <p:cNvSpPr>
                <a:spLocks noChangeArrowheads="1"/>
              </p:cNvSpPr>
              <p:nvPr/>
            </p:nvSpPr>
            <p:spPr bwMode="auto">
              <a:xfrm>
                <a:off x="246" y="2519"/>
                <a:ext cx="700" cy="5"/>
              </a:xfrm>
              <a:prstGeom prst="rect">
                <a:avLst/>
              </a:prstGeom>
              <a:solidFill>
                <a:srgbClr val="000000"/>
              </a:solidFill>
              <a:ln w="9525">
                <a:noFill/>
                <a:miter lim="800000"/>
                <a:headEnd/>
                <a:tailEnd/>
              </a:ln>
            </p:spPr>
            <p:txBody>
              <a:bodyPr/>
              <a:lstStyle/>
              <a:p>
                <a:endParaRPr lang="en-US"/>
              </a:p>
            </p:txBody>
          </p:sp>
          <p:sp>
            <p:nvSpPr>
              <p:cNvPr id="37056" name="Rectangle 161"/>
              <p:cNvSpPr>
                <a:spLocks noChangeArrowheads="1"/>
              </p:cNvSpPr>
              <p:nvPr/>
            </p:nvSpPr>
            <p:spPr bwMode="auto">
              <a:xfrm>
                <a:off x="946" y="2519"/>
                <a:ext cx="5" cy="5"/>
              </a:xfrm>
              <a:prstGeom prst="rect">
                <a:avLst/>
              </a:prstGeom>
              <a:solidFill>
                <a:srgbClr val="000000"/>
              </a:solidFill>
              <a:ln w="9525">
                <a:noFill/>
                <a:miter lim="800000"/>
                <a:headEnd/>
                <a:tailEnd/>
              </a:ln>
            </p:spPr>
            <p:txBody>
              <a:bodyPr/>
              <a:lstStyle/>
              <a:p>
                <a:endParaRPr lang="en-US"/>
              </a:p>
            </p:txBody>
          </p:sp>
          <p:sp>
            <p:nvSpPr>
              <p:cNvPr id="37057" name="Rectangle 162"/>
              <p:cNvSpPr>
                <a:spLocks noChangeArrowheads="1"/>
              </p:cNvSpPr>
              <p:nvPr/>
            </p:nvSpPr>
            <p:spPr bwMode="auto">
              <a:xfrm>
                <a:off x="951" y="2519"/>
                <a:ext cx="2482" cy="5"/>
              </a:xfrm>
              <a:prstGeom prst="rect">
                <a:avLst/>
              </a:prstGeom>
              <a:solidFill>
                <a:srgbClr val="000000"/>
              </a:solidFill>
              <a:ln w="9525">
                <a:noFill/>
                <a:miter lim="800000"/>
                <a:headEnd/>
                <a:tailEnd/>
              </a:ln>
            </p:spPr>
            <p:txBody>
              <a:bodyPr/>
              <a:lstStyle/>
              <a:p>
                <a:endParaRPr lang="en-US"/>
              </a:p>
            </p:txBody>
          </p:sp>
          <p:sp>
            <p:nvSpPr>
              <p:cNvPr id="37058" name="Rectangle 163"/>
              <p:cNvSpPr>
                <a:spLocks noChangeArrowheads="1"/>
              </p:cNvSpPr>
              <p:nvPr/>
            </p:nvSpPr>
            <p:spPr bwMode="auto">
              <a:xfrm>
                <a:off x="3433" y="2519"/>
                <a:ext cx="6" cy="5"/>
              </a:xfrm>
              <a:prstGeom prst="rect">
                <a:avLst/>
              </a:prstGeom>
              <a:solidFill>
                <a:srgbClr val="000000"/>
              </a:solidFill>
              <a:ln w="9525">
                <a:noFill/>
                <a:miter lim="800000"/>
                <a:headEnd/>
                <a:tailEnd/>
              </a:ln>
            </p:spPr>
            <p:txBody>
              <a:bodyPr/>
              <a:lstStyle/>
              <a:p>
                <a:endParaRPr lang="en-US"/>
              </a:p>
            </p:txBody>
          </p:sp>
          <p:sp>
            <p:nvSpPr>
              <p:cNvPr id="37059" name="Rectangle 164"/>
              <p:cNvSpPr>
                <a:spLocks noChangeArrowheads="1"/>
              </p:cNvSpPr>
              <p:nvPr/>
            </p:nvSpPr>
            <p:spPr bwMode="auto">
              <a:xfrm>
                <a:off x="3439" y="2519"/>
                <a:ext cx="2273" cy="5"/>
              </a:xfrm>
              <a:prstGeom prst="rect">
                <a:avLst/>
              </a:prstGeom>
              <a:solidFill>
                <a:srgbClr val="000000"/>
              </a:solidFill>
              <a:ln w="9525">
                <a:noFill/>
                <a:miter lim="800000"/>
                <a:headEnd/>
                <a:tailEnd/>
              </a:ln>
            </p:spPr>
            <p:txBody>
              <a:bodyPr/>
              <a:lstStyle/>
              <a:p>
                <a:endParaRPr lang="en-US"/>
              </a:p>
            </p:txBody>
          </p:sp>
          <p:sp>
            <p:nvSpPr>
              <p:cNvPr id="37060" name="Rectangle 165"/>
              <p:cNvSpPr>
                <a:spLocks noChangeArrowheads="1"/>
              </p:cNvSpPr>
              <p:nvPr/>
            </p:nvSpPr>
            <p:spPr bwMode="auto">
              <a:xfrm>
                <a:off x="5712" y="2519"/>
                <a:ext cx="6" cy="5"/>
              </a:xfrm>
              <a:prstGeom prst="rect">
                <a:avLst/>
              </a:prstGeom>
              <a:solidFill>
                <a:srgbClr val="000000"/>
              </a:solidFill>
              <a:ln w="9525">
                <a:noFill/>
                <a:miter lim="800000"/>
                <a:headEnd/>
                <a:tailEnd/>
              </a:ln>
            </p:spPr>
            <p:txBody>
              <a:bodyPr/>
              <a:lstStyle/>
              <a:p>
                <a:endParaRPr lang="en-US"/>
              </a:p>
            </p:txBody>
          </p:sp>
          <p:sp>
            <p:nvSpPr>
              <p:cNvPr id="37061" name="Rectangle 166"/>
              <p:cNvSpPr>
                <a:spLocks noChangeArrowheads="1"/>
              </p:cNvSpPr>
              <p:nvPr/>
            </p:nvSpPr>
            <p:spPr bwMode="auto">
              <a:xfrm>
                <a:off x="240" y="2524"/>
                <a:ext cx="6" cy="567"/>
              </a:xfrm>
              <a:prstGeom prst="rect">
                <a:avLst/>
              </a:prstGeom>
              <a:solidFill>
                <a:srgbClr val="000000"/>
              </a:solidFill>
              <a:ln w="9525">
                <a:noFill/>
                <a:miter lim="800000"/>
                <a:headEnd/>
                <a:tailEnd/>
              </a:ln>
            </p:spPr>
            <p:txBody>
              <a:bodyPr/>
              <a:lstStyle/>
              <a:p>
                <a:endParaRPr lang="en-US"/>
              </a:p>
            </p:txBody>
          </p:sp>
          <p:sp>
            <p:nvSpPr>
              <p:cNvPr id="37062" name="Rectangle 167"/>
              <p:cNvSpPr>
                <a:spLocks noChangeArrowheads="1"/>
              </p:cNvSpPr>
              <p:nvPr/>
            </p:nvSpPr>
            <p:spPr bwMode="auto">
              <a:xfrm>
                <a:off x="946" y="2524"/>
                <a:ext cx="5" cy="567"/>
              </a:xfrm>
              <a:prstGeom prst="rect">
                <a:avLst/>
              </a:prstGeom>
              <a:solidFill>
                <a:srgbClr val="000000"/>
              </a:solidFill>
              <a:ln w="9525">
                <a:noFill/>
                <a:miter lim="800000"/>
                <a:headEnd/>
                <a:tailEnd/>
              </a:ln>
            </p:spPr>
            <p:txBody>
              <a:bodyPr/>
              <a:lstStyle/>
              <a:p>
                <a:endParaRPr lang="en-US"/>
              </a:p>
            </p:txBody>
          </p:sp>
          <p:sp>
            <p:nvSpPr>
              <p:cNvPr id="37063" name="Rectangle 168"/>
              <p:cNvSpPr>
                <a:spLocks noChangeArrowheads="1"/>
              </p:cNvSpPr>
              <p:nvPr/>
            </p:nvSpPr>
            <p:spPr bwMode="auto">
              <a:xfrm>
                <a:off x="3433" y="2524"/>
                <a:ext cx="6" cy="567"/>
              </a:xfrm>
              <a:prstGeom prst="rect">
                <a:avLst/>
              </a:prstGeom>
              <a:solidFill>
                <a:srgbClr val="000000"/>
              </a:solidFill>
              <a:ln w="9525">
                <a:noFill/>
                <a:miter lim="800000"/>
                <a:headEnd/>
                <a:tailEnd/>
              </a:ln>
            </p:spPr>
            <p:txBody>
              <a:bodyPr/>
              <a:lstStyle/>
              <a:p>
                <a:endParaRPr lang="en-US"/>
              </a:p>
            </p:txBody>
          </p:sp>
          <p:sp>
            <p:nvSpPr>
              <p:cNvPr id="37064" name="Rectangle 169"/>
              <p:cNvSpPr>
                <a:spLocks noChangeArrowheads="1"/>
              </p:cNvSpPr>
              <p:nvPr/>
            </p:nvSpPr>
            <p:spPr bwMode="auto">
              <a:xfrm>
                <a:off x="5712" y="2524"/>
                <a:ext cx="6" cy="567"/>
              </a:xfrm>
              <a:prstGeom prst="rect">
                <a:avLst/>
              </a:prstGeom>
              <a:solidFill>
                <a:srgbClr val="000000"/>
              </a:solidFill>
              <a:ln w="9525">
                <a:noFill/>
                <a:miter lim="800000"/>
                <a:headEnd/>
                <a:tailEnd/>
              </a:ln>
            </p:spPr>
            <p:txBody>
              <a:bodyPr/>
              <a:lstStyle/>
              <a:p>
                <a:endParaRPr lang="en-US"/>
              </a:p>
            </p:txBody>
          </p:sp>
          <p:sp>
            <p:nvSpPr>
              <p:cNvPr id="37065" name="Rectangle 170"/>
              <p:cNvSpPr>
                <a:spLocks noChangeArrowheads="1"/>
              </p:cNvSpPr>
              <p:nvPr/>
            </p:nvSpPr>
            <p:spPr bwMode="auto">
              <a:xfrm>
                <a:off x="311" y="3096"/>
                <a:ext cx="379"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‘string’</a:t>
                </a:r>
                <a:endParaRPr lang="en-US"/>
              </a:p>
            </p:txBody>
          </p:sp>
          <p:sp>
            <p:nvSpPr>
              <p:cNvPr id="37066" name="Rectangle 171"/>
              <p:cNvSpPr>
                <a:spLocks noChangeArrowheads="1"/>
              </p:cNvSpPr>
              <p:nvPr/>
            </p:nvSpPr>
            <p:spPr bwMode="auto">
              <a:xfrm>
                <a:off x="679" y="309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67" name="Rectangle 172"/>
              <p:cNvSpPr>
                <a:spLocks noChangeArrowheads="1"/>
              </p:cNvSpPr>
              <p:nvPr/>
            </p:nvSpPr>
            <p:spPr bwMode="auto">
              <a:xfrm>
                <a:off x="1014" y="3096"/>
                <a:ext cx="2303"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Quote all characters with no substitution       </a:t>
                </a:r>
                <a:endParaRPr lang="en-US"/>
              </a:p>
            </p:txBody>
          </p:sp>
          <p:sp>
            <p:nvSpPr>
              <p:cNvPr id="37068" name="Rectangle 173"/>
              <p:cNvSpPr>
                <a:spLocks noChangeArrowheads="1"/>
              </p:cNvSpPr>
              <p:nvPr/>
            </p:nvSpPr>
            <p:spPr bwMode="auto">
              <a:xfrm>
                <a:off x="1014" y="3238"/>
                <a:ext cx="29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(ex. n</a:t>
                </a:r>
                <a:endParaRPr lang="en-US"/>
              </a:p>
            </p:txBody>
          </p:sp>
          <p:sp>
            <p:nvSpPr>
              <p:cNvPr id="37069" name="Rectangle 174"/>
              <p:cNvSpPr>
                <a:spLocks noChangeArrowheads="1"/>
              </p:cNvSpPr>
              <p:nvPr/>
            </p:nvSpPr>
            <p:spPr bwMode="auto">
              <a:xfrm>
                <a:off x="1298" y="3238"/>
                <a:ext cx="120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o special meaning for $</a:t>
                </a:r>
                <a:endParaRPr lang="en-US"/>
              </a:p>
            </p:txBody>
          </p:sp>
          <p:sp>
            <p:nvSpPr>
              <p:cNvPr id="37070" name="Rectangle 175"/>
              <p:cNvSpPr>
                <a:spLocks noChangeArrowheads="1"/>
              </p:cNvSpPr>
              <p:nvPr/>
            </p:nvSpPr>
            <p:spPr bwMode="auto">
              <a:xfrm>
                <a:off x="2457" y="3238"/>
                <a:ext cx="43"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7071" name="Rectangle 176"/>
              <p:cNvSpPr>
                <a:spLocks noChangeArrowheads="1"/>
              </p:cNvSpPr>
              <p:nvPr/>
            </p:nvSpPr>
            <p:spPr bwMode="auto">
              <a:xfrm>
                <a:off x="2499" y="323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72" name="Rectangle 177"/>
              <p:cNvSpPr>
                <a:spLocks noChangeArrowheads="1"/>
              </p:cNvSpPr>
              <p:nvPr/>
            </p:nvSpPr>
            <p:spPr bwMode="auto">
              <a:xfrm>
                <a:off x="3504" y="3096"/>
                <a:ext cx="27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echo </a:t>
                </a:r>
                <a:endParaRPr lang="en-US"/>
              </a:p>
            </p:txBody>
          </p:sp>
          <p:sp>
            <p:nvSpPr>
              <p:cNvPr id="37073" name="Rectangle 178"/>
              <p:cNvSpPr>
                <a:spLocks noChangeArrowheads="1"/>
              </p:cNvSpPr>
              <p:nvPr/>
            </p:nvSpPr>
            <p:spPr bwMode="auto">
              <a:xfrm>
                <a:off x="3768" y="3096"/>
                <a:ext cx="89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‘expr $count + 1’</a:t>
                </a:r>
                <a:endParaRPr lang="en-US"/>
              </a:p>
            </p:txBody>
          </p:sp>
          <p:sp>
            <p:nvSpPr>
              <p:cNvPr id="37074" name="Rectangle 179"/>
              <p:cNvSpPr>
                <a:spLocks noChangeArrowheads="1"/>
              </p:cNvSpPr>
              <p:nvPr/>
            </p:nvSpPr>
            <p:spPr bwMode="auto">
              <a:xfrm>
                <a:off x="4633" y="309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75" name="Rectangle 180"/>
              <p:cNvSpPr>
                <a:spLocks noChangeArrowheads="1"/>
              </p:cNvSpPr>
              <p:nvPr/>
            </p:nvSpPr>
            <p:spPr bwMode="auto">
              <a:xfrm>
                <a:off x="3504" y="3238"/>
                <a:ext cx="421"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displays</a:t>
                </a:r>
                <a:endParaRPr lang="en-US"/>
              </a:p>
            </p:txBody>
          </p:sp>
          <p:sp>
            <p:nvSpPr>
              <p:cNvPr id="37076" name="Rectangle 181"/>
              <p:cNvSpPr>
                <a:spLocks noChangeArrowheads="1"/>
              </p:cNvSpPr>
              <p:nvPr/>
            </p:nvSpPr>
            <p:spPr bwMode="auto">
              <a:xfrm>
                <a:off x="3907" y="3238"/>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77" name="Rectangle 182"/>
              <p:cNvSpPr>
                <a:spLocks noChangeArrowheads="1"/>
              </p:cNvSpPr>
              <p:nvPr/>
            </p:nvSpPr>
            <p:spPr bwMode="auto">
              <a:xfrm>
                <a:off x="3972" y="3238"/>
                <a:ext cx="823"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expr $count + 1</a:t>
                </a:r>
                <a:endParaRPr lang="en-US"/>
              </a:p>
            </p:txBody>
          </p:sp>
          <p:sp>
            <p:nvSpPr>
              <p:cNvPr id="37078" name="Rectangle 183"/>
              <p:cNvSpPr>
                <a:spLocks noChangeArrowheads="1"/>
              </p:cNvSpPr>
              <p:nvPr/>
            </p:nvSpPr>
            <p:spPr bwMode="auto">
              <a:xfrm>
                <a:off x="4767" y="323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79" name="Rectangle 184"/>
              <p:cNvSpPr>
                <a:spLocks noChangeArrowheads="1"/>
              </p:cNvSpPr>
              <p:nvPr/>
            </p:nvSpPr>
            <p:spPr bwMode="auto">
              <a:xfrm>
                <a:off x="240" y="3091"/>
                <a:ext cx="6" cy="6"/>
              </a:xfrm>
              <a:prstGeom prst="rect">
                <a:avLst/>
              </a:prstGeom>
              <a:solidFill>
                <a:srgbClr val="000000"/>
              </a:solidFill>
              <a:ln w="9525">
                <a:noFill/>
                <a:miter lim="800000"/>
                <a:headEnd/>
                <a:tailEnd/>
              </a:ln>
            </p:spPr>
            <p:txBody>
              <a:bodyPr/>
              <a:lstStyle/>
              <a:p>
                <a:endParaRPr lang="en-US"/>
              </a:p>
            </p:txBody>
          </p:sp>
          <p:sp>
            <p:nvSpPr>
              <p:cNvPr id="37080" name="Rectangle 185"/>
              <p:cNvSpPr>
                <a:spLocks noChangeArrowheads="1"/>
              </p:cNvSpPr>
              <p:nvPr/>
            </p:nvSpPr>
            <p:spPr bwMode="auto">
              <a:xfrm>
                <a:off x="246" y="3091"/>
                <a:ext cx="700" cy="6"/>
              </a:xfrm>
              <a:prstGeom prst="rect">
                <a:avLst/>
              </a:prstGeom>
              <a:solidFill>
                <a:srgbClr val="000000"/>
              </a:solidFill>
              <a:ln w="9525">
                <a:noFill/>
                <a:miter lim="800000"/>
                <a:headEnd/>
                <a:tailEnd/>
              </a:ln>
            </p:spPr>
            <p:txBody>
              <a:bodyPr/>
              <a:lstStyle/>
              <a:p>
                <a:endParaRPr lang="en-US"/>
              </a:p>
            </p:txBody>
          </p:sp>
          <p:sp>
            <p:nvSpPr>
              <p:cNvPr id="37081" name="Rectangle 186"/>
              <p:cNvSpPr>
                <a:spLocks noChangeArrowheads="1"/>
              </p:cNvSpPr>
              <p:nvPr/>
            </p:nvSpPr>
            <p:spPr bwMode="auto">
              <a:xfrm>
                <a:off x="946" y="3091"/>
                <a:ext cx="5" cy="6"/>
              </a:xfrm>
              <a:prstGeom prst="rect">
                <a:avLst/>
              </a:prstGeom>
              <a:solidFill>
                <a:srgbClr val="000000"/>
              </a:solidFill>
              <a:ln w="9525">
                <a:noFill/>
                <a:miter lim="800000"/>
                <a:headEnd/>
                <a:tailEnd/>
              </a:ln>
            </p:spPr>
            <p:txBody>
              <a:bodyPr/>
              <a:lstStyle/>
              <a:p>
                <a:endParaRPr lang="en-US"/>
              </a:p>
            </p:txBody>
          </p:sp>
          <p:sp>
            <p:nvSpPr>
              <p:cNvPr id="37082" name="Rectangle 187"/>
              <p:cNvSpPr>
                <a:spLocks noChangeArrowheads="1"/>
              </p:cNvSpPr>
              <p:nvPr/>
            </p:nvSpPr>
            <p:spPr bwMode="auto">
              <a:xfrm>
                <a:off x="951" y="3091"/>
                <a:ext cx="2482" cy="6"/>
              </a:xfrm>
              <a:prstGeom prst="rect">
                <a:avLst/>
              </a:prstGeom>
              <a:solidFill>
                <a:srgbClr val="000000"/>
              </a:solidFill>
              <a:ln w="9525">
                <a:noFill/>
                <a:miter lim="800000"/>
                <a:headEnd/>
                <a:tailEnd/>
              </a:ln>
            </p:spPr>
            <p:txBody>
              <a:bodyPr/>
              <a:lstStyle/>
              <a:p>
                <a:endParaRPr lang="en-US"/>
              </a:p>
            </p:txBody>
          </p:sp>
          <p:sp>
            <p:nvSpPr>
              <p:cNvPr id="37083" name="Rectangle 188"/>
              <p:cNvSpPr>
                <a:spLocks noChangeArrowheads="1"/>
              </p:cNvSpPr>
              <p:nvPr/>
            </p:nvSpPr>
            <p:spPr bwMode="auto">
              <a:xfrm>
                <a:off x="3433" y="3091"/>
                <a:ext cx="6" cy="6"/>
              </a:xfrm>
              <a:prstGeom prst="rect">
                <a:avLst/>
              </a:prstGeom>
              <a:solidFill>
                <a:srgbClr val="000000"/>
              </a:solidFill>
              <a:ln w="9525">
                <a:noFill/>
                <a:miter lim="800000"/>
                <a:headEnd/>
                <a:tailEnd/>
              </a:ln>
            </p:spPr>
            <p:txBody>
              <a:bodyPr/>
              <a:lstStyle/>
              <a:p>
                <a:endParaRPr lang="en-US"/>
              </a:p>
            </p:txBody>
          </p:sp>
          <p:sp>
            <p:nvSpPr>
              <p:cNvPr id="37084" name="Rectangle 189"/>
              <p:cNvSpPr>
                <a:spLocks noChangeArrowheads="1"/>
              </p:cNvSpPr>
              <p:nvPr/>
            </p:nvSpPr>
            <p:spPr bwMode="auto">
              <a:xfrm>
                <a:off x="3439" y="3091"/>
                <a:ext cx="2273" cy="6"/>
              </a:xfrm>
              <a:prstGeom prst="rect">
                <a:avLst/>
              </a:prstGeom>
              <a:solidFill>
                <a:srgbClr val="000000"/>
              </a:solidFill>
              <a:ln w="9525">
                <a:noFill/>
                <a:miter lim="800000"/>
                <a:headEnd/>
                <a:tailEnd/>
              </a:ln>
            </p:spPr>
            <p:txBody>
              <a:bodyPr/>
              <a:lstStyle/>
              <a:p>
                <a:endParaRPr lang="en-US"/>
              </a:p>
            </p:txBody>
          </p:sp>
          <p:sp>
            <p:nvSpPr>
              <p:cNvPr id="37085" name="Rectangle 190"/>
              <p:cNvSpPr>
                <a:spLocks noChangeArrowheads="1"/>
              </p:cNvSpPr>
              <p:nvPr/>
            </p:nvSpPr>
            <p:spPr bwMode="auto">
              <a:xfrm>
                <a:off x="5712" y="3091"/>
                <a:ext cx="6" cy="6"/>
              </a:xfrm>
              <a:prstGeom prst="rect">
                <a:avLst/>
              </a:prstGeom>
              <a:solidFill>
                <a:srgbClr val="000000"/>
              </a:solidFill>
              <a:ln w="9525">
                <a:noFill/>
                <a:miter lim="800000"/>
                <a:headEnd/>
                <a:tailEnd/>
              </a:ln>
            </p:spPr>
            <p:txBody>
              <a:bodyPr/>
              <a:lstStyle/>
              <a:p>
                <a:endParaRPr lang="en-US"/>
              </a:p>
            </p:txBody>
          </p:sp>
          <p:sp>
            <p:nvSpPr>
              <p:cNvPr id="37086" name="Rectangle 191"/>
              <p:cNvSpPr>
                <a:spLocks noChangeArrowheads="1"/>
              </p:cNvSpPr>
              <p:nvPr/>
            </p:nvSpPr>
            <p:spPr bwMode="auto">
              <a:xfrm>
                <a:off x="240" y="3097"/>
                <a:ext cx="6" cy="284"/>
              </a:xfrm>
              <a:prstGeom prst="rect">
                <a:avLst/>
              </a:prstGeom>
              <a:solidFill>
                <a:srgbClr val="000000"/>
              </a:solidFill>
              <a:ln w="9525">
                <a:noFill/>
                <a:miter lim="800000"/>
                <a:headEnd/>
                <a:tailEnd/>
              </a:ln>
            </p:spPr>
            <p:txBody>
              <a:bodyPr/>
              <a:lstStyle/>
              <a:p>
                <a:endParaRPr lang="en-US"/>
              </a:p>
            </p:txBody>
          </p:sp>
          <p:sp>
            <p:nvSpPr>
              <p:cNvPr id="37087" name="Rectangle 192"/>
              <p:cNvSpPr>
                <a:spLocks noChangeArrowheads="1"/>
              </p:cNvSpPr>
              <p:nvPr/>
            </p:nvSpPr>
            <p:spPr bwMode="auto">
              <a:xfrm>
                <a:off x="946" y="3097"/>
                <a:ext cx="5" cy="284"/>
              </a:xfrm>
              <a:prstGeom prst="rect">
                <a:avLst/>
              </a:prstGeom>
              <a:solidFill>
                <a:srgbClr val="000000"/>
              </a:solidFill>
              <a:ln w="9525">
                <a:noFill/>
                <a:miter lim="800000"/>
                <a:headEnd/>
                <a:tailEnd/>
              </a:ln>
            </p:spPr>
            <p:txBody>
              <a:bodyPr/>
              <a:lstStyle/>
              <a:p>
                <a:endParaRPr lang="en-US"/>
              </a:p>
            </p:txBody>
          </p:sp>
          <p:sp>
            <p:nvSpPr>
              <p:cNvPr id="37088" name="Rectangle 193"/>
              <p:cNvSpPr>
                <a:spLocks noChangeArrowheads="1"/>
              </p:cNvSpPr>
              <p:nvPr/>
            </p:nvSpPr>
            <p:spPr bwMode="auto">
              <a:xfrm>
                <a:off x="3433" y="3097"/>
                <a:ext cx="6" cy="284"/>
              </a:xfrm>
              <a:prstGeom prst="rect">
                <a:avLst/>
              </a:prstGeom>
              <a:solidFill>
                <a:srgbClr val="000000"/>
              </a:solidFill>
              <a:ln w="9525">
                <a:noFill/>
                <a:miter lim="800000"/>
                <a:headEnd/>
                <a:tailEnd/>
              </a:ln>
            </p:spPr>
            <p:txBody>
              <a:bodyPr/>
              <a:lstStyle/>
              <a:p>
                <a:endParaRPr lang="en-US"/>
              </a:p>
            </p:txBody>
          </p:sp>
          <p:sp>
            <p:nvSpPr>
              <p:cNvPr id="37089" name="Rectangle 194"/>
              <p:cNvSpPr>
                <a:spLocks noChangeArrowheads="1"/>
              </p:cNvSpPr>
              <p:nvPr/>
            </p:nvSpPr>
            <p:spPr bwMode="auto">
              <a:xfrm>
                <a:off x="5712" y="3097"/>
                <a:ext cx="6" cy="284"/>
              </a:xfrm>
              <a:prstGeom prst="rect">
                <a:avLst/>
              </a:prstGeom>
              <a:solidFill>
                <a:srgbClr val="000000"/>
              </a:solidFill>
              <a:ln w="9525">
                <a:noFill/>
                <a:miter lim="800000"/>
                <a:headEnd/>
                <a:tailEnd/>
              </a:ln>
            </p:spPr>
            <p:txBody>
              <a:bodyPr/>
              <a:lstStyle/>
              <a:p>
                <a:endParaRPr lang="en-US"/>
              </a:p>
            </p:txBody>
          </p:sp>
          <p:sp>
            <p:nvSpPr>
              <p:cNvPr id="37090" name="Rectangle 195"/>
              <p:cNvSpPr>
                <a:spLocks noChangeArrowheads="1"/>
              </p:cNvSpPr>
              <p:nvPr/>
            </p:nvSpPr>
            <p:spPr bwMode="auto">
              <a:xfrm>
                <a:off x="311" y="3387"/>
                <a:ext cx="40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“string”</a:t>
                </a:r>
                <a:endParaRPr lang="en-US"/>
              </a:p>
            </p:txBody>
          </p:sp>
          <p:sp>
            <p:nvSpPr>
              <p:cNvPr id="37091" name="Rectangle 196"/>
              <p:cNvSpPr>
                <a:spLocks noChangeArrowheads="1"/>
              </p:cNvSpPr>
              <p:nvPr/>
            </p:nvSpPr>
            <p:spPr bwMode="auto">
              <a:xfrm>
                <a:off x="705" y="3387"/>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92" name="Rectangle 197"/>
              <p:cNvSpPr>
                <a:spLocks noChangeArrowheads="1"/>
              </p:cNvSpPr>
              <p:nvPr/>
            </p:nvSpPr>
            <p:spPr bwMode="auto">
              <a:xfrm>
                <a:off x="1014" y="3387"/>
                <a:ext cx="68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Quote all cha</a:t>
                </a:r>
                <a:endParaRPr lang="en-US"/>
              </a:p>
            </p:txBody>
          </p:sp>
          <p:sp>
            <p:nvSpPr>
              <p:cNvPr id="37093" name="Rectangle 198"/>
              <p:cNvSpPr>
                <a:spLocks noChangeArrowheads="1"/>
              </p:cNvSpPr>
              <p:nvPr/>
            </p:nvSpPr>
            <p:spPr bwMode="auto">
              <a:xfrm>
                <a:off x="1672" y="3387"/>
                <a:ext cx="126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racters with substitution.</a:t>
                </a:r>
                <a:endParaRPr lang="en-US"/>
              </a:p>
            </p:txBody>
          </p:sp>
          <p:sp>
            <p:nvSpPr>
              <p:cNvPr id="37094" name="Rectangle 199"/>
              <p:cNvSpPr>
                <a:spLocks noChangeArrowheads="1"/>
              </p:cNvSpPr>
              <p:nvPr/>
            </p:nvSpPr>
            <p:spPr bwMode="auto">
              <a:xfrm>
                <a:off x="2893" y="3387"/>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95" name="Rectangle 200"/>
              <p:cNvSpPr>
                <a:spLocks noChangeArrowheads="1"/>
              </p:cNvSpPr>
              <p:nvPr/>
            </p:nvSpPr>
            <p:spPr bwMode="auto">
              <a:xfrm>
                <a:off x="1014" y="3529"/>
                <a:ext cx="91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The characters $, </a:t>
                </a:r>
                <a:endParaRPr lang="en-US"/>
              </a:p>
            </p:txBody>
          </p:sp>
          <p:sp>
            <p:nvSpPr>
              <p:cNvPr id="37096" name="Rectangle 201"/>
              <p:cNvSpPr>
                <a:spLocks noChangeArrowheads="1"/>
              </p:cNvSpPr>
              <p:nvPr/>
            </p:nvSpPr>
            <p:spPr bwMode="auto">
              <a:xfrm>
                <a:off x="1894" y="3529"/>
                <a:ext cx="36"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7097" name="Rectangle 202"/>
              <p:cNvSpPr>
                <a:spLocks noChangeArrowheads="1"/>
              </p:cNvSpPr>
              <p:nvPr/>
            </p:nvSpPr>
            <p:spPr bwMode="auto">
              <a:xfrm>
                <a:off x="1927" y="3529"/>
                <a:ext cx="54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(back slas</a:t>
                </a:r>
                <a:endParaRPr lang="en-US"/>
              </a:p>
            </p:txBody>
          </p:sp>
          <p:sp>
            <p:nvSpPr>
              <p:cNvPr id="37098" name="Rectangle 203"/>
              <p:cNvSpPr>
                <a:spLocks noChangeArrowheads="1"/>
              </p:cNvSpPr>
              <p:nvPr/>
            </p:nvSpPr>
            <p:spPr bwMode="auto">
              <a:xfrm>
                <a:off x="2446" y="3529"/>
                <a:ext cx="94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h) and back quote </a:t>
                </a:r>
                <a:endParaRPr lang="en-US"/>
              </a:p>
            </p:txBody>
          </p:sp>
          <p:sp>
            <p:nvSpPr>
              <p:cNvPr id="37099" name="Rectangle 204"/>
              <p:cNvSpPr>
                <a:spLocks noChangeArrowheads="1"/>
              </p:cNvSpPr>
              <p:nvPr/>
            </p:nvSpPr>
            <p:spPr bwMode="auto">
              <a:xfrm>
                <a:off x="1014" y="3671"/>
                <a:ext cx="113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have special meaning.</a:t>
                </a:r>
                <a:endParaRPr lang="en-US"/>
              </a:p>
            </p:txBody>
          </p:sp>
          <p:sp>
            <p:nvSpPr>
              <p:cNvPr id="37100" name="Rectangle 205"/>
              <p:cNvSpPr>
                <a:spLocks noChangeArrowheads="1"/>
              </p:cNvSpPr>
              <p:nvPr/>
            </p:nvSpPr>
            <p:spPr bwMode="auto">
              <a:xfrm>
                <a:off x="2111" y="3671"/>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101" name="Rectangle 206"/>
              <p:cNvSpPr>
                <a:spLocks noChangeArrowheads="1"/>
              </p:cNvSpPr>
              <p:nvPr/>
            </p:nvSpPr>
            <p:spPr bwMode="auto">
              <a:xfrm>
                <a:off x="1014" y="3814"/>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grpSp>
        <p:sp>
          <p:nvSpPr>
            <p:cNvPr id="36872" name="Rectangle 208"/>
            <p:cNvSpPr>
              <a:spLocks noChangeArrowheads="1"/>
            </p:cNvSpPr>
            <p:nvPr/>
          </p:nvSpPr>
          <p:spPr bwMode="auto">
            <a:xfrm>
              <a:off x="3504" y="3387"/>
              <a:ext cx="119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echo “expr $count + 1”</a:t>
              </a:r>
              <a:endParaRPr lang="en-US"/>
            </a:p>
          </p:txBody>
        </p:sp>
        <p:sp>
          <p:nvSpPr>
            <p:cNvPr id="36873" name="Rectangle 209"/>
            <p:cNvSpPr>
              <a:spLocks noChangeArrowheads="1"/>
            </p:cNvSpPr>
            <p:nvPr/>
          </p:nvSpPr>
          <p:spPr bwMode="auto">
            <a:xfrm>
              <a:off x="4660" y="3387"/>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874" name="Rectangle 210"/>
            <p:cNvSpPr>
              <a:spLocks noChangeArrowheads="1"/>
            </p:cNvSpPr>
            <p:nvPr/>
          </p:nvSpPr>
          <p:spPr bwMode="auto">
            <a:xfrm>
              <a:off x="3504" y="3529"/>
              <a:ext cx="48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displays  </a:t>
              </a:r>
              <a:endParaRPr lang="en-US"/>
            </a:p>
          </p:txBody>
        </p:sp>
        <p:sp>
          <p:nvSpPr>
            <p:cNvPr id="36875" name="Rectangle 211"/>
            <p:cNvSpPr>
              <a:spLocks noChangeArrowheads="1"/>
            </p:cNvSpPr>
            <p:nvPr/>
          </p:nvSpPr>
          <p:spPr bwMode="auto">
            <a:xfrm>
              <a:off x="3972" y="3529"/>
              <a:ext cx="260"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expr </a:t>
              </a:r>
              <a:endParaRPr lang="en-US"/>
            </a:p>
          </p:txBody>
        </p:sp>
        <p:sp>
          <p:nvSpPr>
            <p:cNvPr id="36876" name="Rectangle 212"/>
            <p:cNvSpPr>
              <a:spLocks noChangeArrowheads="1"/>
            </p:cNvSpPr>
            <p:nvPr/>
          </p:nvSpPr>
          <p:spPr bwMode="auto">
            <a:xfrm>
              <a:off x="4224" y="3529"/>
              <a:ext cx="64"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3</a:t>
              </a:r>
              <a:endParaRPr lang="en-US"/>
            </a:p>
          </p:txBody>
        </p:sp>
        <p:sp>
          <p:nvSpPr>
            <p:cNvPr id="36877" name="Rectangle 213"/>
            <p:cNvSpPr>
              <a:spLocks noChangeArrowheads="1"/>
            </p:cNvSpPr>
            <p:nvPr/>
          </p:nvSpPr>
          <p:spPr bwMode="auto">
            <a:xfrm>
              <a:off x="4283" y="3529"/>
              <a:ext cx="214"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 + 1</a:t>
              </a:r>
              <a:endParaRPr lang="en-US"/>
            </a:p>
          </p:txBody>
        </p:sp>
        <p:sp>
          <p:nvSpPr>
            <p:cNvPr id="36878" name="Rectangle 214"/>
            <p:cNvSpPr>
              <a:spLocks noChangeArrowheads="1"/>
            </p:cNvSpPr>
            <p:nvPr/>
          </p:nvSpPr>
          <p:spPr bwMode="auto">
            <a:xfrm>
              <a:off x="4491" y="3529"/>
              <a:ext cx="32"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 </a:t>
              </a:r>
              <a:endParaRPr lang="en-US"/>
            </a:p>
          </p:txBody>
        </p:sp>
        <p:sp>
          <p:nvSpPr>
            <p:cNvPr id="36879" name="Rectangle 215"/>
            <p:cNvSpPr>
              <a:spLocks noChangeArrowheads="1"/>
            </p:cNvSpPr>
            <p:nvPr/>
          </p:nvSpPr>
          <p:spPr bwMode="auto">
            <a:xfrm>
              <a:off x="3504" y="3671"/>
              <a:ext cx="2066"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assuming the variable count has value 3</a:t>
              </a:r>
              <a:endParaRPr lang="en-US"/>
            </a:p>
          </p:txBody>
        </p:sp>
        <p:sp>
          <p:nvSpPr>
            <p:cNvPr id="36880" name="Rectangle 216"/>
            <p:cNvSpPr>
              <a:spLocks noChangeArrowheads="1"/>
            </p:cNvSpPr>
            <p:nvPr/>
          </p:nvSpPr>
          <p:spPr bwMode="auto">
            <a:xfrm>
              <a:off x="5496" y="3671"/>
              <a:ext cx="32"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 </a:t>
              </a:r>
              <a:endParaRPr lang="en-US"/>
            </a:p>
          </p:txBody>
        </p:sp>
        <p:sp>
          <p:nvSpPr>
            <p:cNvPr id="36881" name="Rectangle 217"/>
            <p:cNvSpPr>
              <a:spLocks noChangeArrowheads="1"/>
            </p:cNvSpPr>
            <p:nvPr/>
          </p:nvSpPr>
          <p:spPr bwMode="auto">
            <a:xfrm>
              <a:off x="240" y="3381"/>
              <a:ext cx="6" cy="6"/>
            </a:xfrm>
            <a:prstGeom prst="rect">
              <a:avLst/>
            </a:prstGeom>
            <a:solidFill>
              <a:srgbClr val="000000"/>
            </a:solidFill>
            <a:ln w="9525">
              <a:noFill/>
              <a:miter lim="800000"/>
              <a:headEnd/>
              <a:tailEnd/>
            </a:ln>
          </p:spPr>
          <p:txBody>
            <a:bodyPr/>
            <a:lstStyle/>
            <a:p>
              <a:endParaRPr lang="en-US"/>
            </a:p>
          </p:txBody>
        </p:sp>
        <p:sp>
          <p:nvSpPr>
            <p:cNvPr id="36882" name="Rectangle 218"/>
            <p:cNvSpPr>
              <a:spLocks noChangeArrowheads="1"/>
            </p:cNvSpPr>
            <p:nvPr/>
          </p:nvSpPr>
          <p:spPr bwMode="auto">
            <a:xfrm>
              <a:off x="246" y="3381"/>
              <a:ext cx="700" cy="6"/>
            </a:xfrm>
            <a:prstGeom prst="rect">
              <a:avLst/>
            </a:prstGeom>
            <a:solidFill>
              <a:srgbClr val="000000"/>
            </a:solidFill>
            <a:ln w="9525">
              <a:noFill/>
              <a:miter lim="800000"/>
              <a:headEnd/>
              <a:tailEnd/>
            </a:ln>
          </p:spPr>
          <p:txBody>
            <a:bodyPr/>
            <a:lstStyle/>
            <a:p>
              <a:endParaRPr lang="en-US"/>
            </a:p>
          </p:txBody>
        </p:sp>
        <p:sp>
          <p:nvSpPr>
            <p:cNvPr id="36883" name="Rectangle 219"/>
            <p:cNvSpPr>
              <a:spLocks noChangeArrowheads="1"/>
            </p:cNvSpPr>
            <p:nvPr/>
          </p:nvSpPr>
          <p:spPr bwMode="auto">
            <a:xfrm>
              <a:off x="946" y="3381"/>
              <a:ext cx="5" cy="6"/>
            </a:xfrm>
            <a:prstGeom prst="rect">
              <a:avLst/>
            </a:prstGeom>
            <a:solidFill>
              <a:srgbClr val="000000"/>
            </a:solidFill>
            <a:ln w="9525">
              <a:noFill/>
              <a:miter lim="800000"/>
              <a:headEnd/>
              <a:tailEnd/>
            </a:ln>
          </p:spPr>
          <p:txBody>
            <a:bodyPr/>
            <a:lstStyle/>
            <a:p>
              <a:endParaRPr lang="en-US"/>
            </a:p>
          </p:txBody>
        </p:sp>
        <p:sp>
          <p:nvSpPr>
            <p:cNvPr id="36884" name="Rectangle 220"/>
            <p:cNvSpPr>
              <a:spLocks noChangeArrowheads="1"/>
            </p:cNvSpPr>
            <p:nvPr/>
          </p:nvSpPr>
          <p:spPr bwMode="auto">
            <a:xfrm>
              <a:off x="951" y="3381"/>
              <a:ext cx="2482" cy="6"/>
            </a:xfrm>
            <a:prstGeom prst="rect">
              <a:avLst/>
            </a:prstGeom>
            <a:solidFill>
              <a:srgbClr val="000000"/>
            </a:solidFill>
            <a:ln w="9525">
              <a:noFill/>
              <a:miter lim="800000"/>
              <a:headEnd/>
              <a:tailEnd/>
            </a:ln>
          </p:spPr>
          <p:txBody>
            <a:bodyPr/>
            <a:lstStyle/>
            <a:p>
              <a:endParaRPr lang="en-US"/>
            </a:p>
          </p:txBody>
        </p:sp>
        <p:sp>
          <p:nvSpPr>
            <p:cNvPr id="36885" name="Rectangle 221"/>
            <p:cNvSpPr>
              <a:spLocks noChangeArrowheads="1"/>
            </p:cNvSpPr>
            <p:nvPr/>
          </p:nvSpPr>
          <p:spPr bwMode="auto">
            <a:xfrm>
              <a:off x="3433" y="3381"/>
              <a:ext cx="6" cy="6"/>
            </a:xfrm>
            <a:prstGeom prst="rect">
              <a:avLst/>
            </a:prstGeom>
            <a:solidFill>
              <a:srgbClr val="000000"/>
            </a:solidFill>
            <a:ln w="9525">
              <a:noFill/>
              <a:miter lim="800000"/>
              <a:headEnd/>
              <a:tailEnd/>
            </a:ln>
          </p:spPr>
          <p:txBody>
            <a:bodyPr/>
            <a:lstStyle/>
            <a:p>
              <a:endParaRPr lang="en-US"/>
            </a:p>
          </p:txBody>
        </p:sp>
        <p:sp>
          <p:nvSpPr>
            <p:cNvPr id="36886" name="Rectangle 222"/>
            <p:cNvSpPr>
              <a:spLocks noChangeArrowheads="1"/>
            </p:cNvSpPr>
            <p:nvPr/>
          </p:nvSpPr>
          <p:spPr bwMode="auto">
            <a:xfrm>
              <a:off x="3439" y="3381"/>
              <a:ext cx="2273" cy="6"/>
            </a:xfrm>
            <a:prstGeom prst="rect">
              <a:avLst/>
            </a:prstGeom>
            <a:solidFill>
              <a:srgbClr val="000000"/>
            </a:solidFill>
            <a:ln w="9525">
              <a:noFill/>
              <a:miter lim="800000"/>
              <a:headEnd/>
              <a:tailEnd/>
            </a:ln>
          </p:spPr>
          <p:txBody>
            <a:bodyPr/>
            <a:lstStyle/>
            <a:p>
              <a:endParaRPr lang="en-US"/>
            </a:p>
          </p:txBody>
        </p:sp>
        <p:sp>
          <p:nvSpPr>
            <p:cNvPr id="36887" name="Rectangle 223"/>
            <p:cNvSpPr>
              <a:spLocks noChangeArrowheads="1"/>
            </p:cNvSpPr>
            <p:nvPr/>
          </p:nvSpPr>
          <p:spPr bwMode="auto">
            <a:xfrm>
              <a:off x="5712" y="3381"/>
              <a:ext cx="6" cy="6"/>
            </a:xfrm>
            <a:prstGeom prst="rect">
              <a:avLst/>
            </a:prstGeom>
            <a:solidFill>
              <a:srgbClr val="000000"/>
            </a:solidFill>
            <a:ln w="9525">
              <a:noFill/>
              <a:miter lim="800000"/>
              <a:headEnd/>
              <a:tailEnd/>
            </a:ln>
          </p:spPr>
          <p:txBody>
            <a:bodyPr/>
            <a:lstStyle/>
            <a:p>
              <a:endParaRPr lang="en-US"/>
            </a:p>
          </p:txBody>
        </p:sp>
        <p:sp>
          <p:nvSpPr>
            <p:cNvPr id="36888" name="Rectangle 224"/>
            <p:cNvSpPr>
              <a:spLocks noChangeArrowheads="1"/>
            </p:cNvSpPr>
            <p:nvPr/>
          </p:nvSpPr>
          <p:spPr bwMode="auto">
            <a:xfrm>
              <a:off x="240" y="3387"/>
              <a:ext cx="6" cy="569"/>
            </a:xfrm>
            <a:prstGeom prst="rect">
              <a:avLst/>
            </a:prstGeom>
            <a:solidFill>
              <a:srgbClr val="000000"/>
            </a:solidFill>
            <a:ln w="9525">
              <a:noFill/>
              <a:miter lim="800000"/>
              <a:headEnd/>
              <a:tailEnd/>
            </a:ln>
          </p:spPr>
          <p:txBody>
            <a:bodyPr/>
            <a:lstStyle/>
            <a:p>
              <a:endParaRPr lang="en-US"/>
            </a:p>
          </p:txBody>
        </p:sp>
        <p:sp>
          <p:nvSpPr>
            <p:cNvPr id="36889" name="Rectangle 225"/>
            <p:cNvSpPr>
              <a:spLocks noChangeArrowheads="1"/>
            </p:cNvSpPr>
            <p:nvPr/>
          </p:nvSpPr>
          <p:spPr bwMode="auto">
            <a:xfrm>
              <a:off x="240" y="3956"/>
              <a:ext cx="6" cy="6"/>
            </a:xfrm>
            <a:prstGeom prst="rect">
              <a:avLst/>
            </a:prstGeom>
            <a:solidFill>
              <a:srgbClr val="000000"/>
            </a:solidFill>
            <a:ln w="9525">
              <a:noFill/>
              <a:miter lim="800000"/>
              <a:headEnd/>
              <a:tailEnd/>
            </a:ln>
          </p:spPr>
          <p:txBody>
            <a:bodyPr/>
            <a:lstStyle/>
            <a:p>
              <a:endParaRPr lang="en-US"/>
            </a:p>
          </p:txBody>
        </p:sp>
        <p:sp>
          <p:nvSpPr>
            <p:cNvPr id="36890" name="Rectangle 226"/>
            <p:cNvSpPr>
              <a:spLocks noChangeArrowheads="1"/>
            </p:cNvSpPr>
            <p:nvPr/>
          </p:nvSpPr>
          <p:spPr bwMode="auto">
            <a:xfrm>
              <a:off x="240" y="3956"/>
              <a:ext cx="6" cy="6"/>
            </a:xfrm>
            <a:prstGeom prst="rect">
              <a:avLst/>
            </a:prstGeom>
            <a:solidFill>
              <a:srgbClr val="000000"/>
            </a:solidFill>
            <a:ln w="9525">
              <a:noFill/>
              <a:miter lim="800000"/>
              <a:headEnd/>
              <a:tailEnd/>
            </a:ln>
          </p:spPr>
          <p:txBody>
            <a:bodyPr/>
            <a:lstStyle/>
            <a:p>
              <a:endParaRPr lang="en-US"/>
            </a:p>
          </p:txBody>
        </p:sp>
        <p:sp>
          <p:nvSpPr>
            <p:cNvPr id="36891" name="Rectangle 227"/>
            <p:cNvSpPr>
              <a:spLocks noChangeArrowheads="1"/>
            </p:cNvSpPr>
            <p:nvPr/>
          </p:nvSpPr>
          <p:spPr bwMode="auto">
            <a:xfrm>
              <a:off x="246" y="3956"/>
              <a:ext cx="700" cy="6"/>
            </a:xfrm>
            <a:prstGeom prst="rect">
              <a:avLst/>
            </a:prstGeom>
            <a:solidFill>
              <a:srgbClr val="000000"/>
            </a:solidFill>
            <a:ln w="9525">
              <a:noFill/>
              <a:miter lim="800000"/>
              <a:headEnd/>
              <a:tailEnd/>
            </a:ln>
          </p:spPr>
          <p:txBody>
            <a:bodyPr/>
            <a:lstStyle/>
            <a:p>
              <a:endParaRPr lang="en-US"/>
            </a:p>
          </p:txBody>
        </p:sp>
        <p:sp>
          <p:nvSpPr>
            <p:cNvPr id="36892" name="Rectangle 228"/>
            <p:cNvSpPr>
              <a:spLocks noChangeArrowheads="1"/>
            </p:cNvSpPr>
            <p:nvPr/>
          </p:nvSpPr>
          <p:spPr bwMode="auto">
            <a:xfrm>
              <a:off x="946" y="3387"/>
              <a:ext cx="5" cy="569"/>
            </a:xfrm>
            <a:prstGeom prst="rect">
              <a:avLst/>
            </a:prstGeom>
            <a:solidFill>
              <a:srgbClr val="000000"/>
            </a:solidFill>
            <a:ln w="9525">
              <a:noFill/>
              <a:miter lim="800000"/>
              <a:headEnd/>
              <a:tailEnd/>
            </a:ln>
          </p:spPr>
          <p:txBody>
            <a:bodyPr/>
            <a:lstStyle/>
            <a:p>
              <a:endParaRPr lang="en-US"/>
            </a:p>
          </p:txBody>
        </p:sp>
        <p:sp>
          <p:nvSpPr>
            <p:cNvPr id="36893" name="Rectangle 229"/>
            <p:cNvSpPr>
              <a:spLocks noChangeArrowheads="1"/>
            </p:cNvSpPr>
            <p:nvPr/>
          </p:nvSpPr>
          <p:spPr bwMode="auto">
            <a:xfrm>
              <a:off x="946" y="3956"/>
              <a:ext cx="5" cy="6"/>
            </a:xfrm>
            <a:prstGeom prst="rect">
              <a:avLst/>
            </a:prstGeom>
            <a:solidFill>
              <a:srgbClr val="000000"/>
            </a:solidFill>
            <a:ln w="9525">
              <a:noFill/>
              <a:miter lim="800000"/>
              <a:headEnd/>
              <a:tailEnd/>
            </a:ln>
          </p:spPr>
          <p:txBody>
            <a:bodyPr/>
            <a:lstStyle/>
            <a:p>
              <a:endParaRPr lang="en-US"/>
            </a:p>
          </p:txBody>
        </p:sp>
        <p:sp>
          <p:nvSpPr>
            <p:cNvPr id="36894" name="Rectangle 230"/>
            <p:cNvSpPr>
              <a:spLocks noChangeArrowheads="1"/>
            </p:cNvSpPr>
            <p:nvPr/>
          </p:nvSpPr>
          <p:spPr bwMode="auto">
            <a:xfrm>
              <a:off x="951" y="3956"/>
              <a:ext cx="2482" cy="6"/>
            </a:xfrm>
            <a:prstGeom prst="rect">
              <a:avLst/>
            </a:prstGeom>
            <a:solidFill>
              <a:srgbClr val="000000"/>
            </a:solidFill>
            <a:ln w="9525">
              <a:noFill/>
              <a:miter lim="800000"/>
              <a:headEnd/>
              <a:tailEnd/>
            </a:ln>
          </p:spPr>
          <p:txBody>
            <a:bodyPr/>
            <a:lstStyle/>
            <a:p>
              <a:endParaRPr lang="en-US"/>
            </a:p>
          </p:txBody>
        </p:sp>
        <p:sp>
          <p:nvSpPr>
            <p:cNvPr id="36895" name="Rectangle 231"/>
            <p:cNvSpPr>
              <a:spLocks noChangeArrowheads="1"/>
            </p:cNvSpPr>
            <p:nvPr/>
          </p:nvSpPr>
          <p:spPr bwMode="auto">
            <a:xfrm>
              <a:off x="3433" y="3387"/>
              <a:ext cx="6" cy="569"/>
            </a:xfrm>
            <a:prstGeom prst="rect">
              <a:avLst/>
            </a:prstGeom>
            <a:solidFill>
              <a:srgbClr val="000000"/>
            </a:solidFill>
            <a:ln w="9525">
              <a:noFill/>
              <a:miter lim="800000"/>
              <a:headEnd/>
              <a:tailEnd/>
            </a:ln>
          </p:spPr>
          <p:txBody>
            <a:bodyPr/>
            <a:lstStyle/>
            <a:p>
              <a:endParaRPr lang="en-US"/>
            </a:p>
          </p:txBody>
        </p:sp>
        <p:sp>
          <p:nvSpPr>
            <p:cNvPr id="36896" name="Rectangle 232"/>
            <p:cNvSpPr>
              <a:spLocks noChangeArrowheads="1"/>
            </p:cNvSpPr>
            <p:nvPr/>
          </p:nvSpPr>
          <p:spPr bwMode="auto">
            <a:xfrm>
              <a:off x="3433" y="3956"/>
              <a:ext cx="6" cy="6"/>
            </a:xfrm>
            <a:prstGeom prst="rect">
              <a:avLst/>
            </a:prstGeom>
            <a:solidFill>
              <a:srgbClr val="000000"/>
            </a:solidFill>
            <a:ln w="9525">
              <a:noFill/>
              <a:miter lim="800000"/>
              <a:headEnd/>
              <a:tailEnd/>
            </a:ln>
          </p:spPr>
          <p:txBody>
            <a:bodyPr/>
            <a:lstStyle/>
            <a:p>
              <a:endParaRPr lang="en-US"/>
            </a:p>
          </p:txBody>
        </p:sp>
        <p:sp>
          <p:nvSpPr>
            <p:cNvPr id="36897" name="Rectangle 233"/>
            <p:cNvSpPr>
              <a:spLocks noChangeArrowheads="1"/>
            </p:cNvSpPr>
            <p:nvPr/>
          </p:nvSpPr>
          <p:spPr bwMode="auto">
            <a:xfrm>
              <a:off x="3439" y="3956"/>
              <a:ext cx="2273" cy="6"/>
            </a:xfrm>
            <a:prstGeom prst="rect">
              <a:avLst/>
            </a:prstGeom>
            <a:solidFill>
              <a:srgbClr val="000000"/>
            </a:solidFill>
            <a:ln w="9525">
              <a:noFill/>
              <a:miter lim="800000"/>
              <a:headEnd/>
              <a:tailEnd/>
            </a:ln>
          </p:spPr>
          <p:txBody>
            <a:bodyPr/>
            <a:lstStyle/>
            <a:p>
              <a:endParaRPr lang="en-US"/>
            </a:p>
          </p:txBody>
        </p:sp>
        <p:sp>
          <p:nvSpPr>
            <p:cNvPr id="36898" name="Rectangle 234"/>
            <p:cNvSpPr>
              <a:spLocks noChangeArrowheads="1"/>
            </p:cNvSpPr>
            <p:nvPr/>
          </p:nvSpPr>
          <p:spPr bwMode="auto">
            <a:xfrm>
              <a:off x="5712" y="3387"/>
              <a:ext cx="6" cy="569"/>
            </a:xfrm>
            <a:prstGeom prst="rect">
              <a:avLst/>
            </a:prstGeom>
            <a:solidFill>
              <a:srgbClr val="000000"/>
            </a:solidFill>
            <a:ln w="9525">
              <a:noFill/>
              <a:miter lim="800000"/>
              <a:headEnd/>
              <a:tailEnd/>
            </a:ln>
          </p:spPr>
          <p:txBody>
            <a:bodyPr/>
            <a:lstStyle/>
            <a:p>
              <a:endParaRPr lang="en-US"/>
            </a:p>
          </p:txBody>
        </p:sp>
        <p:sp>
          <p:nvSpPr>
            <p:cNvPr id="36899" name="Rectangle 235"/>
            <p:cNvSpPr>
              <a:spLocks noChangeArrowheads="1"/>
            </p:cNvSpPr>
            <p:nvPr/>
          </p:nvSpPr>
          <p:spPr bwMode="auto">
            <a:xfrm>
              <a:off x="5712" y="3956"/>
              <a:ext cx="6" cy="6"/>
            </a:xfrm>
            <a:prstGeom prst="rect">
              <a:avLst/>
            </a:prstGeom>
            <a:solidFill>
              <a:srgbClr val="000000"/>
            </a:solidFill>
            <a:ln w="9525">
              <a:noFill/>
              <a:miter lim="800000"/>
              <a:headEnd/>
              <a:tailEnd/>
            </a:ln>
          </p:spPr>
          <p:txBody>
            <a:bodyPr/>
            <a:lstStyle/>
            <a:p>
              <a:endParaRPr lang="en-US"/>
            </a:p>
          </p:txBody>
        </p:sp>
        <p:sp>
          <p:nvSpPr>
            <p:cNvPr id="36900" name="Rectangle 236"/>
            <p:cNvSpPr>
              <a:spLocks noChangeArrowheads="1"/>
            </p:cNvSpPr>
            <p:nvPr/>
          </p:nvSpPr>
          <p:spPr bwMode="auto">
            <a:xfrm>
              <a:off x="5712" y="3956"/>
              <a:ext cx="6" cy="6"/>
            </a:xfrm>
            <a:prstGeom prst="rect">
              <a:avLst/>
            </a:prstGeom>
            <a:solidFill>
              <a:srgbClr val="000000"/>
            </a:solidFill>
            <a:ln w="9525">
              <a:noFill/>
              <a:miter lim="800000"/>
              <a:headEnd/>
              <a:tailEnd/>
            </a:ln>
          </p:spPr>
          <p:txBody>
            <a:bodyPr/>
            <a:lstStyle/>
            <a:p>
              <a:endParaRPr lang="en-US"/>
            </a:p>
          </p:txBody>
        </p:sp>
        <p:sp>
          <p:nvSpPr>
            <p:cNvPr id="36901" name="Rectangle 237"/>
            <p:cNvSpPr>
              <a:spLocks noChangeArrowheads="1"/>
            </p:cNvSpPr>
            <p:nvPr/>
          </p:nvSpPr>
          <p:spPr bwMode="auto">
            <a:xfrm>
              <a:off x="311" y="3962"/>
              <a:ext cx="38" cy="182"/>
            </a:xfrm>
            <a:prstGeom prst="rect">
              <a:avLst/>
            </a:prstGeom>
            <a:noFill/>
            <a:ln w="9525">
              <a:noFill/>
              <a:miter lim="800000"/>
              <a:headEnd/>
              <a:tailEnd/>
            </a:ln>
          </p:spPr>
          <p:txBody>
            <a:bodyPr wrap="none" lIns="0" tIns="0" rIns="0" bIns="0">
              <a:spAutoFit/>
            </a:bodyPr>
            <a:lstStyle/>
            <a:p>
              <a:pPr algn="l"/>
              <a:r>
                <a:rPr lang="en-US" sz="1900">
                  <a:solidFill>
                    <a:srgbClr val="000000"/>
                  </a:solidFill>
                </a:rPr>
                <a:t> </a:t>
              </a:r>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1295400" y="1143000"/>
            <a:ext cx="7772400" cy="4953000"/>
          </a:xfrm>
        </p:spPr>
        <p:txBody>
          <a:bodyPr/>
          <a:lstStyle/>
          <a:p>
            <a:pPr>
              <a:lnSpc>
                <a:spcPct val="80000"/>
              </a:lnSpc>
              <a:buFontTx/>
              <a:buNone/>
            </a:pPr>
            <a:r>
              <a:rPr lang="en-US" sz="1400" smtClean="0">
                <a:latin typeface="Courier New" pitchFamily="49" charset="0"/>
              </a:rPr>
              <a:t> $ </a:t>
            </a:r>
            <a:r>
              <a:rPr lang="en-US" sz="1400" b="1" smtClean="0">
                <a:latin typeface="Courier New" pitchFamily="49" charset="0"/>
              </a:rPr>
              <a:t>ls –l </a:t>
            </a:r>
          </a:p>
          <a:p>
            <a:pPr>
              <a:lnSpc>
                <a:spcPct val="80000"/>
              </a:lnSpc>
              <a:buFontTx/>
              <a:buNone/>
            </a:pPr>
            <a:endParaRPr lang="en-US" sz="1400" smtClean="0">
              <a:latin typeface="Courier New" pitchFamily="49" charset="0"/>
            </a:endParaRPr>
          </a:p>
          <a:p>
            <a:pPr>
              <a:lnSpc>
                <a:spcPct val="80000"/>
              </a:lnSpc>
              <a:buFontTx/>
              <a:buNone/>
            </a:pPr>
            <a:r>
              <a:rPr lang="en-US" sz="1400" smtClean="0">
                <a:latin typeface="Courier New" pitchFamily="49" charset="0"/>
              </a:rPr>
              <a:t> total 6</a:t>
            </a:r>
          </a:p>
          <a:p>
            <a:pPr>
              <a:lnSpc>
                <a:spcPct val="80000"/>
              </a:lnSpc>
              <a:buFontTx/>
              <a:buNone/>
            </a:pPr>
            <a:r>
              <a:rPr lang="en-US" sz="1400" smtClean="0">
                <a:latin typeface="Courier New" pitchFamily="49" charset="0"/>
              </a:rPr>
              <a:t>-rwxr-xr-x    1   user1   projA    12373   Dec 15 14:45  a.out</a:t>
            </a:r>
          </a:p>
          <a:p>
            <a:pPr>
              <a:lnSpc>
                <a:spcPct val="80000"/>
              </a:lnSpc>
              <a:buFontTx/>
              <a:buNone/>
            </a:pPr>
            <a:r>
              <a:rPr lang="en-US" sz="1400" smtClean="0">
                <a:latin typeface="Courier New" pitchFamily="49" charset="0"/>
              </a:rPr>
              <a:t>drwxr-xr-x    2   user2   projD     4096   Dec 22 14:00  awkpro</a:t>
            </a:r>
          </a:p>
          <a:p>
            <a:pPr>
              <a:lnSpc>
                <a:spcPct val="80000"/>
              </a:lnSpc>
              <a:buFontTx/>
              <a:buNone/>
            </a:pPr>
            <a:r>
              <a:rPr lang="en-US" sz="1400" smtClean="0">
                <a:latin typeface="Courier New" pitchFamily="49" charset="0"/>
              </a:rPr>
              <a:t>-rw-r--r--    1   user1   projA    12831   Dec 12 13:59  c</a:t>
            </a:r>
          </a:p>
          <a:p>
            <a:pPr>
              <a:lnSpc>
                <a:spcPct val="80000"/>
              </a:lnSpc>
              <a:buFontTx/>
              <a:buNone/>
            </a:pPr>
            <a:r>
              <a:rPr lang="en-US" sz="1400" smtClean="0">
                <a:latin typeface="Courier New" pitchFamily="49" charset="0"/>
              </a:rPr>
              <a:t>-rw-------    1   user1   projA    61440   Dec 15 11:16  core</a:t>
            </a:r>
          </a:p>
          <a:p>
            <a:pPr>
              <a:lnSpc>
                <a:spcPct val="80000"/>
              </a:lnSpc>
              <a:buFontTx/>
              <a:buNone/>
            </a:pPr>
            <a:r>
              <a:rPr lang="en-US" sz="1400" smtClean="0">
                <a:latin typeface="Courier New" pitchFamily="49" charset="0"/>
              </a:rPr>
              <a:t>-rw-r--r--    1   user3   projC      255   Dec 20 14:29  cs</a:t>
            </a:r>
          </a:p>
        </p:txBody>
      </p:sp>
      <p:sp>
        <p:nvSpPr>
          <p:cNvPr id="37893" name="Text Box 3"/>
          <p:cNvSpPr txBox="1">
            <a:spLocks noChangeArrowheads="1"/>
          </p:cNvSpPr>
          <p:nvPr/>
        </p:nvSpPr>
        <p:spPr bwMode="auto">
          <a:xfrm>
            <a:off x="457200" y="3657600"/>
            <a:ext cx="914400" cy="304800"/>
          </a:xfrm>
          <a:prstGeom prst="rect">
            <a:avLst/>
          </a:prstGeom>
          <a:noFill/>
          <a:ln w="9525">
            <a:noFill/>
            <a:miter lim="800000"/>
            <a:headEnd/>
            <a:tailEnd/>
          </a:ln>
        </p:spPr>
        <p:txBody>
          <a:bodyPr>
            <a:spAutoFit/>
          </a:bodyPr>
          <a:lstStyle/>
          <a:p>
            <a:pPr algn="l" eaLnBrk="1" hangingPunct="1">
              <a:spcBef>
                <a:spcPct val="50000"/>
              </a:spcBef>
            </a:pPr>
            <a:r>
              <a:rPr lang="en-US" sz="1400">
                <a:latin typeface="Arial" charset="0"/>
              </a:rPr>
              <a:t>File type</a:t>
            </a:r>
          </a:p>
        </p:txBody>
      </p:sp>
      <p:sp>
        <p:nvSpPr>
          <p:cNvPr id="37894" name="Text Box 5"/>
          <p:cNvSpPr txBox="1">
            <a:spLocks noChangeArrowheads="1"/>
          </p:cNvSpPr>
          <p:nvPr/>
        </p:nvSpPr>
        <p:spPr bwMode="auto">
          <a:xfrm>
            <a:off x="1524000" y="3216275"/>
            <a:ext cx="1219200" cy="517525"/>
          </a:xfrm>
          <a:prstGeom prst="rect">
            <a:avLst/>
          </a:prstGeom>
          <a:noFill/>
          <a:ln w="9525">
            <a:noFill/>
            <a:miter lim="800000"/>
            <a:headEnd/>
            <a:tailEnd/>
          </a:ln>
        </p:spPr>
        <p:txBody>
          <a:bodyPr>
            <a:spAutoFit/>
          </a:bodyPr>
          <a:lstStyle/>
          <a:p>
            <a:pPr algn="l" eaLnBrk="1" hangingPunct="1">
              <a:spcBef>
                <a:spcPct val="50000"/>
              </a:spcBef>
            </a:pPr>
            <a:r>
              <a:rPr lang="en-US" sz="1400">
                <a:latin typeface="Arial" charset="0"/>
              </a:rPr>
              <a:t>File access permissions</a:t>
            </a:r>
          </a:p>
        </p:txBody>
      </p:sp>
      <p:sp>
        <p:nvSpPr>
          <p:cNvPr id="37895" name="Text Box 8"/>
          <p:cNvSpPr txBox="1">
            <a:spLocks noChangeArrowheads="1"/>
          </p:cNvSpPr>
          <p:nvPr/>
        </p:nvSpPr>
        <p:spPr bwMode="auto">
          <a:xfrm>
            <a:off x="2590800" y="3733800"/>
            <a:ext cx="992188" cy="304800"/>
          </a:xfrm>
          <a:prstGeom prst="rect">
            <a:avLst/>
          </a:prstGeom>
          <a:noFill/>
          <a:ln w="9525">
            <a:noFill/>
            <a:miter lim="800000"/>
            <a:headEnd/>
            <a:tailEnd/>
          </a:ln>
        </p:spPr>
        <p:txBody>
          <a:bodyPr wrap="none">
            <a:spAutoFit/>
          </a:bodyPr>
          <a:lstStyle/>
          <a:p>
            <a:pPr algn="l" eaLnBrk="1" hangingPunct="1"/>
            <a:r>
              <a:rPr lang="en-US" sz="1400">
                <a:latin typeface="Arial" charset="0"/>
              </a:rPr>
              <a:t>Link count</a:t>
            </a:r>
          </a:p>
        </p:txBody>
      </p:sp>
      <p:sp>
        <p:nvSpPr>
          <p:cNvPr id="37896" name="Text Box 12"/>
          <p:cNvSpPr txBox="1">
            <a:spLocks noChangeArrowheads="1"/>
          </p:cNvSpPr>
          <p:nvPr/>
        </p:nvSpPr>
        <p:spPr bwMode="auto">
          <a:xfrm>
            <a:off x="4343400" y="3581400"/>
            <a:ext cx="863600" cy="304800"/>
          </a:xfrm>
          <a:prstGeom prst="rect">
            <a:avLst/>
          </a:prstGeom>
          <a:noFill/>
          <a:ln w="9525">
            <a:noFill/>
            <a:miter lim="800000"/>
            <a:headEnd/>
            <a:tailEnd/>
          </a:ln>
        </p:spPr>
        <p:txBody>
          <a:bodyPr wrap="none">
            <a:spAutoFit/>
          </a:bodyPr>
          <a:lstStyle/>
          <a:p>
            <a:pPr algn="l" eaLnBrk="1" hangingPunct="1"/>
            <a:r>
              <a:rPr lang="en-US" sz="1400">
                <a:latin typeface="Arial" charset="0"/>
              </a:rPr>
              <a:t>Group id</a:t>
            </a:r>
          </a:p>
        </p:txBody>
      </p:sp>
      <p:sp>
        <p:nvSpPr>
          <p:cNvPr id="37897" name="Text Box 16"/>
          <p:cNvSpPr txBox="1">
            <a:spLocks noChangeArrowheads="1"/>
          </p:cNvSpPr>
          <p:nvPr/>
        </p:nvSpPr>
        <p:spPr bwMode="auto">
          <a:xfrm>
            <a:off x="6172200" y="3292475"/>
            <a:ext cx="1447800" cy="517525"/>
          </a:xfrm>
          <a:prstGeom prst="rect">
            <a:avLst/>
          </a:prstGeom>
          <a:noFill/>
          <a:ln w="9525">
            <a:noFill/>
            <a:miter lim="800000"/>
            <a:headEnd/>
            <a:tailEnd/>
          </a:ln>
        </p:spPr>
        <p:txBody>
          <a:bodyPr>
            <a:spAutoFit/>
          </a:bodyPr>
          <a:lstStyle/>
          <a:p>
            <a:pPr algn="l" eaLnBrk="1" hangingPunct="1">
              <a:spcBef>
                <a:spcPct val="50000"/>
              </a:spcBef>
            </a:pPr>
            <a:r>
              <a:rPr lang="en-US" sz="1400">
                <a:latin typeface="Arial" charset="0"/>
              </a:rPr>
              <a:t>Date &amp; time of modification</a:t>
            </a:r>
          </a:p>
        </p:txBody>
      </p:sp>
      <p:sp>
        <p:nvSpPr>
          <p:cNvPr id="37898" name="AutoShape 17"/>
          <p:cNvSpPr>
            <a:spLocks/>
          </p:cNvSpPr>
          <p:nvPr/>
        </p:nvSpPr>
        <p:spPr bwMode="auto">
          <a:xfrm rot="-5400000">
            <a:off x="6438900" y="2476500"/>
            <a:ext cx="381000" cy="1219200"/>
          </a:xfrm>
          <a:prstGeom prst="leftBrace">
            <a:avLst>
              <a:gd name="adj1" fmla="val 26667"/>
              <a:gd name="adj2" fmla="val 50000"/>
            </a:avLst>
          </a:prstGeom>
          <a:noFill/>
          <a:ln w="9525">
            <a:solidFill>
              <a:schemeClr val="tx1"/>
            </a:solidFill>
            <a:miter lim="800000"/>
            <a:headEnd/>
            <a:tailEnd/>
          </a:ln>
        </p:spPr>
        <p:txBody>
          <a:bodyPr wrap="none" anchor="ctr"/>
          <a:lstStyle/>
          <a:p>
            <a:endParaRPr lang="en-US"/>
          </a:p>
        </p:txBody>
      </p:sp>
      <p:sp>
        <p:nvSpPr>
          <p:cNvPr id="37899" name="Rectangle 20"/>
          <p:cNvSpPr>
            <a:spLocks noChangeArrowheads="1"/>
          </p:cNvSpPr>
          <p:nvPr/>
        </p:nvSpPr>
        <p:spPr bwMode="auto">
          <a:xfrm>
            <a:off x="533400" y="152400"/>
            <a:ext cx="8001000" cy="762000"/>
          </a:xfrm>
          <a:prstGeom prst="rect">
            <a:avLst/>
          </a:prstGeom>
          <a:noFill/>
          <a:ln w="9525">
            <a:noFill/>
            <a:miter lim="800000"/>
            <a:headEnd/>
            <a:tailEnd/>
          </a:ln>
        </p:spPr>
        <p:txBody>
          <a:bodyPr/>
          <a:lstStyle/>
          <a:p>
            <a:r>
              <a:rPr lang="en-US">
                <a:solidFill>
                  <a:schemeClr val="tx2"/>
                </a:solidFill>
              </a:rPr>
              <a:t>Listing the Directory Contents</a:t>
            </a:r>
          </a:p>
        </p:txBody>
      </p:sp>
      <p:sp>
        <p:nvSpPr>
          <p:cNvPr id="37900" name="AutoShape 22"/>
          <p:cNvSpPr>
            <a:spLocks/>
          </p:cNvSpPr>
          <p:nvPr/>
        </p:nvSpPr>
        <p:spPr bwMode="auto">
          <a:xfrm rot="-5400000">
            <a:off x="1790700" y="2628900"/>
            <a:ext cx="381000" cy="914400"/>
          </a:xfrm>
          <a:prstGeom prst="leftBrace">
            <a:avLst>
              <a:gd name="adj1" fmla="val 20000"/>
              <a:gd name="adj2" fmla="val 48292"/>
            </a:avLst>
          </a:prstGeom>
          <a:noFill/>
          <a:ln w="9525">
            <a:solidFill>
              <a:schemeClr val="tx1"/>
            </a:solidFill>
            <a:round/>
            <a:headEnd/>
            <a:tailEnd/>
          </a:ln>
        </p:spPr>
        <p:txBody>
          <a:bodyPr wrap="none" anchor="ctr"/>
          <a:lstStyle/>
          <a:p>
            <a:endParaRPr lang="en-US"/>
          </a:p>
        </p:txBody>
      </p:sp>
      <p:sp>
        <p:nvSpPr>
          <p:cNvPr id="37901" name="Text Box 23"/>
          <p:cNvSpPr txBox="1">
            <a:spLocks noChangeArrowheads="1"/>
          </p:cNvSpPr>
          <p:nvPr/>
        </p:nvSpPr>
        <p:spPr bwMode="auto">
          <a:xfrm>
            <a:off x="3327400" y="3352800"/>
            <a:ext cx="746125" cy="304800"/>
          </a:xfrm>
          <a:prstGeom prst="rect">
            <a:avLst/>
          </a:prstGeom>
          <a:noFill/>
          <a:ln w="9525">
            <a:noFill/>
            <a:miter lim="800000"/>
            <a:headEnd/>
            <a:tailEnd/>
          </a:ln>
        </p:spPr>
        <p:txBody>
          <a:bodyPr wrap="none">
            <a:spAutoFit/>
          </a:bodyPr>
          <a:lstStyle/>
          <a:p>
            <a:pPr algn="l" eaLnBrk="1" hangingPunct="1"/>
            <a:r>
              <a:rPr lang="en-US" sz="1400">
                <a:latin typeface="Arial" charset="0"/>
              </a:rPr>
              <a:t>User id</a:t>
            </a:r>
          </a:p>
        </p:txBody>
      </p:sp>
      <p:sp>
        <p:nvSpPr>
          <p:cNvPr id="37902" name="Line 24"/>
          <p:cNvSpPr>
            <a:spLocks noChangeShapeType="1"/>
          </p:cNvSpPr>
          <p:nvPr/>
        </p:nvSpPr>
        <p:spPr bwMode="auto">
          <a:xfrm flipH="1" flipV="1">
            <a:off x="3581400" y="2895600"/>
            <a:ext cx="76200" cy="457200"/>
          </a:xfrm>
          <a:prstGeom prst="line">
            <a:avLst/>
          </a:prstGeom>
          <a:noFill/>
          <a:ln w="9525">
            <a:solidFill>
              <a:schemeClr val="tx1"/>
            </a:solidFill>
            <a:round/>
            <a:headEnd/>
            <a:tailEnd type="triangle" w="med" len="med"/>
          </a:ln>
        </p:spPr>
        <p:txBody>
          <a:bodyPr/>
          <a:lstStyle/>
          <a:p>
            <a:endParaRPr lang="en-US"/>
          </a:p>
        </p:txBody>
      </p:sp>
      <p:sp>
        <p:nvSpPr>
          <p:cNvPr id="37903" name="Line 25"/>
          <p:cNvSpPr>
            <a:spLocks noChangeShapeType="1"/>
          </p:cNvSpPr>
          <p:nvPr/>
        </p:nvSpPr>
        <p:spPr bwMode="auto">
          <a:xfrm flipH="1" flipV="1">
            <a:off x="4572000" y="2895600"/>
            <a:ext cx="152400" cy="685800"/>
          </a:xfrm>
          <a:prstGeom prst="line">
            <a:avLst/>
          </a:prstGeom>
          <a:noFill/>
          <a:ln w="9525">
            <a:solidFill>
              <a:schemeClr val="tx1"/>
            </a:solidFill>
            <a:round/>
            <a:headEnd/>
            <a:tailEnd type="triangle" w="med" len="med"/>
          </a:ln>
        </p:spPr>
        <p:txBody>
          <a:bodyPr/>
          <a:lstStyle/>
          <a:p>
            <a:endParaRPr lang="en-US"/>
          </a:p>
        </p:txBody>
      </p:sp>
      <p:sp>
        <p:nvSpPr>
          <p:cNvPr id="37904" name="Line 26"/>
          <p:cNvSpPr>
            <a:spLocks noChangeShapeType="1"/>
          </p:cNvSpPr>
          <p:nvPr/>
        </p:nvSpPr>
        <p:spPr bwMode="auto">
          <a:xfrm flipH="1" flipV="1">
            <a:off x="2971800" y="2895600"/>
            <a:ext cx="76200" cy="838200"/>
          </a:xfrm>
          <a:prstGeom prst="line">
            <a:avLst/>
          </a:prstGeom>
          <a:noFill/>
          <a:ln w="9525">
            <a:solidFill>
              <a:schemeClr val="tx1"/>
            </a:solidFill>
            <a:round/>
            <a:headEnd/>
            <a:tailEnd type="triangle" w="med" len="med"/>
          </a:ln>
        </p:spPr>
        <p:txBody>
          <a:bodyPr/>
          <a:lstStyle/>
          <a:p>
            <a:endParaRPr lang="en-US"/>
          </a:p>
        </p:txBody>
      </p:sp>
      <p:sp>
        <p:nvSpPr>
          <p:cNvPr id="37905" name="Text Box 27"/>
          <p:cNvSpPr txBox="1">
            <a:spLocks noChangeArrowheads="1"/>
          </p:cNvSpPr>
          <p:nvPr/>
        </p:nvSpPr>
        <p:spPr bwMode="auto">
          <a:xfrm>
            <a:off x="5257800" y="3276600"/>
            <a:ext cx="835025" cy="517525"/>
          </a:xfrm>
          <a:prstGeom prst="rect">
            <a:avLst/>
          </a:prstGeom>
          <a:noFill/>
          <a:ln w="9525">
            <a:noFill/>
            <a:miter lim="800000"/>
            <a:headEnd/>
            <a:tailEnd/>
          </a:ln>
        </p:spPr>
        <p:txBody>
          <a:bodyPr wrap="none">
            <a:spAutoFit/>
          </a:bodyPr>
          <a:lstStyle/>
          <a:p>
            <a:pPr algn="l" eaLnBrk="1" hangingPunct="1"/>
            <a:r>
              <a:rPr lang="en-US" sz="1400">
                <a:latin typeface="Arial" charset="0"/>
              </a:rPr>
              <a:t>File size</a:t>
            </a:r>
          </a:p>
          <a:p>
            <a:pPr algn="l" eaLnBrk="1" hangingPunct="1"/>
            <a:r>
              <a:rPr lang="en-US" sz="1400">
                <a:latin typeface="Arial" charset="0"/>
              </a:rPr>
              <a:t>in bytes</a:t>
            </a:r>
          </a:p>
        </p:txBody>
      </p:sp>
      <p:sp>
        <p:nvSpPr>
          <p:cNvPr id="37906" name="Line 28"/>
          <p:cNvSpPr>
            <a:spLocks noChangeShapeType="1"/>
          </p:cNvSpPr>
          <p:nvPr/>
        </p:nvSpPr>
        <p:spPr bwMode="auto">
          <a:xfrm flipH="1" flipV="1">
            <a:off x="5638800" y="2895600"/>
            <a:ext cx="152400" cy="381000"/>
          </a:xfrm>
          <a:prstGeom prst="line">
            <a:avLst/>
          </a:prstGeom>
          <a:noFill/>
          <a:ln w="9525">
            <a:solidFill>
              <a:schemeClr val="tx1"/>
            </a:solidFill>
            <a:round/>
            <a:headEnd/>
            <a:tailEnd type="triangle" w="med" len="med"/>
          </a:ln>
        </p:spPr>
        <p:txBody>
          <a:bodyPr/>
          <a:lstStyle/>
          <a:p>
            <a:endParaRPr lang="en-US"/>
          </a:p>
        </p:txBody>
      </p:sp>
      <p:sp>
        <p:nvSpPr>
          <p:cNvPr id="37907" name="Line 29"/>
          <p:cNvSpPr>
            <a:spLocks noChangeShapeType="1"/>
          </p:cNvSpPr>
          <p:nvPr/>
        </p:nvSpPr>
        <p:spPr bwMode="auto">
          <a:xfrm flipV="1">
            <a:off x="762000" y="2819400"/>
            <a:ext cx="609600" cy="838200"/>
          </a:xfrm>
          <a:prstGeom prst="line">
            <a:avLst/>
          </a:prstGeom>
          <a:noFill/>
          <a:ln w="9525">
            <a:solidFill>
              <a:schemeClr val="tx1"/>
            </a:solidFill>
            <a:round/>
            <a:headEnd/>
            <a:tailEnd type="triangle" w="med" len="med"/>
          </a:ln>
        </p:spPr>
        <p:txBody>
          <a:bodyPr/>
          <a:lstStyle/>
          <a:p>
            <a:endParaRPr lang="en-US"/>
          </a:p>
        </p:txBody>
      </p:sp>
      <p:sp>
        <p:nvSpPr>
          <p:cNvPr id="37908" name="Text Box 30"/>
          <p:cNvSpPr txBox="1">
            <a:spLocks noChangeArrowheads="1"/>
          </p:cNvSpPr>
          <p:nvPr/>
        </p:nvSpPr>
        <p:spPr bwMode="auto">
          <a:xfrm>
            <a:off x="7623175" y="3276600"/>
            <a:ext cx="962025" cy="304800"/>
          </a:xfrm>
          <a:prstGeom prst="rect">
            <a:avLst/>
          </a:prstGeom>
          <a:noFill/>
          <a:ln w="9525">
            <a:noFill/>
            <a:miter lim="800000"/>
            <a:headEnd/>
            <a:tailEnd/>
          </a:ln>
        </p:spPr>
        <p:txBody>
          <a:bodyPr wrap="none">
            <a:spAutoFit/>
          </a:bodyPr>
          <a:lstStyle/>
          <a:p>
            <a:pPr algn="l" eaLnBrk="1" hangingPunct="1"/>
            <a:r>
              <a:rPr lang="en-US" sz="1400">
                <a:latin typeface="Arial" charset="0"/>
              </a:rPr>
              <a:t>File name</a:t>
            </a:r>
          </a:p>
        </p:txBody>
      </p:sp>
      <p:sp>
        <p:nvSpPr>
          <p:cNvPr id="37909" name="Line 31"/>
          <p:cNvSpPr>
            <a:spLocks noChangeShapeType="1"/>
          </p:cNvSpPr>
          <p:nvPr/>
        </p:nvSpPr>
        <p:spPr bwMode="auto">
          <a:xfrm flipH="1" flipV="1">
            <a:off x="7772400" y="2819400"/>
            <a:ext cx="384175"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idx="1"/>
          </p:nvPr>
        </p:nvSpPr>
        <p:spPr>
          <a:xfrm>
            <a:off x="609600" y="1066800"/>
            <a:ext cx="8001000" cy="5105400"/>
          </a:xfrm>
        </p:spPr>
        <p:txBody>
          <a:bodyPr>
            <a:normAutofit fontScale="92500" lnSpcReduction="20000"/>
          </a:bodyPr>
          <a:lstStyle/>
          <a:p>
            <a:pPr marL="274320" indent="-274320" fontAlgn="auto">
              <a:spcAft>
                <a:spcPts val="0"/>
              </a:spcAft>
              <a:buClr>
                <a:schemeClr val="accent3"/>
              </a:buClr>
              <a:buFont typeface="Wingdings 2"/>
              <a:buChar char=""/>
              <a:defRPr/>
            </a:pPr>
            <a:r>
              <a:rPr lang="en-US"/>
              <a:t>The </a:t>
            </a:r>
            <a:r>
              <a:rPr lang="en-US" b="1"/>
              <a:t>Unix</a:t>
            </a:r>
            <a:r>
              <a:rPr lang="en-US"/>
              <a:t> manual, usually called </a:t>
            </a:r>
            <a:r>
              <a:rPr lang="en-US" b="1"/>
              <a:t>man pages</a:t>
            </a:r>
            <a:r>
              <a:rPr lang="en-US"/>
              <a:t>, is available on-line to explain the usage of the Unix system and commands. </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Tx/>
              <a:buNone/>
              <a:defRPr/>
            </a:pPr>
            <a:r>
              <a:rPr lang="en-US"/>
              <a:t>Syntax:</a:t>
            </a:r>
          </a:p>
          <a:p>
            <a:pPr marL="274320" indent="-274320" fontAlgn="auto">
              <a:spcAft>
                <a:spcPts val="0"/>
              </a:spcAft>
              <a:buClr>
                <a:schemeClr val="accent3"/>
              </a:buClr>
              <a:buFont typeface="Wingdings 2"/>
              <a:buChar char=""/>
              <a:defRPr/>
            </a:pPr>
            <a:r>
              <a:rPr lang="en-US" b="1"/>
              <a:t>man</a:t>
            </a:r>
            <a:r>
              <a:rPr lang="en-US" b="1" i="1"/>
              <a:t> </a:t>
            </a:r>
            <a:r>
              <a:rPr lang="en-US"/>
              <a:t>[options] command_name</a:t>
            </a:r>
          </a:p>
          <a:p>
            <a:pPr marL="274320" indent="-274320" fontAlgn="auto">
              <a:spcAft>
                <a:spcPts val="0"/>
              </a:spcAft>
              <a:buClr>
                <a:schemeClr val="accent3"/>
              </a:buClr>
              <a:buFontTx/>
              <a:buNone/>
              <a:defRPr/>
            </a:pPr>
            <a:endParaRPr lang="en-US" b="1"/>
          </a:p>
          <a:p>
            <a:pPr lvl="2" indent="-246888" fontAlgn="auto">
              <a:spcAft>
                <a:spcPts val="0"/>
              </a:spcAft>
              <a:buFontTx/>
              <a:buNone/>
              <a:defRPr/>
            </a:pPr>
            <a:r>
              <a:rPr lang="en-US" b="1"/>
              <a:t>Common Options</a:t>
            </a:r>
          </a:p>
          <a:p>
            <a:pPr lvl="2" indent="-246888" fontAlgn="auto">
              <a:spcAft>
                <a:spcPts val="0"/>
              </a:spcAft>
              <a:buFontTx/>
              <a:buNone/>
              <a:defRPr/>
            </a:pPr>
            <a:r>
              <a:rPr lang="en-US" b="1"/>
              <a:t>-k  </a:t>
            </a:r>
            <a:r>
              <a:rPr lang="en-US"/>
              <a:t>keyword 	list command synopsis line for all keyword matches</a:t>
            </a:r>
          </a:p>
          <a:p>
            <a:pPr lvl="2" indent="-246888" fontAlgn="auto">
              <a:spcAft>
                <a:spcPts val="0"/>
              </a:spcAft>
              <a:buFontTx/>
              <a:buNone/>
              <a:defRPr/>
            </a:pPr>
            <a:r>
              <a:rPr lang="en-US" b="1"/>
              <a:t>-M </a:t>
            </a:r>
            <a:r>
              <a:rPr lang="en-US"/>
              <a:t>path 		path to man pages</a:t>
            </a:r>
          </a:p>
          <a:p>
            <a:pPr lvl="2" indent="-246888" fontAlgn="auto">
              <a:spcAft>
                <a:spcPts val="0"/>
              </a:spcAft>
              <a:buFontTx/>
              <a:buNone/>
              <a:defRPr/>
            </a:pPr>
            <a:r>
              <a:rPr lang="en-US" b="1"/>
              <a:t>-a </a:t>
            </a:r>
            <a:r>
              <a:rPr lang="en-US"/>
              <a:t>show 		all matching man pages (SVR4)</a:t>
            </a:r>
          </a:p>
          <a:p>
            <a:pPr lvl="2" indent="-246888" fontAlgn="auto">
              <a:spcAft>
                <a:spcPts val="0"/>
              </a:spcAft>
              <a:buFontTx/>
              <a:buNone/>
              <a:defRPr/>
            </a:pPr>
            <a:endParaRPr lang="en-US"/>
          </a:p>
          <a:p>
            <a:pPr marL="274320" indent="-274320" fontAlgn="auto">
              <a:spcAft>
                <a:spcPts val="0"/>
              </a:spcAft>
              <a:buClr>
                <a:schemeClr val="accent3"/>
              </a:buClr>
              <a:buFont typeface="Wingdings 2"/>
              <a:buChar char=""/>
              <a:defRPr/>
            </a:pPr>
            <a:r>
              <a:rPr lang="en-US" b="1"/>
              <a:t>info </a:t>
            </a:r>
            <a:r>
              <a:rPr lang="en-US"/>
              <a:t>command_name</a:t>
            </a:r>
            <a:r>
              <a:rPr lang="en-US" b="1"/>
              <a:t> - </a:t>
            </a:r>
            <a:r>
              <a:rPr lang="en-US"/>
              <a:t>help for commands</a:t>
            </a:r>
          </a:p>
          <a:p>
            <a:pPr marL="274320" indent="-274320" fontAlgn="auto">
              <a:spcAft>
                <a:spcPts val="0"/>
              </a:spcAft>
              <a:buClr>
                <a:schemeClr val="accent3"/>
              </a:buClr>
              <a:buFont typeface="Wingdings 2"/>
              <a:buChar char=""/>
              <a:defRPr/>
            </a:pPr>
            <a:r>
              <a:rPr lang="en-US" b="1"/>
              <a:t>help -–</a:t>
            </a:r>
            <a:r>
              <a:rPr lang="en-US"/>
              <a:t>command_name</a:t>
            </a:r>
            <a:r>
              <a:rPr lang="en-US" b="1"/>
              <a:t>– </a:t>
            </a:r>
            <a:r>
              <a:rPr lang="en-US"/>
              <a:t>gives command synatx</a:t>
            </a:r>
          </a:p>
        </p:txBody>
      </p:sp>
      <p:sp>
        <p:nvSpPr>
          <p:cNvPr id="38917"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Getting Help on Commands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US" smtClean="0"/>
              <a:t>Summary</a:t>
            </a:r>
          </a:p>
        </p:txBody>
      </p:sp>
      <p:sp>
        <p:nvSpPr>
          <p:cNvPr id="39939" name="Rectangle 3"/>
          <p:cNvSpPr>
            <a:spLocks noGrp="1" noChangeArrowheads="1"/>
          </p:cNvSpPr>
          <p:nvPr>
            <p:ph idx="1"/>
          </p:nvPr>
        </p:nvSpPr>
        <p:spPr/>
        <p:txBody>
          <a:bodyPr/>
          <a:lstStyle/>
          <a:p>
            <a:pPr>
              <a:buFontTx/>
              <a:buNone/>
            </a:pPr>
            <a:r>
              <a:rPr lang="en-US" smtClean="0"/>
              <a:t>In this session, you have learned to …</a:t>
            </a:r>
          </a:p>
          <a:p>
            <a:r>
              <a:rPr lang="en-US" smtClean="0"/>
              <a:t>use the basic Unix commands like</a:t>
            </a:r>
          </a:p>
          <a:p>
            <a:pPr lvl="2"/>
            <a:r>
              <a:rPr lang="en-US" sz="2400" smtClean="0"/>
              <a:t>pwd</a:t>
            </a:r>
          </a:p>
          <a:p>
            <a:pPr lvl="2"/>
            <a:r>
              <a:rPr lang="en-US" sz="2400" smtClean="0"/>
              <a:t>date</a:t>
            </a:r>
          </a:p>
          <a:p>
            <a:pPr lvl="2"/>
            <a:r>
              <a:rPr lang="en-US" sz="2400" smtClean="0"/>
              <a:t>who</a:t>
            </a:r>
          </a:p>
          <a:p>
            <a:pPr lvl="2"/>
            <a:r>
              <a:rPr lang="en-US" sz="2400" smtClean="0"/>
              <a:t>ls</a:t>
            </a:r>
          </a:p>
          <a:p>
            <a:pPr lvl="2"/>
            <a:r>
              <a:rPr lang="en-US" sz="2400" smtClean="0"/>
              <a:t>man</a:t>
            </a:r>
          </a:p>
          <a:p>
            <a:r>
              <a:rPr lang="en-US" smtClean="0"/>
              <a:t>use  “man” pages</a:t>
            </a:r>
          </a:p>
          <a:p>
            <a:pPr lvl="1">
              <a:buFontTx/>
              <a:buChar char="•"/>
            </a:pPr>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3</a:t>
            </a:r>
          </a:p>
        </p:txBody>
      </p:sp>
      <p:sp>
        <p:nvSpPr>
          <p:cNvPr id="40963" name="Rectangle 3"/>
          <p:cNvSpPr>
            <a:spLocks noGrp="1" noChangeArrowheads="1"/>
          </p:cNvSpPr>
          <p:nvPr>
            <p:ph type="subTitle" idx="1"/>
          </p:nvPr>
        </p:nvSpPr>
        <p:spPr>
          <a:xfrm>
            <a:off x="1371600" y="3429000"/>
            <a:ext cx="6400800" cy="1752600"/>
          </a:xfrm>
        </p:spPr>
        <p:txBody>
          <a:bodyPr/>
          <a:lstStyle/>
          <a:p>
            <a:pPr marR="0"/>
            <a:r>
              <a:rPr lang="en-US" sz="3600" smtClean="0"/>
              <a:t>Files &amp; Directories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381000" y="1447800"/>
            <a:ext cx="8001000" cy="4114800"/>
          </a:xfrm>
        </p:spPr>
        <p:txBody>
          <a:bodyPr/>
          <a:lstStyle/>
          <a:p>
            <a:pPr>
              <a:tabLst>
                <a:tab pos="4121150" algn="l"/>
              </a:tabLst>
            </a:pPr>
            <a:r>
              <a:rPr lang="en-US" smtClean="0"/>
              <a:t>In this session, you will learn to:</a:t>
            </a:r>
          </a:p>
          <a:p>
            <a:pPr lvl="1">
              <a:buFontTx/>
              <a:buChar char="•"/>
              <a:tabLst>
                <a:tab pos="4121150" algn="l"/>
              </a:tabLst>
            </a:pPr>
            <a:r>
              <a:rPr lang="en-US" smtClean="0"/>
              <a:t>set file permissions using the </a:t>
            </a:r>
            <a:r>
              <a:rPr lang="en-US" b="1" smtClean="0"/>
              <a:t>chmod</a:t>
            </a:r>
            <a:r>
              <a:rPr lang="en-US" smtClean="0"/>
              <a:t> command</a:t>
            </a:r>
          </a:p>
          <a:p>
            <a:pPr lvl="1">
              <a:buFontTx/>
              <a:buChar char="•"/>
              <a:tabLst>
                <a:tab pos="4121150" algn="l"/>
              </a:tabLst>
            </a:pPr>
            <a:r>
              <a:rPr lang="en-US" smtClean="0"/>
              <a:t>use directory-related commands namely </a:t>
            </a:r>
            <a:r>
              <a:rPr lang="en-US" b="1" smtClean="0"/>
              <a:t>mkdir</a:t>
            </a:r>
            <a:r>
              <a:rPr lang="en-US" smtClean="0"/>
              <a:t>, </a:t>
            </a:r>
            <a:r>
              <a:rPr lang="en-US" b="1" smtClean="0"/>
              <a:t>rmdir</a:t>
            </a:r>
            <a:r>
              <a:rPr lang="en-US" smtClean="0"/>
              <a:t>, </a:t>
            </a:r>
            <a:r>
              <a:rPr lang="en-US" b="1" smtClean="0"/>
              <a:t>cd </a:t>
            </a:r>
            <a:r>
              <a:rPr lang="en-US" smtClean="0"/>
              <a:t>commands </a:t>
            </a:r>
          </a:p>
          <a:p>
            <a:pPr lvl="1">
              <a:buFontTx/>
              <a:buChar char="•"/>
              <a:tabLst>
                <a:tab pos="4121150" algn="l"/>
              </a:tabLst>
            </a:pPr>
            <a:r>
              <a:rPr lang="en-US" smtClean="0"/>
              <a:t>use file-related commands namely </a:t>
            </a:r>
            <a:r>
              <a:rPr lang="en-US" b="1" smtClean="0"/>
              <a:t>cp</a:t>
            </a:r>
            <a:r>
              <a:rPr lang="en-US" smtClean="0"/>
              <a:t>, </a:t>
            </a:r>
            <a:r>
              <a:rPr lang="en-US" b="1" smtClean="0"/>
              <a:t>mv</a:t>
            </a:r>
            <a:r>
              <a:rPr lang="en-US" smtClean="0"/>
              <a:t>, </a:t>
            </a:r>
            <a:r>
              <a:rPr lang="en-US" b="1" smtClean="0"/>
              <a:t>rm</a:t>
            </a:r>
            <a:r>
              <a:rPr lang="en-US" smtClean="0"/>
              <a:t> commands</a:t>
            </a:r>
          </a:p>
          <a:p>
            <a:pPr lvl="1">
              <a:buFontTx/>
              <a:buChar char="•"/>
              <a:tabLst>
                <a:tab pos="4121150" algn="l"/>
              </a:tabLst>
            </a:pPr>
            <a:r>
              <a:rPr lang="en-US" smtClean="0"/>
              <a:t>access advanced file permissions using commands </a:t>
            </a:r>
            <a:r>
              <a:rPr lang="en-US" b="1" smtClean="0"/>
              <a:t>umask</a:t>
            </a:r>
            <a:r>
              <a:rPr lang="en-US" smtClean="0"/>
              <a:t>, </a:t>
            </a:r>
            <a:r>
              <a:rPr lang="en-US" b="1" smtClean="0"/>
              <a:t>suid</a:t>
            </a:r>
            <a:r>
              <a:rPr lang="en-US" smtClean="0"/>
              <a:t>, </a:t>
            </a:r>
            <a:r>
              <a:rPr lang="en-US" b="1" smtClean="0"/>
              <a:t>sgid</a:t>
            </a:r>
            <a:r>
              <a:rPr lang="en-US" smtClean="0"/>
              <a:t>, linking files, </a:t>
            </a:r>
            <a:r>
              <a:rPr lang="en-US" b="1" smtClean="0"/>
              <a:t>stickybit</a:t>
            </a:r>
          </a:p>
          <a:p>
            <a:pPr lvl="1">
              <a:buFontTx/>
              <a:buChar char="•"/>
              <a:tabLst>
                <a:tab pos="4121150" algn="l"/>
              </a:tabLst>
            </a:pPr>
            <a:r>
              <a:rPr lang="en-US" smtClean="0"/>
              <a:t>create and edit files using the </a:t>
            </a:r>
            <a:r>
              <a:rPr lang="en-US" b="1" smtClean="0"/>
              <a:t>vi</a:t>
            </a:r>
            <a:r>
              <a:rPr lang="en-US" smtClean="0"/>
              <a:t> editor</a:t>
            </a:r>
          </a:p>
        </p:txBody>
      </p:sp>
      <p:sp>
        <p:nvSpPr>
          <p:cNvPr id="41989" name="Rectangle 3"/>
          <p:cNvSpPr>
            <a:spLocks noChangeArrowheads="1"/>
          </p:cNvSpPr>
          <p:nvPr/>
        </p:nvSpPr>
        <p:spPr bwMode="auto">
          <a:xfrm>
            <a:off x="76200" y="152400"/>
            <a:ext cx="8001000" cy="838200"/>
          </a:xfrm>
          <a:prstGeom prst="rect">
            <a:avLst/>
          </a:prstGeom>
          <a:noFill/>
          <a:ln w="9525">
            <a:noFill/>
            <a:miter lim="800000"/>
            <a:headEnd/>
            <a:tailEnd/>
          </a:ln>
        </p:spPr>
        <p:txBody>
          <a:bodyPr/>
          <a:lstStyle/>
          <a:p>
            <a:r>
              <a:rPr lang="en-US">
                <a:solidFill>
                  <a:schemeClr val="tx2"/>
                </a:solidFill>
              </a:rPr>
              <a:t>Objectives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idx="1"/>
          </p:nvPr>
        </p:nvSpPr>
        <p:spPr>
          <a:xfrm>
            <a:off x="457200" y="1066800"/>
            <a:ext cx="8305800" cy="5105400"/>
          </a:xfrm>
        </p:spPr>
        <p:txBody>
          <a:bodyPr>
            <a:normAutofit lnSpcReduction="10000"/>
          </a:bodyPr>
          <a:lstStyle/>
          <a:p>
            <a:pPr marL="274320" indent="-274320" fontAlgn="auto">
              <a:spcAft>
                <a:spcPts val="0"/>
              </a:spcAft>
              <a:buClr>
                <a:schemeClr val="accent3"/>
              </a:buClr>
              <a:buFont typeface="Wingdings 2"/>
              <a:buChar char=""/>
              <a:defRPr/>
            </a:pPr>
            <a:r>
              <a:rPr lang="en-US"/>
              <a:t>Refers to the permissions associated with a file with respect to the following</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Permission Levels</a:t>
            </a:r>
          </a:p>
          <a:p>
            <a:pPr marL="640080" lvl="1" indent="-246888" fontAlgn="auto">
              <a:spcAft>
                <a:spcPts val="0"/>
              </a:spcAft>
              <a:buSzPct val="60000"/>
              <a:buFontTx/>
              <a:buChar char="•"/>
              <a:defRPr/>
            </a:pPr>
            <a:r>
              <a:rPr lang="en-US"/>
              <a:t>User (owner) (u)</a:t>
            </a:r>
          </a:p>
          <a:p>
            <a:pPr marL="640080" lvl="1" indent="-246888" fontAlgn="auto">
              <a:spcAft>
                <a:spcPts val="0"/>
              </a:spcAft>
              <a:buSzPct val="60000"/>
              <a:buFontTx/>
              <a:buChar char="•"/>
              <a:defRPr/>
            </a:pPr>
            <a:r>
              <a:rPr lang="en-US"/>
              <a:t>Group (wheel, staff, daemon, etc.) (g)</a:t>
            </a:r>
          </a:p>
          <a:p>
            <a:pPr marL="640080" lvl="1" indent="-246888" fontAlgn="auto">
              <a:spcAft>
                <a:spcPts val="0"/>
              </a:spcAft>
              <a:buSzPct val="60000"/>
              <a:buFontTx/>
              <a:buChar char="•"/>
              <a:defRPr/>
            </a:pPr>
            <a:r>
              <a:rPr lang="en-US"/>
              <a:t>World (guest, anonymous and all other users) (o)</a:t>
            </a:r>
          </a:p>
          <a:p>
            <a:pPr marL="274320" indent="-274320" fontAlgn="auto">
              <a:spcAft>
                <a:spcPts val="0"/>
              </a:spcAft>
              <a:buClr>
                <a:schemeClr val="accent3"/>
              </a:buClr>
              <a:buFont typeface="Wingdings 2"/>
              <a:buChar char=""/>
              <a:defRPr/>
            </a:pPr>
            <a:endParaRPr lang="en-US" sz="1400"/>
          </a:p>
          <a:p>
            <a:pPr marL="274320" indent="-274320" fontAlgn="auto">
              <a:spcAft>
                <a:spcPts val="0"/>
              </a:spcAft>
              <a:buClr>
                <a:schemeClr val="accent3"/>
              </a:buClr>
              <a:buFont typeface="Wingdings 2"/>
              <a:buChar char=""/>
              <a:defRPr/>
            </a:pPr>
            <a:r>
              <a:rPr lang="en-US"/>
              <a:t>Permission Settings</a:t>
            </a:r>
          </a:p>
          <a:p>
            <a:pPr marL="640080" lvl="1" indent="-246888" fontAlgn="auto">
              <a:spcAft>
                <a:spcPts val="0"/>
              </a:spcAft>
              <a:buSzPct val="60000"/>
              <a:buFontTx/>
              <a:buChar char="•"/>
              <a:defRPr/>
            </a:pPr>
            <a:r>
              <a:rPr lang="en-US"/>
              <a:t>Read (r)</a:t>
            </a:r>
          </a:p>
          <a:p>
            <a:pPr marL="640080" lvl="1" indent="-246888" fontAlgn="auto">
              <a:spcAft>
                <a:spcPts val="0"/>
              </a:spcAft>
              <a:buSzPct val="60000"/>
              <a:buFontTx/>
              <a:buChar char="•"/>
              <a:defRPr/>
            </a:pPr>
            <a:r>
              <a:rPr lang="en-US"/>
              <a:t>Write (w)</a:t>
            </a:r>
          </a:p>
          <a:p>
            <a:pPr marL="640080" lvl="1" indent="-246888" fontAlgn="auto">
              <a:spcAft>
                <a:spcPts val="0"/>
              </a:spcAft>
              <a:buSzPct val="60000"/>
              <a:buFontTx/>
              <a:buChar char="•"/>
              <a:defRPr/>
            </a:pPr>
            <a:r>
              <a:rPr lang="en-US"/>
              <a:t>Execute (x)</a:t>
            </a:r>
          </a:p>
        </p:txBody>
      </p:sp>
      <p:sp>
        <p:nvSpPr>
          <p:cNvPr id="2054" name="Rectangle 3"/>
          <p:cNvSpPr>
            <a:spLocks noChangeArrowheads="1"/>
          </p:cNvSpPr>
          <p:nvPr/>
        </p:nvSpPr>
        <p:spPr bwMode="auto">
          <a:xfrm>
            <a:off x="1524000" y="6172200"/>
            <a:ext cx="6859588" cy="3003550"/>
          </a:xfrm>
          <a:prstGeom prst="rect">
            <a:avLst/>
          </a:prstGeom>
          <a:noFill/>
          <a:ln w="12699">
            <a:noFill/>
            <a:miter lim="800000"/>
            <a:headEnd/>
            <a:tailEnd/>
          </a:ln>
        </p:spPr>
        <p:txBody>
          <a:bodyPr lIns="90488" tIns="44450" rIns="90488" bIns="44450"/>
          <a:lstStyle/>
          <a:p>
            <a:pPr marL="342900" indent="-342900" algn="l">
              <a:spcBef>
                <a:spcPct val="20000"/>
              </a:spcBef>
              <a:buFontTx/>
              <a:buChar char="•"/>
            </a:pPr>
            <a:endParaRPr lang="en-US" sz="2400"/>
          </a:p>
        </p:txBody>
      </p:sp>
      <p:graphicFrame>
        <p:nvGraphicFramePr>
          <p:cNvPr id="2050" name="Object 4">
            <a:hlinkClick r:id="" action="ppaction://ole?verb=0"/>
          </p:cNvPr>
          <p:cNvGraphicFramePr>
            <a:graphicFrameLocks/>
          </p:cNvGraphicFramePr>
          <p:nvPr/>
        </p:nvGraphicFramePr>
        <p:xfrm>
          <a:off x="5181600" y="4233863"/>
          <a:ext cx="3067050" cy="1709737"/>
        </p:xfrm>
        <a:graphic>
          <a:graphicData uri="http://schemas.openxmlformats.org/presentationml/2006/ole">
            <p:oleObj spid="_x0000_s2050" name="Clip" r:id="rId4" imgW="5715000" imgH="3190680" progId="">
              <p:embed/>
            </p:oleObj>
          </a:graphicData>
        </a:graphic>
      </p:graphicFrame>
      <p:sp>
        <p:nvSpPr>
          <p:cNvPr id="2055" name="Rectangle 5"/>
          <p:cNvSpPr>
            <a:spLocks noChangeArrowheads="1"/>
          </p:cNvSpPr>
          <p:nvPr/>
        </p:nvSpPr>
        <p:spPr bwMode="auto">
          <a:xfrm>
            <a:off x="533400" y="228600"/>
            <a:ext cx="8001000" cy="838200"/>
          </a:xfrm>
          <a:prstGeom prst="rect">
            <a:avLst/>
          </a:prstGeom>
          <a:noFill/>
          <a:ln w="9525">
            <a:noFill/>
            <a:miter lim="800000"/>
            <a:headEnd/>
            <a:tailEnd/>
          </a:ln>
        </p:spPr>
        <p:txBody>
          <a:bodyPr/>
          <a:lstStyle/>
          <a:p>
            <a:r>
              <a:rPr lang="en-US">
                <a:solidFill>
                  <a:schemeClr val="tx2"/>
                </a:solidFill>
              </a:rPr>
              <a:t>File Access Permissions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304800" y="1143000"/>
            <a:ext cx="8001000" cy="4876800"/>
          </a:xfrm>
        </p:spPr>
        <p:txBody>
          <a:bodyPr/>
          <a:lstStyle/>
          <a:p>
            <a:r>
              <a:rPr lang="en-US" smtClean="0"/>
              <a:t>No read permission does not allow the user to:</a:t>
            </a:r>
          </a:p>
          <a:p>
            <a:pPr lvl="1">
              <a:buSzPct val="60000"/>
              <a:buFontTx/>
              <a:buChar char="•"/>
            </a:pPr>
            <a:r>
              <a:rPr lang="en-US" smtClean="0"/>
              <a:t>List the contents of directory</a:t>
            </a:r>
          </a:p>
          <a:p>
            <a:pPr lvl="1">
              <a:buSzPct val="60000"/>
              <a:buFontTx/>
              <a:buChar char="•"/>
            </a:pPr>
            <a:r>
              <a:rPr lang="en-US" smtClean="0"/>
              <a:t>Remove the directory</a:t>
            </a:r>
          </a:p>
          <a:p>
            <a:r>
              <a:rPr lang="en-US" smtClean="0"/>
              <a:t>No Write permission does not allow the user to :</a:t>
            </a:r>
          </a:p>
          <a:p>
            <a:pPr lvl="1">
              <a:buSzPct val="60000"/>
              <a:buFontTx/>
              <a:buChar char="•"/>
            </a:pPr>
            <a:r>
              <a:rPr lang="en-US" smtClean="0"/>
              <a:t>copy files to the directory</a:t>
            </a:r>
          </a:p>
          <a:p>
            <a:pPr lvl="1">
              <a:buSzPct val="60000"/>
              <a:buFontTx/>
              <a:buChar char="•"/>
            </a:pPr>
            <a:r>
              <a:rPr lang="en-US" smtClean="0"/>
              <a:t>remove files from the directory</a:t>
            </a:r>
          </a:p>
          <a:p>
            <a:pPr lvl="1">
              <a:buSzPct val="60000"/>
              <a:buFontTx/>
              <a:buChar char="•"/>
            </a:pPr>
            <a:r>
              <a:rPr lang="en-US" smtClean="0"/>
              <a:t>rename files in the directory</a:t>
            </a:r>
          </a:p>
          <a:p>
            <a:pPr lvl="1">
              <a:buSzPct val="60000"/>
              <a:buFontTx/>
              <a:buChar char="•"/>
            </a:pPr>
            <a:r>
              <a:rPr lang="en-US" smtClean="0"/>
              <a:t>make a subdirectory</a:t>
            </a:r>
          </a:p>
          <a:p>
            <a:pPr lvl="1">
              <a:buSzPct val="60000"/>
              <a:buFontTx/>
              <a:buChar char="•"/>
            </a:pPr>
            <a:r>
              <a:rPr lang="en-US" smtClean="0"/>
              <a:t>remove a subdirectory from the directory</a:t>
            </a:r>
          </a:p>
          <a:p>
            <a:pPr lvl="1">
              <a:buSzPct val="60000"/>
              <a:buFontTx/>
              <a:buChar char="•"/>
            </a:pPr>
            <a:r>
              <a:rPr lang="en-US" smtClean="0"/>
              <a:t>move files to, and from the directory</a:t>
            </a:r>
          </a:p>
          <a:p>
            <a:pPr lvl="1">
              <a:buSzPct val="60000"/>
              <a:buFontTx/>
              <a:buChar char="•"/>
            </a:pPr>
            <a:endParaRPr lang="en-US" smtClean="0"/>
          </a:p>
        </p:txBody>
      </p:sp>
      <p:sp>
        <p:nvSpPr>
          <p:cNvPr id="43013"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File Access Permissions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idx="1"/>
          </p:nvPr>
        </p:nvSpPr>
        <p:spPr>
          <a:xfrm>
            <a:off x="381000" y="1447800"/>
            <a:ext cx="8001000" cy="4343400"/>
          </a:xfrm>
        </p:spPr>
        <p:txBody>
          <a:bodyPr>
            <a:normAutofit lnSpcReduction="10000"/>
          </a:bodyPr>
          <a:lstStyle/>
          <a:p>
            <a:pPr marL="274320" indent="-274320" fontAlgn="auto">
              <a:spcAft>
                <a:spcPts val="0"/>
              </a:spcAft>
              <a:buClr>
                <a:schemeClr val="accent3"/>
              </a:buClr>
              <a:buFont typeface="Wingdings 2"/>
              <a:buChar char=""/>
              <a:defRPr/>
            </a:pPr>
            <a:r>
              <a:rPr lang="en-US"/>
              <a:t>No execute permission does not allow the user to:</a:t>
            </a:r>
          </a:p>
          <a:p>
            <a:pPr marL="640080" lvl="1" indent="-246888" fontAlgn="auto">
              <a:spcAft>
                <a:spcPts val="0"/>
              </a:spcAft>
              <a:buSzPct val="60000"/>
              <a:buFontTx/>
              <a:buChar char="•"/>
              <a:defRPr/>
            </a:pPr>
            <a:endParaRPr lang="en-US"/>
          </a:p>
          <a:p>
            <a:pPr marL="640080" lvl="1" indent="-246888" fontAlgn="auto">
              <a:spcAft>
                <a:spcPts val="0"/>
              </a:spcAft>
              <a:buSzPct val="60000"/>
              <a:buFontTx/>
              <a:buChar char="•"/>
              <a:defRPr/>
            </a:pPr>
            <a:r>
              <a:rPr lang="en-US"/>
              <a:t>display the contents of a directory file from within the directory</a:t>
            </a:r>
          </a:p>
          <a:p>
            <a:pPr marL="640080" lvl="1" indent="-246888" fontAlgn="auto">
              <a:spcAft>
                <a:spcPts val="0"/>
              </a:spcAft>
              <a:buSzPct val="60000"/>
              <a:buFontTx/>
              <a:buChar char="•"/>
              <a:defRPr/>
            </a:pPr>
            <a:endParaRPr lang="en-US"/>
          </a:p>
          <a:p>
            <a:pPr marL="640080" lvl="1" indent="-246888" fontAlgn="auto">
              <a:spcAft>
                <a:spcPts val="0"/>
              </a:spcAft>
              <a:buSzPct val="60000"/>
              <a:buFontTx/>
              <a:buChar char="•"/>
              <a:defRPr/>
            </a:pPr>
            <a:r>
              <a:rPr lang="en-US"/>
              <a:t>change to the directory</a:t>
            </a:r>
          </a:p>
          <a:p>
            <a:pPr marL="640080" lvl="1" indent="-246888" fontAlgn="auto">
              <a:spcAft>
                <a:spcPts val="0"/>
              </a:spcAft>
              <a:buSzPct val="60000"/>
              <a:buFontTx/>
              <a:buChar char="•"/>
              <a:defRPr/>
            </a:pPr>
            <a:endParaRPr lang="en-US"/>
          </a:p>
          <a:p>
            <a:pPr marL="640080" lvl="1" indent="-246888" fontAlgn="auto">
              <a:spcAft>
                <a:spcPts val="0"/>
              </a:spcAft>
              <a:buSzPct val="60000"/>
              <a:buFontTx/>
              <a:buChar char="•"/>
              <a:defRPr/>
            </a:pPr>
            <a:r>
              <a:rPr lang="en-US"/>
              <a:t>display a file in the directory</a:t>
            </a:r>
          </a:p>
          <a:p>
            <a:pPr marL="640080" lvl="1" indent="-246888" fontAlgn="auto">
              <a:spcAft>
                <a:spcPts val="0"/>
              </a:spcAft>
              <a:buSzPct val="60000"/>
              <a:buFontTx/>
              <a:buChar char="•"/>
              <a:defRPr/>
            </a:pPr>
            <a:endParaRPr lang="en-US"/>
          </a:p>
          <a:p>
            <a:pPr marL="640080" lvl="1" indent="-246888" fontAlgn="auto">
              <a:spcAft>
                <a:spcPts val="0"/>
              </a:spcAft>
              <a:buSzPct val="60000"/>
              <a:buFontTx/>
              <a:buChar char="•"/>
              <a:defRPr/>
            </a:pPr>
            <a:r>
              <a:rPr lang="en-US"/>
              <a:t>copy a file to, or from the directory</a:t>
            </a:r>
          </a:p>
        </p:txBody>
      </p:sp>
      <p:sp>
        <p:nvSpPr>
          <p:cNvPr id="44037" name="Rectangle 3"/>
          <p:cNvSpPr>
            <a:spLocks noChangeArrowheads="1"/>
          </p:cNvSpPr>
          <p:nvPr/>
        </p:nvSpPr>
        <p:spPr bwMode="auto">
          <a:xfrm>
            <a:off x="533400" y="228600"/>
            <a:ext cx="8001000" cy="838200"/>
          </a:xfrm>
          <a:prstGeom prst="rect">
            <a:avLst/>
          </a:prstGeom>
          <a:noFill/>
          <a:ln w="9525">
            <a:noFill/>
            <a:miter lim="800000"/>
            <a:headEnd/>
            <a:tailEnd/>
          </a:ln>
        </p:spPr>
        <p:txBody>
          <a:bodyPr/>
          <a:lstStyle/>
          <a:p>
            <a:r>
              <a:rPr lang="en-US">
                <a:solidFill>
                  <a:schemeClr val="tx2"/>
                </a:solidFill>
              </a:rPr>
              <a:t>File Access Permissions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381000" y="1143000"/>
            <a:ext cx="8382000" cy="4876800"/>
          </a:xfrm>
        </p:spPr>
        <p:txBody>
          <a:bodyPr/>
          <a:lstStyle/>
          <a:p>
            <a:pPr marL="457200" indent="-457200">
              <a:lnSpc>
                <a:spcPct val="90000"/>
              </a:lnSpc>
            </a:pPr>
            <a:r>
              <a:rPr lang="en-US" sz="2000" smtClean="0"/>
              <a:t>chmod u+x file_name</a:t>
            </a:r>
          </a:p>
          <a:p>
            <a:pPr marL="457200" indent="-457200">
              <a:lnSpc>
                <a:spcPct val="90000"/>
              </a:lnSpc>
              <a:buFontTx/>
              <a:buNone/>
            </a:pPr>
            <a:r>
              <a:rPr lang="en-US" sz="2000" smtClean="0"/>
              <a:t>Syntax:</a:t>
            </a:r>
          </a:p>
          <a:p>
            <a:pPr marL="457200" indent="-457200">
              <a:lnSpc>
                <a:spcPct val="90000"/>
              </a:lnSpc>
              <a:buFontTx/>
              <a:buNone/>
            </a:pPr>
            <a:r>
              <a:rPr lang="en-US" sz="2000" smtClean="0"/>
              <a:t>	chmod  &lt;category&gt; &lt;operation&gt; &lt;permission&gt; &lt;filename(s)&gt;</a:t>
            </a:r>
          </a:p>
          <a:p>
            <a:pPr marL="457200" indent="-457200">
              <a:lnSpc>
                <a:spcPct val="90000"/>
              </a:lnSpc>
              <a:buFontTx/>
              <a:buNone/>
            </a:pPr>
            <a:r>
              <a:rPr lang="en-US" sz="2000" smtClean="0"/>
              <a:t>or </a:t>
            </a:r>
          </a:p>
          <a:p>
            <a:pPr marL="457200" indent="-457200">
              <a:lnSpc>
                <a:spcPct val="90000"/>
              </a:lnSpc>
              <a:buFontTx/>
              <a:buNone/>
            </a:pPr>
            <a:r>
              <a:rPr lang="en-US" sz="2000" smtClean="0"/>
              <a:t>	chmod &lt;octal number&gt; filename</a:t>
            </a:r>
          </a:p>
          <a:p>
            <a:pPr marL="457200" indent="-457200">
              <a:lnSpc>
                <a:spcPct val="90000"/>
              </a:lnSpc>
              <a:buFontTx/>
              <a:buNone/>
            </a:pPr>
            <a:endParaRPr lang="en-US" sz="2000" smtClean="0"/>
          </a:p>
          <a:p>
            <a:pPr marL="457200" indent="-457200">
              <a:lnSpc>
                <a:spcPct val="90000"/>
              </a:lnSpc>
              <a:buFontTx/>
              <a:buNone/>
            </a:pPr>
            <a:r>
              <a:rPr lang="en-US" sz="2000" smtClean="0"/>
              <a:t>Octal Number</a:t>
            </a:r>
          </a:p>
          <a:p>
            <a:pPr marL="1257300" lvl="2" indent="-342900">
              <a:lnSpc>
                <a:spcPct val="90000"/>
              </a:lnSpc>
              <a:buFontTx/>
              <a:buNone/>
            </a:pPr>
            <a:r>
              <a:rPr lang="en-US" sz="2000" smtClean="0"/>
              <a:t>4   - for read</a:t>
            </a:r>
          </a:p>
          <a:p>
            <a:pPr marL="1257300" lvl="2" indent="-342900">
              <a:lnSpc>
                <a:spcPct val="90000"/>
              </a:lnSpc>
              <a:buFontTx/>
              <a:buNone/>
            </a:pPr>
            <a:r>
              <a:rPr lang="en-US" sz="2000" smtClean="0"/>
              <a:t>2   - for write</a:t>
            </a:r>
          </a:p>
          <a:p>
            <a:pPr marL="1257300" lvl="2" indent="-342900">
              <a:lnSpc>
                <a:spcPct val="90000"/>
              </a:lnSpc>
              <a:buFontTx/>
              <a:buAutoNum type="arabicPlain"/>
            </a:pPr>
            <a:r>
              <a:rPr lang="en-US" sz="2000" smtClean="0"/>
              <a:t>- for execution</a:t>
            </a:r>
          </a:p>
          <a:p>
            <a:pPr marL="1257300" lvl="2" indent="-342900">
              <a:lnSpc>
                <a:spcPct val="90000"/>
              </a:lnSpc>
              <a:buFontTx/>
              <a:buAutoNum type="arabicPlain"/>
            </a:pPr>
            <a:endParaRPr lang="en-US" sz="2000" smtClean="0"/>
          </a:p>
          <a:p>
            <a:pPr marL="1257300" lvl="2" indent="-342900">
              <a:lnSpc>
                <a:spcPct val="90000"/>
              </a:lnSpc>
              <a:buFontTx/>
              <a:buNone/>
            </a:pPr>
            <a:r>
              <a:rPr lang="en-US" sz="2000" smtClean="0"/>
              <a:t>$ chmod  744  xyz</a:t>
            </a:r>
          </a:p>
          <a:p>
            <a:pPr marL="1257300" lvl="2" indent="-342900">
              <a:lnSpc>
                <a:spcPct val="90000"/>
              </a:lnSpc>
              <a:buFontTx/>
              <a:buNone/>
            </a:pPr>
            <a:r>
              <a:rPr lang="en-US" sz="2000" smtClean="0"/>
              <a:t>	this sets read, write and execute permissions for owner, read permission for group and others</a:t>
            </a:r>
          </a:p>
        </p:txBody>
      </p:sp>
      <p:sp>
        <p:nvSpPr>
          <p:cNvPr id="45061"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Changing Permissions - </a:t>
            </a:r>
            <a:r>
              <a:rPr lang="en-US" b="1">
                <a:solidFill>
                  <a:schemeClr val="tx2"/>
                </a:solidFill>
              </a:rPr>
              <a:t>chmod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152400"/>
            <a:ext cx="8001000" cy="838200"/>
          </a:xfrm>
          <a:noFill/>
        </p:spPr>
        <p:txBody>
          <a:bodyPr/>
          <a:lstStyle/>
          <a:p>
            <a:r>
              <a:rPr lang="en-US" smtClean="0"/>
              <a:t>Objectives</a:t>
            </a:r>
          </a:p>
        </p:txBody>
      </p:sp>
      <p:sp>
        <p:nvSpPr>
          <p:cNvPr id="10243" name="Rectangle 3"/>
          <p:cNvSpPr>
            <a:spLocks noGrp="1" noChangeArrowheads="1"/>
          </p:cNvSpPr>
          <p:nvPr>
            <p:ph idx="1"/>
          </p:nvPr>
        </p:nvSpPr>
        <p:spPr>
          <a:xfrm>
            <a:off x="830263" y="1143000"/>
            <a:ext cx="7556500" cy="4876800"/>
          </a:xfrm>
        </p:spPr>
        <p:txBody>
          <a:bodyPr/>
          <a:lstStyle/>
          <a:p>
            <a:pPr>
              <a:buFontTx/>
              <a:buNone/>
            </a:pPr>
            <a:r>
              <a:rPr lang="en-US" smtClean="0"/>
              <a:t>In this session, you learn about:</a:t>
            </a:r>
          </a:p>
          <a:p>
            <a:r>
              <a:rPr lang="en-US" smtClean="0"/>
              <a:t>The functions of OS</a:t>
            </a:r>
          </a:p>
          <a:p>
            <a:r>
              <a:rPr lang="en-US" smtClean="0"/>
              <a:t>The history of Unix</a:t>
            </a:r>
          </a:p>
          <a:p>
            <a:r>
              <a:rPr lang="en-US" smtClean="0"/>
              <a:t>The features of UNIX</a:t>
            </a:r>
          </a:p>
          <a:p>
            <a:r>
              <a:rPr lang="en-US" smtClean="0"/>
              <a:t>The Unix architecture</a:t>
            </a:r>
          </a:p>
          <a:p>
            <a:r>
              <a:rPr lang="en-US" smtClean="0"/>
              <a:t>Process management</a:t>
            </a:r>
          </a:p>
          <a:p>
            <a:r>
              <a:rPr lang="en-US" smtClean="0"/>
              <a:t>CPU scheduling</a:t>
            </a:r>
          </a:p>
          <a:p>
            <a:r>
              <a:rPr lang="en-US" smtClean="0"/>
              <a:t>Memory management</a:t>
            </a:r>
          </a:p>
          <a:p>
            <a:r>
              <a:rPr lang="en-US" smtClean="0"/>
              <a:t>File management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Grp="1" noChangeArrowheads="1"/>
          </p:cNvSpPr>
          <p:nvPr>
            <p:ph type="subTitle" idx="4294967295"/>
          </p:nvPr>
        </p:nvSpPr>
        <p:spPr>
          <a:xfrm>
            <a:off x="1274763" y="990600"/>
            <a:ext cx="7869237" cy="5029200"/>
          </a:xfrm>
        </p:spPr>
        <p:txBody>
          <a:bodyPr>
            <a:normAutofit fontScale="92500"/>
          </a:bodyPr>
          <a:lstStyle/>
          <a:p>
            <a:pPr marL="274320" indent="-274320" fontAlgn="auto">
              <a:spcAft>
                <a:spcPts val="0"/>
              </a:spcAft>
              <a:buClr>
                <a:schemeClr val="accent3"/>
              </a:buClr>
              <a:buFontTx/>
              <a:buNone/>
              <a:defRPr/>
            </a:pPr>
            <a:r>
              <a:rPr lang="en-US"/>
              <a:t>Command Syntax</a:t>
            </a:r>
          </a:p>
          <a:p>
            <a:pPr marL="274320" indent="-274320" fontAlgn="auto">
              <a:spcAft>
                <a:spcPts val="0"/>
              </a:spcAft>
              <a:buClr>
                <a:schemeClr val="accent3"/>
              </a:buClr>
              <a:buFontTx/>
              <a:buNone/>
              <a:defRPr/>
            </a:pPr>
            <a:r>
              <a:rPr lang="en-US"/>
              <a:t>	 mkdir [OPTION] DIRECTORY</a:t>
            </a:r>
          </a:p>
          <a:p>
            <a:pPr marL="274320" indent="-274320" fontAlgn="auto">
              <a:spcAft>
                <a:spcPts val="0"/>
              </a:spcAft>
              <a:buClr>
                <a:schemeClr val="accent3"/>
              </a:buClr>
              <a:buFontTx/>
              <a:buNone/>
              <a:defRPr/>
            </a:pPr>
            <a:r>
              <a:rPr lang="en-US"/>
              <a:t>$ mkdir &lt;path&gt;/&lt;directory&gt;</a:t>
            </a:r>
          </a:p>
          <a:p>
            <a:pPr marL="274320" indent="-274320" fontAlgn="auto">
              <a:spcAft>
                <a:spcPts val="0"/>
              </a:spcAft>
              <a:buClr>
                <a:schemeClr val="accent3"/>
              </a:buClr>
              <a:buFontTx/>
              <a:buNone/>
              <a:defRPr/>
            </a:pPr>
            <a:r>
              <a:rPr lang="en-US"/>
              <a:t>$ mkdir –m &lt;directory&gt;</a:t>
            </a:r>
          </a:p>
          <a:p>
            <a:pPr marL="274320" indent="-274320" fontAlgn="auto">
              <a:spcAft>
                <a:spcPts val="0"/>
              </a:spcAft>
              <a:buClr>
                <a:schemeClr val="accent3"/>
              </a:buClr>
              <a:buFontTx/>
              <a:buNone/>
              <a:defRPr/>
            </a:pPr>
            <a:r>
              <a:rPr lang="en-US"/>
              <a:t>$ mkdir –p &lt;directory1&gt;/&lt;directory2&gt;/&lt;directory3&gt;</a:t>
            </a:r>
          </a:p>
          <a:p>
            <a:pPr marL="274320" indent="-274320" fontAlgn="auto">
              <a:spcAft>
                <a:spcPts val="0"/>
              </a:spcAft>
              <a:buClr>
                <a:schemeClr val="accent3"/>
              </a:buClr>
              <a:buFontTx/>
              <a:buNone/>
              <a:defRPr/>
            </a:pPr>
            <a:endParaRPr lang="en-US"/>
          </a:p>
          <a:p>
            <a:pPr marL="274320" indent="-274320" fontAlgn="auto">
              <a:spcAft>
                <a:spcPts val="0"/>
              </a:spcAft>
              <a:buClr>
                <a:schemeClr val="accent3"/>
              </a:buClr>
              <a:buFontTx/>
              <a:buNone/>
              <a:defRPr/>
            </a:pPr>
            <a:r>
              <a:rPr lang="en-US"/>
              <a:t>Example:</a:t>
            </a:r>
          </a:p>
          <a:p>
            <a:pPr marL="640080" lvl="1" indent="-246888" fontAlgn="auto">
              <a:spcAft>
                <a:spcPts val="0"/>
              </a:spcAft>
              <a:buFontTx/>
              <a:buNone/>
              <a:defRPr/>
            </a:pPr>
            <a:r>
              <a:rPr lang="en-US"/>
              <a:t>$ mkdir  project1</a:t>
            </a:r>
          </a:p>
          <a:p>
            <a:pPr marL="274320" indent="-274320" fontAlgn="auto">
              <a:spcAft>
                <a:spcPts val="0"/>
              </a:spcAft>
              <a:buClr>
                <a:schemeClr val="accent3"/>
              </a:buClr>
              <a:buFontTx/>
              <a:buNone/>
              <a:defRPr/>
            </a:pPr>
            <a:r>
              <a:rPr lang="en-US"/>
              <a:t>This creates a directory project1 under current directory</a:t>
            </a:r>
          </a:p>
          <a:p>
            <a:pPr marL="274320" indent="-274320" fontAlgn="auto">
              <a:spcAft>
                <a:spcPts val="0"/>
              </a:spcAft>
              <a:buClr>
                <a:schemeClr val="accent3"/>
              </a:buClr>
              <a:buFontTx/>
              <a:buNone/>
              <a:defRPr/>
            </a:pPr>
            <a:endParaRPr lang="en-US" sz="1400"/>
          </a:p>
          <a:p>
            <a:pPr marL="274320" indent="-274320" fontAlgn="auto">
              <a:spcAft>
                <a:spcPts val="0"/>
              </a:spcAft>
              <a:buClr>
                <a:schemeClr val="accent3"/>
              </a:buClr>
              <a:buFontTx/>
              <a:buNone/>
              <a:defRPr/>
            </a:pPr>
            <a:r>
              <a:rPr lang="en-US"/>
              <a:t>Note: Write and execute permissions are needed for the directory in which user wants to create a directory</a:t>
            </a:r>
          </a:p>
        </p:txBody>
      </p:sp>
      <p:sp>
        <p:nvSpPr>
          <p:cNvPr id="4608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Directory Creation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idx="1"/>
          </p:nvPr>
        </p:nvSpPr>
        <p:spPr>
          <a:xfrm>
            <a:off x="762000" y="838200"/>
            <a:ext cx="7772400" cy="4876800"/>
          </a:xfrm>
        </p:spPr>
        <p:txBody>
          <a:bodyPr>
            <a:normAutofit fontScale="92500" lnSpcReduction="20000"/>
          </a:bodyPr>
          <a:lstStyle/>
          <a:p>
            <a:pPr marL="274320" indent="-274320" fontAlgn="auto">
              <a:spcAft>
                <a:spcPts val="0"/>
              </a:spcAft>
              <a:buClr>
                <a:schemeClr val="accent3"/>
              </a:buClr>
              <a:buFontTx/>
              <a:buNone/>
              <a:defRPr/>
            </a:pPr>
            <a:r>
              <a:rPr lang="en-US"/>
              <a:t>rmdir  command removes directory</a:t>
            </a:r>
          </a:p>
          <a:p>
            <a:pPr marL="274320" indent="-274320" fontAlgn="auto">
              <a:spcAft>
                <a:spcPts val="0"/>
              </a:spcAft>
              <a:buClr>
                <a:schemeClr val="accent3"/>
              </a:buClr>
              <a:buFontTx/>
              <a:buNone/>
              <a:defRPr/>
            </a:pPr>
            <a:r>
              <a:rPr lang="en-US"/>
              <a:t>Syntax</a:t>
            </a:r>
          </a:p>
          <a:p>
            <a:pPr marL="640080" lvl="1" indent="-246888" fontAlgn="auto">
              <a:spcAft>
                <a:spcPts val="0"/>
              </a:spcAft>
              <a:buFont typeface="Wingdings 2"/>
              <a:buChar char=""/>
              <a:defRPr/>
            </a:pPr>
            <a:r>
              <a:rPr lang="en-US"/>
              <a:t>rmdir &lt;directory name&gt;</a:t>
            </a:r>
          </a:p>
          <a:p>
            <a:pPr marL="274320" indent="-274320" fontAlgn="auto">
              <a:spcAft>
                <a:spcPts val="0"/>
              </a:spcAft>
              <a:buClr>
                <a:schemeClr val="accent3"/>
              </a:buClr>
              <a:buFontTx/>
              <a:buNone/>
              <a:defRPr/>
            </a:pPr>
            <a:r>
              <a:rPr lang="en-US"/>
              <a:t>Example</a:t>
            </a:r>
          </a:p>
          <a:p>
            <a:pPr marL="274320" indent="-274320" fontAlgn="auto">
              <a:spcAft>
                <a:spcPts val="0"/>
              </a:spcAft>
              <a:buClr>
                <a:schemeClr val="accent3"/>
              </a:buClr>
              <a:buFontTx/>
              <a:buNone/>
              <a:defRPr/>
            </a:pPr>
            <a:r>
              <a:rPr lang="en-US"/>
              <a:t>Removes project1 directory in the current directory</a:t>
            </a:r>
          </a:p>
          <a:p>
            <a:pPr marL="640080" lvl="1" indent="-246888" fontAlgn="auto">
              <a:spcAft>
                <a:spcPts val="0"/>
              </a:spcAft>
              <a:buFont typeface="Wingdings 2"/>
              <a:buChar char=""/>
              <a:defRPr/>
            </a:pPr>
            <a:r>
              <a:rPr lang="en-US"/>
              <a:t>		rmdir project1</a:t>
            </a:r>
          </a:p>
          <a:p>
            <a:pPr marL="274320" indent="-274320" fontAlgn="auto">
              <a:spcAft>
                <a:spcPts val="0"/>
              </a:spcAft>
              <a:buClr>
                <a:schemeClr val="accent3"/>
              </a:buClr>
              <a:buFontTx/>
              <a:buNone/>
              <a:defRPr/>
            </a:pPr>
            <a:r>
              <a:rPr lang="en-US"/>
              <a:t>Remove multiple directories</a:t>
            </a:r>
          </a:p>
          <a:p>
            <a:pPr marL="274320" indent="-274320" fontAlgn="auto">
              <a:spcAft>
                <a:spcPts val="0"/>
              </a:spcAft>
              <a:buClr>
                <a:schemeClr val="accent3"/>
              </a:buClr>
              <a:buFontTx/>
              <a:buNone/>
              <a:defRPr/>
            </a:pPr>
            <a:r>
              <a:rPr lang="en-US"/>
              <a:t>		rmdir  pos1 pos2 </a:t>
            </a:r>
          </a:p>
          <a:p>
            <a:pPr marL="274320" indent="-274320" fontAlgn="auto">
              <a:spcAft>
                <a:spcPts val="0"/>
              </a:spcAft>
              <a:buClr>
                <a:schemeClr val="accent3"/>
              </a:buClr>
              <a:buFontTx/>
              <a:buNone/>
              <a:defRPr/>
            </a:pPr>
            <a:r>
              <a:rPr lang="en-US"/>
              <a:t>Remove the directory recursively</a:t>
            </a:r>
          </a:p>
          <a:p>
            <a:pPr marL="274320" indent="-274320" fontAlgn="auto">
              <a:spcAft>
                <a:spcPts val="0"/>
              </a:spcAft>
              <a:buClr>
                <a:schemeClr val="accent3"/>
              </a:buClr>
              <a:buFontTx/>
              <a:buNone/>
              <a:defRPr/>
            </a:pPr>
            <a:r>
              <a:rPr lang="en-US"/>
              <a:t>		rmdir –p dir1/dir2/dir3</a:t>
            </a:r>
          </a:p>
          <a:p>
            <a:pPr marL="274320" indent="-274320" fontAlgn="auto">
              <a:lnSpc>
                <a:spcPct val="40000"/>
              </a:lnSpc>
              <a:spcAft>
                <a:spcPts val="0"/>
              </a:spcAft>
              <a:buClr>
                <a:schemeClr val="accent3"/>
              </a:buClr>
              <a:buFontTx/>
              <a:buNone/>
              <a:defRPr/>
            </a:pPr>
            <a:endParaRPr lang="en-US"/>
          </a:p>
          <a:p>
            <a:pPr marL="274320" indent="-274320" fontAlgn="auto">
              <a:spcAft>
                <a:spcPts val="0"/>
              </a:spcAft>
              <a:buClr>
                <a:schemeClr val="accent3"/>
              </a:buClr>
              <a:buFontTx/>
              <a:buNone/>
              <a:defRPr/>
            </a:pPr>
            <a:r>
              <a:rPr lang="en-US" i="1"/>
              <a:t> </a:t>
            </a:r>
            <a:r>
              <a:rPr lang="en-US"/>
              <a:t>rmdir removes a directory if it is empty and is not the current directory </a:t>
            </a:r>
          </a:p>
        </p:txBody>
      </p:sp>
      <p:sp>
        <p:nvSpPr>
          <p:cNvPr id="47109"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Directory Removal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r>
              <a:rPr lang="en-US" smtClean="0"/>
              <a:t>Command - </a:t>
            </a:r>
            <a:r>
              <a:rPr lang="en-US" b="1" smtClean="0"/>
              <a:t>cd</a:t>
            </a:r>
          </a:p>
        </p:txBody>
      </p:sp>
      <p:sp>
        <p:nvSpPr>
          <p:cNvPr id="48131" name="Rectangle 3"/>
          <p:cNvSpPr>
            <a:spLocks noGrp="1" noChangeArrowheads="1"/>
          </p:cNvSpPr>
          <p:nvPr>
            <p:ph idx="1"/>
          </p:nvPr>
        </p:nvSpPr>
        <p:spPr/>
        <p:txBody>
          <a:bodyPr/>
          <a:lstStyle/>
          <a:p>
            <a:pPr>
              <a:buFontTx/>
              <a:buNone/>
            </a:pPr>
            <a:r>
              <a:rPr lang="en-US" smtClean="0"/>
              <a:t>cd command  is used to change the directory</a:t>
            </a:r>
          </a:p>
          <a:p>
            <a:pPr>
              <a:buFontTx/>
              <a:buNone/>
            </a:pPr>
            <a:endParaRPr lang="en-US" smtClean="0"/>
          </a:p>
          <a:p>
            <a:r>
              <a:rPr lang="en-US" b="1" smtClean="0"/>
              <a:t>cd</a:t>
            </a:r>
            <a:r>
              <a:rPr lang="en-US" smtClean="0"/>
              <a:t>    	-  take to the home directory</a:t>
            </a:r>
          </a:p>
          <a:p>
            <a:r>
              <a:rPr lang="en-US" b="1" smtClean="0"/>
              <a:t>cd ..</a:t>
            </a:r>
            <a:r>
              <a:rPr lang="en-US" smtClean="0"/>
              <a:t> 	-  takes to the parent directory</a:t>
            </a:r>
          </a:p>
          <a:p>
            <a:r>
              <a:rPr lang="en-US" b="1" smtClean="0"/>
              <a:t>cd /</a:t>
            </a:r>
            <a:r>
              <a:rPr lang="en-US" smtClean="0"/>
              <a:t>		-  takes to the root directory</a:t>
            </a:r>
          </a:p>
          <a:p>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sz="half" idx="1"/>
          </p:nvPr>
        </p:nvSpPr>
        <p:spPr>
          <a:xfrm>
            <a:off x="569913" y="1447800"/>
            <a:ext cx="3922712" cy="4267200"/>
          </a:xfrm>
        </p:spPr>
        <p:txBody>
          <a:bodyPr/>
          <a:lstStyle/>
          <a:p>
            <a:pPr>
              <a:lnSpc>
                <a:spcPct val="90000"/>
              </a:lnSpc>
              <a:buFontTx/>
              <a:buNone/>
            </a:pPr>
            <a:r>
              <a:rPr lang="en-US" sz="2400" smtClean="0"/>
              <a:t>File Operation </a:t>
            </a:r>
          </a:p>
          <a:p>
            <a:pPr>
              <a:lnSpc>
                <a:spcPct val="90000"/>
              </a:lnSpc>
              <a:buFontTx/>
              <a:buNone/>
            </a:pPr>
            <a:endParaRPr lang="en-US" sz="2400" smtClean="0"/>
          </a:p>
          <a:p>
            <a:pPr>
              <a:lnSpc>
                <a:spcPct val="90000"/>
              </a:lnSpc>
              <a:buFontTx/>
              <a:buNone/>
            </a:pPr>
            <a:r>
              <a:rPr lang="en-US" sz="2400" smtClean="0"/>
              <a:t>Copying a file</a:t>
            </a:r>
          </a:p>
          <a:p>
            <a:pPr>
              <a:lnSpc>
                <a:spcPct val="90000"/>
              </a:lnSpc>
              <a:buFontTx/>
              <a:buNone/>
            </a:pPr>
            <a:endParaRPr lang="en-US" sz="2400" smtClean="0"/>
          </a:p>
          <a:p>
            <a:pPr>
              <a:lnSpc>
                <a:spcPct val="90000"/>
              </a:lnSpc>
              <a:buFontTx/>
              <a:buNone/>
            </a:pPr>
            <a:r>
              <a:rPr lang="en-US" sz="2400" smtClean="0"/>
              <a:t>Moving a file</a:t>
            </a:r>
          </a:p>
          <a:p>
            <a:pPr>
              <a:lnSpc>
                <a:spcPct val="90000"/>
              </a:lnSpc>
              <a:buFontTx/>
              <a:buNone/>
            </a:pPr>
            <a:endParaRPr lang="en-US" sz="2400" smtClean="0"/>
          </a:p>
          <a:p>
            <a:pPr>
              <a:lnSpc>
                <a:spcPct val="90000"/>
              </a:lnSpc>
              <a:buFontTx/>
              <a:buNone/>
            </a:pPr>
            <a:r>
              <a:rPr lang="en-US" sz="2400" smtClean="0"/>
              <a:t>Removing a file</a:t>
            </a:r>
          </a:p>
          <a:p>
            <a:pPr>
              <a:lnSpc>
                <a:spcPct val="90000"/>
              </a:lnSpc>
              <a:buFontTx/>
              <a:buNone/>
            </a:pPr>
            <a:endParaRPr lang="en-US" sz="2400" smtClean="0"/>
          </a:p>
          <a:p>
            <a:pPr>
              <a:lnSpc>
                <a:spcPct val="90000"/>
              </a:lnSpc>
              <a:buFontTx/>
              <a:buNone/>
            </a:pPr>
            <a:r>
              <a:rPr lang="en-US" sz="2400" smtClean="0"/>
              <a:t>Displaying a file</a:t>
            </a:r>
          </a:p>
          <a:p>
            <a:pPr>
              <a:lnSpc>
                <a:spcPct val="90000"/>
              </a:lnSpc>
              <a:buFontTx/>
              <a:buNone/>
            </a:pPr>
            <a:r>
              <a:rPr lang="en-US" sz="2400" smtClean="0"/>
              <a:t>and concatenating files</a:t>
            </a:r>
          </a:p>
        </p:txBody>
      </p:sp>
      <p:sp>
        <p:nvSpPr>
          <p:cNvPr id="49155" name="Rectangle 3"/>
          <p:cNvSpPr>
            <a:spLocks noGrp="1" noChangeArrowheads="1"/>
          </p:cNvSpPr>
          <p:nvPr>
            <p:ph sz="half" idx="2"/>
          </p:nvPr>
        </p:nvSpPr>
        <p:spPr>
          <a:xfrm>
            <a:off x="4648200" y="1371600"/>
            <a:ext cx="3922713" cy="4267200"/>
          </a:xfrm>
        </p:spPr>
        <p:txBody>
          <a:bodyPr/>
          <a:lstStyle/>
          <a:p>
            <a:pPr>
              <a:lnSpc>
                <a:spcPct val="90000"/>
              </a:lnSpc>
              <a:buFontTx/>
              <a:buNone/>
            </a:pPr>
            <a:r>
              <a:rPr lang="en-US" sz="2400" smtClean="0"/>
              <a:t>Command</a:t>
            </a:r>
          </a:p>
          <a:p>
            <a:pPr>
              <a:lnSpc>
                <a:spcPct val="90000"/>
              </a:lnSpc>
              <a:buFontTx/>
              <a:buNone/>
            </a:pPr>
            <a:endParaRPr lang="en-US" sz="2400" smtClean="0"/>
          </a:p>
          <a:p>
            <a:pPr>
              <a:lnSpc>
                <a:spcPct val="90000"/>
              </a:lnSpc>
              <a:buFontTx/>
              <a:buNone/>
            </a:pPr>
            <a:r>
              <a:rPr lang="en-US" sz="2400" smtClean="0"/>
              <a:t>cp</a:t>
            </a:r>
          </a:p>
          <a:p>
            <a:pPr>
              <a:lnSpc>
                <a:spcPct val="90000"/>
              </a:lnSpc>
              <a:buFontTx/>
              <a:buNone/>
            </a:pPr>
            <a:endParaRPr lang="en-US" sz="2400" smtClean="0"/>
          </a:p>
          <a:p>
            <a:pPr>
              <a:lnSpc>
                <a:spcPct val="90000"/>
              </a:lnSpc>
              <a:buFontTx/>
              <a:buNone/>
            </a:pPr>
            <a:r>
              <a:rPr lang="en-US" sz="2400" smtClean="0"/>
              <a:t>mv</a:t>
            </a:r>
          </a:p>
          <a:p>
            <a:pPr>
              <a:lnSpc>
                <a:spcPct val="90000"/>
              </a:lnSpc>
              <a:buFontTx/>
              <a:buNone/>
            </a:pPr>
            <a:endParaRPr lang="en-US" sz="2400" smtClean="0"/>
          </a:p>
          <a:p>
            <a:pPr>
              <a:lnSpc>
                <a:spcPct val="90000"/>
              </a:lnSpc>
              <a:buFontTx/>
              <a:buNone/>
            </a:pPr>
            <a:r>
              <a:rPr lang="en-US" sz="2400" smtClean="0"/>
              <a:t>rm</a:t>
            </a:r>
          </a:p>
          <a:p>
            <a:pPr>
              <a:lnSpc>
                <a:spcPct val="90000"/>
              </a:lnSpc>
              <a:buFontTx/>
              <a:buNone/>
            </a:pPr>
            <a:endParaRPr lang="en-US" sz="2400" smtClean="0"/>
          </a:p>
          <a:p>
            <a:pPr>
              <a:lnSpc>
                <a:spcPct val="90000"/>
              </a:lnSpc>
              <a:buFontTx/>
              <a:buNone/>
            </a:pPr>
            <a:r>
              <a:rPr lang="en-US" sz="2400" smtClean="0"/>
              <a:t>cat</a:t>
            </a:r>
          </a:p>
        </p:txBody>
      </p:sp>
      <p:sp>
        <p:nvSpPr>
          <p:cNvPr id="49158" name="Rectangle 4"/>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File-Related Commands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762000" y="1447800"/>
            <a:ext cx="7620000" cy="3929063"/>
          </a:xfrm>
        </p:spPr>
        <p:txBody>
          <a:bodyPr/>
          <a:lstStyle/>
          <a:p>
            <a:pPr>
              <a:buFontTx/>
              <a:buNone/>
            </a:pPr>
            <a:r>
              <a:rPr lang="en-US" smtClean="0"/>
              <a:t>Used to copy files across directories</a:t>
            </a:r>
          </a:p>
          <a:p>
            <a:pPr>
              <a:buFontTx/>
              <a:buNone/>
            </a:pPr>
            <a:r>
              <a:rPr lang="en-US" smtClean="0"/>
              <a:t>Syntax</a:t>
            </a:r>
          </a:p>
          <a:p>
            <a:pPr>
              <a:buFontTx/>
              <a:buNone/>
            </a:pPr>
            <a:r>
              <a:rPr lang="en-US" smtClean="0"/>
              <a:t>	cp &lt;source file&gt; &lt;new file name&gt;</a:t>
            </a:r>
          </a:p>
          <a:p>
            <a:pPr lvl="1"/>
            <a:endParaRPr lang="en-US" smtClean="0"/>
          </a:p>
          <a:p>
            <a:pPr>
              <a:buFontTx/>
              <a:buNone/>
            </a:pPr>
            <a:r>
              <a:rPr lang="en-US" smtClean="0"/>
              <a:t>Example</a:t>
            </a:r>
          </a:p>
          <a:p>
            <a:pPr>
              <a:buFontTx/>
              <a:buNone/>
            </a:pPr>
            <a:r>
              <a:rPr lang="en-US" smtClean="0"/>
              <a:t>	cp file1 file2</a:t>
            </a:r>
          </a:p>
          <a:p>
            <a:pPr>
              <a:buFontTx/>
              <a:buNone/>
            </a:pPr>
            <a:endParaRPr lang="en-US" smtClean="0"/>
          </a:p>
          <a:p>
            <a:pPr>
              <a:buFontTx/>
              <a:buNone/>
            </a:pPr>
            <a:endParaRPr lang="en-US" smtClean="0"/>
          </a:p>
        </p:txBody>
      </p:sp>
      <p:sp>
        <p:nvSpPr>
          <p:cNvPr id="50181"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cp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idx="1"/>
          </p:nvPr>
        </p:nvSpPr>
        <p:spPr>
          <a:xfrm>
            <a:off x="533400" y="1143000"/>
            <a:ext cx="8001000" cy="4953000"/>
          </a:xfrm>
        </p:spPr>
        <p:txBody>
          <a:bodyPr>
            <a:normAutofit lnSpcReduction="10000"/>
          </a:bodyPr>
          <a:lstStyle/>
          <a:p>
            <a:pPr marL="274320" indent="-274320" fontAlgn="auto">
              <a:lnSpc>
                <a:spcPct val="90000"/>
              </a:lnSpc>
              <a:spcAft>
                <a:spcPts val="0"/>
              </a:spcAft>
              <a:buClr>
                <a:schemeClr val="accent3"/>
              </a:buClr>
              <a:buFontTx/>
              <a:buNone/>
              <a:defRPr/>
            </a:pPr>
            <a:r>
              <a:rPr lang="en-US" b="1"/>
              <a:t>Options to cp</a:t>
            </a:r>
          </a:p>
          <a:p>
            <a:pPr marL="274320" indent="-274320" fontAlgn="auto">
              <a:lnSpc>
                <a:spcPct val="90000"/>
              </a:lnSpc>
              <a:spcAft>
                <a:spcPts val="0"/>
              </a:spcAft>
              <a:buClr>
                <a:schemeClr val="accent3"/>
              </a:buClr>
              <a:buFont typeface="Wingdings 2"/>
              <a:buChar char=""/>
              <a:defRPr/>
            </a:pPr>
            <a:r>
              <a:rPr lang="en-US"/>
              <a:t>-p </a:t>
            </a:r>
          </a:p>
          <a:p>
            <a:pPr marL="640080" lvl="1" indent="-246888" fontAlgn="auto">
              <a:lnSpc>
                <a:spcPct val="90000"/>
              </a:lnSpc>
              <a:spcAft>
                <a:spcPts val="0"/>
              </a:spcAft>
              <a:buFontTx/>
              <a:buChar char="•"/>
              <a:defRPr/>
            </a:pPr>
            <a:r>
              <a:rPr lang="en-US"/>
              <a:t>Copies the file and preserves the following attributes</a:t>
            </a:r>
          </a:p>
          <a:p>
            <a:pPr lvl="2" indent="-246888" fontAlgn="auto">
              <a:lnSpc>
                <a:spcPct val="90000"/>
              </a:lnSpc>
              <a:spcAft>
                <a:spcPts val="0"/>
              </a:spcAft>
              <a:buFont typeface="Wingdings 2"/>
              <a:buChar char=""/>
              <a:defRPr/>
            </a:pPr>
            <a:r>
              <a:rPr lang="en-US" sz="2000"/>
              <a:t>owner id</a:t>
            </a:r>
          </a:p>
          <a:p>
            <a:pPr lvl="2" indent="-246888" fontAlgn="auto">
              <a:lnSpc>
                <a:spcPct val="90000"/>
              </a:lnSpc>
              <a:spcAft>
                <a:spcPts val="0"/>
              </a:spcAft>
              <a:buFont typeface="Wingdings 2"/>
              <a:buChar char=""/>
              <a:defRPr/>
            </a:pPr>
            <a:r>
              <a:rPr lang="en-US" sz="2000"/>
              <a:t>group id</a:t>
            </a:r>
          </a:p>
          <a:p>
            <a:pPr lvl="2" indent="-246888" fontAlgn="auto">
              <a:lnSpc>
                <a:spcPct val="90000"/>
              </a:lnSpc>
              <a:spcAft>
                <a:spcPts val="0"/>
              </a:spcAft>
              <a:buFont typeface="Wingdings 2"/>
              <a:buChar char=""/>
              <a:defRPr/>
            </a:pPr>
            <a:r>
              <a:rPr lang="en-US" sz="2000"/>
              <a:t>permissions</a:t>
            </a:r>
          </a:p>
          <a:p>
            <a:pPr lvl="2" indent="-246888" fontAlgn="auto">
              <a:lnSpc>
                <a:spcPct val="90000"/>
              </a:lnSpc>
              <a:spcAft>
                <a:spcPts val="0"/>
              </a:spcAft>
              <a:buFont typeface="Wingdings 2"/>
              <a:buChar char=""/>
              <a:defRPr/>
            </a:pPr>
            <a:r>
              <a:rPr lang="en-US" sz="2000"/>
              <a:t>last modification time</a:t>
            </a:r>
          </a:p>
          <a:p>
            <a:pPr marL="274320" indent="-274320" fontAlgn="auto">
              <a:lnSpc>
                <a:spcPct val="90000"/>
              </a:lnSpc>
              <a:spcAft>
                <a:spcPts val="0"/>
              </a:spcAft>
              <a:buClr>
                <a:schemeClr val="accent3"/>
              </a:buClr>
              <a:buFont typeface="Wingdings 2"/>
              <a:buChar char=""/>
              <a:defRPr/>
            </a:pPr>
            <a:r>
              <a:rPr lang="en-US"/>
              <a:t>-r </a:t>
            </a:r>
          </a:p>
          <a:p>
            <a:pPr marL="640080" lvl="1" indent="-246888" fontAlgn="auto">
              <a:lnSpc>
                <a:spcPct val="90000"/>
              </a:lnSpc>
              <a:spcAft>
                <a:spcPts val="0"/>
              </a:spcAft>
              <a:buFontTx/>
              <a:buChar char="•"/>
              <a:defRPr/>
            </a:pPr>
            <a:r>
              <a:rPr lang="en-US"/>
              <a:t>recursive copy; copy subdirectories under the directory if any</a:t>
            </a:r>
          </a:p>
          <a:p>
            <a:pPr marL="274320" indent="-274320" fontAlgn="auto">
              <a:lnSpc>
                <a:spcPct val="90000"/>
              </a:lnSpc>
              <a:spcAft>
                <a:spcPts val="0"/>
              </a:spcAft>
              <a:buClr>
                <a:schemeClr val="accent3"/>
              </a:buClr>
              <a:buFont typeface="Wingdings 2"/>
              <a:buChar char=""/>
              <a:defRPr/>
            </a:pPr>
            <a:r>
              <a:rPr lang="en-US"/>
              <a:t>-i</a:t>
            </a:r>
          </a:p>
          <a:p>
            <a:pPr marL="640080" lvl="1" indent="-246888" fontAlgn="auto">
              <a:lnSpc>
                <a:spcPct val="90000"/>
              </a:lnSpc>
              <a:spcAft>
                <a:spcPts val="0"/>
              </a:spcAft>
              <a:buFontTx/>
              <a:buChar char="•"/>
              <a:defRPr/>
            </a:pPr>
            <a:r>
              <a:rPr lang="en-US"/>
              <a:t>interactive; prompts for confirmation before overwriting the target file, if it already exists</a:t>
            </a:r>
          </a:p>
        </p:txBody>
      </p:sp>
      <p:sp>
        <p:nvSpPr>
          <p:cNvPr id="51205" name="Rectangle 3"/>
          <p:cNvSpPr>
            <a:spLocks noChangeArrowheads="1"/>
          </p:cNvSpPr>
          <p:nvPr/>
        </p:nvSpPr>
        <p:spPr bwMode="auto">
          <a:xfrm>
            <a:off x="381000" y="152400"/>
            <a:ext cx="8458200" cy="8382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cp</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idx="1"/>
          </p:nvPr>
        </p:nvSpPr>
        <p:spPr>
          <a:xfrm>
            <a:off x="685800" y="1219200"/>
            <a:ext cx="7772400" cy="4800600"/>
          </a:xfrm>
        </p:spPr>
        <p:txBody>
          <a:bodyPr>
            <a:normAutofit fontScale="92500" lnSpcReduction="10000"/>
          </a:bodyPr>
          <a:lstStyle/>
          <a:p>
            <a:pPr marL="274320" indent="-274320" fontAlgn="auto">
              <a:spcAft>
                <a:spcPts val="0"/>
              </a:spcAft>
              <a:buClr>
                <a:schemeClr val="accent3"/>
              </a:buClr>
              <a:buFontTx/>
              <a:buNone/>
              <a:defRPr/>
            </a:pPr>
            <a:r>
              <a:rPr lang="en-US"/>
              <a:t>Used to move a file, or rename a file</a:t>
            </a:r>
          </a:p>
          <a:p>
            <a:pPr marL="274320" indent="-274320" fontAlgn="auto">
              <a:spcAft>
                <a:spcPts val="0"/>
              </a:spcAft>
              <a:buClr>
                <a:schemeClr val="accent3"/>
              </a:buClr>
              <a:buFontTx/>
              <a:buNone/>
              <a:defRPr/>
            </a:pPr>
            <a:endParaRPr lang="en-US"/>
          </a:p>
          <a:p>
            <a:pPr marL="274320" indent="-274320" fontAlgn="auto">
              <a:spcAft>
                <a:spcPts val="0"/>
              </a:spcAft>
              <a:buClr>
                <a:schemeClr val="accent3"/>
              </a:buClr>
              <a:buFontTx/>
              <a:buNone/>
              <a:defRPr/>
            </a:pPr>
            <a:r>
              <a:rPr lang="en-US"/>
              <a:t>Preserves the following details</a:t>
            </a:r>
          </a:p>
          <a:p>
            <a:pPr lvl="2" indent="-246888" fontAlgn="auto">
              <a:spcAft>
                <a:spcPts val="0"/>
              </a:spcAft>
              <a:buFont typeface="Wingdings 2"/>
              <a:buChar char=""/>
              <a:defRPr/>
            </a:pPr>
            <a:r>
              <a:rPr lang="en-US" sz="2400"/>
              <a:t>owner id</a:t>
            </a:r>
          </a:p>
          <a:p>
            <a:pPr lvl="2" indent="-246888" fontAlgn="auto">
              <a:spcAft>
                <a:spcPts val="0"/>
              </a:spcAft>
              <a:buFont typeface="Wingdings 2"/>
              <a:buChar char=""/>
              <a:defRPr/>
            </a:pPr>
            <a:r>
              <a:rPr lang="en-US" sz="2400"/>
              <a:t>group id</a:t>
            </a:r>
          </a:p>
          <a:p>
            <a:pPr lvl="2" indent="-246888" fontAlgn="auto">
              <a:spcAft>
                <a:spcPts val="0"/>
              </a:spcAft>
              <a:buFont typeface="Wingdings 2"/>
              <a:buChar char=""/>
              <a:defRPr/>
            </a:pPr>
            <a:r>
              <a:rPr lang="en-US" sz="2400"/>
              <a:t>permissions</a:t>
            </a:r>
          </a:p>
          <a:p>
            <a:pPr lvl="2" indent="-246888" fontAlgn="auto">
              <a:spcAft>
                <a:spcPts val="0"/>
              </a:spcAft>
              <a:buFont typeface="Wingdings 2"/>
              <a:buChar char=""/>
              <a:defRPr/>
            </a:pPr>
            <a:r>
              <a:rPr lang="en-US" sz="2400"/>
              <a:t>Last modification time</a:t>
            </a:r>
          </a:p>
          <a:p>
            <a:pPr marL="640080" lvl="1" indent="-246888" fontAlgn="auto">
              <a:spcAft>
                <a:spcPts val="0"/>
              </a:spcAft>
              <a:buFontTx/>
              <a:buNone/>
              <a:defRPr/>
            </a:pPr>
            <a:endParaRPr lang="en-US"/>
          </a:p>
          <a:p>
            <a:pPr marL="274320" indent="-274320" fontAlgn="auto">
              <a:spcAft>
                <a:spcPts val="0"/>
              </a:spcAft>
              <a:buClr>
                <a:schemeClr val="accent3"/>
              </a:buClr>
              <a:buFontTx/>
              <a:buNone/>
              <a:defRPr/>
            </a:pPr>
            <a:r>
              <a:rPr lang="en-US"/>
              <a:t>-f     suppresses all prompting (forces overwriting of target)</a:t>
            </a:r>
          </a:p>
          <a:p>
            <a:pPr marL="274320" indent="-274320" fontAlgn="auto">
              <a:spcAft>
                <a:spcPts val="0"/>
              </a:spcAft>
              <a:buClr>
                <a:schemeClr val="accent3"/>
              </a:buClr>
              <a:buFontTx/>
              <a:buNone/>
              <a:defRPr/>
            </a:pPr>
            <a:endParaRPr lang="en-US"/>
          </a:p>
          <a:p>
            <a:pPr marL="274320" indent="-274320" fontAlgn="auto">
              <a:spcAft>
                <a:spcPts val="0"/>
              </a:spcAft>
              <a:buClr>
                <a:schemeClr val="accent3"/>
              </a:buClr>
              <a:buFontTx/>
              <a:buNone/>
              <a:defRPr/>
            </a:pPr>
            <a:r>
              <a:rPr lang="en-US"/>
              <a:t>-i     prompts before overwriting destination file</a:t>
            </a:r>
          </a:p>
        </p:txBody>
      </p:sp>
      <p:sp>
        <p:nvSpPr>
          <p:cNvPr id="52229"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mv</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idx="1"/>
          </p:nvPr>
        </p:nvSpPr>
        <p:spPr>
          <a:xfrm>
            <a:off x="762000" y="1219200"/>
            <a:ext cx="7772400" cy="4800600"/>
          </a:xfrm>
        </p:spPr>
        <p:txBody>
          <a:bodyPr>
            <a:normAutofit fontScale="92500" lnSpcReduction="10000"/>
          </a:bodyPr>
          <a:lstStyle/>
          <a:p>
            <a:pPr marL="274320" indent="-274320" fontAlgn="auto">
              <a:lnSpc>
                <a:spcPct val="90000"/>
              </a:lnSpc>
              <a:spcAft>
                <a:spcPts val="0"/>
              </a:spcAft>
              <a:buClr>
                <a:schemeClr val="accent3"/>
              </a:buClr>
              <a:buFontTx/>
              <a:buNone/>
              <a:defRPr/>
            </a:pPr>
            <a:r>
              <a:rPr lang="en-US"/>
              <a:t>Used to remove a file</a:t>
            </a:r>
          </a:p>
          <a:p>
            <a:pPr marL="640080" lvl="1" indent="-246888" fontAlgn="auto">
              <a:lnSpc>
                <a:spcPct val="90000"/>
              </a:lnSpc>
              <a:spcAft>
                <a:spcPts val="0"/>
              </a:spcAft>
              <a:buFontTx/>
              <a:buChar char="•"/>
              <a:defRPr/>
            </a:pPr>
            <a:r>
              <a:rPr lang="en-US"/>
              <a:t>Syntax : rm  file(s)</a:t>
            </a:r>
          </a:p>
          <a:p>
            <a:pPr marL="640080" lvl="1" indent="-246888" fontAlgn="auto">
              <a:lnSpc>
                <a:spcPct val="90000"/>
              </a:lnSpc>
              <a:spcAft>
                <a:spcPts val="0"/>
              </a:spcAft>
              <a:buFontTx/>
              <a:buNone/>
              <a:defRPr/>
            </a:pPr>
            <a:endParaRPr lang="en-US"/>
          </a:p>
          <a:p>
            <a:pPr marL="274320" indent="-274320" fontAlgn="auto">
              <a:lnSpc>
                <a:spcPct val="90000"/>
              </a:lnSpc>
              <a:spcAft>
                <a:spcPts val="0"/>
              </a:spcAft>
              <a:buClr>
                <a:schemeClr val="accent3"/>
              </a:buClr>
              <a:buFontTx/>
              <a:buNone/>
              <a:defRPr/>
            </a:pPr>
            <a:r>
              <a:rPr lang="en-US"/>
              <a:t>-f     suppresses all prompting</a:t>
            </a:r>
          </a:p>
          <a:p>
            <a:pPr marL="274320" indent="-274320" fontAlgn="auto">
              <a:lnSpc>
                <a:spcPct val="90000"/>
              </a:lnSpc>
              <a:spcAft>
                <a:spcPts val="0"/>
              </a:spcAft>
              <a:buClr>
                <a:schemeClr val="accent3"/>
              </a:buClr>
              <a:buFontTx/>
              <a:buNone/>
              <a:defRPr/>
            </a:pPr>
            <a:endParaRPr lang="en-US"/>
          </a:p>
          <a:p>
            <a:pPr marL="274320" indent="-274320" fontAlgn="auto">
              <a:lnSpc>
                <a:spcPct val="90000"/>
              </a:lnSpc>
              <a:spcAft>
                <a:spcPts val="0"/>
              </a:spcAft>
              <a:buClr>
                <a:schemeClr val="accent3"/>
              </a:buClr>
              <a:buFontTx/>
              <a:buNone/>
              <a:defRPr/>
            </a:pPr>
            <a:r>
              <a:rPr lang="en-US"/>
              <a:t>-i     prompts before deleting destination file</a:t>
            </a:r>
          </a:p>
          <a:p>
            <a:pPr marL="274320" indent="-274320" fontAlgn="auto">
              <a:lnSpc>
                <a:spcPct val="90000"/>
              </a:lnSpc>
              <a:spcAft>
                <a:spcPts val="0"/>
              </a:spcAft>
              <a:buClr>
                <a:schemeClr val="accent3"/>
              </a:buClr>
              <a:buFontTx/>
              <a:buNone/>
              <a:defRPr/>
            </a:pPr>
            <a:endParaRPr lang="en-US"/>
          </a:p>
          <a:p>
            <a:pPr marL="274320" indent="-274320" fontAlgn="auto">
              <a:lnSpc>
                <a:spcPct val="90000"/>
              </a:lnSpc>
              <a:spcAft>
                <a:spcPts val="0"/>
              </a:spcAft>
              <a:buClr>
                <a:schemeClr val="accent3"/>
              </a:buClr>
              <a:buFontTx/>
              <a:buNone/>
              <a:defRPr/>
            </a:pPr>
            <a:r>
              <a:rPr lang="en-US"/>
              <a:t>-r 	will recursively remove the file from a directory (can be used to delete a directory along with the content )</a:t>
            </a:r>
          </a:p>
          <a:p>
            <a:pPr marL="274320" indent="-274320" fontAlgn="auto">
              <a:lnSpc>
                <a:spcPct val="90000"/>
              </a:lnSpc>
              <a:spcAft>
                <a:spcPts val="0"/>
              </a:spcAft>
              <a:buClr>
                <a:schemeClr val="accent3"/>
              </a:buClr>
              <a:buFontTx/>
              <a:buNone/>
              <a:defRPr/>
            </a:pPr>
            <a:endParaRPr lang="en-US"/>
          </a:p>
          <a:p>
            <a:pPr marL="274320" indent="-274320" fontAlgn="auto">
              <a:lnSpc>
                <a:spcPct val="90000"/>
              </a:lnSpc>
              <a:spcAft>
                <a:spcPts val="0"/>
              </a:spcAft>
              <a:buClr>
                <a:schemeClr val="accent3"/>
              </a:buClr>
              <a:buFontTx/>
              <a:buNone/>
              <a:defRPr/>
            </a:pPr>
            <a:r>
              <a:rPr lang="en-US"/>
              <a:t>Caution:  Use “i” option along with “r” to get notified on deletion</a:t>
            </a:r>
          </a:p>
        </p:txBody>
      </p:sp>
      <p:sp>
        <p:nvSpPr>
          <p:cNvPr id="53253"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rm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533400" y="990600"/>
            <a:ext cx="7772400" cy="5029200"/>
          </a:xfrm>
        </p:spPr>
        <p:txBody>
          <a:bodyPr/>
          <a:lstStyle/>
          <a:p>
            <a:pPr>
              <a:lnSpc>
                <a:spcPct val="80000"/>
              </a:lnSpc>
              <a:buFontTx/>
              <a:buNone/>
            </a:pPr>
            <a:r>
              <a:rPr lang="en-US" smtClean="0"/>
              <a:t>$ ls –l</a:t>
            </a:r>
          </a:p>
          <a:p>
            <a:pPr>
              <a:lnSpc>
                <a:spcPct val="80000"/>
              </a:lnSpc>
              <a:buFontTx/>
              <a:buNone/>
            </a:pPr>
            <a:r>
              <a:rPr lang="en-US" smtClean="0"/>
              <a:t>-rwxr-xr-x    1 user1   training    12373 Dec 15 14:45 a.out</a:t>
            </a:r>
          </a:p>
          <a:p>
            <a:pPr>
              <a:lnSpc>
                <a:spcPct val="80000"/>
              </a:lnSpc>
              <a:buFontTx/>
              <a:buNone/>
            </a:pPr>
            <a:r>
              <a:rPr lang="en-US" smtClean="0"/>
              <a:t>-rwxr-xr-x    3 user1   faculty       4096 Dec 24 11:56 awkpro</a:t>
            </a:r>
          </a:p>
          <a:p>
            <a:pPr>
              <a:lnSpc>
                <a:spcPct val="80000"/>
              </a:lnSpc>
              <a:buFontTx/>
              <a:buNone/>
            </a:pPr>
            <a:endParaRPr lang="en-US" sz="1400" smtClean="0"/>
          </a:p>
          <a:p>
            <a:pPr>
              <a:lnSpc>
                <a:spcPct val="80000"/>
              </a:lnSpc>
              <a:buFontTx/>
              <a:buNone/>
            </a:pPr>
            <a:r>
              <a:rPr lang="en-US" smtClean="0"/>
              <a:t>$chown user2 a.out</a:t>
            </a:r>
          </a:p>
          <a:p>
            <a:pPr>
              <a:lnSpc>
                <a:spcPct val="80000"/>
              </a:lnSpc>
              <a:buFontTx/>
              <a:buNone/>
            </a:pPr>
            <a:endParaRPr lang="en-US" sz="1400" smtClean="0"/>
          </a:p>
          <a:p>
            <a:pPr>
              <a:lnSpc>
                <a:spcPct val="80000"/>
              </a:lnSpc>
              <a:buFontTx/>
              <a:buNone/>
            </a:pPr>
            <a:r>
              <a:rPr lang="en-US" smtClean="0"/>
              <a:t>$ls –l </a:t>
            </a:r>
          </a:p>
          <a:p>
            <a:pPr>
              <a:lnSpc>
                <a:spcPct val="80000"/>
              </a:lnSpc>
              <a:buFontTx/>
              <a:buNone/>
            </a:pPr>
            <a:r>
              <a:rPr lang="en-US" smtClean="0"/>
              <a:t>-rwxr-xr-x    1 user2   training    12373 Dec 15 14:45 a.out</a:t>
            </a:r>
          </a:p>
          <a:p>
            <a:pPr>
              <a:lnSpc>
                <a:spcPct val="80000"/>
              </a:lnSpc>
              <a:buFontTx/>
              <a:buNone/>
            </a:pPr>
            <a:r>
              <a:rPr lang="en-US" smtClean="0"/>
              <a:t>-rwxr-xr-x    3 user1   faculty       4096 Dec 24 11:56 awkpro</a:t>
            </a:r>
          </a:p>
          <a:p>
            <a:pPr>
              <a:lnSpc>
                <a:spcPct val="80000"/>
              </a:lnSpc>
              <a:buFontTx/>
              <a:buNone/>
            </a:pPr>
            <a:endParaRPr lang="en-US" sz="1400" smtClean="0"/>
          </a:p>
          <a:p>
            <a:pPr>
              <a:lnSpc>
                <a:spcPct val="80000"/>
              </a:lnSpc>
              <a:buFontTx/>
              <a:buNone/>
            </a:pPr>
            <a:r>
              <a:rPr lang="en-US" smtClean="0"/>
              <a:t>$ chgrp training awkpro</a:t>
            </a:r>
          </a:p>
          <a:p>
            <a:pPr>
              <a:lnSpc>
                <a:spcPct val="80000"/>
              </a:lnSpc>
              <a:buFontTx/>
              <a:buNone/>
            </a:pPr>
            <a:endParaRPr lang="en-US" sz="1400" smtClean="0"/>
          </a:p>
          <a:p>
            <a:pPr>
              <a:lnSpc>
                <a:spcPct val="80000"/>
              </a:lnSpc>
              <a:buFontTx/>
              <a:buNone/>
            </a:pPr>
            <a:r>
              <a:rPr lang="en-US" smtClean="0"/>
              <a:t>$ls –l</a:t>
            </a:r>
          </a:p>
          <a:p>
            <a:pPr>
              <a:lnSpc>
                <a:spcPct val="80000"/>
              </a:lnSpc>
              <a:buFontTx/>
              <a:buNone/>
            </a:pPr>
            <a:r>
              <a:rPr lang="en-US" smtClean="0"/>
              <a:t>-rwxr-xr-x    1 user2   training    12373 Dec 15 14:45 a.out</a:t>
            </a:r>
          </a:p>
          <a:p>
            <a:pPr>
              <a:lnSpc>
                <a:spcPct val="80000"/>
              </a:lnSpc>
              <a:buFontTx/>
              <a:buNone/>
            </a:pPr>
            <a:r>
              <a:rPr lang="en-US" smtClean="0"/>
              <a:t>-rwxr-xr-x    3 user1   training      4096 Dec 24 11:56 awkpro</a:t>
            </a:r>
          </a:p>
        </p:txBody>
      </p:sp>
      <p:sp>
        <p:nvSpPr>
          <p:cNvPr id="54277" name="Rectangle 3"/>
          <p:cNvSpPr>
            <a:spLocks noChangeArrowheads="1"/>
          </p:cNvSpPr>
          <p:nvPr/>
        </p:nvSpPr>
        <p:spPr bwMode="auto">
          <a:xfrm>
            <a:off x="533400" y="304800"/>
            <a:ext cx="8001000" cy="6858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chown</a:t>
            </a:r>
            <a:r>
              <a:rPr lang="en-US">
                <a:solidFill>
                  <a:schemeClr val="tx2"/>
                </a:solidFill>
              </a:rPr>
              <a:t> &amp; </a:t>
            </a:r>
            <a:r>
              <a:rPr lang="en-US" b="1">
                <a:solidFill>
                  <a:schemeClr val="tx2"/>
                </a:solidFill>
              </a:rPr>
              <a:t>chgrp</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381000" y="1066800"/>
            <a:ext cx="8229600" cy="4876800"/>
          </a:xfrm>
        </p:spPr>
        <p:txBody>
          <a:bodyPr/>
          <a:lstStyle/>
          <a:p>
            <a:pPr>
              <a:buFontTx/>
              <a:buNone/>
            </a:pPr>
            <a:r>
              <a:rPr lang="en-US" b="1" smtClean="0"/>
              <a:t>umask</a:t>
            </a:r>
            <a:r>
              <a:rPr lang="en-US" smtClean="0"/>
              <a:t> value is used to set the default permission of a file and directory while creating</a:t>
            </a:r>
          </a:p>
          <a:p>
            <a:pPr>
              <a:buFontTx/>
              <a:buNone/>
            </a:pPr>
            <a:endParaRPr lang="en-US" sz="1400" smtClean="0"/>
          </a:p>
          <a:p>
            <a:pPr>
              <a:buFontTx/>
              <a:buNone/>
            </a:pPr>
            <a:r>
              <a:rPr lang="en-US" b="1" smtClean="0"/>
              <a:t>umask</a:t>
            </a:r>
            <a:r>
              <a:rPr lang="en-US" smtClean="0"/>
              <a:t> command is used to see the default mask for the file permission</a:t>
            </a:r>
          </a:p>
          <a:p>
            <a:pPr>
              <a:buFontTx/>
              <a:buNone/>
            </a:pPr>
            <a:endParaRPr lang="en-US" sz="1400" smtClean="0"/>
          </a:p>
          <a:p>
            <a:pPr>
              <a:buFontTx/>
              <a:buNone/>
            </a:pPr>
            <a:r>
              <a:rPr lang="en-US" smtClean="0"/>
              <a:t>Default </a:t>
            </a:r>
            <a:r>
              <a:rPr lang="en-US" b="1" smtClean="0"/>
              <a:t>umask</a:t>
            </a:r>
            <a:r>
              <a:rPr lang="en-US" smtClean="0"/>
              <a:t> value will be set in the system environment file like /etc/profile</a:t>
            </a:r>
          </a:p>
          <a:p>
            <a:pPr>
              <a:buFontTx/>
              <a:buNone/>
            </a:pPr>
            <a:endParaRPr lang="en-US" sz="1400" smtClean="0"/>
          </a:p>
          <a:p>
            <a:pPr>
              <a:buFontTx/>
              <a:buNone/>
            </a:pPr>
            <a:r>
              <a:rPr lang="en-US" b="1" smtClean="0"/>
              <a:t>umask 022 </a:t>
            </a:r>
            <a:r>
              <a:rPr lang="en-US" smtClean="0"/>
              <a:t> will set a mask of 022 for the current session</a:t>
            </a:r>
          </a:p>
          <a:p>
            <a:pPr lvl="1"/>
            <a:r>
              <a:rPr lang="en-US" smtClean="0"/>
              <a:t>The file permission after setting this </a:t>
            </a:r>
            <a:r>
              <a:rPr lang="en-US" b="1" smtClean="0"/>
              <a:t>umask</a:t>
            </a:r>
            <a:r>
              <a:rPr lang="en-US" smtClean="0"/>
              <a:t> value will be 644</a:t>
            </a:r>
          </a:p>
          <a:p>
            <a:pPr lvl="1"/>
            <a:r>
              <a:rPr lang="en-US" smtClean="0"/>
              <a:t>And the directory permission will be 755</a:t>
            </a:r>
          </a:p>
        </p:txBody>
      </p:sp>
      <p:sp>
        <p:nvSpPr>
          <p:cNvPr id="55301" name="Rectangle 3"/>
          <p:cNvSpPr>
            <a:spLocks noChangeArrowheads="1"/>
          </p:cNvSpPr>
          <p:nvPr/>
        </p:nvSpPr>
        <p:spPr bwMode="auto">
          <a:xfrm>
            <a:off x="533400" y="304800"/>
            <a:ext cx="8001000" cy="6858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umask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idx="1"/>
          </p:nvPr>
        </p:nvSpPr>
        <p:spPr>
          <a:xfrm>
            <a:off x="757238" y="1309688"/>
            <a:ext cx="7556500" cy="4481512"/>
          </a:xfrm>
        </p:spPr>
        <p:txBody>
          <a:bodyPr>
            <a:normAutofit fontScale="92500" lnSpcReduction="10000"/>
          </a:bodyPr>
          <a:lstStyle/>
          <a:p>
            <a:pPr marL="274320" indent="-274320" fontAlgn="auto">
              <a:spcAft>
                <a:spcPts val="0"/>
              </a:spcAft>
              <a:buClr>
                <a:schemeClr val="accent3"/>
              </a:buClr>
              <a:buFont typeface="Wingdings 2"/>
              <a:buChar char=""/>
              <a:defRPr/>
            </a:pPr>
            <a:r>
              <a:rPr lang="en-US"/>
              <a:t>OS is a system software </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OS can be defined as an</a:t>
            </a:r>
            <a:r>
              <a:rPr lang="en-US" sz="2800"/>
              <a:t> </a:t>
            </a:r>
            <a:r>
              <a:rPr lang="en-US"/>
              <a:t>organized collection of software consisting of procedures for operating a computer</a:t>
            </a:r>
          </a:p>
          <a:p>
            <a:pPr marL="640080" lvl="1" indent="-246888" fontAlgn="auto">
              <a:spcAft>
                <a:spcPts val="0"/>
              </a:spcAft>
              <a:buFontTx/>
              <a:buChar char="•"/>
              <a:defRPr/>
            </a:pPr>
            <a:endParaRPr lang="en-US"/>
          </a:p>
          <a:p>
            <a:pPr marL="274320" indent="-274320" fontAlgn="auto">
              <a:spcAft>
                <a:spcPts val="0"/>
              </a:spcAft>
              <a:buClr>
                <a:schemeClr val="accent3"/>
              </a:buClr>
              <a:buFont typeface="Wingdings 2"/>
              <a:buChar char=""/>
              <a:defRPr/>
            </a:pPr>
            <a:r>
              <a:rPr lang="en-US"/>
              <a:t>OS provides an environment for execution of programs</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OS acts as an interface between the user and the hardware of the computer system.</a:t>
            </a:r>
          </a:p>
        </p:txBody>
      </p:sp>
      <p:sp>
        <p:nvSpPr>
          <p:cNvPr id="11269"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Operating System (OS)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smtClean="0"/>
              <a:t>Command - </a:t>
            </a:r>
            <a:r>
              <a:rPr lang="en-US" b="1" smtClean="0"/>
              <a:t>ln</a:t>
            </a:r>
          </a:p>
        </p:txBody>
      </p:sp>
      <p:sp>
        <p:nvSpPr>
          <p:cNvPr id="56323" name="Rectangle 2"/>
          <p:cNvSpPr>
            <a:spLocks noGrp="1" noChangeArrowheads="1"/>
          </p:cNvSpPr>
          <p:nvPr>
            <p:ph idx="1"/>
          </p:nvPr>
        </p:nvSpPr>
        <p:spPr>
          <a:xfrm>
            <a:off x="533400" y="1143000"/>
            <a:ext cx="7772400" cy="4572000"/>
          </a:xfrm>
        </p:spPr>
        <p:txBody>
          <a:bodyPr/>
          <a:lstStyle/>
          <a:p>
            <a:pPr>
              <a:lnSpc>
                <a:spcPct val="90000"/>
              </a:lnSpc>
              <a:buFontTx/>
              <a:buNone/>
            </a:pPr>
            <a:endParaRPr lang="en-US" dirty="0" smtClean="0"/>
          </a:p>
          <a:p>
            <a:pPr>
              <a:lnSpc>
                <a:spcPct val="90000"/>
              </a:lnSpc>
              <a:buFontTx/>
              <a:buNone/>
            </a:pPr>
            <a:endParaRPr lang="en-US" dirty="0" smtClean="0"/>
          </a:p>
          <a:p>
            <a:pPr>
              <a:lnSpc>
                <a:spcPct val="90000"/>
              </a:lnSpc>
            </a:pPr>
            <a:r>
              <a:rPr lang="en-US" dirty="0" smtClean="0"/>
              <a:t>Hard Link  (in the same </a:t>
            </a:r>
            <a:r>
              <a:rPr lang="en-US" dirty="0" err="1" smtClean="0"/>
              <a:t>filesystem</a:t>
            </a:r>
            <a:r>
              <a:rPr lang="en-US" dirty="0" smtClean="0"/>
              <a:t>)</a:t>
            </a:r>
          </a:p>
          <a:p>
            <a:pPr lvl="1">
              <a:lnSpc>
                <a:spcPct val="90000"/>
              </a:lnSpc>
              <a:buFontTx/>
              <a:buChar char="•"/>
            </a:pPr>
            <a:r>
              <a:rPr lang="en-US" dirty="0" smtClean="0"/>
              <a:t>$ </a:t>
            </a:r>
            <a:r>
              <a:rPr lang="en-US" dirty="0" err="1" smtClean="0"/>
              <a:t>ln</a:t>
            </a:r>
            <a:r>
              <a:rPr lang="en-US" dirty="0" smtClean="0"/>
              <a:t> /</a:t>
            </a:r>
            <a:r>
              <a:rPr lang="en-US" dirty="0" err="1" smtClean="0"/>
              <a:t>usr</a:t>
            </a:r>
            <a:r>
              <a:rPr lang="en-US" dirty="0" smtClean="0"/>
              <a:t>/bin/clear /</a:t>
            </a:r>
            <a:r>
              <a:rPr lang="en-US" dirty="0" err="1" smtClean="0"/>
              <a:t>usr</a:t>
            </a:r>
            <a:r>
              <a:rPr lang="en-US" dirty="0" smtClean="0"/>
              <a:t>/bin/</a:t>
            </a:r>
            <a:r>
              <a:rPr lang="en-US" dirty="0" err="1" smtClean="0"/>
              <a:t>cls</a:t>
            </a:r>
            <a:endParaRPr lang="en-US" dirty="0" smtClean="0"/>
          </a:p>
          <a:p>
            <a:pPr lvl="1">
              <a:lnSpc>
                <a:spcPct val="90000"/>
              </a:lnSpc>
              <a:buFontTx/>
              <a:buChar char="•"/>
            </a:pPr>
            <a:endParaRPr lang="en-US" dirty="0" smtClean="0"/>
          </a:p>
          <a:p>
            <a:pPr lvl="1">
              <a:lnSpc>
                <a:spcPct val="90000"/>
              </a:lnSpc>
              <a:buFontTx/>
              <a:buChar char="•"/>
            </a:pPr>
            <a:r>
              <a:rPr lang="en-US" dirty="0" smtClean="0"/>
              <a:t>Hard link uses the same </a:t>
            </a:r>
            <a:r>
              <a:rPr lang="en-US" dirty="0" err="1" smtClean="0"/>
              <a:t>inode</a:t>
            </a:r>
            <a:r>
              <a:rPr lang="en-US" dirty="0" smtClean="0"/>
              <a:t> number</a:t>
            </a:r>
          </a:p>
          <a:p>
            <a:pPr lvl="1">
              <a:lnSpc>
                <a:spcPct val="90000"/>
              </a:lnSpc>
              <a:buFontTx/>
              <a:buChar char="•"/>
            </a:pPr>
            <a:endParaRPr lang="en-US" dirty="0" smtClean="0"/>
          </a:p>
          <a:p>
            <a:pPr>
              <a:lnSpc>
                <a:spcPct val="90000"/>
              </a:lnSpc>
            </a:pPr>
            <a:r>
              <a:rPr lang="en-US" dirty="0" smtClean="0"/>
              <a:t>Soft Link (in different </a:t>
            </a:r>
            <a:r>
              <a:rPr lang="en-US" dirty="0" err="1" smtClean="0"/>
              <a:t>filesystems</a:t>
            </a:r>
            <a:r>
              <a:rPr lang="en-US" dirty="0" smtClean="0"/>
              <a:t> also used to link directories)</a:t>
            </a:r>
          </a:p>
          <a:p>
            <a:pPr lvl="1">
              <a:lnSpc>
                <a:spcPct val="90000"/>
              </a:lnSpc>
              <a:buFontTx/>
              <a:buChar char="•"/>
            </a:pPr>
            <a:r>
              <a:rPr lang="en-US" dirty="0" smtClean="0"/>
              <a:t>$ </a:t>
            </a:r>
            <a:r>
              <a:rPr lang="en-US" dirty="0" err="1" smtClean="0"/>
              <a:t>ln</a:t>
            </a:r>
            <a:r>
              <a:rPr lang="en-US" dirty="0" smtClean="0"/>
              <a:t> –s /</a:t>
            </a:r>
            <a:r>
              <a:rPr lang="en-US" dirty="0" err="1" smtClean="0"/>
              <a:t>usr</a:t>
            </a:r>
            <a:r>
              <a:rPr lang="en-US" dirty="0" smtClean="0"/>
              <a:t>/bin/clear /home/user1/</a:t>
            </a:r>
            <a:r>
              <a:rPr lang="en-US" dirty="0" err="1" smtClean="0"/>
              <a:t>cls</a:t>
            </a:r>
            <a:endParaRPr lang="en-US" dirty="0" smtClean="0"/>
          </a:p>
          <a:p>
            <a:pPr lvl="1">
              <a:lnSpc>
                <a:spcPct val="90000"/>
              </a:lnSpc>
              <a:buFontTx/>
              <a:buChar char="•"/>
            </a:pPr>
            <a:endParaRPr lang="en-US" dirty="0" smtClean="0"/>
          </a:p>
          <a:p>
            <a:pPr lvl="1">
              <a:lnSpc>
                <a:spcPct val="90000"/>
              </a:lnSpc>
              <a:buFontTx/>
              <a:buChar char="•"/>
            </a:pPr>
            <a:endParaRPr lang="en-US" dirty="0" smtClean="0"/>
          </a:p>
        </p:txBody>
      </p:sp>
      <p:sp>
        <p:nvSpPr>
          <p:cNvPr id="56326"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US" smtClean="0"/>
              <a:t>Special Permission Bits</a:t>
            </a:r>
          </a:p>
        </p:txBody>
      </p:sp>
      <p:sp>
        <p:nvSpPr>
          <p:cNvPr id="57347" name="Rectangle 2"/>
          <p:cNvSpPr>
            <a:spLocks noGrp="1" noChangeArrowheads="1"/>
          </p:cNvSpPr>
          <p:nvPr>
            <p:ph idx="1"/>
          </p:nvPr>
        </p:nvSpPr>
        <p:spPr>
          <a:xfrm>
            <a:off x="304800" y="914400"/>
            <a:ext cx="8534400" cy="5181600"/>
          </a:xfrm>
        </p:spPr>
        <p:txBody>
          <a:bodyPr/>
          <a:lstStyle/>
          <a:p>
            <a:endParaRPr lang="en-US" dirty="0" smtClean="0"/>
          </a:p>
          <a:p>
            <a:endParaRPr lang="en-US" dirty="0" smtClean="0"/>
          </a:p>
          <a:p>
            <a:r>
              <a:rPr lang="en-US" dirty="0" smtClean="0"/>
              <a:t>Set user ID (SUID)</a:t>
            </a:r>
          </a:p>
          <a:p>
            <a:pPr lvl="1">
              <a:buFontTx/>
              <a:buChar char="•"/>
            </a:pPr>
            <a:r>
              <a:rPr lang="en-US" dirty="0" smtClean="0"/>
              <a:t>This means that if the SUID bit is set for any application then your user ID would be set as that of the owner of application/file rather than the current user, while running that application </a:t>
            </a:r>
          </a:p>
          <a:p>
            <a:pPr lvl="1">
              <a:buFontTx/>
              <a:buChar char="•"/>
            </a:pPr>
            <a:endParaRPr lang="en-US" dirty="0" smtClean="0"/>
          </a:p>
          <a:p>
            <a:pPr lvl="1">
              <a:buFontTx/>
              <a:buChar char="•"/>
            </a:pPr>
            <a:r>
              <a:rPr lang="en-US" dirty="0" smtClean="0"/>
              <a:t>“set user ID” bit can be set in one of the two ways:</a:t>
            </a:r>
          </a:p>
          <a:p>
            <a:pPr lvl="2">
              <a:lnSpc>
                <a:spcPct val="140000"/>
              </a:lnSpc>
            </a:pPr>
            <a:r>
              <a:rPr lang="en-US" sz="2000" dirty="0" err="1" smtClean="0"/>
              <a:t>chmod</a:t>
            </a:r>
            <a:r>
              <a:rPr lang="en-US" sz="2000" dirty="0" smtClean="0"/>
              <a:t>  </a:t>
            </a:r>
            <a:r>
              <a:rPr lang="en-US" sz="2000" dirty="0" err="1" smtClean="0"/>
              <a:t>u+s</a:t>
            </a:r>
            <a:r>
              <a:rPr lang="en-US" sz="2000" dirty="0" smtClean="0"/>
              <a:t> &lt;filename&gt;</a:t>
            </a:r>
          </a:p>
          <a:p>
            <a:pPr lvl="2">
              <a:lnSpc>
                <a:spcPct val="50000"/>
              </a:lnSpc>
            </a:pPr>
            <a:endParaRPr lang="en-US" sz="2000" dirty="0" smtClean="0"/>
          </a:p>
          <a:p>
            <a:pPr lvl="2"/>
            <a:r>
              <a:rPr lang="en-US" sz="2000" dirty="0" err="1" smtClean="0"/>
              <a:t>chmod</a:t>
            </a:r>
            <a:r>
              <a:rPr lang="en-US" sz="2000" dirty="0" smtClean="0"/>
              <a:t> 4755 &lt;filename&gt;</a:t>
            </a:r>
          </a:p>
          <a:p>
            <a:pPr lvl="1">
              <a:lnSpc>
                <a:spcPct val="30000"/>
              </a:lnSpc>
              <a:buFontTx/>
              <a:buChar char="•"/>
            </a:pPr>
            <a:endParaRPr lang="en-US" dirty="0" smtClean="0"/>
          </a:p>
          <a:p>
            <a:pPr lvl="3">
              <a:buFontTx/>
              <a:buChar char="•"/>
            </a:pPr>
            <a:r>
              <a:rPr lang="en-US" sz="1800" dirty="0" smtClean="0"/>
              <a:t>The leftmost octal number 4 indicates “set user ID” bit to be set, other octal digits indicate regular file permissions. This is meaningful for executable files only.</a:t>
            </a:r>
          </a:p>
        </p:txBody>
      </p:sp>
      <p:sp>
        <p:nvSpPr>
          <p:cNvPr id="57350" name="Rectangle 3"/>
          <p:cNvSpPr>
            <a:spLocks noChangeArrowheads="1"/>
          </p:cNvSpPr>
          <p:nvPr/>
        </p:nvSpPr>
        <p:spPr bwMode="auto">
          <a:xfrm>
            <a:off x="533400" y="1524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r>
              <a:rPr lang="en-US" smtClean="0"/>
              <a:t>Special Permission Bits</a:t>
            </a:r>
          </a:p>
        </p:txBody>
      </p:sp>
      <p:sp>
        <p:nvSpPr>
          <p:cNvPr id="58371" name="Rectangle 2"/>
          <p:cNvSpPr>
            <a:spLocks noGrp="1" noChangeArrowheads="1"/>
          </p:cNvSpPr>
          <p:nvPr>
            <p:ph idx="1"/>
          </p:nvPr>
        </p:nvSpPr>
        <p:spPr>
          <a:xfrm>
            <a:off x="304800" y="457200"/>
            <a:ext cx="8534400" cy="5638800"/>
          </a:xfrm>
        </p:spPr>
        <p:txBody>
          <a:bodyPr/>
          <a:lstStyle/>
          <a:p>
            <a:endParaRPr lang="en-US" dirty="0" smtClean="0"/>
          </a:p>
          <a:p>
            <a:endParaRPr lang="en-US" dirty="0" smtClean="0"/>
          </a:p>
          <a:p>
            <a:endParaRPr lang="en-US" dirty="0" smtClean="0"/>
          </a:p>
          <a:p>
            <a:r>
              <a:rPr lang="en-US" dirty="0" smtClean="0"/>
              <a:t>Set group id (SGID)</a:t>
            </a:r>
          </a:p>
          <a:p>
            <a:pPr lvl="1">
              <a:buFontTx/>
              <a:buChar char="•"/>
            </a:pPr>
            <a:r>
              <a:rPr lang="en-US" dirty="0" smtClean="0"/>
              <a:t>Just like SUID, setting the SGID bit for a file sets your group ID to the file's group while the file is executing </a:t>
            </a:r>
          </a:p>
          <a:p>
            <a:pPr lvl="1">
              <a:buFontTx/>
              <a:buChar char="•"/>
            </a:pPr>
            <a:endParaRPr lang="en-US" dirty="0" smtClean="0"/>
          </a:p>
          <a:p>
            <a:pPr lvl="1">
              <a:buFontTx/>
              <a:buChar char="•"/>
            </a:pPr>
            <a:r>
              <a:rPr lang="en-US" dirty="0" smtClean="0"/>
              <a:t>“set group ID” bit can be set in one of the two ways:</a:t>
            </a:r>
          </a:p>
          <a:p>
            <a:pPr lvl="2">
              <a:lnSpc>
                <a:spcPct val="140000"/>
              </a:lnSpc>
            </a:pPr>
            <a:r>
              <a:rPr lang="en-US" sz="2000" dirty="0" err="1" smtClean="0"/>
              <a:t>chmod</a:t>
            </a:r>
            <a:r>
              <a:rPr lang="en-US" sz="2000" dirty="0" smtClean="0"/>
              <a:t>  </a:t>
            </a:r>
            <a:r>
              <a:rPr lang="en-US" sz="2000" dirty="0" err="1" smtClean="0"/>
              <a:t>g+s</a:t>
            </a:r>
            <a:r>
              <a:rPr lang="en-US" sz="2000" dirty="0" smtClean="0"/>
              <a:t> &lt;filename&gt;</a:t>
            </a:r>
          </a:p>
          <a:p>
            <a:pPr lvl="2">
              <a:lnSpc>
                <a:spcPct val="50000"/>
              </a:lnSpc>
            </a:pPr>
            <a:endParaRPr lang="en-US" sz="2000" dirty="0" smtClean="0"/>
          </a:p>
          <a:p>
            <a:pPr lvl="2"/>
            <a:r>
              <a:rPr lang="en-US" sz="2000" dirty="0" err="1" smtClean="0"/>
              <a:t>chmod</a:t>
            </a:r>
            <a:r>
              <a:rPr lang="en-US" sz="2000" dirty="0" smtClean="0"/>
              <a:t> 2755 &lt;filename&gt;</a:t>
            </a:r>
          </a:p>
          <a:p>
            <a:pPr lvl="1">
              <a:lnSpc>
                <a:spcPct val="30000"/>
              </a:lnSpc>
              <a:buFontTx/>
              <a:buChar char="•"/>
            </a:pPr>
            <a:endParaRPr lang="en-US" dirty="0" smtClean="0"/>
          </a:p>
          <a:p>
            <a:pPr lvl="3">
              <a:buFontTx/>
              <a:buChar char="•"/>
            </a:pPr>
            <a:r>
              <a:rPr lang="en-US" sz="1800" dirty="0" smtClean="0"/>
              <a:t>The leftmost octal number 2 indicates “set group ID” bit to be set, other octal digits indicate regular file permissions. This is meaningful for executable files only.</a:t>
            </a:r>
          </a:p>
        </p:txBody>
      </p:sp>
      <p:sp>
        <p:nvSpPr>
          <p:cNvPr id="58374" name="Rectangle 3"/>
          <p:cNvSpPr>
            <a:spLocks noChangeArrowheads="1"/>
          </p:cNvSpPr>
          <p:nvPr/>
        </p:nvSpPr>
        <p:spPr bwMode="auto">
          <a:xfrm>
            <a:off x="533400" y="1524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r>
              <a:rPr lang="en-US" smtClean="0"/>
              <a:t>Special Permission Bits</a:t>
            </a:r>
          </a:p>
        </p:txBody>
      </p:sp>
      <p:sp>
        <p:nvSpPr>
          <p:cNvPr id="59395" name="Rectangle 2"/>
          <p:cNvSpPr>
            <a:spLocks noGrp="1" noChangeArrowheads="1"/>
          </p:cNvSpPr>
          <p:nvPr>
            <p:ph idx="1"/>
          </p:nvPr>
        </p:nvSpPr>
        <p:spPr>
          <a:xfrm>
            <a:off x="304800" y="914400"/>
            <a:ext cx="8534400" cy="5181600"/>
          </a:xfrm>
        </p:spPr>
        <p:txBody>
          <a:bodyPr/>
          <a:lstStyle/>
          <a:p>
            <a:endParaRPr lang="en-US" dirty="0" smtClean="0"/>
          </a:p>
          <a:p>
            <a:endParaRPr lang="en-US" dirty="0" smtClean="0"/>
          </a:p>
          <a:p>
            <a:r>
              <a:rPr lang="en-US" dirty="0" smtClean="0"/>
              <a:t>Sticky bit (SVTX)</a:t>
            </a:r>
          </a:p>
          <a:p>
            <a:pPr lvl="1">
              <a:buFontTx/>
              <a:buChar char="•"/>
            </a:pPr>
            <a:r>
              <a:rPr lang="en-US" dirty="0" smtClean="0"/>
              <a:t>Typically set to a directory that is shareable</a:t>
            </a:r>
          </a:p>
          <a:p>
            <a:pPr lvl="1">
              <a:buFontTx/>
              <a:buChar char="•"/>
            </a:pPr>
            <a:r>
              <a:rPr lang="en-US" dirty="0" smtClean="0"/>
              <a:t>Any user can create a file in such sharable directory</a:t>
            </a:r>
          </a:p>
          <a:p>
            <a:pPr lvl="1">
              <a:buFontTx/>
              <a:buChar char="•"/>
            </a:pPr>
            <a:r>
              <a:rPr lang="en-US" dirty="0" smtClean="0"/>
              <a:t>Only owner of the file or super user (root) can remove a file from the directory</a:t>
            </a:r>
          </a:p>
          <a:p>
            <a:pPr lvl="1">
              <a:buFontTx/>
              <a:buChar char="•"/>
            </a:pPr>
            <a:endParaRPr lang="en-US" dirty="0" smtClean="0"/>
          </a:p>
          <a:p>
            <a:pPr lvl="1">
              <a:buFontTx/>
              <a:buChar char="•"/>
            </a:pPr>
            <a:r>
              <a:rPr lang="en-US" dirty="0" smtClean="0"/>
              <a:t>“sticky” bit can be set in one of the two ways:</a:t>
            </a:r>
          </a:p>
          <a:p>
            <a:pPr lvl="2">
              <a:lnSpc>
                <a:spcPct val="140000"/>
              </a:lnSpc>
            </a:pPr>
            <a:r>
              <a:rPr lang="en-US" sz="2000" dirty="0" err="1" smtClean="0"/>
              <a:t>chmod</a:t>
            </a:r>
            <a:r>
              <a:rPr lang="en-US" sz="2000" dirty="0" smtClean="0"/>
              <a:t>  +t  &lt;</a:t>
            </a:r>
            <a:r>
              <a:rPr lang="en-US" sz="2000" dirty="0" err="1" smtClean="0"/>
              <a:t>directoryname</a:t>
            </a:r>
            <a:r>
              <a:rPr lang="en-US" sz="2000" dirty="0" smtClean="0"/>
              <a:t>&gt;</a:t>
            </a:r>
          </a:p>
          <a:p>
            <a:pPr lvl="2">
              <a:lnSpc>
                <a:spcPct val="50000"/>
              </a:lnSpc>
            </a:pPr>
            <a:endParaRPr lang="en-US" sz="2000" dirty="0" smtClean="0"/>
          </a:p>
          <a:p>
            <a:pPr lvl="2"/>
            <a:r>
              <a:rPr lang="en-US" sz="2000" dirty="0" err="1" smtClean="0"/>
              <a:t>chmod</a:t>
            </a:r>
            <a:r>
              <a:rPr lang="en-US" sz="2000" dirty="0" smtClean="0"/>
              <a:t> 1555 &lt;</a:t>
            </a:r>
            <a:r>
              <a:rPr lang="en-US" sz="2000" dirty="0" err="1" smtClean="0"/>
              <a:t>directoryname</a:t>
            </a:r>
            <a:r>
              <a:rPr lang="en-US" sz="2000" dirty="0" smtClean="0"/>
              <a:t>&gt;</a:t>
            </a:r>
          </a:p>
          <a:p>
            <a:pPr lvl="3">
              <a:buFontTx/>
              <a:buChar char="•"/>
            </a:pPr>
            <a:r>
              <a:rPr lang="en-US" sz="1800" dirty="0" smtClean="0"/>
              <a:t>The leftmost octal number 1 indicates “sticky” bit to be set, other octal digits indicate regular file permissions. </a:t>
            </a:r>
          </a:p>
          <a:p>
            <a:pPr lvl="1">
              <a:buFontTx/>
              <a:buChar char="•"/>
            </a:pPr>
            <a:endParaRPr lang="en-US" dirty="0" smtClean="0"/>
          </a:p>
        </p:txBody>
      </p:sp>
      <p:sp>
        <p:nvSpPr>
          <p:cNvPr id="59398" name="Rectangle 3"/>
          <p:cNvSpPr>
            <a:spLocks noChangeArrowheads="1"/>
          </p:cNvSpPr>
          <p:nvPr/>
        </p:nvSpPr>
        <p:spPr bwMode="auto">
          <a:xfrm>
            <a:off x="533400" y="1524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609600" y="228600"/>
            <a:ext cx="7772400" cy="609600"/>
          </a:xfrm>
        </p:spPr>
        <p:txBody>
          <a:bodyPr/>
          <a:lstStyle/>
          <a:p>
            <a:r>
              <a:rPr lang="en-US" smtClean="0"/>
              <a:t>Vi Editor</a:t>
            </a:r>
          </a:p>
        </p:txBody>
      </p:sp>
      <p:sp>
        <p:nvSpPr>
          <p:cNvPr id="60419" name="Rectangle 2"/>
          <p:cNvSpPr>
            <a:spLocks noGrp="1" noChangeArrowheads="1"/>
          </p:cNvSpPr>
          <p:nvPr>
            <p:ph idx="1"/>
          </p:nvPr>
        </p:nvSpPr>
        <p:spPr>
          <a:xfrm>
            <a:off x="228600" y="914400"/>
            <a:ext cx="8686800" cy="5181600"/>
          </a:xfrm>
        </p:spPr>
        <p:txBody>
          <a:bodyPr/>
          <a:lstStyle/>
          <a:p>
            <a:pPr>
              <a:lnSpc>
                <a:spcPct val="90000"/>
              </a:lnSpc>
            </a:pPr>
            <a:r>
              <a:rPr lang="en-US" b="1" smtClean="0"/>
              <a:t>vi</a:t>
            </a:r>
            <a:r>
              <a:rPr lang="en-US" smtClean="0"/>
              <a:t> is a visual editor used to create and edit text files.</a:t>
            </a:r>
          </a:p>
          <a:p>
            <a:pPr lvl="1">
              <a:lnSpc>
                <a:spcPct val="90000"/>
              </a:lnSpc>
              <a:buFontTx/>
              <a:buChar char="•"/>
            </a:pPr>
            <a:r>
              <a:rPr lang="en-US" smtClean="0"/>
              <a:t>A screen-oriented text editor</a:t>
            </a:r>
          </a:p>
          <a:p>
            <a:pPr lvl="1">
              <a:lnSpc>
                <a:spcPct val="90000"/>
              </a:lnSpc>
              <a:buFontTx/>
              <a:buChar char="•"/>
            </a:pPr>
            <a:r>
              <a:rPr lang="en-US" smtClean="0"/>
              <a:t> Included with most UNIX system distributions</a:t>
            </a:r>
          </a:p>
          <a:p>
            <a:pPr lvl="1">
              <a:lnSpc>
                <a:spcPct val="90000"/>
              </a:lnSpc>
              <a:buFontTx/>
              <a:buChar char="•"/>
            </a:pPr>
            <a:r>
              <a:rPr lang="en-US" smtClean="0"/>
              <a:t> Command driven</a:t>
            </a:r>
          </a:p>
          <a:p>
            <a:pPr>
              <a:lnSpc>
                <a:spcPct val="90000"/>
              </a:lnSpc>
            </a:pPr>
            <a:endParaRPr lang="en-US" sz="1000" smtClean="0"/>
          </a:p>
          <a:p>
            <a:pPr>
              <a:lnSpc>
                <a:spcPct val="90000"/>
              </a:lnSpc>
            </a:pPr>
            <a:r>
              <a:rPr lang="en-US" smtClean="0"/>
              <a:t> Categories of commands include</a:t>
            </a:r>
          </a:p>
          <a:p>
            <a:pPr lvl="1">
              <a:lnSpc>
                <a:spcPct val="90000"/>
              </a:lnSpc>
              <a:buFontTx/>
              <a:buChar char="•"/>
            </a:pPr>
            <a:r>
              <a:rPr lang="en-US" smtClean="0"/>
              <a:t>Cursor movement</a:t>
            </a:r>
          </a:p>
          <a:p>
            <a:pPr lvl="1">
              <a:lnSpc>
                <a:spcPct val="90000"/>
              </a:lnSpc>
              <a:buFontTx/>
              <a:buChar char="•"/>
            </a:pPr>
            <a:r>
              <a:rPr lang="en-US" smtClean="0"/>
              <a:t>Editing commands </a:t>
            </a:r>
          </a:p>
          <a:p>
            <a:pPr lvl="1">
              <a:lnSpc>
                <a:spcPct val="90000"/>
              </a:lnSpc>
              <a:buFontTx/>
              <a:buChar char="•"/>
            </a:pPr>
            <a:r>
              <a:rPr lang="en-US" smtClean="0"/>
              <a:t>Search and replace commands</a:t>
            </a:r>
          </a:p>
          <a:p>
            <a:pPr>
              <a:lnSpc>
                <a:spcPct val="90000"/>
              </a:lnSpc>
            </a:pPr>
            <a:endParaRPr lang="en-US" smtClean="0"/>
          </a:p>
          <a:p>
            <a:pPr>
              <a:lnSpc>
                <a:spcPct val="90000"/>
              </a:lnSpc>
            </a:pPr>
            <a:r>
              <a:rPr lang="en-US" smtClean="0"/>
              <a:t>The vi editor is invoked by the following command: </a:t>
            </a:r>
          </a:p>
          <a:p>
            <a:pPr>
              <a:lnSpc>
                <a:spcPct val="90000"/>
              </a:lnSpc>
            </a:pPr>
            <a:endParaRPr lang="en-US" smtClean="0"/>
          </a:p>
          <a:p>
            <a:pPr lvl="2">
              <a:lnSpc>
                <a:spcPct val="90000"/>
              </a:lnSpc>
              <a:buFontTx/>
              <a:buNone/>
            </a:pPr>
            <a:r>
              <a:rPr lang="en-US" smtClean="0"/>
              <a:t>$  vi  filename</a:t>
            </a:r>
          </a:p>
        </p:txBody>
      </p:sp>
      <p:sp>
        <p:nvSpPr>
          <p:cNvPr id="60422" name="Rectangle 3"/>
          <p:cNvSpPr>
            <a:spLocks noChangeArrowheads="1"/>
          </p:cNvSpPr>
          <p:nvPr/>
        </p:nvSpPr>
        <p:spPr bwMode="auto">
          <a:xfrm>
            <a:off x="533400" y="1524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Grp="1" noChangeAspect="1" noChangeArrowheads="1"/>
          </p:cNvPicPr>
          <p:nvPr>
            <p:ph idx="1"/>
          </p:nvPr>
        </p:nvPicPr>
        <p:blipFill>
          <a:blip r:embed="rId3"/>
          <a:srcRect/>
          <a:stretch>
            <a:fillRect/>
          </a:stretch>
        </p:blipFill>
        <p:spPr>
          <a:xfrm>
            <a:off x="901700" y="1143000"/>
            <a:ext cx="6980238" cy="4752975"/>
          </a:xfrm>
          <a:noFill/>
        </p:spPr>
      </p:pic>
      <p:sp>
        <p:nvSpPr>
          <p:cNvPr id="6144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Navigation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en-US" smtClean="0"/>
              <a:t>Editing Commands</a:t>
            </a:r>
          </a:p>
        </p:txBody>
      </p:sp>
      <p:sp>
        <p:nvSpPr>
          <p:cNvPr id="62467" name="Rectangle 2"/>
          <p:cNvSpPr>
            <a:spLocks noGrp="1" noChangeArrowheads="1"/>
          </p:cNvSpPr>
          <p:nvPr>
            <p:ph idx="1"/>
          </p:nvPr>
        </p:nvSpPr>
        <p:spPr>
          <a:xfrm>
            <a:off x="304800" y="990600"/>
            <a:ext cx="8458200" cy="4953000"/>
          </a:xfrm>
        </p:spPr>
        <p:txBody>
          <a:bodyPr/>
          <a:lstStyle/>
          <a:p>
            <a:pPr>
              <a:lnSpc>
                <a:spcPct val="90000"/>
              </a:lnSpc>
            </a:pPr>
            <a:r>
              <a:rPr lang="en-US" smtClean="0"/>
              <a:t>Text insertion / replacement</a:t>
            </a:r>
          </a:p>
          <a:p>
            <a:pPr>
              <a:lnSpc>
                <a:spcPct val="90000"/>
              </a:lnSpc>
            </a:pPr>
            <a:endParaRPr lang="en-US" smtClean="0"/>
          </a:p>
          <a:p>
            <a:pPr lvl="1">
              <a:lnSpc>
                <a:spcPct val="90000"/>
              </a:lnSpc>
              <a:buFontTx/>
              <a:buChar char="•"/>
            </a:pPr>
            <a:r>
              <a:rPr lang="en-US" smtClean="0"/>
              <a:t>i 		- inserts text to the left of the cursor</a:t>
            </a:r>
          </a:p>
          <a:p>
            <a:pPr lvl="1">
              <a:lnSpc>
                <a:spcPct val="90000"/>
              </a:lnSpc>
              <a:buFontTx/>
              <a:buChar char="•"/>
            </a:pPr>
            <a:r>
              <a:rPr lang="en-US" smtClean="0"/>
              <a:t>a 	- inserts text to the right of the cursor</a:t>
            </a:r>
          </a:p>
          <a:p>
            <a:pPr lvl="1">
              <a:lnSpc>
                <a:spcPct val="90000"/>
              </a:lnSpc>
              <a:buFontTx/>
              <a:buChar char="•"/>
            </a:pPr>
            <a:r>
              <a:rPr lang="en-US" smtClean="0"/>
              <a:t>I		- inserts text at the beginning of the line</a:t>
            </a:r>
          </a:p>
          <a:p>
            <a:pPr lvl="1">
              <a:lnSpc>
                <a:spcPct val="90000"/>
              </a:lnSpc>
              <a:buFontTx/>
              <a:buChar char="•"/>
            </a:pPr>
            <a:r>
              <a:rPr lang="en-US" smtClean="0"/>
              <a:t>A 	- appends text at end of the line</a:t>
            </a:r>
          </a:p>
          <a:p>
            <a:pPr lvl="1">
              <a:lnSpc>
                <a:spcPct val="90000"/>
              </a:lnSpc>
              <a:buFontTx/>
              <a:buChar char="•"/>
            </a:pPr>
            <a:r>
              <a:rPr lang="en-US" smtClean="0"/>
              <a:t>o 	- opens line below</a:t>
            </a:r>
          </a:p>
          <a:p>
            <a:pPr lvl="1">
              <a:lnSpc>
                <a:spcPct val="90000"/>
              </a:lnSpc>
              <a:buFontTx/>
              <a:buChar char="•"/>
            </a:pPr>
            <a:r>
              <a:rPr lang="en-US" smtClean="0"/>
              <a:t>O 	- opens line above</a:t>
            </a:r>
          </a:p>
          <a:p>
            <a:pPr lvl="1">
              <a:lnSpc>
                <a:spcPct val="90000"/>
              </a:lnSpc>
              <a:buFontTx/>
              <a:buChar char="•"/>
            </a:pPr>
            <a:r>
              <a:rPr lang="en-US" smtClean="0"/>
              <a:t>R 	- replaces text from cursor to right</a:t>
            </a:r>
          </a:p>
          <a:p>
            <a:pPr lvl="1">
              <a:lnSpc>
                <a:spcPct val="90000"/>
              </a:lnSpc>
              <a:buFontTx/>
              <a:buChar char="•"/>
            </a:pPr>
            <a:r>
              <a:rPr lang="en-US" smtClean="0"/>
              <a:t>s 	- replaces a single character with any number of </a:t>
            </a:r>
          </a:p>
          <a:p>
            <a:pPr lvl="1">
              <a:lnSpc>
                <a:spcPct val="90000"/>
              </a:lnSpc>
              <a:buFontTx/>
              <a:buNone/>
            </a:pPr>
            <a:r>
              <a:rPr lang="en-US" smtClean="0"/>
              <a:t>                    characters</a:t>
            </a:r>
          </a:p>
          <a:p>
            <a:pPr lvl="1">
              <a:lnSpc>
                <a:spcPct val="90000"/>
              </a:lnSpc>
              <a:buFontTx/>
              <a:buChar char="•"/>
            </a:pPr>
            <a:r>
              <a:rPr lang="en-US" smtClean="0"/>
              <a:t>S 	- replaces entire line</a:t>
            </a:r>
          </a:p>
        </p:txBody>
      </p:sp>
      <p:sp>
        <p:nvSpPr>
          <p:cNvPr id="62470" name="Rectangle 3"/>
          <p:cNvSpPr>
            <a:spLocks noChangeArrowheads="1"/>
          </p:cNvSpPr>
          <p:nvPr/>
        </p:nvSpPr>
        <p:spPr bwMode="auto">
          <a:xfrm>
            <a:off x="533400" y="3048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smtClean="0"/>
              <a:t>Editing Commands</a:t>
            </a:r>
          </a:p>
        </p:txBody>
      </p:sp>
      <p:sp>
        <p:nvSpPr>
          <p:cNvPr id="63491" name="Rectangle 2"/>
          <p:cNvSpPr>
            <a:spLocks noGrp="1" noChangeArrowheads="1"/>
          </p:cNvSpPr>
          <p:nvPr>
            <p:ph idx="1"/>
          </p:nvPr>
        </p:nvSpPr>
        <p:spPr>
          <a:xfrm>
            <a:off x="533400" y="1295400"/>
            <a:ext cx="8077200" cy="4953000"/>
          </a:xfrm>
        </p:spPr>
        <p:txBody>
          <a:bodyPr/>
          <a:lstStyle/>
          <a:p>
            <a:pPr>
              <a:lnSpc>
                <a:spcPct val="110000"/>
              </a:lnSpc>
            </a:pPr>
            <a:endParaRPr lang="en-US" dirty="0" smtClean="0"/>
          </a:p>
          <a:p>
            <a:pPr>
              <a:lnSpc>
                <a:spcPct val="110000"/>
              </a:lnSpc>
            </a:pPr>
            <a:r>
              <a:rPr lang="en-US" dirty="0" smtClean="0"/>
              <a:t>Deletion</a:t>
            </a:r>
          </a:p>
          <a:p>
            <a:pPr>
              <a:lnSpc>
                <a:spcPct val="110000"/>
              </a:lnSpc>
            </a:pPr>
            <a:endParaRPr lang="en-US" dirty="0" smtClean="0"/>
          </a:p>
          <a:p>
            <a:pPr lvl="1">
              <a:lnSpc>
                <a:spcPct val="110000"/>
              </a:lnSpc>
              <a:buFontTx/>
              <a:buChar char="•"/>
            </a:pPr>
            <a:r>
              <a:rPr lang="en-US" dirty="0" smtClean="0"/>
              <a:t>x   	- to delete character at cursor position</a:t>
            </a:r>
          </a:p>
          <a:p>
            <a:pPr lvl="1">
              <a:lnSpc>
                <a:spcPct val="110000"/>
              </a:lnSpc>
              <a:buFontTx/>
              <a:buChar char="•"/>
            </a:pPr>
            <a:r>
              <a:rPr lang="en-US" dirty="0" smtClean="0"/>
              <a:t>3x 	- to delete 3 characters at cursor position</a:t>
            </a:r>
          </a:p>
          <a:p>
            <a:pPr lvl="1">
              <a:lnSpc>
                <a:spcPct val="110000"/>
              </a:lnSpc>
              <a:buFontTx/>
              <a:buChar char="•"/>
            </a:pPr>
            <a:r>
              <a:rPr lang="en-US" dirty="0" err="1" smtClean="0"/>
              <a:t>dw</a:t>
            </a:r>
            <a:r>
              <a:rPr lang="en-US" dirty="0" smtClean="0"/>
              <a:t> 	- to delete word</a:t>
            </a:r>
          </a:p>
          <a:p>
            <a:pPr lvl="1">
              <a:lnSpc>
                <a:spcPct val="110000"/>
              </a:lnSpc>
              <a:buFontTx/>
              <a:buChar char="•"/>
            </a:pPr>
            <a:r>
              <a:rPr lang="en-US" dirty="0" smtClean="0"/>
              <a:t>2dw 	- to delete 2 word</a:t>
            </a:r>
          </a:p>
          <a:p>
            <a:pPr lvl="1">
              <a:lnSpc>
                <a:spcPct val="110000"/>
              </a:lnSpc>
              <a:buFontTx/>
              <a:buChar char="•"/>
            </a:pPr>
            <a:r>
              <a:rPr lang="en-US" dirty="0" err="1" smtClean="0"/>
              <a:t>dd</a:t>
            </a:r>
            <a:r>
              <a:rPr lang="en-US" dirty="0" smtClean="0"/>
              <a:t> 	- to delete a line</a:t>
            </a:r>
          </a:p>
          <a:p>
            <a:pPr lvl="1">
              <a:lnSpc>
                <a:spcPct val="110000"/>
              </a:lnSpc>
              <a:buFontTx/>
              <a:buChar char="•"/>
            </a:pPr>
            <a:r>
              <a:rPr lang="en-US" dirty="0" smtClean="0"/>
              <a:t>2dd 	- to delete 2 lines</a:t>
            </a:r>
          </a:p>
          <a:p>
            <a:pPr>
              <a:lnSpc>
                <a:spcPct val="110000"/>
              </a:lnSpc>
            </a:pPr>
            <a:endParaRPr lang="en-US" dirty="0" smtClean="0"/>
          </a:p>
        </p:txBody>
      </p:sp>
      <p:sp>
        <p:nvSpPr>
          <p:cNvPr id="6349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smtClean="0"/>
              <a:t>Editing Commands</a:t>
            </a:r>
          </a:p>
        </p:txBody>
      </p:sp>
      <p:sp>
        <p:nvSpPr>
          <p:cNvPr id="64515" name="Rectangle 2"/>
          <p:cNvSpPr>
            <a:spLocks noGrp="1" noChangeArrowheads="1"/>
          </p:cNvSpPr>
          <p:nvPr>
            <p:ph idx="1"/>
          </p:nvPr>
        </p:nvSpPr>
        <p:spPr>
          <a:xfrm>
            <a:off x="685800" y="990600"/>
            <a:ext cx="8077200" cy="4953000"/>
          </a:xfrm>
        </p:spPr>
        <p:txBody>
          <a:bodyPr/>
          <a:lstStyle/>
          <a:p>
            <a:pPr>
              <a:lnSpc>
                <a:spcPct val="90000"/>
              </a:lnSpc>
            </a:pPr>
            <a:endParaRPr lang="en-US" dirty="0" smtClean="0"/>
          </a:p>
          <a:p>
            <a:pPr>
              <a:lnSpc>
                <a:spcPct val="90000"/>
              </a:lnSpc>
            </a:pPr>
            <a:endParaRPr lang="en-US" dirty="0" smtClean="0"/>
          </a:p>
          <a:p>
            <a:pPr>
              <a:lnSpc>
                <a:spcPct val="90000"/>
              </a:lnSpc>
            </a:pPr>
            <a:r>
              <a:rPr lang="en-US" dirty="0" smtClean="0"/>
              <a:t>Yanking</a:t>
            </a:r>
          </a:p>
          <a:p>
            <a:pPr lvl="1">
              <a:lnSpc>
                <a:spcPct val="90000"/>
              </a:lnSpc>
              <a:buFontTx/>
              <a:buChar char="•"/>
            </a:pPr>
            <a:r>
              <a:rPr lang="en-US" dirty="0" smtClean="0"/>
              <a:t>Y	- copy line into buffer</a:t>
            </a:r>
          </a:p>
          <a:p>
            <a:pPr lvl="1">
              <a:lnSpc>
                <a:spcPct val="90000"/>
              </a:lnSpc>
              <a:buFontTx/>
              <a:buChar char="•"/>
            </a:pPr>
            <a:r>
              <a:rPr lang="en-US" dirty="0" smtClean="0"/>
              <a:t>3Y	- copy 3 lines into buffer</a:t>
            </a:r>
          </a:p>
          <a:p>
            <a:pPr lvl="1">
              <a:lnSpc>
                <a:spcPct val="90000"/>
              </a:lnSpc>
              <a:buFontTx/>
              <a:buChar char="•"/>
            </a:pPr>
            <a:r>
              <a:rPr lang="en-US" dirty="0" smtClean="0"/>
              <a:t>p 	- copy buffer below cursor</a:t>
            </a:r>
          </a:p>
          <a:p>
            <a:pPr lvl="1">
              <a:lnSpc>
                <a:spcPct val="90000"/>
              </a:lnSpc>
              <a:buFontTx/>
              <a:buChar char="•"/>
            </a:pPr>
            <a:r>
              <a:rPr lang="en-US" dirty="0" smtClean="0"/>
              <a:t>P		- copy buffer above cursor</a:t>
            </a:r>
          </a:p>
          <a:p>
            <a:pPr lvl="1">
              <a:lnSpc>
                <a:spcPct val="90000"/>
              </a:lnSpc>
              <a:buFontTx/>
              <a:buChar char="•"/>
            </a:pPr>
            <a:endParaRPr lang="en-US" sz="1000" dirty="0" smtClean="0"/>
          </a:p>
          <a:p>
            <a:pPr>
              <a:lnSpc>
                <a:spcPct val="90000"/>
              </a:lnSpc>
            </a:pPr>
            <a:endParaRPr lang="en-US" dirty="0" smtClean="0"/>
          </a:p>
          <a:p>
            <a:pPr>
              <a:lnSpc>
                <a:spcPct val="90000"/>
              </a:lnSpc>
            </a:pPr>
            <a:r>
              <a:rPr lang="en-US" dirty="0" smtClean="0"/>
              <a:t>Save and quit</a:t>
            </a:r>
          </a:p>
          <a:p>
            <a:pPr lvl="1">
              <a:lnSpc>
                <a:spcPct val="90000"/>
              </a:lnSpc>
              <a:buFontTx/>
              <a:buChar char="•"/>
            </a:pPr>
            <a:r>
              <a:rPr lang="en-US" dirty="0" smtClean="0"/>
              <a:t>:w 	- to save</a:t>
            </a:r>
          </a:p>
          <a:p>
            <a:pPr lvl="1">
              <a:lnSpc>
                <a:spcPct val="90000"/>
              </a:lnSpc>
              <a:buFontTx/>
              <a:buChar char="•"/>
            </a:pPr>
            <a:r>
              <a:rPr lang="en-US" dirty="0" smtClean="0"/>
              <a:t>:w! 	- to name a file (:w! filename -&gt;  save as)</a:t>
            </a:r>
          </a:p>
          <a:p>
            <a:pPr lvl="1">
              <a:lnSpc>
                <a:spcPct val="90000"/>
              </a:lnSpc>
              <a:buFontTx/>
              <a:buChar char="•"/>
            </a:pPr>
            <a:r>
              <a:rPr lang="en-US" dirty="0" smtClean="0"/>
              <a:t>:x	- save and quit</a:t>
            </a:r>
          </a:p>
          <a:p>
            <a:pPr lvl="1">
              <a:lnSpc>
                <a:spcPct val="90000"/>
              </a:lnSpc>
              <a:buFontTx/>
              <a:buChar char="•"/>
            </a:pPr>
            <a:r>
              <a:rPr lang="en-US" dirty="0" smtClean="0"/>
              <a:t>:q 	- cancel changes</a:t>
            </a:r>
          </a:p>
          <a:p>
            <a:pPr lvl="1">
              <a:lnSpc>
                <a:spcPct val="90000"/>
              </a:lnSpc>
              <a:buFontTx/>
              <a:buChar char="•"/>
            </a:pPr>
            <a:r>
              <a:rPr lang="en-US" dirty="0" smtClean="0"/>
              <a:t>:q! 	- cancel and quit</a:t>
            </a:r>
          </a:p>
        </p:txBody>
      </p:sp>
      <p:sp>
        <p:nvSpPr>
          <p:cNvPr id="64518"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r>
              <a:rPr lang="en-US" smtClean="0"/>
              <a:t>Search &amp; Replace Commands</a:t>
            </a:r>
          </a:p>
        </p:txBody>
      </p:sp>
      <p:sp>
        <p:nvSpPr>
          <p:cNvPr id="65539" name="Rectangle 2"/>
          <p:cNvSpPr>
            <a:spLocks noGrp="1" noChangeArrowheads="1"/>
          </p:cNvSpPr>
          <p:nvPr>
            <p:ph idx="1"/>
          </p:nvPr>
        </p:nvSpPr>
        <p:spPr>
          <a:xfrm>
            <a:off x="304800" y="1066800"/>
            <a:ext cx="8534400" cy="4953000"/>
          </a:xfrm>
        </p:spPr>
        <p:txBody>
          <a:bodyPr/>
          <a:lstStyle/>
          <a:p>
            <a:pPr>
              <a:lnSpc>
                <a:spcPct val="90000"/>
              </a:lnSpc>
              <a:buFontTx/>
              <a:buNone/>
            </a:pPr>
            <a:endParaRPr lang="en-US" dirty="0" smtClean="0"/>
          </a:p>
          <a:p>
            <a:pPr>
              <a:lnSpc>
                <a:spcPct val="90000"/>
              </a:lnSpc>
              <a:buFontTx/>
              <a:buNone/>
            </a:pPr>
            <a:endParaRPr lang="en-US" dirty="0" smtClean="0"/>
          </a:p>
          <a:p>
            <a:pPr>
              <a:lnSpc>
                <a:spcPct val="90000"/>
              </a:lnSpc>
              <a:buFontTx/>
              <a:buNone/>
            </a:pPr>
            <a:r>
              <a:rPr lang="en-US" dirty="0" smtClean="0"/>
              <a:t>The following commands are applicable for vi editor in Linux</a:t>
            </a:r>
          </a:p>
          <a:p>
            <a:pPr>
              <a:lnSpc>
                <a:spcPct val="90000"/>
              </a:lnSpc>
              <a:buFontTx/>
              <a:buNone/>
            </a:pPr>
            <a:r>
              <a:rPr lang="en-US" dirty="0" smtClean="0"/>
              <a:t>/pat			searches for the pattern </a:t>
            </a:r>
            <a:r>
              <a:rPr lang="en-US" b="1" dirty="0" smtClean="0"/>
              <a:t>pat</a:t>
            </a:r>
            <a:r>
              <a:rPr lang="en-US" dirty="0" smtClean="0"/>
              <a:t> and places cursor</a:t>
            </a:r>
          </a:p>
          <a:p>
            <a:pPr>
              <a:lnSpc>
                <a:spcPct val="90000"/>
              </a:lnSpc>
              <a:buFontTx/>
              <a:buNone/>
            </a:pPr>
            <a:r>
              <a:rPr lang="en-US" dirty="0" smtClean="0"/>
              <a:t>				where pattern occurs.</a:t>
            </a:r>
          </a:p>
          <a:p>
            <a:pPr>
              <a:lnSpc>
                <a:spcPct val="90000"/>
              </a:lnSpc>
              <a:buFontTx/>
              <a:buNone/>
            </a:pPr>
            <a:r>
              <a:rPr lang="en-US" dirty="0" smtClean="0"/>
              <a:t>/				repeat last search</a:t>
            </a:r>
          </a:p>
          <a:p>
            <a:pPr>
              <a:lnSpc>
                <a:spcPct val="90000"/>
              </a:lnSpc>
              <a:buFontTx/>
              <a:buNone/>
            </a:pPr>
            <a:r>
              <a:rPr lang="en-US" dirty="0" smtClean="0"/>
              <a:t>:%s/old/new/g   	 to change every occurrence in the whole file.</a:t>
            </a:r>
          </a:p>
          <a:p>
            <a:pPr>
              <a:lnSpc>
                <a:spcPct val="90000"/>
              </a:lnSpc>
              <a:buFontTx/>
              <a:buNone/>
            </a:pPr>
            <a:r>
              <a:rPr lang="en-US" dirty="0" smtClean="0"/>
              <a:t> :#,#s/old/new/g    	where #,# are replaced with the numbers of 				the two lines.</a:t>
            </a:r>
          </a:p>
          <a:p>
            <a:pPr>
              <a:lnSpc>
                <a:spcPct val="90000"/>
              </a:lnSpc>
              <a:buFontTx/>
              <a:buNone/>
            </a:pPr>
            <a:endParaRPr lang="en-US" dirty="0" smtClean="0"/>
          </a:p>
        </p:txBody>
      </p:sp>
      <p:sp>
        <p:nvSpPr>
          <p:cNvPr id="65542" name="Rectangle 3"/>
          <p:cNvSpPr>
            <a:spLocks noChangeArrowheads="1"/>
          </p:cNvSpPr>
          <p:nvPr/>
        </p:nvSpPr>
        <p:spPr bwMode="auto">
          <a:xfrm>
            <a:off x="6096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533400" y="228600"/>
            <a:ext cx="8001000" cy="838200"/>
          </a:xfrm>
          <a:noFill/>
        </p:spPr>
        <p:txBody>
          <a:bodyPr/>
          <a:lstStyle/>
          <a:p>
            <a:r>
              <a:rPr lang="en-US" smtClean="0"/>
              <a:t>Operating System </a:t>
            </a:r>
          </a:p>
        </p:txBody>
      </p:sp>
      <p:sp>
        <p:nvSpPr>
          <p:cNvPr id="12291" name="Rectangle 2"/>
          <p:cNvSpPr>
            <a:spLocks noGrp="1" noChangeArrowheads="1"/>
          </p:cNvSpPr>
          <p:nvPr>
            <p:ph idx="1"/>
          </p:nvPr>
        </p:nvSpPr>
        <p:spPr>
          <a:xfrm>
            <a:off x="457200" y="1371600"/>
            <a:ext cx="8229600" cy="4114800"/>
          </a:xfrm>
        </p:spPr>
        <p:txBody>
          <a:bodyPr/>
          <a:lstStyle/>
          <a:p>
            <a:r>
              <a:rPr lang="en-US" smtClean="0"/>
              <a:t>Operating system interacts with user in two ways</a:t>
            </a:r>
          </a:p>
          <a:p>
            <a:pPr lvl="1">
              <a:buFontTx/>
              <a:buChar char="•"/>
            </a:pPr>
            <a:r>
              <a:rPr lang="en-US" smtClean="0"/>
              <a:t>Operating system commands</a:t>
            </a:r>
          </a:p>
          <a:p>
            <a:pPr lvl="1">
              <a:buFontTx/>
              <a:buNone/>
            </a:pPr>
            <a:r>
              <a:rPr lang="en-US" smtClean="0"/>
              <a:t>	Enables user to interact directly with the operating system.</a:t>
            </a:r>
          </a:p>
          <a:p>
            <a:pPr lvl="1">
              <a:buFontTx/>
              <a:buChar char="•"/>
            </a:pPr>
            <a:endParaRPr lang="en-US" smtClean="0"/>
          </a:p>
          <a:p>
            <a:pPr lvl="1">
              <a:buFontTx/>
              <a:buChar char="•"/>
            </a:pPr>
            <a:r>
              <a:rPr lang="en-US" smtClean="0"/>
              <a:t>Operating system calls </a:t>
            </a:r>
          </a:p>
          <a:p>
            <a:pPr lvl="1">
              <a:buFontTx/>
              <a:buNone/>
            </a:pPr>
            <a:r>
              <a:rPr lang="en-US" smtClean="0"/>
              <a:t>	Provides an interface to a running program and the operating system. System calls in UNIX are written in C.</a:t>
            </a:r>
          </a:p>
          <a:p>
            <a:pPr lvl="1">
              <a:buFontTx/>
              <a:buChar char="•"/>
            </a:pPr>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US" smtClean="0"/>
              <a:t>Summary</a:t>
            </a:r>
          </a:p>
        </p:txBody>
      </p:sp>
      <p:sp>
        <p:nvSpPr>
          <p:cNvPr id="66563" name="Rectangle 3"/>
          <p:cNvSpPr>
            <a:spLocks noGrp="1" noChangeArrowheads="1"/>
          </p:cNvSpPr>
          <p:nvPr>
            <p:ph idx="1"/>
          </p:nvPr>
        </p:nvSpPr>
        <p:spPr/>
        <p:txBody>
          <a:bodyPr/>
          <a:lstStyle/>
          <a:p>
            <a:pPr>
              <a:lnSpc>
                <a:spcPct val="90000"/>
              </a:lnSpc>
            </a:pPr>
            <a:r>
              <a:rPr lang="en-US" smtClean="0"/>
              <a:t>In this session, you have learned how to …</a:t>
            </a:r>
          </a:p>
          <a:p>
            <a:pPr lvl="1">
              <a:lnSpc>
                <a:spcPct val="90000"/>
              </a:lnSpc>
              <a:buFontTx/>
              <a:buChar char="•"/>
            </a:pPr>
            <a:r>
              <a:rPr lang="en-US" smtClean="0"/>
              <a:t>use file permissions using the </a:t>
            </a:r>
            <a:r>
              <a:rPr lang="en-US" b="1" smtClean="0"/>
              <a:t>chmod</a:t>
            </a:r>
            <a:r>
              <a:rPr lang="en-US" smtClean="0"/>
              <a:t> command</a:t>
            </a:r>
          </a:p>
          <a:p>
            <a:pPr lvl="1">
              <a:lnSpc>
                <a:spcPct val="90000"/>
              </a:lnSpc>
              <a:buFontTx/>
              <a:buChar char="•"/>
            </a:pPr>
            <a:r>
              <a:rPr lang="en-US" smtClean="0"/>
              <a:t>use directory-related commands namely </a:t>
            </a:r>
            <a:r>
              <a:rPr lang="en-US" b="1" smtClean="0"/>
              <a:t>mkdir</a:t>
            </a:r>
            <a:r>
              <a:rPr lang="en-US" smtClean="0"/>
              <a:t>, </a:t>
            </a:r>
            <a:r>
              <a:rPr lang="en-US" b="1" smtClean="0"/>
              <a:t>rmdir</a:t>
            </a:r>
            <a:r>
              <a:rPr lang="en-US" smtClean="0"/>
              <a:t>, </a:t>
            </a:r>
            <a:r>
              <a:rPr lang="en-US" b="1" smtClean="0"/>
              <a:t>cd </a:t>
            </a:r>
            <a:r>
              <a:rPr lang="en-US" smtClean="0"/>
              <a:t>commands </a:t>
            </a:r>
          </a:p>
          <a:p>
            <a:pPr lvl="1">
              <a:lnSpc>
                <a:spcPct val="90000"/>
              </a:lnSpc>
              <a:buFontTx/>
              <a:buChar char="•"/>
            </a:pPr>
            <a:r>
              <a:rPr lang="en-US" smtClean="0"/>
              <a:t>use file-related commands namely </a:t>
            </a:r>
            <a:r>
              <a:rPr lang="en-US" b="1" smtClean="0"/>
              <a:t>cp</a:t>
            </a:r>
            <a:r>
              <a:rPr lang="en-US" smtClean="0"/>
              <a:t>, </a:t>
            </a:r>
            <a:r>
              <a:rPr lang="en-US" b="1" smtClean="0"/>
              <a:t>mv</a:t>
            </a:r>
            <a:r>
              <a:rPr lang="en-US" smtClean="0"/>
              <a:t>, </a:t>
            </a:r>
            <a:r>
              <a:rPr lang="en-US" b="1" smtClean="0"/>
              <a:t>rm</a:t>
            </a:r>
            <a:r>
              <a:rPr lang="en-US" smtClean="0"/>
              <a:t> commands</a:t>
            </a:r>
          </a:p>
          <a:p>
            <a:pPr lvl="1">
              <a:lnSpc>
                <a:spcPct val="90000"/>
              </a:lnSpc>
              <a:buFontTx/>
              <a:buChar char="•"/>
            </a:pPr>
            <a:r>
              <a:rPr lang="en-US" smtClean="0"/>
              <a:t>access advanced file permissions using commands </a:t>
            </a:r>
            <a:r>
              <a:rPr lang="en-US" b="1" smtClean="0"/>
              <a:t>umask</a:t>
            </a:r>
            <a:r>
              <a:rPr lang="en-US" smtClean="0"/>
              <a:t>, </a:t>
            </a:r>
            <a:r>
              <a:rPr lang="en-US" b="1" smtClean="0"/>
              <a:t>suid</a:t>
            </a:r>
            <a:r>
              <a:rPr lang="en-US" smtClean="0"/>
              <a:t>, </a:t>
            </a:r>
            <a:r>
              <a:rPr lang="en-US" b="1" smtClean="0"/>
              <a:t>sgid</a:t>
            </a:r>
            <a:r>
              <a:rPr lang="en-US" smtClean="0"/>
              <a:t>, linking the files, </a:t>
            </a:r>
            <a:r>
              <a:rPr lang="en-US" b="1" smtClean="0"/>
              <a:t>stickybit</a:t>
            </a:r>
          </a:p>
          <a:p>
            <a:pPr lvl="1">
              <a:lnSpc>
                <a:spcPct val="90000"/>
              </a:lnSpc>
              <a:buFontTx/>
              <a:buChar char="•"/>
            </a:pPr>
            <a:r>
              <a:rPr lang="en-US" smtClean="0"/>
              <a:t>create and edit files using the </a:t>
            </a:r>
            <a:r>
              <a:rPr lang="en-US" b="1" smtClean="0"/>
              <a:t>vi</a:t>
            </a:r>
            <a:r>
              <a:rPr lang="en-US" smtClean="0"/>
              <a:t> editor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4</a:t>
            </a:r>
          </a:p>
        </p:txBody>
      </p:sp>
      <p:sp>
        <p:nvSpPr>
          <p:cNvPr id="67587" name="Rectangle 3"/>
          <p:cNvSpPr>
            <a:spLocks noGrp="1" noChangeArrowheads="1"/>
          </p:cNvSpPr>
          <p:nvPr>
            <p:ph type="subTitle" idx="1"/>
          </p:nvPr>
        </p:nvSpPr>
        <p:spPr>
          <a:xfrm>
            <a:off x="1371600" y="3429000"/>
            <a:ext cx="6400800" cy="1752600"/>
          </a:xfrm>
        </p:spPr>
        <p:txBody>
          <a:bodyPr/>
          <a:lstStyle/>
          <a:p>
            <a:pPr marR="0"/>
            <a:r>
              <a:rPr lang="en-US" sz="3600" smtClean="0"/>
              <a:t>UNIX Utilities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457200" y="1295400"/>
            <a:ext cx="8001000" cy="4572000"/>
          </a:xfrm>
        </p:spPr>
        <p:txBody>
          <a:bodyPr/>
          <a:lstStyle/>
          <a:p>
            <a:pPr>
              <a:lnSpc>
                <a:spcPct val="90000"/>
              </a:lnSpc>
              <a:buFontTx/>
              <a:buNone/>
            </a:pPr>
            <a:r>
              <a:rPr lang="en-US" smtClean="0"/>
              <a:t>In this session, you will learn how to:</a:t>
            </a:r>
          </a:p>
          <a:p>
            <a:pPr lvl="1">
              <a:lnSpc>
                <a:spcPct val="90000"/>
              </a:lnSpc>
              <a:buFontTx/>
              <a:buChar char="•"/>
            </a:pPr>
            <a:r>
              <a:rPr lang="en-US" smtClean="0"/>
              <a:t>use the Unix utilities such as </a:t>
            </a:r>
          </a:p>
          <a:p>
            <a:pPr lvl="2">
              <a:lnSpc>
                <a:spcPct val="90000"/>
              </a:lnSpc>
            </a:pPr>
            <a:r>
              <a:rPr lang="en-US" sz="2400" b="1" smtClean="0"/>
              <a:t>cat</a:t>
            </a:r>
            <a:r>
              <a:rPr lang="en-US" sz="2400" smtClean="0"/>
              <a:t>, </a:t>
            </a:r>
            <a:r>
              <a:rPr lang="en-US" sz="2400" b="1" smtClean="0"/>
              <a:t>echo</a:t>
            </a:r>
            <a:r>
              <a:rPr lang="en-US" sz="2400" smtClean="0"/>
              <a:t>, </a:t>
            </a:r>
            <a:r>
              <a:rPr lang="en-US" sz="2400" b="1" smtClean="0"/>
              <a:t>touch</a:t>
            </a:r>
            <a:r>
              <a:rPr lang="en-US" sz="2400" smtClean="0"/>
              <a:t>, </a:t>
            </a:r>
            <a:r>
              <a:rPr lang="en-US" sz="2400" b="1" smtClean="0"/>
              <a:t>more</a:t>
            </a:r>
            <a:r>
              <a:rPr lang="en-US" sz="2400" smtClean="0"/>
              <a:t>, </a:t>
            </a:r>
            <a:r>
              <a:rPr lang="en-US" sz="2400" b="1" smtClean="0"/>
              <a:t>file</a:t>
            </a:r>
            <a:r>
              <a:rPr lang="en-US" sz="2400" smtClean="0"/>
              <a:t>, </a:t>
            </a:r>
            <a:r>
              <a:rPr lang="en-US" sz="2400" b="1" smtClean="0"/>
              <a:t>wc</a:t>
            </a:r>
            <a:r>
              <a:rPr lang="en-US" sz="2400" smtClean="0"/>
              <a:t>, </a:t>
            </a:r>
            <a:r>
              <a:rPr lang="en-US" sz="2400" b="1" smtClean="0"/>
              <a:t>cmp</a:t>
            </a:r>
            <a:r>
              <a:rPr lang="en-US" sz="2400" smtClean="0"/>
              <a:t>,</a:t>
            </a:r>
            <a:r>
              <a:rPr lang="en-US" sz="2400" b="1" smtClean="0"/>
              <a:t> comm</a:t>
            </a:r>
            <a:r>
              <a:rPr lang="en-US" sz="2400" smtClean="0"/>
              <a:t>, </a:t>
            </a:r>
            <a:r>
              <a:rPr lang="en-US" sz="2400" b="1" smtClean="0"/>
              <a:t>find</a:t>
            </a:r>
          </a:p>
          <a:p>
            <a:pPr lvl="1">
              <a:lnSpc>
                <a:spcPct val="90000"/>
              </a:lnSpc>
              <a:buFontTx/>
              <a:buChar char="•"/>
            </a:pPr>
            <a:r>
              <a:rPr lang="en-US" smtClean="0"/>
              <a:t>employ redirection operators</a:t>
            </a:r>
          </a:p>
          <a:p>
            <a:pPr lvl="1">
              <a:lnSpc>
                <a:spcPct val="90000"/>
              </a:lnSpc>
              <a:buFontTx/>
              <a:buChar char="•"/>
            </a:pPr>
            <a:r>
              <a:rPr lang="en-US" smtClean="0"/>
              <a:t>use filters such as</a:t>
            </a:r>
          </a:p>
          <a:p>
            <a:pPr lvl="2">
              <a:lnSpc>
                <a:spcPct val="90000"/>
              </a:lnSpc>
            </a:pPr>
            <a:r>
              <a:rPr lang="en-US" sz="2400" b="1" smtClean="0"/>
              <a:t>sort</a:t>
            </a:r>
            <a:r>
              <a:rPr lang="en-US" sz="2400" smtClean="0"/>
              <a:t>, </a:t>
            </a:r>
            <a:r>
              <a:rPr lang="en-US" sz="2400" b="1" smtClean="0"/>
              <a:t>grep</a:t>
            </a:r>
            <a:r>
              <a:rPr lang="en-US" sz="2400" smtClean="0"/>
              <a:t>, </a:t>
            </a:r>
            <a:r>
              <a:rPr lang="en-US" sz="2400" b="1" smtClean="0"/>
              <a:t>cut</a:t>
            </a:r>
            <a:r>
              <a:rPr lang="en-US" sz="2400" smtClean="0"/>
              <a:t>, </a:t>
            </a:r>
            <a:r>
              <a:rPr lang="en-US" sz="2400" b="1" smtClean="0"/>
              <a:t>head</a:t>
            </a:r>
            <a:r>
              <a:rPr lang="en-US" sz="2400" smtClean="0"/>
              <a:t>, </a:t>
            </a:r>
            <a:r>
              <a:rPr lang="en-US" sz="2400" b="1" smtClean="0"/>
              <a:t>tail</a:t>
            </a:r>
            <a:r>
              <a:rPr lang="en-US" sz="2400" smtClean="0"/>
              <a:t>, </a:t>
            </a:r>
            <a:r>
              <a:rPr lang="en-US" sz="2400" b="1" smtClean="0"/>
              <a:t>tr</a:t>
            </a:r>
            <a:r>
              <a:rPr lang="en-US" sz="2400" smtClean="0"/>
              <a:t>, and </a:t>
            </a:r>
            <a:r>
              <a:rPr lang="en-US" sz="2400" b="1" smtClean="0"/>
              <a:t>paste</a:t>
            </a:r>
          </a:p>
          <a:p>
            <a:pPr lvl="1">
              <a:lnSpc>
                <a:spcPct val="90000"/>
              </a:lnSpc>
              <a:buFontTx/>
              <a:buChar char="•"/>
            </a:pPr>
            <a:r>
              <a:rPr lang="en-US" smtClean="0"/>
              <a:t>use communication commands</a:t>
            </a:r>
          </a:p>
          <a:p>
            <a:pPr lvl="2">
              <a:lnSpc>
                <a:spcPct val="90000"/>
              </a:lnSpc>
            </a:pPr>
            <a:r>
              <a:rPr lang="en-US" sz="2400" b="1" smtClean="0"/>
              <a:t>telnet</a:t>
            </a:r>
            <a:r>
              <a:rPr lang="en-US" sz="2400" smtClean="0"/>
              <a:t>, </a:t>
            </a:r>
            <a:r>
              <a:rPr lang="en-US" sz="2400" b="1" smtClean="0"/>
              <a:t>ftp</a:t>
            </a:r>
          </a:p>
          <a:p>
            <a:pPr lvl="1">
              <a:lnSpc>
                <a:spcPct val="90000"/>
              </a:lnSpc>
              <a:buFontTx/>
              <a:buChar char="•"/>
            </a:pPr>
            <a:r>
              <a:rPr lang="en-US" smtClean="0"/>
              <a:t>use backup commands</a:t>
            </a:r>
          </a:p>
          <a:p>
            <a:pPr lvl="2">
              <a:lnSpc>
                <a:spcPct val="90000"/>
              </a:lnSpc>
            </a:pPr>
            <a:r>
              <a:rPr lang="en-US" sz="2400" b="1" smtClean="0"/>
              <a:t>zip/gzip</a:t>
            </a:r>
            <a:r>
              <a:rPr lang="en-US" sz="2400" smtClean="0"/>
              <a:t>  and </a:t>
            </a:r>
            <a:r>
              <a:rPr lang="en-US" sz="2400" b="1" smtClean="0"/>
              <a:t>tar</a:t>
            </a:r>
          </a:p>
        </p:txBody>
      </p:sp>
      <p:sp>
        <p:nvSpPr>
          <p:cNvPr id="68613"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Objectives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457200" y="1066800"/>
            <a:ext cx="8229600" cy="5029200"/>
          </a:xfrm>
        </p:spPr>
        <p:txBody>
          <a:bodyPr/>
          <a:lstStyle/>
          <a:p>
            <a:r>
              <a:rPr lang="en-US" b="1" smtClean="0"/>
              <a:t>cat</a:t>
            </a:r>
            <a:r>
              <a:rPr lang="en-US" smtClean="0"/>
              <a:t> command takes the input from the keyboard, and sends the output to the monitor</a:t>
            </a:r>
          </a:p>
          <a:p>
            <a:pPr>
              <a:lnSpc>
                <a:spcPct val="60000"/>
              </a:lnSpc>
            </a:pPr>
            <a:endParaRPr lang="en-US" smtClean="0"/>
          </a:p>
          <a:p>
            <a:r>
              <a:rPr lang="en-US" smtClean="0"/>
              <a:t>We can redirect the input and output using the redirection operators</a:t>
            </a:r>
          </a:p>
          <a:p>
            <a:pPr lvl="1">
              <a:lnSpc>
                <a:spcPct val="70000"/>
              </a:lnSpc>
              <a:buFontTx/>
              <a:buChar char="•"/>
            </a:pPr>
            <a:endParaRPr lang="en-US" smtClean="0"/>
          </a:p>
          <a:p>
            <a:pPr lvl="1">
              <a:buFontTx/>
              <a:buNone/>
            </a:pPr>
            <a:r>
              <a:rPr lang="en-US" smtClean="0"/>
              <a:t>$ cat  &gt; file1 </a:t>
            </a:r>
          </a:p>
          <a:p>
            <a:pPr lvl="1">
              <a:buFontTx/>
              <a:buNone/>
            </a:pPr>
            <a:r>
              <a:rPr lang="en-US" smtClean="0"/>
              <a:t>Type the content here</a:t>
            </a:r>
          </a:p>
          <a:p>
            <a:pPr lvl="1">
              <a:buFontTx/>
              <a:buNone/>
            </a:pPr>
            <a:r>
              <a:rPr lang="en-US" smtClean="0"/>
              <a:t>press &lt;ctrl d&gt; </a:t>
            </a:r>
          </a:p>
          <a:p>
            <a:pPr lvl="1">
              <a:buFontTx/>
              <a:buNone/>
            </a:pPr>
            <a:r>
              <a:rPr lang="en-US" smtClean="0"/>
              <a:t>$ cat file1</a:t>
            </a:r>
          </a:p>
          <a:p>
            <a:pPr lvl="1">
              <a:buFontTx/>
              <a:buNone/>
            </a:pPr>
            <a:r>
              <a:rPr lang="en-US" smtClean="0"/>
              <a:t>Displays the content of the file</a:t>
            </a:r>
          </a:p>
          <a:p>
            <a:pPr lvl="1">
              <a:buFontTx/>
              <a:buNone/>
            </a:pPr>
            <a:r>
              <a:rPr lang="en-US" smtClean="0"/>
              <a:t>$cat  &gt;&gt;  file1 </a:t>
            </a:r>
          </a:p>
          <a:p>
            <a:pPr lvl="1">
              <a:buFontTx/>
              <a:buNone/>
            </a:pPr>
            <a:r>
              <a:rPr lang="en-US" smtClean="0"/>
              <a:t>This will append standard input to the content of file1</a:t>
            </a:r>
          </a:p>
        </p:txBody>
      </p:sp>
      <p:sp>
        <p:nvSpPr>
          <p:cNvPr id="69637" name="Rectangle 3"/>
          <p:cNvSpPr>
            <a:spLocks noChangeArrowheads="1"/>
          </p:cNvSpPr>
          <p:nvPr/>
        </p:nvSpPr>
        <p:spPr bwMode="auto">
          <a:xfrm>
            <a:off x="533400" y="228600"/>
            <a:ext cx="8001000" cy="838200"/>
          </a:xfrm>
          <a:prstGeom prst="rect">
            <a:avLst/>
          </a:prstGeom>
          <a:noFill/>
          <a:ln w="9525">
            <a:noFill/>
            <a:miter lim="800000"/>
            <a:headEnd/>
            <a:tailEnd/>
          </a:ln>
        </p:spPr>
        <p:txBody>
          <a:bodyPr/>
          <a:lstStyle/>
          <a:p>
            <a:r>
              <a:rPr lang="en-US" b="1">
                <a:solidFill>
                  <a:schemeClr val="tx2"/>
                </a:solidFill>
              </a:rPr>
              <a:t>cat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r>
              <a:rPr lang="en-US" b="1" smtClean="0"/>
              <a:t>touch</a:t>
            </a:r>
          </a:p>
        </p:txBody>
      </p:sp>
      <p:sp>
        <p:nvSpPr>
          <p:cNvPr id="70659" name="Rectangle 2"/>
          <p:cNvSpPr>
            <a:spLocks noGrp="1" noChangeArrowheads="1"/>
          </p:cNvSpPr>
          <p:nvPr>
            <p:ph idx="1"/>
          </p:nvPr>
        </p:nvSpPr>
        <p:spPr/>
        <p:txBody>
          <a:bodyPr/>
          <a:lstStyle/>
          <a:p>
            <a:pPr>
              <a:lnSpc>
                <a:spcPct val="90000"/>
              </a:lnSpc>
            </a:pPr>
            <a:r>
              <a:rPr lang="en-US" sz="2000" b="1" smtClean="0"/>
              <a:t>touch </a:t>
            </a:r>
            <a:r>
              <a:rPr lang="en-US" sz="2000" smtClean="0"/>
              <a:t>is used to change the time stamp of the file</a:t>
            </a:r>
          </a:p>
          <a:p>
            <a:pPr>
              <a:lnSpc>
                <a:spcPct val="90000"/>
              </a:lnSpc>
              <a:buFontTx/>
              <a:buNone/>
            </a:pPr>
            <a:endParaRPr lang="en-US" sz="2000" smtClean="0"/>
          </a:p>
          <a:p>
            <a:pPr>
              <a:lnSpc>
                <a:spcPct val="90000"/>
              </a:lnSpc>
              <a:buFontTx/>
              <a:buNone/>
            </a:pPr>
            <a:r>
              <a:rPr lang="en-US" sz="2000" smtClean="0"/>
              <a:t>Syntax: </a:t>
            </a:r>
          </a:p>
          <a:p>
            <a:pPr>
              <a:lnSpc>
                <a:spcPct val="90000"/>
              </a:lnSpc>
              <a:buFontTx/>
              <a:buNone/>
            </a:pPr>
            <a:r>
              <a:rPr lang="en-US" sz="2000" smtClean="0"/>
              <a:t>	</a:t>
            </a:r>
            <a:r>
              <a:rPr lang="en-US" sz="2000" b="1" smtClean="0"/>
              <a:t>touch</a:t>
            </a:r>
            <a:r>
              <a:rPr lang="en-US" sz="2000" smtClean="0"/>
              <a:t> [options] file</a:t>
            </a:r>
          </a:p>
          <a:p>
            <a:pPr>
              <a:lnSpc>
                <a:spcPct val="90000"/>
              </a:lnSpc>
              <a:buFontTx/>
              <a:buNone/>
            </a:pPr>
            <a:endParaRPr lang="en-US" sz="2000" smtClean="0"/>
          </a:p>
          <a:p>
            <a:pPr>
              <a:lnSpc>
                <a:spcPct val="90000"/>
              </a:lnSpc>
            </a:pPr>
            <a:r>
              <a:rPr lang="en-US" sz="2000" smtClean="0"/>
              <a:t>Options:	</a:t>
            </a:r>
          </a:p>
          <a:p>
            <a:pPr lvl="1">
              <a:lnSpc>
                <a:spcPct val="90000"/>
              </a:lnSpc>
              <a:buFontTx/>
              <a:buChar char="•"/>
            </a:pPr>
            <a:r>
              <a:rPr lang="en-US" b="1" smtClean="0"/>
              <a:t>-a</a:t>
            </a:r>
            <a:r>
              <a:rPr lang="en-US" smtClean="0"/>
              <a:t> to change the access time</a:t>
            </a:r>
          </a:p>
          <a:p>
            <a:pPr lvl="1">
              <a:lnSpc>
                <a:spcPct val="90000"/>
              </a:lnSpc>
              <a:buFontTx/>
              <a:buChar char="•"/>
            </a:pPr>
            <a:r>
              <a:rPr lang="en-US" b="1" smtClean="0"/>
              <a:t>-m</a:t>
            </a:r>
            <a:r>
              <a:rPr lang="en-US" smtClean="0"/>
              <a:t> to change the modification time</a:t>
            </a:r>
          </a:p>
          <a:p>
            <a:pPr lvl="1">
              <a:lnSpc>
                <a:spcPct val="90000"/>
              </a:lnSpc>
              <a:buFontTx/>
              <a:buChar char="•"/>
            </a:pPr>
            <a:r>
              <a:rPr lang="en-US" b="1" smtClean="0"/>
              <a:t>-c</a:t>
            </a:r>
            <a:r>
              <a:rPr lang="en-US" smtClean="0"/>
              <a:t> no create if not exists	</a:t>
            </a:r>
          </a:p>
          <a:p>
            <a:pPr>
              <a:lnSpc>
                <a:spcPct val="90000"/>
              </a:lnSpc>
              <a:buFontTx/>
              <a:buNone/>
            </a:pPr>
            <a:endParaRPr lang="en-US" sz="2000" smtClean="0"/>
          </a:p>
          <a:p>
            <a:pPr>
              <a:lnSpc>
                <a:spcPct val="90000"/>
              </a:lnSpc>
            </a:pPr>
            <a:r>
              <a:rPr lang="en-US" sz="2000" b="1" smtClean="0"/>
              <a:t>touch &lt;file&gt;</a:t>
            </a:r>
            <a:r>
              <a:rPr lang="en-US" sz="2000" smtClean="0"/>
              <a:t> will change the time of change of the file if the file exists</a:t>
            </a:r>
          </a:p>
          <a:p>
            <a:pPr>
              <a:lnSpc>
                <a:spcPct val="90000"/>
              </a:lnSpc>
            </a:pPr>
            <a:endParaRPr lang="en-US" sz="2000" smtClean="0"/>
          </a:p>
          <a:p>
            <a:pPr>
              <a:lnSpc>
                <a:spcPct val="90000"/>
              </a:lnSpc>
            </a:pPr>
            <a:r>
              <a:rPr lang="en-US" sz="2000" smtClean="0"/>
              <a:t>If the file does not exist, it will create a file of zero byte size.</a:t>
            </a:r>
          </a:p>
        </p:txBody>
      </p:sp>
      <p:sp>
        <p:nvSpPr>
          <p:cNvPr id="70662"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r>
              <a:rPr lang="en-US" b="1" smtClean="0"/>
              <a:t>echo</a:t>
            </a:r>
            <a:r>
              <a:rPr lang="en-US" smtClean="0"/>
              <a:t> &amp; </a:t>
            </a:r>
            <a:r>
              <a:rPr lang="en-US" b="1" smtClean="0"/>
              <a:t>read</a:t>
            </a:r>
          </a:p>
        </p:txBody>
      </p:sp>
      <p:sp>
        <p:nvSpPr>
          <p:cNvPr id="71683" name="Rectangle 2"/>
          <p:cNvSpPr>
            <a:spLocks noGrp="1" noChangeArrowheads="1"/>
          </p:cNvSpPr>
          <p:nvPr>
            <p:ph idx="1"/>
          </p:nvPr>
        </p:nvSpPr>
        <p:spPr>
          <a:xfrm>
            <a:off x="457200" y="1143000"/>
            <a:ext cx="8153400" cy="4953000"/>
          </a:xfrm>
        </p:spPr>
        <p:txBody>
          <a:bodyPr/>
          <a:lstStyle/>
          <a:p>
            <a:endParaRPr lang="en-US" b="1" dirty="0" smtClean="0"/>
          </a:p>
          <a:p>
            <a:r>
              <a:rPr lang="en-US" b="1" dirty="0" smtClean="0"/>
              <a:t>echo</a:t>
            </a:r>
            <a:r>
              <a:rPr lang="en-US" dirty="0" smtClean="0"/>
              <a:t> command is used to print  output to the screen</a:t>
            </a:r>
          </a:p>
          <a:p>
            <a:pPr lvl="1">
              <a:buFontTx/>
              <a:buNone/>
            </a:pPr>
            <a:r>
              <a:rPr lang="en-US" dirty="0" smtClean="0"/>
              <a:t>	</a:t>
            </a:r>
            <a:r>
              <a:rPr lang="en-US" b="1" dirty="0" smtClean="0"/>
              <a:t>echo</a:t>
            </a:r>
            <a:r>
              <a:rPr lang="en-US" dirty="0" smtClean="0"/>
              <a:t> “This is an example”</a:t>
            </a:r>
          </a:p>
          <a:p>
            <a:pPr lvl="1">
              <a:buFontTx/>
              <a:buNone/>
            </a:pPr>
            <a:r>
              <a:rPr lang="en-US" dirty="0" smtClean="0"/>
              <a:t>	This is an example</a:t>
            </a:r>
          </a:p>
          <a:p>
            <a:pPr lvl="1">
              <a:lnSpc>
                <a:spcPct val="60000"/>
              </a:lnSpc>
              <a:buFontTx/>
              <a:buNone/>
            </a:pPr>
            <a:endParaRPr lang="en-US" dirty="0" smtClean="0"/>
          </a:p>
          <a:p>
            <a:pPr lvl="1">
              <a:buFontTx/>
              <a:buNone/>
            </a:pPr>
            <a:r>
              <a:rPr lang="en-US" dirty="0" smtClean="0"/>
              <a:t>	x=10</a:t>
            </a:r>
          </a:p>
          <a:p>
            <a:pPr lvl="1">
              <a:buFontTx/>
              <a:buNone/>
            </a:pPr>
            <a:r>
              <a:rPr lang="en-US" dirty="0" smtClean="0"/>
              <a:t>	</a:t>
            </a:r>
            <a:r>
              <a:rPr lang="en-US" b="1" dirty="0" smtClean="0"/>
              <a:t>echo</a:t>
            </a:r>
            <a:r>
              <a:rPr lang="en-US" dirty="0" smtClean="0"/>
              <a:t> $x</a:t>
            </a:r>
          </a:p>
          <a:p>
            <a:pPr lvl="1">
              <a:buFontTx/>
              <a:buNone/>
            </a:pPr>
            <a:r>
              <a:rPr lang="en-US" dirty="0" smtClean="0"/>
              <a:t>	10</a:t>
            </a:r>
          </a:p>
          <a:p>
            <a:r>
              <a:rPr lang="en-US" b="1" dirty="0" smtClean="0"/>
              <a:t>read</a:t>
            </a:r>
            <a:r>
              <a:rPr lang="en-US" dirty="0" smtClean="0"/>
              <a:t> command allows to read input from user  and assign it to the variable specified.</a:t>
            </a:r>
          </a:p>
          <a:p>
            <a:pPr lvl="1">
              <a:lnSpc>
                <a:spcPct val="120000"/>
              </a:lnSpc>
              <a:buFontTx/>
              <a:buNone/>
            </a:pPr>
            <a:r>
              <a:rPr lang="en-US" dirty="0" smtClean="0"/>
              <a:t>	</a:t>
            </a:r>
            <a:r>
              <a:rPr lang="en-US" b="1" dirty="0" smtClean="0"/>
              <a:t>read</a:t>
            </a:r>
            <a:r>
              <a:rPr lang="en-US" dirty="0" smtClean="0"/>
              <a:t> x</a:t>
            </a:r>
          </a:p>
        </p:txBody>
      </p:sp>
      <p:sp>
        <p:nvSpPr>
          <p:cNvPr id="71686"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457200" y="1524000"/>
            <a:ext cx="8001000" cy="4191000"/>
          </a:xfrm>
        </p:spPr>
        <p:txBody>
          <a:bodyPr/>
          <a:lstStyle/>
          <a:p>
            <a:pPr>
              <a:lnSpc>
                <a:spcPct val="90000"/>
              </a:lnSpc>
            </a:pPr>
            <a:r>
              <a:rPr lang="en-US" sz="2000" b="1" smtClean="0"/>
              <a:t>more</a:t>
            </a:r>
          </a:p>
          <a:p>
            <a:pPr lvl="1">
              <a:lnSpc>
                <a:spcPct val="90000"/>
              </a:lnSpc>
              <a:buFontTx/>
              <a:buChar char="•"/>
            </a:pPr>
            <a:r>
              <a:rPr lang="en-US" smtClean="0"/>
              <a:t>Allows user to view one page-full of information at a time.</a:t>
            </a:r>
          </a:p>
          <a:p>
            <a:pPr>
              <a:lnSpc>
                <a:spcPct val="90000"/>
              </a:lnSpc>
            </a:pPr>
            <a:r>
              <a:rPr lang="en-US" sz="2000" b="1" smtClean="0"/>
              <a:t>file</a:t>
            </a:r>
          </a:p>
          <a:p>
            <a:pPr lvl="1">
              <a:lnSpc>
                <a:spcPct val="90000"/>
              </a:lnSpc>
              <a:buFontTx/>
              <a:buChar char="•"/>
            </a:pPr>
            <a:r>
              <a:rPr lang="en-US" smtClean="0"/>
              <a:t>Used to display the type of the file</a:t>
            </a:r>
          </a:p>
          <a:p>
            <a:pPr>
              <a:lnSpc>
                <a:spcPct val="90000"/>
              </a:lnSpc>
            </a:pPr>
            <a:r>
              <a:rPr lang="en-US" sz="2000" b="1" smtClean="0"/>
              <a:t>tty</a:t>
            </a:r>
            <a:r>
              <a:rPr lang="en-US" sz="2000" smtClean="0"/>
              <a:t>	</a:t>
            </a:r>
          </a:p>
          <a:p>
            <a:pPr lvl="1">
              <a:lnSpc>
                <a:spcPct val="90000"/>
              </a:lnSpc>
              <a:buFontTx/>
              <a:buChar char="•"/>
            </a:pPr>
            <a:r>
              <a:rPr lang="en-US" smtClean="0"/>
              <a:t>Prints the terminal’s name	</a:t>
            </a:r>
          </a:p>
          <a:p>
            <a:pPr>
              <a:lnSpc>
                <a:spcPct val="90000"/>
              </a:lnSpc>
            </a:pPr>
            <a:endParaRPr lang="en-US" sz="2000" smtClean="0"/>
          </a:p>
        </p:txBody>
      </p:sp>
      <p:sp>
        <p:nvSpPr>
          <p:cNvPr id="72709"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General Purpose Utilities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381000" y="1371600"/>
            <a:ext cx="8001000" cy="4267200"/>
          </a:xfrm>
        </p:spPr>
        <p:txBody>
          <a:bodyPr/>
          <a:lstStyle/>
          <a:p>
            <a:pPr>
              <a:lnSpc>
                <a:spcPct val="90000"/>
              </a:lnSpc>
            </a:pPr>
            <a:r>
              <a:rPr lang="en-US" sz="2000" b="1" smtClean="0"/>
              <a:t>wc</a:t>
            </a:r>
          </a:p>
          <a:p>
            <a:pPr lvl="1">
              <a:lnSpc>
                <a:spcPct val="90000"/>
              </a:lnSpc>
              <a:buFontTx/>
              <a:buChar char="•"/>
            </a:pPr>
            <a:r>
              <a:rPr lang="en-US" smtClean="0"/>
              <a:t>A filter used to count the number of lines, words, and characters in a disk file or from the standard input.</a:t>
            </a:r>
          </a:p>
          <a:p>
            <a:pPr lvl="1">
              <a:lnSpc>
                <a:spcPct val="90000"/>
              </a:lnSpc>
              <a:buFontTx/>
              <a:buChar char="•"/>
            </a:pPr>
            <a:r>
              <a:rPr lang="en-US" b="1" smtClean="0"/>
              <a:t>-l</a:t>
            </a:r>
            <a:r>
              <a:rPr lang="en-US" smtClean="0"/>
              <a:t>     - displays the number of lines</a:t>
            </a:r>
          </a:p>
          <a:p>
            <a:pPr lvl="1">
              <a:lnSpc>
                <a:spcPct val="90000"/>
              </a:lnSpc>
              <a:buFontTx/>
              <a:buChar char="•"/>
            </a:pPr>
            <a:r>
              <a:rPr lang="en-US" b="1" smtClean="0"/>
              <a:t>-w </a:t>
            </a:r>
            <a:r>
              <a:rPr lang="en-US" smtClean="0"/>
              <a:t>  - displays the number of words</a:t>
            </a:r>
          </a:p>
          <a:p>
            <a:pPr lvl="1">
              <a:lnSpc>
                <a:spcPct val="90000"/>
              </a:lnSpc>
              <a:buFontTx/>
              <a:buChar char="•"/>
            </a:pPr>
            <a:r>
              <a:rPr lang="en-US" b="1" smtClean="0"/>
              <a:t>-c </a:t>
            </a:r>
            <a:r>
              <a:rPr lang="en-US" smtClean="0"/>
              <a:t>   - displays the number of characters</a:t>
            </a:r>
          </a:p>
        </p:txBody>
      </p:sp>
      <p:sp>
        <p:nvSpPr>
          <p:cNvPr id="73733"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General Purpose Utilities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smtClean="0"/>
              <a:t>find</a:t>
            </a:r>
          </a:p>
        </p:txBody>
      </p:sp>
      <p:sp>
        <p:nvSpPr>
          <p:cNvPr id="74755" name="Rectangle 2"/>
          <p:cNvSpPr>
            <a:spLocks noGrp="1" noChangeArrowheads="1"/>
          </p:cNvSpPr>
          <p:nvPr>
            <p:ph idx="1"/>
          </p:nvPr>
        </p:nvSpPr>
        <p:spPr>
          <a:xfrm>
            <a:off x="609600" y="1219200"/>
            <a:ext cx="8534400" cy="4648200"/>
          </a:xfrm>
        </p:spPr>
        <p:txBody>
          <a:bodyPr/>
          <a:lstStyle/>
          <a:p>
            <a:pPr>
              <a:lnSpc>
                <a:spcPct val="90000"/>
              </a:lnSpc>
            </a:pPr>
            <a:endParaRPr lang="en-US" sz="2000" dirty="0" smtClean="0"/>
          </a:p>
          <a:p>
            <a:pPr>
              <a:lnSpc>
                <a:spcPct val="90000"/>
              </a:lnSpc>
            </a:pPr>
            <a:r>
              <a:rPr lang="en-US" sz="2000" dirty="0" smtClean="0"/>
              <a:t>Lets user to search set of files and directories based on various criteria</a:t>
            </a:r>
          </a:p>
          <a:p>
            <a:pPr>
              <a:lnSpc>
                <a:spcPct val="90000"/>
              </a:lnSpc>
            </a:pPr>
            <a:r>
              <a:rPr lang="en-US" sz="2000" dirty="0" smtClean="0"/>
              <a:t>Syntax:  find [path...] [expression]</a:t>
            </a:r>
          </a:p>
          <a:p>
            <a:pPr>
              <a:lnSpc>
                <a:spcPct val="90000"/>
              </a:lnSpc>
            </a:pPr>
            <a:r>
              <a:rPr lang="en-US" sz="2000" dirty="0" smtClean="0"/>
              <a:t>[path] </a:t>
            </a:r>
          </a:p>
          <a:p>
            <a:pPr lvl="1">
              <a:lnSpc>
                <a:spcPct val="90000"/>
              </a:lnSpc>
              <a:buFontTx/>
              <a:buChar char="•"/>
            </a:pPr>
            <a:r>
              <a:rPr lang="en-US" dirty="0" smtClean="0"/>
              <a:t>where to search </a:t>
            </a:r>
          </a:p>
          <a:p>
            <a:pPr>
              <a:lnSpc>
                <a:spcPct val="90000"/>
              </a:lnSpc>
            </a:pPr>
            <a:r>
              <a:rPr lang="en-US" sz="2000" dirty="0" smtClean="0"/>
              <a:t>[expression]</a:t>
            </a:r>
          </a:p>
          <a:p>
            <a:pPr lvl="1">
              <a:lnSpc>
                <a:spcPct val="90000"/>
              </a:lnSpc>
            </a:pPr>
            <a:r>
              <a:rPr lang="en-US" dirty="0" smtClean="0"/>
              <a:t>What type of file to search (specified with –type option)</a:t>
            </a:r>
          </a:p>
          <a:p>
            <a:pPr lvl="1">
              <a:lnSpc>
                <a:spcPct val="90000"/>
              </a:lnSpc>
            </a:pPr>
            <a:r>
              <a:rPr lang="en-US" dirty="0" smtClean="0"/>
              <a:t>What action to be applied (–exec, –print,  etc.)</a:t>
            </a:r>
          </a:p>
          <a:p>
            <a:pPr lvl="1">
              <a:lnSpc>
                <a:spcPct val="90000"/>
              </a:lnSpc>
            </a:pPr>
            <a:r>
              <a:rPr lang="en-US" dirty="0" smtClean="0"/>
              <a:t>Name of the files (specified as part of –name option, enclosed in “  “)</a:t>
            </a:r>
          </a:p>
          <a:p>
            <a:pPr>
              <a:lnSpc>
                <a:spcPct val="90000"/>
              </a:lnSpc>
            </a:pPr>
            <a:r>
              <a:rPr lang="en-US" sz="2000" dirty="0" smtClean="0"/>
              <a:t>Example</a:t>
            </a:r>
          </a:p>
          <a:p>
            <a:pPr lvl="1">
              <a:lnSpc>
                <a:spcPct val="140000"/>
              </a:lnSpc>
              <a:buFontTx/>
              <a:buNone/>
            </a:pPr>
            <a:r>
              <a:rPr lang="en-US" dirty="0" smtClean="0"/>
              <a:t>       find  </a:t>
            </a:r>
            <a:r>
              <a:rPr lang="en-US" b="1" dirty="0" smtClean="0"/>
              <a:t>.</a:t>
            </a:r>
            <a:r>
              <a:rPr lang="en-US" dirty="0" smtClean="0"/>
              <a:t>  –name “*.c”  -print</a:t>
            </a:r>
          </a:p>
          <a:p>
            <a:pPr>
              <a:lnSpc>
                <a:spcPct val="40000"/>
              </a:lnSpc>
              <a:buFontTx/>
              <a:buNone/>
            </a:pPr>
            <a:endParaRPr lang="en-US" sz="2000" dirty="0" smtClean="0"/>
          </a:p>
          <a:p>
            <a:pPr>
              <a:lnSpc>
                <a:spcPct val="90000"/>
              </a:lnSpc>
              <a:buFontTx/>
              <a:buNone/>
            </a:pPr>
            <a:r>
              <a:rPr lang="en-US" sz="2000" dirty="0" smtClean="0"/>
              <a:t>		lists all files with .c extension from the current dir &amp; its subdirectories</a:t>
            </a:r>
          </a:p>
          <a:p>
            <a:pPr>
              <a:lnSpc>
                <a:spcPct val="50000"/>
              </a:lnSpc>
              <a:buFontTx/>
              <a:buNone/>
            </a:pPr>
            <a:endParaRPr lang="en-US" sz="2000" dirty="0" smtClean="0"/>
          </a:p>
          <a:p>
            <a:pPr>
              <a:lnSpc>
                <a:spcPct val="90000"/>
              </a:lnSpc>
              <a:buFontTx/>
              <a:buNone/>
            </a:pPr>
            <a:r>
              <a:rPr lang="en-US" sz="2000" dirty="0" smtClean="0"/>
              <a:t>		</a:t>
            </a:r>
          </a:p>
        </p:txBody>
      </p:sp>
      <p:sp>
        <p:nvSpPr>
          <p:cNvPr id="74758" name="Rectangle 3"/>
          <p:cNvSpPr>
            <a:spLocks noChangeArrowheads="1"/>
          </p:cNvSpPr>
          <p:nvPr/>
        </p:nvSpPr>
        <p:spPr bwMode="auto">
          <a:xfrm>
            <a:off x="4572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p:txBody>
          <a:bodyPr/>
          <a:lstStyle/>
          <a:p>
            <a:r>
              <a:rPr lang="en-US" smtClean="0"/>
              <a:t>find</a:t>
            </a:r>
          </a:p>
        </p:txBody>
      </p:sp>
      <p:sp>
        <p:nvSpPr>
          <p:cNvPr id="75779" name="Rectangle 2"/>
          <p:cNvSpPr>
            <a:spLocks noGrp="1" noChangeArrowheads="1"/>
          </p:cNvSpPr>
          <p:nvPr>
            <p:ph idx="1"/>
          </p:nvPr>
        </p:nvSpPr>
        <p:spPr>
          <a:xfrm>
            <a:off x="533400" y="1295400"/>
            <a:ext cx="8153400" cy="4343400"/>
          </a:xfrm>
        </p:spPr>
        <p:txBody>
          <a:bodyPr/>
          <a:lstStyle/>
          <a:p>
            <a:endParaRPr lang="en-US" dirty="0" smtClean="0"/>
          </a:p>
          <a:p>
            <a:r>
              <a:rPr lang="en-US" dirty="0" smtClean="0"/>
              <a:t>Finding files on the basis of file size </a:t>
            </a:r>
          </a:p>
          <a:p>
            <a:pPr lvl="1">
              <a:lnSpc>
                <a:spcPct val="130000"/>
              </a:lnSpc>
              <a:buFontTx/>
              <a:buChar char="•"/>
            </a:pPr>
            <a:r>
              <a:rPr lang="en-US" dirty="0" smtClean="0"/>
              <a:t>– size [+ –]n[</a:t>
            </a:r>
            <a:r>
              <a:rPr lang="en-US" dirty="0" err="1" smtClean="0"/>
              <a:t>bc</a:t>
            </a:r>
            <a:r>
              <a:rPr lang="en-US" dirty="0" smtClean="0"/>
              <a:t>]		</a:t>
            </a:r>
          </a:p>
          <a:p>
            <a:pPr lvl="2">
              <a:lnSpc>
                <a:spcPct val="40000"/>
              </a:lnSpc>
              <a:buFontTx/>
              <a:buNone/>
            </a:pPr>
            <a:endParaRPr lang="en-US" dirty="0" smtClean="0"/>
          </a:p>
          <a:p>
            <a:pPr lvl="2">
              <a:lnSpc>
                <a:spcPct val="130000"/>
              </a:lnSpc>
              <a:buFontTx/>
              <a:buNone/>
            </a:pPr>
            <a:r>
              <a:rPr lang="en-US" dirty="0" smtClean="0"/>
              <a:t>n represents size in bytes (c) or  blocks (b) of 512 bytes	</a:t>
            </a:r>
          </a:p>
          <a:p>
            <a:pPr lvl="2">
              <a:lnSpc>
                <a:spcPct val="190000"/>
              </a:lnSpc>
              <a:buFontTx/>
              <a:buNone/>
            </a:pPr>
            <a:r>
              <a:rPr lang="en-US" dirty="0" smtClean="0"/>
              <a:t>find </a:t>
            </a:r>
            <a:r>
              <a:rPr lang="en-US" b="1" dirty="0" smtClean="0"/>
              <a:t>.</a:t>
            </a:r>
            <a:r>
              <a:rPr lang="en-US" dirty="0" smtClean="0"/>
              <a:t> –size 1000c           lists all files that are exactly 1000 bytes in size</a:t>
            </a:r>
          </a:p>
          <a:p>
            <a:pPr lvl="2">
              <a:lnSpc>
                <a:spcPct val="130000"/>
              </a:lnSpc>
              <a:buFontTx/>
              <a:buNone/>
            </a:pPr>
            <a:r>
              <a:rPr lang="en-US" dirty="0" smtClean="0"/>
              <a:t>find </a:t>
            </a:r>
            <a:r>
              <a:rPr lang="en-US" b="1" dirty="0" smtClean="0"/>
              <a:t>.</a:t>
            </a:r>
            <a:r>
              <a:rPr lang="en-US" dirty="0" smtClean="0"/>
              <a:t> –size +1000c         lists all files that are more than 1000 bytes in size</a:t>
            </a:r>
          </a:p>
          <a:p>
            <a:pPr lvl="2">
              <a:lnSpc>
                <a:spcPct val="130000"/>
              </a:lnSpc>
              <a:buFontTx/>
              <a:buNone/>
            </a:pPr>
            <a:r>
              <a:rPr lang="en-US" dirty="0" smtClean="0"/>
              <a:t>find </a:t>
            </a:r>
            <a:r>
              <a:rPr lang="en-US" b="1" dirty="0" smtClean="0"/>
              <a:t>.</a:t>
            </a:r>
            <a:r>
              <a:rPr lang="en-US" dirty="0" smtClean="0"/>
              <a:t> –size –1000c         lists all files that are less than 1000 bytes in size</a:t>
            </a:r>
          </a:p>
          <a:p>
            <a:pPr lvl="2">
              <a:lnSpc>
                <a:spcPct val="130000"/>
              </a:lnSpc>
              <a:buFontTx/>
              <a:buNone/>
            </a:pPr>
            <a:endParaRPr lang="en-US" sz="2000" dirty="0" smtClean="0"/>
          </a:p>
        </p:txBody>
      </p:sp>
      <p:sp>
        <p:nvSpPr>
          <p:cNvPr id="75782" name="Rectangle 3"/>
          <p:cNvSpPr>
            <a:spLocks noChangeArrowheads="1"/>
          </p:cNvSpPr>
          <p:nvPr/>
        </p:nvSpPr>
        <p:spPr bwMode="auto">
          <a:xfrm>
            <a:off x="457200" y="304800"/>
            <a:ext cx="8001000" cy="7620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457200" y="914400"/>
            <a:ext cx="8229600" cy="5105400"/>
          </a:xfrm>
        </p:spPr>
        <p:txBody>
          <a:bodyPr/>
          <a:lstStyle/>
          <a:p>
            <a:pPr lvl="1">
              <a:lnSpc>
                <a:spcPct val="90000"/>
              </a:lnSpc>
              <a:buFontTx/>
              <a:buChar char="•"/>
            </a:pPr>
            <a:r>
              <a:rPr lang="en-US" smtClean="0"/>
              <a:t>Ken Thompson of AT&amp;T Bell Laboratories designed UNIX in late 1960s </a:t>
            </a:r>
          </a:p>
          <a:p>
            <a:pPr lvl="1">
              <a:lnSpc>
                <a:spcPct val="90000"/>
              </a:lnSpc>
              <a:buFontTx/>
              <a:buChar char="•"/>
            </a:pPr>
            <a:endParaRPr lang="en-US" smtClean="0"/>
          </a:p>
          <a:p>
            <a:pPr lvl="1">
              <a:lnSpc>
                <a:spcPct val="90000"/>
              </a:lnSpc>
              <a:buFontTx/>
              <a:buChar char="•"/>
            </a:pPr>
            <a:r>
              <a:rPr lang="en-US" smtClean="0"/>
              <a:t>Two versions of UNIX that emerged are AT&amp;T Unix and BSD Unix</a:t>
            </a:r>
          </a:p>
          <a:p>
            <a:pPr lvl="1">
              <a:lnSpc>
                <a:spcPct val="90000"/>
              </a:lnSpc>
              <a:buFontTx/>
              <a:buChar char="•"/>
            </a:pPr>
            <a:endParaRPr lang="en-US" smtClean="0"/>
          </a:p>
          <a:p>
            <a:pPr lvl="1">
              <a:lnSpc>
                <a:spcPct val="90000"/>
              </a:lnSpc>
              <a:buFontTx/>
              <a:buChar char="•"/>
            </a:pPr>
            <a:r>
              <a:rPr lang="en-US" smtClean="0"/>
              <a:t>In 1989, AT&amp;T and Sun Microsystems joined together and developed system V release 4 (SVR4)</a:t>
            </a:r>
          </a:p>
          <a:p>
            <a:pPr lvl="1">
              <a:lnSpc>
                <a:spcPct val="90000"/>
              </a:lnSpc>
              <a:buFontTx/>
              <a:buChar char="•"/>
            </a:pPr>
            <a:endParaRPr lang="en-US" smtClean="0"/>
          </a:p>
          <a:p>
            <a:pPr lvl="1">
              <a:lnSpc>
                <a:spcPct val="90000"/>
              </a:lnSpc>
              <a:buFontTx/>
              <a:buChar char="•"/>
            </a:pPr>
            <a:r>
              <a:rPr lang="en-US" smtClean="0"/>
              <a:t>Two of the main standards mainly in use are </a:t>
            </a:r>
            <a:r>
              <a:rPr lang="en-US" b="1" smtClean="0"/>
              <a:t>POSIX </a:t>
            </a:r>
            <a:r>
              <a:rPr lang="en-US" smtClean="0"/>
              <a:t>(Portable Operating System Interface) and </a:t>
            </a:r>
            <a:r>
              <a:rPr lang="en-US" b="1" smtClean="0"/>
              <a:t> X/open</a:t>
            </a:r>
            <a:r>
              <a:rPr lang="en-US" smtClean="0"/>
              <a:t> standard. In 1988, MIT formed Xconsortium developed vendor-neutral </a:t>
            </a:r>
            <a:r>
              <a:rPr lang="en-US" b="1" smtClean="0"/>
              <a:t>Xwindow</a:t>
            </a:r>
            <a:r>
              <a:rPr lang="en-US" smtClean="0"/>
              <a:t> System.</a:t>
            </a:r>
          </a:p>
          <a:p>
            <a:pPr lvl="1">
              <a:lnSpc>
                <a:spcPct val="90000"/>
              </a:lnSpc>
              <a:buFontTx/>
              <a:buChar char="•"/>
            </a:pPr>
            <a:endParaRPr lang="en-US" smtClean="0"/>
          </a:p>
        </p:txBody>
      </p:sp>
      <p:sp>
        <p:nvSpPr>
          <p:cNvPr id="13317" name="Rectangle 3"/>
          <p:cNvSpPr>
            <a:spLocks noChangeArrowheads="1"/>
          </p:cNvSpPr>
          <p:nvPr/>
        </p:nvSpPr>
        <p:spPr bwMode="auto">
          <a:xfrm>
            <a:off x="457200" y="152400"/>
            <a:ext cx="8001000" cy="838200"/>
          </a:xfrm>
          <a:prstGeom prst="rect">
            <a:avLst/>
          </a:prstGeom>
          <a:noFill/>
          <a:ln w="9525">
            <a:noFill/>
            <a:miter lim="800000"/>
            <a:headEnd/>
            <a:tailEnd/>
          </a:ln>
        </p:spPr>
        <p:txBody>
          <a:bodyPr/>
          <a:lstStyle/>
          <a:p>
            <a:r>
              <a:rPr lang="en-US">
                <a:solidFill>
                  <a:schemeClr val="tx2"/>
                </a:solidFill>
              </a:rPr>
              <a:t>History of UNIX</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r>
              <a:rPr lang="en-US" smtClean="0"/>
              <a:t>find</a:t>
            </a:r>
          </a:p>
        </p:txBody>
      </p:sp>
      <p:sp>
        <p:nvSpPr>
          <p:cNvPr id="76803" name="Rectangle 2"/>
          <p:cNvSpPr>
            <a:spLocks noGrp="1" noChangeArrowheads="1"/>
          </p:cNvSpPr>
          <p:nvPr>
            <p:ph idx="1"/>
          </p:nvPr>
        </p:nvSpPr>
        <p:spPr>
          <a:xfrm>
            <a:off x="533400" y="1295400"/>
            <a:ext cx="8610600" cy="4343400"/>
          </a:xfrm>
        </p:spPr>
        <p:txBody>
          <a:bodyPr/>
          <a:lstStyle/>
          <a:p>
            <a:endParaRPr lang="en-US" dirty="0" smtClean="0"/>
          </a:p>
          <a:p>
            <a:r>
              <a:rPr lang="en-US" dirty="0" smtClean="0"/>
              <a:t>Finding files on the basis of access time (</a:t>
            </a:r>
            <a:r>
              <a:rPr lang="en-US" dirty="0" err="1" smtClean="0"/>
              <a:t>atime</a:t>
            </a:r>
            <a:r>
              <a:rPr lang="en-US" dirty="0" smtClean="0"/>
              <a:t>) or modified time (</a:t>
            </a:r>
            <a:r>
              <a:rPr lang="en-US" dirty="0" err="1" smtClean="0"/>
              <a:t>mtime</a:t>
            </a:r>
            <a:r>
              <a:rPr lang="en-US" dirty="0" smtClean="0"/>
              <a:t>)</a:t>
            </a:r>
          </a:p>
          <a:p>
            <a:pPr lvl="1">
              <a:lnSpc>
                <a:spcPct val="130000"/>
              </a:lnSpc>
              <a:buFontTx/>
              <a:buChar char="•"/>
            </a:pPr>
            <a:r>
              <a:rPr lang="en-US" dirty="0" smtClean="0"/>
              <a:t>– </a:t>
            </a:r>
            <a:r>
              <a:rPr lang="en-US" dirty="0" err="1" smtClean="0"/>
              <a:t>atime</a:t>
            </a:r>
            <a:r>
              <a:rPr lang="en-US" dirty="0" smtClean="0"/>
              <a:t> [+-]n</a:t>
            </a:r>
          </a:p>
          <a:p>
            <a:pPr lvl="1">
              <a:lnSpc>
                <a:spcPct val="130000"/>
              </a:lnSpc>
              <a:buFontTx/>
              <a:buChar char="•"/>
            </a:pPr>
            <a:r>
              <a:rPr lang="en-US" dirty="0" smtClean="0"/>
              <a:t>– </a:t>
            </a:r>
            <a:r>
              <a:rPr lang="en-US" dirty="0" err="1" smtClean="0"/>
              <a:t>mtime</a:t>
            </a:r>
            <a:r>
              <a:rPr lang="en-US" dirty="0" smtClean="0"/>
              <a:t> [+-]n</a:t>
            </a:r>
          </a:p>
          <a:p>
            <a:pPr lvl="2">
              <a:lnSpc>
                <a:spcPct val="130000"/>
              </a:lnSpc>
              <a:buFontTx/>
              <a:buNone/>
            </a:pPr>
            <a:r>
              <a:rPr lang="en-US" dirty="0" smtClean="0"/>
              <a:t>    n represents number of days ( actually 24 * n hours)	</a:t>
            </a:r>
          </a:p>
          <a:p>
            <a:pPr lvl="2">
              <a:lnSpc>
                <a:spcPct val="190000"/>
              </a:lnSpc>
              <a:buFontTx/>
              <a:buNone/>
            </a:pPr>
            <a:r>
              <a:rPr lang="en-US" dirty="0" smtClean="0"/>
              <a:t>find  </a:t>
            </a:r>
            <a:r>
              <a:rPr lang="en-US" b="1" dirty="0" smtClean="0"/>
              <a:t>.</a:t>
            </a:r>
            <a:r>
              <a:rPr lang="en-US" dirty="0" smtClean="0"/>
              <a:t>  –</a:t>
            </a:r>
            <a:r>
              <a:rPr lang="en-US" dirty="0" err="1" smtClean="0"/>
              <a:t>atime</a:t>
            </a:r>
            <a:r>
              <a:rPr lang="en-US" dirty="0" smtClean="0"/>
              <a:t> 2 		lists files accessed exactly 2 days ago</a:t>
            </a:r>
          </a:p>
          <a:p>
            <a:pPr lvl="2">
              <a:lnSpc>
                <a:spcPct val="190000"/>
              </a:lnSpc>
              <a:buFontTx/>
              <a:buNone/>
            </a:pPr>
            <a:r>
              <a:rPr lang="en-US" dirty="0" smtClean="0"/>
              <a:t>find  </a:t>
            </a:r>
            <a:r>
              <a:rPr lang="en-US" b="1" dirty="0" smtClean="0"/>
              <a:t>.</a:t>
            </a:r>
            <a:r>
              <a:rPr lang="en-US" dirty="0" smtClean="0"/>
              <a:t>  –</a:t>
            </a:r>
            <a:r>
              <a:rPr lang="en-US" dirty="0" err="1" smtClean="0"/>
              <a:t>atime</a:t>
            </a:r>
            <a:r>
              <a:rPr lang="en-US" dirty="0" smtClean="0"/>
              <a:t> +2 		lists files accessed more than 2 days ago</a:t>
            </a:r>
            <a:endParaRPr lang="en-US" sz="2000" dirty="0" smtClean="0"/>
          </a:p>
          <a:p>
            <a:pPr lvl="2">
              <a:lnSpc>
                <a:spcPct val="190000"/>
              </a:lnSpc>
              <a:buFontTx/>
              <a:buNone/>
            </a:pPr>
            <a:r>
              <a:rPr lang="en-US" dirty="0" smtClean="0"/>
              <a:t>find  </a:t>
            </a:r>
            <a:r>
              <a:rPr lang="en-US" b="1" dirty="0" smtClean="0"/>
              <a:t>/</a:t>
            </a:r>
            <a:r>
              <a:rPr lang="en-US" dirty="0" smtClean="0"/>
              <a:t>  –</a:t>
            </a:r>
            <a:r>
              <a:rPr lang="en-US" dirty="0" err="1" smtClean="0"/>
              <a:t>mtime</a:t>
            </a:r>
            <a:r>
              <a:rPr lang="en-US" dirty="0" smtClean="0"/>
              <a:t> –2 	lists files modified less than 2 days ago</a:t>
            </a:r>
            <a:endParaRPr lang="en-US" sz="2000" dirty="0" smtClean="0"/>
          </a:p>
          <a:p>
            <a:pPr lvl="2">
              <a:lnSpc>
                <a:spcPct val="190000"/>
              </a:lnSpc>
              <a:buFontTx/>
              <a:buNone/>
            </a:pPr>
            <a:endParaRPr lang="en-US" sz="20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title"/>
          </p:nvPr>
        </p:nvSpPr>
        <p:spPr/>
        <p:txBody>
          <a:bodyPr/>
          <a:lstStyle/>
          <a:p>
            <a:r>
              <a:rPr lang="en-US" smtClean="0"/>
              <a:t>find</a:t>
            </a:r>
          </a:p>
        </p:txBody>
      </p:sp>
      <p:sp>
        <p:nvSpPr>
          <p:cNvPr id="77827" name="Rectangle 2"/>
          <p:cNvSpPr>
            <a:spLocks noGrp="1" noChangeArrowheads="1"/>
          </p:cNvSpPr>
          <p:nvPr>
            <p:ph idx="1"/>
          </p:nvPr>
        </p:nvSpPr>
        <p:spPr>
          <a:xfrm>
            <a:off x="533400" y="914400"/>
            <a:ext cx="8610600" cy="4953000"/>
          </a:xfrm>
        </p:spPr>
        <p:txBody>
          <a:bodyPr/>
          <a:lstStyle/>
          <a:p>
            <a:endParaRPr lang="en-US" dirty="0" smtClean="0"/>
          </a:p>
          <a:p>
            <a:r>
              <a:rPr lang="en-US" dirty="0" smtClean="0"/>
              <a:t>Applying a command on files matching the criteria with –exec and –ok options</a:t>
            </a:r>
          </a:p>
          <a:p>
            <a:pPr lvl="1">
              <a:lnSpc>
                <a:spcPct val="130000"/>
              </a:lnSpc>
              <a:buFontTx/>
              <a:buChar char="•"/>
            </a:pPr>
            <a:r>
              <a:rPr lang="en-US" dirty="0" smtClean="0"/>
              <a:t>– exec </a:t>
            </a:r>
            <a:r>
              <a:rPr lang="en-US" i="1" dirty="0" smtClean="0"/>
              <a:t>command</a:t>
            </a:r>
            <a:r>
              <a:rPr lang="en-US" dirty="0" smtClean="0"/>
              <a:t>  {} \;</a:t>
            </a:r>
          </a:p>
          <a:p>
            <a:pPr lvl="2">
              <a:lnSpc>
                <a:spcPct val="130000"/>
              </a:lnSpc>
              <a:buFontTx/>
              <a:buNone/>
            </a:pPr>
            <a:r>
              <a:rPr lang="en-US" i="1" dirty="0" smtClean="0"/>
              <a:t>command  is command </a:t>
            </a:r>
            <a:r>
              <a:rPr lang="en-US" dirty="0" smtClean="0"/>
              <a:t>to be applied on the matching files (does not prompt user)</a:t>
            </a:r>
          </a:p>
          <a:p>
            <a:pPr lvl="2">
              <a:lnSpc>
                <a:spcPct val="190000"/>
              </a:lnSpc>
              <a:buFontTx/>
              <a:buNone/>
            </a:pPr>
            <a:r>
              <a:rPr lang="en-US" dirty="0" smtClean="0"/>
              <a:t>find  </a:t>
            </a:r>
            <a:r>
              <a:rPr lang="en-US" b="1" dirty="0" smtClean="0"/>
              <a:t>.</a:t>
            </a:r>
            <a:r>
              <a:rPr lang="en-US" dirty="0" smtClean="0"/>
              <a:t>  -name “*.dat” –exec </a:t>
            </a:r>
            <a:r>
              <a:rPr lang="en-US" dirty="0" err="1" smtClean="0"/>
              <a:t>ls</a:t>
            </a:r>
            <a:r>
              <a:rPr lang="en-US" dirty="0" smtClean="0"/>
              <a:t> –l {} \;</a:t>
            </a:r>
          </a:p>
          <a:p>
            <a:pPr lvl="2">
              <a:lnSpc>
                <a:spcPct val="190000"/>
              </a:lnSpc>
              <a:buFontTx/>
              <a:buNone/>
            </a:pPr>
            <a:r>
              <a:rPr lang="en-US" dirty="0" smtClean="0"/>
              <a:t>Long listing of all files with .</a:t>
            </a:r>
            <a:r>
              <a:rPr lang="en-US" dirty="0" err="1" smtClean="0"/>
              <a:t>dat</a:t>
            </a:r>
            <a:r>
              <a:rPr lang="en-US" dirty="0" smtClean="0"/>
              <a:t> extension in the current and its subdirectories</a:t>
            </a:r>
          </a:p>
          <a:p>
            <a:pPr lvl="1">
              <a:lnSpc>
                <a:spcPct val="130000"/>
              </a:lnSpc>
              <a:buFontTx/>
              <a:buChar char="•"/>
            </a:pPr>
            <a:r>
              <a:rPr lang="en-US" dirty="0" smtClean="0"/>
              <a:t>-ok  </a:t>
            </a:r>
            <a:r>
              <a:rPr lang="en-US" i="1" dirty="0" smtClean="0"/>
              <a:t>command</a:t>
            </a:r>
            <a:r>
              <a:rPr lang="en-US" dirty="0" smtClean="0"/>
              <a:t>  {} \; Functionality is similar to –exec, but prompts user before applying the command on the file matching the criteria.</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r>
              <a:rPr lang="en-US" smtClean="0"/>
              <a:t>Standard Files</a:t>
            </a:r>
          </a:p>
        </p:txBody>
      </p:sp>
      <p:sp>
        <p:nvSpPr>
          <p:cNvPr id="78851" name="Rectangle 2"/>
          <p:cNvSpPr>
            <a:spLocks noGrp="1" noChangeArrowheads="1"/>
          </p:cNvSpPr>
          <p:nvPr>
            <p:ph idx="1"/>
          </p:nvPr>
        </p:nvSpPr>
        <p:spPr>
          <a:xfrm>
            <a:off x="609600" y="1219200"/>
            <a:ext cx="8001000" cy="4191000"/>
          </a:xfrm>
        </p:spPr>
        <p:txBody>
          <a:bodyPr/>
          <a:lstStyle/>
          <a:p>
            <a:pPr>
              <a:lnSpc>
                <a:spcPct val="90000"/>
              </a:lnSpc>
            </a:pPr>
            <a:endParaRPr lang="en-US" dirty="0" smtClean="0"/>
          </a:p>
          <a:p>
            <a:pPr>
              <a:lnSpc>
                <a:spcPct val="90000"/>
              </a:lnSpc>
            </a:pPr>
            <a:r>
              <a:rPr lang="en-US" dirty="0" smtClean="0"/>
              <a:t>Standard Input file</a:t>
            </a:r>
          </a:p>
          <a:p>
            <a:pPr lvl="1">
              <a:lnSpc>
                <a:spcPct val="90000"/>
              </a:lnSpc>
              <a:buFontTx/>
              <a:buChar char="•"/>
            </a:pPr>
            <a:r>
              <a:rPr lang="en-US" dirty="0" smtClean="0"/>
              <a:t>Keyboard, file descriptor is 0</a:t>
            </a:r>
          </a:p>
          <a:p>
            <a:pPr lvl="1">
              <a:lnSpc>
                <a:spcPct val="90000"/>
              </a:lnSpc>
              <a:buFontTx/>
              <a:buChar char="•"/>
            </a:pPr>
            <a:endParaRPr lang="en-US" dirty="0" smtClean="0"/>
          </a:p>
          <a:p>
            <a:pPr>
              <a:lnSpc>
                <a:spcPct val="90000"/>
              </a:lnSpc>
            </a:pPr>
            <a:r>
              <a:rPr lang="en-US" dirty="0" smtClean="0"/>
              <a:t>Standard Output file</a:t>
            </a:r>
          </a:p>
          <a:p>
            <a:pPr lvl="1">
              <a:lnSpc>
                <a:spcPct val="90000"/>
              </a:lnSpc>
              <a:buFontTx/>
              <a:buChar char="•"/>
            </a:pPr>
            <a:r>
              <a:rPr lang="en-US" dirty="0" smtClean="0"/>
              <a:t>Monitor, file descriptor is 1</a:t>
            </a:r>
          </a:p>
          <a:p>
            <a:pPr lvl="1">
              <a:lnSpc>
                <a:spcPct val="90000"/>
              </a:lnSpc>
              <a:buFontTx/>
              <a:buChar char="•"/>
            </a:pPr>
            <a:endParaRPr lang="en-US" dirty="0" smtClean="0"/>
          </a:p>
          <a:p>
            <a:pPr>
              <a:lnSpc>
                <a:spcPct val="90000"/>
              </a:lnSpc>
            </a:pPr>
            <a:r>
              <a:rPr lang="en-US" dirty="0" smtClean="0"/>
              <a:t>Standard Error file</a:t>
            </a:r>
          </a:p>
          <a:p>
            <a:pPr lvl="1">
              <a:lnSpc>
                <a:spcPct val="90000"/>
              </a:lnSpc>
              <a:buFontTx/>
              <a:buChar char="•"/>
            </a:pPr>
            <a:r>
              <a:rPr lang="en-US" dirty="0" smtClean="0"/>
              <a:t>Monitor, file descriptor is 2</a:t>
            </a:r>
          </a:p>
        </p:txBody>
      </p:sp>
      <p:sp>
        <p:nvSpPr>
          <p:cNvPr id="78854"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0" y="1295400"/>
            <a:ext cx="8458200" cy="4648200"/>
          </a:xfrm>
        </p:spPr>
        <p:txBody>
          <a:bodyPr/>
          <a:lstStyle/>
          <a:p>
            <a:pPr>
              <a:lnSpc>
                <a:spcPct val="60000"/>
              </a:lnSpc>
              <a:buFontTx/>
              <a:buNone/>
            </a:pPr>
            <a:r>
              <a:rPr lang="en-US" smtClean="0"/>
              <a:t>	</a:t>
            </a:r>
            <a:r>
              <a:rPr lang="en-US" b="1" smtClean="0"/>
              <a:t>&lt; file</a:t>
            </a:r>
            <a:r>
              <a:rPr lang="en-US" smtClean="0"/>
              <a:t>		redirect standard input from file</a:t>
            </a:r>
          </a:p>
          <a:p>
            <a:pPr>
              <a:lnSpc>
                <a:spcPct val="130000"/>
              </a:lnSpc>
              <a:buFontTx/>
              <a:buNone/>
            </a:pPr>
            <a:r>
              <a:rPr lang="en-US" smtClean="0"/>
              <a:t>	</a:t>
            </a:r>
            <a:r>
              <a:rPr lang="en-US" b="1" smtClean="0"/>
              <a:t>&gt; file</a:t>
            </a:r>
            <a:r>
              <a:rPr lang="en-US" smtClean="0"/>
              <a:t>		redirect standard output to file</a:t>
            </a:r>
          </a:p>
          <a:p>
            <a:pPr>
              <a:lnSpc>
                <a:spcPct val="130000"/>
              </a:lnSpc>
              <a:buFontTx/>
              <a:buNone/>
            </a:pPr>
            <a:r>
              <a:rPr lang="en-US" smtClean="0"/>
              <a:t>	</a:t>
            </a:r>
            <a:r>
              <a:rPr lang="en-US" b="1" smtClean="0"/>
              <a:t>2&gt; file</a:t>
            </a:r>
            <a:r>
              <a:rPr lang="en-US" smtClean="0"/>
              <a:t>		redirect standard error to file</a:t>
            </a:r>
          </a:p>
          <a:p>
            <a:pPr>
              <a:lnSpc>
                <a:spcPct val="130000"/>
              </a:lnSpc>
              <a:buFontTx/>
              <a:buNone/>
            </a:pPr>
            <a:r>
              <a:rPr lang="en-US" smtClean="0"/>
              <a:t>	</a:t>
            </a:r>
            <a:r>
              <a:rPr lang="en-US" b="1" smtClean="0"/>
              <a:t>2&gt;&amp;1</a:t>
            </a:r>
            <a:r>
              <a:rPr lang="en-US" smtClean="0"/>
              <a:t>		merge standard error with standard output</a:t>
            </a:r>
          </a:p>
          <a:p>
            <a:pPr>
              <a:lnSpc>
                <a:spcPct val="130000"/>
              </a:lnSpc>
              <a:buFontTx/>
              <a:buNone/>
            </a:pPr>
            <a:r>
              <a:rPr lang="en-US" smtClean="0"/>
              <a:t>	$ </a:t>
            </a:r>
            <a:r>
              <a:rPr lang="en-US" b="1" smtClean="0"/>
              <a:t>cat &gt; abc</a:t>
            </a:r>
          </a:p>
          <a:p>
            <a:pPr>
              <a:lnSpc>
                <a:spcPct val="80000"/>
              </a:lnSpc>
              <a:buFontTx/>
              <a:buNone/>
            </a:pPr>
            <a:endParaRPr lang="en-US" smtClean="0"/>
          </a:p>
          <a:p>
            <a:pPr>
              <a:lnSpc>
                <a:spcPct val="80000"/>
              </a:lnSpc>
              <a:buFontTx/>
              <a:buNone/>
            </a:pPr>
            <a:r>
              <a:rPr lang="en-US" smtClean="0"/>
              <a:t>	$ </a:t>
            </a:r>
            <a:r>
              <a:rPr lang="en-US" b="1" smtClean="0"/>
              <a:t>ls –l &gt; outfile</a:t>
            </a:r>
          </a:p>
          <a:p>
            <a:pPr>
              <a:lnSpc>
                <a:spcPct val="80000"/>
              </a:lnSpc>
              <a:buFontTx/>
              <a:buNone/>
            </a:pPr>
            <a:endParaRPr lang="en-US" smtClean="0"/>
          </a:p>
          <a:p>
            <a:pPr>
              <a:lnSpc>
                <a:spcPct val="80000"/>
              </a:lnSpc>
              <a:buFontTx/>
              <a:buNone/>
            </a:pPr>
            <a:r>
              <a:rPr lang="en-US" smtClean="0"/>
              <a:t>	$ </a:t>
            </a:r>
            <a:r>
              <a:rPr lang="en-US" b="1" smtClean="0"/>
              <a:t>cat xyz abc &gt; outfile 2&gt; errfile</a:t>
            </a:r>
          </a:p>
          <a:p>
            <a:pPr>
              <a:lnSpc>
                <a:spcPct val="80000"/>
              </a:lnSpc>
              <a:buFontTx/>
              <a:buNone/>
            </a:pPr>
            <a:endParaRPr lang="en-US" smtClean="0"/>
          </a:p>
          <a:p>
            <a:pPr>
              <a:lnSpc>
                <a:spcPct val="80000"/>
              </a:lnSpc>
              <a:buFontTx/>
              <a:buNone/>
            </a:pPr>
            <a:r>
              <a:rPr lang="en-US" smtClean="0"/>
              <a:t>	$ </a:t>
            </a:r>
            <a:r>
              <a:rPr lang="en-US" b="1" smtClean="0"/>
              <a:t>cat xyz abc &gt; outfile 2&gt;&amp;1</a:t>
            </a:r>
          </a:p>
        </p:txBody>
      </p:sp>
      <p:sp>
        <p:nvSpPr>
          <p:cNvPr id="79877" name="Rectangle 3"/>
          <p:cNvSpPr>
            <a:spLocks noChangeArrowheads="1"/>
          </p:cNvSpPr>
          <p:nvPr/>
        </p:nvSpPr>
        <p:spPr bwMode="auto">
          <a:xfrm>
            <a:off x="609600" y="304800"/>
            <a:ext cx="8001000" cy="838200"/>
          </a:xfrm>
          <a:prstGeom prst="rect">
            <a:avLst/>
          </a:prstGeom>
          <a:noFill/>
          <a:ln w="9525">
            <a:noFill/>
            <a:miter lim="800000"/>
            <a:headEnd/>
            <a:tailEnd/>
          </a:ln>
        </p:spPr>
        <p:txBody>
          <a:bodyPr/>
          <a:lstStyle/>
          <a:p>
            <a:r>
              <a:rPr lang="en-US">
                <a:solidFill>
                  <a:schemeClr val="tx2"/>
                </a:solidFill>
              </a:rPr>
              <a:t>I/O Redirection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609600" y="1371600"/>
            <a:ext cx="8001000" cy="4495800"/>
          </a:xfrm>
        </p:spPr>
        <p:txBody>
          <a:bodyPr/>
          <a:lstStyle/>
          <a:p>
            <a:pPr>
              <a:lnSpc>
                <a:spcPct val="90000"/>
              </a:lnSpc>
            </a:pPr>
            <a:endParaRPr lang="en-US" smtClean="0"/>
          </a:p>
          <a:p>
            <a:pPr>
              <a:lnSpc>
                <a:spcPct val="90000"/>
              </a:lnSpc>
            </a:pPr>
            <a:r>
              <a:rPr lang="en-US" smtClean="0"/>
              <a:t>Filters are programs that takes its input from the standard input file, process it, and sends it to the standard output file.</a:t>
            </a:r>
          </a:p>
          <a:p>
            <a:pPr>
              <a:lnSpc>
                <a:spcPct val="90000"/>
              </a:lnSpc>
            </a:pPr>
            <a:endParaRPr lang="en-US" smtClean="0"/>
          </a:p>
          <a:p>
            <a:pPr>
              <a:lnSpc>
                <a:spcPct val="90000"/>
              </a:lnSpc>
            </a:pPr>
            <a:r>
              <a:rPr lang="en-US" smtClean="0"/>
              <a:t>Commonly used filter commands</a:t>
            </a:r>
          </a:p>
          <a:p>
            <a:pPr lvl="1">
              <a:lnSpc>
                <a:spcPct val="90000"/>
              </a:lnSpc>
              <a:buFontTx/>
              <a:buChar char="•"/>
            </a:pPr>
            <a:r>
              <a:rPr lang="en-US" smtClean="0"/>
              <a:t>sort</a:t>
            </a:r>
          </a:p>
          <a:p>
            <a:pPr lvl="1">
              <a:lnSpc>
                <a:spcPct val="90000"/>
              </a:lnSpc>
              <a:buFontTx/>
              <a:buChar char="•"/>
            </a:pPr>
            <a:r>
              <a:rPr lang="en-US" smtClean="0"/>
              <a:t>grep</a:t>
            </a:r>
          </a:p>
          <a:p>
            <a:pPr lvl="1">
              <a:lnSpc>
                <a:spcPct val="90000"/>
              </a:lnSpc>
              <a:buFontTx/>
              <a:buChar char="•"/>
            </a:pPr>
            <a:r>
              <a:rPr lang="en-US" smtClean="0"/>
              <a:t>cut</a:t>
            </a:r>
          </a:p>
          <a:p>
            <a:pPr lvl="1">
              <a:lnSpc>
                <a:spcPct val="90000"/>
              </a:lnSpc>
              <a:buFontTx/>
              <a:buChar char="•"/>
            </a:pPr>
            <a:r>
              <a:rPr lang="en-US" smtClean="0"/>
              <a:t>head</a:t>
            </a:r>
          </a:p>
          <a:p>
            <a:pPr lvl="1">
              <a:lnSpc>
                <a:spcPct val="90000"/>
              </a:lnSpc>
              <a:buFontTx/>
              <a:buChar char="•"/>
            </a:pPr>
            <a:r>
              <a:rPr lang="en-US" smtClean="0"/>
              <a:t>tail</a:t>
            </a:r>
          </a:p>
          <a:p>
            <a:pPr lvl="1">
              <a:lnSpc>
                <a:spcPct val="90000"/>
              </a:lnSpc>
              <a:buFontTx/>
              <a:buChar char="•"/>
            </a:pPr>
            <a:r>
              <a:rPr lang="en-US" smtClean="0"/>
              <a:t>paste</a:t>
            </a:r>
          </a:p>
        </p:txBody>
      </p:sp>
      <p:sp>
        <p:nvSpPr>
          <p:cNvPr id="80901" name="Rectangle 3"/>
          <p:cNvSpPr>
            <a:spLocks noChangeArrowheads="1"/>
          </p:cNvSpPr>
          <p:nvPr/>
        </p:nvSpPr>
        <p:spPr bwMode="auto">
          <a:xfrm>
            <a:off x="609600" y="304800"/>
            <a:ext cx="8001000" cy="838200"/>
          </a:xfrm>
          <a:prstGeom prst="rect">
            <a:avLst/>
          </a:prstGeom>
          <a:noFill/>
          <a:ln w="9525">
            <a:noFill/>
            <a:miter lim="800000"/>
            <a:headEnd/>
            <a:tailEnd/>
          </a:ln>
        </p:spPr>
        <p:txBody>
          <a:bodyPr/>
          <a:lstStyle/>
          <a:p>
            <a:r>
              <a:rPr lang="en-US">
                <a:solidFill>
                  <a:schemeClr val="tx2"/>
                </a:solidFill>
              </a:rPr>
              <a:t>Filters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body" idx="4294967295"/>
          </p:nvPr>
        </p:nvSpPr>
        <p:spPr>
          <a:xfrm>
            <a:off x="0" y="1371600"/>
            <a:ext cx="8001000" cy="4495800"/>
          </a:xfrm>
          <a:noFill/>
        </p:spPr>
        <p:txBody>
          <a:bodyPr/>
          <a:lstStyle/>
          <a:p>
            <a:pPr>
              <a:buFontTx/>
              <a:buNone/>
            </a:pPr>
            <a:r>
              <a:rPr lang="en-US" smtClean="0"/>
              <a:t>Sorts the contents of the given file based on the first char of each line.</a:t>
            </a:r>
          </a:p>
          <a:p>
            <a:pPr>
              <a:lnSpc>
                <a:spcPct val="120000"/>
              </a:lnSpc>
              <a:buFontTx/>
              <a:buNone/>
            </a:pPr>
            <a:r>
              <a:rPr lang="en-US" smtClean="0"/>
              <a:t>	-n 			numeric sort (comparison made </a:t>
            </a:r>
          </a:p>
          <a:p>
            <a:pPr>
              <a:lnSpc>
                <a:spcPct val="120000"/>
              </a:lnSpc>
              <a:buFontTx/>
              <a:buNone/>
            </a:pPr>
            <a:r>
              <a:rPr lang="en-US" smtClean="0"/>
              <a:t>				according to strings numeric value)</a:t>
            </a:r>
          </a:p>
          <a:p>
            <a:pPr>
              <a:buFontTx/>
              <a:buNone/>
            </a:pPr>
            <a:r>
              <a:rPr lang="en-US" smtClean="0"/>
              <a:t>	-r 			reverse sort</a:t>
            </a:r>
          </a:p>
          <a:p>
            <a:pPr>
              <a:lnSpc>
                <a:spcPct val="110000"/>
              </a:lnSpc>
              <a:buFontTx/>
              <a:buNone/>
            </a:pPr>
            <a:r>
              <a:rPr lang="en-US" smtClean="0"/>
              <a:t>	-t 			specify delimiter for fields</a:t>
            </a:r>
          </a:p>
          <a:p>
            <a:pPr>
              <a:lnSpc>
                <a:spcPct val="40000"/>
              </a:lnSpc>
              <a:buFontTx/>
              <a:buNone/>
            </a:pPr>
            <a:endParaRPr lang="en-US" smtClean="0"/>
          </a:p>
          <a:p>
            <a:pPr>
              <a:lnSpc>
                <a:spcPct val="70000"/>
              </a:lnSpc>
              <a:buFontTx/>
              <a:buNone/>
            </a:pPr>
            <a:r>
              <a:rPr lang="en-US" smtClean="0"/>
              <a:t>	+num 		specify sorting field numbers</a:t>
            </a:r>
          </a:p>
          <a:p>
            <a:pPr>
              <a:lnSpc>
                <a:spcPct val="140000"/>
              </a:lnSpc>
              <a:buFontTx/>
              <a:buNone/>
            </a:pPr>
            <a:r>
              <a:rPr lang="en-US" smtClean="0"/>
              <a:t>	+num [-num]	to specify the range</a:t>
            </a:r>
          </a:p>
          <a:p>
            <a:pPr>
              <a:lnSpc>
                <a:spcPct val="120000"/>
              </a:lnSpc>
              <a:buFontTx/>
              <a:buNone/>
            </a:pPr>
            <a:endParaRPr lang="en-US" smtClean="0"/>
          </a:p>
        </p:txBody>
      </p:sp>
      <p:sp>
        <p:nvSpPr>
          <p:cNvPr id="81925" name="Rectangle 4"/>
          <p:cNvSpPr>
            <a:spLocks noGrp="1" noChangeArrowheads="1"/>
          </p:cNvSpPr>
          <p:nvPr>
            <p:ph type="title" idx="4294967295"/>
          </p:nvPr>
        </p:nvSpPr>
        <p:spPr>
          <a:xfrm>
            <a:off x="0" y="228600"/>
            <a:ext cx="7772400" cy="609600"/>
          </a:xfrm>
        </p:spPr>
        <p:txBody>
          <a:bodyPr/>
          <a:lstStyle/>
          <a:p>
            <a:r>
              <a:rPr lang="en-US" b="1" smtClean="0"/>
              <a:t>sort</a:t>
            </a:r>
          </a:p>
        </p:txBody>
      </p:sp>
      <p:sp>
        <p:nvSpPr>
          <p:cNvPr id="81926"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p:txBody>
          <a:bodyPr/>
          <a:lstStyle/>
          <a:p>
            <a:r>
              <a:rPr lang="en-US" b="1" smtClean="0"/>
              <a:t>grep</a:t>
            </a:r>
          </a:p>
        </p:txBody>
      </p:sp>
      <p:sp>
        <p:nvSpPr>
          <p:cNvPr id="82947" name="Rectangle 2"/>
          <p:cNvSpPr>
            <a:spLocks noGrp="1" noChangeArrowheads="1"/>
          </p:cNvSpPr>
          <p:nvPr>
            <p:ph idx="1"/>
          </p:nvPr>
        </p:nvSpPr>
        <p:spPr>
          <a:xfrm>
            <a:off x="533400" y="1524000"/>
            <a:ext cx="8001000" cy="3733800"/>
          </a:xfrm>
        </p:spPr>
        <p:txBody>
          <a:bodyPr/>
          <a:lstStyle/>
          <a:p>
            <a:pPr>
              <a:lnSpc>
                <a:spcPct val="90000"/>
              </a:lnSpc>
            </a:pPr>
            <a:r>
              <a:rPr lang="en-US" b="1" smtClean="0"/>
              <a:t>grep</a:t>
            </a:r>
            <a:r>
              <a:rPr lang="en-US" smtClean="0"/>
              <a:t> -Global Regular Expression Printer is used for searching regular expressions</a:t>
            </a:r>
          </a:p>
          <a:p>
            <a:pPr>
              <a:lnSpc>
                <a:spcPct val="90000"/>
              </a:lnSpc>
            </a:pPr>
            <a:r>
              <a:rPr lang="en-US" smtClean="0"/>
              <a:t>  Syntax</a:t>
            </a:r>
          </a:p>
          <a:p>
            <a:pPr lvl="1">
              <a:lnSpc>
                <a:spcPct val="90000"/>
              </a:lnSpc>
              <a:buFontTx/>
              <a:buChar char="•"/>
            </a:pPr>
            <a:r>
              <a:rPr lang="en-US" smtClean="0"/>
              <a:t>grep &lt;options&gt; &lt;pattern&gt; &lt;filename(s)&gt;</a:t>
            </a:r>
          </a:p>
          <a:p>
            <a:pPr>
              <a:lnSpc>
                <a:spcPct val="90000"/>
              </a:lnSpc>
            </a:pPr>
            <a:endParaRPr lang="en-US" smtClean="0"/>
          </a:p>
          <a:p>
            <a:pPr>
              <a:lnSpc>
                <a:spcPct val="90000"/>
              </a:lnSpc>
            </a:pPr>
            <a:endParaRPr lang="en-US" smtClean="0"/>
          </a:p>
          <a:p>
            <a:pPr>
              <a:lnSpc>
                <a:spcPct val="90000"/>
              </a:lnSpc>
            </a:pPr>
            <a:endParaRPr lang="en-US" smtClean="0"/>
          </a:p>
        </p:txBody>
      </p:sp>
      <p:sp>
        <p:nvSpPr>
          <p:cNvPr id="82950"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body" sz="half" idx="4294967295"/>
          </p:nvPr>
        </p:nvSpPr>
        <p:spPr>
          <a:xfrm>
            <a:off x="1570038" y="1219200"/>
            <a:ext cx="7573962" cy="3740150"/>
          </a:xfrm>
          <a:noFill/>
        </p:spPr>
        <p:txBody>
          <a:bodyPr/>
          <a:lstStyle/>
          <a:p>
            <a:pPr>
              <a:buFontTx/>
              <a:buNone/>
            </a:pPr>
            <a:r>
              <a:rPr lang="en-US" b="1" smtClean="0"/>
              <a:t>-c</a:t>
            </a:r>
            <a:r>
              <a:rPr lang="en-US" smtClean="0"/>
              <a:t>		displays count of the number of occurrences</a:t>
            </a:r>
          </a:p>
          <a:p>
            <a:pPr>
              <a:buFontTx/>
              <a:buNone/>
            </a:pPr>
            <a:endParaRPr lang="en-US" smtClean="0"/>
          </a:p>
          <a:p>
            <a:pPr>
              <a:buFontTx/>
              <a:buNone/>
            </a:pPr>
            <a:r>
              <a:rPr lang="en-US" b="1" smtClean="0"/>
              <a:t>-n</a:t>
            </a:r>
            <a:r>
              <a:rPr lang="en-US" smtClean="0"/>
              <a:t> 	displays line numbers along with the lines</a:t>
            </a:r>
          </a:p>
          <a:p>
            <a:pPr>
              <a:buFontTx/>
              <a:buNone/>
            </a:pPr>
            <a:endParaRPr lang="en-US" smtClean="0"/>
          </a:p>
          <a:p>
            <a:pPr>
              <a:buFontTx/>
              <a:buNone/>
            </a:pPr>
            <a:r>
              <a:rPr lang="en-US" b="1" smtClean="0"/>
              <a:t>-v</a:t>
            </a:r>
            <a:r>
              <a:rPr lang="en-US" smtClean="0"/>
              <a:t>  	displays all lines except lines matching pattern</a:t>
            </a:r>
          </a:p>
          <a:p>
            <a:pPr>
              <a:buFontTx/>
              <a:buNone/>
            </a:pPr>
            <a:endParaRPr lang="en-US" smtClean="0"/>
          </a:p>
          <a:p>
            <a:pPr>
              <a:buFontTx/>
              <a:buNone/>
            </a:pPr>
            <a:r>
              <a:rPr lang="en-US" b="1" smtClean="0"/>
              <a:t>-i</a:t>
            </a:r>
            <a:r>
              <a:rPr lang="en-US" smtClean="0"/>
              <a:t>  		Ignores case for matching</a:t>
            </a:r>
          </a:p>
        </p:txBody>
      </p:sp>
      <p:sp>
        <p:nvSpPr>
          <p:cNvPr id="83973" name="Rectangle 4"/>
          <p:cNvSpPr>
            <a:spLocks noGrp="1" noChangeArrowheads="1"/>
          </p:cNvSpPr>
          <p:nvPr>
            <p:ph type="title" idx="4294967295"/>
          </p:nvPr>
        </p:nvSpPr>
        <p:spPr>
          <a:xfrm>
            <a:off x="0" y="228600"/>
            <a:ext cx="7772400" cy="609600"/>
          </a:xfrm>
        </p:spPr>
        <p:txBody>
          <a:bodyPr/>
          <a:lstStyle/>
          <a:p>
            <a:r>
              <a:rPr lang="en-US" b="1" smtClean="0"/>
              <a:t>grep</a:t>
            </a:r>
            <a:r>
              <a:rPr lang="en-US" smtClean="0"/>
              <a:t> options</a:t>
            </a:r>
          </a:p>
        </p:txBody>
      </p:sp>
      <p:sp>
        <p:nvSpPr>
          <p:cNvPr id="8397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r>
              <a:rPr lang="en-US" smtClean="0"/>
              <a:t>Patterns</a:t>
            </a:r>
          </a:p>
        </p:txBody>
      </p:sp>
      <p:sp>
        <p:nvSpPr>
          <p:cNvPr id="84995" name="Rectangle 2"/>
          <p:cNvSpPr>
            <a:spLocks noGrp="1" noChangeArrowheads="1"/>
          </p:cNvSpPr>
          <p:nvPr>
            <p:ph idx="1"/>
          </p:nvPr>
        </p:nvSpPr>
        <p:spPr>
          <a:xfrm>
            <a:off x="609600" y="1066800"/>
            <a:ext cx="7924800" cy="4953000"/>
          </a:xfrm>
        </p:spPr>
        <p:txBody>
          <a:bodyPr/>
          <a:lstStyle/>
          <a:p>
            <a:pPr>
              <a:buFontTx/>
              <a:buNone/>
            </a:pPr>
            <a:endParaRPr lang="en-US" sz="2000" b="1" dirty="0" smtClean="0"/>
          </a:p>
          <a:p>
            <a:pPr>
              <a:buFontTx/>
              <a:buNone/>
            </a:pPr>
            <a:endParaRPr lang="en-US" sz="2000" b="1" dirty="0" smtClean="0"/>
          </a:p>
          <a:p>
            <a:pPr>
              <a:buFontTx/>
              <a:buNone/>
            </a:pPr>
            <a:r>
              <a:rPr lang="en-US" sz="2000" b="1" dirty="0" smtClean="0"/>
              <a:t>*</a:t>
            </a:r>
            <a:r>
              <a:rPr lang="en-US" sz="2000" dirty="0" smtClean="0"/>
              <a:t> - matches 0 or more characters</a:t>
            </a:r>
          </a:p>
          <a:p>
            <a:pPr>
              <a:buFontTx/>
              <a:buNone/>
            </a:pPr>
            <a:endParaRPr lang="en-US" sz="2000" dirty="0" smtClean="0"/>
          </a:p>
          <a:p>
            <a:pPr>
              <a:buFontTx/>
              <a:buNone/>
            </a:pPr>
            <a:r>
              <a:rPr lang="en-US" sz="2000" b="1" dirty="0" smtClean="0"/>
              <a:t>[^</a:t>
            </a:r>
            <a:r>
              <a:rPr lang="en-US" sz="2000" b="1" dirty="0" err="1" smtClean="0"/>
              <a:t>pqr</a:t>
            </a:r>
            <a:r>
              <a:rPr lang="en-US" sz="2000" b="1" dirty="0" smtClean="0"/>
              <a:t>]</a:t>
            </a:r>
            <a:r>
              <a:rPr lang="en-US" sz="2000" dirty="0" smtClean="0"/>
              <a:t> - Matches a single character which is </a:t>
            </a:r>
            <a:r>
              <a:rPr lang="en-US" sz="2000" b="1" dirty="0" smtClean="0"/>
              <a:t>not p</a:t>
            </a:r>
            <a:r>
              <a:rPr lang="en-US" sz="2000" dirty="0" smtClean="0"/>
              <a:t> ,</a:t>
            </a:r>
            <a:r>
              <a:rPr lang="en-US" sz="2000" b="1" dirty="0" smtClean="0"/>
              <a:t>q</a:t>
            </a:r>
            <a:r>
              <a:rPr lang="en-US" sz="2000" dirty="0" smtClean="0"/>
              <a:t> or </a:t>
            </a:r>
            <a:r>
              <a:rPr lang="en-US" sz="2000" b="1" dirty="0" smtClean="0"/>
              <a:t>r</a:t>
            </a:r>
          </a:p>
          <a:p>
            <a:pPr>
              <a:buFontTx/>
              <a:buNone/>
            </a:pPr>
            <a:endParaRPr lang="en-US" sz="2000" dirty="0" smtClean="0"/>
          </a:p>
          <a:p>
            <a:pPr>
              <a:buFontTx/>
              <a:buNone/>
            </a:pPr>
            <a:r>
              <a:rPr lang="en-US" sz="2000" b="1" dirty="0" smtClean="0"/>
              <a:t>^</a:t>
            </a:r>
            <a:r>
              <a:rPr lang="en-US" sz="2000" b="1" dirty="0" err="1" smtClean="0"/>
              <a:t>pqr</a:t>
            </a:r>
            <a:r>
              <a:rPr lang="en-US" sz="2000" dirty="0" smtClean="0"/>
              <a:t> -Matches </a:t>
            </a:r>
            <a:r>
              <a:rPr lang="en-US" sz="2000" b="1" dirty="0" err="1" smtClean="0"/>
              <a:t>pqr</a:t>
            </a:r>
            <a:r>
              <a:rPr lang="en-US" sz="2000" dirty="0" smtClean="0"/>
              <a:t> at the beginning of the line</a:t>
            </a:r>
          </a:p>
          <a:p>
            <a:pPr>
              <a:buFontTx/>
              <a:buNone/>
            </a:pPr>
            <a:endParaRPr lang="en-US" sz="2000" dirty="0" smtClean="0"/>
          </a:p>
          <a:p>
            <a:pPr>
              <a:buFontTx/>
              <a:buNone/>
            </a:pPr>
            <a:r>
              <a:rPr lang="en-US" sz="2000" b="1" dirty="0" err="1" smtClean="0"/>
              <a:t>pqr</a:t>
            </a:r>
            <a:r>
              <a:rPr lang="en-US" sz="2000" b="1" dirty="0" smtClean="0"/>
              <a:t>$</a:t>
            </a:r>
            <a:r>
              <a:rPr lang="en-US" sz="2000" dirty="0" smtClean="0"/>
              <a:t> -Matches </a:t>
            </a:r>
            <a:r>
              <a:rPr lang="en-US" sz="2000" dirty="0" err="1" smtClean="0"/>
              <a:t>pqr</a:t>
            </a:r>
            <a:r>
              <a:rPr lang="en-US" sz="2000" dirty="0" smtClean="0"/>
              <a:t> at the end of the line</a:t>
            </a:r>
          </a:p>
          <a:p>
            <a:pPr>
              <a:buFontTx/>
              <a:buNone/>
            </a:pPr>
            <a:endParaRPr lang="en-US" sz="2000" dirty="0" smtClean="0"/>
          </a:p>
          <a:p>
            <a:pPr>
              <a:buFontTx/>
              <a:buNone/>
            </a:pPr>
            <a:r>
              <a:rPr lang="en-US" sz="2000" dirty="0" smtClean="0"/>
              <a:t>“</a:t>
            </a:r>
            <a:r>
              <a:rPr lang="en-US" sz="2000" b="1" dirty="0" smtClean="0"/>
              <a:t>.</a:t>
            </a:r>
            <a:r>
              <a:rPr lang="en-US" sz="2000" dirty="0" smtClean="0"/>
              <a:t>” - Matches any one character</a:t>
            </a:r>
          </a:p>
          <a:p>
            <a:pPr>
              <a:buFontTx/>
              <a:buNone/>
            </a:pPr>
            <a:endParaRPr lang="en-US" sz="2000" dirty="0" smtClean="0"/>
          </a:p>
          <a:p>
            <a:pPr>
              <a:buFontTx/>
              <a:buNone/>
            </a:pPr>
            <a:r>
              <a:rPr lang="en-US" sz="2000" b="1" dirty="0" smtClean="0"/>
              <a:t>\</a:t>
            </a:r>
            <a:r>
              <a:rPr lang="en-US" sz="2000" dirty="0" smtClean="0"/>
              <a:t>  - ignores the special meaning. </a:t>
            </a:r>
            <a:r>
              <a:rPr lang="en-US" sz="2000" dirty="0" err="1" smtClean="0"/>
              <a:t>grep</a:t>
            </a:r>
            <a:r>
              <a:rPr lang="en-US" sz="2000" dirty="0" smtClean="0"/>
              <a:t> “New\[</a:t>
            </a:r>
            <a:r>
              <a:rPr lang="en-US" sz="2000" dirty="0" err="1" smtClean="0"/>
              <a:t>abc</a:t>
            </a:r>
            <a:r>
              <a:rPr lang="en-US" sz="2000" dirty="0" smtClean="0"/>
              <a:t>\]” filename</a:t>
            </a:r>
          </a:p>
        </p:txBody>
      </p:sp>
      <p:sp>
        <p:nvSpPr>
          <p:cNvPr id="84998" name="Rectangle 3"/>
          <p:cNvSpPr>
            <a:spLocks noChangeArrowheads="1"/>
          </p:cNvSpPr>
          <p:nvPr/>
        </p:nvSpPr>
        <p:spPr bwMode="auto">
          <a:xfrm>
            <a:off x="533400" y="3048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r>
              <a:rPr lang="en-US" smtClean="0"/>
              <a:t>Filter Command - </a:t>
            </a:r>
            <a:r>
              <a:rPr lang="en-US" b="1" smtClean="0"/>
              <a:t>head</a:t>
            </a:r>
          </a:p>
        </p:txBody>
      </p:sp>
      <p:sp>
        <p:nvSpPr>
          <p:cNvPr id="86019" name="Rectangle 2"/>
          <p:cNvSpPr>
            <a:spLocks noGrp="1" noChangeArrowheads="1"/>
          </p:cNvSpPr>
          <p:nvPr>
            <p:ph idx="1"/>
          </p:nvPr>
        </p:nvSpPr>
        <p:spPr>
          <a:xfrm>
            <a:off x="304800" y="1143000"/>
            <a:ext cx="8001000" cy="3733800"/>
          </a:xfrm>
        </p:spPr>
        <p:txBody>
          <a:bodyPr/>
          <a:lstStyle/>
          <a:p>
            <a:pPr>
              <a:buFontTx/>
              <a:buNone/>
            </a:pPr>
            <a:endParaRPr lang="en-US" sz="2000" dirty="0" smtClean="0"/>
          </a:p>
          <a:p>
            <a:pPr>
              <a:buFontTx/>
              <a:buNone/>
            </a:pPr>
            <a:endParaRPr lang="en-US" sz="2000" dirty="0" smtClean="0"/>
          </a:p>
          <a:p>
            <a:pPr>
              <a:buFontTx/>
              <a:buNone/>
            </a:pPr>
            <a:r>
              <a:rPr lang="en-US" sz="2000" dirty="0" smtClean="0"/>
              <a:t>Displays the first </a:t>
            </a:r>
            <a:r>
              <a:rPr lang="en-US" sz="2000" b="1" dirty="0" smtClean="0"/>
              <a:t>n</a:t>
            </a:r>
            <a:r>
              <a:rPr lang="en-US" sz="2000" dirty="0" smtClean="0"/>
              <a:t> lines of the file</a:t>
            </a:r>
          </a:p>
          <a:p>
            <a:pPr>
              <a:buFontTx/>
              <a:buNone/>
            </a:pPr>
            <a:endParaRPr lang="en-US" sz="2000" dirty="0" smtClean="0"/>
          </a:p>
          <a:p>
            <a:pPr>
              <a:buFontTx/>
              <a:buNone/>
            </a:pPr>
            <a:r>
              <a:rPr lang="en-US" sz="2000" dirty="0" smtClean="0"/>
              <a:t>$ head  -3  file1</a:t>
            </a:r>
          </a:p>
        </p:txBody>
      </p:sp>
      <p:sp>
        <p:nvSpPr>
          <p:cNvPr id="86022"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smtClean="0"/>
              <a:t>What is Linux?</a:t>
            </a:r>
          </a:p>
        </p:txBody>
      </p:sp>
      <p:sp>
        <p:nvSpPr>
          <p:cNvPr id="14339" name="Rectangle 3"/>
          <p:cNvSpPr>
            <a:spLocks noGrp="1" noChangeArrowheads="1"/>
          </p:cNvSpPr>
          <p:nvPr>
            <p:ph idx="1"/>
          </p:nvPr>
        </p:nvSpPr>
        <p:spPr>
          <a:xfrm>
            <a:off x="685800" y="1143000"/>
            <a:ext cx="8458200" cy="4953000"/>
          </a:xfrm>
        </p:spPr>
        <p:txBody>
          <a:bodyPr/>
          <a:lstStyle/>
          <a:p>
            <a:pPr>
              <a:buFontTx/>
              <a:buNone/>
            </a:pPr>
            <a:endParaRPr lang="en-US" sz="2000" smtClean="0"/>
          </a:p>
          <a:p>
            <a:r>
              <a:rPr lang="en-US" smtClean="0"/>
              <a:t>An open-source UNIX like operating system</a:t>
            </a:r>
          </a:p>
          <a:p>
            <a:endParaRPr lang="en-US" smtClean="0"/>
          </a:p>
          <a:p>
            <a:r>
              <a:rPr lang="en-US" smtClean="0"/>
              <a:t>Initially created by Linus Torvalds for PC architecture</a:t>
            </a:r>
          </a:p>
          <a:p>
            <a:endParaRPr lang="en-US" smtClean="0"/>
          </a:p>
          <a:p>
            <a:r>
              <a:rPr lang="en-US" smtClean="0"/>
              <a:t>Ports exist for Alpha and Sparc processors</a:t>
            </a:r>
          </a:p>
          <a:p>
            <a:endParaRPr lang="en-US" smtClean="0"/>
          </a:p>
          <a:p>
            <a:r>
              <a:rPr lang="en-US" smtClean="0"/>
              <a:t>Developer community world-wide contribute to its enhancement and growth</a:t>
            </a:r>
          </a:p>
          <a:p>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p:txBody>
          <a:bodyPr/>
          <a:lstStyle/>
          <a:p>
            <a:r>
              <a:rPr lang="en-US" smtClean="0"/>
              <a:t>Filter Command - </a:t>
            </a:r>
            <a:r>
              <a:rPr lang="en-US" b="1" smtClean="0"/>
              <a:t>tail</a:t>
            </a:r>
          </a:p>
        </p:txBody>
      </p:sp>
      <p:sp>
        <p:nvSpPr>
          <p:cNvPr id="87043" name="Rectangle 2"/>
          <p:cNvSpPr>
            <a:spLocks noGrp="1" noChangeArrowheads="1"/>
          </p:cNvSpPr>
          <p:nvPr>
            <p:ph idx="1"/>
          </p:nvPr>
        </p:nvSpPr>
        <p:spPr>
          <a:xfrm>
            <a:off x="228600" y="1295400"/>
            <a:ext cx="8686800" cy="4343400"/>
          </a:xfrm>
        </p:spPr>
        <p:txBody>
          <a:bodyPr/>
          <a:lstStyle/>
          <a:p>
            <a:pPr>
              <a:buFontTx/>
              <a:buNone/>
            </a:pPr>
            <a:endParaRPr lang="en-US" smtClean="0"/>
          </a:p>
          <a:p>
            <a:pPr>
              <a:buFontTx/>
              <a:buNone/>
            </a:pPr>
            <a:r>
              <a:rPr lang="en-US" smtClean="0"/>
              <a:t>Displays the last n lines of a file</a:t>
            </a:r>
          </a:p>
          <a:p>
            <a:pPr>
              <a:buFontTx/>
              <a:buNone/>
            </a:pPr>
            <a:endParaRPr lang="en-US" smtClean="0"/>
          </a:p>
          <a:p>
            <a:pPr>
              <a:buFontTx/>
              <a:buNone/>
            </a:pPr>
            <a:r>
              <a:rPr lang="en-US" smtClean="0"/>
              <a:t>$ tail  -3 file1 </a:t>
            </a:r>
          </a:p>
          <a:p>
            <a:pPr>
              <a:buFontTx/>
              <a:buNone/>
            </a:pPr>
            <a:endParaRPr lang="en-US" smtClean="0"/>
          </a:p>
          <a:p>
            <a:pPr>
              <a:buFontTx/>
              <a:buNone/>
            </a:pPr>
            <a:r>
              <a:rPr lang="en-US" smtClean="0"/>
              <a:t>Can also specify the line number from which the data has to be displayed till the end of file </a:t>
            </a:r>
          </a:p>
          <a:p>
            <a:pPr>
              <a:buFontTx/>
              <a:buNone/>
            </a:pPr>
            <a:endParaRPr lang="en-US" smtClean="0"/>
          </a:p>
          <a:p>
            <a:pPr>
              <a:buFontTx/>
              <a:buNone/>
            </a:pPr>
            <a:r>
              <a:rPr lang="en-US" smtClean="0"/>
              <a:t>$ tail  +5  file1 </a:t>
            </a:r>
          </a:p>
        </p:txBody>
      </p:sp>
      <p:sp>
        <p:nvSpPr>
          <p:cNvPr id="87046"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p:nvPr>
        </p:nvSpPr>
        <p:spPr/>
        <p:txBody>
          <a:bodyPr/>
          <a:lstStyle/>
          <a:p>
            <a:r>
              <a:rPr lang="en-US" smtClean="0"/>
              <a:t>Filter command - </a:t>
            </a:r>
            <a:r>
              <a:rPr lang="en-US" b="1" smtClean="0"/>
              <a:t>tr</a:t>
            </a:r>
          </a:p>
        </p:txBody>
      </p:sp>
      <p:sp>
        <p:nvSpPr>
          <p:cNvPr id="88067" name="Rectangle 2"/>
          <p:cNvSpPr>
            <a:spLocks noGrp="1" noChangeArrowheads="1"/>
          </p:cNvSpPr>
          <p:nvPr>
            <p:ph idx="1"/>
          </p:nvPr>
        </p:nvSpPr>
        <p:spPr>
          <a:xfrm>
            <a:off x="381000" y="1447800"/>
            <a:ext cx="8458200" cy="4191000"/>
          </a:xfrm>
        </p:spPr>
        <p:txBody>
          <a:bodyPr/>
          <a:lstStyle/>
          <a:p>
            <a:pPr>
              <a:buFontTx/>
              <a:buNone/>
            </a:pPr>
            <a:endParaRPr lang="en-US" b="1" dirty="0" smtClean="0"/>
          </a:p>
          <a:p>
            <a:pPr>
              <a:buFontTx/>
              <a:buNone/>
            </a:pPr>
            <a:r>
              <a:rPr lang="en-US" b="1" dirty="0" err="1" smtClean="0"/>
              <a:t>tr</a:t>
            </a:r>
            <a:r>
              <a:rPr lang="en-US" dirty="0" smtClean="0"/>
              <a:t> - translate filter used to translate a given set of characters</a:t>
            </a:r>
          </a:p>
          <a:p>
            <a:pPr>
              <a:buFontTx/>
              <a:buNone/>
            </a:pPr>
            <a:endParaRPr lang="en-US" dirty="0" smtClean="0"/>
          </a:p>
          <a:p>
            <a:pPr>
              <a:buFontTx/>
              <a:buNone/>
            </a:pPr>
            <a:r>
              <a:rPr lang="en-US" dirty="0" smtClean="0"/>
              <a:t>Example :</a:t>
            </a:r>
          </a:p>
          <a:p>
            <a:pPr lvl="1">
              <a:buFontTx/>
              <a:buNone/>
            </a:pPr>
            <a:r>
              <a:rPr lang="en-US" b="1" dirty="0" err="1" smtClean="0"/>
              <a:t>tr</a:t>
            </a:r>
            <a:r>
              <a:rPr lang="en-US" dirty="0" smtClean="0"/>
              <a:t> [a-z] [A-Z] &lt; filename</a:t>
            </a:r>
          </a:p>
          <a:p>
            <a:pPr>
              <a:buFontTx/>
              <a:buNone/>
            </a:pPr>
            <a:endParaRPr lang="en-US" dirty="0" smtClean="0"/>
          </a:p>
          <a:p>
            <a:pPr>
              <a:buFontTx/>
              <a:buNone/>
            </a:pPr>
            <a:r>
              <a:rPr lang="en-US" dirty="0" smtClean="0"/>
              <a:t>This converts standard input read from lower case to upper case.</a:t>
            </a:r>
          </a:p>
          <a:p>
            <a:pPr>
              <a:buFontTx/>
              <a:buNone/>
            </a:pPr>
            <a:endParaRPr lang="en-US" dirty="0" smtClean="0"/>
          </a:p>
          <a:p>
            <a:pPr>
              <a:buFontTx/>
              <a:buNone/>
            </a:pPr>
            <a:r>
              <a:rPr lang="en-US" dirty="0" smtClean="0"/>
              <a:t>option </a:t>
            </a:r>
            <a:r>
              <a:rPr lang="en-US" b="1" dirty="0" smtClean="0"/>
              <a:t>-s</a:t>
            </a:r>
            <a:r>
              <a:rPr lang="en-US" dirty="0" smtClean="0"/>
              <a:t> can be used to squeeze the repeated characters.</a:t>
            </a:r>
          </a:p>
          <a:p>
            <a:pPr>
              <a:buFontTx/>
              <a:buNone/>
            </a:pPr>
            <a:endParaRPr lang="en-US" dirty="0" smtClean="0"/>
          </a:p>
          <a:p>
            <a:pPr>
              <a:buFontTx/>
              <a:buNone/>
            </a:pPr>
            <a:endParaRPr lang="en-US" dirty="0" smtClean="0"/>
          </a:p>
        </p:txBody>
      </p:sp>
      <p:sp>
        <p:nvSpPr>
          <p:cNvPr id="88070"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p>
            <a:r>
              <a:rPr lang="en-US" smtClean="0"/>
              <a:t>Filter command - </a:t>
            </a:r>
            <a:r>
              <a:rPr lang="en-US" b="1" smtClean="0"/>
              <a:t>tr</a:t>
            </a:r>
          </a:p>
        </p:txBody>
      </p:sp>
      <p:sp>
        <p:nvSpPr>
          <p:cNvPr id="89091" name="Rectangle 2"/>
          <p:cNvSpPr>
            <a:spLocks noGrp="1" noChangeArrowheads="1"/>
          </p:cNvSpPr>
          <p:nvPr>
            <p:ph idx="1"/>
          </p:nvPr>
        </p:nvSpPr>
        <p:spPr>
          <a:xfrm>
            <a:off x="381000" y="1447800"/>
            <a:ext cx="8229600" cy="4191000"/>
          </a:xfrm>
        </p:spPr>
        <p:txBody>
          <a:bodyPr/>
          <a:lstStyle/>
          <a:p>
            <a:pPr>
              <a:buFontTx/>
              <a:buNone/>
            </a:pPr>
            <a:endParaRPr lang="en-US" dirty="0" smtClean="0"/>
          </a:p>
          <a:p>
            <a:pPr>
              <a:buFontTx/>
              <a:buNone/>
            </a:pPr>
            <a:r>
              <a:rPr lang="en-US" dirty="0" smtClean="0"/>
              <a:t>Useful options for </a:t>
            </a:r>
            <a:r>
              <a:rPr lang="en-US" b="1" dirty="0" err="1" smtClean="0"/>
              <a:t>tr</a:t>
            </a:r>
            <a:endParaRPr lang="en-US" b="1" dirty="0" smtClean="0"/>
          </a:p>
          <a:p>
            <a:pPr>
              <a:buFontTx/>
              <a:buNone/>
            </a:pPr>
            <a:endParaRPr lang="en-US" b="1" dirty="0" smtClean="0"/>
          </a:p>
          <a:p>
            <a:r>
              <a:rPr lang="en-US" b="1" dirty="0" smtClean="0"/>
              <a:t>-s char</a:t>
            </a:r>
          </a:p>
          <a:p>
            <a:pPr lvl="1">
              <a:buFontTx/>
              <a:buNone/>
            </a:pPr>
            <a:r>
              <a:rPr lang="en-US" dirty="0" smtClean="0"/>
              <a:t>Squeeze multiple contiguous occurrences of the character into single char</a:t>
            </a:r>
          </a:p>
          <a:p>
            <a:endParaRPr lang="en-US" b="1" dirty="0" smtClean="0"/>
          </a:p>
          <a:p>
            <a:r>
              <a:rPr lang="en-US" b="1" dirty="0" smtClean="0"/>
              <a:t>-d char</a:t>
            </a:r>
          </a:p>
          <a:p>
            <a:pPr lvl="1">
              <a:buFontTx/>
              <a:buNone/>
            </a:pPr>
            <a:r>
              <a:rPr lang="en-US" dirty="0" smtClean="0"/>
              <a:t>Remove the character</a:t>
            </a:r>
          </a:p>
          <a:p>
            <a:pPr>
              <a:buFontTx/>
              <a:buNone/>
            </a:pPr>
            <a:endParaRPr lang="en-US" dirty="0" smtClean="0"/>
          </a:p>
          <a:p>
            <a:pPr>
              <a:buFontTx/>
              <a:buNone/>
            </a:pPr>
            <a:endParaRPr lang="en-US" dirty="0" smtClean="0"/>
          </a:p>
        </p:txBody>
      </p:sp>
      <p:sp>
        <p:nvSpPr>
          <p:cNvPr id="8909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r>
              <a:rPr lang="en-US" smtClean="0"/>
              <a:t>Command Piping</a:t>
            </a:r>
          </a:p>
        </p:txBody>
      </p:sp>
      <p:sp>
        <p:nvSpPr>
          <p:cNvPr id="90115" name="Rectangle 2"/>
          <p:cNvSpPr>
            <a:spLocks noGrp="1" noChangeArrowheads="1"/>
          </p:cNvSpPr>
          <p:nvPr>
            <p:ph idx="1"/>
          </p:nvPr>
        </p:nvSpPr>
        <p:spPr>
          <a:xfrm>
            <a:off x="533400" y="1447800"/>
            <a:ext cx="8001000" cy="4267200"/>
          </a:xfrm>
        </p:spPr>
        <p:txBody>
          <a:bodyPr/>
          <a:lstStyle/>
          <a:p>
            <a:pPr>
              <a:lnSpc>
                <a:spcPct val="90000"/>
              </a:lnSpc>
            </a:pPr>
            <a:r>
              <a:rPr lang="en-US" smtClean="0"/>
              <a:t>Allows the output (only the standard output) of a command to be sent as input to another command.</a:t>
            </a:r>
          </a:p>
          <a:p>
            <a:pPr>
              <a:lnSpc>
                <a:spcPct val="90000"/>
              </a:lnSpc>
            </a:pPr>
            <a:endParaRPr lang="en-US" smtClean="0"/>
          </a:p>
          <a:p>
            <a:pPr>
              <a:lnSpc>
                <a:spcPct val="90000"/>
              </a:lnSpc>
            </a:pPr>
            <a:r>
              <a:rPr lang="en-US" smtClean="0"/>
              <a:t>Multiple pipes may appear in one command line.</a:t>
            </a:r>
          </a:p>
          <a:p>
            <a:pPr>
              <a:lnSpc>
                <a:spcPct val="90000"/>
              </a:lnSpc>
            </a:pPr>
            <a:endParaRPr lang="en-US" smtClean="0"/>
          </a:p>
          <a:p>
            <a:pPr>
              <a:lnSpc>
                <a:spcPct val="90000"/>
              </a:lnSpc>
              <a:buFontTx/>
              <a:buNone/>
            </a:pPr>
            <a:r>
              <a:rPr lang="en-US" smtClean="0"/>
              <a:t>Example:</a:t>
            </a:r>
          </a:p>
          <a:p>
            <a:pPr>
              <a:lnSpc>
                <a:spcPct val="90000"/>
              </a:lnSpc>
              <a:buFontTx/>
              <a:buNone/>
            </a:pPr>
            <a:endParaRPr lang="en-US" smtClean="0"/>
          </a:p>
          <a:p>
            <a:pPr>
              <a:lnSpc>
                <a:spcPct val="90000"/>
              </a:lnSpc>
              <a:buFontTx/>
              <a:buNone/>
            </a:pPr>
            <a:r>
              <a:rPr lang="en-US" smtClean="0"/>
              <a:t>$ cat *</a:t>
            </a:r>
            <a:r>
              <a:rPr lang="en-US" b="1" smtClean="0"/>
              <a:t> |</a:t>
            </a:r>
            <a:r>
              <a:rPr lang="en-US" smtClean="0"/>
              <a:t> wc</a:t>
            </a:r>
          </a:p>
          <a:p>
            <a:pPr>
              <a:lnSpc>
                <a:spcPct val="90000"/>
              </a:lnSpc>
              <a:buFontTx/>
              <a:buNone/>
            </a:pPr>
            <a:endParaRPr lang="en-US" smtClean="0"/>
          </a:p>
          <a:p>
            <a:pPr>
              <a:lnSpc>
                <a:spcPct val="90000"/>
              </a:lnSpc>
              <a:buFontTx/>
              <a:buNone/>
            </a:pPr>
            <a:r>
              <a:rPr lang="en-US" smtClean="0"/>
              <a:t>$ cat fil1 </a:t>
            </a:r>
            <a:r>
              <a:rPr lang="en-US" b="1" smtClean="0"/>
              <a:t>|</a:t>
            </a:r>
            <a:r>
              <a:rPr lang="en-US" smtClean="0"/>
              <a:t> head </a:t>
            </a:r>
            <a:r>
              <a:rPr lang="en-US" b="1" smtClean="0"/>
              <a:t>|</a:t>
            </a:r>
            <a:r>
              <a:rPr lang="en-US" smtClean="0"/>
              <a:t> wc -l </a:t>
            </a:r>
          </a:p>
        </p:txBody>
      </p:sp>
      <p:sp>
        <p:nvSpPr>
          <p:cNvPr id="90118"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p:txBody>
          <a:bodyPr/>
          <a:lstStyle/>
          <a:p>
            <a:r>
              <a:rPr lang="en-US" smtClean="0"/>
              <a:t>Filter Command – </a:t>
            </a:r>
            <a:r>
              <a:rPr lang="en-US" b="1" smtClean="0"/>
              <a:t>tee</a:t>
            </a:r>
          </a:p>
        </p:txBody>
      </p:sp>
      <p:sp>
        <p:nvSpPr>
          <p:cNvPr id="91139" name="Rectangle 2"/>
          <p:cNvSpPr>
            <a:spLocks noGrp="1" noChangeArrowheads="1"/>
          </p:cNvSpPr>
          <p:nvPr>
            <p:ph idx="1"/>
          </p:nvPr>
        </p:nvSpPr>
        <p:spPr>
          <a:xfrm>
            <a:off x="533400" y="1219200"/>
            <a:ext cx="8001000" cy="4419600"/>
          </a:xfrm>
        </p:spPr>
        <p:txBody>
          <a:bodyPr/>
          <a:lstStyle/>
          <a:p>
            <a:pPr>
              <a:lnSpc>
                <a:spcPct val="90000"/>
              </a:lnSpc>
            </a:pPr>
            <a:r>
              <a:rPr lang="en-US" b="1" smtClean="0"/>
              <a:t>tee</a:t>
            </a:r>
            <a:r>
              <a:rPr lang="en-US" smtClean="0"/>
              <a:t> command allows the normal output to the standard output, as well as to a file</a:t>
            </a:r>
          </a:p>
          <a:p>
            <a:pPr>
              <a:lnSpc>
                <a:spcPct val="90000"/>
              </a:lnSpc>
            </a:pPr>
            <a:endParaRPr lang="en-US" smtClean="0"/>
          </a:p>
          <a:p>
            <a:pPr>
              <a:lnSpc>
                <a:spcPct val="90000"/>
              </a:lnSpc>
            </a:pPr>
            <a:r>
              <a:rPr lang="en-US" smtClean="0"/>
              <a:t>Useful to capture intermediate output of a long command pipeline for further processing, or debugging purpose.</a:t>
            </a:r>
          </a:p>
          <a:p>
            <a:pPr>
              <a:lnSpc>
                <a:spcPct val="90000"/>
              </a:lnSpc>
            </a:pPr>
            <a:endParaRPr lang="en-US" smtClean="0"/>
          </a:p>
          <a:p>
            <a:pPr>
              <a:lnSpc>
                <a:spcPct val="90000"/>
              </a:lnSpc>
            </a:pPr>
            <a:r>
              <a:rPr lang="en-US" smtClean="0"/>
              <a:t>Example	</a:t>
            </a:r>
          </a:p>
          <a:p>
            <a:pPr lvl="1">
              <a:lnSpc>
                <a:spcPct val="90000"/>
              </a:lnSpc>
              <a:buFontTx/>
              <a:buChar char="•"/>
            </a:pPr>
            <a:r>
              <a:rPr lang="en-US" smtClean="0"/>
              <a:t>who | tee userlist</a:t>
            </a:r>
          </a:p>
          <a:p>
            <a:pPr lvl="1">
              <a:lnSpc>
                <a:spcPct val="90000"/>
              </a:lnSpc>
              <a:buFontTx/>
              <a:buChar char="•"/>
            </a:pPr>
            <a:r>
              <a:rPr lang="en-US" smtClean="0"/>
              <a:t>cat - | tee file1 | wc -l</a:t>
            </a:r>
          </a:p>
          <a:p>
            <a:pPr>
              <a:lnSpc>
                <a:spcPct val="90000"/>
              </a:lnSpc>
            </a:pPr>
            <a:endParaRPr lang="en-US" smtClean="0"/>
          </a:p>
          <a:p>
            <a:pPr lvl="1">
              <a:lnSpc>
                <a:spcPct val="90000"/>
              </a:lnSpc>
              <a:buFontTx/>
              <a:buChar char="•"/>
            </a:pPr>
            <a:endParaRPr lang="en-US" smtClean="0"/>
          </a:p>
        </p:txBody>
      </p:sp>
      <p:sp>
        <p:nvSpPr>
          <p:cNvPr id="91142"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p:txBody>
          <a:bodyPr/>
          <a:lstStyle/>
          <a:p>
            <a:r>
              <a:rPr lang="en-US" smtClean="0"/>
              <a:t>Filter Command – </a:t>
            </a:r>
            <a:r>
              <a:rPr lang="en-US" b="1" smtClean="0"/>
              <a:t>cut</a:t>
            </a:r>
          </a:p>
        </p:txBody>
      </p:sp>
      <p:sp>
        <p:nvSpPr>
          <p:cNvPr id="92163" name="Rectangle 2"/>
          <p:cNvSpPr>
            <a:spLocks noGrp="1" noChangeArrowheads="1"/>
          </p:cNvSpPr>
          <p:nvPr>
            <p:ph idx="1"/>
          </p:nvPr>
        </p:nvSpPr>
        <p:spPr>
          <a:xfrm>
            <a:off x="609600" y="1295400"/>
            <a:ext cx="7772400" cy="4800600"/>
          </a:xfrm>
        </p:spPr>
        <p:txBody>
          <a:bodyPr/>
          <a:lstStyle/>
          <a:p>
            <a:pPr>
              <a:buFontTx/>
              <a:buNone/>
            </a:pPr>
            <a:endParaRPr lang="en-US" dirty="0" smtClean="0"/>
          </a:p>
          <a:p>
            <a:pPr>
              <a:buFontTx/>
              <a:buNone/>
            </a:pPr>
            <a:r>
              <a:rPr lang="en-US" dirty="0" smtClean="0"/>
              <a:t>Used to extract specified columns of a text</a:t>
            </a:r>
          </a:p>
          <a:p>
            <a:pPr>
              <a:buFontTx/>
              <a:buNone/>
            </a:pPr>
            <a:endParaRPr lang="en-US" b="1" dirty="0" smtClean="0"/>
          </a:p>
          <a:p>
            <a:pPr>
              <a:buFontTx/>
              <a:buNone/>
            </a:pPr>
            <a:r>
              <a:rPr lang="en-US" b="1" dirty="0" smtClean="0"/>
              <a:t>Option	remark</a:t>
            </a:r>
          </a:p>
          <a:p>
            <a:pPr>
              <a:buFontTx/>
              <a:buNone/>
            </a:pPr>
            <a:r>
              <a:rPr lang="en-US" b="1" dirty="0" smtClean="0"/>
              <a:t>-c </a:t>
            </a:r>
            <a:r>
              <a:rPr lang="en-US" dirty="0" smtClean="0"/>
              <a:t>    		used to extract characters</a:t>
            </a:r>
          </a:p>
          <a:p>
            <a:pPr>
              <a:buFontTx/>
              <a:buNone/>
            </a:pPr>
            <a:r>
              <a:rPr lang="en-US" b="1" dirty="0" smtClean="0"/>
              <a:t>-d </a:t>
            </a:r>
            <a:r>
              <a:rPr lang="en-US" dirty="0" smtClean="0"/>
              <a:t>    		Delimiter for fields</a:t>
            </a:r>
          </a:p>
          <a:p>
            <a:pPr>
              <a:buFontTx/>
              <a:buNone/>
            </a:pPr>
            <a:r>
              <a:rPr lang="en-US" b="1" dirty="0" smtClean="0"/>
              <a:t>-f </a:t>
            </a:r>
            <a:r>
              <a:rPr lang="en-US" dirty="0" smtClean="0"/>
              <a:t>     		Field no.</a:t>
            </a:r>
          </a:p>
          <a:p>
            <a:pPr>
              <a:buFontTx/>
              <a:buNone/>
            </a:pPr>
            <a:r>
              <a:rPr lang="en-US" dirty="0" smtClean="0"/>
              <a:t>Examples</a:t>
            </a:r>
          </a:p>
          <a:p>
            <a:pPr>
              <a:buFontTx/>
              <a:buNone/>
            </a:pPr>
            <a:r>
              <a:rPr lang="en-US" dirty="0" smtClean="0"/>
              <a:t>	$ cut -c2-5 file1</a:t>
            </a:r>
          </a:p>
          <a:p>
            <a:pPr>
              <a:buFontTx/>
              <a:buNone/>
            </a:pPr>
            <a:r>
              <a:rPr lang="en-US" dirty="0" smtClean="0"/>
              <a:t>	$ cut -d “|” -f2,3 file1</a:t>
            </a:r>
          </a:p>
          <a:p>
            <a:pPr>
              <a:buFontTx/>
              <a:buNone/>
            </a:pPr>
            <a:endParaRPr lang="en-US" dirty="0" smtClean="0"/>
          </a:p>
        </p:txBody>
      </p:sp>
      <p:sp>
        <p:nvSpPr>
          <p:cNvPr id="92166" name="Rectangle 3"/>
          <p:cNvSpPr>
            <a:spLocks noChangeArrowheads="1"/>
          </p:cNvSpPr>
          <p:nvPr/>
        </p:nvSpPr>
        <p:spPr bwMode="auto">
          <a:xfrm>
            <a:off x="4572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6"/>
          <p:cNvSpPr>
            <a:spLocks noGrp="1" noChangeArrowheads="1"/>
          </p:cNvSpPr>
          <p:nvPr>
            <p:ph type="title" idx="4294967295"/>
          </p:nvPr>
        </p:nvSpPr>
        <p:spPr>
          <a:xfrm>
            <a:off x="0" y="228600"/>
            <a:ext cx="7772400" cy="609600"/>
          </a:xfrm>
        </p:spPr>
        <p:txBody>
          <a:bodyPr/>
          <a:lstStyle/>
          <a:p>
            <a:r>
              <a:rPr lang="en-US" smtClean="0"/>
              <a:t>Tape Archive - </a:t>
            </a:r>
            <a:r>
              <a:rPr lang="en-US" b="1" smtClean="0"/>
              <a:t>tar</a:t>
            </a:r>
          </a:p>
        </p:txBody>
      </p:sp>
      <p:sp>
        <p:nvSpPr>
          <p:cNvPr id="97285" name="Rectangle 2"/>
          <p:cNvSpPr>
            <a:spLocks noChangeArrowheads="1"/>
          </p:cNvSpPr>
          <p:nvPr/>
        </p:nvSpPr>
        <p:spPr bwMode="auto">
          <a:xfrm>
            <a:off x="0" y="0"/>
            <a:ext cx="9144000" cy="457200"/>
          </a:xfrm>
          <a:prstGeom prst="rect">
            <a:avLst/>
          </a:prstGeom>
          <a:noFill/>
          <a:ln w="9525">
            <a:noFill/>
            <a:miter lim="800000"/>
            <a:headEnd/>
            <a:tailEnd/>
          </a:ln>
        </p:spPr>
        <p:txBody>
          <a:bodyPr>
            <a:spAutoFit/>
          </a:bodyPr>
          <a:lstStyle/>
          <a:p>
            <a:pPr algn="l"/>
            <a:endParaRPr lang="en-US" sz="2400">
              <a:latin typeface="Arial" charset="0"/>
            </a:endParaRPr>
          </a:p>
        </p:txBody>
      </p:sp>
      <p:sp>
        <p:nvSpPr>
          <p:cNvPr id="97286" name="Rectangle 4"/>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
        <p:nvSpPr>
          <p:cNvPr id="97287" name="Rectangle 5"/>
          <p:cNvSpPr>
            <a:spLocks noChangeArrowheads="1"/>
          </p:cNvSpPr>
          <p:nvPr/>
        </p:nvSpPr>
        <p:spPr bwMode="auto">
          <a:xfrm>
            <a:off x="533400" y="1447800"/>
            <a:ext cx="8001000" cy="4267200"/>
          </a:xfrm>
          <a:prstGeom prst="rect">
            <a:avLst/>
          </a:prstGeom>
          <a:noFill/>
          <a:ln w="9525" algn="ctr">
            <a:noFill/>
            <a:miter lim="800000"/>
            <a:headEnd/>
            <a:tailEnd/>
          </a:ln>
        </p:spPr>
        <p:txBody>
          <a:bodyPr/>
          <a:lstStyle/>
          <a:p>
            <a:pPr marL="342900" indent="-342900" algn="l">
              <a:lnSpc>
                <a:spcPct val="90000"/>
              </a:lnSpc>
              <a:spcBef>
                <a:spcPct val="20000"/>
              </a:spcBef>
              <a:buFontTx/>
              <a:buChar char="•"/>
            </a:pPr>
            <a:r>
              <a:rPr lang="en-US" sz="2400"/>
              <a:t>Tar is an archiving utility to store and retrieve files from an archive, known as tarfile.</a:t>
            </a:r>
          </a:p>
          <a:p>
            <a:pPr marL="342900" indent="-342900" algn="l">
              <a:lnSpc>
                <a:spcPct val="90000"/>
              </a:lnSpc>
              <a:spcBef>
                <a:spcPct val="20000"/>
              </a:spcBef>
              <a:buFontTx/>
              <a:buChar char="•"/>
            </a:pPr>
            <a:endParaRPr lang="en-US" sz="2400"/>
          </a:p>
          <a:p>
            <a:pPr marL="342900" indent="-342900" algn="l">
              <a:lnSpc>
                <a:spcPct val="90000"/>
              </a:lnSpc>
              <a:spcBef>
                <a:spcPct val="20000"/>
              </a:spcBef>
              <a:buFontTx/>
              <a:buChar char="•"/>
            </a:pPr>
            <a:r>
              <a:rPr lang="en-US" sz="2400"/>
              <a:t>Though archives are created on a tape, it is common to have them as disk files as well.</a:t>
            </a:r>
          </a:p>
          <a:p>
            <a:pPr marL="342900" indent="-342900" algn="l">
              <a:lnSpc>
                <a:spcPct val="90000"/>
              </a:lnSpc>
              <a:spcBef>
                <a:spcPct val="20000"/>
              </a:spcBef>
              <a:buFontTx/>
              <a:buChar char="•"/>
            </a:pPr>
            <a:endParaRPr lang="en-US" sz="2400"/>
          </a:p>
          <a:p>
            <a:pPr marL="742950" lvl="1" indent="-285750" algn="l">
              <a:spcBef>
                <a:spcPct val="20000"/>
              </a:spcBef>
              <a:buSzPct val="60000"/>
              <a:buFontTx/>
              <a:buChar char="–"/>
            </a:pPr>
            <a:r>
              <a:rPr lang="en-US" sz="2000"/>
              <a:t>tar c|t|x [vf destination] source...</a:t>
            </a:r>
          </a:p>
          <a:p>
            <a:pPr marL="742950" lvl="1" indent="-285750" algn="l">
              <a:spcBef>
                <a:spcPct val="20000"/>
              </a:spcBef>
              <a:buSzPct val="60000"/>
              <a:buFontTx/>
              <a:buChar char="–"/>
            </a:pPr>
            <a:endParaRPr lang="en-US" sz="2000"/>
          </a:p>
          <a:p>
            <a:pPr marL="342900" indent="-342900" algn="l">
              <a:lnSpc>
                <a:spcPct val="90000"/>
              </a:lnSpc>
              <a:spcBef>
                <a:spcPct val="20000"/>
              </a:spcBef>
              <a:buFontTx/>
              <a:buChar char="•"/>
            </a:pPr>
            <a:endParaRPr lang="en-US" sz="2400"/>
          </a:p>
          <a:p>
            <a:pPr marL="342900" indent="-342900" algn="l">
              <a:lnSpc>
                <a:spcPct val="90000"/>
              </a:lnSpc>
              <a:spcBef>
                <a:spcPct val="20000"/>
              </a:spcBef>
              <a:buFontTx/>
              <a:buChar char="•"/>
            </a:pPr>
            <a:endParaRPr lang="en-US" sz="240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5"/>
          <p:cNvSpPr>
            <a:spLocks noGrp="1" noChangeArrowheads="1"/>
          </p:cNvSpPr>
          <p:nvPr>
            <p:ph type="title" idx="4294967295"/>
          </p:nvPr>
        </p:nvSpPr>
        <p:spPr>
          <a:xfrm>
            <a:off x="0" y="228600"/>
            <a:ext cx="7772400" cy="609600"/>
          </a:xfrm>
        </p:spPr>
        <p:txBody>
          <a:bodyPr/>
          <a:lstStyle/>
          <a:p>
            <a:r>
              <a:rPr lang="en-US" smtClean="0"/>
              <a:t>Tape Archive - </a:t>
            </a:r>
            <a:r>
              <a:rPr lang="en-US" b="1" smtClean="0"/>
              <a:t>tar</a:t>
            </a:r>
          </a:p>
        </p:txBody>
      </p:sp>
      <p:sp>
        <p:nvSpPr>
          <p:cNvPr id="98309" name="Rectangle 2"/>
          <p:cNvSpPr>
            <a:spLocks noChangeArrowheads="1"/>
          </p:cNvSpPr>
          <p:nvPr/>
        </p:nvSpPr>
        <p:spPr bwMode="auto">
          <a:xfrm>
            <a:off x="0" y="0"/>
            <a:ext cx="9144000" cy="457200"/>
          </a:xfrm>
          <a:prstGeom prst="rect">
            <a:avLst/>
          </a:prstGeom>
          <a:noFill/>
          <a:ln w="9525">
            <a:noFill/>
            <a:miter lim="800000"/>
            <a:headEnd/>
            <a:tailEnd/>
          </a:ln>
        </p:spPr>
        <p:txBody>
          <a:bodyPr>
            <a:spAutoFit/>
          </a:bodyPr>
          <a:lstStyle/>
          <a:p>
            <a:pPr algn="l"/>
            <a:endParaRPr lang="en-US" sz="2400">
              <a:latin typeface="Arial" charset="0"/>
            </a:endParaRPr>
          </a:p>
        </p:txBody>
      </p:sp>
      <p:sp>
        <p:nvSpPr>
          <p:cNvPr id="98310"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
        <p:nvSpPr>
          <p:cNvPr id="98311" name="Rectangle 4"/>
          <p:cNvSpPr>
            <a:spLocks noChangeArrowheads="1"/>
          </p:cNvSpPr>
          <p:nvPr/>
        </p:nvSpPr>
        <p:spPr bwMode="auto">
          <a:xfrm>
            <a:off x="533400" y="1447800"/>
            <a:ext cx="8001000" cy="4267200"/>
          </a:xfrm>
          <a:prstGeom prst="rect">
            <a:avLst/>
          </a:prstGeom>
          <a:noFill/>
          <a:ln w="9525" algn="ctr">
            <a:noFill/>
            <a:miter lim="800000"/>
            <a:headEnd/>
            <a:tailEnd/>
          </a:ln>
        </p:spPr>
        <p:txBody>
          <a:bodyPr/>
          <a:lstStyle/>
          <a:p>
            <a:pPr marL="342900" indent="-342900" algn="l">
              <a:spcBef>
                <a:spcPct val="20000"/>
              </a:spcBef>
            </a:pPr>
            <a:r>
              <a:rPr lang="en-US" sz="2000"/>
              <a:t>Examples:</a:t>
            </a:r>
          </a:p>
          <a:p>
            <a:pPr marL="342900" indent="-342900" algn="l">
              <a:spcBef>
                <a:spcPct val="20000"/>
              </a:spcBef>
            </a:pPr>
            <a:r>
              <a:rPr lang="en-US" sz="2000"/>
              <a:t>Create a new tar file containing all .dat files (assuming a.dat, b.dat and c.dat exist)</a:t>
            </a:r>
          </a:p>
          <a:p>
            <a:pPr marL="342900" indent="-342900" algn="l">
              <a:spcBef>
                <a:spcPct val="20000"/>
              </a:spcBef>
            </a:pPr>
            <a:r>
              <a:rPr lang="en-US" sz="2000"/>
              <a:t>$ tar –cf  mytar  *.dat</a:t>
            </a:r>
          </a:p>
          <a:p>
            <a:pPr marL="742950" lvl="1" indent="-285750" algn="l">
              <a:spcBef>
                <a:spcPct val="20000"/>
              </a:spcBef>
              <a:buSzPct val="60000"/>
            </a:pPr>
            <a:endParaRPr lang="en-US" sz="2000"/>
          </a:p>
          <a:p>
            <a:pPr marL="342900" indent="-342900" algn="l">
              <a:lnSpc>
                <a:spcPct val="90000"/>
              </a:lnSpc>
              <a:spcBef>
                <a:spcPct val="20000"/>
              </a:spcBef>
              <a:buFontTx/>
              <a:buChar char="•"/>
            </a:pPr>
            <a:endParaRPr lang="en-US" sz="2400"/>
          </a:p>
          <a:p>
            <a:pPr marL="342900" indent="-342900" algn="l">
              <a:lnSpc>
                <a:spcPct val="90000"/>
              </a:lnSpc>
              <a:spcBef>
                <a:spcPct val="20000"/>
              </a:spcBef>
              <a:buFontTx/>
              <a:buChar char="•"/>
            </a:pPr>
            <a:endParaRPr lang="en-US" sz="24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idx="4294967295"/>
          </p:nvPr>
        </p:nvSpPr>
        <p:spPr>
          <a:xfrm>
            <a:off x="0" y="228600"/>
            <a:ext cx="7772400" cy="609600"/>
          </a:xfrm>
        </p:spPr>
        <p:txBody>
          <a:bodyPr/>
          <a:lstStyle/>
          <a:p>
            <a:r>
              <a:rPr lang="en-US" smtClean="0"/>
              <a:t>Compression Utilities</a:t>
            </a:r>
          </a:p>
        </p:txBody>
      </p:sp>
      <p:sp>
        <p:nvSpPr>
          <p:cNvPr id="99333" name="Rectangle 2"/>
          <p:cNvSpPr>
            <a:spLocks noChangeArrowheads="1"/>
          </p:cNvSpPr>
          <p:nvPr/>
        </p:nvSpPr>
        <p:spPr bwMode="auto">
          <a:xfrm>
            <a:off x="381000" y="1524000"/>
            <a:ext cx="8458200" cy="4419600"/>
          </a:xfrm>
          <a:prstGeom prst="rect">
            <a:avLst/>
          </a:prstGeom>
          <a:noFill/>
          <a:ln w="9525" algn="ctr">
            <a:noFill/>
            <a:miter lim="800000"/>
            <a:headEnd/>
            <a:tailEnd/>
          </a:ln>
        </p:spPr>
        <p:txBody>
          <a:bodyPr/>
          <a:lstStyle/>
          <a:p>
            <a:pPr marL="342900" indent="-342900" algn="l">
              <a:spcBef>
                <a:spcPct val="20000"/>
              </a:spcBef>
              <a:buSzPct val="60000"/>
              <a:buFont typeface="Arial" charset="0"/>
              <a:buNone/>
            </a:pPr>
            <a:r>
              <a:rPr lang="en-US" sz="2400" b="1"/>
              <a:t>gzip,    </a:t>
            </a:r>
            <a:endParaRPr lang="en-US" sz="2400"/>
          </a:p>
          <a:p>
            <a:pPr marL="342900" indent="-342900" algn="l">
              <a:spcBef>
                <a:spcPct val="20000"/>
              </a:spcBef>
              <a:buSzPct val="60000"/>
              <a:buFont typeface="Arial" charset="0"/>
              <a:buNone/>
            </a:pPr>
            <a:r>
              <a:rPr lang="en-US" sz="2400"/>
              <a:t>Usage is very similar to compress and pack utilities in </a:t>
            </a:r>
            <a:r>
              <a:rPr lang="en-US" sz="2400" b="1"/>
              <a:t>Unix</a:t>
            </a:r>
            <a:r>
              <a:rPr lang="en-US" sz="2400"/>
              <a:t>: </a:t>
            </a:r>
          </a:p>
          <a:p>
            <a:pPr marL="342900" indent="-342900" algn="l">
              <a:spcBef>
                <a:spcPct val="20000"/>
              </a:spcBef>
              <a:buSzPct val="60000"/>
              <a:buFont typeface="Arial" charset="0"/>
              <a:buNone/>
            </a:pPr>
            <a:r>
              <a:rPr lang="en-US" sz="2400"/>
              <a:t>     </a:t>
            </a:r>
            <a:r>
              <a:rPr lang="en-US" sz="2400" b="1"/>
              <a:t>gzip</a:t>
            </a:r>
            <a:r>
              <a:rPr lang="en-US" sz="2400"/>
              <a:t> [-vc] filename </a:t>
            </a:r>
          </a:p>
          <a:p>
            <a:pPr marL="342900" indent="-342900" algn="l">
              <a:spcBef>
                <a:spcPct val="20000"/>
              </a:spcBef>
              <a:buSzPct val="60000"/>
              <a:buFont typeface="Arial" charset="0"/>
              <a:buNone/>
            </a:pPr>
            <a:endParaRPr lang="en-US" sz="2400"/>
          </a:p>
          <a:p>
            <a:pPr marL="342900" indent="-342900" algn="l">
              <a:spcBef>
                <a:spcPct val="20000"/>
              </a:spcBef>
              <a:buSzPct val="60000"/>
              <a:buFont typeface="Arial" charset="0"/>
              <a:buNone/>
            </a:pPr>
            <a:r>
              <a:rPr lang="en-US" sz="2400"/>
              <a:t>where </a:t>
            </a:r>
            <a:r>
              <a:rPr lang="en-US" sz="2400" b="1"/>
              <a:t>-v</a:t>
            </a:r>
            <a:r>
              <a:rPr lang="en-US" sz="2400"/>
              <a:t> displays the compression ratio. </a:t>
            </a:r>
          </a:p>
          <a:p>
            <a:pPr marL="342900" indent="-342900" algn="l">
              <a:spcBef>
                <a:spcPct val="20000"/>
              </a:spcBef>
              <a:buSzPct val="60000"/>
              <a:buFont typeface="Arial" charset="0"/>
              <a:buNone/>
            </a:pPr>
            <a:r>
              <a:rPr lang="en-US" sz="2400"/>
              <a:t> 	  </a:t>
            </a:r>
            <a:r>
              <a:rPr lang="en-US" sz="2400" b="1"/>
              <a:t>-c</a:t>
            </a:r>
            <a:r>
              <a:rPr lang="en-US" sz="2400"/>
              <a:t> sends the compressed output to standard output and leaves   </a:t>
            </a:r>
          </a:p>
          <a:p>
            <a:pPr marL="342900" indent="-342900" algn="l">
              <a:spcBef>
                <a:spcPct val="20000"/>
              </a:spcBef>
              <a:buSzPct val="60000"/>
              <a:buFont typeface="Arial" charset="0"/>
              <a:buNone/>
            </a:pPr>
            <a:r>
              <a:rPr lang="en-US" sz="2400"/>
              <a:t>           the original file intact. </a:t>
            </a:r>
          </a:p>
          <a:p>
            <a:pPr marL="342900" indent="-342900" algn="l"/>
            <a:endParaRPr lang="en-US" sz="2400" b="1"/>
          </a:p>
          <a:p>
            <a:pPr marL="342900" indent="-342900" algn="l"/>
            <a:r>
              <a:rPr lang="en-US" sz="2400" b="1"/>
              <a:t>gunzip</a:t>
            </a:r>
          </a:p>
          <a:p>
            <a:pPr marL="342900" indent="-342900" algn="l"/>
            <a:r>
              <a:rPr lang="en-US" sz="2400" b="1"/>
              <a:t>gunzip</a:t>
            </a:r>
            <a:r>
              <a:rPr lang="en-US" sz="2400"/>
              <a:t> can uncompress files originally compressed with compress.</a:t>
            </a:r>
          </a:p>
          <a:p>
            <a:pPr marL="342900" indent="-342900" algn="l"/>
            <a:endParaRPr lang="en-US" sz="2400"/>
          </a:p>
        </p:txBody>
      </p:sp>
      <p:sp>
        <p:nvSpPr>
          <p:cNvPr id="9933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p:spPr>
        <p:txBody>
          <a:bodyPr/>
          <a:lstStyle/>
          <a:p>
            <a:r>
              <a:rPr lang="en-US" smtClean="0"/>
              <a:t>Summary</a:t>
            </a:r>
          </a:p>
        </p:txBody>
      </p:sp>
      <p:sp>
        <p:nvSpPr>
          <p:cNvPr id="100355" name="Rectangle 3"/>
          <p:cNvSpPr>
            <a:spLocks noGrp="1" noChangeArrowheads="1"/>
          </p:cNvSpPr>
          <p:nvPr>
            <p:ph idx="1"/>
          </p:nvPr>
        </p:nvSpPr>
        <p:spPr>
          <a:xfrm>
            <a:off x="533400" y="1066800"/>
            <a:ext cx="7772400" cy="4648200"/>
          </a:xfrm>
        </p:spPr>
        <p:txBody>
          <a:bodyPr/>
          <a:lstStyle/>
          <a:p>
            <a:pPr>
              <a:lnSpc>
                <a:spcPct val="90000"/>
              </a:lnSpc>
            </a:pPr>
            <a:r>
              <a:rPr lang="en-US" smtClean="0"/>
              <a:t>In this session, you have learned to:</a:t>
            </a:r>
          </a:p>
          <a:p>
            <a:pPr lvl="1">
              <a:lnSpc>
                <a:spcPct val="90000"/>
              </a:lnSpc>
              <a:buFontTx/>
              <a:buChar char="•"/>
            </a:pPr>
            <a:r>
              <a:rPr lang="en-US" smtClean="0"/>
              <a:t>use the Unix Utilities like</a:t>
            </a:r>
          </a:p>
          <a:p>
            <a:pPr lvl="2">
              <a:lnSpc>
                <a:spcPct val="90000"/>
              </a:lnSpc>
            </a:pPr>
            <a:r>
              <a:rPr lang="en-US" sz="2400" smtClean="0"/>
              <a:t>cat, echo, touch, more, file, wc, find</a:t>
            </a:r>
          </a:p>
          <a:p>
            <a:pPr lvl="1">
              <a:lnSpc>
                <a:spcPct val="90000"/>
              </a:lnSpc>
              <a:buFontTx/>
              <a:buChar char="•"/>
            </a:pPr>
            <a:r>
              <a:rPr lang="en-US" smtClean="0"/>
              <a:t>employ redirection operators</a:t>
            </a:r>
          </a:p>
          <a:p>
            <a:pPr lvl="1">
              <a:lnSpc>
                <a:spcPct val="90000"/>
              </a:lnSpc>
              <a:buFontTx/>
              <a:buChar char="•"/>
            </a:pPr>
            <a:r>
              <a:rPr lang="en-US" smtClean="0"/>
              <a:t>use filters like</a:t>
            </a:r>
          </a:p>
          <a:p>
            <a:pPr lvl="2">
              <a:lnSpc>
                <a:spcPct val="90000"/>
              </a:lnSpc>
            </a:pPr>
            <a:r>
              <a:rPr lang="en-US" sz="2400" smtClean="0"/>
              <a:t>sort, grep, cut, head, tail, tr, ftp</a:t>
            </a:r>
          </a:p>
          <a:p>
            <a:pPr lvl="1">
              <a:lnSpc>
                <a:spcPct val="90000"/>
              </a:lnSpc>
              <a:buFontTx/>
              <a:buChar char="•"/>
            </a:pPr>
            <a:r>
              <a:rPr lang="en-US" smtClean="0"/>
              <a:t>backup commands</a:t>
            </a:r>
          </a:p>
          <a:p>
            <a:pPr lvl="2">
              <a:lnSpc>
                <a:spcPct val="90000"/>
              </a:lnSpc>
            </a:pPr>
            <a:r>
              <a:rPr lang="en-US" sz="2400" smtClean="0"/>
              <a:t>tar and zip/gzip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idx="1"/>
          </p:nvPr>
        </p:nvSpPr>
        <p:spPr>
          <a:xfrm>
            <a:off x="609600" y="990600"/>
            <a:ext cx="7699375" cy="5105400"/>
          </a:xfrm>
        </p:spPr>
        <p:txBody>
          <a:bodyPr>
            <a:normAutofit lnSpcReduction="10000"/>
          </a:bodyPr>
          <a:lstStyle/>
          <a:p>
            <a:pPr marL="274320" indent="-274320" fontAlgn="auto">
              <a:spcAft>
                <a:spcPts val="0"/>
              </a:spcAft>
              <a:buClr>
                <a:schemeClr val="accent3"/>
              </a:buClr>
              <a:buFont typeface="Wingdings 2"/>
              <a:buChar char=""/>
              <a:defRPr/>
            </a:pPr>
            <a:r>
              <a:rPr lang="en-US"/>
              <a:t>Multi-user, multitasking, timesharing</a:t>
            </a:r>
          </a:p>
          <a:p>
            <a:pPr marL="274320" indent="-274320" fontAlgn="auto">
              <a:spcAft>
                <a:spcPts val="0"/>
              </a:spcAft>
              <a:buClr>
                <a:schemeClr val="accent3"/>
              </a:buClr>
              <a:buFontTx/>
              <a:buNone/>
              <a:defRPr/>
            </a:pPr>
            <a:r>
              <a:rPr lang="en-US"/>
              <a:t> </a:t>
            </a:r>
          </a:p>
          <a:p>
            <a:pPr marL="274320" indent="-274320" fontAlgn="auto">
              <a:spcAft>
                <a:spcPts val="0"/>
              </a:spcAft>
              <a:buClr>
                <a:schemeClr val="accent3"/>
              </a:buClr>
              <a:buFont typeface="Wingdings 2"/>
              <a:buChar char=""/>
              <a:defRPr/>
            </a:pPr>
            <a:r>
              <a:rPr lang="en-US"/>
              <a:t>Portability</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Modularity</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File structure</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Security</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Strong networking support &amp; advanced graphics</a:t>
            </a:r>
          </a:p>
        </p:txBody>
      </p:sp>
      <p:sp>
        <p:nvSpPr>
          <p:cNvPr id="1536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Features of UNIX</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5</a:t>
            </a:r>
          </a:p>
        </p:txBody>
      </p:sp>
      <p:sp>
        <p:nvSpPr>
          <p:cNvPr id="101379" name="Rectangle 3"/>
          <p:cNvSpPr>
            <a:spLocks noGrp="1" noChangeArrowheads="1"/>
          </p:cNvSpPr>
          <p:nvPr>
            <p:ph type="subTitle" idx="1"/>
          </p:nvPr>
        </p:nvSpPr>
        <p:spPr>
          <a:xfrm>
            <a:off x="1371600" y="3429000"/>
            <a:ext cx="6400800" cy="1752600"/>
          </a:xfrm>
        </p:spPr>
        <p:txBody>
          <a:bodyPr/>
          <a:lstStyle/>
          <a:p>
            <a:pPr marR="0"/>
            <a:r>
              <a:rPr lang="en-US" sz="3600" smtClean="0"/>
              <a:t>Process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533400" y="1143000"/>
            <a:ext cx="7775575" cy="4114800"/>
          </a:xfrm>
        </p:spPr>
        <p:txBody>
          <a:bodyPr/>
          <a:lstStyle/>
          <a:p>
            <a:pPr>
              <a:buFontTx/>
              <a:buNone/>
            </a:pPr>
            <a:r>
              <a:rPr lang="en-US" sz="2000" smtClean="0"/>
              <a:t>In this session, you will learn to:</a:t>
            </a:r>
          </a:p>
          <a:p>
            <a:pPr lvl="1">
              <a:buFontTx/>
              <a:buChar char="•"/>
            </a:pPr>
            <a:r>
              <a:rPr lang="en-US" smtClean="0"/>
              <a:t>Use process-related commands like</a:t>
            </a:r>
          </a:p>
          <a:p>
            <a:pPr lvl="2"/>
            <a:r>
              <a:rPr lang="en-US" sz="2000" b="1" smtClean="0"/>
              <a:t>ps</a:t>
            </a:r>
            <a:r>
              <a:rPr lang="en-US" sz="2000" smtClean="0"/>
              <a:t>, </a:t>
            </a:r>
            <a:r>
              <a:rPr lang="en-US" sz="2000" b="1" smtClean="0"/>
              <a:t>kill</a:t>
            </a:r>
            <a:r>
              <a:rPr lang="en-US" sz="2000" smtClean="0"/>
              <a:t>, </a:t>
            </a:r>
            <a:r>
              <a:rPr lang="en-US" sz="2000" b="1" smtClean="0"/>
              <a:t>sleep</a:t>
            </a:r>
            <a:r>
              <a:rPr lang="en-US" sz="2000" smtClean="0"/>
              <a:t> </a:t>
            </a:r>
          </a:p>
          <a:p>
            <a:pPr lvl="1">
              <a:buFontTx/>
              <a:buChar char="•"/>
            </a:pPr>
            <a:r>
              <a:rPr lang="en-US" smtClean="0"/>
              <a:t>Start a background process</a:t>
            </a:r>
          </a:p>
          <a:p>
            <a:pPr lvl="1">
              <a:buFontTx/>
              <a:buChar char="•"/>
            </a:pPr>
            <a:r>
              <a:rPr lang="en-US" smtClean="0"/>
              <a:t>Use background and foreground-related commands like</a:t>
            </a:r>
          </a:p>
          <a:p>
            <a:pPr lvl="2"/>
            <a:r>
              <a:rPr lang="en-US" sz="2000" b="1" smtClean="0"/>
              <a:t>bg</a:t>
            </a:r>
            <a:r>
              <a:rPr lang="en-US" sz="2000" smtClean="0"/>
              <a:t>, </a:t>
            </a:r>
            <a:r>
              <a:rPr lang="en-US" sz="2000" b="1" smtClean="0"/>
              <a:t>fg</a:t>
            </a:r>
            <a:r>
              <a:rPr lang="en-US" sz="2000" smtClean="0"/>
              <a:t>, </a:t>
            </a:r>
            <a:r>
              <a:rPr lang="en-US" sz="2000" b="1" smtClean="0"/>
              <a:t>jobs , nice , nohup</a:t>
            </a:r>
          </a:p>
          <a:p>
            <a:pPr lvl="1">
              <a:buFontTx/>
              <a:buChar char="•"/>
            </a:pPr>
            <a:endParaRPr lang="en-US" smtClean="0"/>
          </a:p>
          <a:p>
            <a:endParaRPr lang="en-US" sz="2000" smtClean="0"/>
          </a:p>
        </p:txBody>
      </p:sp>
      <p:sp>
        <p:nvSpPr>
          <p:cNvPr id="102405"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Objectives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idx="1"/>
          </p:nvPr>
        </p:nvSpPr>
        <p:spPr>
          <a:xfrm>
            <a:off x="381000" y="1524000"/>
            <a:ext cx="8001000" cy="3733800"/>
          </a:xfrm>
        </p:spPr>
        <p:txBody>
          <a:bodyPr/>
          <a:lstStyle/>
          <a:p>
            <a:r>
              <a:rPr lang="en-US" b="1" smtClean="0"/>
              <a:t>Process</a:t>
            </a:r>
            <a:r>
              <a:rPr lang="en-US" smtClean="0"/>
              <a:t> - a program in execution</a:t>
            </a:r>
          </a:p>
          <a:p>
            <a:endParaRPr lang="en-US" smtClean="0"/>
          </a:p>
          <a:p>
            <a:r>
              <a:rPr lang="en-US" smtClean="0"/>
              <a:t>When program is executed, a new process is created</a:t>
            </a:r>
          </a:p>
          <a:p>
            <a:endParaRPr lang="en-US" smtClean="0"/>
          </a:p>
          <a:p>
            <a:r>
              <a:rPr lang="en-US" smtClean="0"/>
              <a:t>The process is alive till the execution of the program is complete</a:t>
            </a:r>
          </a:p>
          <a:p>
            <a:endParaRPr lang="en-US" smtClean="0"/>
          </a:p>
          <a:p>
            <a:r>
              <a:rPr lang="en-US" smtClean="0"/>
              <a:t>Each process is identified by a number called </a:t>
            </a:r>
            <a:r>
              <a:rPr lang="en-US" b="1" smtClean="0"/>
              <a:t>pid</a:t>
            </a:r>
            <a:endParaRPr lang="en-US" smtClean="0"/>
          </a:p>
          <a:p>
            <a:endParaRPr lang="en-US" smtClean="0"/>
          </a:p>
        </p:txBody>
      </p:sp>
      <p:sp>
        <p:nvSpPr>
          <p:cNvPr id="103429"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Processes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533400" y="1295400"/>
            <a:ext cx="8001000" cy="3886200"/>
          </a:xfrm>
        </p:spPr>
        <p:txBody>
          <a:bodyPr/>
          <a:lstStyle/>
          <a:p>
            <a:pPr>
              <a:buFontTx/>
              <a:buNone/>
            </a:pPr>
            <a:r>
              <a:rPr lang="en-US" sz="2000" smtClean="0"/>
              <a:t>As soon as the user logs in, a process is created which executes the login shell.</a:t>
            </a:r>
          </a:p>
          <a:p>
            <a:pPr>
              <a:buFontTx/>
              <a:buNone/>
            </a:pPr>
            <a:endParaRPr lang="en-US" sz="2000" smtClean="0"/>
          </a:p>
          <a:p>
            <a:pPr>
              <a:buFontTx/>
              <a:buNone/>
            </a:pPr>
            <a:r>
              <a:rPr lang="en-US" sz="2000" smtClean="0"/>
              <a:t>Login shell is set for each login in </a:t>
            </a:r>
            <a:r>
              <a:rPr lang="en-US" sz="2000" b="1" smtClean="0"/>
              <a:t>/etc/passwd</a:t>
            </a:r>
            <a:r>
              <a:rPr lang="en-US" sz="2000" smtClean="0"/>
              <a:t> file.</a:t>
            </a:r>
          </a:p>
        </p:txBody>
      </p:sp>
      <p:sp>
        <p:nvSpPr>
          <p:cNvPr id="104453"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Login shell</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381000" y="1289050"/>
            <a:ext cx="8229600" cy="4349750"/>
          </a:xfrm>
        </p:spPr>
        <p:txBody>
          <a:bodyPr/>
          <a:lstStyle/>
          <a:p>
            <a:r>
              <a:rPr lang="en-US" sz="2000" smtClean="0"/>
              <a:t>The </a:t>
            </a:r>
            <a:r>
              <a:rPr lang="en-US" sz="2000" b="1" smtClean="0"/>
              <a:t>ps</a:t>
            </a:r>
            <a:r>
              <a:rPr lang="en-US" sz="2000" smtClean="0"/>
              <a:t> command is used to display the characteristics of a process</a:t>
            </a:r>
          </a:p>
          <a:p>
            <a:endParaRPr lang="en-US" sz="2000" smtClean="0"/>
          </a:p>
          <a:p>
            <a:r>
              <a:rPr lang="en-US" sz="2000" smtClean="0"/>
              <a:t>It fetches the </a:t>
            </a:r>
            <a:r>
              <a:rPr lang="en-US" sz="2000" b="1" smtClean="0"/>
              <a:t>pid</a:t>
            </a:r>
            <a:r>
              <a:rPr lang="en-US" sz="2000" smtClean="0"/>
              <a:t>, </a:t>
            </a:r>
            <a:r>
              <a:rPr lang="en-US" sz="2000" b="1" smtClean="0"/>
              <a:t>tty</a:t>
            </a:r>
            <a:r>
              <a:rPr lang="en-US" sz="2000" smtClean="0"/>
              <a:t>, </a:t>
            </a:r>
            <a:r>
              <a:rPr lang="en-US" sz="2000" b="1" smtClean="0"/>
              <a:t>time,</a:t>
            </a:r>
            <a:r>
              <a:rPr lang="en-US" sz="2000" smtClean="0"/>
              <a:t> and the command which has started the process.</a:t>
            </a:r>
          </a:p>
          <a:p>
            <a:pPr lvl="1">
              <a:buFontTx/>
              <a:buChar char="•"/>
            </a:pPr>
            <a:r>
              <a:rPr lang="en-US" b="1" smtClean="0"/>
              <a:t>-f</a:t>
            </a:r>
            <a:r>
              <a:rPr lang="en-US" smtClean="0"/>
              <a:t> 	lists the pid of the parent process also.</a:t>
            </a:r>
          </a:p>
          <a:p>
            <a:pPr lvl="1">
              <a:buFontTx/>
              <a:buChar char="•"/>
            </a:pPr>
            <a:r>
              <a:rPr lang="en-US" b="1" smtClean="0"/>
              <a:t>-u</a:t>
            </a:r>
            <a:r>
              <a:rPr lang="en-US" smtClean="0"/>
              <a:t> 	lists the processes of a given user</a:t>
            </a:r>
          </a:p>
          <a:p>
            <a:pPr lvl="1">
              <a:buFontTx/>
              <a:buChar char="•"/>
            </a:pPr>
            <a:r>
              <a:rPr lang="en-US" b="1" smtClean="0"/>
              <a:t>-a</a:t>
            </a:r>
            <a:r>
              <a:rPr lang="en-US" smtClean="0"/>
              <a:t> 	lists the processes of all the users</a:t>
            </a:r>
          </a:p>
          <a:p>
            <a:pPr lvl="1">
              <a:buFontTx/>
              <a:buChar char="•"/>
            </a:pPr>
            <a:r>
              <a:rPr lang="en-US" b="1" smtClean="0"/>
              <a:t>-e</a:t>
            </a:r>
            <a:r>
              <a:rPr lang="en-US" smtClean="0"/>
              <a:t> 	lists all the processes including the system </a:t>
            </a:r>
          </a:p>
          <a:p>
            <a:pPr lvl="1">
              <a:buFontTx/>
              <a:buNone/>
            </a:pPr>
            <a:r>
              <a:rPr lang="en-US" smtClean="0"/>
              <a:t>                  	processes</a:t>
            </a:r>
          </a:p>
        </p:txBody>
      </p:sp>
      <p:sp>
        <p:nvSpPr>
          <p:cNvPr id="105477" name="Rectangle 3"/>
          <p:cNvSpPr>
            <a:spLocks noChangeArrowheads="1"/>
          </p:cNvSpPr>
          <p:nvPr/>
        </p:nvSpPr>
        <p:spPr bwMode="auto">
          <a:xfrm>
            <a:off x="533400" y="228600"/>
            <a:ext cx="8001000" cy="838200"/>
          </a:xfrm>
          <a:prstGeom prst="rect">
            <a:avLst/>
          </a:prstGeom>
          <a:noFill/>
          <a:ln w="9525">
            <a:noFill/>
            <a:miter lim="800000"/>
            <a:headEnd/>
            <a:tailEnd/>
          </a:ln>
        </p:spPr>
        <p:txBody>
          <a:bodyPr/>
          <a:lstStyle/>
          <a:p>
            <a:r>
              <a:rPr lang="en-US">
                <a:solidFill>
                  <a:schemeClr val="tx2"/>
                </a:solidFill>
              </a:rPr>
              <a:t>ps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ChangeArrowheads="1"/>
          </p:cNvSpPr>
          <p:nvPr>
            <p:ph type="title"/>
          </p:nvPr>
        </p:nvSpPr>
        <p:spPr/>
        <p:txBody>
          <a:bodyPr/>
          <a:lstStyle/>
          <a:p>
            <a:r>
              <a:rPr lang="en-US" smtClean="0"/>
              <a:t>Background Process</a:t>
            </a:r>
          </a:p>
        </p:txBody>
      </p:sp>
      <p:sp>
        <p:nvSpPr>
          <p:cNvPr id="106499" name="Rectangle 2"/>
          <p:cNvSpPr>
            <a:spLocks noGrp="1" noChangeArrowheads="1"/>
          </p:cNvSpPr>
          <p:nvPr>
            <p:ph idx="1"/>
          </p:nvPr>
        </p:nvSpPr>
        <p:spPr>
          <a:xfrm>
            <a:off x="533400" y="1524000"/>
            <a:ext cx="8001000" cy="4191000"/>
          </a:xfrm>
        </p:spPr>
        <p:txBody>
          <a:bodyPr/>
          <a:lstStyle/>
          <a:p>
            <a:pPr algn="just">
              <a:lnSpc>
                <a:spcPct val="120000"/>
              </a:lnSpc>
            </a:pPr>
            <a:r>
              <a:rPr lang="en-US" sz="2000" smtClean="0"/>
              <a:t>Enables the user to do more than one task at a time.</a:t>
            </a:r>
          </a:p>
          <a:p>
            <a:pPr algn="just">
              <a:lnSpc>
                <a:spcPct val="120000"/>
              </a:lnSpc>
            </a:pPr>
            <a:r>
              <a:rPr lang="en-US" sz="2000" smtClean="0"/>
              <a:t>If the command terminates with an ampersand (&amp;),  UNIX executes the command in the background </a:t>
            </a:r>
          </a:p>
          <a:p>
            <a:pPr algn="just">
              <a:lnSpc>
                <a:spcPct val="120000"/>
              </a:lnSpc>
            </a:pPr>
            <a:r>
              <a:rPr lang="en-US" sz="2000" smtClean="0"/>
              <a:t>Shell returns by displaying the process ID (PID)  and job id of the process</a:t>
            </a:r>
          </a:p>
        </p:txBody>
      </p:sp>
      <p:sp>
        <p:nvSpPr>
          <p:cNvPr id="106502"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title"/>
          </p:nvPr>
        </p:nvSpPr>
        <p:spPr/>
        <p:txBody>
          <a:bodyPr/>
          <a:lstStyle/>
          <a:p>
            <a:r>
              <a:rPr lang="en-US" smtClean="0"/>
              <a:t>Controlling Background Processes</a:t>
            </a:r>
          </a:p>
        </p:txBody>
      </p:sp>
      <p:sp>
        <p:nvSpPr>
          <p:cNvPr id="107523" name="Rectangle 2"/>
          <p:cNvSpPr>
            <a:spLocks noGrp="1" noChangeArrowheads="1"/>
          </p:cNvSpPr>
          <p:nvPr>
            <p:ph idx="1"/>
          </p:nvPr>
        </p:nvSpPr>
        <p:spPr>
          <a:xfrm>
            <a:off x="838200" y="1447800"/>
            <a:ext cx="7772400" cy="4114800"/>
          </a:xfrm>
        </p:spPr>
        <p:txBody>
          <a:bodyPr/>
          <a:lstStyle/>
          <a:p>
            <a:endParaRPr lang="en-US" sz="2000" smtClean="0"/>
          </a:p>
          <a:p>
            <a:r>
              <a:rPr lang="en-US" sz="2000" b="1" smtClean="0"/>
              <a:t>jobs</a:t>
            </a:r>
          </a:p>
          <a:p>
            <a:pPr lvl="1">
              <a:buFontTx/>
              <a:buChar char="•"/>
            </a:pPr>
            <a:r>
              <a:rPr lang="en-US" smtClean="0"/>
              <a:t>List the background process</a:t>
            </a:r>
          </a:p>
          <a:p>
            <a:r>
              <a:rPr lang="en-US" sz="2000" b="1" smtClean="0"/>
              <a:t>fg % &lt;job id&gt;</a:t>
            </a:r>
          </a:p>
          <a:p>
            <a:pPr lvl="1">
              <a:buFontTx/>
              <a:buChar char="•"/>
            </a:pPr>
            <a:r>
              <a:rPr lang="en-US" smtClean="0"/>
              <a:t>Runs a process in the foreground</a:t>
            </a:r>
          </a:p>
          <a:p>
            <a:r>
              <a:rPr lang="en-US" sz="2000" b="1" smtClean="0"/>
              <a:t>bg %&lt;job id&gt;</a:t>
            </a:r>
          </a:p>
          <a:p>
            <a:pPr lvl="1">
              <a:buFontTx/>
              <a:buChar char="•"/>
            </a:pPr>
            <a:r>
              <a:rPr lang="en-US" smtClean="0"/>
              <a:t>Runs a process in the background</a:t>
            </a:r>
          </a:p>
          <a:p>
            <a:pPr>
              <a:buFontTx/>
              <a:buNone/>
            </a:pPr>
            <a:endParaRPr lang="en-US" smtClean="0"/>
          </a:p>
        </p:txBody>
      </p:sp>
      <p:sp>
        <p:nvSpPr>
          <p:cNvPr id="107526"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p:txBody>
          <a:bodyPr/>
          <a:lstStyle/>
          <a:p>
            <a:r>
              <a:rPr lang="en-US" smtClean="0"/>
              <a:t>The </a:t>
            </a:r>
            <a:r>
              <a:rPr lang="en-US" b="1" smtClean="0"/>
              <a:t>kill</a:t>
            </a:r>
            <a:r>
              <a:rPr lang="en-US" smtClean="0"/>
              <a:t> Command</a:t>
            </a:r>
          </a:p>
        </p:txBody>
      </p:sp>
      <p:sp>
        <p:nvSpPr>
          <p:cNvPr id="108547" name="Rectangle 2"/>
          <p:cNvSpPr>
            <a:spLocks noGrp="1" noChangeArrowheads="1"/>
          </p:cNvSpPr>
          <p:nvPr>
            <p:ph idx="1"/>
          </p:nvPr>
        </p:nvSpPr>
        <p:spPr>
          <a:xfrm>
            <a:off x="838200" y="1169988"/>
            <a:ext cx="7556500" cy="4087812"/>
          </a:xfrm>
        </p:spPr>
        <p:txBody>
          <a:bodyPr/>
          <a:lstStyle/>
          <a:p>
            <a:endParaRPr lang="en-US" sz="2000" dirty="0" smtClean="0"/>
          </a:p>
          <a:p>
            <a:endParaRPr lang="en-US" sz="2000" dirty="0" smtClean="0"/>
          </a:p>
          <a:p>
            <a:r>
              <a:rPr lang="en-US" sz="2000" dirty="0" smtClean="0"/>
              <a:t>kill:  Kills or terminates a process</a:t>
            </a:r>
          </a:p>
          <a:p>
            <a:endParaRPr lang="en-US" sz="2000" dirty="0" smtClean="0"/>
          </a:p>
          <a:p>
            <a:r>
              <a:rPr lang="en-US" sz="2000" dirty="0" smtClean="0"/>
              <a:t>kill command send a signal to the process</a:t>
            </a:r>
          </a:p>
          <a:p>
            <a:pPr lvl="1">
              <a:buFontTx/>
              <a:buChar char="•"/>
            </a:pPr>
            <a:r>
              <a:rPr lang="en-US" dirty="0" smtClean="0"/>
              <a:t>The default signal is 15 ( </a:t>
            </a:r>
            <a:r>
              <a:rPr lang="en-US" b="1" dirty="0" smtClean="0"/>
              <a:t>SIGTERM</a:t>
            </a:r>
            <a:r>
              <a:rPr lang="en-US" dirty="0" smtClean="0"/>
              <a:t>)</a:t>
            </a:r>
          </a:p>
          <a:p>
            <a:pPr lvl="1">
              <a:buFontTx/>
              <a:buChar char="•"/>
            </a:pPr>
            <a:endParaRPr lang="en-US" dirty="0" smtClean="0"/>
          </a:p>
          <a:p>
            <a:r>
              <a:rPr lang="en-US" sz="2000" dirty="0" smtClean="0"/>
              <a:t>kill -9 (</a:t>
            </a:r>
            <a:r>
              <a:rPr lang="en-US" sz="2000" b="1" dirty="0" smtClean="0"/>
              <a:t>SIGKILL</a:t>
            </a:r>
            <a:r>
              <a:rPr lang="en-US" sz="2000" dirty="0" smtClean="0"/>
              <a:t>)</a:t>
            </a:r>
          </a:p>
          <a:p>
            <a:pPr lvl="1">
              <a:buFontTx/>
              <a:buChar char="•"/>
            </a:pPr>
            <a:r>
              <a:rPr lang="en-US" dirty="0" smtClean="0"/>
              <a:t>	Terminates the process abruptly</a:t>
            </a:r>
          </a:p>
          <a:p>
            <a:pPr lvl="1">
              <a:buFontTx/>
              <a:buChar char="•"/>
            </a:pPr>
            <a:endParaRPr lang="en-US" dirty="0" smtClean="0"/>
          </a:p>
        </p:txBody>
      </p:sp>
      <p:sp>
        <p:nvSpPr>
          <p:cNvPr id="108550"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type="title"/>
          </p:nvPr>
        </p:nvSpPr>
        <p:spPr/>
        <p:txBody>
          <a:bodyPr/>
          <a:lstStyle/>
          <a:p>
            <a:r>
              <a:rPr lang="en-US" smtClean="0"/>
              <a:t>Process priority</a:t>
            </a:r>
          </a:p>
        </p:txBody>
      </p:sp>
      <p:sp>
        <p:nvSpPr>
          <p:cNvPr id="109571" name="Rectangle 2"/>
          <p:cNvSpPr>
            <a:spLocks noGrp="1" noChangeArrowheads="1"/>
          </p:cNvSpPr>
          <p:nvPr>
            <p:ph idx="1"/>
          </p:nvPr>
        </p:nvSpPr>
        <p:spPr>
          <a:xfrm>
            <a:off x="838200" y="1447800"/>
            <a:ext cx="7772400" cy="4114800"/>
          </a:xfrm>
        </p:spPr>
        <p:txBody>
          <a:bodyPr/>
          <a:lstStyle/>
          <a:p>
            <a:r>
              <a:rPr lang="en-US" sz="2000" smtClean="0"/>
              <a:t>nice</a:t>
            </a:r>
          </a:p>
          <a:p>
            <a:pPr lvl="1">
              <a:buFontTx/>
              <a:buChar char="•"/>
            </a:pPr>
            <a:r>
              <a:rPr lang="en-US" smtClean="0"/>
              <a:t>Used to reduce the priority of jobs</a:t>
            </a:r>
          </a:p>
        </p:txBody>
      </p:sp>
      <p:sp>
        <p:nvSpPr>
          <p:cNvPr id="10957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ChangeArrowheads="1"/>
          </p:cNvSpPr>
          <p:nvPr>
            <p:ph type="title"/>
          </p:nvPr>
        </p:nvSpPr>
        <p:spPr/>
        <p:txBody>
          <a:bodyPr/>
          <a:lstStyle/>
          <a:p>
            <a:r>
              <a:rPr lang="en-US" smtClean="0"/>
              <a:t>Background Process</a:t>
            </a:r>
          </a:p>
        </p:txBody>
      </p:sp>
      <p:sp>
        <p:nvSpPr>
          <p:cNvPr id="110595" name="Rectangle 2"/>
          <p:cNvSpPr>
            <a:spLocks noGrp="1" noChangeArrowheads="1"/>
          </p:cNvSpPr>
          <p:nvPr>
            <p:ph idx="1"/>
          </p:nvPr>
        </p:nvSpPr>
        <p:spPr>
          <a:xfrm>
            <a:off x="533400" y="1524000"/>
            <a:ext cx="8001000" cy="4191000"/>
          </a:xfrm>
        </p:spPr>
        <p:txBody>
          <a:bodyPr/>
          <a:lstStyle/>
          <a:p>
            <a:pPr>
              <a:lnSpc>
                <a:spcPct val="120000"/>
              </a:lnSpc>
            </a:pPr>
            <a:r>
              <a:rPr lang="en-US" smtClean="0"/>
              <a:t>nohup</a:t>
            </a:r>
          </a:p>
          <a:p>
            <a:pPr lvl="1">
              <a:lnSpc>
                <a:spcPct val="120000"/>
              </a:lnSpc>
            </a:pPr>
            <a:r>
              <a:rPr lang="en-US" smtClean="0"/>
              <a:t>Lets processes to continue to run even after logout</a:t>
            </a:r>
          </a:p>
          <a:p>
            <a:pPr lvl="1">
              <a:lnSpc>
                <a:spcPct val="120000"/>
              </a:lnSpc>
            </a:pPr>
            <a:r>
              <a:rPr lang="en-US" smtClean="0"/>
              <a:t>The output of the command is sent to </a:t>
            </a:r>
            <a:r>
              <a:rPr lang="en-US" i="1" smtClean="0"/>
              <a:t>nohup.out</a:t>
            </a:r>
            <a:r>
              <a:rPr lang="en-US" smtClean="0"/>
              <a:t> if not redirected</a:t>
            </a:r>
          </a:p>
          <a:p>
            <a:pPr lvl="1">
              <a:lnSpc>
                <a:spcPct val="120000"/>
              </a:lnSpc>
            </a:pPr>
            <a:endParaRPr lang="en-US" smtClean="0"/>
          </a:p>
          <a:p>
            <a:pPr lvl="1">
              <a:lnSpc>
                <a:spcPct val="120000"/>
              </a:lnSpc>
              <a:buFontTx/>
              <a:buNone/>
            </a:pPr>
            <a:r>
              <a:rPr lang="en-US" smtClean="0"/>
              <a:t>$ nohup </a:t>
            </a:r>
            <a:r>
              <a:rPr lang="en-US" i="1" smtClean="0"/>
              <a:t>command args</a:t>
            </a:r>
          </a:p>
          <a:p>
            <a:pPr lvl="1">
              <a:lnSpc>
                <a:spcPct val="120000"/>
              </a:lnSpc>
              <a:buFontTx/>
              <a:buNone/>
            </a:pPr>
            <a:endParaRPr lang="en-US" i="1" smtClean="0"/>
          </a:p>
          <a:p>
            <a:pPr lvl="2" algn="just">
              <a:buFontTx/>
              <a:buNone/>
            </a:pPr>
            <a:r>
              <a:rPr lang="en-US" sz="2000" smtClean="0"/>
              <a:t>$ nohup sort emp.lst &amp;</a:t>
            </a:r>
          </a:p>
          <a:p>
            <a:pPr lvl="2" algn="just">
              <a:buFontTx/>
              <a:buNone/>
            </a:pPr>
            <a:r>
              <a:rPr lang="en-US" sz="2000" smtClean="0"/>
              <a:t>[1] 21356</a:t>
            </a:r>
          </a:p>
          <a:p>
            <a:pPr lvl="2">
              <a:buFontTx/>
              <a:buNone/>
            </a:pPr>
            <a:r>
              <a:rPr lang="en-US" sz="2000" smtClean="0"/>
              <a:t>nohup: appending output to `nohup.out'</a:t>
            </a:r>
            <a:r>
              <a:rPr lang="en-US" sz="2400" i="1" smtClean="0"/>
              <a:t>	</a:t>
            </a:r>
          </a:p>
          <a:p>
            <a:pPr>
              <a:lnSpc>
                <a:spcPct val="120000"/>
              </a:lnSpc>
            </a:pPr>
            <a:endParaRPr lang="en-US" sz="2800" smtClean="0"/>
          </a:p>
        </p:txBody>
      </p:sp>
      <p:sp>
        <p:nvSpPr>
          <p:cNvPr id="110598"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7369</TotalTime>
  <Words>11711</Words>
  <Application>Microsoft PowerPoint</Application>
  <PresentationFormat>On-screen Show (4:3)</PresentationFormat>
  <Paragraphs>1754</Paragraphs>
  <Slides>102</Slides>
  <Notes>102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102</vt:i4>
      </vt:variant>
    </vt:vector>
  </HeadingPairs>
  <TitlesOfParts>
    <vt:vector size="105" baseType="lpstr">
      <vt:lpstr>Flow</vt:lpstr>
      <vt:lpstr>Picture</vt:lpstr>
      <vt:lpstr>Clip</vt:lpstr>
      <vt:lpstr>Slide 1</vt:lpstr>
      <vt:lpstr>Index</vt:lpstr>
      <vt:lpstr>Chapter 1</vt:lpstr>
      <vt:lpstr>Objectives</vt:lpstr>
      <vt:lpstr>Slide 5</vt:lpstr>
      <vt:lpstr>Operating System </vt:lpstr>
      <vt:lpstr>Slide 7</vt:lpstr>
      <vt:lpstr>What is Linux?</vt:lpstr>
      <vt:lpstr>Slide 9</vt:lpstr>
      <vt:lpstr>Slide 10</vt:lpstr>
      <vt:lpstr>Slide 11</vt:lpstr>
      <vt:lpstr>Slide 12</vt:lpstr>
      <vt:lpstr>Slide 13</vt:lpstr>
      <vt:lpstr>Slide 14</vt:lpstr>
      <vt:lpstr>Slide 15</vt:lpstr>
      <vt:lpstr>Memory Management</vt:lpstr>
      <vt:lpstr>Slide 17</vt:lpstr>
      <vt:lpstr>Slide 18</vt:lpstr>
      <vt:lpstr>Slide 19</vt:lpstr>
      <vt:lpstr>Slide 20</vt:lpstr>
      <vt:lpstr>Slide 21</vt:lpstr>
      <vt:lpstr>Slide 22</vt:lpstr>
      <vt:lpstr>Slide 23</vt:lpstr>
      <vt:lpstr>Summary</vt:lpstr>
      <vt:lpstr>Chapter 2</vt:lpstr>
      <vt:lpstr>Objectives</vt:lpstr>
      <vt:lpstr>Slide 27</vt:lpstr>
      <vt:lpstr>Slide 28</vt:lpstr>
      <vt:lpstr>Slide 29</vt:lpstr>
      <vt:lpstr>Slide 30</vt:lpstr>
      <vt:lpstr>Slide 31</vt:lpstr>
      <vt:lpstr>Slide 32</vt:lpstr>
      <vt:lpstr>Summary</vt:lpstr>
      <vt:lpstr>Chapter 3</vt:lpstr>
      <vt:lpstr>Slide 35</vt:lpstr>
      <vt:lpstr>Slide 36</vt:lpstr>
      <vt:lpstr>Slide 37</vt:lpstr>
      <vt:lpstr>Slide 38</vt:lpstr>
      <vt:lpstr>Slide 39</vt:lpstr>
      <vt:lpstr>Slide 40</vt:lpstr>
      <vt:lpstr>Slide 41</vt:lpstr>
      <vt:lpstr>Command - cd</vt:lpstr>
      <vt:lpstr>Slide 43</vt:lpstr>
      <vt:lpstr>Slide 44</vt:lpstr>
      <vt:lpstr>Slide 45</vt:lpstr>
      <vt:lpstr>Slide 46</vt:lpstr>
      <vt:lpstr>Slide 47</vt:lpstr>
      <vt:lpstr>Slide 48</vt:lpstr>
      <vt:lpstr>Slide 49</vt:lpstr>
      <vt:lpstr>Command - ln</vt:lpstr>
      <vt:lpstr>Special Permission Bits</vt:lpstr>
      <vt:lpstr>Special Permission Bits</vt:lpstr>
      <vt:lpstr>Special Permission Bits</vt:lpstr>
      <vt:lpstr>Vi Editor</vt:lpstr>
      <vt:lpstr>Slide 55</vt:lpstr>
      <vt:lpstr>Editing Commands</vt:lpstr>
      <vt:lpstr>Editing Commands</vt:lpstr>
      <vt:lpstr>Editing Commands</vt:lpstr>
      <vt:lpstr>Search &amp; Replace Commands</vt:lpstr>
      <vt:lpstr>Summary</vt:lpstr>
      <vt:lpstr>Chapter 4</vt:lpstr>
      <vt:lpstr>Slide 62</vt:lpstr>
      <vt:lpstr>Slide 63</vt:lpstr>
      <vt:lpstr>touch</vt:lpstr>
      <vt:lpstr>echo &amp; read</vt:lpstr>
      <vt:lpstr>Slide 66</vt:lpstr>
      <vt:lpstr>Slide 67</vt:lpstr>
      <vt:lpstr>find</vt:lpstr>
      <vt:lpstr>find</vt:lpstr>
      <vt:lpstr>find</vt:lpstr>
      <vt:lpstr>find</vt:lpstr>
      <vt:lpstr>Standard Files</vt:lpstr>
      <vt:lpstr>Slide 73</vt:lpstr>
      <vt:lpstr>Slide 74</vt:lpstr>
      <vt:lpstr>sort</vt:lpstr>
      <vt:lpstr>grep</vt:lpstr>
      <vt:lpstr>grep options</vt:lpstr>
      <vt:lpstr>Patterns</vt:lpstr>
      <vt:lpstr>Filter Command - head</vt:lpstr>
      <vt:lpstr>Filter Command - tail</vt:lpstr>
      <vt:lpstr>Filter command - tr</vt:lpstr>
      <vt:lpstr>Filter command - tr</vt:lpstr>
      <vt:lpstr>Command Piping</vt:lpstr>
      <vt:lpstr>Filter Command – tee</vt:lpstr>
      <vt:lpstr>Filter Command – cut</vt:lpstr>
      <vt:lpstr>Tape Archive - tar</vt:lpstr>
      <vt:lpstr>Tape Archive - tar</vt:lpstr>
      <vt:lpstr>Compression Utilities</vt:lpstr>
      <vt:lpstr>Summary</vt:lpstr>
      <vt:lpstr>Chapter 5</vt:lpstr>
      <vt:lpstr>Slide 91</vt:lpstr>
      <vt:lpstr>Slide 92</vt:lpstr>
      <vt:lpstr>Slide 93</vt:lpstr>
      <vt:lpstr>Slide 94</vt:lpstr>
      <vt:lpstr>Background Process</vt:lpstr>
      <vt:lpstr>Controlling Background Processes</vt:lpstr>
      <vt:lpstr>The kill Command</vt:lpstr>
      <vt:lpstr>Process priority</vt:lpstr>
      <vt:lpstr>Background Process</vt:lpstr>
      <vt:lpstr>Background Process</vt:lpstr>
      <vt:lpstr>Summary</vt:lpstr>
      <vt:lpstr>Thank You</vt:lpstr>
    </vt:vector>
  </TitlesOfParts>
  <Company>wpro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“36” Times new Roman</dc:title>
  <dc:creator>Training Department</dc:creator>
  <cp:lastModifiedBy>Baburaj</cp:lastModifiedBy>
  <cp:revision>582</cp:revision>
  <dcterms:created xsi:type="dcterms:W3CDTF">2001-08-06T09:28:08Z</dcterms:created>
  <dcterms:modified xsi:type="dcterms:W3CDTF">2014-12-24T09:29:38Z</dcterms:modified>
</cp:coreProperties>
</file>