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8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Rasputin" charset="1" panose="00000000000000000000"/>
      <p:regular r:id="rId16"/>
    </p:embeddedFont>
    <p:embeddedFont>
      <p:font typeface="Rasputin Light" charset="1" panose="00000000000000000000"/>
      <p:regular r:id="rId17"/>
    </p:embeddedFont>
    <p:embeddedFont>
      <p:font typeface="Rasputin Bold" charset="1" panose="0000000000000000000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notesMasters/notesMaster1.xml" Type="http://schemas.openxmlformats.org/officeDocument/2006/relationships/notesMaster"/><Relationship Id="rId19" Target="theme/theme2.xml" Type="http://schemas.openxmlformats.org/officeDocument/2006/relationships/theme"/><Relationship Id="rId2" Target="presProps.xml" Type="http://schemas.openxmlformats.org/officeDocument/2006/relationships/presProps"/><Relationship Id="rId20" Target="notesSlides/notesSlide1.xml" Type="http://schemas.openxmlformats.org/officeDocument/2006/relationships/notesSlide"/><Relationship Id="rId21" Target="notesSlides/notesSlide2.xml" Type="http://schemas.openxmlformats.org/officeDocument/2006/relationships/notesSlide"/><Relationship Id="rId22" Target="notesSlides/notesSlide3.xml" Type="http://schemas.openxmlformats.org/officeDocument/2006/relationships/notesSlide"/><Relationship Id="rId23" Target="notesSlides/notesSlide4.xml" Type="http://schemas.openxmlformats.org/officeDocument/2006/relationships/notesSlide"/><Relationship Id="rId24" Target="notesSlides/notesSlide5.xml" Type="http://schemas.openxmlformats.org/officeDocument/2006/relationships/notesSlide"/><Relationship Id="rId25" Target="notesSlides/notesSlide6.xml" Type="http://schemas.openxmlformats.org/officeDocument/2006/relationships/notesSlide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 Lack of Transparency: Donors often can't see how their money is being used.</a:t>
            </a:r>
          </a:p>
          <a:p>
            <a:r>
              <a:rPr lang="en-US"/>
              <a:t>2. High Fees: Platforms and intermediaries can charge high fees, reducing the funds that go to the project.</a:t>
            </a:r>
          </a:p>
          <a:p>
            <a:r>
              <a:rPr lang="en-US"/>
              <a:t>3. Trust Issues: Donors may worry about scams or projects that don't deliver on their promises.</a:t>
            </a:r>
          </a:p>
          <a:p>
            <a:r>
              <a:rPr lang="en-US"/>
              <a:t>4. Limited Access: Traditional platforms may restrict who can participate, limiting global reach.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1.Lack of Transparency:</a:t>
            </a:r>
          </a:p>
          <a:p>
            <a:r>
              <a:rPr lang="en-US"/>
              <a:t>-Feature: Immutable Ledger</a:t>
            </a:r>
          </a:p>
          <a:p>
            <a:r>
              <a:rPr lang="en-US"/>
              <a:t>-Solution: Blockchain’s immutable ledger ensures that all transactions are recorded transparently and cannot be altered, providing complete visibility to all stakeholders.</a:t>
            </a:r>
          </a:p>
          <a:p>
            <a:r>
              <a:rPr lang="en-US"/>
              <a:t/>
            </a:r>
          </a:p>
          <a:p>
            <a:r>
              <a:rPr lang="en-US"/>
              <a:t>2.High Fees:</a:t>
            </a:r>
          </a:p>
          <a:p>
            <a:r>
              <a:rPr lang="en-US"/>
              <a:t>-Feature: Decentralization</a:t>
            </a:r>
          </a:p>
          <a:p>
            <a:r>
              <a:rPr lang="en-US"/>
              <a:t>-Solution: By removing intermediaries, blockchain reduces the need for traditional banking fees, lowering the overall cost of transactions.</a:t>
            </a:r>
          </a:p>
          <a:p>
            <a:r>
              <a:rPr lang="en-US"/>
              <a:t/>
            </a:r>
          </a:p>
          <a:p>
            <a:r>
              <a:rPr lang="en-US"/>
              <a:t>3.Trust Issues:</a:t>
            </a:r>
          </a:p>
          <a:p>
            <a:r>
              <a:rPr lang="en-US"/>
              <a:t>-Feature: Smart Contracts</a:t>
            </a:r>
          </a:p>
          <a:p>
            <a:r>
              <a:rPr lang="en-US"/>
              <a:t>-Solution: Smart contracts automatically enforce agreements, ensuring that funds are only released when predefined conditions are met, eliminating the need for trust in a third party.</a:t>
            </a:r>
          </a:p>
          <a:p>
            <a:r>
              <a:rPr lang="en-US"/>
              <a:t/>
            </a:r>
          </a:p>
          <a:p>
            <a:r>
              <a:rPr lang="en-US"/>
              <a:t>4.Limited Access:</a:t>
            </a:r>
          </a:p>
          <a:p>
            <a:r>
              <a:rPr lang="en-US"/>
              <a:t>-Feature: Global Accessibility</a:t>
            </a:r>
          </a:p>
          <a:p>
            <a:r>
              <a:rPr lang="en-US"/>
              <a:t>-Solution: Blockchain allows anyone with internet access to participate, breaking down geographical barriers and making crowdfunding more inclusive.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 Lack of Transparency: Donors often can't see how their money is being used.</a:t>
            </a:r>
          </a:p>
          <a:p>
            <a:r>
              <a:rPr lang="en-US"/>
              <a:t>2. High Fees: Platforms and intermediaries can charge high fees, reducing the funds that go to the project.</a:t>
            </a:r>
          </a:p>
          <a:p>
            <a:r>
              <a:rPr lang="en-US"/>
              <a:t>3. Trust Issues: Donors may worry about scams or projects that don't deliver on their promises.</a:t>
            </a:r>
          </a:p>
          <a:p>
            <a:r>
              <a:rPr lang="en-US"/>
              <a:t>4. Limited Access: Traditional platforms may restrict who can participate, limiting global reach.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 Lack of Transparency: Donors often can't see how their money is being used.</a:t>
            </a:r>
          </a:p>
          <a:p>
            <a:r>
              <a:rPr lang="en-US"/>
              <a:t>2. High Fees: Platforms and intermediaries can charge high fees, reducing the funds that go to the project.</a:t>
            </a:r>
          </a:p>
          <a:p>
            <a:r>
              <a:rPr lang="en-US"/>
              <a:t>3. Trust Issues: Donors may worry about scams or projects that don't deliver on their promises.</a:t>
            </a:r>
          </a:p>
          <a:p>
            <a:r>
              <a:rPr lang="en-US"/>
              <a:t>4. Limited Access: Traditional platforms may restrict who can participate, limiting global reach.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 Lack of Transparency: Donors often can't see how their money is being used.</a:t>
            </a:r>
          </a:p>
          <a:p>
            <a:r>
              <a:rPr lang="en-US"/>
              <a:t>2. High Fees: Platforms and intermediaries can charge high fees, reducing the funds that go to the project.</a:t>
            </a:r>
          </a:p>
          <a:p>
            <a:r>
              <a:rPr lang="en-US"/>
              <a:t>3. Trust Issues: Donors may worry about scams or projects that don't deliver on their promises.</a:t>
            </a:r>
          </a:p>
          <a:p>
            <a:r>
              <a:rPr lang="en-US"/>
              <a:t>4. Limited Access: Traditional platforms may restrict who can participate, limiting global reach.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1.Lack of Transparency:</a:t>
            </a:r>
          </a:p>
          <a:p>
            <a:r>
              <a:rPr lang="en-US"/>
              <a:t>-Feature: Immutable Ledger</a:t>
            </a:r>
          </a:p>
          <a:p>
            <a:r>
              <a:rPr lang="en-US"/>
              <a:t>-Solution: Blockchain’s immutable ledger ensures that all transactions are recorded transparently and cannot be altered, providing complete visibility to all stakeholders.</a:t>
            </a:r>
          </a:p>
          <a:p>
            <a:r>
              <a:rPr lang="en-US"/>
              <a:t/>
            </a:r>
          </a:p>
          <a:p>
            <a:r>
              <a:rPr lang="en-US"/>
              <a:t>2.High Fees:</a:t>
            </a:r>
          </a:p>
          <a:p>
            <a:r>
              <a:rPr lang="en-US"/>
              <a:t>-Feature: Decentralization</a:t>
            </a:r>
          </a:p>
          <a:p>
            <a:r>
              <a:rPr lang="en-US"/>
              <a:t>-Solution: By removing intermediaries, blockchain reduces the need for traditional banking fees, lowering the overall cost of transactions.</a:t>
            </a:r>
          </a:p>
          <a:p>
            <a:r>
              <a:rPr lang="en-US"/>
              <a:t/>
            </a:r>
          </a:p>
          <a:p>
            <a:r>
              <a:rPr lang="en-US"/>
              <a:t>3.Trust Issues:</a:t>
            </a:r>
          </a:p>
          <a:p>
            <a:r>
              <a:rPr lang="en-US"/>
              <a:t>-Feature: Smart Contracts</a:t>
            </a:r>
          </a:p>
          <a:p>
            <a:r>
              <a:rPr lang="en-US"/>
              <a:t>-Solution: Smart contracts automatically enforce agreements, ensuring that funds are only released when predefined conditions are met, eliminating the need for trust in a third party.</a:t>
            </a:r>
          </a:p>
          <a:p>
            <a:r>
              <a:rPr lang="en-US"/>
              <a:t/>
            </a:r>
          </a:p>
          <a:p>
            <a:r>
              <a:rPr lang="en-US"/>
              <a:t>4.Limited Access:</a:t>
            </a:r>
          </a:p>
          <a:p>
            <a:r>
              <a:rPr lang="en-US"/>
              <a:t>-Feature: Global Accessibility</a:t>
            </a:r>
          </a:p>
          <a:p>
            <a:r>
              <a:rPr lang="en-US"/>
              <a:t>-Solution: Blockchain allows anyone with internet access to participate, breaking down geographical barriers and making crowdfunding more inclusive.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12.png" Type="http://schemas.openxmlformats.org/officeDocument/2006/relationships/image"/><Relationship Id="rId7" Target="../media/image13.png" Type="http://schemas.openxmlformats.org/officeDocument/2006/relationships/image"/><Relationship Id="rId8" Target="../media/image14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Relationship Id="rId7" Target="../media/image1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16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17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18.png" Type="http://schemas.openxmlformats.org/officeDocument/2006/relationships/image"/><Relationship Id="rId4" Target="../media/image19.svg" Type="http://schemas.openxmlformats.org/officeDocument/2006/relationships/image"/><Relationship Id="rId5" Target="../media/image20.png" Type="http://schemas.openxmlformats.org/officeDocument/2006/relationships/image"/><Relationship Id="rId6" Target="../media/image21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2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16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F6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142669" y="2247931"/>
            <a:ext cx="12002662" cy="5791138"/>
            <a:chOff x="0" y="0"/>
            <a:chExt cx="16003549" cy="7721517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66675"/>
              <a:ext cx="16003549" cy="51149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901"/>
                </a:lnSpc>
              </a:pPr>
              <a:r>
                <a:rPr lang="en-US" sz="9000">
                  <a:solidFill>
                    <a:srgbClr val="FFFFFF"/>
                  </a:solidFill>
                  <a:latin typeface="Rasputin"/>
                  <a:ea typeface="Rasputin"/>
                  <a:cs typeface="Rasputin"/>
                  <a:sym typeface="Rasputin"/>
                </a:rPr>
                <a:t>Revolutionizing Crowdfunding with Blockchain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5679991"/>
              <a:ext cx="16003549" cy="20415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299"/>
                </a:lnSpc>
                <a:spcBef>
                  <a:spcPct val="0"/>
                </a:spcBef>
              </a:pPr>
              <a:r>
                <a:rPr lang="en-US" sz="4499">
                  <a:solidFill>
                    <a:srgbClr val="FFFFFF"/>
                  </a:solidFill>
                  <a:latin typeface="Rasputin"/>
                  <a:ea typeface="Rasputin"/>
                  <a:cs typeface="Rasputin"/>
                  <a:sym typeface="Rasputin"/>
                </a:rPr>
                <a:t>A secure, Transparent, and Decentralized Platform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2284790" y="-3746425"/>
            <a:ext cx="8857785" cy="8525618"/>
          </a:xfrm>
          <a:custGeom>
            <a:avLst/>
            <a:gdLst/>
            <a:ahLst/>
            <a:cxnLst/>
            <a:rect r="r" b="b" t="t" l="l"/>
            <a:pathLst>
              <a:path h="8525618" w="8857785">
                <a:moveTo>
                  <a:pt x="0" y="0"/>
                </a:moveTo>
                <a:lnTo>
                  <a:pt x="8857785" y="0"/>
                </a:lnTo>
                <a:lnTo>
                  <a:pt x="8857785" y="8525618"/>
                </a:lnTo>
                <a:lnTo>
                  <a:pt x="0" y="85256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6653687">
            <a:off x="10166505" y="4129872"/>
            <a:ext cx="9957653" cy="8663158"/>
          </a:xfrm>
          <a:custGeom>
            <a:avLst/>
            <a:gdLst/>
            <a:ahLst/>
            <a:cxnLst/>
            <a:rect r="r" b="b" t="t" l="l"/>
            <a:pathLst>
              <a:path h="8663158" w="9957653">
                <a:moveTo>
                  <a:pt x="0" y="0"/>
                </a:moveTo>
                <a:lnTo>
                  <a:pt x="9957652" y="0"/>
                </a:lnTo>
                <a:lnTo>
                  <a:pt x="9957652" y="8663157"/>
                </a:lnTo>
                <a:lnTo>
                  <a:pt x="0" y="86631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1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4726396">
            <a:off x="-3600197" y="-1621505"/>
            <a:ext cx="5318268" cy="8429531"/>
          </a:xfrm>
          <a:custGeom>
            <a:avLst/>
            <a:gdLst/>
            <a:ahLst/>
            <a:cxnLst/>
            <a:rect r="r" b="b" t="t" l="l"/>
            <a:pathLst>
              <a:path h="8429531" w="5318268">
                <a:moveTo>
                  <a:pt x="0" y="0"/>
                </a:moveTo>
                <a:lnTo>
                  <a:pt x="5318267" y="0"/>
                </a:lnTo>
                <a:lnTo>
                  <a:pt x="5318267" y="8429531"/>
                </a:lnTo>
                <a:lnTo>
                  <a:pt x="0" y="842953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2788089">
            <a:off x="16062525" y="2478011"/>
            <a:ext cx="6565563" cy="10406512"/>
          </a:xfrm>
          <a:custGeom>
            <a:avLst/>
            <a:gdLst/>
            <a:ahLst/>
            <a:cxnLst/>
            <a:rect r="r" b="b" t="t" l="l"/>
            <a:pathLst>
              <a:path h="10406512" w="6565563">
                <a:moveTo>
                  <a:pt x="0" y="0"/>
                </a:moveTo>
                <a:lnTo>
                  <a:pt x="6565563" y="0"/>
                </a:lnTo>
                <a:lnTo>
                  <a:pt x="6565563" y="10406512"/>
                </a:lnTo>
                <a:lnTo>
                  <a:pt x="0" y="1040651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4F6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173813" y="4642802"/>
            <a:ext cx="3940373" cy="911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Rasputin Bold"/>
                <a:ea typeface="Rasputin Bold"/>
                <a:cs typeface="Rasputin Bold"/>
                <a:sym typeface="Rasputin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F6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775407" y="-3636889"/>
            <a:ext cx="8857785" cy="8525618"/>
          </a:xfrm>
          <a:custGeom>
            <a:avLst/>
            <a:gdLst/>
            <a:ahLst/>
            <a:cxnLst/>
            <a:rect r="r" b="b" t="t" l="l"/>
            <a:pathLst>
              <a:path h="8525618" w="8857785">
                <a:moveTo>
                  <a:pt x="0" y="0"/>
                </a:moveTo>
                <a:lnTo>
                  <a:pt x="8857785" y="0"/>
                </a:lnTo>
                <a:lnTo>
                  <a:pt x="8857785" y="8525619"/>
                </a:lnTo>
                <a:lnTo>
                  <a:pt x="0" y="85256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4243551">
            <a:off x="6526536" y="4794885"/>
            <a:ext cx="5915271" cy="9375789"/>
          </a:xfrm>
          <a:custGeom>
            <a:avLst/>
            <a:gdLst/>
            <a:ahLst/>
            <a:cxnLst/>
            <a:rect r="r" b="b" t="t" l="l"/>
            <a:pathLst>
              <a:path h="9375789" w="5915271">
                <a:moveTo>
                  <a:pt x="0" y="0"/>
                </a:moveTo>
                <a:lnTo>
                  <a:pt x="5915270" y="0"/>
                </a:lnTo>
                <a:lnTo>
                  <a:pt x="5915270" y="9375789"/>
                </a:lnTo>
                <a:lnTo>
                  <a:pt x="0" y="93757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1028700"/>
            <a:ext cx="8455471" cy="2599778"/>
            <a:chOff x="0" y="0"/>
            <a:chExt cx="11273961" cy="3466371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1204500"/>
              <a:ext cx="11273961" cy="22618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649"/>
                </a:lnSpc>
              </a:pPr>
              <a:r>
                <a:rPr lang="en-US" sz="3099">
                  <a:solidFill>
                    <a:srgbClr val="FFFFFF"/>
                  </a:solidFill>
                  <a:latin typeface="Rasputin"/>
                  <a:ea typeface="Rasputin"/>
                  <a:cs typeface="Rasputin"/>
                  <a:sym typeface="Rasputin"/>
                </a:rPr>
                <a:t>Imagine you have a killer idea for a project or a buisness. But you dont have enough fund to execute your idea.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-19050"/>
              <a:ext cx="11273961" cy="8420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800"/>
                </a:lnSpc>
              </a:pPr>
              <a:r>
                <a:rPr lang="en-US" sz="4000">
                  <a:solidFill>
                    <a:srgbClr val="FFFFFF"/>
                  </a:solidFill>
                  <a:latin typeface="Rasputin Light"/>
                  <a:ea typeface="Rasputin Light"/>
                  <a:cs typeface="Rasputin Light"/>
                  <a:sym typeface="Rasputin Light"/>
                </a:rPr>
                <a:t>What is Crowdfunding ?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252000">
            <a:off x="10297966" y="788339"/>
            <a:ext cx="7155415" cy="6028851"/>
          </a:xfrm>
          <a:custGeom>
            <a:avLst/>
            <a:gdLst/>
            <a:ahLst/>
            <a:cxnLst/>
            <a:rect r="r" b="b" t="t" l="l"/>
            <a:pathLst>
              <a:path h="6028851" w="7155415">
                <a:moveTo>
                  <a:pt x="0" y="495622"/>
                </a:moveTo>
                <a:lnTo>
                  <a:pt x="6749080" y="0"/>
                </a:lnTo>
                <a:lnTo>
                  <a:pt x="7155415" y="5533229"/>
                </a:lnTo>
                <a:lnTo>
                  <a:pt x="406335" y="6028851"/>
                </a:lnTo>
                <a:lnTo>
                  <a:pt x="0" y="495622"/>
                </a:lnTo>
                <a:close/>
              </a:path>
            </a:pathLst>
          </a:custGeom>
          <a:blipFill>
            <a:blip r:embed="rId6"/>
            <a:stretch>
              <a:fillRect l="-13760" t="-10463" r="-21039" b="-14727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4047037"/>
            <a:ext cx="8455471" cy="161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099">
                <a:solidFill>
                  <a:srgbClr val="FFFFFF"/>
                </a:solidFill>
                <a:latin typeface="Rasputin"/>
                <a:ea typeface="Rasputin"/>
                <a:cs typeface="Rasputin"/>
                <a:sym typeface="Rasputin"/>
              </a:rPr>
              <a:t>Crowdfunding is a way to raise money for a project by asking many people to contribute small amounts.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F6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996521" y="2681405"/>
            <a:ext cx="5897653" cy="1158085"/>
          </a:xfrm>
          <a:custGeom>
            <a:avLst/>
            <a:gdLst/>
            <a:ahLst/>
            <a:cxnLst/>
            <a:rect r="r" b="b" t="t" l="l"/>
            <a:pathLst>
              <a:path h="1158085" w="5897653">
                <a:moveTo>
                  <a:pt x="0" y="0"/>
                </a:moveTo>
                <a:lnTo>
                  <a:pt x="5897654" y="0"/>
                </a:lnTo>
                <a:lnTo>
                  <a:pt x="5897654" y="1158085"/>
                </a:lnTo>
                <a:lnTo>
                  <a:pt x="0" y="11580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14074" y="2466428"/>
            <a:ext cx="5982333" cy="1588038"/>
          </a:xfrm>
          <a:custGeom>
            <a:avLst/>
            <a:gdLst/>
            <a:ahLst/>
            <a:cxnLst/>
            <a:rect r="r" b="b" t="t" l="l"/>
            <a:pathLst>
              <a:path h="1588038" w="5982333">
                <a:moveTo>
                  <a:pt x="0" y="0"/>
                </a:moveTo>
                <a:lnTo>
                  <a:pt x="5982333" y="0"/>
                </a:lnTo>
                <a:lnTo>
                  <a:pt x="5982333" y="1588038"/>
                </a:lnTo>
                <a:lnTo>
                  <a:pt x="0" y="15880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996521" y="4481950"/>
            <a:ext cx="5505956" cy="2422621"/>
          </a:xfrm>
          <a:custGeom>
            <a:avLst/>
            <a:gdLst/>
            <a:ahLst/>
            <a:cxnLst/>
            <a:rect r="r" b="b" t="t" l="l"/>
            <a:pathLst>
              <a:path h="2422621" w="5505956">
                <a:moveTo>
                  <a:pt x="0" y="0"/>
                </a:moveTo>
                <a:lnTo>
                  <a:pt x="5505956" y="0"/>
                </a:lnTo>
                <a:lnTo>
                  <a:pt x="5505956" y="2422620"/>
                </a:lnTo>
                <a:lnTo>
                  <a:pt x="0" y="242262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14074" y="7216195"/>
            <a:ext cx="8782448" cy="2542694"/>
          </a:xfrm>
          <a:custGeom>
            <a:avLst/>
            <a:gdLst/>
            <a:ahLst/>
            <a:cxnLst/>
            <a:rect r="r" b="b" t="t" l="l"/>
            <a:pathLst>
              <a:path h="2542694" w="8782448">
                <a:moveTo>
                  <a:pt x="0" y="0"/>
                </a:moveTo>
                <a:lnTo>
                  <a:pt x="8782447" y="0"/>
                </a:lnTo>
                <a:lnTo>
                  <a:pt x="8782447" y="2542695"/>
                </a:lnTo>
                <a:lnTo>
                  <a:pt x="0" y="254269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622" r="-1583" b="-622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14074" y="4905918"/>
            <a:ext cx="5982333" cy="1574684"/>
          </a:xfrm>
          <a:custGeom>
            <a:avLst/>
            <a:gdLst/>
            <a:ahLst/>
            <a:cxnLst/>
            <a:rect r="r" b="b" t="t" l="l"/>
            <a:pathLst>
              <a:path h="1574684" w="5982333">
                <a:moveTo>
                  <a:pt x="0" y="0"/>
                </a:moveTo>
                <a:lnTo>
                  <a:pt x="5982333" y="0"/>
                </a:lnTo>
                <a:lnTo>
                  <a:pt x="5982333" y="1574684"/>
                </a:lnTo>
                <a:lnTo>
                  <a:pt x="0" y="157468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53557" r="0" b="-46199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028700" y="1028700"/>
            <a:ext cx="15893597" cy="1437728"/>
            <a:chOff x="0" y="0"/>
            <a:chExt cx="21191463" cy="1916971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1223550"/>
              <a:ext cx="21191463" cy="6934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649"/>
                </a:lnSpc>
              </a:pP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-19050"/>
              <a:ext cx="21191463" cy="8420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800"/>
                </a:lnSpc>
              </a:pPr>
              <a:r>
                <a:rPr lang="en-US" sz="4000">
                  <a:solidFill>
                    <a:srgbClr val="FFFFFF"/>
                  </a:solidFill>
                  <a:latin typeface="Rasputin Light"/>
                  <a:ea typeface="Rasputin Light"/>
                  <a:cs typeface="Rasputin Light"/>
                  <a:sym typeface="Rasputin Light"/>
                </a:rPr>
                <a:t>Traditional Crowdfunding Websites in New Zealand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F6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775407" y="-3636889"/>
            <a:ext cx="8857785" cy="8525618"/>
          </a:xfrm>
          <a:custGeom>
            <a:avLst/>
            <a:gdLst/>
            <a:ahLst/>
            <a:cxnLst/>
            <a:rect r="r" b="b" t="t" l="l"/>
            <a:pathLst>
              <a:path h="8525618" w="8857785">
                <a:moveTo>
                  <a:pt x="0" y="0"/>
                </a:moveTo>
                <a:lnTo>
                  <a:pt x="8857785" y="0"/>
                </a:lnTo>
                <a:lnTo>
                  <a:pt x="8857785" y="8525619"/>
                </a:lnTo>
                <a:lnTo>
                  <a:pt x="0" y="85256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1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4243551">
            <a:off x="6526536" y="4794885"/>
            <a:ext cx="5915271" cy="9375789"/>
          </a:xfrm>
          <a:custGeom>
            <a:avLst/>
            <a:gdLst/>
            <a:ahLst/>
            <a:cxnLst/>
            <a:rect r="r" b="b" t="t" l="l"/>
            <a:pathLst>
              <a:path h="9375789" w="5915271">
                <a:moveTo>
                  <a:pt x="0" y="0"/>
                </a:moveTo>
                <a:lnTo>
                  <a:pt x="5915270" y="0"/>
                </a:lnTo>
                <a:lnTo>
                  <a:pt x="5915270" y="9375789"/>
                </a:lnTo>
                <a:lnTo>
                  <a:pt x="0" y="937578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119368" y="1028700"/>
            <a:ext cx="8977511" cy="5222049"/>
          </a:xfrm>
          <a:custGeom>
            <a:avLst/>
            <a:gdLst/>
            <a:ahLst/>
            <a:cxnLst/>
            <a:rect r="r" b="b" t="t" l="l"/>
            <a:pathLst>
              <a:path h="5222049" w="8977511">
                <a:moveTo>
                  <a:pt x="0" y="0"/>
                </a:moveTo>
                <a:lnTo>
                  <a:pt x="8977511" y="0"/>
                </a:lnTo>
                <a:lnTo>
                  <a:pt x="8977511" y="5222049"/>
                </a:lnTo>
                <a:lnTo>
                  <a:pt x="0" y="522204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3871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1028700"/>
            <a:ext cx="8455471" cy="3615144"/>
            <a:chOff x="0" y="0"/>
            <a:chExt cx="11273961" cy="4820192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1388015"/>
              <a:ext cx="11273961" cy="34321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755644" indent="-377822" lvl="1">
                <a:lnSpc>
                  <a:spcPts val="5249"/>
                </a:lnSpc>
                <a:buFont typeface="Arial"/>
                <a:buChar char="•"/>
              </a:pPr>
              <a:r>
                <a:rPr lang="en-US" sz="3499">
                  <a:solidFill>
                    <a:srgbClr val="FFFFFF"/>
                  </a:solidFill>
                  <a:latin typeface="Rasputin"/>
                  <a:ea typeface="Rasputin"/>
                  <a:cs typeface="Rasputin"/>
                  <a:sym typeface="Rasputin"/>
                </a:rPr>
                <a:t>Lack of Transparency</a:t>
              </a:r>
            </a:p>
            <a:p>
              <a:pPr algn="l" marL="755644" indent="-377822" lvl="1">
                <a:lnSpc>
                  <a:spcPts val="5249"/>
                </a:lnSpc>
                <a:buFont typeface="Arial"/>
                <a:buChar char="•"/>
              </a:pPr>
              <a:r>
                <a:rPr lang="en-US" sz="3499">
                  <a:solidFill>
                    <a:srgbClr val="FFFFFF"/>
                  </a:solidFill>
                  <a:latin typeface="Rasputin"/>
                  <a:ea typeface="Rasputin"/>
                  <a:cs typeface="Rasputin"/>
                  <a:sym typeface="Rasputin"/>
                </a:rPr>
                <a:t>High Fees</a:t>
              </a:r>
            </a:p>
            <a:p>
              <a:pPr algn="l" marL="755644" indent="-377822" lvl="1">
                <a:lnSpc>
                  <a:spcPts val="5249"/>
                </a:lnSpc>
                <a:buFont typeface="Arial"/>
                <a:buChar char="•"/>
              </a:pPr>
              <a:r>
                <a:rPr lang="en-US" sz="3499">
                  <a:solidFill>
                    <a:srgbClr val="FFFFFF"/>
                  </a:solidFill>
                  <a:latin typeface="Rasputin"/>
                  <a:ea typeface="Rasputin"/>
                  <a:cs typeface="Rasputin"/>
                  <a:sym typeface="Rasputin"/>
                </a:rPr>
                <a:t>Trust Issues</a:t>
              </a:r>
            </a:p>
            <a:p>
              <a:pPr algn="l" marL="755644" indent="-377822" lvl="1">
                <a:lnSpc>
                  <a:spcPts val="5249"/>
                </a:lnSpc>
                <a:buFont typeface="Arial"/>
                <a:buChar char="•"/>
              </a:pPr>
              <a:r>
                <a:rPr lang="en-US" sz="3499">
                  <a:solidFill>
                    <a:srgbClr val="FFFFFF"/>
                  </a:solidFill>
                  <a:latin typeface="Rasputin"/>
                  <a:ea typeface="Rasputin"/>
                  <a:cs typeface="Rasputin"/>
                  <a:sym typeface="Rasputin"/>
                </a:rPr>
                <a:t>Limited Access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-19050"/>
              <a:ext cx="11273961" cy="10350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000"/>
                </a:lnSpc>
              </a:pPr>
              <a:r>
                <a:rPr lang="en-US" sz="5000">
                  <a:solidFill>
                    <a:srgbClr val="FFFFFF"/>
                  </a:solidFill>
                  <a:latin typeface="Rasputin Light"/>
                  <a:ea typeface="Rasputin Light"/>
                  <a:cs typeface="Rasputin Light"/>
                  <a:sym typeface="Rasputin Light"/>
                </a:rPr>
                <a:t>The Problem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F6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636080" y="1028700"/>
            <a:ext cx="7623220" cy="4446572"/>
          </a:xfrm>
          <a:custGeom>
            <a:avLst/>
            <a:gdLst/>
            <a:ahLst/>
            <a:cxnLst/>
            <a:rect r="r" b="b" t="t" l="l"/>
            <a:pathLst>
              <a:path h="4446572" w="7623220">
                <a:moveTo>
                  <a:pt x="0" y="0"/>
                </a:moveTo>
                <a:lnTo>
                  <a:pt x="7623220" y="0"/>
                </a:lnTo>
                <a:lnTo>
                  <a:pt x="7623220" y="4446572"/>
                </a:lnTo>
                <a:lnTo>
                  <a:pt x="0" y="44465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647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8455471" cy="4939118"/>
            <a:chOff x="0" y="0"/>
            <a:chExt cx="11273961" cy="6585491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1397540"/>
              <a:ext cx="11273961" cy="51879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99"/>
                </a:lnSpc>
              </a:pPr>
              <a:r>
                <a:rPr lang="en-US" sz="2999">
                  <a:solidFill>
                    <a:srgbClr val="FFFFFF"/>
                  </a:solidFill>
                  <a:latin typeface="Rasputin"/>
                  <a:ea typeface="Rasputin"/>
                  <a:cs typeface="Rasputin"/>
                  <a:sym typeface="Rasputin"/>
                </a:rPr>
                <a:t>A Blockchain-Based Crowdfunding Platform</a:t>
              </a:r>
            </a:p>
            <a:p>
              <a:pPr algn="l" marL="647697" indent="-323848" lvl="1">
                <a:lnSpc>
                  <a:spcPts val="4499"/>
                </a:lnSpc>
                <a:buFont typeface="Arial"/>
                <a:buChar char="•"/>
              </a:pPr>
              <a:r>
                <a:rPr lang="en-US" sz="2999">
                  <a:solidFill>
                    <a:srgbClr val="FFFFFF"/>
                  </a:solidFill>
                  <a:latin typeface="Rasputin"/>
                  <a:ea typeface="Rasputin"/>
                  <a:cs typeface="Rasputin"/>
                  <a:sym typeface="Rasputin"/>
                </a:rPr>
                <a:t>Lack of Transparency &gt; Immutable Ledge</a:t>
              </a:r>
            </a:p>
            <a:p>
              <a:pPr algn="l" marL="647697" indent="-323848" lvl="1">
                <a:lnSpc>
                  <a:spcPts val="4499"/>
                </a:lnSpc>
                <a:buFont typeface="Arial"/>
                <a:buChar char="•"/>
              </a:pPr>
              <a:r>
                <a:rPr lang="en-US" sz="2999">
                  <a:solidFill>
                    <a:srgbClr val="FFFFFF"/>
                  </a:solidFill>
                  <a:latin typeface="Rasputin"/>
                  <a:ea typeface="Rasputin"/>
                  <a:cs typeface="Rasputin"/>
                  <a:sym typeface="Rasputin"/>
                </a:rPr>
                <a:t>High Fees &gt; Decentralization</a:t>
              </a:r>
            </a:p>
            <a:p>
              <a:pPr algn="l" marL="647697" indent="-323848" lvl="1">
                <a:lnSpc>
                  <a:spcPts val="4499"/>
                </a:lnSpc>
                <a:buFont typeface="Arial"/>
                <a:buChar char="•"/>
              </a:pPr>
              <a:r>
                <a:rPr lang="en-US" sz="2999">
                  <a:solidFill>
                    <a:srgbClr val="FFFFFF"/>
                  </a:solidFill>
                  <a:latin typeface="Rasputin"/>
                  <a:ea typeface="Rasputin"/>
                  <a:cs typeface="Rasputin"/>
                  <a:sym typeface="Rasputin"/>
                </a:rPr>
                <a:t>Trust Issues &gt; Smart Contracts</a:t>
              </a:r>
            </a:p>
            <a:p>
              <a:pPr algn="l" marL="647697" indent="-323848" lvl="1">
                <a:lnSpc>
                  <a:spcPts val="4499"/>
                </a:lnSpc>
                <a:buFont typeface="Arial"/>
                <a:buChar char="•"/>
              </a:pPr>
              <a:r>
                <a:rPr lang="en-US" sz="2999">
                  <a:solidFill>
                    <a:srgbClr val="FFFFFF"/>
                  </a:solidFill>
                  <a:latin typeface="Rasputin"/>
                  <a:ea typeface="Rasputin"/>
                  <a:cs typeface="Rasputin"/>
                  <a:sym typeface="Rasputin"/>
                </a:rPr>
                <a:t>Limited Access &gt; Global Accessiblity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-19050"/>
              <a:ext cx="11273961" cy="10350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000"/>
                </a:lnSpc>
              </a:pPr>
              <a:r>
                <a:rPr lang="en-US" sz="5000">
                  <a:solidFill>
                    <a:srgbClr val="FFFFFF"/>
                  </a:solidFill>
                  <a:latin typeface="Rasputin Light"/>
                  <a:ea typeface="Rasputin Light"/>
                  <a:cs typeface="Rasputin Light"/>
                  <a:sym typeface="Rasputin Light"/>
                </a:rPr>
                <a:t>The Solution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F6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4243551">
            <a:off x="10263003" y="4794885"/>
            <a:ext cx="5915271" cy="9375789"/>
          </a:xfrm>
          <a:custGeom>
            <a:avLst/>
            <a:gdLst/>
            <a:ahLst/>
            <a:cxnLst/>
            <a:rect r="r" b="b" t="t" l="l"/>
            <a:pathLst>
              <a:path h="9375789" w="5915271">
                <a:moveTo>
                  <a:pt x="0" y="0"/>
                </a:moveTo>
                <a:lnTo>
                  <a:pt x="5915271" y="0"/>
                </a:lnTo>
                <a:lnTo>
                  <a:pt x="5915271" y="9375789"/>
                </a:lnTo>
                <a:lnTo>
                  <a:pt x="0" y="937578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564799" y="1028700"/>
            <a:ext cx="6694501" cy="5704273"/>
          </a:xfrm>
          <a:custGeom>
            <a:avLst/>
            <a:gdLst/>
            <a:ahLst/>
            <a:cxnLst/>
            <a:rect r="r" b="b" t="t" l="l"/>
            <a:pathLst>
              <a:path h="5704273" w="6694501">
                <a:moveTo>
                  <a:pt x="0" y="0"/>
                </a:moveTo>
                <a:lnTo>
                  <a:pt x="6694501" y="0"/>
                </a:lnTo>
                <a:lnTo>
                  <a:pt x="6694501" y="5704273"/>
                </a:lnTo>
                <a:lnTo>
                  <a:pt x="0" y="570427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933450"/>
            <a:ext cx="8455471" cy="7748993"/>
            <a:chOff x="0" y="0"/>
            <a:chExt cx="11273961" cy="10331991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1397540"/>
              <a:ext cx="11273961" cy="89344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47697" indent="-323848" lvl="1">
                <a:lnSpc>
                  <a:spcPts val="4499"/>
                </a:lnSpc>
                <a:buFont typeface="Arial"/>
                <a:buChar char="•"/>
              </a:pPr>
              <a:r>
                <a:rPr lang="en-US" sz="2999">
                  <a:solidFill>
                    <a:srgbClr val="FFFFFF"/>
                  </a:solidFill>
                  <a:latin typeface="Rasputin"/>
                  <a:ea typeface="Rasputin"/>
                  <a:cs typeface="Rasputin"/>
                  <a:sym typeface="Rasputin"/>
                </a:rPr>
                <a:t>Smart Contracts: </a:t>
              </a:r>
            </a:p>
            <a:p>
              <a:pPr algn="l" marL="1295394" indent="-431798" lvl="2">
                <a:lnSpc>
                  <a:spcPts val="4499"/>
                </a:lnSpc>
                <a:buFont typeface="Arial"/>
                <a:buChar char="⚬"/>
              </a:pPr>
              <a:r>
                <a:rPr lang="en-US" sz="2999">
                  <a:solidFill>
                    <a:srgbClr val="FFFFFF"/>
                  </a:solidFill>
                  <a:latin typeface="Rasputin"/>
                  <a:ea typeface="Rasputin"/>
                  <a:cs typeface="Rasputin"/>
                  <a:sym typeface="Rasputin"/>
                </a:rPr>
                <a:t>Automate agreements</a:t>
              </a:r>
            </a:p>
            <a:p>
              <a:pPr algn="l" marL="1295394" indent="-431798" lvl="2">
                <a:lnSpc>
                  <a:spcPts val="4499"/>
                </a:lnSpc>
                <a:buFont typeface="Arial"/>
                <a:buChar char="⚬"/>
              </a:pPr>
              <a:r>
                <a:rPr lang="en-US" sz="2999">
                  <a:solidFill>
                    <a:srgbClr val="FFFFFF"/>
                  </a:solidFill>
                  <a:latin typeface="Rasputin"/>
                  <a:ea typeface="Rasputin"/>
                  <a:cs typeface="Rasputin"/>
                  <a:sym typeface="Rasputin"/>
                </a:rPr>
                <a:t>Secure &amp; Transparent transactions without intermediaries</a:t>
              </a:r>
            </a:p>
            <a:p>
              <a:pPr algn="l" marL="647697" indent="-323848" lvl="1">
                <a:lnSpc>
                  <a:spcPts val="4499"/>
                </a:lnSpc>
                <a:buFont typeface="Arial"/>
                <a:buChar char="•"/>
              </a:pPr>
              <a:r>
                <a:rPr lang="en-US" sz="2999">
                  <a:solidFill>
                    <a:srgbClr val="FFFFFF"/>
                  </a:solidFill>
                  <a:latin typeface="Rasputin"/>
                  <a:ea typeface="Rasputin"/>
                  <a:cs typeface="Rasputin"/>
                  <a:sym typeface="Rasputin"/>
                </a:rPr>
                <a:t>User Interface:</a:t>
              </a:r>
            </a:p>
            <a:p>
              <a:pPr algn="l" marL="1295394" indent="-431798" lvl="2">
                <a:lnSpc>
                  <a:spcPts val="4499"/>
                </a:lnSpc>
                <a:buFont typeface="Arial"/>
                <a:buChar char="⚬"/>
              </a:pPr>
              <a:r>
                <a:rPr lang="en-US" sz="2999">
                  <a:solidFill>
                    <a:srgbClr val="FFFFFF"/>
                  </a:solidFill>
                  <a:latin typeface="Rasputin"/>
                  <a:ea typeface="Rasputin"/>
                  <a:cs typeface="Rasputin"/>
                  <a:sym typeface="Rasputin"/>
                </a:rPr>
                <a:t>Intuitive and user-friendly design</a:t>
              </a:r>
            </a:p>
            <a:p>
              <a:pPr algn="l" marL="647697" indent="-323848" lvl="1">
                <a:lnSpc>
                  <a:spcPts val="4499"/>
                </a:lnSpc>
                <a:buFont typeface="Arial"/>
                <a:buChar char="•"/>
              </a:pPr>
              <a:r>
                <a:rPr lang="en-US" sz="2999">
                  <a:solidFill>
                    <a:srgbClr val="FFFFFF"/>
                  </a:solidFill>
                  <a:latin typeface="Rasputin"/>
                  <a:ea typeface="Rasputin"/>
                  <a:cs typeface="Rasputin"/>
                  <a:sym typeface="Rasputin"/>
                </a:rPr>
                <a:t>Secure System:</a:t>
              </a:r>
            </a:p>
            <a:p>
              <a:pPr algn="l" marL="1295394" indent="-431798" lvl="2">
                <a:lnSpc>
                  <a:spcPts val="4499"/>
                </a:lnSpc>
                <a:buFont typeface="Arial"/>
                <a:buChar char="⚬"/>
              </a:pPr>
              <a:r>
                <a:rPr lang="en-US" sz="2999">
                  <a:solidFill>
                    <a:srgbClr val="FFFFFF"/>
                  </a:solidFill>
                  <a:latin typeface="Rasputin"/>
                  <a:ea typeface="Rasputin"/>
                  <a:cs typeface="Rasputin"/>
                  <a:sym typeface="Rasputin"/>
                </a:rPr>
                <a:t>Blockchain’s inherent security features</a:t>
              </a:r>
            </a:p>
            <a:p>
              <a:pPr algn="l" marL="647697" indent="-323848" lvl="1">
                <a:lnSpc>
                  <a:spcPts val="4499"/>
                </a:lnSpc>
                <a:buFont typeface="Arial"/>
                <a:buChar char="•"/>
              </a:pPr>
              <a:r>
                <a:rPr lang="en-US" sz="2999">
                  <a:solidFill>
                    <a:srgbClr val="FFFFFF"/>
                  </a:solidFill>
                  <a:latin typeface="Rasputin"/>
                  <a:ea typeface="Rasputin"/>
                  <a:cs typeface="Rasputin"/>
                  <a:sym typeface="Rasputin"/>
                </a:rPr>
                <a:t>Decentralization:</a:t>
              </a:r>
            </a:p>
            <a:p>
              <a:pPr algn="l" marL="1295394" indent="-431798" lvl="2">
                <a:lnSpc>
                  <a:spcPts val="4499"/>
                </a:lnSpc>
                <a:buFont typeface="Arial"/>
                <a:buChar char="⚬"/>
              </a:pPr>
              <a:r>
                <a:rPr lang="en-US" sz="2999">
                  <a:solidFill>
                    <a:srgbClr val="FFFFFF"/>
                  </a:solidFill>
                  <a:latin typeface="Rasputin"/>
                  <a:ea typeface="Rasputin"/>
                  <a:cs typeface="Rasputin"/>
                  <a:sym typeface="Rasputin"/>
                </a:rPr>
                <a:t>Removes the need for centralized control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-19050"/>
              <a:ext cx="11273961" cy="10350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000"/>
                </a:lnSpc>
              </a:pPr>
              <a:r>
                <a:rPr lang="en-US" sz="5000">
                  <a:solidFill>
                    <a:srgbClr val="FFFFFF"/>
                  </a:solidFill>
                  <a:latin typeface="Rasputin Light"/>
                  <a:ea typeface="Rasputin Light"/>
                  <a:cs typeface="Rasputin Light"/>
                  <a:sym typeface="Rasputin Light"/>
                </a:rPr>
                <a:t>Key Features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F6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639084" y="1028700"/>
            <a:ext cx="2474984" cy="4031319"/>
          </a:xfrm>
          <a:custGeom>
            <a:avLst/>
            <a:gdLst/>
            <a:ahLst/>
            <a:cxnLst/>
            <a:rect r="r" b="b" t="t" l="l"/>
            <a:pathLst>
              <a:path h="4031319" w="2474984">
                <a:moveTo>
                  <a:pt x="0" y="0"/>
                </a:moveTo>
                <a:lnTo>
                  <a:pt x="2474984" y="0"/>
                </a:lnTo>
                <a:lnTo>
                  <a:pt x="2474984" y="4031319"/>
                </a:lnTo>
                <a:lnTo>
                  <a:pt x="0" y="40313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876576" y="5060019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1776413"/>
            <a:ext cx="8455471" cy="6063068"/>
            <a:chOff x="0" y="0"/>
            <a:chExt cx="11273961" cy="8084091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1397540"/>
              <a:ext cx="11273961" cy="66865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47697" indent="-323848" lvl="1">
                <a:lnSpc>
                  <a:spcPts val="4499"/>
                </a:lnSpc>
                <a:buFont typeface="Arial"/>
                <a:buChar char="•"/>
              </a:pPr>
              <a:r>
                <a:rPr lang="en-US" sz="2999">
                  <a:solidFill>
                    <a:srgbClr val="FFFFFF"/>
                  </a:solidFill>
                  <a:latin typeface="Rasputin"/>
                  <a:ea typeface="Rasputin"/>
                  <a:cs typeface="Rasputin"/>
                  <a:sym typeface="Rasputin"/>
                </a:rPr>
                <a:t>Blockchain Layer:</a:t>
              </a:r>
            </a:p>
            <a:p>
              <a:pPr algn="l" marL="1295394" indent="-431798" lvl="2">
                <a:lnSpc>
                  <a:spcPts val="4499"/>
                </a:lnSpc>
                <a:buFont typeface="Arial"/>
                <a:buChar char="⚬"/>
              </a:pPr>
              <a:r>
                <a:rPr lang="en-US" sz="2999">
                  <a:solidFill>
                    <a:srgbClr val="FFFFFF"/>
                  </a:solidFill>
                  <a:latin typeface="Rasputin"/>
                  <a:ea typeface="Rasputin"/>
                  <a:cs typeface="Rasputin"/>
                  <a:sym typeface="Rasputin"/>
                </a:rPr>
                <a:t>Blockchain Platform: Ethereum</a:t>
              </a:r>
            </a:p>
            <a:p>
              <a:pPr algn="l" marL="1295394" indent="-431798" lvl="2">
                <a:lnSpc>
                  <a:spcPts val="4499"/>
                </a:lnSpc>
                <a:buFont typeface="Arial"/>
                <a:buChar char="⚬"/>
              </a:pPr>
              <a:r>
                <a:rPr lang="en-US" sz="2999">
                  <a:solidFill>
                    <a:srgbClr val="FFFFFF"/>
                  </a:solidFill>
                  <a:latin typeface="Rasputin"/>
                  <a:ea typeface="Rasputin"/>
                  <a:cs typeface="Rasputin"/>
                  <a:sym typeface="Rasputin"/>
                </a:rPr>
                <a:t>Smart Contract Language: Solidity</a:t>
              </a:r>
            </a:p>
            <a:p>
              <a:pPr algn="l" marL="647697" indent="-323848" lvl="1">
                <a:lnSpc>
                  <a:spcPts val="4499"/>
                </a:lnSpc>
                <a:buFont typeface="Arial"/>
                <a:buChar char="•"/>
              </a:pPr>
              <a:r>
                <a:rPr lang="en-US" sz="2999">
                  <a:solidFill>
                    <a:srgbClr val="FFFFFF"/>
                  </a:solidFill>
                  <a:latin typeface="Rasputin"/>
                  <a:ea typeface="Rasputin"/>
                  <a:cs typeface="Rasputin"/>
                  <a:sym typeface="Rasputin"/>
                </a:rPr>
                <a:t>Backend:</a:t>
              </a:r>
            </a:p>
            <a:p>
              <a:pPr algn="l" marL="1295394" indent="-431798" lvl="2">
                <a:lnSpc>
                  <a:spcPts val="4499"/>
                </a:lnSpc>
                <a:buFont typeface="Arial"/>
                <a:buChar char="⚬"/>
              </a:pPr>
              <a:r>
                <a:rPr lang="en-US" sz="2999">
                  <a:solidFill>
                    <a:srgbClr val="FFFFFF"/>
                  </a:solidFill>
                  <a:latin typeface="Rasputin"/>
                  <a:ea typeface="Rasputin"/>
                  <a:cs typeface="Rasputin"/>
                  <a:sym typeface="Rasputin"/>
                </a:rPr>
                <a:t>Node.js</a:t>
              </a:r>
            </a:p>
            <a:p>
              <a:pPr algn="l" marL="1295394" indent="-431798" lvl="2">
                <a:lnSpc>
                  <a:spcPts val="4499"/>
                </a:lnSpc>
                <a:buFont typeface="Arial"/>
                <a:buChar char="⚬"/>
              </a:pPr>
              <a:r>
                <a:rPr lang="en-US" sz="2999">
                  <a:solidFill>
                    <a:srgbClr val="FFFFFF"/>
                  </a:solidFill>
                  <a:latin typeface="Rasputin"/>
                  <a:ea typeface="Rasputin"/>
                  <a:cs typeface="Rasputin"/>
                  <a:sym typeface="Rasputin"/>
                </a:rPr>
                <a:t>MongoDB</a:t>
              </a:r>
            </a:p>
            <a:p>
              <a:pPr algn="l" marL="647697" indent="-323848" lvl="1">
                <a:lnSpc>
                  <a:spcPts val="4499"/>
                </a:lnSpc>
                <a:buFont typeface="Arial"/>
                <a:buChar char="•"/>
              </a:pPr>
              <a:r>
                <a:rPr lang="en-US" sz="2999">
                  <a:solidFill>
                    <a:srgbClr val="FFFFFF"/>
                  </a:solidFill>
                  <a:latin typeface="Rasputin"/>
                  <a:ea typeface="Rasputin"/>
                  <a:cs typeface="Rasputin"/>
                  <a:sym typeface="Rasputin"/>
                </a:rPr>
                <a:t>Frontend:</a:t>
              </a:r>
            </a:p>
            <a:p>
              <a:pPr algn="l" marL="1295394" indent="-431798" lvl="2">
                <a:lnSpc>
                  <a:spcPts val="4499"/>
                </a:lnSpc>
                <a:buFont typeface="Arial"/>
                <a:buChar char="⚬"/>
              </a:pPr>
              <a:r>
                <a:rPr lang="en-US" sz="2999">
                  <a:solidFill>
                    <a:srgbClr val="FFFFFF"/>
                  </a:solidFill>
                  <a:latin typeface="Rasputin"/>
                  <a:ea typeface="Rasputin"/>
                  <a:cs typeface="Rasputin"/>
                  <a:sym typeface="Rasputin"/>
                </a:rPr>
                <a:t>React, HTML, CSS, jS</a:t>
              </a:r>
            </a:p>
            <a:p>
              <a:pPr algn="l" marL="1295394" indent="-431798" lvl="2">
                <a:lnSpc>
                  <a:spcPts val="4499"/>
                </a:lnSpc>
                <a:buFont typeface="Arial"/>
                <a:buChar char="⚬"/>
              </a:pPr>
              <a:r>
                <a:rPr lang="en-US" sz="2999">
                  <a:solidFill>
                    <a:srgbClr val="FFFFFF"/>
                  </a:solidFill>
                  <a:latin typeface="Rasputin"/>
                  <a:ea typeface="Rasputin"/>
                  <a:cs typeface="Rasputin"/>
                  <a:sym typeface="Rasputin"/>
                </a:rPr>
                <a:t>Blockchain Interactio: MetaMask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-19050"/>
              <a:ext cx="11273961" cy="10350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000"/>
                </a:lnSpc>
              </a:pPr>
              <a:r>
                <a:rPr lang="en-US" sz="5000">
                  <a:solidFill>
                    <a:srgbClr val="FFFFFF"/>
                  </a:solidFill>
                  <a:latin typeface="Rasputin Light"/>
                  <a:ea typeface="Rasputin Light"/>
                  <a:cs typeface="Rasputin Light"/>
                  <a:sym typeface="Rasputin Light"/>
                </a:rPr>
                <a:t>Technology Stack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F6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12814" y="2693356"/>
            <a:ext cx="12405751" cy="5857032"/>
          </a:xfrm>
          <a:custGeom>
            <a:avLst/>
            <a:gdLst/>
            <a:ahLst/>
            <a:cxnLst/>
            <a:rect r="r" b="b" t="t" l="l"/>
            <a:pathLst>
              <a:path h="5857032" w="12405751">
                <a:moveTo>
                  <a:pt x="0" y="0"/>
                </a:moveTo>
                <a:lnTo>
                  <a:pt x="12405751" y="0"/>
                </a:lnTo>
                <a:lnTo>
                  <a:pt x="12405751" y="5857032"/>
                </a:lnTo>
                <a:lnTo>
                  <a:pt x="0" y="585703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757363"/>
            <a:ext cx="8455471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5000">
                <a:solidFill>
                  <a:srgbClr val="FFFFFF"/>
                </a:solidFill>
                <a:latin typeface="Rasputin Light"/>
                <a:ea typeface="Rasputin Light"/>
                <a:cs typeface="Rasputin Light"/>
                <a:sym typeface="Rasputin Light"/>
              </a:rPr>
              <a:t>Development Phases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F6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636080" y="1028700"/>
            <a:ext cx="7623220" cy="4446572"/>
          </a:xfrm>
          <a:custGeom>
            <a:avLst/>
            <a:gdLst/>
            <a:ahLst/>
            <a:cxnLst/>
            <a:rect r="r" b="b" t="t" l="l"/>
            <a:pathLst>
              <a:path h="4446572" w="7623220">
                <a:moveTo>
                  <a:pt x="0" y="0"/>
                </a:moveTo>
                <a:lnTo>
                  <a:pt x="7623220" y="0"/>
                </a:lnTo>
                <a:lnTo>
                  <a:pt x="7623220" y="4446572"/>
                </a:lnTo>
                <a:lnTo>
                  <a:pt x="0" y="44465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647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309688"/>
            <a:ext cx="8455471" cy="4377143"/>
            <a:chOff x="0" y="0"/>
            <a:chExt cx="11273961" cy="5836191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1397540"/>
              <a:ext cx="11273961" cy="44386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99"/>
                </a:lnSpc>
              </a:pPr>
              <a:r>
                <a:rPr lang="en-US" sz="2999">
                  <a:solidFill>
                    <a:srgbClr val="FFFFFF"/>
                  </a:solidFill>
                  <a:latin typeface="Rasputin"/>
                  <a:ea typeface="Rasputin"/>
                  <a:cs typeface="Rasputin"/>
                  <a:sym typeface="Rasputin"/>
                </a:rPr>
                <a:t>A Blockchain-Based Crowdfunding Platform that is:</a:t>
              </a:r>
            </a:p>
            <a:p>
              <a:pPr algn="l" marL="647697" indent="-323848" lvl="1">
                <a:lnSpc>
                  <a:spcPts val="4499"/>
                </a:lnSpc>
                <a:buFont typeface="Arial"/>
                <a:buChar char="•"/>
              </a:pPr>
              <a:r>
                <a:rPr lang="en-US" sz="2999">
                  <a:solidFill>
                    <a:srgbClr val="FFFFFF"/>
                  </a:solidFill>
                  <a:latin typeface="Rasputin"/>
                  <a:ea typeface="Rasputin"/>
                  <a:cs typeface="Rasputin"/>
                  <a:sym typeface="Rasputin"/>
                </a:rPr>
                <a:t>Easy to use and navigate</a:t>
              </a:r>
            </a:p>
            <a:p>
              <a:pPr algn="l" marL="647697" indent="-323848" lvl="1">
                <a:lnSpc>
                  <a:spcPts val="4499"/>
                </a:lnSpc>
                <a:buFont typeface="Arial"/>
                <a:buChar char="•"/>
              </a:pPr>
              <a:r>
                <a:rPr lang="en-US" sz="2999">
                  <a:solidFill>
                    <a:srgbClr val="FFFFFF"/>
                  </a:solidFill>
                  <a:latin typeface="Rasputin"/>
                  <a:ea typeface="Rasputin"/>
                  <a:cs typeface="Rasputin"/>
                  <a:sym typeface="Rasputin"/>
                </a:rPr>
                <a:t>Secure and robust</a:t>
              </a:r>
            </a:p>
            <a:p>
              <a:pPr algn="l" marL="647697" indent="-323848" lvl="1">
                <a:lnSpc>
                  <a:spcPts val="4499"/>
                </a:lnSpc>
                <a:buFont typeface="Arial"/>
                <a:buChar char="•"/>
              </a:pPr>
              <a:r>
                <a:rPr lang="en-US" sz="2999">
                  <a:solidFill>
                    <a:srgbClr val="FFFFFF"/>
                  </a:solidFill>
                  <a:latin typeface="Rasputin"/>
                  <a:ea typeface="Rasputin"/>
                  <a:cs typeface="Rasputin"/>
                  <a:sym typeface="Rasputin"/>
                </a:rPr>
                <a:t>Transparent</a:t>
              </a:r>
            </a:p>
            <a:p>
              <a:pPr algn="l" marL="647697" indent="-323848" lvl="1">
                <a:lnSpc>
                  <a:spcPts val="4499"/>
                </a:lnSpc>
                <a:buFont typeface="Arial"/>
                <a:buChar char="•"/>
              </a:pPr>
              <a:r>
                <a:rPr lang="en-US" sz="2999">
                  <a:solidFill>
                    <a:srgbClr val="FFFFFF"/>
                  </a:solidFill>
                  <a:latin typeface="Rasputin"/>
                  <a:ea typeface="Rasputin"/>
                  <a:cs typeface="Rasputin"/>
                  <a:sym typeface="Rasputin"/>
                </a:rPr>
                <a:t>Accessible to everyone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-19050"/>
              <a:ext cx="11273961" cy="10350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000"/>
                </a:lnSpc>
              </a:pPr>
              <a:r>
                <a:rPr lang="en-US" sz="5000">
                  <a:solidFill>
                    <a:srgbClr val="FFFFFF"/>
                  </a:solidFill>
                  <a:latin typeface="Rasputin Light"/>
                  <a:ea typeface="Rasputin Light"/>
                  <a:cs typeface="Rasputin Light"/>
                  <a:sym typeface="Rasputin Light"/>
                </a:rPr>
                <a:t>Expected Outcome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DAGOKNEqfTA</dc:identifier>
  <dcterms:modified xsi:type="dcterms:W3CDTF">2011-08-01T06:04:30Z</dcterms:modified>
  <cp:revision>1</cp:revision>
  <dc:title>Your Title Here</dc:title>
</cp:coreProperties>
</file>