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79" r:id="rId2"/>
    <p:sldId id="256" r:id="rId3"/>
    <p:sldId id="266" r:id="rId4"/>
    <p:sldId id="268" r:id="rId5"/>
    <p:sldId id="276" r:id="rId6"/>
    <p:sldId id="258" r:id="rId7"/>
    <p:sldId id="257" r:id="rId8"/>
    <p:sldId id="281" r:id="rId9"/>
    <p:sldId id="259" r:id="rId10"/>
    <p:sldId id="260" r:id="rId11"/>
    <p:sldId id="265" r:id="rId12"/>
    <p:sldId id="267" r:id="rId13"/>
    <p:sldId id="280" r:id="rId14"/>
    <p:sldId id="277" r:id="rId15"/>
    <p:sldId id="275" r:id="rId16"/>
    <p:sldId id="288" r:id="rId17"/>
    <p:sldId id="282" r:id="rId18"/>
    <p:sldId id="270" r:id="rId19"/>
    <p:sldId id="269" r:id="rId20"/>
    <p:sldId id="271" r:id="rId21"/>
    <p:sldId id="272" r:id="rId22"/>
    <p:sldId id="284" r:id="rId23"/>
    <p:sldId id="273" r:id="rId24"/>
    <p:sldId id="274" r:id="rId25"/>
    <p:sldId id="285" r:id="rId26"/>
    <p:sldId id="287" r:id="rId27"/>
    <p:sldId id="283" r:id="rId28"/>
    <p:sldId id="27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08" d="100"/>
          <a:sy n="108"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9F5A1A-E118-42C3-8B22-3393A50AAED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2959D9D-37E9-4626-B587-4501CEE22DB6}">
      <dgm:prSet/>
      <dgm:spPr/>
      <dgm:t>
        <a:bodyPr/>
        <a:lstStyle/>
        <a:p>
          <a:r>
            <a:rPr lang="en-US"/>
            <a:t>An Entity Relationship (ER) Diagram is a type of flowchart that illustrates how “entities” such as people, objects or concepts relate to each other within a system.</a:t>
          </a:r>
        </a:p>
      </dgm:t>
    </dgm:pt>
    <dgm:pt modelId="{37C47AF6-AF46-4B74-A8BA-57093F9EDDCA}" type="parTrans" cxnId="{1B409D62-4CB1-4DC5-AC7F-31CC5AC07890}">
      <dgm:prSet/>
      <dgm:spPr/>
      <dgm:t>
        <a:bodyPr/>
        <a:lstStyle/>
        <a:p>
          <a:endParaRPr lang="en-US"/>
        </a:p>
      </dgm:t>
    </dgm:pt>
    <dgm:pt modelId="{59947D80-6FFD-4D20-BF56-08E065679394}" type="sibTrans" cxnId="{1B409D62-4CB1-4DC5-AC7F-31CC5AC07890}">
      <dgm:prSet/>
      <dgm:spPr/>
      <dgm:t>
        <a:bodyPr/>
        <a:lstStyle/>
        <a:p>
          <a:endParaRPr lang="en-US"/>
        </a:p>
      </dgm:t>
    </dgm:pt>
    <dgm:pt modelId="{F8EE9506-7D77-44DA-8846-5C133C00ADB6}">
      <dgm:prSet/>
      <dgm:spPr/>
      <dgm:t>
        <a:bodyPr/>
        <a:lstStyle/>
        <a:p>
          <a:r>
            <a:rPr lang="en-US"/>
            <a:t>ER diagrams are based on three basic concepts: entities, attributes and relationships. They </a:t>
          </a:r>
          <a:r>
            <a:rPr lang="en-US" b="0" i="0"/>
            <a:t>are used to sketch out the design of a database.</a:t>
          </a:r>
          <a:endParaRPr lang="en-US"/>
        </a:p>
      </dgm:t>
    </dgm:pt>
    <dgm:pt modelId="{6828D1D7-4A3B-497E-8FE2-C01B08826674}" type="parTrans" cxnId="{B2840CA8-5042-4791-86E0-96CFB1413456}">
      <dgm:prSet/>
      <dgm:spPr/>
      <dgm:t>
        <a:bodyPr/>
        <a:lstStyle/>
        <a:p>
          <a:endParaRPr lang="en-US"/>
        </a:p>
      </dgm:t>
    </dgm:pt>
    <dgm:pt modelId="{FF1D17E7-546C-465A-8621-CB63709A8C18}" type="sibTrans" cxnId="{B2840CA8-5042-4791-86E0-96CFB1413456}">
      <dgm:prSet/>
      <dgm:spPr/>
      <dgm:t>
        <a:bodyPr/>
        <a:lstStyle/>
        <a:p>
          <a:endParaRPr lang="en-US"/>
        </a:p>
      </dgm:t>
    </dgm:pt>
    <dgm:pt modelId="{6971A8F7-9C33-473B-84BC-EBFCAD4C5582}">
      <dgm:prSet/>
      <dgm:spPr/>
      <dgm:t>
        <a:bodyPr/>
        <a:lstStyle/>
        <a:p>
          <a:r>
            <a:rPr lang="en-US" b="0" i="0" dirty="0"/>
            <a:t>An entity can be place, person, object, event or a concept, which stores data in the database. </a:t>
          </a:r>
          <a:endParaRPr lang="en-US" dirty="0"/>
        </a:p>
      </dgm:t>
    </dgm:pt>
    <dgm:pt modelId="{D17AF2B3-7DB5-4F7D-8FEB-0898F1F7F78D}" type="parTrans" cxnId="{FB085079-4022-42ED-B6CA-86EAF04F6D00}">
      <dgm:prSet/>
      <dgm:spPr/>
      <dgm:t>
        <a:bodyPr/>
        <a:lstStyle/>
        <a:p>
          <a:endParaRPr lang="en-US"/>
        </a:p>
      </dgm:t>
    </dgm:pt>
    <dgm:pt modelId="{5D59CF98-50CB-4F22-B917-E39EDD3C1DCE}" type="sibTrans" cxnId="{FB085079-4022-42ED-B6CA-86EAF04F6D00}">
      <dgm:prSet/>
      <dgm:spPr/>
      <dgm:t>
        <a:bodyPr/>
        <a:lstStyle/>
        <a:p>
          <a:endParaRPr lang="en-US"/>
        </a:p>
      </dgm:t>
    </dgm:pt>
    <dgm:pt modelId="{06AEF7D4-1DCB-44B2-BF56-8533D0554889}">
      <dgm:prSet/>
      <dgm:spPr/>
      <dgm:t>
        <a:bodyPr/>
        <a:lstStyle/>
        <a:p>
          <a:r>
            <a:rPr lang="en-US" b="0" i="0" dirty="0"/>
            <a:t>Entities are represented by means of their properties, called attributes. All attributes have values.</a:t>
          </a:r>
          <a:endParaRPr lang="en-US" dirty="0"/>
        </a:p>
      </dgm:t>
    </dgm:pt>
    <dgm:pt modelId="{C947703B-C307-4D4B-A025-C6DEB945053E}" type="parTrans" cxnId="{73126992-4AD9-4B89-9050-7D35EF5F8CE9}">
      <dgm:prSet/>
      <dgm:spPr/>
      <dgm:t>
        <a:bodyPr/>
        <a:lstStyle/>
        <a:p>
          <a:endParaRPr lang="en-US"/>
        </a:p>
      </dgm:t>
    </dgm:pt>
    <dgm:pt modelId="{DC37EA11-9C79-4A44-8DB4-95011FC2EA31}" type="sibTrans" cxnId="{73126992-4AD9-4B89-9050-7D35EF5F8CE9}">
      <dgm:prSet/>
      <dgm:spPr/>
      <dgm:t>
        <a:bodyPr/>
        <a:lstStyle/>
        <a:p>
          <a:endParaRPr lang="en-US"/>
        </a:p>
      </dgm:t>
    </dgm:pt>
    <dgm:pt modelId="{8DEB01BD-3223-4C06-B552-FCF986935582}">
      <dgm:prSet/>
      <dgm:spPr/>
      <dgm:t>
        <a:bodyPr/>
        <a:lstStyle/>
        <a:p>
          <a:r>
            <a:rPr lang="en-US" b="0" i="0" dirty="0"/>
            <a:t>The association among entities is called a relationship</a:t>
          </a:r>
          <a:endParaRPr lang="en-US" dirty="0"/>
        </a:p>
      </dgm:t>
    </dgm:pt>
    <dgm:pt modelId="{BCB28B83-B229-46EB-B037-F6F27E32BDD9}" type="parTrans" cxnId="{245CEB8A-3577-40E6-A3A4-19E03F7596F6}">
      <dgm:prSet/>
      <dgm:spPr/>
      <dgm:t>
        <a:bodyPr/>
        <a:lstStyle/>
        <a:p>
          <a:endParaRPr lang="en-US"/>
        </a:p>
      </dgm:t>
    </dgm:pt>
    <dgm:pt modelId="{9A60799F-C9B7-4A2B-AE6E-DE1688E4B950}" type="sibTrans" cxnId="{245CEB8A-3577-40E6-A3A4-19E03F7596F6}">
      <dgm:prSet/>
      <dgm:spPr/>
      <dgm:t>
        <a:bodyPr/>
        <a:lstStyle/>
        <a:p>
          <a:endParaRPr lang="en-US"/>
        </a:p>
      </dgm:t>
    </dgm:pt>
    <dgm:pt modelId="{FF7B3DE1-4FBA-4C35-8814-48FAE81AB568}" type="pres">
      <dgm:prSet presAssocID="{9C9F5A1A-E118-42C3-8B22-3393A50AAEDA}" presName="linear" presStyleCnt="0">
        <dgm:presLayoutVars>
          <dgm:animLvl val="lvl"/>
          <dgm:resizeHandles val="exact"/>
        </dgm:presLayoutVars>
      </dgm:prSet>
      <dgm:spPr/>
    </dgm:pt>
    <dgm:pt modelId="{37A8FD09-8566-4E19-9E6A-43A7E5BBC122}" type="pres">
      <dgm:prSet presAssocID="{82959D9D-37E9-4626-B587-4501CEE22DB6}" presName="parentText" presStyleLbl="node1" presStyleIdx="0" presStyleCnt="5" custLinFactNeighborX="-567" custLinFactNeighborY="90895">
        <dgm:presLayoutVars>
          <dgm:chMax val="0"/>
          <dgm:bulletEnabled val="1"/>
        </dgm:presLayoutVars>
      </dgm:prSet>
      <dgm:spPr/>
    </dgm:pt>
    <dgm:pt modelId="{1B770F8B-E628-47B8-BCAB-2A71BD69EB09}" type="pres">
      <dgm:prSet presAssocID="{59947D80-6FFD-4D20-BF56-08E065679394}" presName="spacer" presStyleCnt="0"/>
      <dgm:spPr/>
    </dgm:pt>
    <dgm:pt modelId="{6BBE5066-BE8F-42BE-84E9-B2986266EAF7}" type="pres">
      <dgm:prSet presAssocID="{F8EE9506-7D77-44DA-8846-5C133C00ADB6}" presName="parentText" presStyleLbl="node1" presStyleIdx="1" presStyleCnt="5">
        <dgm:presLayoutVars>
          <dgm:chMax val="0"/>
          <dgm:bulletEnabled val="1"/>
        </dgm:presLayoutVars>
      </dgm:prSet>
      <dgm:spPr/>
    </dgm:pt>
    <dgm:pt modelId="{46C91183-C637-41C7-BCB2-8C47541F8F66}" type="pres">
      <dgm:prSet presAssocID="{FF1D17E7-546C-465A-8621-CB63709A8C18}" presName="spacer" presStyleCnt="0"/>
      <dgm:spPr/>
    </dgm:pt>
    <dgm:pt modelId="{81A47F3C-C7EB-4E71-9D3B-4B6D6C160570}" type="pres">
      <dgm:prSet presAssocID="{6971A8F7-9C33-473B-84BC-EBFCAD4C5582}" presName="parentText" presStyleLbl="node1" presStyleIdx="2" presStyleCnt="5">
        <dgm:presLayoutVars>
          <dgm:chMax val="0"/>
          <dgm:bulletEnabled val="1"/>
        </dgm:presLayoutVars>
      </dgm:prSet>
      <dgm:spPr/>
    </dgm:pt>
    <dgm:pt modelId="{46CEDD6F-6389-40E9-A127-C9DEC9E83843}" type="pres">
      <dgm:prSet presAssocID="{5D59CF98-50CB-4F22-B917-E39EDD3C1DCE}" presName="spacer" presStyleCnt="0"/>
      <dgm:spPr/>
    </dgm:pt>
    <dgm:pt modelId="{00B57B74-04D5-46C4-8D5B-AD77CE8E4D7F}" type="pres">
      <dgm:prSet presAssocID="{06AEF7D4-1DCB-44B2-BF56-8533D0554889}" presName="parentText" presStyleLbl="node1" presStyleIdx="3" presStyleCnt="5">
        <dgm:presLayoutVars>
          <dgm:chMax val="0"/>
          <dgm:bulletEnabled val="1"/>
        </dgm:presLayoutVars>
      </dgm:prSet>
      <dgm:spPr/>
    </dgm:pt>
    <dgm:pt modelId="{4BC249B8-A908-4B60-8D08-D32285657C6D}" type="pres">
      <dgm:prSet presAssocID="{DC37EA11-9C79-4A44-8DB4-95011FC2EA31}" presName="spacer" presStyleCnt="0"/>
      <dgm:spPr/>
    </dgm:pt>
    <dgm:pt modelId="{810477C6-38FF-4DEC-A85F-953624E9CF01}" type="pres">
      <dgm:prSet presAssocID="{8DEB01BD-3223-4C06-B552-FCF986935582}" presName="parentText" presStyleLbl="node1" presStyleIdx="4" presStyleCnt="5" custLinFactNeighborX="-2314" custLinFactNeighborY="-12699">
        <dgm:presLayoutVars>
          <dgm:chMax val="0"/>
          <dgm:bulletEnabled val="1"/>
        </dgm:presLayoutVars>
      </dgm:prSet>
      <dgm:spPr/>
    </dgm:pt>
  </dgm:ptLst>
  <dgm:cxnLst>
    <dgm:cxn modelId="{6A7C7511-2A33-48ED-BAF2-FDD086E42337}" type="presOf" srcId="{82959D9D-37E9-4626-B587-4501CEE22DB6}" destId="{37A8FD09-8566-4E19-9E6A-43A7E5BBC122}" srcOrd="0" destOrd="0" presId="urn:microsoft.com/office/officeart/2005/8/layout/vList2"/>
    <dgm:cxn modelId="{A399D23F-6AF9-4EA2-AA1C-99065C556C12}" type="presOf" srcId="{8DEB01BD-3223-4C06-B552-FCF986935582}" destId="{810477C6-38FF-4DEC-A85F-953624E9CF01}" srcOrd="0" destOrd="0" presId="urn:microsoft.com/office/officeart/2005/8/layout/vList2"/>
    <dgm:cxn modelId="{1B409D62-4CB1-4DC5-AC7F-31CC5AC07890}" srcId="{9C9F5A1A-E118-42C3-8B22-3393A50AAEDA}" destId="{82959D9D-37E9-4626-B587-4501CEE22DB6}" srcOrd="0" destOrd="0" parTransId="{37C47AF6-AF46-4B74-A8BA-57093F9EDDCA}" sibTransId="{59947D80-6FFD-4D20-BF56-08E065679394}"/>
    <dgm:cxn modelId="{C79C0177-0402-4AE0-AF4C-0CF6FC2760D6}" type="presOf" srcId="{06AEF7D4-1DCB-44B2-BF56-8533D0554889}" destId="{00B57B74-04D5-46C4-8D5B-AD77CE8E4D7F}" srcOrd="0" destOrd="0" presId="urn:microsoft.com/office/officeart/2005/8/layout/vList2"/>
    <dgm:cxn modelId="{FB085079-4022-42ED-B6CA-86EAF04F6D00}" srcId="{9C9F5A1A-E118-42C3-8B22-3393A50AAEDA}" destId="{6971A8F7-9C33-473B-84BC-EBFCAD4C5582}" srcOrd="2" destOrd="0" parTransId="{D17AF2B3-7DB5-4F7D-8FEB-0898F1F7F78D}" sibTransId="{5D59CF98-50CB-4F22-B917-E39EDD3C1DCE}"/>
    <dgm:cxn modelId="{B7B54B7E-FF2B-4759-9E84-6AD4B6C7350C}" type="presOf" srcId="{9C9F5A1A-E118-42C3-8B22-3393A50AAEDA}" destId="{FF7B3DE1-4FBA-4C35-8814-48FAE81AB568}" srcOrd="0" destOrd="0" presId="urn:microsoft.com/office/officeart/2005/8/layout/vList2"/>
    <dgm:cxn modelId="{245CEB8A-3577-40E6-A3A4-19E03F7596F6}" srcId="{9C9F5A1A-E118-42C3-8B22-3393A50AAEDA}" destId="{8DEB01BD-3223-4C06-B552-FCF986935582}" srcOrd="4" destOrd="0" parTransId="{BCB28B83-B229-46EB-B037-F6F27E32BDD9}" sibTransId="{9A60799F-C9B7-4A2B-AE6E-DE1688E4B950}"/>
    <dgm:cxn modelId="{73126992-4AD9-4B89-9050-7D35EF5F8CE9}" srcId="{9C9F5A1A-E118-42C3-8B22-3393A50AAEDA}" destId="{06AEF7D4-1DCB-44B2-BF56-8533D0554889}" srcOrd="3" destOrd="0" parTransId="{C947703B-C307-4D4B-A025-C6DEB945053E}" sibTransId="{DC37EA11-9C79-4A44-8DB4-95011FC2EA31}"/>
    <dgm:cxn modelId="{B2840CA8-5042-4791-86E0-96CFB1413456}" srcId="{9C9F5A1A-E118-42C3-8B22-3393A50AAEDA}" destId="{F8EE9506-7D77-44DA-8846-5C133C00ADB6}" srcOrd="1" destOrd="0" parTransId="{6828D1D7-4A3B-497E-8FE2-C01B08826674}" sibTransId="{FF1D17E7-546C-465A-8621-CB63709A8C18}"/>
    <dgm:cxn modelId="{A01723AB-B6BC-4CDB-AE65-FE10FD7C6447}" type="presOf" srcId="{F8EE9506-7D77-44DA-8846-5C133C00ADB6}" destId="{6BBE5066-BE8F-42BE-84E9-B2986266EAF7}" srcOrd="0" destOrd="0" presId="urn:microsoft.com/office/officeart/2005/8/layout/vList2"/>
    <dgm:cxn modelId="{5E7F4DCA-A8EC-466F-BBF3-160A4FAE7A6C}" type="presOf" srcId="{6971A8F7-9C33-473B-84BC-EBFCAD4C5582}" destId="{81A47F3C-C7EB-4E71-9D3B-4B6D6C160570}" srcOrd="0" destOrd="0" presId="urn:microsoft.com/office/officeart/2005/8/layout/vList2"/>
    <dgm:cxn modelId="{FAA5E810-F7FC-4C7A-A8A0-C2D62D3F8C21}" type="presParOf" srcId="{FF7B3DE1-4FBA-4C35-8814-48FAE81AB568}" destId="{37A8FD09-8566-4E19-9E6A-43A7E5BBC122}" srcOrd="0" destOrd="0" presId="urn:microsoft.com/office/officeart/2005/8/layout/vList2"/>
    <dgm:cxn modelId="{A868ED20-70E9-4F25-9C6F-9ECACE10FBBC}" type="presParOf" srcId="{FF7B3DE1-4FBA-4C35-8814-48FAE81AB568}" destId="{1B770F8B-E628-47B8-BCAB-2A71BD69EB09}" srcOrd="1" destOrd="0" presId="urn:microsoft.com/office/officeart/2005/8/layout/vList2"/>
    <dgm:cxn modelId="{F9179716-56BA-4FAC-832C-26692AB82D12}" type="presParOf" srcId="{FF7B3DE1-4FBA-4C35-8814-48FAE81AB568}" destId="{6BBE5066-BE8F-42BE-84E9-B2986266EAF7}" srcOrd="2" destOrd="0" presId="urn:microsoft.com/office/officeart/2005/8/layout/vList2"/>
    <dgm:cxn modelId="{446F0F02-C6F0-4ABF-8F74-9F1E1DE770D1}" type="presParOf" srcId="{FF7B3DE1-4FBA-4C35-8814-48FAE81AB568}" destId="{46C91183-C637-41C7-BCB2-8C47541F8F66}" srcOrd="3" destOrd="0" presId="urn:microsoft.com/office/officeart/2005/8/layout/vList2"/>
    <dgm:cxn modelId="{386F6381-8125-45F3-BA45-8214AC018149}" type="presParOf" srcId="{FF7B3DE1-4FBA-4C35-8814-48FAE81AB568}" destId="{81A47F3C-C7EB-4E71-9D3B-4B6D6C160570}" srcOrd="4" destOrd="0" presId="urn:microsoft.com/office/officeart/2005/8/layout/vList2"/>
    <dgm:cxn modelId="{AD08C2CE-31A2-4EA7-BD2A-423ABD9C4B0F}" type="presParOf" srcId="{FF7B3DE1-4FBA-4C35-8814-48FAE81AB568}" destId="{46CEDD6F-6389-40E9-A127-C9DEC9E83843}" srcOrd="5" destOrd="0" presId="urn:microsoft.com/office/officeart/2005/8/layout/vList2"/>
    <dgm:cxn modelId="{0803F1F5-E05F-40F5-B683-9405A3A7800F}" type="presParOf" srcId="{FF7B3DE1-4FBA-4C35-8814-48FAE81AB568}" destId="{00B57B74-04D5-46C4-8D5B-AD77CE8E4D7F}" srcOrd="6" destOrd="0" presId="urn:microsoft.com/office/officeart/2005/8/layout/vList2"/>
    <dgm:cxn modelId="{F5942E48-26A8-4444-B454-A18D2CCB8C5F}" type="presParOf" srcId="{FF7B3DE1-4FBA-4C35-8814-48FAE81AB568}" destId="{4BC249B8-A908-4B60-8D08-D32285657C6D}" srcOrd="7" destOrd="0" presId="urn:microsoft.com/office/officeart/2005/8/layout/vList2"/>
    <dgm:cxn modelId="{6E6424E6-263B-443D-B936-EC0DBFDCDE55}" type="presParOf" srcId="{FF7B3DE1-4FBA-4C35-8814-48FAE81AB568}" destId="{810477C6-38FF-4DEC-A85F-953624E9CF0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5FC908-38E0-4D54-9577-37998E08BFEE}"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A4F05909-EBD8-4DAB-BF96-320EE1376A7E}">
      <dgm:prSet/>
      <dgm:spPr/>
      <dgm:t>
        <a:bodyPr/>
        <a:lstStyle/>
        <a:p>
          <a:r>
            <a:rPr lang="en-US" b="0" i="0"/>
            <a:t>A semantic network is a graphic representation for representing knowledge in patterns of interconnected nodes</a:t>
          </a:r>
          <a:endParaRPr lang="en-US"/>
        </a:p>
      </dgm:t>
    </dgm:pt>
    <dgm:pt modelId="{4025359C-C545-411A-A8FA-C197291DF96B}" type="parTrans" cxnId="{719E2267-DBAF-4351-B7A2-F2183553D614}">
      <dgm:prSet/>
      <dgm:spPr/>
      <dgm:t>
        <a:bodyPr/>
        <a:lstStyle/>
        <a:p>
          <a:endParaRPr lang="en-US"/>
        </a:p>
      </dgm:t>
    </dgm:pt>
    <dgm:pt modelId="{E7F5F1DF-3109-4DB8-9009-8B133E52F431}" type="sibTrans" cxnId="{719E2267-DBAF-4351-B7A2-F2183553D614}">
      <dgm:prSet/>
      <dgm:spPr/>
      <dgm:t>
        <a:bodyPr/>
        <a:lstStyle/>
        <a:p>
          <a:endParaRPr lang="en-US"/>
        </a:p>
      </dgm:t>
    </dgm:pt>
    <dgm:pt modelId="{3C464EFA-5C1A-457D-9BE1-FEE74CA0F5F7}">
      <dgm:prSet/>
      <dgm:spPr/>
      <dgm:t>
        <a:bodyPr/>
        <a:lstStyle/>
        <a:p>
          <a:r>
            <a:rPr lang="en-US" b="0" i="0" dirty="0"/>
            <a:t>Semantic networks are mainly used for representing data, revealing structure, supporting conceptual edition and supporting navigation</a:t>
          </a:r>
          <a:endParaRPr lang="en-US" dirty="0"/>
        </a:p>
      </dgm:t>
    </dgm:pt>
    <dgm:pt modelId="{2389FCA6-F446-4991-98EC-5702B8CA2F4C}" type="parTrans" cxnId="{D22D0D6E-9648-4B3D-85EA-769F86D9783F}">
      <dgm:prSet/>
      <dgm:spPr/>
      <dgm:t>
        <a:bodyPr/>
        <a:lstStyle/>
        <a:p>
          <a:endParaRPr lang="en-US"/>
        </a:p>
      </dgm:t>
    </dgm:pt>
    <dgm:pt modelId="{8A222F10-2E3C-473E-9CE4-5BDE459239B5}" type="sibTrans" cxnId="{D22D0D6E-9648-4B3D-85EA-769F86D9783F}">
      <dgm:prSet/>
      <dgm:spPr/>
      <dgm:t>
        <a:bodyPr/>
        <a:lstStyle/>
        <a:p>
          <a:endParaRPr lang="en-US"/>
        </a:p>
      </dgm:t>
    </dgm:pt>
    <dgm:pt modelId="{A1ABC019-7DE5-4427-8C86-F1FF8E696AFF}">
      <dgm:prSet/>
      <dgm:spPr/>
      <dgm:t>
        <a:bodyPr/>
        <a:lstStyle/>
        <a:p>
          <a:r>
            <a:rPr lang="en-US" b="0" i="0"/>
            <a:t>Semantic nets consist of nodes, links and link labels. </a:t>
          </a:r>
          <a:endParaRPr lang="en-US"/>
        </a:p>
      </dgm:t>
    </dgm:pt>
    <dgm:pt modelId="{D681376E-2A98-4164-8F6C-8034C5CEBA8A}" type="parTrans" cxnId="{E938A1B5-30F9-4752-B730-0F5DC174FFBA}">
      <dgm:prSet/>
      <dgm:spPr/>
      <dgm:t>
        <a:bodyPr/>
        <a:lstStyle/>
        <a:p>
          <a:endParaRPr lang="en-US"/>
        </a:p>
      </dgm:t>
    </dgm:pt>
    <dgm:pt modelId="{DCE81DCD-F39E-4F49-B8E6-B128932BCADE}" type="sibTrans" cxnId="{E938A1B5-30F9-4752-B730-0F5DC174FFBA}">
      <dgm:prSet/>
      <dgm:spPr/>
      <dgm:t>
        <a:bodyPr/>
        <a:lstStyle/>
        <a:p>
          <a:endParaRPr lang="en-US"/>
        </a:p>
      </dgm:t>
    </dgm:pt>
    <dgm:pt modelId="{F9AF44E3-E21C-4F36-BDBD-5944A50D8299}">
      <dgm:prSet/>
      <dgm:spPr/>
      <dgm:t>
        <a:bodyPr/>
        <a:lstStyle/>
        <a:p>
          <a:r>
            <a:rPr lang="en-US" b="0" i="0"/>
            <a:t>In these network diagrams , nodes appear in form of circles or ellipses or even rectangles which represents objects such as physical objects, concepts or situations.</a:t>
          </a:r>
          <a:endParaRPr lang="en-US"/>
        </a:p>
      </dgm:t>
    </dgm:pt>
    <dgm:pt modelId="{F46A910E-CD33-4C1F-A2C0-ADCA29981FB4}" type="parTrans" cxnId="{DAF24588-98F4-4A58-9434-FED4772AB80F}">
      <dgm:prSet/>
      <dgm:spPr/>
      <dgm:t>
        <a:bodyPr/>
        <a:lstStyle/>
        <a:p>
          <a:endParaRPr lang="en-US"/>
        </a:p>
      </dgm:t>
    </dgm:pt>
    <dgm:pt modelId="{1682D0F1-8951-48F5-9A72-470EBC874694}" type="sibTrans" cxnId="{DAF24588-98F4-4A58-9434-FED4772AB80F}">
      <dgm:prSet/>
      <dgm:spPr/>
      <dgm:t>
        <a:bodyPr/>
        <a:lstStyle/>
        <a:p>
          <a:endParaRPr lang="en-US"/>
        </a:p>
      </dgm:t>
    </dgm:pt>
    <dgm:pt modelId="{CF5CEA1B-51C0-4FD8-AB2F-B5728A78BD0C}">
      <dgm:prSet/>
      <dgm:spPr/>
      <dgm:t>
        <a:bodyPr/>
        <a:lstStyle/>
        <a:p>
          <a:r>
            <a:rPr lang="en-US"/>
            <a:t>Links appear as arrows to express the relationships between objects </a:t>
          </a:r>
        </a:p>
      </dgm:t>
    </dgm:pt>
    <dgm:pt modelId="{C3E13FEF-D32E-43C9-9764-496BC764A4DE}" type="parTrans" cxnId="{24444D0D-730E-4A62-A112-3D90944681E6}">
      <dgm:prSet/>
      <dgm:spPr/>
      <dgm:t>
        <a:bodyPr/>
        <a:lstStyle/>
        <a:p>
          <a:endParaRPr lang="en-US"/>
        </a:p>
      </dgm:t>
    </dgm:pt>
    <dgm:pt modelId="{2C385686-1E86-4DC0-B8B9-2AB43D72326E}" type="sibTrans" cxnId="{24444D0D-730E-4A62-A112-3D90944681E6}">
      <dgm:prSet/>
      <dgm:spPr/>
      <dgm:t>
        <a:bodyPr/>
        <a:lstStyle/>
        <a:p>
          <a:endParaRPr lang="en-US"/>
        </a:p>
      </dgm:t>
    </dgm:pt>
    <dgm:pt modelId="{330DDA23-B0E3-4318-8E23-0D3A7E983775}">
      <dgm:prSet/>
      <dgm:spPr/>
      <dgm:t>
        <a:bodyPr/>
        <a:lstStyle/>
        <a:p>
          <a:r>
            <a:rPr lang="en-US"/>
            <a:t>Link labels specify relations</a:t>
          </a:r>
        </a:p>
      </dgm:t>
    </dgm:pt>
    <dgm:pt modelId="{6C96899B-FA8C-4835-84DA-B9E3C25F7F09}" type="parTrans" cxnId="{CE74B951-5D19-42B2-815B-CF319233CC17}">
      <dgm:prSet/>
      <dgm:spPr/>
      <dgm:t>
        <a:bodyPr/>
        <a:lstStyle/>
        <a:p>
          <a:endParaRPr lang="en-US"/>
        </a:p>
      </dgm:t>
    </dgm:pt>
    <dgm:pt modelId="{CE8501FE-8A44-4530-AD5D-1DBE4B2BC10B}" type="sibTrans" cxnId="{CE74B951-5D19-42B2-815B-CF319233CC17}">
      <dgm:prSet/>
      <dgm:spPr/>
      <dgm:t>
        <a:bodyPr/>
        <a:lstStyle/>
        <a:p>
          <a:endParaRPr lang="en-US"/>
        </a:p>
      </dgm:t>
    </dgm:pt>
    <dgm:pt modelId="{49328C3A-ACAA-4B6B-9C4B-8FBF38B756AF}" type="pres">
      <dgm:prSet presAssocID="{1B5FC908-38E0-4D54-9577-37998E08BFEE}" presName="Name0" presStyleCnt="0">
        <dgm:presLayoutVars>
          <dgm:dir/>
          <dgm:resizeHandles val="exact"/>
        </dgm:presLayoutVars>
      </dgm:prSet>
      <dgm:spPr/>
    </dgm:pt>
    <dgm:pt modelId="{FB740A68-E91E-4289-9314-FA900F0E5573}" type="pres">
      <dgm:prSet presAssocID="{A4F05909-EBD8-4DAB-BF96-320EE1376A7E}" presName="node" presStyleLbl="node1" presStyleIdx="0" presStyleCnt="6">
        <dgm:presLayoutVars>
          <dgm:bulletEnabled val="1"/>
        </dgm:presLayoutVars>
      </dgm:prSet>
      <dgm:spPr/>
    </dgm:pt>
    <dgm:pt modelId="{9F3068B6-B1EB-48EA-AE51-46C43655EBF4}" type="pres">
      <dgm:prSet presAssocID="{E7F5F1DF-3109-4DB8-9009-8B133E52F431}" presName="sibTrans" presStyleLbl="sibTrans1D1" presStyleIdx="0" presStyleCnt="5"/>
      <dgm:spPr/>
    </dgm:pt>
    <dgm:pt modelId="{69725D88-821B-40D1-ACDC-4DDDA8A9A59C}" type="pres">
      <dgm:prSet presAssocID="{E7F5F1DF-3109-4DB8-9009-8B133E52F431}" presName="connectorText" presStyleLbl="sibTrans1D1" presStyleIdx="0" presStyleCnt="5"/>
      <dgm:spPr/>
    </dgm:pt>
    <dgm:pt modelId="{B4CD7166-DD8B-4B45-BC86-4DE5511FA20C}" type="pres">
      <dgm:prSet presAssocID="{3C464EFA-5C1A-457D-9BE1-FEE74CA0F5F7}" presName="node" presStyleLbl="node1" presStyleIdx="1" presStyleCnt="6" custLinFactNeighborX="-14" custLinFactNeighborY="1241">
        <dgm:presLayoutVars>
          <dgm:bulletEnabled val="1"/>
        </dgm:presLayoutVars>
      </dgm:prSet>
      <dgm:spPr/>
    </dgm:pt>
    <dgm:pt modelId="{B17C63F0-7170-4CA2-8922-A8A3836303D5}" type="pres">
      <dgm:prSet presAssocID="{8A222F10-2E3C-473E-9CE4-5BDE459239B5}" presName="sibTrans" presStyleLbl="sibTrans1D1" presStyleIdx="1" presStyleCnt="5"/>
      <dgm:spPr/>
    </dgm:pt>
    <dgm:pt modelId="{D4480E70-22DE-4ABB-96A3-08CABCA43CFA}" type="pres">
      <dgm:prSet presAssocID="{8A222F10-2E3C-473E-9CE4-5BDE459239B5}" presName="connectorText" presStyleLbl="sibTrans1D1" presStyleIdx="1" presStyleCnt="5"/>
      <dgm:spPr/>
    </dgm:pt>
    <dgm:pt modelId="{FDBA3F9E-0E46-425E-807F-7D8AC9FB7DEE}" type="pres">
      <dgm:prSet presAssocID="{A1ABC019-7DE5-4427-8C86-F1FF8E696AFF}" presName="node" presStyleLbl="node1" presStyleIdx="2" presStyleCnt="6">
        <dgm:presLayoutVars>
          <dgm:bulletEnabled val="1"/>
        </dgm:presLayoutVars>
      </dgm:prSet>
      <dgm:spPr/>
    </dgm:pt>
    <dgm:pt modelId="{9FF10EDE-86FC-44CD-9E9C-E7029A77A386}" type="pres">
      <dgm:prSet presAssocID="{DCE81DCD-F39E-4F49-B8E6-B128932BCADE}" presName="sibTrans" presStyleLbl="sibTrans1D1" presStyleIdx="2" presStyleCnt="5"/>
      <dgm:spPr/>
    </dgm:pt>
    <dgm:pt modelId="{3858DE8E-E4DB-4C62-8D2F-3009B9937F6F}" type="pres">
      <dgm:prSet presAssocID="{DCE81DCD-F39E-4F49-B8E6-B128932BCADE}" presName="connectorText" presStyleLbl="sibTrans1D1" presStyleIdx="2" presStyleCnt="5"/>
      <dgm:spPr/>
    </dgm:pt>
    <dgm:pt modelId="{48DDEAAD-7690-4955-ACCC-A79E9BB283E0}" type="pres">
      <dgm:prSet presAssocID="{F9AF44E3-E21C-4F36-BDBD-5944A50D8299}" presName="node" presStyleLbl="node1" presStyleIdx="3" presStyleCnt="6">
        <dgm:presLayoutVars>
          <dgm:bulletEnabled val="1"/>
        </dgm:presLayoutVars>
      </dgm:prSet>
      <dgm:spPr/>
    </dgm:pt>
    <dgm:pt modelId="{CDBC7202-851A-4CF9-BA29-1BE7C4474696}" type="pres">
      <dgm:prSet presAssocID="{1682D0F1-8951-48F5-9A72-470EBC874694}" presName="sibTrans" presStyleLbl="sibTrans1D1" presStyleIdx="3" presStyleCnt="5"/>
      <dgm:spPr/>
    </dgm:pt>
    <dgm:pt modelId="{4B6B1B81-6733-408C-9B13-83A3E9619D83}" type="pres">
      <dgm:prSet presAssocID="{1682D0F1-8951-48F5-9A72-470EBC874694}" presName="connectorText" presStyleLbl="sibTrans1D1" presStyleIdx="3" presStyleCnt="5"/>
      <dgm:spPr/>
    </dgm:pt>
    <dgm:pt modelId="{A7A3384C-827C-42F6-B491-504111A25C28}" type="pres">
      <dgm:prSet presAssocID="{CF5CEA1B-51C0-4FD8-AB2F-B5728A78BD0C}" presName="node" presStyleLbl="node1" presStyleIdx="4" presStyleCnt="6">
        <dgm:presLayoutVars>
          <dgm:bulletEnabled val="1"/>
        </dgm:presLayoutVars>
      </dgm:prSet>
      <dgm:spPr/>
    </dgm:pt>
    <dgm:pt modelId="{DC944BF4-40FC-459F-893C-9CBAF3B69555}" type="pres">
      <dgm:prSet presAssocID="{2C385686-1E86-4DC0-B8B9-2AB43D72326E}" presName="sibTrans" presStyleLbl="sibTrans1D1" presStyleIdx="4" presStyleCnt="5"/>
      <dgm:spPr/>
    </dgm:pt>
    <dgm:pt modelId="{287039FD-8DE7-4947-9C99-A0C95A3F1AA6}" type="pres">
      <dgm:prSet presAssocID="{2C385686-1E86-4DC0-B8B9-2AB43D72326E}" presName="connectorText" presStyleLbl="sibTrans1D1" presStyleIdx="4" presStyleCnt="5"/>
      <dgm:spPr/>
    </dgm:pt>
    <dgm:pt modelId="{8EB5801F-73F2-439E-9356-7A460882B019}" type="pres">
      <dgm:prSet presAssocID="{330DDA23-B0E3-4318-8E23-0D3A7E983775}" presName="node" presStyleLbl="node1" presStyleIdx="5" presStyleCnt="6">
        <dgm:presLayoutVars>
          <dgm:bulletEnabled val="1"/>
        </dgm:presLayoutVars>
      </dgm:prSet>
      <dgm:spPr/>
    </dgm:pt>
  </dgm:ptLst>
  <dgm:cxnLst>
    <dgm:cxn modelId="{24444D0D-730E-4A62-A112-3D90944681E6}" srcId="{1B5FC908-38E0-4D54-9577-37998E08BFEE}" destId="{CF5CEA1B-51C0-4FD8-AB2F-B5728A78BD0C}" srcOrd="4" destOrd="0" parTransId="{C3E13FEF-D32E-43C9-9764-496BC764A4DE}" sibTransId="{2C385686-1E86-4DC0-B8B9-2AB43D72326E}"/>
    <dgm:cxn modelId="{2CA53A32-5240-4AF0-A884-717896641A03}" type="presOf" srcId="{DCE81DCD-F39E-4F49-B8E6-B128932BCADE}" destId="{3858DE8E-E4DB-4C62-8D2F-3009B9937F6F}" srcOrd="1" destOrd="0" presId="urn:microsoft.com/office/officeart/2016/7/layout/RepeatingBendingProcessNew"/>
    <dgm:cxn modelId="{6FF7E234-51E0-49DA-AB15-C8CB6BCE764E}" type="presOf" srcId="{A4F05909-EBD8-4DAB-BF96-320EE1376A7E}" destId="{FB740A68-E91E-4289-9314-FA900F0E5573}" srcOrd="0" destOrd="0" presId="urn:microsoft.com/office/officeart/2016/7/layout/RepeatingBendingProcessNew"/>
    <dgm:cxn modelId="{67EE3D38-52A4-4C28-AB4A-8CEE9A401F44}" type="presOf" srcId="{F9AF44E3-E21C-4F36-BDBD-5944A50D8299}" destId="{48DDEAAD-7690-4955-ACCC-A79E9BB283E0}" srcOrd="0" destOrd="0" presId="urn:microsoft.com/office/officeart/2016/7/layout/RepeatingBendingProcessNew"/>
    <dgm:cxn modelId="{80430267-45E9-48BA-B2D2-66440D436A9F}" type="presOf" srcId="{E7F5F1DF-3109-4DB8-9009-8B133E52F431}" destId="{9F3068B6-B1EB-48EA-AE51-46C43655EBF4}" srcOrd="0" destOrd="0" presId="urn:microsoft.com/office/officeart/2016/7/layout/RepeatingBendingProcessNew"/>
    <dgm:cxn modelId="{719E2267-DBAF-4351-B7A2-F2183553D614}" srcId="{1B5FC908-38E0-4D54-9577-37998E08BFEE}" destId="{A4F05909-EBD8-4DAB-BF96-320EE1376A7E}" srcOrd="0" destOrd="0" parTransId="{4025359C-C545-411A-A8FA-C197291DF96B}" sibTransId="{E7F5F1DF-3109-4DB8-9009-8B133E52F431}"/>
    <dgm:cxn modelId="{87AE0549-EE82-4382-9868-041110EF6E05}" type="presOf" srcId="{E7F5F1DF-3109-4DB8-9009-8B133E52F431}" destId="{69725D88-821B-40D1-ACDC-4DDDA8A9A59C}" srcOrd="1" destOrd="0" presId="urn:microsoft.com/office/officeart/2016/7/layout/RepeatingBendingProcessNew"/>
    <dgm:cxn modelId="{20819F69-AF53-496C-8108-75F1E875F0E8}" type="presOf" srcId="{1682D0F1-8951-48F5-9A72-470EBC874694}" destId="{CDBC7202-851A-4CF9-BA29-1BE7C4474696}" srcOrd="0" destOrd="0" presId="urn:microsoft.com/office/officeart/2016/7/layout/RepeatingBendingProcessNew"/>
    <dgm:cxn modelId="{D22D0D6E-9648-4B3D-85EA-769F86D9783F}" srcId="{1B5FC908-38E0-4D54-9577-37998E08BFEE}" destId="{3C464EFA-5C1A-457D-9BE1-FEE74CA0F5F7}" srcOrd="1" destOrd="0" parTransId="{2389FCA6-F446-4991-98EC-5702B8CA2F4C}" sibTransId="{8A222F10-2E3C-473E-9CE4-5BDE459239B5}"/>
    <dgm:cxn modelId="{97D7E26E-96F8-4598-9690-344D54FD1A8C}" type="presOf" srcId="{A1ABC019-7DE5-4427-8C86-F1FF8E696AFF}" destId="{FDBA3F9E-0E46-425E-807F-7D8AC9FB7DEE}" srcOrd="0" destOrd="0" presId="urn:microsoft.com/office/officeart/2016/7/layout/RepeatingBendingProcessNew"/>
    <dgm:cxn modelId="{CC57486F-5975-405B-B758-7480ED43F5F5}" type="presOf" srcId="{1682D0F1-8951-48F5-9A72-470EBC874694}" destId="{4B6B1B81-6733-408C-9B13-83A3E9619D83}" srcOrd="1" destOrd="0" presId="urn:microsoft.com/office/officeart/2016/7/layout/RepeatingBendingProcessNew"/>
    <dgm:cxn modelId="{CE74B951-5D19-42B2-815B-CF319233CC17}" srcId="{1B5FC908-38E0-4D54-9577-37998E08BFEE}" destId="{330DDA23-B0E3-4318-8E23-0D3A7E983775}" srcOrd="5" destOrd="0" parTransId="{6C96899B-FA8C-4835-84DA-B9E3C25F7F09}" sibTransId="{CE8501FE-8A44-4530-AD5D-1DBE4B2BC10B}"/>
    <dgm:cxn modelId="{CB78BD54-8AF4-469A-8A41-0D8AA6F2EA64}" type="presOf" srcId="{8A222F10-2E3C-473E-9CE4-5BDE459239B5}" destId="{D4480E70-22DE-4ABB-96A3-08CABCA43CFA}" srcOrd="1" destOrd="0" presId="urn:microsoft.com/office/officeart/2016/7/layout/RepeatingBendingProcessNew"/>
    <dgm:cxn modelId="{B3D97A75-F98C-40F6-8984-891B19588423}" type="presOf" srcId="{DCE81DCD-F39E-4F49-B8E6-B128932BCADE}" destId="{9FF10EDE-86FC-44CD-9E9C-E7029A77A386}" srcOrd="0" destOrd="0" presId="urn:microsoft.com/office/officeart/2016/7/layout/RepeatingBendingProcessNew"/>
    <dgm:cxn modelId="{A0F7B87B-F7DE-4DF1-AFDE-B6988DF0AA3A}" type="presOf" srcId="{330DDA23-B0E3-4318-8E23-0D3A7E983775}" destId="{8EB5801F-73F2-439E-9356-7A460882B019}" srcOrd="0" destOrd="0" presId="urn:microsoft.com/office/officeart/2016/7/layout/RepeatingBendingProcessNew"/>
    <dgm:cxn modelId="{DAF24588-98F4-4A58-9434-FED4772AB80F}" srcId="{1B5FC908-38E0-4D54-9577-37998E08BFEE}" destId="{F9AF44E3-E21C-4F36-BDBD-5944A50D8299}" srcOrd="3" destOrd="0" parTransId="{F46A910E-CD33-4C1F-A2C0-ADCA29981FB4}" sibTransId="{1682D0F1-8951-48F5-9A72-470EBC874694}"/>
    <dgm:cxn modelId="{E938A1B5-30F9-4752-B730-0F5DC174FFBA}" srcId="{1B5FC908-38E0-4D54-9577-37998E08BFEE}" destId="{A1ABC019-7DE5-4427-8C86-F1FF8E696AFF}" srcOrd="2" destOrd="0" parTransId="{D681376E-2A98-4164-8F6C-8034C5CEBA8A}" sibTransId="{DCE81DCD-F39E-4F49-B8E6-B128932BCADE}"/>
    <dgm:cxn modelId="{FCBC3FC4-2D94-4F6C-A3DC-87D662D20F55}" type="presOf" srcId="{2C385686-1E86-4DC0-B8B9-2AB43D72326E}" destId="{DC944BF4-40FC-459F-893C-9CBAF3B69555}" srcOrd="0" destOrd="0" presId="urn:microsoft.com/office/officeart/2016/7/layout/RepeatingBendingProcessNew"/>
    <dgm:cxn modelId="{66D7EEC5-4EDC-4424-8B8A-93A544F842C7}" type="presOf" srcId="{CF5CEA1B-51C0-4FD8-AB2F-B5728A78BD0C}" destId="{A7A3384C-827C-42F6-B491-504111A25C28}" srcOrd="0" destOrd="0" presId="urn:microsoft.com/office/officeart/2016/7/layout/RepeatingBendingProcessNew"/>
    <dgm:cxn modelId="{571C9DC7-74D4-4BF9-AA20-25A8B427AA2D}" type="presOf" srcId="{2C385686-1E86-4DC0-B8B9-2AB43D72326E}" destId="{287039FD-8DE7-4947-9C99-A0C95A3F1AA6}" srcOrd="1" destOrd="0" presId="urn:microsoft.com/office/officeart/2016/7/layout/RepeatingBendingProcessNew"/>
    <dgm:cxn modelId="{22C2AEF7-2ADF-4887-A897-ACF179A3F53D}" type="presOf" srcId="{1B5FC908-38E0-4D54-9577-37998E08BFEE}" destId="{49328C3A-ACAA-4B6B-9C4B-8FBF38B756AF}" srcOrd="0" destOrd="0" presId="urn:microsoft.com/office/officeart/2016/7/layout/RepeatingBendingProcessNew"/>
    <dgm:cxn modelId="{52D3E8F9-9007-4145-A993-9004B0E75AE6}" type="presOf" srcId="{8A222F10-2E3C-473E-9CE4-5BDE459239B5}" destId="{B17C63F0-7170-4CA2-8922-A8A3836303D5}" srcOrd="0" destOrd="0" presId="urn:microsoft.com/office/officeart/2016/7/layout/RepeatingBendingProcessNew"/>
    <dgm:cxn modelId="{018E22FE-D310-4272-AA36-85C0AEA7CD69}" type="presOf" srcId="{3C464EFA-5C1A-457D-9BE1-FEE74CA0F5F7}" destId="{B4CD7166-DD8B-4B45-BC86-4DE5511FA20C}" srcOrd="0" destOrd="0" presId="urn:microsoft.com/office/officeart/2016/7/layout/RepeatingBendingProcessNew"/>
    <dgm:cxn modelId="{33B44B3B-8B3F-47C8-A835-26438476F9CA}" type="presParOf" srcId="{49328C3A-ACAA-4B6B-9C4B-8FBF38B756AF}" destId="{FB740A68-E91E-4289-9314-FA900F0E5573}" srcOrd="0" destOrd="0" presId="urn:microsoft.com/office/officeart/2016/7/layout/RepeatingBendingProcessNew"/>
    <dgm:cxn modelId="{1CFE61E3-1DAA-430D-AA2D-E1E2457A8DE1}" type="presParOf" srcId="{49328C3A-ACAA-4B6B-9C4B-8FBF38B756AF}" destId="{9F3068B6-B1EB-48EA-AE51-46C43655EBF4}" srcOrd="1" destOrd="0" presId="urn:microsoft.com/office/officeart/2016/7/layout/RepeatingBendingProcessNew"/>
    <dgm:cxn modelId="{4F3F648B-73C8-4941-9F9F-BD660A4BEBE4}" type="presParOf" srcId="{9F3068B6-B1EB-48EA-AE51-46C43655EBF4}" destId="{69725D88-821B-40D1-ACDC-4DDDA8A9A59C}" srcOrd="0" destOrd="0" presId="urn:microsoft.com/office/officeart/2016/7/layout/RepeatingBendingProcessNew"/>
    <dgm:cxn modelId="{1737095F-9924-49DE-B959-44F417157561}" type="presParOf" srcId="{49328C3A-ACAA-4B6B-9C4B-8FBF38B756AF}" destId="{B4CD7166-DD8B-4B45-BC86-4DE5511FA20C}" srcOrd="2" destOrd="0" presId="urn:microsoft.com/office/officeart/2016/7/layout/RepeatingBendingProcessNew"/>
    <dgm:cxn modelId="{BB63376A-C4C4-438B-9014-FED5306EF86B}" type="presParOf" srcId="{49328C3A-ACAA-4B6B-9C4B-8FBF38B756AF}" destId="{B17C63F0-7170-4CA2-8922-A8A3836303D5}" srcOrd="3" destOrd="0" presId="urn:microsoft.com/office/officeart/2016/7/layout/RepeatingBendingProcessNew"/>
    <dgm:cxn modelId="{52199DFE-4547-4822-9499-C47D12FC5AAB}" type="presParOf" srcId="{B17C63F0-7170-4CA2-8922-A8A3836303D5}" destId="{D4480E70-22DE-4ABB-96A3-08CABCA43CFA}" srcOrd="0" destOrd="0" presId="urn:microsoft.com/office/officeart/2016/7/layout/RepeatingBendingProcessNew"/>
    <dgm:cxn modelId="{E7CBF32D-EB3A-4B78-96FD-89781CFD0E0C}" type="presParOf" srcId="{49328C3A-ACAA-4B6B-9C4B-8FBF38B756AF}" destId="{FDBA3F9E-0E46-425E-807F-7D8AC9FB7DEE}" srcOrd="4" destOrd="0" presId="urn:microsoft.com/office/officeart/2016/7/layout/RepeatingBendingProcessNew"/>
    <dgm:cxn modelId="{7A31B279-1087-47CD-8839-F54FA34A7EF9}" type="presParOf" srcId="{49328C3A-ACAA-4B6B-9C4B-8FBF38B756AF}" destId="{9FF10EDE-86FC-44CD-9E9C-E7029A77A386}" srcOrd="5" destOrd="0" presId="urn:microsoft.com/office/officeart/2016/7/layout/RepeatingBendingProcessNew"/>
    <dgm:cxn modelId="{429CF6A6-BD2B-4CC7-8457-C8AB79315078}" type="presParOf" srcId="{9FF10EDE-86FC-44CD-9E9C-E7029A77A386}" destId="{3858DE8E-E4DB-4C62-8D2F-3009B9937F6F}" srcOrd="0" destOrd="0" presId="urn:microsoft.com/office/officeart/2016/7/layout/RepeatingBendingProcessNew"/>
    <dgm:cxn modelId="{F58261C4-FCAD-4B40-A657-9E92C874BB2B}" type="presParOf" srcId="{49328C3A-ACAA-4B6B-9C4B-8FBF38B756AF}" destId="{48DDEAAD-7690-4955-ACCC-A79E9BB283E0}" srcOrd="6" destOrd="0" presId="urn:microsoft.com/office/officeart/2016/7/layout/RepeatingBendingProcessNew"/>
    <dgm:cxn modelId="{3050B24D-2A3C-4A56-8248-447F33F4727A}" type="presParOf" srcId="{49328C3A-ACAA-4B6B-9C4B-8FBF38B756AF}" destId="{CDBC7202-851A-4CF9-BA29-1BE7C4474696}" srcOrd="7" destOrd="0" presId="urn:microsoft.com/office/officeart/2016/7/layout/RepeatingBendingProcessNew"/>
    <dgm:cxn modelId="{C51A12FA-F46E-4B63-82B7-A62C62A83083}" type="presParOf" srcId="{CDBC7202-851A-4CF9-BA29-1BE7C4474696}" destId="{4B6B1B81-6733-408C-9B13-83A3E9619D83}" srcOrd="0" destOrd="0" presId="urn:microsoft.com/office/officeart/2016/7/layout/RepeatingBendingProcessNew"/>
    <dgm:cxn modelId="{40278058-214C-4565-81A4-686D18BCD1E6}" type="presParOf" srcId="{49328C3A-ACAA-4B6B-9C4B-8FBF38B756AF}" destId="{A7A3384C-827C-42F6-B491-504111A25C28}" srcOrd="8" destOrd="0" presId="urn:microsoft.com/office/officeart/2016/7/layout/RepeatingBendingProcessNew"/>
    <dgm:cxn modelId="{017FB926-84FD-4EB5-A9C7-86A0C8186790}" type="presParOf" srcId="{49328C3A-ACAA-4B6B-9C4B-8FBF38B756AF}" destId="{DC944BF4-40FC-459F-893C-9CBAF3B69555}" srcOrd="9" destOrd="0" presId="urn:microsoft.com/office/officeart/2016/7/layout/RepeatingBendingProcessNew"/>
    <dgm:cxn modelId="{6DBBAC70-70CB-4915-B1DD-6B03D532AA3E}" type="presParOf" srcId="{DC944BF4-40FC-459F-893C-9CBAF3B69555}" destId="{287039FD-8DE7-4947-9C99-A0C95A3F1AA6}" srcOrd="0" destOrd="0" presId="urn:microsoft.com/office/officeart/2016/7/layout/RepeatingBendingProcessNew"/>
    <dgm:cxn modelId="{BCFBBDFD-A227-4865-ACAC-F459718F7B24}" type="presParOf" srcId="{49328C3A-ACAA-4B6B-9C4B-8FBF38B756AF}" destId="{8EB5801F-73F2-439E-9356-7A460882B01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8FD09-8566-4E19-9E6A-43A7E5BBC122}">
      <dsp:nvSpPr>
        <dsp:cNvPr id="0" name=""/>
        <dsp:cNvSpPr/>
      </dsp:nvSpPr>
      <dsp:spPr>
        <a:xfrm>
          <a:off x="0" y="63980"/>
          <a:ext cx="6628804" cy="9476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An Entity Relationship (ER) Diagram is a type of flowchart that illustrates how “entities” such as people, objects or concepts relate to each other within a system.</a:t>
          </a:r>
        </a:p>
      </dsp:txBody>
      <dsp:txXfrm>
        <a:off x="46263" y="110243"/>
        <a:ext cx="6536278" cy="855173"/>
      </dsp:txXfrm>
    </dsp:sp>
    <dsp:sp modelId="{6BBE5066-BE8F-42BE-84E9-B2986266EAF7}">
      <dsp:nvSpPr>
        <dsp:cNvPr id="0" name=""/>
        <dsp:cNvSpPr/>
      </dsp:nvSpPr>
      <dsp:spPr>
        <a:xfrm>
          <a:off x="0" y="1016400"/>
          <a:ext cx="6628804" cy="947699"/>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ER diagrams are based on three basic concepts: entities, attributes and relationships. They </a:t>
          </a:r>
          <a:r>
            <a:rPr lang="en-US" sz="1800" b="0" i="0" kern="1200"/>
            <a:t>are used to sketch out the design of a database.</a:t>
          </a:r>
          <a:endParaRPr lang="en-US" sz="1800" kern="1200"/>
        </a:p>
      </dsp:txBody>
      <dsp:txXfrm>
        <a:off x="46263" y="1062663"/>
        <a:ext cx="6536278" cy="855173"/>
      </dsp:txXfrm>
    </dsp:sp>
    <dsp:sp modelId="{81A47F3C-C7EB-4E71-9D3B-4B6D6C160570}">
      <dsp:nvSpPr>
        <dsp:cNvPr id="0" name=""/>
        <dsp:cNvSpPr/>
      </dsp:nvSpPr>
      <dsp:spPr>
        <a:xfrm>
          <a:off x="0" y="2015940"/>
          <a:ext cx="6628804" cy="947699"/>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An entity can be place, person, object, event or a concept, which stores data in the database. </a:t>
          </a:r>
          <a:endParaRPr lang="en-US" sz="1800" kern="1200" dirty="0"/>
        </a:p>
      </dsp:txBody>
      <dsp:txXfrm>
        <a:off x="46263" y="2062203"/>
        <a:ext cx="6536278" cy="855173"/>
      </dsp:txXfrm>
    </dsp:sp>
    <dsp:sp modelId="{00B57B74-04D5-46C4-8D5B-AD77CE8E4D7F}">
      <dsp:nvSpPr>
        <dsp:cNvPr id="0" name=""/>
        <dsp:cNvSpPr/>
      </dsp:nvSpPr>
      <dsp:spPr>
        <a:xfrm>
          <a:off x="0" y="3015480"/>
          <a:ext cx="6628804" cy="947699"/>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Entities are represented by means of their properties, called attributes. All attributes have values.</a:t>
          </a:r>
          <a:endParaRPr lang="en-US" sz="1800" kern="1200" dirty="0"/>
        </a:p>
      </dsp:txBody>
      <dsp:txXfrm>
        <a:off x="46263" y="3061743"/>
        <a:ext cx="6536278" cy="855173"/>
      </dsp:txXfrm>
    </dsp:sp>
    <dsp:sp modelId="{810477C6-38FF-4DEC-A85F-953624E9CF01}">
      <dsp:nvSpPr>
        <dsp:cNvPr id="0" name=""/>
        <dsp:cNvSpPr/>
      </dsp:nvSpPr>
      <dsp:spPr>
        <a:xfrm>
          <a:off x="0" y="4008437"/>
          <a:ext cx="6628804" cy="9476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The association among entities is called a relationship</a:t>
          </a:r>
          <a:endParaRPr lang="en-US" sz="1800" kern="1200" dirty="0"/>
        </a:p>
      </dsp:txBody>
      <dsp:txXfrm>
        <a:off x="46263" y="4054700"/>
        <a:ext cx="6536278" cy="855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068B6-B1EB-48EA-AE51-46C43655EBF4}">
      <dsp:nvSpPr>
        <dsp:cNvPr id="0" name=""/>
        <dsp:cNvSpPr/>
      </dsp:nvSpPr>
      <dsp:spPr>
        <a:xfrm>
          <a:off x="2485463" y="865518"/>
          <a:ext cx="539607" cy="91440"/>
        </a:xfrm>
        <a:custGeom>
          <a:avLst/>
          <a:gdLst/>
          <a:ahLst/>
          <a:cxnLst/>
          <a:rect l="0" t="0" r="0" b="0"/>
          <a:pathLst>
            <a:path>
              <a:moveTo>
                <a:pt x="0" y="45720"/>
              </a:moveTo>
              <a:lnTo>
                <a:pt x="286903" y="45720"/>
              </a:lnTo>
              <a:lnTo>
                <a:pt x="286903" y="64191"/>
              </a:lnTo>
              <a:lnTo>
                <a:pt x="539607" y="64191"/>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41005" y="908386"/>
        <a:ext cx="28525" cy="5705"/>
      </dsp:txXfrm>
    </dsp:sp>
    <dsp:sp modelId="{FB740A68-E91E-4289-9314-FA900F0E5573}">
      <dsp:nvSpPr>
        <dsp:cNvPr id="0" name=""/>
        <dsp:cNvSpPr/>
      </dsp:nvSpPr>
      <dsp:spPr>
        <a:xfrm>
          <a:off x="6589" y="167036"/>
          <a:ext cx="2480674" cy="148840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555" tIns="127593" rIns="121555" bIns="127593" numCol="1" spcCol="1270" anchor="ctr" anchorCtr="0">
          <a:noAutofit/>
        </a:bodyPr>
        <a:lstStyle/>
        <a:p>
          <a:pPr marL="0" lvl="0" indent="0" algn="ctr" defTabSz="577850">
            <a:lnSpc>
              <a:spcPct val="90000"/>
            </a:lnSpc>
            <a:spcBef>
              <a:spcPct val="0"/>
            </a:spcBef>
            <a:spcAft>
              <a:spcPct val="35000"/>
            </a:spcAft>
            <a:buNone/>
          </a:pPr>
          <a:r>
            <a:rPr lang="en-US" sz="1300" b="0" i="0" kern="1200"/>
            <a:t>A semantic network is a graphic representation for representing knowledge in patterns of interconnected nodes</a:t>
          </a:r>
          <a:endParaRPr lang="en-US" sz="1300" kern="1200"/>
        </a:p>
      </dsp:txBody>
      <dsp:txXfrm>
        <a:off x="6589" y="167036"/>
        <a:ext cx="2480674" cy="1488404"/>
      </dsp:txXfrm>
    </dsp:sp>
    <dsp:sp modelId="{B17C63F0-7170-4CA2-8922-A8A3836303D5}">
      <dsp:nvSpPr>
        <dsp:cNvPr id="0" name=""/>
        <dsp:cNvSpPr/>
      </dsp:nvSpPr>
      <dsp:spPr>
        <a:xfrm>
          <a:off x="5536345" y="865518"/>
          <a:ext cx="540302" cy="91440"/>
        </a:xfrm>
        <a:custGeom>
          <a:avLst/>
          <a:gdLst/>
          <a:ahLst/>
          <a:cxnLst/>
          <a:rect l="0" t="0" r="0" b="0"/>
          <a:pathLst>
            <a:path>
              <a:moveTo>
                <a:pt x="0" y="64191"/>
              </a:moveTo>
              <a:lnTo>
                <a:pt x="287251" y="64191"/>
              </a:lnTo>
              <a:lnTo>
                <a:pt x="287251" y="45720"/>
              </a:lnTo>
              <a:lnTo>
                <a:pt x="540302" y="45720"/>
              </a:lnTo>
            </a:path>
          </a:pathLst>
        </a:custGeom>
        <a:noFill/>
        <a:ln w="12700" cap="rnd" cmpd="sng" algn="ctr">
          <a:solidFill>
            <a:schemeClr val="accent5">
              <a:hueOff val="623814"/>
              <a:satOff val="-12622"/>
              <a:lumOff val="39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92216" y="908386"/>
        <a:ext cx="28560" cy="5705"/>
      </dsp:txXfrm>
    </dsp:sp>
    <dsp:sp modelId="{B4CD7166-DD8B-4B45-BC86-4DE5511FA20C}">
      <dsp:nvSpPr>
        <dsp:cNvPr id="0" name=""/>
        <dsp:cNvSpPr/>
      </dsp:nvSpPr>
      <dsp:spPr>
        <a:xfrm>
          <a:off x="3057471" y="185507"/>
          <a:ext cx="2480674" cy="1488404"/>
        </a:xfrm>
        <a:prstGeom prst="rect">
          <a:avLst/>
        </a:prstGeom>
        <a:solidFill>
          <a:schemeClr val="accent5">
            <a:hueOff val="499051"/>
            <a:satOff val="-10098"/>
            <a:lumOff val="31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555" tIns="127593" rIns="121555" bIns="127593" numCol="1" spcCol="1270" anchor="ctr" anchorCtr="0">
          <a:noAutofit/>
        </a:bodyPr>
        <a:lstStyle/>
        <a:p>
          <a:pPr marL="0" lvl="0" indent="0" algn="ctr" defTabSz="577850">
            <a:lnSpc>
              <a:spcPct val="90000"/>
            </a:lnSpc>
            <a:spcBef>
              <a:spcPct val="0"/>
            </a:spcBef>
            <a:spcAft>
              <a:spcPct val="35000"/>
            </a:spcAft>
            <a:buNone/>
          </a:pPr>
          <a:r>
            <a:rPr lang="en-US" sz="1300" b="0" i="0" kern="1200" dirty="0"/>
            <a:t>Semantic networks are mainly used for representing data, revealing structure, supporting conceptual edition and supporting navigation</a:t>
          </a:r>
          <a:endParaRPr lang="en-US" sz="1300" kern="1200" dirty="0"/>
        </a:p>
      </dsp:txBody>
      <dsp:txXfrm>
        <a:off x="3057471" y="185507"/>
        <a:ext cx="2480674" cy="1488404"/>
      </dsp:txXfrm>
    </dsp:sp>
    <dsp:sp modelId="{9FF10EDE-86FC-44CD-9E9C-E7029A77A386}">
      <dsp:nvSpPr>
        <dsp:cNvPr id="0" name=""/>
        <dsp:cNvSpPr/>
      </dsp:nvSpPr>
      <dsp:spPr>
        <a:xfrm>
          <a:off x="1246926" y="1653640"/>
          <a:ext cx="6102458" cy="539955"/>
        </a:xfrm>
        <a:custGeom>
          <a:avLst/>
          <a:gdLst/>
          <a:ahLst/>
          <a:cxnLst/>
          <a:rect l="0" t="0" r="0" b="0"/>
          <a:pathLst>
            <a:path>
              <a:moveTo>
                <a:pt x="6102458" y="0"/>
              </a:moveTo>
              <a:lnTo>
                <a:pt x="6102458" y="287077"/>
              </a:lnTo>
              <a:lnTo>
                <a:pt x="0" y="287077"/>
              </a:lnTo>
              <a:lnTo>
                <a:pt x="0" y="539955"/>
              </a:lnTo>
            </a:path>
          </a:pathLst>
        </a:custGeom>
        <a:noFill/>
        <a:ln w="12700" cap="rnd" cmpd="sng" algn="ctr">
          <a:solidFill>
            <a:schemeClr val="accent5">
              <a:hueOff val="1247628"/>
              <a:satOff val="-25244"/>
              <a:lumOff val="78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4929" y="1920765"/>
        <a:ext cx="306453" cy="5705"/>
      </dsp:txXfrm>
    </dsp:sp>
    <dsp:sp modelId="{FDBA3F9E-0E46-425E-807F-7D8AC9FB7DEE}">
      <dsp:nvSpPr>
        <dsp:cNvPr id="0" name=""/>
        <dsp:cNvSpPr/>
      </dsp:nvSpPr>
      <dsp:spPr>
        <a:xfrm>
          <a:off x="6109048" y="167036"/>
          <a:ext cx="2480674" cy="1488404"/>
        </a:xfrm>
        <a:prstGeom prst="rect">
          <a:avLst/>
        </a:prstGeom>
        <a:solidFill>
          <a:schemeClr val="accent5">
            <a:hueOff val="998102"/>
            <a:satOff val="-20196"/>
            <a:lumOff val="62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555" tIns="127593" rIns="121555" bIns="127593" numCol="1" spcCol="1270" anchor="ctr" anchorCtr="0">
          <a:noAutofit/>
        </a:bodyPr>
        <a:lstStyle/>
        <a:p>
          <a:pPr marL="0" lvl="0" indent="0" algn="ctr" defTabSz="577850">
            <a:lnSpc>
              <a:spcPct val="90000"/>
            </a:lnSpc>
            <a:spcBef>
              <a:spcPct val="0"/>
            </a:spcBef>
            <a:spcAft>
              <a:spcPct val="35000"/>
            </a:spcAft>
            <a:buNone/>
          </a:pPr>
          <a:r>
            <a:rPr lang="en-US" sz="1300" b="0" i="0" kern="1200"/>
            <a:t>Semantic nets consist of nodes, links and link labels. </a:t>
          </a:r>
          <a:endParaRPr lang="en-US" sz="1300" kern="1200"/>
        </a:p>
      </dsp:txBody>
      <dsp:txXfrm>
        <a:off x="6109048" y="167036"/>
        <a:ext cx="2480674" cy="1488404"/>
      </dsp:txXfrm>
    </dsp:sp>
    <dsp:sp modelId="{CDBC7202-851A-4CF9-BA29-1BE7C4474696}">
      <dsp:nvSpPr>
        <dsp:cNvPr id="0" name=""/>
        <dsp:cNvSpPr/>
      </dsp:nvSpPr>
      <dsp:spPr>
        <a:xfrm>
          <a:off x="2485463" y="2924478"/>
          <a:ext cx="539955" cy="91440"/>
        </a:xfrm>
        <a:custGeom>
          <a:avLst/>
          <a:gdLst/>
          <a:ahLst/>
          <a:cxnLst/>
          <a:rect l="0" t="0" r="0" b="0"/>
          <a:pathLst>
            <a:path>
              <a:moveTo>
                <a:pt x="0" y="45720"/>
              </a:moveTo>
              <a:lnTo>
                <a:pt x="539955" y="45720"/>
              </a:lnTo>
            </a:path>
          </a:pathLst>
        </a:custGeom>
        <a:noFill/>
        <a:ln w="12700" cap="rnd" cmpd="sng" algn="ctr">
          <a:solidFill>
            <a:schemeClr val="accent5">
              <a:hueOff val="1871442"/>
              <a:satOff val="-37867"/>
              <a:lumOff val="117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41177" y="2967345"/>
        <a:ext cx="28527" cy="5705"/>
      </dsp:txXfrm>
    </dsp:sp>
    <dsp:sp modelId="{48DDEAAD-7690-4955-ACCC-A79E9BB283E0}">
      <dsp:nvSpPr>
        <dsp:cNvPr id="0" name=""/>
        <dsp:cNvSpPr/>
      </dsp:nvSpPr>
      <dsp:spPr>
        <a:xfrm>
          <a:off x="6589" y="2225996"/>
          <a:ext cx="2480674" cy="1488404"/>
        </a:xfrm>
        <a:prstGeom prst="rect">
          <a:avLst/>
        </a:prstGeom>
        <a:solidFill>
          <a:schemeClr val="accent5">
            <a:hueOff val="1497154"/>
            <a:satOff val="-30293"/>
            <a:lumOff val="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555" tIns="127593" rIns="121555" bIns="127593" numCol="1" spcCol="1270" anchor="ctr" anchorCtr="0">
          <a:noAutofit/>
        </a:bodyPr>
        <a:lstStyle/>
        <a:p>
          <a:pPr marL="0" lvl="0" indent="0" algn="ctr" defTabSz="577850">
            <a:lnSpc>
              <a:spcPct val="90000"/>
            </a:lnSpc>
            <a:spcBef>
              <a:spcPct val="0"/>
            </a:spcBef>
            <a:spcAft>
              <a:spcPct val="35000"/>
            </a:spcAft>
            <a:buNone/>
          </a:pPr>
          <a:r>
            <a:rPr lang="en-US" sz="1300" b="0" i="0" kern="1200"/>
            <a:t>In these network diagrams , nodes appear in form of circles or ellipses or even rectangles which represents objects such as physical objects, concepts or situations.</a:t>
          </a:r>
          <a:endParaRPr lang="en-US" sz="1300" kern="1200"/>
        </a:p>
      </dsp:txBody>
      <dsp:txXfrm>
        <a:off x="6589" y="2225996"/>
        <a:ext cx="2480674" cy="1488404"/>
      </dsp:txXfrm>
    </dsp:sp>
    <dsp:sp modelId="{DC944BF4-40FC-459F-893C-9CBAF3B69555}">
      <dsp:nvSpPr>
        <dsp:cNvPr id="0" name=""/>
        <dsp:cNvSpPr/>
      </dsp:nvSpPr>
      <dsp:spPr>
        <a:xfrm>
          <a:off x="5536693" y="2924478"/>
          <a:ext cx="539955" cy="91440"/>
        </a:xfrm>
        <a:custGeom>
          <a:avLst/>
          <a:gdLst/>
          <a:ahLst/>
          <a:cxnLst/>
          <a:rect l="0" t="0" r="0" b="0"/>
          <a:pathLst>
            <a:path>
              <a:moveTo>
                <a:pt x="0" y="45720"/>
              </a:moveTo>
              <a:lnTo>
                <a:pt x="539955" y="45720"/>
              </a:lnTo>
            </a:path>
          </a:pathLst>
        </a:custGeom>
        <a:noFill/>
        <a:ln w="12700" cap="rnd" cmpd="sng" algn="ctr">
          <a:solidFill>
            <a:schemeClr val="accent5">
              <a:hueOff val="2495256"/>
              <a:satOff val="-50489"/>
              <a:lumOff val="156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92406" y="2967345"/>
        <a:ext cx="28527" cy="5705"/>
      </dsp:txXfrm>
    </dsp:sp>
    <dsp:sp modelId="{A7A3384C-827C-42F6-B491-504111A25C28}">
      <dsp:nvSpPr>
        <dsp:cNvPr id="0" name=""/>
        <dsp:cNvSpPr/>
      </dsp:nvSpPr>
      <dsp:spPr>
        <a:xfrm>
          <a:off x="3057818" y="2225996"/>
          <a:ext cx="2480674" cy="1488404"/>
        </a:xfrm>
        <a:prstGeom prst="rect">
          <a:avLst/>
        </a:prstGeom>
        <a:solidFill>
          <a:schemeClr val="accent5">
            <a:hueOff val="1996205"/>
            <a:satOff val="-40391"/>
            <a:lumOff val="12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555" tIns="127593" rIns="121555" bIns="127593" numCol="1" spcCol="1270" anchor="ctr" anchorCtr="0">
          <a:noAutofit/>
        </a:bodyPr>
        <a:lstStyle/>
        <a:p>
          <a:pPr marL="0" lvl="0" indent="0" algn="ctr" defTabSz="577850">
            <a:lnSpc>
              <a:spcPct val="90000"/>
            </a:lnSpc>
            <a:spcBef>
              <a:spcPct val="0"/>
            </a:spcBef>
            <a:spcAft>
              <a:spcPct val="35000"/>
            </a:spcAft>
            <a:buNone/>
          </a:pPr>
          <a:r>
            <a:rPr lang="en-US" sz="1300" kern="1200"/>
            <a:t>Links appear as arrows to express the relationships between objects </a:t>
          </a:r>
        </a:p>
      </dsp:txBody>
      <dsp:txXfrm>
        <a:off x="3057818" y="2225996"/>
        <a:ext cx="2480674" cy="1488404"/>
      </dsp:txXfrm>
    </dsp:sp>
    <dsp:sp modelId="{8EB5801F-73F2-439E-9356-7A460882B019}">
      <dsp:nvSpPr>
        <dsp:cNvPr id="0" name=""/>
        <dsp:cNvSpPr/>
      </dsp:nvSpPr>
      <dsp:spPr>
        <a:xfrm>
          <a:off x="6109048" y="2225996"/>
          <a:ext cx="2480674" cy="1488404"/>
        </a:xfrm>
        <a:prstGeom prst="rect">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555" tIns="127593" rIns="121555" bIns="127593" numCol="1" spcCol="1270" anchor="ctr" anchorCtr="0">
          <a:noAutofit/>
        </a:bodyPr>
        <a:lstStyle/>
        <a:p>
          <a:pPr marL="0" lvl="0" indent="0" algn="ctr" defTabSz="577850">
            <a:lnSpc>
              <a:spcPct val="90000"/>
            </a:lnSpc>
            <a:spcBef>
              <a:spcPct val="0"/>
            </a:spcBef>
            <a:spcAft>
              <a:spcPct val="35000"/>
            </a:spcAft>
            <a:buNone/>
          </a:pPr>
          <a:r>
            <a:rPr lang="en-US" sz="1300" kern="1200"/>
            <a:t>Link labels specify relations</a:t>
          </a:r>
        </a:p>
      </dsp:txBody>
      <dsp:txXfrm>
        <a:off x="6109048" y="2225996"/>
        <a:ext cx="2480674" cy="14884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4779A8-999B-46BE-BC18-99F17720B2A2}"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9B77D-239B-48C1-9F7E-A1C1D544367E}" type="slidenum">
              <a:rPr lang="en-US" smtClean="0"/>
              <a:t>‹#›</a:t>
            </a:fld>
            <a:endParaRPr lang="en-US"/>
          </a:p>
        </p:txBody>
      </p:sp>
    </p:spTree>
    <p:extLst>
      <p:ext uri="{BB962C8B-B14F-4D97-AF65-F5344CB8AC3E}">
        <p14:creationId xmlns:p14="http://schemas.microsoft.com/office/powerpoint/2010/main" val="4099936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4779A8-999B-46BE-BC18-99F17720B2A2}"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9B77D-239B-48C1-9F7E-A1C1D544367E}" type="slidenum">
              <a:rPr lang="en-US" smtClean="0"/>
              <a:t>‹#›</a:t>
            </a:fld>
            <a:endParaRPr lang="en-US"/>
          </a:p>
        </p:txBody>
      </p:sp>
    </p:spTree>
    <p:extLst>
      <p:ext uri="{BB962C8B-B14F-4D97-AF65-F5344CB8AC3E}">
        <p14:creationId xmlns:p14="http://schemas.microsoft.com/office/powerpoint/2010/main" val="83637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4779A8-999B-46BE-BC18-99F17720B2A2}"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9B77D-239B-48C1-9F7E-A1C1D544367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31575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4779A8-999B-46BE-BC18-99F17720B2A2}"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9B77D-239B-48C1-9F7E-A1C1D544367E}" type="slidenum">
              <a:rPr lang="en-US" smtClean="0"/>
              <a:t>‹#›</a:t>
            </a:fld>
            <a:endParaRPr lang="en-US"/>
          </a:p>
        </p:txBody>
      </p:sp>
    </p:spTree>
    <p:extLst>
      <p:ext uri="{BB962C8B-B14F-4D97-AF65-F5344CB8AC3E}">
        <p14:creationId xmlns:p14="http://schemas.microsoft.com/office/powerpoint/2010/main" val="305076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4779A8-999B-46BE-BC18-99F17720B2A2}"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9B77D-239B-48C1-9F7E-A1C1D544367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7121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4779A8-999B-46BE-BC18-99F17720B2A2}"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9B77D-239B-48C1-9F7E-A1C1D544367E}" type="slidenum">
              <a:rPr lang="en-US" smtClean="0"/>
              <a:t>‹#›</a:t>
            </a:fld>
            <a:endParaRPr lang="en-US"/>
          </a:p>
        </p:txBody>
      </p:sp>
    </p:spTree>
    <p:extLst>
      <p:ext uri="{BB962C8B-B14F-4D97-AF65-F5344CB8AC3E}">
        <p14:creationId xmlns:p14="http://schemas.microsoft.com/office/powerpoint/2010/main" val="2906257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779A8-999B-46BE-BC18-99F17720B2A2}"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9B77D-239B-48C1-9F7E-A1C1D544367E}" type="slidenum">
              <a:rPr lang="en-US" smtClean="0"/>
              <a:t>‹#›</a:t>
            </a:fld>
            <a:endParaRPr lang="en-US"/>
          </a:p>
        </p:txBody>
      </p:sp>
    </p:spTree>
    <p:extLst>
      <p:ext uri="{BB962C8B-B14F-4D97-AF65-F5344CB8AC3E}">
        <p14:creationId xmlns:p14="http://schemas.microsoft.com/office/powerpoint/2010/main" val="4103817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779A8-999B-46BE-BC18-99F17720B2A2}"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9B77D-239B-48C1-9F7E-A1C1D544367E}" type="slidenum">
              <a:rPr lang="en-US" smtClean="0"/>
              <a:t>‹#›</a:t>
            </a:fld>
            <a:endParaRPr lang="en-US"/>
          </a:p>
        </p:txBody>
      </p:sp>
    </p:spTree>
    <p:extLst>
      <p:ext uri="{BB962C8B-B14F-4D97-AF65-F5344CB8AC3E}">
        <p14:creationId xmlns:p14="http://schemas.microsoft.com/office/powerpoint/2010/main" val="1211656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779A8-999B-46BE-BC18-99F17720B2A2}"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9B77D-239B-48C1-9F7E-A1C1D544367E}" type="slidenum">
              <a:rPr lang="en-US" smtClean="0"/>
              <a:t>‹#›</a:t>
            </a:fld>
            <a:endParaRPr lang="en-US"/>
          </a:p>
        </p:txBody>
      </p:sp>
    </p:spTree>
    <p:extLst>
      <p:ext uri="{BB962C8B-B14F-4D97-AF65-F5344CB8AC3E}">
        <p14:creationId xmlns:p14="http://schemas.microsoft.com/office/powerpoint/2010/main" val="192849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4779A8-999B-46BE-BC18-99F17720B2A2}"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9B77D-239B-48C1-9F7E-A1C1D544367E}" type="slidenum">
              <a:rPr lang="en-US" smtClean="0"/>
              <a:t>‹#›</a:t>
            </a:fld>
            <a:endParaRPr lang="en-US"/>
          </a:p>
        </p:txBody>
      </p:sp>
    </p:spTree>
    <p:extLst>
      <p:ext uri="{BB962C8B-B14F-4D97-AF65-F5344CB8AC3E}">
        <p14:creationId xmlns:p14="http://schemas.microsoft.com/office/powerpoint/2010/main" val="148118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4779A8-999B-46BE-BC18-99F17720B2A2}"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9B77D-239B-48C1-9F7E-A1C1D544367E}" type="slidenum">
              <a:rPr lang="en-US" smtClean="0"/>
              <a:t>‹#›</a:t>
            </a:fld>
            <a:endParaRPr lang="en-US"/>
          </a:p>
        </p:txBody>
      </p:sp>
    </p:spTree>
    <p:extLst>
      <p:ext uri="{BB962C8B-B14F-4D97-AF65-F5344CB8AC3E}">
        <p14:creationId xmlns:p14="http://schemas.microsoft.com/office/powerpoint/2010/main" val="101272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4779A8-999B-46BE-BC18-99F17720B2A2}"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99B77D-239B-48C1-9F7E-A1C1D544367E}" type="slidenum">
              <a:rPr lang="en-US" smtClean="0"/>
              <a:t>‹#›</a:t>
            </a:fld>
            <a:endParaRPr lang="en-US"/>
          </a:p>
        </p:txBody>
      </p:sp>
    </p:spTree>
    <p:extLst>
      <p:ext uri="{BB962C8B-B14F-4D97-AF65-F5344CB8AC3E}">
        <p14:creationId xmlns:p14="http://schemas.microsoft.com/office/powerpoint/2010/main" val="3213356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4779A8-999B-46BE-BC18-99F17720B2A2}"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99B77D-239B-48C1-9F7E-A1C1D544367E}" type="slidenum">
              <a:rPr lang="en-US" smtClean="0"/>
              <a:t>‹#›</a:t>
            </a:fld>
            <a:endParaRPr lang="en-US"/>
          </a:p>
        </p:txBody>
      </p:sp>
    </p:spTree>
    <p:extLst>
      <p:ext uri="{BB962C8B-B14F-4D97-AF65-F5344CB8AC3E}">
        <p14:creationId xmlns:p14="http://schemas.microsoft.com/office/powerpoint/2010/main" val="288061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4779A8-999B-46BE-BC18-99F17720B2A2}"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99B77D-239B-48C1-9F7E-A1C1D544367E}" type="slidenum">
              <a:rPr lang="en-US" smtClean="0"/>
              <a:t>‹#›</a:t>
            </a:fld>
            <a:endParaRPr lang="en-US"/>
          </a:p>
        </p:txBody>
      </p:sp>
    </p:spTree>
    <p:extLst>
      <p:ext uri="{BB962C8B-B14F-4D97-AF65-F5344CB8AC3E}">
        <p14:creationId xmlns:p14="http://schemas.microsoft.com/office/powerpoint/2010/main" val="247528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4779A8-999B-46BE-BC18-99F17720B2A2}"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9B77D-239B-48C1-9F7E-A1C1D544367E}" type="slidenum">
              <a:rPr lang="en-US" smtClean="0"/>
              <a:t>‹#›</a:t>
            </a:fld>
            <a:endParaRPr lang="en-US"/>
          </a:p>
        </p:txBody>
      </p:sp>
    </p:spTree>
    <p:extLst>
      <p:ext uri="{BB962C8B-B14F-4D97-AF65-F5344CB8AC3E}">
        <p14:creationId xmlns:p14="http://schemas.microsoft.com/office/powerpoint/2010/main" val="3290737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4779A8-999B-46BE-BC18-99F17720B2A2}"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9B77D-239B-48C1-9F7E-A1C1D544367E}" type="slidenum">
              <a:rPr lang="en-US" smtClean="0"/>
              <a:t>‹#›</a:t>
            </a:fld>
            <a:endParaRPr lang="en-US"/>
          </a:p>
        </p:txBody>
      </p:sp>
    </p:spTree>
    <p:extLst>
      <p:ext uri="{BB962C8B-B14F-4D97-AF65-F5344CB8AC3E}">
        <p14:creationId xmlns:p14="http://schemas.microsoft.com/office/powerpoint/2010/main" val="422587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4779A8-999B-46BE-BC18-99F17720B2A2}" type="datetimeFigureOut">
              <a:rPr lang="en-US" smtClean="0"/>
              <a:t>12/10/2021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99B77D-239B-48C1-9F7E-A1C1D544367E}" type="slidenum">
              <a:rPr lang="en-US" smtClean="0"/>
              <a:t>‹#›</a:t>
            </a:fld>
            <a:endParaRPr lang="en-US"/>
          </a:p>
        </p:txBody>
      </p:sp>
    </p:spTree>
    <p:extLst>
      <p:ext uri="{BB962C8B-B14F-4D97-AF65-F5344CB8AC3E}">
        <p14:creationId xmlns:p14="http://schemas.microsoft.com/office/powerpoint/2010/main" val="266936851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ersonalfitnessapplication.000webhostapp.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336C-1357-4481-A377-466C905D1ED5}"/>
              </a:ext>
            </a:extLst>
          </p:cNvPr>
          <p:cNvSpPr>
            <a:spLocks noGrp="1"/>
          </p:cNvSpPr>
          <p:nvPr>
            <p:ph type="title"/>
          </p:nvPr>
        </p:nvSpPr>
        <p:spPr>
          <a:xfrm>
            <a:off x="677334" y="483476"/>
            <a:ext cx="8596668" cy="1776248"/>
          </a:xfrm>
        </p:spPr>
        <p:txBody>
          <a:bodyPr>
            <a:normAutofit/>
          </a:bodyPr>
          <a:lstStyle/>
          <a:p>
            <a:r>
              <a:rPr lang="en-US" sz="4800" dirty="0">
                <a:latin typeface="Times New Roman" panose="02020603050405020304" pitchFamily="18" charset="0"/>
                <a:cs typeface="Times New Roman" panose="02020603050405020304" pitchFamily="18" charset="0"/>
              </a:rPr>
              <a:t>Personal Fitness Application</a:t>
            </a:r>
          </a:p>
        </p:txBody>
      </p:sp>
      <p:sp>
        <p:nvSpPr>
          <p:cNvPr id="3" name="Content Placeholder 2">
            <a:extLst>
              <a:ext uri="{FF2B5EF4-FFF2-40B4-BE49-F238E27FC236}">
                <a16:creationId xmlns:a16="http://schemas.microsoft.com/office/drawing/2014/main" id="{D824643C-4F8C-457D-AB70-39EBD2FBF30F}"/>
              </a:ext>
            </a:extLst>
          </p:cNvPr>
          <p:cNvSpPr>
            <a:spLocks noGrp="1"/>
          </p:cNvSpPr>
          <p:nvPr>
            <p:ph idx="1"/>
          </p:nvPr>
        </p:nvSpPr>
        <p:spPr>
          <a:xfrm>
            <a:off x="677334" y="3689131"/>
            <a:ext cx="8596668" cy="1776249"/>
          </a:xfrm>
        </p:spPr>
        <p:txBody>
          <a:bodyPr/>
          <a:lstStyle/>
          <a:p>
            <a:pPr marL="0" indent="0">
              <a:buNone/>
            </a:pPr>
            <a:r>
              <a:rPr lang="en-US" sz="3200" dirty="0">
                <a:latin typeface="Times New Roman" panose="02020603050405020304" pitchFamily="18" charset="0"/>
                <a:cs typeface="Times New Roman" panose="02020603050405020304" pitchFamily="18" charset="0"/>
              </a:rPr>
              <a:t>Project Website: </a:t>
            </a:r>
          </a:p>
          <a:p>
            <a:pPr marL="0" indent="0">
              <a:buNone/>
            </a:pPr>
            <a:endParaRPr lang="en-US" dirty="0"/>
          </a:p>
          <a:p>
            <a:pPr marL="0" indent="0">
              <a:buNone/>
            </a:pPr>
            <a:r>
              <a:rPr lang="en-US" sz="2800" dirty="0">
                <a:latin typeface="Times New Roman" panose="02020603050405020304" pitchFamily="18" charset="0"/>
                <a:cs typeface="Times New Roman" panose="02020603050405020304" pitchFamily="18" charset="0"/>
                <a:hlinkClick r:id="rId2"/>
              </a:rPr>
              <a:t>https://personalfitnessapplication.000webhostapp.com/</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92D03CB-AFD3-4E57-9ED8-3D015BCCD6FB}"/>
              </a:ext>
            </a:extLst>
          </p:cNvPr>
          <p:cNvSpPr txBox="1"/>
          <p:nvPr/>
        </p:nvSpPr>
        <p:spPr>
          <a:xfrm>
            <a:off x="828707" y="5576685"/>
            <a:ext cx="8256233"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Note: Preferred web browser is Google Chrome</a:t>
            </a:r>
          </a:p>
        </p:txBody>
      </p:sp>
    </p:spTree>
    <p:extLst>
      <p:ext uri="{BB962C8B-B14F-4D97-AF65-F5344CB8AC3E}">
        <p14:creationId xmlns:p14="http://schemas.microsoft.com/office/powerpoint/2010/main" val="3888557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2AF2-872E-4FAF-8E38-D718BE6FC78A}"/>
              </a:ext>
            </a:extLst>
          </p:cNvPr>
          <p:cNvSpPr>
            <a:spLocks noGrp="1"/>
          </p:cNvSpPr>
          <p:nvPr>
            <p:ph type="title"/>
          </p:nvPr>
        </p:nvSpPr>
        <p:spPr>
          <a:xfrm>
            <a:off x="1044125" y="96670"/>
            <a:ext cx="8456506" cy="660400"/>
          </a:xfrm>
        </p:spPr>
        <p:txBody>
          <a:bodyPr vert="horz" lIns="91440" tIns="45720" rIns="91440" bIns="45720" rtlCol="0" anchor="t">
            <a:normAutofit/>
          </a:bodyPr>
          <a:lstStyle/>
          <a:p>
            <a:r>
              <a:rPr lang="en-US" kern="1200" dirty="0">
                <a:latin typeface="+mj-lt"/>
                <a:ea typeface="+mj-ea"/>
                <a:cs typeface="+mj-cs"/>
              </a:rPr>
              <a:t>Semantic Network Diagram</a:t>
            </a:r>
          </a:p>
        </p:txBody>
      </p:sp>
      <p:pic>
        <p:nvPicPr>
          <p:cNvPr id="7" name="Picture 6" descr="Diagram&#10;&#10;Description automatically generated">
            <a:extLst>
              <a:ext uri="{FF2B5EF4-FFF2-40B4-BE49-F238E27FC236}">
                <a16:creationId xmlns:a16="http://schemas.microsoft.com/office/drawing/2014/main" id="{EF8EA985-CDA2-4A2D-A0B6-5F0C140BA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865" y="757070"/>
            <a:ext cx="9492198" cy="6035964"/>
          </a:xfrm>
          <a:prstGeom prst="rect">
            <a:avLst/>
          </a:prstGeom>
        </p:spPr>
      </p:pic>
    </p:spTree>
    <p:extLst>
      <p:ext uri="{BB962C8B-B14F-4D97-AF65-F5344CB8AC3E}">
        <p14:creationId xmlns:p14="http://schemas.microsoft.com/office/powerpoint/2010/main" val="270190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2C2C6F6-D611-45B6-AE12-0AC1FC917669}"/>
              </a:ext>
            </a:extLst>
          </p:cNvPr>
          <p:cNvSpPr>
            <a:spLocks noGrp="1"/>
          </p:cNvSpPr>
          <p:nvPr>
            <p:ph type="title"/>
          </p:nvPr>
        </p:nvSpPr>
        <p:spPr>
          <a:xfrm>
            <a:off x="643467" y="816638"/>
            <a:ext cx="3367359" cy="5224724"/>
          </a:xfrm>
        </p:spPr>
        <p:txBody>
          <a:bodyPr anchor="ctr">
            <a:normAutofit/>
          </a:bodyPr>
          <a:lstStyle/>
          <a:p>
            <a:r>
              <a:rPr lang="en-US" dirty="0"/>
              <a:t>Classes of Personal Fitness Application</a:t>
            </a:r>
            <a:br>
              <a:rPr lang="en-US" dirty="0"/>
            </a:br>
            <a:br>
              <a:rPr lang="en-US" dirty="0"/>
            </a:br>
            <a:r>
              <a:rPr lang="en-US"/>
              <a:t>Class Diagram</a:t>
            </a:r>
          </a:p>
        </p:txBody>
      </p:sp>
      <p:sp>
        <p:nvSpPr>
          <p:cNvPr id="18" name="Content Placeholder 2">
            <a:extLst>
              <a:ext uri="{FF2B5EF4-FFF2-40B4-BE49-F238E27FC236}">
                <a16:creationId xmlns:a16="http://schemas.microsoft.com/office/drawing/2014/main" id="{5B105931-A367-42A6-8D60-48BE2AC2D7DF}"/>
              </a:ext>
            </a:extLst>
          </p:cNvPr>
          <p:cNvSpPr>
            <a:spLocks noGrp="1"/>
          </p:cNvSpPr>
          <p:nvPr>
            <p:ph idx="1"/>
          </p:nvPr>
        </p:nvSpPr>
        <p:spPr>
          <a:xfrm>
            <a:off x="4654295" y="816638"/>
            <a:ext cx="4619706" cy="5224724"/>
          </a:xfrm>
        </p:spPr>
        <p:txBody>
          <a:bodyPr anchor="ctr">
            <a:normAutofit/>
          </a:bodyPr>
          <a:lstStyle/>
          <a:p>
            <a:pPr>
              <a:lnSpc>
                <a:spcPct val="90000"/>
              </a:lnSpc>
            </a:pPr>
            <a:r>
              <a:rPr lang="en-US" b="1" dirty="0"/>
              <a:t>User Information Class</a:t>
            </a:r>
            <a:r>
              <a:rPr lang="en-US" dirty="0"/>
              <a:t>: Manage all operations of user information</a:t>
            </a:r>
          </a:p>
          <a:p>
            <a:pPr>
              <a:lnSpc>
                <a:spcPct val="90000"/>
              </a:lnSpc>
            </a:pPr>
            <a:r>
              <a:rPr lang="en-US" b="1" dirty="0"/>
              <a:t>App User Class</a:t>
            </a:r>
            <a:r>
              <a:rPr lang="en-US" dirty="0"/>
              <a:t>: Manage all operations of application</a:t>
            </a:r>
          </a:p>
          <a:p>
            <a:pPr>
              <a:lnSpc>
                <a:spcPct val="90000"/>
              </a:lnSpc>
            </a:pPr>
            <a:r>
              <a:rPr lang="en-US" b="1" dirty="0"/>
              <a:t>Calculator Class</a:t>
            </a:r>
            <a:r>
              <a:rPr lang="en-US" dirty="0"/>
              <a:t>: Manage all operations of calories burned</a:t>
            </a:r>
          </a:p>
          <a:p>
            <a:pPr>
              <a:lnSpc>
                <a:spcPct val="90000"/>
              </a:lnSpc>
            </a:pPr>
            <a:r>
              <a:rPr lang="en-US" b="1" dirty="0"/>
              <a:t>Exercise Information Class</a:t>
            </a:r>
            <a:r>
              <a:rPr lang="en-US" dirty="0"/>
              <a:t>: Manage all operations of exercise performed</a:t>
            </a:r>
          </a:p>
          <a:p>
            <a:pPr>
              <a:lnSpc>
                <a:spcPct val="90000"/>
              </a:lnSpc>
            </a:pPr>
            <a:r>
              <a:rPr lang="en-US" b="1" dirty="0"/>
              <a:t>Goal Class</a:t>
            </a:r>
            <a:r>
              <a:rPr lang="en-US" dirty="0"/>
              <a:t>: Manage all operations of target earned</a:t>
            </a:r>
          </a:p>
          <a:p>
            <a:pPr>
              <a:lnSpc>
                <a:spcPct val="90000"/>
              </a:lnSpc>
            </a:pPr>
            <a:r>
              <a:rPr lang="en-US" b="1" dirty="0"/>
              <a:t>Routine Class</a:t>
            </a:r>
            <a:r>
              <a:rPr lang="en-US" dirty="0"/>
              <a:t>: Manage all operations of schedule exercises</a:t>
            </a:r>
          </a:p>
          <a:p>
            <a:pPr>
              <a:lnSpc>
                <a:spcPct val="90000"/>
              </a:lnSpc>
            </a:pPr>
            <a:r>
              <a:rPr lang="en-US" b="1" dirty="0"/>
              <a:t>Rest Time Class: </a:t>
            </a:r>
            <a:r>
              <a:rPr lang="en-US" dirty="0"/>
              <a:t>Manage all resting time for relaxation</a:t>
            </a:r>
            <a:endParaRPr lang="en-US" b="1" dirty="0"/>
          </a:p>
          <a:p>
            <a:pPr>
              <a:lnSpc>
                <a:spcPct val="90000"/>
              </a:lnSpc>
            </a:pPr>
            <a:r>
              <a:rPr lang="en-US" b="1" dirty="0"/>
              <a:t>New App User class: </a:t>
            </a:r>
            <a:r>
              <a:rPr lang="en-US" dirty="0"/>
              <a:t>Manage all operations of new user applicants</a:t>
            </a:r>
            <a:endParaRPr lang="en-US" b="1" dirty="0"/>
          </a:p>
          <a:p>
            <a:pPr>
              <a:lnSpc>
                <a:spcPct val="90000"/>
              </a:lnSpc>
            </a:pPr>
            <a:endParaRPr lang="en-US" dirty="0"/>
          </a:p>
          <a:p>
            <a:pPr>
              <a:lnSpc>
                <a:spcPct val="90000"/>
              </a:lnSpc>
            </a:pPr>
            <a:endParaRPr lang="en-US" dirty="0"/>
          </a:p>
        </p:txBody>
      </p:sp>
    </p:spTree>
    <p:extLst>
      <p:ext uri="{BB962C8B-B14F-4D97-AF65-F5344CB8AC3E}">
        <p14:creationId xmlns:p14="http://schemas.microsoft.com/office/powerpoint/2010/main" val="3664231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6FDD15-A652-4CF1-8596-551DFC9593E6}"/>
              </a:ext>
            </a:extLst>
          </p:cNvPr>
          <p:cNvSpPr txBox="1"/>
          <p:nvPr/>
        </p:nvSpPr>
        <p:spPr>
          <a:xfrm>
            <a:off x="221062" y="26909"/>
            <a:ext cx="8815227" cy="646331"/>
          </a:xfrm>
          <a:prstGeom prst="rect">
            <a:avLst/>
          </a:prstGeom>
          <a:noFill/>
        </p:spPr>
        <p:txBody>
          <a:bodyPr wrap="square" rtlCol="0">
            <a:spAutoFit/>
          </a:bodyPr>
          <a:lstStyle/>
          <a:p>
            <a:r>
              <a:rPr lang="en-US" sz="3600" dirty="0">
                <a:solidFill>
                  <a:schemeClr val="accent1"/>
                </a:solidFill>
              </a:rPr>
              <a:t>Domain Model Class Diagram</a:t>
            </a:r>
            <a:endParaRPr lang="en-US" sz="3600" dirty="0">
              <a:solidFill>
                <a:schemeClr val="accent2"/>
              </a:solidFill>
            </a:endParaRPr>
          </a:p>
        </p:txBody>
      </p:sp>
      <p:pic>
        <p:nvPicPr>
          <p:cNvPr id="8" name="Picture 7" descr="Diagram, schematic&#10;&#10;Description automatically generated">
            <a:extLst>
              <a:ext uri="{FF2B5EF4-FFF2-40B4-BE49-F238E27FC236}">
                <a16:creationId xmlns:a16="http://schemas.microsoft.com/office/drawing/2014/main" id="{7E6BF09D-29F5-4D56-81E8-297B6F092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62" y="673240"/>
            <a:ext cx="9837339" cy="6173724"/>
          </a:xfrm>
          <a:prstGeom prst="rect">
            <a:avLst/>
          </a:prstGeom>
        </p:spPr>
      </p:pic>
    </p:spTree>
    <p:extLst>
      <p:ext uri="{BB962C8B-B14F-4D97-AF65-F5344CB8AC3E}">
        <p14:creationId xmlns:p14="http://schemas.microsoft.com/office/powerpoint/2010/main" val="2651728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D6494-A6A6-44D1-B91A-09E91CB6984F}"/>
              </a:ext>
            </a:extLst>
          </p:cNvPr>
          <p:cNvSpPr txBox="1"/>
          <p:nvPr/>
        </p:nvSpPr>
        <p:spPr>
          <a:xfrm>
            <a:off x="221062" y="469971"/>
            <a:ext cx="8815227" cy="646331"/>
          </a:xfrm>
          <a:prstGeom prst="rect">
            <a:avLst/>
          </a:prstGeom>
          <a:noFill/>
        </p:spPr>
        <p:txBody>
          <a:bodyPr wrap="square" rtlCol="0">
            <a:spAutoFit/>
          </a:bodyPr>
          <a:lstStyle/>
          <a:p>
            <a:r>
              <a:rPr lang="en-US" sz="3600" dirty="0">
                <a:solidFill>
                  <a:schemeClr val="accent1"/>
                </a:solidFill>
                <a:latin typeface="Times New Roman" panose="02020603050405020304" pitchFamily="18" charset="0"/>
                <a:cs typeface="Times New Roman" panose="02020603050405020304" pitchFamily="18" charset="0"/>
              </a:rPr>
              <a:t>Domain Class Diagram: Database</a:t>
            </a:r>
            <a:endParaRPr lang="en-US" sz="3600" dirty="0">
              <a:solidFill>
                <a:schemeClr val="accent2"/>
              </a:solidFill>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470B80CA-CCD7-4AFE-AF6A-D91FB356A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11" y="1533525"/>
            <a:ext cx="8835395" cy="4150838"/>
          </a:xfrm>
          <a:prstGeom prst="rect">
            <a:avLst/>
          </a:prstGeom>
        </p:spPr>
      </p:pic>
    </p:spTree>
    <p:extLst>
      <p:ext uri="{BB962C8B-B14F-4D97-AF65-F5344CB8AC3E}">
        <p14:creationId xmlns:p14="http://schemas.microsoft.com/office/powerpoint/2010/main" val="2342296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134D8E2-AD1F-4508-8426-E59EEE6D5FE2}"/>
              </a:ext>
            </a:extLst>
          </p:cNvPr>
          <p:cNvSpPr>
            <a:spLocks noGrp="1"/>
          </p:cNvSpPr>
          <p:nvPr>
            <p:ph type="title"/>
          </p:nvPr>
        </p:nvSpPr>
        <p:spPr>
          <a:xfrm>
            <a:off x="350984" y="816638"/>
            <a:ext cx="4321684" cy="5224724"/>
          </a:xfrm>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r>
              <a:rPr lang="en-US" b="1">
                <a:solidFill>
                  <a:schemeClr val="tx2"/>
                </a:solidFill>
              </a:rPr>
              <a:t>What is State</a:t>
            </a:r>
            <a:br>
              <a:rPr lang="en-US" b="1">
                <a:solidFill>
                  <a:schemeClr val="tx2"/>
                </a:solidFill>
              </a:rPr>
            </a:br>
            <a:r>
              <a:rPr lang="en-US" b="1">
                <a:solidFill>
                  <a:schemeClr val="tx2"/>
                </a:solidFill>
              </a:rPr>
              <a:t>Machine Diagram?</a:t>
            </a:r>
            <a:endParaRPr lang="en-US" b="1" dirty="0">
              <a:solidFill>
                <a:schemeClr val="tx2"/>
              </a:solidFill>
            </a:endParaRPr>
          </a:p>
        </p:txBody>
      </p:sp>
      <p:sp>
        <p:nvSpPr>
          <p:cNvPr id="24" name="Content Placeholder 2">
            <a:extLst>
              <a:ext uri="{FF2B5EF4-FFF2-40B4-BE49-F238E27FC236}">
                <a16:creationId xmlns:a16="http://schemas.microsoft.com/office/drawing/2014/main" id="{8F41D05F-41F2-42F3-8EF7-E1DE48F03037}"/>
              </a:ext>
            </a:extLst>
          </p:cNvPr>
          <p:cNvSpPr>
            <a:spLocks noGrp="1"/>
          </p:cNvSpPr>
          <p:nvPr>
            <p:ph idx="1"/>
          </p:nvPr>
        </p:nvSpPr>
        <p:spPr>
          <a:xfrm>
            <a:off x="4515156" y="816638"/>
            <a:ext cx="5107016" cy="4934015"/>
          </a:xfrm>
        </p:spPr>
        <p:style>
          <a:lnRef idx="0">
            <a:schemeClr val="accent6"/>
          </a:lnRef>
          <a:fillRef idx="3">
            <a:schemeClr val="accent6"/>
          </a:fillRef>
          <a:effectRef idx="3">
            <a:schemeClr val="accent6"/>
          </a:effectRef>
          <a:fontRef idx="minor">
            <a:schemeClr val="lt1"/>
          </a:fontRef>
        </p:style>
        <p:txBody>
          <a:bodyPr anchor="ctr">
            <a:normAutofit fontScale="85000" lnSpcReduction="10000"/>
          </a:bodyPr>
          <a:lstStyle/>
          <a:p>
            <a:pPr marL="0" indent="0">
              <a:buNone/>
            </a:pPr>
            <a:endParaRPr lang="en-US" dirty="0"/>
          </a:p>
          <a:p>
            <a:endParaRPr lang="en-US" dirty="0"/>
          </a:p>
          <a:p>
            <a:endParaRPr lang="en-US" dirty="0"/>
          </a:p>
          <a:p>
            <a:endParaRPr lang="en-US" dirty="0"/>
          </a:p>
          <a:p>
            <a:endParaRPr lang="en-US" dirty="0"/>
          </a:p>
          <a:p>
            <a:r>
              <a:rPr lang="en-US" dirty="0"/>
              <a:t>A state machine diagram is a type of behavioral diagram in the Unified Modeling Language that shows transitions between various objects.</a:t>
            </a:r>
          </a:p>
          <a:p>
            <a:pPr marL="0" indent="0">
              <a:buNone/>
            </a:pPr>
            <a:endParaRPr lang="en-US" dirty="0"/>
          </a:p>
          <a:p>
            <a:pPr>
              <a:buFont typeface="Wingdings" panose="05000000000000000000" pitchFamily="2" charset="2"/>
              <a:buChar char="Ø"/>
            </a:pPr>
            <a:r>
              <a:rPr lang="en-US" dirty="0"/>
              <a:t>A state machine diagram is a graph consisting of: States (simple states or composite states) and State transitions connecting the states</a:t>
            </a:r>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r>
              <a:rPr lang="en-US" dirty="0"/>
              <a:t>UML state machine" can refer to two kinds of state machines: behavioral state machines and protocol state machines.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159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471FFB-3723-4682-966F-23B5CFA52B5D}"/>
              </a:ext>
            </a:extLst>
          </p:cNvPr>
          <p:cNvSpPr txBox="1"/>
          <p:nvPr/>
        </p:nvSpPr>
        <p:spPr>
          <a:xfrm>
            <a:off x="2617364" y="75499"/>
            <a:ext cx="5612236" cy="646331"/>
          </a:xfrm>
          <a:prstGeom prst="rect">
            <a:avLst/>
          </a:prstGeom>
          <a:noFill/>
        </p:spPr>
        <p:txBody>
          <a:bodyPr wrap="square" rtlCol="0">
            <a:spAutoFit/>
          </a:bodyPr>
          <a:lstStyle/>
          <a:p>
            <a:r>
              <a:rPr lang="en-US" sz="3600" dirty="0">
                <a:solidFill>
                  <a:schemeClr val="accent1"/>
                </a:solidFill>
              </a:rPr>
              <a:t>State Machine Diagram</a:t>
            </a:r>
          </a:p>
        </p:txBody>
      </p:sp>
      <p:pic>
        <p:nvPicPr>
          <p:cNvPr id="4" name="Picture 3" descr="Diagram&#10;&#10;Description automatically generated">
            <a:extLst>
              <a:ext uri="{FF2B5EF4-FFF2-40B4-BE49-F238E27FC236}">
                <a16:creationId xmlns:a16="http://schemas.microsoft.com/office/drawing/2014/main" id="{612C1B4C-1522-4933-8D09-09DBC6944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674" y="914270"/>
            <a:ext cx="8077942" cy="5800565"/>
          </a:xfrm>
          <a:prstGeom prst="rect">
            <a:avLst/>
          </a:prstGeom>
        </p:spPr>
      </p:pic>
    </p:spTree>
    <p:extLst>
      <p:ext uri="{BB962C8B-B14F-4D97-AF65-F5344CB8AC3E}">
        <p14:creationId xmlns:p14="http://schemas.microsoft.com/office/powerpoint/2010/main" val="1274102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3D2B6E-B000-4DDF-859C-A6D3BBEF15E1}"/>
              </a:ext>
            </a:extLst>
          </p:cNvPr>
          <p:cNvSpPr/>
          <p:nvPr/>
        </p:nvSpPr>
        <p:spPr>
          <a:xfrm>
            <a:off x="4201298" y="1"/>
            <a:ext cx="2964274" cy="1037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solidFill>
                <a:latin typeface="Times New Roman" panose="02020603050405020304" pitchFamily="18" charset="0"/>
                <a:cs typeface="Times New Roman" panose="02020603050405020304" pitchFamily="18" charset="0"/>
              </a:rPr>
              <a:t>Sample code for Personal Fitness Application</a:t>
            </a:r>
          </a:p>
        </p:txBody>
      </p:sp>
      <p:pic>
        <p:nvPicPr>
          <p:cNvPr id="4" name="Picture 3" descr="Graphical user interface, text, application&#10;&#10;Description automatically generated">
            <a:extLst>
              <a:ext uri="{FF2B5EF4-FFF2-40B4-BE49-F238E27FC236}">
                <a16:creationId xmlns:a16="http://schemas.microsoft.com/office/drawing/2014/main" id="{6429FA9A-0D8F-4B0F-9DC1-77D054479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7968"/>
            <a:ext cx="11071653" cy="5523483"/>
          </a:xfrm>
          <a:prstGeom prst="rect">
            <a:avLst/>
          </a:prstGeom>
        </p:spPr>
      </p:pic>
    </p:spTree>
    <p:extLst>
      <p:ext uri="{BB962C8B-B14F-4D97-AF65-F5344CB8AC3E}">
        <p14:creationId xmlns:p14="http://schemas.microsoft.com/office/powerpoint/2010/main" val="2075732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F7AEA6-4EFF-4C1C-9C70-4A0CE2D38291}"/>
              </a:ext>
            </a:extLst>
          </p:cNvPr>
          <p:cNvSpPr txBox="1"/>
          <p:nvPr/>
        </p:nvSpPr>
        <p:spPr>
          <a:xfrm>
            <a:off x="1080654" y="1835329"/>
            <a:ext cx="9892145" cy="1107996"/>
          </a:xfrm>
          <a:prstGeom prst="rect">
            <a:avLst/>
          </a:prstGeom>
          <a:noFill/>
        </p:spPr>
        <p:txBody>
          <a:bodyPr wrap="square">
            <a:spAutoFit/>
          </a:bodyPr>
          <a:lstStyle/>
          <a:p>
            <a:r>
              <a:rPr lang="en-US" sz="6600" dirty="0">
                <a:solidFill>
                  <a:schemeClr val="accent1"/>
                </a:solidFill>
                <a:latin typeface="Times New Roman" panose="02020603050405020304" pitchFamily="18" charset="0"/>
                <a:cs typeface="Times New Roman" panose="02020603050405020304" pitchFamily="18" charset="0"/>
              </a:rPr>
              <a:t>State Machine Diagram</a:t>
            </a:r>
          </a:p>
        </p:txBody>
      </p:sp>
      <p:sp>
        <p:nvSpPr>
          <p:cNvPr id="5" name="TextBox 4">
            <a:extLst>
              <a:ext uri="{FF2B5EF4-FFF2-40B4-BE49-F238E27FC236}">
                <a16:creationId xmlns:a16="http://schemas.microsoft.com/office/drawing/2014/main" id="{72796AB9-9D08-46D6-B09C-E8314A1D3EC6}"/>
              </a:ext>
            </a:extLst>
          </p:cNvPr>
          <p:cNvSpPr txBox="1"/>
          <p:nvPr/>
        </p:nvSpPr>
        <p:spPr>
          <a:xfrm>
            <a:off x="5781512" y="3530571"/>
            <a:ext cx="3295997" cy="584775"/>
          </a:xfrm>
          <a:prstGeom prst="rect">
            <a:avLst/>
          </a:prstGeom>
          <a:noFill/>
        </p:spPr>
        <p:txBody>
          <a:bodyPr wrap="square">
            <a:spAutoFit/>
          </a:bodyPr>
          <a:lstStyle/>
          <a:p>
            <a:r>
              <a:rPr lang="en-US" sz="3200" dirty="0">
                <a:solidFill>
                  <a:srgbClr val="92D050"/>
                </a:solidFill>
                <a:latin typeface="Times New Roman" panose="02020603050405020304" pitchFamily="18" charset="0"/>
                <a:cs typeface="Times New Roman" panose="02020603050405020304" pitchFamily="18" charset="0"/>
              </a:rPr>
              <a:t>By Sanjib Bhujel </a:t>
            </a:r>
          </a:p>
        </p:txBody>
      </p:sp>
    </p:spTree>
    <p:extLst>
      <p:ext uri="{BB962C8B-B14F-4D97-AF65-F5344CB8AC3E}">
        <p14:creationId xmlns:p14="http://schemas.microsoft.com/office/powerpoint/2010/main" val="3393041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38AF354-9C3F-4A14-A1E8-CA328CD65AAD}"/>
              </a:ext>
            </a:extLst>
          </p:cNvPr>
          <p:cNvSpPr>
            <a:spLocks noGrp="1"/>
          </p:cNvSpPr>
          <p:nvPr>
            <p:ph type="title"/>
          </p:nvPr>
        </p:nvSpPr>
        <p:spPr>
          <a:xfrm>
            <a:off x="677334" y="609599"/>
            <a:ext cx="8596668" cy="1357745"/>
          </a:xfrm>
        </p:spPr>
        <p:txBody>
          <a:bodyPr>
            <a:normAutofit/>
          </a:bodyPr>
          <a:lstStyle/>
          <a:p>
            <a:r>
              <a:rPr lang="en-US" sz="3300"/>
              <a:t>The relationships between the User and the use cases of Personal Fitness Application: </a:t>
            </a:r>
          </a:p>
        </p:txBody>
      </p:sp>
      <p:sp>
        <p:nvSpPr>
          <p:cNvPr id="3" name="Content Placeholder 2">
            <a:extLst>
              <a:ext uri="{FF2B5EF4-FFF2-40B4-BE49-F238E27FC236}">
                <a16:creationId xmlns:a16="http://schemas.microsoft.com/office/drawing/2014/main" id="{58C75FBF-484E-4CCB-933E-114C4ECA8564}"/>
              </a:ext>
            </a:extLst>
          </p:cNvPr>
          <p:cNvSpPr>
            <a:spLocks noGrp="1"/>
          </p:cNvSpPr>
          <p:nvPr>
            <p:ph idx="1"/>
          </p:nvPr>
        </p:nvSpPr>
        <p:spPr>
          <a:xfrm>
            <a:off x="677334" y="2160589"/>
            <a:ext cx="8596668" cy="3880773"/>
          </a:xfrm>
        </p:spPr>
        <p:txBody>
          <a:bodyPr>
            <a:normAutofit/>
          </a:bodyPr>
          <a:lstStyle/>
          <a:p>
            <a:r>
              <a:rPr lang="en-US" b="1" dirty="0"/>
              <a:t>Member</a:t>
            </a:r>
            <a:r>
              <a:rPr lang="en-US" b="1"/>
              <a:t>: </a:t>
            </a:r>
            <a:r>
              <a:rPr lang="en-US"/>
              <a:t>Use cases of member are login and logout </a:t>
            </a:r>
            <a:r>
              <a:rPr lang="en-US" dirty="0"/>
              <a:t>application, update profile, change account password, choose membership type, choose trainer, search best option and transfer email/information. </a:t>
            </a:r>
          </a:p>
          <a:p>
            <a:r>
              <a:rPr lang="en-US" b="1"/>
              <a:t>Software Manager: </a:t>
            </a:r>
            <a:r>
              <a:rPr lang="en-US"/>
              <a:t>Use cases of software manager are login and logout </a:t>
            </a:r>
            <a:r>
              <a:rPr lang="en-US" dirty="0"/>
              <a:t>application, update profile, change account password, maintain user account, display user logs, query booking and transfer email/information. </a:t>
            </a:r>
          </a:p>
          <a:p>
            <a:r>
              <a:rPr lang="en-US" b="1"/>
              <a:t>Trainer: </a:t>
            </a:r>
            <a:r>
              <a:rPr lang="en-US"/>
              <a:t>Use cases of trainer are login and logout </a:t>
            </a:r>
            <a:r>
              <a:rPr lang="en-US" dirty="0"/>
              <a:t>application, update profile, change account password, monitor schedule, create training sessions, reporting member info and transfer email/information. </a:t>
            </a:r>
          </a:p>
          <a:p>
            <a:r>
              <a:rPr lang="en-US" b="1" dirty="0"/>
              <a:t>System</a:t>
            </a:r>
            <a:r>
              <a:rPr lang="en-US" b="1"/>
              <a:t>: </a:t>
            </a:r>
            <a:r>
              <a:rPr lang="en-US"/>
              <a:t>Use cases of system are login and logout </a:t>
            </a:r>
            <a:r>
              <a:rPr lang="en-US" dirty="0"/>
              <a:t>application, update profile, change account password, get payment, provide renewal information, register new members and transfer email/information.</a:t>
            </a:r>
          </a:p>
        </p:txBody>
      </p:sp>
    </p:spTree>
    <p:extLst>
      <p:ext uri="{BB962C8B-B14F-4D97-AF65-F5344CB8AC3E}">
        <p14:creationId xmlns:p14="http://schemas.microsoft.com/office/powerpoint/2010/main" val="407147439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FC3E-A74C-4129-9D9A-48F773CAE57F}"/>
              </a:ext>
            </a:extLst>
          </p:cNvPr>
          <p:cNvSpPr>
            <a:spLocks noGrp="1"/>
          </p:cNvSpPr>
          <p:nvPr>
            <p:ph type="title"/>
          </p:nvPr>
        </p:nvSpPr>
        <p:spPr>
          <a:xfrm>
            <a:off x="0" y="226423"/>
            <a:ext cx="10634831" cy="590215"/>
          </a:xfrm>
        </p:spPr>
        <p:txBody>
          <a:bodyPr>
            <a:noAutofit/>
          </a:bodyPr>
          <a:lstStyle/>
          <a:p>
            <a:r>
              <a:rPr lang="en-US" dirty="0"/>
              <a:t>Use Case Diagram For Personal Fitness Application</a:t>
            </a:r>
          </a:p>
        </p:txBody>
      </p:sp>
      <p:pic>
        <p:nvPicPr>
          <p:cNvPr id="11" name="Content Placeholder 10" descr="Diagram&#10;&#10;Description automatically generated">
            <a:extLst>
              <a:ext uri="{FF2B5EF4-FFF2-40B4-BE49-F238E27FC236}">
                <a16:creationId xmlns:a16="http://schemas.microsoft.com/office/drawing/2014/main" id="{753D7316-8B4A-4879-836C-1688F448D9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816638"/>
            <a:ext cx="9522467" cy="5814939"/>
          </a:xfrm>
        </p:spPr>
      </p:pic>
    </p:spTree>
    <p:extLst>
      <p:ext uri="{BB962C8B-B14F-4D97-AF65-F5344CB8AC3E}">
        <p14:creationId xmlns:p14="http://schemas.microsoft.com/office/powerpoint/2010/main" val="388780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789DBB-6141-491A-A6F5-797019FAC837}"/>
              </a:ext>
            </a:extLst>
          </p:cNvPr>
          <p:cNvSpPr>
            <a:spLocks noGrp="1"/>
          </p:cNvSpPr>
          <p:nvPr>
            <p:ph type="subTitle" idx="1"/>
          </p:nvPr>
        </p:nvSpPr>
        <p:spPr>
          <a:xfrm>
            <a:off x="419099" y="100016"/>
            <a:ext cx="10048875" cy="2967034"/>
          </a:xfrm>
        </p:spPr>
        <p:txBody>
          <a:bodyPr>
            <a:normAutofit fontScale="70000" lnSpcReduction="20000"/>
          </a:bodyPr>
          <a:lstStyle/>
          <a:p>
            <a:pPr algn="l"/>
            <a:r>
              <a:rPr lang="en-US" sz="2000" dirty="0">
                <a:latin typeface="Avenir Next LT Pro Demi" panose="020B0704020202020204" pitchFamily="34" charset="0"/>
              </a:rPr>
              <a:t>Project Name</a:t>
            </a:r>
            <a:r>
              <a:rPr lang="en-US" sz="2000" dirty="0"/>
              <a:t>:      </a:t>
            </a:r>
            <a:r>
              <a:rPr lang="en-US" sz="3600" dirty="0">
                <a:latin typeface="Aharoni" panose="020B0604020202020204" pitchFamily="2" charset="-79"/>
                <a:cs typeface="Aharoni" panose="020B0604020202020204" pitchFamily="2" charset="-79"/>
              </a:rPr>
              <a:t>Personal Fitness Application</a:t>
            </a:r>
          </a:p>
          <a:p>
            <a:pPr algn="l"/>
            <a:r>
              <a:rPr lang="en-US" sz="2000" dirty="0">
                <a:latin typeface="Avenir Next LT Pro Demi" panose="020B0604020202020204" pitchFamily="34" charset="0"/>
              </a:rPr>
              <a:t>Project Purpose</a:t>
            </a:r>
            <a:r>
              <a:rPr lang="en-US" sz="2000" dirty="0"/>
              <a:t>:      </a:t>
            </a:r>
            <a:r>
              <a:rPr lang="en-US" sz="2300" dirty="0"/>
              <a:t>The purpose of our fitness application is to provide the similar experience of  </a:t>
            </a:r>
          </a:p>
          <a:p>
            <a:pPr algn="l"/>
            <a:r>
              <a:rPr lang="en-US" sz="2300" dirty="0"/>
              <a:t>                           having fitness session at home instead of going to the gym. Should include all </a:t>
            </a:r>
          </a:p>
          <a:p>
            <a:pPr algn="l"/>
            <a:r>
              <a:rPr lang="en-US" sz="2300" dirty="0"/>
              <a:t>                           fitness friendly options, user profile, videos tutorial, physical activity, and gym</a:t>
            </a:r>
          </a:p>
          <a:p>
            <a:pPr algn="l"/>
            <a:r>
              <a:rPr lang="en-US" sz="2300" dirty="0"/>
              <a:t>                           nutritional  program, calories count, personal trainer, third-party device </a:t>
            </a:r>
          </a:p>
          <a:p>
            <a:pPr algn="l"/>
            <a:r>
              <a:rPr lang="en-US" sz="2300" dirty="0"/>
              <a:t>                           connectivity, user activity tracking, fitness target and geolocation</a:t>
            </a:r>
            <a:r>
              <a:rPr lang="en-US" sz="2000" dirty="0"/>
              <a:t>.</a:t>
            </a:r>
          </a:p>
          <a:p>
            <a:pPr algn="l"/>
            <a:r>
              <a:rPr lang="en-US" sz="2000" dirty="0">
                <a:latin typeface="Avenir Next LT Pro Demi" panose="020B0704020202020204" pitchFamily="34" charset="0"/>
              </a:rPr>
              <a:t>Anticipated Completion </a:t>
            </a:r>
            <a:r>
              <a:rPr lang="en-US" sz="2000" dirty="0"/>
              <a:t>:</a:t>
            </a:r>
            <a:r>
              <a:rPr lang="en-US" sz="2300" dirty="0"/>
              <a:t> 10 December,2021.</a:t>
            </a:r>
          </a:p>
          <a:p>
            <a:pPr algn="l"/>
            <a:r>
              <a:rPr lang="en-US" sz="2000" dirty="0">
                <a:latin typeface="Avenir Next LT Pro Demi" panose="020B0704020202020204" pitchFamily="34" charset="0"/>
              </a:rPr>
              <a:t>Approved Budget</a:t>
            </a:r>
            <a:r>
              <a:rPr lang="en-US" sz="2300" dirty="0"/>
              <a:t>:  Up to $200,000</a:t>
            </a:r>
          </a:p>
          <a:p>
            <a:pPr algn="l"/>
            <a:r>
              <a:rPr lang="en-US" sz="2000" dirty="0">
                <a:latin typeface="Avenir Next LT Pro Demi" panose="020B0704020202020204" pitchFamily="34" charset="0"/>
              </a:rPr>
              <a:t>Key Participants:</a:t>
            </a:r>
          </a:p>
          <a:p>
            <a:pPr algn="l"/>
            <a:endParaRPr lang="en-US" dirty="0"/>
          </a:p>
          <a:p>
            <a:pPr algn="l"/>
            <a:endParaRPr lang="en-US" dirty="0"/>
          </a:p>
          <a:p>
            <a:pPr algn="l"/>
            <a:endParaRPr lang="en-US" dirty="0"/>
          </a:p>
        </p:txBody>
      </p:sp>
      <p:graphicFrame>
        <p:nvGraphicFramePr>
          <p:cNvPr id="21" name="Table 21">
            <a:extLst>
              <a:ext uri="{FF2B5EF4-FFF2-40B4-BE49-F238E27FC236}">
                <a16:creationId xmlns:a16="http://schemas.microsoft.com/office/drawing/2014/main" id="{33D49252-E5BC-4EFC-8644-66956DF80E96}"/>
              </a:ext>
            </a:extLst>
          </p:cNvPr>
          <p:cNvGraphicFramePr>
            <a:graphicFrameLocks noGrp="1"/>
          </p:cNvGraphicFramePr>
          <p:nvPr>
            <p:extLst>
              <p:ext uri="{D42A27DB-BD31-4B8C-83A1-F6EECF244321}">
                <p14:modId xmlns:p14="http://schemas.microsoft.com/office/powerpoint/2010/main" val="1967922381"/>
              </p:ext>
            </p:extLst>
          </p:nvPr>
        </p:nvGraphicFramePr>
        <p:xfrm>
          <a:off x="713064" y="3176833"/>
          <a:ext cx="11097936" cy="3079687"/>
        </p:xfrm>
        <a:graphic>
          <a:graphicData uri="http://schemas.openxmlformats.org/drawingml/2006/table">
            <a:tbl>
              <a:tblPr firstRow="1" bandRow="1">
                <a:tableStyleId>{BDBED569-4797-4DF1-A0F4-6AAB3CD982D8}</a:tableStyleId>
              </a:tblPr>
              <a:tblGrid>
                <a:gridCol w="2001561">
                  <a:extLst>
                    <a:ext uri="{9D8B030D-6E8A-4147-A177-3AD203B41FA5}">
                      <a16:colId xmlns:a16="http://schemas.microsoft.com/office/drawing/2014/main" val="3522224294"/>
                    </a:ext>
                  </a:extLst>
                </a:gridCol>
                <a:gridCol w="3286125">
                  <a:extLst>
                    <a:ext uri="{9D8B030D-6E8A-4147-A177-3AD203B41FA5}">
                      <a16:colId xmlns:a16="http://schemas.microsoft.com/office/drawing/2014/main" val="2602792197"/>
                    </a:ext>
                  </a:extLst>
                </a:gridCol>
                <a:gridCol w="5810250">
                  <a:extLst>
                    <a:ext uri="{9D8B030D-6E8A-4147-A177-3AD203B41FA5}">
                      <a16:colId xmlns:a16="http://schemas.microsoft.com/office/drawing/2014/main" val="713697219"/>
                    </a:ext>
                  </a:extLst>
                </a:gridCol>
              </a:tblGrid>
              <a:tr h="648497">
                <a:tc>
                  <a:txBody>
                    <a:bodyPr/>
                    <a:lstStyle/>
                    <a:p>
                      <a:r>
                        <a:rPr lang="en-US" dirty="0"/>
                        <a:t>     Participant</a:t>
                      </a:r>
                    </a:p>
                  </a:txBody>
                  <a:tcPr>
                    <a:solidFill>
                      <a:srgbClr val="92D050"/>
                    </a:solidFill>
                  </a:tcPr>
                </a:tc>
                <a:tc>
                  <a:txBody>
                    <a:bodyPr/>
                    <a:lstStyle/>
                    <a:p>
                      <a:r>
                        <a:rPr lang="en-US" dirty="0"/>
                        <a:t>             Position</a:t>
                      </a:r>
                    </a:p>
                  </a:txBody>
                  <a:tcPr>
                    <a:solidFill>
                      <a:srgbClr val="92D050"/>
                    </a:solidFill>
                  </a:tcPr>
                </a:tc>
                <a:tc>
                  <a:txBody>
                    <a:bodyPr/>
                    <a:lstStyle/>
                    <a:p>
                      <a:r>
                        <a:rPr lang="en-US" dirty="0"/>
                        <a:t>                         Primary responsibilities</a:t>
                      </a:r>
                    </a:p>
                  </a:txBody>
                  <a:tcPr>
                    <a:solidFill>
                      <a:srgbClr val="92D050"/>
                    </a:solidFill>
                  </a:tcPr>
                </a:tc>
                <a:extLst>
                  <a:ext uri="{0D108BD9-81ED-4DB2-BD59-A6C34878D82A}">
                    <a16:rowId xmlns:a16="http://schemas.microsoft.com/office/drawing/2014/main" val="1180320903"/>
                  </a:ext>
                </a:extLst>
              </a:tr>
              <a:tr h="662212">
                <a:tc>
                  <a:txBody>
                    <a:bodyPr/>
                    <a:lstStyle/>
                    <a:p>
                      <a:r>
                        <a:rPr lang="en-US" sz="1600" dirty="0">
                          <a:latin typeface="Times New Roman" panose="02020603050405020304" pitchFamily="18" charset="0"/>
                          <a:cs typeface="Times New Roman" panose="02020603050405020304" pitchFamily="18" charset="0"/>
                        </a:rPr>
                        <a:t>Prabesh Dhakal</a:t>
                      </a:r>
                    </a:p>
                    <a:p>
                      <a:endParaRPr lang="en-US" sz="1600" dirty="0">
                        <a:latin typeface="Times New Roman" panose="02020603050405020304" pitchFamily="18" charset="0"/>
                        <a:cs typeface="Times New Roman" panose="02020603050405020304" pitchFamily="18" charset="0"/>
                      </a:endParaRPr>
                    </a:p>
                  </a:txBody>
                  <a:tcPr>
                    <a:solidFill>
                      <a:schemeClr val="accent1">
                        <a:lumMod val="40000"/>
                        <a:lumOff val="60000"/>
                        <a:alpha val="20000"/>
                      </a:schemeClr>
                    </a:solidFill>
                  </a:tcPr>
                </a:tc>
                <a:tc>
                  <a:txBody>
                    <a:bodyPr/>
                    <a:lstStyle/>
                    <a:p>
                      <a:r>
                        <a:rPr lang="en-US" sz="1600" dirty="0">
                          <a:latin typeface="Times New Roman" panose="02020603050405020304" pitchFamily="18" charset="0"/>
                          <a:cs typeface="Times New Roman" panose="02020603050405020304" pitchFamily="18" charset="0"/>
                        </a:rPr>
                        <a:t>    Project Manager</a:t>
                      </a:r>
                    </a:p>
                  </a:txBody>
                  <a:tcPr>
                    <a:solidFill>
                      <a:schemeClr val="accent1">
                        <a:lumMod val="40000"/>
                        <a:lumOff val="60000"/>
                        <a:alpha val="20000"/>
                      </a:schemeClr>
                    </a:solidFill>
                  </a:tcPr>
                </a:tc>
                <a:tc>
                  <a:txBody>
                    <a:bodyPr/>
                    <a:lstStyle/>
                    <a:p>
                      <a:r>
                        <a:rPr lang="en-US" sz="1600" dirty="0">
                          <a:latin typeface="Times New Roman" panose="02020603050405020304" pitchFamily="18" charset="0"/>
                          <a:cs typeface="Times New Roman" panose="02020603050405020304" pitchFamily="18" charset="0"/>
                        </a:rPr>
                        <a:t>Supervise the project programmer and Analytics, apply pressure and incentives to complete the project on time, and conduct weekly field visits to assess progress.</a:t>
                      </a:r>
                    </a:p>
                  </a:txBody>
                  <a:tcPr>
                    <a:solidFill>
                      <a:schemeClr val="accent1">
                        <a:lumMod val="40000"/>
                        <a:lumOff val="60000"/>
                        <a:alpha val="20000"/>
                      </a:schemeClr>
                    </a:solidFill>
                  </a:tcPr>
                </a:tc>
                <a:extLst>
                  <a:ext uri="{0D108BD9-81ED-4DB2-BD59-A6C34878D82A}">
                    <a16:rowId xmlns:a16="http://schemas.microsoft.com/office/drawing/2014/main" val="345217510"/>
                  </a:ext>
                </a:extLst>
              </a:tr>
              <a:tr h="946018">
                <a:tc>
                  <a:txBody>
                    <a:bodyPr/>
                    <a:lstStyle/>
                    <a:p>
                      <a:r>
                        <a:rPr lang="en-US" sz="1600" dirty="0">
                          <a:latin typeface="Times New Roman" panose="02020603050405020304" pitchFamily="18" charset="0"/>
                          <a:cs typeface="Times New Roman" panose="02020603050405020304" pitchFamily="18" charset="0"/>
                        </a:rPr>
                        <a:t>Sanjib Bhujel</a:t>
                      </a:r>
                    </a:p>
                  </a:txBody>
                  <a:tcPr>
                    <a:solidFill>
                      <a:schemeClr val="accent6">
                        <a:lumMod val="20000"/>
                        <a:lumOff val="80000"/>
                      </a:schemeClr>
                    </a:solidFill>
                  </a:tcPr>
                </a:tc>
                <a:tc>
                  <a:txBody>
                    <a:bodyPr/>
                    <a:lstStyle/>
                    <a:p>
                      <a:r>
                        <a:rPr lang="en-US" sz="1600" dirty="0">
                          <a:latin typeface="Times New Roman" panose="02020603050405020304" pitchFamily="18" charset="0"/>
                          <a:cs typeface="Times New Roman" panose="02020603050405020304" pitchFamily="18" charset="0"/>
                        </a:rPr>
                        <a:t>    Programmer</a:t>
                      </a:r>
                    </a:p>
                  </a:txBody>
                  <a:tcPr>
                    <a:solidFill>
                      <a:schemeClr val="accent6">
                        <a:lumMod val="20000"/>
                        <a:lumOff val="80000"/>
                      </a:schemeClr>
                    </a:solidFill>
                  </a:tcPr>
                </a:tc>
                <a:tc>
                  <a:txBody>
                    <a:bodyPr/>
                    <a:lstStyle/>
                    <a:p>
                      <a:r>
                        <a:rPr lang="en-US" sz="1600" dirty="0">
                          <a:latin typeface="Times New Roman" panose="02020603050405020304" pitchFamily="18" charset="0"/>
                          <a:cs typeface="Times New Roman" panose="02020603050405020304" pitchFamily="18" charset="0"/>
                        </a:rPr>
                        <a:t>Write and test code that allows computer application and software programs to function properly.   </a:t>
                      </a:r>
                    </a:p>
                  </a:txBody>
                  <a:tcPr>
                    <a:solidFill>
                      <a:schemeClr val="accent6">
                        <a:lumMod val="20000"/>
                        <a:lumOff val="80000"/>
                      </a:schemeClr>
                    </a:solidFill>
                  </a:tcPr>
                </a:tc>
                <a:extLst>
                  <a:ext uri="{0D108BD9-81ED-4DB2-BD59-A6C34878D82A}">
                    <a16:rowId xmlns:a16="http://schemas.microsoft.com/office/drawing/2014/main" val="1541632529"/>
                  </a:ext>
                </a:extLst>
              </a:tr>
              <a:tr h="662212">
                <a:tc>
                  <a:txBody>
                    <a:bodyPr/>
                    <a:lstStyle/>
                    <a:p>
                      <a:r>
                        <a:rPr lang="en-US" sz="1600" dirty="0">
                          <a:latin typeface="Times New Roman" panose="02020603050405020304" pitchFamily="18" charset="0"/>
                          <a:cs typeface="Times New Roman" panose="02020603050405020304" pitchFamily="18" charset="0"/>
                        </a:rPr>
                        <a:t>Mohan Subedi</a:t>
                      </a:r>
                    </a:p>
                  </a:txBody>
                  <a:tcPr>
                    <a:solidFill>
                      <a:schemeClr val="accent1">
                        <a:lumMod val="40000"/>
                        <a:lumOff val="60000"/>
                        <a:alpha val="20000"/>
                      </a:schemeClr>
                    </a:solidFill>
                  </a:tcPr>
                </a:tc>
                <a:tc>
                  <a:txBody>
                    <a:bodyPr/>
                    <a:lstStyle/>
                    <a:p>
                      <a:r>
                        <a:rPr lang="en-US" sz="1600" dirty="0">
                          <a:latin typeface="Times New Roman" panose="02020603050405020304" pitchFamily="18" charset="0"/>
                          <a:cs typeface="Times New Roman" panose="02020603050405020304" pitchFamily="18" charset="0"/>
                        </a:rPr>
                        <a:t>    Analytics</a:t>
                      </a:r>
                    </a:p>
                  </a:txBody>
                  <a:tcPr>
                    <a:solidFill>
                      <a:schemeClr val="accent1">
                        <a:lumMod val="40000"/>
                        <a:lumOff val="60000"/>
                        <a:alpha val="2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latin typeface="Times New Roman" panose="02020603050405020304" pitchFamily="18" charset="0"/>
                          <a:cs typeface="Times New Roman" panose="02020603050405020304" pitchFamily="18" charset="0"/>
                        </a:rPr>
                        <a:t>Manage and analyze the entire project and the operation.</a:t>
                      </a:r>
                    </a:p>
                    <a:p>
                      <a:endParaRPr lang="en-US" sz="1600" dirty="0">
                        <a:latin typeface="Times New Roman" panose="02020603050405020304" pitchFamily="18" charset="0"/>
                        <a:cs typeface="Times New Roman" panose="02020603050405020304" pitchFamily="18" charset="0"/>
                      </a:endParaRPr>
                    </a:p>
                  </a:txBody>
                  <a:tcPr>
                    <a:solidFill>
                      <a:schemeClr val="accent1">
                        <a:lumMod val="40000"/>
                        <a:lumOff val="60000"/>
                        <a:alpha val="20000"/>
                      </a:schemeClr>
                    </a:solidFill>
                  </a:tcPr>
                </a:tc>
                <a:extLst>
                  <a:ext uri="{0D108BD9-81ED-4DB2-BD59-A6C34878D82A}">
                    <a16:rowId xmlns:a16="http://schemas.microsoft.com/office/drawing/2014/main" val="1331273211"/>
                  </a:ext>
                </a:extLst>
              </a:tr>
            </a:tbl>
          </a:graphicData>
        </a:graphic>
      </p:graphicFrame>
    </p:spTree>
    <p:extLst>
      <p:ext uri="{BB962C8B-B14F-4D97-AF65-F5344CB8AC3E}">
        <p14:creationId xmlns:p14="http://schemas.microsoft.com/office/powerpoint/2010/main" val="3913434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03C1-F910-4604-84DA-3D18A86633ED}"/>
              </a:ext>
            </a:extLst>
          </p:cNvPr>
          <p:cNvSpPr>
            <a:spLocks noGrp="1"/>
          </p:cNvSpPr>
          <p:nvPr>
            <p:ph type="title"/>
          </p:nvPr>
        </p:nvSpPr>
        <p:spPr>
          <a:xfrm>
            <a:off x="278674" y="226423"/>
            <a:ext cx="10006149" cy="957943"/>
          </a:xfrm>
        </p:spPr>
        <p:txBody>
          <a:bodyPr>
            <a:normAutofit fontScale="90000"/>
          </a:bodyPr>
          <a:lstStyle/>
          <a:p>
            <a:r>
              <a:rPr lang="en-US" dirty="0"/>
              <a:t>Login Activity diagram of Personal Fitness Application: </a:t>
            </a:r>
          </a:p>
        </p:txBody>
      </p:sp>
      <p:sp>
        <p:nvSpPr>
          <p:cNvPr id="3" name="Content Placeholder 2">
            <a:extLst>
              <a:ext uri="{FF2B5EF4-FFF2-40B4-BE49-F238E27FC236}">
                <a16:creationId xmlns:a16="http://schemas.microsoft.com/office/drawing/2014/main" id="{B010D5BA-5741-4E2E-BA3E-753440B8A18A}"/>
              </a:ext>
            </a:extLst>
          </p:cNvPr>
          <p:cNvSpPr>
            <a:spLocks noGrp="1"/>
          </p:cNvSpPr>
          <p:nvPr>
            <p:ph idx="1"/>
          </p:nvPr>
        </p:nvSpPr>
        <p:spPr>
          <a:xfrm>
            <a:off x="470263" y="1395167"/>
            <a:ext cx="9091748" cy="4835951"/>
          </a:xfrm>
        </p:spPr>
        <p:txBody>
          <a:bodyPr/>
          <a:lstStyle/>
          <a:p>
            <a:pPr algn="l"/>
            <a:r>
              <a:rPr lang="en-US" sz="1800" i="0" dirty="0">
                <a:solidFill>
                  <a:srgbClr val="050505"/>
                </a:solidFill>
                <a:effectLst/>
                <a:latin typeface="Times" panose="02020603050405020304" pitchFamily="18" charset="0"/>
                <a:cs typeface="Times" panose="02020603050405020304" pitchFamily="18" charset="0"/>
              </a:rPr>
              <a:t>Below is the login activity diagram of Personal Fitness Application, which shows the flow of login and registration activity, where user will be able to login using the username and password. </a:t>
            </a:r>
          </a:p>
          <a:p>
            <a:pPr algn="l"/>
            <a:endParaRPr lang="en-US" sz="1800" i="0" dirty="0">
              <a:solidFill>
                <a:srgbClr val="050505"/>
              </a:solidFill>
              <a:effectLst/>
              <a:latin typeface="Times" panose="02020603050405020304" pitchFamily="18" charset="0"/>
              <a:cs typeface="Times" panose="02020603050405020304" pitchFamily="18" charset="0"/>
            </a:endParaRPr>
          </a:p>
          <a:p>
            <a:pPr algn="l"/>
            <a:r>
              <a:rPr lang="en-US" sz="1800" i="0" dirty="0">
                <a:solidFill>
                  <a:srgbClr val="050505"/>
                </a:solidFill>
                <a:effectLst/>
                <a:latin typeface="Times" panose="02020603050405020304" pitchFamily="18" charset="0"/>
                <a:cs typeface="Times" panose="02020603050405020304" pitchFamily="18" charset="0"/>
              </a:rPr>
              <a:t>After login user can get all the features of Personal Fitness Application, contact or help,  edit personal details, classes, exercise and diet plan, user’s performance tracking, and payment. </a:t>
            </a:r>
            <a:endParaRPr lang="en-US" sz="1800" dirty="0">
              <a:solidFill>
                <a:srgbClr val="050505"/>
              </a:solidFill>
              <a:latin typeface="Times" panose="02020603050405020304" pitchFamily="18" charset="0"/>
              <a:cs typeface="Times" panose="02020603050405020304" pitchFamily="18" charset="0"/>
            </a:endParaRPr>
          </a:p>
          <a:p>
            <a:pPr algn="l"/>
            <a:r>
              <a:rPr lang="en-US" sz="1800" i="0" dirty="0">
                <a:solidFill>
                  <a:srgbClr val="050505"/>
                </a:solidFill>
                <a:effectLst/>
                <a:latin typeface="Times" panose="02020603050405020304" pitchFamily="18" charset="0"/>
                <a:cs typeface="Times" panose="02020603050405020304" pitchFamily="18" charset="0"/>
              </a:rPr>
              <a:t>The diagram below helps to demonstrate how the login page works for personal fitness application. The various objects in the application helps to develop a routine, accountability and motivation, finding proper techniques, relationship of fitness &amp; nutrition and personalized program for all user.</a:t>
            </a:r>
            <a:endParaRPr lang="en-US" dirty="0"/>
          </a:p>
        </p:txBody>
      </p:sp>
    </p:spTree>
    <p:extLst>
      <p:ext uri="{BB962C8B-B14F-4D97-AF65-F5344CB8AC3E}">
        <p14:creationId xmlns:p14="http://schemas.microsoft.com/office/powerpoint/2010/main" val="2396896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996E-2BB5-43FB-8CE5-29062903CEB2}"/>
              </a:ext>
            </a:extLst>
          </p:cNvPr>
          <p:cNvSpPr>
            <a:spLocks noGrp="1"/>
          </p:cNvSpPr>
          <p:nvPr>
            <p:ph type="title"/>
          </p:nvPr>
        </p:nvSpPr>
        <p:spPr>
          <a:xfrm>
            <a:off x="0" y="97410"/>
            <a:ext cx="10502856" cy="1236617"/>
          </a:xfrm>
        </p:spPr>
        <p:txBody>
          <a:bodyPr>
            <a:normAutofit/>
          </a:bodyPr>
          <a:lstStyle/>
          <a:p>
            <a:r>
              <a:rPr lang="en-US" dirty="0"/>
              <a:t>Activity Diagram of Personal Fitness Application:</a:t>
            </a:r>
          </a:p>
        </p:txBody>
      </p:sp>
      <p:pic>
        <p:nvPicPr>
          <p:cNvPr id="7" name="Content Placeholder 6" descr="Diagram&#10;&#10;Description automatically generated">
            <a:extLst>
              <a:ext uri="{FF2B5EF4-FFF2-40B4-BE49-F238E27FC236}">
                <a16:creationId xmlns:a16="http://schemas.microsoft.com/office/drawing/2014/main" id="{53351E3E-ECE3-43C1-A6C4-B274FC0DFD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022" y="714895"/>
            <a:ext cx="8914389" cy="5685905"/>
          </a:xfrm>
        </p:spPr>
      </p:pic>
    </p:spTree>
    <p:extLst>
      <p:ext uri="{BB962C8B-B14F-4D97-AF65-F5344CB8AC3E}">
        <p14:creationId xmlns:p14="http://schemas.microsoft.com/office/powerpoint/2010/main" val="1146238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website&#10;&#10;Description automatically generated">
            <a:extLst>
              <a:ext uri="{FF2B5EF4-FFF2-40B4-BE49-F238E27FC236}">
                <a16:creationId xmlns:a16="http://schemas.microsoft.com/office/drawing/2014/main" id="{424275C7-D488-49E8-B4D2-DB83084BB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35" y="997527"/>
            <a:ext cx="5047547" cy="5436524"/>
          </a:xfrm>
          <a:prstGeom prst="rect">
            <a:avLst/>
          </a:prstGeom>
        </p:spPr>
      </p:pic>
      <p:pic>
        <p:nvPicPr>
          <p:cNvPr id="7" name="Picture 6" descr="A picture containing text, indoor, silver&#10;&#10;Description automatically generated">
            <a:extLst>
              <a:ext uri="{FF2B5EF4-FFF2-40B4-BE49-F238E27FC236}">
                <a16:creationId xmlns:a16="http://schemas.microsoft.com/office/drawing/2014/main" id="{961D0928-C182-445A-85D7-DA1816C80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7317" y="997527"/>
            <a:ext cx="4757127" cy="5436524"/>
          </a:xfrm>
          <a:prstGeom prst="rect">
            <a:avLst/>
          </a:prstGeom>
        </p:spPr>
      </p:pic>
      <p:sp>
        <p:nvSpPr>
          <p:cNvPr id="8" name="Arrow: Right 7">
            <a:extLst>
              <a:ext uri="{FF2B5EF4-FFF2-40B4-BE49-F238E27FC236}">
                <a16:creationId xmlns:a16="http://schemas.microsoft.com/office/drawing/2014/main" id="{A78AF746-46C7-4CC3-95D9-D77150799AE9}"/>
              </a:ext>
            </a:extLst>
          </p:cNvPr>
          <p:cNvSpPr/>
          <p:nvPr/>
        </p:nvSpPr>
        <p:spPr>
          <a:xfrm>
            <a:off x="5294683" y="3672251"/>
            <a:ext cx="1602633" cy="980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After Login</a:t>
            </a:r>
          </a:p>
        </p:txBody>
      </p:sp>
      <p:sp>
        <p:nvSpPr>
          <p:cNvPr id="23" name="TextBox 22">
            <a:extLst>
              <a:ext uri="{FF2B5EF4-FFF2-40B4-BE49-F238E27FC236}">
                <a16:creationId xmlns:a16="http://schemas.microsoft.com/office/drawing/2014/main" id="{D596F249-7A1A-4C01-BCEB-680AA18014AC}"/>
              </a:ext>
            </a:extLst>
          </p:cNvPr>
          <p:cNvSpPr txBox="1"/>
          <p:nvPr/>
        </p:nvSpPr>
        <p:spPr>
          <a:xfrm>
            <a:off x="2405849" y="210313"/>
            <a:ext cx="5277865" cy="584775"/>
          </a:xfrm>
          <a:prstGeom prst="rect">
            <a:avLst/>
          </a:prstGeom>
          <a:noFill/>
        </p:spPr>
        <p:txBody>
          <a:bodyPr wrap="square">
            <a:spAutoFit/>
          </a:bodyPr>
          <a:lstStyle/>
          <a:p>
            <a:r>
              <a:rPr lang="en-US" sz="3200" dirty="0">
                <a:solidFill>
                  <a:srgbClr val="92D050"/>
                </a:solidFill>
                <a:latin typeface="Times New Roman" panose="02020603050405020304" pitchFamily="18" charset="0"/>
                <a:cs typeface="Times New Roman" panose="02020603050405020304" pitchFamily="18" charset="0"/>
              </a:rPr>
              <a:t>Main Page &amp; Logged in Page   </a:t>
            </a:r>
          </a:p>
        </p:txBody>
      </p:sp>
    </p:spTree>
    <p:extLst>
      <p:ext uri="{BB962C8B-B14F-4D97-AF65-F5344CB8AC3E}">
        <p14:creationId xmlns:p14="http://schemas.microsoft.com/office/powerpoint/2010/main" val="529117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E0905-587D-4BA4-948E-AACB87C7C068}"/>
              </a:ext>
            </a:extLst>
          </p:cNvPr>
          <p:cNvSpPr>
            <a:spLocks noGrp="1"/>
          </p:cNvSpPr>
          <p:nvPr>
            <p:ph type="title"/>
          </p:nvPr>
        </p:nvSpPr>
        <p:spPr>
          <a:xfrm>
            <a:off x="1043950" y="1179151"/>
            <a:ext cx="3300646" cy="4463889"/>
          </a:xfrm>
        </p:spPr>
        <p:txBody>
          <a:bodyPr anchor="ctr">
            <a:normAutofit/>
          </a:bodyPr>
          <a:lstStyle/>
          <a:p>
            <a:r>
              <a:rPr lang="en-US" dirty="0"/>
              <a:t>System Sequence Diagram Description</a:t>
            </a:r>
          </a:p>
        </p:txBody>
      </p:sp>
      <p:sp>
        <p:nvSpPr>
          <p:cNvPr id="15" name="Isosceles Triangle 14">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7" name="Straight Connector 16">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CA35DE-D904-4DC4-9530-B59AE353F7CF}"/>
              </a:ext>
            </a:extLst>
          </p:cNvPr>
          <p:cNvSpPr>
            <a:spLocks noGrp="1"/>
          </p:cNvSpPr>
          <p:nvPr>
            <p:ph idx="1"/>
          </p:nvPr>
        </p:nvSpPr>
        <p:spPr>
          <a:xfrm>
            <a:off x="4978918" y="1109145"/>
            <a:ext cx="6341016" cy="4603900"/>
          </a:xfrm>
        </p:spPr>
        <p:txBody>
          <a:bodyPr anchor="ctr">
            <a:normAutofit/>
          </a:bodyPr>
          <a:lstStyle/>
          <a:p>
            <a:r>
              <a:rPr lang="en-US" i="0" dirty="0">
                <a:effectLst/>
                <a:latin typeface="Times" panose="02020603050405020304" pitchFamily="18" charset="0"/>
                <a:cs typeface="Times" panose="02020603050405020304" pitchFamily="18" charset="0"/>
              </a:rPr>
              <a:t>Below is the login sequence diagram of Personal Fitness Application, Where admin will be able to login in their account using their credentials. After login user can follow all the activity on Fitness Categories, Contact or Support , Classes, Exercise &amp; Diet Plan, User’s Performance </a:t>
            </a:r>
            <a:r>
              <a:rPr lang="en-US" dirty="0">
                <a:latin typeface="Times" panose="02020603050405020304" pitchFamily="18" charset="0"/>
                <a:cs typeface="Times" panose="02020603050405020304" pitchFamily="18" charset="0"/>
              </a:rPr>
              <a:t>t</a:t>
            </a:r>
            <a:r>
              <a:rPr lang="en-US" i="0" dirty="0">
                <a:effectLst/>
                <a:latin typeface="Times" panose="02020603050405020304" pitchFamily="18" charset="0"/>
                <a:cs typeface="Times" panose="02020603050405020304" pitchFamily="18" charset="0"/>
              </a:rPr>
              <a:t>racking , and User's payments.</a:t>
            </a:r>
          </a:p>
          <a:p>
            <a:pPr marL="0" indent="0">
              <a:buNone/>
            </a:pPr>
            <a:endParaRPr lang="en-US" i="0" dirty="0">
              <a:effectLst/>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The diagram below helps demonstrate how the login page works in a Personal Fitness Application. The various objects of the application and facility page interact over the course of the sequence, and user will not be able to access this page without verifying their identity.</a:t>
            </a:r>
            <a:endParaRPr lang="en-US" dirty="0"/>
          </a:p>
        </p:txBody>
      </p:sp>
      <p:sp>
        <p:nvSpPr>
          <p:cNvPr id="19" name="Isosceles Triangle 18">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3585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F785-921B-4D8A-97A1-1261D29BE5AF}"/>
              </a:ext>
            </a:extLst>
          </p:cNvPr>
          <p:cNvSpPr>
            <a:spLocks noGrp="1"/>
          </p:cNvSpPr>
          <p:nvPr>
            <p:ph type="title"/>
          </p:nvPr>
        </p:nvSpPr>
        <p:spPr>
          <a:xfrm>
            <a:off x="92870" y="207389"/>
            <a:ext cx="12099129" cy="1140643"/>
          </a:xfrm>
        </p:spPr>
        <p:txBody>
          <a:bodyPr>
            <a:noAutofit/>
          </a:bodyPr>
          <a:lstStyle/>
          <a:p>
            <a:r>
              <a:rPr lang="en-US" dirty="0"/>
              <a:t>System Sequence Diagram of Personal Fitness Application:</a:t>
            </a:r>
          </a:p>
        </p:txBody>
      </p:sp>
      <p:pic>
        <p:nvPicPr>
          <p:cNvPr id="7" name="Content Placeholder 6" descr="Graphical user interface&#10;&#10;Description automatically generated with medium confidence">
            <a:extLst>
              <a:ext uri="{FF2B5EF4-FFF2-40B4-BE49-F238E27FC236}">
                <a16:creationId xmlns:a16="http://schemas.microsoft.com/office/drawing/2014/main" id="{6874A726-0382-4E72-8844-4DC8541E89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509" y="980901"/>
            <a:ext cx="10008524" cy="5135813"/>
          </a:xfrm>
        </p:spPr>
      </p:pic>
    </p:spTree>
    <p:extLst>
      <p:ext uri="{BB962C8B-B14F-4D97-AF65-F5344CB8AC3E}">
        <p14:creationId xmlns:p14="http://schemas.microsoft.com/office/powerpoint/2010/main" val="3088629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299849DA-42DA-4442-AF73-7E24530C4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35" y="469559"/>
            <a:ext cx="11089178" cy="257290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4C4E0E90-DCFA-48C9-96A3-787F654CD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531" y="3534874"/>
            <a:ext cx="3973483" cy="257290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812BDCA6-4257-4CE1-AC3A-3B6DB18C4B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0342" y="3534873"/>
            <a:ext cx="2842952" cy="2572900"/>
          </a:xfrm>
          <a:prstGeom prst="rect">
            <a:avLst/>
          </a:prstGeom>
        </p:spPr>
      </p:pic>
      <p:sp>
        <p:nvSpPr>
          <p:cNvPr id="10" name="Arrow: Curved Left 9">
            <a:extLst>
              <a:ext uri="{FF2B5EF4-FFF2-40B4-BE49-F238E27FC236}">
                <a16:creationId xmlns:a16="http://schemas.microsoft.com/office/drawing/2014/main" id="{DD064DBF-1850-4789-AEF9-1696977BB0E7}"/>
              </a:ext>
            </a:extLst>
          </p:cNvPr>
          <p:cNvSpPr/>
          <p:nvPr/>
        </p:nvSpPr>
        <p:spPr>
          <a:xfrm>
            <a:off x="10274531" y="2817789"/>
            <a:ext cx="498763" cy="750336"/>
          </a:xfrm>
          <a:prstGeom prst="curvedLeft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urved Left 10">
            <a:extLst>
              <a:ext uri="{FF2B5EF4-FFF2-40B4-BE49-F238E27FC236}">
                <a16:creationId xmlns:a16="http://schemas.microsoft.com/office/drawing/2014/main" id="{FDFC0DC9-861B-485B-88DC-DAF09FEFC37C}"/>
              </a:ext>
            </a:extLst>
          </p:cNvPr>
          <p:cNvSpPr/>
          <p:nvPr/>
        </p:nvSpPr>
        <p:spPr>
          <a:xfrm>
            <a:off x="4261659" y="2807512"/>
            <a:ext cx="498763" cy="750336"/>
          </a:xfrm>
          <a:prstGeom prst="curvedLeft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51864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35BBA35-C352-44DF-A7C6-6AD61477FFF4}"/>
              </a:ext>
            </a:extLst>
          </p:cNvPr>
          <p:cNvSpPr/>
          <p:nvPr/>
        </p:nvSpPr>
        <p:spPr>
          <a:xfrm>
            <a:off x="4492102" y="275208"/>
            <a:ext cx="2922852" cy="727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Sample code for Personal Fitness Application</a:t>
            </a:r>
          </a:p>
        </p:txBody>
      </p:sp>
      <p:pic>
        <p:nvPicPr>
          <p:cNvPr id="3" name="Picture 2" descr="Text&#10;&#10;Description automatically generated">
            <a:extLst>
              <a:ext uri="{FF2B5EF4-FFF2-40B4-BE49-F238E27FC236}">
                <a16:creationId xmlns:a16="http://schemas.microsoft.com/office/drawing/2014/main" id="{EEEA1229-9EA0-41C4-86E2-2C6C44CFC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26" y="1112363"/>
            <a:ext cx="5225928" cy="4383668"/>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4F2CD684-ED95-41D5-A1D9-892855957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640" y="1112362"/>
            <a:ext cx="4609707" cy="4383667"/>
          </a:xfrm>
          <a:prstGeom prst="rect">
            <a:avLst/>
          </a:prstGeom>
        </p:spPr>
      </p:pic>
    </p:spTree>
    <p:extLst>
      <p:ext uri="{BB962C8B-B14F-4D97-AF65-F5344CB8AC3E}">
        <p14:creationId xmlns:p14="http://schemas.microsoft.com/office/powerpoint/2010/main" val="1291854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05FCB3-5BE6-49B2-8CB4-102C10526BC3}"/>
              </a:ext>
            </a:extLst>
          </p:cNvPr>
          <p:cNvSpPr txBox="1"/>
          <p:nvPr/>
        </p:nvSpPr>
        <p:spPr>
          <a:xfrm>
            <a:off x="415636" y="1203558"/>
            <a:ext cx="10208029" cy="2123658"/>
          </a:xfrm>
          <a:prstGeom prst="rect">
            <a:avLst/>
          </a:prstGeom>
          <a:noFill/>
        </p:spPr>
        <p:txBody>
          <a:bodyPr wrap="square">
            <a:spAutoFit/>
          </a:bodyPr>
          <a:lstStyle/>
          <a:p>
            <a:r>
              <a:rPr lang="en-US" sz="6600" dirty="0">
                <a:solidFill>
                  <a:srgbClr val="92D050"/>
                </a:solidFill>
                <a:latin typeface="Times New Roman" panose="02020603050405020304" pitchFamily="18" charset="0"/>
                <a:cs typeface="Times New Roman" panose="02020603050405020304" pitchFamily="18" charset="0"/>
              </a:rPr>
              <a:t>Activity &amp; System Sequence Diagram  </a:t>
            </a:r>
          </a:p>
        </p:txBody>
      </p:sp>
      <p:sp>
        <p:nvSpPr>
          <p:cNvPr id="7" name="TextBox 6">
            <a:extLst>
              <a:ext uri="{FF2B5EF4-FFF2-40B4-BE49-F238E27FC236}">
                <a16:creationId xmlns:a16="http://schemas.microsoft.com/office/drawing/2014/main" id="{B2E63D6E-ACE6-44F6-A178-9432B9271A55}"/>
              </a:ext>
            </a:extLst>
          </p:cNvPr>
          <p:cNvSpPr txBox="1"/>
          <p:nvPr/>
        </p:nvSpPr>
        <p:spPr>
          <a:xfrm>
            <a:off x="5648497" y="4129642"/>
            <a:ext cx="3262746" cy="584775"/>
          </a:xfrm>
          <a:prstGeom prst="rect">
            <a:avLst/>
          </a:prstGeom>
          <a:noFill/>
        </p:spPr>
        <p:txBody>
          <a:bodyPr wrap="square">
            <a:spAutoFit/>
          </a:bodyPr>
          <a:lstStyle/>
          <a:p>
            <a:r>
              <a:rPr lang="en-US" sz="3200" dirty="0">
                <a:solidFill>
                  <a:srgbClr val="92D050"/>
                </a:solidFill>
                <a:latin typeface="Times New Roman" panose="02020603050405020304" pitchFamily="18" charset="0"/>
                <a:cs typeface="Times New Roman" panose="02020603050405020304" pitchFamily="18" charset="0"/>
              </a:rPr>
              <a:t>By Mohan Subedi</a:t>
            </a:r>
          </a:p>
        </p:txBody>
      </p:sp>
    </p:spTree>
    <p:extLst>
      <p:ext uri="{BB962C8B-B14F-4D97-AF65-F5344CB8AC3E}">
        <p14:creationId xmlns:p14="http://schemas.microsoft.com/office/powerpoint/2010/main" val="3599597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7A74-F698-49C4-87F7-94312579CC7F}"/>
              </a:ext>
            </a:extLst>
          </p:cNvPr>
          <p:cNvSpPr>
            <a:spLocks noGrp="1"/>
          </p:cNvSpPr>
          <p:nvPr>
            <p:ph type="title"/>
          </p:nvPr>
        </p:nvSpPr>
        <p:spPr>
          <a:xfrm>
            <a:off x="2529840" y="2590800"/>
            <a:ext cx="6553200" cy="2092960"/>
          </a:xfrm>
        </p:spPr>
        <p:txBody>
          <a:bodyPr>
            <a:noAutofit/>
          </a:bodyPr>
          <a:lstStyle/>
          <a:p>
            <a:r>
              <a:rPr lang="en-US" sz="6600" b="1" dirty="0">
                <a:latin typeface="Algerian" panose="04020705040A02060702" pitchFamily="82" charset="0"/>
              </a:rPr>
              <a:t>THANK YOU!</a:t>
            </a:r>
          </a:p>
        </p:txBody>
      </p:sp>
    </p:spTree>
    <p:extLst>
      <p:ext uri="{BB962C8B-B14F-4D97-AF65-F5344CB8AC3E}">
        <p14:creationId xmlns:p14="http://schemas.microsoft.com/office/powerpoint/2010/main" val="406534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952EA6-8E42-3E47-957E-37FBCB6909CD}"/>
              </a:ext>
            </a:extLst>
          </p:cNvPr>
          <p:cNvSpPr/>
          <p:nvPr/>
        </p:nvSpPr>
        <p:spPr>
          <a:xfrm>
            <a:off x="0" y="0"/>
            <a:ext cx="11928297" cy="4008790"/>
          </a:xfrm>
          <a:prstGeom prst="rect">
            <a:avLst/>
          </a:prstGeom>
        </p:spPr>
        <p:txBody>
          <a:bodyPr wrap="square">
            <a:spAutoFit/>
          </a:bodyPr>
          <a:lstStyle/>
          <a:p>
            <a:pPr marL="342900" marR="0" lvl="0" indent="-342900">
              <a:spcBef>
                <a:spcPts val="0"/>
              </a:spcBef>
              <a:spcAft>
                <a:spcPts val="0"/>
              </a:spcAft>
              <a:buFont typeface="Wingdings" pitchFamily="2" charset="2"/>
              <a:buChar char="Ø"/>
            </a:pPr>
            <a:endParaRPr lang="en-US" dirty="0">
              <a:ea typeface="Times New Roman" panose="02020603050405020304" pitchFamily="18" charset="0"/>
            </a:endParaRPr>
          </a:p>
          <a:p>
            <a:r>
              <a:rPr lang="en-US" dirty="0">
                <a:ea typeface="Times New Roman" panose="02020603050405020304" pitchFamily="18" charset="0"/>
              </a:rPr>
              <a:t> </a:t>
            </a:r>
          </a:p>
          <a:p>
            <a:r>
              <a:rPr lang="en-US" dirty="0">
                <a:ea typeface="Times New Roman" panose="02020603050405020304" pitchFamily="18" charset="0"/>
              </a:rPr>
              <a:t> </a:t>
            </a:r>
          </a:p>
          <a:p>
            <a:r>
              <a:rPr lang="en-US" dirty="0">
                <a:ea typeface="Times New Roman" panose="02020603050405020304" pitchFamily="18" charset="0"/>
              </a:rPr>
              <a:t> </a:t>
            </a:r>
          </a:p>
          <a:p>
            <a:r>
              <a:rPr lang="en-US" dirty="0">
                <a:ea typeface="Times New Roman" panose="02020603050405020304" pitchFamily="18" charset="0"/>
              </a:rPr>
              <a:t> </a:t>
            </a:r>
          </a:p>
          <a:p>
            <a:r>
              <a:rPr lang="en-US" dirty="0">
                <a:ea typeface="Times New Roman" panose="02020603050405020304" pitchFamily="18" charset="0"/>
              </a:rPr>
              <a:t> </a:t>
            </a:r>
          </a:p>
          <a:p>
            <a:r>
              <a:rPr lang="en-US" dirty="0">
                <a:ea typeface="Times New Roman" panose="02020603050405020304" pitchFamily="18" charset="0"/>
              </a:rPr>
              <a:t> </a:t>
            </a:r>
          </a:p>
          <a:p>
            <a:r>
              <a:rPr lang="en-US" dirty="0">
                <a:ea typeface="Times New Roman" panose="02020603050405020304" pitchFamily="18" charset="0"/>
              </a:rPr>
              <a:t> </a:t>
            </a:r>
          </a:p>
          <a:p>
            <a:pPr marL="228600" marR="0">
              <a:spcBef>
                <a:spcPts val="0"/>
              </a:spcBef>
              <a:spcAft>
                <a:spcPts val="0"/>
              </a:spcAft>
            </a:pPr>
            <a:r>
              <a:rPr lang="en-US" dirty="0">
                <a:ea typeface="Times New Roman" panose="02020603050405020304" pitchFamily="18" charset="0"/>
              </a:rPr>
              <a:t> </a:t>
            </a:r>
          </a:p>
          <a:p>
            <a:pPr marL="228600" marR="0">
              <a:spcBef>
                <a:spcPts val="0"/>
              </a:spcBef>
              <a:spcAft>
                <a:spcPts val="300"/>
              </a:spcAft>
            </a:pPr>
            <a:r>
              <a:rPr lang="en-US" dirty="0">
                <a:solidFill>
                  <a:srgbClr val="202124"/>
                </a:solidFill>
                <a:ea typeface="Times New Roman" panose="02020603050405020304" pitchFamily="18" charset="0"/>
              </a:rPr>
              <a:t> </a:t>
            </a:r>
            <a:endParaRPr lang="en-US" dirty="0">
              <a:ea typeface="Times New Roman" panose="02020603050405020304" pitchFamily="18" charset="0"/>
            </a:endParaRPr>
          </a:p>
          <a:p>
            <a:r>
              <a:rPr lang="en-US" dirty="0">
                <a:solidFill>
                  <a:srgbClr val="202124"/>
                </a:solidFill>
                <a:ea typeface="Times New Roman" panose="02020603050405020304" pitchFamily="18" charset="0"/>
              </a:rPr>
              <a:t> </a:t>
            </a:r>
            <a:endParaRPr lang="en-US" dirty="0">
              <a:ea typeface="Times New Roman" panose="02020603050405020304" pitchFamily="18" charset="0"/>
            </a:endParaRPr>
          </a:p>
          <a:p>
            <a:br>
              <a:rPr lang="en-US" dirty="0">
                <a:ea typeface="Times New Roman" panose="02020603050405020304" pitchFamily="18" charset="0"/>
              </a:rPr>
            </a:br>
            <a:r>
              <a:rPr lang="en-US" dirty="0">
                <a:ea typeface="Times New Roman" panose="02020603050405020304" pitchFamily="18" charset="0"/>
              </a:rPr>
              <a:t> </a:t>
            </a:r>
          </a:p>
          <a:p>
            <a:r>
              <a:rPr lang="en-US" dirty="0">
                <a:ea typeface="Times New Roman" panose="02020603050405020304" pitchFamily="18" charset="0"/>
              </a:rPr>
              <a:t> </a:t>
            </a:r>
          </a:p>
        </p:txBody>
      </p:sp>
      <p:sp>
        <p:nvSpPr>
          <p:cNvPr id="4" name="TextBox 3">
            <a:extLst>
              <a:ext uri="{FF2B5EF4-FFF2-40B4-BE49-F238E27FC236}">
                <a16:creationId xmlns:a16="http://schemas.microsoft.com/office/drawing/2014/main" id="{B3344E58-955E-4A8C-94A5-C844069FE99F}"/>
              </a:ext>
            </a:extLst>
          </p:cNvPr>
          <p:cNvSpPr txBox="1"/>
          <p:nvPr/>
        </p:nvSpPr>
        <p:spPr>
          <a:xfrm>
            <a:off x="830494" y="-71919"/>
            <a:ext cx="10531012" cy="6586418"/>
          </a:xfrm>
          <a:prstGeom prst="rect">
            <a:avLst/>
          </a:prstGeom>
          <a:noFill/>
        </p:spPr>
        <p:txBody>
          <a:bodyPr wrap="square">
            <a:spAutoFit/>
          </a:bodyPr>
          <a:lstStyle/>
          <a:p>
            <a:pPr algn="ctr"/>
            <a:r>
              <a:rPr lang="en-US" sz="3600" b="1" dirty="0">
                <a:solidFill>
                  <a:schemeClr val="accent1"/>
                </a:solidFill>
                <a:ea typeface="Times New Roman" panose="02020603050405020304" pitchFamily="18" charset="0"/>
              </a:rPr>
              <a:t>System Scope Development</a:t>
            </a:r>
            <a:endParaRPr lang="en-US" sz="3600" dirty="0">
              <a:solidFill>
                <a:schemeClr val="accent1"/>
              </a:solidFill>
              <a:ea typeface="Times New Roman" panose="02020603050405020304" pitchFamily="18" charset="0"/>
            </a:endParaRPr>
          </a:p>
          <a:p>
            <a:pPr algn="ctr"/>
            <a:r>
              <a:rPr lang="en-US" b="1" dirty="0">
                <a:ea typeface="Times New Roman" panose="02020603050405020304" pitchFamily="18" charset="0"/>
              </a:rPr>
              <a:t> Personal Fitness Application</a:t>
            </a:r>
            <a:endParaRPr lang="en-US" dirty="0">
              <a:ea typeface="Times New Roman" panose="02020603050405020304" pitchFamily="18" charset="0"/>
            </a:endParaRPr>
          </a:p>
          <a:p>
            <a:pPr algn="ctr"/>
            <a:endParaRPr lang="en-US" sz="1600" b="1" dirty="0">
              <a:ea typeface="Times New Roman" panose="02020603050405020304" pitchFamily="18" charset="0"/>
            </a:endParaRPr>
          </a:p>
          <a:p>
            <a:r>
              <a:rPr lang="en-US" sz="1600" b="1" dirty="0">
                <a:highlight>
                  <a:srgbClr val="00FF00"/>
                </a:highlight>
                <a:ea typeface="Times New Roman" panose="02020603050405020304" pitchFamily="18" charset="0"/>
              </a:rPr>
              <a:t>Problem description </a:t>
            </a:r>
            <a:endParaRPr lang="en-US" sz="1600" dirty="0">
              <a:highlight>
                <a:srgbClr val="00FF00"/>
              </a:highlight>
              <a:ea typeface="Times New Roman" panose="02020603050405020304" pitchFamily="18" charset="0"/>
            </a:endParaRPr>
          </a:p>
          <a:p>
            <a:r>
              <a:rPr lang="en-US" sz="1600" dirty="0">
                <a:ea typeface="Times New Roman" panose="02020603050405020304" pitchFamily="18" charset="0"/>
              </a:rPr>
              <a:t> </a:t>
            </a:r>
            <a:r>
              <a:rPr lang="en-US" sz="1600" dirty="0">
                <a:solidFill>
                  <a:srgbClr val="000000"/>
                </a:solidFill>
                <a:ea typeface="Times New Roman" panose="02020603050405020304" pitchFamily="18" charset="0"/>
              </a:rPr>
              <a:t>Music can improve exercise and brain performance, but personal fitness apps can make exercise more efficient and easier. The COVID-19 pandemic situation has changed our way of life. To keep our body stable, proper exercise is essential. Personal training apps can provide you with coaching plans and exercises without having to leave home or hire someone at the gym yourself. Generally, they are more affordable and easier to obtain for those who wish to conduct structured, professionally designed exercises based on personal goals and needs.</a:t>
            </a:r>
            <a:r>
              <a:rPr lang="en-US" sz="1600" dirty="0">
                <a:ea typeface="Times New Roman" panose="02020603050405020304" pitchFamily="18" charset="0"/>
              </a:rPr>
              <a:t> </a:t>
            </a:r>
            <a:r>
              <a:rPr lang="en-US" sz="1600" dirty="0">
                <a:solidFill>
                  <a:srgbClr val="000000"/>
                </a:solidFill>
                <a:ea typeface="Times New Roman" panose="02020603050405020304" pitchFamily="18" charset="0"/>
              </a:rPr>
              <a:t>Owing to the lockdown and the increase in COVID-19 cases, all fitness clubs are not suitable for exercise. As the new coronavirus is spreading, people must be cautious about all possible exposures, including at the gym or fitness center. The virus does not spread through sweat (sweat), but many people touch items (barbells, dumbbells, treadmills, machines, etc.) that may pose risks.</a:t>
            </a:r>
            <a:r>
              <a:rPr lang="en-US" sz="1600" dirty="0">
                <a:ea typeface="Times New Roman" panose="02020603050405020304" pitchFamily="18" charset="0"/>
              </a:rPr>
              <a:t> </a:t>
            </a:r>
            <a:r>
              <a:rPr lang="en-US" sz="1600" dirty="0">
                <a:solidFill>
                  <a:srgbClr val="000000"/>
                </a:solidFill>
                <a:ea typeface="Times New Roman" panose="02020603050405020304" pitchFamily="18" charset="0"/>
              </a:rPr>
              <a:t>People are getting sick and facing difficulties of sharing gym equipment’s which has hindered the people safety and concentration on doing proper workout. Hence, in this project, we plan to build a personal fitness application with all the functions and benefits to improve our muscle strength, enhance our endurance, and protect us from the virus. </a:t>
            </a:r>
          </a:p>
          <a:p>
            <a:endParaRPr lang="en-US" sz="1600" dirty="0">
              <a:solidFill>
                <a:srgbClr val="000000"/>
              </a:solidFill>
              <a:ea typeface="Times New Roman" panose="02020603050405020304" pitchFamily="18" charset="0"/>
            </a:endParaRPr>
          </a:p>
          <a:p>
            <a:endParaRPr lang="en-US" sz="1600" dirty="0">
              <a:ea typeface="Times New Roman" panose="02020603050405020304" pitchFamily="18" charset="0"/>
            </a:endParaRPr>
          </a:p>
          <a:p>
            <a:r>
              <a:rPr lang="en-US" sz="1600" b="1" dirty="0">
                <a:highlight>
                  <a:srgbClr val="00FF00"/>
                </a:highlight>
                <a:ea typeface="Times New Roman" panose="02020603050405020304" pitchFamily="18" charset="0"/>
              </a:rPr>
              <a:t>Anticipated Business Benefits</a:t>
            </a:r>
            <a:endParaRPr lang="en-US" sz="1600" dirty="0">
              <a:highlight>
                <a:srgbClr val="00FF00"/>
              </a:highlight>
              <a:ea typeface="Times New Roman" panose="02020603050405020304" pitchFamily="18" charset="0"/>
            </a:endParaRPr>
          </a:p>
          <a:p>
            <a:r>
              <a:rPr lang="en-US" sz="1600" dirty="0">
                <a:solidFill>
                  <a:srgbClr val="000000"/>
                </a:solidFill>
                <a:ea typeface="Times New Roman" panose="02020603050405020304" pitchFamily="18" charset="0"/>
              </a:rPr>
              <a:t>The main benefit of this personal fitness app is that we can experience regular exercise and physical activity, which will promote strong muscles and bones. More immediate benefits include the following:</a:t>
            </a:r>
            <a:endParaRPr lang="en-US" sz="1600" dirty="0">
              <a:ea typeface="Times New Roman" panose="02020603050405020304" pitchFamily="18" charset="0"/>
            </a:endParaRPr>
          </a:p>
          <a:p>
            <a:pPr marL="285750" indent="-285750">
              <a:buClr>
                <a:schemeClr val="accent1"/>
              </a:buClr>
              <a:buFont typeface="Wingdings" panose="05000000000000000000" pitchFamily="2" charset="2"/>
              <a:buChar char="Ø"/>
            </a:pPr>
            <a:r>
              <a:rPr lang="en-US" sz="1600" dirty="0">
                <a:solidFill>
                  <a:srgbClr val="202124"/>
                </a:solidFill>
                <a:ea typeface="Times New Roman" panose="02020603050405020304" pitchFamily="18" charset="0"/>
              </a:rPr>
              <a:t>Easily monitor your diet and progress. </a:t>
            </a:r>
            <a:endParaRPr lang="en-US" sz="1600" dirty="0">
              <a:ea typeface="Times New Roman" panose="02020603050405020304" pitchFamily="18" charset="0"/>
            </a:endParaRPr>
          </a:p>
          <a:p>
            <a:pPr marL="285750" indent="-285750">
              <a:buClr>
                <a:schemeClr val="accent1"/>
              </a:buClr>
              <a:buFont typeface="Wingdings" panose="05000000000000000000" pitchFamily="2" charset="2"/>
              <a:buChar char="Ø"/>
            </a:pPr>
            <a:r>
              <a:rPr lang="en-US" sz="1600" dirty="0">
                <a:solidFill>
                  <a:srgbClr val="202124"/>
                </a:solidFill>
                <a:ea typeface="Times New Roman" panose="02020603050405020304" pitchFamily="18" charset="0"/>
              </a:rPr>
              <a:t>Provide free fitness tips and healthy habits.</a:t>
            </a:r>
            <a:endParaRPr lang="en-US" sz="1600" dirty="0">
              <a:ea typeface="Times New Roman" panose="02020603050405020304" pitchFamily="18" charset="0"/>
            </a:endParaRPr>
          </a:p>
          <a:p>
            <a:pPr marL="285750" indent="-285750">
              <a:buClr>
                <a:schemeClr val="accent1"/>
              </a:buClr>
              <a:buFont typeface="Wingdings" panose="05000000000000000000" pitchFamily="2" charset="2"/>
              <a:buChar char="Ø"/>
            </a:pPr>
            <a:r>
              <a:rPr lang="en-US" sz="1600" dirty="0">
                <a:solidFill>
                  <a:srgbClr val="202124"/>
                </a:solidFill>
                <a:ea typeface="Times New Roman" panose="02020603050405020304" pitchFamily="18" charset="0"/>
              </a:rPr>
              <a:t>Provide a personal health coach and keep you motivated.</a:t>
            </a:r>
            <a:endParaRPr lang="en-US" sz="1600" dirty="0">
              <a:ea typeface="Times New Roman" panose="02020603050405020304" pitchFamily="18" charset="0"/>
            </a:endParaRPr>
          </a:p>
          <a:p>
            <a:pPr marL="342900" marR="0" lvl="0" indent="-342900">
              <a:spcBef>
                <a:spcPts val="0"/>
              </a:spcBef>
              <a:spcAft>
                <a:spcPts val="0"/>
              </a:spcAft>
              <a:buFont typeface="Wingdings" pitchFamily="2" charset="2"/>
              <a:buChar char="Ø"/>
            </a:pPr>
            <a:endParaRPr lang="en-US" sz="1600" dirty="0">
              <a:ea typeface="Times New Roman" panose="02020603050405020304" pitchFamily="18" charset="0"/>
            </a:endParaRPr>
          </a:p>
        </p:txBody>
      </p:sp>
    </p:spTree>
    <p:extLst>
      <p:ext uri="{BB962C8B-B14F-4D97-AF65-F5344CB8AC3E}">
        <p14:creationId xmlns:p14="http://schemas.microsoft.com/office/powerpoint/2010/main" val="2637510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1837B5-0010-4415-BAB5-A6BC5B9B1610}"/>
              </a:ext>
            </a:extLst>
          </p:cNvPr>
          <p:cNvSpPr txBox="1"/>
          <p:nvPr/>
        </p:nvSpPr>
        <p:spPr>
          <a:xfrm>
            <a:off x="503434" y="308225"/>
            <a:ext cx="10428269" cy="5909310"/>
          </a:xfrm>
          <a:prstGeom prst="rect">
            <a:avLst/>
          </a:prstGeom>
          <a:noFill/>
        </p:spPr>
        <p:txBody>
          <a:bodyPr wrap="square">
            <a:spAutoFit/>
          </a:bodyPr>
          <a:lstStyle/>
          <a:p>
            <a:pPr marL="342900" marR="0" lvl="0" indent="-342900">
              <a:spcBef>
                <a:spcPts val="0"/>
              </a:spcBef>
              <a:spcAft>
                <a:spcPts val="0"/>
              </a:spcAft>
              <a:buFont typeface="Wingdings" pitchFamily="2" charset="2"/>
              <a:buChar char="Ø"/>
            </a:pPr>
            <a:endParaRPr lang="en-US" dirty="0">
              <a:solidFill>
                <a:srgbClr val="000000"/>
              </a:solidFill>
              <a:ea typeface="Times New Roman" panose="02020603050405020304" pitchFamily="18" charset="0"/>
            </a:endParaRPr>
          </a:p>
          <a:p>
            <a:pPr marL="342900" marR="0" lvl="0" indent="-342900">
              <a:spcBef>
                <a:spcPts val="0"/>
              </a:spcBef>
              <a:spcAft>
                <a:spcPts val="0"/>
              </a:spcAft>
              <a:buClr>
                <a:schemeClr val="accent1"/>
              </a:buClr>
              <a:buFont typeface="Wingdings" pitchFamily="2" charset="2"/>
              <a:buChar char="Ø"/>
            </a:pPr>
            <a:r>
              <a:rPr lang="en-US" dirty="0">
                <a:ea typeface="Times New Roman" panose="02020603050405020304" pitchFamily="18" charset="0"/>
              </a:rPr>
              <a:t>Helps in improving breathing, cardiovascular health, and overall health.</a:t>
            </a:r>
          </a:p>
          <a:p>
            <a:pPr marL="342900" marR="0" lvl="0" indent="-342900">
              <a:spcBef>
                <a:spcPts val="0"/>
              </a:spcBef>
              <a:spcAft>
                <a:spcPts val="0"/>
              </a:spcAft>
              <a:buClr>
                <a:schemeClr val="accent1"/>
              </a:buClr>
              <a:buFont typeface="Wingdings" pitchFamily="2" charset="2"/>
              <a:buChar char="Ø"/>
            </a:pPr>
            <a:r>
              <a:rPr lang="en-US" dirty="0">
                <a:ea typeface="Times New Roman" panose="02020603050405020304" pitchFamily="18" charset="0"/>
              </a:rPr>
              <a:t>Staying active can also help you maintain a healthy weight and help reduce your risk of type2 diabetes, heart diseases, and certain cancers.</a:t>
            </a:r>
          </a:p>
          <a:p>
            <a:pPr marL="342900" marR="0" lvl="0" indent="-342900">
              <a:spcBef>
                <a:spcPts val="0"/>
              </a:spcBef>
              <a:spcAft>
                <a:spcPts val="0"/>
              </a:spcAft>
              <a:buClr>
                <a:schemeClr val="accent1"/>
              </a:buClr>
              <a:buFont typeface="Wingdings" pitchFamily="2" charset="2"/>
              <a:buChar char="Ø"/>
            </a:pPr>
            <a:r>
              <a:rPr lang="en-US" dirty="0">
                <a:solidFill>
                  <a:srgbClr val="000000"/>
                </a:solidFill>
                <a:ea typeface="Times New Roman" panose="02020603050405020304" pitchFamily="18" charset="0"/>
              </a:rPr>
              <a:t>Get free exercise advice, set achievable goals, exercise at home without wearing a mask, relax and stay away from the virus. </a:t>
            </a:r>
            <a:endParaRPr lang="en-US" dirty="0">
              <a:ea typeface="Times New Roman" panose="02020603050405020304" pitchFamily="18" charset="0"/>
            </a:endParaRPr>
          </a:p>
          <a:p>
            <a:pPr marL="342900" marR="0" lvl="0" indent="-342900">
              <a:spcBef>
                <a:spcPts val="0"/>
              </a:spcBef>
              <a:spcAft>
                <a:spcPts val="0"/>
              </a:spcAft>
              <a:buClr>
                <a:schemeClr val="accent1"/>
              </a:buClr>
              <a:buFont typeface="Wingdings" pitchFamily="2" charset="2"/>
              <a:buChar char="Ø"/>
            </a:pPr>
            <a:r>
              <a:rPr lang="en-US" dirty="0">
                <a:solidFill>
                  <a:srgbClr val="000000"/>
                </a:solidFill>
                <a:ea typeface="Times New Roman" panose="02020603050405020304" pitchFamily="18" charset="0"/>
              </a:rPr>
              <a:t>When traveling or visiting relatives’ homes, bring your own gym or yoga studio anytime, anywhere without worrying about paying the coach.</a:t>
            </a:r>
            <a:endParaRPr lang="en-US" dirty="0">
              <a:ea typeface="Times New Roman" panose="02020603050405020304" pitchFamily="18" charset="0"/>
            </a:endParaRPr>
          </a:p>
          <a:p>
            <a:r>
              <a:rPr lang="en-US" dirty="0">
                <a:ea typeface="Times New Roman" panose="02020603050405020304" pitchFamily="18" charset="0"/>
              </a:rPr>
              <a:t> </a:t>
            </a:r>
          </a:p>
          <a:p>
            <a:r>
              <a:rPr lang="en-US" b="1" dirty="0">
                <a:highlight>
                  <a:srgbClr val="00FF00"/>
                </a:highlight>
                <a:ea typeface="Times New Roman" panose="02020603050405020304" pitchFamily="18" charset="0"/>
              </a:rPr>
              <a:t>System Capabilities</a:t>
            </a:r>
            <a:endParaRPr lang="en-US" dirty="0">
              <a:highlight>
                <a:srgbClr val="00FF00"/>
              </a:highlight>
              <a:ea typeface="Times New Roman" panose="02020603050405020304" pitchFamily="18" charset="0"/>
            </a:endParaRPr>
          </a:p>
          <a:p>
            <a:r>
              <a:rPr lang="en-US" dirty="0">
                <a:ea typeface="Times New Roman" panose="02020603050405020304" pitchFamily="18" charset="0"/>
              </a:rPr>
              <a:t>To obtain the business benefits, register above, following capabilities should be included in Personal Fitness Application. </a:t>
            </a:r>
          </a:p>
          <a:p>
            <a:pPr marL="342900" marR="0" lvl="0" indent="-342900">
              <a:spcBef>
                <a:spcPts val="0"/>
              </a:spcBef>
              <a:spcAft>
                <a:spcPts val="0"/>
              </a:spcAft>
              <a:buClr>
                <a:schemeClr val="accent1"/>
              </a:buClr>
              <a:buFont typeface="Wingdings" pitchFamily="2" charset="2"/>
              <a:buChar char="Ø"/>
            </a:pPr>
            <a:r>
              <a:rPr lang="en-US" dirty="0">
                <a:solidFill>
                  <a:srgbClr val="000000"/>
                </a:solidFill>
                <a:ea typeface="Times New Roman" panose="02020603050405020304" pitchFamily="18" charset="0"/>
              </a:rPr>
              <a:t>Its users must be able to customize diet plans and workout schedule. </a:t>
            </a:r>
            <a:endParaRPr lang="en-US" dirty="0">
              <a:ea typeface="Times New Roman" panose="02020603050405020304" pitchFamily="18" charset="0"/>
            </a:endParaRPr>
          </a:p>
          <a:p>
            <a:pPr marL="342900" marR="0" lvl="0" indent="-342900">
              <a:spcBef>
                <a:spcPts val="0"/>
              </a:spcBef>
              <a:spcAft>
                <a:spcPts val="0"/>
              </a:spcAft>
              <a:buClr>
                <a:schemeClr val="accent1"/>
              </a:buClr>
              <a:buFont typeface="Wingdings" pitchFamily="2" charset="2"/>
              <a:buChar char="Ø"/>
            </a:pPr>
            <a:r>
              <a:rPr lang="en-US" dirty="0">
                <a:ea typeface="Times New Roman" panose="02020603050405020304" pitchFamily="18" charset="0"/>
              </a:rPr>
              <a:t>Push notification systems and reminders with social sharing options for a better personalized experience.</a:t>
            </a:r>
          </a:p>
          <a:p>
            <a:pPr marL="342900" marR="0" lvl="0" indent="-342900">
              <a:spcBef>
                <a:spcPts val="0"/>
              </a:spcBef>
              <a:spcAft>
                <a:spcPts val="0"/>
              </a:spcAft>
              <a:buClr>
                <a:schemeClr val="accent1"/>
              </a:buClr>
              <a:buFont typeface="Wingdings" pitchFamily="2" charset="2"/>
              <a:buChar char="Ø"/>
            </a:pPr>
            <a:r>
              <a:rPr lang="en-US" dirty="0">
                <a:ea typeface="Times New Roman" panose="02020603050405020304" pitchFamily="18" charset="0"/>
              </a:rPr>
              <a:t>Geolocation and gamification options will increase confidence and performance.</a:t>
            </a:r>
          </a:p>
          <a:p>
            <a:pPr marL="342900" marR="0" lvl="0" indent="-342900">
              <a:spcBef>
                <a:spcPts val="0"/>
              </a:spcBef>
              <a:spcAft>
                <a:spcPts val="0"/>
              </a:spcAft>
              <a:buClr>
                <a:schemeClr val="accent1"/>
              </a:buClr>
              <a:buFont typeface="Wingdings" pitchFamily="2" charset="2"/>
              <a:buChar char="Ø"/>
            </a:pPr>
            <a:r>
              <a:rPr lang="en-US" dirty="0">
                <a:ea typeface="Times New Roman" panose="02020603050405020304" pitchFamily="18" charset="0"/>
              </a:rPr>
              <a:t>Maximized wearable device integration</a:t>
            </a:r>
          </a:p>
          <a:p>
            <a:pPr marL="342900" marR="0" lvl="0" indent="-342900">
              <a:spcBef>
                <a:spcPts val="0"/>
              </a:spcBef>
              <a:spcAft>
                <a:spcPts val="0"/>
              </a:spcAft>
              <a:buClr>
                <a:schemeClr val="accent1"/>
              </a:buClr>
              <a:buFont typeface="Wingdings" pitchFamily="2" charset="2"/>
              <a:buChar char="Ø"/>
            </a:pPr>
            <a:r>
              <a:rPr lang="en-US" dirty="0">
                <a:ea typeface="Times New Roman" panose="02020603050405020304" pitchFamily="18" charset="0"/>
              </a:rPr>
              <a:t>Multi-device synchronization tracking target tracker and the sleep tracker can improve each exercise, making more captivating and enthusiastic. </a:t>
            </a:r>
          </a:p>
          <a:p>
            <a:pPr marL="342900" marR="0" lvl="0" indent="-342900">
              <a:spcBef>
                <a:spcPts val="0"/>
              </a:spcBef>
              <a:spcAft>
                <a:spcPts val="0"/>
              </a:spcAft>
              <a:buClr>
                <a:schemeClr val="accent1"/>
              </a:buClr>
              <a:buFont typeface="Wingdings" pitchFamily="2" charset="2"/>
              <a:buChar char="Ø"/>
            </a:pPr>
            <a:r>
              <a:rPr lang="en-US" dirty="0">
                <a:ea typeface="Times New Roman" panose="02020603050405020304" pitchFamily="18" charset="0"/>
              </a:rPr>
              <a:t>Use online consultation and chat and deep heart monitoring to reduce people’s confusion.</a:t>
            </a:r>
          </a:p>
          <a:p>
            <a:pPr marL="342900" marR="0" lvl="0" indent="-342900">
              <a:spcBef>
                <a:spcPts val="0"/>
              </a:spcBef>
              <a:spcAft>
                <a:spcPts val="0"/>
              </a:spcAft>
              <a:buClr>
                <a:schemeClr val="accent1"/>
              </a:buClr>
              <a:buFont typeface="Wingdings" pitchFamily="2" charset="2"/>
              <a:buChar char="Ø"/>
            </a:pPr>
            <a:r>
              <a:rPr lang="en-US" dirty="0">
                <a:ea typeface="Times New Roman" panose="02020603050405020304" pitchFamily="18" charset="0"/>
              </a:rPr>
              <a:t>Developed easy, reliable, and fast user-friendly system to keep motivation alive and high. </a:t>
            </a:r>
          </a:p>
        </p:txBody>
      </p:sp>
    </p:spTree>
    <p:extLst>
      <p:ext uri="{BB962C8B-B14F-4D97-AF65-F5344CB8AC3E}">
        <p14:creationId xmlns:p14="http://schemas.microsoft.com/office/powerpoint/2010/main" val="179653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F63141-7331-4D24-B585-F3AACDE63255}"/>
              </a:ext>
            </a:extLst>
          </p:cNvPr>
          <p:cNvSpPr txBox="1"/>
          <p:nvPr/>
        </p:nvSpPr>
        <p:spPr>
          <a:xfrm>
            <a:off x="3758269" y="101658"/>
            <a:ext cx="7370618" cy="646331"/>
          </a:xfrm>
          <a:prstGeom prst="rect">
            <a:avLst/>
          </a:prstGeom>
          <a:noFill/>
        </p:spPr>
        <p:txBody>
          <a:bodyPr wrap="square" rtlCol="0">
            <a:spAutoFit/>
          </a:bodyPr>
          <a:lstStyle/>
          <a:p>
            <a:r>
              <a:rPr lang="en-US" sz="3600">
                <a:solidFill>
                  <a:schemeClr val="accent1"/>
                </a:solidFill>
              </a:rPr>
              <a:t>Project Schedule</a:t>
            </a:r>
            <a:endParaRPr lang="en-US" sz="3600" dirty="0">
              <a:solidFill>
                <a:schemeClr val="accent1"/>
              </a:solidFill>
            </a:endParaRPr>
          </a:p>
        </p:txBody>
      </p:sp>
      <p:pic>
        <p:nvPicPr>
          <p:cNvPr id="5" name="Picture 4" descr="Graphical user interface, application, table&#10;&#10;Description automatically generated">
            <a:extLst>
              <a:ext uri="{FF2B5EF4-FFF2-40B4-BE49-F238E27FC236}">
                <a16:creationId xmlns:a16="http://schemas.microsoft.com/office/drawing/2014/main" id="{43B01E29-2A50-4DAE-8D61-985045EA5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44" y="868218"/>
            <a:ext cx="11508511" cy="5098473"/>
          </a:xfrm>
          <a:prstGeom prst="rect">
            <a:avLst/>
          </a:prstGeom>
        </p:spPr>
      </p:pic>
    </p:spTree>
    <p:extLst>
      <p:ext uri="{BB962C8B-B14F-4D97-AF65-F5344CB8AC3E}">
        <p14:creationId xmlns:p14="http://schemas.microsoft.com/office/powerpoint/2010/main" val="154122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76CF94-A1A0-4F38-B23A-CF60A0A2126A}"/>
              </a:ext>
            </a:extLst>
          </p:cNvPr>
          <p:cNvSpPr>
            <a:spLocks noGrp="1"/>
          </p:cNvSpPr>
          <p:nvPr>
            <p:ph type="title"/>
          </p:nvPr>
        </p:nvSpPr>
        <p:spPr>
          <a:xfrm>
            <a:off x="-532804" y="1016000"/>
            <a:ext cx="4499953" cy="3937000"/>
          </a:xfrm>
          <a:effectLst>
            <a:glow rad="63500">
              <a:schemeClr val="accent1">
                <a:satMod val="175000"/>
                <a:alpha val="40000"/>
              </a:schemeClr>
            </a:glow>
          </a:effectLst>
        </p:spPr>
        <p:txBody>
          <a:bodyPr anchor="ctr">
            <a:normAutofit/>
          </a:bodyPr>
          <a:lstStyle/>
          <a:p>
            <a:r>
              <a:rPr lang="en-US" sz="4400" b="0" i="0" dirty="0">
                <a:effectLst/>
                <a:latin typeface="Arial" panose="020B0604020202020204" pitchFamily="34" charset="0"/>
              </a:rPr>
              <a:t>      ER Diagram</a:t>
            </a:r>
            <a:endParaRPr lang="en-US" sz="4400" dirty="0"/>
          </a:p>
        </p:txBody>
      </p:sp>
      <p:grpSp>
        <p:nvGrpSpPr>
          <p:cNvPr id="34" name="Group 3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9" name="Straight Connector 3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5" name="Rectangle 4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BB270BE1-221E-4446-8AC9-FB31CFD91E42}"/>
              </a:ext>
            </a:extLst>
          </p:cNvPr>
          <p:cNvGraphicFramePr>
            <a:graphicFrameLocks noGrp="1"/>
          </p:cNvGraphicFramePr>
          <p:nvPr>
            <p:ph idx="1"/>
            <p:extLst>
              <p:ext uri="{D42A27DB-BD31-4B8C-83A1-F6EECF244321}">
                <p14:modId xmlns:p14="http://schemas.microsoft.com/office/powerpoint/2010/main" val="7083141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958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058E-F6A2-4AEB-9C77-53D6400FFEA0}"/>
              </a:ext>
            </a:extLst>
          </p:cNvPr>
          <p:cNvSpPr>
            <a:spLocks noGrp="1"/>
          </p:cNvSpPr>
          <p:nvPr>
            <p:ph type="title"/>
          </p:nvPr>
        </p:nvSpPr>
        <p:spPr/>
        <p:txBody>
          <a:bodyPr/>
          <a:lstStyle/>
          <a:p>
            <a:r>
              <a:rPr lang="en-US"/>
              <a:t>     ERD For Personal Fitness Application:</a:t>
            </a:r>
            <a:endParaRPr lang="en-US" dirty="0"/>
          </a:p>
        </p:txBody>
      </p:sp>
      <p:pic>
        <p:nvPicPr>
          <p:cNvPr id="11" name="Content Placeholder 10" descr="Diagram&#10;&#10;Description automatically generated">
            <a:extLst>
              <a:ext uri="{FF2B5EF4-FFF2-40B4-BE49-F238E27FC236}">
                <a16:creationId xmlns:a16="http://schemas.microsoft.com/office/drawing/2014/main" id="{A71A71BD-05D8-413E-83BB-46850635CF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285" y="1270000"/>
            <a:ext cx="9743016" cy="5225380"/>
          </a:xfrm>
        </p:spPr>
      </p:pic>
    </p:spTree>
    <p:extLst>
      <p:ext uri="{BB962C8B-B14F-4D97-AF65-F5344CB8AC3E}">
        <p14:creationId xmlns:p14="http://schemas.microsoft.com/office/powerpoint/2010/main" val="118285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067BB0-6C66-41FD-8C7C-E144E6935C5C}"/>
              </a:ext>
            </a:extLst>
          </p:cNvPr>
          <p:cNvSpPr txBox="1"/>
          <p:nvPr/>
        </p:nvSpPr>
        <p:spPr>
          <a:xfrm>
            <a:off x="3041073" y="2544280"/>
            <a:ext cx="6109854" cy="1107996"/>
          </a:xfrm>
          <a:prstGeom prst="rect">
            <a:avLst/>
          </a:prstGeom>
          <a:noFill/>
        </p:spPr>
        <p:txBody>
          <a:bodyPr wrap="square">
            <a:spAutoFit/>
          </a:bodyPr>
          <a:lstStyle/>
          <a:p>
            <a:r>
              <a:rPr lang="en-US" sz="6600" b="0" i="0" dirty="0">
                <a:solidFill>
                  <a:srgbClr val="92D050"/>
                </a:solidFill>
                <a:effectLst/>
                <a:latin typeface="Times New Roman" panose="02020603050405020304" pitchFamily="18" charset="0"/>
                <a:cs typeface="Times New Roman" panose="02020603050405020304" pitchFamily="18" charset="0"/>
              </a:rPr>
              <a:t>ER Diagram</a:t>
            </a:r>
            <a:endParaRPr lang="en-US" sz="6600" dirty="0">
              <a:solidFill>
                <a:srgbClr val="92D05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86AE7BB-CCF1-4DE7-894C-97AFCB672F4C}"/>
              </a:ext>
            </a:extLst>
          </p:cNvPr>
          <p:cNvSpPr txBox="1"/>
          <p:nvPr/>
        </p:nvSpPr>
        <p:spPr>
          <a:xfrm>
            <a:off x="5304904" y="3926967"/>
            <a:ext cx="6109854" cy="1107996"/>
          </a:xfrm>
          <a:prstGeom prst="rect">
            <a:avLst/>
          </a:prstGeom>
          <a:noFill/>
        </p:spPr>
        <p:txBody>
          <a:bodyPr wrap="square">
            <a:spAutoFit/>
          </a:bodyPr>
          <a:lstStyle/>
          <a:p>
            <a:r>
              <a:rPr lang="en-US" sz="3200" dirty="0">
                <a:solidFill>
                  <a:srgbClr val="92D050"/>
                </a:solidFill>
                <a:latin typeface="Times New Roman" panose="02020603050405020304" pitchFamily="18" charset="0"/>
                <a:cs typeface="Times New Roman" panose="02020603050405020304" pitchFamily="18" charset="0"/>
              </a:rPr>
              <a:t>By Prabesh Dhakal</a:t>
            </a:r>
            <a:r>
              <a:rPr lang="en-US" sz="6600" dirty="0">
                <a:solidFill>
                  <a:srgbClr val="92D05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08083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6BF9D-654F-45DE-A72B-C9D7884C85F1}"/>
              </a:ext>
            </a:extLst>
          </p:cNvPr>
          <p:cNvSpPr>
            <a:spLocks noGrp="1"/>
          </p:cNvSpPr>
          <p:nvPr>
            <p:ph type="title"/>
          </p:nvPr>
        </p:nvSpPr>
        <p:spPr>
          <a:xfrm>
            <a:off x="677334" y="609600"/>
            <a:ext cx="8596668" cy="1320800"/>
          </a:xfrm>
        </p:spPr>
        <p:txBody>
          <a:bodyPr>
            <a:normAutofit/>
          </a:bodyPr>
          <a:lstStyle/>
          <a:p>
            <a:r>
              <a:rPr lang="en-US" dirty="0"/>
              <a:t>Sematic Network</a:t>
            </a:r>
          </a:p>
        </p:txBody>
      </p:sp>
      <p:graphicFrame>
        <p:nvGraphicFramePr>
          <p:cNvPr id="5" name="Content Placeholder 2">
            <a:extLst>
              <a:ext uri="{FF2B5EF4-FFF2-40B4-BE49-F238E27FC236}">
                <a16:creationId xmlns:a16="http://schemas.microsoft.com/office/drawing/2014/main" id="{24602906-849D-481B-BD61-12EAC7FDDBAB}"/>
              </a:ext>
            </a:extLst>
          </p:cNvPr>
          <p:cNvGraphicFramePr>
            <a:graphicFrameLocks noGrp="1"/>
          </p:cNvGraphicFramePr>
          <p:nvPr>
            <p:ph idx="1"/>
            <p:extLst>
              <p:ext uri="{D42A27DB-BD31-4B8C-83A1-F6EECF244321}">
                <p14:modId xmlns:p14="http://schemas.microsoft.com/office/powerpoint/2010/main" val="3951315690"/>
              </p:ext>
            </p:extLst>
          </p:nvPr>
        </p:nvGraphicFramePr>
        <p:xfrm>
          <a:off x="778531" y="148828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74082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9BCC724-8610-4FBA-A2CA-3D8346E68A95}">
  <we:reference id="6a7bd4f3-0563-43af-8c08-79110eebdff6" version="1.1.0.0" store="EXCatalog" storeType="EXCatalog"/>
  <we:alternateReferences>
    <we:reference id="WA104381155" version="1.1.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6094</TotalTime>
  <Words>1543</Words>
  <Application>Microsoft Office PowerPoint</Application>
  <PresentationFormat>Widescreen</PresentationFormat>
  <Paragraphs>143</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Aharoni</vt:lpstr>
      <vt:lpstr>Algerian</vt:lpstr>
      <vt:lpstr>Arial</vt:lpstr>
      <vt:lpstr>Avenir Next LT Pro Demi</vt:lpstr>
      <vt:lpstr>Times</vt:lpstr>
      <vt:lpstr>Times New Roman</vt:lpstr>
      <vt:lpstr>Trebuchet MS</vt:lpstr>
      <vt:lpstr>Wingdings</vt:lpstr>
      <vt:lpstr>Wingdings 3</vt:lpstr>
      <vt:lpstr>Facet</vt:lpstr>
      <vt:lpstr>Personal Fitness Application</vt:lpstr>
      <vt:lpstr>PowerPoint Presentation</vt:lpstr>
      <vt:lpstr>PowerPoint Presentation</vt:lpstr>
      <vt:lpstr>PowerPoint Presentation</vt:lpstr>
      <vt:lpstr>PowerPoint Presentation</vt:lpstr>
      <vt:lpstr>      ER Diagram</vt:lpstr>
      <vt:lpstr>     ERD For Personal Fitness Application:</vt:lpstr>
      <vt:lpstr>PowerPoint Presentation</vt:lpstr>
      <vt:lpstr>Sematic Network</vt:lpstr>
      <vt:lpstr>Semantic Network Diagram</vt:lpstr>
      <vt:lpstr>Classes of Personal Fitness Application  Class Diagram</vt:lpstr>
      <vt:lpstr>PowerPoint Presentation</vt:lpstr>
      <vt:lpstr>PowerPoint Presentation</vt:lpstr>
      <vt:lpstr>What is State Machine Diagram?</vt:lpstr>
      <vt:lpstr>PowerPoint Presentation</vt:lpstr>
      <vt:lpstr>PowerPoint Presentation</vt:lpstr>
      <vt:lpstr>PowerPoint Presentation</vt:lpstr>
      <vt:lpstr>The relationships between the User and the use cases of Personal Fitness Application: </vt:lpstr>
      <vt:lpstr>Use Case Diagram For Personal Fitness Application</vt:lpstr>
      <vt:lpstr>Login Activity diagram of Personal Fitness Application: </vt:lpstr>
      <vt:lpstr>Activity Diagram of Personal Fitness Application:</vt:lpstr>
      <vt:lpstr>PowerPoint Presentation</vt:lpstr>
      <vt:lpstr>System Sequence Diagram Description</vt:lpstr>
      <vt:lpstr>System Sequence Diagram of Personal Fitness Application: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Bhujel, Sanjib</dc:creator>
  <cp:lastModifiedBy>Mohan Subedi</cp:lastModifiedBy>
  <cp:revision>37</cp:revision>
  <dcterms:created xsi:type="dcterms:W3CDTF">2021-06-26T02:40:53Z</dcterms:created>
  <dcterms:modified xsi:type="dcterms:W3CDTF">2021-12-11T01:16:21Z</dcterms:modified>
</cp:coreProperties>
</file>