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2" r:id="rId14"/>
    <p:sldId id="276" r:id="rId15"/>
    <p:sldId id="277" r:id="rId16"/>
    <p:sldId id="263" r:id="rId17"/>
    <p:sldId id="264" r:id="rId18"/>
    <p:sldId id="265" r:id="rId19"/>
    <p:sldId id="26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C1E74-C4BE-42B7-AC15-9F4322D6E2B3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2526A80-358C-4324-A90D-140C695B61BC}">
      <dgm:prSet/>
      <dgm:spPr/>
      <dgm:t>
        <a:bodyPr/>
        <a:lstStyle/>
        <a:p>
          <a:r>
            <a:rPr lang="en-US" dirty="0"/>
            <a:t>The dataset contains 7,260 rows and 24 columns, providing comprehensive information about H&amp;M products.</a:t>
          </a:r>
        </a:p>
      </dgm:t>
    </dgm:pt>
    <dgm:pt modelId="{E221F0D6-1068-4545-9E4E-71015F35ED8B}" type="parTrans" cxnId="{7158C954-569A-445A-B18E-F0E55208B65C}">
      <dgm:prSet/>
      <dgm:spPr/>
      <dgm:t>
        <a:bodyPr/>
        <a:lstStyle/>
        <a:p>
          <a:endParaRPr lang="en-US"/>
        </a:p>
      </dgm:t>
    </dgm:pt>
    <dgm:pt modelId="{BDA0FF97-DD93-4B9F-92F1-F4BA8238CDBA}" type="sibTrans" cxnId="{7158C954-569A-445A-B18E-F0E55208B65C}">
      <dgm:prSet/>
      <dgm:spPr/>
      <dgm:t>
        <a:bodyPr/>
        <a:lstStyle/>
        <a:p>
          <a:endParaRPr lang="en-US"/>
        </a:p>
      </dgm:t>
    </dgm:pt>
    <dgm:pt modelId="{77F7D193-0B65-486C-9499-AE1C8AE9921B}">
      <dgm:prSet/>
      <dgm:spPr/>
      <dgm:t>
        <a:bodyPr/>
        <a:lstStyle/>
        <a:p>
          <a:r>
            <a:rPr lang="en-US" dirty="0"/>
            <a:t>Key variables include : MRP, Discount, Sale Price and product details such as description, material, fit, and seasonality indicators.</a:t>
          </a:r>
        </a:p>
      </dgm:t>
    </dgm:pt>
    <dgm:pt modelId="{2D88544D-5492-48B2-81CF-D9AE1B84E12C}" type="parTrans" cxnId="{94DA6494-78FE-41D3-BB4B-15F0DEFD016F}">
      <dgm:prSet/>
      <dgm:spPr/>
      <dgm:t>
        <a:bodyPr/>
        <a:lstStyle/>
        <a:p>
          <a:endParaRPr lang="en-US"/>
        </a:p>
      </dgm:t>
    </dgm:pt>
    <dgm:pt modelId="{3E632D75-E7D2-4764-BC9C-FC3359F02124}" type="sibTrans" cxnId="{94DA6494-78FE-41D3-BB4B-15F0DEFD016F}">
      <dgm:prSet/>
      <dgm:spPr/>
      <dgm:t>
        <a:bodyPr/>
        <a:lstStyle/>
        <a:p>
          <a:endParaRPr lang="en-US"/>
        </a:p>
      </dgm:t>
    </dgm:pt>
    <dgm:pt modelId="{80E55D43-4096-4489-8E06-CF4B6EF4F2AB}">
      <dgm:prSet/>
      <dgm:spPr/>
      <dgm:t>
        <a:bodyPr/>
        <a:lstStyle/>
        <a:p>
          <a:r>
            <a:rPr lang="en-US" dirty="0"/>
            <a:t>For data cleaning, irrelevant column (product URL)  was dropped and required column (date of import) was converted to date time format.</a:t>
          </a:r>
        </a:p>
      </dgm:t>
    </dgm:pt>
    <dgm:pt modelId="{2F5CCDDF-3BE9-4E07-A12B-54DF8B4ACF4E}" type="parTrans" cxnId="{7E4C7D3A-7A1C-4B5C-90FD-4C546BC4E4BA}">
      <dgm:prSet/>
      <dgm:spPr/>
      <dgm:t>
        <a:bodyPr/>
        <a:lstStyle/>
        <a:p>
          <a:endParaRPr lang="en-US"/>
        </a:p>
      </dgm:t>
    </dgm:pt>
    <dgm:pt modelId="{639AE90F-1042-4485-8F61-02728DC95893}" type="sibTrans" cxnId="{7E4C7D3A-7A1C-4B5C-90FD-4C546BC4E4BA}">
      <dgm:prSet/>
      <dgm:spPr/>
      <dgm:t>
        <a:bodyPr/>
        <a:lstStyle/>
        <a:p>
          <a:endParaRPr lang="en-US"/>
        </a:p>
      </dgm:t>
    </dgm:pt>
    <dgm:pt modelId="{871CD01F-B608-4CD7-8C28-9740169FB7BD}">
      <dgm:prSet/>
      <dgm:spPr/>
      <dgm:t>
        <a:bodyPr/>
        <a:lstStyle/>
        <a:p>
          <a:r>
            <a:rPr lang="en-US"/>
            <a:t>There are no duplicate values, but few columns had missing values, that were filled with mode as they were categorical.</a:t>
          </a:r>
        </a:p>
      </dgm:t>
    </dgm:pt>
    <dgm:pt modelId="{6FAFCE00-E4AE-4A65-B4D7-025446C2CB7D}" type="parTrans" cxnId="{9883723E-5959-4933-9DEE-3829B5B8B688}">
      <dgm:prSet/>
      <dgm:spPr/>
      <dgm:t>
        <a:bodyPr/>
        <a:lstStyle/>
        <a:p>
          <a:endParaRPr lang="en-US"/>
        </a:p>
      </dgm:t>
    </dgm:pt>
    <dgm:pt modelId="{BB81CAD1-69BA-46D0-8528-95DA735E39A8}" type="sibTrans" cxnId="{9883723E-5959-4933-9DEE-3829B5B8B688}">
      <dgm:prSet/>
      <dgm:spPr/>
      <dgm:t>
        <a:bodyPr/>
        <a:lstStyle/>
        <a:p>
          <a:endParaRPr lang="en-US"/>
        </a:p>
      </dgm:t>
    </dgm:pt>
    <dgm:pt modelId="{3EB17BF8-FC04-4415-9AA7-40B38493A592}">
      <dgm:prSet/>
      <dgm:spPr/>
      <dgm:t>
        <a:bodyPr/>
        <a:lstStyle/>
        <a:p>
          <a:r>
            <a:rPr lang="en-US"/>
            <a:t>For accurate analysis, from net quantity column the numerical values were extracted</a:t>
          </a:r>
        </a:p>
      </dgm:t>
    </dgm:pt>
    <dgm:pt modelId="{97E69D8A-7B81-4AA0-AF9C-BE90C3DC9702}" type="parTrans" cxnId="{CA3A3DC5-D70A-4D09-A5D6-E9148D3FBC01}">
      <dgm:prSet/>
      <dgm:spPr/>
      <dgm:t>
        <a:bodyPr/>
        <a:lstStyle/>
        <a:p>
          <a:endParaRPr lang="en-US"/>
        </a:p>
      </dgm:t>
    </dgm:pt>
    <dgm:pt modelId="{B348EF9F-BF84-44FA-824A-6DB0A213E03D}" type="sibTrans" cxnId="{CA3A3DC5-D70A-4D09-A5D6-E9148D3FBC01}">
      <dgm:prSet/>
      <dgm:spPr/>
      <dgm:t>
        <a:bodyPr/>
        <a:lstStyle/>
        <a:p>
          <a:endParaRPr lang="en-US"/>
        </a:p>
      </dgm:t>
    </dgm:pt>
    <dgm:pt modelId="{F51B71DA-4D42-4070-9B9A-D6A7C031A211}" type="pres">
      <dgm:prSet presAssocID="{34EC1E74-C4BE-42B7-AC15-9F4322D6E2B3}" presName="vert0" presStyleCnt="0">
        <dgm:presLayoutVars>
          <dgm:dir/>
          <dgm:animOne val="branch"/>
          <dgm:animLvl val="lvl"/>
        </dgm:presLayoutVars>
      </dgm:prSet>
      <dgm:spPr/>
    </dgm:pt>
    <dgm:pt modelId="{FD50A91B-432A-44FA-A9EC-F5272169967F}" type="pres">
      <dgm:prSet presAssocID="{92526A80-358C-4324-A90D-140C695B61BC}" presName="thickLine" presStyleLbl="alignNode1" presStyleIdx="0" presStyleCnt="5"/>
      <dgm:spPr/>
    </dgm:pt>
    <dgm:pt modelId="{97CA67CA-673C-4199-A0CB-29A2B129355F}" type="pres">
      <dgm:prSet presAssocID="{92526A80-358C-4324-A90D-140C695B61BC}" presName="horz1" presStyleCnt="0"/>
      <dgm:spPr/>
    </dgm:pt>
    <dgm:pt modelId="{CC5B56D2-FD4F-4924-BAE5-66913D06F8A6}" type="pres">
      <dgm:prSet presAssocID="{92526A80-358C-4324-A90D-140C695B61BC}" presName="tx1" presStyleLbl="revTx" presStyleIdx="0" presStyleCnt="5"/>
      <dgm:spPr/>
    </dgm:pt>
    <dgm:pt modelId="{8716DCA8-94A2-4468-A256-8885A343C0F1}" type="pres">
      <dgm:prSet presAssocID="{92526A80-358C-4324-A90D-140C695B61BC}" presName="vert1" presStyleCnt="0"/>
      <dgm:spPr/>
    </dgm:pt>
    <dgm:pt modelId="{D61EFA00-A39B-4DC3-8448-A35DD0DD00E2}" type="pres">
      <dgm:prSet presAssocID="{77F7D193-0B65-486C-9499-AE1C8AE9921B}" presName="thickLine" presStyleLbl="alignNode1" presStyleIdx="1" presStyleCnt="5"/>
      <dgm:spPr/>
    </dgm:pt>
    <dgm:pt modelId="{15E0FB5D-CEC5-466B-ADCD-0A76D051350D}" type="pres">
      <dgm:prSet presAssocID="{77F7D193-0B65-486C-9499-AE1C8AE9921B}" presName="horz1" presStyleCnt="0"/>
      <dgm:spPr/>
    </dgm:pt>
    <dgm:pt modelId="{C32C9365-5FF7-4AAA-B4DC-786422FB1F2D}" type="pres">
      <dgm:prSet presAssocID="{77F7D193-0B65-486C-9499-AE1C8AE9921B}" presName="tx1" presStyleLbl="revTx" presStyleIdx="1" presStyleCnt="5"/>
      <dgm:spPr/>
    </dgm:pt>
    <dgm:pt modelId="{5790F1DC-B33C-4AB0-8DBA-DFC3D7C76BB5}" type="pres">
      <dgm:prSet presAssocID="{77F7D193-0B65-486C-9499-AE1C8AE9921B}" presName="vert1" presStyleCnt="0"/>
      <dgm:spPr/>
    </dgm:pt>
    <dgm:pt modelId="{A4C1C8A4-9B93-4A68-A1FC-85F77F56EBD7}" type="pres">
      <dgm:prSet presAssocID="{80E55D43-4096-4489-8E06-CF4B6EF4F2AB}" presName="thickLine" presStyleLbl="alignNode1" presStyleIdx="2" presStyleCnt="5"/>
      <dgm:spPr/>
    </dgm:pt>
    <dgm:pt modelId="{2E0F6244-1625-40EB-84B4-A8B10842BDC6}" type="pres">
      <dgm:prSet presAssocID="{80E55D43-4096-4489-8E06-CF4B6EF4F2AB}" presName="horz1" presStyleCnt="0"/>
      <dgm:spPr/>
    </dgm:pt>
    <dgm:pt modelId="{4EFC6141-60E5-424D-AE31-ABAA8E7997FB}" type="pres">
      <dgm:prSet presAssocID="{80E55D43-4096-4489-8E06-CF4B6EF4F2AB}" presName="tx1" presStyleLbl="revTx" presStyleIdx="2" presStyleCnt="5"/>
      <dgm:spPr/>
    </dgm:pt>
    <dgm:pt modelId="{2CD0E847-76A6-4733-AC7C-5F7C6C340282}" type="pres">
      <dgm:prSet presAssocID="{80E55D43-4096-4489-8E06-CF4B6EF4F2AB}" presName="vert1" presStyleCnt="0"/>
      <dgm:spPr/>
    </dgm:pt>
    <dgm:pt modelId="{2484CBBA-5714-4F7A-B504-03337BBAAFAA}" type="pres">
      <dgm:prSet presAssocID="{871CD01F-B608-4CD7-8C28-9740169FB7BD}" presName="thickLine" presStyleLbl="alignNode1" presStyleIdx="3" presStyleCnt="5"/>
      <dgm:spPr/>
    </dgm:pt>
    <dgm:pt modelId="{100DB17C-3C7E-4930-9531-BD79A6D44A9C}" type="pres">
      <dgm:prSet presAssocID="{871CD01F-B608-4CD7-8C28-9740169FB7BD}" presName="horz1" presStyleCnt="0"/>
      <dgm:spPr/>
    </dgm:pt>
    <dgm:pt modelId="{D06E2C66-768E-4C40-8363-79AEADBD8FE3}" type="pres">
      <dgm:prSet presAssocID="{871CD01F-B608-4CD7-8C28-9740169FB7BD}" presName="tx1" presStyleLbl="revTx" presStyleIdx="3" presStyleCnt="5"/>
      <dgm:spPr/>
    </dgm:pt>
    <dgm:pt modelId="{FBED8C0F-B67D-4A8A-81F6-6DE56F3F0662}" type="pres">
      <dgm:prSet presAssocID="{871CD01F-B608-4CD7-8C28-9740169FB7BD}" presName="vert1" presStyleCnt="0"/>
      <dgm:spPr/>
    </dgm:pt>
    <dgm:pt modelId="{953219E2-F284-4D31-92AE-00D1C30B6C85}" type="pres">
      <dgm:prSet presAssocID="{3EB17BF8-FC04-4415-9AA7-40B38493A592}" presName="thickLine" presStyleLbl="alignNode1" presStyleIdx="4" presStyleCnt="5"/>
      <dgm:spPr/>
    </dgm:pt>
    <dgm:pt modelId="{BABC3019-A192-4C90-A098-0A0413153939}" type="pres">
      <dgm:prSet presAssocID="{3EB17BF8-FC04-4415-9AA7-40B38493A592}" presName="horz1" presStyleCnt="0"/>
      <dgm:spPr/>
    </dgm:pt>
    <dgm:pt modelId="{B840414E-5651-4075-99A3-9BCA363EBAC3}" type="pres">
      <dgm:prSet presAssocID="{3EB17BF8-FC04-4415-9AA7-40B38493A592}" presName="tx1" presStyleLbl="revTx" presStyleIdx="4" presStyleCnt="5"/>
      <dgm:spPr/>
    </dgm:pt>
    <dgm:pt modelId="{340A13EF-50E2-4C16-8208-5BD4D8D895F2}" type="pres">
      <dgm:prSet presAssocID="{3EB17BF8-FC04-4415-9AA7-40B38493A592}" presName="vert1" presStyleCnt="0"/>
      <dgm:spPr/>
    </dgm:pt>
  </dgm:ptLst>
  <dgm:cxnLst>
    <dgm:cxn modelId="{8340A531-026C-4D66-9E54-883B441C4201}" type="presOf" srcId="{92526A80-358C-4324-A90D-140C695B61BC}" destId="{CC5B56D2-FD4F-4924-BAE5-66913D06F8A6}" srcOrd="0" destOrd="0" presId="urn:microsoft.com/office/officeart/2008/layout/LinedList"/>
    <dgm:cxn modelId="{7E4C7D3A-7A1C-4B5C-90FD-4C546BC4E4BA}" srcId="{34EC1E74-C4BE-42B7-AC15-9F4322D6E2B3}" destId="{80E55D43-4096-4489-8E06-CF4B6EF4F2AB}" srcOrd="2" destOrd="0" parTransId="{2F5CCDDF-3BE9-4E07-A12B-54DF8B4ACF4E}" sibTransId="{639AE90F-1042-4485-8F61-02728DC95893}"/>
    <dgm:cxn modelId="{9883723E-5959-4933-9DEE-3829B5B8B688}" srcId="{34EC1E74-C4BE-42B7-AC15-9F4322D6E2B3}" destId="{871CD01F-B608-4CD7-8C28-9740169FB7BD}" srcOrd="3" destOrd="0" parTransId="{6FAFCE00-E4AE-4A65-B4D7-025446C2CB7D}" sibTransId="{BB81CAD1-69BA-46D0-8528-95DA735E39A8}"/>
    <dgm:cxn modelId="{339CE35B-C7C2-4EF2-A536-2BEECB1355DE}" type="presOf" srcId="{80E55D43-4096-4489-8E06-CF4B6EF4F2AB}" destId="{4EFC6141-60E5-424D-AE31-ABAA8E7997FB}" srcOrd="0" destOrd="0" presId="urn:microsoft.com/office/officeart/2008/layout/LinedList"/>
    <dgm:cxn modelId="{A329CF73-A8FF-4CD6-9763-425A2D0FA1E9}" type="presOf" srcId="{77F7D193-0B65-486C-9499-AE1C8AE9921B}" destId="{C32C9365-5FF7-4AAA-B4DC-786422FB1F2D}" srcOrd="0" destOrd="0" presId="urn:microsoft.com/office/officeart/2008/layout/LinedList"/>
    <dgm:cxn modelId="{7158C954-569A-445A-B18E-F0E55208B65C}" srcId="{34EC1E74-C4BE-42B7-AC15-9F4322D6E2B3}" destId="{92526A80-358C-4324-A90D-140C695B61BC}" srcOrd="0" destOrd="0" parTransId="{E221F0D6-1068-4545-9E4E-71015F35ED8B}" sibTransId="{BDA0FF97-DD93-4B9F-92F1-F4BA8238CDBA}"/>
    <dgm:cxn modelId="{94DA6494-78FE-41D3-BB4B-15F0DEFD016F}" srcId="{34EC1E74-C4BE-42B7-AC15-9F4322D6E2B3}" destId="{77F7D193-0B65-486C-9499-AE1C8AE9921B}" srcOrd="1" destOrd="0" parTransId="{2D88544D-5492-48B2-81CF-D9AE1B84E12C}" sibTransId="{3E632D75-E7D2-4764-BC9C-FC3359F02124}"/>
    <dgm:cxn modelId="{5F6A1097-8B13-426A-886B-5B2E6D56FC59}" type="presOf" srcId="{871CD01F-B608-4CD7-8C28-9740169FB7BD}" destId="{D06E2C66-768E-4C40-8363-79AEADBD8FE3}" srcOrd="0" destOrd="0" presId="urn:microsoft.com/office/officeart/2008/layout/LinedList"/>
    <dgm:cxn modelId="{CA3A3DC5-D70A-4D09-A5D6-E9148D3FBC01}" srcId="{34EC1E74-C4BE-42B7-AC15-9F4322D6E2B3}" destId="{3EB17BF8-FC04-4415-9AA7-40B38493A592}" srcOrd="4" destOrd="0" parTransId="{97E69D8A-7B81-4AA0-AF9C-BE90C3DC9702}" sibTransId="{B348EF9F-BF84-44FA-824A-6DB0A213E03D}"/>
    <dgm:cxn modelId="{C05C0FF3-5768-438A-AE25-041BEB041E44}" type="presOf" srcId="{3EB17BF8-FC04-4415-9AA7-40B38493A592}" destId="{B840414E-5651-4075-99A3-9BCA363EBAC3}" srcOrd="0" destOrd="0" presId="urn:microsoft.com/office/officeart/2008/layout/LinedList"/>
    <dgm:cxn modelId="{397B16FF-FF80-4B8C-9C50-18F33062BBD5}" type="presOf" srcId="{34EC1E74-C4BE-42B7-AC15-9F4322D6E2B3}" destId="{F51B71DA-4D42-4070-9B9A-D6A7C031A211}" srcOrd="0" destOrd="0" presId="urn:microsoft.com/office/officeart/2008/layout/LinedList"/>
    <dgm:cxn modelId="{701C801F-57CA-46C7-82D4-8A022456FCA5}" type="presParOf" srcId="{F51B71DA-4D42-4070-9B9A-D6A7C031A211}" destId="{FD50A91B-432A-44FA-A9EC-F5272169967F}" srcOrd="0" destOrd="0" presId="urn:microsoft.com/office/officeart/2008/layout/LinedList"/>
    <dgm:cxn modelId="{E7B98E93-C48B-4AD6-B976-674A4293FEEE}" type="presParOf" srcId="{F51B71DA-4D42-4070-9B9A-D6A7C031A211}" destId="{97CA67CA-673C-4199-A0CB-29A2B129355F}" srcOrd="1" destOrd="0" presId="urn:microsoft.com/office/officeart/2008/layout/LinedList"/>
    <dgm:cxn modelId="{11901FE1-0071-4386-8A68-C2A24BE88CE4}" type="presParOf" srcId="{97CA67CA-673C-4199-A0CB-29A2B129355F}" destId="{CC5B56D2-FD4F-4924-BAE5-66913D06F8A6}" srcOrd="0" destOrd="0" presId="urn:microsoft.com/office/officeart/2008/layout/LinedList"/>
    <dgm:cxn modelId="{A229F812-B774-440D-A196-E3EB20B003AA}" type="presParOf" srcId="{97CA67CA-673C-4199-A0CB-29A2B129355F}" destId="{8716DCA8-94A2-4468-A256-8885A343C0F1}" srcOrd="1" destOrd="0" presId="urn:microsoft.com/office/officeart/2008/layout/LinedList"/>
    <dgm:cxn modelId="{5871499B-5157-4EA3-9599-9A665D0A3786}" type="presParOf" srcId="{F51B71DA-4D42-4070-9B9A-D6A7C031A211}" destId="{D61EFA00-A39B-4DC3-8448-A35DD0DD00E2}" srcOrd="2" destOrd="0" presId="urn:microsoft.com/office/officeart/2008/layout/LinedList"/>
    <dgm:cxn modelId="{D45522BA-7D69-4A7B-8613-A7A4FF0BAA48}" type="presParOf" srcId="{F51B71DA-4D42-4070-9B9A-D6A7C031A211}" destId="{15E0FB5D-CEC5-466B-ADCD-0A76D051350D}" srcOrd="3" destOrd="0" presId="urn:microsoft.com/office/officeart/2008/layout/LinedList"/>
    <dgm:cxn modelId="{8F5B2F79-FE22-4A1A-B616-93DF727B9E7C}" type="presParOf" srcId="{15E0FB5D-CEC5-466B-ADCD-0A76D051350D}" destId="{C32C9365-5FF7-4AAA-B4DC-786422FB1F2D}" srcOrd="0" destOrd="0" presId="urn:microsoft.com/office/officeart/2008/layout/LinedList"/>
    <dgm:cxn modelId="{A10E629D-6E23-473B-B682-B76C603D4F90}" type="presParOf" srcId="{15E0FB5D-CEC5-466B-ADCD-0A76D051350D}" destId="{5790F1DC-B33C-4AB0-8DBA-DFC3D7C76BB5}" srcOrd="1" destOrd="0" presId="urn:microsoft.com/office/officeart/2008/layout/LinedList"/>
    <dgm:cxn modelId="{A7A6592A-0E6B-4873-82A1-A178C63C7F94}" type="presParOf" srcId="{F51B71DA-4D42-4070-9B9A-D6A7C031A211}" destId="{A4C1C8A4-9B93-4A68-A1FC-85F77F56EBD7}" srcOrd="4" destOrd="0" presId="urn:microsoft.com/office/officeart/2008/layout/LinedList"/>
    <dgm:cxn modelId="{E0E2BB1B-A431-411C-9D78-6C550DE5BE08}" type="presParOf" srcId="{F51B71DA-4D42-4070-9B9A-D6A7C031A211}" destId="{2E0F6244-1625-40EB-84B4-A8B10842BDC6}" srcOrd="5" destOrd="0" presId="urn:microsoft.com/office/officeart/2008/layout/LinedList"/>
    <dgm:cxn modelId="{7039383D-0CC9-4F57-A351-7045842A6B57}" type="presParOf" srcId="{2E0F6244-1625-40EB-84B4-A8B10842BDC6}" destId="{4EFC6141-60E5-424D-AE31-ABAA8E7997FB}" srcOrd="0" destOrd="0" presId="urn:microsoft.com/office/officeart/2008/layout/LinedList"/>
    <dgm:cxn modelId="{E4E5DD58-FC8C-4EA7-9511-F3ACFE6D4EC2}" type="presParOf" srcId="{2E0F6244-1625-40EB-84B4-A8B10842BDC6}" destId="{2CD0E847-76A6-4733-AC7C-5F7C6C340282}" srcOrd="1" destOrd="0" presId="urn:microsoft.com/office/officeart/2008/layout/LinedList"/>
    <dgm:cxn modelId="{18E46D10-674C-46E9-B6D8-ECC1B601255A}" type="presParOf" srcId="{F51B71DA-4D42-4070-9B9A-D6A7C031A211}" destId="{2484CBBA-5714-4F7A-B504-03337BBAAFAA}" srcOrd="6" destOrd="0" presId="urn:microsoft.com/office/officeart/2008/layout/LinedList"/>
    <dgm:cxn modelId="{B34CF627-C8BE-4C8A-A1D2-491698EF635B}" type="presParOf" srcId="{F51B71DA-4D42-4070-9B9A-D6A7C031A211}" destId="{100DB17C-3C7E-4930-9531-BD79A6D44A9C}" srcOrd="7" destOrd="0" presId="urn:microsoft.com/office/officeart/2008/layout/LinedList"/>
    <dgm:cxn modelId="{68FF99D6-85CC-45B7-8347-00551879AE76}" type="presParOf" srcId="{100DB17C-3C7E-4930-9531-BD79A6D44A9C}" destId="{D06E2C66-768E-4C40-8363-79AEADBD8FE3}" srcOrd="0" destOrd="0" presId="urn:microsoft.com/office/officeart/2008/layout/LinedList"/>
    <dgm:cxn modelId="{51B266F0-10E9-405E-80CB-DEA8C8A6484D}" type="presParOf" srcId="{100DB17C-3C7E-4930-9531-BD79A6D44A9C}" destId="{FBED8C0F-B67D-4A8A-81F6-6DE56F3F0662}" srcOrd="1" destOrd="0" presId="urn:microsoft.com/office/officeart/2008/layout/LinedList"/>
    <dgm:cxn modelId="{3EC27AEE-D46E-44F9-A217-6DFFEF695DFD}" type="presParOf" srcId="{F51B71DA-4D42-4070-9B9A-D6A7C031A211}" destId="{953219E2-F284-4D31-92AE-00D1C30B6C85}" srcOrd="8" destOrd="0" presId="urn:microsoft.com/office/officeart/2008/layout/LinedList"/>
    <dgm:cxn modelId="{A4797D71-DC9F-4084-A251-79956EA3E1D1}" type="presParOf" srcId="{F51B71DA-4D42-4070-9B9A-D6A7C031A211}" destId="{BABC3019-A192-4C90-A098-0A0413153939}" srcOrd="9" destOrd="0" presId="urn:microsoft.com/office/officeart/2008/layout/LinedList"/>
    <dgm:cxn modelId="{4AF09923-E257-4874-9623-43E23E8C1037}" type="presParOf" srcId="{BABC3019-A192-4C90-A098-0A0413153939}" destId="{B840414E-5651-4075-99A3-9BCA363EBAC3}" srcOrd="0" destOrd="0" presId="urn:microsoft.com/office/officeart/2008/layout/LinedList"/>
    <dgm:cxn modelId="{98FF9103-05C5-4021-B934-CB62E4AEC756}" type="presParOf" srcId="{BABC3019-A192-4C90-A098-0A0413153939}" destId="{340A13EF-50E2-4C16-8208-5BD4D8D895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EDADC5-6844-49AD-97F2-D7BBE013272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B14F8-BE4C-4B62-8B27-76E682FD04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Affordable Range: 1337 products (18.4%) fall into this range.</a:t>
          </a:r>
          <a:endParaRPr lang="en-US"/>
        </a:p>
      </dgm:t>
    </dgm:pt>
    <dgm:pt modelId="{1CE91A52-D5E0-45C3-A15E-047C8161A0A2}" type="parTrans" cxnId="{FA8B8E89-739F-4804-82D3-6A4E9D7E1744}">
      <dgm:prSet/>
      <dgm:spPr/>
      <dgm:t>
        <a:bodyPr/>
        <a:lstStyle/>
        <a:p>
          <a:endParaRPr lang="en-US"/>
        </a:p>
      </dgm:t>
    </dgm:pt>
    <dgm:pt modelId="{D530561A-4A15-4B37-AC82-23A7EB11AF96}" type="sibTrans" cxnId="{FA8B8E89-739F-4804-82D3-6A4E9D7E1744}">
      <dgm:prSet/>
      <dgm:spPr/>
      <dgm:t>
        <a:bodyPr/>
        <a:lstStyle/>
        <a:p>
          <a:endParaRPr lang="en-US"/>
        </a:p>
      </dgm:t>
    </dgm:pt>
    <dgm:pt modelId="{057C08CF-76E4-4669-97C1-1B7AFF15BC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Moderate Range: 3363 products (46.3%) fall into this range.</a:t>
          </a:r>
          <a:endParaRPr lang="en-US"/>
        </a:p>
      </dgm:t>
    </dgm:pt>
    <dgm:pt modelId="{0EC920D2-39C6-4988-89F6-7B5EF8BDA3A6}" type="parTrans" cxnId="{E30379F1-E095-4C21-9A51-FA45832B46B2}">
      <dgm:prSet/>
      <dgm:spPr/>
      <dgm:t>
        <a:bodyPr/>
        <a:lstStyle/>
        <a:p>
          <a:endParaRPr lang="en-US"/>
        </a:p>
      </dgm:t>
    </dgm:pt>
    <dgm:pt modelId="{4F024E37-4921-4D58-8B19-38F4A6E135F9}" type="sibTrans" cxnId="{E30379F1-E095-4C21-9A51-FA45832B46B2}">
      <dgm:prSet/>
      <dgm:spPr/>
      <dgm:t>
        <a:bodyPr/>
        <a:lstStyle/>
        <a:p>
          <a:endParaRPr lang="en-US"/>
        </a:p>
      </dgm:t>
    </dgm:pt>
    <dgm:pt modelId="{6C83A2A7-7579-45D5-AA23-00A6AC8A0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Premium Range: 2386 products (32.9%) fall into this range. </a:t>
          </a:r>
          <a:endParaRPr lang="en-US"/>
        </a:p>
      </dgm:t>
    </dgm:pt>
    <dgm:pt modelId="{2DC53067-04D3-4932-A645-2C13C3A12FA2}" type="parTrans" cxnId="{29438A52-9B6B-45CD-ADCE-5D57C46391FD}">
      <dgm:prSet/>
      <dgm:spPr/>
      <dgm:t>
        <a:bodyPr/>
        <a:lstStyle/>
        <a:p>
          <a:endParaRPr lang="en-US"/>
        </a:p>
      </dgm:t>
    </dgm:pt>
    <dgm:pt modelId="{85A4CD31-BF49-4844-9636-A2587693D594}" type="sibTrans" cxnId="{29438A52-9B6B-45CD-ADCE-5D57C46391FD}">
      <dgm:prSet/>
      <dgm:spPr/>
      <dgm:t>
        <a:bodyPr/>
        <a:lstStyle/>
        <a:p>
          <a:endParaRPr lang="en-US"/>
        </a:p>
      </dgm:t>
    </dgm:pt>
    <dgm:pt modelId="{EB66A467-29EF-467E-9B09-B77933B29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Luxury Range: 152 products (2.1%) fall into this range. </a:t>
          </a:r>
          <a:endParaRPr lang="en-US"/>
        </a:p>
      </dgm:t>
    </dgm:pt>
    <dgm:pt modelId="{BE3A54A9-99FB-40B7-9336-E03B8433E2A5}" type="parTrans" cxnId="{328DFBFE-C7C3-45CC-9D88-E28570C6402D}">
      <dgm:prSet/>
      <dgm:spPr/>
      <dgm:t>
        <a:bodyPr/>
        <a:lstStyle/>
        <a:p>
          <a:endParaRPr lang="en-US"/>
        </a:p>
      </dgm:t>
    </dgm:pt>
    <dgm:pt modelId="{378B0223-3FFA-40D4-949A-ED87D80DE29B}" type="sibTrans" cxnId="{328DFBFE-C7C3-45CC-9D88-E28570C6402D}">
      <dgm:prSet/>
      <dgm:spPr/>
      <dgm:t>
        <a:bodyPr/>
        <a:lstStyle/>
        <a:p>
          <a:endParaRPr lang="en-US"/>
        </a:p>
      </dgm:t>
    </dgm:pt>
    <dgm:pt modelId="{77F3364B-42CB-46FD-804B-CE6FE56D0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High Luxury Range: 22 products (0.3%) fall into this range</a:t>
          </a:r>
          <a:endParaRPr lang="en-US"/>
        </a:p>
      </dgm:t>
    </dgm:pt>
    <dgm:pt modelId="{3982296E-FB5A-406D-85A8-A093156A24A6}" type="parTrans" cxnId="{07E6516A-BE7A-46EF-928F-DAF653467B83}">
      <dgm:prSet/>
      <dgm:spPr/>
      <dgm:t>
        <a:bodyPr/>
        <a:lstStyle/>
        <a:p>
          <a:endParaRPr lang="en-US"/>
        </a:p>
      </dgm:t>
    </dgm:pt>
    <dgm:pt modelId="{08D93DFA-6325-4CB5-9CA2-B81850E3078D}" type="sibTrans" cxnId="{07E6516A-BE7A-46EF-928F-DAF653467B83}">
      <dgm:prSet/>
      <dgm:spPr/>
      <dgm:t>
        <a:bodyPr/>
        <a:lstStyle/>
        <a:p>
          <a:endParaRPr lang="en-US"/>
        </a:p>
      </dgm:t>
    </dgm:pt>
    <dgm:pt modelId="{0D9D57A5-3D89-4BB3-8130-030AF4E5F51D}" type="pres">
      <dgm:prSet presAssocID="{49EDADC5-6844-49AD-97F2-D7BBE0132725}" presName="root" presStyleCnt="0">
        <dgm:presLayoutVars>
          <dgm:dir/>
          <dgm:resizeHandles val="exact"/>
        </dgm:presLayoutVars>
      </dgm:prSet>
      <dgm:spPr/>
    </dgm:pt>
    <dgm:pt modelId="{5E49687C-9DB7-4995-B696-D5D6426C6DCC}" type="pres">
      <dgm:prSet presAssocID="{B1BB14F8-BE4C-4B62-8B27-76E682FD04B2}" presName="compNode" presStyleCnt="0"/>
      <dgm:spPr/>
    </dgm:pt>
    <dgm:pt modelId="{1474335D-D734-4B3B-B806-6291ACE109B0}" type="pres">
      <dgm:prSet presAssocID="{B1BB14F8-BE4C-4B62-8B27-76E682FD04B2}" presName="bgRect" presStyleLbl="bgShp" presStyleIdx="0" presStyleCnt="5"/>
      <dgm:spPr/>
    </dgm:pt>
    <dgm:pt modelId="{B9F61CE3-ECF5-44E0-B103-76C7D0AF745D}" type="pres">
      <dgm:prSet presAssocID="{B1BB14F8-BE4C-4B62-8B27-76E682FD04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D32D22C4-B78C-4442-8A51-B0EA07B424AE}" type="pres">
      <dgm:prSet presAssocID="{B1BB14F8-BE4C-4B62-8B27-76E682FD04B2}" presName="spaceRect" presStyleCnt="0"/>
      <dgm:spPr/>
    </dgm:pt>
    <dgm:pt modelId="{6FB50ED5-9775-428E-926F-F4E27AC7B37D}" type="pres">
      <dgm:prSet presAssocID="{B1BB14F8-BE4C-4B62-8B27-76E682FD04B2}" presName="parTx" presStyleLbl="revTx" presStyleIdx="0" presStyleCnt="5">
        <dgm:presLayoutVars>
          <dgm:chMax val="0"/>
          <dgm:chPref val="0"/>
        </dgm:presLayoutVars>
      </dgm:prSet>
      <dgm:spPr/>
    </dgm:pt>
    <dgm:pt modelId="{C86A679E-57EE-42D6-BBF7-45FB25621C0F}" type="pres">
      <dgm:prSet presAssocID="{D530561A-4A15-4B37-AC82-23A7EB11AF96}" presName="sibTrans" presStyleCnt="0"/>
      <dgm:spPr/>
    </dgm:pt>
    <dgm:pt modelId="{8E105C18-AF1C-47F0-9AC2-C152FD824FEB}" type="pres">
      <dgm:prSet presAssocID="{057C08CF-76E4-4669-97C1-1B7AFF15BC7D}" presName="compNode" presStyleCnt="0"/>
      <dgm:spPr/>
    </dgm:pt>
    <dgm:pt modelId="{FD4F91CE-8CB9-4A8C-8DE4-4237865D794B}" type="pres">
      <dgm:prSet presAssocID="{057C08CF-76E4-4669-97C1-1B7AFF15BC7D}" presName="bgRect" presStyleLbl="bgShp" presStyleIdx="1" presStyleCnt="5"/>
      <dgm:spPr/>
    </dgm:pt>
    <dgm:pt modelId="{36C8A2A2-A3E3-4219-84AB-62F077E68FB7}" type="pres">
      <dgm:prSet presAssocID="{057C08CF-76E4-4669-97C1-1B7AFF15BC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2FE4F6E-7CB4-4224-87D2-354B93BE3BD8}" type="pres">
      <dgm:prSet presAssocID="{057C08CF-76E4-4669-97C1-1B7AFF15BC7D}" presName="spaceRect" presStyleCnt="0"/>
      <dgm:spPr/>
    </dgm:pt>
    <dgm:pt modelId="{720F6DD9-47D1-4583-95CE-24DA74F3196F}" type="pres">
      <dgm:prSet presAssocID="{057C08CF-76E4-4669-97C1-1B7AFF15BC7D}" presName="parTx" presStyleLbl="revTx" presStyleIdx="1" presStyleCnt="5">
        <dgm:presLayoutVars>
          <dgm:chMax val="0"/>
          <dgm:chPref val="0"/>
        </dgm:presLayoutVars>
      </dgm:prSet>
      <dgm:spPr/>
    </dgm:pt>
    <dgm:pt modelId="{1A5E0C6D-581B-4514-B566-ECBE52B71672}" type="pres">
      <dgm:prSet presAssocID="{4F024E37-4921-4D58-8B19-38F4A6E135F9}" presName="sibTrans" presStyleCnt="0"/>
      <dgm:spPr/>
    </dgm:pt>
    <dgm:pt modelId="{AA15BF85-C381-4FD8-A0D6-590B7A45EA04}" type="pres">
      <dgm:prSet presAssocID="{6C83A2A7-7579-45D5-AA23-00A6AC8A0A34}" presName="compNode" presStyleCnt="0"/>
      <dgm:spPr/>
    </dgm:pt>
    <dgm:pt modelId="{B3CC06F8-E25A-4726-A51F-632B1B647677}" type="pres">
      <dgm:prSet presAssocID="{6C83A2A7-7579-45D5-AA23-00A6AC8A0A34}" presName="bgRect" presStyleLbl="bgShp" presStyleIdx="2" presStyleCnt="5"/>
      <dgm:spPr/>
    </dgm:pt>
    <dgm:pt modelId="{A4C19E61-32E2-4299-823B-941FC0AB800C}" type="pres">
      <dgm:prSet presAssocID="{6C83A2A7-7579-45D5-AA23-00A6AC8A0A3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D5403993-7128-4562-B58B-7BBAD9013E10}" type="pres">
      <dgm:prSet presAssocID="{6C83A2A7-7579-45D5-AA23-00A6AC8A0A34}" presName="spaceRect" presStyleCnt="0"/>
      <dgm:spPr/>
    </dgm:pt>
    <dgm:pt modelId="{62030021-BD3F-4D73-9FA7-E6C4BEA306C7}" type="pres">
      <dgm:prSet presAssocID="{6C83A2A7-7579-45D5-AA23-00A6AC8A0A34}" presName="parTx" presStyleLbl="revTx" presStyleIdx="2" presStyleCnt="5">
        <dgm:presLayoutVars>
          <dgm:chMax val="0"/>
          <dgm:chPref val="0"/>
        </dgm:presLayoutVars>
      </dgm:prSet>
      <dgm:spPr/>
    </dgm:pt>
    <dgm:pt modelId="{A4CB10EB-CFC9-4349-BDA7-EC28F6DF3937}" type="pres">
      <dgm:prSet presAssocID="{85A4CD31-BF49-4844-9636-A2587693D594}" presName="sibTrans" presStyleCnt="0"/>
      <dgm:spPr/>
    </dgm:pt>
    <dgm:pt modelId="{39A80F23-2F1D-49BF-B081-5133D34F7A9F}" type="pres">
      <dgm:prSet presAssocID="{EB66A467-29EF-467E-9B09-B77933B2941B}" presName="compNode" presStyleCnt="0"/>
      <dgm:spPr/>
    </dgm:pt>
    <dgm:pt modelId="{0770E38E-DF08-4FEF-B4C7-4232765843BB}" type="pres">
      <dgm:prSet presAssocID="{EB66A467-29EF-467E-9B09-B77933B2941B}" presName="bgRect" presStyleLbl="bgShp" presStyleIdx="3" presStyleCnt="5"/>
      <dgm:spPr/>
    </dgm:pt>
    <dgm:pt modelId="{216BD2CD-814F-4704-BB0A-9054592C710F}" type="pres">
      <dgm:prSet presAssocID="{EB66A467-29EF-467E-9B09-B77933B2941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5A30321E-5BD8-4A09-BB17-440A5D95842E}" type="pres">
      <dgm:prSet presAssocID="{EB66A467-29EF-467E-9B09-B77933B2941B}" presName="spaceRect" presStyleCnt="0"/>
      <dgm:spPr/>
    </dgm:pt>
    <dgm:pt modelId="{7D9604F1-0629-437C-8905-91496C66912E}" type="pres">
      <dgm:prSet presAssocID="{EB66A467-29EF-467E-9B09-B77933B2941B}" presName="parTx" presStyleLbl="revTx" presStyleIdx="3" presStyleCnt="5">
        <dgm:presLayoutVars>
          <dgm:chMax val="0"/>
          <dgm:chPref val="0"/>
        </dgm:presLayoutVars>
      </dgm:prSet>
      <dgm:spPr/>
    </dgm:pt>
    <dgm:pt modelId="{B17CB202-6E8F-40AF-AA5D-4646277229E7}" type="pres">
      <dgm:prSet presAssocID="{378B0223-3FFA-40D4-949A-ED87D80DE29B}" presName="sibTrans" presStyleCnt="0"/>
      <dgm:spPr/>
    </dgm:pt>
    <dgm:pt modelId="{558ADD3C-FEF8-4BCE-8AD9-841A3283FB30}" type="pres">
      <dgm:prSet presAssocID="{77F3364B-42CB-46FD-804B-CE6FE56D0044}" presName="compNode" presStyleCnt="0"/>
      <dgm:spPr/>
    </dgm:pt>
    <dgm:pt modelId="{AEBEAD4A-02C1-4DAC-82A2-B56B60609397}" type="pres">
      <dgm:prSet presAssocID="{77F3364B-42CB-46FD-804B-CE6FE56D0044}" presName="bgRect" presStyleLbl="bgShp" presStyleIdx="4" presStyleCnt="5"/>
      <dgm:spPr/>
    </dgm:pt>
    <dgm:pt modelId="{18163B6B-4976-4B34-A00D-0E070CF7F78D}" type="pres">
      <dgm:prSet presAssocID="{77F3364B-42CB-46FD-804B-CE6FE56D004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9BB5D3AD-ADB3-471F-B813-4EC526C009CD}" type="pres">
      <dgm:prSet presAssocID="{77F3364B-42CB-46FD-804B-CE6FE56D0044}" presName="spaceRect" presStyleCnt="0"/>
      <dgm:spPr/>
    </dgm:pt>
    <dgm:pt modelId="{C4A8FED6-CCA5-44AF-8E32-D0AF4ABBF3DB}" type="pres">
      <dgm:prSet presAssocID="{77F3364B-42CB-46FD-804B-CE6FE56D004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7E6516A-BE7A-46EF-928F-DAF653467B83}" srcId="{49EDADC5-6844-49AD-97F2-D7BBE0132725}" destId="{77F3364B-42CB-46FD-804B-CE6FE56D0044}" srcOrd="4" destOrd="0" parTransId="{3982296E-FB5A-406D-85A8-A093156A24A6}" sibTransId="{08D93DFA-6325-4CB5-9CA2-B81850E3078D}"/>
    <dgm:cxn modelId="{29438A52-9B6B-45CD-ADCE-5D57C46391FD}" srcId="{49EDADC5-6844-49AD-97F2-D7BBE0132725}" destId="{6C83A2A7-7579-45D5-AA23-00A6AC8A0A34}" srcOrd="2" destOrd="0" parTransId="{2DC53067-04D3-4932-A645-2C13C3A12FA2}" sibTransId="{85A4CD31-BF49-4844-9636-A2587693D594}"/>
    <dgm:cxn modelId="{14F93F55-5AB7-43C8-BFCD-1B862CDDAD3D}" type="presOf" srcId="{77F3364B-42CB-46FD-804B-CE6FE56D0044}" destId="{C4A8FED6-CCA5-44AF-8E32-D0AF4ABBF3DB}" srcOrd="0" destOrd="0" presId="urn:microsoft.com/office/officeart/2018/2/layout/IconVerticalSolidList"/>
    <dgm:cxn modelId="{FA8B8E89-739F-4804-82D3-6A4E9D7E1744}" srcId="{49EDADC5-6844-49AD-97F2-D7BBE0132725}" destId="{B1BB14F8-BE4C-4B62-8B27-76E682FD04B2}" srcOrd="0" destOrd="0" parTransId="{1CE91A52-D5E0-45C3-A15E-047C8161A0A2}" sibTransId="{D530561A-4A15-4B37-AC82-23A7EB11AF96}"/>
    <dgm:cxn modelId="{FB1C759B-4B8E-472F-AB41-55B9A8D1E973}" type="presOf" srcId="{49EDADC5-6844-49AD-97F2-D7BBE0132725}" destId="{0D9D57A5-3D89-4BB3-8130-030AF4E5F51D}" srcOrd="0" destOrd="0" presId="urn:microsoft.com/office/officeart/2018/2/layout/IconVerticalSolidList"/>
    <dgm:cxn modelId="{A7313D9C-8AFC-45AF-A728-95B6E5FF27D5}" type="presOf" srcId="{EB66A467-29EF-467E-9B09-B77933B2941B}" destId="{7D9604F1-0629-437C-8905-91496C66912E}" srcOrd="0" destOrd="0" presId="urn:microsoft.com/office/officeart/2018/2/layout/IconVerticalSolidList"/>
    <dgm:cxn modelId="{E8C260B6-48DF-4A88-B9A5-1B52E0702F2E}" type="presOf" srcId="{6C83A2A7-7579-45D5-AA23-00A6AC8A0A34}" destId="{62030021-BD3F-4D73-9FA7-E6C4BEA306C7}" srcOrd="0" destOrd="0" presId="urn:microsoft.com/office/officeart/2018/2/layout/IconVerticalSolidList"/>
    <dgm:cxn modelId="{3409D4BE-CD8C-47D1-94F4-F6A5258BD07E}" type="presOf" srcId="{B1BB14F8-BE4C-4B62-8B27-76E682FD04B2}" destId="{6FB50ED5-9775-428E-926F-F4E27AC7B37D}" srcOrd="0" destOrd="0" presId="urn:microsoft.com/office/officeart/2018/2/layout/IconVerticalSolidList"/>
    <dgm:cxn modelId="{EAA7A2D2-9C95-43A7-827D-12CFDA3AF0C1}" type="presOf" srcId="{057C08CF-76E4-4669-97C1-1B7AFF15BC7D}" destId="{720F6DD9-47D1-4583-95CE-24DA74F3196F}" srcOrd="0" destOrd="0" presId="urn:microsoft.com/office/officeart/2018/2/layout/IconVerticalSolidList"/>
    <dgm:cxn modelId="{E30379F1-E095-4C21-9A51-FA45832B46B2}" srcId="{49EDADC5-6844-49AD-97F2-D7BBE0132725}" destId="{057C08CF-76E4-4669-97C1-1B7AFF15BC7D}" srcOrd="1" destOrd="0" parTransId="{0EC920D2-39C6-4988-89F6-7B5EF8BDA3A6}" sibTransId="{4F024E37-4921-4D58-8B19-38F4A6E135F9}"/>
    <dgm:cxn modelId="{328DFBFE-C7C3-45CC-9D88-E28570C6402D}" srcId="{49EDADC5-6844-49AD-97F2-D7BBE0132725}" destId="{EB66A467-29EF-467E-9B09-B77933B2941B}" srcOrd="3" destOrd="0" parTransId="{BE3A54A9-99FB-40B7-9336-E03B8433E2A5}" sibTransId="{378B0223-3FFA-40D4-949A-ED87D80DE29B}"/>
    <dgm:cxn modelId="{D4A7361E-BB6E-4D1D-B597-2EB8725D7541}" type="presParOf" srcId="{0D9D57A5-3D89-4BB3-8130-030AF4E5F51D}" destId="{5E49687C-9DB7-4995-B696-D5D6426C6DCC}" srcOrd="0" destOrd="0" presId="urn:microsoft.com/office/officeart/2018/2/layout/IconVerticalSolidList"/>
    <dgm:cxn modelId="{AA1A2F02-C090-47C0-8AA9-F10AB2131BB3}" type="presParOf" srcId="{5E49687C-9DB7-4995-B696-D5D6426C6DCC}" destId="{1474335D-D734-4B3B-B806-6291ACE109B0}" srcOrd="0" destOrd="0" presId="urn:microsoft.com/office/officeart/2018/2/layout/IconVerticalSolidList"/>
    <dgm:cxn modelId="{B88D2891-207A-4A6D-98C0-D6E89686E340}" type="presParOf" srcId="{5E49687C-9DB7-4995-B696-D5D6426C6DCC}" destId="{B9F61CE3-ECF5-44E0-B103-76C7D0AF745D}" srcOrd="1" destOrd="0" presId="urn:microsoft.com/office/officeart/2018/2/layout/IconVerticalSolidList"/>
    <dgm:cxn modelId="{AB25D471-FB81-468D-9CB9-51289C31E758}" type="presParOf" srcId="{5E49687C-9DB7-4995-B696-D5D6426C6DCC}" destId="{D32D22C4-B78C-4442-8A51-B0EA07B424AE}" srcOrd="2" destOrd="0" presId="urn:microsoft.com/office/officeart/2018/2/layout/IconVerticalSolidList"/>
    <dgm:cxn modelId="{F2BC37B3-FD26-4AFE-98F9-2F4E06DE4A6D}" type="presParOf" srcId="{5E49687C-9DB7-4995-B696-D5D6426C6DCC}" destId="{6FB50ED5-9775-428E-926F-F4E27AC7B37D}" srcOrd="3" destOrd="0" presId="urn:microsoft.com/office/officeart/2018/2/layout/IconVerticalSolidList"/>
    <dgm:cxn modelId="{86A55548-41D9-4BC7-A79E-BC7F30AD850D}" type="presParOf" srcId="{0D9D57A5-3D89-4BB3-8130-030AF4E5F51D}" destId="{C86A679E-57EE-42D6-BBF7-45FB25621C0F}" srcOrd="1" destOrd="0" presId="urn:microsoft.com/office/officeart/2018/2/layout/IconVerticalSolidList"/>
    <dgm:cxn modelId="{D6E47155-AFF0-4EB8-B7C4-80FDB443F249}" type="presParOf" srcId="{0D9D57A5-3D89-4BB3-8130-030AF4E5F51D}" destId="{8E105C18-AF1C-47F0-9AC2-C152FD824FEB}" srcOrd="2" destOrd="0" presId="urn:microsoft.com/office/officeart/2018/2/layout/IconVerticalSolidList"/>
    <dgm:cxn modelId="{F0021C34-A333-45DC-B770-772D8A6F6618}" type="presParOf" srcId="{8E105C18-AF1C-47F0-9AC2-C152FD824FEB}" destId="{FD4F91CE-8CB9-4A8C-8DE4-4237865D794B}" srcOrd="0" destOrd="0" presId="urn:microsoft.com/office/officeart/2018/2/layout/IconVerticalSolidList"/>
    <dgm:cxn modelId="{8875AD51-D3C0-47DA-B219-47C35C85A1E9}" type="presParOf" srcId="{8E105C18-AF1C-47F0-9AC2-C152FD824FEB}" destId="{36C8A2A2-A3E3-4219-84AB-62F077E68FB7}" srcOrd="1" destOrd="0" presId="urn:microsoft.com/office/officeart/2018/2/layout/IconVerticalSolidList"/>
    <dgm:cxn modelId="{0A69A497-8FE0-4660-8C9F-D9C1A7A24E52}" type="presParOf" srcId="{8E105C18-AF1C-47F0-9AC2-C152FD824FEB}" destId="{12FE4F6E-7CB4-4224-87D2-354B93BE3BD8}" srcOrd="2" destOrd="0" presId="urn:microsoft.com/office/officeart/2018/2/layout/IconVerticalSolidList"/>
    <dgm:cxn modelId="{029F9BFF-190E-42A1-B415-01721511DD26}" type="presParOf" srcId="{8E105C18-AF1C-47F0-9AC2-C152FD824FEB}" destId="{720F6DD9-47D1-4583-95CE-24DA74F3196F}" srcOrd="3" destOrd="0" presId="urn:microsoft.com/office/officeart/2018/2/layout/IconVerticalSolidList"/>
    <dgm:cxn modelId="{5C072016-1ADB-4D58-BEE9-381282272380}" type="presParOf" srcId="{0D9D57A5-3D89-4BB3-8130-030AF4E5F51D}" destId="{1A5E0C6D-581B-4514-B566-ECBE52B71672}" srcOrd="3" destOrd="0" presId="urn:microsoft.com/office/officeart/2018/2/layout/IconVerticalSolidList"/>
    <dgm:cxn modelId="{C825A482-2584-4245-8D18-95BF20A7CCCC}" type="presParOf" srcId="{0D9D57A5-3D89-4BB3-8130-030AF4E5F51D}" destId="{AA15BF85-C381-4FD8-A0D6-590B7A45EA04}" srcOrd="4" destOrd="0" presId="urn:microsoft.com/office/officeart/2018/2/layout/IconVerticalSolidList"/>
    <dgm:cxn modelId="{A6E6F099-73E2-4D81-9D23-A3F666DCF57E}" type="presParOf" srcId="{AA15BF85-C381-4FD8-A0D6-590B7A45EA04}" destId="{B3CC06F8-E25A-4726-A51F-632B1B647677}" srcOrd="0" destOrd="0" presId="urn:microsoft.com/office/officeart/2018/2/layout/IconVerticalSolidList"/>
    <dgm:cxn modelId="{89BBF6AA-3BDC-404C-9A64-C7DE65CC0FBD}" type="presParOf" srcId="{AA15BF85-C381-4FD8-A0D6-590B7A45EA04}" destId="{A4C19E61-32E2-4299-823B-941FC0AB800C}" srcOrd="1" destOrd="0" presId="urn:microsoft.com/office/officeart/2018/2/layout/IconVerticalSolidList"/>
    <dgm:cxn modelId="{727035AF-D7E7-482C-991B-203D8BC44D3C}" type="presParOf" srcId="{AA15BF85-C381-4FD8-A0D6-590B7A45EA04}" destId="{D5403993-7128-4562-B58B-7BBAD9013E10}" srcOrd="2" destOrd="0" presId="urn:microsoft.com/office/officeart/2018/2/layout/IconVerticalSolidList"/>
    <dgm:cxn modelId="{1C45D318-7810-41B5-A0E1-903849DEFF34}" type="presParOf" srcId="{AA15BF85-C381-4FD8-A0D6-590B7A45EA04}" destId="{62030021-BD3F-4D73-9FA7-E6C4BEA306C7}" srcOrd="3" destOrd="0" presId="urn:microsoft.com/office/officeart/2018/2/layout/IconVerticalSolidList"/>
    <dgm:cxn modelId="{8605AAB1-5233-4E4E-AAB6-E6D409672DBD}" type="presParOf" srcId="{0D9D57A5-3D89-4BB3-8130-030AF4E5F51D}" destId="{A4CB10EB-CFC9-4349-BDA7-EC28F6DF3937}" srcOrd="5" destOrd="0" presId="urn:microsoft.com/office/officeart/2018/2/layout/IconVerticalSolidList"/>
    <dgm:cxn modelId="{F473B391-2EBE-454E-9F8D-78CC6D7E7F00}" type="presParOf" srcId="{0D9D57A5-3D89-4BB3-8130-030AF4E5F51D}" destId="{39A80F23-2F1D-49BF-B081-5133D34F7A9F}" srcOrd="6" destOrd="0" presId="urn:microsoft.com/office/officeart/2018/2/layout/IconVerticalSolidList"/>
    <dgm:cxn modelId="{FDC50901-4B20-4E25-A41C-A6D7B1BA69C7}" type="presParOf" srcId="{39A80F23-2F1D-49BF-B081-5133D34F7A9F}" destId="{0770E38E-DF08-4FEF-B4C7-4232765843BB}" srcOrd="0" destOrd="0" presId="urn:microsoft.com/office/officeart/2018/2/layout/IconVerticalSolidList"/>
    <dgm:cxn modelId="{4213F4EA-43AF-4B08-BA64-F686D5680F08}" type="presParOf" srcId="{39A80F23-2F1D-49BF-B081-5133D34F7A9F}" destId="{216BD2CD-814F-4704-BB0A-9054592C710F}" srcOrd="1" destOrd="0" presId="urn:microsoft.com/office/officeart/2018/2/layout/IconVerticalSolidList"/>
    <dgm:cxn modelId="{F68648AD-2E5C-4010-980F-131572586FEA}" type="presParOf" srcId="{39A80F23-2F1D-49BF-B081-5133D34F7A9F}" destId="{5A30321E-5BD8-4A09-BB17-440A5D95842E}" srcOrd="2" destOrd="0" presId="urn:microsoft.com/office/officeart/2018/2/layout/IconVerticalSolidList"/>
    <dgm:cxn modelId="{EFE5115A-50AC-4024-AE3A-1A404AE31938}" type="presParOf" srcId="{39A80F23-2F1D-49BF-B081-5133D34F7A9F}" destId="{7D9604F1-0629-437C-8905-91496C66912E}" srcOrd="3" destOrd="0" presId="urn:microsoft.com/office/officeart/2018/2/layout/IconVerticalSolidList"/>
    <dgm:cxn modelId="{C56E5E36-4D34-4A51-9961-9BD30A0614B5}" type="presParOf" srcId="{0D9D57A5-3D89-4BB3-8130-030AF4E5F51D}" destId="{B17CB202-6E8F-40AF-AA5D-4646277229E7}" srcOrd="7" destOrd="0" presId="urn:microsoft.com/office/officeart/2018/2/layout/IconVerticalSolidList"/>
    <dgm:cxn modelId="{F4B5DE85-9252-4B86-BCA4-B0813B15DDB6}" type="presParOf" srcId="{0D9D57A5-3D89-4BB3-8130-030AF4E5F51D}" destId="{558ADD3C-FEF8-4BCE-8AD9-841A3283FB30}" srcOrd="8" destOrd="0" presId="urn:microsoft.com/office/officeart/2018/2/layout/IconVerticalSolidList"/>
    <dgm:cxn modelId="{5070BB5C-E5E5-4CAA-811F-65739157083A}" type="presParOf" srcId="{558ADD3C-FEF8-4BCE-8AD9-841A3283FB30}" destId="{AEBEAD4A-02C1-4DAC-82A2-B56B60609397}" srcOrd="0" destOrd="0" presId="urn:microsoft.com/office/officeart/2018/2/layout/IconVerticalSolidList"/>
    <dgm:cxn modelId="{99AD64BC-A69F-419D-90FB-22F766CD6FB3}" type="presParOf" srcId="{558ADD3C-FEF8-4BCE-8AD9-841A3283FB30}" destId="{18163B6B-4976-4B34-A00D-0E070CF7F78D}" srcOrd="1" destOrd="0" presId="urn:microsoft.com/office/officeart/2018/2/layout/IconVerticalSolidList"/>
    <dgm:cxn modelId="{FC1EF51B-9B1C-40BB-A8F4-0F77132D8D28}" type="presParOf" srcId="{558ADD3C-FEF8-4BCE-8AD9-841A3283FB30}" destId="{9BB5D3AD-ADB3-471F-B813-4EC526C009CD}" srcOrd="2" destOrd="0" presId="urn:microsoft.com/office/officeart/2018/2/layout/IconVerticalSolidList"/>
    <dgm:cxn modelId="{69897ECF-1F7C-4BA6-A1DA-C561251EB97C}" type="presParOf" srcId="{558ADD3C-FEF8-4BCE-8AD9-841A3283FB30}" destId="{C4A8FED6-CCA5-44AF-8E32-D0AF4ABBF3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126B04-C7E7-4FE2-A08E-08ACD4F6CA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F60683-616B-4BBE-8491-57847A57F74B}">
      <dgm:prSet/>
      <dgm:spPr/>
      <dgm:t>
        <a:bodyPr/>
        <a:lstStyle/>
        <a:p>
          <a:r>
            <a:rPr lang="en-CA"/>
            <a:t>The ribbed vest top is the most purchased product.</a:t>
          </a:r>
          <a:endParaRPr lang="en-US"/>
        </a:p>
      </dgm:t>
    </dgm:pt>
    <dgm:pt modelId="{B6092CA7-37CB-4E19-90D8-1C6D44432A02}" type="parTrans" cxnId="{B13A11D2-E692-4CFE-BA65-DA7E7BBA316A}">
      <dgm:prSet/>
      <dgm:spPr/>
      <dgm:t>
        <a:bodyPr/>
        <a:lstStyle/>
        <a:p>
          <a:endParaRPr lang="en-US"/>
        </a:p>
      </dgm:t>
    </dgm:pt>
    <dgm:pt modelId="{4BD9D647-BD10-463B-AECB-11436D7A75DD}" type="sibTrans" cxnId="{B13A11D2-E692-4CFE-BA65-DA7E7BBA316A}">
      <dgm:prSet/>
      <dgm:spPr/>
      <dgm:t>
        <a:bodyPr/>
        <a:lstStyle/>
        <a:p>
          <a:endParaRPr lang="en-US"/>
        </a:p>
      </dgm:t>
    </dgm:pt>
    <dgm:pt modelId="{6A75DF01-C19C-4378-A32F-6B5C1709BB18}">
      <dgm:prSet/>
      <dgm:spPr/>
      <dgm:t>
        <a:bodyPr/>
        <a:lstStyle/>
        <a:p>
          <a:r>
            <a:rPr lang="en-CA"/>
            <a:t>The essential items like trainer socks and liner socks are also frequently purchased, reflecting demand for basics.</a:t>
          </a:r>
          <a:endParaRPr lang="en-US"/>
        </a:p>
      </dgm:t>
    </dgm:pt>
    <dgm:pt modelId="{4BEDD610-20C5-4A84-BDBA-2A429BD8C972}" type="parTrans" cxnId="{78181033-C750-4167-8EA5-EAA53FDC4732}">
      <dgm:prSet/>
      <dgm:spPr/>
      <dgm:t>
        <a:bodyPr/>
        <a:lstStyle/>
        <a:p>
          <a:endParaRPr lang="en-US"/>
        </a:p>
      </dgm:t>
    </dgm:pt>
    <dgm:pt modelId="{E916FD91-25E3-4D60-A5B0-41AF9A453C35}" type="sibTrans" cxnId="{78181033-C750-4167-8EA5-EAA53FDC4732}">
      <dgm:prSet/>
      <dgm:spPr/>
      <dgm:t>
        <a:bodyPr/>
        <a:lstStyle/>
        <a:p>
          <a:endParaRPr lang="en-US"/>
        </a:p>
      </dgm:t>
    </dgm:pt>
    <dgm:pt modelId="{658848B4-3196-4BB3-A070-6D92A1DEADB7}">
      <dgm:prSet/>
      <dgm:spPr/>
      <dgm:t>
        <a:bodyPr/>
        <a:lstStyle/>
        <a:p>
          <a:r>
            <a:rPr lang="en-CA"/>
            <a:t>Multipack products are also commonly purchased, indicating customer preference for value deals.</a:t>
          </a:r>
          <a:endParaRPr lang="en-US"/>
        </a:p>
      </dgm:t>
    </dgm:pt>
    <dgm:pt modelId="{221830D3-8CB8-4D2D-BD70-599781532952}" type="parTrans" cxnId="{4D56601B-BC8F-4FEF-9B80-87CF3946529A}">
      <dgm:prSet/>
      <dgm:spPr/>
      <dgm:t>
        <a:bodyPr/>
        <a:lstStyle/>
        <a:p>
          <a:endParaRPr lang="en-US"/>
        </a:p>
      </dgm:t>
    </dgm:pt>
    <dgm:pt modelId="{EA39077C-BBBC-4927-8C5E-063E29C33FCE}" type="sibTrans" cxnId="{4D56601B-BC8F-4FEF-9B80-87CF3946529A}">
      <dgm:prSet/>
      <dgm:spPr/>
      <dgm:t>
        <a:bodyPr/>
        <a:lstStyle/>
        <a:p>
          <a:endParaRPr lang="en-US"/>
        </a:p>
      </dgm:t>
    </dgm:pt>
    <dgm:pt modelId="{DE46C9AF-5EA2-4729-A942-1CB9AB17513E}" type="pres">
      <dgm:prSet presAssocID="{FE126B04-C7E7-4FE2-A08E-08ACD4F6CAD8}" presName="vert0" presStyleCnt="0">
        <dgm:presLayoutVars>
          <dgm:dir/>
          <dgm:animOne val="branch"/>
          <dgm:animLvl val="lvl"/>
        </dgm:presLayoutVars>
      </dgm:prSet>
      <dgm:spPr/>
    </dgm:pt>
    <dgm:pt modelId="{F96ACFAF-9DA7-4BE7-B654-61D77F682F92}" type="pres">
      <dgm:prSet presAssocID="{F0F60683-616B-4BBE-8491-57847A57F74B}" presName="thickLine" presStyleLbl="alignNode1" presStyleIdx="0" presStyleCnt="3"/>
      <dgm:spPr/>
    </dgm:pt>
    <dgm:pt modelId="{6180EBE6-6B80-4FAD-A9F8-4C856BF876F0}" type="pres">
      <dgm:prSet presAssocID="{F0F60683-616B-4BBE-8491-57847A57F74B}" presName="horz1" presStyleCnt="0"/>
      <dgm:spPr/>
    </dgm:pt>
    <dgm:pt modelId="{B43DCCEF-8099-48DD-A497-8A232149633D}" type="pres">
      <dgm:prSet presAssocID="{F0F60683-616B-4BBE-8491-57847A57F74B}" presName="tx1" presStyleLbl="revTx" presStyleIdx="0" presStyleCnt="3"/>
      <dgm:spPr/>
    </dgm:pt>
    <dgm:pt modelId="{0FE4FE61-BD5E-47DF-BD98-C7A6799BDC5F}" type="pres">
      <dgm:prSet presAssocID="{F0F60683-616B-4BBE-8491-57847A57F74B}" presName="vert1" presStyleCnt="0"/>
      <dgm:spPr/>
    </dgm:pt>
    <dgm:pt modelId="{205BF765-25B4-40F0-950F-FB75644B5904}" type="pres">
      <dgm:prSet presAssocID="{6A75DF01-C19C-4378-A32F-6B5C1709BB18}" presName="thickLine" presStyleLbl="alignNode1" presStyleIdx="1" presStyleCnt="3"/>
      <dgm:spPr/>
    </dgm:pt>
    <dgm:pt modelId="{12F23E69-F485-4368-921E-DA5764127D27}" type="pres">
      <dgm:prSet presAssocID="{6A75DF01-C19C-4378-A32F-6B5C1709BB18}" presName="horz1" presStyleCnt="0"/>
      <dgm:spPr/>
    </dgm:pt>
    <dgm:pt modelId="{C2F14286-341C-4FE0-8EDF-224E653C2431}" type="pres">
      <dgm:prSet presAssocID="{6A75DF01-C19C-4378-A32F-6B5C1709BB18}" presName="tx1" presStyleLbl="revTx" presStyleIdx="1" presStyleCnt="3"/>
      <dgm:spPr/>
    </dgm:pt>
    <dgm:pt modelId="{13DDFBAB-7E88-40B1-849E-1E80506F4532}" type="pres">
      <dgm:prSet presAssocID="{6A75DF01-C19C-4378-A32F-6B5C1709BB18}" presName="vert1" presStyleCnt="0"/>
      <dgm:spPr/>
    </dgm:pt>
    <dgm:pt modelId="{C10104A2-292D-494F-BA97-FDCE7D43BE4F}" type="pres">
      <dgm:prSet presAssocID="{658848B4-3196-4BB3-A070-6D92A1DEADB7}" presName="thickLine" presStyleLbl="alignNode1" presStyleIdx="2" presStyleCnt="3"/>
      <dgm:spPr/>
    </dgm:pt>
    <dgm:pt modelId="{E39D97C1-8E19-478E-9F4F-91F78640F1B0}" type="pres">
      <dgm:prSet presAssocID="{658848B4-3196-4BB3-A070-6D92A1DEADB7}" presName="horz1" presStyleCnt="0"/>
      <dgm:spPr/>
    </dgm:pt>
    <dgm:pt modelId="{786C3164-9A9F-4625-BC3F-77C9139A9C1E}" type="pres">
      <dgm:prSet presAssocID="{658848B4-3196-4BB3-A070-6D92A1DEADB7}" presName="tx1" presStyleLbl="revTx" presStyleIdx="2" presStyleCnt="3"/>
      <dgm:spPr/>
    </dgm:pt>
    <dgm:pt modelId="{612C16D2-0E67-4017-A13F-873A2C58EB64}" type="pres">
      <dgm:prSet presAssocID="{658848B4-3196-4BB3-A070-6D92A1DEADB7}" presName="vert1" presStyleCnt="0"/>
      <dgm:spPr/>
    </dgm:pt>
  </dgm:ptLst>
  <dgm:cxnLst>
    <dgm:cxn modelId="{4D56601B-BC8F-4FEF-9B80-87CF3946529A}" srcId="{FE126B04-C7E7-4FE2-A08E-08ACD4F6CAD8}" destId="{658848B4-3196-4BB3-A070-6D92A1DEADB7}" srcOrd="2" destOrd="0" parTransId="{221830D3-8CB8-4D2D-BD70-599781532952}" sibTransId="{EA39077C-BBBC-4927-8C5E-063E29C33FCE}"/>
    <dgm:cxn modelId="{7FCF751C-56A1-4A1C-9355-0FDDFEB1C720}" type="presOf" srcId="{6A75DF01-C19C-4378-A32F-6B5C1709BB18}" destId="{C2F14286-341C-4FE0-8EDF-224E653C2431}" srcOrd="0" destOrd="0" presId="urn:microsoft.com/office/officeart/2008/layout/LinedList"/>
    <dgm:cxn modelId="{78181033-C750-4167-8EA5-EAA53FDC4732}" srcId="{FE126B04-C7E7-4FE2-A08E-08ACD4F6CAD8}" destId="{6A75DF01-C19C-4378-A32F-6B5C1709BB18}" srcOrd="1" destOrd="0" parTransId="{4BEDD610-20C5-4A84-BDBA-2A429BD8C972}" sibTransId="{E916FD91-25E3-4D60-A5B0-41AF9A453C35}"/>
    <dgm:cxn modelId="{D67AAC48-D7A7-4C42-A558-E923FEAD4FC4}" type="presOf" srcId="{FE126B04-C7E7-4FE2-A08E-08ACD4F6CAD8}" destId="{DE46C9AF-5EA2-4729-A942-1CB9AB17513E}" srcOrd="0" destOrd="0" presId="urn:microsoft.com/office/officeart/2008/layout/LinedList"/>
    <dgm:cxn modelId="{55E74D9D-6FDD-4261-9A55-9CBCB2A38BDB}" type="presOf" srcId="{F0F60683-616B-4BBE-8491-57847A57F74B}" destId="{B43DCCEF-8099-48DD-A497-8A232149633D}" srcOrd="0" destOrd="0" presId="urn:microsoft.com/office/officeart/2008/layout/LinedList"/>
    <dgm:cxn modelId="{2C2398B3-7193-456B-A49E-23C5F0C61429}" type="presOf" srcId="{658848B4-3196-4BB3-A070-6D92A1DEADB7}" destId="{786C3164-9A9F-4625-BC3F-77C9139A9C1E}" srcOrd="0" destOrd="0" presId="urn:microsoft.com/office/officeart/2008/layout/LinedList"/>
    <dgm:cxn modelId="{B13A11D2-E692-4CFE-BA65-DA7E7BBA316A}" srcId="{FE126B04-C7E7-4FE2-A08E-08ACD4F6CAD8}" destId="{F0F60683-616B-4BBE-8491-57847A57F74B}" srcOrd="0" destOrd="0" parTransId="{B6092CA7-37CB-4E19-90D8-1C6D44432A02}" sibTransId="{4BD9D647-BD10-463B-AECB-11436D7A75DD}"/>
    <dgm:cxn modelId="{0ED3067F-DDE9-4B78-A2C6-E9D66EA78915}" type="presParOf" srcId="{DE46C9AF-5EA2-4729-A942-1CB9AB17513E}" destId="{F96ACFAF-9DA7-4BE7-B654-61D77F682F92}" srcOrd="0" destOrd="0" presId="urn:microsoft.com/office/officeart/2008/layout/LinedList"/>
    <dgm:cxn modelId="{223FCAFB-3917-4C92-B025-5FD4FF84C8BB}" type="presParOf" srcId="{DE46C9AF-5EA2-4729-A942-1CB9AB17513E}" destId="{6180EBE6-6B80-4FAD-A9F8-4C856BF876F0}" srcOrd="1" destOrd="0" presId="urn:microsoft.com/office/officeart/2008/layout/LinedList"/>
    <dgm:cxn modelId="{BB1E6DDE-F8B7-4B37-92D4-AB7CCA3D9573}" type="presParOf" srcId="{6180EBE6-6B80-4FAD-A9F8-4C856BF876F0}" destId="{B43DCCEF-8099-48DD-A497-8A232149633D}" srcOrd="0" destOrd="0" presId="urn:microsoft.com/office/officeart/2008/layout/LinedList"/>
    <dgm:cxn modelId="{FF1A43D8-5003-4D04-AD97-BB4834E8CF5B}" type="presParOf" srcId="{6180EBE6-6B80-4FAD-A9F8-4C856BF876F0}" destId="{0FE4FE61-BD5E-47DF-BD98-C7A6799BDC5F}" srcOrd="1" destOrd="0" presId="urn:microsoft.com/office/officeart/2008/layout/LinedList"/>
    <dgm:cxn modelId="{1E227DC0-1C8B-4289-82E3-AAF98E7F08A5}" type="presParOf" srcId="{DE46C9AF-5EA2-4729-A942-1CB9AB17513E}" destId="{205BF765-25B4-40F0-950F-FB75644B5904}" srcOrd="2" destOrd="0" presId="urn:microsoft.com/office/officeart/2008/layout/LinedList"/>
    <dgm:cxn modelId="{3E2EA378-6D90-4E2A-8FA3-F1AC889E9DD0}" type="presParOf" srcId="{DE46C9AF-5EA2-4729-A942-1CB9AB17513E}" destId="{12F23E69-F485-4368-921E-DA5764127D27}" srcOrd="3" destOrd="0" presId="urn:microsoft.com/office/officeart/2008/layout/LinedList"/>
    <dgm:cxn modelId="{C7BCC0D8-FAE5-44BB-970F-9471E25CA5DB}" type="presParOf" srcId="{12F23E69-F485-4368-921E-DA5764127D27}" destId="{C2F14286-341C-4FE0-8EDF-224E653C2431}" srcOrd="0" destOrd="0" presId="urn:microsoft.com/office/officeart/2008/layout/LinedList"/>
    <dgm:cxn modelId="{317E06DF-1CA5-4370-9AC5-A029910A5637}" type="presParOf" srcId="{12F23E69-F485-4368-921E-DA5764127D27}" destId="{13DDFBAB-7E88-40B1-849E-1E80506F4532}" srcOrd="1" destOrd="0" presId="urn:microsoft.com/office/officeart/2008/layout/LinedList"/>
    <dgm:cxn modelId="{79CE1BA0-91C1-4D87-A717-83117CFDDABC}" type="presParOf" srcId="{DE46C9AF-5EA2-4729-A942-1CB9AB17513E}" destId="{C10104A2-292D-494F-BA97-FDCE7D43BE4F}" srcOrd="4" destOrd="0" presId="urn:microsoft.com/office/officeart/2008/layout/LinedList"/>
    <dgm:cxn modelId="{81DC4D64-666F-451F-AF9F-AE8FDD6F11A3}" type="presParOf" srcId="{DE46C9AF-5EA2-4729-A942-1CB9AB17513E}" destId="{E39D97C1-8E19-478E-9F4F-91F78640F1B0}" srcOrd="5" destOrd="0" presId="urn:microsoft.com/office/officeart/2008/layout/LinedList"/>
    <dgm:cxn modelId="{388E9026-2CD1-48B6-AF0F-3C29491BEE73}" type="presParOf" srcId="{E39D97C1-8E19-478E-9F4F-91F78640F1B0}" destId="{786C3164-9A9F-4625-BC3F-77C9139A9C1E}" srcOrd="0" destOrd="0" presId="urn:microsoft.com/office/officeart/2008/layout/LinedList"/>
    <dgm:cxn modelId="{0B48ADAD-528D-4012-800E-B75E7433C316}" type="presParOf" srcId="{E39D97C1-8E19-478E-9F4F-91F78640F1B0}" destId="{612C16D2-0E67-4017-A13F-873A2C58EB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0A91B-432A-44FA-A9EC-F5272169967F}">
      <dsp:nvSpPr>
        <dsp:cNvPr id="0" name=""/>
        <dsp:cNvSpPr/>
      </dsp:nvSpPr>
      <dsp:spPr>
        <a:xfrm>
          <a:off x="0" y="512"/>
          <a:ext cx="87773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5B56D2-FD4F-4924-BAE5-66913D06F8A6}">
      <dsp:nvSpPr>
        <dsp:cNvPr id="0" name=""/>
        <dsp:cNvSpPr/>
      </dsp:nvSpPr>
      <dsp:spPr>
        <a:xfrm>
          <a:off x="0" y="512"/>
          <a:ext cx="8777329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dataset contains 7,260 rows and 24 columns, providing comprehensive information about H&amp;M products.</a:t>
          </a:r>
        </a:p>
      </dsp:txBody>
      <dsp:txXfrm>
        <a:off x="0" y="512"/>
        <a:ext cx="8777329" cy="840090"/>
      </dsp:txXfrm>
    </dsp:sp>
    <dsp:sp modelId="{D61EFA00-A39B-4DC3-8448-A35DD0DD00E2}">
      <dsp:nvSpPr>
        <dsp:cNvPr id="0" name=""/>
        <dsp:cNvSpPr/>
      </dsp:nvSpPr>
      <dsp:spPr>
        <a:xfrm>
          <a:off x="0" y="840603"/>
          <a:ext cx="87773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2C9365-5FF7-4AAA-B4DC-786422FB1F2D}">
      <dsp:nvSpPr>
        <dsp:cNvPr id="0" name=""/>
        <dsp:cNvSpPr/>
      </dsp:nvSpPr>
      <dsp:spPr>
        <a:xfrm>
          <a:off x="0" y="840603"/>
          <a:ext cx="8777329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Key variables include : MRP, Discount, Sale Price and product details such as description, material, fit, and seasonality indicators.</a:t>
          </a:r>
        </a:p>
      </dsp:txBody>
      <dsp:txXfrm>
        <a:off x="0" y="840603"/>
        <a:ext cx="8777329" cy="840090"/>
      </dsp:txXfrm>
    </dsp:sp>
    <dsp:sp modelId="{A4C1C8A4-9B93-4A68-A1FC-85F77F56EBD7}">
      <dsp:nvSpPr>
        <dsp:cNvPr id="0" name=""/>
        <dsp:cNvSpPr/>
      </dsp:nvSpPr>
      <dsp:spPr>
        <a:xfrm>
          <a:off x="0" y="1680694"/>
          <a:ext cx="87773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FC6141-60E5-424D-AE31-ABAA8E7997FB}">
      <dsp:nvSpPr>
        <dsp:cNvPr id="0" name=""/>
        <dsp:cNvSpPr/>
      </dsp:nvSpPr>
      <dsp:spPr>
        <a:xfrm>
          <a:off x="0" y="1680694"/>
          <a:ext cx="8777329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 data cleaning, irrelevant column (product URL)  was dropped and required column (date of import) was converted to date time format.</a:t>
          </a:r>
        </a:p>
      </dsp:txBody>
      <dsp:txXfrm>
        <a:off x="0" y="1680694"/>
        <a:ext cx="8777329" cy="840090"/>
      </dsp:txXfrm>
    </dsp:sp>
    <dsp:sp modelId="{2484CBBA-5714-4F7A-B504-03337BBAAFAA}">
      <dsp:nvSpPr>
        <dsp:cNvPr id="0" name=""/>
        <dsp:cNvSpPr/>
      </dsp:nvSpPr>
      <dsp:spPr>
        <a:xfrm>
          <a:off x="0" y="2520784"/>
          <a:ext cx="87773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6E2C66-768E-4C40-8363-79AEADBD8FE3}">
      <dsp:nvSpPr>
        <dsp:cNvPr id="0" name=""/>
        <dsp:cNvSpPr/>
      </dsp:nvSpPr>
      <dsp:spPr>
        <a:xfrm>
          <a:off x="0" y="2520784"/>
          <a:ext cx="8777329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no duplicate values, but few columns had missing values, that were filled with mode as they were categorical.</a:t>
          </a:r>
        </a:p>
      </dsp:txBody>
      <dsp:txXfrm>
        <a:off x="0" y="2520784"/>
        <a:ext cx="8777329" cy="840090"/>
      </dsp:txXfrm>
    </dsp:sp>
    <dsp:sp modelId="{953219E2-F284-4D31-92AE-00D1C30B6C85}">
      <dsp:nvSpPr>
        <dsp:cNvPr id="0" name=""/>
        <dsp:cNvSpPr/>
      </dsp:nvSpPr>
      <dsp:spPr>
        <a:xfrm>
          <a:off x="0" y="3360875"/>
          <a:ext cx="87773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40414E-5651-4075-99A3-9BCA363EBAC3}">
      <dsp:nvSpPr>
        <dsp:cNvPr id="0" name=""/>
        <dsp:cNvSpPr/>
      </dsp:nvSpPr>
      <dsp:spPr>
        <a:xfrm>
          <a:off x="0" y="3360875"/>
          <a:ext cx="8777329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 accurate analysis, from net quantity column the numerical values were extracted</a:t>
          </a:r>
        </a:p>
      </dsp:txBody>
      <dsp:txXfrm>
        <a:off x="0" y="3360875"/>
        <a:ext cx="8777329" cy="840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4335D-D734-4B3B-B806-6291ACE109B0}">
      <dsp:nvSpPr>
        <dsp:cNvPr id="0" name=""/>
        <dsp:cNvSpPr/>
      </dsp:nvSpPr>
      <dsp:spPr>
        <a:xfrm>
          <a:off x="0" y="3756"/>
          <a:ext cx="4123943" cy="8001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61CE3-ECF5-44E0-B103-76C7D0AF745D}">
      <dsp:nvSpPr>
        <dsp:cNvPr id="0" name=""/>
        <dsp:cNvSpPr/>
      </dsp:nvSpPr>
      <dsp:spPr>
        <a:xfrm>
          <a:off x="242051" y="183795"/>
          <a:ext cx="440093" cy="440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50ED5-9775-428E-926F-F4E27AC7B37D}">
      <dsp:nvSpPr>
        <dsp:cNvPr id="0" name=""/>
        <dsp:cNvSpPr/>
      </dsp:nvSpPr>
      <dsp:spPr>
        <a:xfrm>
          <a:off x="924197" y="3756"/>
          <a:ext cx="3199745" cy="80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85" tIns="84685" rIns="84685" bIns="8468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Affordable Range: 1337 products (18.4%) fall into this range.</a:t>
          </a:r>
          <a:endParaRPr lang="en-US" sz="1500" kern="1200"/>
        </a:p>
      </dsp:txBody>
      <dsp:txXfrm>
        <a:off x="924197" y="3756"/>
        <a:ext cx="3199745" cy="800170"/>
      </dsp:txXfrm>
    </dsp:sp>
    <dsp:sp modelId="{FD4F91CE-8CB9-4A8C-8DE4-4237865D794B}">
      <dsp:nvSpPr>
        <dsp:cNvPr id="0" name=""/>
        <dsp:cNvSpPr/>
      </dsp:nvSpPr>
      <dsp:spPr>
        <a:xfrm>
          <a:off x="0" y="1003969"/>
          <a:ext cx="4123943" cy="8001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8A2A2-A3E3-4219-84AB-62F077E68FB7}">
      <dsp:nvSpPr>
        <dsp:cNvPr id="0" name=""/>
        <dsp:cNvSpPr/>
      </dsp:nvSpPr>
      <dsp:spPr>
        <a:xfrm>
          <a:off x="242051" y="1184008"/>
          <a:ext cx="440093" cy="440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F6DD9-47D1-4583-95CE-24DA74F3196F}">
      <dsp:nvSpPr>
        <dsp:cNvPr id="0" name=""/>
        <dsp:cNvSpPr/>
      </dsp:nvSpPr>
      <dsp:spPr>
        <a:xfrm>
          <a:off x="924197" y="1003969"/>
          <a:ext cx="3199745" cy="80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85" tIns="84685" rIns="84685" bIns="8468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Moderate Range: 3363 products (46.3%) fall into this range.</a:t>
          </a:r>
          <a:endParaRPr lang="en-US" sz="1500" kern="1200"/>
        </a:p>
      </dsp:txBody>
      <dsp:txXfrm>
        <a:off x="924197" y="1003969"/>
        <a:ext cx="3199745" cy="800170"/>
      </dsp:txXfrm>
    </dsp:sp>
    <dsp:sp modelId="{B3CC06F8-E25A-4726-A51F-632B1B647677}">
      <dsp:nvSpPr>
        <dsp:cNvPr id="0" name=""/>
        <dsp:cNvSpPr/>
      </dsp:nvSpPr>
      <dsp:spPr>
        <a:xfrm>
          <a:off x="0" y="2004183"/>
          <a:ext cx="4123943" cy="8001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19E61-32E2-4299-823B-941FC0AB800C}">
      <dsp:nvSpPr>
        <dsp:cNvPr id="0" name=""/>
        <dsp:cNvSpPr/>
      </dsp:nvSpPr>
      <dsp:spPr>
        <a:xfrm>
          <a:off x="242051" y="2184221"/>
          <a:ext cx="440093" cy="440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30021-BD3F-4D73-9FA7-E6C4BEA306C7}">
      <dsp:nvSpPr>
        <dsp:cNvPr id="0" name=""/>
        <dsp:cNvSpPr/>
      </dsp:nvSpPr>
      <dsp:spPr>
        <a:xfrm>
          <a:off x="924197" y="2004183"/>
          <a:ext cx="3199745" cy="80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85" tIns="84685" rIns="84685" bIns="8468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Premium Range: 2386 products (32.9%) fall into this range. </a:t>
          </a:r>
          <a:endParaRPr lang="en-US" sz="1500" kern="1200"/>
        </a:p>
      </dsp:txBody>
      <dsp:txXfrm>
        <a:off x="924197" y="2004183"/>
        <a:ext cx="3199745" cy="800170"/>
      </dsp:txXfrm>
    </dsp:sp>
    <dsp:sp modelId="{0770E38E-DF08-4FEF-B4C7-4232765843BB}">
      <dsp:nvSpPr>
        <dsp:cNvPr id="0" name=""/>
        <dsp:cNvSpPr/>
      </dsp:nvSpPr>
      <dsp:spPr>
        <a:xfrm>
          <a:off x="0" y="3004396"/>
          <a:ext cx="4123943" cy="8001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BD2CD-814F-4704-BB0A-9054592C710F}">
      <dsp:nvSpPr>
        <dsp:cNvPr id="0" name=""/>
        <dsp:cNvSpPr/>
      </dsp:nvSpPr>
      <dsp:spPr>
        <a:xfrm>
          <a:off x="242051" y="3184434"/>
          <a:ext cx="440093" cy="440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604F1-0629-437C-8905-91496C66912E}">
      <dsp:nvSpPr>
        <dsp:cNvPr id="0" name=""/>
        <dsp:cNvSpPr/>
      </dsp:nvSpPr>
      <dsp:spPr>
        <a:xfrm>
          <a:off x="924197" y="3004396"/>
          <a:ext cx="3199745" cy="80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85" tIns="84685" rIns="84685" bIns="8468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Luxury Range: 152 products (2.1%) fall into this range. </a:t>
          </a:r>
          <a:endParaRPr lang="en-US" sz="1500" kern="1200"/>
        </a:p>
      </dsp:txBody>
      <dsp:txXfrm>
        <a:off x="924197" y="3004396"/>
        <a:ext cx="3199745" cy="800170"/>
      </dsp:txXfrm>
    </dsp:sp>
    <dsp:sp modelId="{AEBEAD4A-02C1-4DAC-82A2-B56B60609397}">
      <dsp:nvSpPr>
        <dsp:cNvPr id="0" name=""/>
        <dsp:cNvSpPr/>
      </dsp:nvSpPr>
      <dsp:spPr>
        <a:xfrm>
          <a:off x="0" y="4004609"/>
          <a:ext cx="4123943" cy="8001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63B6B-4976-4B34-A00D-0E070CF7F78D}">
      <dsp:nvSpPr>
        <dsp:cNvPr id="0" name=""/>
        <dsp:cNvSpPr/>
      </dsp:nvSpPr>
      <dsp:spPr>
        <a:xfrm>
          <a:off x="242051" y="4184648"/>
          <a:ext cx="440093" cy="440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8FED6-CCA5-44AF-8E32-D0AF4ABBF3DB}">
      <dsp:nvSpPr>
        <dsp:cNvPr id="0" name=""/>
        <dsp:cNvSpPr/>
      </dsp:nvSpPr>
      <dsp:spPr>
        <a:xfrm>
          <a:off x="924197" y="4004609"/>
          <a:ext cx="3199745" cy="80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85" tIns="84685" rIns="84685" bIns="8468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High Luxury Range: 22 products (0.3%) fall into this range</a:t>
          </a:r>
          <a:endParaRPr lang="en-US" sz="1500" kern="1200"/>
        </a:p>
      </dsp:txBody>
      <dsp:txXfrm>
        <a:off x="924197" y="4004609"/>
        <a:ext cx="3199745" cy="800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ACFAF-9DA7-4BE7-B654-61D77F682F92}">
      <dsp:nvSpPr>
        <dsp:cNvPr id="0" name=""/>
        <dsp:cNvSpPr/>
      </dsp:nvSpPr>
      <dsp:spPr>
        <a:xfrm>
          <a:off x="0" y="1723"/>
          <a:ext cx="38029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DCCEF-8099-48DD-A497-8A232149633D}">
      <dsp:nvSpPr>
        <dsp:cNvPr id="0" name=""/>
        <dsp:cNvSpPr/>
      </dsp:nvSpPr>
      <dsp:spPr>
        <a:xfrm>
          <a:off x="0" y="1723"/>
          <a:ext cx="3802939" cy="117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 ribbed vest top is the most purchased product.</a:t>
          </a:r>
          <a:endParaRPr lang="en-US" sz="1800" kern="1200"/>
        </a:p>
      </dsp:txBody>
      <dsp:txXfrm>
        <a:off x="0" y="1723"/>
        <a:ext cx="3802939" cy="1175378"/>
      </dsp:txXfrm>
    </dsp:sp>
    <dsp:sp modelId="{205BF765-25B4-40F0-950F-FB75644B5904}">
      <dsp:nvSpPr>
        <dsp:cNvPr id="0" name=""/>
        <dsp:cNvSpPr/>
      </dsp:nvSpPr>
      <dsp:spPr>
        <a:xfrm>
          <a:off x="0" y="1177102"/>
          <a:ext cx="38029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14286-341C-4FE0-8EDF-224E653C2431}">
      <dsp:nvSpPr>
        <dsp:cNvPr id="0" name=""/>
        <dsp:cNvSpPr/>
      </dsp:nvSpPr>
      <dsp:spPr>
        <a:xfrm>
          <a:off x="0" y="1177102"/>
          <a:ext cx="3802939" cy="117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 essential items like trainer socks and liner socks are also frequently purchased, reflecting demand for basics.</a:t>
          </a:r>
          <a:endParaRPr lang="en-US" sz="1800" kern="1200"/>
        </a:p>
      </dsp:txBody>
      <dsp:txXfrm>
        <a:off x="0" y="1177102"/>
        <a:ext cx="3802939" cy="1175378"/>
      </dsp:txXfrm>
    </dsp:sp>
    <dsp:sp modelId="{C10104A2-292D-494F-BA97-FDCE7D43BE4F}">
      <dsp:nvSpPr>
        <dsp:cNvPr id="0" name=""/>
        <dsp:cNvSpPr/>
      </dsp:nvSpPr>
      <dsp:spPr>
        <a:xfrm>
          <a:off x="0" y="2352480"/>
          <a:ext cx="38029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C3164-9A9F-4625-BC3F-77C9139A9C1E}">
      <dsp:nvSpPr>
        <dsp:cNvPr id="0" name=""/>
        <dsp:cNvSpPr/>
      </dsp:nvSpPr>
      <dsp:spPr>
        <a:xfrm>
          <a:off x="0" y="2352480"/>
          <a:ext cx="3802939" cy="117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Multipack products are also commonly purchased, indicating customer preference for value deals.</a:t>
          </a:r>
          <a:endParaRPr lang="en-US" sz="1800" kern="1200"/>
        </a:p>
      </dsp:txBody>
      <dsp:txXfrm>
        <a:off x="0" y="2352480"/>
        <a:ext cx="3802939" cy="117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29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72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2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3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21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5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52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87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30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2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94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520AA3E-3DF1-491F-8597-D70D83B4D58B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3CC8C50-9F02-4C99-A515-76142F626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9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loaiman12.blogspot.com/2017/07/suka-shopping-di-h-dan-ketahui-cara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cnicwithants.wordpress.com/tag/grateful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tore front with a sign&#10;&#10;Description automatically generated">
            <a:extLst>
              <a:ext uri="{FF2B5EF4-FFF2-40B4-BE49-F238E27FC236}">
                <a16:creationId xmlns:a16="http://schemas.microsoft.com/office/drawing/2014/main" id="{F29889BC-C0B3-2F7B-A135-B4BF7E84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340" b="11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33F36-A1BE-CCB1-D0AC-3D1CF8F2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780776" cy="11338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 &amp; M MARKETING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7F72D-A0B4-11A5-9AB3-83C3A1FF6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356" y="3529584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AN ANALYTICAL APPROACH USING 4 P’S FRAMEWORK</a:t>
            </a:r>
          </a:p>
        </p:txBody>
      </p:sp>
    </p:spTree>
    <p:extLst>
      <p:ext uri="{BB962C8B-B14F-4D97-AF65-F5344CB8AC3E}">
        <p14:creationId xmlns:p14="http://schemas.microsoft.com/office/powerpoint/2010/main" val="13013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orange bars&#10;&#10;Description automatically generated">
            <a:extLst>
              <a:ext uri="{FF2B5EF4-FFF2-40B4-BE49-F238E27FC236}">
                <a16:creationId xmlns:a16="http://schemas.microsoft.com/office/drawing/2014/main" id="{75E9CFF6-F24A-49BB-D895-C71342685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975043"/>
            <a:ext cx="6927007" cy="4918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4176D-77C0-E2C5-B882-47600FD06D1A}"/>
              </a:ext>
            </a:extLst>
          </p:cNvPr>
          <p:cNvSpPr txBox="1"/>
          <p:nvPr/>
        </p:nvSpPr>
        <p:spPr>
          <a:xfrm>
            <a:off x="7878675" y="1936955"/>
            <a:ext cx="3075836" cy="424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Vietnam stands out with the highest average discount, exceeding 3%.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Bangladesh, Indonesia, and China follow with average discounts between 0.5% and 1%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1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46CF-9CD1-4720-78BA-E58949C8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09140" cy="4351337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chemeClr val="accent1"/>
                </a:solidFill>
              </a:rPr>
              <a:t>4. Promotion Analysis</a:t>
            </a:r>
          </a:p>
          <a:p>
            <a:pPr marL="0" indent="0">
              <a:buNone/>
            </a:pPr>
            <a:endParaRPr lang="en-CA" b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red circle with a blue line and a blue line&#10;&#10;Description automatically generated">
            <a:extLst>
              <a:ext uri="{FF2B5EF4-FFF2-40B4-BE49-F238E27FC236}">
                <a16:creationId xmlns:a16="http://schemas.microsoft.com/office/drawing/2014/main" id="{3A0B9511-099E-6F94-89DC-670C759DC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6" y="2414010"/>
            <a:ext cx="4012582" cy="4151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26648-D188-FE62-6DBA-1AB9E6AFF513}"/>
              </a:ext>
            </a:extLst>
          </p:cNvPr>
          <p:cNvSpPr txBox="1"/>
          <p:nvPr/>
        </p:nvSpPr>
        <p:spPr>
          <a:xfrm>
            <a:off x="5870448" y="2779776"/>
            <a:ext cx="4400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number of products with </a:t>
            </a:r>
          </a:p>
          <a:p>
            <a:r>
              <a:rPr lang="en-CA" dirty="0"/>
              <a:t>     discount in dataset is 120 and</a:t>
            </a:r>
          </a:p>
          <a:p>
            <a:r>
              <a:rPr lang="en-CA" dirty="0"/>
              <a:t>     number of product without discount </a:t>
            </a:r>
          </a:p>
          <a:p>
            <a:r>
              <a:rPr lang="en-CA" dirty="0"/>
              <a:t>     are 7140.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So, the proportion of products with </a:t>
            </a:r>
          </a:p>
          <a:p>
            <a:r>
              <a:rPr lang="en-CA" dirty="0"/>
              <a:t>    discount are 1.7% and without </a:t>
            </a:r>
          </a:p>
          <a:p>
            <a:r>
              <a:rPr lang="en-CA" dirty="0"/>
              <a:t>    discount is 98.3%.</a:t>
            </a:r>
          </a:p>
        </p:txBody>
      </p:sp>
    </p:spTree>
    <p:extLst>
      <p:ext uri="{BB962C8B-B14F-4D97-AF65-F5344CB8AC3E}">
        <p14:creationId xmlns:p14="http://schemas.microsoft.com/office/powerpoint/2010/main" val="409476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green lines and numbers&#10;&#10;Description automatically generated">
            <a:extLst>
              <a:ext uri="{FF2B5EF4-FFF2-40B4-BE49-F238E27FC236}">
                <a16:creationId xmlns:a16="http://schemas.microsoft.com/office/drawing/2014/main" id="{D1D3BF1E-EB57-F5DC-3773-9567D62EC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1364687"/>
            <a:ext cx="6927007" cy="4138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9A444-3EE2-D098-D114-7D2A365EC6A6}"/>
              </a:ext>
            </a:extLst>
          </p:cNvPr>
          <p:cNvSpPr txBox="1"/>
          <p:nvPr/>
        </p:nvSpPr>
        <p:spPr>
          <a:xfrm>
            <a:off x="7878675" y="1936955"/>
            <a:ext cx="3075836" cy="424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highest frequency occurs in the 30-40% discount range, with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38 occurrences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indicating that this is the most common discount percentage offered.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next frequent range is 20-30% discounts, with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 occurrences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19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5440-C058-474C-C711-A97B3C2D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/>
              <a:t>CUSTOMER SEGMENTATION</a:t>
            </a:r>
          </a:p>
        </p:txBody>
      </p:sp>
      <p:pic>
        <p:nvPicPr>
          <p:cNvPr id="6" name="Content Placeholder 5" descr="A graph of a customer segmentation&#10;&#10;Description automatically generated">
            <a:extLst>
              <a:ext uri="{FF2B5EF4-FFF2-40B4-BE49-F238E27FC236}">
                <a16:creationId xmlns:a16="http://schemas.microsoft.com/office/drawing/2014/main" id="{AC4C964B-36E0-2CAB-24EE-843B7F60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55776" y="5101087"/>
            <a:ext cx="140208" cy="10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7F54677A-F3E5-E06C-BF55-51E8D9BF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1" y="2248543"/>
            <a:ext cx="4963957" cy="3808254"/>
          </a:xfrm>
          <a:prstGeom prst="rect">
            <a:avLst/>
          </a:prstGeom>
        </p:spPr>
      </p:pic>
      <p:pic>
        <p:nvPicPr>
          <p:cNvPr id="10" name="Picture 9" descr="A graph of a customer segmentation&#10;&#10;Description automatically generated">
            <a:extLst>
              <a:ext uri="{FF2B5EF4-FFF2-40B4-BE49-F238E27FC236}">
                <a16:creationId xmlns:a16="http://schemas.microsoft.com/office/drawing/2014/main" id="{1005E207-AEE8-C3B9-5FA7-C1A180543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9618"/>
            <a:ext cx="5027730" cy="385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179D9AF2-18B6-9DCA-CF61-3343F605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89" r="32079" b="2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2F64-0DAA-40B7-2097-5BC8BA17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EXPLANATION:</a:t>
            </a:r>
          </a:p>
          <a:p>
            <a:r>
              <a:rPr lang="en-US" b="1"/>
              <a:t>The elbow method </a:t>
            </a:r>
            <a:r>
              <a:rPr lang="en-US"/>
              <a:t>helps determine the optimal number of clusters (K) for a clustering algorithm such as K-means.</a:t>
            </a:r>
          </a:p>
          <a:p>
            <a:r>
              <a:rPr lang="en-US"/>
              <a:t>At a certain point, the rate of decline diminishes significantly, suggesting the optimal K. </a:t>
            </a:r>
          </a:p>
          <a:p>
            <a:r>
              <a:rPr lang="en-US"/>
              <a:t>The </a:t>
            </a:r>
            <a:r>
              <a:rPr lang="en-US" b="1"/>
              <a:t>scatter plot </a:t>
            </a:r>
            <a:r>
              <a:rPr lang="en-US"/>
              <a:t>visualizes the results of clustering customers into different segments.</a:t>
            </a:r>
          </a:p>
          <a:p>
            <a:r>
              <a:rPr lang="en-US"/>
              <a:t>Clusters: The points are color-coded into three clusters (0, 1, and 2), as determined by the K-means algorithm</a:t>
            </a:r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22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09F906D-A909-8149-DF84-792F3DCB2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54633"/>
            <a:ext cx="5451627" cy="411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87E9E-3424-D300-6D5E-5EA23AEC612F}"/>
              </a:ext>
            </a:extLst>
          </p:cNvPr>
          <p:cNvSpPr txBox="1"/>
          <p:nvPr/>
        </p:nvSpPr>
        <p:spPr>
          <a:xfrm>
            <a:off x="6420463" y="1253331"/>
            <a:ext cx="457200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0 (Purple)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Represents customers with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reviews, modest MRP,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sale price.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1 (Teal)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Characterized by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highest engagement (reviews) but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moderate MRP and sale price.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2 (Yellow)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Represents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high-value customers who purchase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products at premium prices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provide fewer reviews.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7668-2976-B436-BD31-465E0B12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CA" sz="3200" dirty="0"/>
              <a:t>SEASONAL ANALYSIS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51E93D-6408-0351-4D89-263FB209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080" y="2567558"/>
            <a:ext cx="4954920" cy="2542144"/>
          </a:xfrm>
        </p:spPr>
        <p:txBody>
          <a:bodyPr>
            <a:normAutofit/>
          </a:bodyPr>
          <a:lstStyle/>
          <a:p>
            <a:r>
              <a:rPr lang="en-US" dirty="0"/>
              <a:t>For all the quarters, Q1 has highest demand compared to others.</a:t>
            </a:r>
          </a:p>
          <a:p>
            <a:r>
              <a:rPr lang="en-US" dirty="0"/>
              <a:t>Whereas, in the month of March, the demand has been highest. As well as the winter season shows highest demand trend</a:t>
            </a:r>
          </a:p>
        </p:txBody>
      </p:sp>
      <p:pic>
        <p:nvPicPr>
          <p:cNvPr id="6" name="Content Placeholder 5" descr="A graph of blue bars">
            <a:extLst>
              <a:ext uri="{FF2B5EF4-FFF2-40B4-BE49-F238E27FC236}">
                <a16:creationId xmlns:a16="http://schemas.microsoft.com/office/drawing/2014/main" id="{13121079-04E5-BA3F-859F-193D83728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"/>
          <a:stretch/>
        </p:blipFill>
        <p:spPr bwMode="auto">
          <a:xfrm>
            <a:off x="6746828" y="640081"/>
            <a:ext cx="3973908" cy="262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C290356-0164-5E56-774C-D5D525F1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" r="2" b="2"/>
          <a:stretch/>
        </p:blipFill>
        <p:spPr>
          <a:xfrm>
            <a:off x="6746828" y="3589021"/>
            <a:ext cx="3973908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5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A6AD-3FCF-1431-1BC7-C28B587C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472" y="228600"/>
            <a:ext cx="6720839" cy="640080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3600" dirty="0"/>
              <a:t>PREDICTIVE ANALYSIS</a:t>
            </a:r>
          </a:p>
        </p:txBody>
      </p:sp>
      <p:pic>
        <p:nvPicPr>
          <p:cNvPr id="6" name="Content Placeholder 5" descr="A graph with a red dotted line&#10;&#10;Description automatically generated">
            <a:extLst>
              <a:ext uri="{FF2B5EF4-FFF2-40B4-BE49-F238E27FC236}">
                <a16:creationId xmlns:a16="http://schemas.microsoft.com/office/drawing/2014/main" id="{3534BB59-DE67-EB57-BEDE-88F864151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320559"/>
            <a:ext cx="5451627" cy="41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45ED2-EF4F-3366-18E0-168F1329CA47}"/>
              </a:ext>
            </a:extLst>
          </p:cNvPr>
          <p:cNvSpPr txBox="1"/>
          <p:nvPr/>
        </p:nvSpPr>
        <p:spPr>
          <a:xfrm>
            <a:off x="6420463" y="1828801"/>
            <a:ext cx="4572002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scatterplot shows a upward trend. As the actual sale price increase, the predicted sale price also tends to increase.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blue dots represent Actual sale prices.</a:t>
            </a:r>
          </a:p>
        </p:txBody>
      </p:sp>
    </p:spTree>
    <p:extLst>
      <p:ext uri="{BB962C8B-B14F-4D97-AF65-F5344CB8AC3E}">
        <p14:creationId xmlns:p14="http://schemas.microsoft.com/office/powerpoint/2010/main" val="329738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EAEF-DE77-D750-CB1B-D3AC9D9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RECOMMENDATIONS</a:t>
            </a:r>
          </a:p>
        </p:txBody>
      </p:sp>
      <p:pic>
        <p:nvPicPr>
          <p:cNvPr id="5" name="Picture 4" descr="Multi-colored paper-craft art">
            <a:extLst>
              <a:ext uri="{FF2B5EF4-FFF2-40B4-BE49-F238E27FC236}">
                <a16:creationId xmlns:a16="http://schemas.microsoft.com/office/drawing/2014/main" id="{5BD62B8E-65D9-79BC-4525-481F9777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17" r="31579" b="-1"/>
          <a:stretch/>
        </p:blipFill>
        <p:spPr>
          <a:xfrm>
            <a:off x="20" y="18482"/>
            <a:ext cx="355518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9F3D-FD74-CC1F-63EE-CA7A7EDF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Enhance Promotions on High-Demand Products</a:t>
            </a:r>
          </a:p>
          <a:p>
            <a:pPr marL="457200" indent="-457200">
              <a:buAutoNum type="arabicPeriod"/>
            </a:pPr>
            <a:r>
              <a:rPr lang="en-US" dirty="0"/>
              <a:t>Offer dynamic discounts based on product category, seasonality, and demand trends.</a:t>
            </a:r>
          </a:p>
          <a:p>
            <a:pPr marL="457200" indent="-457200">
              <a:buAutoNum type="arabicPeriod"/>
            </a:pPr>
            <a:r>
              <a:rPr lang="en-US" dirty="0"/>
              <a:t>Use social media and email campaigns to promote discounts and new arrivals.</a:t>
            </a:r>
          </a:p>
          <a:p>
            <a:pPr marL="457200" indent="-457200">
              <a:buAutoNum type="arabicPeriod"/>
            </a:pPr>
            <a:r>
              <a:rPr lang="en-US" dirty="0"/>
              <a:t>Create subscription or loyalty programs offering exclusive discounts, early access to sales, and curated bundles.</a:t>
            </a:r>
          </a:p>
        </p:txBody>
      </p:sp>
    </p:spTree>
    <p:extLst>
      <p:ext uri="{BB962C8B-B14F-4D97-AF65-F5344CB8AC3E}">
        <p14:creationId xmlns:p14="http://schemas.microsoft.com/office/powerpoint/2010/main" val="56743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B6659-95FA-CEC7-A78B-EA35D5A9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3945-C181-3FFB-4381-B1587517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txBody>
          <a:bodyPr>
            <a:normAutofit/>
          </a:bodyPr>
          <a:lstStyle/>
          <a:p>
            <a:r>
              <a:rPr lang="en-US" sz="1800" dirty="0"/>
              <a:t>Analysis revealed trends in product demand, pricing influence, and seasonal patterns, providing a clear direction for strategy refinement.</a:t>
            </a:r>
          </a:p>
          <a:p>
            <a:r>
              <a:rPr lang="en-US" sz="1800" dirty="0"/>
              <a:t>Focus on product optimization, targeted promotions, strategic pricing, and enhanced customer engagement for sustainable growth.</a:t>
            </a:r>
          </a:p>
          <a:p>
            <a:r>
              <a:rPr lang="en-US" sz="1800" dirty="0"/>
              <a:t>Leveraging these insights will enable H&amp;M to adapt to market dynamics, improve customer satisfaction, and maintain a competitive edge.</a:t>
            </a:r>
            <a:endParaRPr lang="en-CA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02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1E6D-DAD4-F7D5-7751-535FCF8C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CA" dirty="0"/>
              <a:t>INTRODUCTION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4A6639-1C28-2819-C6D6-A3A910B5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project aims to: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US" dirty="0">
                <a:effectLst/>
              </a:rPr>
              <a:t>Understand sales pattern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2. Segment customers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3. Evaluate promotional effectiveness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>
                <a:effectLst/>
              </a:rPr>
              <a:t>. Support strategic decision making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E1117606-F6DC-7B3D-CD22-A808F68B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30" r="26639"/>
          <a:stretch/>
        </p:blipFill>
        <p:spPr>
          <a:xfrm>
            <a:off x="20" y="-97654"/>
            <a:ext cx="4653291" cy="69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2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4" name="Picture 3" descr="A thank you note with rainbow colors&#10;&#10;Description automatically generated">
            <a:extLst>
              <a:ext uri="{FF2B5EF4-FFF2-40B4-BE49-F238E27FC236}">
                <a16:creationId xmlns:a16="http://schemas.microsoft.com/office/drawing/2014/main" id="{62260ED0-6C96-EB76-C80F-DB9408006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275503"/>
            <a:ext cx="6891189" cy="430699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235782D-E7F7-4402-B05E-EE96B8CF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7" y="0"/>
            <a:ext cx="3163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9F9A-7863-71CD-D665-301B8063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/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F1B55E-A83C-C1A3-EDD5-01DD30285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07296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60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30AF-BB19-C473-C2EE-2600294B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A027-9BC0-5CCE-3AED-F1C8FB67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5072253" cy="4038600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chemeClr val="accent1"/>
                </a:solidFill>
              </a:rPr>
              <a:t>1. Price Analysis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DA1A74DA-F23C-3491-1A48-8F1AA372F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339771"/>
            <a:ext cx="4480560" cy="2945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0F8A28-9818-F461-5096-6487D6CC7E13}"/>
              </a:ext>
            </a:extLst>
          </p:cNvPr>
          <p:cNvSpPr txBox="1"/>
          <p:nvPr/>
        </p:nvSpPr>
        <p:spPr>
          <a:xfrm>
            <a:off x="6334125" y="2339771"/>
            <a:ext cx="43845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dirty="0"/>
              <a:t>The median price is 1799 and </a:t>
            </a:r>
          </a:p>
          <a:p>
            <a:r>
              <a:rPr lang="en-CA" dirty="0"/>
              <a:t>range of prices is within 299 to 29999. </a:t>
            </a:r>
          </a:p>
          <a:p>
            <a:endParaRPr lang="en-CA" dirty="0"/>
          </a:p>
          <a:p>
            <a:r>
              <a:rPr lang="en-CA" dirty="0"/>
              <a:t>The prices above 4999 are </a:t>
            </a:r>
          </a:p>
          <a:p>
            <a:r>
              <a:rPr lang="en-CA" dirty="0"/>
              <a:t>considered as outliers as they </a:t>
            </a:r>
          </a:p>
          <a:p>
            <a:r>
              <a:rPr lang="en-CA" dirty="0"/>
              <a:t>are priced higher than others.</a:t>
            </a:r>
          </a:p>
          <a:p>
            <a:endParaRPr lang="en-CA" dirty="0"/>
          </a:p>
          <a:p>
            <a:r>
              <a:rPr lang="en-CA" dirty="0"/>
              <a:t>The number of outliers are 659 </a:t>
            </a:r>
          </a:p>
          <a:p>
            <a:r>
              <a:rPr lang="en-CA" dirty="0"/>
              <a:t>in MRP.</a:t>
            </a:r>
          </a:p>
        </p:txBody>
      </p:sp>
    </p:spTree>
    <p:extLst>
      <p:ext uri="{BB962C8B-B14F-4D97-AF65-F5344CB8AC3E}">
        <p14:creationId xmlns:p14="http://schemas.microsoft.com/office/powerpoint/2010/main" val="4536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B816587B-70AA-E85D-3285-62552459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914401"/>
            <a:ext cx="5451627" cy="42154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5243B5-1359-1DE0-D196-4F3ECE87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303" y="694944"/>
            <a:ext cx="4572002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points show a strong linear relationship between MRP and Sale Price, indicating that Sale Price is directly dependent on MRP.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Dark blue represents no discount (0%), while red represents the highest discount (60%).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Discounted products are below the diagonal, with lower Sale Prices than MRP.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At higher MRP values (e.g., above 20,000), discounts are less common, as shown by a lack of red/orange points in this range.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1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4F0AFD0-3CAE-1B53-1D93-D1DB23824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" y="1522585"/>
            <a:ext cx="5957545" cy="3812829"/>
          </a:xfrm>
          <a:prstGeom prst="rect">
            <a:avLst/>
          </a:prstGeom>
        </p:spPr>
      </p:pic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A9EEC409-0602-25B4-2703-3D2E2B3DA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30568" y="1371600"/>
          <a:ext cx="4123943" cy="480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187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84DC414-318B-5FDB-457A-7D5BFE53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1719696"/>
            <a:ext cx="6036309" cy="3428869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4882A79-E0F0-B2BA-3DE9-EC2B1ADC5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42025"/>
              </p:ext>
            </p:extLst>
          </p:nvPr>
        </p:nvGraphicFramePr>
        <p:xfrm>
          <a:off x="7151571" y="1408177"/>
          <a:ext cx="3802939" cy="352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63863F-65F1-E8CE-BB33-8C07C54A18B3}"/>
              </a:ext>
            </a:extLst>
          </p:cNvPr>
          <p:cNvSpPr txBox="1"/>
          <p:nvPr/>
        </p:nvSpPr>
        <p:spPr>
          <a:xfrm>
            <a:off x="1709928" y="120700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2. Product Analysis</a:t>
            </a:r>
          </a:p>
        </p:txBody>
      </p:sp>
    </p:spTree>
    <p:extLst>
      <p:ext uri="{BB962C8B-B14F-4D97-AF65-F5344CB8AC3E}">
        <p14:creationId xmlns:p14="http://schemas.microsoft.com/office/powerpoint/2010/main" val="325156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number of products imported">
            <a:extLst>
              <a:ext uri="{FF2B5EF4-FFF2-40B4-BE49-F238E27FC236}">
                <a16:creationId xmlns:a16="http://schemas.microsoft.com/office/drawing/2014/main" id="{122A05A9-FF66-2B3B-D2DA-514E66958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063343"/>
            <a:ext cx="5451627" cy="269855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AF8C81-A189-3767-5159-8A301C29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r>
              <a:rPr lang="en-US" sz="1900"/>
              <a:t>From 2020 to 2021, there is minimal activity in product imports, with very few products being recorded.</a:t>
            </a:r>
          </a:p>
          <a:p>
            <a:r>
              <a:rPr lang="en-US" sz="1900"/>
              <a:t>In 2022, a slight increase is observed, but the growth is still modest.</a:t>
            </a:r>
          </a:p>
          <a:p>
            <a:r>
              <a:rPr lang="en-US" sz="1900"/>
              <a:t>A significant surge occurs from 2022 to 2023, with the number of imported products increasing sharply.</a:t>
            </a:r>
          </a:p>
          <a:p>
            <a:r>
              <a:rPr lang="en-US" sz="1900"/>
              <a:t>The trend continues with a slight rise from 2023 to 2024, showing sustained high import volumes.</a:t>
            </a:r>
          </a:p>
        </p:txBody>
      </p:sp>
    </p:spTree>
    <p:extLst>
      <p:ext uri="{BB962C8B-B14F-4D97-AF65-F5344CB8AC3E}">
        <p14:creationId xmlns:p14="http://schemas.microsoft.com/office/powerpoint/2010/main" val="303900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0A5A-FE0A-8B87-D99D-F7056FB3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chemeClr val="accent1"/>
                </a:solidFill>
              </a:rPr>
              <a:t>3. Place Analysis </a:t>
            </a:r>
          </a:p>
          <a:p>
            <a:pPr marL="0" indent="0">
              <a:buNone/>
            </a:pPr>
            <a:endParaRPr lang="en-CA" b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graph of a graph showing the number of countries/regions&#10;&#10;Description automatically generated with medium confidence">
            <a:extLst>
              <a:ext uri="{FF2B5EF4-FFF2-40B4-BE49-F238E27FC236}">
                <a16:creationId xmlns:a16="http://schemas.microsoft.com/office/drawing/2014/main" id="{27116CC0-FE76-B1DC-A160-E43CF7E7F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55" y="2546599"/>
            <a:ext cx="5661031" cy="3351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9CCF3-FE2F-CAC1-8947-60E210460B00}"/>
              </a:ext>
            </a:extLst>
          </p:cNvPr>
          <p:cNvSpPr txBox="1"/>
          <p:nvPr/>
        </p:nvSpPr>
        <p:spPr>
          <a:xfrm>
            <a:off x="6989626" y="2788920"/>
            <a:ext cx="3940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 10 countries of production</a:t>
            </a:r>
          </a:p>
          <a:p>
            <a:endParaRPr lang="en-CA" dirty="0"/>
          </a:p>
          <a:p>
            <a:r>
              <a:rPr lang="en-CA" dirty="0"/>
              <a:t>Bangladesh and China,</a:t>
            </a:r>
          </a:p>
          <a:p>
            <a:r>
              <a:rPr lang="en-CA" dirty="0"/>
              <a:t>lead significantly, with counts </a:t>
            </a:r>
          </a:p>
          <a:p>
            <a:r>
              <a:rPr lang="en-CA" dirty="0"/>
              <a:t>exceeding 2000. They dominate the</a:t>
            </a:r>
          </a:p>
          <a:p>
            <a:r>
              <a:rPr lang="en-CA" dirty="0"/>
              <a:t>Production compared to the</a:t>
            </a:r>
          </a:p>
          <a:p>
            <a:r>
              <a:rPr lang="en-CA" dirty="0"/>
              <a:t>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14048849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1993</TotalTime>
  <Words>930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H &amp; M MARKETING ANALYSIS</vt:lpstr>
      <vt:lpstr>INTRODUCTION</vt:lpstr>
      <vt:lpstr>DATASET OVERVIEW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SEGMENTATION</vt:lpstr>
      <vt:lpstr>PowerPoint Presentation</vt:lpstr>
      <vt:lpstr>PowerPoint Presentation</vt:lpstr>
      <vt:lpstr>SEASONAL ANALYSIS</vt:lpstr>
      <vt:lpstr>PREDICTIVE ANALYSIS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Prabhleen Kaur</dc:creator>
  <cp:lastModifiedBy>Prabhleen Kaur</cp:lastModifiedBy>
  <cp:revision>76</cp:revision>
  <dcterms:created xsi:type="dcterms:W3CDTF">2024-11-25T16:04:19Z</dcterms:created>
  <dcterms:modified xsi:type="dcterms:W3CDTF">2024-12-05T21:34:51Z</dcterms:modified>
</cp:coreProperties>
</file>