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b03fe1a6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fb03fe1a6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fb03fe1a6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fbe4d82c4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2fbe4d82c4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tail">
  <p:cSld name="Detai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0" y="876300"/>
            <a:ext cx="1219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890864" y="-12"/>
            <a:ext cx="8301135" cy="782307"/>
          </a:xfrm>
          <a:custGeom>
            <a:rect b="b" l="l" r="r" t="t"/>
            <a:pathLst>
              <a:path extrusionOk="0" h="989817" w="6790690">
                <a:moveTo>
                  <a:pt x="0" y="0"/>
                </a:moveTo>
                <a:lnTo>
                  <a:pt x="6781050" y="0"/>
                </a:lnTo>
                <a:cubicBezTo>
                  <a:pt x="6784263" y="329192"/>
                  <a:pt x="6787477" y="658384"/>
                  <a:pt x="6790690" y="987576"/>
                </a:cubicBezTo>
                <a:lnTo>
                  <a:pt x="392953" y="989817"/>
                </a:lnTo>
                <a:lnTo>
                  <a:pt x="0" y="0"/>
                </a:lnTo>
                <a:close/>
              </a:path>
            </a:pathLst>
          </a:custGeom>
          <a:solidFill>
            <a:srgbClr val="CDD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0" y="782308"/>
            <a:ext cx="12192000" cy="555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962400" y="64928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48800" y="64928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4370615" y="0"/>
            <a:ext cx="7821385" cy="78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18356" l="0" r="0" t="0"/>
          <a:stretch/>
        </p:blipFill>
        <p:spPr>
          <a:xfrm>
            <a:off x="107203" y="61098"/>
            <a:ext cx="1684271" cy="6644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0" y="0"/>
            <a:ext cx="409465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IN" sz="3600"/>
              <a:t>HTML TOPICS</a:t>
            </a:r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803750" y="1310825"/>
            <a:ext cx="25845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b="1" lang="en-IN" sz="2200"/>
              <a:t>Elements:</a:t>
            </a:r>
            <a:endParaRPr sz="22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hgroup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ins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kbd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mark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meter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main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nav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optgroup  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tfoot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b="1" lang="en-IN" sz="2200"/>
              <a:t>Input type:</a:t>
            </a:r>
            <a:endParaRPr sz="22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 url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nav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</a:t>
            </a:r>
            <a:r>
              <a:rPr b="1" lang="en-IN" sz="2400"/>
              <a:t>nav </a:t>
            </a:r>
            <a:r>
              <a:rPr lang="en-IN" sz="2400"/>
              <a:t>element is for main navigation links, organizing them without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 default styling in the browser. Other links like footer links are usually not included.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76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738" r="728" t="0"/>
          <a:stretch/>
        </p:blipFill>
        <p:spPr>
          <a:xfrm>
            <a:off x="476250" y="3363750"/>
            <a:ext cx="11239502" cy="2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optgroup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</a:t>
            </a:r>
            <a:r>
              <a:rPr b="1" lang="en-IN" sz="2400"/>
              <a:t>optgroup</a:t>
            </a:r>
            <a:r>
              <a:rPr lang="en-IN" sz="2400"/>
              <a:t> tag groups related options within a &lt;select&gt; element.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It typically displays as a grouped section in a dropdown menu.</a:t>
            </a:r>
            <a:endParaRPr sz="2400"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76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641" r="651" t="0"/>
          <a:stretch/>
        </p:blipFill>
        <p:spPr>
          <a:xfrm>
            <a:off x="720825" y="3362175"/>
            <a:ext cx="11028951" cy="19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tfoot 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0" y="769250"/>
            <a:ext cx="12192000" cy="6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000"/>
              <a:t>Purpose</a:t>
            </a:r>
            <a:r>
              <a:rPr lang="en-IN" sz="2000"/>
              <a:t>: </a:t>
            </a:r>
            <a:endParaRPr sz="20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It is used with </a:t>
            </a:r>
            <a:r>
              <a:rPr b="1" lang="en-IN" sz="2400"/>
              <a:t>thead</a:t>
            </a:r>
            <a:r>
              <a:rPr lang="en-IN" sz="2400"/>
              <a:t> and </a:t>
            </a:r>
            <a:r>
              <a:rPr b="1" lang="en-IN" sz="2400"/>
              <a:t>tbody</a:t>
            </a:r>
            <a:r>
              <a:rPr lang="en-IN" sz="2400"/>
              <a:t> to structure a table into semantic sections and is displayed as the table's footer.</a:t>
            </a:r>
            <a:endParaRPr sz="2400"/>
          </a:p>
          <a:p>
            <a:pPr indent="0" lvl="0" marL="2057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76200" lvl="0" marL="2057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87" y="3447784"/>
            <a:ext cx="10868525" cy="21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Input type – url 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 Used to create a field that accepts a website address (URL) as an input.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IN" sz="2000"/>
              <a:t>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IN" sz="2400"/>
              <a:t>Automatic Validation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The input value is automatically validated before URLs to ensure they're formatted correctly.</a:t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62" y="3985100"/>
            <a:ext cx="11079075" cy="23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370614" y="-1"/>
            <a:ext cx="7821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Input type – url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Attributes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/>
              <a:t>maxlength/minlength</a:t>
            </a:r>
            <a:r>
              <a:rPr lang="en-IN" sz="2400"/>
              <a:t>: Sets maximum and minimum character limits.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/>
              <a:t>pattern</a:t>
            </a:r>
            <a:r>
              <a:rPr lang="en-IN" sz="2400"/>
              <a:t>: Validates the URL format using a regex pattern.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/>
              <a:t>placeholder</a:t>
            </a:r>
            <a:r>
              <a:rPr lang="en-IN" sz="2400"/>
              <a:t>: Provides a hint for the expected input.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/>
              <a:t>required</a:t>
            </a:r>
            <a:r>
              <a:rPr lang="en-IN" sz="2400"/>
              <a:t>: Ensures the field is not empty before submission.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096000" y="0"/>
            <a:ext cx="4094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IN" sz="3600"/>
              <a:t>	EVENTS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803750" y="1310825"/>
            <a:ext cx="34077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Onclick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Onload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OnBlur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Onkeyup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Onkeydown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096000" y="0"/>
            <a:ext cx="4094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IN" sz="3600"/>
              <a:t>	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477750" y="2727450"/>
            <a:ext cx="52365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7500"/>
              <a:t>Thank You</a:t>
            </a:r>
            <a:endParaRPr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hgroup </a:t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The </a:t>
            </a:r>
            <a:r>
              <a:rPr b="1" lang="en-IN" sz="2400"/>
              <a:t>hgroup</a:t>
            </a:r>
            <a:r>
              <a:rPr lang="en-IN" sz="2400"/>
              <a:t> element is used to group a heading with related content like subheadings, alternative titles, or taglines. Subheadings are denoted using the </a:t>
            </a:r>
            <a:r>
              <a:rPr b="1" lang="en-IN" sz="2400"/>
              <a:t>p</a:t>
            </a:r>
            <a:r>
              <a:rPr lang="en-IN" sz="2400"/>
              <a:t> tag element.</a:t>
            </a:r>
            <a:endParaRPr sz="2400"/>
          </a:p>
          <a:p>
            <a:pPr indent="-762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-762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492" r="1254" t="0"/>
          <a:stretch/>
        </p:blipFill>
        <p:spPr>
          <a:xfrm>
            <a:off x="639355" y="3686450"/>
            <a:ext cx="10458189" cy="19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370614" y="-1"/>
            <a:ext cx="7821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hgroup </a:t>
            </a:r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-762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63" y="965000"/>
            <a:ext cx="9465475" cy="568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ins 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03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</a:t>
            </a:r>
            <a:r>
              <a:rPr b="1" lang="en-IN" sz="2400"/>
              <a:t>ins tag </a:t>
            </a:r>
            <a:r>
              <a:rPr lang="en-IN" sz="2400"/>
              <a:t>in HTML represents inserted text, with attributes cite specifying a related URL and datetime recording the exact time of insertion.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000"/>
              <a:t>         </a:t>
            </a:r>
            <a:endParaRPr sz="2000"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1029" r="447" t="0"/>
          <a:stretch/>
        </p:blipFill>
        <p:spPr>
          <a:xfrm>
            <a:off x="490263" y="3296861"/>
            <a:ext cx="10975026" cy="2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kbd 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03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Used to define keyboard shortcuts.</a:t>
            </a:r>
            <a:endParaRPr sz="2400"/>
          </a:p>
          <a:p>
            <a:pPr indent="-203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content inside the </a:t>
            </a:r>
            <a:r>
              <a:rPr b="1" lang="en-IN" sz="2400"/>
              <a:t>kbd tag</a:t>
            </a:r>
            <a:r>
              <a:rPr lang="en-IN" sz="2400"/>
              <a:t> is displayed as monospace font.</a:t>
            </a:r>
            <a:endParaRPr sz="2400"/>
          </a:p>
          <a:p>
            <a:pPr indent="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49" y="3248525"/>
            <a:ext cx="11036299" cy="24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370614" y="-1"/>
            <a:ext cx="7821385" cy="76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mark 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1450" y="1392675"/>
            <a:ext cx="12192000" cy="5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</a:t>
            </a:r>
            <a:r>
              <a:rPr b="1" lang="en-IN" sz="2400"/>
              <a:t>mark</a:t>
            </a:r>
            <a:r>
              <a:rPr lang="en-IN" sz="2400"/>
              <a:t> tag is used to define the marked text. By default it will highlight the text in yellow color.</a:t>
            </a:r>
            <a:endParaRPr sz="2000"/>
          </a:p>
          <a:p>
            <a:pPr indent="-76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537" r="0" t="0"/>
          <a:stretch/>
        </p:blipFill>
        <p:spPr>
          <a:xfrm>
            <a:off x="486500" y="3582175"/>
            <a:ext cx="11301900" cy="2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370614" y="-39426"/>
            <a:ext cx="7821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meter 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0175" y="12172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3200"/>
              <a:t> </a:t>
            </a: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The </a:t>
            </a:r>
            <a:r>
              <a:rPr b="1" lang="en-IN" sz="2400"/>
              <a:t>meter</a:t>
            </a:r>
            <a:r>
              <a:rPr lang="en-IN" sz="2400"/>
              <a:t> tag defines a scalar measurement within a known range, or a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fractional value.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76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200"/>
              <a:t>    </a:t>
            </a:r>
            <a:r>
              <a:rPr b="1" lang="en-IN" sz="2400"/>
              <a:t>    Presentation in Browser</a:t>
            </a:r>
            <a:r>
              <a:rPr lang="en-IN" sz="2400"/>
              <a:t>:</a:t>
            </a:r>
            <a:endParaRPr sz="2400"/>
          </a:p>
          <a:p>
            <a:pPr indent="-203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/>
              <a:t> </a:t>
            </a:r>
            <a:r>
              <a:rPr lang="en-IN" sz="2400"/>
              <a:t>Displayed as a progress bar.</a:t>
            </a:r>
            <a:endParaRPr b="1" sz="2400"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70" y="2920925"/>
            <a:ext cx="11087026" cy="2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370614" y="-1"/>
            <a:ext cx="7821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meter 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0" y="876300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200"/>
              <a:t>        </a:t>
            </a:r>
            <a:r>
              <a:rPr b="1" lang="en-IN" sz="2400"/>
              <a:t>Attributes:</a:t>
            </a:r>
            <a:endParaRPr b="1"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Value</a:t>
            </a:r>
            <a:r>
              <a:rPr lang="en-IN" sz="2400"/>
              <a:t>: Specifies the current value of the gauge.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Min</a:t>
            </a:r>
            <a:r>
              <a:rPr lang="en-IN" sz="2400"/>
              <a:t>:Specifies the minimum value of the range (default is 0).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Max</a:t>
            </a:r>
            <a:r>
              <a:rPr lang="en-IN" sz="2400"/>
              <a:t>:Specifies the maximum value of the range (default is 1).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low</a:t>
            </a:r>
            <a:r>
              <a:rPr lang="en-IN" sz="2400"/>
              <a:t>: </a:t>
            </a:r>
            <a:r>
              <a:rPr lang="en-IN" sz="2400"/>
              <a:t>Specifies the range that is considered to be a low value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high</a:t>
            </a:r>
            <a:r>
              <a:rPr lang="en-IN" sz="2400"/>
              <a:t>:</a:t>
            </a:r>
            <a:r>
              <a:rPr lang="en-IN" sz="2400"/>
              <a:t>Specifies the range that is considered to be a high value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/>
              <a:t>optimum</a:t>
            </a:r>
            <a:r>
              <a:rPr lang="en-IN" sz="2400"/>
              <a:t>:</a:t>
            </a:r>
            <a:r>
              <a:rPr lang="en-IN" sz="2400"/>
              <a:t>	Specifies what value is the optimal value for the gauge.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370614" y="-1"/>
            <a:ext cx="7821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/>
              <a:t>Element - main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0" y="1116925"/>
            <a:ext cx="12192000" cy="5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Purpose</a:t>
            </a:r>
            <a:r>
              <a:rPr lang="en-IN" sz="2400"/>
              <a:t>: </a:t>
            </a:r>
            <a:endParaRPr sz="2400"/>
          </a:p>
          <a:p>
            <a:pPr indent="-2286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IN" sz="2400"/>
              <a:t>The </a:t>
            </a:r>
            <a:r>
              <a:rPr b="1" lang="en-IN" sz="2400"/>
              <a:t>main</a:t>
            </a:r>
            <a:r>
              <a:rPr lang="en-IN" sz="2400"/>
              <a:t> tag represents the dominant content of a webpage, containing unique content specific to that page, excluding repeated elements like menus or logos.</a:t>
            </a:r>
            <a:endParaRPr sz="2400"/>
          </a:p>
          <a:p>
            <a:pPr indent="-762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1810" l="0" r="0" t="-1810"/>
          <a:stretch/>
        </p:blipFill>
        <p:spPr>
          <a:xfrm>
            <a:off x="600550" y="3421225"/>
            <a:ext cx="11248999" cy="2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M&amp;S">
      <a:dk1>
        <a:srgbClr val="171616"/>
      </a:dk1>
      <a:lt1>
        <a:srgbClr val="FFFFFF"/>
      </a:lt1>
      <a:dk2>
        <a:srgbClr val="045B8D"/>
      </a:dk2>
      <a:lt2>
        <a:srgbClr val="E7E6E6"/>
      </a:lt2>
      <a:accent1>
        <a:srgbClr val="045B8D"/>
      </a:accent1>
      <a:accent2>
        <a:srgbClr val="6B6A6C"/>
      </a:accent2>
      <a:accent3>
        <a:srgbClr val="0D7467"/>
      </a:accent3>
      <a:accent4>
        <a:srgbClr val="991210"/>
      </a:accent4>
      <a:accent5>
        <a:srgbClr val="D5AF20"/>
      </a:accent5>
      <a:accent6>
        <a:srgbClr val="C7802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