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80" r:id="rId5"/>
    <p:sldId id="258" r:id="rId6"/>
    <p:sldId id="274" r:id="rId7"/>
    <p:sldId id="261" r:id="rId8"/>
    <p:sldId id="273" r:id="rId9"/>
    <p:sldId id="265" r:id="rId10"/>
    <p:sldId id="281" r:id="rId11"/>
    <p:sldId id="267" r:id="rId12"/>
    <p:sldId id="282" r:id="rId13"/>
    <p:sldId id="275" r:id="rId14"/>
    <p:sldId id="279" r:id="rId15"/>
    <p:sldId id="270"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94660"/>
  </p:normalViewPr>
  <p:slideViewPr>
    <p:cSldViewPr snapToGrid="0">
      <p:cViewPr varScale="1">
        <p:scale>
          <a:sx n="80" d="100"/>
          <a:sy n="80" d="100"/>
        </p:scale>
        <p:origin x="43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hyperlink" Target="https://matplotlib.org/" TargetMode="External" /><Relationship Id="rId2" Type="http://schemas.openxmlformats.org/officeDocument/2006/relationships/hyperlink" Target="https://seaborn.pydata.org/" TargetMode="External" /><Relationship Id="rId1" Type="http://schemas.openxmlformats.org/officeDocument/2006/relationships/slideLayout" Target="../slideLayouts/slideLayout2.xml" /><Relationship Id="rId6" Type="http://schemas.openxmlformats.org/officeDocument/2006/relationships/hyperlink" Target="https://www.kaggle.com/code/kevinli3434/netflix-price-prediction" TargetMode="External" /><Relationship Id="rId5" Type="http://schemas.openxmlformats.org/officeDocument/2006/relationships/hyperlink" Target="https://www.kaggle.com/" TargetMode="External" /><Relationship Id="rId4" Type="http://schemas.openxmlformats.org/officeDocument/2006/relationships/hyperlink" Target="https://pandas.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6192" y="4574231"/>
            <a:ext cx="7766936" cy="3414738"/>
          </a:xfrm>
        </p:spPr>
        <p:txBody>
          <a:bodyPr>
            <a:noAutofit/>
          </a:bodyPr>
          <a:lstStyle/>
          <a:p>
            <a:r>
              <a:rPr lang="en-US" sz="1400" b="1" dirty="0">
                <a:solidFill>
                  <a:schemeClr val="tx1"/>
                </a:solidFill>
                <a:latin typeface="Times New Roman" pitchFamily="18" charset="0"/>
                <a:cs typeface="Times New Roman" pitchFamily="18" charset="0"/>
              </a:rPr>
              <a:t>Done by: M . </a:t>
            </a:r>
            <a:r>
              <a:rPr lang="en-IN" sz="1400" b="1" dirty="0" err="1">
                <a:solidFill>
                  <a:schemeClr val="tx1"/>
                </a:solidFill>
                <a:latin typeface="Times New Roman" pitchFamily="18" charset="0"/>
                <a:cs typeface="Times New Roman" pitchFamily="18" charset="0"/>
              </a:rPr>
              <a:t>Prabhakaran</a:t>
            </a:r>
            <a:endParaRPr lang="en-US" sz="1400" b="1" dirty="0">
              <a:solidFill>
                <a:schemeClr val="tx1"/>
              </a:solidFill>
              <a:latin typeface="Times New Roman" pitchFamily="18" charset="0"/>
              <a:cs typeface="Times New Roman" pitchFamily="18" charset="0"/>
            </a:endParaRPr>
          </a:p>
          <a:p>
            <a:r>
              <a:rPr lang="en-US" sz="1400" b="1" dirty="0">
                <a:solidFill>
                  <a:schemeClr val="tx1"/>
                </a:solidFill>
                <a:latin typeface="Times New Roman" pitchFamily="18" charset="0"/>
                <a:cs typeface="Times New Roman" pitchFamily="18" charset="0"/>
              </a:rPr>
              <a:t>		Reg.No.:9123211040</a:t>
            </a:r>
            <a:r>
              <a:rPr lang="en-IN" sz="1400" b="1" dirty="0">
                <a:solidFill>
                  <a:schemeClr val="tx1"/>
                </a:solidFill>
                <a:latin typeface="Times New Roman" pitchFamily="18" charset="0"/>
                <a:cs typeface="Times New Roman" pitchFamily="18" charset="0"/>
              </a:rPr>
              <a:t>31</a:t>
            </a:r>
            <a:endParaRPr lang="en-US" sz="1400" b="1" dirty="0">
              <a:solidFill>
                <a:schemeClr val="tx1"/>
              </a:solidFill>
              <a:latin typeface="Times New Roman" pitchFamily="18" charset="0"/>
              <a:cs typeface="Times New Roman" pitchFamily="18" charset="0"/>
            </a:endParaRPr>
          </a:p>
          <a:p>
            <a:r>
              <a:rPr lang="en-US" sz="1400" b="1" dirty="0">
                <a:solidFill>
                  <a:schemeClr val="tx1"/>
                </a:solidFill>
                <a:latin typeface="Times New Roman" pitchFamily="18" charset="0"/>
                <a:cs typeface="Times New Roman" pitchFamily="18" charset="0"/>
              </a:rPr>
              <a:t>		Branch: III  YEAR CSE</a:t>
            </a:r>
          </a:p>
          <a:p>
            <a:r>
              <a:rPr lang="en-US" sz="1400" b="1" dirty="0">
                <a:solidFill>
                  <a:schemeClr val="tx1"/>
                </a:solidFill>
                <a:latin typeface="Times New Roman" pitchFamily="18" charset="0"/>
                <a:cs typeface="Times New Roman" pitchFamily="18" charset="0"/>
              </a:rPr>
              <a:t>		College Name: SACS MAVMM ENGINEERING COLLEGE</a:t>
            </a:r>
          </a:p>
          <a:p>
            <a:r>
              <a:rPr lang="en-US" sz="1400" b="1" dirty="0">
                <a:solidFill>
                  <a:schemeClr val="tx1"/>
                </a:solidFill>
                <a:latin typeface="Times New Roman" pitchFamily="18" charset="0"/>
                <a:cs typeface="Times New Roman" pitchFamily="18" charset="0"/>
              </a:rPr>
              <a:t>		Email ID:pm3177656@gmail.com</a:t>
            </a:r>
          </a:p>
          <a:p>
            <a:r>
              <a:rPr lang="en-US" sz="1400" b="1" dirty="0">
                <a:solidFill>
                  <a:schemeClr val="tx1"/>
                </a:solidFill>
                <a:latin typeface="Times New Roman" pitchFamily="18" charset="0"/>
                <a:cs typeface="Times New Roman" pitchFamily="18" charset="0"/>
              </a:rPr>
              <a:t>		</a:t>
            </a:r>
            <a:r>
              <a:rPr lang="en-US" sz="1400" b="1" dirty="0" err="1">
                <a:solidFill>
                  <a:schemeClr val="tx1"/>
                </a:solidFill>
                <a:latin typeface="Times New Roman" pitchFamily="18" charset="0"/>
                <a:cs typeface="Times New Roman" pitchFamily="18" charset="0"/>
              </a:rPr>
              <a:t>Nanmudhalvan</a:t>
            </a:r>
            <a:r>
              <a:rPr lang="en-US" sz="1400" b="1" dirty="0">
                <a:solidFill>
                  <a:schemeClr val="tx1"/>
                </a:solidFill>
                <a:latin typeface="Times New Roman" pitchFamily="18" charset="0"/>
                <a:cs typeface="Times New Roman" pitchFamily="18" charset="0"/>
              </a:rPr>
              <a:t> ID: au912321104031</a:t>
            </a:r>
          </a:p>
          <a:p>
            <a:r>
              <a:rPr lang="en-US" sz="1400" b="1" dirty="0">
                <a:solidFill>
                  <a:schemeClr val="tx1"/>
                </a:solidFill>
                <a:latin typeface="Times New Roman" pitchFamily="18" charset="0"/>
                <a:cs typeface="Times New Roman" pitchFamily="18" charset="0"/>
              </a:rPr>
              <a:t>		</a:t>
            </a:r>
          </a:p>
          <a:p>
            <a:endParaRPr lang="en-US" sz="1400" b="1" dirty="0">
              <a:solidFill>
                <a:schemeClr val="tx1"/>
              </a:solidFill>
              <a:latin typeface="Times New Roman" pitchFamily="18" charset="0"/>
              <a:cs typeface="Times New Roman" pitchFamily="18" charset="0"/>
            </a:endParaRPr>
          </a:p>
        </p:txBody>
      </p:sp>
      <p:sp>
        <p:nvSpPr>
          <p:cNvPr id="5" name="Title 4"/>
          <p:cNvSpPr>
            <a:spLocks noGrp="1"/>
          </p:cNvSpPr>
          <p:nvPr>
            <p:ph type="ctrTitle"/>
          </p:nvPr>
        </p:nvSpPr>
        <p:spPr>
          <a:xfrm>
            <a:off x="-718357" y="2153652"/>
            <a:ext cx="9969265" cy="971351"/>
          </a:xfrm>
        </p:spPr>
        <p:txBody>
          <a:bodyPr/>
          <a:lstStyle/>
          <a:p>
            <a:r>
              <a:rPr lang="en-IN" sz="3200" b="1" dirty="0">
                <a:solidFill>
                  <a:schemeClr val="tx1"/>
                </a:solidFill>
                <a:latin typeface="Times New Roman" pitchFamily="18" charset="0"/>
                <a:cs typeface="Times New Roman" pitchFamily="18" charset="0"/>
              </a:rPr>
              <a:t>STOCK PRICE PREDICTION USING GAN </a:t>
            </a:r>
            <a:endParaRPr lang="en-US" sz="3200" b="1"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latin typeface="Times New Roman" pitchFamily="18" charset="0"/>
                <a:cs typeface="Times New Roman" pitchFamily="18" charset="0"/>
              </a:rPr>
              <a:t>Algorithm &amp; Deployment(</a:t>
            </a:r>
            <a:r>
              <a:rPr lang="en-US" sz="3200" b="1" dirty="0" err="1">
                <a:solidFill>
                  <a:schemeClr val="tx1"/>
                </a:solidFill>
                <a:latin typeface="Times New Roman" pitchFamily="18" charset="0"/>
                <a:cs typeface="Times New Roman" pitchFamily="18" charset="0"/>
              </a:rPr>
              <a:t>contd</a:t>
            </a:r>
            <a:r>
              <a:rPr lang="en-US" sz="3200" b="1" dirty="0">
                <a:solidFill>
                  <a:schemeClr val="tx1"/>
                </a:solidFill>
                <a:latin typeface="Times New Roman" pitchFamily="18" charset="0"/>
                <a:cs typeface="Times New Roman" pitchFamily="18" charset="0"/>
              </a:rPr>
              <a:t>…)</a:t>
            </a:r>
            <a:endParaRPr lang="en-US" sz="3200" dirty="0"/>
          </a:p>
        </p:txBody>
      </p:sp>
      <p:sp>
        <p:nvSpPr>
          <p:cNvPr id="3" name="Content Placeholder 2"/>
          <p:cNvSpPr>
            <a:spLocks noGrp="1"/>
          </p:cNvSpPr>
          <p:nvPr>
            <p:ph idx="1"/>
          </p:nvPr>
        </p:nvSpPr>
        <p:spPr>
          <a:xfrm>
            <a:off x="520924" y="2244810"/>
            <a:ext cx="8596668" cy="3880773"/>
          </a:xfrm>
        </p:spPr>
        <p:txBody>
          <a:bodyPr>
            <a:normAutofit/>
          </a:bodyPr>
          <a:lstStyle/>
          <a:p>
            <a:pPr algn="just">
              <a:lnSpc>
                <a:spcPct val="150000"/>
              </a:lnSpc>
              <a:buClrTx/>
              <a:buFont typeface="+mj-lt"/>
              <a:buAutoNum type="arabicPeriod"/>
            </a:pPr>
            <a:r>
              <a:rPr lang="en-IN" sz="2000" b="1" dirty="0">
                <a:solidFill>
                  <a:schemeClr val="tx1"/>
                </a:solidFill>
                <a:latin typeface="Times New Roman" pitchFamily="18" charset="0"/>
                <a:cs typeface="Times New Roman" pitchFamily="18" charset="0"/>
              </a:rPr>
              <a:t>Discriminator Network:</a:t>
            </a:r>
          </a:p>
          <a:p>
            <a:pPr lvl="1" algn="just">
              <a:lnSpc>
                <a:spcPct val="150000"/>
              </a:lnSpc>
              <a:buClrTx/>
              <a:buFont typeface="Wingdings" panose="05000000000000000000" pitchFamily="2" charset="2"/>
              <a:buChar char="v"/>
            </a:pPr>
            <a:r>
              <a:rPr lang="en-IN" sz="2000" b="1" dirty="0">
                <a:solidFill>
                  <a:schemeClr val="tx1"/>
                </a:solidFill>
                <a:latin typeface="Times New Roman" pitchFamily="18" charset="0"/>
                <a:cs typeface="Times New Roman" pitchFamily="18" charset="0"/>
              </a:rPr>
              <a:t>Train the discriminator network to distinguish between real and synthetic stock price data.</a:t>
            </a:r>
          </a:p>
          <a:p>
            <a:pPr algn="just">
              <a:lnSpc>
                <a:spcPct val="150000"/>
              </a:lnSpc>
              <a:buClrTx/>
              <a:buFont typeface="+mj-lt"/>
              <a:buAutoNum type="arabicPeriod"/>
            </a:pPr>
            <a:r>
              <a:rPr lang="en-IN" sz="2000" b="1" dirty="0">
                <a:solidFill>
                  <a:schemeClr val="tx1"/>
                </a:solidFill>
                <a:latin typeface="Times New Roman" pitchFamily="18" charset="0"/>
                <a:cs typeface="Times New Roman" pitchFamily="18" charset="0"/>
              </a:rPr>
              <a:t>Training Process:</a:t>
            </a:r>
          </a:p>
          <a:p>
            <a:pPr lvl="1" algn="just">
              <a:lnSpc>
                <a:spcPct val="150000"/>
              </a:lnSpc>
              <a:buClrTx/>
              <a:buFont typeface="Wingdings" panose="05000000000000000000" pitchFamily="2" charset="2"/>
              <a:buChar char="v"/>
            </a:pPr>
            <a:r>
              <a:rPr lang="en-IN" sz="2000" b="1" dirty="0">
                <a:solidFill>
                  <a:schemeClr val="tx1"/>
                </a:solidFill>
                <a:latin typeface="Times New Roman" pitchFamily="18" charset="0"/>
                <a:cs typeface="Times New Roman" pitchFamily="18" charset="0"/>
              </a:rPr>
              <a:t>Alternately train the generator and discriminator networks in a min-max game setup.</a:t>
            </a:r>
          </a:p>
          <a:p>
            <a:pPr>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953" y="418355"/>
            <a:ext cx="8778239" cy="888274"/>
          </a:xfrm>
        </p:spPr>
        <p:txBody>
          <a:bodyPr>
            <a:normAutofit/>
          </a:bodyPr>
          <a:lstStyle/>
          <a:p>
            <a:r>
              <a:rPr lang="en-US" b="1" dirty="0">
                <a:solidFill>
                  <a:schemeClr val="tx1"/>
                </a:solidFill>
                <a:latin typeface="Times New Roman" pitchFamily="18" charset="0"/>
                <a:cs typeface="Times New Roman" pitchFamily="18" charset="0"/>
              </a:rPr>
              <a:t>Algorithm &amp; Deployment(</a:t>
            </a:r>
            <a:r>
              <a:rPr lang="en-US" b="1" dirty="0" err="1">
                <a:solidFill>
                  <a:schemeClr val="tx1"/>
                </a:solidFill>
                <a:latin typeface="Times New Roman" pitchFamily="18" charset="0"/>
                <a:cs typeface="Times New Roman" pitchFamily="18" charset="0"/>
              </a:rPr>
              <a:t>contd</a:t>
            </a:r>
            <a:r>
              <a:rPr lang="en-US" b="1" dirty="0">
                <a:solidFill>
                  <a:schemeClr val="tx1"/>
                </a:solidFill>
                <a:latin typeface="Times New Roman" pitchFamily="18" charset="0"/>
                <a:cs typeface="Times New Roman" pitchFamily="18" charset="0"/>
              </a:rPr>
              <a:t>…)</a:t>
            </a:r>
            <a:endParaRPr lang="en-US" dirty="0">
              <a:solidFill>
                <a:schemeClr val="tx1"/>
              </a:solidFill>
              <a:latin typeface="Arial Rounded MT Bold" panose="020F0704030504030204" pitchFamily="34" charset="0"/>
            </a:endParaRPr>
          </a:p>
        </p:txBody>
      </p:sp>
      <p:sp>
        <p:nvSpPr>
          <p:cNvPr id="4" name="Content Placeholder 3">
            <a:extLst>
              <a:ext uri="{FF2B5EF4-FFF2-40B4-BE49-F238E27FC236}">
                <a16:creationId xmlns:a16="http://schemas.microsoft.com/office/drawing/2014/main" id="{EDB50C9B-DC2B-D2C7-1D94-7E11AC49DEA0}"/>
              </a:ext>
            </a:extLst>
          </p:cNvPr>
          <p:cNvSpPr>
            <a:spLocks noGrp="1"/>
          </p:cNvSpPr>
          <p:nvPr>
            <p:ph idx="1"/>
          </p:nvPr>
        </p:nvSpPr>
        <p:spPr>
          <a:xfrm>
            <a:off x="658738" y="1737360"/>
            <a:ext cx="8596668" cy="5120640"/>
          </a:xfrm>
        </p:spPr>
        <p:txBody>
          <a:bodyPr>
            <a:normAutofit/>
          </a:bodyPr>
          <a:lstStyle/>
          <a:p>
            <a:pPr algn="just">
              <a:lnSpc>
                <a:spcPct val="150000"/>
              </a:lnSpc>
              <a:buNone/>
            </a:pPr>
            <a:r>
              <a:rPr lang="en-IN" sz="2000" b="1" dirty="0">
                <a:solidFill>
                  <a:schemeClr val="tx1"/>
                </a:solidFill>
                <a:latin typeface="Times New Roman" pitchFamily="18" charset="0"/>
                <a:cs typeface="Times New Roman" pitchFamily="18" charset="0"/>
              </a:rPr>
              <a:t>DEPLOYMENT:</a:t>
            </a:r>
          </a:p>
          <a:p>
            <a:pPr algn="just">
              <a:lnSpc>
                <a:spcPct val="150000"/>
              </a:lnSpc>
              <a:buClrTx/>
              <a:buFont typeface="+mj-lt"/>
              <a:buAutoNum type="arabicPeriod"/>
            </a:pPr>
            <a:r>
              <a:rPr lang="en-IN" sz="2000" b="1" dirty="0">
                <a:solidFill>
                  <a:schemeClr val="tx1"/>
                </a:solidFill>
                <a:latin typeface="Times New Roman" pitchFamily="18" charset="0"/>
                <a:cs typeface="Times New Roman" pitchFamily="18" charset="0"/>
              </a:rPr>
              <a:t>Model Optimization</a:t>
            </a:r>
            <a:r>
              <a:rPr lang="en-IN" sz="2000" b="1" u="sng" dirty="0">
                <a:solidFill>
                  <a:schemeClr val="tx1"/>
                </a:solidFill>
                <a:latin typeface="Times New Roman" pitchFamily="18" charset="0"/>
                <a:cs typeface="Times New Roman" pitchFamily="18" charset="0"/>
              </a:rPr>
              <a:t>:</a:t>
            </a:r>
          </a:p>
          <a:p>
            <a:pPr lvl="1" algn="just">
              <a:lnSpc>
                <a:spcPct val="150000"/>
              </a:lnSpc>
              <a:buClrTx/>
              <a:buFont typeface="Wingdings" panose="05000000000000000000" pitchFamily="2" charset="2"/>
              <a:buChar char="v"/>
            </a:pPr>
            <a:r>
              <a:rPr lang="en-IN" sz="2000" b="1" dirty="0">
                <a:solidFill>
                  <a:schemeClr val="tx1"/>
                </a:solidFill>
                <a:latin typeface="Times New Roman" pitchFamily="18" charset="0"/>
                <a:cs typeface="Times New Roman" pitchFamily="18" charset="0"/>
              </a:rPr>
              <a:t>Optimize the trained GAN model for deployment by reducing its size and computational complexity.</a:t>
            </a:r>
          </a:p>
          <a:p>
            <a:pPr algn="just">
              <a:lnSpc>
                <a:spcPct val="150000"/>
              </a:lnSpc>
              <a:buClrTx/>
              <a:buFont typeface="+mj-lt"/>
              <a:buAutoNum type="arabicPeriod"/>
            </a:pPr>
            <a:r>
              <a:rPr lang="en-IN" sz="2000" b="1" dirty="0">
                <a:solidFill>
                  <a:schemeClr val="tx1"/>
                </a:solidFill>
                <a:latin typeface="Times New Roman" pitchFamily="18" charset="0"/>
                <a:cs typeface="Times New Roman" pitchFamily="18" charset="0"/>
              </a:rPr>
              <a:t>Integration with Deployment Environment</a:t>
            </a:r>
            <a:r>
              <a:rPr lang="en-IN" sz="2000" b="1" u="sng" dirty="0">
                <a:solidFill>
                  <a:schemeClr val="tx1"/>
                </a:solidFill>
                <a:latin typeface="Times New Roman" pitchFamily="18" charset="0"/>
                <a:cs typeface="Times New Roman" pitchFamily="18" charset="0"/>
              </a:rPr>
              <a:t>:</a:t>
            </a:r>
          </a:p>
          <a:p>
            <a:pPr lvl="1" algn="just">
              <a:lnSpc>
                <a:spcPct val="150000"/>
              </a:lnSpc>
              <a:buClrTx/>
              <a:buFont typeface="Wingdings" panose="05000000000000000000" pitchFamily="2" charset="2"/>
              <a:buChar char="v"/>
            </a:pPr>
            <a:r>
              <a:rPr lang="en-IN" sz="2000" b="1" dirty="0">
                <a:solidFill>
                  <a:schemeClr val="tx1"/>
                </a:solidFill>
                <a:latin typeface="Times New Roman" pitchFamily="18" charset="0"/>
                <a:cs typeface="Times New Roman" pitchFamily="18" charset="0"/>
              </a:rPr>
              <a:t>Integrate the GAN model into the target deployment environment, whether it’s a web application, mobile app, or server-based system</a:t>
            </a:r>
            <a:r>
              <a:rPr lang="en-IN" sz="2000" b="1" dirty="0">
                <a:latin typeface="Times New Roman" pitchFamily="18" charset="0"/>
                <a:cs typeface="Times New Roman"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97" y="839789"/>
            <a:ext cx="8686800" cy="1320800"/>
          </a:xfrm>
        </p:spPr>
        <p:txBody>
          <a:bodyPr>
            <a:normAutofit/>
          </a:bodyPr>
          <a:lstStyle/>
          <a:p>
            <a:r>
              <a:rPr lang="en-US" sz="3200" b="1" dirty="0">
                <a:solidFill>
                  <a:schemeClr val="tx1"/>
                </a:solidFill>
                <a:latin typeface="Times New Roman" pitchFamily="18" charset="0"/>
                <a:cs typeface="Times New Roman" pitchFamily="18" charset="0"/>
              </a:rPr>
              <a:t>Algorithm &amp; Deployment(</a:t>
            </a:r>
            <a:r>
              <a:rPr lang="en-US" sz="3200" b="1" dirty="0" err="1">
                <a:solidFill>
                  <a:schemeClr val="tx1"/>
                </a:solidFill>
                <a:latin typeface="Times New Roman" pitchFamily="18" charset="0"/>
                <a:cs typeface="Times New Roman" pitchFamily="18" charset="0"/>
              </a:rPr>
              <a:t>contd</a:t>
            </a:r>
            <a:r>
              <a:rPr lang="en-US" sz="3200" b="1" dirty="0">
                <a:solidFill>
                  <a:schemeClr val="tx1"/>
                </a:solidFill>
                <a:latin typeface="Times New Roman" pitchFamily="18" charset="0"/>
                <a:cs typeface="Times New Roman" pitchFamily="18" charset="0"/>
              </a:rPr>
              <a:t>…)</a:t>
            </a:r>
            <a:endParaRPr lang="en-US" sz="3200" dirty="0"/>
          </a:p>
        </p:txBody>
      </p:sp>
      <p:sp>
        <p:nvSpPr>
          <p:cNvPr id="3" name="Content Placeholder 2"/>
          <p:cNvSpPr>
            <a:spLocks noGrp="1"/>
          </p:cNvSpPr>
          <p:nvPr>
            <p:ph idx="1"/>
          </p:nvPr>
        </p:nvSpPr>
        <p:spPr/>
        <p:txBody>
          <a:bodyPr>
            <a:normAutofit/>
          </a:bodyPr>
          <a:lstStyle/>
          <a:p>
            <a:pPr algn="just">
              <a:lnSpc>
                <a:spcPct val="150000"/>
              </a:lnSpc>
              <a:buClrTx/>
              <a:buFont typeface="+mj-lt"/>
              <a:buAutoNum type="arabicPeriod"/>
            </a:pPr>
            <a:r>
              <a:rPr lang="en-IN" sz="2000" b="1" dirty="0">
                <a:solidFill>
                  <a:schemeClr val="tx1"/>
                </a:solidFill>
                <a:latin typeface="Times New Roman" pitchFamily="18" charset="0"/>
                <a:cs typeface="Times New Roman" pitchFamily="18" charset="0"/>
              </a:rPr>
              <a:t>API Development (Optional):</a:t>
            </a:r>
          </a:p>
          <a:p>
            <a:pPr lvl="1" algn="just">
              <a:lnSpc>
                <a:spcPct val="150000"/>
              </a:lnSpc>
              <a:buClrTx/>
              <a:buFont typeface="Wingdings" panose="05000000000000000000" pitchFamily="2" charset="2"/>
              <a:buChar char="v"/>
            </a:pPr>
            <a:r>
              <a:rPr lang="en-IN" sz="2000" b="1" dirty="0">
                <a:solidFill>
                  <a:schemeClr val="tx1"/>
                </a:solidFill>
                <a:latin typeface="Times New Roman" pitchFamily="18" charset="0"/>
                <a:cs typeface="Times New Roman" pitchFamily="18" charset="0"/>
              </a:rPr>
              <a:t>Develop an API (Application Programming Interface) for accessing the GAN model predictions programmatically.</a:t>
            </a:r>
            <a:endParaRPr lang="en-IN" sz="2000" dirty="0">
              <a:solidFill>
                <a:schemeClr val="tx1"/>
              </a:solidFill>
            </a:endParaRPr>
          </a:p>
          <a:p>
            <a:pPr marL="57150" indent="0" algn="just">
              <a:lnSpc>
                <a:spcPct val="150000"/>
              </a:lnSpc>
              <a:buClrTx/>
              <a:buNone/>
            </a:pPr>
            <a:r>
              <a:rPr lang="en-IN" sz="2200" b="1" dirty="0">
                <a:solidFill>
                  <a:schemeClr val="tx1"/>
                </a:solidFill>
                <a:latin typeface="Times New Roman" pitchFamily="18" charset="0"/>
                <a:cs typeface="Times New Roman" pitchFamily="18" charset="0"/>
              </a:rPr>
              <a:t>2.	Model Hosting:</a:t>
            </a:r>
            <a:endParaRPr lang="en-IN" sz="2200" dirty="0">
              <a:solidFill>
                <a:schemeClr val="tx1"/>
              </a:solidFill>
            </a:endParaRPr>
          </a:p>
          <a:p>
            <a:pPr marL="914400" lvl="1" indent="-457200" algn="just">
              <a:lnSpc>
                <a:spcPct val="150000"/>
              </a:lnSpc>
              <a:buClrTx/>
              <a:buFont typeface="Wingdings" panose="05000000000000000000" pitchFamily="2" charset="2"/>
              <a:buChar char="v"/>
            </a:pPr>
            <a:r>
              <a:rPr lang="en-IN" sz="2000" b="1" dirty="0">
                <a:solidFill>
                  <a:schemeClr val="tx1"/>
                </a:solidFill>
                <a:latin typeface="Times New Roman" pitchFamily="18" charset="0"/>
                <a:cs typeface="Times New Roman" pitchFamily="18" charset="0"/>
              </a:rPr>
              <a:t>Choose a suitable hosting solution for deploying the GAN model, such as cloud-based platforms like Amazon Web Services (AWS), Google Cloud Platform (GCP), or Microsoft Azure.</a:t>
            </a:r>
            <a:endParaRPr lang="en-US" sz="2000" b="1" dirty="0">
              <a:solidFill>
                <a:schemeClr val="tx1"/>
              </a:solidFill>
              <a:latin typeface="Times New Roman" pitchFamily="18" charset="0"/>
              <a:cs typeface="Times New Roman" pitchFamily="18" charset="0"/>
            </a:endParaRPr>
          </a:p>
          <a:p>
            <a:pPr>
              <a:buFont typeface="+mj-lt"/>
              <a:buAutoNum type="arabicPeriod"/>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493295" y="425116"/>
            <a:ext cx="4506913" cy="788988"/>
          </a:xfrm>
        </p:spPr>
        <p:txBody>
          <a:bodyPr>
            <a:noAutofit/>
          </a:bodyPr>
          <a:lstStyle/>
          <a:p>
            <a:pPr marL="0" indent="0" algn="l">
              <a:buNone/>
            </a:pPr>
            <a:r>
              <a:rPr lang="en-US" sz="3200" b="1" dirty="0">
                <a:solidFill>
                  <a:schemeClr val="tx1"/>
                </a:solidFill>
                <a:latin typeface="Times New Roman" pitchFamily="18" charset="0"/>
                <a:cs typeface="Times New Roman" pitchFamily="18" charset="0"/>
              </a:rPr>
              <a:t>Result:</a:t>
            </a:r>
          </a:p>
        </p:txBody>
      </p:sp>
      <p:pic>
        <p:nvPicPr>
          <p:cNvPr id="2" name="Picture 1">
            <a:extLst>
              <a:ext uri="{FF2B5EF4-FFF2-40B4-BE49-F238E27FC236}">
                <a16:creationId xmlns:a16="http://schemas.microsoft.com/office/drawing/2014/main" id="{B042A764-9A2C-55E6-7E0C-6B4EBC5D6C4A}"/>
              </a:ext>
            </a:extLst>
          </p:cNvPr>
          <p:cNvPicPr>
            <a:picLocks noChangeAspect="1"/>
          </p:cNvPicPr>
          <p:nvPr/>
        </p:nvPicPr>
        <p:blipFill>
          <a:blip r:embed="rId2"/>
          <a:stretch>
            <a:fillRect/>
          </a:stretch>
        </p:blipFill>
        <p:spPr>
          <a:xfrm>
            <a:off x="2060022" y="1346065"/>
            <a:ext cx="5303306" cy="3875799"/>
          </a:xfrm>
          <a:prstGeom prst="rect">
            <a:avLst/>
          </a:prstGeom>
        </p:spPr>
      </p:pic>
      <p:sp>
        <p:nvSpPr>
          <p:cNvPr id="3" name="TextBox 2"/>
          <p:cNvSpPr txBox="1"/>
          <p:nvPr/>
        </p:nvSpPr>
        <p:spPr>
          <a:xfrm>
            <a:off x="3068596" y="5640002"/>
            <a:ext cx="7170821" cy="307777"/>
          </a:xfrm>
          <a:prstGeom prst="rect">
            <a:avLst/>
          </a:prstGeom>
          <a:noFill/>
        </p:spPr>
        <p:txBody>
          <a:bodyPr wrap="square" rtlCol="0">
            <a:spAutoFit/>
          </a:bodyPr>
          <a:lstStyle/>
          <a:p>
            <a:r>
              <a:rPr lang="en-US" sz="1400" dirty="0"/>
              <a:t>Fig</a:t>
            </a:r>
            <a:r>
              <a:rPr lang="en-IN" sz="1400"/>
              <a:t>.</a:t>
            </a:r>
            <a:r>
              <a:rPr lang="en-US" sz="1400"/>
              <a:t>open </a:t>
            </a:r>
            <a:r>
              <a:rPr lang="en-US" sz="1400" dirty="0"/>
              <a:t>And Close For Stack Price Prediction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52C8-9952-E915-EE92-CD22B63E5408}"/>
              </a:ext>
            </a:extLst>
          </p:cNvPr>
          <p:cNvSpPr>
            <a:spLocks noGrp="1"/>
          </p:cNvSpPr>
          <p:nvPr>
            <p:ph type="title"/>
          </p:nvPr>
        </p:nvSpPr>
        <p:spPr/>
        <p:txBody>
          <a:bodyPr>
            <a:normAutofit/>
          </a:bodyPr>
          <a:lstStyle/>
          <a:p>
            <a:r>
              <a:rPr lang="en-US" sz="3200" b="1" dirty="0">
                <a:solidFill>
                  <a:schemeClr val="tx1"/>
                </a:solidFill>
                <a:latin typeface="Times New Roman" pitchFamily="18" charset="0"/>
                <a:cs typeface="Times New Roman" pitchFamily="18" charset="0"/>
              </a:rPr>
              <a:t>Reference:</a:t>
            </a:r>
          </a:p>
        </p:txBody>
      </p:sp>
      <p:sp>
        <p:nvSpPr>
          <p:cNvPr id="5" name="Content Placeholder 4">
            <a:extLst>
              <a:ext uri="{FF2B5EF4-FFF2-40B4-BE49-F238E27FC236}">
                <a16:creationId xmlns:a16="http://schemas.microsoft.com/office/drawing/2014/main" id="{08422D65-83C6-3C7B-CA69-E43CB8E90991}"/>
              </a:ext>
            </a:extLst>
          </p:cNvPr>
          <p:cNvSpPr>
            <a:spLocks noGrp="1"/>
          </p:cNvSpPr>
          <p:nvPr>
            <p:ph idx="1"/>
          </p:nvPr>
        </p:nvSpPr>
        <p:spPr>
          <a:xfrm>
            <a:off x="917966" y="2076368"/>
            <a:ext cx="8596668" cy="3880773"/>
          </a:xfrm>
        </p:spPr>
        <p:txBody>
          <a:bodyPr/>
          <a:lstStyle/>
          <a:p>
            <a:r>
              <a:rPr lang="en-IN" dirty="0">
                <a:hlinkClick r:id="rId2"/>
              </a:rPr>
              <a:t>https://seaborn.pydata.org/</a:t>
            </a:r>
            <a:endParaRPr lang="en-IN" dirty="0"/>
          </a:p>
          <a:p>
            <a:r>
              <a:rPr lang="en-IN" dirty="0">
                <a:hlinkClick r:id="rId3"/>
              </a:rPr>
              <a:t>https://matplotlib.org/</a:t>
            </a:r>
            <a:endParaRPr lang="en-IN" dirty="0"/>
          </a:p>
          <a:p>
            <a:r>
              <a:rPr lang="en-IN" dirty="0">
                <a:hlinkClick r:id="rId4"/>
              </a:rPr>
              <a:t>https://pandas.pydata.org/</a:t>
            </a:r>
            <a:endParaRPr lang="en-IN" dirty="0"/>
          </a:p>
          <a:p>
            <a:r>
              <a:rPr lang="en-IN" dirty="0">
                <a:hlinkClick r:id="rId5"/>
              </a:rPr>
              <a:t>https://www.kaggle.com/</a:t>
            </a:r>
            <a:endParaRPr lang="en-IN" dirty="0"/>
          </a:p>
          <a:p>
            <a:r>
              <a:rPr lang="en-IN" dirty="0">
                <a:hlinkClick r:id="rId6"/>
              </a:rPr>
              <a:t>https://www.kaggle.com/code/kevinli3434/netflix-price-prediction</a:t>
            </a:r>
            <a:endParaRPr lang="en-IN" dirty="0"/>
          </a:p>
          <a:p>
            <a:endParaRPr lang="en-US" dirty="0"/>
          </a:p>
        </p:txBody>
      </p:sp>
    </p:spTree>
    <p:extLst>
      <p:ext uri="{BB962C8B-B14F-4D97-AF65-F5344CB8AC3E}">
        <p14:creationId xmlns:p14="http://schemas.microsoft.com/office/powerpoint/2010/main" val="40090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5379"/>
            <a:ext cx="8596668" cy="1320800"/>
          </a:xfrm>
        </p:spPr>
        <p:txBody>
          <a:bodyPr>
            <a:normAutofit/>
          </a:bodyPr>
          <a:lstStyle/>
          <a:p>
            <a:r>
              <a:rPr lang="en-US" sz="3200" b="1" dirty="0">
                <a:solidFill>
                  <a:schemeClr val="tx1"/>
                </a:solidFill>
                <a:latin typeface="Times New Roman" pitchFamily="18" charset="0"/>
                <a:cs typeface="Times New Roman" pitchFamily="18" charset="0"/>
              </a:rPr>
              <a:t>Conclusion:</a:t>
            </a:r>
          </a:p>
        </p:txBody>
      </p:sp>
      <p:sp>
        <p:nvSpPr>
          <p:cNvPr id="4" name="Content Placeholder 3">
            <a:extLst>
              <a:ext uri="{FF2B5EF4-FFF2-40B4-BE49-F238E27FC236}">
                <a16:creationId xmlns:a16="http://schemas.microsoft.com/office/drawing/2014/main" id="{6BDEE8DE-08D2-30AD-92DC-C824AF3DF360}"/>
              </a:ext>
            </a:extLst>
          </p:cNvPr>
          <p:cNvSpPr>
            <a:spLocks noGrp="1"/>
          </p:cNvSpPr>
          <p:nvPr>
            <p:ph idx="1"/>
          </p:nvPr>
        </p:nvSpPr>
        <p:spPr/>
        <p:txBody>
          <a:bodyPr/>
          <a:lstStyle/>
          <a:p>
            <a:pPr algn="just">
              <a:lnSpc>
                <a:spcPct val="150000"/>
              </a:lnSpc>
              <a:buNone/>
            </a:pPr>
            <a:r>
              <a:rPr lang="en-IN" dirty="0"/>
              <a:t>				</a:t>
            </a:r>
            <a:r>
              <a:rPr lang="en-IN" sz="2400" b="1" dirty="0">
                <a:solidFill>
                  <a:schemeClr val="tx1"/>
                </a:solidFill>
                <a:latin typeface="Times New Roman" pitchFamily="18" charset="0"/>
                <a:cs typeface="Times New Roman" pitchFamily="18" charset="0"/>
              </a:rPr>
              <a:t>Predicting stock prices using Generative Adversarial Networks (GANs) is a complex and challenging task. While GANs have shown promise in generating realistic data, their effectiveness in accurately predicting stock prices remains uncertain</a:t>
            </a:r>
            <a:r>
              <a:rPr lang="en-IN" sz="2400" dirty="0">
                <a:solidFill>
                  <a:schemeClr val="tx1"/>
                </a:solidFill>
              </a:rPr>
              <a:t>.</a:t>
            </a:r>
            <a:endParaRPr lang="en-US" sz="24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427" y="2300896"/>
            <a:ext cx="8596668" cy="1320800"/>
          </a:xfrm>
        </p:spPr>
        <p:txBody>
          <a:bodyPr>
            <a:normAutofit/>
          </a:bodyPr>
          <a:lstStyle/>
          <a:p>
            <a:r>
              <a:rPr lang="en-US" sz="5400" b="1" dirty="0">
                <a:solidFill>
                  <a:schemeClr val="tx1"/>
                </a:solidFill>
                <a:latin typeface="Times New Roman" pitchFamily="18" charset="0"/>
                <a:cs typeface="Times New Roman" pitchFamily="18"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427" y="645695"/>
            <a:ext cx="8596668" cy="1320800"/>
          </a:xfrm>
        </p:spPr>
        <p:txBody>
          <a:bodyPr>
            <a:normAutofit/>
          </a:bodyPr>
          <a:lstStyle/>
          <a:p>
            <a:pPr algn="just"/>
            <a:r>
              <a:rPr lang="en-US" sz="3200" dirty="0">
                <a:solidFill>
                  <a:schemeClr val="tx1"/>
                </a:solidFill>
                <a:latin typeface="Times New Roman" panose="02020603050405020304" pitchFamily="18" charset="0"/>
                <a:cs typeface="Times New Roman" panose="02020603050405020304" pitchFamily="18" charset="0"/>
              </a:rPr>
              <a:t>Project Outline:</a:t>
            </a:r>
          </a:p>
        </p:txBody>
      </p:sp>
      <p:sp>
        <p:nvSpPr>
          <p:cNvPr id="3" name="Content Placeholder 2"/>
          <p:cNvSpPr>
            <a:spLocks noGrp="1"/>
          </p:cNvSpPr>
          <p:nvPr>
            <p:ph idx="1"/>
          </p:nvPr>
        </p:nvSpPr>
        <p:spPr>
          <a:xfrm>
            <a:off x="1423290" y="1858210"/>
            <a:ext cx="8596668" cy="3880773"/>
          </a:xfrm>
          <a:ln>
            <a:solidFill>
              <a:schemeClr val="bg1"/>
            </a:solidFill>
          </a:ln>
        </p:spPr>
        <p:txBody>
          <a:bodyPr>
            <a:noAutofit/>
          </a:bodyPr>
          <a:lstStyle/>
          <a:p>
            <a:pPr>
              <a:lnSpc>
                <a:spcPct val="150000"/>
              </a:lnSpc>
              <a:buClrTx/>
              <a:buFont typeface="Wingdings 3" panose="05040102010807070707" pitchFamily="18" charset="2"/>
              <a:buChar char="Ú"/>
            </a:pPr>
            <a:r>
              <a:rPr lang="en-US" sz="2000" b="1" dirty="0">
                <a:solidFill>
                  <a:schemeClr val="tx1"/>
                </a:solidFill>
                <a:latin typeface="Times New Roman" pitchFamily="18" charset="0"/>
                <a:cs typeface="Times New Roman" pitchFamily="18" charset="0"/>
              </a:rPr>
              <a:t>Problem Statement</a:t>
            </a:r>
          </a:p>
          <a:p>
            <a:pPr>
              <a:lnSpc>
                <a:spcPct val="150000"/>
              </a:lnSpc>
              <a:buClrTx/>
              <a:buFont typeface="Wingdings 3" panose="05040102010807070707" pitchFamily="18" charset="2"/>
              <a:buChar char="Ú"/>
            </a:pPr>
            <a:r>
              <a:rPr lang="en-US" sz="2000" b="1" dirty="0">
                <a:solidFill>
                  <a:schemeClr val="tx1"/>
                </a:solidFill>
                <a:latin typeface="Times New Roman" pitchFamily="18" charset="0"/>
                <a:cs typeface="Times New Roman" pitchFamily="18" charset="0"/>
              </a:rPr>
              <a:t>Proposed System / Solution</a:t>
            </a:r>
          </a:p>
          <a:p>
            <a:pPr>
              <a:lnSpc>
                <a:spcPct val="150000"/>
              </a:lnSpc>
              <a:buClrTx/>
              <a:buFont typeface="Wingdings 3" panose="05040102010807070707" pitchFamily="18" charset="2"/>
              <a:buChar char="Ú"/>
            </a:pPr>
            <a:r>
              <a:rPr lang="en-US" sz="2000" b="1" dirty="0">
                <a:solidFill>
                  <a:schemeClr val="tx1"/>
                </a:solidFill>
                <a:latin typeface="Times New Roman" pitchFamily="18" charset="0"/>
                <a:cs typeface="Times New Roman" pitchFamily="18" charset="0"/>
              </a:rPr>
              <a:t>System Development Approach</a:t>
            </a:r>
          </a:p>
          <a:p>
            <a:pPr>
              <a:lnSpc>
                <a:spcPct val="150000"/>
              </a:lnSpc>
              <a:buClrTx/>
              <a:buFont typeface="Wingdings 3" panose="05040102010807070707" pitchFamily="18" charset="2"/>
              <a:buChar char="Ú"/>
            </a:pPr>
            <a:r>
              <a:rPr lang="en-US" sz="2000" b="1" dirty="0">
                <a:solidFill>
                  <a:schemeClr val="tx1"/>
                </a:solidFill>
                <a:latin typeface="Times New Roman" pitchFamily="18" charset="0"/>
                <a:cs typeface="Times New Roman" pitchFamily="18" charset="0"/>
              </a:rPr>
              <a:t>Algorithm and Deployment</a:t>
            </a:r>
          </a:p>
          <a:p>
            <a:pPr>
              <a:lnSpc>
                <a:spcPct val="150000"/>
              </a:lnSpc>
              <a:buClrTx/>
              <a:buFont typeface="Wingdings 3" panose="05040102010807070707" pitchFamily="18" charset="2"/>
              <a:buChar char="Ú"/>
            </a:pPr>
            <a:r>
              <a:rPr lang="en-US" sz="2000" b="1" dirty="0">
                <a:solidFill>
                  <a:schemeClr val="tx1"/>
                </a:solidFill>
                <a:latin typeface="Times New Roman" pitchFamily="18" charset="0"/>
                <a:cs typeface="Times New Roman" pitchFamily="18" charset="0"/>
              </a:rPr>
              <a:t>Result </a:t>
            </a:r>
          </a:p>
          <a:p>
            <a:pPr>
              <a:lnSpc>
                <a:spcPct val="150000"/>
              </a:lnSpc>
              <a:buClrTx/>
              <a:buFont typeface="Wingdings 3" panose="05040102010807070707" pitchFamily="18" charset="2"/>
              <a:buChar char="Ú"/>
            </a:pPr>
            <a:r>
              <a:rPr lang="en-US" sz="2000" b="1" dirty="0">
                <a:solidFill>
                  <a:schemeClr val="tx1"/>
                </a:solidFill>
                <a:latin typeface="Times New Roman" pitchFamily="18" charset="0"/>
                <a:cs typeface="Times New Roman" pitchFamily="18" charset="0"/>
              </a:rPr>
              <a:t>Conclusion</a:t>
            </a:r>
          </a:p>
          <a:p>
            <a:pPr>
              <a:lnSpc>
                <a:spcPct val="150000"/>
              </a:lnSpc>
              <a:buClrTx/>
              <a:buFont typeface="Wingdings 3" panose="05040102010807070707" pitchFamily="18" charset="2"/>
              <a:buChar char="Ú"/>
            </a:pPr>
            <a:r>
              <a:rPr lang="en-US" sz="2000" b="1" dirty="0">
                <a:solidFill>
                  <a:schemeClr val="tx1"/>
                </a:solidFill>
                <a:latin typeface="Times New Roman" pitchFamily="18" charset="0"/>
                <a:cs typeface="Times New Roman" pitchFamily="18" charset="0"/>
              </a:rPr>
              <a:t>References</a:t>
            </a:r>
          </a:p>
          <a:p>
            <a:pPr>
              <a:buFont typeface="Wingdings 3" panose="05040102010807070707" pitchFamily="18" charset="2"/>
              <a:buChar char="Ú"/>
            </a:pPr>
            <a:endParaRPr lang="en-US" sz="2000" dirty="0">
              <a:solidFill>
                <a:schemeClr val="tx1"/>
              </a:solidFill>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86" y="610006"/>
            <a:ext cx="8596668" cy="1320800"/>
          </a:xfrm>
        </p:spPr>
        <p:txBody>
          <a:bodyPr>
            <a:normAutofit/>
          </a:bodyPr>
          <a:lstStyle/>
          <a:p>
            <a:pPr algn="just"/>
            <a:r>
              <a:rPr lang="en-US" sz="3200" b="1" dirty="0">
                <a:solidFill>
                  <a:schemeClr val="tx1"/>
                </a:solidFill>
                <a:latin typeface="Times New Roman" pitchFamily="18" charset="0"/>
                <a:cs typeface="Times New Roman" pitchFamily="18" charset="0"/>
              </a:rPr>
              <a:t>Problem Statement:</a:t>
            </a:r>
          </a:p>
        </p:txBody>
      </p:sp>
      <p:sp>
        <p:nvSpPr>
          <p:cNvPr id="4" name="Content Placeholder 3">
            <a:extLst>
              <a:ext uri="{FF2B5EF4-FFF2-40B4-BE49-F238E27FC236}">
                <a16:creationId xmlns:a16="http://schemas.microsoft.com/office/drawing/2014/main" id="{9095C3AD-A260-0A7A-445D-522FCA4991A9}"/>
              </a:ext>
            </a:extLst>
          </p:cNvPr>
          <p:cNvSpPr>
            <a:spLocks noGrp="1"/>
          </p:cNvSpPr>
          <p:nvPr>
            <p:ph idx="1"/>
          </p:nvPr>
        </p:nvSpPr>
        <p:spPr/>
        <p:txBody>
          <a:bodyPr/>
          <a:lstStyle/>
          <a:p>
            <a:pPr algn="just">
              <a:lnSpc>
                <a:spcPct val="150000"/>
              </a:lnSpc>
              <a:buNone/>
            </a:pPr>
            <a:r>
              <a:rPr lang="en-IN" dirty="0"/>
              <a:t>				</a:t>
            </a:r>
            <a:r>
              <a:rPr lang="en-IN" b="1" dirty="0">
                <a:solidFill>
                  <a:schemeClr val="tx1"/>
                </a:solidFill>
                <a:latin typeface="Times New Roman" pitchFamily="18" charset="0"/>
                <a:cs typeface="Times New Roman" pitchFamily="18" charset="0"/>
              </a:rPr>
              <a:t>The aim of this project is to develop a framework for predicting stock prices with high accuracy and reliability. Traditional time-series forecasting methods often struggle to capture the complex and non-linear dynamics inherent in financial markets. Therefore, the objective is to leverage the power to generate realistic and meaningful stock price predictions, taking into account the inherent uncertainties and complexities of the financial domain.</a:t>
            </a:r>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15822"/>
            <a:ext cx="8596668" cy="1320800"/>
          </a:xfrm>
        </p:spPr>
        <p:txBody>
          <a:bodyPr>
            <a:normAutofit/>
          </a:bodyPr>
          <a:lstStyle/>
          <a:p>
            <a:r>
              <a:rPr lang="en-US" sz="3200" b="1" dirty="0">
                <a:solidFill>
                  <a:schemeClr val="tx1"/>
                </a:solidFill>
                <a:latin typeface="Times New Roman" pitchFamily="18" charset="0"/>
                <a:cs typeface="Times New Roman" pitchFamily="18" charset="0"/>
              </a:rPr>
              <a:t>PROPOSED SYSTEM / SOLUTION</a:t>
            </a:r>
            <a:endParaRPr lang="en-US" sz="3200" dirty="0"/>
          </a:p>
        </p:txBody>
      </p:sp>
      <p:sp>
        <p:nvSpPr>
          <p:cNvPr id="3" name="Content Placeholder 2"/>
          <p:cNvSpPr>
            <a:spLocks noGrp="1"/>
          </p:cNvSpPr>
          <p:nvPr>
            <p:ph idx="1"/>
          </p:nvPr>
        </p:nvSpPr>
        <p:spPr>
          <a:xfrm>
            <a:off x="1363134" y="2036622"/>
            <a:ext cx="8596668" cy="4267925"/>
          </a:xfrm>
        </p:spPr>
        <p:txBody>
          <a:bodyPr>
            <a:noAutofit/>
          </a:bodyPr>
          <a:lstStyle/>
          <a:p>
            <a:pPr>
              <a:buClrTx/>
              <a:buNone/>
            </a:pPr>
            <a:r>
              <a:rPr lang="en-IN" b="1" dirty="0">
                <a:solidFill>
                  <a:schemeClr val="tx1"/>
                </a:solidFill>
                <a:latin typeface="Times New Roman" pitchFamily="18" charset="0"/>
                <a:cs typeface="Times New Roman" pitchFamily="18" charset="0"/>
              </a:rPr>
              <a:t>STEPS </a:t>
            </a:r>
          </a:p>
          <a:p>
            <a:pPr algn="just">
              <a:lnSpc>
                <a:spcPct val="150000"/>
              </a:lnSpc>
              <a:buClrTx/>
              <a:buFont typeface="+mj-lt"/>
              <a:buAutoNum type="arabicPeriod"/>
            </a:pPr>
            <a:r>
              <a:rPr lang="en-IN" b="1" dirty="0">
                <a:solidFill>
                  <a:schemeClr val="tx1"/>
                </a:solidFill>
                <a:latin typeface="Times New Roman" pitchFamily="18" charset="0"/>
                <a:cs typeface="Times New Roman" pitchFamily="18" charset="0"/>
              </a:rPr>
              <a:t>Data Generation</a:t>
            </a:r>
          </a:p>
          <a:p>
            <a:pPr algn="just">
              <a:buClrTx/>
              <a:buFont typeface="+mj-lt"/>
              <a:buAutoNum type="arabicPeriod"/>
            </a:pPr>
            <a:r>
              <a:rPr lang="en-IN" b="1" dirty="0">
                <a:solidFill>
                  <a:schemeClr val="tx1"/>
                </a:solidFill>
                <a:latin typeface="Times New Roman" pitchFamily="18" charset="0"/>
                <a:cs typeface="Times New Roman" pitchFamily="18" charset="0"/>
              </a:rPr>
              <a:t>Discriminator Network</a:t>
            </a:r>
          </a:p>
          <a:p>
            <a:pPr algn="just">
              <a:buClrTx/>
              <a:buFont typeface="+mj-lt"/>
              <a:buAutoNum type="arabicPeriod"/>
            </a:pPr>
            <a:r>
              <a:rPr lang="en-IN" b="1" dirty="0">
                <a:solidFill>
                  <a:schemeClr val="tx1"/>
                </a:solidFill>
                <a:latin typeface="Times New Roman" pitchFamily="18" charset="0"/>
                <a:cs typeface="Times New Roman" pitchFamily="18" charset="0"/>
              </a:rPr>
              <a:t> Generator Network</a:t>
            </a:r>
          </a:p>
          <a:p>
            <a:pPr algn="just">
              <a:buClrTx/>
              <a:buFont typeface="+mj-lt"/>
              <a:buAutoNum type="arabicPeriod"/>
            </a:pPr>
            <a:r>
              <a:rPr lang="en-IN" b="1" dirty="0">
                <a:solidFill>
                  <a:schemeClr val="tx1"/>
                </a:solidFill>
                <a:latin typeface="Times New Roman" pitchFamily="18" charset="0"/>
                <a:cs typeface="Times New Roman" pitchFamily="18" charset="0"/>
              </a:rPr>
              <a:t>Prediction</a:t>
            </a:r>
          </a:p>
          <a:p>
            <a:pPr algn="just">
              <a:buClrTx/>
              <a:buFont typeface="+mj-lt"/>
              <a:buAutoNum type="arabicPeriod"/>
            </a:pPr>
            <a:r>
              <a:rPr lang="en-IN" b="1" dirty="0">
                <a:solidFill>
                  <a:schemeClr val="tx1"/>
                </a:solidFill>
                <a:latin typeface="Times New Roman" pitchFamily="18" charset="0"/>
                <a:cs typeface="Times New Roman" pitchFamily="18" charset="0"/>
              </a:rPr>
              <a:t>Evaluation</a:t>
            </a:r>
          </a:p>
          <a:p>
            <a:pPr algn="just">
              <a:buClrTx/>
              <a:buFont typeface="+mj-lt"/>
              <a:buAutoNum type="arabicPeriod"/>
            </a:pPr>
            <a:r>
              <a:rPr lang="en-IN" b="1" dirty="0">
                <a:solidFill>
                  <a:schemeClr val="tx1"/>
                </a:solidFill>
                <a:latin typeface="Times New Roman" pitchFamily="18" charset="0"/>
                <a:cs typeface="Times New Roman" pitchFamily="18" charset="0"/>
              </a:rPr>
              <a:t>Robustness and Generalization</a:t>
            </a:r>
          </a:p>
          <a:p>
            <a:pPr>
              <a:buClrTx/>
              <a:buFont typeface="+mj-lt"/>
              <a:buAutoNum type="arabicPeriod"/>
            </a:pPr>
            <a:endParaRPr lang="en-IN" dirty="0">
              <a:latin typeface="Times New Roman" panose="02020603050405020304" pitchFamily="18" charset="0"/>
              <a:cs typeface="Times New Roman" panose="02020603050405020304" pitchFamily="18" charset="0"/>
            </a:endParaRPr>
          </a:p>
          <a:p>
            <a:pPr>
              <a:buClrTx/>
              <a:buFont typeface="+mj-lt"/>
              <a:buAutoNum type="arabicPeriod"/>
            </a:pPr>
            <a:endParaRPr lang="en-IN" dirty="0">
              <a:latin typeface="Times New Roman" panose="02020603050405020304" pitchFamily="18" charset="0"/>
              <a:cs typeface="Times New Roman" panose="02020603050405020304" pitchFamily="18" charset="0"/>
            </a:endParaRPr>
          </a:p>
          <a:p>
            <a:pPr>
              <a:buClrTx/>
              <a:buFont typeface="+mj-lt"/>
              <a:buAutoNum type="arabicPeriod"/>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16" y="716723"/>
            <a:ext cx="9457509" cy="989012"/>
          </a:xfrm>
        </p:spPr>
        <p:txBody>
          <a:bodyPr>
            <a:normAutofit/>
          </a:bodyPr>
          <a:lstStyle/>
          <a:p>
            <a:pPr algn="just"/>
            <a:r>
              <a:rPr lang="en-US" sz="3200" b="1" dirty="0">
                <a:solidFill>
                  <a:schemeClr val="tx1"/>
                </a:solidFill>
                <a:latin typeface="Times New Roman" pitchFamily="18" charset="0"/>
                <a:cs typeface="Times New Roman" pitchFamily="18" charset="0"/>
              </a:rPr>
              <a:t>Proposed System / Solution(</a:t>
            </a:r>
            <a:r>
              <a:rPr lang="en-US" sz="3200" b="1" dirty="0" err="1">
                <a:solidFill>
                  <a:schemeClr val="tx1"/>
                </a:solidFill>
                <a:latin typeface="Times New Roman" pitchFamily="18" charset="0"/>
                <a:cs typeface="Times New Roman" pitchFamily="18" charset="0"/>
              </a:rPr>
              <a:t>contd</a:t>
            </a:r>
            <a:r>
              <a:rPr lang="en-US" sz="3200" b="1" dirty="0">
                <a:solidFill>
                  <a:schemeClr val="tx1"/>
                </a:solidFill>
                <a:latin typeface="Times New Roman" pitchFamily="18" charset="0"/>
                <a:cs typeface="Times New Roman" pitchFamily="18" charset="0"/>
              </a:rPr>
              <a:t>…)</a:t>
            </a:r>
          </a:p>
        </p:txBody>
      </p:sp>
      <p:sp>
        <p:nvSpPr>
          <p:cNvPr id="4" name="Content Placeholder 3">
            <a:extLst>
              <a:ext uri="{FF2B5EF4-FFF2-40B4-BE49-F238E27FC236}">
                <a16:creationId xmlns:a16="http://schemas.microsoft.com/office/drawing/2014/main" id="{0C14E0DB-BAAE-0499-1C7E-E60A2A45E17F}"/>
              </a:ext>
            </a:extLst>
          </p:cNvPr>
          <p:cNvSpPr>
            <a:spLocks noGrp="1"/>
          </p:cNvSpPr>
          <p:nvPr>
            <p:ph idx="1"/>
          </p:nvPr>
        </p:nvSpPr>
        <p:spPr>
          <a:xfrm>
            <a:off x="532955" y="1705735"/>
            <a:ext cx="8596668" cy="4990010"/>
          </a:xfrm>
        </p:spPr>
        <p:txBody>
          <a:bodyPr>
            <a:normAutofit/>
          </a:bodyPr>
          <a:lstStyle/>
          <a:p>
            <a:pPr algn="just">
              <a:lnSpc>
                <a:spcPct val="150000"/>
              </a:lnSpc>
              <a:buClrTx/>
              <a:buNone/>
            </a:pPr>
            <a:r>
              <a:rPr lang="en-IN" dirty="0"/>
              <a:t>1</a:t>
            </a:r>
            <a:r>
              <a:rPr lang="en-IN" sz="2100" dirty="0">
                <a:solidFill>
                  <a:schemeClr val="tx1"/>
                </a:solidFill>
              </a:rPr>
              <a:t>.  </a:t>
            </a:r>
            <a:r>
              <a:rPr lang="en-IN" b="1" dirty="0">
                <a:solidFill>
                  <a:schemeClr val="tx1"/>
                </a:solidFill>
                <a:latin typeface="Times New Roman" pitchFamily="18" charset="0"/>
                <a:cs typeface="Times New Roman" pitchFamily="18" charset="0"/>
              </a:rPr>
              <a:t>Data Generation: </a:t>
            </a:r>
          </a:p>
          <a:p>
            <a:pPr lvl="1" algn="just">
              <a:lnSpc>
                <a:spcPct val="150000"/>
              </a:lnSpc>
              <a:buClrTx/>
              <a:buFont typeface="Wingdings" panose="05000000000000000000" pitchFamily="2" charset="2"/>
              <a:buChar char="v"/>
            </a:pPr>
            <a:r>
              <a:rPr lang="en-IN" b="1" dirty="0">
                <a:solidFill>
                  <a:schemeClr val="tx1"/>
                </a:solidFill>
                <a:latin typeface="Times New Roman" pitchFamily="18" charset="0"/>
                <a:cs typeface="Times New Roman" pitchFamily="18" charset="0"/>
              </a:rPr>
              <a:t>	One approach is to train a GAN to generate synthetic stock price data that 			resembles the real stock price data. </a:t>
            </a:r>
          </a:p>
          <a:p>
            <a:pPr algn="just">
              <a:lnSpc>
                <a:spcPct val="150000"/>
              </a:lnSpc>
              <a:buNone/>
            </a:pPr>
            <a:r>
              <a:rPr lang="en-IN" b="1" dirty="0">
                <a:solidFill>
                  <a:schemeClr val="tx1"/>
                </a:solidFill>
                <a:latin typeface="Times New Roman" pitchFamily="18" charset="0"/>
                <a:cs typeface="Times New Roman" pitchFamily="18" charset="0"/>
              </a:rPr>
              <a:t>2.  Discriminator Network:</a:t>
            </a:r>
            <a:r>
              <a:rPr lang="en-IN" b="1" u="sng" dirty="0">
                <a:solidFill>
                  <a:schemeClr val="tx1"/>
                </a:solidFill>
                <a:latin typeface="Times New Roman" pitchFamily="18" charset="0"/>
                <a:cs typeface="Times New Roman" pitchFamily="18" charset="0"/>
              </a:rPr>
              <a:t> </a:t>
            </a:r>
          </a:p>
          <a:p>
            <a:pPr lvl="1" algn="just">
              <a:lnSpc>
                <a:spcPct val="150000"/>
              </a:lnSpc>
              <a:buClrTx/>
              <a:buFont typeface="Wingdings" panose="05000000000000000000" pitchFamily="2" charset="2"/>
              <a:buChar char="v"/>
            </a:pPr>
            <a:r>
              <a:rPr lang="en-IN" b="1" dirty="0">
                <a:solidFill>
                  <a:schemeClr val="tx1"/>
                </a:solidFill>
                <a:latin typeface="Times New Roman" pitchFamily="18" charset="0"/>
                <a:cs typeface="Times New Roman" pitchFamily="18" charset="0"/>
              </a:rPr>
              <a:t>The discriminator network in the GAN is trained to distinguish between real and synthetic stock price data. </a:t>
            </a:r>
          </a:p>
          <a:p>
            <a:pPr algn="just">
              <a:lnSpc>
                <a:spcPct val="150000"/>
              </a:lnSpc>
              <a:buNone/>
            </a:pPr>
            <a:r>
              <a:rPr lang="en-IN" b="1" dirty="0">
                <a:solidFill>
                  <a:schemeClr val="tx1"/>
                </a:solidFill>
                <a:latin typeface="Times New Roman" pitchFamily="18" charset="0"/>
                <a:cs typeface="Times New Roman" pitchFamily="18" charset="0"/>
              </a:rPr>
              <a:t>3.  Generator Network:</a:t>
            </a:r>
          </a:p>
          <a:p>
            <a:pPr lvl="1" algn="just">
              <a:lnSpc>
                <a:spcPct val="150000"/>
              </a:lnSpc>
              <a:buClrTx/>
              <a:buFont typeface="Wingdings" panose="05000000000000000000" pitchFamily="2" charset="2"/>
              <a:buChar char="v"/>
            </a:pPr>
            <a:r>
              <a:rPr lang="en-IN" b="1" dirty="0">
                <a:solidFill>
                  <a:schemeClr val="tx1"/>
                </a:solidFill>
                <a:latin typeface="Times New Roman" pitchFamily="18" charset="0"/>
                <a:cs typeface="Times New Roman" pitchFamily="18" charset="0"/>
              </a:rPr>
              <a:t>The generator network in the GAN learns to generate synthetic stock price data that is indistinguishable from real stock price data.</a:t>
            </a:r>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23" y="636171"/>
            <a:ext cx="9530438" cy="825150"/>
          </a:xfrm>
        </p:spPr>
        <p:txBody>
          <a:bodyPr>
            <a:normAutofit/>
          </a:bodyPr>
          <a:lstStyle/>
          <a:p>
            <a:r>
              <a:rPr lang="en-US" sz="3200" b="1" dirty="0">
                <a:solidFill>
                  <a:schemeClr val="tx1"/>
                </a:solidFill>
                <a:latin typeface="Times New Roman" pitchFamily="18" charset="0"/>
                <a:cs typeface="Times New Roman" pitchFamily="18" charset="0"/>
              </a:rPr>
              <a:t>Proposed System / Solution(</a:t>
            </a:r>
            <a:r>
              <a:rPr lang="en-US" sz="3200" b="1" dirty="0" err="1">
                <a:solidFill>
                  <a:schemeClr val="tx1"/>
                </a:solidFill>
                <a:latin typeface="Times New Roman" pitchFamily="18" charset="0"/>
                <a:cs typeface="Times New Roman" pitchFamily="18" charset="0"/>
              </a:rPr>
              <a:t>contd</a:t>
            </a:r>
            <a:r>
              <a:rPr lang="en-US" sz="3200" b="1" dirty="0">
                <a:solidFill>
                  <a:schemeClr val="tx1"/>
                </a:solidFill>
                <a:latin typeface="Times New Roman" pitchFamily="18" charset="0"/>
                <a:cs typeface="Times New Roman" pitchFamily="18" charset="0"/>
              </a:rPr>
              <a:t>…)</a:t>
            </a:r>
          </a:p>
        </p:txBody>
      </p:sp>
      <p:sp>
        <p:nvSpPr>
          <p:cNvPr id="5" name="Content Placeholder 4">
            <a:extLst>
              <a:ext uri="{FF2B5EF4-FFF2-40B4-BE49-F238E27FC236}">
                <a16:creationId xmlns:a16="http://schemas.microsoft.com/office/drawing/2014/main" id="{A0D2D5AA-4893-36E9-ED96-E8CF5D9DF8ED}"/>
              </a:ext>
            </a:extLst>
          </p:cNvPr>
          <p:cNvSpPr>
            <a:spLocks noGrp="1"/>
          </p:cNvSpPr>
          <p:nvPr>
            <p:ph idx="1"/>
          </p:nvPr>
        </p:nvSpPr>
        <p:spPr>
          <a:xfrm>
            <a:off x="486023" y="1461321"/>
            <a:ext cx="8596668" cy="4447693"/>
          </a:xfrm>
        </p:spPr>
        <p:txBody>
          <a:bodyPr>
            <a:noAutofit/>
          </a:bodyPr>
          <a:lstStyle/>
          <a:p>
            <a:pPr algn="just">
              <a:lnSpc>
                <a:spcPct val="150000"/>
              </a:lnSpc>
              <a:buNone/>
            </a:pPr>
            <a:r>
              <a:rPr lang="en-IN" sz="2000" dirty="0">
                <a:latin typeface="Times New Roman" panose="02020603050405020304" pitchFamily="18" charset="0"/>
                <a:cs typeface="Times New Roman" panose="02020603050405020304" pitchFamily="18" charset="0"/>
              </a:rPr>
              <a:t>4. </a:t>
            </a:r>
            <a:r>
              <a:rPr lang="en-IN" sz="2000" b="1" dirty="0">
                <a:solidFill>
                  <a:schemeClr val="tx1"/>
                </a:solidFill>
                <a:latin typeface="Times New Roman" pitchFamily="18" charset="0"/>
                <a:cs typeface="Times New Roman" pitchFamily="18" charset="0"/>
              </a:rPr>
              <a:t>Prediction: </a:t>
            </a:r>
          </a:p>
          <a:p>
            <a:pPr lvl="1" algn="just">
              <a:lnSpc>
                <a:spcPct val="150000"/>
              </a:lnSpc>
              <a:buClrTx/>
              <a:buFont typeface="Wingdings" panose="05000000000000000000" pitchFamily="2" charset="2"/>
              <a:buChar char="v"/>
            </a:pPr>
            <a:r>
              <a:rPr lang="en-IN" sz="2000" b="1" dirty="0">
                <a:solidFill>
                  <a:schemeClr val="tx1"/>
                </a:solidFill>
                <a:latin typeface="Times New Roman" pitchFamily="18" charset="0"/>
                <a:cs typeface="Times New Roman" pitchFamily="18" charset="0"/>
              </a:rPr>
              <a:t>Once the GAN is trained, you can use the generator network to generate future stock price data points. </a:t>
            </a:r>
          </a:p>
          <a:p>
            <a:pPr algn="just">
              <a:lnSpc>
                <a:spcPct val="150000"/>
              </a:lnSpc>
              <a:buNone/>
            </a:pPr>
            <a:r>
              <a:rPr lang="en-IN" sz="2000" b="1" dirty="0">
                <a:solidFill>
                  <a:schemeClr val="tx1"/>
                </a:solidFill>
                <a:latin typeface="Times New Roman" pitchFamily="18" charset="0"/>
                <a:cs typeface="Times New Roman" pitchFamily="18" charset="0"/>
              </a:rPr>
              <a:t>5. Evaluation:</a:t>
            </a:r>
          </a:p>
          <a:p>
            <a:pPr lvl="1" algn="just">
              <a:lnSpc>
                <a:spcPct val="150000"/>
              </a:lnSpc>
              <a:buClrTx/>
              <a:buFont typeface="Wingdings" panose="05000000000000000000" pitchFamily="2" charset="2"/>
              <a:buChar char="v"/>
            </a:pPr>
            <a:r>
              <a:rPr lang="en-IN" sz="2000" b="1" dirty="0">
                <a:solidFill>
                  <a:schemeClr val="tx1"/>
                </a:solidFill>
                <a:latin typeface="Times New Roman" pitchFamily="18" charset="0"/>
                <a:cs typeface="Times New Roman" pitchFamily="18" charset="0"/>
              </a:rPr>
              <a:t>The generated stock price predictions need to be evaluated using standard evaluation metrics to assess their accuracy and reliability.</a:t>
            </a:r>
          </a:p>
          <a:p>
            <a:pPr algn="just">
              <a:lnSpc>
                <a:spcPct val="150000"/>
              </a:lnSpc>
              <a:buClrTx/>
              <a:buFont typeface="Wingdings" panose="05000000000000000000" pitchFamily="2" charset="2"/>
              <a:buChar char="v"/>
            </a:pPr>
            <a:r>
              <a:rPr lang="en-IN" sz="2000" b="1" dirty="0">
                <a:solidFill>
                  <a:schemeClr val="tx1"/>
                </a:solidFill>
                <a:latin typeface="Times New Roman" pitchFamily="18" charset="0"/>
                <a:cs typeface="Times New Roman" pitchFamily="18" charset="0"/>
              </a:rPr>
              <a:t>6. Robustness and Generalization:</a:t>
            </a:r>
          </a:p>
          <a:p>
            <a:pPr lvl="1" algn="just">
              <a:lnSpc>
                <a:spcPct val="150000"/>
              </a:lnSpc>
              <a:buClrTx/>
              <a:buFont typeface="Wingdings" panose="05000000000000000000" pitchFamily="2" charset="2"/>
              <a:buChar char="v"/>
            </a:pPr>
            <a:r>
              <a:rPr lang="en-IN" sz="2000" b="1" dirty="0">
                <a:solidFill>
                  <a:schemeClr val="tx1"/>
                </a:solidFill>
                <a:latin typeface="Times New Roman" pitchFamily="18" charset="0"/>
                <a:cs typeface="Times New Roman" pitchFamily="18" charset="0"/>
              </a:rPr>
              <a:t>Assess the robustness of the GAN-based model to variations in input data and external factors.</a:t>
            </a:r>
            <a:endParaRPr lang="en-US" sz="2000" b="1"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176" y="702416"/>
            <a:ext cx="8596668" cy="667121"/>
          </a:xfrm>
        </p:spPr>
        <p:txBody>
          <a:bodyPr>
            <a:normAutofit/>
          </a:bodyPr>
          <a:lstStyle/>
          <a:p>
            <a:r>
              <a:rPr lang="en-US" sz="3200" b="1" dirty="0">
                <a:ln w="0"/>
                <a:solidFill>
                  <a:schemeClr val="tx1"/>
                </a:solidFill>
                <a:latin typeface="Times New Roman" pitchFamily="18" charset="0"/>
                <a:cs typeface="Times New Roman" pitchFamily="18" charset="0"/>
              </a:rPr>
              <a:t>System Development Approach</a:t>
            </a:r>
          </a:p>
        </p:txBody>
      </p:sp>
      <p:sp>
        <p:nvSpPr>
          <p:cNvPr id="4" name="Content Placeholder 3">
            <a:extLst>
              <a:ext uri="{FF2B5EF4-FFF2-40B4-BE49-F238E27FC236}">
                <a16:creationId xmlns:a16="http://schemas.microsoft.com/office/drawing/2014/main" id="{409BC736-35CC-C221-F57D-45B370C163BF}"/>
              </a:ext>
            </a:extLst>
          </p:cNvPr>
          <p:cNvSpPr>
            <a:spLocks noGrp="1"/>
          </p:cNvSpPr>
          <p:nvPr>
            <p:ph idx="1"/>
          </p:nvPr>
        </p:nvSpPr>
        <p:spPr>
          <a:xfrm>
            <a:off x="617176" y="1608106"/>
            <a:ext cx="8596668" cy="5695406"/>
          </a:xfrm>
        </p:spPr>
        <p:txBody>
          <a:bodyPr>
            <a:normAutofit/>
          </a:bodyPr>
          <a:lstStyle/>
          <a:p>
            <a:pPr marL="0" indent="0" algn="just">
              <a:lnSpc>
                <a:spcPct val="110000"/>
              </a:lnSpc>
              <a:buNone/>
            </a:pPr>
            <a:r>
              <a:rPr lang="en-US" dirty="0">
                <a:latin typeface="Times New Roman" panose="02020603050405020304" pitchFamily="18" charset="0"/>
                <a:cs typeface="Times New Roman" panose="02020603050405020304" pitchFamily="18" charset="0"/>
              </a:rPr>
              <a:t>a. </a:t>
            </a:r>
            <a:r>
              <a:rPr lang="en-US" b="1" dirty="0">
                <a:solidFill>
                  <a:schemeClr val="tx1"/>
                </a:solidFill>
                <a:latin typeface="Times New Roman" pitchFamily="18" charset="0"/>
                <a:cs typeface="Times New Roman" pitchFamily="18" charset="0"/>
              </a:rPr>
              <a:t>HARDWARE REQUIREMENTS</a:t>
            </a:r>
            <a:r>
              <a:rPr lang="en-US" b="1" u="sng" dirty="0">
                <a:solidFill>
                  <a:schemeClr val="tx1"/>
                </a:solidFill>
                <a:latin typeface="Times New Roman" pitchFamily="18" charset="0"/>
                <a:cs typeface="Times New Roman" pitchFamily="18" charset="0"/>
              </a:rPr>
              <a:t>:</a:t>
            </a:r>
          </a:p>
          <a:p>
            <a:pPr algn="just">
              <a:lnSpc>
                <a:spcPct val="110000"/>
              </a:lnSpc>
              <a:buClrTx/>
              <a:buFont typeface="+mj-lt"/>
              <a:buAutoNum type="arabicPeriod"/>
            </a:pPr>
            <a:r>
              <a:rPr lang="en-US" b="1" dirty="0">
                <a:solidFill>
                  <a:schemeClr val="tx1"/>
                </a:solidFill>
                <a:latin typeface="Times New Roman" pitchFamily="18" charset="0"/>
                <a:cs typeface="Times New Roman" pitchFamily="18" charset="0"/>
              </a:rPr>
              <a:t>GPU (Graphics Processing Unit):</a:t>
            </a:r>
          </a:p>
          <a:p>
            <a:pPr marL="685800" lvl="1" algn="just">
              <a:lnSpc>
                <a:spcPct val="110000"/>
              </a:lnSpc>
              <a:buClrTx/>
              <a:buFont typeface="Wingdings" panose="05000000000000000000" pitchFamily="2" charset="2"/>
              <a:buChar char="v"/>
            </a:pPr>
            <a:r>
              <a:rPr lang="en-US" sz="1800" b="1" dirty="0">
                <a:solidFill>
                  <a:schemeClr val="tx1"/>
                </a:solidFill>
                <a:latin typeface="Times New Roman" pitchFamily="18" charset="0"/>
                <a:cs typeface="Times New Roman" pitchFamily="18" charset="0"/>
              </a:rPr>
              <a:t>GANs, like many deep learning algorithms, benefit greatly from GPU acceleration. GPUs are optimized for parallel processing, which is crucial for training complex models efficiently.</a:t>
            </a:r>
          </a:p>
          <a:p>
            <a:pPr algn="just">
              <a:lnSpc>
                <a:spcPct val="110000"/>
              </a:lnSpc>
              <a:buClrTx/>
              <a:buFont typeface="+mj-lt"/>
              <a:buAutoNum type="arabicPeriod"/>
            </a:pPr>
            <a:r>
              <a:rPr lang="en-US" b="1" dirty="0">
                <a:solidFill>
                  <a:schemeClr val="tx1"/>
                </a:solidFill>
                <a:latin typeface="Times New Roman" pitchFamily="18" charset="0"/>
                <a:cs typeface="Times New Roman" pitchFamily="18" charset="0"/>
              </a:rPr>
              <a:t>Storage</a:t>
            </a:r>
            <a:r>
              <a:rPr lang="en-US" dirty="0">
                <a:solidFill>
                  <a:schemeClr val="tx1"/>
                </a:solidFill>
                <a:latin typeface="Times New Roman" panose="02020603050405020304" pitchFamily="18" charset="0"/>
                <a:cs typeface="Times New Roman" panose="02020603050405020304" pitchFamily="18" charset="0"/>
              </a:rPr>
              <a:t>:</a:t>
            </a:r>
          </a:p>
          <a:p>
            <a:pPr marL="685800" lvl="1" algn="just">
              <a:lnSpc>
                <a:spcPct val="110000"/>
              </a:lnSpc>
              <a:buClrTx/>
              <a:buFont typeface="Wingdings" panose="05000000000000000000" pitchFamily="2" charset="2"/>
              <a:buChar char="v"/>
            </a:pPr>
            <a:r>
              <a:rPr lang="en-US" sz="1800" b="1" dirty="0">
                <a:solidFill>
                  <a:schemeClr val="tx1"/>
                </a:solidFill>
                <a:latin typeface="Times New Roman" pitchFamily="18" charset="0"/>
                <a:cs typeface="Times New Roman" pitchFamily="18" charset="0"/>
              </a:rPr>
              <a:t>SSDs (Solid State Drives) are preferred over HDDs (Hard Disk Drives) for faster data access, which can help speed up training and inference.</a:t>
            </a:r>
          </a:p>
          <a:p>
            <a:pPr algn="just">
              <a:lnSpc>
                <a:spcPct val="110000"/>
              </a:lnSpc>
              <a:buClrTx/>
              <a:buFont typeface="+mj-lt"/>
              <a:buAutoNum type="arabicPeriod"/>
            </a:pPr>
            <a:r>
              <a:rPr lang="en-US" b="1" dirty="0">
                <a:solidFill>
                  <a:schemeClr val="tx1"/>
                </a:solidFill>
                <a:latin typeface="Times New Roman" pitchFamily="18" charset="0"/>
                <a:cs typeface="Times New Roman" pitchFamily="18" charset="0"/>
              </a:rPr>
              <a:t>Python library tools:</a:t>
            </a:r>
          </a:p>
          <a:p>
            <a:pPr marL="685800" lvl="1" algn="just">
              <a:lnSpc>
                <a:spcPct val="110000"/>
              </a:lnSpc>
              <a:buClrTx/>
              <a:buFont typeface="Wingdings" panose="05000000000000000000" pitchFamily="2" charset="2"/>
              <a:buChar char="v"/>
            </a:pPr>
            <a:r>
              <a:rPr lang="en-US" sz="1800" b="1" dirty="0">
                <a:solidFill>
                  <a:schemeClr val="tx1"/>
                </a:solidFill>
                <a:latin typeface="Times New Roman" pitchFamily="18" charset="0"/>
                <a:cs typeface="Times New Roman" pitchFamily="18" charset="0"/>
              </a:rPr>
              <a:t>Ensure that you have the necessary deep learning frameworks installed, such as </a:t>
            </a:r>
            <a:r>
              <a:rPr lang="en-US" sz="1800" b="1" dirty="0" err="1">
                <a:solidFill>
                  <a:schemeClr val="tx1"/>
                </a:solidFill>
                <a:latin typeface="Times New Roman" pitchFamily="18" charset="0"/>
                <a:cs typeface="Times New Roman" pitchFamily="18" charset="0"/>
              </a:rPr>
              <a:t>TensorFlow</a:t>
            </a:r>
            <a:r>
              <a:rPr lang="en-US" sz="1800" b="1" dirty="0">
                <a:solidFill>
                  <a:schemeClr val="tx1"/>
                </a:solidFill>
                <a:latin typeface="Times New Roman" pitchFamily="18" charset="0"/>
                <a:cs typeface="Times New Roman" pitchFamily="18" charset="0"/>
              </a:rPr>
              <a:t> or </a:t>
            </a:r>
            <a:r>
              <a:rPr lang="en-US" sz="1800" b="1" dirty="0" err="1">
                <a:solidFill>
                  <a:schemeClr val="tx1"/>
                </a:solidFill>
                <a:latin typeface="Times New Roman" pitchFamily="18" charset="0"/>
                <a:cs typeface="Times New Roman" pitchFamily="18" charset="0"/>
              </a:rPr>
              <a:t>PyTorch</a:t>
            </a:r>
            <a:r>
              <a:rPr lang="en-US" sz="1800" b="1" dirty="0">
                <a:solidFill>
                  <a:schemeClr val="tx1"/>
                </a:solidFill>
                <a:latin typeface="Times New Roman" pitchFamily="18" charset="0"/>
                <a:cs typeface="Times New Roman" pitchFamily="18" charset="0"/>
              </a:rPr>
              <a:t>, along with any other libraries required for preprocessing, visualization, and evaluation.</a:t>
            </a:r>
          </a:p>
          <a:p>
            <a:pPr algn="just">
              <a:lnSpc>
                <a:spcPct val="110000"/>
              </a:lnSpc>
              <a:buClrTx/>
              <a:buFont typeface="+mj-lt"/>
              <a:buAutoNum type="arabicPeriod"/>
            </a:pPr>
            <a:endParaRPr lang="en-US" b="1" dirty="0">
              <a:latin typeface="Times New Roman" pitchFamily="18" charset="0"/>
              <a:cs typeface="Times New Roman" pitchFamily="18" charset="0"/>
            </a:endParaRPr>
          </a:p>
          <a:p>
            <a:pPr>
              <a:lnSpc>
                <a:spcPct val="110000"/>
              </a:lnSpc>
              <a:buClrTx/>
              <a:buFont typeface="+mj-lt"/>
              <a:buAutoNum type="arabicPeriod"/>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4688" y="433420"/>
            <a:ext cx="6446958" cy="523220"/>
          </a:xfrm>
          <a:prstGeom prst="rect">
            <a:avLst/>
          </a:prstGeom>
        </p:spPr>
        <p:txBody>
          <a:bodyPr wrap="none">
            <a:spAutoFit/>
          </a:bodyPr>
          <a:lstStyle/>
          <a:p>
            <a:r>
              <a:rPr lang="en-US" sz="2800" b="1" dirty="0">
                <a:ln w="0"/>
                <a:latin typeface="Times New Roman" pitchFamily="18" charset="0"/>
                <a:cs typeface="Times New Roman" pitchFamily="18" charset="0"/>
              </a:rPr>
              <a:t>System Development Approach(</a:t>
            </a:r>
            <a:r>
              <a:rPr lang="en-US" sz="2800" b="1" dirty="0" err="1">
                <a:ln w="0"/>
                <a:latin typeface="Times New Roman" pitchFamily="18" charset="0"/>
                <a:cs typeface="Times New Roman" pitchFamily="18" charset="0"/>
              </a:rPr>
              <a:t>contd</a:t>
            </a:r>
            <a:r>
              <a:rPr lang="en-US" sz="2800" b="1" dirty="0">
                <a:ln w="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9" name="Subtitle 8">
            <a:extLst>
              <a:ext uri="{FF2B5EF4-FFF2-40B4-BE49-F238E27FC236}">
                <a16:creationId xmlns:a16="http://schemas.microsoft.com/office/drawing/2014/main" id="{2052DEBF-9652-7591-3661-BB7421014F5D}"/>
              </a:ext>
            </a:extLst>
          </p:cNvPr>
          <p:cNvSpPr>
            <a:spLocks noGrp="1"/>
          </p:cNvSpPr>
          <p:nvPr>
            <p:ph idx="4294967295"/>
          </p:nvPr>
        </p:nvSpPr>
        <p:spPr>
          <a:xfrm>
            <a:off x="866274" y="1414630"/>
            <a:ext cx="8596313" cy="3881437"/>
          </a:xfrm>
        </p:spPr>
        <p:txBody>
          <a:bodyPr>
            <a:noAutofit/>
          </a:bodyPr>
          <a:lstStyle/>
          <a:p>
            <a:pPr marL="0" indent="0" algn="just">
              <a:lnSpc>
                <a:spcPct val="150000"/>
              </a:lnSpc>
              <a:buNone/>
            </a:pPr>
            <a:r>
              <a:rPr lang="en-US" b="1" i="1" dirty="0">
                <a:solidFill>
                  <a:schemeClr val="tx1"/>
                </a:solidFill>
                <a:latin typeface="Times New Roman" pitchFamily="18" charset="0"/>
                <a:cs typeface="Times New Roman" pitchFamily="18" charset="0"/>
              </a:rPr>
              <a:t>b</a:t>
            </a:r>
            <a:r>
              <a:rPr lang="en-US" b="1" dirty="0">
                <a:solidFill>
                  <a:schemeClr val="tx1"/>
                </a:solidFill>
                <a:latin typeface="Times New Roman" pitchFamily="18" charset="0"/>
                <a:cs typeface="Times New Roman" pitchFamily="18" charset="0"/>
              </a:rPr>
              <a:t>. SOFTWARE REQUIREMENTS:</a:t>
            </a:r>
          </a:p>
          <a:p>
            <a:pPr marL="342900" indent="-342900" algn="just">
              <a:lnSpc>
                <a:spcPct val="150000"/>
              </a:lnSpc>
              <a:buClrTx/>
              <a:buFont typeface="+mj-lt"/>
              <a:buAutoNum type="arabicPeriod"/>
            </a:pPr>
            <a:r>
              <a:rPr lang="en-US" b="1" dirty="0">
                <a:solidFill>
                  <a:schemeClr val="tx1"/>
                </a:solidFill>
                <a:latin typeface="Times New Roman" pitchFamily="18" charset="0"/>
                <a:cs typeface="Times New Roman" pitchFamily="18" charset="0"/>
              </a:rPr>
              <a:t>   Python:</a:t>
            </a:r>
          </a:p>
          <a:p>
            <a:pPr marL="914400" lvl="1" indent="-457200" algn="just">
              <a:lnSpc>
                <a:spcPct val="150000"/>
              </a:lnSpc>
              <a:buClrTx/>
              <a:buFont typeface="Wingdings" panose="05000000000000000000" pitchFamily="2" charset="2"/>
              <a:buChar char="v"/>
            </a:pPr>
            <a:r>
              <a:rPr lang="en-US" sz="1800" b="1" dirty="0">
                <a:solidFill>
                  <a:schemeClr val="tx1"/>
                </a:solidFill>
                <a:latin typeface="Times New Roman" pitchFamily="18" charset="0"/>
                <a:cs typeface="Times New Roman" pitchFamily="18" charset="0"/>
              </a:rPr>
              <a:t>Python is the primary language for most deep learning tasks, including GAN implementation. </a:t>
            </a:r>
          </a:p>
          <a:p>
            <a:pPr marL="342900" indent="-342900" algn="just">
              <a:lnSpc>
                <a:spcPct val="150000"/>
              </a:lnSpc>
              <a:buClrTx/>
              <a:buFont typeface="+mj-lt"/>
              <a:buAutoNum type="arabicPeriod"/>
            </a:pPr>
            <a:r>
              <a:rPr lang="en-US" b="1" dirty="0">
                <a:solidFill>
                  <a:schemeClr val="tx1"/>
                </a:solidFill>
                <a:latin typeface="Times New Roman" pitchFamily="18" charset="0"/>
                <a:cs typeface="Times New Roman" pitchFamily="18" charset="0"/>
              </a:rPr>
              <a:t>   Data Visualization:</a:t>
            </a:r>
          </a:p>
          <a:p>
            <a:pPr marL="742950" lvl="1" indent="-285750" algn="just">
              <a:lnSpc>
                <a:spcPct val="150000"/>
              </a:lnSpc>
              <a:buClrTx/>
              <a:buFont typeface="Wingdings" panose="05000000000000000000" pitchFamily="2" charset="2"/>
              <a:buChar char="v"/>
            </a:pPr>
            <a:r>
              <a:rPr lang="en-US" sz="1800" b="1" dirty="0">
                <a:solidFill>
                  <a:schemeClr val="tx1"/>
                </a:solidFill>
                <a:latin typeface="Times New Roman" pitchFamily="18" charset="0"/>
                <a:cs typeface="Times New Roman" pitchFamily="18" charset="0"/>
              </a:rPr>
              <a:t>Data visualization libraries like </a:t>
            </a:r>
            <a:r>
              <a:rPr lang="en-US" sz="1800" b="1" dirty="0" err="1">
                <a:solidFill>
                  <a:schemeClr val="tx1"/>
                </a:solidFill>
                <a:latin typeface="Times New Roman" pitchFamily="18" charset="0"/>
                <a:cs typeface="Times New Roman" pitchFamily="18" charset="0"/>
              </a:rPr>
              <a:t>Matplotlib</a:t>
            </a:r>
            <a:r>
              <a:rPr lang="en-US" sz="1800" b="1" dirty="0">
                <a:solidFill>
                  <a:schemeClr val="tx1"/>
                </a:solidFill>
                <a:latin typeface="Times New Roman" pitchFamily="18" charset="0"/>
                <a:cs typeface="Times New Roman" pitchFamily="18" charset="0"/>
              </a:rPr>
              <a:t> or </a:t>
            </a:r>
            <a:r>
              <a:rPr lang="en-US" sz="1800" b="1" dirty="0" err="1">
                <a:solidFill>
                  <a:schemeClr val="tx1"/>
                </a:solidFill>
                <a:latin typeface="Times New Roman" pitchFamily="18" charset="0"/>
                <a:cs typeface="Times New Roman" pitchFamily="18" charset="0"/>
              </a:rPr>
              <a:t>Seaborn</a:t>
            </a:r>
            <a:r>
              <a:rPr lang="en-US" sz="1800" b="1" dirty="0">
                <a:solidFill>
                  <a:schemeClr val="tx1"/>
                </a:solidFill>
                <a:latin typeface="Times New Roman" pitchFamily="18" charset="0"/>
                <a:cs typeface="Times New Roman" pitchFamily="18" charset="0"/>
              </a:rPr>
              <a:t> are essential for visualizing stock price data, model outputs, and evaluation metrics.</a:t>
            </a:r>
          </a:p>
          <a:p>
            <a:pPr marL="342900" indent="-342900" algn="just">
              <a:lnSpc>
                <a:spcPct val="150000"/>
              </a:lnSpc>
              <a:buClrTx/>
              <a:buFont typeface="+mj-lt"/>
              <a:buAutoNum type="arabicPeriod"/>
            </a:pPr>
            <a:r>
              <a:rPr lang="en-US" b="1" dirty="0">
                <a:solidFill>
                  <a:schemeClr val="tx1"/>
                </a:solidFill>
                <a:latin typeface="Times New Roman" pitchFamily="18" charset="0"/>
                <a:cs typeface="Times New Roman" pitchFamily="18" charset="0"/>
              </a:rPr>
              <a:t>   Version Control:</a:t>
            </a:r>
          </a:p>
          <a:p>
            <a:pPr marL="800100" lvl="1" indent="-342900" algn="just">
              <a:lnSpc>
                <a:spcPct val="150000"/>
              </a:lnSpc>
              <a:buClrTx/>
              <a:buFont typeface="Wingdings" panose="05000000000000000000" pitchFamily="2" charset="2"/>
              <a:buChar char="v"/>
            </a:pPr>
            <a:r>
              <a:rPr lang="en-US" sz="1800" b="1" dirty="0">
                <a:solidFill>
                  <a:schemeClr val="tx1"/>
                </a:solidFill>
                <a:latin typeface="Times New Roman" pitchFamily="18" charset="0"/>
                <a:cs typeface="Times New Roman" pitchFamily="18" charset="0"/>
              </a:rPr>
              <a:t>Use version control software such as </a:t>
            </a:r>
            <a:r>
              <a:rPr lang="en-US" sz="1800" b="1" dirty="0" err="1">
                <a:solidFill>
                  <a:schemeClr val="tx1"/>
                </a:solidFill>
                <a:latin typeface="Times New Roman" pitchFamily="18" charset="0"/>
                <a:cs typeface="Times New Roman" pitchFamily="18" charset="0"/>
              </a:rPr>
              <a:t>Git</a:t>
            </a:r>
            <a:r>
              <a:rPr lang="en-US" sz="1800" b="1" dirty="0">
                <a:solidFill>
                  <a:schemeClr val="tx1"/>
                </a:solidFill>
                <a:latin typeface="Times New Roman" pitchFamily="18" charset="0"/>
                <a:cs typeface="Times New Roman" pitchFamily="18" charset="0"/>
              </a:rPr>
              <a:t> to manage your project's codebase, track changes, and collaborate with team members if applicable.</a:t>
            </a:r>
          </a:p>
          <a:p>
            <a:pPr marL="342900" indent="-342900" algn="just">
              <a:lnSpc>
                <a:spcPct val="150000"/>
              </a:lnSpc>
              <a:buClrTx/>
              <a:buFont typeface="+mj-lt"/>
              <a:buAutoNum type="arabicPeriod"/>
            </a:pPr>
            <a:endParaRPr lang="en-US" b="1" dirty="0">
              <a:solidFill>
                <a:schemeClr val="tx1"/>
              </a:solidFill>
              <a:latin typeface="Times New Roman" pitchFamily="18" charset="0"/>
              <a:cs typeface="Times New Roman" pitchFamily="18" charset="0"/>
            </a:endParaRPr>
          </a:p>
          <a:p>
            <a:pPr marL="342900" indent="-342900" algn="just">
              <a:lnSpc>
                <a:spcPct val="150000"/>
              </a:lnSpc>
              <a:buFont typeface="+mj-lt"/>
              <a:buAutoNum type="arabicPeriod"/>
            </a:pPr>
            <a:endParaRPr lang="en-US" b="1" dirty="0">
              <a:solidFill>
                <a:schemeClr val="tx1"/>
              </a:solidFill>
              <a:latin typeface="Times New Roman" pitchFamily="18" charset="0"/>
              <a:cs typeface="Times New Roman" pitchFamily="18" charset="0"/>
            </a:endParaRPr>
          </a:p>
          <a:p>
            <a:pPr marL="342900" indent="-342900" algn="just">
              <a:lnSpc>
                <a:spcPct val="150000"/>
              </a:lnSpc>
              <a:buFont typeface="+mj-lt"/>
              <a:buAutoNum type="arabicPeriod"/>
            </a:pPr>
            <a:endParaRPr lang="en-US" b="1" i="1" u="sng" dirty="0">
              <a:solidFill>
                <a:schemeClr val="tx1"/>
              </a:solidFill>
              <a:latin typeface="Times New Roman" pitchFamily="18" charset="0"/>
              <a:cs typeface="Times New Roman" pitchFamily="18" charset="0"/>
            </a:endParaRPr>
          </a:p>
          <a:p>
            <a:pPr marL="342900" indent="-342900" algn="just">
              <a:lnSpc>
                <a:spcPct val="150000"/>
              </a:lnSpc>
              <a:buFont typeface="+mj-lt"/>
              <a:buAutoNum type="arabicPeriod"/>
            </a:pPr>
            <a:endParaRPr lang="en-US" b="1" i="1" u="sng" dirty="0">
              <a:solidFill>
                <a:schemeClr val="tx1"/>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9B65B317-AB07-809D-D5F7-407CB0417143}"/>
              </a:ext>
            </a:extLst>
          </p:cNvPr>
          <p:cNvSpPr txBox="1"/>
          <p:nvPr/>
        </p:nvSpPr>
        <p:spPr>
          <a:xfrm>
            <a:off x="4985840" y="860246"/>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981" y="742177"/>
            <a:ext cx="9126873" cy="961342"/>
          </a:xfrm>
        </p:spPr>
        <p:txBody>
          <a:bodyPr>
            <a:normAutofit/>
          </a:bodyPr>
          <a:lstStyle/>
          <a:p>
            <a:r>
              <a:rPr lang="en-US" sz="3200" b="1" dirty="0">
                <a:solidFill>
                  <a:schemeClr val="tx1"/>
                </a:solidFill>
                <a:latin typeface="Times New Roman" pitchFamily="18" charset="0"/>
                <a:cs typeface="Times New Roman" pitchFamily="18" charset="0"/>
              </a:rPr>
              <a:t> Algorithm &amp; Deployment</a:t>
            </a:r>
          </a:p>
        </p:txBody>
      </p:sp>
      <p:sp>
        <p:nvSpPr>
          <p:cNvPr id="4" name="Content Placeholder 3">
            <a:extLst>
              <a:ext uri="{FF2B5EF4-FFF2-40B4-BE49-F238E27FC236}">
                <a16:creationId xmlns:a16="http://schemas.microsoft.com/office/drawing/2014/main" id="{6ABC9215-2F65-ADCE-FCC6-45712544DA5D}"/>
              </a:ext>
            </a:extLst>
          </p:cNvPr>
          <p:cNvSpPr>
            <a:spLocks noGrp="1"/>
          </p:cNvSpPr>
          <p:nvPr>
            <p:ph idx="1"/>
          </p:nvPr>
        </p:nvSpPr>
        <p:spPr>
          <a:xfrm>
            <a:off x="482981" y="1358672"/>
            <a:ext cx="9027930" cy="5036514"/>
          </a:xfrm>
        </p:spPr>
        <p:txBody>
          <a:bodyPr>
            <a:normAutofit/>
          </a:bodyPr>
          <a:lstStyle/>
          <a:p>
            <a:endParaRPr lang="en-IN" dirty="0"/>
          </a:p>
          <a:p>
            <a:pPr algn="just">
              <a:lnSpc>
                <a:spcPct val="150000"/>
              </a:lnSpc>
              <a:buNone/>
            </a:pPr>
            <a:r>
              <a:rPr lang="en-IN" sz="2200" b="1" dirty="0">
                <a:solidFill>
                  <a:schemeClr val="tx1"/>
                </a:solidFill>
                <a:latin typeface="Times New Roman" pitchFamily="18" charset="0"/>
                <a:cs typeface="Times New Roman" pitchFamily="18" charset="0"/>
              </a:rPr>
              <a:t>ALGORITHM</a:t>
            </a:r>
            <a:r>
              <a:rPr lang="en-IN" sz="2200" b="1" i="1" dirty="0">
                <a:solidFill>
                  <a:schemeClr val="tx1"/>
                </a:solidFill>
                <a:latin typeface="Times New Roman" pitchFamily="18" charset="0"/>
                <a:cs typeface="Times New Roman" pitchFamily="18" charset="0"/>
              </a:rPr>
              <a:t>:</a:t>
            </a:r>
          </a:p>
          <a:p>
            <a:pPr algn="just">
              <a:lnSpc>
                <a:spcPct val="150000"/>
              </a:lnSpc>
              <a:buClrTx/>
              <a:buFont typeface="+mj-lt"/>
              <a:buAutoNum type="arabicPeriod"/>
            </a:pPr>
            <a:r>
              <a:rPr lang="en-IN" b="1" dirty="0">
                <a:solidFill>
                  <a:schemeClr val="tx1"/>
                </a:solidFill>
                <a:latin typeface="Times New Roman" pitchFamily="18" charset="0"/>
                <a:cs typeface="Times New Roman" pitchFamily="18" charset="0"/>
              </a:rPr>
              <a:t>Data Preparation:</a:t>
            </a:r>
          </a:p>
          <a:p>
            <a:pPr lvl="1" algn="just">
              <a:lnSpc>
                <a:spcPct val="150000"/>
              </a:lnSpc>
              <a:buClrTx/>
              <a:buFont typeface="Wingdings" panose="05000000000000000000" pitchFamily="2" charset="2"/>
              <a:buChar char="v"/>
            </a:pPr>
            <a:r>
              <a:rPr lang="en-IN" sz="1800" b="1" dirty="0">
                <a:solidFill>
                  <a:schemeClr val="tx1"/>
                </a:solidFill>
                <a:latin typeface="Times New Roman" pitchFamily="18" charset="0"/>
                <a:cs typeface="Times New Roman" pitchFamily="18" charset="0"/>
              </a:rPr>
              <a:t>training and </a:t>
            </a:r>
            <a:r>
              <a:rPr lang="en-IN" sz="1800" b="1" dirty="0" err="1">
                <a:solidFill>
                  <a:schemeClr val="tx1"/>
                </a:solidFill>
                <a:latin typeface="Times New Roman" pitchFamily="18" charset="0"/>
                <a:cs typeface="Times New Roman" pitchFamily="18" charset="0"/>
              </a:rPr>
              <a:t>testingPreprocess</a:t>
            </a:r>
            <a:r>
              <a:rPr lang="en-IN" sz="1800" b="1" dirty="0">
                <a:solidFill>
                  <a:schemeClr val="tx1"/>
                </a:solidFill>
                <a:latin typeface="Times New Roman" pitchFamily="18" charset="0"/>
                <a:cs typeface="Times New Roman" pitchFamily="18" charset="0"/>
              </a:rPr>
              <a:t> the data by handling missing values, normalizing the features, and splitting it into  sets.</a:t>
            </a:r>
          </a:p>
          <a:p>
            <a:pPr algn="just">
              <a:lnSpc>
                <a:spcPct val="150000"/>
              </a:lnSpc>
              <a:buClrTx/>
              <a:buFont typeface="+mj-lt"/>
              <a:buAutoNum type="arabicPeriod"/>
            </a:pPr>
            <a:r>
              <a:rPr lang="en-IN" b="1" dirty="0">
                <a:solidFill>
                  <a:schemeClr val="tx1"/>
                </a:solidFill>
                <a:latin typeface="Times New Roman" pitchFamily="18" charset="0"/>
                <a:cs typeface="Times New Roman" pitchFamily="18" charset="0"/>
              </a:rPr>
              <a:t>Generator Network:</a:t>
            </a:r>
          </a:p>
          <a:p>
            <a:pPr lvl="1" algn="just">
              <a:lnSpc>
                <a:spcPct val="150000"/>
              </a:lnSpc>
              <a:buClrTx/>
              <a:buFont typeface="Wingdings" panose="05000000000000000000" pitchFamily="2" charset="2"/>
              <a:buChar char="v"/>
            </a:pPr>
            <a:r>
              <a:rPr lang="en-IN" sz="1800" b="1" dirty="0">
                <a:solidFill>
                  <a:schemeClr val="tx1"/>
                </a:solidFill>
                <a:latin typeface="Times New Roman" pitchFamily="18" charset="0"/>
                <a:cs typeface="Times New Roman" pitchFamily="18" charset="0"/>
              </a:rPr>
              <a:t>Train the generator network to learn the mapping from the input noise vector to realistic stock price data.</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346</TotalTime>
  <Words>521</Words>
  <Application>Microsoft Office PowerPoint</Application>
  <PresentationFormat>Widescreen</PresentationFormat>
  <Paragraphs>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STOCK PRICE PREDICTION USING GAN </vt:lpstr>
      <vt:lpstr>Project Outline:</vt:lpstr>
      <vt:lpstr>Problem Statement:</vt:lpstr>
      <vt:lpstr>PROPOSED SYSTEM / SOLUTION</vt:lpstr>
      <vt:lpstr>Proposed System / Solution(contd…)</vt:lpstr>
      <vt:lpstr>Proposed System / Solution(contd…)</vt:lpstr>
      <vt:lpstr>System Development Approach</vt:lpstr>
      <vt:lpstr>PowerPoint Presentation</vt:lpstr>
      <vt:lpstr> Algorithm &amp; Deployment</vt:lpstr>
      <vt:lpstr>Algorithm &amp; Deployment(contd…)</vt:lpstr>
      <vt:lpstr>Algorithm &amp; Deployment(contd…)</vt:lpstr>
      <vt:lpstr>Algorithm &amp; Deployment(contd…)</vt:lpstr>
      <vt:lpstr>PowerPoint Presentation</vt:lpstr>
      <vt:lpstr>Reference:</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using GAN</dc:title>
  <dc:creator>madheshwaran</dc:creator>
  <cp:lastModifiedBy>Prabha karan M</cp:lastModifiedBy>
  <cp:revision>88</cp:revision>
  <dcterms:created xsi:type="dcterms:W3CDTF">2024-03-23T18:27:00Z</dcterms:created>
  <dcterms:modified xsi:type="dcterms:W3CDTF">2024-04-05T14:28:39Z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D8AC1F53DF4A4151A6CCC80A23041CAE_13</vt:lpwstr>
  </property>
  <property fmtid="{D5CDD505-2E9C-101B-9397-08002B2CF9AE}" pid="3" name="KSOProductBuildVer">
    <vt:lpwstr>1033-12.2.0.13431</vt:lpwstr>
  </property>
</Properties>
</file>