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605" r:id="rId2"/>
    <p:sldId id="3609" r:id="rId3"/>
    <p:sldId id="3614" r:id="rId4"/>
    <p:sldId id="3610" r:id="rId5"/>
    <p:sldId id="3616" r:id="rId6"/>
    <p:sldId id="3618" r:id="rId7"/>
    <p:sldId id="3606" r:id="rId8"/>
    <p:sldId id="3607" r:id="rId9"/>
    <p:sldId id="3608" r:id="rId10"/>
    <p:sldId id="3615" r:id="rId11"/>
    <p:sldId id="3611" r:id="rId12"/>
    <p:sldId id="3612" r:id="rId13"/>
    <p:sldId id="3613" r:id="rId14"/>
    <p:sldId id="3619" r:id="rId15"/>
    <p:sldId id="3620" r:id="rId16"/>
    <p:sldId id="362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8" autoAdjust="0"/>
  </p:normalViewPr>
  <p:slideViewPr>
    <p:cSldViewPr snapToGrid="0">
      <p:cViewPr varScale="1">
        <p:scale>
          <a:sx n="64" d="100"/>
          <a:sy n="64" d="100"/>
        </p:scale>
        <p:origin x="97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11-11-2024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1E39C93-6251-30CC-78B3-EB8C78529CF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B01F75A-4D01-32D9-1ED4-C20A8B186DE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5B84A8B-3F5D-9BD1-4AC8-32B5B86C3B8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7F14430-FFAB-AF92-F53D-EDDD4ECC9A1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0316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280916-4B81-FF59-121D-4C6D2F44A3A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385DFB2-9F99-C4EA-C32E-C65EA91686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A769962-A0DD-EACB-DEDD-3781445BD71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34AE3FF-34A5-E3D6-78A1-92C6BE174CF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90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9A6298E-E68E-71AB-9FF4-4CAA09E6F62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E6FE91-EF68-45CD-15DB-6D80FD522C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B42F8F7-3879-B8FA-D1B6-43CA0284904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996A7E3-2813-0D45-19A9-07CD17A2B58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359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0FF3D6E-1C10-5905-3681-0B90A711EA0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C0C7B9B-C4AC-6EBE-8463-84E06696FA4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7840CF8-C249-89EB-2974-66FA7BB1392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D755F23-5E0C-B1C2-F785-81984399099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5626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E1A8B65-8002-BCED-836E-1B11E915C7B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D066804-775A-866C-A823-B67536AE50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5D71BDB-AA1E-76B6-8FC1-0398FAF39B8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D860910-C6AC-0A0E-997E-9E29F837571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939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AFE4BD-C476-3245-2D78-1F86C712E7A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7D32D8-C6BE-3A0E-0F7F-EDD21943FF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C6C231D-EFE3-1868-1FEE-6880C8B53AE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5FC441D-F55C-5516-7DAB-15A0733D88A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496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C142F16-4DD3-5381-E281-D147396441B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C92583D-1400-70DE-2BE2-09411DEC1FD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BF589CA-A06D-2A6F-BC24-4108F787792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0C49852-1DEF-9F59-8883-01237D6A832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81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61A29F-F4B4-E560-5D34-48AEE0D778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D7ECE7-AD7D-3ED0-843A-ADBE75A6E5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699F09-002E-A82A-0483-FBDEA116E2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3B93DD2-22DC-033E-8ED4-89668EEC98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55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E8ACAA0-CE28-94D4-A146-176C85DFB18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F8F1857-2FC8-AD8A-7879-EF34607E53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CE10D40-5690-35B1-8305-48ADE084771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4069FE8-BF33-14EC-8725-0177729FF34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2578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AC4388A-0490-3570-0CAC-1B96AFC31F8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79E0A19-5A7A-0995-844A-1EB3A8B8361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FFC96F0-8A71-F046-C05C-FC53E28B69E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1EF39A8-0F0C-C11E-4E71-8FC6AB5702A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004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357DC5F-488B-5DCC-AF74-9C30F2A1CBC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91D721C-C3FE-1346-6C3E-B7DEC6A9A1D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85552B7-1DCA-9F33-9F3B-BB5F5640B2E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2E959F0-84A3-1226-403E-46F8EE3ED7E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179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176A7749-F6BA-4847-6174-8CAAF6B6837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172F868-4000-6401-59D9-8271540488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3FE9FD2-9D48-4229-06A4-6AF47D52FAB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4F2F56E-ADD8-7694-5996-7D714291363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6792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7041A07-66B7-43E1-CCC9-1DE039FE7F0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0AE93A6-131B-E3BD-660D-914B6C7C188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F163FDA-851D-86C7-AEBF-A4967EEA1AC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F6CD3F5-8935-7CBD-4776-1EA30487143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311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8340231-DFF5-237D-6547-E35C29C1FA7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542F195-E55C-4BA3-056F-E6F674C7503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CD6A326-AF8E-AE0D-B41A-A39FE900C68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57D82EB9-2B20-94B2-E230-232C5ED89DF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560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11-11-2024</a:t>
            </a:fld>
            <a:endParaRPr lang="en-IN"/>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11-11-2024</a:t>
            </a:fld>
            <a:endParaRPr lang="en-IN"/>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11-11-2024</a:t>
            </a:fld>
            <a:endParaRPr lang="en-IN"/>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11-11-2024</a:t>
            </a:fld>
            <a:endParaRPr lang="en-IN"/>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11-11-2024</a:t>
            </a:fld>
            <a:endParaRPr lang="en-IN"/>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11-11-2024</a:t>
            </a:fld>
            <a:endParaRPr lang="en-IN"/>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11-11-2024</a:t>
            </a:fld>
            <a:endParaRPr lang="en-IN"/>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11-11-2024</a:t>
            </a:fld>
            <a:endParaRPr lang="en-IN"/>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11-11-2024</a:t>
            </a:fld>
            <a:endParaRPr lang="en-IN"/>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11-11-2024</a:t>
            </a:fld>
            <a:endParaRPr lang="en-IN"/>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11-11-2024</a:t>
            </a:fld>
            <a:endParaRPr lang="en-IN"/>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11-11-2024</a:t>
            </a:fld>
            <a:endParaRPr lang="en-IN"/>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3416279"/>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INTRODUCTION TO MACHINE LEARNING</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238986" y="173182"/>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BDF3642-91F8-D364-68EA-14191E8F0C4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E21320D3-0434-BC55-90CA-3BF533712234}"/>
              </a:ext>
            </a:extLst>
          </p:cNvPr>
          <p:cNvSpPr txBox="1"/>
          <p:nvPr/>
        </p:nvSpPr>
        <p:spPr>
          <a:xfrm>
            <a:off x="421524" y="928445"/>
            <a:ext cx="10989081" cy="5324494"/>
          </a:xfrm>
          <a:prstGeom prst="rect">
            <a:avLst/>
          </a:prstGeom>
          <a:noFill/>
          <a:ln>
            <a:noFill/>
          </a:ln>
        </p:spPr>
        <p:txBody>
          <a:bodyPr spcFirstLastPara="1" wrap="square" lIns="91425" tIns="45700" rIns="91425" bIns="45700" anchor="t" anchorCtr="0">
            <a:spAutoFit/>
          </a:bodyPr>
          <a:lstStyle/>
          <a:p>
            <a:endParaRPr lang="en-US" sz="2000" dirty="0">
              <a:latin typeface="Nunito Sans" pitchFamily="2" charset="0"/>
            </a:endParaRPr>
          </a:p>
          <a:p>
            <a:r>
              <a:rPr lang="en-US" sz="2000" b="1" dirty="0">
                <a:latin typeface="Nunito Sans" pitchFamily="2" charset="0"/>
              </a:rPr>
              <a:t>2. A robot driving learning problem</a:t>
            </a:r>
          </a:p>
          <a:p>
            <a:endParaRPr lang="en-US" sz="2000" b="1" dirty="0">
              <a:latin typeface="Nunito Sans" pitchFamily="2" charset="0"/>
            </a:endParaRPr>
          </a:p>
          <a:p>
            <a:r>
              <a:rPr lang="en-US" sz="2000" dirty="0">
                <a:latin typeface="Nunito Sans" pitchFamily="2" charset="0"/>
              </a:rPr>
              <a:t>• Task T: Driving on highways using vision sensors</a:t>
            </a:r>
          </a:p>
          <a:p>
            <a:endParaRPr lang="en-US" sz="2000" dirty="0">
              <a:latin typeface="Nunito Sans" pitchFamily="2" charset="0"/>
            </a:endParaRPr>
          </a:p>
          <a:p>
            <a:r>
              <a:rPr lang="en-US" sz="2000" dirty="0">
                <a:latin typeface="Nunito Sans" pitchFamily="2" charset="0"/>
              </a:rPr>
              <a:t>• Performance measure P: Average distance traveled before an error</a:t>
            </a:r>
          </a:p>
          <a:p>
            <a:endParaRPr lang="en-US" sz="2000" dirty="0">
              <a:latin typeface="Nunito Sans" pitchFamily="2" charset="0"/>
            </a:endParaRPr>
          </a:p>
          <a:p>
            <a:r>
              <a:rPr lang="en-US" sz="2000" dirty="0">
                <a:latin typeface="Nunito Sans" pitchFamily="2" charset="0"/>
              </a:rPr>
              <a:t>• Training experience: A sequence of images and steering commands recorded while</a:t>
            </a:r>
          </a:p>
          <a:p>
            <a:r>
              <a:rPr lang="en-US" sz="2000" dirty="0">
                <a:latin typeface="Nunito Sans" pitchFamily="2" charset="0"/>
              </a:rPr>
              <a:t>   observing a human driver</a:t>
            </a:r>
          </a:p>
          <a:p>
            <a:endParaRPr lang="en-US" sz="2000" dirty="0">
              <a:latin typeface="Nunito Sans" pitchFamily="2" charset="0"/>
            </a:endParaRPr>
          </a:p>
          <a:p>
            <a:r>
              <a:rPr lang="en-US" sz="2000" b="1" dirty="0">
                <a:latin typeface="Nunito Sans" pitchFamily="2" charset="0"/>
              </a:rPr>
              <a:t>3. A chess learning problem</a:t>
            </a:r>
          </a:p>
          <a:p>
            <a:endParaRPr lang="en-US" sz="2000" b="1" dirty="0">
              <a:latin typeface="Nunito Sans" pitchFamily="2" charset="0"/>
            </a:endParaRPr>
          </a:p>
          <a:p>
            <a:r>
              <a:rPr lang="en-US" sz="2000" dirty="0">
                <a:latin typeface="Nunito Sans" pitchFamily="2" charset="0"/>
              </a:rPr>
              <a:t>• Task T: Playing chess</a:t>
            </a:r>
          </a:p>
          <a:p>
            <a:endParaRPr lang="en-US" sz="2000" dirty="0">
              <a:latin typeface="Nunito Sans" pitchFamily="2" charset="0"/>
            </a:endParaRPr>
          </a:p>
          <a:p>
            <a:r>
              <a:rPr lang="en-US" sz="2000" dirty="0">
                <a:latin typeface="Nunito Sans" pitchFamily="2" charset="0"/>
              </a:rPr>
              <a:t>• Performance measure P: Percent of games won against opponents</a:t>
            </a:r>
          </a:p>
          <a:p>
            <a:endParaRPr lang="en-US" sz="2000" dirty="0">
              <a:latin typeface="Nunito Sans" pitchFamily="2" charset="0"/>
            </a:endParaRPr>
          </a:p>
          <a:p>
            <a:r>
              <a:rPr lang="en-US" sz="2000" dirty="0">
                <a:latin typeface="Nunito Sans" pitchFamily="2" charset="0"/>
              </a:rPr>
              <a:t>• Training experience E: Playing practice games against itself</a:t>
            </a:r>
          </a:p>
        </p:txBody>
      </p:sp>
      <p:sp>
        <p:nvSpPr>
          <p:cNvPr id="115" name="Google Shape;115;p3">
            <a:extLst>
              <a:ext uri="{FF2B5EF4-FFF2-40B4-BE49-F238E27FC236}">
                <a16:creationId xmlns:a16="http://schemas.microsoft.com/office/drawing/2014/main" id="{E6730184-7596-6A9D-29B8-8800D129D44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551A57F-1D28-39CB-E905-7841A2EB232C}"/>
              </a:ext>
            </a:extLst>
          </p:cNvPr>
          <p:cNvSpPr txBox="1"/>
          <p:nvPr/>
        </p:nvSpPr>
        <p:spPr>
          <a:xfrm>
            <a:off x="484909" y="173182"/>
            <a:ext cx="10526477"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DEFINITION OF LEARNING</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EABEF09-FF0A-0780-C2FD-AE129870720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09046A9-E3E6-52A4-C4FD-12D3B7AC736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14F5907-19D5-E37D-073D-5391C5E538A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BE558609-6A8B-C211-9388-0F166A50395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3E3FA5E-B596-143D-58CE-273C5E1CAAF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F9D1BB7-D88E-F594-5A73-68618F7B5F8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458E966E-0FBE-79EA-CB7F-9B78497DCE3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50D9E32-59B0-E2A2-B891-85FE741F426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9432C54-4256-E2C0-0601-995C3B31207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647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478D540-8CE7-0C46-30A0-78A4A0FD939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C3E265-220C-3DFF-C205-2C0C8327636A}"/>
              </a:ext>
            </a:extLst>
          </p:cNvPr>
          <p:cNvSpPr txBox="1"/>
          <p:nvPr/>
        </p:nvSpPr>
        <p:spPr>
          <a:xfrm>
            <a:off x="421524" y="1183275"/>
            <a:ext cx="10989081" cy="4585830"/>
          </a:xfrm>
          <a:prstGeom prst="rect">
            <a:avLst/>
          </a:prstGeom>
          <a:noFill/>
          <a:ln>
            <a:noFill/>
          </a:ln>
        </p:spPr>
        <p:txBody>
          <a:bodyPr spcFirstLastPara="1" wrap="square" lIns="91425" tIns="45700" rIns="91425" bIns="45700" anchor="t" anchorCtr="0">
            <a:spAutoFit/>
          </a:bodyPr>
          <a:lstStyle/>
          <a:p>
            <a:pPr marL="457200" indent="-457200">
              <a:buAutoNum type="arabicPeriod"/>
            </a:pPr>
            <a:r>
              <a:rPr lang="en-US" sz="2400" b="1" dirty="0">
                <a:latin typeface="Nunito Sans" pitchFamily="2" charset="0"/>
              </a:rPr>
              <a:t>Image Recognition and Computer Vision</a:t>
            </a:r>
          </a:p>
          <a:p>
            <a:endParaRPr lang="en-US" sz="2400" b="1" dirty="0">
              <a:latin typeface="Nunito Sans" pitchFamily="2" charset="0"/>
            </a:endParaRPr>
          </a:p>
          <a:p>
            <a:pPr>
              <a:buFont typeface="Arial" panose="020B0604020202020204" pitchFamily="34" charset="0"/>
              <a:buChar char="•"/>
            </a:pPr>
            <a:r>
              <a:rPr lang="en-US" sz="2400" b="1" dirty="0">
                <a:latin typeface="Nunito Sans" pitchFamily="2" charset="0"/>
              </a:rPr>
              <a:t>Facial Recognition</a:t>
            </a:r>
            <a:r>
              <a:rPr lang="en-US" sz="2000" dirty="0">
                <a:latin typeface="Nunito Sans" pitchFamily="2" charset="0"/>
              </a:rPr>
              <a:t>: Used in social media, surveillance, and smartphone security, facial recognition systems can identify or verify people based on their facial features</a:t>
            </a:r>
          </a:p>
          <a:p>
            <a:endParaRPr lang="en-US" sz="2800" dirty="0">
              <a:latin typeface="Nunito Sans" pitchFamily="2" charset="0"/>
            </a:endParaRPr>
          </a:p>
          <a:p>
            <a:pPr>
              <a:buFont typeface="Arial" panose="020B0604020202020204" pitchFamily="34" charset="0"/>
              <a:buChar char="•"/>
            </a:pPr>
            <a:r>
              <a:rPr lang="en-US" sz="2400" b="1" dirty="0">
                <a:latin typeface="Nunito Sans" pitchFamily="2" charset="0"/>
              </a:rPr>
              <a:t>Object Detection</a:t>
            </a:r>
            <a:r>
              <a:rPr lang="en-US" sz="2400" dirty="0">
                <a:latin typeface="Nunito Sans" pitchFamily="2" charset="0"/>
              </a:rPr>
              <a:t>: </a:t>
            </a:r>
            <a:r>
              <a:rPr lang="en-US" sz="2000" dirty="0">
                <a:latin typeface="Nunito Sans" pitchFamily="2" charset="0"/>
              </a:rPr>
              <a:t>Self-driving cars rely on computer vision to detect and classify objects like other cars, pedestrians, and traffic signals, ensuring safe navigation.</a:t>
            </a:r>
          </a:p>
          <a:p>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Medical Imaging</a:t>
            </a:r>
            <a:r>
              <a:rPr lang="en-US" sz="2400" dirty="0">
                <a:latin typeface="Nunito Sans" pitchFamily="2" charset="0"/>
              </a:rPr>
              <a:t>: </a:t>
            </a:r>
            <a:r>
              <a:rPr lang="en-US" sz="2000" dirty="0">
                <a:latin typeface="Nunito Sans" pitchFamily="2" charset="0"/>
              </a:rPr>
              <a:t>AI models help radiologists detect abnormalities (like tumors) in X-rays, MRIs, and CT scans, aiding early diagnosis and treatment planning.</a:t>
            </a:r>
          </a:p>
          <a:p>
            <a:pPr>
              <a:buFont typeface="Arial" panose="020B0604020202020204" pitchFamily="34" charset="0"/>
              <a:buChar char="•"/>
            </a:pPr>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Augmented Reality (AR)</a:t>
            </a:r>
            <a:r>
              <a:rPr lang="en-US" sz="2400" dirty="0">
                <a:latin typeface="Nunito Sans" pitchFamily="2" charset="0"/>
              </a:rPr>
              <a:t>: </a:t>
            </a:r>
            <a:r>
              <a:rPr lang="en-US" sz="2000" dirty="0">
                <a:latin typeface="Nunito Sans" pitchFamily="2" charset="0"/>
              </a:rPr>
              <a:t>Image recognition algorithms track real-world objects, which AR applications then overlay with virtual content for gaming, shopping, or remote assistance.</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BA228899-BC8B-0950-7E35-5DFD8E3E920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CAAB6F-0ED4-7652-DF43-98D047FD11BC}"/>
              </a:ext>
            </a:extLst>
          </p:cNvPr>
          <p:cNvSpPr txBox="1"/>
          <p:nvPr/>
        </p:nvSpPr>
        <p:spPr>
          <a:xfrm>
            <a:off x="3238986" y="173182"/>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5D4596E-48AD-B476-CEAA-16994EC372B2}"/>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62E4A92-D703-C33D-D0D5-6BD95155F79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4EC9A01D-2E23-2EEC-56A9-323B66E2D2D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17AA5CE-6B7F-929A-EE77-DBF15EED678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A0DE1A-B352-45B2-E0BC-12BD7B6A75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F88C92E-B667-60B9-5F1A-B989D0E621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A5139CB-3A6B-8C05-7AEA-94FBC5774EF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A833079-055B-F1B7-68ED-AB845D04F4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0EE92FE-0B01-C2E1-7622-473BCD1AB87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3998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8F6F47D-EAE9-52EB-5FE9-6F130A39592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E739603-6A79-7193-F76C-1B8AA15EC8AA}"/>
              </a:ext>
            </a:extLst>
          </p:cNvPr>
          <p:cNvSpPr txBox="1"/>
          <p:nvPr/>
        </p:nvSpPr>
        <p:spPr>
          <a:xfrm>
            <a:off x="421524" y="898465"/>
            <a:ext cx="10989081" cy="5355272"/>
          </a:xfrm>
          <a:prstGeom prst="rect">
            <a:avLst/>
          </a:prstGeom>
          <a:noFill/>
          <a:ln>
            <a:noFill/>
          </a:ln>
        </p:spPr>
        <p:txBody>
          <a:bodyPr spcFirstLastPara="1" wrap="square" lIns="91425" tIns="45700" rIns="91425" bIns="45700" anchor="t" anchorCtr="0">
            <a:spAutoFit/>
          </a:bodyPr>
          <a:lstStyle/>
          <a:p>
            <a:pPr>
              <a:lnSpc>
                <a:spcPct val="150000"/>
              </a:lnSpc>
            </a:pPr>
            <a:r>
              <a:rPr lang="en-US" sz="2400" b="1" dirty="0">
                <a:latin typeface="Nunito Sans" pitchFamily="2" charset="0"/>
              </a:rPr>
              <a:t>2. Natural Language Processing (NLP)</a:t>
            </a:r>
          </a:p>
          <a:p>
            <a:pPr>
              <a:lnSpc>
                <a:spcPct val="150000"/>
              </a:lnSpc>
              <a:buFont typeface="Arial" panose="020B0604020202020204" pitchFamily="34" charset="0"/>
              <a:buChar char="•"/>
            </a:pPr>
            <a:r>
              <a:rPr lang="en-US" sz="2400" b="1" dirty="0">
                <a:latin typeface="Nunito Sans" pitchFamily="2" charset="0"/>
              </a:rPr>
              <a:t> Language Translation</a:t>
            </a:r>
            <a:r>
              <a:rPr lang="en-US" sz="2400" dirty="0">
                <a:latin typeface="Nunito Sans" pitchFamily="2" charset="0"/>
              </a:rPr>
              <a:t>: </a:t>
            </a:r>
            <a:r>
              <a:rPr lang="en-US" sz="2000" dirty="0">
                <a:latin typeface="Nunito Sans" pitchFamily="2" charset="0"/>
              </a:rPr>
              <a:t>Apps like Google Translate use NLP models to translate text or speech in real-time, supporting multiple languages.</a:t>
            </a:r>
          </a:p>
          <a:p>
            <a:pPr>
              <a:lnSpc>
                <a:spcPct val="150000"/>
              </a:lnSpc>
              <a:buFont typeface="Arial" panose="020B0604020202020204" pitchFamily="34" charset="0"/>
              <a:buChar char="•"/>
            </a:pPr>
            <a:r>
              <a:rPr lang="en-US" sz="2400" b="1" dirty="0">
                <a:latin typeface="Nunito Sans" pitchFamily="2" charset="0"/>
              </a:rPr>
              <a:t> Sentiment Analysis</a:t>
            </a:r>
            <a:r>
              <a:rPr lang="en-US" sz="2400" dirty="0">
                <a:latin typeface="Nunito Sans" pitchFamily="2" charset="0"/>
              </a:rPr>
              <a:t>: </a:t>
            </a:r>
            <a:r>
              <a:rPr lang="en-US" sz="2000" dirty="0">
                <a:latin typeface="Nunito Sans" pitchFamily="2" charset="0"/>
              </a:rPr>
              <a:t>Businesses use NLP to analyze customer sentiment in reviews or social media, helping them understand consumer opinions.</a:t>
            </a:r>
            <a:endParaRPr lang="en-US" sz="2400" dirty="0">
              <a:latin typeface="Nunito Sans" pitchFamily="2" charset="0"/>
            </a:endParaRPr>
          </a:p>
          <a:p>
            <a:pPr>
              <a:lnSpc>
                <a:spcPct val="150000"/>
              </a:lnSpc>
              <a:buFont typeface="Arial" panose="020B0604020202020204" pitchFamily="34" charset="0"/>
              <a:buChar char="•"/>
            </a:pPr>
            <a:r>
              <a:rPr lang="en-US" sz="2400" b="1" dirty="0">
                <a:latin typeface="Nunito Sans" pitchFamily="2" charset="0"/>
              </a:rPr>
              <a:t> Chatbots and Virtual Assistants</a:t>
            </a:r>
            <a:r>
              <a:rPr lang="en-US" sz="2400" dirty="0">
                <a:latin typeface="Nunito Sans" pitchFamily="2" charset="0"/>
              </a:rPr>
              <a:t>: </a:t>
            </a:r>
            <a:r>
              <a:rPr lang="en-US" sz="2000" dirty="0">
                <a:latin typeface="Nunito Sans" pitchFamily="2" charset="0"/>
              </a:rPr>
              <a:t>Siri, Alexa, and other voice-activated assistants use NLP to understand spoken language, answer questions, and perform tasks.</a:t>
            </a:r>
            <a:endParaRPr lang="en-US" sz="2400" dirty="0">
              <a:latin typeface="Nunito Sans" pitchFamily="2" charset="0"/>
            </a:endParaRPr>
          </a:p>
          <a:p>
            <a:pPr>
              <a:lnSpc>
                <a:spcPct val="150000"/>
              </a:lnSpc>
              <a:buFont typeface="Arial" panose="020B0604020202020204" pitchFamily="34" charset="0"/>
              <a:buChar char="•"/>
            </a:pPr>
            <a:r>
              <a:rPr lang="en-US" sz="2400" b="1" dirty="0">
                <a:latin typeface="Nunito Sans" pitchFamily="2" charset="0"/>
              </a:rPr>
              <a:t> Content Generation and Summarization</a:t>
            </a:r>
            <a:r>
              <a:rPr lang="en-US" sz="2000" dirty="0">
                <a:latin typeface="Nunito Sans" pitchFamily="2" charset="0"/>
              </a:rPr>
              <a:t>: </a:t>
            </a:r>
            <a:r>
              <a:rPr lang="en-US" sz="2400" dirty="0">
                <a:latin typeface="Nunito Sans" pitchFamily="2" charset="0"/>
              </a:rPr>
              <a:t>Tools like GPT can generate human-like text, summarize articles, or assist with creative writing, enhancing productivity.</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085EEEFC-F3CD-3EA3-3A2D-6475E3148FC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F573A8-5119-E5EC-D5CA-8FC8E793530B}"/>
              </a:ext>
            </a:extLst>
          </p:cNvPr>
          <p:cNvSpPr txBox="1"/>
          <p:nvPr/>
        </p:nvSpPr>
        <p:spPr>
          <a:xfrm>
            <a:off x="3238986" y="173182"/>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5949A66-4AD7-FA8A-E289-FEE1892894D4}"/>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E2BB15F-287B-683B-01FD-06347A7C27E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603D4A9-3463-A3EB-A987-98804A3CAAC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5B448517-BBC8-4FB0-B251-7044119A571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BACA8CF-A038-F087-E97B-07D3439E45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1589C47-3123-DBE2-27F6-889423E20C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3A78465-43CB-E42A-276E-827BCA40E3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19EBF64-7F6C-DFB4-88D8-B764A7ABFF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37500F3-8B59-D282-32D9-54A2C954BE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6166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B693195-232B-3327-A643-886D6C5ADAD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B5A4803-0AF0-15A0-AE6E-0708A99A4A6B}"/>
              </a:ext>
            </a:extLst>
          </p:cNvPr>
          <p:cNvSpPr txBox="1"/>
          <p:nvPr/>
        </p:nvSpPr>
        <p:spPr>
          <a:xfrm>
            <a:off x="460375" y="1167627"/>
            <a:ext cx="10989081" cy="4585830"/>
          </a:xfrm>
          <a:prstGeom prst="rect">
            <a:avLst/>
          </a:prstGeom>
          <a:noFill/>
          <a:ln>
            <a:noFill/>
          </a:ln>
        </p:spPr>
        <p:txBody>
          <a:bodyPr spcFirstLastPara="1" wrap="square" lIns="91425" tIns="45700" rIns="91425" bIns="45700" anchor="t" anchorCtr="0">
            <a:spAutoFit/>
          </a:bodyPr>
          <a:lstStyle/>
          <a:p>
            <a:r>
              <a:rPr lang="en-US" sz="2400" b="1" dirty="0">
                <a:latin typeface="Nunito Sans" pitchFamily="2" charset="0"/>
              </a:rPr>
              <a:t>3. Finance and Banking</a:t>
            </a:r>
          </a:p>
          <a:p>
            <a:endParaRPr lang="en-US" sz="2400" b="1" dirty="0">
              <a:latin typeface="Nunito Sans" pitchFamily="2" charset="0"/>
            </a:endParaRPr>
          </a:p>
          <a:p>
            <a:pPr>
              <a:buFont typeface="Arial" panose="020B0604020202020204" pitchFamily="34" charset="0"/>
              <a:buChar char="•"/>
            </a:pPr>
            <a:r>
              <a:rPr lang="en-US" sz="2400" b="1" dirty="0">
                <a:latin typeface="Nunito Sans" pitchFamily="2" charset="0"/>
              </a:rPr>
              <a:t> Fraud Detection</a:t>
            </a:r>
            <a:r>
              <a:rPr lang="en-US" sz="2400" dirty="0">
                <a:latin typeface="Nunito Sans" pitchFamily="2" charset="0"/>
              </a:rPr>
              <a:t>: </a:t>
            </a:r>
            <a:r>
              <a:rPr lang="en-US" sz="2000" dirty="0">
                <a:latin typeface="Nunito Sans" pitchFamily="2" charset="0"/>
              </a:rPr>
              <a:t>Banks use machine learning to monitor transactions for unusual activity, flagging potentially fraudulent transactions instantly.</a:t>
            </a:r>
          </a:p>
          <a:p>
            <a:pPr>
              <a:buFont typeface="Arial" panose="020B0604020202020204" pitchFamily="34" charset="0"/>
              <a:buChar char="•"/>
            </a:pPr>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 Credit Scoring</a:t>
            </a:r>
            <a:r>
              <a:rPr lang="en-US" sz="2400" dirty="0">
                <a:latin typeface="Nunito Sans" pitchFamily="2" charset="0"/>
              </a:rPr>
              <a:t>: </a:t>
            </a:r>
            <a:r>
              <a:rPr lang="en-US" sz="2000" dirty="0">
                <a:latin typeface="Nunito Sans" pitchFamily="2" charset="0"/>
              </a:rPr>
              <a:t>ML algorithms analyze credit histories, transaction data, and other factors to assess the creditworthiness of individuals and businesses.</a:t>
            </a:r>
          </a:p>
          <a:p>
            <a:endParaRPr lang="en-US" sz="2800" dirty="0">
              <a:latin typeface="Nunito Sans" pitchFamily="2" charset="0"/>
            </a:endParaRPr>
          </a:p>
          <a:p>
            <a:pPr>
              <a:buFont typeface="Arial" panose="020B0604020202020204" pitchFamily="34" charset="0"/>
              <a:buChar char="•"/>
            </a:pPr>
            <a:r>
              <a:rPr lang="en-US" sz="2400" b="1" dirty="0">
                <a:latin typeface="Nunito Sans" pitchFamily="2" charset="0"/>
              </a:rPr>
              <a:t> Algorithmic Trading</a:t>
            </a:r>
            <a:r>
              <a:rPr lang="en-US" sz="2400" dirty="0">
                <a:latin typeface="Nunito Sans" pitchFamily="2" charset="0"/>
              </a:rPr>
              <a:t>: </a:t>
            </a:r>
            <a:r>
              <a:rPr lang="en-US" sz="2000" dirty="0">
                <a:latin typeface="Nunito Sans" pitchFamily="2" charset="0"/>
              </a:rPr>
              <a:t>Financial institutions employ machine learning to analyze market trends, execute trades, and make investment decisions autonomously.</a:t>
            </a:r>
          </a:p>
          <a:p>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 Customer Service</a:t>
            </a:r>
            <a:r>
              <a:rPr lang="en-US" sz="2400" dirty="0">
                <a:latin typeface="Nunito Sans" pitchFamily="2" charset="0"/>
              </a:rPr>
              <a:t>: </a:t>
            </a:r>
            <a:r>
              <a:rPr lang="en-US" sz="2000" dirty="0">
                <a:latin typeface="Nunito Sans" pitchFamily="2" charset="0"/>
              </a:rPr>
              <a:t>AI-driven chatbots in banking provide 24/7 support, answering questions about accounts, loans, and financial products.</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6C0A94FC-5582-B437-2F6B-A237A9129F3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E9B6CBA-D715-FFDC-994E-E284177258E8}"/>
              </a:ext>
            </a:extLst>
          </p:cNvPr>
          <p:cNvSpPr txBox="1"/>
          <p:nvPr/>
        </p:nvSpPr>
        <p:spPr>
          <a:xfrm>
            <a:off x="3238986" y="173182"/>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921C0A8E-C44B-C4F6-4331-625535C0CBA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F32BED6-5AB7-C443-AC90-CAE5104FE99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8C43B00-DE09-9CDA-8A43-4DC4C690D537}"/>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816803E-1C17-6BD2-C0E0-780DB7E25CA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8BCFB01A-4028-F88B-A523-572514284F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3C4F3B6F-E96A-4841-60C1-31940597D7B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C5903B0-FF96-08C7-A2EF-121C14A35D9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C5088AFC-DBFA-3AE1-9261-EAE9B3E8CC0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FA8083A4-BDDE-5347-8A39-CFB2FCDCA4D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69340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72E86EF-ACC3-25EA-4E1E-A72E45AF160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7DFCE02-3FC5-AD5B-56BC-9A1FA9B272B9}"/>
              </a:ext>
            </a:extLst>
          </p:cNvPr>
          <p:cNvSpPr txBox="1"/>
          <p:nvPr/>
        </p:nvSpPr>
        <p:spPr>
          <a:xfrm>
            <a:off x="460375" y="1167627"/>
            <a:ext cx="10989081" cy="5016718"/>
          </a:xfrm>
          <a:prstGeom prst="rect">
            <a:avLst/>
          </a:prstGeom>
          <a:noFill/>
          <a:ln>
            <a:noFill/>
          </a:ln>
        </p:spPr>
        <p:txBody>
          <a:bodyPr spcFirstLastPara="1" wrap="square" lIns="91425" tIns="45700" rIns="91425" bIns="45700" anchor="t" anchorCtr="0">
            <a:spAutoFit/>
          </a:bodyPr>
          <a:lstStyle/>
          <a:p>
            <a:r>
              <a:rPr lang="en-US" sz="2400" b="1" dirty="0">
                <a:latin typeface="Nunito Sans" pitchFamily="2" charset="0"/>
              </a:rPr>
              <a:t>4. Autonomous Vehicles</a:t>
            </a:r>
          </a:p>
          <a:p>
            <a:endParaRPr lang="en-US" sz="2400" b="1" dirty="0">
              <a:latin typeface="Nunito Sans" pitchFamily="2" charset="0"/>
            </a:endParaRPr>
          </a:p>
          <a:p>
            <a:pPr>
              <a:buFont typeface="Arial" panose="020B0604020202020204" pitchFamily="34" charset="0"/>
              <a:buChar char="•"/>
            </a:pPr>
            <a:r>
              <a:rPr lang="en-US" sz="2400" b="1" dirty="0">
                <a:latin typeface="Nunito Sans" pitchFamily="2" charset="0"/>
              </a:rPr>
              <a:t>Navigation and Path Planning</a:t>
            </a:r>
            <a:r>
              <a:rPr lang="en-US" sz="2000" dirty="0">
                <a:latin typeface="Nunito Sans" pitchFamily="2" charset="0"/>
              </a:rPr>
              <a:t>: Machine learning models help autonomous vehicles plan optimal routes by analyzing maps, real-time traffic, and obstacle data.</a:t>
            </a:r>
          </a:p>
          <a:p>
            <a:pPr>
              <a:buFont typeface="Arial" panose="020B0604020202020204" pitchFamily="34" charset="0"/>
              <a:buChar char="•"/>
            </a:pPr>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Sensor Fusion</a:t>
            </a:r>
            <a:r>
              <a:rPr lang="en-US" sz="2400" dirty="0">
                <a:latin typeface="Nunito Sans" pitchFamily="2" charset="0"/>
              </a:rPr>
              <a:t>: </a:t>
            </a:r>
            <a:r>
              <a:rPr lang="en-US" sz="2000" dirty="0">
                <a:latin typeface="Nunito Sans" pitchFamily="2" charset="0"/>
              </a:rPr>
              <a:t>Self-driving cars use data from various sensors (like LiDAR, cameras, radar) to understand their environment and make decisions.</a:t>
            </a:r>
          </a:p>
          <a:p>
            <a:pPr>
              <a:buFont typeface="Arial" panose="020B0604020202020204" pitchFamily="34" charset="0"/>
              <a:buChar char="•"/>
            </a:pPr>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Object Tracking</a:t>
            </a:r>
            <a:r>
              <a:rPr lang="en-US" sz="2400" dirty="0">
                <a:latin typeface="Nunito Sans" pitchFamily="2" charset="0"/>
              </a:rPr>
              <a:t>: </a:t>
            </a:r>
            <a:r>
              <a:rPr lang="en-US" sz="2000" dirty="0">
                <a:latin typeface="Nunito Sans" pitchFamily="2" charset="0"/>
              </a:rPr>
              <a:t>ML algorithms track the movement of surrounding vehicles and pedestrians, enabling safe driving and accident prevention.</a:t>
            </a:r>
          </a:p>
          <a:p>
            <a:endParaRPr lang="en-US" sz="2800" dirty="0">
              <a:latin typeface="Nunito Sans" pitchFamily="2" charset="0"/>
            </a:endParaRPr>
          </a:p>
          <a:p>
            <a:pPr>
              <a:buFont typeface="Arial" panose="020B0604020202020204" pitchFamily="34" charset="0"/>
              <a:buChar char="•"/>
            </a:pPr>
            <a:r>
              <a:rPr lang="en-US" sz="2400" b="1" dirty="0">
                <a:latin typeface="Nunito Sans" pitchFamily="2" charset="0"/>
              </a:rPr>
              <a:t>Driver Assistance</a:t>
            </a:r>
            <a:r>
              <a:rPr lang="en-US" sz="2400" dirty="0">
                <a:latin typeface="Nunito Sans" pitchFamily="2" charset="0"/>
              </a:rPr>
              <a:t>: </a:t>
            </a:r>
            <a:r>
              <a:rPr lang="en-US" sz="2000" dirty="0">
                <a:latin typeface="Nunito Sans" pitchFamily="2" charset="0"/>
              </a:rPr>
              <a:t>Features like adaptive cruise control and lane-keeping assist use ML to enhance driver safety and convenience.</a:t>
            </a:r>
          </a:p>
          <a:p>
            <a:endParaRPr lang="en-US" sz="2800" dirty="0">
              <a:latin typeface="Nunito Sans" pitchFamily="2" charset="0"/>
            </a:endParaRPr>
          </a:p>
        </p:txBody>
      </p:sp>
      <p:sp>
        <p:nvSpPr>
          <p:cNvPr id="115" name="Google Shape;115;p3">
            <a:extLst>
              <a:ext uri="{FF2B5EF4-FFF2-40B4-BE49-F238E27FC236}">
                <a16:creationId xmlns:a16="http://schemas.microsoft.com/office/drawing/2014/main" id="{DA5D8298-8147-32EC-B8AC-2446AD2526A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345B721-C322-E4B6-BA7A-6A0435AFF031}"/>
              </a:ext>
            </a:extLst>
          </p:cNvPr>
          <p:cNvSpPr txBox="1"/>
          <p:nvPr/>
        </p:nvSpPr>
        <p:spPr>
          <a:xfrm>
            <a:off x="3238986" y="173182"/>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A64DED1-B6C2-1AE6-320C-77C544F3D01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188003A0-CC1E-89F1-975D-08ECFFD3598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90FF15B-6997-E7F0-48DA-B5A005C18227}"/>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1C8A605-7F12-87BA-7FC0-00C79F7326F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7430D7B-151A-586D-DDDC-4CD92A46B44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62583A69-D222-1868-AADE-6B2AEF4B8F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FBC55B4-C420-A230-5BD2-592BD1F22CF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382670C-EFDE-2198-68BE-6D3CEA579B3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01380C69-B257-E7AF-6A31-D53D2164361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393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B56CBDB-7709-BE89-8BB6-BFB2901AF9D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21D5772-7D08-8E38-48A9-168A7B7D668E}"/>
              </a:ext>
            </a:extLst>
          </p:cNvPr>
          <p:cNvSpPr txBox="1"/>
          <p:nvPr/>
        </p:nvSpPr>
        <p:spPr>
          <a:xfrm>
            <a:off x="460375" y="1167627"/>
            <a:ext cx="10989081" cy="4524275"/>
          </a:xfrm>
          <a:prstGeom prst="rect">
            <a:avLst/>
          </a:prstGeom>
          <a:noFill/>
          <a:ln>
            <a:noFill/>
          </a:ln>
        </p:spPr>
        <p:txBody>
          <a:bodyPr spcFirstLastPara="1" wrap="square" lIns="91425" tIns="45700" rIns="91425" bIns="45700" anchor="t" anchorCtr="0">
            <a:spAutoFit/>
          </a:bodyPr>
          <a:lstStyle/>
          <a:p>
            <a:pPr>
              <a:lnSpc>
                <a:spcPct val="200000"/>
              </a:lnSpc>
            </a:pPr>
            <a:r>
              <a:rPr lang="en-US" sz="2400" b="1" dirty="0">
                <a:latin typeface="Nunito Sans" pitchFamily="2" charset="0"/>
              </a:rPr>
              <a:t>VC Dimension</a:t>
            </a:r>
            <a:r>
              <a:rPr lang="en-US" sz="2400" dirty="0">
                <a:latin typeface="Nunito Sans" pitchFamily="2" charset="0"/>
              </a:rPr>
              <a:t> :</a:t>
            </a:r>
            <a:endParaRPr lang="en-US" sz="2000" dirty="0">
              <a:latin typeface="Nunito Sans" pitchFamily="2" charset="0"/>
            </a:endParaRPr>
          </a:p>
          <a:p>
            <a:pPr>
              <a:lnSpc>
                <a:spcPct val="200000"/>
              </a:lnSpc>
            </a:pPr>
            <a:r>
              <a:rPr lang="en-US" sz="2000" dirty="0">
                <a:latin typeface="Nunito Sans" pitchFamily="2" charset="0"/>
              </a:rPr>
              <a:t>	(</a:t>
            </a:r>
            <a:r>
              <a:rPr lang="en-US" sz="2000" dirty="0" err="1">
                <a:latin typeface="Nunito Sans" pitchFamily="2" charset="0"/>
              </a:rPr>
              <a:t>Vapnik-Chervonenkis</a:t>
            </a:r>
            <a:r>
              <a:rPr lang="en-US" sz="2000" dirty="0">
                <a:latin typeface="Nunito Sans" pitchFamily="2" charset="0"/>
              </a:rPr>
              <a:t> Dimension): The VC dimension is a measure of a model’s capacity, or its ability to classify a variety of data patterns. It’s defined as the maximum number of points a model can shatter, meaning the model can perfectly classify all possible </a:t>
            </a:r>
            <a:r>
              <a:rPr lang="en-US" sz="2000" dirty="0" err="1">
                <a:latin typeface="Nunito Sans" pitchFamily="2" charset="0"/>
              </a:rPr>
              <a:t>labelings</a:t>
            </a:r>
            <a:r>
              <a:rPr lang="en-US" sz="2000" dirty="0">
                <a:latin typeface="Nunito Sans" pitchFamily="2" charset="0"/>
              </a:rPr>
              <a:t> of those points. Higher VC dimensions imply more complex models, potentially leading to overfitting, while lower VC dimensions suggest simpler models that may underfit. It’s crucial for understanding a model’s generalization ability.</a:t>
            </a:r>
            <a:endParaRPr lang="en-US" sz="2400" dirty="0">
              <a:latin typeface="Nunito Sans" pitchFamily="2" charset="0"/>
            </a:endParaRPr>
          </a:p>
        </p:txBody>
      </p:sp>
      <p:sp>
        <p:nvSpPr>
          <p:cNvPr id="115" name="Google Shape;115;p3">
            <a:extLst>
              <a:ext uri="{FF2B5EF4-FFF2-40B4-BE49-F238E27FC236}">
                <a16:creationId xmlns:a16="http://schemas.microsoft.com/office/drawing/2014/main" id="{09B810D2-83F7-F7BC-EF78-8DB4709D374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EABBF9C-C84D-7111-AEEF-F51FC363C442}"/>
              </a:ext>
            </a:extLst>
          </p:cNvPr>
          <p:cNvSpPr txBox="1"/>
          <p:nvPr/>
        </p:nvSpPr>
        <p:spPr>
          <a:xfrm>
            <a:off x="3238986" y="173182"/>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AWS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10C56AC9-9B6F-1BA9-EF16-0FC28AAEABB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1568EAA2-EE4E-F202-4E78-EBBBDCA2849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106AE39-00C9-DCD3-D221-8F2B83DD4D6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1B8609E-C95E-263C-D995-03E0255E981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A5DFD6E-AA75-5CCE-7BE2-F654D93D031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57B36DD-C045-49EC-BCC5-2DED62CCA5C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6CE9309-7E8E-E189-A1B3-3956B659B9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7F68C25-9A1A-0936-0125-F5C799C6AC9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747A741-5175-DCD3-3728-0985061703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009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45F2713-66E0-3C3D-ACE7-653F2F0D31BC}"/>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277F9253-B98E-44FD-DD66-C5B4EC550CC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C6D4066-E62E-786D-ED5E-673F7497E1D0}"/>
              </a:ext>
            </a:extLst>
          </p:cNvPr>
          <p:cNvSpPr txBox="1"/>
          <p:nvPr/>
        </p:nvSpPr>
        <p:spPr>
          <a:xfrm>
            <a:off x="484909" y="128212"/>
            <a:ext cx="11397355" cy="830956"/>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Show a visual of points being classified by different shapes (e.g., line, circle) to represent the idea of shattering.</a:t>
            </a:r>
            <a:endParaRPr kumimoji="0"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C5477A4-7457-AE94-9182-F527E4A5FFAC}"/>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F5EB0CD-7AC2-A369-2F6F-CACBE956E7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133F86A2-32E8-C42B-000B-BEE018E976C3}"/>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D899D59-71DC-BDF8-A2AD-071DAC7D151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DDDA998-9835-6AE8-FCDD-85559FE4C0C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A0C4F08A-827D-FAFC-8ED8-F3669217E58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327FDDD-692B-5E2E-FE3E-963671C8590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61DF966-6827-D3F5-A6DD-72C65E02039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B708C6E-0E41-ECA6-DE49-BE52417AAE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AutoShape 2" descr="A simple 2D illustration showing points classified by different shapes to represent the concept of shattering in VC dimension. In one example, points are separated by a line, demonstrating that they can be classified by a linear model. In another example, points are separated by a circle, showing how a circle can classify different arrangements of points. The image should visually depict points in configurations where a shape (line or circle) can separate them in all possible ways, with some points inside and some outside the shapes, highlighting the concept of shattering.">
            <a:extLst>
              <a:ext uri="{FF2B5EF4-FFF2-40B4-BE49-F238E27FC236}">
                <a16:creationId xmlns:a16="http://schemas.microsoft.com/office/drawing/2014/main" id="{36CCF49E-6E81-39D4-B3EB-82B45C430AF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325C85F2-7B34-DB17-FAB1-E91039E96EA9}"/>
              </a:ext>
            </a:extLst>
          </p:cNvPr>
          <p:cNvPicPr>
            <a:picLocks noChangeAspect="1"/>
          </p:cNvPicPr>
          <p:nvPr/>
        </p:nvPicPr>
        <p:blipFill>
          <a:blip r:embed="rId4"/>
          <a:stretch>
            <a:fillRect/>
          </a:stretch>
        </p:blipFill>
        <p:spPr>
          <a:xfrm>
            <a:off x="3251613" y="1010588"/>
            <a:ext cx="5757472" cy="5757472"/>
          </a:xfrm>
          <a:prstGeom prst="rect">
            <a:avLst/>
          </a:prstGeom>
        </p:spPr>
      </p:pic>
    </p:spTree>
    <p:extLst>
      <p:ext uri="{BB962C8B-B14F-4D97-AF65-F5344CB8AC3E}">
        <p14:creationId xmlns:p14="http://schemas.microsoft.com/office/powerpoint/2010/main" val="428171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7B6D7-F119-7711-BDC8-0E26241CDC5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91DCD8-C8A8-313E-F5EA-3E5F0F6EC2C0}"/>
              </a:ext>
            </a:extLst>
          </p:cNvPr>
          <p:cNvSpPr txBox="1"/>
          <p:nvPr/>
        </p:nvSpPr>
        <p:spPr>
          <a:xfrm>
            <a:off x="421524" y="913455"/>
            <a:ext cx="10989081" cy="6093936"/>
          </a:xfrm>
          <a:prstGeom prst="rect">
            <a:avLst/>
          </a:prstGeom>
          <a:noFill/>
          <a:ln>
            <a:noFill/>
          </a:ln>
        </p:spPr>
        <p:txBody>
          <a:bodyPr spcFirstLastPara="1" wrap="square" lIns="91425" tIns="45700" rIns="91425" bIns="45700" anchor="t" anchorCtr="0">
            <a:spAutoFit/>
          </a:bodyPr>
          <a:lstStyle/>
          <a:p>
            <a:endParaRPr lang="en-IN" sz="2000" b="1" dirty="0">
              <a:latin typeface="Nunito Sans" pitchFamily="2" charset="0"/>
            </a:endParaRPr>
          </a:p>
          <a:p>
            <a:pPr marL="457200" indent="-457200">
              <a:buAutoNum type="arabicPeriod"/>
            </a:pPr>
            <a:r>
              <a:rPr lang="en-IN" sz="2000" b="1" dirty="0">
                <a:latin typeface="Nunito Sans" pitchFamily="2" charset="0"/>
              </a:rPr>
              <a:t>Basics :</a:t>
            </a:r>
          </a:p>
          <a:p>
            <a:pPr>
              <a:lnSpc>
                <a:spcPct val="150000"/>
              </a:lnSpc>
            </a:pPr>
            <a:endParaRPr lang="en-IN" sz="2000" b="1" dirty="0">
              <a:latin typeface="Nunito Sans" pitchFamily="2" charset="0"/>
            </a:endParaRPr>
          </a:p>
          <a:p>
            <a:pPr>
              <a:lnSpc>
                <a:spcPct val="150000"/>
              </a:lnSpc>
              <a:buFont typeface="Arial" panose="020B0604020202020204" pitchFamily="34" charset="0"/>
              <a:buChar char="•"/>
            </a:pPr>
            <a:r>
              <a:rPr lang="en-IN" sz="2000" b="1" dirty="0">
                <a:latin typeface="Nunito Sans" pitchFamily="2" charset="0"/>
              </a:rPr>
              <a:t>Scalars</a:t>
            </a:r>
            <a:r>
              <a:rPr lang="en-IN" sz="2000" dirty="0">
                <a:latin typeface="Nunito Sans" pitchFamily="2" charset="0"/>
              </a:rPr>
              <a:t>: Single values, denoted as lowercase letters (e.g., </a:t>
            </a:r>
            <a:r>
              <a:rPr lang="en-IN" sz="2000" dirty="0" err="1">
                <a:latin typeface="Nunito Sans" pitchFamily="2" charset="0"/>
              </a:rPr>
              <a:t>aaa</a:t>
            </a:r>
            <a:r>
              <a:rPr lang="en-IN" sz="2000" dirty="0">
                <a:latin typeface="Nunito Sans" pitchFamily="2" charset="0"/>
              </a:rPr>
              <a:t>).</a:t>
            </a:r>
          </a:p>
          <a:p>
            <a:pPr>
              <a:lnSpc>
                <a:spcPct val="150000"/>
              </a:lnSpc>
              <a:buFont typeface="Arial" panose="020B0604020202020204" pitchFamily="34" charset="0"/>
              <a:buChar char="•"/>
            </a:pPr>
            <a:r>
              <a:rPr lang="en-IN" sz="2000" b="1" dirty="0">
                <a:latin typeface="Nunito Sans" pitchFamily="2" charset="0"/>
              </a:rPr>
              <a:t>Vectors</a:t>
            </a:r>
            <a:r>
              <a:rPr lang="en-IN" sz="2000" dirty="0">
                <a:latin typeface="Nunito Sans" pitchFamily="2" charset="0"/>
              </a:rPr>
              <a:t>: Ordered lists of numbers (e.g., features in data), denoted as bold lowercase (e.g., v\</a:t>
            </a:r>
            <a:r>
              <a:rPr lang="en-IN" sz="2000" dirty="0" err="1">
                <a:latin typeface="Nunito Sans" pitchFamily="2" charset="0"/>
              </a:rPr>
              <a:t>mathbf</a:t>
            </a:r>
            <a:r>
              <a:rPr lang="en-IN" sz="2000" dirty="0">
                <a:latin typeface="Nunito Sans" pitchFamily="2" charset="0"/>
              </a:rPr>
              <a:t>{v}v).</a:t>
            </a:r>
          </a:p>
          <a:p>
            <a:pPr>
              <a:lnSpc>
                <a:spcPct val="150000"/>
              </a:lnSpc>
              <a:buFont typeface="Arial" panose="020B0604020202020204" pitchFamily="34" charset="0"/>
              <a:buChar char="•"/>
            </a:pPr>
            <a:r>
              <a:rPr lang="en-IN" sz="2000" b="1" dirty="0">
                <a:latin typeface="Nunito Sans" pitchFamily="2" charset="0"/>
              </a:rPr>
              <a:t>Matrices</a:t>
            </a:r>
            <a:r>
              <a:rPr lang="en-IN" sz="2000" dirty="0">
                <a:latin typeface="Nunito Sans" pitchFamily="2" charset="0"/>
              </a:rPr>
              <a:t>: 2D arrays of numbers (e.g., datasets with rows and columns), denoted as bold uppercase (e.g., A\</a:t>
            </a:r>
            <a:r>
              <a:rPr lang="en-IN" sz="2000" dirty="0" err="1">
                <a:latin typeface="Nunito Sans" pitchFamily="2" charset="0"/>
              </a:rPr>
              <a:t>mathbf</a:t>
            </a:r>
            <a:r>
              <a:rPr lang="en-IN" sz="2000" dirty="0">
                <a:latin typeface="Nunito Sans" pitchFamily="2" charset="0"/>
              </a:rPr>
              <a:t>{A}A).</a:t>
            </a:r>
          </a:p>
          <a:p>
            <a:pPr>
              <a:lnSpc>
                <a:spcPct val="150000"/>
              </a:lnSpc>
              <a:buFont typeface="Arial" panose="020B0604020202020204" pitchFamily="34" charset="0"/>
              <a:buChar char="•"/>
            </a:pPr>
            <a:r>
              <a:rPr lang="en-IN" sz="2000" b="1" dirty="0">
                <a:latin typeface="Nunito Sans" pitchFamily="2" charset="0"/>
              </a:rPr>
              <a:t>Tensors</a:t>
            </a:r>
            <a:r>
              <a:rPr lang="en-IN" sz="2000" dirty="0">
                <a:latin typeface="Nunito Sans" pitchFamily="2" charset="0"/>
              </a:rPr>
              <a:t>: Generalizations of matrices to higher dimensions (common in deep learning).</a:t>
            </a:r>
          </a:p>
          <a:p>
            <a:pPr>
              <a:buFont typeface="Arial" panose="020B0604020202020204" pitchFamily="34" charset="0"/>
              <a:buChar char="•"/>
            </a:pPr>
            <a:endParaRPr lang="en-IN" sz="2000" dirty="0">
              <a:latin typeface="Nunito Sans" pitchFamily="2" charset="0"/>
            </a:endParaRPr>
          </a:p>
          <a:p>
            <a:r>
              <a:rPr lang="en-IN" sz="2000" b="1" dirty="0">
                <a:latin typeface="Nunito Sans" pitchFamily="2" charset="0"/>
              </a:rPr>
              <a:t>2. Key Operations :</a:t>
            </a:r>
          </a:p>
          <a:p>
            <a:endParaRPr lang="en-IN" sz="2000" b="1" dirty="0">
              <a:latin typeface="Nunito Sans" pitchFamily="2" charset="0"/>
            </a:endParaRPr>
          </a:p>
          <a:p>
            <a:pPr>
              <a:buFont typeface="Arial" panose="020B0604020202020204" pitchFamily="34" charset="0"/>
              <a:buChar char="•"/>
            </a:pPr>
            <a:r>
              <a:rPr lang="en-IN" sz="2000" b="1" dirty="0">
                <a:latin typeface="Nunito Sans" pitchFamily="2" charset="0"/>
              </a:rPr>
              <a:t>Addition/Subtraction</a:t>
            </a:r>
            <a:r>
              <a:rPr lang="en-IN" sz="2000" dirty="0">
                <a:latin typeface="Nunito Sans" pitchFamily="2" charset="0"/>
              </a:rPr>
              <a:t>: Element-wise for same-sized matrices or vectors.</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Scalar Multiplication</a:t>
            </a:r>
            <a:r>
              <a:rPr lang="en-IN" sz="2000" dirty="0">
                <a:latin typeface="Nunito Sans" pitchFamily="2" charset="0"/>
              </a:rPr>
              <a:t>: Each element is multiplied by a scalar.</a:t>
            </a:r>
          </a:p>
          <a:p>
            <a:endParaRPr lang="en-US" sz="2000" dirty="0">
              <a:solidFill>
                <a:srgbClr val="000000"/>
              </a:solidFill>
              <a:latin typeface="Nunito Sans" pitchFamily="2" charset="0"/>
            </a:endParaRPr>
          </a:p>
        </p:txBody>
      </p:sp>
      <p:sp>
        <p:nvSpPr>
          <p:cNvPr id="115" name="Google Shape;115;p3">
            <a:extLst>
              <a:ext uri="{FF2B5EF4-FFF2-40B4-BE49-F238E27FC236}">
                <a16:creationId xmlns:a16="http://schemas.microsoft.com/office/drawing/2014/main" id="{F9D8CA79-882A-D5A5-16E0-B5ECF5EF4C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09E945-9EC5-3D72-5DFD-6E5A43DCF22B}"/>
              </a:ext>
            </a:extLst>
          </p:cNvPr>
          <p:cNvSpPr txBox="1"/>
          <p:nvPr/>
        </p:nvSpPr>
        <p:spPr>
          <a:xfrm>
            <a:off x="-1244184" y="173182"/>
            <a:ext cx="13436184" cy="523180"/>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CC5A2BF-FE8C-DA13-FFFE-2F1CB2E5C3B9}"/>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1685A6AF-09F2-03F1-E996-EA6F730A7A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DEF0AE4-FB16-D1A5-23C9-1193D075DB7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26F8E0-652D-E821-7E35-9EC29FE7A5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EFF91D7-70A1-E3FB-1AE6-246E50B381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FC8BABF-9F19-29AF-C7AB-A96356F0C5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636611C-6A20-FA1C-64FB-2064594C7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ECC65BF-F829-B90B-0B96-7315430F8F4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66F6EBC-7007-3724-249E-718F5D750B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1802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F6B8AB4-B96B-208E-BC4A-E95584681CC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135AE7A-4447-60C6-733D-E07E92F21228}"/>
              </a:ext>
            </a:extLst>
          </p:cNvPr>
          <p:cNvSpPr txBox="1"/>
          <p:nvPr/>
        </p:nvSpPr>
        <p:spPr>
          <a:xfrm>
            <a:off x="421524" y="883475"/>
            <a:ext cx="10989081" cy="6247824"/>
          </a:xfrm>
          <a:prstGeom prst="rect">
            <a:avLst/>
          </a:prstGeom>
          <a:noFill/>
          <a:ln>
            <a:noFill/>
          </a:ln>
        </p:spPr>
        <p:txBody>
          <a:bodyPr spcFirstLastPara="1" wrap="square" lIns="91425" tIns="45700" rIns="91425" bIns="45700" anchor="t" anchorCtr="0">
            <a:spAutoFit/>
          </a:bodyPr>
          <a:lstStyle/>
          <a:p>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Dot Product</a:t>
            </a:r>
            <a:r>
              <a:rPr lang="en-IN" sz="2000" dirty="0">
                <a:latin typeface="Nunito Sans" pitchFamily="2" charset="0"/>
              </a:rPr>
              <a:t>: Multiplication of two vectors to yield a scalar (measures similarity).</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Matrix Multiplication</a:t>
            </a:r>
            <a:r>
              <a:rPr lang="en-IN" sz="2000" dirty="0">
                <a:latin typeface="Nunito Sans" pitchFamily="2" charset="0"/>
              </a:rPr>
              <a:t>: Combines two matrices; central for transformations (e.g., applying weights).</a:t>
            </a:r>
          </a:p>
          <a:p>
            <a:endParaRPr lang="en-IN" sz="2000" dirty="0">
              <a:latin typeface="Nunito Sans" pitchFamily="2" charset="0"/>
            </a:endParaRPr>
          </a:p>
          <a:p>
            <a:r>
              <a:rPr lang="en-IN" sz="2000" b="1" dirty="0">
                <a:latin typeface="Nunito Sans" pitchFamily="2" charset="0"/>
              </a:rPr>
              <a:t>3. Norms and Distances :</a:t>
            </a:r>
          </a:p>
          <a:p>
            <a:endParaRPr lang="en-IN" sz="2000" b="1" dirty="0">
              <a:latin typeface="Nunito Sans" pitchFamily="2" charset="0"/>
            </a:endParaRPr>
          </a:p>
          <a:p>
            <a:pPr>
              <a:buFont typeface="Arial" panose="020B0604020202020204" pitchFamily="34" charset="0"/>
              <a:buChar char="•"/>
            </a:pPr>
            <a:r>
              <a:rPr lang="en-IN" sz="2000" b="1" dirty="0">
                <a:latin typeface="Nunito Sans" pitchFamily="2" charset="0"/>
              </a:rPr>
              <a:t>L2L2L2-norm</a:t>
            </a:r>
            <a:r>
              <a:rPr lang="en-IN" sz="2000" dirty="0">
                <a:latin typeface="Nunito Sans" pitchFamily="2" charset="0"/>
              </a:rPr>
              <a:t>: Measures vector magnitude (Euclidean distance).</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L1L1L1-norm</a:t>
            </a:r>
            <a:r>
              <a:rPr lang="en-IN" sz="2000" dirty="0">
                <a:latin typeface="Nunito Sans" pitchFamily="2" charset="0"/>
              </a:rPr>
              <a:t>: Sum of absolute values (useful for sparsity).</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Distance Metrics</a:t>
            </a:r>
            <a:r>
              <a:rPr lang="en-IN" sz="2000" dirty="0">
                <a:latin typeface="Nunito Sans" pitchFamily="2" charset="0"/>
              </a:rPr>
              <a:t>: Euclidean and Manhattan distances for similarity measurement. </a:t>
            </a:r>
          </a:p>
          <a:p>
            <a:pPr>
              <a:buFont typeface="Arial" panose="020B0604020202020204" pitchFamily="34" charset="0"/>
              <a:buChar char="•"/>
            </a:pPr>
            <a:endParaRPr lang="en-IN" sz="2000" b="1" dirty="0">
              <a:latin typeface="Nunito Sans" pitchFamily="2" charset="0"/>
            </a:endParaRPr>
          </a:p>
          <a:p>
            <a:r>
              <a:rPr lang="en-IN" sz="2000" b="1" dirty="0">
                <a:latin typeface="Nunito Sans" pitchFamily="2" charset="0"/>
              </a:rPr>
              <a:t>4. Transformations :</a:t>
            </a:r>
          </a:p>
          <a:p>
            <a:endParaRPr lang="en-IN" sz="2000" b="1" dirty="0">
              <a:latin typeface="Nunito Sans" pitchFamily="2" charset="0"/>
            </a:endParaRPr>
          </a:p>
          <a:p>
            <a:pPr>
              <a:buFont typeface="Arial" panose="020B0604020202020204" pitchFamily="34" charset="0"/>
              <a:buChar char="•"/>
            </a:pPr>
            <a:r>
              <a:rPr lang="en-IN" sz="2000" b="1" dirty="0">
                <a:latin typeface="Nunito Sans" pitchFamily="2" charset="0"/>
              </a:rPr>
              <a:t>Linear </a:t>
            </a:r>
            <a:r>
              <a:rPr lang="en-IN" sz="2000" dirty="0">
                <a:latin typeface="Nunito Sans" pitchFamily="2" charset="0"/>
              </a:rPr>
              <a:t>: Applying a matrix to a vector (e.g., y=Ax\</a:t>
            </a:r>
            <a:r>
              <a:rPr lang="en-IN" sz="2000" dirty="0" err="1">
                <a:latin typeface="Nunito Sans" pitchFamily="2" charset="0"/>
              </a:rPr>
              <a:t>mathbf</a:t>
            </a:r>
            <a:r>
              <a:rPr lang="en-IN" sz="2000" dirty="0">
                <a:latin typeface="Nunito Sans" pitchFamily="2" charset="0"/>
              </a:rPr>
              <a:t>{y} = \</a:t>
            </a:r>
            <a:r>
              <a:rPr lang="en-IN" sz="2000" dirty="0" err="1">
                <a:latin typeface="Nunito Sans" pitchFamily="2" charset="0"/>
              </a:rPr>
              <a:t>mathbf</a:t>
            </a:r>
            <a:r>
              <a:rPr lang="en-IN" sz="2000" dirty="0">
                <a:latin typeface="Nunito Sans" pitchFamily="2" charset="0"/>
              </a:rPr>
              <a:t>{A} \</a:t>
            </a:r>
            <a:r>
              <a:rPr lang="en-IN" sz="2000" dirty="0" err="1">
                <a:latin typeface="Nunito Sans" pitchFamily="2" charset="0"/>
              </a:rPr>
              <a:t>mathbf</a:t>
            </a:r>
            <a:r>
              <a:rPr lang="en-IN" sz="2000" dirty="0">
                <a:latin typeface="Nunito Sans" pitchFamily="2" charset="0"/>
              </a:rPr>
              <a:t>{x}y=Ax).</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Projection</a:t>
            </a:r>
            <a:r>
              <a:rPr lang="en-IN" sz="2000" dirty="0">
                <a:latin typeface="Nunito Sans" pitchFamily="2" charset="0"/>
              </a:rPr>
              <a:t>: Maps into lower-dimensional subspace (used in PCA for dimensionality reduction).</a:t>
            </a:r>
          </a:p>
          <a:p>
            <a:endParaRPr lang="en-IN" sz="2000" dirty="0">
              <a:latin typeface="Nunito Sans" pitchFamily="2" charset="0"/>
            </a:endParaRPr>
          </a:p>
        </p:txBody>
      </p:sp>
      <p:sp>
        <p:nvSpPr>
          <p:cNvPr id="115" name="Google Shape;115;p3">
            <a:extLst>
              <a:ext uri="{FF2B5EF4-FFF2-40B4-BE49-F238E27FC236}">
                <a16:creationId xmlns:a16="http://schemas.microsoft.com/office/drawing/2014/main" id="{04177BE8-508A-7833-C941-CCAA9950030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117" name="Google Shape;117;p3">
            <a:extLst>
              <a:ext uri="{FF2B5EF4-FFF2-40B4-BE49-F238E27FC236}">
                <a16:creationId xmlns:a16="http://schemas.microsoft.com/office/drawing/2014/main" id="{1DE29916-16D2-AC8A-90C2-6BE9A518B90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6A72826A-5011-AB01-330A-3605042EC3B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BBB1049-D29B-F4F0-EF55-2F5AEF436A3E}"/>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4EFED15-09B5-798E-DEFF-94B1A64DF34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D624751-F547-D2B2-712E-C5BF5894D50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6BD0BD38-5993-6FE8-2F2C-9710A0E4735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18207D82-F6C2-85F6-4E3F-5A0E969710A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14D8340C-58F0-375F-42FB-B93E540A118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8C213589-85C0-1BC9-A119-6125BEA389C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0617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6CA9FD4-12EB-BD02-121F-BFEF4A2AEBA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9D5EAB0-DCFD-41F7-6946-F329ADE0D089}"/>
              </a:ext>
            </a:extLst>
          </p:cNvPr>
          <p:cNvSpPr txBox="1"/>
          <p:nvPr/>
        </p:nvSpPr>
        <p:spPr>
          <a:xfrm>
            <a:off x="421524" y="1048365"/>
            <a:ext cx="10989081" cy="5478382"/>
          </a:xfrm>
          <a:prstGeom prst="rect">
            <a:avLst/>
          </a:prstGeom>
          <a:noFill/>
          <a:ln>
            <a:noFill/>
          </a:ln>
        </p:spPr>
        <p:txBody>
          <a:bodyPr spcFirstLastPara="1" wrap="square" lIns="91425" tIns="45700" rIns="91425" bIns="45700" anchor="t" anchorCtr="0">
            <a:spAutoFit/>
          </a:bodyPr>
          <a:lstStyle/>
          <a:p>
            <a:pPr>
              <a:lnSpc>
                <a:spcPct val="150000"/>
              </a:lnSpc>
            </a:pPr>
            <a:endParaRPr lang="en-IN" sz="2000" b="1" dirty="0">
              <a:latin typeface="Nunito Sans" pitchFamily="2" charset="0"/>
            </a:endParaRPr>
          </a:p>
          <a:p>
            <a:r>
              <a:rPr lang="en-IN" sz="2000" b="1" dirty="0">
                <a:latin typeface="Nunito Sans" pitchFamily="2" charset="0"/>
              </a:rPr>
              <a:t>5. Determinants and Inverses</a:t>
            </a:r>
          </a:p>
          <a:p>
            <a:endParaRPr lang="en-IN" sz="2000" b="1" dirty="0">
              <a:latin typeface="Nunito Sans" pitchFamily="2" charset="0"/>
            </a:endParaRPr>
          </a:p>
          <a:p>
            <a:pPr>
              <a:buFont typeface="Arial" panose="020B0604020202020204" pitchFamily="34" charset="0"/>
              <a:buChar char="•"/>
            </a:pPr>
            <a:r>
              <a:rPr lang="en-IN" sz="2000" b="1" dirty="0">
                <a:latin typeface="Nunito Sans" pitchFamily="2" charset="0"/>
              </a:rPr>
              <a:t>Determinant</a:t>
            </a:r>
            <a:r>
              <a:rPr lang="en-IN" sz="2000" dirty="0">
                <a:latin typeface="Nunito Sans" pitchFamily="2" charset="0"/>
              </a:rPr>
              <a:t>: Scalar value showing matrix properties; zero means matrix is non-invertible.</a:t>
            </a:r>
          </a:p>
          <a:p>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Inverse</a:t>
            </a:r>
            <a:r>
              <a:rPr lang="en-IN" sz="2000" dirty="0">
                <a:latin typeface="Nunito Sans" pitchFamily="2" charset="0"/>
              </a:rPr>
              <a:t>: A−1\</a:t>
            </a:r>
            <a:r>
              <a:rPr lang="en-IN" sz="2000" dirty="0" err="1">
                <a:latin typeface="Nunito Sans" pitchFamily="2" charset="0"/>
              </a:rPr>
              <a:t>mathbf</a:t>
            </a:r>
            <a:r>
              <a:rPr lang="en-IN" sz="2000" dirty="0">
                <a:latin typeface="Nunito Sans" pitchFamily="2" charset="0"/>
              </a:rPr>
              <a:t>{A}^{-1}A−1 is a matrix undoes A\</a:t>
            </a:r>
            <a:r>
              <a:rPr lang="en-IN" sz="2000" dirty="0" err="1">
                <a:latin typeface="Nunito Sans" pitchFamily="2" charset="0"/>
              </a:rPr>
              <a:t>mathbf</a:t>
            </a:r>
            <a:r>
              <a:rPr lang="en-IN" sz="2000" dirty="0">
                <a:latin typeface="Nunito Sans" pitchFamily="2" charset="0"/>
              </a:rPr>
              <a:t>{A}A; crucial for solving linear systems.</a:t>
            </a:r>
          </a:p>
          <a:p>
            <a:endParaRPr lang="en-IN" sz="2000" dirty="0">
              <a:latin typeface="Nunito Sans" pitchFamily="2" charset="0"/>
            </a:endParaRPr>
          </a:p>
          <a:p>
            <a:pPr>
              <a:lnSpc>
                <a:spcPct val="150000"/>
              </a:lnSpc>
            </a:pPr>
            <a:r>
              <a:rPr lang="en-IN" sz="2000" b="1" dirty="0">
                <a:latin typeface="Nunito Sans" pitchFamily="2" charset="0"/>
              </a:rPr>
              <a:t>6. Eigenvalues and Eigenvectors:</a:t>
            </a:r>
          </a:p>
          <a:p>
            <a:pPr>
              <a:lnSpc>
                <a:spcPct val="150000"/>
              </a:lnSpc>
            </a:pPr>
            <a:endParaRPr lang="en-IN" sz="2000" b="1" dirty="0">
              <a:latin typeface="Nunito Sans" pitchFamily="2" charset="0"/>
            </a:endParaRPr>
          </a:p>
          <a:p>
            <a:pPr>
              <a:lnSpc>
                <a:spcPct val="150000"/>
              </a:lnSpc>
              <a:buFont typeface="Arial" panose="020B0604020202020204" pitchFamily="34" charset="0"/>
              <a:buChar char="•"/>
            </a:pPr>
            <a:r>
              <a:rPr lang="en-IN" sz="2000" dirty="0">
                <a:latin typeface="Nunito Sans" pitchFamily="2" charset="0"/>
              </a:rPr>
              <a:t>Eigenvectors satisfy Av=</a:t>
            </a:r>
            <a:r>
              <a:rPr lang="el-GR" sz="2000" dirty="0">
                <a:latin typeface="Nunito Sans" pitchFamily="2" charset="0"/>
              </a:rPr>
              <a:t>λ</a:t>
            </a:r>
            <a:r>
              <a:rPr lang="en-IN" sz="2000" dirty="0">
                <a:latin typeface="Nunito Sans" pitchFamily="2" charset="0"/>
              </a:rPr>
              <a:t>v\</a:t>
            </a:r>
            <a:r>
              <a:rPr lang="en-IN" sz="2000" dirty="0" err="1">
                <a:latin typeface="Nunito Sans" pitchFamily="2" charset="0"/>
              </a:rPr>
              <a:t>mathbf</a:t>
            </a:r>
            <a:r>
              <a:rPr lang="en-IN" sz="2000" dirty="0">
                <a:latin typeface="Nunito Sans" pitchFamily="2" charset="0"/>
              </a:rPr>
              <a:t>{A} \</a:t>
            </a:r>
            <a:r>
              <a:rPr lang="en-IN" sz="2000" dirty="0" err="1">
                <a:latin typeface="Nunito Sans" pitchFamily="2" charset="0"/>
              </a:rPr>
              <a:t>mathbf</a:t>
            </a:r>
            <a:r>
              <a:rPr lang="en-IN" sz="2000" dirty="0">
                <a:latin typeface="Nunito Sans" pitchFamily="2" charset="0"/>
              </a:rPr>
              <a:t>{v} = \lambda \</a:t>
            </a:r>
            <a:r>
              <a:rPr lang="en-IN" sz="2000" dirty="0" err="1">
                <a:latin typeface="Nunito Sans" pitchFamily="2" charset="0"/>
              </a:rPr>
              <a:t>mathbf</a:t>
            </a:r>
            <a:r>
              <a:rPr lang="en-IN" sz="2000" dirty="0">
                <a:latin typeface="Nunito Sans" pitchFamily="2" charset="0"/>
              </a:rPr>
              <a:t>{v}Av=</a:t>
            </a:r>
            <a:r>
              <a:rPr lang="el-GR" sz="2000" dirty="0">
                <a:latin typeface="Nunito Sans" pitchFamily="2" charset="0"/>
              </a:rPr>
              <a:t>λ</a:t>
            </a:r>
            <a:r>
              <a:rPr lang="en-IN" sz="2000" dirty="0">
                <a:latin typeface="Nunito Sans" pitchFamily="2" charset="0"/>
              </a:rPr>
              <a:t>v (important in PCA, stability analysis).</a:t>
            </a:r>
          </a:p>
          <a:p>
            <a:pPr>
              <a:lnSpc>
                <a:spcPct val="150000"/>
              </a:lnSpc>
              <a:buFont typeface="Arial" panose="020B0604020202020204" pitchFamily="34" charset="0"/>
              <a:buChar char="•"/>
            </a:pPr>
            <a:r>
              <a:rPr lang="en-IN" sz="2000" b="1" dirty="0">
                <a:latin typeface="Nunito Sans" pitchFamily="2" charset="0"/>
              </a:rPr>
              <a:t>Eigenvalues</a:t>
            </a:r>
            <a:r>
              <a:rPr lang="en-IN" sz="2000" dirty="0">
                <a:latin typeface="Nunito Sans" pitchFamily="2" charset="0"/>
              </a:rPr>
              <a:t> tell how much eigenvectors stretch or compress along directions.</a:t>
            </a:r>
          </a:p>
          <a:p>
            <a:pPr>
              <a:lnSpc>
                <a:spcPct val="150000"/>
              </a:lnSpc>
            </a:pPr>
            <a:endParaRPr lang="en-IN" sz="2000" dirty="0">
              <a:latin typeface="Nunito Sans" pitchFamily="2" charset="0"/>
            </a:endParaRPr>
          </a:p>
        </p:txBody>
      </p:sp>
      <p:sp>
        <p:nvSpPr>
          <p:cNvPr id="115" name="Google Shape;115;p3">
            <a:extLst>
              <a:ext uri="{FF2B5EF4-FFF2-40B4-BE49-F238E27FC236}">
                <a16:creationId xmlns:a16="http://schemas.microsoft.com/office/drawing/2014/main" id="{2B859DA7-5150-6908-4067-D39146B84D9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117" name="Google Shape;117;p3">
            <a:extLst>
              <a:ext uri="{FF2B5EF4-FFF2-40B4-BE49-F238E27FC236}">
                <a16:creationId xmlns:a16="http://schemas.microsoft.com/office/drawing/2014/main" id="{A792A64C-803D-2F04-5E4C-C4772CCE9E6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C0F3ED74-2898-0BE5-0667-C1041DDD83E7}"/>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743BC981-0C5A-784B-609F-9C263A98133D}"/>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D85288B2-EECF-97C0-C388-9B7F6BB56DD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E1716897-7785-3EC5-088A-A7F5D9696DB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C25D456A-49B7-4155-BE64-548D7FFAF7C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B4592027-0D8F-F0DC-0EA0-AE2C5D14F6E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37A03159-65D8-2C8E-7EF7-4789FB7144B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D0C54C2-202D-F159-649D-4CCD5422EDD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2913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58C468A-EE5C-470D-6A99-7EE9600F2B7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2C15239-41CC-1FA5-207F-0B69E858B0F0}"/>
              </a:ext>
            </a:extLst>
          </p:cNvPr>
          <p:cNvSpPr txBox="1"/>
          <p:nvPr/>
        </p:nvSpPr>
        <p:spPr>
          <a:xfrm>
            <a:off x="421524" y="1048365"/>
            <a:ext cx="10989081" cy="4708941"/>
          </a:xfrm>
          <a:prstGeom prst="rect">
            <a:avLst/>
          </a:prstGeom>
          <a:noFill/>
          <a:ln>
            <a:noFill/>
          </a:ln>
        </p:spPr>
        <p:txBody>
          <a:bodyPr spcFirstLastPara="1" wrap="square" lIns="91425" tIns="45700" rIns="91425" bIns="45700" anchor="t" anchorCtr="0">
            <a:spAutoFit/>
          </a:bodyPr>
          <a:lstStyle/>
          <a:p>
            <a:pPr>
              <a:lnSpc>
                <a:spcPct val="150000"/>
              </a:lnSpc>
            </a:pPr>
            <a:r>
              <a:rPr lang="en-IN" sz="2000" b="1" dirty="0">
                <a:latin typeface="Nunito Sans" pitchFamily="2" charset="0"/>
              </a:rPr>
              <a:t>7. Singular Value Decomposition (SVD):</a:t>
            </a:r>
          </a:p>
          <a:p>
            <a:pPr>
              <a:lnSpc>
                <a:spcPct val="150000"/>
              </a:lnSpc>
            </a:pPr>
            <a:endParaRPr lang="en-IN" sz="2000" b="1" dirty="0">
              <a:latin typeface="Nunito Sans" pitchFamily="2" charset="0"/>
            </a:endParaRPr>
          </a:p>
          <a:p>
            <a:pPr>
              <a:lnSpc>
                <a:spcPct val="150000"/>
              </a:lnSpc>
              <a:buFont typeface="Arial" panose="020B0604020202020204" pitchFamily="34" charset="0"/>
              <a:buChar char="•"/>
            </a:pPr>
            <a:r>
              <a:rPr lang="en-IN" sz="2000" dirty="0">
                <a:latin typeface="Nunito Sans" pitchFamily="2" charset="0"/>
              </a:rPr>
              <a:t>Decomposes matrix A\</a:t>
            </a:r>
            <a:r>
              <a:rPr lang="en-IN" sz="2000" dirty="0" err="1">
                <a:latin typeface="Nunito Sans" pitchFamily="2" charset="0"/>
              </a:rPr>
              <a:t>mathbf</a:t>
            </a:r>
            <a:r>
              <a:rPr lang="en-IN" sz="2000" dirty="0">
                <a:latin typeface="Nunito Sans" pitchFamily="2" charset="0"/>
              </a:rPr>
              <a:t>{A}A into U</a:t>
            </a:r>
            <a:r>
              <a:rPr lang="el-GR" sz="2000" dirty="0">
                <a:latin typeface="Nunito Sans" pitchFamily="2" charset="0"/>
              </a:rPr>
              <a:t>Σ</a:t>
            </a:r>
            <a:r>
              <a:rPr lang="en-IN" sz="2000" dirty="0">
                <a:latin typeface="Nunito Sans" pitchFamily="2" charset="0"/>
              </a:rPr>
              <a:t>VT\</a:t>
            </a:r>
            <a:r>
              <a:rPr lang="en-IN" sz="2000" dirty="0" err="1">
                <a:latin typeface="Nunito Sans" pitchFamily="2" charset="0"/>
              </a:rPr>
              <a:t>mathbf</a:t>
            </a:r>
            <a:r>
              <a:rPr lang="en-IN" sz="2000" dirty="0">
                <a:latin typeface="Nunito Sans" pitchFamily="2" charset="0"/>
              </a:rPr>
              <a:t>{U} \</a:t>
            </a:r>
            <a:r>
              <a:rPr lang="en-IN" sz="2000" dirty="0" err="1">
                <a:latin typeface="Nunito Sans" pitchFamily="2" charset="0"/>
              </a:rPr>
              <a:t>mathbf</a:t>
            </a:r>
            <a:r>
              <a:rPr lang="en-IN" sz="2000" dirty="0">
                <a:latin typeface="Nunito Sans" pitchFamily="2" charset="0"/>
              </a:rPr>
              <a:t>{\Sigma} \</a:t>
            </a:r>
            <a:r>
              <a:rPr lang="en-IN" sz="2000" dirty="0" err="1">
                <a:latin typeface="Nunito Sans" pitchFamily="2" charset="0"/>
              </a:rPr>
              <a:t>mathbf</a:t>
            </a:r>
            <a:r>
              <a:rPr lang="en-IN" sz="2000" dirty="0">
                <a:latin typeface="Nunito Sans" pitchFamily="2" charset="0"/>
              </a:rPr>
              <a:t>{V}^TU</a:t>
            </a:r>
            <a:r>
              <a:rPr lang="el-GR" sz="2000" dirty="0">
                <a:latin typeface="Nunito Sans" pitchFamily="2" charset="0"/>
              </a:rPr>
              <a:t>Σ</a:t>
            </a:r>
            <a:r>
              <a:rPr lang="en-IN" sz="2000" dirty="0">
                <a:latin typeface="Nunito Sans" pitchFamily="2" charset="0"/>
              </a:rPr>
              <a:t>VT; used in dimensionality reduction, noise filtering.</a:t>
            </a:r>
          </a:p>
          <a:p>
            <a:pPr>
              <a:lnSpc>
                <a:spcPct val="150000"/>
              </a:lnSpc>
            </a:pPr>
            <a:endParaRPr lang="en-IN" sz="2000" dirty="0">
              <a:latin typeface="Nunito Sans" pitchFamily="2" charset="0"/>
            </a:endParaRPr>
          </a:p>
          <a:p>
            <a:pPr>
              <a:lnSpc>
                <a:spcPct val="150000"/>
              </a:lnSpc>
            </a:pPr>
            <a:r>
              <a:rPr lang="en-IN" sz="2000" b="1" dirty="0">
                <a:latin typeface="Nunito Sans" pitchFamily="2" charset="0"/>
              </a:rPr>
              <a:t>8. Applications in ML:</a:t>
            </a:r>
          </a:p>
          <a:p>
            <a:pPr>
              <a:lnSpc>
                <a:spcPct val="150000"/>
              </a:lnSpc>
            </a:pPr>
            <a:endParaRPr lang="en-IN" sz="2000" b="1" dirty="0">
              <a:latin typeface="Nunito Sans" pitchFamily="2" charset="0"/>
            </a:endParaRPr>
          </a:p>
          <a:p>
            <a:pPr>
              <a:lnSpc>
                <a:spcPct val="150000"/>
              </a:lnSpc>
              <a:buFont typeface="Arial" panose="020B0604020202020204" pitchFamily="34" charset="0"/>
              <a:buChar char="•"/>
            </a:pPr>
            <a:r>
              <a:rPr lang="en-IN" sz="2000" b="1" dirty="0">
                <a:latin typeface="Nunito Sans" pitchFamily="2" charset="0"/>
              </a:rPr>
              <a:t>Data Preprocessing</a:t>
            </a:r>
            <a:r>
              <a:rPr lang="en-IN" sz="2000" dirty="0">
                <a:latin typeface="Nunito Sans" pitchFamily="2" charset="0"/>
              </a:rPr>
              <a:t>: Normalization, feature scaling.</a:t>
            </a:r>
          </a:p>
          <a:p>
            <a:pPr>
              <a:lnSpc>
                <a:spcPct val="150000"/>
              </a:lnSpc>
              <a:buFont typeface="Arial" panose="020B0604020202020204" pitchFamily="34" charset="0"/>
              <a:buChar char="•"/>
            </a:pPr>
            <a:r>
              <a:rPr lang="en-IN" sz="2000" b="1" dirty="0">
                <a:latin typeface="Nunito Sans" pitchFamily="2" charset="0"/>
              </a:rPr>
              <a:t>Optimization</a:t>
            </a:r>
            <a:r>
              <a:rPr lang="en-IN" sz="2000" dirty="0">
                <a:latin typeface="Nunito Sans" pitchFamily="2" charset="0"/>
              </a:rPr>
              <a:t>: Matrix calculus in training models.</a:t>
            </a:r>
          </a:p>
          <a:p>
            <a:pPr>
              <a:lnSpc>
                <a:spcPct val="150000"/>
              </a:lnSpc>
              <a:buFont typeface="Arial" panose="020B0604020202020204" pitchFamily="34" charset="0"/>
              <a:buChar char="•"/>
            </a:pPr>
            <a:r>
              <a:rPr lang="en-IN" sz="2000" b="1" dirty="0">
                <a:latin typeface="Nunito Sans" pitchFamily="2" charset="0"/>
              </a:rPr>
              <a:t>Dimensionality Reduction</a:t>
            </a:r>
            <a:r>
              <a:rPr lang="en-IN" sz="2000" dirty="0">
                <a:latin typeface="Nunito Sans" pitchFamily="2" charset="0"/>
              </a:rPr>
              <a:t>: PCA, LDA for reducing feature space.</a:t>
            </a:r>
          </a:p>
        </p:txBody>
      </p:sp>
      <p:sp>
        <p:nvSpPr>
          <p:cNvPr id="115" name="Google Shape;115;p3">
            <a:extLst>
              <a:ext uri="{FF2B5EF4-FFF2-40B4-BE49-F238E27FC236}">
                <a16:creationId xmlns:a16="http://schemas.microsoft.com/office/drawing/2014/main" id="{F61B576D-9CD4-38BD-DED8-51D865A5837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117" name="Google Shape;117;p3">
            <a:extLst>
              <a:ext uri="{FF2B5EF4-FFF2-40B4-BE49-F238E27FC236}">
                <a16:creationId xmlns:a16="http://schemas.microsoft.com/office/drawing/2014/main" id="{A60347C1-7B48-B521-B91E-9E84D12C3D9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2A2A3828-0B16-B2B5-99CA-04AB82880F3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9F6AAD3-46F6-AB41-2915-65979D3131C2}"/>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3635BA66-BBBF-9841-37D4-6F336D89CE4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2DE271E4-3C46-DFFE-A713-355D7FAEA3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2A197D53-D645-135B-3724-8643B21D433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F4444CE4-74D5-2729-34BF-56B1FA4CF1A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0FD61DD-0F9E-B338-1C2E-FA115A323D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0D16E84-F86A-0EFD-C6AC-57DC4C3785C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07412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8039CCE-AD44-7793-C8DE-7C8EB15D7A4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C1569B26-520B-55C6-1F08-E8E9D9D5DA8C}"/>
              </a:ext>
            </a:extLst>
          </p:cNvPr>
          <p:cNvSpPr txBox="1"/>
          <p:nvPr/>
        </p:nvSpPr>
        <p:spPr>
          <a:xfrm>
            <a:off x="421524" y="1048365"/>
            <a:ext cx="10989081" cy="424727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In machine learning, 2D transformations like </a:t>
            </a:r>
            <a:r>
              <a:rPr lang="en-US" sz="2000" b="1" dirty="0">
                <a:latin typeface="Nunito Sans" pitchFamily="2" charset="0"/>
              </a:rPr>
              <a:t>rotation</a:t>
            </a:r>
            <a:r>
              <a:rPr lang="en-US" sz="2000" dirty="0">
                <a:latin typeface="Nunito Sans" pitchFamily="2" charset="0"/>
              </a:rPr>
              <a:t> and </a:t>
            </a:r>
            <a:r>
              <a:rPr lang="en-US" sz="2000" b="1" dirty="0">
                <a:latin typeface="Nunito Sans" pitchFamily="2" charset="0"/>
              </a:rPr>
              <a:t>scaling</a:t>
            </a:r>
            <a:r>
              <a:rPr lang="en-US" sz="2000" dirty="0">
                <a:latin typeface="Nunito Sans" pitchFamily="2" charset="0"/>
              </a:rPr>
              <a:t> can preprocess image and vector data for tasks like data augmentation. This helps models generalize by introducing variations of training samples.</a:t>
            </a:r>
          </a:p>
          <a:p>
            <a:pPr>
              <a:lnSpc>
                <a:spcPct val="150000"/>
              </a:lnSpc>
            </a:pPr>
            <a:endParaRPr lang="en-US" sz="2000" dirty="0">
              <a:latin typeface="Nunito Sans" pitchFamily="2" charset="0"/>
            </a:endParaRPr>
          </a:p>
          <a:p>
            <a:pPr>
              <a:lnSpc>
                <a:spcPct val="150000"/>
              </a:lnSpc>
              <a:buFont typeface="Arial" panose="020B0604020202020204" pitchFamily="34" charset="0"/>
              <a:buChar char="•"/>
            </a:pPr>
            <a:r>
              <a:rPr lang="en-US" sz="2000" b="1" dirty="0">
                <a:latin typeface="Nunito Sans" pitchFamily="2" charset="0"/>
              </a:rPr>
              <a:t>Rotation</a:t>
            </a:r>
            <a:r>
              <a:rPr lang="en-US" sz="2000" dirty="0">
                <a:latin typeface="Nunito Sans" pitchFamily="2" charset="0"/>
              </a:rPr>
              <a:t>: Applied to 2D vectors or image data, rotation matrices (e.g., rotating points by 30° or 45°) alter orientation, enriching training data.</a:t>
            </a:r>
          </a:p>
          <a:p>
            <a:pPr>
              <a:lnSpc>
                <a:spcPct val="150000"/>
              </a:lnSpc>
              <a:buFont typeface="Arial" panose="020B0604020202020204" pitchFamily="34" charset="0"/>
              <a:buChar char="•"/>
            </a:pPr>
            <a:endParaRPr lang="en-US" sz="2000" dirty="0">
              <a:latin typeface="Nunito Sans" pitchFamily="2" charset="0"/>
            </a:endParaRPr>
          </a:p>
          <a:p>
            <a:pPr>
              <a:lnSpc>
                <a:spcPct val="150000"/>
              </a:lnSpc>
              <a:buFont typeface="Arial" panose="020B0604020202020204" pitchFamily="34" charset="0"/>
              <a:buChar char="•"/>
            </a:pPr>
            <a:r>
              <a:rPr lang="en-US" sz="2000" b="1" dirty="0">
                <a:latin typeface="Nunito Sans" pitchFamily="2" charset="0"/>
              </a:rPr>
              <a:t>Scaling</a:t>
            </a:r>
            <a:r>
              <a:rPr lang="en-US" sz="2000" dirty="0">
                <a:latin typeface="Nunito Sans" pitchFamily="2" charset="0"/>
              </a:rPr>
              <a:t>: Scaling adjusts the size of features, helping models handle size variations. Scaling matrices enlarge or shrink vectors uniformly or non-uniformly.</a:t>
            </a:r>
          </a:p>
        </p:txBody>
      </p:sp>
      <p:sp>
        <p:nvSpPr>
          <p:cNvPr id="115" name="Google Shape;115;p3">
            <a:extLst>
              <a:ext uri="{FF2B5EF4-FFF2-40B4-BE49-F238E27FC236}">
                <a16:creationId xmlns:a16="http://schemas.microsoft.com/office/drawing/2014/main" id="{BA37570E-A9B8-625F-1E1F-C2D8B094238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500" dirty="0">
                <a:solidFill>
                  <a:schemeClr val="bg1"/>
                </a:solidFill>
              </a:rPr>
              <a:t>2D transformations</a:t>
            </a:r>
            <a:endParaRPr kumimoji="0" sz="2500" b="0" i="0" u="none" strike="noStrike" kern="1200" cap="none" spc="0" normalizeH="0" baseline="0" noProof="0" dirty="0">
              <a:ln>
                <a:noFill/>
              </a:ln>
              <a:solidFill>
                <a:schemeClr val="bg1"/>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117" name="Google Shape;117;p3">
            <a:extLst>
              <a:ext uri="{FF2B5EF4-FFF2-40B4-BE49-F238E27FC236}">
                <a16:creationId xmlns:a16="http://schemas.microsoft.com/office/drawing/2014/main" id="{10385FE8-1754-A11B-5503-F0096A253D3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3F9663B2-B17E-A5BA-46C3-04D45C146AE1}"/>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900C414C-6E6A-1326-7053-F1C18571893A}"/>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76FA614-947D-38EE-8B81-4C51EBB679DE}"/>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5220BEFB-6726-CE5A-7F56-B5E791104C2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D795511-9335-0B94-667B-87B0C05F066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6EF60022-664D-BE5B-5EFB-33D9086A484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A0BFD573-B952-4588-4D25-1A43317C193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41B418D8-8BB0-EEA5-90A9-CBAAA72BB80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8205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5940047"/>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2000" dirty="0">
                <a:latin typeface="Nunito Sans" pitchFamily="2" charset="0"/>
              </a:rPr>
              <a:t>Machine learning is a subset of artificial intelligence that involves using algorithms and statistical models to enable computers to perform tasks without being explicitly programmed. ML allows systems to learn from data and improve their performance over time based on experience.</a:t>
            </a:r>
          </a:p>
          <a:p>
            <a:pPr marL="457200" indent="-457200">
              <a:buAutoNum type="arabicPeriod"/>
            </a:pPr>
            <a:r>
              <a:rPr lang="en-US" sz="2000" b="1" dirty="0">
                <a:latin typeface="Nunito Sans" pitchFamily="2" charset="0"/>
              </a:rPr>
              <a:t>Types of Machine Learning: </a:t>
            </a:r>
          </a:p>
          <a:p>
            <a:endParaRPr lang="en-US" sz="2000" b="1" dirty="0">
              <a:latin typeface="Nunito Sans" pitchFamily="2" charset="0"/>
            </a:endParaRPr>
          </a:p>
          <a:p>
            <a:pPr>
              <a:buFont typeface="Arial" panose="020B0604020202020204" pitchFamily="34" charset="0"/>
              <a:buChar char="•"/>
            </a:pPr>
            <a:r>
              <a:rPr lang="en-US" sz="2000" b="1" dirty="0">
                <a:latin typeface="Nunito Sans" pitchFamily="2" charset="0"/>
              </a:rPr>
              <a:t>     Supervised Learning:</a:t>
            </a:r>
            <a:r>
              <a:rPr lang="en-US" sz="2000" dirty="0">
                <a:latin typeface="Nunito Sans" pitchFamily="2" charset="0"/>
              </a:rPr>
              <a:t> The model is trained on labeled data, the input data includes input features and the correct output. </a:t>
            </a:r>
          </a:p>
          <a:p>
            <a:pPr>
              <a:buFont typeface="Arial" panose="020B0604020202020204" pitchFamily="34" charset="0"/>
              <a:buChar char="•"/>
            </a:pPr>
            <a:endParaRPr lang="en-US" sz="2000" b="1" dirty="0">
              <a:latin typeface="Nunito Sans" pitchFamily="2" charset="0"/>
            </a:endParaRPr>
          </a:p>
          <a:p>
            <a:pPr>
              <a:buFont typeface="Arial" panose="020B0604020202020204" pitchFamily="34" charset="0"/>
              <a:buChar char="•"/>
            </a:pPr>
            <a:r>
              <a:rPr lang="en-US" sz="2000" b="1" dirty="0">
                <a:latin typeface="Nunito Sans" pitchFamily="2" charset="0"/>
              </a:rPr>
              <a:t>    Unsupervised Learning:</a:t>
            </a:r>
            <a:r>
              <a:rPr lang="en-US" sz="2000" dirty="0">
                <a:latin typeface="Nunito Sans" pitchFamily="2" charset="0"/>
              </a:rPr>
              <a:t> The model works with unlabeled data,  has input data with no defined output</a:t>
            </a:r>
          </a:p>
          <a:p>
            <a:endParaRPr lang="en-US" sz="2000" b="1" dirty="0">
              <a:latin typeface="Nunito Sans" pitchFamily="2" charset="0"/>
            </a:endParaRPr>
          </a:p>
          <a:p>
            <a:pPr marL="342900" indent="-342900">
              <a:buFont typeface="Arial" panose="020B0604020202020204" pitchFamily="34" charset="0"/>
              <a:buChar char="•"/>
            </a:pPr>
            <a:r>
              <a:rPr lang="en-US" sz="2000" b="1" dirty="0">
                <a:latin typeface="Nunito Sans" pitchFamily="2" charset="0"/>
              </a:rPr>
              <a:t>Semi-supervised Learning:</a:t>
            </a:r>
            <a:r>
              <a:rPr lang="en-US" sz="2000" dirty="0">
                <a:latin typeface="Nunito Sans" pitchFamily="2" charset="0"/>
              </a:rPr>
              <a:t> A mix of labeled and unlabeled data is used, often when labeled data is scarce. </a:t>
            </a:r>
          </a:p>
          <a:p>
            <a:endParaRPr lang="en-US" sz="2000" b="1" dirty="0">
              <a:latin typeface="Nunito Sans" pitchFamily="2" charset="0"/>
            </a:endParaRPr>
          </a:p>
          <a:p>
            <a:pPr marL="342900" indent="-342900">
              <a:buFont typeface="Arial" panose="020B0604020202020204" pitchFamily="34" charset="0"/>
              <a:buChar char="•"/>
            </a:pPr>
            <a:r>
              <a:rPr lang="en-US" sz="2000" b="1" dirty="0">
                <a:latin typeface="Nunito Sans" pitchFamily="2" charset="0"/>
              </a:rPr>
              <a:t>Reinforcement Learning:</a:t>
            </a:r>
            <a:r>
              <a:rPr lang="en-US" sz="2000" dirty="0">
                <a:latin typeface="Nunito Sans" pitchFamily="2" charset="0"/>
              </a:rPr>
              <a:t> This approach involves an agent that learns by interacting with its environment, making decisions, and receiving feedback in the form of rewards or penalties. </a:t>
            </a:r>
            <a:endParaRPr lang="en-US" sz="2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421524" y="173182"/>
            <a:ext cx="10589862"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INTRODUCTION AND MOTIVATION </a:t>
            </a:r>
            <a:r>
              <a:rPr lang="en-GB" sz="2500" b="1" dirty="0">
                <a:solidFill>
                  <a:prstClr val="white"/>
                </a:solidFill>
                <a:latin typeface="Nunito Sans" panose="00000500000000000000"/>
                <a:ea typeface="Nunito Sans" panose="00000500000000000000"/>
                <a:cs typeface="Nunito Sans" panose="00000500000000000000"/>
                <a:sym typeface="Nunito Sans" panose="00000500000000000000"/>
              </a:rPr>
              <a:t>F</a:t>
            </a:r>
            <a:r>
              <a:rPr lang="en-GB"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OR MACHINE LEARNING</a:t>
            </a:r>
            <a:endParaRPr kumimoji="0"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CE57732-DFDE-40CD-1E0C-759A4D07A60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AC02CE6-D37E-618A-818F-2794D1ABF0E5}"/>
              </a:ext>
            </a:extLst>
          </p:cNvPr>
          <p:cNvSpPr txBox="1"/>
          <p:nvPr/>
        </p:nvSpPr>
        <p:spPr>
          <a:xfrm>
            <a:off x="421524" y="853495"/>
            <a:ext cx="10989081" cy="5909270"/>
          </a:xfrm>
          <a:prstGeom prst="rect">
            <a:avLst/>
          </a:prstGeom>
          <a:noFill/>
          <a:ln>
            <a:noFill/>
          </a:ln>
        </p:spPr>
        <p:txBody>
          <a:bodyPr spcFirstLastPara="1" wrap="square" lIns="91425" tIns="45700" rIns="91425" bIns="45700" anchor="t" anchorCtr="0">
            <a:spAutoFit/>
          </a:bodyPr>
          <a:lstStyle/>
          <a:p>
            <a:r>
              <a:rPr lang="en-US" sz="2000" b="1" dirty="0">
                <a:latin typeface="Nunito Sans" pitchFamily="2" charset="0"/>
              </a:rPr>
              <a:t>2. Key Algorithms :</a:t>
            </a:r>
          </a:p>
          <a:p>
            <a:endParaRPr lang="en-US" sz="2000" b="1" dirty="0">
              <a:latin typeface="Nunito Sans" pitchFamily="2" charset="0"/>
            </a:endParaRPr>
          </a:p>
          <a:p>
            <a:pPr>
              <a:buFont typeface="Arial" panose="020B0604020202020204" pitchFamily="34" charset="0"/>
              <a:buChar char="•"/>
            </a:pPr>
            <a:r>
              <a:rPr lang="en-US" sz="2000" b="1" dirty="0">
                <a:latin typeface="Nunito Sans" pitchFamily="2" charset="0"/>
              </a:rPr>
              <a:t>Linear Regression and Logistic Regression</a:t>
            </a:r>
            <a:r>
              <a:rPr lang="en-US" sz="2000" dirty="0">
                <a:latin typeface="Nunito Sans" pitchFamily="2" charset="0"/>
              </a:rPr>
              <a:t> for simple predictive modeling.</a:t>
            </a:r>
          </a:p>
          <a:p>
            <a:pPr>
              <a:buFont typeface="Arial" panose="020B0604020202020204" pitchFamily="34" charset="0"/>
              <a:buChar char="•"/>
            </a:pPr>
            <a:endParaRPr lang="en-US" sz="2000" dirty="0">
              <a:latin typeface="Nunito Sans" pitchFamily="2" charset="0"/>
            </a:endParaRPr>
          </a:p>
          <a:p>
            <a:pPr>
              <a:buFont typeface="Arial" panose="020B0604020202020204" pitchFamily="34" charset="0"/>
              <a:buChar char="•"/>
            </a:pPr>
            <a:r>
              <a:rPr lang="en-US" sz="2000" b="1" dirty="0">
                <a:latin typeface="Nunito Sans" pitchFamily="2" charset="0"/>
              </a:rPr>
              <a:t>Decision Trees and Random Forests</a:t>
            </a:r>
            <a:r>
              <a:rPr lang="en-US" sz="2000" dirty="0">
                <a:latin typeface="Nunito Sans" pitchFamily="2" charset="0"/>
              </a:rPr>
              <a:t> for classification and regression.</a:t>
            </a:r>
          </a:p>
          <a:p>
            <a:pPr>
              <a:buFont typeface="Arial" panose="020B0604020202020204" pitchFamily="34" charset="0"/>
              <a:buChar char="•"/>
            </a:pPr>
            <a:endParaRPr lang="en-US" sz="2000" dirty="0">
              <a:latin typeface="Nunito Sans" pitchFamily="2" charset="0"/>
            </a:endParaRPr>
          </a:p>
          <a:p>
            <a:pPr>
              <a:buFont typeface="Arial" panose="020B0604020202020204" pitchFamily="34" charset="0"/>
              <a:buChar char="•"/>
            </a:pPr>
            <a:r>
              <a:rPr lang="en-US" sz="2000" b="1" dirty="0">
                <a:latin typeface="Nunito Sans" pitchFamily="2" charset="0"/>
              </a:rPr>
              <a:t>Support Vector Machines (SVM)</a:t>
            </a:r>
            <a:r>
              <a:rPr lang="en-US" sz="2000" dirty="0">
                <a:latin typeface="Nunito Sans" pitchFamily="2" charset="0"/>
              </a:rPr>
              <a:t> for classification problems.</a:t>
            </a:r>
          </a:p>
          <a:p>
            <a:pPr>
              <a:buFont typeface="Arial" panose="020B0604020202020204" pitchFamily="34" charset="0"/>
              <a:buChar char="•"/>
            </a:pPr>
            <a:endParaRPr lang="en-US" sz="2000" dirty="0">
              <a:latin typeface="Nunito Sans" pitchFamily="2" charset="0"/>
            </a:endParaRPr>
          </a:p>
          <a:p>
            <a:pPr>
              <a:buFont typeface="Arial" panose="020B0604020202020204" pitchFamily="34" charset="0"/>
              <a:buChar char="•"/>
            </a:pPr>
            <a:r>
              <a:rPr lang="en-US" sz="2000" b="1" dirty="0">
                <a:latin typeface="Nunito Sans" pitchFamily="2" charset="0"/>
              </a:rPr>
              <a:t>Neural Networks</a:t>
            </a:r>
            <a:r>
              <a:rPr lang="en-US" sz="2000" dirty="0">
                <a:latin typeface="Nunito Sans" pitchFamily="2" charset="0"/>
              </a:rPr>
              <a:t> for more complex tasks, particularly in deep learning.</a:t>
            </a:r>
          </a:p>
          <a:p>
            <a:endParaRPr lang="en-US" sz="2000" dirty="0">
              <a:latin typeface="Nunito Sans" pitchFamily="2" charset="0"/>
            </a:endParaRPr>
          </a:p>
          <a:p>
            <a:r>
              <a:rPr lang="en-US" sz="2000" b="1" dirty="0">
                <a:latin typeface="Nunito Sans" pitchFamily="2" charset="0"/>
              </a:rPr>
              <a:t>3.Applications</a:t>
            </a:r>
            <a:r>
              <a:rPr lang="en-US" b="1" dirty="0">
                <a:latin typeface="Nunito Sans" pitchFamily="2" charset="0"/>
              </a:rPr>
              <a:t>:</a:t>
            </a:r>
          </a:p>
          <a:p>
            <a:endParaRPr lang="en-US" b="1" dirty="0">
              <a:latin typeface="Nunito Sans" pitchFamily="2" charset="0"/>
            </a:endParaRPr>
          </a:p>
          <a:p>
            <a:pPr>
              <a:buFont typeface="Arial" panose="020B0604020202020204" pitchFamily="34" charset="0"/>
              <a:buChar char="•"/>
            </a:pPr>
            <a:r>
              <a:rPr lang="en-US" sz="2000" b="1" dirty="0">
                <a:latin typeface="Nunito Sans" pitchFamily="2" charset="0"/>
              </a:rPr>
              <a:t>Healthcare:</a:t>
            </a:r>
            <a:r>
              <a:rPr lang="en-US" sz="2000" dirty="0">
                <a:latin typeface="Nunito Sans" pitchFamily="2" charset="0"/>
              </a:rPr>
              <a:t> Predicting disease outbreaks, assisting in diagnosis, and personalizing treatments.</a:t>
            </a:r>
          </a:p>
          <a:p>
            <a:pPr>
              <a:buFont typeface="Arial" panose="020B0604020202020204" pitchFamily="34" charset="0"/>
              <a:buChar char="•"/>
            </a:pPr>
            <a:r>
              <a:rPr lang="en-US" sz="2000" b="1" dirty="0">
                <a:latin typeface="Nunito Sans" pitchFamily="2" charset="0"/>
              </a:rPr>
              <a:t>Finance:</a:t>
            </a:r>
            <a:r>
              <a:rPr lang="en-US" sz="2000" dirty="0">
                <a:latin typeface="Nunito Sans" pitchFamily="2" charset="0"/>
              </a:rPr>
              <a:t> Fraud detection, credit scoring, and stock market prediction.</a:t>
            </a:r>
          </a:p>
          <a:p>
            <a:pPr>
              <a:buFont typeface="Arial" panose="020B0604020202020204" pitchFamily="34" charset="0"/>
              <a:buChar char="•"/>
            </a:pPr>
            <a:endParaRPr lang="en-US" sz="2000" dirty="0">
              <a:latin typeface="Nunito Sans" pitchFamily="2" charset="0"/>
            </a:endParaRPr>
          </a:p>
          <a:p>
            <a:pPr>
              <a:buFont typeface="Arial" panose="020B0604020202020204" pitchFamily="34" charset="0"/>
              <a:buChar char="•"/>
            </a:pPr>
            <a:r>
              <a:rPr lang="en-US" sz="2000" b="1" dirty="0">
                <a:latin typeface="Nunito Sans" pitchFamily="2" charset="0"/>
              </a:rPr>
              <a:t>E-commerce:</a:t>
            </a:r>
            <a:r>
              <a:rPr lang="en-US" sz="2000" dirty="0">
                <a:latin typeface="Nunito Sans" pitchFamily="2" charset="0"/>
              </a:rPr>
              <a:t> Product recommendations, customer segmentation, and sentiment analysis</a:t>
            </a:r>
          </a:p>
          <a:p>
            <a:r>
              <a:rPr lang="en-US" sz="2000" dirty="0">
                <a:latin typeface="Nunito Sans" pitchFamily="2" charset="0"/>
              </a:rPr>
              <a:t>.</a:t>
            </a:r>
          </a:p>
          <a:p>
            <a:pPr>
              <a:buFont typeface="Arial" panose="020B0604020202020204" pitchFamily="34" charset="0"/>
              <a:buChar char="•"/>
            </a:pPr>
            <a:r>
              <a:rPr lang="en-US" sz="2000" b="1" dirty="0">
                <a:latin typeface="Nunito Sans" pitchFamily="2" charset="0"/>
              </a:rPr>
              <a:t>Image and Speech Recognition:</a:t>
            </a:r>
            <a:r>
              <a:rPr lang="en-US" sz="2000" dirty="0">
                <a:latin typeface="Nunito Sans" pitchFamily="2" charset="0"/>
              </a:rPr>
              <a:t> Used in facial recognition and voice-activated assistants.</a:t>
            </a:r>
          </a:p>
        </p:txBody>
      </p:sp>
      <p:sp>
        <p:nvSpPr>
          <p:cNvPr id="115" name="Google Shape;115;p3">
            <a:extLst>
              <a:ext uri="{FF2B5EF4-FFF2-40B4-BE49-F238E27FC236}">
                <a16:creationId xmlns:a16="http://schemas.microsoft.com/office/drawing/2014/main" id="{6D0A3F95-0200-0794-44AE-060AEB1F4CE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117" name="Google Shape;117;p3">
            <a:extLst>
              <a:ext uri="{FF2B5EF4-FFF2-40B4-BE49-F238E27FC236}">
                <a16:creationId xmlns:a16="http://schemas.microsoft.com/office/drawing/2014/main" id="{EC041807-99EF-0BBB-2889-79A816463CAC}"/>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40AB5B9F-8338-797C-5833-767AFDAE4943}"/>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4258C99-8321-A2AD-6E8E-015F40263FC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D090402-2446-86FC-9406-AB585AF7B7BD}"/>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68513C71-0A98-A29C-C63D-79FC9069F10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0A2EF920-1F31-5E53-0CB0-29A1F28F04E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BAD8C3D7-F8FC-4CA3-7781-2EF723C284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739714C-9054-CDAB-D144-C4F83DEA249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9642687-1E2B-8466-3A1B-A3C12A69BEF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72709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7736ABF-89B8-85E8-941D-502BF457D90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CB9BF4F-E258-4A85-87A6-A090D04AC301}"/>
              </a:ext>
            </a:extLst>
          </p:cNvPr>
          <p:cNvSpPr txBox="1"/>
          <p:nvPr/>
        </p:nvSpPr>
        <p:spPr>
          <a:xfrm>
            <a:off x="421524" y="928445"/>
            <a:ext cx="10989081" cy="5324494"/>
          </a:xfrm>
          <a:prstGeom prst="rect">
            <a:avLst/>
          </a:prstGeom>
          <a:noFill/>
          <a:ln>
            <a:noFill/>
          </a:ln>
        </p:spPr>
        <p:txBody>
          <a:bodyPr spcFirstLastPara="1" wrap="square" lIns="91425" tIns="45700" rIns="91425" bIns="45700" anchor="t" anchorCtr="0">
            <a:spAutoFit/>
          </a:bodyPr>
          <a:lstStyle/>
          <a:p>
            <a:r>
              <a:rPr lang="en-US" sz="2000" b="1" dirty="0">
                <a:latin typeface="Nunito Sans" pitchFamily="2" charset="0"/>
              </a:rPr>
              <a:t>Definition :</a:t>
            </a:r>
          </a:p>
          <a:p>
            <a:endParaRPr lang="en-US" sz="2000" b="1" dirty="0">
              <a:latin typeface="Nunito Sans" pitchFamily="2" charset="0"/>
            </a:endParaRPr>
          </a:p>
          <a:p>
            <a:r>
              <a:rPr lang="en-US" sz="2000" dirty="0">
                <a:latin typeface="Nunito Sans" pitchFamily="2" charset="0"/>
              </a:rPr>
              <a:t>A computer program is said to learn from experience E with respect to some class of tasks T and performance measure P, if its performance at tasks T, as measured by P, improves with experience E.</a:t>
            </a:r>
          </a:p>
          <a:p>
            <a:endParaRPr lang="en-US" sz="2000" dirty="0">
              <a:latin typeface="Nunito Sans" pitchFamily="2" charset="0"/>
            </a:endParaRPr>
          </a:p>
          <a:p>
            <a:r>
              <a:rPr lang="en-US" sz="2000" b="1" dirty="0">
                <a:latin typeface="Nunito Sans" pitchFamily="2" charset="0"/>
              </a:rPr>
              <a:t>Examples :</a:t>
            </a:r>
          </a:p>
          <a:p>
            <a:endParaRPr lang="en-US" sz="2000" b="1" dirty="0">
              <a:latin typeface="Nunito Sans" pitchFamily="2" charset="0"/>
            </a:endParaRPr>
          </a:p>
          <a:p>
            <a:pPr marL="457200" indent="-457200">
              <a:buAutoNum type="arabicPeriod"/>
            </a:pPr>
            <a:r>
              <a:rPr lang="en-US" sz="2000" b="1" dirty="0">
                <a:latin typeface="Nunito Sans" pitchFamily="2" charset="0"/>
              </a:rPr>
              <a:t>Handwriting recognition learning problem</a:t>
            </a:r>
          </a:p>
          <a:p>
            <a:endParaRPr lang="en-US" sz="2000" b="1" dirty="0">
              <a:latin typeface="Nunito Sans" pitchFamily="2" charset="0"/>
            </a:endParaRPr>
          </a:p>
          <a:p>
            <a:r>
              <a:rPr lang="en-US" sz="2000" dirty="0">
                <a:latin typeface="Nunito Sans" pitchFamily="2" charset="0"/>
              </a:rPr>
              <a:t>• Task T: Recognizing and classifying handwritten words within images</a:t>
            </a:r>
          </a:p>
          <a:p>
            <a:endParaRPr lang="en-US" sz="2000" dirty="0">
              <a:latin typeface="Nunito Sans" pitchFamily="2" charset="0"/>
            </a:endParaRPr>
          </a:p>
          <a:p>
            <a:r>
              <a:rPr lang="en-US" sz="2000" dirty="0">
                <a:latin typeface="Nunito Sans" pitchFamily="2" charset="0"/>
              </a:rPr>
              <a:t>• Performance P: Percent of words correctly classified</a:t>
            </a:r>
          </a:p>
          <a:p>
            <a:endParaRPr lang="en-US" sz="2000" dirty="0">
              <a:latin typeface="Nunito Sans" pitchFamily="2" charset="0"/>
            </a:endParaRPr>
          </a:p>
          <a:p>
            <a:r>
              <a:rPr lang="en-US" sz="2000" dirty="0">
                <a:latin typeface="Nunito Sans" pitchFamily="2" charset="0"/>
              </a:rPr>
              <a:t>• Training experience E: A dataset of handwritten words with given classifications</a:t>
            </a:r>
          </a:p>
          <a:p>
            <a:pPr algn="ctr">
              <a:lnSpc>
                <a:spcPct val="200000"/>
              </a:lnSpc>
            </a:pPr>
            <a:endParaRPr lang="en-US" sz="2000" dirty="0">
              <a:solidFill>
                <a:srgbClr val="000000"/>
              </a:solidFill>
              <a:latin typeface="Nunito Sans" pitchFamily="2" charset="0"/>
            </a:endParaRPr>
          </a:p>
        </p:txBody>
      </p:sp>
      <p:sp>
        <p:nvSpPr>
          <p:cNvPr id="115" name="Google Shape;115;p3">
            <a:extLst>
              <a:ext uri="{FF2B5EF4-FFF2-40B4-BE49-F238E27FC236}">
                <a16:creationId xmlns:a16="http://schemas.microsoft.com/office/drawing/2014/main" id="{8CB7CF4A-1F8D-3150-EB2E-EB757EE9C5B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CBF81E36-2608-FEB9-7A8B-E56B027D0B8E}"/>
              </a:ext>
            </a:extLst>
          </p:cNvPr>
          <p:cNvSpPr txBox="1"/>
          <p:nvPr/>
        </p:nvSpPr>
        <p:spPr>
          <a:xfrm>
            <a:off x="484909" y="173182"/>
            <a:ext cx="10526477" cy="954067"/>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DEFINITION OF LEARNING</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GB" sz="2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B7DABE2-9C39-7AA5-04A1-DF136A84B92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A9FC945-83B9-DCCD-0FBC-651750899D9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6907EE0-E219-6792-5077-F0C45E946DD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08487246-37B5-43BC-1DA9-862F14EB68A2}"/>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FCDB0CFF-E0B1-579A-AA14-CBF7129A532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7C49DD9C-4A7D-CBA6-78BA-5718B448E3B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6626E64-F81C-DAA7-01F9-4383413AF00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1EC63F6-200F-0238-C798-EF6F2572CBB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4AE0052-ADB9-82F9-FB2D-AB4C56116E2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9687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31831</TotalTime>
  <Words>1517</Words>
  <Application>Microsoft Office PowerPoint</Application>
  <PresentationFormat>Widescreen</PresentationFormat>
  <Paragraphs>260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Prabhaa .V.N</cp:lastModifiedBy>
  <cp:revision>494</cp:revision>
  <dcterms:created xsi:type="dcterms:W3CDTF">2024-01-18T06:50:09Z</dcterms:created>
  <dcterms:modified xsi:type="dcterms:W3CDTF">2024-11-11T18:03:14Z</dcterms:modified>
</cp:coreProperties>
</file>