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3605" r:id="rId2"/>
    <p:sldId id="3609" r:id="rId3"/>
    <p:sldId id="3633" r:id="rId4"/>
    <p:sldId id="3634" r:id="rId5"/>
    <p:sldId id="3635" r:id="rId6"/>
    <p:sldId id="3636" r:id="rId7"/>
    <p:sldId id="3637" r:id="rId8"/>
    <p:sldId id="3640" r:id="rId9"/>
    <p:sldId id="3606" r:id="rId10"/>
    <p:sldId id="3639" r:id="rId11"/>
    <p:sldId id="3638" r:id="rId12"/>
    <p:sldId id="3641" r:id="rId13"/>
    <p:sldId id="3642" r:id="rId14"/>
    <p:sldId id="3646" r:id="rId15"/>
    <p:sldId id="3643" r:id="rId16"/>
    <p:sldId id="3647" r:id="rId17"/>
    <p:sldId id="3644" r:id="rId18"/>
    <p:sldId id="3648" r:id="rId19"/>
    <p:sldId id="3645" r:id="rId20"/>
    <p:sldId id="3675" r:id="rId21"/>
    <p:sldId id="3673" r:id="rId22"/>
    <p:sldId id="3674" r:id="rId23"/>
    <p:sldId id="3611" r:id="rId24"/>
    <p:sldId id="3612" r:id="rId25"/>
    <p:sldId id="3620" r:id="rId26"/>
    <p:sldId id="3653" r:id="rId27"/>
    <p:sldId id="3654" r:id="rId28"/>
    <p:sldId id="3650" r:id="rId29"/>
    <p:sldId id="3651" r:id="rId30"/>
    <p:sldId id="3652" r:id="rId31"/>
    <p:sldId id="3623" r:id="rId32"/>
    <p:sldId id="3655" r:id="rId33"/>
    <p:sldId id="3656" r:id="rId34"/>
    <p:sldId id="3657" r:id="rId35"/>
    <p:sldId id="3626" r:id="rId36"/>
    <p:sldId id="3658" r:id="rId37"/>
    <p:sldId id="3627" r:id="rId38"/>
    <p:sldId id="3659" r:id="rId39"/>
    <p:sldId id="3660" r:id="rId40"/>
    <p:sldId id="3661" r:id="rId41"/>
    <p:sldId id="3662" r:id="rId42"/>
    <p:sldId id="3629" r:id="rId43"/>
    <p:sldId id="3663" r:id="rId44"/>
    <p:sldId id="3664" r:id="rId45"/>
    <p:sldId id="3666" r:id="rId46"/>
    <p:sldId id="3665" r:id="rId47"/>
    <p:sldId id="3631" r:id="rId48"/>
    <p:sldId id="3667" r:id="rId49"/>
    <p:sldId id="3668" r:id="rId50"/>
    <p:sldId id="3669" r:id="rId51"/>
    <p:sldId id="3670" r:id="rId52"/>
    <p:sldId id="3671" r:id="rId53"/>
    <p:sldId id="3672" r:id="rId54"/>
    <p:sldId id="3632"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18" autoAdjust="0"/>
  </p:normalViewPr>
  <p:slideViewPr>
    <p:cSldViewPr snapToGrid="0">
      <p:cViewPr>
        <p:scale>
          <a:sx n="66" d="100"/>
          <a:sy n="66" d="100"/>
        </p:scale>
        <p:origin x="174" y="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58E83-2756-4F35-86A3-31B07BD0BCDA}" type="datetimeFigureOut">
              <a:rPr lang="en-IN" smtClean="0"/>
              <a:pPr/>
              <a:t>15-11-2024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34649-9C1A-4524-8612-C753920C9971}" type="slidenum">
              <a:rPr lang="en-IN" smtClean="0"/>
              <a:pPr/>
              <a:t>‹#›</a:t>
            </a:fld>
            <a:endParaRPr lang="en-IN"/>
          </a:p>
        </p:txBody>
      </p:sp>
    </p:spTree>
    <p:extLst>
      <p:ext uri="{BB962C8B-B14F-4D97-AF65-F5344CB8AC3E}">
        <p14:creationId xmlns:p14="http://schemas.microsoft.com/office/powerpoint/2010/main" val="3884268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165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FDDB023-7610-04D9-5DE2-6330C85626E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F3B4343-1384-562A-B791-518B63CB5D2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5F3DCAB-D72A-E2E8-2444-1B49A2173FC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9478BD2-1CF7-A744-344D-58EE26FAA74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8413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F77486C-3B2F-B159-309B-71742AEE81F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6103444-3BB0-0A05-AFC4-59FA7FF5EBC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C52D3F6-AF3F-B22E-9AF8-9F739D58966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8A444C6-9E0C-DCA2-ECA3-8A1B5F489BB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5025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D890A0B-1366-912A-1BAF-1E3B3A04114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0DC31D6-81DB-FC66-E986-6F8324C6D6B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BFCFA15-6742-F9DA-BD3E-887BCD08241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FBCB3C1-A820-A4DB-EDB8-4995750B8B8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3816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A79864D-92F5-1CCF-87C3-7EBFF7B8991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056987D-F992-64E9-AEB4-0FFA3CD07F9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977BB22-19B0-CAF7-8F34-41924B87A0A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5C7B844-E79E-5C88-42E1-9C93BED7D2F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7078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61EE5BE-01A0-C49D-25AA-02A9299C318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055623F2-8E1F-01F4-1BAC-DC9093D510C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B33B4E5-FB49-88AF-71D0-8CC7A755A96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007D6CE-2A87-2B5A-4977-92BB2B0AFAD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9632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334612D-FC4F-735A-03ED-1BE3C14EF4D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A85CCF0-1A76-216D-C1AD-940603C84B1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0C6410A-661C-2AEB-7FB5-D55EEFCFAD1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00BB875-3904-731C-F77F-F232F02BC55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975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ED1BAD0-0C53-2C40-90AE-8FAE3B58C42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F4437B3-1621-FEEE-CD7B-5E00B9F716A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4E0933C-65AB-D535-3074-F6AB7484132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3A694C1A-7D3E-CDF5-048C-B0DD4FAB530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0932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DEB03EC-8E64-A0F5-F8EB-E33ABFCDCDA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42C7AEA-2E05-959E-CE4F-0C05519E068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DCA7839-FD3B-0509-1821-1CA13D98DB5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53F1AD8-9503-DF9D-8EBE-8F67A55DA2C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5928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E15D50D-3CE4-09A9-75B9-21A26204D99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9C25C5E-083B-F9B3-1A8C-48ED27E2C18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6E258B5-A212-8B22-665A-B90CBD7B861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9475D0C-4DBF-6EB2-D987-E9BA7D811D8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2529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10E685B-792E-A548-9ABE-C0A01073788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847994D-670A-AF92-524A-E2D0FA34AB2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EB69BAE-41C2-12AD-5AE3-860E2817122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4B1D5B3-6FD4-D38D-ECF1-A152706E439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6625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061A29F-F4B4-E560-5D34-48AEE0D778A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7D7ECE7-AD7D-3ED0-843A-ADBE75A6E57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B699F09-002E-A82A-0483-FBDEA116E23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3B93DD2-22DC-033E-8ED4-89668EEC98F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3553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6B330D4-3F32-8852-1017-C17198409BD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92D76D3-CD67-A831-12D4-B2ED8E24F5A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9D14C54-AA99-60B3-362F-D12A68A94E5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61F2237E-A547-592E-0728-44200B3D6A3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4101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297CD36-D153-03A2-CC7B-C09BA764557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28AAABD-3B5D-A01D-0286-7B856679EF1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394F977-D4AB-8C43-AFA6-718D0F45528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E8D54D0-9EF1-0B3F-386F-A805A0786AA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2734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6704D87-D284-089D-AEE5-53094E0ECE6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8C9AB61-63F7-FD2E-01CD-B0A7AD38569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BF4D604-3F1C-2858-E3EF-7F5803EBE96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8EAA711-D13B-66C1-B6C4-6010AB40677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113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E280916-4B81-FF59-121D-4C6D2F44A3A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385DFB2-9F99-C4EA-C32E-C65EA91686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A769962-A0DD-EACB-DEDD-3781445BD71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34AE3FF-34A5-E3D6-78A1-92C6BE174CF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590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9A6298E-E68E-71AB-9FF4-4CAA09E6F62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5E6FE91-EF68-45CD-15DB-6D80FD522C4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B42F8F7-3879-B8FA-D1B6-43CA0284904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0996A7E3-2813-0D45-19A9-07CD17A2B58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1359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6AFE4BD-C476-3245-2D78-1F86C712E7A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07D32D8-C6BE-3A0E-0F7F-EDD21943FF3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C6C231D-EFE3-1868-1FEE-6880C8B53AE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5FC441D-F55C-5516-7DAB-15A0733D88A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496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F05266E-9F25-77F0-16E0-94B747B14AA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D641ABF-E4A3-7705-459B-AED1F79831C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4CAD63C-F0B3-A3A6-36E9-5873518CDD6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61A4FF1-A838-1C69-AE1F-71C8AFD3A22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2421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1764FF56-AC54-8298-E479-A3C4A01E353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6D1E718-C428-0AE1-FF2C-CE91A6FC197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A6EF3BD-D72C-2980-5FF7-A0D990D782C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D223C39-781D-C154-D7DA-C4AE1954785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54511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4589381-5235-16B4-7756-27661C9A53B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30CB65A-CF9A-DF9A-A67F-8DDB2DA9463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61CBD3E-482C-F4A0-0A45-ED446AD588C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301EC1CF-665C-7CE8-256F-70D1D3F188A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0028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1E4B9CC-D3A5-B998-37EA-BE7C3420B63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34A71CF-2385-83AA-5890-2624E93CFBF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53C49F2-91A2-E42F-E9E1-5BC1211DBF5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21FBC44-4D74-BBA6-D487-14E0DA37E28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1027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CCC721E-DFF2-6318-787E-C2E302AFB8C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F75CAD0-9715-4FA0-2A59-E005CE0D1D3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C7ADE3C-238E-A651-D267-39B822BA5F3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366F99B-737C-6091-571E-524CF194FFB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9292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339DFA2-0397-769A-16E1-018825ED5B43}"/>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61AE494-8712-2402-86E0-E3438446215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98C08C2-CE0B-B1E7-E7F1-038D75A6ED2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2A87314-3E34-C5B6-3C92-0BB995C1CCA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5830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6E866E6-8CE5-385C-4E3E-3B42F6A8891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5C75D4B-1712-558C-45ED-DC0F6C9779D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9C50D70-43DD-457B-A53B-8D192EC9BF8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7F03BA9-0771-A560-46DD-9BC35EBF3F7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4085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3539D5C-8964-E61F-8A65-03347F320C8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0F6ED15-59CE-4F26-EB4C-7285324F9A3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5537A01-D60F-7976-2EF1-8098A918C8F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51586A8F-5DDA-AD6A-E1EF-7C1BCC7F3C6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8888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C723469-7144-C38C-CB81-026564456B6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FC3D1D2-400A-D1E8-1D69-231070138CB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DE1FA49-40B1-4767-3E7B-6BA550D171C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4C3E2F9-EADB-F64A-B46A-A8238D4DD8C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45015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2DC5991-2FAC-C37F-5D6E-2D8BCC2E32F3}"/>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3F01998-A866-D5A3-BB49-FCB832EC127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38A467D-4848-D5B4-E7CA-43164C961E1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CFF657D-718F-21DE-B1ED-6AE3C1C5B14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7770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96A062B-D96C-62BC-6C98-4463561CCF3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8CDD8DA-BE55-543C-1907-E100CADBA8F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49E2112-C186-2BA6-D760-8FFF499B00B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A4A06E3-2EC1-F07B-75FF-6C37A74D169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02723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B15FD7A-990D-75FA-9E69-853E5BDBEAD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8229E11-D846-8831-54E3-8AE95E435C2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D894D65-5BAF-D62D-E312-9242AACF36B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3FC2936-C090-B680-4503-980609A339D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48872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E7AE981-B0EE-7032-EBA0-3559A42EBEB3}"/>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B9F2949-6345-96F7-9BC5-E2136359544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7FB3FB7-034E-FC94-2836-CBFADC42BB1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1B7FA43-AC96-42CD-6373-60C245F116F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57474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1BE9D45-DB20-5705-9E67-D02DDA01BAD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D6D963A-B254-A62F-F2E6-C3CF6D40080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7629DC0F-92E5-7711-5FA2-9C107429C10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EF2FEC8-3DE7-EB2A-8132-DED9CCB32B7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68073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9B8EE29-9B0C-BD70-434E-EAA2432F3BA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B4E62F5-E063-9655-08D5-E0890DC328E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46E866A-2D14-E7A4-9CDE-469AB62714C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6C63653-619C-4861-8555-94982A1D364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8577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AC68989-6DC4-2C1E-29CC-A18822FDEE8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E49CCB7-F331-B1BF-5841-715DCA63DEE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BA6A6D5-1CF0-1EEF-1522-3223CD5E4A3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BDE066E-6225-1AF3-6979-456E94BA1AB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24900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DAA5FA9-A322-3E5D-B4D1-45A5CC342D65}"/>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F00607D-13FC-90CA-5501-B938FE91967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87C4C05-802F-319D-16ED-D5CFF23ED03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B27F3C6-1629-540F-B43F-82230204B2D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54231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E737CA0-5188-6418-69AC-AF4C7D3F490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F9E2E71-14B8-05BA-6FBC-48E94E3196C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4A1318E-08B6-1191-8611-86AB4C01B4C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0604EFE-FAE1-9C1F-0BAE-F9A3460A023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1325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CFCD575-A25B-5126-D9D5-9CE2B5A6FFE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C364EE8-D756-93B8-7694-0F4D4920B5A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0343EF9-608E-5B47-F219-E1A01D8BC38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ACF9373-9A93-2832-D82B-6D446A9357F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93808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D039675-F9CC-7138-9E58-542DE83D0EA5}"/>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D04812E-48E5-C63C-E67E-CA644BA8954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E5FFB25-1C3A-B987-B0F5-55ADEADA9A3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35DBE33-9097-3A4F-298F-6A017E7F38B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11262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D487225-6752-FAC0-AA3C-4B6DAA254F9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7BA19A9-FCB8-5414-E9DA-500E48472BF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64CAC85-69FF-409B-0508-5027A7AD02D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DAA509C2-FE6B-C5A7-62E0-4A86D19C8F9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44628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877A8F7-FB73-271D-D8CA-FBCF8F369EF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2C9F1B9-8226-9352-235B-DC4BD697209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0EFA957-9FA0-5846-43FF-30EF54C9B0B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6891450-9D08-4E91-8F5F-444394FE3EF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72420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44D9EF2-1815-CF57-7B2F-C5E083BA478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C4DC7D5-8CDC-47DD-23CA-D5F81AF1A8B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26E43A0-1D46-D060-517A-F6CB442A0E1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39952B5F-0FDC-FE82-3FB2-F9B0DA987CF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59229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BFB4C8A-764D-B3E0-F826-32F4085E171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C7D1B54-55DA-FC6D-F20F-A3E931EDE51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7B086964-916F-848D-32E6-4D3316F2C4E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440DE43-3337-00CD-3E3A-6E331F3675F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96627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0345B86-03E4-BB3C-FF8B-5D0CC69D9B6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F02E1A7-F2EA-E7D8-4B8E-F990063F6AA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9FF7AD89-639D-211C-260B-270C551B658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9195810-1711-962B-B487-1971FA9F5C0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85363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6D44705-E0AB-9E38-2558-595B46B1CBE5}"/>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196CDA3-6D17-50AE-F766-F2A86D0248A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8A992E0-C164-7848-420F-C1F1297B5A8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F3E5995-ED88-EB14-8A21-22DA76BBBAD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7505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E3F6B35-144C-01A2-1F22-3F9EFBBC811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9EEAE3C-AEA0-6B2B-F5E3-7EF0F3BFE31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9E18DE25-561E-F3A0-FF58-7982631863E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505A3028-CA5E-C4F9-FD16-2CDCB60817B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6308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BB5F470-7A86-DAC2-7272-E312E41AF9D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A8084DF-D266-ABC3-0396-29905422CEB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756A255-936A-584C-4864-0BD99E383EE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0D59C53F-F83C-1C52-0887-5E5AF7CB2A9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9414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3026774-E06A-A0FE-740E-FB61C4AD83F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4A7B883-1D14-4DF0-C220-26B5037D012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ABBD4F0-4C0D-0425-F443-675069FFC7E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90F215C-5DF9-2802-3CFE-BB617D498C4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5838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DBA9F29-67C1-1E6D-2BAE-4193FD0205A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7537F2C-6B18-3637-E1D8-2A09F92C310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0A826EB-0A5B-9FB9-AA7D-302E0F239D2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4A850D4-EA7B-8F23-E837-78F5C7354E9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84163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1936219-83F1-FADE-05C6-F7B748829D3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44EA2EF-F673-F54B-B14F-BE8775C93CA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F2497F2-4A1E-D430-B35B-A1625263CC9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D5CB00E7-C6A7-2A5E-BB46-C4282C36C70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58201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6E9D5F8-49A7-6E9B-CC15-98E9E70ADFA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B48EEF9-CA8D-33B6-84D0-95C904BB214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30A9405-DFA7-C096-5909-CD17B02FFAB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9EE157E-707A-C82E-8BAB-F6984DF30F6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018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13A17640-61A3-A6F5-54E2-2F33315B3A6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82240E3-D803-1E05-BF46-22BE2207C35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BEC4DEF-D553-B795-2912-BA7AFDC7BED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74F6B81-24C4-6D0E-7B7A-A6C99983EF7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6225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2989AAA-1EA2-BE3F-1D59-6AC2C384D45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B50D8A3-B228-5306-6D8E-A1EB7E50A48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375BDB4-F08D-3196-BC05-45DD820F5A2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CC95E12-EB90-B2BE-A67D-459C7B028C3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0257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19919E0-EF00-504F-CB70-94089B9D6FA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8C8F065-680C-831E-2EB4-1B60DB073CC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6A2B9DD-B75C-BAF5-56E2-55FDBE5C5DB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99ADE04-1981-62B4-E6AC-6EECE6B5DC7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6201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165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228E-5996-BEEF-7D2D-69B5F93FF3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DCECDD-B7C0-4595-1174-3E7C5BCAEB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DFF7AC-4CA1-FE17-C6D9-A69716B553A6}"/>
              </a:ext>
            </a:extLst>
          </p:cNvPr>
          <p:cNvSpPr>
            <a:spLocks noGrp="1"/>
          </p:cNvSpPr>
          <p:nvPr>
            <p:ph type="dt" sz="half" idx="10"/>
          </p:nvPr>
        </p:nvSpPr>
        <p:spPr/>
        <p:txBody>
          <a:bodyPr/>
          <a:lstStyle/>
          <a:p>
            <a:fld id="{45AA013A-25B9-45A0-9AAA-86993DA53F08}" type="datetimeFigureOut">
              <a:rPr lang="en-IN" smtClean="0"/>
              <a:pPr/>
              <a:t>15-11-2024</a:t>
            </a:fld>
            <a:endParaRPr lang="en-IN"/>
          </a:p>
        </p:txBody>
      </p:sp>
      <p:sp>
        <p:nvSpPr>
          <p:cNvPr id="5" name="Footer Placeholder 4">
            <a:extLst>
              <a:ext uri="{FF2B5EF4-FFF2-40B4-BE49-F238E27FC236}">
                <a16:creationId xmlns:a16="http://schemas.microsoft.com/office/drawing/2014/main" id="{3CF22832-E50F-D739-27C0-E135B711DE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6B3A7-7F12-EDD2-A1FE-B4FD91F9DB8C}"/>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084680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620F-4214-DBD6-ACA8-5B6EFC40E2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8AF36C-07BC-3B2A-561F-D09540B481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7F2658-D54A-230B-2AFF-4A5EC1857C51}"/>
              </a:ext>
            </a:extLst>
          </p:cNvPr>
          <p:cNvSpPr>
            <a:spLocks noGrp="1"/>
          </p:cNvSpPr>
          <p:nvPr>
            <p:ph type="dt" sz="half" idx="10"/>
          </p:nvPr>
        </p:nvSpPr>
        <p:spPr/>
        <p:txBody>
          <a:bodyPr/>
          <a:lstStyle/>
          <a:p>
            <a:fld id="{45AA013A-25B9-45A0-9AAA-86993DA53F08}" type="datetimeFigureOut">
              <a:rPr lang="en-IN" smtClean="0"/>
              <a:pPr/>
              <a:t>15-11-2024</a:t>
            </a:fld>
            <a:endParaRPr lang="en-IN"/>
          </a:p>
        </p:txBody>
      </p:sp>
      <p:sp>
        <p:nvSpPr>
          <p:cNvPr id="5" name="Footer Placeholder 4">
            <a:extLst>
              <a:ext uri="{FF2B5EF4-FFF2-40B4-BE49-F238E27FC236}">
                <a16:creationId xmlns:a16="http://schemas.microsoft.com/office/drawing/2014/main" id="{39BED1D5-DC17-8FAD-0011-42D211C388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696BFC-8D7E-1897-9B24-5D4DD8EE24AF}"/>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306126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21D82-10CF-2838-AB6F-2E6DE44BC2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34A882-9628-0F63-031B-D8C863A88E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50B9C5-3AA7-999D-0F8B-52311263236D}"/>
              </a:ext>
            </a:extLst>
          </p:cNvPr>
          <p:cNvSpPr>
            <a:spLocks noGrp="1"/>
          </p:cNvSpPr>
          <p:nvPr>
            <p:ph type="dt" sz="half" idx="10"/>
          </p:nvPr>
        </p:nvSpPr>
        <p:spPr/>
        <p:txBody>
          <a:bodyPr/>
          <a:lstStyle/>
          <a:p>
            <a:fld id="{45AA013A-25B9-45A0-9AAA-86993DA53F08}" type="datetimeFigureOut">
              <a:rPr lang="en-IN" smtClean="0"/>
              <a:pPr/>
              <a:t>15-11-2024</a:t>
            </a:fld>
            <a:endParaRPr lang="en-IN"/>
          </a:p>
        </p:txBody>
      </p:sp>
      <p:sp>
        <p:nvSpPr>
          <p:cNvPr id="5" name="Footer Placeholder 4">
            <a:extLst>
              <a:ext uri="{FF2B5EF4-FFF2-40B4-BE49-F238E27FC236}">
                <a16:creationId xmlns:a16="http://schemas.microsoft.com/office/drawing/2014/main" id="{1C58BE4E-026E-1C60-37DD-2857CFCCE9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21273E-539F-C9A1-0A0B-6DF9252B24F0}"/>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125738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01AE-C4D1-7139-AD4A-45C8DE224F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14F223-BDAD-1B08-F618-CD462DACE4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432CE-2087-0427-8045-5C886A2943A8}"/>
              </a:ext>
            </a:extLst>
          </p:cNvPr>
          <p:cNvSpPr>
            <a:spLocks noGrp="1"/>
          </p:cNvSpPr>
          <p:nvPr>
            <p:ph type="dt" sz="half" idx="10"/>
          </p:nvPr>
        </p:nvSpPr>
        <p:spPr/>
        <p:txBody>
          <a:bodyPr/>
          <a:lstStyle/>
          <a:p>
            <a:fld id="{45AA013A-25B9-45A0-9AAA-86993DA53F08}" type="datetimeFigureOut">
              <a:rPr lang="en-IN" smtClean="0"/>
              <a:pPr/>
              <a:t>15-11-2024</a:t>
            </a:fld>
            <a:endParaRPr lang="en-IN"/>
          </a:p>
        </p:txBody>
      </p:sp>
      <p:sp>
        <p:nvSpPr>
          <p:cNvPr id="5" name="Footer Placeholder 4">
            <a:extLst>
              <a:ext uri="{FF2B5EF4-FFF2-40B4-BE49-F238E27FC236}">
                <a16:creationId xmlns:a16="http://schemas.microsoft.com/office/drawing/2014/main" id="{0E1C0320-9218-6CC7-28D8-9407CA7670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73C758-3349-7244-FC01-15BFBCD8A65C}"/>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92996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F11F-59A6-C62C-C9A1-5471E4B13F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ACF0FC-591A-1C62-87B2-2587DAF2CA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30E8B8-7DBC-F267-F764-E05AB1433CE1}"/>
              </a:ext>
            </a:extLst>
          </p:cNvPr>
          <p:cNvSpPr>
            <a:spLocks noGrp="1"/>
          </p:cNvSpPr>
          <p:nvPr>
            <p:ph type="dt" sz="half" idx="10"/>
          </p:nvPr>
        </p:nvSpPr>
        <p:spPr/>
        <p:txBody>
          <a:bodyPr/>
          <a:lstStyle/>
          <a:p>
            <a:fld id="{45AA013A-25B9-45A0-9AAA-86993DA53F08}" type="datetimeFigureOut">
              <a:rPr lang="en-IN" smtClean="0"/>
              <a:pPr/>
              <a:t>15-11-2024</a:t>
            </a:fld>
            <a:endParaRPr lang="en-IN"/>
          </a:p>
        </p:txBody>
      </p:sp>
      <p:sp>
        <p:nvSpPr>
          <p:cNvPr id="5" name="Footer Placeholder 4">
            <a:extLst>
              <a:ext uri="{FF2B5EF4-FFF2-40B4-BE49-F238E27FC236}">
                <a16:creationId xmlns:a16="http://schemas.microsoft.com/office/drawing/2014/main" id="{8E4A069B-75F7-D8ED-5497-560E0A26C6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749602-600C-4713-4A5A-8001B1AC527F}"/>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385582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6438-6EF0-959E-7477-49A3E2BD61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DE9F84-C542-20DE-5385-0CFC4F3492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3C8CF0-B542-A2C3-ED52-769D9F22EB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2E5F8B-E214-A193-4AD5-9AC77A5A2E22}"/>
              </a:ext>
            </a:extLst>
          </p:cNvPr>
          <p:cNvSpPr>
            <a:spLocks noGrp="1"/>
          </p:cNvSpPr>
          <p:nvPr>
            <p:ph type="dt" sz="half" idx="10"/>
          </p:nvPr>
        </p:nvSpPr>
        <p:spPr/>
        <p:txBody>
          <a:bodyPr/>
          <a:lstStyle/>
          <a:p>
            <a:fld id="{45AA013A-25B9-45A0-9AAA-86993DA53F08}" type="datetimeFigureOut">
              <a:rPr lang="en-IN" smtClean="0"/>
              <a:pPr/>
              <a:t>15-11-2024</a:t>
            </a:fld>
            <a:endParaRPr lang="en-IN"/>
          </a:p>
        </p:txBody>
      </p:sp>
      <p:sp>
        <p:nvSpPr>
          <p:cNvPr id="6" name="Footer Placeholder 5">
            <a:extLst>
              <a:ext uri="{FF2B5EF4-FFF2-40B4-BE49-F238E27FC236}">
                <a16:creationId xmlns:a16="http://schemas.microsoft.com/office/drawing/2014/main" id="{E2965F36-1773-EED0-6F00-5275372FFE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8B7A7D-A963-4116-2586-752C9A0ADA05}"/>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36394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37D3-7984-1843-4DF4-EDC12568A6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85190D-0033-B57F-86BA-B4822F4FE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E27762-E4E4-DD52-C139-0658492980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3B2F3F-4AF6-434E-993B-51CAE6A20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04CD2C-A8F7-5BF8-BEA9-626080E128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6EFA8A-D6C3-AF77-F97A-4BB4E6FCAF25}"/>
              </a:ext>
            </a:extLst>
          </p:cNvPr>
          <p:cNvSpPr>
            <a:spLocks noGrp="1"/>
          </p:cNvSpPr>
          <p:nvPr>
            <p:ph type="dt" sz="half" idx="10"/>
          </p:nvPr>
        </p:nvSpPr>
        <p:spPr/>
        <p:txBody>
          <a:bodyPr/>
          <a:lstStyle/>
          <a:p>
            <a:fld id="{45AA013A-25B9-45A0-9AAA-86993DA53F08}" type="datetimeFigureOut">
              <a:rPr lang="en-IN" smtClean="0"/>
              <a:pPr/>
              <a:t>15-11-2024</a:t>
            </a:fld>
            <a:endParaRPr lang="en-IN"/>
          </a:p>
        </p:txBody>
      </p:sp>
      <p:sp>
        <p:nvSpPr>
          <p:cNvPr id="8" name="Footer Placeholder 7">
            <a:extLst>
              <a:ext uri="{FF2B5EF4-FFF2-40B4-BE49-F238E27FC236}">
                <a16:creationId xmlns:a16="http://schemas.microsoft.com/office/drawing/2014/main" id="{89788343-98E4-8FED-B022-5BF85F698E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38947D-6C36-BE16-B9D7-D374C83B39BF}"/>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151301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4561-4465-C7A0-8AC4-CC668ACA21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6860E4-B7E4-E81F-46D9-2B08D4AC6EE2}"/>
              </a:ext>
            </a:extLst>
          </p:cNvPr>
          <p:cNvSpPr>
            <a:spLocks noGrp="1"/>
          </p:cNvSpPr>
          <p:nvPr>
            <p:ph type="dt" sz="half" idx="10"/>
          </p:nvPr>
        </p:nvSpPr>
        <p:spPr/>
        <p:txBody>
          <a:bodyPr/>
          <a:lstStyle/>
          <a:p>
            <a:fld id="{45AA013A-25B9-45A0-9AAA-86993DA53F08}" type="datetimeFigureOut">
              <a:rPr lang="en-IN" smtClean="0"/>
              <a:pPr/>
              <a:t>15-11-2024</a:t>
            </a:fld>
            <a:endParaRPr lang="en-IN"/>
          </a:p>
        </p:txBody>
      </p:sp>
      <p:sp>
        <p:nvSpPr>
          <p:cNvPr id="4" name="Footer Placeholder 3">
            <a:extLst>
              <a:ext uri="{FF2B5EF4-FFF2-40B4-BE49-F238E27FC236}">
                <a16:creationId xmlns:a16="http://schemas.microsoft.com/office/drawing/2014/main" id="{79FAB823-6BB9-2109-B769-F355880BC8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4090F7-F34B-BDFD-74E9-82D051BEB9E8}"/>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66716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3AC81-863B-11CF-7FDA-9A95BEA03C2B}"/>
              </a:ext>
            </a:extLst>
          </p:cNvPr>
          <p:cNvSpPr>
            <a:spLocks noGrp="1"/>
          </p:cNvSpPr>
          <p:nvPr>
            <p:ph type="dt" sz="half" idx="10"/>
          </p:nvPr>
        </p:nvSpPr>
        <p:spPr/>
        <p:txBody>
          <a:bodyPr/>
          <a:lstStyle/>
          <a:p>
            <a:fld id="{45AA013A-25B9-45A0-9AAA-86993DA53F08}" type="datetimeFigureOut">
              <a:rPr lang="en-IN" smtClean="0"/>
              <a:pPr/>
              <a:t>15-11-2024</a:t>
            </a:fld>
            <a:endParaRPr lang="en-IN"/>
          </a:p>
        </p:txBody>
      </p:sp>
      <p:sp>
        <p:nvSpPr>
          <p:cNvPr id="3" name="Footer Placeholder 2">
            <a:extLst>
              <a:ext uri="{FF2B5EF4-FFF2-40B4-BE49-F238E27FC236}">
                <a16:creationId xmlns:a16="http://schemas.microsoft.com/office/drawing/2014/main" id="{3544D250-CD0A-AFEE-A3BD-77427FF200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760054-1473-5214-3F45-9C08C5812661}"/>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378897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8423-27EA-6BB4-FA53-D1347AC8C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FE41E3-B450-9F59-E301-98647A0B17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10D6AA-23AA-386B-69E5-30865DC40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65DCF-E699-5491-471D-E9A82ACCFF0E}"/>
              </a:ext>
            </a:extLst>
          </p:cNvPr>
          <p:cNvSpPr>
            <a:spLocks noGrp="1"/>
          </p:cNvSpPr>
          <p:nvPr>
            <p:ph type="dt" sz="half" idx="10"/>
          </p:nvPr>
        </p:nvSpPr>
        <p:spPr/>
        <p:txBody>
          <a:bodyPr/>
          <a:lstStyle/>
          <a:p>
            <a:fld id="{45AA013A-25B9-45A0-9AAA-86993DA53F08}" type="datetimeFigureOut">
              <a:rPr lang="en-IN" smtClean="0"/>
              <a:pPr/>
              <a:t>15-11-2024</a:t>
            </a:fld>
            <a:endParaRPr lang="en-IN"/>
          </a:p>
        </p:txBody>
      </p:sp>
      <p:sp>
        <p:nvSpPr>
          <p:cNvPr id="6" name="Footer Placeholder 5">
            <a:extLst>
              <a:ext uri="{FF2B5EF4-FFF2-40B4-BE49-F238E27FC236}">
                <a16:creationId xmlns:a16="http://schemas.microsoft.com/office/drawing/2014/main" id="{8974BEA7-454C-7314-FF7C-C034883857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2766AC-EC7F-94CE-634E-877FE6EF05E1}"/>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963244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7970-7893-6770-D390-6166F680D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45538C-C5B1-B6F3-9D00-261A6A5985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5CCF34-6013-8163-F487-02EACF515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51F65-428D-90C9-0306-9B6585FD13D4}"/>
              </a:ext>
            </a:extLst>
          </p:cNvPr>
          <p:cNvSpPr>
            <a:spLocks noGrp="1"/>
          </p:cNvSpPr>
          <p:nvPr>
            <p:ph type="dt" sz="half" idx="10"/>
          </p:nvPr>
        </p:nvSpPr>
        <p:spPr/>
        <p:txBody>
          <a:bodyPr/>
          <a:lstStyle/>
          <a:p>
            <a:fld id="{45AA013A-25B9-45A0-9AAA-86993DA53F08}" type="datetimeFigureOut">
              <a:rPr lang="en-IN" smtClean="0"/>
              <a:pPr/>
              <a:t>15-11-2024</a:t>
            </a:fld>
            <a:endParaRPr lang="en-IN"/>
          </a:p>
        </p:txBody>
      </p:sp>
      <p:sp>
        <p:nvSpPr>
          <p:cNvPr id="6" name="Footer Placeholder 5">
            <a:extLst>
              <a:ext uri="{FF2B5EF4-FFF2-40B4-BE49-F238E27FC236}">
                <a16:creationId xmlns:a16="http://schemas.microsoft.com/office/drawing/2014/main" id="{7177F0A6-7C72-A6E6-54EC-C1C40AFA20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B0419-D635-F3A8-327D-4CD033B7A587}"/>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9055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2F5BB0-BC1D-223F-A810-6BA2B328E7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DB2490-BDEF-82DC-6749-AA143A7D8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137E66-3A26-5422-D8E8-8D13AF346A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A013A-25B9-45A0-9AAA-86993DA53F08}" type="datetimeFigureOut">
              <a:rPr lang="en-IN" smtClean="0"/>
              <a:pPr/>
              <a:t>15-11-2024</a:t>
            </a:fld>
            <a:endParaRPr lang="en-IN"/>
          </a:p>
        </p:txBody>
      </p:sp>
      <p:sp>
        <p:nvSpPr>
          <p:cNvPr id="5" name="Footer Placeholder 4">
            <a:extLst>
              <a:ext uri="{FF2B5EF4-FFF2-40B4-BE49-F238E27FC236}">
                <a16:creationId xmlns:a16="http://schemas.microsoft.com/office/drawing/2014/main" id="{2FCE24BB-DE37-169D-9995-9D73D55395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58A0E0-735B-ABC6-F17F-D42ED9D88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47632-1E11-4065-B9E5-98A948FE5CE4}" type="slidenum">
              <a:rPr lang="en-IN" smtClean="0"/>
              <a:pPr/>
              <a:t>‹#›</a:t>
            </a:fld>
            <a:endParaRPr lang="en-IN"/>
          </a:p>
        </p:txBody>
      </p:sp>
    </p:spTree>
    <p:extLst>
      <p:ext uri="{BB962C8B-B14F-4D97-AF65-F5344CB8AC3E}">
        <p14:creationId xmlns:p14="http://schemas.microsoft.com/office/powerpoint/2010/main" val="3145126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9.emf"/><Relationship Id="rId4" Type="http://schemas.openxmlformats.org/officeDocument/2006/relationships/image" Target="../media/image8.jp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16.jpg"/><Relationship Id="rId4" Type="http://schemas.openxmlformats.org/officeDocument/2006/relationships/image" Target="../media/image15.jp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20.jp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4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23.jp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25.jp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26.jp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421524" y="793535"/>
            <a:ext cx="10989081" cy="3416279"/>
          </a:xfrm>
          <a:prstGeom prst="rect">
            <a:avLst/>
          </a:prstGeom>
          <a:noFill/>
          <a:ln>
            <a:noFill/>
          </a:ln>
        </p:spPr>
        <p:txBody>
          <a:bodyPr spcFirstLastPara="1" wrap="square" lIns="91425" tIns="45700" rIns="91425" bIns="45700" anchor="t" anchorCtr="0">
            <a:spAutoFit/>
          </a:bodyPr>
          <a:lstStyle/>
          <a:p>
            <a:pPr fontAlgn="base">
              <a:lnSpc>
                <a:spcPct val="150000"/>
              </a:lnSpc>
            </a:pPr>
            <a:r>
              <a:rPr lang="en-US" sz="3600" b="1" dirty="0">
                <a:latin typeface="Nunito Sans"/>
              </a:rPr>
              <a:t>		</a:t>
            </a:r>
          </a:p>
          <a:p>
            <a:pPr fontAlgn="base">
              <a:lnSpc>
                <a:spcPct val="150000"/>
              </a:lnSpc>
            </a:pPr>
            <a:r>
              <a:rPr lang="en-US" sz="3600" b="1" dirty="0">
                <a:latin typeface="Nunito Sans"/>
              </a:rPr>
              <a:t>		</a:t>
            </a:r>
          </a:p>
          <a:p>
            <a:pPr fontAlgn="base">
              <a:lnSpc>
                <a:spcPct val="150000"/>
              </a:lnSpc>
            </a:pPr>
            <a:r>
              <a:rPr lang="en-US" sz="3600" b="1" dirty="0">
                <a:latin typeface="Nunito Sans"/>
              </a:rPr>
              <a:t>	    INTRODUCTION TO MACHINE LEARNING</a:t>
            </a:r>
          </a:p>
          <a:p>
            <a:pPr fontAlgn="base">
              <a:lnSpc>
                <a:spcPct val="150000"/>
              </a:lnSpc>
            </a:pPr>
            <a:r>
              <a:rPr lang="en-US" sz="3600" b="1" dirty="0">
                <a:latin typeface="Nunito Sans"/>
              </a:rPr>
              <a:t>					- UNIT 1</a:t>
            </a: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08599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E8D1636-FE62-F635-7D0A-56DF9DA46870}"/>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65934307-D035-DFE8-6636-DA7DB2C9DDC7}"/>
              </a:ext>
            </a:extLst>
          </p:cNvPr>
          <p:cNvSpPr txBox="1"/>
          <p:nvPr/>
        </p:nvSpPr>
        <p:spPr>
          <a:xfrm>
            <a:off x="421524" y="958425"/>
            <a:ext cx="10989081" cy="2862282"/>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t>The basic machine learning process can be divided into three parts: </a:t>
            </a:r>
          </a:p>
          <a:p>
            <a:pPr>
              <a:lnSpc>
                <a:spcPct val="150000"/>
              </a:lnSpc>
              <a:buFont typeface="Arial" panose="020B0604020202020204" pitchFamily="34" charset="0"/>
              <a:buChar char="•"/>
            </a:pPr>
            <a:r>
              <a:rPr lang="en-US" sz="2000" dirty="0"/>
              <a:t>  </a:t>
            </a:r>
            <a:r>
              <a:rPr lang="en-US" sz="2000" b="1" dirty="0"/>
              <a:t>Data Input: </a:t>
            </a:r>
            <a:r>
              <a:rPr lang="en-US" sz="2000" dirty="0"/>
              <a:t>Past data or information is utilized as a basis for future decision-making</a:t>
            </a:r>
          </a:p>
          <a:p>
            <a:pPr>
              <a:lnSpc>
                <a:spcPct val="150000"/>
              </a:lnSpc>
              <a:buFont typeface="Arial" panose="020B0604020202020204" pitchFamily="34" charset="0"/>
              <a:buChar char="•"/>
            </a:pPr>
            <a:r>
              <a:rPr lang="en-US" sz="2000" dirty="0"/>
              <a:t>  </a:t>
            </a:r>
            <a:r>
              <a:rPr lang="en-US" sz="2000" b="1" dirty="0"/>
              <a:t>Abstraction</a:t>
            </a:r>
            <a:r>
              <a:rPr lang="en-US" sz="2000" dirty="0"/>
              <a:t>: The input data is represented in a broader way through the underlying algorithm</a:t>
            </a:r>
          </a:p>
          <a:p>
            <a:pPr>
              <a:lnSpc>
                <a:spcPct val="150000"/>
              </a:lnSpc>
              <a:buFont typeface="Arial" panose="020B0604020202020204" pitchFamily="34" charset="0"/>
              <a:buChar char="•"/>
            </a:pPr>
            <a:r>
              <a:rPr lang="en-US" sz="2000" dirty="0"/>
              <a:t>  </a:t>
            </a:r>
            <a:r>
              <a:rPr lang="en-US" sz="2000" b="1" dirty="0"/>
              <a:t>Generalization</a:t>
            </a:r>
            <a:r>
              <a:rPr lang="en-US" sz="2000" dirty="0"/>
              <a:t>: The abstracted representation is made to form a framework for making decisions</a:t>
            </a:r>
          </a:p>
          <a:p>
            <a:pPr>
              <a:lnSpc>
                <a:spcPct val="150000"/>
              </a:lnSpc>
            </a:pPr>
            <a:endParaRPr lang="en-US" sz="2000" dirty="0"/>
          </a:p>
          <a:p>
            <a:pPr>
              <a:lnSpc>
                <a:spcPct val="150000"/>
              </a:lnSpc>
            </a:pPr>
            <a:r>
              <a:rPr lang="en-US" sz="2000" b="1" dirty="0"/>
              <a:t> 			Fig. A schematic representation of the machine learning process.</a:t>
            </a:r>
          </a:p>
        </p:txBody>
      </p:sp>
      <p:sp>
        <p:nvSpPr>
          <p:cNvPr id="115" name="Google Shape;115;p3">
            <a:extLst>
              <a:ext uri="{FF2B5EF4-FFF2-40B4-BE49-F238E27FC236}">
                <a16:creationId xmlns:a16="http://schemas.microsoft.com/office/drawing/2014/main" id="{9644DBBC-E90C-420E-9D70-32C86E775D1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0888A0E-B497-DB91-9E56-76A8AB50E98E}"/>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US" sz="25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INTRODUCTION AND MOTIVATION </a:t>
            </a:r>
            <a:r>
              <a:rPr lang="en-US" sz="2500" b="1" dirty="0">
                <a:solidFill>
                  <a:prstClr val="white"/>
                </a:solidFill>
                <a:latin typeface="Nunito Sans" panose="00000500000000000000"/>
                <a:ea typeface="Nunito Sans" panose="00000500000000000000"/>
                <a:cs typeface="Nunito Sans" panose="00000500000000000000"/>
                <a:sym typeface="Nunito Sans" panose="00000500000000000000"/>
              </a:rPr>
              <a:t>F</a:t>
            </a:r>
            <a:r>
              <a:rPr lang="en-US" sz="25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OR MACHINE LEARNING</a:t>
            </a:r>
            <a:endPar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F062B7EA-2220-4BC6-C668-3BD18EDC145D}"/>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20A319E2-6D40-76F6-224D-F0F597AD922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C792ACF5-C2DE-D287-F664-FF26E9A84B52}"/>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B32F48F9-D88B-4E9F-3A51-3D3D8033762E}"/>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FBB5724-6458-ECE5-89FC-C76D3D241FD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BB0680B4-20B5-E4CF-6774-B56AB074839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DC026B67-D87D-7E88-8EBD-673810D61F6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13C3182B-373A-4639-C2AA-E0AD9A6F9BE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35356B30-F421-23BD-507A-E08F6B7F69B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00C1EB2E-D65A-2F60-E580-2D13C583078B}"/>
              </a:ext>
            </a:extLst>
          </p:cNvPr>
          <p:cNvPicPr>
            <a:picLocks noChangeAspect="1"/>
          </p:cNvPicPr>
          <p:nvPr/>
        </p:nvPicPr>
        <p:blipFill>
          <a:blip r:embed="rId4"/>
          <a:stretch>
            <a:fillRect/>
          </a:stretch>
        </p:blipFill>
        <p:spPr>
          <a:xfrm>
            <a:off x="1702544" y="4151783"/>
            <a:ext cx="8912872" cy="2032602"/>
          </a:xfrm>
          <a:prstGeom prst="rect">
            <a:avLst/>
          </a:prstGeom>
        </p:spPr>
      </p:pic>
    </p:spTree>
    <p:extLst>
      <p:ext uri="{BB962C8B-B14F-4D97-AF65-F5344CB8AC3E}">
        <p14:creationId xmlns:p14="http://schemas.microsoft.com/office/powerpoint/2010/main" val="2538406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A5A937E-7D69-56B0-ED7F-976ADC08E3FF}"/>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006F247B-446F-A779-7353-4852CAD639B9}"/>
              </a:ext>
            </a:extLst>
          </p:cNvPr>
          <p:cNvSpPr txBox="1"/>
          <p:nvPr/>
        </p:nvSpPr>
        <p:spPr>
          <a:xfrm>
            <a:off x="421524" y="838505"/>
            <a:ext cx="10989081" cy="6093936"/>
          </a:xfrm>
          <a:prstGeom prst="rect">
            <a:avLst/>
          </a:prstGeom>
          <a:noFill/>
          <a:ln>
            <a:noFill/>
          </a:ln>
        </p:spPr>
        <p:txBody>
          <a:bodyPr spcFirstLastPara="1" wrap="square" lIns="91425" tIns="45700" rIns="91425" bIns="45700" anchor="t" anchorCtr="0">
            <a:spAutoFit/>
          </a:bodyPr>
          <a:lstStyle/>
          <a:p>
            <a:pPr>
              <a:lnSpc>
                <a:spcPct val="150000"/>
              </a:lnSpc>
              <a:buFont typeface="Arial" panose="020B0604020202020204" pitchFamily="34" charset="0"/>
              <a:buChar char="•"/>
            </a:pPr>
            <a:r>
              <a:rPr lang="en-US" sz="2000" b="1" dirty="0"/>
              <a:t>1950</a:t>
            </a:r>
            <a:r>
              <a:rPr lang="en-US" sz="2000" dirty="0"/>
              <a:t>: Alan Turing proposes the concept of a "learning machine."</a:t>
            </a:r>
          </a:p>
          <a:p>
            <a:pPr>
              <a:lnSpc>
                <a:spcPct val="150000"/>
              </a:lnSpc>
              <a:buFont typeface="Arial" panose="020B0604020202020204" pitchFamily="34" charset="0"/>
              <a:buChar char="•"/>
            </a:pPr>
            <a:r>
              <a:rPr lang="en-US" sz="2000" b="1" dirty="0"/>
              <a:t>1952</a:t>
            </a:r>
            <a:r>
              <a:rPr lang="en-US" sz="2000" dirty="0"/>
              <a:t>: Arthur Samuel develops the first machine learning program that can play Checkers.</a:t>
            </a:r>
          </a:p>
          <a:p>
            <a:pPr>
              <a:lnSpc>
                <a:spcPct val="150000"/>
              </a:lnSpc>
              <a:buFont typeface="Arial" panose="020B0604020202020204" pitchFamily="34" charset="0"/>
              <a:buChar char="•"/>
            </a:pPr>
            <a:r>
              <a:rPr lang="en-US" sz="2000" b="1" dirty="0"/>
              <a:t>1957</a:t>
            </a:r>
            <a:r>
              <a:rPr lang="en-US" sz="2000" dirty="0"/>
              <a:t>: Frank Rosenblatt creates the first neural network model, simulating the human brain.</a:t>
            </a:r>
          </a:p>
          <a:p>
            <a:pPr>
              <a:lnSpc>
                <a:spcPct val="150000"/>
              </a:lnSpc>
              <a:buFont typeface="Arial" panose="020B0604020202020204" pitchFamily="34" charset="0"/>
              <a:buChar char="•"/>
            </a:pPr>
            <a:r>
              <a:rPr lang="en-US" sz="2000" b="1" dirty="0"/>
              <a:t>1967</a:t>
            </a:r>
            <a:r>
              <a:rPr lang="en-US" sz="2000" dirty="0"/>
              <a:t>: Nearest neighbor algorithm is developed, marking the beginning of basic pattern recognition.</a:t>
            </a:r>
          </a:p>
          <a:p>
            <a:pPr>
              <a:lnSpc>
                <a:spcPct val="150000"/>
              </a:lnSpc>
              <a:buFont typeface="Arial" panose="020B0604020202020204" pitchFamily="34" charset="0"/>
              <a:buChar char="•"/>
            </a:pPr>
            <a:r>
              <a:rPr lang="en-US" sz="2000" b="1" dirty="0"/>
              <a:t>1979</a:t>
            </a:r>
            <a:r>
              <a:rPr lang="en-US" sz="2000" dirty="0"/>
              <a:t>: Stanford students develop the first self-driving cart capable of navigating obstacles.</a:t>
            </a:r>
          </a:p>
          <a:p>
            <a:pPr>
              <a:lnSpc>
                <a:spcPct val="150000"/>
              </a:lnSpc>
              <a:buFont typeface="Arial" panose="020B0604020202020204" pitchFamily="34" charset="0"/>
              <a:buChar char="•"/>
            </a:pPr>
            <a:r>
              <a:rPr lang="en-US" sz="2000" b="1" dirty="0"/>
              <a:t>1982</a:t>
            </a:r>
            <a:r>
              <a:rPr lang="en-US" sz="2000" dirty="0"/>
              <a:t>: Recurrent Neural Networks (RNN) are developed.</a:t>
            </a:r>
          </a:p>
          <a:p>
            <a:pPr>
              <a:lnSpc>
                <a:spcPct val="150000"/>
              </a:lnSpc>
              <a:buFont typeface="Arial" panose="020B0604020202020204" pitchFamily="34" charset="0"/>
              <a:buChar char="•"/>
            </a:pPr>
            <a:r>
              <a:rPr lang="en-US" sz="2000" b="1" dirty="0"/>
              <a:t>1989</a:t>
            </a:r>
            <a:r>
              <a:rPr lang="en-US" sz="2000" dirty="0"/>
              <a:t>: Conceptualization of reinforcement learning and start of machine learning commercialization.</a:t>
            </a:r>
          </a:p>
          <a:p>
            <a:pPr>
              <a:lnSpc>
                <a:spcPct val="150000"/>
              </a:lnSpc>
              <a:buFont typeface="Arial" panose="020B0604020202020204" pitchFamily="34" charset="0"/>
              <a:buChar char="•"/>
            </a:pPr>
            <a:r>
              <a:rPr lang="en-US" sz="2000" b="1" dirty="0"/>
              <a:t>1995</a:t>
            </a:r>
            <a:r>
              <a:rPr lang="en-US" sz="2000" dirty="0"/>
              <a:t>: Introduction of Random Forest and Support Vector Machine (SVM) algorithms.</a:t>
            </a:r>
          </a:p>
          <a:p>
            <a:pPr>
              <a:lnSpc>
                <a:spcPct val="150000"/>
              </a:lnSpc>
              <a:buFont typeface="Arial" panose="020B0604020202020204" pitchFamily="34" charset="0"/>
              <a:buChar char="•"/>
            </a:pPr>
            <a:r>
              <a:rPr lang="en-US" sz="2000" b="1" dirty="0"/>
              <a:t>1997</a:t>
            </a:r>
            <a:r>
              <a:rPr lang="en-US" sz="2000" dirty="0"/>
              <a:t>: IBM's Deep Blue beats world chess champion Gary Kasparov.</a:t>
            </a:r>
          </a:p>
          <a:p>
            <a:pPr>
              <a:lnSpc>
                <a:spcPct val="150000"/>
              </a:lnSpc>
              <a:buFont typeface="Arial" panose="020B0604020202020204" pitchFamily="34" charset="0"/>
              <a:buChar char="•"/>
            </a:pPr>
            <a:r>
              <a:rPr lang="en-US" sz="2000" b="1" dirty="0"/>
              <a:t>2006</a:t>
            </a:r>
            <a:r>
              <a:rPr lang="en-US" sz="2000" dirty="0"/>
              <a:t>: Netflix launches the first machine learning competition, Hinton introduces Deep Learning.</a:t>
            </a:r>
          </a:p>
          <a:p>
            <a:pPr>
              <a:lnSpc>
                <a:spcPct val="150000"/>
              </a:lnSpc>
              <a:buFont typeface="Arial" panose="020B0604020202020204" pitchFamily="34" charset="0"/>
              <a:buChar char="•"/>
            </a:pPr>
            <a:r>
              <a:rPr lang="en-US" sz="2000" b="1" dirty="0"/>
              <a:t>2010</a:t>
            </a:r>
            <a:r>
              <a:rPr lang="en-US" sz="2000" dirty="0"/>
              <a:t>: Kaggle, a platform for machine learning competitions, is launched.</a:t>
            </a:r>
          </a:p>
          <a:p>
            <a:pPr>
              <a:lnSpc>
                <a:spcPct val="150000"/>
              </a:lnSpc>
              <a:buFont typeface="Arial" panose="020B0604020202020204" pitchFamily="34" charset="0"/>
              <a:buChar char="•"/>
            </a:pPr>
            <a:r>
              <a:rPr lang="en-US" sz="2000" b="1" dirty="0"/>
              <a:t>2011</a:t>
            </a:r>
            <a:r>
              <a:rPr lang="en-US" sz="2000" dirty="0"/>
              <a:t>: IBM’s Watson wins against two human champions in Jeopardy.</a:t>
            </a:r>
          </a:p>
          <a:p>
            <a:pPr>
              <a:lnSpc>
                <a:spcPct val="150000"/>
              </a:lnSpc>
              <a:buFont typeface="Arial" panose="020B0604020202020204" pitchFamily="34" charset="0"/>
              <a:buChar char="•"/>
            </a:pPr>
            <a:r>
              <a:rPr lang="en-US" sz="2000" b="1" dirty="0"/>
              <a:t>2016</a:t>
            </a:r>
            <a:r>
              <a:rPr lang="en-US" sz="2000" dirty="0"/>
              <a:t>: Google’s AlphaGo beats an unhandicapped professional Go player.</a:t>
            </a:r>
          </a:p>
        </p:txBody>
      </p:sp>
      <p:sp>
        <p:nvSpPr>
          <p:cNvPr id="115" name="Google Shape;115;p3">
            <a:extLst>
              <a:ext uri="{FF2B5EF4-FFF2-40B4-BE49-F238E27FC236}">
                <a16:creationId xmlns:a16="http://schemas.microsoft.com/office/drawing/2014/main" id="{9021E78F-EC7D-C5E9-1ACE-272B1B8E04C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0602D30E-7D29-BB8D-AF6E-9AC8482AEA59}"/>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SIGNIFICANT MILESTONES IN THE JOURNEY OF MACHINE LEARNING</a:t>
            </a:r>
          </a:p>
        </p:txBody>
      </p:sp>
      <p:pic>
        <p:nvPicPr>
          <p:cNvPr id="117" name="Google Shape;117;p3">
            <a:extLst>
              <a:ext uri="{FF2B5EF4-FFF2-40B4-BE49-F238E27FC236}">
                <a16:creationId xmlns:a16="http://schemas.microsoft.com/office/drawing/2014/main" id="{E8AF5DE2-8461-86EF-58AE-6EAA4503120F}"/>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8BD9D436-100A-BEB4-9CD8-655B14E57D1C}"/>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981B20C9-3E98-315E-C723-91075CC5F35D}"/>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2A7F7178-C39F-1675-D8D4-BF048173F8E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61BD7507-6702-7710-1333-4CB87538BA6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5871281-498E-0B80-BDA8-EEF8DE3786A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6557BDD4-9EFB-0136-4CF3-BF74B3A8615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42E0E35-D23D-EA9B-BD28-3405695D07C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550BA6F6-E0CF-CB66-AE94-216B4E24801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87642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77E5A34-7EB6-367D-DAC3-079324F3E2FA}"/>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03A3E6C5-8AE1-A82E-CB99-DADFF040A284}"/>
              </a:ext>
            </a:extLst>
          </p:cNvPr>
          <p:cNvSpPr txBox="1"/>
          <p:nvPr/>
        </p:nvSpPr>
        <p:spPr>
          <a:xfrm>
            <a:off x="421524" y="838505"/>
            <a:ext cx="10989081"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Definition of learning: </a:t>
            </a:r>
          </a:p>
          <a:p>
            <a:pPr>
              <a:lnSpc>
                <a:spcPct val="150000"/>
              </a:lnSpc>
              <a:buFont typeface="Arial" panose="020B0604020202020204" pitchFamily="34" charset="0"/>
              <a:buChar char="•"/>
            </a:pPr>
            <a:r>
              <a:rPr lang="en-US" sz="2000" dirty="0">
                <a:latin typeface="Nunito Sans" pitchFamily="2" charset="0"/>
              </a:rPr>
              <a:t> A computer program is said to learn from experience E with tasks T and performance measure P, if its performance at tasks T, as measured by P, improves with experience E. </a:t>
            </a:r>
          </a:p>
          <a:p>
            <a:pPr>
              <a:lnSpc>
                <a:spcPct val="150000"/>
              </a:lnSpc>
            </a:pPr>
            <a:r>
              <a:rPr lang="en-US" sz="2000" b="1" dirty="0">
                <a:latin typeface="Nunito Sans" pitchFamily="2" charset="0"/>
              </a:rPr>
              <a:t>Examples :</a:t>
            </a:r>
          </a:p>
          <a:p>
            <a:pPr>
              <a:lnSpc>
                <a:spcPct val="150000"/>
              </a:lnSpc>
              <a:buFont typeface="Arial" panose="020B0604020202020204" pitchFamily="34" charset="0"/>
              <a:buChar char="•"/>
            </a:pPr>
            <a:r>
              <a:rPr lang="en-US" sz="2000" b="1" dirty="0">
                <a:latin typeface="Nunito Sans" pitchFamily="2" charset="0"/>
              </a:rPr>
              <a:t> Handwriting recognition learning problem :</a:t>
            </a:r>
          </a:p>
          <a:p>
            <a:pPr>
              <a:lnSpc>
                <a:spcPct val="150000"/>
              </a:lnSpc>
              <a:buFont typeface="Arial" panose="020B0604020202020204" pitchFamily="34" charset="0"/>
              <a:buChar char="•"/>
            </a:pPr>
            <a:r>
              <a:rPr lang="en-US" sz="2000" dirty="0">
                <a:latin typeface="Nunito Sans" pitchFamily="2" charset="0"/>
              </a:rPr>
              <a:t>	Task T:  Recognizing and classifying handwritten words within images  </a:t>
            </a:r>
          </a:p>
          <a:p>
            <a:pPr>
              <a:lnSpc>
                <a:spcPct val="150000"/>
              </a:lnSpc>
              <a:buFont typeface="Arial" panose="020B0604020202020204" pitchFamily="34" charset="0"/>
              <a:buChar char="•"/>
            </a:pPr>
            <a:r>
              <a:rPr lang="en-US" sz="2000" dirty="0">
                <a:latin typeface="Nunito Sans" pitchFamily="2" charset="0"/>
              </a:rPr>
              <a:t>	Performance P: Percent of words correctly classified </a:t>
            </a:r>
          </a:p>
          <a:p>
            <a:pPr>
              <a:lnSpc>
                <a:spcPct val="150000"/>
              </a:lnSpc>
              <a:buFont typeface="Arial" panose="020B0604020202020204" pitchFamily="34" charset="0"/>
              <a:buChar char="•"/>
            </a:pPr>
            <a:r>
              <a:rPr lang="en-US" sz="2000" dirty="0">
                <a:latin typeface="Nunito Sans" pitchFamily="2" charset="0"/>
              </a:rPr>
              <a:t>	Training experience E: A dataset of handwritten words with given classifications  </a:t>
            </a:r>
          </a:p>
          <a:p>
            <a:pPr>
              <a:lnSpc>
                <a:spcPct val="150000"/>
              </a:lnSpc>
              <a:buFont typeface="Arial" panose="020B0604020202020204" pitchFamily="34" charset="0"/>
              <a:buChar char="•"/>
            </a:pPr>
            <a:r>
              <a:rPr lang="en-US" sz="2000" b="1" dirty="0">
                <a:latin typeface="Nunito Sans" pitchFamily="2" charset="0"/>
              </a:rPr>
              <a:t> A robot driving learning problem :</a:t>
            </a:r>
          </a:p>
          <a:p>
            <a:pPr>
              <a:lnSpc>
                <a:spcPct val="150000"/>
              </a:lnSpc>
              <a:buFont typeface="Arial" panose="020B0604020202020204" pitchFamily="34" charset="0"/>
              <a:buChar char="•"/>
            </a:pPr>
            <a:r>
              <a:rPr lang="en-US" sz="2000" dirty="0">
                <a:latin typeface="Nunito Sans" pitchFamily="2" charset="0"/>
              </a:rPr>
              <a:t>	Task T: Driving on highways using vision sensors </a:t>
            </a:r>
          </a:p>
          <a:p>
            <a:pPr>
              <a:lnSpc>
                <a:spcPct val="150000"/>
              </a:lnSpc>
              <a:buFont typeface="Arial" panose="020B0604020202020204" pitchFamily="34" charset="0"/>
              <a:buChar char="•"/>
            </a:pPr>
            <a:r>
              <a:rPr lang="en-US" sz="2000" dirty="0">
                <a:latin typeface="Nunito Sans" pitchFamily="2" charset="0"/>
              </a:rPr>
              <a:t>	Performance P: Average distance traveled before an error </a:t>
            </a:r>
          </a:p>
          <a:p>
            <a:pPr>
              <a:lnSpc>
                <a:spcPct val="150000"/>
              </a:lnSpc>
              <a:buFont typeface="Arial" panose="020B0604020202020204" pitchFamily="34" charset="0"/>
              <a:buChar char="•"/>
            </a:pPr>
            <a:r>
              <a:rPr lang="en-US" sz="2000" dirty="0">
                <a:latin typeface="Nunito Sans" pitchFamily="2" charset="0"/>
              </a:rPr>
              <a:t>	Training experience E: A sequence of images and steering commands recorded while observing a human driver </a:t>
            </a:r>
          </a:p>
        </p:txBody>
      </p:sp>
      <p:sp>
        <p:nvSpPr>
          <p:cNvPr id="115" name="Google Shape;115;p3">
            <a:extLst>
              <a:ext uri="{FF2B5EF4-FFF2-40B4-BE49-F238E27FC236}">
                <a16:creationId xmlns:a16="http://schemas.microsoft.com/office/drawing/2014/main" id="{B635D06D-F435-3964-50EB-8DA84BACA76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B4C9A4E-0D4C-8FA7-2768-98CAC17D27DA}"/>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SIGNIFICANT MILESTONES IN THE JOURNEY OF MACHINE LEARNING</a:t>
            </a:r>
          </a:p>
        </p:txBody>
      </p:sp>
      <p:pic>
        <p:nvPicPr>
          <p:cNvPr id="117" name="Google Shape;117;p3">
            <a:extLst>
              <a:ext uri="{FF2B5EF4-FFF2-40B4-BE49-F238E27FC236}">
                <a16:creationId xmlns:a16="http://schemas.microsoft.com/office/drawing/2014/main" id="{CCCB8733-2A1A-ECD6-F479-5B98521C3565}"/>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7AA6FC1B-1524-FF17-CACF-EA370D01100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108CEBD1-04DF-DE20-E516-90FDB8C15CF5}"/>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DE89C46-382C-84D5-D6D3-12850C13FB3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8B64944-A4AA-9208-70AA-13775C268A2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E43FEC6B-CBAE-E7E3-E9E6-BE83137A8CF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6BB931CE-7997-09CD-54F8-68A8BD4EC4D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F662026-02BA-9151-E31A-E4C3CCC3166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0EE3FAD-3CAC-4FEE-853E-D5B6045A275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34361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AC6E3BF-85F6-D92C-D195-0C195BC1577D}"/>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FDA41F89-859B-A705-BD0B-B52039667DCE}"/>
              </a:ext>
            </a:extLst>
          </p:cNvPr>
          <p:cNvSpPr txBox="1"/>
          <p:nvPr/>
        </p:nvSpPr>
        <p:spPr>
          <a:xfrm>
            <a:off x="421524" y="928445"/>
            <a:ext cx="10989081" cy="470894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Supervised learning: </a:t>
            </a:r>
          </a:p>
          <a:p>
            <a:pPr>
              <a:lnSpc>
                <a:spcPct val="150000"/>
              </a:lnSpc>
            </a:pPr>
            <a:r>
              <a:rPr lang="en-US" sz="2000" dirty="0">
                <a:latin typeface="Nunito Sans" pitchFamily="2" charset="0"/>
              </a:rPr>
              <a:t>•	Supervised learning is the machine learning task of learning a function that maps an input to an output based on example input output pairs.  </a:t>
            </a:r>
          </a:p>
          <a:p>
            <a:pPr>
              <a:lnSpc>
                <a:spcPct val="150000"/>
              </a:lnSpc>
            </a:pPr>
            <a:r>
              <a:rPr lang="en-US" sz="2000" dirty="0">
                <a:latin typeface="Nunito Sans" pitchFamily="2" charset="0"/>
              </a:rPr>
              <a:t>•	The given data is labeled.  </a:t>
            </a:r>
          </a:p>
          <a:p>
            <a:pPr>
              <a:lnSpc>
                <a:spcPct val="150000"/>
              </a:lnSpc>
            </a:pPr>
            <a:r>
              <a:rPr lang="en-US" sz="2000" dirty="0">
                <a:latin typeface="Nunito Sans" pitchFamily="2" charset="0"/>
              </a:rPr>
              <a:t>•	Both classification and regression problems are supervised learning problems.  </a:t>
            </a:r>
          </a:p>
          <a:p>
            <a:pPr>
              <a:lnSpc>
                <a:spcPct val="150000"/>
              </a:lnSpc>
            </a:pPr>
            <a:r>
              <a:rPr lang="en-US" sz="2000" dirty="0">
                <a:latin typeface="Nunito Sans" pitchFamily="2" charset="0"/>
              </a:rPr>
              <a:t>•	</a:t>
            </a:r>
            <a:r>
              <a:rPr lang="en-US" sz="2000" b="1" dirty="0">
                <a:latin typeface="Nunito Sans" pitchFamily="2" charset="0"/>
              </a:rPr>
              <a:t>For example, </a:t>
            </a:r>
            <a:r>
              <a:rPr lang="en-US" sz="2000" dirty="0">
                <a:latin typeface="Nunito Sans" pitchFamily="2" charset="0"/>
              </a:rPr>
              <a:t>the inputs could be camera images, each one accompanied by an output saying “bus” or “pedestrian,” etc.  </a:t>
            </a:r>
          </a:p>
          <a:p>
            <a:pPr>
              <a:lnSpc>
                <a:spcPct val="150000"/>
              </a:lnSpc>
            </a:pPr>
            <a:r>
              <a:rPr lang="en-US" sz="2000" dirty="0">
                <a:latin typeface="Nunito Sans" pitchFamily="2" charset="0"/>
              </a:rPr>
              <a:t>•	An output like this is called a label.  </a:t>
            </a:r>
          </a:p>
          <a:p>
            <a:pPr>
              <a:lnSpc>
                <a:spcPct val="150000"/>
              </a:lnSpc>
            </a:pPr>
            <a:r>
              <a:rPr lang="en-US" sz="2000" dirty="0">
                <a:latin typeface="Nunito Sans" pitchFamily="2" charset="0"/>
              </a:rPr>
              <a:t>•	The agent learns a function that, when given a new image, predicts the appropriate label. </a:t>
            </a:r>
          </a:p>
        </p:txBody>
      </p:sp>
      <p:sp>
        <p:nvSpPr>
          <p:cNvPr id="115" name="Google Shape;115;p3">
            <a:extLst>
              <a:ext uri="{FF2B5EF4-FFF2-40B4-BE49-F238E27FC236}">
                <a16:creationId xmlns:a16="http://schemas.microsoft.com/office/drawing/2014/main" id="{6C914CEA-5530-1E3A-D7B8-DF5174325F6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899420D-3756-657F-E66C-AF63E8230195}"/>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SUPERVISED LEARNING</a:t>
            </a:r>
          </a:p>
        </p:txBody>
      </p:sp>
      <p:pic>
        <p:nvPicPr>
          <p:cNvPr id="117" name="Google Shape;117;p3">
            <a:extLst>
              <a:ext uri="{FF2B5EF4-FFF2-40B4-BE49-F238E27FC236}">
                <a16:creationId xmlns:a16="http://schemas.microsoft.com/office/drawing/2014/main" id="{570D0F68-A44B-5A4A-AD40-EC36A446F51A}"/>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322AAD7A-8002-A2F8-82C6-381FF5BDBD77}"/>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D53E8D47-19B9-AC7A-B129-BE6A50F6633F}"/>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E8BF7CE8-7617-D68A-7E2D-56DBEE8540C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736B4055-4600-66B5-699B-B86A623C436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FDF8F1C8-0980-E4BB-342D-38453260EE4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F7332174-D858-E68D-48B9-24B24426228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5A0BE095-3EF3-B58D-65B8-950F03892E1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CE5C69B-FDEA-AF7D-9734-E6F05C23787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50485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612CD0B-56CC-079A-AC7A-E48913E4DC86}"/>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39552E8D-F9AB-4C34-CFC8-A43873AFB7A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8AC8A12-393E-F037-887C-D8CEAF022A54}"/>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SUPERVISED LEARNING</a:t>
            </a:r>
          </a:p>
        </p:txBody>
      </p:sp>
      <p:pic>
        <p:nvPicPr>
          <p:cNvPr id="117" name="Google Shape;117;p3">
            <a:extLst>
              <a:ext uri="{FF2B5EF4-FFF2-40B4-BE49-F238E27FC236}">
                <a16:creationId xmlns:a16="http://schemas.microsoft.com/office/drawing/2014/main" id="{B9B0A420-3854-3497-9CAB-EFD95A4F42E6}"/>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BAEC317A-913D-5AC5-DA97-957B43A6F47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BFDF14BC-5A3E-DE42-03EC-371F9FBE1203}"/>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31B96CAF-7562-EB69-0DA2-E63CC81119F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1D2100B-D4ED-91CA-F2D1-C0C2467A6EC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3ABB032-EAC2-7B1E-29CA-85527119003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892C4A70-BF79-B99D-4ACF-3179A5FDDA9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C9B93CE5-DB9D-02D1-BF29-FAB84A572EE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16046351-3DED-E71B-D39D-D7ABD3DC7ED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AutoShape 2" descr="Uploaded image">
            <a:extLst>
              <a:ext uri="{FF2B5EF4-FFF2-40B4-BE49-F238E27FC236}">
                <a16:creationId xmlns:a16="http://schemas.microsoft.com/office/drawing/2014/main" id="{55DA4566-8471-65BE-D4A7-B19DB483373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62F8A93C-3AD8-4B1A-10BF-3488B9708235}"/>
              </a:ext>
            </a:extLst>
          </p:cNvPr>
          <p:cNvPicPr>
            <a:picLocks noChangeAspect="1"/>
          </p:cNvPicPr>
          <p:nvPr/>
        </p:nvPicPr>
        <p:blipFill>
          <a:blip r:embed="rId4"/>
          <a:stretch>
            <a:fillRect/>
          </a:stretch>
        </p:blipFill>
        <p:spPr>
          <a:xfrm>
            <a:off x="1948722" y="940633"/>
            <a:ext cx="8685140" cy="5211083"/>
          </a:xfrm>
          <a:prstGeom prst="rect">
            <a:avLst/>
          </a:prstGeom>
        </p:spPr>
      </p:pic>
    </p:spTree>
    <p:extLst>
      <p:ext uri="{BB962C8B-B14F-4D97-AF65-F5344CB8AC3E}">
        <p14:creationId xmlns:p14="http://schemas.microsoft.com/office/powerpoint/2010/main" val="963630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8DC8849-8855-8916-7CF7-44876D4C9B8E}"/>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394A5FBC-001C-6695-74B5-51107A3684FF}"/>
              </a:ext>
            </a:extLst>
          </p:cNvPr>
          <p:cNvSpPr txBox="1"/>
          <p:nvPr/>
        </p:nvSpPr>
        <p:spPr>
          <a:xfrm>
            <a:off x="421524" y="928445"/>
            <a:ext cx="10989081"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Unsupervised learning: </a:t>
            </a:r>
          </a:p>
          <a:p>
            <a:pPr>
              <a:lnSpc>
                <a:spcPct val="150000"/>
              </a:lnSpc>
            </a:pPr>
            <a:r>
              <a:rPr lang="en-US" sz="2000" dirty="0">
                <a:latin typeface="Nunito Sans" pitchFamily="2" charset="0"/>
              </a:rPr>
              <a:t>•	Unsupervised learning is a type of machine learning algorithm used to draw inferences from datasets consisting of input data without labeled responses.  </a:t>
            </a:r>
          </a:p>
          <a:p>
            <a:pPr>
              <a:lnSpc>
                <a:spcPct val="150000"/>
              </a:lnSpc>
            </a:pPr>
            <a:r>
              <a:rPr lang="en-US" sz="2000" dirty="0">
                <a:latin typeface="Nunito Sans" pitchFamily="2" charset="0"/>
              </a:rPr>
              <a:t>•	In unsupervised learning algorithms, classification or categorization is not included in the observations.  </a:t>
            </a:r>
          </a:p>
          <a:p>
            <a:pPr>
              <a:lnSpc>
                <a:spcPct val="150000"/>
              </a:lnSpc>
            </a:pPr>
            <a:r>
              <a:rPr lang="en-US" sz="2000" dirty="0">
                <a:latin typeface="Nunito Sans" pitchFamily="2" charset="0"/>
              </a:rPr>
              <a:t>•	In unsupervised learning the agent learns patterns in the input without any explicit feedback.  </a:t>
            </a:r>
          </a:p>
          <a:p>
            <a:pPr>
              <a:lnSpc>
                <a:spcPct val="150000"/>
              </a:lnSpc>
            </a:pPr>
            <a:r>
              <a:rPr lang="en-US" sz="2000" dirty="0">
                <a:latin typeface="Nunito Sans" pitchFamily="2" charset="0"/>
              </a:rPr>
              <a:t>•	The most common unsupervised learning task is clustering: detecting potentially useful clusters of input examples.  </a:t>
            </a:r>
          </a:p>
          <a:p>
            <a:pPr>
              <a:lnSpc>
                <a:spcPct val="150000"/>
              </a:lnSpc>
            </a:pPr>
            <a:r>
              <a:rPr lang="en-US" sz="2000" dirty="0">
                <a:latin typeface="Nunito Sans" pitchFamily="2" charset="0"/>
              </a:rPr>
              <a:t>•	</a:t>
            </a:r>
            <a:r>
              <a:rPr lang="en-US" sz="2000" b="1" dirty="0">
                <a:latin typeface="Nunito Sans" pitchFamily="2" charset="0"/>
              </a:rPr>
              <a:t>For example, </a:t>
            </a:r>
            <a:r>
              <a:rPr lang="en-US" sz="2000" dirty="0">
                <a:latin typeface="Nunito Sans" pitchFamily="2" charset="0"/>
              </a:rPr>
              <a:t>when shown millions of images taken from the Internet, a computer vision system can identify a large cluster of similar images which an English speaker would call “cats.” </a:t>
            </a:r>
          </a:p>
        </p:txBody>
      </p:sp>
      <p:sp>
        <p:nvSpPr>
          <p:cNvPr id="115" name="Google Shape;115;p3">
            <a:extLst>
              <a:ext uri="{FF2B5EF4-FFF2-40B4-BE49-F238E27FC236}">
                <a16:creationId xmlns:a16="http://schemas.microsoft.com/office/drawing/2014/main" id="{7346E18F-91DB-778E-A572-F1A1A26BB49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5E8D502-5CAF-742C-340E-53DCB4570D76}"/>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UNSUPERVISED LEARNING</a:t>
            </a:r>
          </a:p>
        </p:txBody>
      </p:sp>
      <p:pic>
        <p:nvPicPr>
          <p:cNvPr id="117" name="Google Shape;117;p3">
            <a:extLst>
              <a:ext uri="{FF2B5EF4-FFF2-40B4-BE49-F238E27FC236}">
                <a16:creationId xmlns:a16="http://schemas.microsoft.com/office/drawing/2014/main" id="{29532B30-0349-DFEC-292B-346F7D135421}"/>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F46C1464-CFB7-1707-9293-3CCF80AB8DC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CC01355B-CC30-CE91-7D33-4950BA1B14B6}"/>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42A5EA18-B51B-AEE9-05EB-195B54A4BF14}"/>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52ACD84-153F-0422-7ECC-D9C3EF6BC53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077395D1-D201-819E-98B8-16565DBBD00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9995BDD7-AB5A-075A-64EA-9D66D243B4B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D51B26B7-8486-1D55-6A15-F13D0AA03F1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BD694C2D-72C6-8155-9EF5-8FA71A857B4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91740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0F196E2-F531-14B2-77F7-C668C25478E9}"/>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484CA960-EE6E-F290-578F-3C66275E0B8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C4B4540-9F66-1B7A-F578-CA63A31973A7}"/>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UNSUPERVISED LEARNING</a:t>
            </a:r>
          </a:p>
        </p:txBody>
      </p:sp>
      <p:pic>
        <p:nvPicPr>
          <p:cNvPr id="117" name="Google Shape;117;p3">
            <a:extLst>
              <a:ext uri="{FF2B5EF4-FFF2-40B4-BE49-F238E27FC236}">
                <a16:creationId xmlns:a16="http://schemas.microsoft.com/office/drawing/2014/main" id="{893E4CC1-7253-1F7A-C1BD-34D386BB30F6}"/>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A838C3DB-CE9A-DF40-C696-4AF7578F941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48C165A6-BA2D-F6D4-A73D-8CCFB80930EA}"/>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10798BB2-F365-AF8E-FC1A-AB4BC6C5A89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E56F9CC3-F8A3-448F-985C-B1AC9953153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BEB545EA-862D-0311-6DF5-28DB308A292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686E9FFF-71DE-663B-1825-3B3539D8C0D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2FB3097B-0657-5DC7-82AF-B4921BEE57F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FD3EF841-4408-3250-070A-FECFA8BD715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D58538EC-083A-AAEB-32AF-841B9566EFFD}"/>
              </a:ext>
            </a:extLst>
          </p:cNvPr>
          <p:cNvPicPr>
            <a:picLocks noChangeAspect="1"/>
          </p:cNvPicPr>
          <p:nvPr/>
        </p:nvPicPr>
        <p:blipFill>
          <a:blip r:embed="rId4"/>
          <a:stretch>
            <a:fillRect/>
          </a:stretch>
        </p:blipFill>
        <p:spPr>
          <a:xfrm>
            <a:off x="1573967" y="1086267"/>
            <a:ext cx="9170250" cy="4933228"/>
          </a:xfrm>
          <a:prstGeom prst="rect">
            <a:avLst/>
          </a:prstGeom>
        </p:spPr>
      </p:pic>
    </p:spTree>
    <p:extLst>
      <p:ext uri="{BB962C8B-B14F-4D97-AF65-F5344CB8AC3E}">
        <p14:creationId xmlns:p14="http://schemas.microsoft.com/office/powerpoint/2010/main" val="618948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801C132-BF58-D320-ED87-D9A582CCF182}"/>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1DFFDD83-907B-4B91-E284-46128AC30C9C}"/>
              </a:ext>
            </a:extLst>
          </p:cNvPr>
          <p:cNvSpPr txBox="1"/>
          <p:nvPr/>
        </p:nvSpPr>
        <p:spPr>
          <a:xfrm>
            <a:off x="421524" y="1078345"/>
            <a:ext cx="10989081" cy="424727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Reinforcement learning: </a:t>
            </a:r>
          </a:p>
          <a:p>
            <a:pPr marL="342900" indent="-342900">
              <a:lnSpc>
                <a:spcPct val="150000"/>
              </a:lnSpc>
              <a:buFont typeface="Arial" panose="020B0604020202020204" pitchFamily="34" charset="0"/>
              <a:buChar char="•"/>
            </a:pPr>
            <a:r>
              <a:rPr lang="en-US" sz="2000" dirty="0">
                <a:latin typeface="Nunito Sans" pitchFamily="2" charset="0"/>
              </a:rPr>
              <a:t>	In reinforcement learning the agent learns from a series of reinforcements: rewards and punishments. </a:t>
            </a:r>
          </a:p>
          <a:p>
            <a:pPr marL="342900" indent="-342900">
              <a:lnSpc>
                <a:spcPct val="150000"/>
              </a:lnSpc>
              <a:buFont typeface="Arial" panose="020B0604020202020204" pitchFamily="34" charset="0"/>
              <a:buChar char="•"/>
            </a:pPr>
            <a:r>
              <a:rPr lang="en-US" sz="2000" dirty="0">
                <a:latin typeface="Nunito Sans" pitchFamily="2" charset="0"/>
              </a:rPr>
              <a:t>	Reinforcement learning is the problem of getting an agent to act in the world so as to maximize its rewards. </a:t>
            </a:r>
          </a:p>
          <a:p>
            <a:pPr marL="342900" indent="-342900">
              <a:lnSpc>
                <a:spcPct val="150000"/>
              </a:lnSpc>
              <a:buFont typeface="Arial" panose="020B0604020202020204" pitchFamily="34" charset="0"/>
              <a:buChar char="•"/>
            </a:pPr>
            <a:r>
              <a:rPr lang="en-US" sz="2000" dirty="0">
                <a:latin typeface="Nunito Sans" pitchFamily="2" charset="0"/>
              </a:rPr>
              <a:t>	A learner is not told what actions to take as in most forms of machine learning but instead must discover which actions yield the most reward by trying them.  </a:t>
            </a:r>
          </a:p>
          <a:p>
            <a:pPr marL="342900" indent="-342900">
              <a:lnSpc>
                <a:spcPct val="150000"/>
              </a:lnSpc>
              <a:buFont typeface="Arial" panose="020B0604020202020204" pitchFamily="34" charset="0"/>
              <a:buChar char="•"/>
            </a:pPr>
            <a:r>
              <a:rPr lang="en-US" sz="2000" dirty="0">
                <a:latin typeface="Nunito Sans" pitchFamily="2" charset="0"/>
              </a:rPr>
              <a:t>	</a:t>
            </a:r>
            <a:r>
              <a:rPr lang="en-US" sz="2000" b="1" dirty="0">
                <a:latin typeface="Nunito Sans" pitchFamily="2" charset="0"/>
              </a:rPr>
              <a:t>For example </a:t>
            </a:r>
            <a:r>
              <a:rPr lang="en-US" sz="2000" dirty="0">
                <a:latin typeface="Nunito Sans" pitchFamily="2" charset="0"/>
              </a:rPr>
              <a:t>- Consider teaching a dog a new trick: we cannot tell him what to do, what not to do, but we can reward/punish it if it does the right/wrong thing. </a:t>
            </a:r>
          </a:p>
        </p:txBody>
      </p:sp>
      <p:sp>
        <p:nvSpPr>
          <p:cNvPr id="115" name="Google Shape;115;p3">
            <a:extLst>
              <a:ext uri="{FF2B5EF4-FFF2-40B4-BE49-F238E27FC236}">
                <a16:creationId xmlns:a16="http://schemas.microsoft.com/office/drawing/2014/main" id="{03D70F74-31B9-1E26-B5F6-C2D03C2762D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555A5FF-C996-33A9-327A-70FAD5771311}"/>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SIGNIFICANT MILESTONES IN THE JOURNEY OF MACHINE LEARNING</a:t>
            </a:r>
          </a:p>
        </p:txBody>
      </p:sp>
      <p:pic>
        <p:nvPicPr>
          <p:cNvPr id="117" name="Google Shape;117;p3">
            <a:extLst>
              <a:ext uri="{FF2B5EF4-FFF2-40B4-BE49-F238E27FC236}">
                <a16:creationId xmlns:a16="http://schemas.microsoft.com/office/drawing/2014/main" id="{47EBF8E9-191A-CDA0-5979-911711036CC6}"/>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86AE66B1-87A7-A9A3-83FA-BE1C9029077C}"/>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289B02E-66EE-3C91-4974-8CE28EA996AC}"/>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382E670F-6582-BA64-BFBA-AD178A32AC1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C29159B-A555-9745-3CE0-9B6B80FC476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6295D2FA-1AAA-A1E3-889B-AF356452E16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9A8A7110-5756-53E7-E6FA-25FA1CD3AD6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183EF892-38AF-5BF4-E4A4-E856014F425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F1488A8F-BACD-C1E9-CA65-2C2B51C415C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08369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DDD212DE-85C3-D256-02C5-65D6CC04B9DF}"/>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A2E5008A-6430-FC84-7BC0-318DEEB3D7A7}"/>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34F8FB92-A126-16D9-A650-B3377A7587E7}"/>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SIGNIFICANT MILESTONES IN THE JOURNEY OF MACHINE LEARNING</a:t>
            </a:r>
          </a:p>
        </p:txBody>
      </p:sp>
      <p:pic>
        <p:nvPicPr>
          <p:cNvPr id="117" name="Google Shape;117;p3">
            <a:extLst>
              <a:ext uri="{FF2B5EF4-FFF2-40B4-BE49-F238E27FC236}">
                <a16:creationId xmlns:a16="http://schemas.microsoft.com/office/drawing/2014/main" id="{590C6EE2-4817-594A-88F7-EF7A4DA0D9A1}"/>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CBA77966-C653-CF55-1B10-9853DB14ACE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E0CEDE1-88B7-7CA6-7793-9AC937EEBF5E}"/>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3E3582B0-85E4-5E52-ACA5-31CCBFC527E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79AF82A-2579-E62E-03C4-AED2F5F9BD1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9D20350D-8161-B6F8-1E49-3CCD16D3658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1A89E83E-FD2F-D55D-9666-57777FAFEDD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E62BDC35-87B1-C10C-600E-801FDAE35AC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DE6C33D0-CF5E-0529-5F16-A5895F31508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0FEF7749-73EA-36B9-9F93-77696678C347}"/>
              </a:ext>
            </a:extLst>
          </p:cNvPr>
          <p:cNvPicPr>
            <a:picLocks noChangeAspect="1"/>
          </p:cNvPicPr>
          <p:nvPr/>
        </p:nvPicPr>
        <p:blipFill>
          <a:blip r:embed="rId4"/>
          <a:stretch>
            <a:fillRect/>
          </a:stretch>
        </p:blipFill>
        <p:spPr>
          <a:xfrm>
            <a:off x="1603948" y="1110862"/>
            <a:ext cx="8919147" cy="5040853"/>
          </a:xfrm>
          <a:prstGeom prst="rect">
            <a:avLst/>
          </a:prstGeom>
        </p:spPr>
      </p:pic>
    </p:spTree>
    <p:extLst>
      <p:ext uri="{BB962C8B-B14F-4D97-AF65-F5344CB8AC3E}">
        <p14:creationId xmlns:p14="http://schemas.microsoft.com/office/powerpoint/2010/main" val="3713343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E110ECF-5A1A-21F2-C1E5-0D043BF99EA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6C291BBE-30B2-01E2-A69D-736E413711BB}"/>
              </a:ext>
            </a:extLst>
          </p:cNvPr>
          <p:cNvSpPr txBox="1"/>
          <p:nvPr/>
        </p:nvSpPr>
        <p:spPr>
          <a:xfrm>
            <a:off x="421524" y="1078345"/>
            <a:ext cx="11285566" cy="5170606"/>
          </a:xfrm>
          <a:prstGeom prst="rect">
            <a:avLst/>
          </a:prstGeom>
          <a:noFill/>
          <a:ln>
            <a:noFill/>
          </a:ln>
        </p:spPr>
        <p:txBody>
          <a:bodyPr spcFirstLastPara="1" wrap="square" lIns="91425" tIns="45700" rIns="91425" bIns="45700" anchor="t" anchorCtr="0">
            <a:spAutoFit/>
          </a:bodyPr>
          <a:lstStyle/>
          <a:p>
            <a:pPr marL="342900" indent="-342900">
              <a:lnSpc>
                <a:spcPct val="150000"/>
              </a:lnSpc>
              <a:buFont typeface="Arial" panose="020B0604020202020204" pitchFamily="34" charset="0"/>
              <a:buChar char="•"/>
            </a:pPr>
            <a:r>
              <a:rPr lang="en-US" sz="2000" b="1" dirty="0">
                <a:latin typeface="Nunito Sans" pitchFamily="2" charset="0"/>
              </a:rPr>
              <a:t>Semi-Supervised learning </a:t>
            </a:r>
            <a:r>
              <a:rPr lang="en-US" sz="2000" dirty="0">
                <a:latin typeface="Nunito Sans" pitchFamily="2" charset="0"/>
              </a:rPr>
              <a:t>is a type of Machine Learning algorithm that represents the intermediate ground between Supervised and Unsupervised learning algorithms.  </a:t>
            </a:r>
          </a:p>
          <a:p>
            <a:pPr marL="342900" indent="-342900">
              <a:lnSpc>
                <a:spcPct val="150000"/>
              </a:lnSpc>
              <a:buFont typeface="Arial" panose="020B0604020202020204" pitchFamily="34" charset="0"/>
              <a:buChar char="•"/>
            </a:pPr>
            <a:r>
              <a:rPr lang="en-US" sz="2000" dirty="0">
                <a:latin typeface="Nunito Sans" pitchFamily="2" charset="0"/>
              </a:rPr>
              <a:t> It uses the combination of labeled and unlabeled datasets during the training period, where an incomplete training signal is given: a training set with some of the target outputs missing. </a:t>
            </a:r>
          </a:p>
          <a:p>
            <a:pPr marL="342900" indent="-342900">
              <a:lnSpc>
                <a:spcPct val="150000"/>
              </a:lnSpc>
              <a:buFont typeface="Arial" panose="020B0604020202020204" pitchFamily="34" charset="0"/>
              <a:buChar char="•"/>
            </a:pPr>
            <a:r>
              <a:rPr lang="en-US" sz="2000" dirty="0">
                <a:latin typeface="Nunito Sans" pitchFamily="2" charset="0"/>
              </a:rPr>
              <a:t>Semi-supervised learning is a machine learning approach or technique that works in combination of supervised and unsupervised learning. In semi-supervised learning, the machine learning algorithms are trained on a small amount of labeled data and a large amount of unlabeled data.</a:t>
            </a:r>
          </a:p>
          <a:p>
            <a:pPr marL="342900" indent="-342900">
              <a:lnSpc>
                <a:spcPct val="150000"/>
              </a:lnSpc>
              <a:buFont typeface="Arial" panose="020B0604020202020204" pitchFamily="34" charset="0"/>
              <a:buChar char="•"/>
            </a:pPr>
            <a:r>
              <a:rPr lang="en-US" sz="2000" dirty="0">
                <a:latin typeface="Nunito Sans" pitchFamily="2" charset="0"/>
              </a:rPr>
              <a:t>The goal of semi-supervised learning is to develop an algorithm to divide the entire data into different clusters and the data points closer to each other most likely share the same output label, and then to classify the cluster into a predefined category.</a:t>
            </a:r>
          </a:p>
        </p:txBody>
      </p:sp>
      <p:sp>
        <p:nvSpPr>
          <p:cNvPr id="115" name="Google Shape;115;p3">
            <a:extLst>
              <a:ext uri="{FF2B5EF4-FFF2-40B4-BE49-F238E27FC236}">
                <a16:creationId xmlns:a16="http://schemas.microsoft.com/office/drawing/2014/main" id="{082A3766-1BD9-8765-AADC-2D823B03514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FB2B7DBD-306E-264C-1CA0-594C5D5EF2E9}"/>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SEMI-SUPERVISED LEARNING</a:t>
            </a:r>
          </a:p>
        </p:txBody>
      </p:sp>
      <p:pic>
        <p:nvPicPr>
          <p:cNvPr id="117" name="Google Shape;117;p3">
            <a:extLst>
              <a:ext uri="{FF2B5EF4-FFF2-40B4-BE49-F238E27FC236}">
                <a16:creationId xmlns:a16="http://schemas.microsoft.com/office/drawing/2014/main" id="{20207805-09CA-0D61-AE74-813679F08118}"/>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21ED2B4C-483C-8D23-7C51-629F265F768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EFA1944D-C47D-1D93-0F03-1B0D0265EDF8}"/>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6451556-EC43-B019-0F35-5ED9A151FDF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646C09B7-C0DB-1FD5-3698-8F0FACB0348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9D726FA-62A1-A07D-1170-8947D34DB72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476F46FE-4BA1-8CB6-9FD8-358F2A459D4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A8FB4150-AD21-6DF2-C31F-4A3753A5ED4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9EB18481-6DE6-9266-8BB4-310AE7991CD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1977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527B6D7-F119-7711-BDC8-0E26241CDC5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891DCD8-C8A8-313E-F5EA-3E5F0F6EC2C0}"/>
              </a:ext>
            </a:extLst>
          </p:cNvPr>
          <p:cNvSpPr txBox="1"/>
          <p:nvPr/>
        </p:nvSpPr>
        <p:spPr>
          <a:xfrm>
            <a:off x="421524" y="367716"/>
            <a:ext cx="10989081" cy="7171154"/>
          </a:xfrm>
          <a:prstGeom prst="rect">
            <a:avLst/>
          </a:prstGeom>
          <a:noFill/>
          <a:ln>
            <a:noFill/>
          </a:ln>
        </p:spPr>
        <p:txBody>
          <a:bodyPr spcFirstLastPara="1" wrap="square" lIns="91425" tIns="45700" rIns="91425" bIns="45700" anchor="t" anchorCtr="0">
            <a:spAutoFit/>
          </a:bodyPr>
          <a:lstStyle/>
          <a:p>
            <a:endParaRPr lang="en-IN" sz="2000" b="1" dirty="0">
              <a:latin typeface="Nunito Sans" pitchFamily="2" charset="0"/>
            </a:endParaRPr>
          </a:p>
          <a:p>
            <a:pPr marL="457200" indent="-457200">
              <a:lnSpc>
                <a:spcPct val="150000"/>
              </a:lnSpc>
              <a:buAutoNum type="arabicPeriod"/>
            </a:pPr>
            <a:r>
              <a:rPr lang="en-IN" sz="2000" b="1" dirty="0">
                <a:latin typeface="Nunito Sans" pitchFamily="2" charset="0"/>
              </a:rPr>
              <a:t>Basics :</a:t>
            </a:r>
          </a:p>
          <a:p>
            <a:pPr>
              <a:lnSpc>
                <a:spcPct val="150000"/>
              </a:lnSpc>
              <a:buFont typeface="Arial" panose="020B0604020202020204" pitchFamily="34" charset="0"/>
              <a:buChar char="•"/>
            </a:pPr>
            <a:r>
              <a:rPr lang="en-IN" sz="2000" b="1" dirty="0">
                <a:latin typeface="Nunito Sans" pitchFamily="2" charset="0"/>
              </a:rPr>
              <a:t> Scalars</a:t>
            </a:r>
            <a:r>
              <a:rPr lang="en-IN" sz="2000" dirty="0">
                <a:latin typeface="Nunito Sans" pitchFamily="2" charset="0"/>
              </a:rPr>
              <a:t>: Single values, denoted as lowercase letters (e.g., </a:t>
            </a:r>
            <a:r>
              <a:rPr lang="en-IN" sz="2000" dirty="0" err="1">
                <a:latin typeface="Nunito Sans" pitchFamily="2" charset="0"/>
              </a:rPr>
              <a:t>aaa</a:t>
            </a:r>
            <a:r>
              <a:rPr lang="en-IN" sz="2000" dirty="0">
                <a:latin typeface="Nunito Sans" pitchFamily="2" charset="0"/>
              </a:rPr>
              <a:t>).</a:t>
            </a:r>
          </a:p>
          <a:p>
            <a:pPr>
              <a:lnSpc>
                <a:spcPct val="150000"/>
              </a:lnSpc>
              <a:buFont typeface="Arial" panose="020B0604020202020204" pitchFamily="34" charset="0"/>
              <a:buChar char="•"/>
            </a:pPr>
            <a:r>
              <a:rPr lang="en-IN" sz="2000" b="1" dirty="0">
                <a:latin typeface="Nunito Sans" pitchFamily="2" charset="0"/>
              </a:rPr>
              <a:t> Vectors</a:t>
            </a:r>
            <a:r>
              <a:rPr lang="en-IN" sz="2000" dirty="0">
                <a:latin typeface="Nunito Sans" pitchFamily="2" charset="0"/>
              </a:rPr>
              <a:t>: Ordered lists of numbers denoted as bold lowercase (e.g., v\</a:t>
            </a:r>
            <a:r>
              <a:rPr lang="en-IN" sz="2000" dirty="0" err="1">
                <a:latin typeface="Nunito Sans" pitchFamily="2" charset="0"/>
              </a:rPr>
              <a:t>mathbf</a:t>
            </a:r>
            <a:r>
              <a:rPr lang="en-IN" sz="2000" dirty="0">
                <a:latin typeface="Nunito Sans" pitchFamily="2" charset="0"/>
              </a:rPr>
              <a:t>{v}v).</a:t>
            </a:r>
          </a:p>
          <a:p>
            <a:pPr>
              <a:lnSpc>
                <a:spcPct val="150000"/>
              </a:lnSpc>
              <a:buFont typeface="Arial" panose="020B0604020202020204" pitchFamily="34" charset="0"/>
              <a:buChar char="•"/>
            </a:pPr>
            <a:r>
              <a:rPr lang="en-IN" sz="2000" b="1" dirty="0">
                <a:latin typeface="Nunito Sans" pitchFamily="2" charset="0"/>
              </a:rPr>
              <a:t> Matrices</a:t>
            </a:r>
            <a:r>
              <a:rPr lang="en-IN" sz="2000" dirty="0">
                <a:latin typeface="Nunito Sans" pitchFamily="2" charset="0"/>
              </a:rPr>
              <a:t>: 2D arrays of numbers denoted as bold uppercase (e.g., A\</a:t>
            </a:r>
            <a:r>
              <a:rPr lang="en-IN" sz="2000" dirty="0" err="1">
                <a:latin typeface="Nunito Sans" pitchFamily="2" charset="0"/>
              </a:rPr>
              <a:t>mathbf</a:t>
            </a:r>
            <a:r>
              <a:rPr lang="en-IN" sz="2000" dirty="0">
                <a:latin typeface="Nunito Sans" pitchFamily="2" charset="0"/>
              </a:rPr>
              <a:t>{A}A).</a:t>
            </a:r>
          </a:p>
          <a:p>
            <a:pPr>
              <a:lnSpc>
                <a:spcPct val="150000"/>
              </a:lnSpc>
              <a:buFont typeface="Arial" panose="020B0604020202020204" pitchFamily="34" charset="0"/>
              <a:buChar char="•"/>
            </a:pPr>
            <a:r>
              <a:rPr lang="en-IN" sz="2000" b="1" dirty="0">
                <a:latin typeface="Nunito Sans" pitchFamily="2" charset="0"/>
              </a:rPr>
              <a:t> Tensors</a:t>
            </a:r>
            <a:r>
              <a:rPr lang="en-IN" sz="2000" dirty="0">
                <a:latin typeface="Nunito Sans" pitchFamily="2" charset="0"/>
              </a:rPr>
              <a:t>: Generalizations of vectors &amp; matrices to higher dimensions.</a:t>
            </a:r>
          </a:p>
          <a:p>
            <a:pPr>
              <a:lnSpc>
                <a:spcPct val="150000"/>
              </a:lnSpc>
              <a:buFont typeface="Arial" panose="020B0604020202020204" pitchFamily="34" charset="0"/>
              <a:buChar char="•"/>
            </a:pPr>
            <a:r>
              <a:rPr lang="en-US" sz="2000" b="1" dirty="0">
                <a:latin typeface="Nunito Sans" pitchFamily="2" charset="0"/>
              </a:rPr>
              <a:t> Eigen vector</a:t>
            </a:r>
            <a:r>
              <a:rPr lang="en-US" sz="2000" dirty="0">
                <a:latin typeface="Nunito Sans" pitchFamily="2" charset="0"/>
              </a:rPr>
              <a:t>: The direction that doesn’t change under transformation.</a:t>
            </a:r>
          </a:p>
          <a:p>
            <a:pPr>
              <a:lnSpc>
                <a:spcPct val="150000"/>
              </a:lnSpc>
              <a:buFont typeface="Arial" panose="020B0604020202020204" pitchFamily="34" charset="0"/>
              <a:buChar char="•"/>
            </a:pPr>
            <a:r>
              <a:rPr lang="en-US" sz="2000" b="1" dirty="0">
                <a:latin typeface="Nunito Sans" pitchFamily="2" charset="0"/>
              </a:rPr>
              <a:t> Eigen value</a:t>
            </a:r>
            <a:r>
              <a:rPr lang="en-US" sz="2000" dirty="0">
                <a:latin typeface="Nunito Sans" pitchFamily="2" charset="0"/>
              </a:rPr>
              <a:t>: The factor by which the eigenvector is scaled under transformation.</a:t>
            </a:r>
            <a:endParaRPr lang="en-IN" sz="2000" dirty="0">
              <a:latin typeface="Nunito Sans" pitchFamily="2" charset="0"/>
            </a:endParaRPr>
          </a:p>
          <a:p>
            <a:pPr>
              <a:lnSpc>
                <a:spcPct val="150000"/>
              </a:lnSpc>
            </a:pPr>
            <a:endParaRPr lang="en-IN" sz="2000" dirty="0">
              <a:latin typeface="Nunito Sans" pitchFamily="2" charset="0"/>
            </a:endParaRPr>
          </a:p>
          <a:p>
            <a:r>
              <a:rPr lang="en-IN" sz="2000" b="1" dirty="0">
                <a:latin typeface="Nunito Sans" pitchFamily="2" charset="0"/>
              </a:rPr>
              <a:t>2.  Key Operations :</a:t>
            </a:r>
          </a:p>
          <a:p>
            <a:pPr>
              <a:buFont typeface="Arial" panose="020B0604020202020204" pitchFamily="34" charset="0"/>
              <a:buChar char="•"/>
            </a:pPr>
            <a:r>
              <a:rPr lang="en-IN" sz="2000" b="1" dirty="0">
                <a:latin typeface="Nunito Sans" pitchFamily="2" charset="0"/>
              </a:rPr>
              <a:t> Addition/Subtraction</a:t>
            </a:r>
            <a:r>
              <a:rPr lang="en-IN" sz="2000" dirty="0">
                <a:latin typeface="Nunito Sans" pitchFamily="2" charset="0"/>
              </a:rPr>
              <a:t>: Element-wise for same-sized matrices or vectors.</a:t>
            </a:r>
          </a:p>
          <a:p>
            <a:pPr>
              <a:buFont typeface="Arial" panose="020B0604020202020204" pitchFamily="34" charset="0"/>
              <a:buChar char="•"/>
            </a:pPr>
            <a:endParaRPr lang="en-IN" sz="2000" dirty="0">
              <a:latin typeface="Nunito Sans" pitchFamily="2" charset="0"/>
            </a:endParaRPr>
          </a:p>
          <a:p>
            <a:pPr>
              <a:buFont typeface="Arial" panose="020B0604020202020204" pitchFamily="34" charset="0"/>
              <a:buChar char="•"/>
            </a:pPr>
            <a:r>
              <a:rPr lang="en-IN" sz="2000" b="1" dirty="0">
                <a:latin typeface="Nunito Sans" pitchFamily="2" charset="0"/>
              </a:rPr>
              <a:t>Scalar Multiplication</a:t>
            </a:r>
            <a:r>
              <a:rPr lang="en-IN" sz="2000" dirty="0">
                <a:latin typeface="Nunito Sans" pitchFamily="2" charset="0"/>
              </a:rPr>
              <a:t>: Each element is multiplied by a scalar.</a:t>
            </a:r>
          </a:p>
          <a:p>
            <a:pPr>
              <a:buFont typeface="Arial" panose="020B0604020202020204" pitchFamily="34" charset="0"/>
              <a:buChar char="•"/>
            </a:pPr>
            <a:endParaRPr lang="en-IN" sz="2000" dirty="0">
              <a:latin typeface="Nunito Sans" pitchFamily="2" charset="0"/>
            </a:endParaRPr>
          </a:p>
          <a:p>
            <a:pPr>
              <a:buFont typeface="Arial" panose="020B0604020202020204" pitchFamily="34" charset="0"/>
              <a:buChar char="•"/>
            </a:pPr>
            <a:r>
              <a:rPr lang="en-IN" sz="2000" b="1" dirty="0">
                <a:latin typeface="Nunito Sans" pitchFamily="2" charset="0"/>
              </a:rPr>
              <a:t>Dot Product</a:t>
            </a:r>
            <a:r>
              <a:rPr lang="en-IN" sz="2000" dirty="0">
                <a:latin typeface="Nunito Sans" pitchFamily="2" charset="0"/>
              </a:rPr>
              <a:t>: Multiplication of two vectors to yield a scalar (measures similarity).</a:t>
            </a:r>
          </a:p>
          <a:p>
            <a:pPr>
              <a:buFont typeface="Arial" panose="020B0604020202020204" pitchFamily="34" charset="0"/>
              <a:buChar char="•"/>
            </a:pPr>
            <a:endParaRPr lang="en-IN" sz="2000" dirty="0">
              <a:latin typeface="Nunito Sans" pitchFamily="2" charset="0"/>
            </a:endParaRPr>
          </a:p>
          <a:p>
            <a:pPr>
              <a:buFont typeface="Arial" panose="020B0604020202020204" pitchFamily="34" charset="0"/>
              <a:buChar char="•"/>
            </a:pPr>
            <a:r>
              <a:rPr lang="en-IN" sz="2000" b="1" dirty="0">
                <a:latin typeface="Nunito Sans" pitchFamily="2" charset="0"/>
              </a:rPr>
              <a:t>Matrix Multiplication</a:t>
            </a:r>
            <a:r>
              <a:rPr lang="en-IN" sz="2000" dirty="0">
                <a:latin typeface="Nunito Sans" pitchFamily="2" charset="0"/>
              </a:rPr>
              <a:t>: Combines two matrices; central for transformations (applying weights).</a:t>
            </a:r>
          </a:p>
          <a:p>
            <a:pPr>
              <a:buFont typeface="Arial" panose="020B0604020202020204" pitchFamily="34" charset="0"/>
              <a:buChar char="•"/>
            </a:pPr>
            <a:endParaRPr lang="en-IN" sz="2000" dirty="0">
              <a:latin typeface="Nunito Sans" pitchFamily="2" charset="0"/>
            </a:endParaRPr>
          </a:p>
          <a:p>
            <a:endParaRPr lang="en-US" sz="2000" dirty="0">
              <a:solidFill>
                <a:srgbClr val="000000"/>
              </a:solidFill>
              <a:latin typeface="Nunito Sans" pitchFamily="2" charset="0"/>
            </a:endParaRPr>
          </a:p>
        </p:txBody>
      </p:sp>
      <p:sp>
        <p:nvSpPr>
          <p:cNvPr id="115" name="Google Shape;115;p3">
            <a:extLst>
              <a:ext uri="{FF2B5EF4-FFF2-40B4-BE49-F238E27FC236}">
                <a16:creationId xmlns:a16="http://schemas.microsoft.com/office/drawing/2014/main" id="{F9D8CA79-882A-D5A5-16E0-B5ECF5EF4C6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109E945-9EC5-3D72-5DFD-6E5A43DCF22B}"/>
              </a:ext>
            </a:extLst>
          </p:cNvPr>
          <p:cNvSpPr txBox="1"/>
          <p:nvPr/>
        </p:nvSpPr>
        <p:spPr>
          <a:xfrm>
            <a:off x="-1244184" y="173182"/>
            <a:ext cx="13436184"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REVIEW OF LINEAR ALGEBRA FOR MACHINE LEARNING</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7CC5A2BF-FE8C-DA13-FFFE-2F1CB2E5C3B9}"/>
              </a:ext>
            </a:extLst>
          </p:cNvPr>
          <p:cNvPicPr preferRelativeResize="0"/>
          <p:nvPr/>
        </p:nvPicPr>
        <p:blipFill rotWithShape="1">
          <a:blip r:embed="rId3"/>
          <a:srcRect/>
          <a:stretch>
            <a:fillRect/>
          </a:stretch>
        </p:blipFill>
        <p:spPr>
          <a:xfrm>
            <a:off x="10064023" y="6075336"/>
            <a:ext cx="1482213" cy="330513"/>
          </a:xfrm>
          <a:prstGeom prst="rect">
            <a:avLst/>
          </a:prstGeom>
          <a:noFill/>
          <a:ln>
            <a:noFill/>
          </a:ln>
        </p:spPr>
      </p:pic>
      <p:sp>
        <p:nvSpPr>
          <p:cNvPr id="29700" name="Rectangle 4">
            <a:extLst>
              <a:ext uri="{FF2B5EF4-FFF2-40B4-BE49-F238E27FC236}">
                <a16:creationId xmlns:a16="http://schemas.microsoft.com/office/drawing/2014/main" id="{1685A6AF-09F2-03F1-E996-EA6F730A7AA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DEF0AE4-FB16-D1A5-23C9-1193D075DB75}"/>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826F8E0-652D-E821-7E35-9EC29FE7A5D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EFF91D7-70A1-E3FB-1AE6-246E50B381D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FC8BABF-9F19-29AF-C7AB-A96356F0C5A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9636611C-6A20-FA1C-64FB-2064594C7D5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4ECC65BF-F829-B90B-0B96-7315430F8F4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566F6EBC-7007-3724-249E-718F5D750B6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18024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AED1B76-825F-1517-14B6-76F1BF54888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51AD8D2-A54D-60D1-90EB-8FB8F8ECA45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AE7CF23-0F57-1328-89C9-6F3B63BC9304}"/>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SEMI-SUPERVISED LEARNING</a:t>
            </a:r>
          </a:p>
        </p:txBody>
      </p:sp>
      <p:sp>
        <p:nvSpPr>
          <p:cNvPr id="29700" name="Rectangle 4">
            <a:extLst>
              <a:ext uri="{FF2B5EF4-FFF2-40B4-BE49-F238E27FC236}">
                <a16:creationId xmlns:a16="http://schemas.microsoft.com/office/drawing/2014/main" id="{AF29254C-1C1D-EB30-0641-54A0BC5340E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2ACB7662-2A97-6CB1-23FE-EE25F4823DD6}"/>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443562B6-8F34-02C7-5B6C-7BDC564A2DD2}"/>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E8E919A2-E474-287D-23BA-273E3574558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FFFCC82-B5E8-542B-C0B1-15B171FF68B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6F59D8B4-71BB-558C-9792-D14AB15F806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EB04C84E-0C56-D507-7E6D-2D2900C5309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8D89A246-F209-81ED-ECB2-67C045EFB47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2" name="Picture 2" descr="How does supervised learning work?">
            <a:extLst>
              <a:ext uri="{FF2B5EF4-FFF2-40B4-BE49-F238E27FC236}">
                <a16:creationId xmlns:a16="http://schemas.microsoft.com/office/drawing/2014/main" id="{17A8EAFD-B562-EE0D-1F5C-52B56B7A0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716" y="868430"/>
            <a:ext cx="9956773" cy="6004084"/>
          </a:xfrm>
          <a:prstGeom prst="rect">
            <a:avLst/>
          </a:prstGeom>
          <a:noFill/>
          <a:extLst>
            <a:ext uri="{909E8E84-426E-40DD-AFC4-6F175D3DCCD1}">
              <a14:hiddenFill xmlns:a14="http://schemas.microsoft.com/office/drawing/2010/main">
                <a:solidFill>
                  <a:srgbClr val="FFFFFF"/>
                </a:solidFill>
              </a14:hiddenFill>
            </a:ext>
          </a:extLst>
        </p:spPr>
      </p:pic>
      <p:pic>
        <p:nvPicPr>
          <p:cNvPr id="117" name="Google Shape;117;p3">
            <a:extLst>
              <a:ext uri="{FF2B5EF4-FFF2-40B4-BE49-F238E27FC236}">
                <a16:creationId xmlns:a16="http://schemas.microsoft.com/office/drawing/2014/main" id="{0414DF31-1BBB-8C33-D191-E064FA35096A}"/>
              </a:ext>
            </a:extLst>
          </p:cNvPr>
          <p:cNvPicPr preferRelativeResize="0"/>
          <p:nvPr/>
        </p:nvPicPr>
        <p:blipFill rotWithShape="1">
          <a:blip r:embed="rId4"/>
          <a:srcRect/>
          <a:stretch>
            <a:fillRect/>
          </a:stretch>
        </p:blipFill>
        <p:spPr>
          <a:xfrm>
            <a:off x="9525600" y="6307730"/>
            <a:ext cx="2356664" cy="298800"/>
          </a:xfrm>
          <a:prstGeom prst="rect">
            <a:avLst/>
          </a:prstGeom>
          <a:noFill/>
          <a:ln>
            <a:noFill/>
          </a:ln>
        </p:spPr>
      </p:pic>
    </p:spTree>
    <p:extLst>
      <p:ext uri="{BB962C8B-B14F-4D97-AF65-F5344CB8AC3E}">
        <p14:creationId xmlns:p14="http://schemas.microsoft.com/office/powerpoint/2010/main" val="3510380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3192F8E-5583-BFB8-C80F-8E1AA4AB9433}"/>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3B1C00FE-6820-5F6A-B3C2-4EAA74A32754}"/>
              </a:ext>
            </a:extLst>
          </p:cNvPr>
          <p:cNvSpPr txBox="1"/>
          <p:nvPr/>
        </p:nvSpPr>
        <p:spPr>
          <a:xfrm>
            <a:off x="421524" y="846121"/>
            <a:ext cx="11285566" cy="6555600"/>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Approaches for implementing semi-supervised learning methods :</a:t>
            </a:r>
          </a:p>
          <a:p>
            <a:pPr marL="342900" indent="-342900">
              <a:lnSpc>
                <a:spcPct val="150000"/>
              </a:lnSpc>
              <a:buFont typeface="Arial" panose="020B0604020202020204" pitchFamily="34" charset="0"/>
              <a:buChar char="•"/>
            </a:pPr>
            <a:r>
              <a:rPr lang="en-US" sz="2000" dirty="0">
                <a:latin typeface="Nunito Sans" pitchFamily="2" charset="0"/>
              </a:rPr>
              <a:t>The </a:t>
            </a:r>
            <a:r>
              <a:rPr lang="en-US" sz="2000" b="1" dirty="0">
                <a:latin typeface="Nunito Sans" pitchFamily="2" charset="0"/>
              </a:rPr>
              <a:t>first</a:t>
            </a:r>
            <a:r>
              <a:rPr lang="en-US" sz="2000" dirty="0">
                <a:latin typeface="Nunito Sans" pitchFamily="2" charset="0"/>
              </a:rPr>
              <a:t> and simple approach is to build the supervised model based on a small labeled and annotated data and then build the unsupervised model by applying the same to the large amounts of unlabeled data to get more labeled samples. Now, train the model on them and repeat the process.</a:t>
            </a:r>
          </a:p>
          <a:p>
            <a:pPr marL="342900" indent="-342900">
              <a:lnSpc>
                <a:spcPct val="150000"/>
              </a:lnSpc>
              <a:buFont typeface="Arial" panose="020B0604020202020204" pitchFamily="34" charset="0"/>
              <a:buChar char="•"/>
            </a:pPr>
            <a:r>
              <a:rPr lang="en-US" sz="2000" dirty="0">
                <a:latin typeface="Nunito Sans" pitchFamily="2" charset="0"/>
              </a:rPr>
              <a:t>The </a:t>
            </a:r>
            <a:r>
              <a:rPr lang="en-US" sz="2000" b="1" dirty="0">
                <a:latin typeface="Nunito Sans" pitchFamily="2" charset="0"/>
              </a:rPr>
              <a:t>second</a:t>
            </a:r>
            <a:r>
              <a:rPr lang="en-US" sz="2000" dirty="0">
                <a:latin typeface="Nunito Sans" pitchFamily="2" charset="0"/>
              </a:rPr>
              <a:t> approach needs some extra efforts. In this approach, we can first use the unsupervised methods to cluster similar data samples, annotate these groups and then use a combination of this information to train the model. </a:t>
            </a:r>
          </a:p>
          <a:p>
            <a:pPr>
              <a:lnSpc>
                <a:spcPct val="150000"/>
              </a:lnSpc>
            </a:pPr>
            <a:r>
              <a:rPr lang="en-US" sz="2000" b="1" dirty="0">
                <a:latin typeface="Nunito Sans" pitchFamily="2" charset="0"/>
              </a:rPr>
              <a:t>Assumptions held for the working of semi-supervised learning like :</a:t>
            </a:r>
          </a:p>
          <a:p>
            <a:pPr marL="342900" indent="-342900">
              <a:lnSpc>
                <a:spcPct val="150000"/>
              </a:lnSpc>
              <a:buFont typeface="Arial" panose="020B0604020202020204" pitchFamily="34" charset="0"/>
              <a:buChar char="•"/>
            </a:pPr>
            <a:r>
              <a:rPr lang="en-US" sz="2000" dirty="0">
                <a:latin typeface="Nunito Sans" pitchFamily="2" charset="0"/>
              </a:rPr>
              <a:t>Smoothness Assumption</a:t>
            </a:r>
          </a:p>
          <a:p>
            <a:pPr marL="342900" indent="-342900">
              <a:lnSpc>
                <a:spcPct val="150000"/>
              </a:lnSpc>
              <a:buFont typeface="Arial" panose="020B0604020202020204" pitchFamily="34" charset="0"/>
              <a:buChar char="•"/>
            </a:pPr>
            <a:r>
              <a:rPr lang="en-US" sz="2000" dirty="0">
                <a:latin typeface="Nunito Sans" pitchFamily="2" charset="0"/>
              </a:rPr>
              <a:t>Cluster Assumption</a:t>
            </a:r>
          </a:p>
          <a:p>
            <a:pPr marL="342900" indent="-342900">
              <a:lnSpc>
                <a:spcPct val="150000"/>
              </a:lnSpc>
              <a:buFont typeface="Arial" panose="020B0604020202020204" pitchFamily="34" charset="0"/>
              <a:buChar char="•"/>
            </a:pPr>
            <a:r>
              <a:rPr lang="en-US" sz="2000" dirty="0">
                <a:latin typeface="Nunito Sans" pitchFamily="2" charset="0"/>
              </a:rPr>
              <a:t>Low Density Separation</a:t>
            </a:r>
          </a:p>
          <a:p>
            <a:pPr marL="342900" indent="-342900">
              <a:lnSpc>
                <a:spcPct val="150000"/>
              </a:lnSpc>
              <a:buFont typeface="Arial" panose="020B0604020202020204" pitchFamily="34" charset="0"/>
              <a:buChar char="•"/>
            </a:pPr>
            <a:r>
              <a:rPr lang="en-US" sz="2000" dirty="0">
                <a:latin typeface="Nunito Sans" pitchFamily="2" charset="0"/>
              </a:rPr>
              <a:t>Manifold Assumptions</a:t>
            </a:r>
          </a:p>
          <a:p>
            <a:pPr marL="342900" indent="-342900">
              <a:lnSpc>
                <a:spcPct val="150000"/>
              </a:lnSpc>
              <a:buFont typeface="Arial" panose="020B0604020202020204" pitchFamily="34" charset="0"/>
              <a:buChar char="•"/>
            </a:pPr>
            <a:endParaRPr lang="en-US" sz="2000" dirty="0">
              <a:latin typeface="Nunito Sans" pitchFamily="2" charset="0"/>
            </a:endParaRPr>
          </a:p>
        </p:txBody>
      </p:sp>
      <p:sp>
        <p:nvSpPr>
          <p:cNvPr id="115" name="Google Shape;115;p3">
            <a:extLst>
              <a:ext uri="{FF2B5EF4-FFF2-40B4-BE49-F238E27FC236}">
                <a16:creationId xmlns:a16="http://schemas.microsoft.com/office/drawing/2014/main" id="{A896852C-4BB5-A390-1AD9-DA6CF22B92F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652AA9F-27D1-A60E-9098-1B824E2D367C}"/>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SEMI-SUPERVISED LEARNING</a:t>
            </a:r>
          </a:p>
        </p:txBody>
      </p:sp>
      <p:pic>
        <p:nvPicPr>
          <p:cNvPr id="117" name="Google Shape;117;p3">
            <a:extLst>
              <a:ext uri="{FF2B5EF4-FFF2-40B4-BE49-F238E27FC236}">
                <a16:creationId xmlns:a16="http://schemas.microsoft.com/office/drawing/2014/main" id="{6EDFEDD0-9E7D-8064-478D-D7AE2BD43BE7}"/>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4CCB965E-DDA2-29B4-0D6E-93FC2FAB05F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D3954247-3737-3559-FBAB-D9B49D7826C1}"/>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ABD28986-0234-9F80-D710-B19AB75F358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8B26AC2F-B822-6365-01D1-E558C8141D3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16F6249E-5EB1-6830-F223-484D2245691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676D2B03-3EC9-A9C6-7463-66F8E4FD322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9640012A-E16C-02B6-1826-7C24BAF9A15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E6D53B0-B282-C6C2-3F03-E728E256D49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9911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A8B79D7-7222-F00E-C8F6-4320DE5FF9E4}"/>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34F4EA2C-51D1-2734-B974-B59D397AE374}"/>
              </a:ext>
            </a:extLst>
          </p:cNvPr>
          <p:cNvSpPr txBox="1"/>
          <p:nvPr/>
        </p:nvSpPr>
        <p:spPr>
          <a:xfrm>
            <a:off x="421524" y="846121"/>
            <a:ext cx="11285566"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Challenges of Semi-supervised Learning :</a:t>
            </a:r>
            <a:endParaRPr lang="en-US" sz="2000" dirty="0">
              <a:latin typeface="Nunito Sans" pitchFamily="2" charset="0"/>
            </a:endParaRPr>
          </a:p>
          <a:p>
            <a:pPr marL="342900" indent="-342900">
              <a:lnSpc>
                <a:spcPct val="150000"/>
              </a:lnSpc>
              <a:buFont typeface="Arial" panose="020B0604020202020204" pitchFamily="34" charset="0"/>
              <a:buChar char="•"/>
            </a:pPr>
            <a:r>
              <a:rPr lang="en-US" sz="2000" b="1" dirty="0">
                <a:latin typeface="Nunito Sans" pitchFamily="2" charset="0"/>
              </a:rPr>
              <a:t>Quality of data </a:t>
            </a:r>
            <a:r>
              <a:rPr lang="en-US" sz="2000" dirty="0">
                <a:latin typeface="Nunito Sans" pitchFamily="2" charset="0"/>
              </a:rPr>
              <a:t>− The efficiency of semi-supervised learning depends on the quality of unlabeled data. If the unlabeled data is noisy or irrelevant, there are chances that it might to lead to incorrect predictions and poor performance.</a:t>
            </a:r>
          </a:p>
          <a:p>
            <a:pPr marL="342900" indent="-342900">
              <a:lnSpc>
                <a:spcPct val="150000"/>
              </a:lnSpc>
              <a:buFont typeface="Arial" panose="020B0604020202020204" pitchFamily="34" charset="0"/>
              <a:buChar char="•"/>
            </a:pPr>
            <a:r>
              <a:rPr lang="en-US" sz="2000" b="1" dirty="0">
                <a:latin typeface="Nunito Sans" pitchFamily="2" charset="0"/>
              </a:rPr>
              <a:t>Variation in the data </a:t>
            </a:r>
            <a:r>
              <a:rPr lang="en-US" sz="2000" dirty="0">
                <a:latin typeface="Nunito Sans" pitchFamily="2" charset="0"/>
              </a:rPr>
              <a:t>− Semi-supervised learning models are more prone to distribution shifts between the labeled and unlabeled data. For examples, a model is trained on labeled dataset that consists clear high quality images where as the if the unlabeled data contains images from captured from surveillance cameras, it would be difficult to generalize from the labeled to the unlabeled images, impacting the outcomes.</a:t>
            </a:r>
          </a:p>
          <a:p>
            <a:pPr>
              <a:lnSpc>
                <a:spcPct val="150000"/>
              </a:lnSpc>
            </a:pPr>
            <a:r>
              <a:rPr lang="en-US" sz="2000" b="1" dirty="0">
                <a:latin typeface="Nunito Sans" pitchFamily="2" charset="0"/>
              </a:rPr>
              <a:t>Applications of semi-supervised learning are :</a:t>
            </a:r>
            <a:endParaRPr lang="en-US" sz="2000" dirty="0">
              <a:latin typeface="Nunito Sans" pitchFamily="2" charset="0"/>
            </a:endParaRPr>
          </a:p>
          <a:p>
            <a:pPr marL="342900" indent="-342900">
              <a:lnSpc>
                <a:spcPct val="150000"/>
              </a:lnSpc>
              <a:buFont typeface="Arial" panose="020B0604020202020204" pitchFamily="34" charset="0"/>
              <a:buChar char="•"/>
            </a:pPr>
            <a:r>
              <a:rPr lang="en-US" sz="2000" dirty="0">
                <a:latin typeface="Nunito Sans" pitchFamily="2" charset="0"/>
              </a:rPr>
              <a:t>Speech Recognition </a:t>
            </a:r>
          </a:p>
          <a:p>
            <a:pPr marL="342900" indent="-342900">
              <a:lnSpc>
                <a:spcPct val="150000"/>
              </a:lnSpc>
              <a:buFont typeface="Arial" panose="020B0604020202020204" pitchFamily="34" charset="0"/>
              <a:buChar char="•"/>
            </a:pPr>
            <a:r>
              <a:rPr lang="en-US" sz="2000" dirty="0">
                <a:latin typeface="Nunito Sans" pitchFamily="2" charset="0"/>
              </a:rPr>
              <a:t>Web Content Classification </a:t>
            </a:r>
          </a:p>
          <a:p>
            <a:pPr marL="342900" indent="-342900">
              <a:lnSpc>
                <a:spcPct val="150000"/>
              </a:lnSpc>
              <a:buFont typeface="Arial" panose="020B0604020202020204" pitchFamily="34" charset="0"/>
              <a:buChar char="•"/>
            </a:pPr>
            <a:r>
              <a:rPr lang="en-US" sz="2000" dirty="0">
                <a:latin typeface="Nunito Sans" pitchFamily="2" charset="0"/>
              </a:rPr>
              <a:t>Text Document Classification </a:t>
            </a:r>
          </a:p>
        </p:txBody>
      </p:sp>
      <p:sp>
        <p:nvSpPr>
          <p:cNvPr id="115" name="Google Shape;115;p3">
            <a:extLst>
              <a:ext uri="{FF2B5EF4-FFF2-40B4-BE49-F238E27FC236}">
                <a16:creationId xmlns:a16="http://schemas.microsoft.com/office/drawing/2014/main" id="{08965D65-7F25-CB9E-C52F-266AAAF5923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FBBADC6-0F29-16CD-0E0F-A66DB4DDFC5E}"/>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SEMI-SUPERVISED LEARNING</a:t>
            </a:r>
          </a:p>
        </p:txBody>
      </p:sp>
      <p:pic>
        <p:nvPicPr>
          <p:cNvPr id="117" name="Google Shape;117;p3">
            <a:extLst>
              <a:ext uri="{FF2B5EF4-FFF2-40B4-BE49-F238E27FC236}">
                <a16:creationId xmlns:a16="http://schemas.microsoft.com/office/drawing/2014/main" id="{BA40C180-C99C-E559-3E08-C24D494E7B95}"/>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D5572B4B-C9C3-EC78-DA9E-F5B3CB2112B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2B15B877-7152-2926-1AA9-7A6085E968C8}"/>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A3237752-746A-30D7-F774-87B63FF2AE38}"/>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3CE9E73-B6E0-A9D5-A254-4486C589067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7CEB8FBC-AAF4-AFA6-2C4C-799064BE16D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E827CC61-9201-3D89-F9EB-D52E7B2EF2A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07B8318C-984B-48B5-7023-7319A196DA0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C107D005-847B-8E1C-ED3A-A2F81F89189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1960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478D540-8CE7-0C46-30A0-78A4A0FD939C}"/>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8C3E265-220C-3DFF-C205-2C0C8327636A}"/>
              </a:ext>
            </a:extLst>
          </p:cNvPr>
          <p:cNvSpPr txBox="1"/>
          <p:nvPr/>
        </p:nvSpPr>
        <p:spPr>
          <a:xfrm>
            <a:off x="421524" y="1183275"/>
            <a:ext cx="10989081" cy="4585830"/>
          </a:xfrm>
          <a:prstGeom prst="rect">
            <a:avLst/>
          </a:prstGeom>
          <a:noFill/>
          <a:ln>
            <a:noFill/>
          </a:ln>
        </p:spPr>
        <p:txBody>
          <a:bodyPr spcFirstLastPara="1" wrap="square" lIns="91425" tIns="45700" rIns="91425" bIns="45700" anchor="t" anchorCtr="0">
            <a:spAutoFit/>
          </a:bodyPr>
          <a:lstStyle/>
          <a:p>
            <a:pPr marL="457200" indent="-457200">
              <a:buAutoNum type="arabicPeriod"/>
            </a:pPr>
            <a:r>
              <a:rPr lang="en-US" sz="2400" b="1" dirty="0">
                <a:latin typeface="Nunito Sans" pitchFamily="2" charset="0"/>
              </a:rPr>
              <a:t>Image Recognition and Computer Vision</a:t>
            </a:r>
          </a:p>
          <a:p>
            <a:endParaRPr lang="en-US" sz="2400" b="1" dirty="0">
              <a:latin typeface="Nunito Sans" pitchFamily="2" charset="0"/>
            </a:endParaRPr>
          </a:p>
          <a:p>
            <a:pPr>
              <a:buFont typeface="Arial" panose="020B0604020202020204" pitchFamily="34" charset="0"/>
              <a:buChar char="•"/>
            </a:pPr>
            <a:r>
              <a:rPr lang="en-US" sz="2400" b="1" dirty="0">
                <a:latin typeface="Nunito Sans" pitchFamily="2" charset="0"/>
              </a:rPr>
              <a:t>Facial Recognition</a:t>
            </a:r>
            <a:r>
              <a:rPr lang="en-US" sz="2000" dirty="0">
                <a:latin typeface="Nunito Sans" pitchFamily="2" charset="0"/>
              </a:rPr>
              <a:t>: Used in social media, surveillance, and smartphone security, facial recognition systems can identify or verify people based on their facial features</a:t>
            </a:r>
          </a:p>
          <a:p>
            <a:endParaRPr lang="en-US" sz="2800" dirty="0">
              <a:latin typeface="Nunito Sans" pitchFamily="2" charset="0"/>
            </a:endParaRPr>
          </a:p>
          <a:p>
            <a:pPr>
              <a:buFont typeface="Arial" panose="020B0604020202020204" pitchFamily="34" charset="0"/>
              <a:buChar char="•"/>
            </a:pPr>
            <a:r>
              <a:rPr lang="en-US" sz="2400" b="1" dirty="0">
                <a:latin typeface="Nunito Sans" pitchFamily="2" charset="0"/>
              </a:rPr>
              <a:t>Object Detection</a:t>
            </a:r>
            <a:r>
              <a:rPr lang="en-US" sz="2400" dirty="0">
                <a:latin typeface="Nunito Sans" pitchFamily="2" charset="0"/>
              </a:rPr>
              <a:t>: </a:t>
            </a:r>
            <a:r>
              <a:rPr lang="en-US" sz="2000" dirty="0">
                <a:latin typeface="Nunito Sans" pitchFamily="2" charset="0"/>
              </a:rPr>
              <a:t>Self-driving cars rely on computer vision to detect and classify objects like other cars, pedestrians, and traffic signals, ensuring safe navigation.</a:t>
            </a:r>
          </a:p>
          <a:p>
            <a:endParaRPr lang="en-US" sz="2000" dirty="0">
              <a:latin typeface="Nunito Sans" pitchFamily="2" charset="0"/>
            </a:endParaRPr>
          </a:p>
          <a:p>
            <a:pPr>
              <a:buFont typeface="Arial" panose="020B0604020202020204" pitchFamily="34" charset="0"/>
              <a:buChar char="•"/>
            </a:pPr>
            <a:r>
              <a:rPr lang="en-US" sz="2400" b="1" dirty="0">
                <a:latin typeface="Nunito Sans" pitchFamily="2" charset="0"/>
              </a:rPr>
              <a:t>Medical Imaging</a:t>
            </a:r>
            <a:r>
              <a:rPr lang="en-US" sz="2400" dirty="0">
                <a:latin typeface="Nunito Sans" pitchFamily="2" charset="0"/>
              </a:rPr>
              <a:t>: </a:t>
            </a:r>
            <a:r>
              <a:rPr lang="en-US" sz="2000" dirty="0">
                <a:latin typeface="Nunito Sans" pitchFamily="2" charset="0"/>
              </a:rPr>
              <a:t>AI models help radiologists detect abnormalities (like tumors) in X-rays, MRIs, and CT scans, aiding early diagnosis and treatment planning.</a:t>
            </a:r>
          </a:p>
          <a:p>
            <a:pPr>
              <a:buFont typeface="Arial" panose="020B0604020202020204" pitchFamily="34" charset="0"/>
              <a:buChar char="•"/>
            </a:pPr>
            <a:endParaRPr lang="en-US" sz="2000" dirty="0">
              <a:latin typeface="Nunito Sans" pitchFamily="2" charset="0"/>
            </a:endParaRPr>
          </a:p>
          <a:p>
            <a:pPr>
              <a:buFont typeface="Arial" panose="020B0604020202020204" pitchFamily="34" charset="0"/>
              <a:buChar char="•"/>
            </a:pPr>
            <a:r>
              <a:rPr lang="en-US" sz="2400" b="1" dirty="0">
                <a:latin typeface="Nunito Sans" pitchFamily="2" charset="0"/>
              </a:rPr>
              <a:t>Augmented Reality (AR)</a:t>
            </a:r>
            <a:r>
              <a:rPr lang="en-US" sz="2400" dirty="0">
                <a:latin typeface="Nunito Sans" pitchFamily="2" charset="0"/>
              </a:rPr>
              <a:t>: </a:t>
            </a:r>
            <a:r>
              <a:rPr lang="en-US" sz="2000" dirty="0">
                <a:latin typeface="Nunito Sans" pitchFamily="2" charset="0"/>
              </a:rPr>
              <a:t>Image recognition algorithms track real-world objects, which AR applications then overlay with virtual content for gaming, shopping, or remote assistance.</a:t>
            </a:r>
            <a:endParaRPr lang="en-US" sz="2800" dirty="0">
              <a:latin typeface="Nunito Sans" pitchFamily="2" charset="0"/>
            </a:endParaRPr>
          </a:p>
        </p:txBody>
      </p:sp>
      <p:sp>
        <p:nvSpPr>
          <p:cNvPr id="115" name="Google Shape;115;p3">
            <a:extLst>
              <a:ext uri="{FF2B5EF4-FFF2-40B4-BE49-F238E27FC236}">
                <a16:creationId xmlns:a16="http://schemas.microsoft.com/office/drawing/2014/main" id="{BA228899-BC8B-0950-7E35-5DFD8E3E920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2CAAB6F-0ED4-7652-DF43-98D047FD11BC}"/>
              </a:ext>
            </a:extLst>
          </p:cNvPr>
          <p:cNvSpPr txBox="1"/>
          <p:nvPr/>
        </p:nvSpPr>
        <p:spPr>
          <a:xfrm>
            <a:off x="3238986" y="173182"/>
            <a:ext cx="7772400" cy="523180"/>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EXAMPLES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75D4596E-48AD-B476-CEAA-16994EC372B2}"/>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562E4A92-D703-C33D-D0D5-6BD95155F79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4EC9A01D-2E23-2EEC-56A9-323B66E2D2D0}"/>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A17AA5CE-6B7F-929A-EE77-DBF15EED678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5A0DE1A-B352-45B2-E0BC-12BD7B6A75F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F88C92E-B667-60B9-5F1A-B989D0E621F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EA5139CB-3A6B-8C05-7AEA-94FBC5774EF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7A833079-055B-F1B7-68ED-AB845D04F43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50EE92FE-0B01-C2E1-7622-473BCD1AB87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53998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8F6F47D-EAE9-52EB-5FE9-6F130A39592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E739603-6A79-7193-F76C-1B8AA15EC8AA}"/>
              </a:ext>
            </a:extLst>
          </p:cNvPr>
          <p:cNvSpPr txBox="1"/>
          <p:nvPr/>
        </p:nvSpPr>
        <p:spPr>
          <a:xfrm>
            <a:off x="421524" y="898465"/>
            <a:ext cx="10989081" cy="5355272"/>
          </a:xfrm>
          <a:prstGeom prst="rect">
            <a:avLst/>
          </a:prstGeom>
          <a:noFill/>
          <a:ln>
            <a:noFill/>
          </a:ln>
        </p:spPr>
        <p:txBody>
          <a:bodyPr spcFirstLastPara="1" wrap="square" lIns="91425" tIns="45700" rIns="91425" bIns="45700" anchor="t" anchorCtr="0">
            <a:spAutoFit/>
          </a:bodyPr>
          <a:lstStyle/>
          <a:p>
            <a:pPr>
              <a:lnSpc>
                <a:spcPct val="150000"/>
              </a:lnSpc>
            </a:pPr>
            <a:r>
              <a:rPr lang="en-US" sz="2400" b="1" dirty="0">
                <a:latin typeface="Nunito Sans" pitchFamily="2" charset="0"/>
              </a:rPr>
              <a:t>2. Natural Language Processing (NLP)</a:t>
            </a:r>
          </a:p>
          <a:p>
            <a:pPr>
              <a:lnSpc>
                <a:spcPct val="150000"/>
              </a:lnSpc>
              <a:buFont typeface="Arial" panose="020B0604020202020204" pitchFamily="34" charset="0"/>
              <a:buChar char="•"/>
            </a:pPr>
            <a:r>
              <a:rPr lang="en-US" sz="2400" b="1" dirty="0">
                <a:latin typeface="Nunito Sans" pitchFamily="2" charset="0"/>
              </a:rPr>
              <a:t> Language Translation</a:t>
            </a:r>
            <a:r>
              <a:rPr lang="en-US" sz="2400" dirty="0">
                <a:latin typeface="Nunito Sans" pitchFamily="2" charset="0"/>
              </a:rPr>
              <a:t>: </a:t>
            </a:r>
            <a:r>
              <a:rPr lang="en-US" sz="2000" dirty="0">
                <a:latin typeface="Nunito Sans" pitchFamily="2" charset="0"/>
              </a:rPr>
              <a:t>Apps like Google Translate use NLP models to translate text or speech in real-time, supporting multiple languages.</a:t>
            </a:r>
          </a:p>
          <a:p>
            <a:pPr>
              <a:lnSpc>
                <a:spcPct val="150000"/>
              </a:lnSpc>
              <a:buFont typeface="Arial" panose="020B0604020202020204" pitchFamily="34" charset="0"/>
              <a:buChar char="•"/>
            </a:pPr>
            <a:r>
              <a:rPr lang="en-US" sz="2400" b="1" dirty="0">
                <a:latin typeface="Nunito Sans" pitchFamily="2" charset="0"/>
              </a:rPr>
              <a:t> Sentiment Analysis</a:t>
            </a:r>
            <a:r>
              <a:rPr lang="en-US" sz="2400" dirty="0">
                <a:latin typeface="Nunito Sans" pitchFamily="2" charset="0"/>
              </a:rPr>
              <a:t>: </a:t>
            </a:r>
            <a:r>
              <a:rPr lang="en-US" sz="2000" dirty="0">
                <a:latin typeface="Nunito Sans" pitchFamily="2" charset="0"/>
              </a:rPr>
              <a:t>Businesses use NLP to analyze customer sentiment in reviews or social media, helping them understand consumer opinions.</a:t>
            </a:r>
            <a:endParaRPr lang="en-US" sz="2400" dirty="0">
              <a:latin typeface="Nunito Sans" pitchFamily="2" charset="0"/>
            </a:endParaRPr>
          </a:p>
          <a:p>
            <a:pPr>
              <a:lnSpc>
                <a:spcPct val="150000"/>
              </a:lnSpc>
              <a:buFont typeface="Arial" panose="020B0604020202020204" pitchFamily="34" charset="0"/>
              <a:buChar char="•"/>
            </a:pPr>
            <a:r>
              <a:rPr lang="en-US" sz="2400" b="1" dirty="0">
                <a:latin typeface="Nunito Sans" pitchFamily="2" charset="0"/>
              </a:rPr>
              <a:t> Chatbots and Virtual Assistants</a:t>
            </a:r>
            <a:r>
              <a:rPr lang="en-US" sz="2400" dirty="0">
                <a:latin typeface="Nunito Sans" pitchFamily="2" charset="0"/>
              </a:rPr>
              <a:t>: </a:t>
            </a:r>
            <a:r>
              <a:rPr lang="en-US" sz="2000" dirty="0">
                <a:latin typeface="Nunito Sans" pitchFamily="2" charset="0"/>
              </a:rPr>
              <a:t>Siri, Alexa, and other voice-activated assistants use NLP to understand spoken language, answer questions, and perform tasks.</a:t>
            </a:r>
            <a:endParaRPr lang="en-US" sz="2400" dirty="0">
              <a:latin typeface="Nunito Sans" pitchFamily="2" charset="0"/>
            </a:endParaRPr>
          </a:p>
          <a:p>
            <a:pPr>
              <a:lnSpc>
                <a:spcPct val="150000"/>
              </a:lnSpc>
              <a:buFont typeface="Arial" panose="020B0604020202020204" pitchFamily="34" charset="0"/>
              <a:buChar char="•"/>
            </a:pPr>
            <a:r>
              <a:rPr lang="en-US" sz="2400" b="1" dirty="0">
                <a:latin typeface="Nunito Sans" pitchFamily="2" charset="0"/>
              </a:rPr>
              <a:t> Content Generation and Summarization</a:t>
            </a:r>
            <a:r>
              <a:rPr lang="en-US" sz="2000" dirty="0">
                <a:latin typeface="Nunito Sans" pitchFamily="2" charset="0"/>
              </a:rPr>
              <a:t>: </a:t>
            </a:r>
            <a:r>
              <a:rPr lang="en-US" sz="2400" dirty="0">
                <a:latin typeface="Nunito Sans" pitchFamily="2" charset="0"/>
              </a:rPr>
              <a:t>Tools like GPT can generate human-like text, summarize articles, or assist with creative writing, enhancing productivity.</a:t>
            </a:r>
            <a:endParaRPr lang="en-US" sz="2800" dirty="0">
              <a:latin typeface="Nunito Sans" pitchFamily="2" charset="0"/>
            </a:endParaRPr>
          </a:p>
        </p:txBody>
      </p:sp>
      <p:sp>
        <p:nvSpPr>
          <p:cNvPr id="115" name="Google Shape;115;p3">
            <a:extLst>
              <a:ext uri="{FF2B5EF4-FFF2-40B4-BE49-F238E27FC236}">
                <a16:creationId xmlns:a16="http://schemas.microsoft.com/office/drawing/2014/main" id="{085EEEFC-F3CD-3EA3-3A2D-6475E3148FC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DF573A8-5119-E5EC-D5CA-8FC8E793530B}"/>
              </a:ext>
            </a:extLst>
          </p:cNvPr>
          <p:cNvSpPr txBox="1"/>
          <p:nvPr/>
        </p:nvSpPr>
        <p:spPr>
          <a:xfrm>
            <a:off x="3238986" y="173182"/>
            <a:ext cx="7772400" cy="523180"/>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EXAMPLES</a:t>
            </a:r>
            <a:endParaRPr kumimoji="0" sz="2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A5949A66-4AD7-FA8A-E289-FEE1892894D4}"/>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FE2BB15F-287B-683B-01FD-06347A7C27E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6603D4A9-3463-A3EB-A987-98804A3CAACC}"/>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5B448517-BBC8-4FB0-B251-7044119A571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BACA8CF-A038-F087-E97B-07D3439E453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11589C47-3123-DBE2-27F6-889423E20CB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03A78465-43CB-E42A-276E-827BCA40E34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E19EBF64-7F6C-DFB4-88D8-B764A7ABFFE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E37500F3-8B59-D282-32D9-54A2C954BE5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61665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B56CBDB-7709-BE89-8BB6-BFB2901AF9D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221D5772-7D08-8E38-48A9-168A7B7D668E}"/>
              </a:ext>
            </a:extLst>
          </p:cNvPr>
          <p:cNvSpPr txBox="1"/>
          <p:nvPr/>
        </p:nvSpPr>
        <p:spPr>
          <a:xfrm>
            <a:off x="460375" y="1122657"/>
            <a:ext cx="10989081" cy="5755381"/>
          </a:xfrm>
          <a:prstGeom prst="rect">
            <a:avLst/>
          </a:prstGeom>
          <a:noFill/>
          <a:ln>
            <a:noFill/>
          </a:ln>
        </p:spPr>
        <p:txBody>
          <a:bodyPr spcFirstLastPara="1" wrap="square" lIns="91425" tIns="45700" rIns="91425" bIns="45700" anchor="t" anchorCtr="0">
            <a:spAutoFit/>
          </a:bodyPr>
          <a:lstStyle/>
          <a:p>
            <a:pPr>
              <a:lnSpc>
                <a:spcPct val="200000"/>
              </a:lnSpc>
            </a:pPr>
            <a:r>
              <a:rPr lang="en-US" sz="2400" b="1" dirty="0">
                <a:latin typeface="Nunito Sans" pitchFamily="2" charset="0"/>
              </a:rPr>
              <a:t>VC Dimension</a:t>
            </a:r>
            <a:r>
              <a:rPr lang="en-US" sz="2400" dirty="0">
                <a:latin typeface="Nunito Sans" pitchFamily="2" charset="0"/>
              </a:rPr>
              <a:t> :</a:t>
            </a:r>
            <a:endParaRPr lang="en-US" sz="2000" dirty="0">
              <a:latin typeface="Nunito Sans" pitchFamily="2" charset="0"/>
            </a:endParaRPr>
          </a:p>
          <a:p>
            <a:pPr marL="342900" indent="-342900">
              <a:lnSpc>
                <a:spcPct val="200000"/>
              </a:lnSpc>
              <a:buFont typeface="Arial" panose="020B0604020202020204" pitchFamily="34" charset="0"/>
              <a:buChar char="•"/>
            </a:pPr>
            <a:r>
              <a:rPr lang="en-US" sz="2000" dirty="0">
                <a:latin typeface="Nunito Sans" pitchFamily="2" charset="0"/>
              </a:rPr>
              <a:t> (</a:t>
            </a:r>
            <a:r>
              <a:rPr lang="en-US" sz="2000" dirty="0" err="1">
                <a:latin typeface="Nunito Sans" pitchFamily="2" charset="0"/>
              </a:rPr>
              <a:t>Vapnik-Chervonenkis</a:t>
            </a:r>
            <a:r>
              <a:rPr lang="en-US" sz="2000" dirty="0">
                <a:latin typeface="Nunito Sans" pitchFamily="2" charset="0"/>
              </a:rPr>
              <a:t> Dimension): The VC dimension is  quantify how powerful is the model , a measure of a model’s capacity, or its ability to classify a variety of data patterns. </a:t>
            </a:r>
          </a:p>
          <a:p>
            <a:pPr marL="342900" indent="-342900">
              <a:lnSpc>
                <a:spcPct val="200000"/>
              </a:lnSpc>
              <a:buFont typeface="Arial" panose="020B0604020202020204" pitchFamily="34" charset="0"/>
              <a:buChar char="•"/>
            </a:pPr>
            <a:r>
              <a:rPr lang="en-US" sz="2000" dirty="0">
                <a:latin typeface="Nunito Sans" pitchFamily="2" charset="0"/>
              </a:rPr>
              <a:t> It’s defined as the maximum number of points a model can shatter, meaning the model can  perfectly classify all possible </a:t>
            </a:r>
            <a:r>
              <a:rPr lang="en-US" sz="2000" dirty="0" err="1">
                <a:latin typeface="Nunito Sans" pitchFamily="2" charset="0"/>
              </a:rPr>
              <a:t>labelings</a:t>
            </a:r>
            <a:r>
              <a:rPr lang="en-US" sz="2000" dirty="0">
                <a:latin typeface="Nunito Sans" pitchFamily="2" charset="0"/>
              </a:rPr>
              <a:t> of those points. </a:t>
            </a:r>
          </a:p>
          <a:p>
            <a:pPr marL="342900" indent="-342900">
              <a:lnSpc>
                <a:spcPct val="200000"/>
              </a:lnSpc>
              <a:buFont typeface="Arial" panose="020B0604020202020204" pitchFamily="34" charset="0"/>
              <a:buChar char="•"/>
            </a:pPr>
            <a:r>
              <a:rPr lang="en-US" sz="2000" dirty="0">
                <a:latin typeface="Nunito Sans" pitchFamily="2" charset="0"/>
              </a:rPr>
              <a:t>Higher VC dimensions imply more complex models, potentially leading to overfitting, while lower VC dimensions suggest simpler models that may underfit. </a:t>
            </a:r>
          </a:p>
          <a:p>
            <a:pPr marL="342900" indent="-342900">
              <a:lnSpc>
                <a:spcPct val="200000"/>
              </a:lnSpc>
              <a:buFont typeface="Arial" panose="020B0604020202020204" pitchFamily="34" charset="0"/>
              <a:buChar char="•"/>
            </a:pPr>
            <a:r>
              <a:rPr lang="en-US" sz="2000" dirty="0">
                <a:latin typeface="Nunito Sans" pitchFamily="2" charset="0"/>
              </a:rPr>
              <a:t>VC dimension number after model =  maximum number points that can be separated that can be separated by a model  for all possible configuration</a:t>
            </a:r>
          </a:p>
        </p:txBody>
      </p:sp>
      <p:sp>
        <p:nvSpPr>
          <p:cNvPr id="115" name="Google Shape;115;p3">
            <a:extLst>
              <a:ext uri="{FF2B5EF4-FFF2-40B4-BE49-F238E27FC236}">
                <a16:creationId xmlns:a16="http://schemas.microsoft.com/office/drawing/2014/main" id="{09B810D2-83F7-F7BC-EF78-8DB4709D374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0EABBF9C-C84D-7111-AEEF-F51FC363C442}"/>
              </a:ext>
            </a:extLst>
          </p:cNvPr>
          <p:cNvSpPr txBox="1"/>
          <p:nvPr/>
        </p:nvSpPr>
        <p:spPr>
          <a:xfrm>
            <a:off x="3238986" y="173182"/>
            <a:ext cx="7772400" cy="523180"/>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VC DIMENSION</a:t>
            </a:r>
          </a:p>
        </p:txBody>
      </p:sp>
      <p:pic>
        <p:nvPicPr>
          <p:cNvPr id="117" name="Google Shape;117;p3">
            <a:extLst>
              <a:ext uri="{FF2B5EF4-FFF2-40B4-BE49-F238E27FC236}">
                <a16:creationId xmlns:a16="http://schemas.microsoft.com/office/drawing/2014/main" id="{10C56AC9-9B6F-1BA9-EF16-0FC28AAEABBF}"/>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1568EAA2-EE4E-F202-4E78-EBBBDCA2849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106AE39-00C9-DCD3-D221-8F2B83DD4D6F}"/>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E1B8609E-C95E-263C-D995-03E0255E981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A5DFD6E-AA75-5CCE-7BE2-F654D93D031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57B36DD-C045-49EC-BCC5-2DED62CCA5C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A6CE9309-7E8E-E189-A1B3-3956B659B93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97F68C25-9A1A-0936-0125-F5C799C6AC9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B747A741-5175-DCD3-3728-09850617031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30096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4DF0666-EB92-B8AE-B3B3-EB6BF6553F76}"/>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EE41473D-B130-4360-484A-C1A389F91920}"/>
              </a:ext>
            </a:extLst>
          </p:cNvPr>
          <p:cNvSpPr txBox="1"/>
          <p:nvPr/>
        </p:nvSpPr>
        <p:spPr>
          <a:xfrm>
            <a:off x="460375" y="1167627"/>
            <a:ext cx="10989081" cy="5016718"/>
          </a:xfrm>
          <a:prstGeom prst="rect">
            <a:avLst/>
          </a:prstGeom>
          <a:noFill/>
          <a:ln>
            <a:noFill/>
          </a:ln>
        </p:spPr>
        <p:txBody>
          <a:bodyPr spcFirstLastPara="1" wrap="square" lIns="91425" tIns="45700" rIns="91425" bIns="45700" anchor="t" anchorCtr="0">
            <a:spAutoFit/>
          </a:bodyPr>
          <a:lstStyle/>
          <a:p>
            <a:pPr>
              <a:lnSpc>
                <a:spcPct val="200000"/>
              </a:lnSpc>
            </a:pPr>
            <a:r>
              <a:rPr lang="en-US" sz="2000" dirty="0">
                <a:latin typeface="Nunito Sans" pitchFamily="2" charset="0"/>
              </a:rPr>
              <a:t>Let D be a dataset containing N examples for a binary classification problem with class labels 0 and 1. Let H be a hypothesis space for the problem. Each hypothesis h in H partitions D into two disjoint subsets as follows:  </a:t>
            </a:r>
          </a:p>
          <a:p>
            <a:pPr>
              <a:lnSpc>
                <a:spcPct val="200000"/>
              </a:lnSpc>
            </a:pPr>
            <a:r>
              <a:rPr lang="en-US" sz="2000" dirty="0">
                <a:latin typeface="Nunito Sans" pitchFamily="2" charset="0"/>
              </a:rPr>
              <a:t>			{x ∈ D ∣ h(x) = 0} and {x ∈ D ∣ h(x) = 1}. </a:t>
            </a:r>
          </a:p>
          <a:p>
            <a:pPr>
              <a:lnSpc>
                <a:spcPct val="200000"/>
              </a:lnSpc>
            </a:pPr>
            <a:r>
              <a:rPr lang="en-US" sz="2000" dirty="0">
                <a:latin typeface="Nunito Sans" pitchFamily="2" charset="0"/>
              </a:rPr>
              <a:t>Such a partition of S is called a “dichotomy” in D. It can be shown that there are 2 N possible dichotomies in D. To each dichotomy of D there is a unique assignment of the labels “1” and “0” to the elements of D. If S is any subset of D then, S defines a unique hypothesis h as:  </a:t>
            </a:r>
          </a:p>
          <a:p>
            <a:pPr>
              <a:lnSpc>
                <a:spcPct val="200000"/>
              </a:lnSpc>
            </a:pPr>
            <a:r>
              <a:rPr lang="en-US" sz="2000" dirty="0">
                <a:latin typeface="Nunito Sans" pitchFamily="2" charset="0"/>
              </a:rPr>
              <a:t> 		</a:t>
            </a:r>
          </a:p>
        </p:txBody>
      </p:sp>
      <p:sp>
        <p:nvSpPr>
          <p:cNvPr id="115" name="Google Shape;115;p3">
            <a:extLst>
              <a:ext uri="{FF2B5EF4-FFF2-40B4-BE49-F238E27FC236}">
                <a16:creationId xmlns:a16="http://schemas.microsoft.com/office/drawing/2014/main" id="{854150F8-E283-C523-C8B9-7423EE88E99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CC5FDAB-FCA8-46FA-9CDF-5699629DD5CB}"/>
              </a:ext>
            </a:extLst>
          </p:cNvPr>
          <p:cNvSpPr txBox="1"/>
          <p:nvPr/>
        </p:nvSpPr>
        <p:spPr>
          <a:xfrm>
            <a:off x="3238986" y="173182"/>
            <a:ext cx="7772400" cy="954067"/>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VC DIMENSION SHATTERING OF A SET </a:t>
            </a:r>
          </a:p>
          <a:p>
            <a:pPr marL="0" marR="0" lvl="0" indent="0" algn="r" defTabSz="914400" rtl="0" eaLnBrk="1" fontAlgn="auto" latinLnBrk="0" hangingPunct="1">
              <a:lnSpc>
                <a:spcPct val="100000"/>
              </a:lnSpc>
              <a:spcBef>
                <a:spcPts val="0"/>
              </a:spcBef>
              <a:spcAft>
                <a:spcPts val="0"/>
              </a:spcAft>
              <a:buClrTx/>
              <a:buSzTx/>
              <a:buFontTx/>
              <a:buNone/>
              <a:defRPr/>
            </a:pPr>
            <a:endPar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F8452AEE-40BF-CA88-2501-C9D172215C31}"/>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13C638DA-0D6B-FF16-2CCF-8474FFE7ADF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B5BA3895-0D98-19FE-B54B-2C631A7547F2}"/>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368B743F-F4AE-6C1F-E5E9-81363F3C014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8231D98-2714-CC9E-192A-EC97E1CABD0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83B4705-1F45-826D-E330-F35B8787479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F843A9A8-B921-8A29-5374-749A7C202CB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FE62506C-33B7-460C-3100-824842901CB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5D12B00-25E4-3DD2-0E86-47458B8217B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3ADB2CB3-9BB8-1559-0DF4-20E76B4D6E0F}"/>
              </a:ext>
            </a:extLst>
          </p:cNvPr>
          <p:cNvPicPr/>
          <p:nvPr/>
        </p:nvPicPr>
        <p:blipFill>
          <a:blip r:embed="rId4"/>
          <a:stretch>
            <a:fillRect/>
          </a:stretch>
        </p:blipFill>
        <p:spPr>
          <a:xfrm>
            <a:off x="4169044" y="5610910"/>
            <a:ext cx="3549111" cy="1073908"/>
          </a:xfrm>
          <a:prstGeom prst="rect">
            <a:avLst/>
          </a:prstGeom>
        </p:spPr>
      </p:pic>
    </p:spTree>
    <p:extLst>
      <p:ext uri="{BB962C8B-B14F-4D97-AF65-F5344CB8AC3E}">
        <p14:creationId xmlns:p14="http://schemas.microsoft.com/office/powerpoint/2010/main" val="1706243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D1040F8-5D7E-C0F7-B3C7-DB05A59B19E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9D942AF-035C-53AF-F299-E821F7BE80E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8FD6642-3D74-C447-6382-F611CCC9631E}"/>
              </a:ext>
            </a:extLst>
          </p:cNvPr>
          <p:cNvSpPr txBox="1"/>
          <p:nvPr/>
        </p:nvSpPr>
        <p:spPr>
          <a:xfrm>
            <a:off x="3238986" y="173182"/>
            <a:ext cx="7772400" cy="954067"/>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VC DIMENSION SHATTERING OF A SET </a:t>
            </a:r>
          </a:p>
          <a:p>
            <a:pPr marL="0" marR="0" lvl="0" indent="0" algn="r" defTabSz="914400" rtl="0" eaLnBrk="1" fontAlgn="auto" latinLnBrk="0" hangingPunct="1">
              <a:lnSpc>
                <a:spcPct val="100000"/>
              </a:lnSpc>
              <a:spcBef>
                <a:spcPts val="0"/>
              </a:spcBef>
              <a:spcAft>
                <a:spcPts val="0"/>
              </a:spcAft>
              <a:buClrTx/>
              <a:buSzTx/>
              <a:buFontTx/>
              <a:buNone/>
              <a:defRPr/>
            </a:pPr>
            <a:endPar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C090B9E9-2834-954F-3F42-3EA077D5D5C3}"/>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EB6E8826-7AED-18ED-59E7-C1DAF550A70C}"/>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291C422-A6B8-17B7-E031-8359B4E41A70}"/>
              </a:ext>
            </a:extLst>
          </p:cNvPr>
          <p:cNvSpPr/>
          <p:nvPr/>
        </p:nvSpPr>
        <p:spPr>
          <a:xfrm>
            <a:off x="539644" y="1041701"/>
            <a:ext cx="11707091" cy="5139869"/>
          </a:xfrm>
          <a:prstGeom prst="rect">
            <a:avLst/>
          </a:prstGeom>
        </p:spPr>
        <p:txBody>
          <a:bodyPr wrap="square">
            <a:spAutoFit/>
          </a:bodyPr>
          <a:lstStyle/>
          <a:p>
            <a:r>
              <a:rPr lang="en-US" sz="2000" dirty="0">
                <a:solidFill>
                  <a:srgbClr val="000000"/>
                </a:solidFill>
                <a:latin typeface="Nunito Sans" pitchFamily="2" charset="0"/>
              </a:rPr>
              <a:t>To specify a hypothesis h, we need only specify the set {x </a:t>
            </a:r>
            <a:r>
              <a:rPr lang="en-IN" sz="2000" kern="10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 D | </a:t>
            </a:r>
            <a:r>
              <a:rPr lang="en-US" sz="2000" dirty="0">
                <a:solidFill>
                  <a:srgbClr val="000000"/>
                </a:solidFill>
                <a:latin typeface="Nunito Sans" pitchFamily="2" charset="0"/>
              </a:rPr>
              <a:t> h(x) = 1}. </a:t>
            </a:r>
          </a:p>
          <a:p>
            <a:r>
              <a:rPr lang="en-US" sz="2000" dirty="0">
                <a:solidFill>
                  <a:srgbClr val="000000"/>
                </a:solidFill>
                <a:latin typeface="Nunito Sans" pitchFamily="2" charset="0"/>
              </a:rPr>
              <a:t> Figure 3.1 shows all possible dichotomies of D if D has three elements. In the figure, we have shown only one of the two sets in a dichotomy, namely the set </a:t>
            </a:r>
          </a:p>
          <a:p>
            <a:r>
              <a:rPr lang="pt-BR" sz="2000" dirty="0">
                <a:solidFill>
                  <a:srgbClr val="000000"/>
                </a:solidFill>
                <a:latin typeface="Nunito Sans" pitchFamily="2" charset="0"/>
              </a:rPr>
              <a:t>{x ∈ D |  h(x) = 1}. The </a:t>
            </a:r>
            <a:r>
              <a:rPr lang="en-US" sz="2000" dirty="0">
                <a:solidFill>
                  <a:srgbClr val="000000"/>
                </a:solidFill>
                <a:latin typeface="Nunito Sans" pitchFamily="2" charset="0"/>
              </a:rPr>
              <a:t>circles and ellipses represent such sets. </a:t>
            </a:r>
          </a:p>
          <a:p>
            <a:endParaRPr lang="en-US" sz="2400" dirty="0">
              <a:solidFill>
                <a:srgbClr val="000000"/>
              </a:solidFill>
              <a:latin typeface="Nunito Sans" pitchFamily="2" charset="0"/>
            </a:endParaRPr>
          </a:p>
          <a:p>
            <a:endParaRPr lang="en-US" sz="2400" dirty="0">
              <a:solidFill>
                <a:srgbClr val="000000"/>
              </a:solidFill>
              <a:latin typeface="Nunito Sans" pitchFamily="2" charset="0"/>
            </a:endParaRPr>
          </a:p>
          <a:p>
            <a:endParaRPr lang="en-US" sz="2400" dirty="0">
              <a:solidFill>
                <a:srgbClr val="000000"/>
              </a:solidFill>
              <a:latin typeface="Nunito Sans" pitchFamily="2" charset="0"/>
            </a:endParaRPr>
          </a:p>
          <a:p>
            <a:endParaRPr lang="en-US" sz="2400" dirty="0">
              <a:solidFill>
                <a:srgbClr val="000000"/>
              </a:solidFill>
              <a:latin typeface="Nunito Sans" pitchFamily="2" charset="0"/>
            </a:endParaRPr>
          </a:p>
          <a:p>
            <a:endParaRPr lang="en-US" sz="2400" dirty="0">
              <a:solidFill>
                <a:srgbClr val="000000"/>
              </a:solidFill>
              <a:latin typeface="Nunito Sans" pitchFamily="2" charset="0"/>
            </a:endParaRPr>
          </a:p>
          <a:p>
            <a:endParaRPr lang="en-US" sz="2800" dirty="0">
              <a:solidFill>
                <a:srgbClr val="000000"/>
              </a:solidFill>
              <a:latin typeface="Nunito Sans" pitchFamily="2" charset="0"/>
            </a:endParaRPr>
          </a:p>
          <a:p>
            <a:endParaRPr lang="en-US" sz="2000" dirty="0">
              <a:solidFill>
                <a:srgbClr val="000000"/>
              </a:solidFill>
              <a:latin typeface="Nunito Sans" pitchFamily="2" charset="0"/>
            </a:endParaRPr>
          </a:p>
          <a:p>
            <a:r>
              <a:rPr lang="en-US" sz="2000" dirty="0">
                <a:solidFill>
                  <a:srgbClr val="000000"/>
                </a:solidFill>
                <a:latin typeface="Nunito Sans" pitchFamily="2" charset="0"/>
              </a:rPr>
              <a:t>Different forms of the set{</a:t>
            </a:r>
            <a:r>
              <a:rPr lang="en-US" sz="2000" dirty="0" err="1">
                <a:solidFill>
                  <a:srgbClr val="000000"/>
                </a:solidFill>
                <a:latin typeface="Nunito Sans" pitchFamily="2" charset="0"/>
              </a:rPr>
              <a:t>xεS:h</a:t>
            </a:r>
            <a:r>
              <a:rPr lang="en-US" sz="2000" dirty="0">
                <a:solidFill>
                  <a:srgbClr val="000000"/>
                </a:solidFill>
                <a:latin typeface="Nunito Sans" pitchFamily="2" charset="0"/>
              </a:rPr>
              <a:t>(x)=1} for D={</a:t>
            </a:r>
            <a:r>
              <a:rPr lang="en-US" sz="2000" dirty="0" err="1">
                <a:solidFill>
                  <a:srgbClr val="000000"/>
                </a:solidFill>
                <a:latin typeface="Nunito Sans" pitchFamily="2" charset="0"/>
              </a:rPr>
              <a:t>a,b,c</a:t>
            </a:r>
            <a:r>
              <a:rPr lang="en-US" sz="2000" dirty="0">
                <a:solidFill>
                  <a:srgbClr val="000000"/>
                </a:solidFill>
                <a:latin typeface="Nunito Sans" pitchFamily="2" charset="0"/>
              </a:rPr>
              <a:t>} </a:t>
            </a:r>
          </a:p>
          <a:p>
            <a:r>
              <a:rPr lang="en-US" sz="2000" dirty="0">
                <a:solidFill>
                  <a:srgbClr val="000000"/>
                </a:solidFill>
                <a:latin typeface="Nunito Sans" pitchFamily="2" charset="0"/>
              </a:rPr>
              <a:t>Definition A set of examples D is said to be shattered by a hypothesis space H if and only if for every dichotomy of D there exists some hypothesis in H consistent with the dichotomy of D.  </a:t>
            </a:r>
          </a:p>
          <a:p>
            <a:r>
              <a:rPr lang="en-US" sz="2000" dirty="0">
                <a:solidFill>
                  <a:srgbClr val="000000"/>
                </a:solidFill>
                <a:latin typeface="Nunito Sans" pitchFamily="2" charset="0"/>
              </a:rPr>
              <a:t>The following example illustrates the concept of </a:t>
            </a:r>
            <a:r>
              <a:rPr lang="en-US" sz="2000" dirty="0" err="1">
                <a:solidFill>
                  <a:srgbClr val="000000"/>
                </a:solidFill>
                <a:latin typeface="Nunito Sans" pitchFamily="2" charset="0"/>
              </a:rPr>
              <a:t>Vapnik-Chervonenkis</a:t>
            </a:r>
            <a:r>
              <a:rPr lang="en-US" sz="2000" dirty="0">
                <a:solidFill>
                  <a:srgbClr val="000000"/>
                </a:solidFill>
                <a:latin typeface="Nunito Sans" pitchFamily="2" charset="0"/>
              </a:rPr>
              <a:t> dimension. </a:t>
            </a:r>
          </a:p>
        </p:txBody>
      </p:sp>
      <p:sp>
        <p:nvSpPr>
          <p:cNvPr id="11" name="Rectangle 10">
            <a:extLst>
              <a:ext uri="{FF2B5EF4-FFF2-40B4-BE49-F238E27FC236}">
                <a16:creationId xmlns:a16="http://schemas.microsoft.com/office/drawing/2014/main" id="{F5FEB963-C859-927B-7D25-DD796117E1D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C3F9BBB-506E-25E4-5651-628A35FE28C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FF8CB454-D619-A648-4E98-6617492D216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61DF46CD-238A-A778-D577-2EECEAC0B11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E2FBFEDB-6D08-64E9-0DCB-40D412CD1F4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0EB51A2C-E14E-2F7B-D13B-9923C53C550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879021D0-553D-A42B-7427-A45B517FB7A0}"/>
              </a:ext>
            </a:extLst>
          </p:cNvPr>
          <p:cNvPicPr/>
          <p:nvPr/>
        </p:nvPicPr>
        <p:blipFill>
          <a:blip r:embed="rId4"/>
          <a:stretch>
            <a:fillRect/>
          </a:stretch>
        </p:blipFill>
        <p:spPr>
          <a:xfrm>
            <a:off x="3503794" y="2387741"/>
            <a:ext cx="4875707" cy="2454082"/>
          </a:xfrm>
          <a:prstGeom prst="rect">
            <a:avLst/>
          </a:prstGeom>
        </p:spPr>
      </p:pic>
      <p:pic>
        <p:nvPicPr>
          <p:cNvPr id="4" name="Picture 3">
            <a:extLst>
              <a:ext uri="{FF2B5EF4-FFF2-40B4-BE49-F238E27FC236}">
                <a16:creationId xmlns:a16="http://schemas.microsoft.com/office/drawing/2014/main" id="{EDC5D33D-8291-B03F-BC4E-E68D54B68FCB}"/>
              </a:ext>
            </a:extLst>
          </p:cNvPr>
          <p:cNvPicPr>
            <a:picLocks noChangeAspect="1"/>
          </p:cNvPicPr>
          <p:nvPr/>
        </p:nvPicPr>
        <p:blipFill>
          <a:blip r:embed="rId5"/>
          <a:stretch>
            <a:fillRect/>
          </a:stretch>
        </p:blipFill>
        <p:spPr>
          <a:xfrm>
            <a:off x="2948940" y="3288792"/>
            <a:ext cx="6294120" cy="280416"/>
          </a:xfrm>
          <a:prstGeom prst="rect">
            <a:avLst/>
          </a:prstGeom>
        </p:spPr>
      </p:pic>
    </p:spTree>
    <p:extLst>
      <p:ext uri="{BB962C8B-B14F-4D97-AF65-F5344CB8AC3E}">
        <p14:creationId xmlns:p14="http://schemas.microsoft.com/office/powerpoint/2010/main" val="4010532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A9E999E-B331-6703-C3AF-89919F1D4ACA}"/>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BCBDFC1D-7C7F-32E8-6FDA-4EB640B9CFA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4E165B3-0793-C451-B92E-D865C388CE50}"/>
              </a:ext>
            </a:extLst>
          </p:cNvPr>
          <p:cNvSpPr txBox="1"/>
          <p:nvPr/>
        </p:nvSpPr>
        <p:spPr>
          <a:xfrm>
            <a:off x="3238986" y="173182"/>
            <a:ext cx="7772400" cy="954067"/>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VC DIMENSION SHATTERING OF A SET </a:t>
            </a:r>
          </a:p>
          <a:p>
            <a:pPr marL="0" marR="0" lvl="0" indent="0" algn="r" defTabSz="914400" rtl="0" eaLnBrk="1" fontAlgn="auto" latinLnBrk="0" hangingPunct="1">
              <a:lnSpc>
                <a:spcPct val="100000"/>
              </a:lnSpc>
              <a:spcBef>
                <a:spcPts val="0"/>
              </a:spcBef>
              <a:spcAft>
                <a:spcPts val="0"/>
              </a:spcAft>
              <a:buClrTx/>
              <a:buSzTx/>
              <a:buFontTx/>
              <a:buNone/>
              <a:defRPr/>
            </a:pPr>
            <a:endPar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37B2492E-7A4D-D39C-DC04-01B13E0E9356}"/>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7A47E670-664E-93D3-8A48-95A07E9F4CD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DE860F6B-40B3-DF1A-E821-1055D1D7E834}"/>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EC83AC79-6F6E-5090-52CA-3500AF1F4B0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56097D87-D08C-6EE1-E628-F7DB8A6C9EC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333DFD5-5882-9FA8-ABA7-A45BA3FA2A7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4BCB7874-CACA-8E04-CF2D-E85DF4F9F32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D945AD7F-248F-5DEE-EF4E-557E4CF54FB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0C91E43F-1DE8-7B7B-2DFE-7732189B8AD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 name="TextBox 38">
            <a:extLst>
              <a:ext uri="{FF2B5EF4-FFF2-40B4-BE49-F238E27FC236}">
                <a16:creationId xmlns:a16="http://schemas.microsoft.com/office/drawing/2014/main" id="{6FFD1122-739E-0332-AB90-417885B724C8}"/>
              </a:ext>
            </a:extLst>
          </p:cNvPr>
          <p:cNvSpPr txBox="1"/>
          <p:nvPr/>
        </p:nvSpPr>
        <p:spPr>
          <a:xfrm>
            <a:off x="805912" y="1469979"/>
            <a:ext cx="10721070" cy="5078313"/>
          </a:xfrm>
          <a:prstGeom prst="rect">
            <a:avLst/>
          </a:prstGeom>
          <a:noFill/>
        </p:spPr>
        <p:txBody>
          <a:bodyPr wrap="square">
            <a:spAutoFit/>
          </a:bodyPr>
          <a:lstStyle/>
          <a:p>
            <a:r>
              <a:rPr lang="en-US" dirty="0"/>
              <a:t>Then VC(H), when H is the hypothesis class of axis-aligned rectangles in two dimensions, is four. In calculating the VC dimension, it is enough that we find four points that can be shattered; it is not necessary that we be able to shatter any four points in two dimensions. </a:t>
            </a:r>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Figure 1.3 An axis-aligned rectangle can shattered four points. Only rectangle </a:t>
            </a:r>
          </a:p>
          <a:p>
            <a:r>
              <a:rPr lang="en-US" dirty="0"/>
              <a:t>covering two points are shown </a:t>
            </a:r>
          </a:p>
          <a:p>
            <a:r>
              <a:rPr lang="en-US" dirty="0"/>
              <a:t>VC dimension may seem pessimistic. It tells us that using a rectangle as our hypothesis class, we can learn only datasets containing four points and not more. </a:t>
            </a:r>
          </a:p>
        </p:txBody>
      </p:sp>
      <p:pic>
        <p:nvPicPr>
          <p:cNvPr id="40" name="Picture 39">
            <a:extLst>
              <a:ext uri="{FF2B5EF4-FFF2-40B4-BE49-F238E27FC236}">
                <a16:creationId xmlns:a16="http://schemas.microsoft.com/office/drawing/2014/main" id="{29A598CD-9CFF-9C3C-14B4-CD736F072DB0}"/>
              </a:ext>
            </a:extLst>
          </p:cNvPr>
          <p:cNvPicPr/>
          <p:nvPr/>
        </p:nvPicPr>
        <p:blipFill>
          <a:blip r:embed="rId4"/>
          <a:stretch>
            <a:fillRect/>
          </a:stretch>
        </p:blipFill>
        <p:spPr>
          <a:xfrm>
            <a:off x="3797085" y="2447077"/>
            <a:ext cx="4045057" cy="2744855"/>
          </a:xfrm>
          <a:prstGeom prst="rect">
            <a:avLst/>
          </a:prstGeom>
        </p:spPr>
      </p:pic>
    </p:spTree>
    <p:extLst>
      <p:ext uri="{BB962C8B-B14F-4D97-AF65-F5344CB8AC3E}">
        <p14:creationId xmlns:p14="http://schemas.microsoft.com/office/powerpoint/2010/main" val="283884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2FEF0B8-D3BD-9558-A981-B8D9F24512D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7DCE2D5-34D1-323E-A3E8-087A0251084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C65B9C39-CEB1-F2BB-2AD0-7A6D5774F6BC}"/>
              </a:ext>
            </a:extLst>
          </p:cNvPr>
          <p:cNvSpPr txBox="1"/>
          <p:nvPr/>
        </p:nvSpPr>
        <p:spPr>
          <a:xfrm>
            <a:off x="3238986" y="173182"/>
            <a:ext cx="7772400" cy="954067"/>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VC DIMENSION SHATTERING OF A SET </a:t>
            </a:r>
          </a:p>
          <a:p>
            <a:pPr marL="0" marR="0" lvl="0" indent="0" algn="r" defTabSz="914400" rtl="0" eaLnBrk="1" fontAlgn="auto" latinLnBrk="0" hangingPunct="1">
              <a:lnSpc>
                <a:spcPct val="100000"/>
              </a:lnSpc>
              <a:spcBef>
                <a:spcPts val="0"/>
              </a:spcBef>
              <a:spcAft>
                <a:spcPts val="0"/>
              </a:spcAft>
              <a:buClrTx/>
              <a:buSzTx/>
              <a:buFontTx/>
              <a:buNone/>
              <a:defRPr/>
            </a:pPr>
            <a:endPar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4918830-17F4-CD45-B67B-01CCB9F68E1D}"/>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AA5DCC02-1974-C4AC-82B4-1A800469EA2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3A559041-A3EC-40C2-59C5-BF9EDF035A01}"/>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3E5E501B-8BF2-4370-59FF-9F4A8351346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250FB41-5A1A-2EBE-E8AD-B6DA072B0CC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56A374D3-CB06-E6E3-E43F-50009144A29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84582372-6CF9-314A-7C9F-A6FDF257794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80337E76-4C19-240E-CFAB-DDD458EFE90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86B6C6A-8144-FE24-2FCE-1A5149A582A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B7AE573E-61E6-E31E-E549-C4088503D20C}"/>
              </a:ext>
            </a:extLst>
          </p:cNvPr>
          <p:cNvPicPr>
            <a:picLocks noChangeAspect="1"/>
          </p:cNvPicPr>
          <p:nvPr/>
        </p:nvPicPr>
        <p:blipFill>
          <a:blip r:embed="rId4"/>
          <a:stretch>
            <a:fillRect/>
          </a:stretch>
        </p:blipFill>
        <p:spPr>
          <a:xfrm>
            <a:off x="364763" y="1013472"/>
            <a:ext cx="6096000" cy="5400675"/>
          </a:xfrm>
          <a:prstGeom prst="rect">
            <a:avLst/>
          </a:prstGeom>
        </p:spPr>
      </p:pic>
    </p:spTree>
    <p:extLst>
      <p:ext uri="{BB962C8B-B14F-4D97-AF65-F5344CB8AC3E}">
        <p14:creationId xmlns:p14="http://schemas.microsoft.com/office/powerpoint/2010/main" val="289719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619E7DA-6AC1-46D1-E056-325FACC05C23}"/>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0D16C770-3AB0-B654-69FE-F4E9FD007262}"/>
              </a:ext>
            </a:extLst>
          </p:cNvPr>
          <p:cNvSpPr txBox="1"/>
          <p:nvPr/>
        </p:nvSpPr>
        <p:spPr>
          <a:xfrm>
            <a:off x="406534" y="1183283"/>
            <a:ext cx="10989081"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Linear Algebra for Machine learning :</a:t>
            </a:r>
          </a:p>
          <a:p>
            <a:pPr marL="342900" indent="-342900">
              <a:lnSpc>
                <a:spcPct val="150000"/>
              </a:lnSpc>
              <a:buFont typeface="Arial" panose="020B0604020202020204" pitchFamily="34" charset="0"/>
              <a:buChar char="•"/>
            </a:pPr>
            <a:r>
              <a:rPr lang="en-US" sz="2000" dirty="0">
                <a:latin typeface="Nunito Sans" pitchFamily="2" charset="0"/>
              </a:rPr>
              <a:t>Linear Algebra is an essential field of mathematics, which defines the study of vectors, matrices, planes, mapping, and lines required for linear transformation. </a:t>
            </a:r>
          </a:p>
          <a:p>
            <a:pPr marL="342900" indent="-342900">
              <a:lnSpc>
                <a:spcPct val="150000"/>
              </a:lnSpc>
              <a:buFont typeface="Arial" panose="020B0604020202020204" pitchFamily="34" charset="0"/>
              <a:buChar char="•"/>
            </a:pPr>
            <a:r>
              <a:rPr lang="en-US" sz="2000" dirty="0">
                <a:latin typeface="Nunito Sans" pitchFamily="2" charset="0"/>
              </a:rPr>
              <a:t>Linear algebra plays a vital role and key foundation in machine learning, and it enables ML algorithms to run on a huge number of datasets. </a:t>
            </a:r>
          </a:p>
          <a:p>
            <a:pPr marL="342900" indent="-342900">
              <a:lnSpc>
                <a:spcPct val="150000"/>
              </a:lnSpc>
              <a:buFont typeface="Arial" panose="020B0604020202020204" pitchFamily="34" charset="0"/>
              <a:buChar char="•"/>
            </a:pPr>
            <a:r>
              <a:rPr lang="en-US" sz="2000" dirty="0">
                <a:latin typeface="Nunito Sans" pitchFamily="2" charset="0"/>
              </a:rPr>
              <a:t>Linear algebra is used almost in each concept of Machine learning, specifically, it can perform the following task: </a:t>
            </a:r>
          </a:p>
          <a:p>
            <a:pPr>
              <a:lnSpc>
                <a:spcPct val="150000"/>
              </a:lnSpc>
            </a:pPr>
            <a:r>
              <a:rPr lang="en-US" sz="2000" dirty="0">
                <a:latin typeface="Nunito Sans" pitchFamily="2" charset="0"/>
              </a:rPr>
              <a:t>	o Optimization of data. </a:t>
            </a:r>
          </a:p>
          <a:p>
            <a:pPr>
              <a:lnSpc>
                <a:spcPct val="150000"/>
              </a:lnSpc>
            </a:pPr>
            <a:r>
              <a:rPr lang="en-US" sz="2000" dirty="0">
                <a:latin typeface="Nunito Sans" pitchFamily="2" charset="0"/>
              </a:rPr>
              <a:t>	o Applicable in loss functions, regularization, covariance matrices, Singular Value 	    Decomposition (SVD), Matrix Operations, and support vector machine classification. </a:t>
            </a:r>
          </a:p>
          <a:p>
            <a:pPr>
              <a:lnSpc>
                <a:spcPct val="150000"/>
              </a:lnSpc>
            </a:pPr>
            <a:r>
              <a:rPr lang="en-US" sz="2000" dirty="0">
                <a:latin typeface="Nunito Sans" pitchFamily="2" charset="0"/>
              </a:rPr>
              <a:t>	o Implementation of Linear Regression in Machine Learning. </a:t>
            </a:r>
          </a:p>
          <a:p>
            <a:pPr>
              <a:lnSpc>
                <a:spcPct val="150000"/>
              </a:lnSpc>
            </a:pPr>
            <a:r>
              <a:rPr lang="en-US" sz="2000" dirty="0">
                <a:latin typeface="Nunito Sans" pitchFamily="2" charset="0"/>
              </a:rPr>
              <a:t>	o Linear algebra is also used in neural networks and the data science field. </a:t>
            </a:r>
          </a:p>
        </p:txBody>
      </p:sp>
      <p:sp>
        <p:nvSpPr>
          <p:cNvPr id="115" name="Google Shape;115;p3">
            <a:extLst>
              <a:ext uri="{FF2B5EF4-FFF2-40B4-BE49-F238E27FC236}">
                <a16:creationId xmlns:a16="http://schemas.microsoft.com/office/drawing/2014/main" id="{443FD1BA-FE29-E9B3-4278-4D5067AE5D2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BAE2DC4-EB1E-361A-40C8-AEDCD45F5680}"/>
              </a:ext>
            </a:extLst>
          </p:cNvPr>
          <p:cNvSpPr txBox="1"/>
          <p:nvPr/>
        </p:nvSpPr>
        <p:spPr>
          <a:xfrm>
            <a:off x="-1244184" y="173182"/>
            <a:ext cx="13436184" cy="830956"/>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REVIEW OF LINEAR ALGEBRA FOR MACHINE LEARNING</a:t>
            </a:r>
          </a:p>
          <a:p>
            <a:pPr marL="0" marR="0" lvl="0" indent="0" algn="r" defTabSz="914400" rtl="0" eaLnBrk="1" fontAlgn="auto" latinLnBrk="0" hangingPunct="1">
              <a:lnSpc>
                <a:spcPct val="100000"/>
              </a:lnSpc>
              <a:spcBef>
                <a:spcPts val="0"/>
              </a:spcBef>
              <a:spcAft>
                <a:spcPts val="0"/>
              </a:spcAft>
              <a:buClrTx/>
              <a:buSzTx/>
              <a:buFontTx/>
              <a:buNone/>
              <a:defRPr/>
            </a:pP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CDD8304A-6578-C872-1E2C-FC5C9AEA4F2D}"/>
              </a:ext>
            </a:extLst>
          </p:cNvPr>
          <p:cNvPicPr preferRelativeResize="0"/>
          <p:nvPr/>
        </p:nvPicPr>
        <p:blipFill rotWithShape="1">
          <a:blip r:embed="rId3"/>
          <a:srcRect/>
          <a:stretch>
            <a:fillRect/>
          </a:stretch>
        </p:blipFill>
        <p:spPr>
          <a:xfrm>
            <a:off x="10064023" y="6534443"/>
            <a:ext cx="1494825" cy="150375"/>
          </a:xfrm>
          <a:prstGeom prst="rect">
            <a:avLst/>
          </a:prstGeom>
          <a:noFill/>
          <a:ln>
            <a:noFill/>
          </a:ln>
        </p:spPr>
      </p:pic>
      <p:sp>
        <p:nvSpPr>
          <p:cNvPr id="29700" name="Rectangle 4">
            <a:extLst>
              <a:ext uri="{FF2B5EF4-FFF2-40B4-BE49-F238E27FC236}">
                <a16:creationId xmlns:a16="http://schemas.microsoft.com/office/drawing/2014/main" id="{2DFB407B-4787-5D5E-03A2-CA9093775F6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9626BEF6-A562-FE00-B798-57F35208502B}"/>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15B25901-D947-1571-35D7-365D6D3EB050}"/>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510713B4-1E53-827A-9874-2B183D382FD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ED5E6A66-F3EF-3FE8-9866-7DF4CEC0354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CC98F3FB-40BC-AE26-A19A-570DBC9E141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C8223CFA-7969-4D8F-006C-5BE39470203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B3F349CB-0A15-AD7F-E9BC-6CEC6ABF326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73218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DBA22C2-6E98-7B6C-DD69-55FC7CC165D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4969BBDF-8F2C-249A-7ED4-E2159DA161F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4EEE68E-986E-D07E-1F36-347E15FD16CA}"/>
              </a:ext>
            </a:extLst>
          </p:cNvPr>
          <p:cNvSpPr txBox="1"/>
          <p:nvPr/>
        </p:nvSpPr>
        <p:spPr>
          <a:xfrm>
            <a:off x="3238986" y="173182"/>
            <a:ext cx="7772400" cy="954067"/>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VC DIMENSION SHATTERING OF A SET </a:t>
            </a:r>
          </a:p>
          <a:p>
            <a:pPr marL="0" marR="0" lvl="0" indent="0" algn="r" defTabSz="914400" rtl="0" eaLnBrk="1" fontAlgn="auto" latinLnBrk="0" hangingPunct="1">
              <a:lnSpc>
                <a:spcPct val="100000"/>
              </a:lnSpc>
              <a:spcBef>
                <a:spcPts val="0"/>
              </a:spcBef>
              <a:spcAft>
                <a:spcPts val="0"/>
              </a:spcAft>
              <a:buClrTx/>
              <a:buSzTx/>
              <a:buFontTx/>
              <a:buNone/>
              <a:defRPr/>
            </a:pPr>
            <a:endPar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FA3846BE-D369-BC65-8EA9-DF113F6A8B7A}"/>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762891FF-CD05-87DD-8EC9-82FDC27DFC1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292E8483-C541-5ADE-C279-98101F8C8498}"/>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A93A2779-7B60-A92A-DA3A-D3E069AA4CD0}"/>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A81D2ED-45EC-A3F7-AFDF-EBB1333094D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794DBD62-92A5-A9A5-6E3E-013BA760421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ADB5E51A-EC49-4E79-2A9B-9BA4B81B9FE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CB4C39B-C3DC-7235-C0F3-C5023E7B400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329FC14D-6CFB-716D-901F-02A1F6C0C97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CF125B33-E057-9BAD-ADFC-E0F5622488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50353"/>
            <a:ext cx="12192000" cy="533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36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FD4C6A9-917B-0168-5F62-E806CC0C97E4}"/>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D196B085-BB7E-0C59-7585-0744EDCC3EBB}"/>
              </a:ext>
            </a:extLst>
          </p:cNvPr>
          <p:cNvSpPr txBox="1"/>
          <p:nvPr/>
        </p:nvSpPr>
        <p:spPr>
          <a:xfrm>
            <a:off x="460375" y="1167627"/>
            <a:ext cx="10989081"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Probably Approximately Correct (PAC) Learning</a:t>
            </a:r>
            <a:r>
              <a:rPr lang="en-US" sz="2000" dirty="0">
                <a:latin typeface="Nunito Sans" pitchFamily="2" charset="0"/>
              </a:rPr>
              <a:t> is a framework in machine learning that quantifies a model's ability to learn from data. In PAC learning, a model is considered successful if, with high probability (the "Probably" part), it can learn a hypothesis that is approximately correct—that is, close enough to the true function or distribution generating the data.</a:t>
            </a:r>
          </a:p>
          <a:p>
            <a:pPr>
              <a:lnSpc>
                <a:spcPct val="150000"/>
              </a:lnSpc>
            </a:pPr>
            <a:endParaRPr lang="en-US" sz="2000" dirty="0">
              <a:latin typeface="Nunito Sans" pitchFamily="2" charset="0"/>
            </a:endParaRPr>
          </a:p>
          <a:p>
            <a:pPr>
              <a:lnSpc>
                <a:spcPct val="150000"/>
              </a:lnSpc>
            </a:pPr>
            <a:r>
              <a:rPr lang="en-US" sz="2000" dirty="0">
                <a:latin typeface="Nunito Sans" pitchFamily="2" charset="0"/>
              </a:rPr>
              <a:t>Key points:</a:t>
            </a:r>
          </a:p>
          <a:p>
            <a:pPr>
              <a:lnSpc>
                <a:spcPct val="150000"/>
              </a:lnSpc>
              <a:buFont typeface="Arial" panose="020B0604020202020204" pitchFamily="34" charset="0"/>
              <a:buChar char="•"/>
            </a:pPr>
            <a:r>
              <a:rPr lang="en-US" sz="2000" b="1" dirty="0">
                <a:latin typeface="Nunito Sans" pitchFamily="2" charset="0"/>
              </a:rPr>
              <a:t>Probably</a:t>
            </a:r>
            <a:r>
              <a:rPr lang="en-US" sz="2000" dirty="0">
                <a:latin typeface="Nunito Sans" pitchFamily="2" charset="0"/>
              </a:rPr>
              <a:t>: The model will produce an accurate hypothesis with a high probability (e.g., 95%).</a:t>
            </a:r>
          </a:p>
          <a:p>
            <a:pPr>
              <a:lnSpc>
                <a:spcPct val="150000"/>
              </a:lnSpc>
              <a:buFont typeface="Arial" panose="020B0604020202020204" pitchFamily="34" charset="0"/>
              <a:buChar char="•"/>
            </a:pPr>
            <a:r>
              <a:rPr lang="en-US" sz="2000" b="1" dirty="0">
                <a:latin typeface="Nunito Sans" pitchFamily="2" charset="0"/>
              </a:rPr>
              <a:t>Approximately Correct</a:t>
            </a:r>
            <a:r>
              <a:rPr lang="en-US" sz="2000" dirty="0">
                <a:latin typeface="Nunito Sans" pitchFamily="2" charset="0"/>
              </a:rPr>
              <a:t>: The hypothesis may not be perfect, but its error is within an acceptable margin (ε).</a:t>
            </a:r>
          </a:p>
          <a:p>
            <a:pPr>
              <a:lnSpc>
                <a:spcPct val="150000"/>
              </a:lnSpc>
              <a:buFont typeface="Arial" panose="020B0604020202020204" pitchFamily="34" charset="0"/>
              <a:buChar char="•"/>
            </a:pPr>
            <a:r>
              <a:rPr lang="en-US" sz="2000" b="1" dirty="0">
                <a:latin typeface="Nunito Sans" pitchFamily="2" charset="0"/>
              </a:rPr>
              <a:t>Efficiency</a:t>
            </a:r>
            <a:r>
              <a:rPr lang="en-US" sz="2000" dirty="0">
                <a:latin typeface="Nunito Sans" pitchFamily="2" charset="0"/>
              </a:rPr>
              <a:t>: PAC learning also considers the computational efficiency of finding this hypothesis within a reasonable amount of data and time.</a:t>
            </a:r>
          </a:p>
        </p:txBody>
      </p:sp>
      <p:sp>
        <p:nvSpPr>
          <p:cNvPr id="115" name="Google Shape;115;p3">
            <a:extLst>
              <a:ext uri="{FF2B5EF4-FFF2-40B4-BE49-F238E27FC236}">
                <a16:creationId xmlns:a16="http://schemas.microsoft.com/office/drawing/2014/main" id="{00607FBB-D3C4-BDFE-5243-18210F9C92E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5B7AA3C-B860-3E24-735E-424CDF3F4458}"/>
              </a:ext>
            </a:extLst>
          </p:cNvPr>
          <p:cNvSpPr txBox="1"/>
          <p:nvPr/>
        </p:nvSpPr>
        <p:spPr>
          <a:xfrm>
            <a:off x="22305" y="173182"/>
            <a:ext cx="10989081"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PROBABLY APPROXIMATELY CORRECT (PAC) LEARNING </a:t>
            </a:r>
            <a:endPar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3D4950A8-605E-70DE-10A3-1C196D0A9F4B}"/>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43C271AD-DF75-9759-D03E-9194BC9C6F0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613B46BA-7703-0AB9-6D4D-8B9F0DB72599}"/>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92AA4BD8-AE5F-D820-C24B-8C1C45593C90}"/>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9FC6676F-9B73-6DB2-0541-208FDDD8578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66827DB-3CF3-9A58-F887-9ED3D3D9802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CF1B5DF4-C7A4-64CE-2C32-30C4BC66EEF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7849BC5-D0B4-520E-AD87-7B2BFAE7458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CE427C50-D793-BCCD-5707-968DA648D65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3596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270CED8-7128-7676-0245-027EF5EA1B3C}"/>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737B6163-AD95-3025-A010-982F3C8A52BC}"/>
              </a:ext>
            </a:extLst>
          </p:cNvPr>
          <p:cNvSpPr txBox="1"/>
          <p:nvPr/>
        </p:nvSpPr>
        <p:spPr>
          <a:xfrm>
            <a:off x="460375" y="1167627"/>
            <a:ext cx="10989081"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	PAC (Probably Approximately Correct) learning is a theoretical framework in machine learning that deals with the learning of hypotheses from a given set of data.  </a:t>
            </a:r>
          </a:p>
          <a:p>
            <a:pPr>
              <a:lnSpc>
                <a:spcPct val="150000"/>
              </a:lnSpc>
            </a:pPr>
            <a:r>
              <a:rPr lang="en-US" sz="2000" dirty="0">
                <a:latin typeface="Nunito Sans" pitchFamily="2" charset="0"/>
              </a:rPr>
              <a:t>•	It provides guarantees on the generalization performance of a learning algorithm by bounding the error between the learned hypothesis and the true hypothesis. </a:t>
            </a:r>
          </a:p>
          <a:p>
            <a:pPr>
              <a:lnSpc>
                <a:spcPct val="150000"/>
              </a:lnSpc>
            </a:pPr>
            <a:r>
              <a:rPr lang="en-US" sz="2000" dirty="0">
                <a:latin typeface="Nunito Sans" pitchFamily="2" charset="0"/>
              </a:rPr>
              <a:t>•	The goal is that, with high probability (the "probably" part), the selected function will have low generalization error (the "approximately correct" part). </a:t>
            </a:r>
          </a:p>
          <a:p>
            <a:pPr>
              <a:lnSpc>
                <a:spcPct val="150000"/>
              </a:lnSpc>
            </a:pPr>
            <a:r>
              <a:rPr lang="en-US" sz="2000" dirty="0">
                <a:latin typeface="Nunito Sans" pitchFamily="2" charset="0"/>
              </a:rPr>
              <a:t>•	In probably approximately correct (PAC) learning, given a class, C, and examples drawn from some unknown but fixed probability distribution, p(x), we want to find the number of examples, N, such that with probability at least 1 − δ, the hypothesis h has error at most ε, for arbitrary </a:t>
            </a:r>
            <a:r>
              <a:rPr lang="en-US" sz="2000" b="1" dirty="0">
                <a:latin typeface="Nunito Sans" pitchFamily="2" charset="0"/>
              </a:rPr>
              <a:t>δ ≤ 1/2 </a:t>
            </a:r>
            <a:r>
              <a:rPr lang="en-US" sz="2000" dirty="0">
                <a:latin typeface="Nunito Sans" pitchFamily="2" charset="0"/>
              </a:rPr>
              <a:t>and ε&gt; 0 </a:t>
            </a:r>
          </a:p>
          <a:p>
            <a:pPr>
              <a:lnSpc>
                <a:spcPct val="150000"/>
              </a:lnSpc>
            </a:pPr>
            <a:r>
              <a:rPr lang="en-US" sz="2000" b="1" dirty="0">
                <a:latin typeface="Nunito Sans" pitchFamily="2" charset="0"/>
              </a:rPr>
              <a:t>				P{</a:t>
            </a:r>
            <a:r>
              <a:rPr lang="en-US" sz="2000" b="1" dirty="0" err="1">
                <a:latin typeface="Nunito Sans" pitchFamily="2" charset="0"/>
              </a:rPr>
              <a:t>CΔh</a:t>
            </a:r>
            <a:r>
              <a:rPr lang="en-US" sz="2000" b="1" dirty="0">
                <a:latin typeface="Nunito Sans" pitchFamily="2" charset="0"/>
              </a:rPr>
              <a:t> ≤ ε} ≥ 1 – δ </a:t>
            </a:r>
          </a:p>
          <a:p>
            <a:pPr>
              <a:lnSpc>
                <a:spcPct val="150000"/>
              </a:lnSpc>
            </a:pPr>
            <a:r>
              <a:rPr lang="en-US" sz="2000" dirty="0">
                <a:latin typeface="Nunito Sans" pitchFamily="2" charset="0"/>
              </a:rPr>
              <a:t>where </a:t>
            </a:r>
            <a:r>
              <a:rPr lang="en-US" sz="2000" b="1" dirty="0" err="1">
                <a:latin typeface="Nunito Sans" pitchFamily="2" charset="0"/>
              </a:rPr>
              <a:t>CΔh</a:t>
            </a:r>
            <a:r>
              <a:rPr lang="en-US" sz="2000" dirty="0">
                <a:latin typeface="Nunito Sans" pitchFamily="2" charset="0"/>
              </a:rPr>
              <a:t> is the region of difference between C and h. </a:t>
            </a:r>
          </a:p>
          <a:p>
            <a:pPr>
              <a:lnSpc>
                <a:spcPct val="150000"/>
              </a:lnSpc>
            </a:pPr>
            <a:endParaRPr lang="en-US" sz="2000" dirty="0">
              <a:latin typeface="Nunito Sans" pitchFamily="2" charset="0"/>
            </a:endParaRPr>
          </a:p>
        </p:txBody>
      </p:sp>
      <p:sp>
        <p:nvSpPr>
          <p:cNvPr id="115" name="Google Shape;115;p3">
            <a:extLst>
              <a:ext uri="{FF2B5EF4-FFF2-40B4-BE49-F238E27FC236}">
                <a16:creationId xmlns:a16="http://schemas.microsoft.com/office/drawing/2014/main" id="{4CE50D64-8158-9B24-3FEC-930A5105542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DCC1AA4-56B1-7B03-917B-FC0376C813BD}"/>
              </a:ext>
            </a:extLst>
          </p:cNvPr>
          <p:cNvSpPr txBox="1"/>
          <p:nvPr/>
        </p:nvSpPr>
        <p:spPr>
          <a:xfrm>
            <a:off x="22305" y="173182"/>
            <a:ext cx="10989081"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PROBABLY APPROXIMATELY CORRECT (PAC) LEARNING </a:t>
            </a:r>
            <a:endPar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C89A7B76-07F3-CB55-C789-5128BD621B96}"/>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FF27AAB8-028A-C7FE-3B94-E3335FED8B4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1A7521D3-6AAD-6561-3B2C-15F7ED1AAB42}"/>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136D3E57-EE59-BAB2-1052-CE267798B98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92312637-2971-C5DA-EDD7-95F77A0201C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BBF2A769-9E7C-B1BF-DF5C-DEC385F8BB1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4B1B5A35-6E97-1388-E37B-84DA65C1DEF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8430874D-F590-7FC7-3C80-B4DE56EBC75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3B43B11C-6D98-9DB4-1E6B-0F1BDF3C1A3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162861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DCD18A2-9D7D-108D-1BB7-6D0E719783F7}"/>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FE21802B-AB0A-57E4-EE72-4CC68887101D}"/>
              </a:ext>
            </a:extLst>
          </p:cNvPr>
          <p:cNvSpPr txBox="1"/>
          <p:nvPr/>
        </p:nvSpPr>
        <p:spPr>
          <a:xfrm>
            <a:off x="460375" y="822855"/>
            <a:ext cx="10989081"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	In this case, because S is the tightest possible rectangle, the error region between C and h = S is the sum of four rectangular strips (see figure 2.7). </a:t>
            </a:r>
          </a:p>
          <a:p>
            <a:pPr>
              <a:lnSpc>
                <a:spcPct val="150000"/>
              </a:lnSpc>
            </a:pPr>
            <a:r>
              <a:rPr lang="en-US" sz="2000" dirty="0">
                <a:latin typeface="Nunito Sans" pitchFamily="2" charset="0"/>
              </a:rPr>
              <a:t>•	We would like to make sure that the probability of a positive example falling in here (and causing an error) is at most ε.  </a:t>
            </a:r>
          </a:p>
          <a:p>
            <a:pPr>
              <a:lnSpc>
                <a:spcPct val="150000"/>
              </a:lnSpc>
            </a:pPr>
            <a:r>
              <a:rPr lang="en-US" sz="2000" dirty="0">
                <a:latin typeface="Nunito Sans" pitchFamily="2" charset="0"/>
              </a:rPr>
              <a:t>•	For any of these strips, if we can guarantee that the probability is upper bounded by ε /4, the error is at most 4(ε /4) = ε.  </a:t>
            </a:r>
          </a:p>
          <a:p>
            <a:pPr>
              <a:lnSpc>
                <a:spcPct val="150000"/>
              </a:lnSpc>
            </a:pPr>
            <a:r>
              <a:rPr lang="en-US" sz="2000" dirty="0">
                <a:latin typeface="Nunito Sans" pitchFamily="2" charset="0"/>
              </a:rPr>
              <a:t>•	Note that we count the overlaps in the corners twice, and the total actual error in this case is less than 4(ε /4).  </a:t>
            </a:r>
          </a:p>
          <a:p>
            <a:pPr>
              <a:lnSpc>
                <a:spcPct val="150000"/>
              </a:lnSpc>
            </a:pPr>
            <a:r>
              <a:rPr lang="en-US" sz="2000" dirty="0">
                <a:latin typeface="Nunito Sans" pitchFamily="2" charset="0"/>
              </a:rPr>
              <a:t>•	The probability that a randomly drawn example misses this strip is 1 − ε /4.  </a:t>
            </a:r>
          </a:p>
          <a:p>
            <a:pPr>
              <a:lnSpc>
                <a:spcPct val="150000"/>
              </a:lnSpc>
            </a:pPr>
            <a:r>
              <a:rPr lang="en-US" sz="2000" dirty="0">
                <a:latin typeface="Nunito Sans" pitchFamily="2" charset="0"/>
              </a:rPr>
              <a:t>•	The probability that all N independent draws miss the strip is (1− ε /4)N , and the probability that all N independent draws miss any of the four strips is at most 4(1 − ε /4)N , which we would like to be at most δ. We have the inequality. </a:t>
            </a:r>
          </a:p>
          <a:p>
            <a:pPr>
              <a:lnSpc>
                <a:spcPct val="150000"/>
              </a:lnSpc>
            </a:pPr>
            <a:r>
              <a:rPr lang="en-US" sz="2000" dirty="0">
                <a:latin typeface="Nunito Sans" pitchFamily="2" charset="0"/>
              </a:rPr>
              <a:t>(1 − x) ≤ exp[−x] rearranging terms, we have N ≥ (4/ ε  log(4/</a:t>
            </a:r>
            <a:r>
              <a:rPr lang="el-GR" sz="2000" dirty="0">
                <a:latin typeface="Nunito Sans" pitchFamily="2" charset="0"/>
              </a:rPr>
              <a:t>δ</a:t>
            </a:r>
            <a:r>
              <a:rPr lang="en-US" sz="2000" dirty="0">
                <a:latin typeface="Nunito Sans" pitchFamily="2" charset="0"/>
              </a:rPr>
              <a:t> 	</a:t>
            </a:r>
          </a:p>
        </p:txBody>
      </p:sp>
      <p:sp>
        <p:nvSpPr>
          <p:cNvPr id="115" name="Google Shape;115;p3">
            <a:extLst>
              <a:ext uri="{FF2B5EF4-FFF2-40B4-BE49-F238E27FC236}">
                <a16:creationId xmlns:a16="http://schemas.microsoft.com/office/drawing/2014/main" id="{FE10A966-2031-C4F9-51C1-1AF5BF64DEA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875CAA7-F2CE-B86B-056B-3241D4CD53E1}"/>
              </a:ext>
            </a:extLst>
          </p:cNvPr>
          <p:cNvSpPr txBox="1"/>
          <p:nvPr/>
        </p:nvSpPr>
        <p:spPr>
          <a:xfrm>
            <a:off x="22305" y="173182"/>
            <a:ext cx="10989081"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PROBABLY APPROXIMATELY CORRECT (PAC) LEARNING </a:t>
            </a:r>
            <a:endPar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998FA4B3-6AD1-F586-B735-A5E96B31A51E}"/>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5959E8E9-7D74-E6BF-FEA0-46FEC9C0C66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020077A6-DA06-49BB-0B64-156BE5D35E1A}"/>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23CD392-666E-A861-E53A-B87F0DB7401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C3EAFC3-C117-01D5-4375-B031B41378F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C508710-B084-C93E-B94F-BC83C654792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ED6F57A5-5BF3-C90D-B396-338D12EAD92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6A670D6B-340C-50C5-E6C7-A5407E143B3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EADDB0D5-10AA-B3C5-4D6F-BC73A2FE840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153736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D96B55C0-FA67-9F88-E3DD-CF1465C4160B}"/>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D155E766-66C0-4CBE-56CD-7FF72EB8AB6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3D286252-8823-A315-AB89-8B3CDC7F1204}"/>
              </a:ext>
            </a:extLst>
          </p:cNvPr>
          <p:cNvSpPr txBox="1"/>
          <p:nvPr/>
        </p:nvSpPr>
        <p:spPr>
          <a:xfrm>
            <a:off x="22305" y="173182"/>
            <a:ext cx="10989081"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PROBABLY APPROXIMATELY CORRECT (PAC) LEARNING </a:t>
            </a:r>
            <a:endPar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F4620B4-5B3F-DFA8-8138-AEDC4306F715}"/>
              </a:ext>
            </a:extLst>
          </p:cNvPr>
          <p:cNvPicPr preferRelativeResize="0"/>
          <p:nvPr/>
        </p:nvPicPr>
        <p:blipFill rotWithShape="1">
          <a:blip r:embed="rId3"/>
          <a:srcRect/>
          <a:stretch>
            <a:fillRect/>
          </a:stretch>
        </p:blipFill>
        <p:spPr>
          <a:xfrm>
            <a:off x="9525600" y="6412660"/>
            <a:ext cx="2356664" cy="298800"/>
          </a:xfrm>
          <a:prstGeom prst="rect">
            <a:avLst/>
          </a:prstGeom>
          <a:noFill/>
          <a:ln>
            <a:noFill/>
          </a:ln>
        </p:spPr>
      </p:pic>
      <p:sp>
        <p:nvSpPr>
          <p:cNvPr id="29700" name="Rectangle 4">
            <a:extLst>
              <a:ext uri="{FF2B5EF4-FFF2-40B4-BE49-F238E27FC236}">
                <a16:creationId xmlns:a16="http://schemas.microsoft.com/office/drawing/2014/main" id="{7B06065E-6BB2-2F22-C5FA-C220A4D7592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69B4060A-A22E-0A76-1AA3-8340743D9A25}"/>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0DC6F634-A4E2-374B-5F7D-BE4A9B259DF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E505FDD8-CC8F-F90F-002E-A97234B7204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A64134B-B5A2-B373-07F9-D93058BE4E3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4212D147-FBDD-1BAE-0A4D-BC5E459653E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FD71A547-DB2D-64F2-79C5-8B7295FFAFC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B100714B-0763-D899-1F87-383BBF1E193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B3F98583-BAE9-76F3-5E6C-E1A29B1F6B69}"/>
              </a:ext>
            </a:extLst>
          </p:cNvPr>
          <p:cNvPicPr>
            <a:picLocks noChangeAspect="1"/>
          </p:cNvPicPr>
          <p:nvPr/>
        </p:nvPicPr>
        <p:blipFill>
          <a:blip r:embed="rId4"/>
          <a:stretch>
            <a:fillRect/>
          </a:stretch>
        </p:blipFill>
        <p:spPr>
          <a:xfrm>
            <a:off x="3124191" y="891801"/>
            <a:ext cx="5675036" cy="3340105"/>
          </a:xfrm>
          <a:prstGeom prst="rect">
            <a:avLst/>
          </a:prstGeom>
        </p:spPr>
      </p:pic>
      <p:sp>
        <p:nvSpPr>
          <p:cNvPr id="4" name="TextBox 3">
            <a:extLst>
              <a:ext uri="{FF2B5EF4-FFF2-40B4-BE49-F238E27FC236}">
                <a16:creationId xmlns:a16="http://schemas.microsoft.com/office/drawing/2014/main" id="{21A16BE4-D765-F76F-CE57-11B79CE54E23}"/>
              </a:ext>
            </a:extLst>
          </p:cNvPr>
          <p:cNvSpPr txBox="1"/>
          <p:nvPr/>
        </p:nvSpPr>
        <p:spPr>
          <a:xfrm>
            <a:off x="484908" y="3894891"/>
            <a:ext cx="11042073" cy="2862322"/>
          </a:xfrm>
          <a:prstGeom prst="rect">
            <a:avLst/>
          </a:prstGeom>
          <a:noFill/>
        </p:spPr>
        <p:txBody>
          <a:bodyPr wrap="square">
            <a:spAutoFit/>
          </a:bodyPr>
          <a:lstStyle/>
          <a:p>
            <a:r>
              <a:rPr lang="en-US" sz="2000" dirty="0"/>
              <a:t>So if we choose N and δ such that we have 4 exp[−ε N/4] ≤ δ </a:t>
            </a:r>
          </a:p>
          <a:p>
            <a:r>
              <a:rPr lang="en-US" sz="2000" dirty="0"/>
              <a:t>we can also write 4(1 − ε /4)N ≤ δ. Dividing both sides by 4, taking (natural) log and </a:t>
            </a:r>
          </a:p>
          <a:p>
            <a:r>
              <a:rPr lang="en-US" sz="2000" dirty="0"/>
              <a:t> </a:t>
            </a:r>
          </a:p>
          <a:p>
            <a:r>
              <a:rPr lang="en-US" sz="2000" dirty="0"/>
              <a:t>Figure 1.4 The difference between h and C is the sum of four rectangle strips, one of which is shaded. </a:t>
            </a:r>
          </a:p>
          <a:p>
            <a:r>
              <a:rPr lang="en-US" sz="2000" dirty="0"/>
              <a:t>Therefore, provided that we take at least (4/ ε) log(4/δ) independent examples from C and use the tightest rectangle as our hypothesis h, with confidence probability at least 1 − δ, a given point will be misclassified with error probability at most ε. We can have arbitrary large confidence by decreasing δ and arbitrary small error by decreasing ε, and we see in equation 2.7 that the number of examples is a slowly growing function of 1/ ε and 1/δ, linear and logarithmic, respectively. </a:t>
            </a:r>
          </a:p>
        </p:txBody>
      </p:sp>
    </p:spTree>
    <p:extLst>
      <p:ext uri="{BB962C8B-B14F-4D97-AF65-F5344CB8AC3E}">
        <p14:creationId xmlns:p14="http://schemas.microsoft.com/office/powerpoint/2010/main" val="2868686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AE21D0B-330A-6A6F-5714-F8A32B4B0950}"/>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F6D63AF7-C9BD-A255-0CFF-C85AEF7A217F}"/>
              </a:ext>
            </a:extLst>
          </p:cNvPr>
          <p:cNvSpPr txBox="1"/>
          <p:nvPr/>
        </p:nvSpPr>
        <p:spPr>
          <a:xfrm>
            <a:off x="460375" y="1167627"/>
            <a:ext cx="10989081" cy="5170606"/>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The </a:t>
            </a:r>
            <a:r>
              <a:rPr lang="en-US" sz="2000" b="1" dirty="0">
                <a:latin typeface="Nunito Sans" pitchFamily="2" charset="0"/>
              </a:rPr>
              <a:t>hypothesis space</a:t>
            </a:r>
            <a:r>
              <a:rPr lang="en-US" sz="2000" dirty="0">
                <a:latin typeface="Nunito Sans" pitchFamily="2" charset="0"/>
              </a:rPr>
              <a:t> in machine learning is the set of all possible models or functions that a learning algorithm can choose from to fit a given dataset. It includes every potential hypothesis (or function) that could map inputs to outputs based on the training data.</a:t>
            </a:r>
          </a:p>
          <a:p>
            <a:pPr>
              <a:lnSpc>
                <a:spcPct val="150000"/>
              </a:lnSpc>
            </a:pPr>
            <a:r>
              <a:rPr lang="en-US" sz="2000" b="1" dirty="0">
                <a:latin typeface="Nunito Sans" pitchFamily="2" charset="0"/>
              </a:rPr>
              <a:t>Why It’s Essential</a:t>
            </a:r>
          </a:p>
          <a:p>
            <a:pPr>
              <a:lnSpc>
                <a:spcPct val="150000"/>
              </a:lnSpc>
              <a:buFont typeface="Arial" panose="020B0604020202020204" pitchFamily="34" charset="0"/>
              <a:buChar char="•"/>
            </a:pPr>
            <a:r>
              <a:rPr lang="en-US" sz="2000" b="1" dirty="0">
                <a:latin typeface="Nunito Sans" pitchFamily="2" charset="0"/>
              </a:rPr>
              <a:t>Defines Learning Scope</a:t>
            </a:r>
            <a:r>
              <a:rPr lang="en-US" sz="2000" dirty="0">
                <a:latin typeface="Nunito Sans" pitchFamily="2" charset="0"/>
              </a:rPr>
              <a:t>: The hypothesis space determines the complexity and flexibility of the models, influencing what patterns or relationships the model can learn from the data.</a:t>
            </a:r>
          </a:p>
          <a:p>
            <a:pPr>
              <a:lnSpc>
                <a:spcPct val="150000"/>
              </a:lnSpc>
              <a:buFont typeface="Arial" panose="020B0604020202020204" pitchFamily="34" charset="0"/>
              <a:buChar char="•"/>
            </a:pPr>
            <a:r>
              <a:rPr lang="en-US" sz="2000" b="1" dirty="0">
                <a:latin typeface="Nunito Sans" pitchFamily="2" charset="0"/>
              </a:rPr>
              <a:t>Affects Generalization</a:t>
            </a:r>
            <a:r>
              <a:rPr lang="en-US" sz="2000" dirty="0">
                <a:latin typeface="Nunito Sans" pitchFamily="2" charset="0"/>
              </a:rPr>
              <a:t>: A too-large hypothesis space can lead to overfitting, where the model learns noise instead of patterns. A too-small hypothesis space may underfit, missing important data relationships.</a:t>
            </a:r>
          </a:p>
          <a:p>
            <a:pPr>
              <a:lnSpc>
                <a:spcPct val="150000"/>
              </a:lnSpc>
              <a:buFont typeface="Arial" panose="020B0604020202020204" pitchFamily="34" charset="0"/>
              <a:buChar char="•"/>
            </a:pPr>
            <a:r>
              <a:rPr lang="en-US" sz="2000" b="1" dirty="0">
                <a:latin typeface="Nunito Sans" pitchFamily="2" charset="0"/>
              </a:rPr>
              <a:t>Guides Model Selection</a:t>
            </a:r>
            <a:r>
              <a:rPr lang="en-US" sz="2000" dirty="0">
                <a:latin typeface="Nunito Sans" pitchFamily="2" charset="0"/>
              </a:rPr>
              <a:t>: Choosing an appropriate hypothesis space helps balance model accuracy with computational efficiency and generalization ability on new data.</a:t>
            </a:r>
          </a:p>
        </p:txBody>
      </p:sp>
      <p:sp>
        <p:nvSpPr>
          <p:cNvPr id="115" name="Google Shape;115;p3">
            <a:extLst>
              <a:ext uri="{FF2B5EF4-FFF2-40B4-BE49-F238E27FC236}">
                <a16:creationId xmlns:a16="http://schemas.microsoft.com/office/drawing/2014/main" id="{A6D14C27-0E6D-BAC3-CB41-ED11D46FEFE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966E72D-76A9-F8C9-B479-1F6633BDBE4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HYPOTHESIS SPACE </a:t>
            </a:r>
          </a:p>
        </p:txBody>
      </p:sp>
      <p:pic>
        <p:nvPicPr>
          <p:cNvPr id="117" name="Google Shape;117;p3">
            <a:extLst>
              <a:ext uri="{FF2B5EF4-FFF2-40B4-BE49-F238E27FC236}">
                <a16:creationId xmlns:a16="http://schemas.microsoft.com/office/drawing/2014/main" id="{539D2910-CAAC-C593-49AA-E0CD1DA023E8}"/>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923C3153-B40A-2EE0-73D7-24CDC4AFCB9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0CD825A3-E785-4988-8AD7-BE807C7EFE20}"/>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20B332B4-91F9-7F41-108F-843F96E2E34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F2ADD15-FCA9-E6A1-B787-E46BA37E7EC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EE5D78D6-CA22-79BA-2F44-4802431320F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0228DB82-2763-3AAC-5B89-7F4443E4412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7F001FBB-13AE-2DA5-8D90-13A4E52458F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AFF73DA6-7A10-E4A6-2776-5C5A90E0B34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99409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7777827-1216-C5D8-F4C1-A906DD8A56B3}"/>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D5E76FEB-F98C-E07C-9268-17082E56BFC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B3A4E14-455B-1173-E52F-3464DEA0103F}"/>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HYPOTHESIS SPACE </a:t>
            </a:r>
          </a:p>
        </p:txBody>
      </p:sp>
      <p:pic>
        <p:nvPicPr>
          <p:cNvPr id="117" name="Google Shape;117;p3">
            <a:extLst>
              <a:ext uri="{FF2B5EF4-FFF2-40B4-BE49-F238E27FC236}">
                <a16:creationId xmlns:a16="http://schemas.microsoft.com/office/drawing/2014/main" id="{3E328DCB-D181-696B-EE53-C7E21D91C07D}"/>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37FF1930-2AD1-3519-9C25-81E3F8EEB61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C90D09AE-F02C-5786-D338-531752660441}"/>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6C843A61-7F86-E98F-1702-1D17A510691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8E8FB5A-CC27-81EA-30A2-8771EB083E8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79804C81-C754-F79E-E6A5-E5BB6467233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F0390F2E-C0AC-4BF9-292C-15CB93C9CB3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70AC9B46-82E9-6F15-0F87-335101636D1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4E6AFAC8-8D02-F4CF-0EA2-BD4FA447C4C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FF8A7C7C-C440-EFF0-36A0-9632E36C0A88}"/>
              </a:ext>
            </a:extLst>
          </p:cNvPr>
          <p:cNvPicPr>
            <a:picLocks noChangeAspect="1"/>
          </p:cNvPicPr>
          <p:nvPr/>
        </p:nvPicPr>
        <p:blipFill>
          <a:blip r:embed="rId4"/>
          <a:stretch>
            <a:fillRect/>
          </a:stretch>
        </p:blipFill>
        <p:spPr>
          <a:xfrm>
            <a:off x="1306023" y="1167626"/>
            <a:ext cx="9921604" cy="4348753"/>
          </a:xfrm>
          <a:prstGeom prst="rect">
            <a:avLst/>
          </a:prstGeom>
        </p:spPr>
      </p:pic>
      <p:sp>
        <p:nvSpPr>
          <p:cNvPr id="4" name="TextBox 3">
            <a:extLst>
              <a:ext uri="{FF2B5EF4-FFF2-40B4-BE49-F238E27FC236}">
                <a16:creationId xmlns:a16="http://schemas.microsoft.com/office/drawing/2014/main" id="{32F20180-672D-7F2D-30DA-64F337F78A53}"/>
              </a:ext>
            </a:extLst>
          </p:cNvPr>
          <p:cNvSpPr txBox="1"/>
          <p:nvPr/>
        </p:nvSpPr>
        <p:spPr>
          <a:xfrm>
            <a:off x="3031761" y="6043741"/>
            <a:ext cx="6093500" cy="400110"/>
          </a:xfrm>
          <a:prstGeom prst="rect">
            <a:avLst/>
          </a:prstGeom>
          <a:noFill/>
        </p:spPr>
        <p:txBody>
          <a:bodyPr wrap="square">
            <a:spAutoFit/>
          </a:bodyPr>
          <a:lstStyle/>
          <a:p>
            <a:r>
              <a:rPr lang="en-US" sz="2000" b="1" dirty="0">
                <a:latin typeface="Nunito Sans" pitchFamily="2" charset="0"/>
              </a:rPr>
              <a:t>    Hypothesis spaces in Machine Learning </a:t>
            </a:r>
            <a:endParaRPr lang="en-IN" sz="2000" b="1" dirty="0">
              <a:latin typeface="Nunito Sans" pitchFamily="2" charset="0"/>
            </a:endParaRPr>
          </a:p>
        </p:txBody>
      </p:sp>
    </p:spTree>
    <p:extLst>
      <p:ext uri="{BB962C8B-B14F-4D97-AF65-F5344CB8AC3E}">
        <p14:creationId xmlns:p14="http://schemas.microsoft.com/office/powerpoint/2010/main" val="37577707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22D8962-8F88-6D8B-1149-435928D3725E}"/>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D56E62E7-E706-0C82-8112-3DD24A6BB967}"/>
              </a:ext>
            </a:extLst>
          </p:cNvPr>
          <p:cNvSpPr txBox="1"/>
          <p:nvPr/>
        </p:nvSpPr>
        <p:spPr>
          <a:xfrm>
            <a:off x="460375" y="1167627"/>
            <a:ext cx="10989081" cy="1938952"/>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 A hypothesis is a function that best describes the target in supervised machine learning. </a:t>
            </a:r>
          </a:p>
          <a:p>
            <a:pPr>
              <a:lnSpc>
                <a:spcPct val="150000"/>
              </a:lnSpc>
            </a:pPr>
            <a:r>
              <a:rPr lang="en-US" sz="2000" dirty="0">
                <a:latin typeface="Nunito Sans" pitchFamily="2" charset="0"/>
              </a:rPr>
              <a:t>The Hypothesis can be calculated as:  y=mx + b ,</a:t>
            </a:r>
          </a:p>
          <a:p>
            <a:pPr>
              <a:lnSpc>
                <a:spcPct val="150000"/>
              </a:lnSpc>
            </a:pPr>
            <a:r>
              <a:rPr lang="en-US" sz="2000" dirty="0">
                <a:latin typeface="Nunito Sans" pitchFamily="2" charset="0"/>
              </a:rPr>
              <a:t>where y = range , m = slope of the lines, x = domain , b = intercept </a:t>
            </a:r>
          </a:p>
          <a:p>
            <a:pPr>
              <a:lnSpc>
                <a:spcPct val="150000"/>
              </a:lnSpc>
            </a:pPr>
            <a:r>
              <a:rPr lang="en-US" sz="2000" dirty="0">
                <a:latin typeface="Nunito Sans" pitchFamily="2" charset="0"/>
              </a:rPr>
              <a:t>  </a:t>
            </a:r>
          </a:p>
        </p:txBody>
      </p:sp>
      <p:sp>
        <p:nvSpPr>
          <p:cNvPr id="115" name="Google Shape;115;p3">
            <a:extLst>
              <a:ext uri="{FF2B5EF4-FFF2-40B4-BE49-F238E27FC236}">
                <a16:creationId xmlns:a16="http://schemas.microsoft.com/office/drawing/2014/main" id="{B8F69611-4EDC-A41B-7F6E-7E2A358C03C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9812DEE-81E6-1AED-0D2C-48BB103A2E72}"/>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HYPOTHESIS SPACE </a:t>
            </a:r>
          </a:p>
        </p:txBody>
      </p:sp>
      <p:pic>
        <p:nvPicPr>
          <p:cNvPr id="117" name="Google Shape;117;p3">
            <a:extLst>
              <a:ext uri="{FF2B5EF4-FFF2-40B4-BE49-F238E27FC236}">
                <a16:creationId xmlns:a16="http://schemas.microsoft.com/office/drawing/2014/main" id="{F866590E-9227-4F0B-0E43-433140DD913A}"/>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76C8D032-7295-D0D3-0A9C-DC0DD229996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0975B6C5-44BB-15BE-7F9E-A15BAC077DDB}"/>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98A42A19-40B9-F8E2-444E-BA50632E546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1D312AD-3514-8B68-8B95-03CEEB965A5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5788DD57-5F9E-09BC-4D71-E62D1CF76A9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A22B70F8-B6B0-6673-59DA-027FE47ACC5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6301D27F-6DB9-2BA1-C72C-0F8C4F3DDC0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9F2D6713-4B3A-40F3-F4A3-C4796B350DB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05E055F9-0E3C-4AB8-DB8A-CB1FB85C70B7}"/>
              </a:ext>
            </a:extLst>
          </p:cNvPr>
          <p:cNvPicPr/>
          <p:nvPr/>
        </p:nvPicPr>
        <p:blipFill>
          <a:blip r:embed="rId4"/>
          <a:stretch>
            <a:fillRect/>
          </a:stretch>
        </p:blipFill>
        <p:spPr>
          <a:xfrm>
            <a:off x="665017" y="2774881"/>
            <a:ext cx="4401657" cy="2957567"/>
          </a:xfrm>
          <a:prstGeom prst="rect">
            <a:avLst/>
          </a:prstGeom>
        </p:spPr>
      </p:pic>
      <p:pic>
        <p:nvPicPr>
          <p:cNvPr id="3" name="Picture 2">
            <a:extLst>
              <a:ext uri="{FF2B5EF4-FFF2-40B4-BE49-F238E27FC236}">
                <a16:creationId xmlns:a16="http://schemas.microsoft.com/office/drawing/2014/main" id="{C49D5FEF-E1F8-C3E9-006E-8A451C8B7745}"/>
              </a:ext>
            </a:extLst>
          </p:cNvPr>
          <p:cNvPicPr/>
          <p:nvPr/>
        </p:nvPicPr>
        <p:blipFill>
          <a:blip r:embed="rId5"/>
          <a:stretch>
            <a:fillRect/>
          </a:stretch>
        </p:blipFill>
        <p:spPr>
          <a:xfrm>
            <a:off x="6063404" y="3010331"/>
            <a:ext cx="4947982" cy="2722117"/>
          </a:xfrm>
          <a:prstGeom prst="rect">
            <a:avLst/>
          </a:prstGeom>
        </p:spPr>
      </p:pic>
      <p:sp>
        <p:nvSpPr>
          <p:cNvPr id="4" name="TextBox 3">
            <a:extLst>
              <a:ext uri="{FF2B5EF4-FFF2-40B4-BE49-F238E27FC236}">
                <a16:creationId xmlns:a16="http://schemas.microsoft.com/office/drawing/2014/main" id="{2320383B-73E5-D47D-1EEA-F5BC7B259110}"/>
              </a:ext>
            </a:extLst>
          </p:cNvPr>
          <p:cNvSpPr txBox="1"/>
          <p:nvPr/>
        </p:nvSpPr>
        <p:spPr>
          <a:xfrm>
            <a:off x="460375" y="5831289"/>
            <a:ext cx="4606299" cy="369332"/>
          </a:xfrm>
          <a:prstGeom prst="rect">
            <a:avLst/>
          </a:prstGeom>
          <a:noFill/>
        </p:spPr>
        <p:txBody>
          <a:bodyPr wrap="square" rtlCol="0">
            <a:spAutoFit/>
          </a:bodyPr>
          <a:lstStyle/>
          <a:p>
            <a:r>
              <a:rPr lang="en-US" dirty="0"/>
              <a:t>Fig. Distribution of data to for hypothesis space</a:t>
            </a:r>
            <a:endParaRPr lang="en-IN" dirty="0"/>
          </a:p>
        </p:txBody>
      </p:sp>
      <p:sp>
        <p:nvSpPr>
          <p:cNvPr id="5" name="TextBox 4">
            <a:extLst>
              <a:ext uri="{FF2B5EF4-FFF2-40B4-BE49-F238E27FC236}">
                <a16:creationId xmlns:a16="http://schemas.microsoft.com/office/drawing/2014/main" id="{263B2BD6-4DF0-2A8D-33DE-85499BBDE92F}"/>
              </a:ext>
            </a:extLst>
          </p:cNvPr>
          <p:cNvSpPr txBox="1"/>
          <p:nvPr/>
        </p:nvSpPr>
        <p:spPr>
          <a:xfrm>
            <a:off x="6039207" y="5848779"/>
            <a:ext cx="4606299" cy="369332"/>
          </a:xfrm>
          <a:prstGeom prst="rect">
            <a:avLst/>
          </a:prstGeom>
          <a:noFill/>
        </p:spPr>
        <p:txBody>
          <a:bodyPr wrap="square" rtlCol="0">
            <a:spAutoFit/>
          </a:bodyPr>
          <a:lstStyle/>
          <a:p>
            <a:r>
              <a:rPr lang="en-US" dirty="0"/>
              <a:t>Fig. test data to determine the output </a:t>
            </a:r>
            <a:endParaRPr lang="en-IN" dirty="0"/>
          </a:p>
        </p:txBody>
      </p:sp>
    </p:spTree>
    <p:extLst>
      <p:ext uri="{BB962C8B-B14F-4D97-AF65-F5344CB8AC3E}">
        <p14:creationId xmlns:p14="http://schemas.microsoft.com/office/powerpoint/2010/main" val="29346676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DCD57D0-7743-DB9C-7C4F-12439ED29D56}"/>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E0544626-A1C2-2F1D-FA2A-387AA5C9B820}"/>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CD08A531-F5CB-BF35-3775-2A2A848F859D}"/>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HYPOTHESIS SPACE </a:t>
            </a:r>
          </a:p>
        </p:txBody>
      </p:sp>
      <p:pic>
        <p:nvPicPr>
          <p:cNvPr id="117" name="Google Shape;117;p3">
            <a:extLst>
              <a:ext uri="{FF2B5EF4-FFF2-40B4-BE49-F238E27FC236}">
                <a16:creationId xmlns:a16="http://schemas.microsoft.com/office/drawing/2014/main" id="{94BEE661-4205-A000-8524-17FAA3C4CC8E}"/>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D6683C30-7848-9F35-BB62-C0587FC4B0C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AA5CB649-3C33-0618-272F-94EB0C41E0C3}"/>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252A99C5-82F5-22B1-8022-9A2D505074C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2CA4677-04A9-92DD-8029-AE1E4BCB5F5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09E421F7-99A3-568B-56BD-BE30666FFF2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D6F523BA-EA6E-0741-FAC5-A19D7B7F87B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C5D35231-1482-1557-A2A5-C9D71790D94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A49BAA93-02EF-B6F3-AEC4-BA7C79D1903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3" name="Picture 22">
            <a:extLst>
              <a:ext uri="{FF2B5EF4-FFF2-40B4-BE49-F238E27FC236}">
                <a16:creationId xmlns:a16="http://schemas.microsoft.com/office/drawing/2014/main" id="{B3569C77-4339-0F20-5E3F-524F7BAA2FC1}"/>
              </a:ext>
            </a:extLst>
          </p:cNvPr>
          <p:cNvPicPr/>
          <p:nvPr/>
        </p:nvPicPr>
        <p:blipFill>
          <a:blip r:embed="rId4"/>
          <a:stretch>
            <a:fillRect/>
          </a:stretch>
        </p:blipFill>
        <p:spPr>
          <a:xfrm>
            <a:off x="1600434" y="1035766"/>
            <a:ext cx="3391291" cy="2500322"/>
          </a:xfrm>
          <a:prstGeom prst="rect">
            <a:avLst/>
          </a:prstGeom>
        </p:spPr>
      </p:pic>
      <p:pic>
        <p:nvPicPr>
          <p:cNvPr id="24" name="Picture 23">
            <a:extLst>
              <a:ext uri="{FF2B5EF4-FFF2-40B4-BE49-F238E27FC236}">
                <a16:creationId xmlns:a16="http://schemas.microsoft.com/office/drawing/2014/main" id="{DE9D880A-09F8-5978-F6BC-DB0EA49D0CDA}"/>
              </a:ext>
            </a:extLst>
          </p:cNvPr>
          <p:cNvPicPr/>
          <p:nvPr/>
        </p:nvPicPr>
        <p:blipFill>
          <a:blip r:embed="rId5"/>
          <a:stretch>
            <a:fillRect/>
          </a:stretch>
        </p:blipFill>
        <p:spPr>
          <a:xfrm>
            <a:off x="6096000" y="975311"/>
            <a:ext cx="3902439" cy="2682296"/>
          </a:xfrm>
          <a:prstGeom prst="rect">
            <a:avLst/>
          </a:prstGeom>
        </p:spPr>
      </p:pic>
      <p:sp>
        <p:nvSpPr>
          <p:cNvPr id="26" name="TextBox 25">
            <a:extLst>
              <a:ext uri="{FF2B5EF4-FFF2-40B4-BE49-F238E27FC236}">
                <a16:creationId xmlns:a16="http://schemas.microsoft.com/office/drawing/2014/main" id="{42AD2981-359C-A9CC-10E1-9D039548D356}"/>
              </a:ext>
            </a:extLst>
          </p:cNvPr>
          <p:cNvSpPr txBox="1"/>
          <p:nvPr/>
        </p:nvSpPr>
        <p:spPr>
          <a:xfrm>
            <a:off x="460375" y="3303048"/>
            <a:ext cx="5355809" cy="369332"/>
          </a:xfrm>
          <a:prstGeom prst="rect">
            <a:avLst/>
          </a:prstGeom>
          <a:noFill/>
        </p:spPr>
        <p:txBody>
          <a:bodyPr wrap="square" rtlCol="0">
            <a:spAutoFit/>
          </a:bodyPr>
          <a:lstStyle/>
          <a:p>
            <a:r>
              <a:rPr lang="en-US" dirty="0"/>
              <a:t>Fig. Predicts the outcomes by dividing the coordinate</a:t>
            </a:r>
            <a:endParaRPr lang="en-IN" dirty="0"/>
          </a:p>
        </p:txBody>
      </p:sp>
      <p:sp>
        <p:nvSpPr>
          <p:cNvPr id="27" name="TextBox 26">
            <a:extLst>
              <a:ext uri="{FF2B5EF4-FFF2-40B4-BE49-F238E27FC236}">
                <a16:creationId xmlns:a16="http://schemas.microsoft.com/office/drawing/2014/main" id="{5E6A9B8C-6C7D-210C-128B-615EBC34CE27}"/>
              </a:ext>
            </a:extLst>
          </p:cNvPr>
          <p:cNvSpPr txBox="1"/>
          <p:nvPr/>
        </p:nvSpPr>
        <p:spPr>
          <a:xfrm>
            <a:off x="5709424" y="3320544"/>
            <a:ext cx="5355809" cy="369332"/>
          </a:xfrm>
          <a:prstGeom prst="rect">
            <a:avLst/>
          </a:prstGeom>
          <a:noFill/>
        </p:spPr>
        <p:txBody>
          <a:bodyPr wrap="square" rtlCol="0">
            <a:spAutoFit/>
          </a:bodyPr>
          <a:lstStyle/>
          <a:p>
            <a:r>
              <a:rPr lang="en-US" dirty="0"/>
              <a:t>Fig. Predicts the outcomes by dividing the coordinate</a:t>
            </a:r>
            <a:endParaRPr lang="en-IN" dirty="0"/>
          </a:p>
        </p:txBody>
      </p:sp>
      <p:pic>
        <p:nvPicPr>
          <p:cNvPr id="28" name="Picture 27">
            <a:extLst>
              <a:ext uri="{FF2B5EF4-FFF2-40B4-BE49-F238E27FC236}">
                <a16:creationId xmlns:a16="http://schemas.microsoft.com/office/drawing/2014/main" id="{299F4C21-518F-89A3-86A7-046210C5E87D}"/>
              </a:ext>
            </a:extLst>
          </p:cNvPr>
          <p:cNvPicPr/>
          <p:nvPr/>
        </p:nvPicPr>
        <p:blipFill>
          <a:blip r:embed="rId5"/>
          <a:stretch>
            <a:fillRect/>
          </a:stretch>
        </p:blipFill>
        <p:spPr>
          <a:xfrm>
            <a:off x="1645401" y="3876756"/>
            <a:ext cx="3511212" cy="2314183"/>
          </a:xfrm>
          <a:prstGeom prst="rect">
            <a:avLst/>
          </a:prstGeom>
        </p:spPr>
      </p:pic>
      <p:sp>
        <p:nvSpPr>
          <p:cNvPr id="29" name="TextBox 28">
            <a:extLst>
              <a:ext uri="{FF2B5EF4-FFF2-40B4-BE49-F238E27FC236}">
                <a16:creationId xmlns:a16="http://schemas.microsoft.com/office/drawing/2014/main" id="{463BAD22-11E8-7F93-2E25-B658B414BC97}"/>
              </a:ext>
            </a:extLst>
          </p:cNvPr>
          <p:cNvSpPr txBox="1"/>
          <p:nvPr/>
        </p:nvSpPr>
        <p:spPr>
          <a:xfrm>
            <a:off x="1319132" y="6355830"/>
            <a:ext cx="5456420" cy="369332"/>
          </a:xfrm>
          <a:prstGeom prst="rect">
            <a:avLst/>
          </a:prstGeom>
          <a:noFill/>
        </p:spPr>
        <p:txBody>
          <a:bodyPr wrap="square" rtlCol="0">
            <a:spAutoFit/>
          </a:bodyPr>
          <a:lstStyle/>
          <a:p>
            <a:r>
              <a:rPr lang="en-US" dirty="0"/>
              <a:t>Fig. The test data would yield this result </a:t>
            </a:r>
            <a:endParaRPr lang="en-IN" dirty="0"/>
          </a:p>
        </p:txBody>
      </p:sp>
      <p:pic>
        <p:nvPicPr>
          <p:cNvPr id="30" name="Picture 29">
            <a:extLst>
              <a:ext uri="{FF2B5EF4-FFF2-40B4-BE49-F238E27FC236}">
                <a16:creationId xmlns:a16="http://schemas.microsoft.com/office/drawing/2014/main" id="{3B50C256-9811-57AB-720E-748330C7225E}"/>
              </a:ext>
            </a:extLst>
          </p:cNvPr>
          <p:cNvPicPr/>
          <p:nvPr/>
        </p:nvPicPr>
        <p:blipFill>
          <a:blip r:embed="rId6"/>
          <a:stretch>
            <a:fillRect/>
          </a:stretch>
        </p:blipFill>
        <p:spPr>
          <a:xfrm>
            <a:off x="6096001" y="3856329"/>
            <a:ext cx="4159260" cy="2499501"/>
          </a:xfrm>
          <a:prstGeom prst="rect">
            <a:avLst/>
          </a:prstGeom>
        </p:spPr>
      </p:pic>
      <p:sp>
        <p:nvSpPr>
          <p:cNvPr id="32" name="TextBox 31">
            <a:extLst>
              <a:ext uri="{FF2B5EF4-FFF2-40B4-BE49-F238E27FC236}">
                <a16:creationId xmlns:a16="http://schemas.microsoft.com/office/drawing/2014/main" id="{74BDD9C6-F6F5-C247-0800-01C0F5BF85F4}"/>
              </a:ext>
            </a:extLst>
          </p:cNvPr>
          <p:cNvSpPr txBox="1"/>
          <p:nvPr/>
        </p:nvSpPr>
        <p:spPr>
          <a:xfrm>
            <a:off x="6328339" y="6343340"/>
            <a:ext cx="5456420" cy="369332"/>
          </a:xfrm>
          <a:prstGeom prst="rect">
            <a:avLst/>
          </a:prstGeom>
          <a:noFill/>
        </p:spPr>
        <p:txBody>
          <a:bodyPr wrap="square" rtlCol="0">
            <a:spAutoFit/>
          </a:bodyPr>
          <a:lstStyle/>
          <a:p>
            <a:r>
              <a:rPr lang="en-US" dirty="0"/>
              <a:t>Fig. Example of Hypothesis Space</a:t>
            </a:r>
            <a:endParaRPr lang="en-IN" dirty="0"/>
          </a:p>
        </p:txBody>
      </p:sp>
    </p:spTree>
    <p:extLst>
      <p:ext uri="{BB962C8B-B14F-4D97-AF65-F5344CB8AC3E}">
        <p14:creationId xmlns:p14="http://schemas.microsoft.com/office/powerpoint/2010/main" val="1530445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453D680-3125-E450-F79A-770D2B9C6032}"/>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70A9D353-3C4F-BE88-C084-64AC953B79E5}"/>
              </a:ext>
            </a:extLst>
          </p:cNvPr>
          <p:cNvSpPr txBox="1"/>
          <p:nvPr/>
        </p:nvSpPr>
        <p:spPr>
          <a:xfrm>
            <a:off x="460375" y="1167627"/>
            <a:ext cx="10989081"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Inductive bias </a:t>
            </a:r>
            <a:r>
              <a:rPr lang="en-US" sz="2000" dirty="0">
                <a:latin typeface="Nunito Sans" pitchFamily="2" charset="0"/>
              </a:rPr>
              <a:t>is the set of assumptions a machine learning model makes to predict outputs for unseen inputs based on its training data. It provides the model with a "preference" toward certain solutions, which helps it generalize effectively from limited data.</a:t>
            </a:r>
          </a:p>
          <a:p>
            <a:pPr>
              <a:lnSpc>
                <a:spcPct val="150000"/>
              </a:lnSpc>
            </a:pPr>
            <a:r>
              <a:rPr lang="en-US" sz="2000" b="1" dirty="0">
                <a:latin typeface="Nunito Sans" pitchFamily="2" charset="0"/>
              </a:rPr>
              <a:t>Purpose</a:t>
            </a:r>
            <a:r>
              <a:rPr lang="en-US" sz="2000" dirty="0">
                <a:latin typeface="Nunito Sans" pitchFamily="2" charset="0"/>
              </a:rPr>
              <a:t>:</a:t>
            </a:r>
          </a:p>
          <a:p>
            <a:pPr marL="342900" indent="-342900">
              <a:lnSpc>
                <a:spcPct val="150000"/>
              </a:lnSpc>
              <a:buFont typeface="Arial" panose="020B0604020202020204" pitchFamily="34" charset="0"/>
              <a:buChar char="•"/>
            </a:pPr>
            <a:r>
              <a:rPr lang="en-US" sz="2000" b="1" dirty="0">
                <a:latin typeface="Nunito Sans" pitchFamily="2" charset="0"/>
              </a:rPr>
              <a:t>Generalization</a:t>
            </a:r>
            <a:r>
              <a:rPr lang="en-US" sz="2000" dirty="0">
                <a:latin typeface="Nunito Sans" pitchFamily="2" charset="0"/>
              </a:rPr>
              <a:t>: Inductive bias enables a model to go beyond the training data, predicting patterns it hasn't explicitly seen.</a:t>
            </a:r>
          </a:p>
          <a:p>
            <a:pPr marL="342900" indent="-342900">
              <a:lnSpc>
                <a:spcPct val="150000"/>
              </a:lnSpc>
              <a:buFont typeface="Arial" panose="020B0604020202020204" pitchFamily="34" charset="0"/>
              <a:buChar char="•"/>
            </a:pPr>
            <a:r>
              <a:rPr lang="en-US" sz="2000" b="1" dirty="0">
                <a:latin typeface="Nunito Sans" pitchFamily="2" charset="0"/>
              </a:rPr>
              <a:t>Guiding Hypothesis Selection: </a:t>
            </a:r>
            <a:r>
              <a:rPr lang="en-US" sz="2000" dirty="0">
                <a:latin typeface="Nunito Sans" pitchFamily="2" charset="0"/>
              </a:rPr>
              <a:t>By narrowing down the hypothesis space, inductive bias helps the model focus on likely solutions rather than exploring every possible one.</a:t>
            </a:r>
          </a:p>
          <a:p>
            <a:pPr marL="342900" indent="-342900">
              <a:lnSpc>
                <a:spcPct val="150000"/>
              </a:lnSpc>
              <a:buFont typeface="Arial" panose="020B0604020202020204" pitchFamily="34" charset="0"/>
              <a:buChar char="•"/>
            </a:pPr>
            <a:endParaRPr lang="en-US" sz="2000" dirty="0">
              <a:latin typeface="Nunito Sans" pitchFamily="2" charset="0"/>
            </a:endParaRPr>
          </a:p>
          <a:p>
            <a:pPr>
              <a:lnSpc>
                <a:spcPct val="150000"/>
              </a:lnSpc>
            </a:pPr>
            <a:r>
              <a:rPr lang="en-US" sz="2000" b="1" dirty="0">
                <a:latin typeface="Nunito Sans" pitchFamily="2" charset="0"/>
              </a:rPr>
              <a:t>Types of Inductive Bias:</a:t>
            </a:r>
          </a:p>
          <a:p>
            <a:pPr marL="457200" indent="-457200">
              <a:lnSpc>
                <a:spcPct val="150000"/>
              </a:lnSpc>
              <a:buAutoNum type="arabicPeriod"/>
            </a:pPr>
            <a:r>
              <a:rPr lang="en-US" sz="2000" dirty="0">
                <a:latin typeface="Nunito Sans" pitchFamily="2" charset="0"/>
              </a:rPr>
              <a:t>Language Bias</a:t>
            </a:r>
          </a:p>
          <a:p>
            <a:pPr marL="457200" indent="-457200">
              <a:lnSpc>
                <a:spcPct val="150000"/>
              </a:lnSpc>
              <a:buAutoNum type="arabicPeriod"/>
            </a:pPr>
            <a:r>
              <a:rPr lang="en-US" sz="2000" dirty="0">
                <a:latin typeface="Nunito Sans" pitchFamily="2" charset="0"/>
              </a:rPr>
              <a:t>Search Bias</a:t>
            </a:r>
          </a:p>
        </p:txBody>
      </p:sp>
      <p:sp>
        <p:nvSpPr>
          <p:cNvPr id="115" name="Google Shape;115;p3">
            <a:extLst>
              <a:ext uri="{FF2B5EF4-FFF2-40B4-BE49-F238E27FC236}">
                <a16:creationId xmlns:a16="http://schemas.microsoft.com/office/drawing/2014/main" id="{6848135D-383E-70DE-52E6-7A46DB5DBD37}"/>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081853B-8905-11E8-1FAC-666C73E70521}"/>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INDUCTIVE BIAS </a:t>
            </a:r>
          </a:p>
        </p:txBody>
      </p:sp>
      <p:pic>
        <p:nvPicPr>
          <p:cNvPr id="117" name="Google Shape;117;p3">
            <a:extLst>
              <a:ext uri="{FF2B5EF4-FFF2-40B4-BE49-F238E27FC236}">
                <a16:creationId xmlns:a16="http://schemas.microsoft.com/office/drawing/2014/main" id="{94341542-5EEF-353C-3BD0-BA4DC3AD7164}"/>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F89C89FA-7E23-A004-5BB4-D93E72D0DB9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C06DA7DF-FF78-DA9C-5AAE-2696269E7334}"/>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B6A61CA5-7BCD-2647-048A-A2B0E67521D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6C22335-54D1-A032-C862-D451A854843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2C01D583-FE66-3C9A-0B00-ADB8EC83201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0BD2AE9B-6867-9AC3-4AC2-0D546E7F90E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E26F5E9F-EB42-2FC8-15D2-CF9352BF23A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C696EC78-8286-6E61-DAB3-7184B8C78A0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30256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994E19B-ED59-2181-352F-1B437B360EFB}"/>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8FABAC94-010C-C694-BCCF-04FAE7C56A79}"/>
              </a:ext>
            </a:extLst>
          </p:cNvPr>
          <p:cNvSpPr txBox="1"/>
          <p:nvPr/>
        </p:nvSpPr>
        <p:spPr>
          <a:xfrm>
            <a:off x="406534" y="793543"/>
            <a:ext cx="10989081"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Minimum Linear Algebra for Machine Learning :</a:t>
            </a:r>
          </a:p>
          <a:p>
            <a:pPr marL="342900" indent="-342900">
              <a:lnSpc>
                <a:spcPct val="150000"/>
              </a:lnSpc>
              <a:buFont typeface="Arial" panose="020B0604020202020204" pitchFamily="34" charset="0"/>
              <a:buChar char="•"/>
            </a:pPr>
            <a:r>
              <a:rPr lang="en-US" sz="2000" b="1" dirty="0">
                <a:latin typeface="Nunito Sans" pitchFamily="2" charset="0"/>
              </a:rPr>
              <a:t>Notation</a:t>
            </a:r>
            <a:r>
              <a:rPr lang="en-US" sz="2000" dirty="0">
                <a:latin typeface="Nunito Sans" pitchFamily="2" charset="0"/>
              </a:rPr>
              <a:t>: </a:t>
            </a:r>
          </a:p>
          <a:p>
            <a:pPr>
              <a:lnSpc>
                <a:spcPct val="150000"/>
              </a:lnSpc>
            </a:pPr>
            <a:r>
              <a:rPr lang="en-US" sz="2000" dirty="0">
                <a:latin typeface="Nunito Sans" pitchFamily="2" charset="0"/>
              </a:rPr>
              <a:t>Notation in linear algebra enables you to read algorithm descriptions in papers, books, and websites to understand the algorithm's working. Even if you use for-loops rather than matrix operations, you will be able to piece things together. </a:t>
            </a:r>
          </a:p>
          <a:p>
            <a:pPr marL="342900" indent="-342900">
              <a:lnSpc>
                <a:spcPct val="150000"/>
              </a:lnSpc>
              <a:buFont typeface="Arial" panose="020B0604020202020204" pitchFamily="34" charset="0"/>
              <a:buChar char="•"/>
            </a:pPr>
            <a:r>
              <a:rPr lang="en-US" sz="2000" b="1" dirty="0">
                <a:latin typeface="Nunito Sans" pitchFamily="2" charset="0"/>
              </a:rPr>
              <a:t>Operations</a:t>
            </a:r>
            <a:r>
              <a:rPr lang="en-US" sz="2000" dirty="0">
                <a:latin typeface="Nunito Sans" pitchFamily="2" charset="0"/>
              </a:rPr>
              <a:t>: </a:t>
            </a:r>
          </a:p>
          <a:p>
            <a:pPr>
              <a:lnSpc>
                <a:spcPct val="150000"/>
              </a:lnSpc>
            </a:pPr>
            <a:r>
              <a:rPr lang="en-US" sz="2000" dirty="0">
                <a:latin typeface="Nunito Sans" pitchFamily="2" charset="0"/>
              </a:rPr>
              <a:t>Working with an advanced level of abstractions in vectors and matrices can make concepts clearer, and it can also help in the description, coding, and even thinking capability. In linear algebra, it is required to learn the basic operations such as addition, multiplication, inversion, transposing of matrices, vectors, etc. </a:t>
            </a:r>
          </a:p>
          <a:p>
            <a:pPr marL="342900" indent="-342900">
              <a:lnSpc>
                <a:spcPct val="150000"/>
              </a:lnSpc>
              <a:buFont typeface="Arial" panose="020B0604020202020204" pitchFamily="34" charset="0"/>
              <a:buChar char="•"/>
            </a:pPr>
            <a:r>
              <a:rPr lang="en-US" sz="2000" b="1" dirty="0">
                <a:latin typeface="Nunito Sans" pitchFamily="2" charset="0"/>
              </a:rPr>
              <a:t>Matrix Factorization: </a:t>
            </a:r>
          </a:p>
          <a:p>
            <a:pPr>
              <a:lnSpc>
                <a:spcPct val="150000"/>
              </a:lnSpc>
            </a:pPr>
            <a:r>
              <a:rPr lang="en-US" sz="2000" dirty="0">
                <a:latin typeface="Nunito Sans" pitchFamily="2" charset="0"/>
              </a:rPr>
              <a:t>One of the most recommended areas of linear algebra is matrix factorization, specifically matrix deposition methods such as Singular Value Decomposition and QR Decomposition</a:t>
            </a:r>
          </a:p>
        </p:txBody>
      </p:sp>
      <p:sp>
        <p:nvSpPr>
          <p:cNvPr id="115" name="Google Shape;115;p3">
            <a:extLst>
              <a:ext uri="{FF2B5EF4-FFF2-40B4-BE49-F238E27FC236}">
                <a16:creationId xmlns:a16="http://schemas.microsoft.com/office/drawing/2014/main" id="{192010F3-38EB-2BBD-DE41-F5378C8B792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681E5D6-0EDE-1C3B-6EC8-94286279268B}"/>
              </a:ext>
            </a:extLst>
          </p:cNvPr>
          <p:cNvSpPr txBox="1"/>
          <p:nvPr/>
        </p:nvSpPr>
        <p:spPr>
          <a:xfrm>
            <a:off x="-1244184" y="173182"/>
            <a:ext cx="13436184"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REVIEW OF LINEAR ALGEBRA FOR MACHINE LEARNING</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F99CF76E-94A7-B0F2-36DB-F68BE92ACF78}"/>
              </a:ext>
            </a:extLst>
          </p:cNvPr>
          <p:cNvPicPr preferRelativeResize="0"/>
          <p:nvPr/>
        </p:nvPicPr>
        <p:blipFill rotWithShape="1">
          <a:blip r:embed="rId3"/>
          <a:srcRect/>
          <a:stretch>
            <a:fillRect/>
          </a:stretch>
        </p:blipFill>
        <p:spPr>
          <a:xfrm>
            <a:off x="10064023" y="6534443"/>
            <a:ext cx="1494825" cy="150375"/>
          </a:xfrm>
          <a:prstGeom prst="rect">
            <a:avLst/>
          </a:prstGeom>
          <a:noFill/>
          <a:ln>
            <a:noFill/>
          </a:ln>
        </p:spPr>
      </p:pic>
      <p:sp>
        <p:nvSpPr>
          <p:cNvPr id="29700" name="Rectangle 4">
            <a:extLst>
              <a:ext uri="{FF2B5EF4-FFF2-40B4-BE49-F238E27FC236}">
                <a16:creationId xmlns:a16="http://schemas.microsoft.com/office/drawing/2014/main" id="{82D2EA1A-78B9-D49B-7FF0-41F06D9A4C9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C41658C7-382A-55D2-70C4-A06074295C36}"/>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4A7C1E76-2279-327E-0205-F76E132173D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8D39CFC-1DCB-297A-EBBF-7C3C8534B2B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ED9CFA3-E7EC-66A1-B874-CE5F2ECAAF1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489392B3-D447-F0AA-D54C-9E601C49EE0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8040195F-3B0C-A895-9030-068B3BC019A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0F0F3166-D9B4-C903-5DF8-87E967E6FAB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30952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39E7851-8703-7F0C-432F-C7803B8B1B1B}"/>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0366BBCC-A695-E7D7-9A47-808458127BB6}"/>
              </a:ext>
            </a:extLst>
          </p:cNvPr>
          <p:cNvSpPr txBox="1"/>
          <p:nvPr/>
        </p:nvSpPr>
        <p:spPr>
          <a:xfrm>
            <a:off x="460375" y="792876"/>
            <a:ext cx="10989081" cy="6555600"/>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	Inductive bias is a key component of any machine learning model. It guides the model's learning process and influences its ability to make predictions on new data.  </a:t>
            </a:r>
          </a:p>
          <a:p>
            <a:pPr>
              <a:lnSpc>
                <a:spcPct val="150000"/>
              </a:lnSpc>
            </a:pPr>
            <a:r>
              <a:rPr lang="en-US" sz="2000" dirty="0">
                <a:latin typeface="Nunito Sans" pitchFamily="2" charset="0"/>
              </a:rPr>
              <a:t>•	The inductive bias is what allows a model to choose one hypothesis over another when multiple hypotheses are consistent with the observed training data.  </a:t>
            </a:r>
          </a:p>
          <a:p>
            <a:pPr>
              <a:lnSpc>
                <a:spcPct val="150000"/>
              </a:lnSpc>
            </a:pPr>
            <a:r>
              <a:rPr lang="en-US" sz="2000" dirty="0">
                <a:latin typeface="Nunito Sans" pitchFamily="2" charset="0"/>
              </a:rPr>
              <a:t>•	Without any inductive bias, a learning algorithm would not be able to generalize beyond the specific training examples it has seen, making it incapable of predicting outcomes for new instances. </a:t>
            </a:r>
          </a:p>
          <a:p>
            <a:pPr>
              <a:lnSpc>
                <a:spcPct val="150000"/>
              </a:lnSpc>
            </a:pPr>
            <a:r>
              <a:rPr lang="en-US" sz="2000" dirty="0">
                <a:latin typeface="Nunito Sans" pitchFamily="2" charset="0"/>
              </a:rPr>
              <a:t>•	Different learning algorithms have different inductive biases, which affect their performance and suitability for various types of problems. Some common examples of inductive biases include: </a:t>
            </a:r>
          </a:p>
          <a:p>
            <a:pPr>
              <a:lnSpc>
                <a:spcPct val="150000"/>
              </a:lnSpc>
            </a:pPr>
            <a:r>
              <a:rPr lang="en-US" sz="2000" dirty="0">
                <a:latin typeface="Nunito Sans" pitchFamily="2" charset="0"/>
              </a:rPr>
              <a:t>1.	</a:t>
            </a:r>
            <a:r>
              <a:rPr lang="en-US" sz="2000" b="1" dirty="0">
                <a:latin typeface="Nunito Sans" pitchFamily="2" charset="0"/>
              </a:rPr>
              <a:t>Occam’s razor</a:t>
            </a:r>
            <a:r>
              <a:rPr lang="en-US" sz="2000" dirty="0">
                <a:latin typeface="Nunito Sans" pitchFamily="2" charset="0"/>
              </a:rPr>
              <a:t>: The preference for simpler hypotheses over more complex ones when both are consistent with the observed data. This bias is based on the principle that simpler models are more likely to generalize well to new data. </a:t>
            </a:r>
          </a:p>
          <a:p>
            <a:pPr>
              <a:lnSpc>
                <a:spcPct val="150000"/>
              </a:lnSpc>
            </a:pPr>
            <a:endParaRPr lang="en-US" sz="2000" dirty="0">
              <a:latin typeface="Nunito Sans" pitchFamily="2" charset="0"/>
            </a:endParaRPr>
          </a:p>
        </p:txBody>
      </p:sp>
      <p:sp>
        <p:nvSpPr>
          <p:cNvPr id="115" name="Google Shape;115;p3">
            <a:extLst>
              <a:ext uri="{FF2B5EF4-FFF2-40B4-BE49-F238E27FC236}">
                <a16:creationId xmlns:a16="http://schemas.microsoft.com/office/drawing/2014/main" id="{8E26C14D-EBBF-70C5-760F-E24B9773592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9C49FDF-A7E2-31E2-08BC-08E8DAE43F28}"/>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INDUCTIVE BIAS </a:t>
            </a:r>
          </a:p>
        </p:txBody>
      </p:sp>
      <p:pic>
        <p:nvPicPr>
          <p:cNvPr id="117" name="Google Shape;117;p3">
            <a:extLst>
              <a:ext uri="{FF2B5EF4-FFF2-40B4-BE49-F238E27FC236}">
                <a16:creationId xmlns:a16="http://schemas.microsoft.com/office/drawing/2014/main" id="{BF4BAA7B-EDD8-5E0C-0842-8DA765FC0A26}"/>
              </a:ext>
            </a:extLst>
          </p:cNvPr>
          <p:cNvPicPr preferRelativeResize="0"/>
          <p:nvPr/>
        </p:nvPicPr>
        <p:blipFill rotWithShape="1">
          <a:blip r:embed="rId3"/>
          <a:srcRect/>
          <a:stretch>
            <a:fillRect/>
          </a:stretch>
        </p:blipFill>
        <p:spPr>
          <a:xfrm>
            <a:off x="9525600" y="6337710"/>
            <a:ext cx="2356664" cy="298800"/>
          </a:xfrm>
          <a:prstGeom prst="rect">
            <a:avLst/>
          </a:prstGeom>
          <a:noFill/>
          <a:ln>
            <a:noFill/>
          </a:ln>
        </p:spPr>
      </p:pic>
      <p:sp>
        <p:nvSpPr>
          <p:cNvPr id="29700" name="Rectangle 4">
            <a:extLst>
              <a:ext uri="{FF2B5EF4-FFF2-40B4-BE49-F238E27FC236}">
                <a16:creationId xmlns:a16="http://schemas.microsoft.com/office/drawing/2014/main" id="{7441F7AA-7765-2A47-6A62-04130E01EA1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C54E51C-208B-2D08-99E4-985B6150B768}"/>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13A82FAB-37FB-5CD9-77E1-3387DFFFFE1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DB58251-D643-5D70-AA57-7E2C15C4B0D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3A777D9A-1BC1-CEBE-4258-AD4ABA36E3C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A77EC7B8-B860-368C-A698-02E7CC9983F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DAB198AF-DA76-E962-10CC-4669A875DE2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1651DACD-6AEC-D347-57FE-22F7C5F3E08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55527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2198CCB-EDD4-12FF-79C2-A18B2A0FC306}"/>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98D7CC55-A99C-BA70-FE98-C5BAA544A416}"/>
              </a:ext>
            </a:extLst>
          </p:cNvPr>
          <p:cNvSpPr txBox="1"/>
          <p:nvPr/>
        </p:nvSpPr>
        <p:spPr>
          <a:xfrm>
            <a:off x="460375" y="912796"/>
            <a:ext cx="10989081"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2.	</a:t>
            </a:r>
            <a:r>
              <a:rPr lang="en-US" sz="2000" b="1" dirty="0">
                <a:latin typeface="Nunito Sans" pitchFamily="2" charset="0"/>
              </a:rPr>
              <a:t>Smoothness</a:t>
            </a:r>
            <a:r>
              <a:rPr lang="en-US" sz="2000" dirty="0">
                <a:latin typeface="Nunito Sans" pitchFamily="2" charset="0"/>
              </a:rPr>
              <a:t>: The assumption that nearby points in the input space are likely to have similar outputs. This bias is often used in regression and classification problems and is the basis for kernel methods and radial basis function networks. </a:t>
            </a:r>
          </a:p>
          <a:p>
            <a:pPr>
              <a:lnSpc>
                <a:spcPct val="150000"/>
              </a:lnSpc>
            </a:pPr>
            <a:r>
              <a:rPr lang="en-US" sz="2000" dirty="0">
                <a:latin typeface="Nunito Sans" pitchFamily="2" charset="0"/>
              </a:rPr>
              <a:t>3.	</a:t>
            </a:r>
            <a:r>
              <a:rPr lang="en-US" sz="2000" b="1" dirty="0">
                <a:latin typeface="Nunito Sans" pitchFamily="2" charset="0"/>
              </a:rPr>
              <a:t>Feature selection</a:t>
            </a:r>
            <a:r>
              <a:rPr lang="en-US" sz="2000" dirty="0">
                <a:latin typeface="Nunito Sans" pitchFamily="2" charset="0"/>
              </a:rPr>
              <a:t>: The assumption that only a subset of input features is relevant to the target variable. This bias is used in many feature selection algorithms, which aim to identify and use the most informative features for learning. </a:t>
            </a:r>
          </a:p>
          <a:p>
            <a:pPr>
              <a:lnSpc>
                <a:spcPct val="150000"/>
              </a:lnSpc>
            </a:pPr>
            <a:r>
              <a:rPr lang="en-US" sz="2000" dirty="0">
                <a:latin typeface="Nunito Sans" pitchFamily="2" charset="0"/>
              </a:rPr>
              <a:t>4.	</a:t>
            </a:r>
            <a:r>
              <a:rPr lang="en-US" sz="2000" b="1" dirty="0">
                <a:latin typeface="Nunito Sans" pitchFamily="2" charset="0"/>
              </a:rPr>
              <a:t>Hierarchical structure</a:t>
            </a:r>
            <a:r>
              <a:rPr lang="en-US" sz="2000" dirty="0">
                <a:latin typeface="Nunito Sans" pitchFamily="2" charset="0"/>
              </a:rPr>
              <a:t>: The assumption that the underlying structure of the data can be represented by a hierarchy of concepts or features. This bias is in deep learning models, which learn hierarchical representations of the data through multiple layers of abstraction. </a:t>
            </a:r>
          </a:p>
          <a:p>
            <a:pPr>
              <a:lnSpc>
                <a:spcPct val="150000"/>
              </a:lnSpc>
            </a:pPr>
            <a:r>
              <a:rPr lang="en-US" sz="2000" dirty="0">
                <a:latin typeface="Nunito Sans" pitchFamily="2" charset="0"/>
              </a:rPr>
              <a:t>• Inductive bias is a crucial aspect of machine learning, as it influences a model’s ability to generalize to new data. Selecting an appropriate inductive bias for a specific problem is an essential step in the design of effective machine learning algorithms. </a:t>
            </a:r>
          </a:p>
        </p:txBody>
      </p:sp>
      <p:sp>
        <p:nvSpPr>
          <p:cNvPr id="115" name="Google Shape;115;p3">
            <a:extLst>
              <a:ext uri="{FF2B5EF4-FFF2-40B4-BE49-F238E27FC236}">
                <a16:creationId xmlns:a16="http://schemas.microsoft.com/office/drawing/2014/main" id="{697C9849-DFF1-3D43-5D02-ED21EE82554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99CFEC8-3CF4-7FF3-78AC-06F42CDE76B5}"/>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INDUCTIVE BIAS </a:t>
            </a:r>
          </a:p>
        </p:txBody>
      </p:sp>
      <p:pic>
        <p:nvPicPr>
          <p:cNvPr id="117" name="Google Shape;117;p3">
            <a:extLst>
              <a:ext uri="{FF2B5EF4-FFF2-40B4-BE49-F238E27FC236}">
                <a16:creationId xmlns:a16="http://schemas.microsoft.com/office/drawing/2014/main" id="{A8A95EDA-8EDB-B0FA-6883-C2CEA6D66435}"/>
              </a:ext>
            </a:extLst>
          </p:cNvPr>
          <p:cNvPicPr preferRelativeResize="0"/>
          <p:nvPr/>
        </p:nvPicPr>
        <p:blipFill rotWithShape="1">
          <a:blip r:embed="rId3"/>
          <a:srcRect/>
          <a:stretch>
            <a:fillRect/>
          </a:stretch>
        </p:blipFill>
        <p:spPr>
          <a:xfrm>
            <a:off x="9525600" y="6337710"/>
            <a:ext cx="2356664" cy="298800"/>
          </a:xfrm>
          <a:prstGeom prst="rect">
            <a:avLst/>
          </a:prstGeom>
          <a:noFill/>
          <a:ln>
            <a:noFill/>
          </a:ln>
        </p:spPr>
      </p:pic>
      <p:sp>
        <p:nvSpPr>
          <p:cNvPr id="29700" name="Rectangle 4">
            <a:extLst>
              <a:ext uri="{FF2B5EF4-FFF2-40B4-BE49-F238E27FC236}">
                <a16:creationId xmlns:a16="http://schemas.microsoft.com/office/drawing/2014/main" id="{8999F5C9-0140-074D-BF95-E2DAF60C0F4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D6F3FD5-35FE-50ED-EEB5-62CA2550A1B4}"/>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107097FD-16CE-7740-17EC-237AE872C44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E652356-FAC8-D0C6-0657-A710087BEF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A1618058-4872-ED48-16ED-16D65ADB13E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26740743-5C4A-2A91-1D8B-32340181A6B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A3591436-8969-BE13-2880-30EB58C6433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460D4E1F-117E-ED21-B2C3-8A75D6BA809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048422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9D10997-2491-F7F0-D9F2-39C18A103AF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778B18F5-CA14-7577-534F-CA009F638466}"/>
              </a:ext>
            </a:extLst>
          </p:cNvPr>
          <p:cNvSpPr txBox="1"/>
          <p:nvPr/>
        </p:nvSpPr>
        <p:spPr>
          <a:xfrm>
            <a:off x="460375" y="807865"/>
            <a:ext cx="10989081"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Generalization</a:t>
            </a:r>
            <a:r>
              <a:rPr lang="en-US" sz="2000" dirty="0">
                <a:latin typeface="Nunito Sans" pitchFamily="2" charset="0"/>
              </a:rPr>
              <a:t> defines the ability of an ML model to provide a suitable output by adapting the given set of unknown input. It means after providing training on the dataset, it can produce reliable and accurate output.  </a:t>
            </a:r>
          </a:p>
          <a:p>
            <a:pPr>
              <a:lnSpc>
                <a:spcPct val="150000"/>
              </a:lnSpc>
            </a:pPr>
            <a:r>
              <a:rPr lang="en-US" sz="2000" dirty="0">
                <a:latin typeface="Nunito Sans" pitchFamily="2" charset="0"/>
              </a:rPr>
              <a:t>General Terms: </a:t>
            </a:r>
          </a:p>
          <a:p>
            <a:pPr>
              <a:lnSpc>
                <a:spcPct val="150000"/>
              </a:lnSpc>
            </a:pPr>
            <a:r>
              <a:rPr lang="en-US" sz="2000" dirty="0">
                <a:latin typeface="Nunito Sans" pitchFamily="2" charset="0"/>
              </a:rPr>
              <a:t>o	</a:t>
            </a:r>
            <a:r>
              <a:rPr lang="en-US" sz="2000" b="1" dirty="0">
                <a:latin typeface="Nunito Sans" pitchFamily="2" charset="0"/>
              </a:rPr>
              <a:t>Signal</a:t>
            </a:r>
            <a:r>
              <a:rPr lang="en-US" sz="2000" dirty="0">
                <a:latin typeface="Nunito Sans" pitchFamily="2" charset="0"/>
              </a:rPr>
              <a:t>: It refers to the true underlying pattern of the data that helps the machine learning model to learn from the data. </a:t>
            </a:r>
          </a:p>
          <a:p>
            <a:pPr>
              <a:lnSpc>
                <a:spcPct val="150000"/>
              </a:lnSpc>
            </a:pPr>
            <a:r>
              <a:rPr lang="en-US" sz="2000" dirty="0">
                <a:latin typeface="Nunito Sans" pitchFamily="2" charset="0"/>
              </a:rPr>
              <a:t>o	</a:t>
            </a:r>
            <a:r>
              <a:rPr lang="en-US" sz="2000" b="1" dirty="0">
                <a:latin typeface="Nunito Sans" pitchFamily="2" charset="0"/>
              </a:rPr>
              <a:t>Noise</a:t>
            </a:r>
            <a:r>
              <a:rPr lang="en-US" sz="2000" dirty="0">
                <a:latin typeface="Nunito Sans" pitchFamily="2" charset="0"/>
              </a:rPr>
              <a:t>: Noise is unnecessary and irrelevant data that reduces the performance of the model. </a:t>
            </a:r>
          </a:p>
          <a:p>
            <a:pPr>
              <a:lnSpc>
                <a:spcPct val="150000"/>
              </a:lnSpc>
            </a:pPr>
            <a:r>
              <a:rPr lang="en-US" sz="2000" dirty="0">
                <a:latin typeface="Nunito Sans" pitchFamily="2" charset="0"/>
              </a:rPr>
              <a:t>o	</a:t>
            </a:r>
            <a:r>
              <a:rPr lang="en-US" sz="2000" b="1" dirty="0">
                <a:latin typeface="Nunito Sans" pitchFamily="2" charset="0"/>
              </a:rPr>
              <a:t>Bias</a:t>
            </a:r>
            <a:r>
              <a:rPr lang="en-US" sz="2000" dirty="0">
                <a:latin typeface="Nunito Sans" pitchFamily="2" charset="0"/>
              </a:rPr>
              <a:t>: Bias is a prediction error that is introduced in the model due to oversimplifying the machine learning algorithms. Or it is the difference between the predicted values and the actual values. </a:t>
            </a:r>
          </a:p>
          <a:p>
            <a:pPr>
              <a:lnSpc>
                <a:spcPct val="150000"/>
              </a:lnSpc>
            </a:pPr>
            <a:r>
              <a:rPr lang="en-US" sz="2000" dirty="0">
                <a:latin typeface="Nunito Sans" pitchFamily="2" charset="0"/>
              </a:rPr>
              <a:t>o	</a:t>
            </a:r>
            <a:r>
              <a:rPr lang="en-US" sz="2000" b="1" dirty="0">
                <a:latin typeface="Nunito Sans" pitchFamily="2" charset="0"/>
              </a:rPr>
              <a:t>Variance</a:t>
            </a:r>
            <a:r>
              <a:rPr lang="en-US" sz="2000" dirty="0">
                <a:latin typeface="Nunito Sans" pitchFamily="2" charset="0"/>
              </a:rPr>
              <a:t>: If the machine learning model performs well with the training dataset, but does not perform well with the test dataset, then variance occurs. </a:t>
            </a:r>
          </a:p>
        </p:txBody>
      </p:sp>
      <p:sp>
        <p:nvSpPr>
          <p:cNvPr id="115" name="Google Shape;115;p3">
            <a:extLst>
              <a:ext uri="{FF2B5EF4-FFF2-40B4-BE49-F238E27FC236}">
                <a16:creationId xmlns:a16="http://schemas.microsoft.com/office/drawing/2014/main" id="{A3B9EA21-B4F4-C673-378B-78432B20CD4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6FFDD22-BDE6-3E8E-0A84-E914661AEA3A}"/>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GENERALIZATION</a:t>
            </a:r>
          </a:p>
        </p:txBody>
      </p:sp>
      <p:pic>
        <p:nvPicPr>
          <p:cNvPr id="117" name="Google Shape;117;p3">
            <a:extLst>
              <a:ext uri="{FF2B5EF4-FFF2-40B4-BE49-F238E27FC236}">
                <a16:creationId xmlns:a16="http://schemas.microsoft.com/office/drawing/2014/main" id="{BB15FDE5-1DFD-E4EF-9A4D-C8FE3C01B8A7}"/>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E96BDF7E-A8BA-5CBD-CC19-95DE3890037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26AAA179-B6D6-74C1-574D-D5F0C1C53BDE}"/>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62FFD579-7FA5-DF03-0540-32740B12B4F4}"/>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F9E0E0F-CA3D-BE5A-0102-F43E10293A9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96B611B6-E754-ED42-77DB-A4F9AE57F74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EDF3A458-5BCD-1BD7-105D-557D2D348E1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BFB6185-2D2F-3AFA-A028-4965C2993A0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2272014A-010A-B572-212A-76B4898F33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3936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DF4AC824-9F31-F14D-140C-FE78A825EA1C}"/>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16EB65B7-F469-F971-E176-32D14B1D512F}"/>
              </a:ext>
            </a:extLst>
          </p:cNvPr>
          <p:cNvSpPr txBox="1"/>
          <p:nvPr/>
        </p:nvSpPr>
        <p:spPr>
          <a:xfrm>
            <a:off x="460375" y="807865"/>
            <a:ext cx="10989081" cy="378561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1. Overfitting</a:t>
            </a:r>
            <a:r>
              <a:rPr lang="en-US" sz="2000" dirty="0">
                <a:latin typeface="Nunito Sans" pitchFamily="2" charset="0"/>
              </a:rPr>
              <a:t>  :</a:t>
            </a:r>
          </a:p>
          <a:p>
            <a:pPr>
              <a:lnSpc>
                <a:spcPct val="150000"/>
              </a:lnSpc>
            </a:pPr>
            <a:r>
              <a:rPr lang="en-US" sz="2000" dirty="0">
                <a:latin typeface="Nunito Sans" pitchFamily="2" charset="0"/>
              </a:rPr>
              <a:t>• Overfitting occurs when our machine learning model tries to cover all the data points or more than the required data points present in the given dataset. Because of this, the model starts caching noise and inaccurate values present in the dataset, and all these factors reduce the efficiency and accuracy of the model. The overfitted model has low bias and high variance. </a:t>
            </a:r>
          </a:p>
          <a:p>
            <a:pPr>
              <a:lnSpc>
                <a:spcPct val="150000"/>
              </a:lnSpc>
            </a:pPr>
            <a:r>
              <a:rPr lang="en-US" sz="2000" dirty="0">
                <a:latin typeface="Nunito Sans" pitchFamily="2" charset="0"/>
              </a:rPr>
              <a:t>• The chances of occurrence of overfitting increase as much we provide training to our model. It means the more we train our model, the more chances of occurring the overfitted model. </a:t>
            </a:r>
          </a:p>
          <a:p>
            <a:pPr>
              <a:lnSpc>
                <a:spcPct val="150000"/>
              </a:lnSpc>
            </a:pPr>
            <a:r>
              <a:rPr lang="en-US" sz="2000" b="1" dirty="0">
                <a:latin typeface="Nunito Sans" pitchFamily="2" charset="0"/>
              </a:rPr>
              <a:t>Fig. Overfitting graph of the linear regression </a:t>
            </a:r>
          </a:p>
        </p:txBody>
      </p:sp>
      <p:sp>
        <p:nvSpPr>
          <p:cNvPr id="115" name="Google Shape;115;p3">
            <a:extLst>
              <a:ext uri="{FF2B5EF4-FFF2-40B4-BE49-F238E27FC236}">
                <a16:creationId xmlns:a16="http://schemas.microsoft.com/office/drawing/2014/main" id="{D0DDB3AA-BEFE-3DDB-AAA2-1D48D02DA46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15208B2-526B-7DA3-9318-6814B44BF38A}"/>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GENERALIZATION</a:t>
            </a:r>
          </a:p>
        </p:txBody>
      </p:sp>
      <p:pic>
        <p:nvPicPr>
          <p:cNvPr id="117" name="Google Shape;117;p3">
            <a:extLst>
              <a:ext uri="{FF2B5EF4-FFF2-40B4-BE49-F238E27FC236}">
                <a16:creationId xmlns:a16="http://schemas.microsoft.com/office/drawing/2014/main" id="{70E8BB9D-6330-F3EF-2871-954C1742C7FF}"/>
              </a:ext>
            </a:extLst>
          </p:cNvPr>
          <p:cNvPicPr preferRelativeResize="0"/>
          <p:nvPr/>
        </p:nvPicPr>
        <p:blipFill rotWithShape="1">
          <a:blip r:embed="rId3"/>
          <a:srcRect/>
          <a:stretch>
            <a:fillRect/>
          </a:stretch>
        </p:blipFill>
        <p:spPr>
          <a:xfrm>
            <a:off x="9525600" y="6412660"/>
            <a:ext cx="2356664" cy="298800"/>
          </a:xfrm>
          <a:prstGeom prst="rect">
            <a:avLst/>
          </a:prstGeom>
          <a:noFill/>
          <a:ln>
            <a:noFill/>
          </a:ln>
        </p:spPr>
      </p:pic>
      <p:sp>
        <p:nvSpPr>
          <p:cNvPr id="29700" name="Rectangle 4">
            <a:extLst>
              <a:ext uri="{FF2B5EF4-FFF2-40B4-BE49-F238E27FC236}">
                <a16:creationId xmlns:a16="http://schemas.microsoft.com/office/drawing/2014/main" id="{C72F0DFA-3F31-AF9D-93FB-5C216FE300F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8CDE0E01-44C3-7EFC-2493-39A9E779B615}"/>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02FADE25-1F3D-CB0C-808B-02DD1FC93304}"/>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4350C2E-292D-43C3-3A1F-CDF7ABF905E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B34D52CC-ED0E-7DAC-D43C-81E3B36BAAD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BF379AE2-8EAF-7E50-70EB-DA45C8D7739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04E30C23-6197-2389-47D1-179EB484DEF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6A0D94BA-9BAA-5801-82D2-ECFFDB311C2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3B350F25-48F8-8EA4-12E8-03B984AFA3E5}"/>
              </a:ext>
            </a:extLst>
          </p:cNvPr>
          <p:cNvPicPr/>
          <p:nvPr/>
        </p:nvPicPr>
        <p:blipFill>
          <a:blip r:embed="rId4"/>
          <a:stretch>
            <a:fillRect/>
          </a:stretch>
        </p:blipFill>
        <p:spPr>
          <a:xfrm>
            <a:off x="483589" y="4552941"/>
            <a:ext cx="3850981" cy="2131877"/>
          </a:xfrm>
          <a:prstGeom prst="rect">
            <a:avLst/>
          </a:prstGeom>
        </p:spPr>
      </p:pic>
      <p:sp>
        <p:nvSpPr>
          <p:cNvPr id="3" name="TextBox 2">
            <a:extLst>
              <a:ext uri="{FF2B5EF4-FFF2-40B4-BE49-F238E27FC236}">
                <a16:creationId xmlns:a16="http://schemas.microsoft.com/office/drawing/2014/main" id="{E959190E-DD39-FE23-1FD7-91E90096DF66}"/>
              </a:ext>
            </a:extLst>
          </p:cNvPr>
          <p:cNvSpPr txBox="1"/>
          <p:nvPr/>
        </p:nvSpPr>
        <p:spPr>
          <a:xfrm>
            <a:off x="4691921" y="4068825"/>
            <a:ext cx="7547694" cy="2362185"/>
          </a:xfrm>
          <a:prstGeom prst="rect">
            <a:avLst/>
          </a:prstGeom>
          <a:noFill/>
        </p:spPr>
        <p:txBody>
          <a:bodyPr wrap="square" rtlCol="0">
            <a:spAutoFit/>
          </a:bodyPr>
          <a:lstStyle/>
          <a:p>
            <a:pPr>
              <a:lnSpc>
                <a:spcPct val="150000"/>
              </a:lnSpc>
            </a:pPr>
            <a:endParaRPr lang="en-US" sz="2000" dirty="0">
              <a:latin typeface="Nunito Sans" pitchFamily="2" charset="0"/>
            </a:endParaRPr>
          </a:p>
          <a:p>
            <a:pPr>
              <a:lnSpc>
                <a:spcPct val="150000"/>
              </a:lnSpc>
            </a:pPr>
            <a:r>
              <a:rPr lang="en-US" sz="2000" dirty="0">
                <a:latin typeface="Nunito Sans" pitchFamily="2" charset="0"/>
              </a:rPr>
              <a:t>• As we can see from the above graph, the model tries to cover all the data points present in the scatter plot, the goal of the regression model to find the best fit line, but here we have not got any best fit, so, it will generate the prediction errors. </a:t>
            </a:r>
          </a:p>
        </p:txBody>
      </p:sp>
    </p:spTree>
    <p:extLst>
      <p:ext uri="{BB962C8B-B14F-4D97-AF65-F5344CB8AC3E}">
        <p14:creationId xmlns:p14="http://schemas.microsoft.com/office/powerpoint/2010/main" val="19365205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BF1AEB2-030C-E139-8870-192D6223ADFD}"/>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932CFF39-EFCC-C8E9-C78A-DDD33A7E9D9B}"/>
              </a:ext>
            </a:extLst>
          </p:cNvPr>
          <p:cNvSpPr txBox="1"/>
          <p:nvPr/>
        </p:nvSpPr>
        <p:spPr>
          <a:xfrm>
            <a:off x="460375" y="807865"/>
            <a:ext cx="10989081" cy="332394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2. Underfitting :</a:t>
            </a:r>
          </a:p>
          <a:p>
            <a:pPr>
              <a:lnSpc>
                <a:spcPct val="150000"/>
              </a:lnSpc>
            </a:pPr>
            <a:r>
              <a:rPr lang="en-US" sz="2000" dirty="0">
                <a:latin typeface="Nunito Sans" pitchFamily="2" charset="0"/>
              </a:rPr>
              <a:t>• Underfitting occurs when our machine learning model is not able to capture the underlying trend of the data. To avoid the overfitting in the model, the fed of training data can be stopped at an early stage, due to which the model may not learn enough from the training data. </a:t>
            </a:r>
          </a:p>
          <a:p>
            <a:pPr>
              <a:lnSpc>
                <a:spcPct val="150000"/>
              </a:lnSpc>
            </a:pPr>
            <a:r>
              <a:rPr lang="en-US" sz="2000" dirty="0">
                <a:latin typeface="Nunito Sans" pitchFamily="2" charset="0"/>
              </a:rPr>
              <a:t>• In the case of underfitting, the model is not able to learn enough from the training data, and hence it reduces the accuracy and produces unreliable predictions. </a:t>
            </a:r>
          </a:p>
          <a:p>
            <a:pPr>
              <a:lnSpc>
                <a:spcPct val="150000"/>
              </a:lnSpc>
            </a:pPr>
            <a:r>
              <a:rPr lang="en-US" sz="2000" dirty="0">
                <a:latin typeface="Nunito Sans" pitchFamily="2" charset="0"/>
              </a:rPr>
              <a:t>Fig. Underfitting in linear regression model </a:t>
            </a:r>
          </a:p>
        </p:txBody>
      </p:sp>
      <p:sp>
        <p:nvSpPr>
          <p:cNvPr id="115" name="Google Shape;115;p3">
            <a:extLst>
              <a:ext uri="{FF2B5EF4-FFF2-40B4-BE49-F238E27FC236}">
                <a16:creationId xmlns:a16="http://schemas.microsoft.com/office/drawing/2014/main" id="{A00959D8-E90A-61ED-B286-84338C2875E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77837AF-7259-D339-0A6C-B9EDA10C6D96}"/>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GENERALIZATION</a:t>
            </a:r>
          </a:p>
        </p:txBody>
      </p:sp>
      <p:pic>
        <p:nvPicPr>
          <p:cNvPr id="117" name="Google Shape;117;p3">
            <a:extLst>
              <a:ext uri="{FF2B5EF4-FFF2-40B4-BE49-F238E27FC236}">
                <a16:creationId xmlns:a16="http://schemas.microsoft.com/office/drawing/2014/main" id="{123FBB49-9D8D-D468-508F-4138BAE6050D}"/>
              </a:ext>
            </a:extLst>
          </p:cNvPr>
          <p:cNvPicPr preferRelativeResize="0"/>
          <p:nvPr/>
        </p:nvPicPr>
        <p:blipFill rotWithShape="1">
          <a:blip r:embed="rId3"/>
          <a:srcRect/>
          <a:stretch>
            <a:fillRect/>
          </a:stretch>
        </p:blipFill>
        <p:spPr>
          <a:xfrm>
            <a:off x="9525600" y="6412660"/>
            <a:ext cx="2356664" cy="298800"/>
          </a:xfrm>
          <a:prstGeom prst="rect">
            <a:avLst/>
          </a:prstGeom>
          <a:noFill/>
          <a:ln>
            <a:noFill/>
          </a:ln>
        </p:spPr>
      </p:pic>
      <p:sp>
        <p:nvSpPr>
          <p:cNvPr id="29700" name="Rectangle 4">
            <a:extLst>
              <a:ext uri="{FF2B5EF4-FFF2-40B4-BE49-F238E27FC236}">
                <a16:creationId xmlns:a16="http://schemas.microsoft.com/office/drawing/2014/main" id="{E4FA4F9C-895E-665D-2F9C-A2062242C6F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0B8AEE0F-AE18-8746-BC05-1CF44D1FC699}"/>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D5D662CF-D40B-5853-8403-6B39B62A922E}"/>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A5786C9-8B60-D096-C00A-5B7FF2D1BC5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B1FC3B48-1F37-28A9-31A4-5472D008EF1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61025308-933E-2B54-DDD6-FF32FCDD2B4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49955E96-D3F8-B294-0249-CFB799F782F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0347A03E-A4E5-0A59-E5E8-C68740606A8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27982D84-3F67-39F8-6851-EDDB04471619}"/>
              </a:ext>
            </a:extLst>
          </p:cNvPr>
          <p:cNvSpPr txBox="1"/>
          <p:nvPr/>
        </p:nvSpPr>
        <p:spPr>
          <a:xfrm>
            <a:off x="4976731" y="4218725"/>
            <a:ext cx="7547694" cy="143885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Nunito Sans" pitchFamily="2" charset="0"/>
              </a:rPr>
              <a:t> An underfitted model has high bias and low variance. </a:t>
            </a:r>
          </a:p>
          <a:p>
            <a:pPr marL="342900" indent="-342900">
              <a:lnSpc>
                <a:spcPct val="150000"/>
              </a:lnSpc>
              <a:buFont typeface="Arial" panose="020B0604020202020204" pitchFamily="34" charset="0"/>
              <a:buChar char="•"/>
            </a:pPr>
            <a:r>
              <a:rPr lang="en-US" sz="2000" dirty="0">
                <a:latin typeface="Nunito Sans" pitchFamily="2" charset="0"/>
              </a:rPr>
              <a:t>From the diagram, the model is unable to capture the data points present in the plot. </a:t>
            </a:r>
          </a:p>
        </p:txBody>
      </p:sp>
      <p:pic>
        <p:nvPicPr>
          <p:cNvPr id="4" name="Picture 3">
            <a:extLst>
              <a:ext uri="{FF2B5EF4-FFF2-40B4-BE49-F238E27FC236}">
                <a16:creationId xmlns:a16="http://schemas.microsoft.com/office/drawing/2014/main" id="{43CE56A1-1F94-5295-425F-5DE2EFBB9ACC}"/>
              </a:ext>
            </a:extLst>
          </p:cNvPr>
          <p:cNvPicPr/>
          <p:nvPr/>
        </p:nvPicPr>
        <p:blipFill>
          <a:blip r:embed="rId4"/>
          <a:stretch>
            <a:fillRect/>
          </a:stretch>
        </p:blipFill>
        <p:spPr>
          <a:xfrm>
            <a:off x="460373" y="4165669"/>
            <a:ext cx="4351469" cy="2362184"/>
          </a:xfrm>
          <a:prstGeom prst="rect">
            <a:avLst/>
          </a:prstGeom>
        </p:spPr>
      </p:pic>
    </p:spTree>
    <p:extLst>
      <p:ext uri="{BB962C8B-B14F-4D97-AF65-F5344CB8AC3E}">
        <p14:creationId xmlns:p14="http://schemas.microsoft.com/office/powerpoint/2010/main" val="28580579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B303C5C-705F-AC3B-36C1-E07F32D9AAA4}"/>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BA71A3C9-409A-127E-8BEA-D57F76283D23}"/>
              </a:ext>
            </a:extLst>
          </p:cNvPr>
          <p:cNvSpPr txBox="1"/>
          <p:nvPr/>
        </p:nvSpPr>
        <p:spPr>
          <a:xfrm>
            <a:off x="460375" y="807865"/>
            <a:ext cx="10989081" cy="4708941"/>
          </a:xfrm>
          <a:prstGeom prst="rect">
            <a:avLst/>
          </a:prstGeom>
          <a:noFill/>
          <a:ln>
            <a:noFill/>
          </a:ln>
        </p:spPr>
        <p:txBody>
          <a:bodyPr spcFirstLastPara="1" wrap="square" lIns="91425" tIns="45700" rIns="91425" bIns="45700" anchor="t" anchorCtr="0">
            <a:spAutoFit/>
          </a:bodyPr>
          <a:lstStyle/>
          <a:p>
            <a:pPr marL="342900" indent="-342900">
              <a:lnSpc>
                <a:spcPct val="150000"/>
              </a:lnSpc>
              <a:buFont typeface="Arial" panose="020B0604020202020204" pitchFamily="34" charset="0"/>
              <a:buChar char="•"/>
            </a:pPr>
            <a:r>
              <a:rPr lang="en-US" sz="2000" dirty="0">
                <a:latin typeface="Nunito Sans" pitchFamily="2" charset="0"/>
              </a:rPr>
              <a:t>The "</a:t>
            </a:r>
            <a:r>
              <a:rPr lang="en-US" sz="2000" b="1" dirty="0">
                <a:latin typeface="Nunito Sans" pitchFamily="2" charset="0"/>
              </a:rPr>
              <a:t>Goodness of fit</a:t>
            </a:r>
            <a:r>
              <a:rPr lang="en-US" sz="2000" dirty="0">
                <a:latin typeface="Nunito Sans" pitchFamily="2" charset="0"/>
              </a:rPr>
              <a:t>" term is taken from the statistics, and the goal of the machine learning models to achieve the goodness of fit. In statistics modeling, it defines how closely the result or predicted values match the true values of the dataset. </a:t>
            </a:r>
          </a:p>
          <a:p>
            <a:pPr marL="342900" indent="-342900">
              <a:lnSpc>
                <a:spcPct val="150000"/>
              </a:lnSpc>
              <a:buFont typeface="Arial" panose="020B0604020202020204" pitchFamily="34" charset="0"/>
              <a:buChar char="•"/>
            </a:pPr>
            <a:r>
              <a:rPr lang="en-US" sz="2000" dirty="0">
                <a:latin typeface="Nunito Sans" pitchFamily="2" charset="0"/>
              </a:rPr>
              <a:t>The model with a good fit is between the </a:t>
            </a:r>
            <a:r>
              <a:rPr lang="en-US" sz="2000" b="1" dirty="0">
                <a:latin typeface="Nunito Sans" pitchFamily="2" charset="0"/>
              </a:rPr>
              <a:t>underfitted</a:t>
            </a:r>
            <a:r>
              <a:rPr lang="en-US" sz="2000" dirty="0">
                <a:latin typeface="Nunito Sans" pitchFamily="2" charset="0"/>
              </a:rPr>
              <a:t> and </a:t>
            </a:r>
            <a:r>
              <a:rPr lang="en-US" sz="2000" b="1" dirty="0">
                <a:latin typeface="Nunito Sans" pitchFamily="2" charset="0"/>
              </a:rPr>
              <a:t>overfitted</a:t>
            </a:r>
            <a:r>
              <a:rPr lang="en-US" sz="2000" dirty="0">
                <a:latin typeface="Nunito Sans" pitchFamily="2" charset="0"/>
              </a:rPr>
              <a:t> model, and ideally, it makes predictions with 0 errors, but in practice, it is difficult to achieve it. </a:t>
            </a:r>
          </a:p>
          <a:p>
            <a:pPr marL="342900" indent="-342900">
              <a:lnSpc>
                <a:spcPct val="150000"/>
              </a:lnSpc>
              <a:buFont typeface="Arial" panose="020B0604020202020204" pitchFamily="34" charset="0"/>
              <a:buChar char="•"/>
            </a:pPr>
            <a:r>
              <a:rPr lang="en-US" sz="2000" dirty="0">
                <a:latin typeface="Nunito Sans" pitchFamily="2" charset="0"/>
              </a:rPr>
              <a:t>The errors in the test dataset start increasing, so the point, just before the raising of errors, is the good point, and we can stop here for achieving a good model. </a:t>
            </a:r>
          </a:p>
          <a:p>
            <a:pPr marL="342900" indent="-342900">
              <a:lnSpc>
                <a:spcPct val="150000"/>
              </a:lnSpc>
              <a:buFont typeface="Arial" panose="020B0604020202020204" pitchFamily="34" charset="0"/>
              <a:buChar char="•"/>
            </a:pPr>
            <a:r>
              <a:rPr lang="en-US" sz="2000" b="1" dirty="0">
                <a:latin typeface="Nunito Sans" pitchFamily="2" charset="0"/>
              </a:rPr>
              <a:t>Resampling method and validation dataset </a:t>
            </a:r>
            <a:r>
              <a:rPr lang="en-US" sz="2000" dirty="0">
                <a:latin typeface="Nunito Sans" pitchFamily="2" charset="0"/>
              </a:rPr>
              <a:t>are two other methods for good point of model.</a:t>
            </a:r>
          </a:p>
          <a:p>
            <a:pPr marL="342900" indent="-342900">
              <a:lnSpc>
                <a:spcPct val="150000"/>
              </a:lnSpc>
              <a:buFont typeface="Arial" panose="020B0604020202020204" pitchFamily="34" charset="0"/>
              <a:buChar char="•"/>
            </a:pPr>
            <a:endParaRPr lang="en-US" sz="2000" dirty="0">
              <a:latin typeface="Nunito Sans" pitchFamily="2" charset="0"/>
            </a:endParaRPr>
          </a:p>
        </p:txBody>
      </p:sp>
      <p:sp>
        <p:nvSpPr>
          <p:cNvPr id="115" name="Google Shape;115;p3">
            <a:extLst>
              <a:ext uri="{FF2B5EF4-FFF2-40B4-BE49-F238E27FC236}">
                <a16:creationId xmlns:a16="http://schemas.microsoft.com/office/drawing/2014/main" id="{15A71525-D2BF-4CE6-77F7-1A377ADF37F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2BBDCBB-B4C8-DCEE-5A35-66FDA210F4FF}"/>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GENERALIZATION</a:t>
            </a:r>
          </a:p>
        </p:txBody>
      </p:sp>
      <p:sp>
        <p:nvSpPr>
          <p:cNvPr id="29700" name="Rectangle 4">
            <a:extLst>
              <a:ext uri="{FF2B5EF4-FFF2-40B4-BE49-F238E27FC236}">
                <a16:creationId xmlns:a16="http://schemas.microsoft.com/office/drawing/2014/main" id="{87AD6474-D014-1658-1C1C-18CDE581494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6886DD9E-28B1-8C8A-4832-EC2D2BE931C5}"/>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843252A-0297-29E6-949D-82AB545BEE3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305F721-A4D7-268A-AD3F-467E5E11402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A9D5100F-4450-0FD2-05C7-73F4DF51AB6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45DE6813-156C-5859-ACF3-3BA6ABD61FD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FF4397B-D2D2-2979-0A9C-40E67E10996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253AFEBD-9F23-A27A-A3DD-5EE5D93378F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54981461-E65B-54C4-9785-F35AEAEC0928}"/>
              </a:ext>
            </a:extLst>
          </p:cNvPr>
          <p:cNvPicPr/>
          <p:nvPr/>
        </p:nvPicPr>
        <p:blipFill>
          <a:blip r:embed="rId3"/>
          <a:stretch>
            <a:fillRect/>
          </a:stretch>
        </p:blipFill>
        <p:spPr>
          <a:xfrm>
            <a:off x="959370" y="4447573"/>
            <a:ext cx="9728615" cy="2329711"/>
          </a:xfrm>
          <a:prstGeom prst="rect">
            <a:avLst/>
          </a:prstGeom>
        </p:spPr>
      </p:pic>
      <p:pic>
        <p:nvPicPr>
          <p:cNvPr id="117" name="Google Shape;117;p3">
            <a:extLst>
              <a:ext uri="{FF2B5EF4-FFF2-40B4-BE49-F238E27FC236}">
                <a16:creationId xmlns:a16="http://schemas.microsoft.com/office/drawing/2014/main" id="{227A6C32-5DE9-5D8B-34DE-9F4C58617B9A}"/>
              </a:ext>
            </a:extLst>
          </p:cNvPr>
          <p:cNvPicPr preferRelativeResize="0"/>
          <p:nvPr/>
        </p:nvPicPr>
        <p:blipFill rotWithShape="1">
          <a:blip r:embed="rId4"/>
          <a:srcRect/>
          <a:stretch>
            <a:fillRect/>
          </a:stretch>
        </p:blipFill>
        <p:spPr>
          <a:xfrm>
            <a:off x="9833054" y="6315713"/>
            <a:ext cx="2356664" cy="298800"/>
          </a:xfrm>
          <a:prstGeom prst="rect">
            <a:avLst/>
          </a:prstGeom>
          <a:noFill/>
          <a:ln>
            <a:noFill/>
          </a:ln>
        </p:spPr>
      </p:pic>
    </p:spTree>
    <p:extLst>
      <p:ext uri="{BB962C8B-B14F-4D97-AF65-F5344CB8AC3E}">
        <p14:creationId xmlns:p14="http://schemas.microsoft.com/office/powerpoint/2010/main" val="40156226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6EC6266-7914-E6CA-0F13-7ECA3FC17F62}"/>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10449346-F7F8-DF5F-5C0C-3D0DAE058E95}"/>
              </a:ext>
            </a:extLst>
          </p:cNvPr>
          <p:cNvSpPr txBox="1"/>
          <p:nvPr/>
        </p:nvSpPr>
        <p:spPr>
          <a:xfrm>
            <a:off x="460375" y="912795"/>
            <a:ext cx="10989081" cy="470894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Goodness of Fit :</a:t>
            </a:r>
          </a:p>
          <a:p>
            <a:pPr>
              <a:lnSpc>
                <a:spcPct val="150000"/>
              </a:lnSpc>
            </a:pPr>
            <a:r>
              <a:rPr lang="en-US" sz="2000" dirty="0">
                <a:latin typeface="Nunito Sans" pitchFamily="2" charset="0"/>
              </a:rPr>
              <a:t>•	The "Goodness of fit" term is taken from the statistics, and the goal of the machine learning models to achieve the goodness of fit. In statistics modeling, it defines how closely the result or predicted values match the true values of the dataset. </a:t>
            </a:r>
          </a:p>
          <a:p>
            <a:pPr>
              <a:lnSpc>
                <a:spcPct val="150000"/>
              </a:lnSpc>
            </a:pPr>
            <a:r>
              <a:rPr lang="en-US" sz="2000" dirty="0">
                <a:latin typeface="Nunito Sans" pitchFamily="2" charset="0"/>
              </a:rPr>
              <a:t>•	The model with a good fit is between the underfitted and overfitted model, and ideally, it makes predictions with 0 errors, but in practice, it is difficult to achieve it. </a:t>
            </a:r>
          </a:p>
          <a:p>
            <a:pPr>
              <a:lnSpc>
                <a:spcPct val="150000"/>
              </a:lnSpc>
            </a:pPr>
            <a:r>
              <a:rPr lang="en-US" sz="2000" dirty="0">
                <a:latin typeface="Nunito Sans" pitchFamily="2" charset="0"/>
              </a:rPr>
              <a:t>•	As when we train our model for a time, the errors in the training data go down, and the same happens with test data. But if we train the model for a long duration, then the performance of the model may decrease due to the overfitting, as the model also learn the noise present in the dataset. </a:t>
            </a:r>
          </a:p>
        </p:txBody>
      </p:sp>
      <p:sp>
        <p:nvSpPr>
          <p:cNvPr id="115" name="Google Shape;115;p3">
            <a:extLst>
              <a:ext uri="{FF2B5EF4-FFF2-40B4-BE49-F238E27FC236}">
                <a16:creationId xmlns:a16="http://schemas.microsoft.com/office/drawing/2014/main" id="{EDF318E0-235E-57EE-B67A-2C4F20CBFBB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5022BE4-8E5C-98A8-1DC1-F2650E468AB1}"/>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GENERALIZATION</a:t>
            </a:r>
          </a:p>
        </p:txBody>
      </p:sp>
      <p:pic>
        <p:nvPicPr>
          <p:cNvPr id="117" name="Google Shape;117;p3">
            <a:extLst>
              <a:ext uri="{FF2B5EF4-FFF2-40B4-BE49-F238E27FC236}">
                <a16:creationId xmlns:a16="http://schemas.microsoft.com/office/drawing/2014/main" id="{DFA05707-1E26-A10B-8C8A-41D49AA1C5BD}"/>
              </a:ext>
            </a:extLst>
          </p:cNvPr>
          <p:cNvPicPr preferRelativeResize="0"/>
          <p:nvPr/>
        </p:nvPicPr>
        <p:blipFill rotWithShape="1">
          <a:blip r:embed="rId3"/>
          <a:srcRect/>
          <a:stretch>
            <a:fillRect/>
          </a:stretch>
        </p:blipFill>
        <p:spPr>
          <a:xfrm>
            <a:off x="9525600" y="6412660"/>
            <a:ext cx="2356664" cy="298800"/>
          </a:xfrm>
          <a:prstGeom prst="rect">
            <a:avLst/>
          </a:prstGeom>
          <a:noFill/>
          <a:ln>
            <a:noFill/>
          </a:ln>
        </p:spPr>
      </p:pic>
      <p:sp>
        <p:nvSpPr>
          <p:cNvPr id="29700" name="Rectangle 4">
            <a:extLst>
              <a:ext uri="{FF2B5EF4-FFF2-40B4-BE49-F238E27FC236}">
                <a16:creationId xmlns:a16="http://schemas.microsoft.com/office/drawing/2014/main" id="{9256EB89-6940-A114-5BE4-A9BF2275040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E7D21096-DCFC-C7E8-7A65-E215A43D806F}"/>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0EE4F707-53E7-C3FA-1868-A1B1EBB04D2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7DA653F-4F8E-4A86-D2AB-2D7A4B02436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5DB6CF2-CD2B-27D7-B34B-8962A9BFD51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0E8ADDD7-D01C-7C80-F1DE-BDE30D54E54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EF64FBE2-3EE0-9CCD-8636-3FE69A97DB3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8B19456B-9EEF-FEED-18E6-775A3699123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629480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E6A82E4-78D1-6CE3-BA45-11F892196269}"/>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100ADA7B-6E28-31A7-6F81-5770E58E7C32}"/>
              </a:ext>
            </a:extLst>
          </p:cNvPr>
          <p:cNvSpPr txBox="1"/>
          <p:nvPr/>
        </p:nvSpPr>
        <p:spPr>
          <a:xfrm>
            <a:off x="460375" y="747907"/>
            <a:ext cx="10989081"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1. </a:t>
            </a:r>
            <a:r>
              <a:rPr lang="en-US" sz="2000" b="1" dirty="0">
                <a:latin typeface="Nunito Sans" pitchFamily="2" charset="0"/>
              </a:rPr>
              <a:t>Bias</a:t>
            </a:r>
            <a:r>
              <a:rPr lang="en-US" sz="2000" dirty="0">
                <a:latin typeface="Nunito Sans" pitchFamily="2" charset="0"/>
              </a:rPr>
              <a:t>:</a:t>
            </a:r>
          </a:p>
          <a:p>
            <a:pPr>
              <a:lnSpc>
                <a:spcPct val="150000"/>
              </a:lnSpc>
            </a:pPr>
            <a:r>
              <a:rPr lang="en-US" sz="2000" dirty="0">
                <a:latin typeface="Nunito Sans" pitchFamily="2" charset="0"/>
              </a:rPr>
              <a:t>Definition: Bias refers to the error done by overly simplistic assumptions made by the model.</a:t>
            </a:r>
          </a:p>
          <a:p>
            <a:pPr>
              <a:lnSpc>
                <a:spcPct val="150000"/>
              </a:lnSpc>
            </a:pPr>
            <a:r>
              <a:rPr lang="en-US" sz="2000" dirty="0">
                <a:latin typeface="Nunito Sans" pitchFamily="2" charset="0"/>
              </a:rPr>
              <a:t>Effect: High bias means the model is too simple to capture the underlying patterns in the data, leading to underfitting.</a:t>
            </a:r>
          </a:p>
          <a:p>
            <a:pPr>
              <a:lnSpc>
                <a:spcPct val="150000"/>
              </a:lnSpc>
            </a:pPr>
            <a:r>
              <a:rPr lang="en-US" sz="2000" dirty="0">
                <a:latin typeface="Nunito Sans" pitchFamily="2" charset="0"/>
              </a:rPr>
              <a:t>Result: A model with high bias will have poor performance on both training and test data because it cannot represent the complexity of the data.</a:t>
            </a:r>
          </a:p>
          <a:p>
            <a:pPr>
              <a:lnSpc>
                <a:spcPct val="150000"/>
              </a:lnSpc>
            </a:pPr>
            <a:r>
              <a:rPr lang="en-US" sz="2000" dirty="0">
                <a:latin typeface="Nunito Sans" pitchFamily="2" charset="0"/>
              </a:rPr>
              <a:t>2. </a:t>
            </a:r>
            <a:r>
              <a:rPr lang="en-US" sz="2000" b="1" dirty="0">
                <a:latin typeface="Nunito Sans" pitchFamily="2" charset="0"/>
              </a:rPr>
              <a:t>Variance</a:t>
            </a:r>
            <a:r>
              <a:rPr lang="en-US" sz="2000" dirty="0">
                <a:latin typeface="Nunito Sans" pitchFamily="2" charset="0"/>
              </a:rPr>
              <a:t>:</a:t>
            </a:r>
          </a:p>
          <a:p>
            <a:pPr>
              <a:lnSpc>
                <a:spcPct val="150000"/>
              </a:lnSpc>
            </a:pPr>
            <a:r>
              <a:rPr lang="en-US" sz="2000" dirty="0">
                <a:latin typeface="Nunito Sans" pitchFamily="2" charset="0"/>
              </a:rPr>
              <a:t>Definition: Variance refers to the error introduced by the model’s sensitivity to small fluctuations or noise in the training data.</a:t>
            </a:r>
          </a:p>
          <a:p>
            <a:pPr>
              <a:lnSpc>
                <a:spcPct val="150000"/>
              </a:lnSpc>
            </a:pPr>
            <a:r>
              <a:rPr lang="en-US" sz="2000" dirty="0">
                <a:latin typeface="Nunito Sans" pitchFamily="2" charset="0"/>
              </a:rPr>
              <a:t>Effect: High variance means the model is too complex and overfits, learning the noise and details of the training set rather than the underlying pattern.</a:t>
            </a:r>
          </a:p>
          <a:p>
            <a:pPr>
              <a:lnSpc>
                <a:spcPct val="150000"/>
              </a:lnSpc>
            </a:pPr>
            <a:r>
              <a:rPr lang="en-US" sz="2000" dirty="0">
                <a:latin typeface="Nunito Sans" pitchFamily="2" charset="0"/>
              </a:rPr>
              <a:t>Result: A model with high variance will perform well on training data but poorly on new, unseen test data because it has "memorized" the training examples.</a:t>
            </a:r>
          </a:p>
        </p:txBody>
      </p:sp>
      <p:sp>
        <p:nvSpPr>
          <p:cNvPr id="115" name="Google Shape;115;p3">
            <a:extLst>
              <a:ext uri="{FF2B5EF4-FFF2-40B4-BE49-F238E27FC236}">
                <a16:creationId xmlns:a16="http://schemas.microsoft.com/office/drawing/2014/main" id="{E08AEFE1-0C86-A8EF-1161-982B31D8FD9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DD90395-107D-352A-E43C-E7B3B366CA24}"/>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BIAS-VARIANCE TRADE-OFF</a:t>
            </a:r>
          </a:p>
        </p:txBody>
      </p:sp>
      <p:pic>
        <p:nvPicPr>
          <p:cNvPr id="117" name="Google Shape;117;p3">
            <a:extLst>
              <a:ext uri="{FF2B5EF4-FFF2-40B4-BE49-F238E27FC236}">
                <a16:creationId xmlns:a16="http://schemas.microsoft.com/office/drawing/2014/main" id="{55F6E85F-A8A4-D383-EE4D-88DEC4351376}"/>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E41AC637-E80B-1729-8A31-B65A9F38F18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D825EAC9-818B-5DE4-155B-7A8A9F801384}"/>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112D8D95-03BF-F208-3C3B-D198234DC84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1A72144-7679-EFC8-C9E7-76E6D135C43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1237C759-DC3B-EBCC-7A72-7F4E0CF217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D4E949CF-AC84-C8CB-EAAE-D340CBF1AF1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51779F72-A598-ED9A-1B6C-8E8AD56C46B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FCAE894-659B-344F-4188-E097CE2FBE7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547179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3ADF0886-5CE1-B69C-1B16-E31FC089674A}"/>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8FAE848B-A155-99AD-D62F-3EC31AFBC955}"/>
              </a:ext>
            </a:extLst>
          </p:cNvPr>
          <p:cNvSpPr txBox="1"/>
          <p:nvPr/>
        </p:nvSpPr>
        <p:spPr>
          <a:xfrm>
            <a:off x="460375" y="747907"/>
            <a:ext cx="10989081" cy="2400617"/>
          </a:xfrm>
          <a:prstGeom prst="rect">
            <a:avLst/>
          </a:prstGeom>
          <a:noFill/>
          <a:ln>
            <a:noFill/>
          </a:ln>
        </p:spPr>
        <p:txBody>
          <a:bodyPr spcFirstLastPara="1" wrap="square" lIns="91425" tIns="45700" rIns="91425" bIns="45700" anchor="t" anchorCtr="0">
            <a:spAutoFit/>
          </a:bodyPr>
          <a:lstStyle/>
          <a:p>
            <a:pPr>
              <a:lnSpc>
                <a:spcPct val="150000"/>
              </a:lnSpc>
            </a:pPr>
            <a:r>
              <a:rPr lang="en-US" sz="2000">
                <a:latin typeface="Nunito Sans" pitchFamily="2" charset="0"/>
              </a:rPr>
              <a:t>Errors in Machine Learning </a:t>
            </a:r>
          </a:p>
          <a:p>
            <a:pPr>
              <a:lnSpc>
                <a:spcPct val="150000"/>
              </a:lnSpc>
            </a:pPr>
            <a:r>
              <a:rPr lang="en-US" sz="2000">
                <a:latin typeface="Nunito Sans" pitchFamily="2" charset="0"/>
              </a:rPr>
              <a:t>•	In machine learning, an error is a measure of how accurately an algorithm can make predictions for the previously unknown dataset.  </a:t>
            </a:r>
          </a:p>
          <a:p>
            <a:pPr>
              <a:lnSpc>
                <a:spcPct val="150000"/>
              </a:lnSpc>
            </a:pPr>
            <a:r>
              <a:rPr lang="en-US" sz="2000">
                <a:latin typeface="Nunito Sans" pitchFamily="2" charset="0"/>
              </a:rPr>
              <a:t>•	On the basis of these errors, the machine learning model is selected that can perform best on the particular dataset. </a:t>
            </a:r>
            <a:endParaRPr lang="en-US" sz="2000" dirty="0">
              <a:latin typeface="Nunito Sans" pitchFamily="2" charset="0"/>
            </a:endParaRPr>
          </a:p>
        </p:txBody>
      </p:sp>
      <p:sp>
        <p:nvSpPr>
          <p:cNvPr id="115" name="Google Shape;115;p3">
            <a:extLst>
              <a:ext uri="{FF2B5EF4-FFF2-40B4-BE49-F238E27FC236}">
                <a16:creationId xmlns:a16="http://schemas.microsoft.com/office/drawing/2014/main" id="{C858E024-7E4B-CB70-473A-BB16D535760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37B50ED-D491-9E54-81DA-CCC9E3CAC7A8}"/>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BIAS-VARIANCE TRADE-OFF</a:t>
            </a:r>
          </a:p>
        </p:txBody>
      </p:sp>
      <p:pic>
        <p:nvPicPr>
          <p:cNvPr id="117" name="Google Shape;117;p3">
            <a:extLst>
              <a:ext uri="{FF2B5EF4-FFF2-40B4-BE49-F238E27FC236}">
                <a16:creationId xmlns:a16="http://schemas.microsoft.com/office/drawing/2014/main" id="{6EFDED15-98AF-9EC4-8ADA-4AE7A70B269F}"/>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29777604-71C6-75A7-D1B2-5D0D2A3A335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C75702F9-E900-136D-6076-ABC3FA26F9A1}"/>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90250652-F70B-2DF7-D0FB-6C828541DA6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99CDE8D-6192-8361-D278-6893FFA3AF7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D3ABF44-C582-B4ED-6267-233F8E604E2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EA5AF39E-D2C0-8C9F-89BB-A59DAF9C3DA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ADD10F29-892F-CE26-2160-2966CA2AB2F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C8DDE4D5-DBE7-473E-E016-8A34FA243F6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C42B9645-31C1-881A-042B-B762DCFD01A1}"/>
              </a:ext>
            </a:extLst>
          </p:cNvPr>
          <p:cNvPicPr/>
          <p:nvPr/>
        </p:nvPicPr>
        <p:blipFill>
          <a:blip r:embed="rId4"/>
          <a:stretch>
            <a:fillRect/>
          </a:stretch>
        </p:blipFill>
        <p:spPr>
          <a:xfrm>
            <a:off x="3991913" y="2775784"/>
            <a:ext cx="4926053" cy="3872356"/>
          </a:xfrm>
          <a:prstGeom prst="rect">
            <a:avLst/>
          </a:prstGeom>
        </p:spPr>
      </p:pic>
    </p:spTree>
    <p:extLst>
      <p:ext uri="{BB962C8B-B14F-4D97-AF65-F5344CB8AC3E}">
        <p14:creationId xmlns:p14="http://schemas.microsoft.com/office/powerpoint/2010/main" val="29822512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0702D6C-DCEE-1392-0DC7-DDC30D962939}"/>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80AE7C60-68EA-4F0B-6CF3-3ACD1CFE05CA}"/>
              </a:ext>
            </a:extLst>
          </p:cNvPr>
          <p:cNvSpPr txBox="1"/>
          <p:nvPr/>
        </p:nvSpPr>
        <p:spPr>
          <a:xfrm>
            <a:off x="460375" y="747907"/>
            <a:ext cx="11421889"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What is Bias? </a:t>
            </a:r>
          </a:p>
          <a:p>
            <a:pPr>
              <a:lnSpc>
                <a:spcPct val="150000"/>
              </a:lnSpc>
            </a:pPr>
            <a:r>
              <a:rPr lang="en-US" sz="2000" dirty="0">
                <a:latin typeface="Nunito Sans" pitchFamily="2" charset="0"/>
              </a:rPr>
              <a:t>•	A machine learning model analyses the data, find patterns in it and make predictions. While training, the model learns the patterns in the dataset and applies to test data for prediction.  </a:t>
            </a:r>
          </a:p>
          <a:p>
            <a:pPr>
              <a:lnSpc>
                <a:spcPct val="150000"/>
              </a:lnSpc>
            </a:pPr>
            <a:r>
              <a:rPr lang="en-US" sz="2000" dirty="0">
                <a:latin typeface="Nunito Sans" pitchFamily="2" charset="0"/>
              </a:rPr>
              <a:t>•	While making predictions, a difference occurs between prediction values made by the model and actual values/expected values, and this difference is known as bias errors or Errors.</a:t>
            </a:r>
          </a:p>
          <a:p>
            <a:pPr>
              <a:lnSpc>
                <a:spcPct val="150000"/>
              </a:lnSpc>
            </a:pPr>
            <a:r>
              <a:rPr lang="en-US" sz="2000" dirty="0">
                <a:latin typeface="Nunito Sans" pitchFamily="2" charset="0"/>
              </a:rPr>
              <a:t>•	Bias can be defined as an inability of machine learning algorithms such as Linear Regression to capture the true relationship between the data points. Each algorithm begins with some amount of bias because bias occurs from assumptions in the model, which makes the target function simple to learn. A model has either: </a:t>
            </a:r>
          </a:p>
          <a:p>
            <a:pPr marL="342900" indent="-342900">
              <a:lnSpc>
                <a:spcPct val="150000"/>
              </a:lnSpc>
              <a:buFont typeface="Courier New" panose="02070309020205020404" pitchFamily="49" charset="0"/>
              <a:buChar char="o"/>
            </a:pPr>
            <a:r>
              <a:rPr lang="en-US" sz="2000" dirty="0">
                <a:latin typeface="Nunito Sans" pitchFamily="2" charset="0"/>
              </a:rPr>
              <a:t>Low Bias: A low bias model will make fewer assumptions about the form of the target function. </a:t>
            </a:r>
          </a:p>
          <a:p>
            <a:pPr marL="342900" indent="-342900">
              <a:lnSpc>
                <a:spcPct val="150000"/>
              </a:lnSpc>
              <a:buFont typeface="Courier New" panose="02070309020205020404" pitchFamily="49" charset="0"/>
              <a:buChar char="o"/>
            </a:pPr>
            <a:r>
              <a:rPr lang="en-US" sz="2000" dirty="0">
                <a:latin typeface="Nunito Sans" pitchFamily="2" charset="0"/>
              </a:rPr>
              <a:t>High Bias: A model with a high bias makes more assumptions, and the model becomes unable to capture the important features of our dataset. A high bias model also cannot perform well on new data. </a:t>
            </a:r>
          </a:p>
        </p:txBody>
      </p:sp>
      <p:sp>
        <p:nvSpPr>
          <p:cNvPr id="115" name="Google Shape;115;p3">
            <a:extLst>
              <a:ext uri="{FF2B5EF4-FFF2-40B4-BE49-F238E27FC236}">
                <a16:creationId xmlns:a16="http://schemas.microsoft.com/office/drawing/2014/main" id="{065F9286-D7A9-AA03-7A23-902A947E2DE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A570773-95E0-14A3-498F-2694672D9CDB}"/>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BIAS-VARIANCE TRADE-OFF</a:t>
            </a:r>
          </a:p>
        </p:txBody>
      </p:sp>
      <p:pic>
        <p:nvPicPr>
          <p:cNvPr id="117" name="Google Shape;117;p3">
            <a:extLst>
              <a:ext uri="{FF2B5EF4-FFF2-40B4-BE49-F238E27FC236}">
                <a16:creationId xmlns:a16="http://schemas.microsoft.com/office/drawing/2014/main" id="{42F953A2-8905-A17C-66DF-0FBA4C545278}"/>
              </a:ext>
            </a:extLst>
          </p:cNvPr>
          <p:cNvPicPr preferRelativeResize="0"/>
          <p:nvPr/>
        </p:nvPicPr>
        <p:blipFill rotWithShape="1">
          <a:blip r:embed="rId3"/>
          <a:srcRect/>
          <a:stretch>
            <a:fillRect/>
          </a:stretch>
        </p:blipFill>
        <p:spPr>
          <a:xfrm>
            <a:off x="9525600" y="6292740"/>
            <a:ext cx="2356664" cy="298800"/>
          </a:xfrm>
          <a:prstGeom prst="rect">
            <a:avLst/>
          </a:prstGeom>
          <a:noFill/>
          <a:ln>
            <a:noFill/>
          </a:ln>
        </p:spPr>
      </p:pic>
      <p:sp>
        <p:nvSpPr>
          <p:cNvPr id="29700" name="Rectangle 4">
            <a:extLst>
              <a:ext uri="{FF2B5EF4-FFF2-40B4-BE49-F238E27FC236}">
                <a16:creationId xmlns:a16="http://schemas.microsoft.com/office/drawing/2014/main" id="{F5512D28-1B82-11F6-FEAA-F5174A2B63F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FCCC924-20AD-C130-00F7-5E088451A024}"/>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52548C3C-1DB1-CD9C-D23E-8027E7746E94}"/>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33A5D5B-4280-1B1B-6E5F-2910E073D36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F01279D-3FC4-59E9-6F52-5D19404ADF1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2E8DCF87-DADE-9665-3636-6778908B06E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1B715C9E-90B1-0EEC-CD6C-295EEACFD85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1CE195B6-EA89-9AAC-6F4F-91DD9E86625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99808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F69DF86-4064-C9FA-C828-8A3CE9EEA6DF}"/>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DF462DE9-DCAE-B07E-EC63-B1436B14C53A}"/>
              </a:ext>
            </a:extLst>
          </p:cNvPr>
          <p:cNvSpPr txBox="1"/>
          <p:nvPr/>
        </p:nvSpPr>
        <p:spPr>
          <a:xfrm>
            <a:off x="406534" y="838513"/>
            <a:ext cx="10989081" cy="6047769"/>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Benefits of learning Linear Algebra before Machine learning:</a:t>
            </a:r>
          </a:p>
          <a:p>
            <a:pPr>
              <a:lnSpc>
                <a:spcPct val="150000"/>
              </a:lnSpc>
            </a:pPr>
            <a:r>
              <a:rPr lang="en-US" sz="2000" b="1" dirty="0">
                <a:latin typeface="Nunito Sans" pitchFamily="2" charset="0"/>
              </a:rPr>
              <a:t> , </a:t>
            </a:r>
            <a:r>
              <a:rPr lang="en-US" sz="2000" dirty="0">
                <a:latin typeface="Nunito Sans" pitchFamily="2" charset="0"/>
              </a:rPr>
              <a:t>Linear Algebra helps solve and compute large and complex data set through a specific terminology named </a:t>
            </a:r>
            <a:r>
              <a:rPr lang="en-US" sz="2000" b="1" dirty="0">
                <a:latin typeface="Nunito Sans" pitchFamily="2" charset="0"/>
              </a:rPr>
              <a:t>Matrix Decomposition Techniques</a:t>
            </a:r>
            <a:r>
              <a:rPr lang="en-US" sz="2000" dirty="0">
                <a:latin typeface="Nunito Sans" pitchFamily="2" charset="0"/>
              </a:rPr>
              <a:t>. There are two most popular matrix decomposition techniques, which are as follows:    • </a:t>
            </a:r>
            <a:r>
              <a:rPr lang="en-US" b="1" dirty="0">
                <a:latin typeface="Nunito Sans" pitchFamily="2" charset="0"/>
              </a:rPr>
              <a:t>Q-R    • L-U </a:t>
            </a:r>
          </a:p>
          <a:p>
            <a:pPr>
              <a:lnSpc>
                <a:spcPct val="150000"/>
              </a:lnSpc>
            </a:pPr>
            <a:endParaRPr lang="en-US" b="1" dirty="0">
              <a:latin typeface="Nunito Sans" pitchFamily="2" charset="0"/>
            </a:endParaRPr>
          </a:p>
          <a:p>
            <a:pPr>
              <a:lnSpc>
                <a:spcPct val="150000"/>
              </a:lnSpc>
            </a:pPr>
            <a:r>
              <a:rPr lang="en-US" sz="2000" b="1" dirty="0">
                <a:latin typeface="Nunito Sans" pitchFamily="2" charset="0"/>
              </a:rPr>
              <a:t>Creating better Machine Learning algorithms: </a:t>
            </a:r>
          </a:p>
          <a:p>
            <a:pPr>
              <a:lnSpc>
                <a:spcPct val="150000"/>
              </a:lnSpc>
            </a:pPr>
            <a:r>
              <a:rPr lang="en-US" sz="2000" dirty="0">
                <a:latin typeface="Nunito Sans" pitchFamily="2" charset="0"/>
              </a:rPr>
              <a:t>• Few supervised learning algorithms can </a:t>
            </a:r>
          </a:p>
          <a:p>
            <a:pPr>
              <a:lnSpc>
                <a:spcPct val="150000"/>
              </a:lnSpc>
            </a:pPr>
            <a:r>
              <a:rPr lang="en-US" sz="2000" dirty="0">
                <a:latin typeface="Nunito Sans" pitchFamily="2" charset="0"/>
              </a:rPr>
              <a:t>be created using Linear Algebra as: </a:t>
            </a:r>
          </a:p>
          <a:p>
            <a:pPr>
              <a:lnSpc>
                <a:spcPct val="150000"/>
              </a:lnSpc>
            </a:pPr>
            <a:r>
              <a:rPr lang="en-US" sz="2000" dirty="0">
                <a:latin typeface="Nunito Sans" pitchFamily="2" charset="0"/>
              </a:rPr>
              <a:t>  Logistic Regression </a:t>
            </a:r>
          </a:p>
          <a:p>
            <a:pPr>
              <a:lnSpc>
                <a:spcPct val="150000"/>
              </a:lnSpc>
            </a:pPr>
            <a:r>
              <a:rPr lang="en-US" sz="2000" dirty="0">
                <a:latin typeface="Nunito Sans" pitchFamily="2" charset="0"/>
              </a:rPr>
              <a:t>  Linear Regression </a:t>
            </a:r>
          </a:p>
          <a:p>
            <a:pPr>
              <a:lnSpc>
                <a:spcPct val="150000"/>
              </a:lnSpc>
            </a:pPr>
            <a:r>
              <a:rPr lang="en-US" sz="2000" dirty="0">
                <a:latin typeface="Nunito Sans" pitchFamily="2" charset="0"/>
              </a:rPr>
              <a:t>  Decision Trees </a:t>
            </a:r>
          </a:p>
          <a:p>
            <a:pPr>
              <a:lnSpc>
                <a:spcPct val="150000"/>
              </a:lnSpc>
            </a:pPr>
            <a:r>
              <a:rPr lang="en-US" sz="2000" dirty="0">
                <a:latin typeface="Nunito Sans" pitchFamily="2" charset="0"/>
              </a:rPr>
              <a:t>  Support Vector Machines (SVM) </a:t>
            </a:r>
          </a:p>
          <a:p>
            <a:pPr>
              <a:lnSpc>
                <a:spcPct val="150000"/>
              </a:lnSpc>
            </a:pPr>
            <a:endParaRPr lang="en-US" sz="2000" dirty="0">
              <a:latin typeface="Nunito Sans" pitchFamily="2" charset="0"/>
            </a:endParaRPr>
          </a:p>
        </p:txBody>
      </p:sp>
      <p:sp>
        <p:nvSpPr>
          <p:cNvPr id="115" name="Google Shape;115;p3">
            <a:extLst>
              <a:ext uri="{FF2B5EF4-FFF2-40B4-BE49-F238E27FC236}">
                <a16:creationId xmlns:a16="http://schemas.microsoft.com/office/drawing/2014/main" id="{EABB9A00-EC4B-0EF7-3110-96F1C6E417D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1055818-3735-CFAD-537F-B6F187F47547}"/>
              </a:ext>
            </a:extLst>
          </p:cNvPr>
          <p:cNvSpPr txBox="1"/>
          <p:nvPr/>
        </p:nvSpPr>
        <p:spPr>
          <a:xfrm>
            <a:off x="-1244184" y="173182"/>
            <a:ext cx="13436184"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REVIEW OF LINEAR ALGEBRA FOR MACHINE LEARNING</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8A1AAF5-7A21-9509-5CCE-6435CE06BA8E}"/>
              </a:ext>
            </a:extLst>
          </p:cNvPr>
          <p:cNvPicPr preferRelativeResize="0"/>
          <p:nvPr/>
        </p:nvPicPr>
        <p:blipFill rotWithShape="1">
          <a:blip r:embed="rId3"/>
          <a:srcRect/>
          <a:stretch>
            <a:fillRect/>
          </a:stretch>
        </p:blipFill>
        <p:spPr>
          <a:xfrm>
            <a:off x="10064023" y="6534443"/>
            <a:ext cx="1494825" cy="150375"/>
          </a:xfrm>
          <a:prstGeom prst="rect">
            <a:avLst/>
          </a:prstGeom>
          <a:noFill/>
          <a:ln>
            <a:noFill/>
          </a:ln>
        </p:spPr>
      </p:pic>
      <p:sp>
        <p:nvSpPr>
          <p:cNvPr id="29700" name="Rectangle 4">
            <a:extLst>
              <a:ext uri="{FF2B5EF4-FFF2-40B4-BE49-F238E27FC236}">
                <a16:creationId xmlns:a16="http://schemas.microsoft.com/office/drawing/2014/main" id="{BC1B3DBA-DDEF-28A7-3986-148251F60627}"/>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AEE46273-DD5F-3DF9-609D-026A3F97280A}"/>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35203B26-0F97-FB91-CCDF-C59B8E7ED58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08D3E21-64E2-182D-68FD-FCA2F08902A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75FE5803-6766-7D2D-ED86-29BCE20F3EB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2ABF332A-1330-62D8-75FF-8875B760822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1CD13C62-A7F1-2D4B-0F56-3A17FA14AB2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010A01A-5F43-CAFA-B6FC-639683E5F7D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F1877AAA-6831-2162-4F66-E4BF9797605D}"/>
              </a:ext>
            </a:extLst>
          </p:cNvPr>
          <p:cNvSpPr txBox="1"/>
          <p:nvPr/>
        </p:nvSpPr>
        <p:spPr>
          <a:xfrm>
            <a:off x="6280875" y="3537675"/>
            <a:ext cx="5669370" cy="2823850"/>
          </a:xfrm>
          <a:prstGeom prst="rect">
            <a:avLst/>
          </a:prstGeom>
          <a:noFill/>
        </p:spPr>
        <p:txBody>
          <a:bodyPr wrap="square" rtlCol="0">
            <a:spAutoFit/>
          </a:bodyPr>
          <a:lstStyle/>
          <a:p>
            <a:pPr>
              <a:lnSpc>
                <a:spcPct val="150000"/>
              </a:lnSpc>
            </a:pPr>
            <a:r>
              <a:rPr lang="en-US" sz="2000" dirty="0">
                <a:latin typeface="Nunito Sans" pitchFamily="2" charset="0"/>
              </a:rPr>
              <a:t>• Unsupervised learning algorithms can</a:t>
            </a:r>
          </a:p>
          <a:p>
            <a:pPr>
              <a:lnSpc>
                <a:spcPct val="150000"/>
              </a:lnSpc>
            </a:pPr>
            <a:r>
              <a:rPr lang="en-US" sz="2000" dirty="0">
                <a:latin typeface="Nunito Sans" pitchFamily="2" charset="0"/>
              </a:rPr>
              <a:t> also be created with linear algebra as : </a:t>
            </a:r>
          </a:p>
          <a:p>
            <a:pPr>
              <a:lnSpc>
                <a:spcPct val="150000"/>
              </a:lnSpc>
            </a:pPr>
            <a:r>
              <a:rPr lang="en-US" sz="2000" dirty="0">
                <a:latin typeface="Nunito Sans" pitchFamily="2" charset="0"/>
              </a:rPr>
              <a:t>   Single Value Decomposition (SVD) </a:t>
            </a:r>
          </a:p>
          <a:p>
            <a:pPr>
              <a:lnSpc>
                <a:spcPct val="150000"/>
              </a:lnSpc>
            </a:pPr>
            <a:r>
              <a:rPr lang="en-US" sz="2000" dirty="0">
                <a:latin typeface="Nunito Sans" pitchFamily="2" charset="0"/>
              </a:rPr>
              <a:t>  Clustering </a:t>
            </a:r>
          </a:p>
          <a:p>
            <a:pPr>
              <a:lnSpc>
                <a:spcPct val="150000"/>
              </a:lnSpc>
            </a:pPr>
            <a:r>
              <a:rPr lang="en-US" sz="2000" dirty="0">
                <a:latin typeface="Nunito Sans" pitchFamily="2" charset="0"/>
              </a:rPr>
              <a:t>  Components Analysis </a:t>
            </a:r>
          </a:p>
          <a:p>
            <a:pPr>
              <a:lnSpc>
                <a:spcPct val="150000"/>
              </a:lnSpc>
            </a:pPr>
            <a:endParaRPr lang="en-US" sz="2000" b="1" dirty="0">
              <a:latin typeface="Nunito Sans" pitchFamily="2" charset="0"/>
            </a:endParaRPr>
          </a:p>
        </p:txBody>
      </p:sp>
    </p:spTree>
    <p:extLst>
      <p:ext uri="{BB962C8B-B14F-4D97-AF65-F5344CB8AC3E}">
        <p14:creationId xmlns:p14="http://schemas.microsoft.com/office/powerpoint/2010/main" val="41884875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F882304-32B0-1961-170E-80C3A10296B7}"/>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3266D63F-637B-8EEF-197D-2880BFF116B2}"/>
              </a:ext>
            </a:extLst>
          </p:cNvPr>
          <p:cNvSpPr txBox="1"/>
          <p:nvPr/>
        </p:nvSpPr>
        <p:spPr>
          <a:xfrm>
            <a:off x="460375" y="747907"/>
            <a:ext cx="11421889"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What is Bias? </a:t>
            </a:r>
          </a:p>
          <a:p>
            <a:pPr>
              <a:lnSpc>
                <a:spcPct val="150000"/>
              </a:lnSpc>
            </a:pPr>
            <a:r>
              <a:rPr lang="en-US" sz="2000" dirty="0">
                <a:latin typeface="Nunito Sans" pitchFamily="2" charset="0"/>
              </a:rPr>
              <a:t>•	A machine learning model analyses the data, find patterns in it and make predictions. While training, the model learns the patterns in the dataset and applies to test data for prediction.  </a:t>
            </a:r>
          </a:p>
          <a:p>
            <a:pPr>
              <a:lnSpc>
                <a:spcPct val="150000"/>
              </a:lnSpc>
            </a:pPr>
            <a:r>
              <a:rPr lang="en-US" sz="2000" dirty="0">
                <a:latin typeface="Nunito Sans" pitchFamily="2" charset="0"/>
              </a:rPr>
              <a:t>•	While making predictions, a difference occurs between prediction values made by the model and actual values/expected values, and this difference is known as bias errors or Errors.</a:t>
            </a:r>
          </a:p>
          <a:p>
            <a:pPr>
              <a:lnSpc>
                <a:spcPct val="150000"/>
              </a:lnSpc>
            </a:pPr>
            <a:r>
              <a:rPr lang="en-US" sz="2000" dirty="0">
                <a:latin typeface="Nunito Sans" pitchFamily="2" charset="0"/>
              </a:rPr>
              <a:t>•	Bias can be defined as an inability of machine learning algorithms such as Linear Regression to capture the true relationship between the data points. Each algorithm begins with some amount of bias because bias occurs from assumptions in the model, which makes the target function simple to learn. A model has either: </a:t>
            </a:r>
          </a:p>
          <a:p>
            <a:pPr marL="342900" indent="-342900">
              <a:lnSpc>
                <a:spcPct val="150000"/>
              </a:lnSpc>
              <a:buFont typeface="Courier New" panose="02070309020205020404" pitchFamily="49" charset="0"/>
              <a:buChar char="o"/>
            </a:pPr>
            <a:r>
              <a:rPr lang="en-US" sz="2000" dirty="0">
                <a:latin typeface="Nunito Sans" pitchFamily="2" charset="0"/>
              </a:rPr>
              <a:t>Low Bias: A low bias model will make fewer assumptions about the form of the target function. </a:t>
            </a:r>
          </a:p>
          <a:p>
            <a:pPr marL="342900" indent="-342900">
              <a:lnSpc>
                <a:spcPct val="150000"/>
              </a:lnSpc>
              <a:buFont typeface="Courier New" panose="02070309020205020404" pitchFamily="49" charset="0"/>
              <a:buChar char="o"/>
            </a:pPr>
            <a:r>
              <a:rPr lang="en-US" sz="2000" dirty="0">
                <a:latin typeface="Nunito Sans" pitchFamily="2" charset="0"/>
              </a:rPr>
              <a:t>High Bias: A model with a high bias makes more assumptions, and the model becomes unable to capture the important features of our dataset. A high bias model also cannot perform well on new data. </a:t>
            </a:r>
          </a:p>
        </p:txBody>
      </p:sp>
      <p:sp>
        <p:nvSpPr>
          <p:cNvPr id="115" name="Google Shape;115;p3">
            <a:extLst>
              <a:ext uri="{FF2B5EF4-FFF2-40B4-BE49-F238E27FC236}">
                <a16:creationId xmlns:a16="http://schemas.microsoft.com/office/drawing/2014/main" id="{CF06CDA8-B390-A05E-4959-2AC2AE737D9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FF23878C-E503-1FD6-4AB1-38EC979A4E1E}"/>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BIAS-VARIANCE TRADE-OFF</a:t>
            </a:r>
          </a:p>
        </p:txBody>
      </p:sp>
      <p:pic>
        <p:nvPicPr>
          <p:cNvPr id="117" name="Google Shape;117;p3">
            <a:extLst>
              <a:ext uri="{FF2B5EF4-FFF2-40B4-BE49-F238E27FC236}">
                <a16:creationId xmlns:a16="http://schemas.microsoft.com/office/drawing/2014/main" id="{F4FD7CB9-23A4-39B4-34B7-B9D39C6CBD21}"/>
              </a:ext>
            </a:extLst>
          </p:cNvPr>
          <p:cNvPicPr preferRelativeResize="0"/>
          <p:nvPr/>
        </p:nvPicPr>
        <p:blipFill rotWithShape="1">
          <a:blip r:embed="rId3"/>
          <a:srcRect/>
          <a:stretch>
            <a:fillRect/>
          </a:stretch>
        </p:blipFill>
        <p:spPr>
          <a:xfrm>
            <a:off x="9525600" y="6292740"/>
            <a:ext cx="2356664" cy="298800"/>
          </a:xfrm>
          <a:prstGeom prst="rect">
            <a:avLst/>
          </a:prstGeom>
          <a:noFill/>
          <a:ln>
            <a:noFill/>
          </a:ln>
        </p:spPr>
      </p:pic>
      <p:sp>
        <p:nvSpPr>
          <p:cNvPr id="29700" name="Rectangle 4">
            <a:extLst>
              <a:ext uri="{FF2B5EF4-FFF2-40B4-BE49-F238E27FC236}">
                <a16:creationId xmlns:a16="http://schemas.microsoft.com/office/drawing/2014/main" id="{E57A344D-0B2B-8D8D-191B-1A2126A8A24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0E605E1D-6962-96CD-9087-6B8B3D747B17}"/>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6935480B-5CF7-BD73-D3D0-BAA5186284B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77499743-066B-C0F3-0E3A-B09EBDEBF47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C4CC9AEB-A1CA-2794-56FA-AEA6FFFC6CE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32722554-3751-B006-BBDD-CDAC123EC54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E4C44D74-2154-AA50-4C66-EA17EEEFC2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384A6662-84B2-D585-A4B4-674661CA3A2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702881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3F8D6123-D6A8-D4CE-4D5D-09DBAB5613B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3300B96B-23A8-A81D-2BC9-3B477B1B812C}"/>
              </a:ext>
            </a:extLst>
          </p:cNvPr>
          <p:cNvSpPr txBox="1"/>
          <p:nvPr/>
        </p:nvSpPr>
        <p:spPr>
          <a:xfrm>
            <a:off x="460375" y="747907"/>
            <a:ext cx="11421889" cy="2400617"/>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What is a Variance Error? </a:t>
            </a:r>
          </a:p>
          <a:p>
            <a:pPr marL="342900" indent="-342900">
              <a:lnSpc>
                <a:spcPct val="150000"/>
              </a:lnSpc>
              <a:buFont typeface="Arial" panose="020B0604020202020204" pitchFamily="34" charset="0"/>
              <a:buChar char="•"/>
            </a:pPr>
            <a:r>
              <a:rPr lang="en-US" sz="2000" dirty="0">
                <a:latin typeface="Nunito Sans" pitchFamily="2" charset="0"/>
              </a:rPr>
              <a:t> The variance would specify the amount of variation in the prediction if the different training data was used. Variance tells that how much a random variable is different from its expected value. A model should not vary too much from one training dataset to another. </a:t>
            </a:r>
          </a:p>
          <a:p>
            <a:pPr marL="342900" indent="-342900">
              <a:lnSpc>
                <a:spcPct val="150000"/>
              </a:lnSpc>
              <a:buFont typeface="Arial" panose="020B0604020202020204" pitchFamily="34" charset="0"/>
              <a:buChar char="•"/>
            </a:pPr>
            <a:r>
              <a:rPr lang="en-US" sz="2000" dirty="0">
                <a:latin typeface="Nunito Sans" pitchFamily="2" charset="0"/>
              </a:rPr>
              <a:t>Variance errors are either of low variance or high variance, which means :</a:t>
            </a:r>
          </a:p>
        </p:txBody>
      </p:sp>
      <p:sp>
        <p:nvSpPr>
          <p:cNvPr id="115" name="Google Shape;115;p3">
            <a:extLst>
              <a:ext uri="{FF2B5EF4-FFF2-40B4-BE49-F238E27FC236}">
                <a16:creationId xmlns:a16="http://schemas.microsoft.com/office/drawing/2014/main" id="{A7AD2463-9861-E8F1-D409-6783F27A2CB0}"/>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397D92F-CD3A-4138-BD06-69717A5F1D85}"/>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BIAS-VARIANCE TRADE-OFF</a:t>
            </a:r>
          </a:p>
        </p:txBody>
      </p:sp>
      <p:pic>
        <p:nvPicPr>
          <p:cNvPr id="117" name="Google Shape;117;p3">
            <a:extLst>
              <a:ext uri="{FF2B5EF4-FFF2-40B4-BE49-F238E27FC236}">
                <a16:creationId xmlns:a16="http://schemas.microsoft.com/office/drawing/2014/main" id="{6AACF4D7-7DB7-28DF-AC8B-5FE5ED10ACC8}"/>
              </a:ext>
            </a:extLst>
          </p:cNvPr>
          <p:cNvPicPr preferRelativeResize="0"/>
          <p:nvPr/>
        </p:nvPicPr>
        <p:blipFill rotWithShape="1">
          <a:blip r:embed="rId3"/>
          <a:srcRect/>
          <a:stretch>
            <a:fillRect/>
          </a:stretch>
        </p:blipFill>
        <p:spPr>
          <a:xfrm>
            <a:off x="9525600" y="6427650"/>
            <a:ext cx="2356664" cy="298800"/>
          </a:xfrm>
          <a:prstGeom prst="rect">
            <a:avLst/>
          </a:prstGeom>
          <a:noFill/>
          <a:ln>
            <a:noFill/>
          </a:ln>
        </p:spPr>
      </p:pic>
      <p:sp>
        <p:nvSpPr>
          <p:cNvPr id="29700" name="Rectangle 4">
            <a:extLst>
              <a:ext uri="{FF2B5EF4-FFF2-40B4-BE49-F238E27FC236}">
                <a16:creationId xmlns:a16="http://schemas.microsoft.com/office/drawing/2014/main" id="{700EA3AA-B0E5-BDE8-A3D0-EACEF1272377}"/>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9BAC4293-BB34-59E4-9BC2-07E4882EB472}"/>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71B6441-87ED-2AFD-0563-691F680FEEDE}"/>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B7928F2-461D-2704-5079-27745F358EC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328CF1D6-1982-E0F0-FA06-07A54C912AD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2A034A19-22B1-950A-F4F2-CB4C622D81D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3AB8C0B7-EC88-24BA-A215-7940FE5474A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A29F4977-B668-B1FA-6436-5236406112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9" name="Picture 18">
            <a:extLst>
              <a:ext uri="{FF2B5EF4-FFF2-40B4-BE49-F238E27FC236}">
                <a16:creationId xmlns:a16="http://schemas.microsoft.com/office/drawing/2014/main" id="{D1E1BB06-2E8D-D39A-5414-C3EF60329A8E}"/>
              </a:ext>
            </a:extLst>
          </p:cNvPr>
          <p:cNvPicPr>
            <a:picLocks noChangeAspect="1"/>
          </p:cNvPicPr>
          <p:nvPr/>
        </p:nvPicPr>
        <p:blipFill>
          <a:blip r:embed="rId4"/>
          <a:stretch>
            <a:fillRect/>
          </a:stretch>
        </p:blipFill>
        <p:spPr>
          <a:xfrm>
            <a:off x="484909" y="3148524"/>
            <a:ext cx="5586445" cy="3598442"/>
          </a:xfrm>
          <a:prstGeom prst="rect">
            <a:avLst/>
          </a:prstGeom>
        </p:spPr>
      </p:pic>
      <p:sp>
        <p:nvSpPr>
          <p:cNvPr id="20" name="TextBox 19">
            <a:extLst>
              <a:ext uri="{FF2B5EF4-FFF2-40B4-BE49-F238E27FC236}">
                <a16:creationId xmlns:a16="http://schemas.microsoft.com/office/drawing/2014/main" id="{8C55BFC6-638C-5A41-8BDC-552DE28F5757}"/>
              </a:ext>
            </a:extLst>
          </p:cNvPr>
          <p:cNvSpPr txBox="1"/>
          <p:nvPr/>
        </p:nvSpPr>
        <p:spPr>
          <a:xfrm>
            <a:off x="5836124" y="3392836"/>
            <a:ext cx="5870967" cy="3170099"/>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dirty="0">
                <a:latin typeface="Nunito Sans" pitchFamily="2" charset="0"/>
              </a:rPr>
              <a:t> </a:t>
            </a:r>
            <a:r>
              <a:rPr lang="en-US" sz="2000" b="1" dirty="0">
                <a:latin typeface="Nunito Sans" pitchFamily="2" charset="0"/>
              </a:rPr>
              <a:t>Low variance </a:t>
            </a:r>
            <a:r>
              <a:rPr lang="en-US" sz="2000" dirty="0">
                <a:latin typeface="Nunito Sans" pitchFamily="2" charset="0"/>
              </a:rPr>
              <a:t>means there is a small variation in the prediction of the target function with changes in the training data set.  </a:t>
            </a:r>
          </a:p>
          <a:p>
            <a:pPr marL="342900" indent="-342900">
              <a:lnSpc>
                <a:spcPct val="150000"/>
              </a:lnSpc>
              <a:buFont typeface="Courier New" panose="02070309020205020404" pitchFamily="49" charset="0"/>
              <a:buChar char="o"/>
            </a:pPr>
            <a:r>
              <a:rPr lang="en-US" sz="2000" b="1" dirty="0">
                <a:latin typeface="Nunito Sans" pitchFamily="2" charset="0"/>
              </a:rPr>
              <a:t> High variance </a:t>
            </a:r>
            <a:r>
              <a:rPr lang="en-US" sz="2000" dirty="0">
                <a:latin typeface="Nunito Sans" pitchFamily="2" charset="0"/>
              </a:rPr>
              <a:t>shows a large variation in the prediction of the target function with changes in the training dataset.</a:t>
            </a:r>
          </a:p>
          <a:p>
            <a:endParaRPr lang="en-IN" sz="2000" dirty="0"/>
          </a:p>
        </p:txBody>
      </p:sp>
    </p:spTree>
    <p:extLst>
      <p:ext uri="{BB962C8B-B14F-4D97-AF65-F5344CB8AC3E}">
        <p14:creationId xmlns:p14="http://schemas.microsoft.com/office/powerpoint/2010/main" val="686200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6309D00-CEFD-92A9-9DA2-F63683C887C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F8AF2787-EBB2-58AE-8CAB-CF49169F3A47}"/>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8469A4A-7064-E635-6B6F-2CB6C3FE5F96}"/>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BIAS-VARIANCE TRADE-OFF</a:t>
            </a:r>
          </a:p>
        </p:txBody>
      </p:sp>
      <p:pic>
        <p:nvPicPr>
          <p:cNvPr id="117" name="Google Shape;117;p3">
            <a:extLst>
              <a:ext uri="{FF2B5EF4-FFF2-40B4-BE49-F238E27FC236}">
                <a16:creationId xmlns:a16="http://schemas.microsoft.com/office/drawing/2014/main" id="{BF1E1C40-99DD-F243-28E1-82DDBE97E84C}"/>
              </a:ext>
            </a:extLst>
          </p:cNvPr>
          <p:cNvPicPr preferRelativeResize="0"/>
          <p:nvPr/>
        </p:nvPicPr>
        <p:blipFill rotWithShape="1">
          <a:blip r:embed="rId3"/>
          <a:srcRect/>
          <a:stretch>
            <a:fillRect/>
          </a:stretch>
        </p:blipFill>
        <p:spPr>
          <a:xfrm>
            <a:off x="9525600" y="6292740"/>
            <a:ext cx="2356664" cy="298800"/>
          </a:xfrm>
          <a:prstGeom prst="rect">
            <a:avLst/>
          </a:prstGeom>
          <a:noFill/>
          <a:ln>
            <a:noFill/>
          </a:ln>
        </p:spPr>
      </p:pic>
      <p:sp>
        <p:nvSpPr>
          <p:cNvPr id="29700" name="Rectangle 4">
            <a:extLst>
              <a:ext uri="{FF2B5EF4-FFF2-40B4-BE49-F238E27FC236}">
                <a16:creationId xmlns:a16="http://schemas.microsoft.com/office/drawing/2014/main" id="{EF04DE0A-665B-2B80-A31E-65AFCB7EB1B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2C4BEDA9-B098-3144-BE74-979328CB02F8}"/>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03EEF0A7-44D0-BB7A-C7CC-DF8E60023E9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441AACF-2CC0-EAC0-9122-D795E33AE10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7ED6E29-2DAB-6DC8-66F4-30CCE7D2CB7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FFA60EEE-CDC1-AB9F-2740-94E597D5396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7E52D35F-1114-E4E6-4699-717ED955948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DEF82C8B-A333-E45A-C32F-7790825EBE9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 name="TextBox 22">
            <a:extLst>
              <a:ext uri="{FF2B5EF4-FFF2-40B4-BE49-F238E27FC236}">
                <a16:creationId xmlns:a16="http://schemas.microsoft.com/office/drawing/2014/main" id="{0F52BEDC-973C-9E1E-D1D0-A2371F768C1B}"/>
              </a:ext>
            </a:extLst>
          </p:cNvPr>
          <p:cNvSpPr txBox="1"/>
          <p:nvPr/>
        </p:nvSpPr>
        <p:spPr>
          <a:xfrm>
            <a:off x="943429" y="910442"/>
            <a:ext cx="10763662" cy="4204356"/>
          </a:xfrm>
          <a:prstGeom prst="rect">
            <a:avLst/>
          </a:prstGeom>
          <a:noFill/>
        </p:spPr>
        <p:txBody>
          <a:bodyPr wrap="square">
            <a:spAutoFit/>
          </a:bodyPr>
          <a:lstStyle/>
          <a:p>
            <a:pPr>
              <a:lnSpc>
                <a:spcPct val="150000"/>
              </a:lnSpc>
            </a:pPr>
            <a:r>
              <a:rPr lang="en-US" dirty="0"/>
              <a:t>1.  </a:t>
            </a:r>
            <a:r>
              <a:rPr lang="en-US" b="1" dirty="0"/>
              <a:t>Low-Bias, Low-Variance: </a:t>
            </a:r>
            <a:r>
              <a:rPr lang="en-US" dirty="0"/>
              <a:t>The combination of low bias and low variance shows an ideal machine learning model. However, it is not possible practically. </a:t>
            </a:r>
          </a:p>
          <a:p>
            <a:pPr>
              <a:lnSpc>
                <a:spcPct val="150000"/>
              </a:lnSpc>
            </a:pPr>
            <a:r>
              <a:rPr lang="en-US" dirty="0"/>
              <a:t>2. </a:t>
            </a:r>
            <a:r>
              <a:rPr lang="en-US" b="1" dirty="0"/>
              <a:t>Low-Bias, High-Variance: </a:t>
            </a:r>
            <a:r>
              <a:rPr lang="en-US" dirty="0"/>
              <a:t>With low bias and high variance, model predictions are inconsistent and accurate on average. This case occurs when the model learns with a large number of parameters and hence leads to an overfitting </a:t>
            </a:r>
          </a:p>
          <a:p>
            <a:pPr>
              <a:lnSpc>
                <a:spcPct val="150000"/>
              </a:lnSpc>
            </a:pPr>
            <a:r>
              <a:rPr lang="en-US" dirty="0"/>
              <a:t>3. </a:t>
            </a:r>
            <a:r>
              <a:rPr lang="en-US" b="1" dirty="0"/>
              <a:t>High-Bias, Low-Variance: </a:t>
            </a:r>
            <a:r>
              <a:rPr lang="en-US" dirty="0"/>
              <a:t>With High bias and low variance, predictions are consistent but inaccurate on average. This case occurs when a model does not learn well with the training dataset or uses few numbers of the parameter. It leads to underfitting problems in the model. </a:t>
            </a:r>
          </a:p>
          <a:p>
            <a:pPr>
              <a:lnSpc>
                <a:spcPct val="150000"/>
              </a:lnSpc>
            </a:pPr>
            <a:r>
              <a:rPr lang="en-US" dirty="0"/>
              <a:t>4. </a:t>
            </a:r>
            <a:r>
              <a:rPr lang="en-US" b="1" dirty="0"/>
              <a:t>High-</a:t>
            </a:r>
            <a:r>
              <a:rPr lang="en-US" b="1" dirty="0" err="1"/>
              <a:t>Bias,High</a:t>
            </a:r>
            <a:r>
              <a:rPr lang="en-US" b="1" dirty="0"/>
              <a:t>-Variance: </a:t>
            </a:r>
            <a:r>
              <a:rPr lang="en-US" dirty="0"/>
              <a:t>With high bias and high variance, predictions are inconsistent &amp;inaccurate on average. </a:t>
            </a:r>
          </a:p>
        </p:txBody>
      </p:sp>
      <p:pic>
        <p:nvPicPr>
          <p:cNvPr id="24" name="Picture 23">
            <a:extLst>
              <a:ext uri="{FF2B5EF4-FFF2-40B4-BE49-F238E27FC236}">
                <a16:creationId xmlns:a16="http://schemas.microsoft.com/office/drawing/2014/main" id="{7DA554C7-7EC6-605F-4820-F253C5CD9FAB}"/>
              </a:ext>
            </a:extLst>
          </p:cNvPr>
          <p:cNvPicPr/>
          <p:nvPr/>
        </p:nvPicPr>
        <p:blipFill>
          <a:blip r:embed="rId4"/>
          <a:stretch>
            <a:fillRect/>
          </a:stretch>
        </p:blipFill>
        <p:spPr>
          <a:xfrm>
            <a:off x="3894455" y="4615543"/>
            <a:ext cx="5146236" cy="2242457"/>
          </a:xfrm>
          <a:prstGeom prst="rect">
            <a:avLst/>
          </a:prstGeom>
        </p:spPr>
      </p:pic>
    </p:spTree>
    <p:extLst>
      <p:ext uri="{BB962C8B-B14F-4D97-AF65-F5344CB8AC3E}">
        <p14:creationId xmlns:p14="http://schemas.microsoft.com/office/powerpoint/2010/main" val="37184561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49D4493-92DF-D811-FC29-C0411E0AABC4}"/>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D4BA3FE9-1F71-D070-E6AA-9E635644C26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F5F5D8B-4533-6F3A-4CD5-B3C2DF8720B1}"/>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BIAS-VARIANCE TRADE-OFF</a:t>
            </a:r>
          </a:p>
        </p:txBody>
      </p:sp>
      <p:pic>
        <p:nvPicPr>
          <p:cNvPr id="117" name="Google Shape;117;p3">
            <a:extLst>
              <a:ext uri="{FF2B5EF4-FFF2-40B4-BE49-F238E27FC236}">
                <a16:creationId xmlns:a16="http://schemas.microsoft.com/office/drawing/2014/main" id="{260372CC-6558-8D79-D542-E0A885635230}"/>
              </a:ext>
            </a:extLst>
          </p:cNvPr>
          <p:cNvPicPr preferRelativeResize="0"/>
          <p:nvPr/>
        </p:nvPicPr>
        <p:blipFill rotWithShape="1">
          <a:blip r:embed="rId3"/>
          <a:srcRect/>
          <a:stretch>
            <a:fillRect/>
          </a:stretch>
        </p:blipFill>
        <p:spPr>
          <a:xfrm>
            <a:off x="9525600" y="6423366"/>
            <a:ext cx="2356664" cy="298800"/>
          </a:xfrm>
          <a:prstGeom prst="rect">
            <a:avLst/>
          </a:prstGeom>
          <a:noFill/>
          <a:ln>
            <a:noFill/>
          </a:ln>
        </p:spPr>
      </p:pic>
      <p:sp>
        <p:nvSpPr>
          <p:cNvPr id="29700" name="Rectangle 4">
            <a:extLst>
              <a:ext uri="{FF2B5EF4-FFF2-40B4-BE49-F238E27FC236}">
                <a16:creationId xmlns:a16="http://schemas.microsoft.com/office/drawing/2014/main" id="{A2A6DCCB-5906-865A-1FED-7428C958F6F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DCA2862-0B82-35B6-D604-46692D8298F6}"/>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9984CA37-D0B8-58C4-6FB0-71E84AC4FC2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86815E96-747B-709F-ACEA-BEEAE919440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99F86CB-C0CE-3089-A196-0B60BBA3CE3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5268E6AE-CA10-91E6-EBCF-79607B07D12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3DF707A2-7E39-E2B8-0FD6-CF4572A0FA1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3D78104C-EE29-7505-4E22-4A92742C510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 name="TextBox 22">
            <a:extLst>
              <a:ext uri="{FF2B5EF4-FFF2-40B4-BE49-F238E27FC236}">
                <a16:creationId xmlns:a16="http://schemas.microsoft.com/office/drawing/2014/main" id="{CFC45DE1-1179-8F9F-5CED-D1D89BE2C236}"/>
              </a:ext>
            </a:extLst>
          </p:cNvPr>
          <p:cNvSpPr txBox="1"/>
          <p:nvPr/>
        </p:nvSpPr>
        <p:spPr>
          <a:xfrm>
            <a:off x="943429" y="910442"/>
            <a:ext cx="10763662" cy="3747180"/>
          </a:xfrm>
          <a:prstGeom prst="rect">
            <a:avLst/>
          </a:prstGeom>
          <a:noFill/>
        </p:spPr>
        <p:txBody>
          <a:bodyPr wrap="square">
            <a:spAutoFit/>
          </a:bodyPr>
          <a:lstStyle/>
          <a:p>
            <a:pPr>
              <a:lnSpc>
                <a:spcPct val="150000"/>
              </a:lnSpc>
            </a:pPr>
            <a:r>
              <a:rPr lang="en-US" sz="2000" b="1" dirty="0">
                <a:latin typeface="Nunito Sans" pitchFamily="2" charset="0"/>
              </a:rPr>
              <a:t>Bias-Variance Trade-Off :</a:t>
            </a:r>
          </a:p>
          <a:p>
            <a:pPr>
              <a:lnSpc>
                <a:spcPct val="150000"/>
              </a:lnSpc>
            </a:pPr>
            <a:r>
              <a:rPr lang="en-US" sz="2000" dirty="0">
                <a:latin typeface="Nunito Sans" pitchFamily="2" charset="0"/>
              </a:rPr>
              <a:t>While building the machine learning model, it is really important to take care of bias and variance in order to avoid overfitting and underfitting in the model. If the model is very simple with fewer parameters, it may have low variance and high bias. Whereas, if the model has a large number of parameters, it will have high variance and low bias. So, it is required to make a balance between bias and variance errors, and this balance between the bias error and variance error is known as the Bias-Variance trade-off</a:t>
            </a:r>
          </a:p>
          <a:p>
            <a:pPr>
              <a:lnSpc>
                <a:spcPct val="150000"/>
              </a:lnSpc>
            </a:pPr>
            <a:r>
              <a:rPr lang="en-US" sz="2000" dirty="0">
                <a:latin typeface="Nunito Sans" pitchFamily="2" charset="0"/>
              </a:rPr>
              <a:t>  </a:t>
            </a:r>
          </a:p>
        </p:txBody>
      </p:sp>
      <p:pic>
        <p:nvPicPr>
          <p:cNvPr id="2" name="Picture 1">
            <a:extLst>
              <a:ext uri="{FF2B5EF4-FFF2-40B4-BE49-F238E27FC236}">
                <a16:creationId xmlns:a16="http://schemas.microsoft.com/office/drawing/2014/main" id="{D5882295-75A8-2A18-D604-BEF8AC0F10CF}"/>
              </a:ext>
            </a:extLst>
          </p:cNvPr>
          <p:cNvPicPr/>
          <p:nvPr/>
        </p:nvPicPr>
        <p:blipFill>
          <a:blip r:embed="rId4"/>
          <a:stretch>
            <a:fillRect/>
          </a:stretch>
        </p:blipFill>
        <p:spPr>
          <a:xfrm>
            <a:off x="1136501" y="4045694"/>
            <a:ext cx="4204970" cy="2814955"/>
          </a:xfrm>
          <a:prstGeom prst="rect">
            <a:avLst/>
          </a:prstGeom>
        </p:spPr>
      </p:pic>
      <p:sp>
        <p:nvSpPr>
          <p:cNvPr id="3" name="TextBox 2">
            <a:extLst>
              <a:ext uri="{FF2B5EF4-FFF2-40B4-BE49-F238E27FC236}">
                <a16:creationId xmlns:a16="http://schemas.microsoft.com/office/drawing/2014/main" id="{23E04A4C-7257-F133-93F6-613F11DAF60B}"/>
              </a:ext>
            </a:extLst>
          </p:cNvPr>
          <p:cNvSpPr txBox="1"/>
          <p:nvPr/>
        </p:nvSpPr>
        <p:spPr>
          <a:xfrm>
            <a:off x="5704114" y="4320406"/>
            <a:ext cx="6002978" cy="2135200"/>
          </a:xfrm>
          <a:prstGeom prst="rect">
            <a:avLst/>
          </a:prstGeom>
          <a:noFill/>
        </p:spPr>
        <p:txBody>
          <a:bodyPr wrap="square" rtlCol="0">
            <a:spAutoFit/>
          </a:bodyPr>
          <a:lstStyle/>
          <a:p>
            <a:pPr>
              <a:lnSpc>
                <a:spcPct val="150000"/>
              </a:lnSpc>
            </a:pPr>
            <a:r>
              <a:rPr lang="en-US" sz="1800" dirty="0">
                <a:latin typeface="Nunito Sans" pitchFamily="2" charset="0"/>
              </a:rPr>
              <a:t>For an accurate prediction of the model, algorithms need a low variance and low bias. But this is not possible because bias and variance are related to each other: </a:t>
            </a:r>
          </a:p>
          <a:p>
            <a:pPr marL="285750" indent="-285750">
              <a:lnSpc>
                <a:spcPct val="150000"/>
              </a:lnSpc>
              <a:buFont typeface="Courier New" panose="02070309020205020404" pitchFamily="49" charset="0"/>
              <a:buChar char="o"/>
            </a:pPr>
            <a:r>
              <a:rPr lang="en-US" dirty="0">
                <a:latin typeface="Nunito Sans" pitchFamily="2" charset="0"/>
              </a:rPr>
              <a:t> </a:t>
            </a:r>
            <a:r>
              <a:rPr lang="en-US" sz="1800" dirty="0">
                <a:latin typeface="Nunito Sans" pitchFamily="2" charset="0"/>
              </a:rPr>
              <a:t>If we decrease the variance, it will increase the bias. </a:t>
            </a:r>
          </a:p>
          <a:p>
            <a:pPr marL="285750" indent="-285750">
              <a:lnSpc>
                <a:spcPct val="150000"/>
              </a:lnSpc>
              <a:buFont typeface="Courier New" panose="02070309020205020404" pitchFamily="49" charset="0"/>
              <a:buChar char="o"/>
            </a:pPr>
            <a:r>
              <a:rPr lang="en-US" sz="1800" dirty="0">
                <a:latin typeface="Nunito Sans" pitchFamily="2" charset="0"/>
              </a:rPr>
              <a:t> If we decrease the bias, it will increase the variance. </a:t>
            </a:r>
          </a:p>
        </p:txBody>
      </p:sp>
    </p:spTree>
    <p:extLst>
      <p:ext uri="{BB962C8B-B14F-4D97-AF65-F5344CB8AC3E}">
        <p14:creationId xmlns:p14="http://schemas.microsoft.com/office/powerpoint/2010/main" val="7217437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09EEF7C-E4B6-C00F-D2F2-804822C554D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467262F6-9004-8E22-BEF7-F5118D74BED0}"/>
              </a:ext>
            </a:extLst>
          </p:cNvPr>
          <p:cNvSpPr txBox="1"/>
          <p:nvPr/>
        </p:nvSpPr>
        <p:spPr>
          <a:xfrm>
            <a:off x="460375" y="1167627"/>
            <a:ext cx="10989081" cy="2585283"/>
          </a:xfrm>
          <a:prstGeom prst="rect">
            <a:avLst/>
          </a:prstGeom>
          <a:noFill/>
          <a:ln>
            <a:noFill/>
          </a:ln>
        </p:spPr>
        <p:txBody>
          <a:bodyPr spcFirstLastPara="1" wrap="square" lIns="91425" tIns="45700" rIns="91425" bIns="45700" anchor="t" anchorCtr="0">
            <a:spAutoFit/>
          </a:bodyPr>
          <a:lstStyle/>
          <a:p>
            <a:pPr>
              <a:lnSpc>
                <a:spcPct val="150000"/>
              </a:lnSpc>
            </a:pPr>
            <a:endParaRPr lang="en-US" sz="3600" b="1" dirty="0">
              <a:latin typeface="Nunito Sans" pitchFamily="2" charset="0"/>
            </a:endParaRPr>
          </a:p>
          <a:p>
            <a:pPr>
              <a:lnSpc>
                <a:spcPct val="150000"/>
              </a:lnSpc>
            </a:pPr>
            <a:endParaRPr lang="en-US" sz="3600" b="1" dirty="0">
              <a:latin typeface="Nunito Sans" pitchFamily="2" charset="0"/>
            </a:endParaRPr>
          </a:p>
          <a:p>
            <a:pPr>
              <a:lnSpc>
                <a:spcPct val="150000"/>
              </a:lnSpc>
            </a:pPr>
            <a:r>
              <a:rPr lang="en-US" sz="3600" b="1" dirty="0">
                <a:latin typeface="Nunito Sans" pitchFamily="2" charset="0"/>
              </a:rPr>
              <a:t>				THANK YOU..</a:t>
            </a:r>
          </a:p>
        </p:txBody>
      </p:sp>
      <p:sp>
        <p:nvSpPr>
          <p:cNvPr id="115" name="Google Shape;115;p3">
            <a:extLst>
              <a:ext uri="{FF2B5EF4-FFF2-40B4-BE49-F238E27FC236}">
                <a16:creationId xmlns:a16="http://schemas.microsoft.com/office/drawing/2014/main" id="{85E2AF02-6F1B-724C-6CD7-D41B9560163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C0AFA89-A6C2-AC74-16EF-56C65A20E4E3}"/>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BIAS-VARIANCE TRADE-OFF VISUALIZATION</a:t>
            </a:r>
          </a:p>
        </p:txBody>
      </p:sp>
      <p:pic>
        <p:nvPicPr>
          <p:cNvPr id="117" name="Google Shape;117;p3">
            <a:extLst>
              <a:ext uri="{FF2B5EF4-FFF2-40B4-BE49-F238E27FC236}">
                <a16:creationId xmlns:a16="http://schemas.microsoft.com/office/drawing/2014/main" id="{26363FC3-3F7D-6E08-B59B-37BCAA2BA9F8}"/>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51D429F0-0464-B206-74C1-F05EDC41437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BDF4EFD8-5763-40C9-029F-788DB42E4BD9}"/>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402DC1A7-104C-78D4-9D7A-A4320E9C0D0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50F72D7-8AB4-76D8-0B5C-8A2D546C698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CB1BACA-0889-8A17-B0B9-2013555D16C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D3D8DBFB-6BD6-DA48-E0E1-8C42A7A9FE9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9D6E3EA3-0685-B091-0F70-8586BF600B0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2CAD6CD9-8C04-CCDC-0F5C-73DB971B763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6568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C9FDF46-9B2C-8641-7630-431B5AC13CA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86157239-9E3D-01EC-ED46-104B7D0E7741}"/>
              </a:ext>
            </a:extLst>
          </p:cNvPr>
          <p:cNvSpPr txBox="1"/>
          <p:nvPr/>
        </p:nvSpPr>
        <p:spPr>
          <a:xfrm>
            <a:off x="406534" y="838513"/>
            <a:ext cx="10989081"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Minimum Linear Algebra for Machine Learning:</a:t>
            </a:r>
          </a:p>
          <a:p>
            <a:pPr>
              <a:lnSpc>
                <a:spcPct val="150000"/>
              </a:lnSpc>
            </a:pPr>
            <a:r>
              <a:rPr lang="en-US" sz="2000" b="1" dirty="0">
                <a:latin typeface="Nunito Sans" pitchFamily="2" charset="0"/>
              </a:rPr>
              <a:t>Notation</a:t>
            </a:r>
            <a:r>
              <a:rPr lang="en-US" sz="2000" dirty="0">
                <a:latin typeface="Nunito Sans" pitchFamily="2" charset="0"/>
              </a:rPr>
              <a:t>: </a:t>
            </a:r>
          </a:p>
          <a:p>
            <a:pPr>
              <a:lnSpc>
                <a:spcPct val="150000"/>
              </a:lnSpc>
            </a:pPr>
            <a:r>
              <a:rPr lang="en-US" sz="2000" dirty="0">
                <a:latin typeface="Nunito Sans" pitchFamily="2" charset="0"/>
              </a:rPr>
              <a:t>	Enables understanding of algorithms by interpreting their notation, even if matrix operations aren’t directly used.</a:t>
            </a:r>
          </a:p>
          <a:p>
            <a:pPr>
              <a:lnSpc>
                <a:spcPct val="150000"/>
              </a:lnSpc>
            </a:pPr>
            <a:r>
              <a:rPr lang="en-US" sz="2000" b="1" dirty="0">
                <a:latin typeface="Nunito Sans" pitchFamily="2" charset="0"/>
              </a:rPr>
              <a:t>Operations</a:t>
            </a:r>
            <a:r>
              <a:rPr lang="en-US" sz="2000" dirty="0">
                <a:latin typeface="Nunito Sans" pitchFamily="2" charset="0"/>
              </a:rPr>
              <a:t>: </a:t>
            </a:r>
          </a:p>
          <a:p>
            <a:pPr>
              <a:lnSpc>
                <a:spcPct val="150000"/>
              </a:lnSpc>
            </a:pPr>
            <a:r>
              <a:rPr lang="en-US" sz="2000" dirty="0">
                <a:latin typeface="Nunito Sans" pitchFamily="2" charset="0"/>
              </a:rPr>
              <a:t>	Familiarity with basic matrix and vector operations (addition, multiplication, inversion, transposition) aids in conceptual clarity and coding.</a:t>
            </a:r>
          </a:p>
          <a:p>
            <a:pPr>
              <a:lnSpc>
                <a:spcPct val="150000"/>
              </a:lnSpc>
            </a:pPr>
            <a:r>
              <a:rPr lang="en-US" sz="2000" b="1" dirty="0">
                <a:latin typeface="Nunito Sans" pitchFamily="2" charset="0"/>
              </a:rPr>
              <a:t>Matrix Factorization: </a:t>
            </a:r>
          </a:p>
          <a:p>
            <a:pPr>
              <a:lnSpc>
                <a:spcPct val="150000"/>
              </a:lnSpc>
            </a:pPr>
            <a:r>
              <a:rPr lang="en-US" sz="2000" dirty="0">
                <a:latin typeface="Nunito Sans" pitchFamily="2" charset="0"/>
              </a:rPr>
              <a:t>	Essential techniques like SVD and QR decompositions are valuable for tasks like dimensionality reduction in machine learning.</a:t>
            </a:r>
          </a:p>
          <a:p>
            <a:pPr>
              <a:lnSpc>
                <a:spcPct val="150000"/>
              </a:lnSpc>
            </a:pPr>
            <a:r>
              <a:rPr lang="en-US" sz="2000" dirty="0">
                <a:latin typeface="Nunito Sans" pitchFamily="2" charset="0"/>
              </a:rPr>
              <a:t>This foundational knowledge in linear algebra is critical for effectively working with machine learning algorithms.</a:t>
            </a:r>
          </a:p>
        </p:txBody>
      </p:sp>
      <p:sp>
        <p:nvSpPr>
          <p:cNvPr id="115" name="Google Shape;115;p3">
            <a:extLst>
              <a:ext uri="{FF2B5EF4-FFF2-40B4-BE49-F238E27FC236}">
                <a16:creationId xmlns:a16="http://schemas.microsoft.com/office/drawing/2014/main" id="{B67A124B-4A48-4ED8-9CA3-A339D7C402B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E8FDED9-9A03-42DF-FB31-6270A613BC26}"/>
              </a:ext>
            </a:extLst>
          </p:cNvPr>
          <p:cNvSpPr txBox="1"/>
          <p:nvPr/>
        </p:nvSpPr>
        <p:spPr>
          <a:xfrm>
            <a:off x="-1244184" y="173182"/>
            <a:ext cx="13436184"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REVIEW OF LINEAR ALGEBRA FOR MACHINE LEARNING</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5C220BD6-19F2-01AA-A686-8961423D7450}"/>
              </a:ext>
            </a:extLst>
          </p:cNvPr>
          <p:cNvPicPr preferRelativeResize="0"/>
          <p:nvPr/>
        </p:nvPicPr>
        <p:blipFill rotWithShape="1">
          <a:blip r:embed="rId3"/>
          <a:srcRect/>
          <a:stretch>
            <a:fillRect/>
          </a:stretch>
        </p:blipFill>
        <p:spPr>
          <a:xfrm>
            <a:off x="10064023" y="6534443"/>
            <a:ext cx="1494825" cy="150375"/>
          </a:xfrm>
          <a:prstGeom prst="rect">
            <a:avLst/>
          </a:prstGeom>
          <a:noFill/>
          <a:ln>
            <a:noFill/>
          </a:ln>
        </p:spPr>
      </p:pic>
      <p:sp>
        <p:nvSpPr>
          <p:cNvPr id="29700" name="Rectangle 4">
            <a:extLst>
              <a:ext uri="{FF2B5EF4-FFF2-40B4-BE49-F238E27FC236}">
                <a16:creationId xmlns:a16="http://schemas.microsoft.com/office/drawing/2014/main" id="{64F100CA-6C24-4ABF-1FF8-D0AD8272B72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1CB3113C-7F9F-90AB-3992-D093753C1535}"/>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DA6A1C79-BCDA-8B1B-5A2E-EA5E9956F47E}"/>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8C2F57FC-FC6B-C989-5095-DA891A599FE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BB726BCA-4E3B-2F9C-F56B-D5EABE5BCB9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4D9DA97A-5B1B-CB01-9A2E-72FB09426C8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973CE5C0-E4E5-C5C9-3657-01ED8DC03D2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F2CCFAD1-1FE5-AC71-8C5D-2E18BE6058D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62122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2D8C852-72EA-8A53-A464-A6B15346D4C5}"/>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C562BA00-6218-4993-5965-BEE16222967E}"/>
              </a:ext>
            </a:extLst>
          </p:cNvPr>
          <p:cNvSpPr txBox="1"/>
          <p:nvPr/>
        </p:nvSpPr>
        <p:spPr>
          <a:xfrm>
            <a:off x="406534" y="928453"/>
            <a:ext cx="10989081"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Examples of Linear Algebra in Machine Learning :</a:t>
            </a:r>
          </a:p>
          <a:p>
            <a:pPr>
              <a:lnSpc>
                <a:spcPct val="150000"/>
              </a:lnSpc>
            </a:pPr>
            <a:endParaRPr lang="en-US" sz="2000" b="1" dirty="0">
              <a:latin typeface="Nunito Sans" pitchFamily="2" charset="0"/>
            </a:endParaRPr>
          </a:p>
          <a:p>
            <a:pPr marL="342900" indent="-342900">
              <a:lnSpc>
                <a:spcPct val="150000"/>
              </a:lnSpc>
              <a:buFont typeface="Arial" panose="020B0604020202020204" pitchFamily="34" charset="0"/>
              <a:buChar char="•"/>
            </a:pPr>
            <a:r>
              <a:rPr lang="en-IN" sz="2000" dirty="0">
                <a:solidFill>
                  <a:srgbClr val="000000"/>
                </a:solidFill>
                <a:effectLst/>
                <a:latin typeface="Nunito Sans" pitchFamily="2" charset="0"/>
                <a:ea typeface="Bookman Old Style" panose="02050604050505020204" pitchFamily="18" charset="0"/>
                <a:cs typeface="Bookman Old Style" panose="02050604050505020204" pitchFamily="18" charset="0"/>
              </a:rPr>
              <a:t>Datasets and Data Files </a:t>
            </a:r>
          </a:p>
          <a:p>
            <a:pPr marL="342900" indent="-342900">
              <a:lnSpc>
                <a:spcPct val="150000"/>
              </a:lnSpc>
              <a:buFont typeface="Arial" panose="020B0604020202020204" pitchFamily="34" charset="0"/>
              <a:buChar char="•"/>
            </a:pPr>
            <a:r>
              <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Images and Photographs </a:t>
            </a:r>
          </a:p>
          <a:p>
            <a:pPr marL="342900" indent="-342900">
              <a:lnSpc>
                <a:spcPct val="150000"/>
              </a:lnSpc>
              <a:buFont typeface="Arial" panose="020B0604020202020204" pitchFamily="34" charset="0"/>
              <a:buChar char="•"/>
            </a:pPr>
            <a:r>
              <a:rPr lang="en-IN" sz="2000" dirty="0">
                <a:solidFill>
                  <a:srgbClr val="000000"/>
                </a:solidFill>
                <a:effectLst/>
                <a:latin typeface="Nunito Sans" pitchFamily="2" charset="0"/>
                <a:ea typeface="Bookman Old Style" panose="02050604050505020204" pitchFamily="18" charset="0"/>
                <a:cs typeface="Bookman Old Style" panose="02050604050505020204" pitchFamily="18" charset="0"/>
              </a:rPr>
              <a:t>One Hot Encoding </a:t>
            </a:r>
          </a:p>
          <a:p>
            <a:pPr marL="342900" indent="-342900">
              <a:lnSpc>
                <a:spcPct val="150000"/>
              </a:lnSpc>
              <a:buFont typeface="Arial" panose="020B0604020202020204" pitchFamily="34" charset="0"/>
              <a:buChar char="•"/>
            </a:pPr>
            <a:r>
              <a:rPr lang="en-IN" sz="2000" dirty="0">
                <a:solidFill>
                  <a:srgbClr val="000000"/>
                </a:solidFill>
                <a:effectLst/>
                <a:latin typeface="Nunito Sans" pitchFamily="2" charset="0"/>
                <a:ea typeface="Bookman Old Style" panose="02050604050505020204" pitchFamily="18" charset="0"/>
                <a:cs typeface="Bookman Old Style" panose="02050604050505020204" pitchFamily="18" charset="0"/>
              </a:rPr>
              <a:t>Linear Regression </a:t>
            </a:r>
            <a:endParaRPr lang="en-IN" sz="2000" dirty="0">
              <a:solidFill>
                <a:srgbClr val="000000"/>
              </a:solidFill>
              <a:latin typeface="Nunito Sans" pitchFamily="2" charset="0"/>
              <a:ea typeface="Bookman Old Style" panose="02050604050505020204" pitchFamily="18" charset="0"/>
              <a:cs typeface="Bookman Old Style" panose="02050604050505020204" pitchFamily="18" charset="0"/>
            </a:endParaRPr>
          </a:p>
          <a:p>
            <a:pPr marL="342900" indent="-342900">
              <a:lnSpc>
                <a:spcPct val="150000"/>
              </a:lnSpc>
              <a:buFont typeface="Arial" panose="020B0604020202020204" pitchFamily="34" charset="0"/>
              <a:buChar char="•"/>
            </a:pPr>
            <a:r>
              <a:rPr lang="en-IN" sz="2000" dirty="0">
                <a:solidFill>
                  <a:srgbClr val="000000"/>
                </a:solidFill>
                <a:effectLst/>
                <a:latin typeface="Nunito Sans" pitchFamily="2" charset="0"/>
                <a:ea typeface="Bookman Old Style" panose="02050604050505020204" pitchFamily="18" charset="0"/>
                <a:cs typeface="Bookman Old Style" panose="02050604050505020204" pitchFamily="18" charset="0"/>
              </a:rPr>
              <a:t>Regularization </a:t>
            </a:r>
          </a:p>
          <a:p>
            <a:pPr marL="342900" indent="-342900">
              <a:lnSpc>
                <a:spcPct val="150000"/>
              </a:lnSpc>
              <a:buFont typeface="Arial" panose="020B0604020202020204" pitchFamily="34" charset="0"/>
              <a:buChar char="•"/>
            </a:pPr>
            <a:r>
              <a:rPr lang="en-IN" sz="2000" dirty="0">
                <a:solidFill>
                  <a:srgbClr val="000000"/>
                </a:solidFill>
                <a:effectLst/>
                <a:latin typeface="Nunito Sans" pitchFamily="2" charset="0"/>
                <a:ea typeface="Bookman Old Style" panose="02050604050505020204" pitchFamily="18" charset="0"/>
                <a:cs typeface="Bookman Old Style" panose="02050604050505020204" pitchFamily="18" charset="0"/>
              </a:rPr>
              <a:t>Principal Component Analysis </a:t>
            </a:r>
            <a:endParaRPr lang="en-IN" sz="2000" dirty="0">
              <a:solidFill>
                <a:srgbClr val="000000"/>
              </a:solidFill>
              <a:latin typeface="Nunito Sans" pitchFamily="2" charset="0"/>
              <a:ea typeface="Bookman Old Style" panose="02050604050505020204" pitchFamily="18" charset="0"/>
              <a:cs typeface="Bookman Old Style" panose="02050604050505020204" pitchFamily="18" charset="0"/>
            </a:endParaRPr>
          </a:p>
          <a:p>
            <a:pPr marL="342900" indent="-342900">
              <a:lnSpc>
                <a:spcPct val="150000"/>
              </a:lnSpc>
              <a:buFont typeface="Arial" panose="020B0604020202020204" pitchFamily="34" charset="0"/>
              <a:buChar char="•"/>
            </a:pPr>
            <a:r>
              <a:rPr lang="en-IN" sz="2000" dirty="0">
                <a:solidFill>
                  <a:srgbClr val="000000"/>
                </a:solidFill>
                <a:effectLst/>
                <a:latin typeface="Nunito Sans" pitchFamily="2" charset="0"/>
                <a:ea typeface="Bookman Old Style" panose="02050604050505020204" pitchFamily="18" charset="0"/>
                <a:cs typeface="Bookman Old Style" panose="02050604050505020204" pitchFamily="18" charset="0"/>
              </a:rPr>
              <a:t>Singular-Value Decomposition</a:t>
            </a:r>
          </a:p>
          <a:p>
            <a:pPr marL="342900" indent="-342900">
              <a:lnSpc>
                <a:spcPct val="150000"/>
              </a:lnSpc>
              <a:buFont typeface="Arial" panose="020B0604020202020204" pitchFamily="34" charset="0"/>
              <a:buChar char="•"/>
            </a:pPr>
            <a:r>
              <a:rPr lang="en-IN" sz="2000" dirty="0">
                <a:solidFill>
                  <a:srgbClr val="000000"/>
                </a:solidFill>
                <a:effectLst/>
                <a:latin typeface="Nunito Sans" pitchFamily="2" charset="0"/>
                <a:ea typeface="Bookman Old Style" panose="02050604050505020204" pitchFamily="18" charset="0"/>
                <a:cs typeface="Bookman Old Style" panose="02050604050505020204" pitchFamily="18" charset="0"/>
              </a:rPr>
              <a:t>Latent Semantic Analysis </a:t>
            </a:r>
          </a:p>
          <a:p>
            <a:pPr marL="342900" indent="-342900">
              <a:lnSpc>
                <a:spcPct val="150000"/>
              </a:lnSpc>
              <a:buFont typeface="Arial" panose="020B0604020202020204" pitchFamily="34" charset="0"/>
              <a:buChar char="•"/>
            </a:pPr>
            <a:r>
              <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Recommender System </a:t>
            </a:r>
          </a:p>
          <a:p>
            <a:pPr marL="342900" indent="-342900">
              <a:lnSpc>
                <a:spcPct val="150000"/>
              </a:lnSpc>
              <a:buFont typeface="Arial" panose="020B0604020202020204" pitchFamily="34" charset="0"/>
              <a:buChar char="•"/>
            </a:pPr>
            <a:r>
              <a:rPr lang="en-IN" sz="2000" dirty="0">
                <a:solidFill>
                  <a:srgbClr val="000000"/>
                </a:solidFill>
                <a:effectLst/>
                <a:latin typeface="Nunito Sans" pitchFamily="2" charset="0"/>
                <a:ea typeface="Bookman Old Style" panose="02050604050505020204" pitchFamily="18" charset="0"/>
                <a:cs typeface="Bookman Old Style" panose="02050604050505020204" pitchFamily="18" charset="0"/>
              </a:rPr>
              <a:t>Deep Learning </a:t>
            </a:r>
            <a:r>
              <a:rPr lang="en-IN" sz="18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	</a:t>
            </a:r>
            <a:endParaRPr lang="en-US" sz="2000" dirty="0">
              <a:latin typeface="Nunito Sans" pitchFamily="2" charset="0"/>
            </a:endParaRPr>
          </a:p>
        </p:txBody>
      </p:sp>
      <p:sp>
        <p:nvSpPr>
          <p:cNvPr id="115" name="Google Shape;115;p3">
            <a:extLst>
              <a:ext uri="{FF2B5EF4-FFF2-40B4-BE49-F238E27FC236}">
                <a16:creationId xmlns:a16="http://schemas.microsoft.com/office/drawing/2014/main" id="{80F334CB-BB18-4810-4206-6C1130385EB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0E91BB27-E23F-3E3D-A498-42157A2CC626}"/>
              </a:ext>
            </a:extLst>
          </p:cNvPr>
          <p:cNvSpPr txBox="1"/>
          <p:nvPr/>
        </p:nvSpPr>
        <p:spPr>
          <a:xfrm>
            <a:off x="-1244184" y="173182"/>
            <a:ext cx="13436184"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REVIEW OF LINEAR ALGEBRA FOR MACHINE LEARNING</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8097F447-FFC6-CDCB-6FF1-60CFDCECDDCA}"/>
              </a:ext>
            </a:extLst>
          </p:cNvPr>
          <p:cNvPicPr preferRelativeResize="0"/>
          <p:nvPr/>
        </p:nvPicPr>
        <p:blipFill rotWithShape="1">
          <a:blip r:embed="rId3"/>
          <a:srcRect/>
          <a:stretch>
            <a:fillRect/>
          </a:stretch>
        </p:blipFill>
        <p:spPr>
          <a:xfrm>
            <a:off x="10064023" y="6534443"/>
            <a:ext cx="1494825" cy="150375"/>
          </a:xfrm>
          <a:prstGeom prst="rect">
            <a:avLst/>
          </a:prstGeom>
          <a:noFill/>
          <a:ln>
            <a:noFill/>
          </a:ln>
        </p:spPr>
      </p:pic>
      <p:sp>
        <p:nvSpPr>
          <p:cNvPr id="29700" name="Rectangle 4">
            <a:extLst>
              <a:ext uri="{FF2B5EF4-FFF2-40B4-BE49-F238E27FC236}">
                <a16:creationId xmlns:a16="http://schemas.microsoft.com/office/drawing/2014/main" id="{EE910ACF-FD3E-FC47-93BC-E153958232D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1AD83EE-CA61-927E-F006-0DD07DDA0ACA}"/>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65573D2B-A559-DF3A-5142-00656847877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C2EDCC6-E439-1FB1-0ED7-1FDA7453E86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A4262963-CF6E-5E62-C8DC-2F871891207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5DC4EB6A-69D2-B9B1-3B79-D51FB9BFE8B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FC96B9C8-9CB7-554D-D5CA-E820BF2DDDB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CE4B4B59-46BA-BB0A-0F39-43A6F8E70EE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7872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D23FEF5-196E-D5A0-D113-ED77C6CB174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64984E2-24DB-131C-D755-80E2D1C76AB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CDE56F6F-6502-454A-922D-5ABBB899844F}"/>
              </a:ext>
            </a:extLst>
          </p:cNvPr>
          <p:cNvSpPr txBox="1"/>
          <p:nvPr/>
        </p:nvSpPr>
        <p:spPr>
          <a:xfrm>
            <a:off x="-1244184" y="173182"/>
            <a:ext cx="13436184"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REVIEW OF LINEAR ALGEBRA FOR MACHINE LEARNING</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5DB49200-E9DC-A596-1F5A-72C9E222210E}"/>
              </a:ext>
            </a:extLst>
          </p:cNvPr>
          <p:cNvPicPr preferRelativeResize="0"/>
          <p:nvPr/>
        </p:nvPicPr>
        <p:blipFill rotWithShape="1">
          <a:blip r:embed="rId3"/>
          <a:srcRect/>
          <a:stretch>
            <a:fillRect/>
          </a:stretch>
        </p:blipFill>
        <p:spPr>
          <a:xfrm>
            <a:off x="10064023" y="6534443"/>
            <a:ext cx="1494825" cy="150375"/>
          </a:xfrm>
          <a:prstGeom prst="rect">
            <a:avLst/>
          </a:prstGeom>
          <a:noFill/>
          <a:ln>
            <a:noFill/>
          </a:ln>
        </p:spPr>
      </p:pic>
      <p:sp>
        <p:nvSpPr>
          <p:cNvPr id="29700" name="Rectangle 4">
            <a:extLst>
              <a:ext uri="{FF2B5EF4-FFF2-40B4-BE49-F238E27FC236}">
                <a16:creationId xmlns:a16="http://schemas.microsoft.com/office/drawing/2014/main" id="{6F51F7FB-0803-BC64-FA8D-6FE082AE9037}"/>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E2289CB5-A722-31DE-9D8E-A6E2718FC433}"/>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A149834-9E4D-AC89-318E-A30DB50FECB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887233A-A34B-F831-95D5-6EA5434D964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71D670A-F500-8E00-5DCE-3CBCA62F83B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DF1E71C6-95FB-4E47-93A9-43CC8C8593F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C251D789-303F-7AC3-F528-4DEF6CFC4C4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8F4692CB-0822-D240-A2A5-F5C4486AF49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258B9F3-3C4F-0113-0743-76F6C442D510}"/>
              </a:ext>
            </a:extLst>
          </p:cNvPr>
          <p:cNvSpPr txBox="1"/>
          <p:nvPr/>
        </p:nvSpPr>
        <p:spPr>
          <a:xfrm>
            <a:off x="899410" y="1319538"/>
            <a:ext cx="10283252" cy="5324535"/>
          </a:xfrm>
          <a:prstGeom prst="rect">
            <a:avLst/>
          </a:prstGeom>
          <a:noFill/>
        </p:spPr>
        <p:txBody>
          <a:bodyPr wrap="square">
            <a:spAutoFit/>
          </a:bodyPr>
          <a:lstStyle/>
          <a:p>
            <a:r>
              <a:rPr lang="en-US" sz="2000" b="1" dirty="0">
                <a:latin typeface="Nunito Sans" pitchFamily="2" charset="0"/>
              </a:rPr>
              <a:t>Benefits of learning Linear Algebra before Machine learning :</a:t>
            </a:r>
          </a:p>
          <a:p>
            <a:r>
              <a:rPr lang="en-US" sz="2000" dirty="0">
                <a:latin typeface="Nunito Sans" pitchFamily="2" charset="0"/>
              </a:rPr>
              <a:t>•	Better Graphic experience </a:t>
            </a:r>
          </a:p>
          <a:p>
            <a:r>
              <a:rPr lang="en-US" sz="2000" dirty="0">
                <a:latin typeface="Nunito Sans" pitchFamily="2" charset="0"/>
              </a:rPr>
              <a:t>•	Improved Statistics] </a:t>
            </a:r>
          </a:p>
          <a:p>
            <a:r>
              <a:rPr lang="en-US" sz="2000" dirty="0">
                <a:latin typeface="Nunito Sans" pitchFamily="2" charset="0"/>
              </a:rPr>
              <a:t>•	Creating better Machine Learning algorithms </a:t>
            </a:r>
          </a:p>
          <a:p>
            <a:r>
              <a:rPr lang="en-US" sz="2000" dirty="0">
                <a:latin typeface="Nunito Sans" pitchFamily="2" charset="0"/>
              </a:rPr>
              <a:t>•	Estimating the forecast of Machine Learning </a:t>
            </a:r>
          </a:p>
          <a:p>
            <a:r>
              <a:rPr lang="en-US" sz="2000" dirty="0">
                <a:latin typeface="Nunito Sans" pitchFamily="2" charset="0"/>
              </a:rPr>
              <a:t>•	Easy to Learn </a:t>
            </a:r>
          </a:p>
          <a:p>
            <a:r>
              <a:rPr lang="en-US" sz="2000" dirty="0">
                <a:latin typeface="Nunito Sans" pitchFamily="2" charset="0"/>
              </a:rPr>
              <a:t> </a:t>
            </a:r>
          </a:p>
          <a:p>
            <a:r>
              <a:rPr lang="en-US" sz="2000" b="1" dirty="0">
                <a:latin typeface="Nunito Sans" pitchFamily="2" charset="0"/>
              </a:rPr>
              <a:t>Supervised learning algorithms can be created using Linear Algebra :</a:t>
            </a:r>
          </a:p>
          <a:p>
            <a:r>
              <a:rPr lang="en-US" sz="2000" dirty="0">
                <a:latin typeface="Nunito Sans" pitchFamily="2" charset="0"/>
              </a:rPr>
              <a:t>•	Logistic Regression </a:t>
            </a:r>
          </a:p>
          <a:p>
            <a:r>
              <a:rPr lang="en-US" sz="2000" dirty="0">
                <a:latin typeface="Nunito Sans" pitchFamily="2" charset="0"/>
              </a:rPr>
              <a:t>•	Linear Regression </a:t>
            </a:r>
          </a:p>
          <a:p>
            <a:r>
              <a:rPr lang="en-US" sz="2000" dirty="0">
                <a:latin typeface="Nunito Sans" pitchFamily="2" charset="0"/>
              </a:rPr>
              <a:t>•	Decision Trees </a:t>
            </a:r>
          </a:p>
          <a:p>
            <a:r>
              <a:rPr lang="en-US" sz="2000" dirty="0">
                <a:latin typeface="Nunito Sans" pitchFamily="2" charset="0"/>
              </a:rPr>
              <a:t>•	Support Vector Machines (SVM) </a:t>
            </a:r>
          </a:p>
          <a:p>
            <a:endParaRPr lang="en-US" sz="2000" dirty="0">
              <a:latin typeface="Nunito Sans" pitchFamily="2" charset="0"/>
            </a:endParaRPr>
          </a:p>
          <a:p>
            <a:r>
              <a:rPr lang="en-US" sz="2000" b="1" dirty="0">
                <a:latin typeface="Nunito Sans" pitchFamily="2" charset="0"/>
              </a:rPr>
              <a:t>Unsupervised learning algorithms can be created using Linear Algebra : </a:t>
            </a:r>
          </a:p>
          <a:p>
            <a:r>
              <a:rPr lang="en-US" sz="2000" dirty="0">
                <a:latin typeface="Nunito Sans" pitchFamily="2" charset="0"/>
              </a:rPr>
              <a:t>•	Single Value Decomposition (SVD) </a:t>
            </a:r>
          </a:p>
          <a:p>
            <a:r>
              <a:rPr lang="en-US" sz="2000" dirty="0">
                <a:latin typeface="Nunito Sans" pitchFamily="2" charset="0"/>
              </a:rPr>
              <a:t>•	Clustering </a:t>
            </a:r>
          </a:p>
          <a:p>
            <a:r>
              <a:rPr lang="en-US" sz="2000" dirty="0">
                <a:latin typeface="Nunito Sans" pitchFamily="2" charset="0"/>
              </a:rPr>
              <a:t>•	Components Analysis </a:t>
            </a:r>
          </a:p>
        </p:txBody>
      </p:sp>
    </p:spTree>
    <p:extLst>
      <p:ext uri="{BB962C8B-B14F-4D97-AF65-F5344CB8AC3E}">
        <p14:creationId xmlns:p14="http://schemas.microsoft.com/office/powerpoint/2010/main" val="3003585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421524" y="793535"/>
            <a:ext cx="10989081" cy="6093936"/>
          </a:xfrm>
          <a:prstGeom prst="rect">
            <a:avLst/>
          </a:prstGeom>
          <a:noFill/>
          <a:ln>
            <a:noFill/>
          </a:ln>
        </p:spPr>
        <p:txBody>
          <a:bodyPr spcFirstLastPara="1" wrap="square" lIns="91425" tIns="45700" rIns="91425" bIns="45700" anchor="t" anchorCtr="0">
            <a:spAutoFit/>
          </a:bodyPr>
          <a:lstStyle/>
          <a:p>
            <a:pPr marL="342900" indent="-342900" fontAlgn="base">
              <a:lnSpc>
                <a:spcPct val="150000"/>
              </a:lnSpc>
              <a:buFont typeface="Arial" panose="020B0604020202020204" pitchFamily="34" charset="0"/>
              <a:buChar char="•"/>
            </a:pPr>
            <a:r>
              <a:rPr lang="en-US" sz="2000" dirty="0">
                <a:latin typeface="Nunito Sans" pitchFamily="2" charset="0"/>
              </a:rPr>
              <a:t>Arthur Samuel, an early American leader in the field of computer gaming and artificial intelligence, coined the term “Machine Learning” in 1959 while at IBM. </a:t>
            </a:r>
          </a:p>
          <a:p>
            <a:pPr marL="342900" indent="-342900" fontAlgn="base">
              <a:lnSpc>
                <a:spcPct val="150000"/>
              </a:lnSpc>
              <a:buFont typeface="Arial" panose="020B0604020202020204" pitchFamily="34" charset="0"/>
              <a:buChar char="•"/>
            </a:pPr>
            <a:r>
              <a:rPr lang="en-US" sz="2000" dirty="0">
                <a:latin typeface="Nunito Sans" pitchFamily="2" charset="0"/>
              </a:rPr>
              <a:t>Machine learning is a subset of artificial intelligence that involves using algorithms and statistical models to enable computers to perform tasks without being explicitly programmed. ML allows systems to learn from data and improve their performance over time based on experience.</a:t>
            </a:r>
          </a:p>
          <a:p>
            <a:pPr fontAlgn="base">
              <a:lnSpc>
                <a:spcPct val="150000"/>
              </a:lnSpc>
            </a:pPr>
            <a:endParaRPr lang="en-US" sz="2000" dirty="0">
              <a:latin typeface="Nunito Sans" pitchFamily="2" charset="0"/>
            </a:endParaRPr>
          </a:p>
          <a:p>
            <a:pPr marL="342900" indent="-342900">
              <a:buFont typeface="Arial" panose="020B0604020202020204" pitchFamily="34" charset="0"/>
              <a:buChar char="•"/>
            </a:pPr>
            <a:r>
              <a:rPr lang="en-US" sz="2000" b="1" dirty="0">
                <a:latin typeface="Nunito Sans" pitchFamily="2" charset="0"/>
              </a:rPr>
              <a:t>Types of Machine Learning: </a:t>
            </a:r>
          </a:p>
          <a:p>
            <a:endParaRPr lang="en-US" sz="2000" b="1" dirty="0">
              <a:latin typeface="Nunito Sans" pitchFamily="2" charset="0"/>
            </a:endParaRPr>
          </a:p>
          <a:p>
            <a:pPr marL="457200" indent="-457200" algn="l">
              <a:buAutoNum type="alphaLcPeriod"/>
            </a:pPr>
            <a:r>
              <a:rPr lang="en-US" sz="2000" b="1" i="0" u="none" strike="noStrike" baseline="0" dirty="0">
                <a:solidFill>
                  <a:srgbClr val="333333"/>
                </a:solidFill>
                <a:latin typeface="Nunito Sans" pitchFamily="2" charset="0"/>
              </a:rPr>
              <a:t>Supervised learning </a:t>
            </a:r>
            <a:r>
              <a:rPr lang="en-US" sz="2000" b="0" i="0" u="none" strike="noStrike" baseline="0" dirty="0">
                <a:solidFill>
                  <a:srgbClr val="333333"/>
                </a:solidFill>
                <a:latin typeface="Nunito Sans" pitchFamily="2" charset="0"/>
              </a:rPr>
              <a:t>– Also called predictive learning. A machine predicts the class of unknown objects based on prior class-related </a:t>
            </a:r>
            <a:r>
              <a:rPr lang="en-IN" sz="2000" b="0" i="0" u="none" strike="noStrike" baseline="0" dirty="0">
                <a:solidFill>
                  <a:srgbClr val="333333"/>
                </a:solidFill>
                <a:latin typeface="Nunito Sans" pitchFamily="2" charset="0"/>
              </a:rPr>
              <a:t>information of similar objects.</a:t>
            </a:r>
          </a:p>
          <a:p>
            <a:pPr algn="l"/>
            <a:endParaRPr lang="en-IN" sz="2000" b="0" i="0" u="none" strike="noStrike" baseline="0" dirty="0">
              <a:solidFill>
                <a:srgbClr val="333333"/>
              </a:solidFill>
              <a:latin typeface="Nunito Sans" pitchFamily="2" charset="0"/>
            </a:endParaRPr>
          </a:p>
          <a:p>
            <a:pPr algn="l"/>
            <a:r>
              <a:rPr lang="en-US" sz="2000" b="1" dirty="0">
                <a:solidFill>
                  <a:srgbClr val="333333"/>
                </a:solidFill>
                <a:latin typeface="Nunito Sans" pitchFamily="2" charset="0"/>
              </a:rPr>
              <a:t>b</a:t>
            </a:r>
            <a:r>
              <a:rPr lang="en-US" sz="2000" dirty="0">
                <a:solidFill>
                  <a:srgbClr val="333333"/>
                </a:solidFill>
                <a:latin typeface="Nunito Sans" pitchFamily="2" charset="0"/>
              </a:rPr>
              <a:t>.  </a:t>
            </a:r>
            <a:r>
              <a:rPr lang="en-US" sz="2000" b="0" i="0" u="none" strike="noStrike" baseline="0" dirty="0">
                <a:solidFill>
                  <a:srgbClr val="333333"/>
                </a:solidFill>
                <a:latin typeface="Nunito Sans" pitchFamily="2" charset="0"/>
              </a:rPr>
              <a:t> </a:t>
            </a:r>
            <a:r>
              <a:rPr lang="en-US" sz="2000" b="1" i="0" u="none" strike="noStrike" baseline="0" dirty="0">
                <a:solidFill>
                  <a:srgbClr val="333333"/>
                </a:solidFill>
                <a:latin typeface="Nunito Sans" pitchFamily="2" charset="0"/>
              </a:rPr>
              <a:t>Unsupervised learning </a:t>
            </a:r>
            <a:r>
              <a:rPr lang="en-US" sz="2000" b="0" i="0" u="none" strike="noStrike" baseline="0" dirty="0">
                <a:solidFill>
                  <a:srgbClr val="333333"/>
                </a:solidFill>
                <a:latin typeface="Nunito Sans" pitchFamily="2" charset="0"/>
              </a:rPr>
              <a:t>– Also called descriptive learning. A machine finds patterns in unknown objects by grouping similar objects together.</a:t>
            </a:r>
          </a:p>
          <a:p>
            <a:pPr algn="l"/>
            <a:endParaRPr lang="en-US" sz="2000" b="0" i="0" u="none" strike="noStrike" baseline="0" dirty="0">
              <a:solidFill>
                <a:srgbClr val="333333"/>
              </a:solidFill>
              <a:latin typeface="Nunito Sans" pitchFamily="2" charset="0"/>
            </a:endParaRPr>
          </a:p>
          <a:p>
            <a:pPr algn="l"/>
            <a:r>
              <a:rPr lang="en-US" sz="2000" b="1" dirty="0">
                <a:solidFill>
                  <a:srgbClr val="333333"/>
                </a:solidFill>
                <a:latin typeface="Nunito Sans" pitchFamily="2" charset="0"/>
              </a:rPr>
              <a:t>c</a:t>
            </a:r>
            <a:r>
              <a:rPr lang="en-US" sz="2000" b="0" i="0" u="none" strike="noStrike" baseline="0" dirty="0">
                <a:solidFill>
                  <a:srgbClr val="333333"/>
                </a:solidFill>
                <a:latin typeface="Nunito Sans" pitchFamily="2" charset="0"/>
              </a:rPr>
              <a:t>.   </a:t>
            </a:r>
            <a:r>
              <a:rPr lang="en-US" sz="2000" b="1" i="0" u="none" strike="noStrike" baseline="0" dirty="0">
                <a:solidFill>
                  <a:srgbClr val="333333"/>
                </a:solidFill>
                <a:latin typeface="Nunito Sans" pitchFamily="2" charset="0"/>
              </a:rPr>
              <a:t>Reinforcement learning </a:t>
            </a:r>
            <a:r>
              <a:rPr lang="en-US" sz="2000" b="0" i="0" u="none" strike="noStrike" baseline="0" dirty="0">
                <a:solidFill>
                  <a:srgbClr val="333333"/>
                </a:solidFill>
                <a:latin typeface="Nunito Sans" pitchFamily="2" charset="0"/>
              </a:rPr>
              <a:t>– A machine learns to act on its own to achieve </a:t>
            </a:r>
            <a:r>
              <a:rPr lang="en-IN" sz="2000" b="0" i="0" u="none" strike="noStrike" baseline="0" dirty="0">
                <a:solidFill>
                  <a:srgbClr val="333333"/>
                </a:solidFill>
                <a:latin typeface="Nunito Sans" pitchFamily="2" charset="0"/>
              </a:rPr>
              <a:t>the given goals</a:t>
            </a:r>
            <a:r>
              <a:rPr lang="en-US" sz="2000" dirty="0">
                <a:latin typeface="Nunito Sans" pitchFamily="2" charset="0"/>
              </a:rPr>
              <a:t>. </a:t>
            </a:r>
            <a:endParaRPr lang="en-US" sz="2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421524" y="173182"/>
            <a:ext cx="10589862"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25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INTRODUCTION AND MOTIVATION </a:t>
            </a:r>
            <a:r>
              <a:rPr lang="en-GB" sz="2500" b="1" dirty="0">
                <a:solidFill>
                  <a:prstClr val="white"/>
                </a:solidFill>
                <a:latin typeface="Nunito Sans" panose="00000500000000000000"/>
                <a:ea typeface="Nunito Sans" panose="00000500000000000000"/>
                <a:cs typeface="Nunito Sans" panose="00000500000000000000"/>
                <a:sym typeface="Nunito Sans" panose="00000500000000000000"/>
              </a:rPr>
              <a:t>F</a:t>
            </a:r>
            <a:r>
              <a:rPr lang="en-GB" sz="25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OR MACHINE LEARNING</a:t>
            </a:r>
            <a:endParaRPr kumimoji="0"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03791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08599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33852</TotalTime>
  <Words>6244</Words>
  <Application>Microsoft Office PowerPoint</Application>
  <PresentationFormat>Widescreen</PresentationFormat>
  <Paragraphs>716</Paragraphs>
  <Slides>54</Slides>
  <Notes>54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Bookman Old Style</vt:lpstr>
      <vt:lpstr>Calibri</vt:lpstr>
      <vt:lpstr>Calibri Light</vt:lpstr>
      <vt:lpstr>Cambria Math</vt:lpstr>
      <vt:lpstr>Courier New</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jayanth vellingiri</dc:creator>
  <cp:lastModifiedBy>Prabhaa .V.N</cp:lastModifiedBy>
  <cp:revision>537</cp:revision>
  <dcterms:created xsi:type="dcterms:W3CDTF">2024-01-18T06:50:09Z</dcterms:created>
  <dcterms:modified xsi:type="dcterms:W3CDTF">2024-11-15T12:24:18Z</dcterms:modified>
</cp:coreProperties>
</file>