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605" r:id="rId2"/>
    <p:sldId id="3609" r:id="rId3"/>
    <p:sldId id="3606" r:id="rId4"/>
    <p:sldId id="3696" r:id="rId5"/>
    <p:sldId id="3697" r:id="rId6"/>
    <p:sldId id="3698" r:id="rId7"/>
    <p:sldId id="3699" r:id="rId8"/>
    <p:sldId id="3700" r:id="rId9"/>
    <p:sldId id="3702" r:id="rId10"/>
    <p:sldId id="3691" r:id="rId11"/>
    <p:sldId id="3704" r:id="rId12"/>
    <p:sldId id="3705" r:id="rId13"/>
    <p:sldId id="3689" r:id="rId14"/>
    <p:sldId id="3706" r:id="rId15"/>
    <p:sldId id="3707" r:id="rId16"/>
    <p:sldId id="3708" r:id="rId17"/>
    <p:sldId id="3695" r:id="rId18"/>
    <p:sldId id="3710" r:id="rId19"/>
    <p:sldId id="3711" r:id="rId20"/>
    <p:sldId id="3712" r:id="rId21"/>
    <p:sldId id="3713" r:id="rId22"/>
    <p:sldId id="3714" r:id="rId23"/>
    <p:sldId id="3715" r:id="rId24"/>
    <p:sldId id="3716" r:id="rId25"/>
    <p:sldId id="3717" r:id="rId26"/>
    <p:sldId id="3718" r:id="rId27"/>
    <p:sldId id="3719" r:id="rId28"/>
    <p:sldId id="3720" r:id="rId29"/>
    <p:sldId id="3721" r:id="rId30"/>
    <p:sldId id="3722" r:id="rId31"/>
    <p:sldId id="3723" r:id="rId32"/>
    <p:sldId id="3724" r:id="rId33"/>
    <p:sldId id="3725" r:id="rId34"/>
    <p:sldId id="3726" r:id="rId35"/>
    <p:sldId id="3727" r:id="rId36"/>
    <p:sldId id="3728" r:id="rId37"/>
    <p:sldId id="3729" r:id="rId38"/>
    <p:sldId id="3730" r:id="rId39"/>
    <p:sldId id="3731" r:id="rId40"/>
    <p:sldId id="3732" r:id="rId41"/>
    <p:sldId id="3733" r:id="rId42"/>
    <p:sldId id="3734" r:id="rId43"/>
    <p:sldId id="3735" r:id="rId44"/>
    <p:sldId id="3736" r:id="rId45"/>
    <p:sldId id="3737" r:id="rId46"/>
    <p:sldId id="3738" r:id="rId47"/>
    <p:sldId id="3739" r:id="rId48"/>
    <p:sldId id="374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26-11-2024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dirty="0"/>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B474B1-1E13-F95C-120A-06CA3AD961D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05722C1-B591-BBA0-811D-BFF499990D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9FBC61-5855-5F2D-416D-A635E897E7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1AD488-58D5-65CA-9CF2-387EBA6BBD4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92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053D77-7D8F-CFB0-D567-CF1E3808A7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98F0C9-E7E9-7CD0-B05C-5EE3211F5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64F089B-11E7-9C0E-EDF3-6E00CA6EDDD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3CFA9A9-BA11-427D-06D7-7B17A2009C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31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0224BDE-AB82-0B94-C9AA-9E4EF49034E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267E091-D81B-5704-F3E7-3416288006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E41C330-5C05-E13E-7640-AE5FF57F57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784A92-05A6-6313-F2EC-863AF3792A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56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E45B63-B3C5-02BF-B4BE-20F5CCB06E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3C44FA-D2A9-4E45-C601-14744C8F3A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32249BB-DEAC-5527-CE9E-E9E4EED22E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3CBFE3-4D45-FDE3-2DCE-7E7BE44D8D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6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1B7C56-9E32-87F6-54BB-FC6C937561A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210F36-32C1-630D-2FF9-FB98E65326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D5577AE-87D3-8E5A-7BBB-03A7476B268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34F056E-5EA5-1FFE-C07F-934F34105B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79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06D19EF-9352-413A-1C1A-E50E84B1FA6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072CC6E-C8C5-6332-85FC-FE4FFAE60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B97BF5A-2CF1-25F2-B597-FC644EF202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8BF591-EC6E-27FC-91EC-1BDD2B44309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929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CB5DC-1BA7-C69C-9DFD-CB459625FC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3A8CD2-0594-C82A-3F77-76F94A33C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4FB4F47-05C8-5301-33F5-2D23D7049D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3A77C2-DC69-EB6D-C0CA-C6D591CB29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27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2B9FAD-7DC3-F013-ECA7-6656524893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B98210-2C38-A9C1-0AF7-0FF1CD1D36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2DCE70-74AF-860B-E964-A4E6663FC6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BC3918-549A-E33B-CD45-C1CDEDBEE1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330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B024D48-1E6C-81D5-930A-9584C250A0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CF41102-F349-B300-6A47-DC1307C815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B69806-A23F-75B5-3288-2BDF3A9EB56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A581BDA-5C51-BC03-ACDF-BE4F7E012B6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6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337D66-5143-9BBD-EDF3-0E8E1F5ADFF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1180BEC-7F26-7D20-F440-ECA80EB0CE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2013CDE-5E0C-B2C0-462C-A8BFF55D17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FCCF884-30A1-A0FB-8A58-41CEB45372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37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65EF84-D81E-1379-0C16-89903BCE0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795BFC-7D15-CE46-1F23-6A09D11FCE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9D7F54E-178A-4E00-B1EB-00F09466BC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76E2E5-9EAB-7D90-C728-3CF6E6C240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9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EAF717-69C2-540C-FD28-F6304B6F506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5AD796-C167-C07B-D6CA-05256CB3A6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8AD4267-7730-62AF-40C1-10ACD0D748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42C0D04-347A-54F1-684F-B7CB63F9A98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72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4E221B-10B4-5008-6F81-726F60FB43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7E25634-F2A1-478F-AFA3-571ADD2B93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1BCF2E6-A6B1-AA8E-CB9C-BEEBAF9E203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F48B973-AA7E-EE34-2A8D-6EF3C1913C9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455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05C4B78-5039-4B2C-CB05-1017EB22A69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C524EC8-C9D3-F073-30D3-A3A36DF36E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147A56-9541-EFC4-5E71-85E26E9C3D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207C1B-C044-E3C0-DE86-99B978E4A8F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952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F0B7D67-7480-BB3A-C93C-D801896B033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F72D37-97A7-99EC-F997-37A69293AA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7CC0B0A-A74C-57E7-4577-2A7837C67BA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EA0C58D-7FDD-96C3-1FD5-9A494437F69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84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DDE3126-A6DC-837F-166C-727543F4C10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E376126-41DF-F4E4-B4CB-7040FF739CE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F3E1AD9-AAC3-9460-A7A6-F222A3502A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97DF2C6-B1AD-69DF-6C96-E322F393B1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27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82AFA8-A23B-E526-D720-1EAE78B770F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6BEDCA5-9606-0E68-3266-442ED47875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0B78786-E91C-1CFE-D4C9-2D66527566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4EB34BC-F4F7-B4AD-9777-DE79A63C27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125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FFEDE04-836C-A2EF-5106-CCCC4FF31E7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14B45EC-B50E-F258-DCEA-3495950081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9CBBB83-6622-18DF-1999-CA6640E35A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AFA1F5B-99CF-1F68-4AF4-8A45A9A5D9D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820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87B07C-CDC0-F84F-0112-75BA097C00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3C2EB1C-C50E-5EB2-9104-E75848387E2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E200712-A791-1386-BC2E-AB63B58EBB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BFEADBE-84B9-D3DC-61D1-7E1EBE0154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445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2C7F23-D78F-7814-1CAD-17A776CD20E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A27A49-300B-E6DF-6B0E-3B42CC9D6C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C2E28C3-EC1C-D118-FED2-55626CC1349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C024F15-5B42-5858-5B0B-0F13E735D2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5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457111-4F0E-733D-6500-E8E53CB063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E574A-750B-4BCF-FE52-206382C695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BE7EFFB-F9C5-F66D-BD5F-83167266CF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479538B-EB4A-88EE-677F-58B6CAD9B2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9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20E794-C8E8-BA95-D1D1-352ED25B69B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BFFBF31-F78F-E896-A0AE-62C203287A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D0A6A93-A52C-EF71-AB6A-ECCF1BA9800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033F5AD-E903-E108-69B1-16497C2C48E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147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FE8F39E-5287-0080-5B03-D7C31D28AAE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E57AB8E-7C74-2271-F0CF-8ABEDA1B0E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2A73B9C-1C24-E1EC-2CCF-53CF042884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B414D6F-13A8-2ECE-6C83-94A58320C4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701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E4C9F9C-832D-331C-64BB-87AB9C5D54E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C9C7B9-42B4-DAAC-95B9-03000DE114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34DCEE0-487B-CE5D-3574-933796723B3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2448F27-9B46-D841-101F-86EEF2B6326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097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93A0E8-F236-7F0A-143C-09A8081578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546A602-F156-E7FD-FF46-A03EB24D9C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2FDD2A9-3B52-0C53-176F-12F3D1D49B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C59B23-A27A-5AE9-105C-A174A0CA7A3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91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A65439F-D30B-933F-A2A9-39B0BBB753D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299F83-A35E-7BB7-66ED-D41AC33FD9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AB9A88C-17DE-3E3C-1D97-79E62EC2FEA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10B2E1-6C99-1AC3-8477-BAB289A43E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197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9F81D0-E206-F691-79B4-0F7A810137B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A9D638B-57D9-83EC-7218-DD506926F9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A6FBD5C-55AB-BB3D-81F1-8DFA476FD4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B64762E-1F47-B8EE-1A33-AEDAFAE1EF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4067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C857FA-D650-08E3-104D-B33ABC1BC5F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7EE9E3D-2017-A4B1-DDFD-E138349308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86D0DB9-BA8D-E19E-AD15-5C6D11796A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F0EB72-DDA5-51EA-DBA4-B6D7911286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062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342BC0-8993-02FC-77AD-A03C00572C8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31C4D1-4D90-9924-E081-EF3AE1A73C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7A16E66-AB9F-4B02-8B5F-7432EA225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8FA4DA6-A224-B295-8513-027CD93A547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171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A0E2AB8-7F40-CB82-79C5-C97424AE82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2DCB791-FB8C-EECB-A3DA-7DE3AEF449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43CAEE-90B4-7246-84CD-A28159655E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618A347-E8BD-FC17-0A89-7578387C21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81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0D3E87-841C-98FB-D88A-61CD8B160A8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11C5954-C5D8-F48B-5265-31327D52F6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97A717-18C4-2C22-4A07-EC4C23F272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792AD5A-D8E2-99DF-9AE5-40FCCC4196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572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0FDFD5-6C44-F268-57B1-88A46E44BE9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00699D3-F825-ED6B-39D6-E2C84C8AB5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065846D-3A59-AED3-EC21-BD5D2605898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995BEE8-2D03-479E-F8D0-35E3FDA7C6A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053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B8BABA-7DDB-B5E4-053C-E42F183088C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165427D-F66C-6CC6-D579-3957779D7A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9C162C-1712-33F9-5CBE-E9FE08EEA3B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D854507-C8B3-5FE4-5163-A902DC30BAC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727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3E1C86F-3046-BF61-0585-119FB76624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93CF33E-5856-D1DF-9D12-CF649B2258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3A7123-A95C-1F93-0D6C-C72D83F0A2B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17C4FF1-8844-7810-BB2C-408A2434927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5967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5363C0-8B2E-4C6D-C230-A0B41D09858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47C7F79-B474-BEDE-0AC9-142D657859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E4BB89-F867-A768-A728-DF03184E5B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84ACF1D-7B3A-6041-2D87-760A7306E1E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38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DF02F1C-4361-82FB-C530-9D9A67712F7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0690D24-CDF2-CE4D-C7B7-078B25DC90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78C0D9F-7AFC-71AB-D86E-0E03BF58DBF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B9F5A3E-6414-9169-CBFB-80C1C0AB737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2602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40004F7-BAAC-240B-4A81-D67C1C8B95B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673C8A-6BAB-F4AE-A2E9-30C85680CC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75819A-765A-94A8-BD50-E1D4B9F614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6321037-27BB-607A-A7EB-7337826439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0305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BADDB42-85FC-88A5-0147-997EAACF064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CA1D64F-A7CB-D127-377B-86A69642F3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8E0D00-CD56-7A51-2DB1-DE49BB7C70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F02D28-0953-A21C-F936-23954F3EA8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0816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9D50F96-6104-9573-A996-B2FF75718E7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A4C9588-BAF5-1A25-41CF-9A747EFC35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98303C-2E4D-88B0-E464-228A3CA571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2AD2F9F-F294-9474-2A62-97B693CBA1E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789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06A1E5-FB5D-4A88-FB4E-2CAC8AFEE57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150987-3D41-8C5B-5BBF-ED6EE4D2D8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9223988-30AA-F5EC-D998-C1453DD9BE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6CFA6E3-69ED-7222-C77D-691DB96E2B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412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F28A6A6-FB69-2559-2764-50FA03F069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488D7E-04B4-6E1F-AD4A-6008EB7A5F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33FAACE-BE64-44FB-750B-2201052785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557C386-72DD-46C5-DB0B-157777483C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14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03CCA0-064A-11C8-A49A-81C1ADAD6F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CBA379-9B7F-0AA6-4746-9D000BDF1F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432486-78EA-F840-C322-B69678B5D8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F68788-7483-B412-2A47-AACA81924F4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55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766D0BB-71DE-2838-A472-12D7DF1058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8EFE6F3-6670-83F2-7054-06FD6EAF21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C3C122-DA34-8812-CB18-80684C1914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2CA7E98-AB5E-888F-D3AF-566C42DF0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83865C7-DF26-3D98-B154-DF640002B48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FD194F9-B1B1-C17A-5C4E-2E5D628317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A3EE6C8-6CC0-0BD1-C534-48494DC7B6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24535EE-0BAC-B195-17F2-F446DD59A44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96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D0541E-8636-99EA-573A-23FE9A94E6A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F4B896-DFC9-0FC8-A2CE-922491010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69901B3-F4BD-0223-A8AD-3E2D07D86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AD58F27-C5B3-0BF8-27FC-D580B57C8CD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5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26-11-2024</a:t>
            </a:fld>
            <a:endParaRPr lang="en-IN" dirty="0"/>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26-11-2024</a:t>
            </a:fld>
            <a:endParaRPr lang="en-IN" dirty="0"/>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424727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UNIT – III</a:t>
            </a:r>
          </a:p>
          <a:p>
            <a:pPr fontAlgn="base">
              <a:lnSpc>
                <a:spcPct val="150000"/>
              </a:lnSpc>
            </a:pPr>
            <a:r>
              <a:rPr lang="en-US" sz="3600" b="1" dirty="0">
                <a:latin typeface="Nunito Sans"/>
              </a:rPr>
              <a:t>			ENSEMBLE TECHNIQUES</a:t>
            </a:r>
          </a:p>
          <a:p>
            <a:pPr fontAlgn="base">
              <a:lnSpc>
                <a:spcPct val="150000"/>
              </a:lnSpc>
            </a:pPr>
            <a:r>
              <a:rPr lang="en-US" sz="3600" b="1" dirty="0">
                <a:latin typeface="Nunito Sans"/>
              </a:rPr>
              <a:t>		AND UNSUPERVISED LEARNING </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itchFamily="2" charset="0"/>
                <a:ea typeface="Calibri" panose="020F0502020204030204"/>
                <a:cs typeface="Calibri" panose="020F0502020204030204"/>
                <a:sym typeface="Calibri" panose="020F0502020204030204"/>
              </a:rPr>
              <a:t>                                                                                                         MACHINE LEARNING </a:t>
            </a: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B3CE843-0AFA-47E0-FF0F-05713FC0F0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F5265F-6666-2249-A44D-9C9BF3082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552619-7480-8EBF-4884-78654231EC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D3E8590F-D024-450A-EC2E-9AF360E9DD5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FA69CF3-7E2E-A06B-A0CE-93DBD5E7B0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7E25F0E-2DA7-CA34-2A60-DAE9B8306E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292412B-1F4B-C0FB-1F1F-5FE66A0ACD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583C17-DC08-7BF4-1F6E-21FAE78E41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0873FA1-D678-14A5-2F63-4103CE9C50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5329DA-D286-9B87-66AC-FE3CF36968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01D8A2DC-BB48-166D-A586-7BC69AB7F9D4}"/>
              </a:ext>
            </a:extLst>
          </p:cNvPr>
          <p:cNvSpPr txBox="1"/>
          <p:nvPr/>
        </p:nvSpPr>
        <p:spPr>
          <a:xfrm>
            <a:off x="440394" y="1022035"/>
            <a:ext cx="12036424" cy="5747727"/>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Ensemble learning Technique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"An ensembled model is a machine learning model that combines the predictions from two or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more models.”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Ensemble learning is one of the most powerful machine learning techniques that use the combined output of two or more models/weak learners and solve a particular computational intelligence problem.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E.g., a Random Forest algorithm is an ensemble of various decision trees combined.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Ensemble learning is primarily used to improve the model performance, such as classification, prediction, function approximation, etc.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Simple Ensemble Training Methods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typically just involve the application of statistical summary techniques, such as determining the mode, mean, or weighted average of a set of predictions. </a:t>
            </a:r>
          </a:p>
        </p:txBody>
      </p:sp>
      <p:pic>
        <p:nvPicPr>
          <p:cNvPr id="117" name="Google Shape;117;p3">
            <a:extLst>
              <a:ext uri="{FF2B5EF4-FFF2-40B4-BE49-F238E27FC236}">
                <a16:creationId xmlns:a16="http://schemas.microsoft.com/office/drawing/2014/main" id="{AEAADF5D-B4B5-78F0-85B4-333A2834CE89}"/>
              </a:ext>
            </a:extLst>
          </p:cNvPr>
          <p:cNvPicPr preferRelativeResize="0"/>
          <p:nvPr/>
        </p:nvPicPr>
        <p:blipFill rotWithShape="1">
          <a:blip r:embed="rId3"/>
          <a:srcRect/>
          <a:stretch>
            <a:fillRect/>
          </a:stretch>
        </p:blipFill>
        <p:spPr>
          <a:xfrm>
            <a:off x="9510610" y="5413116"/>
            <a:ext cx="2240996" cy="272949"/>
          </a:xfrm>
          <a:prstGeom prst="rect">
            <a:avLst/>
          </a:prstGeom>
          <a:noFill/>
          <a:ln>
            <a:noFill/>
          </a:ln>
        </p:spPr>
      </p:pic>
    </p:spTree>
    <p:extLst>
      <p:ext uri="{BB962C8B-B14F-4D97-AF65-F5344CB8AC3E}">
        <p14:creationId xmlns:p14="http://schemas.microsoft.com/office/powerpoint/2010/main" val="153696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3801E6-6E93-2EC7-8B05-69BF36F3BD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6DD37DA-8B85-AF82-5D93-D8ED6418BE9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5ECE470-D4CB-A366-E81E-449E77141C8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58549336-40F8-9CC6-F7CF-8462F156C82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062CE83-5BAE-DB8E-16F8-01E03239F1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49C82A-9022-FD10-C7EA-679D82C62F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CF5311-B1DA-82D1-F0F5-2BDA49A58C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2315D6F-0A7B-B22B-BF7F-1EC36C14CC5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BC90CB-5AD1-D359-FDD2-CC7EA026C7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EDFF932-08D7-7967-E6D4-16C11C08D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185D3B4-89B0-357C-1F01-045F3600C253}"/>
              </a:ext>
            </a:extLst>
          </p:cNvPr>
          <p:cNvSpPr txBox="1"/>
          <p:nvPr/>
        </p:nvSpPr>
        <p:spPr>
          <a:xfrm>
            <a:off x="251708" y="932571"/>
            <a:ext cx="12036424" cy="5850319"/>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Advanced Ensemble Training Methods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Bagging: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 is a method used to solve supervised machine learning problems.</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Boosting: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Boosting is an ensemble method that enables each member to learn from the </a:t>
            </a:r>
          </a:p>
          <a:p>
            <a:pPr marL="692785" indent="-234950" algn="l">
              <a:lnSpc>
                <a:spcPct val="150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preceding member's mistakes and make better predictions for the future.</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Stacking: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Stacking is one of the popular ensemble modeling techniques in machine learning. Weak learners are ensembled in a parallel manner in that by combining them with Meta learners, we can predict better predictions for the future</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Ensemble learning methods can be divided into one of two different groups:</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 Sequential methods</a:t>
            </a: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Base learners/models are generated sequentially, the dependence between the base learners is exploited to get more accurate predictions.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Eg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AdaBoost,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XGBoost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and Gradient tree boosting. </a:t>
            </a:r>
          </a:p>
        </p:txBody>
      </p:sp>
      <p:pic>
        <p:nvPicPr>
          <p:cNvPr id="117" name="Google Shape;117;p3">
            <a:extLst>
              <a:ext uri="{FF2B5EF4-FFF2-40B4-BE49-F238E27FC236}">
                <a16:creationId xmlns:a16="http://schemas.microsoft.com/office/drawing/2014/main" id="{8D52CE7C-6A12-0D61-8A5D-09DC0BAEAB72}"/>
              </a:ext>
            </a:extLst>
          </p:cNvPr>
          <p:cNvPicPr preferRelativeResize="0"/>
          <p:nvPr/>
        </p:nvPicPr>
        <p:blipFill rotWithShape="1">
          <a:blip r:embed="rId3"/>
          <a:srcRect/>
          <a:stretch>
            <a:fillRect/>
          </a:stretch>
        </p:blipFill>
        <p:spPr>
          <a:xfrm>
            <a:off x="9510610" y="5413116"/>
            <a:ext cx="2240996" cy="272949"/>
          </a:xfrm>
          <a:prstGeom prst="rect">
            <a:avLst/>
          </a:prstGeom>
          <a:noFill/>
          <a:ln>
            <a:noFill/>
          </a:ln>
        </p:spPr>
      </p:pic>
    </p:spTree>
    <p:extLst>
      <p:ext uri="{BB962C8B-B14F-4D97-AF65-F5344CB8AC3E}">
        <p14:creationId xmlns:p14="http://schemas.microsoft.com/office/powerpoint/2010/main" val="317413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5E5028D-5CF7-56B3-C89A-E4984A654E7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7596C06-5041-CDD9-B527-24E81E6E5A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92CC5A-E99F-0E23-A88F-6CDBD5D6912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ENSEMBLE LEARNING TECHNIQUE </a:t>
            </a:r>
          </a:p>
        </p:txBody>
      </p:sp>
      <p:sp>
        <p:nvSpPr>
          <p:cNvPr id="29700" name="Rectangle 4">
            <a:extLst>
              <a:ext uri="{FF2B5EF4-FFF2-40B4-BE49-F238E27FC236}">
                <a16:creationId xmlns:a16="http://schemas.microsoft.com/office/drawing/2014/main" id="{3D73256D-C414-486E-950D-46A94215E74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0972AD0-F9CE-25AD-BAC5-27311A2BE5C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BB4EE03-7615-CD7E-60E8-79A0F1D252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54037F5-5013-D9DF-1658-0485D8A67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552C18-F36A-E9BC-8045-9D59F8FB3C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48312E6-E433-DE5C-555B-2A36682D9B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BD4BF9-70BF-DD3A-8227-A83079589F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0CFA9D1-1F43-E31D-2A27-F06B1DB4A791}"/>
              </a:ext>
            </a:extLst>
          </p:cNvPr>
          <p:cNvSpPr txBox="1"/>
          <p:nvPr/>
        </p:nvSpPr>
        <p:spPr>
          <a:xfrm>
            <a:off x="251708" y="932571"/>
            <a:ext cx="12036424" cy="5183470"/>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 Technique in Ensemble Learning : </a:t>
            </a:r>
          </a:p>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Bagging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is primarily used to solve supervised machine learning problems. Classified into:</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Bootstrapping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sampling method that is used to derive samples from the data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using the replacement procedure. First, random data samples are fed to the primary model, and then a base learning algorithm is run on the samples to complete the learning process.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Aggregation</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process of combining the output of all base models and, based on their output, predicting an aggregate result with greater accuracy and reduced variance.</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Example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the Random Forest method, predictions from multiple decision trees are ensembled parallelly. Further, in regression problems, we use an average of these predictions to get the final output, whereas, in classification problems, the model is selected as the predicted class</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B6EAC04A-A093-7977-D392-048488235593}"/>
              </a:ext>
            </a:extLst>
          </p:cNvPr>
          <p:cNvPicPr preferRelativeResize="0"/>
          <p:nvPr/>
        </p:nvPicPr>
        <p:blipFill rotWithShape="1">
          <a:blip r:embed="rId3"/>
          <a:srcRect/>
          <a:stretch>
            <a:fillRect/>
          </a:stretch>
        </p:blipFill>
        <p:spPr>
          <a:xfrm>
            <a:off x="9540590" y="6342506"/>
            <a:ext cx="2240996" cy="272949"/>
          </a:xfrm>
          <a:prstGeom prst="rect">
            <a:avLst/>
          </a:prstGeom>
          <a:noFill/>
          <a:ln>
            <a:noFill/>
          </a:ln>
        </p:spPr>
      </p:pic>
    </p:spTree>
    <p:extLst>
      <p:ext uri="{BB962C8B-B14F-4D97-AF65-F5344CB8AC3E}">
        <p14:creationId xmlns:p14="http://schemas.microsoft.com/office/powerpoint/2010/main" val="257488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554437-F647-FDA2-3A13-E1F59A33DC7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54C57E-B7C8-871E-D517-94E6A0474F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2AFF4-5855-7EB6-4CE2-032A7222358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5D842457-32FA-FB81-260D-ECED6B3FF4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E01D599-3FE5-049E-A516-F72077FD53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9E29DC7-2944-2931-3E44-9C81D143A9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1219D86-A366-A364-F3B5-0324E59170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A207C32-1B89-47EE-9FD0-C947082949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7F40E01-8A78-8325-FDAD-1BBE8B1FF8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0A38071-6B7C-FBA3-03BE-B6F0807EA7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BD22E9E-5087-AE30-D4B6-7B6DD20E8243}"/>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1A1DB0D2-4AEE-87FC-D368-5F8AF4C1C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2610" y="898608"/>
            <a:ext cx="5868000" cy="3066302"/>
          </a:xfrm>
          <a:prstGeom prst="rect">
            <a:avLst/>
          </a:prstGeom>
        </p:spPr>
      </p:pic>
      <p:sp>
        <p:nvSpPr>
          <p:cNvPr id="8" name="TextBox 7">
            <a:extLst>
              <a:ext uri="{FF2B5EF4-FFF2-40B4-BE49-F238E27FC236}">
                <a16:creationId xmlns:a16="http://schemas.microsoft.com/office/drawing/2014/main" id="{10BD5A20-2B1E-CC5B-3003-26CDE946BCC4}"/>
              </a:ext>
            </a:extLst>
          </p:cNvPr>
          <p:cNvSpPr txBox="1"/>
          <p:nvPr/>
        </p:nvSpPr>
        <p:spPr>
          <a:xfrm>
            <a:off x="984657" y="3922537"/>
            <a:ext cx="11183906" cy="2823850"/>
          </a:xfrm>
          <a:prstGeom prst="rect">
            <a:avLst/>
          </a:prstGeom>
          <a:noFill/>
        </p:spPr>
        <p:txBody>
          <a:bodyPr wrap="square">
            <a:spAutoFit/>
          </a:bodyPr>
          <a:lstStyle/>
          <a:p>
            <a:pPr>
              <a:lnSpc>
                <a:spcPct val="150000"/>
              </a:lnSpc>
            </a:pPr>
            <a:r>
              <a:rPr lang="en-US" sz="2000" b="1" dirty="0">
                <a:latin typeface="Nunito Sans" pitchFamily="2" charset="0"/>
              </a:rPr>
              <a:t>Implementation Steps of Bagging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1: Multiple subsets are created from the original data set with equal tuples, selecting observations with replacement.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2: A base model is created on each of these subsets. </a:t>
            </a:r>
          </a:p>
          <a:p>
            <a:pPr>
              <a:lnSpc>
                <a:spcPct val="150000"/>
              </a:lnSpc>
            </a:pPr>
            <a:r>
              <a:rPr lang="en-US" sz="2000" dirty="0">
                <a:latin typeface="Nunito Sans" pitchFamily="2" charset="0"/>
              </a:rPr>
              <a:t>• </a:t>
            </a:r>
            <a:r>
              <a:rPr lang="en-US" sz="2000" b="1" dirty="0">
                <a:latin typeface="Nunito Sans" pitchFamily="2" charset="0"/>
              </a:rPr>
              <a:t>Step</a:t>
            </a:r>
            <a:r>
              <a:rPr lang="en-US" sz="2000" dirty="0">
                <a:latin typeface="Nunito Sans" pitchFamily="2" charset="0"/>
              </a:rPr>
              <a:t> 3: Each model is learned in parallel with each training set and independent of each other. • </a:t>
            </a:r>
            <a:r>
              <a:rPr lang="en-US" sz="2000" b="1" dirty="0">
                <a:latin typeface="Nunito Sans" pitchFamily="2" charset="0"/>
              </a:rPr>
              <a:t>Step</a:t>
            </a:r>
            <a:r>
              <a:rPr lang="en-US" sz="2000" dirty="0">
                <a:latin typeface="Nunito Sans" pitchFamily="2" charset="0"/>
              </a:rPr>
              <a:t> 4: The final predictions are determined by combining the predictions from all the models. </a:t>
            </a:r>
            <a:endParaRPr lang="en-IN" sz="2000" dirty="0">
              <a:latin typeface="Nunito Sans" pitchFamily="2" charset="0"/>
            </a:endParaRPr>
          </a:p>
        </p:txBody>
      </p:sp>
    </p:spTree>
    <p:extLst>
      <p:ext uri="{BB962C8B-B14F-4D97-AF65-F5344CB8AC3E}">
        <p14:creationId xmlns:p14="http://schemas.microsoft.com/office/powerpoint/2010/main" val="196224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A2DE65-388C-3F7F-28E0-BAB743F2E87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1CEF5EE-3F21-7B40-C527-A99FD3C0ABE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597C4D-7FD1-756C-97DD-FD4BF5F3023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369C6643-ED9C-CC16-5566-60B37F7EF39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0FB07C-43F2-EE57-838E-89CCFDF4ED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00EDD10-866C-FFE5-FA8F-A71DDC3085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B57C1AA-EF2F-216B-A6CE-7EB6634EB3C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F03D269-8CE8-33B7-B0B7-733467CA92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AD2D65D-FE63-4E05-849D-139EA73302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56FADB4-BC97-5AD4-452D-2E7DEA768F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15CF018-4717-6A8B-1E29-23DB74451AB7}"/>
              </a:ext>
            </a:extLst>
          </p:cNvPr>
          <p:cNvPicPr preferRelativeResize="0"/>
          <p:nvPr/>
        </p:nvPicPr>
        <p:blipFill rotWithShape="1">
          <a:blip r:embed="rId3"/>
          <a:srcRect/>
          <a:stretch>
            <a:fillRect/>
          </a:stretch>
        </p:blipFill>
        <p:spPr>
          <a:xfrm>
            <a:off x="9570570" y="6249951"/>
            <a:ext cx="2356664" cy="298800"/>
          </a:xfrm>
          <a:prstGeom prst="rect">
            <a:avLst/>
          </a:prstGeom>
          <a:noFill/>
          <a:ln>
            <a:noFill/>
          </a:ln>
        </p:spPr>
      </p:pic>
      <p:sp>
        <p:nvSpPr>
          <p:cNvPr id="8" name="TextBox 7">
            <a:extLst>
              <a:ext uri="{FF2B5EF4-FFF2-40B4-BE49-F238E27FC236}">
                <a16:creationId xmlns:a16="http://schemas.microsoft.com/office/drawing/2014/main" id="{6A184D0B-B8E2-3135-5614-9815C35237DD}"/>
              </a:ext>
            </a:extLst>
          </p:cNvPr>
          <p:cNvSpPr txBox="1"/>
          <p:nvPr/>
        </p:nvSpPr>
        <p:spPr>
          <a:xfrm>
            <a:off x="984657" y="1374207"/>
            <a:ext cx="11183906" cy="5132174"/>
          </a:xfrm>
          <a:prstGeom prst="rect">
            <a:avLst/>
          </a:prstGeom>
          <a:noFill/>
        </p:spPr>
        <p:txBody>
          <a:bodyPr wrap="square">
            <a:spAutoFit/>
          </a:bodyPr>
          <a:lstStyle/>
          <a:p>
            <a:pPr>
              <a:lnSpc>
                <a:spcPct val="150000"/>
              </a:lnSpc>
            </a:pPr>
            <a:r>
              <a:rPr lang="en-US" sz="2000" b="1" dirty="0">
                <a:latin typeface="Nunito Sans" pitchFamily="2" charset="0"/>
              </a:rPr>
              <a:t>Boosting Technique in Ensemble learning :</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 Boosting </a:t>
            </a:r>
            <a:r>
              <a:rPr lang="en-US" sz="2000" dirty="0">
                <a:latin typeface="Nunito Sans" pitchFamily="2" charset="0"/>
              </a:rPr>
              <a:t>enables each member to learn from the preceding member's mistakes and make better predictions for the future.</a:t>
            </a:r>
          </a:p>
          <a:p>
            <a:pPr>
              <a:lnSpc>
                <a:spcPct val="150000"/>
              </a:lnSpc>
            </a:pPr>
            <a:r>
              <a:rPr lang="en-US" sz="2000" dirty="0">
                <a:latin typeface="Nunito Sans" pitchFamily="2" charset="0"/>
              </a:rPr>
              <a:t>• It is done by building a model by using weak models in series.</a:t>
            </a:r>
          </a:p>
          <a:p>
            <a:pPr>
              <a:lnSpc>
                <a:spcPct val="150000"/>
              </a:lnSpc>
            </a:pPr>
            <a:r>
              <a:rPr lang="en-US" sz="2000" dirty="0">
                <a:latin typeface="Nunito Sans" pitchFamily="2" charset="0"/>
              </a:rPr>
              <a:t>• Firstly, a model is built from the training data.</a:t>
            </a:r>
          </a:p>
          <a:p>
            <a:pPr>
              <a:lnSpc>
                <a:spcPct val="150000"/>
              </a:lnSpc>
            </a:pPr>
            <a:r>
              <a:rPr lang="en-US" sz="2000" dirty="0">
                <a:latin typeface="Nunito Sans" pitchFamily="2" charset="0"/>
              </a:rPr>
              <a:t>• Then the second model is built which tries to correct the errors present in the first model.</a:t>
            </a:r>
          </a:p>
          <a:p>
            <a:pPr>
              <a:lnSpc>
                <a:spcPct val="150000"/>
              </a:lnSpc>
            </a:pPr>
            <a:r>
              <a:rPr lang="en-US" sz="2000" dirty="0">
                <a:latin typeface="Nunito Sans" pitchFamily="2" charset="0"/>
              </a:rPr>
              <a:t>• This procedure is continued and models are added until either the complete training data set is predicted correctly or the maximum number of models is added.</a:t>
            </a:r>
          </a:p>
          <a:p>
            <a:pPr>
              <a:lnSpc>
                <a:spcPct val="150000"/>
              </a:lnSpc>
            </a:pPr>
            <a:r>
              <a:rPr lang="en-US" sz="2000" dirty="0">
                <a:latin typeface="Nunito Sans" pitchFamily="2" charset="0"/>
              </a:rPr>
              <a:t>• AdaBoost is short for Adaptive Boosting and is a very popular boosting technique that combines multiple “weak classifiers” into a single “strong classifier”.</a:t>
            </a:r>
            <a:endParaRPr lang="en-IN" sz="2000" dirty="0">
              <a:latin typeface="Nunito Sans" pitchFamily="2" charset="0"/>
            </a:endParaRPr>
          </a:p>
        </p:txBody>
      </p:sp>
    </p:spTree>
    <p:extLst>
      <p:ext uri="{BB962C8B-B14F-4D97-AF65-F5344CB8AC3E}">
        <p14:creationId xmlns:p14="http://schemas.microsoft.com/office/powerpoint/2010/main" val="11762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19BB1-CAF4-4D3A-D12C-DE1DDD068BA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F6275D2-01EA-F492-CA40-C66FD5AFB0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0A9F67-3D33-EF35-539D-F7D347AD3AD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1127A1B-7F3E-DF7D-4C31-F33F189E7A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9C57676-085C-1BE7-4E52-B09E5F02F3C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679F2EF-EFD2-52BC-9C91-A56A0F1E76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824BAE6-C0EC-03AB-3C29-8637BD57E1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77025F8-DD74-37CF-65DB-A59D086D51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830B73-1D5F-FF77-87BA-B996179064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50389B3-8315-4737-7903-E61CF8B26B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9E13475-0193-819D-5486-1CF3B5B67645}"/>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278281E9-F39E-FEBE-28D8-343B3C733F36}"/>
              </a:ext>
            </a:extLst>
          </p:cNvPr>
          <p:cNvSpPr txBox="1"/>
          <p:nvPr/>
        </p:nvSpPr>
        <p:spPr>
          <a:xfrm>
            <a:off x="984657" y="984461"/>
            <a:ext cx="11183906" cy="5132174"/>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1. Initialize the dataset and assign equal weight to each of the data point.</a:t>
            </a:r>
          </a:p>
          <a:p>
            <a:pPr>
              <a:lnSpc>
                <a:spcPct val="150000"/>
              </a:lnSpc>
            </a:pPr>
            <a:r>
              <a:rPr lang="en-US" sz="2000" dirty="0">
                <a:latin typeface="Nunito Sans" pitchFamily="2" charset="0"/>
              </a:rPr>
              <a:t>2. Provide this as input to the model and identify the wrongly classified data points.</a:t>
            </a:r>
          </a:p>
          <a:p>
            <a:pPr>
              <a:lnSpc>
                <a:spcPct val="150000"/>
              </a:lnSpc>
            </a:pPr>
            <a:r>
              <a:rPr lang="en-US" sz="2000" dirty="0">
                <a:latin typeface="Nunito Sans" pitchFamily="2" charset="0"/>
              </a:rPr>
              <a:t>3. Increase the weight of the wrongly classified data points and decrease the</a:t>
            </a:r>
          </a:p>
          <a:p>
            <a:pPr>
              <a:lnSpc>
                <a:spcPct val="150000"/>
              </a:lnSpc>
            </a:pPr>
            <a:r>
              <a:rPr lang="en-US" sz="2000" dirty="0">
                <a:latin typeface="Nunito Sans" pitchFamily="2" charset="0"/>
              </a:rPr>
              <a:t>weights of correctly classified data points. And then normalize the weights of all</a:t>
            </a:r>
          </a:p>
          <a:p>
            <a:pPr>
              <a:lnSpc>
                <a:spcPct val="150000"/>
              </a:lnSpc>
            </a:pPr>
            <a:r>
              <a:rPr lang="en-US" sz="2000" dirty="0">
                <a:latin typeface="Nunito Sans" pitchFamily="2" charset="0"/>
              </a:rPr>
              <a:t>data points.</a:t>
            </a:r>
          </a:p>
          <a:p>
            <a:pPr>
              <a:lnSpc>
                <a:spcPct val="150000"/>
              </a:lnSpc>
            </a:pPr>
            <a:r>
              <a:rPr lang="en-US" sz="2000" dirty="0">
                <a:latin typeface="Nunito Sans" pitchFamily="2" charset="0"/>
              </a:rPr>
              <a:t>4. if (got required results)</a:t>
            </a:r>
          </a:p>
          <a:p>
            <a:pPr>
              <a:lnSpc>
                <a:spcPct val="150000"/>
              </a:lnSpc>
            </a:pPr>
            <a:r>
              <a:rPr lang="en-US" sz="2000" dirty="0">
                <a:latin typeface="Nunito Sans" pitchFamily="2" charset="0"/>
              </a:rPr>
              <a:t>Goto step 5</a:t>
            </a:r>
          </a:p>
          <a:p>
            <a:pPr>
              <a:lnSpc>
                <a:spcPct val="150000"/>
              </a:lnSpc>
            </a:pPr>
            <a:r>
              <a:rPr lang="en-US" sz="2000" dirty="0">
                <a:latin typeface="Nunito Sans" pitchFamily="2" charset="0"/>
              </a:rPr>
              <a:t>else</a:t>
            </a:r>
          </a:p>
          <a:p>
            <a:pPr>
              <a:lnSpc>
                <a:spcPct val="150000"/>
              </a:lnSpc>
            </a:pPr>
            <a:r>
              <a:rPr lang="en-US" sz="2000" dirty="0">
                <a:latin typeface="Nunito Sans" pitchFamily="2" charset="0"/>
              </a:rPr>
              <a:t>Goto step 2</a:t>
            </a:r>
            <a:endParaRPr lang="en-IN" sz="2000" dirty="0">
              <a:latin typeface="Nunito Sans" pitchFamily="2" charset="0"/>
            </a:endParaRPr>
          </a:p>
        </p:txBody>
      </p:sp>
    </p:spTree>
    <p:extLst>
      <p:ext uri="{BB962C8B-B14F-4D97-AF65-F5344CB8AC3E}">
        <p14:creationId xmlns:p14="http://schemas.microsoft.com/office/powerpoint/2010/main" val="14739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1DA5A9E-5FFC-12EA-0768-12BD300ACEC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E93AC8E-1BB7-1811-BC5F-17E2E7F56BB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C72F39-AA4F-D820-4533-619953E5E3B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4486CC4-F0B8-45D2-3A58-2286D3C6087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BC7056D-3BDB-9412-8C2C-35BE4B9C0EA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20D69BE-7495-7566-0DB8-D9CF733923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2F17538-0023-6A5E-7257-B73BF03B41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E85B635-57C9-67E4-BF6A-119B92FBE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C678EEF-86F0-DC2D-09C3-5FC1C96F9A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5B8988C-9D71-71E9-8F95-D36BFCA95B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199E23E6-97C0-1ED3-6ED0-17889987C3A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49C85D48-855F-439F-8077-824C37925327}"/>
              </a:ext>
            </a:extLst>
          </p:cNvPr>
          <p:cNvSpPr txBox="1"/>
          <p:nvPr/>
        </p:nvSpPr>
        <p:spPr>
          <a:xfrm>
            <a:off x="307975" y="5722956"/>
            <a:ext cx="12191999" cy="977191"/>
          </a:xfrm>
          <a:prstGeom prst="rect">
            <a:avLst/>
          </a:prstGeom>
          <a:noFill/>
        </p:spPr>
        <p:txBody>
          <a:bodyPr wrap="square">
            <a:spAutoFit/>
          </a:bodyPr>
          <a:lstStyle/>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Fig. An illustration of the boosting algorithm, consisting of the parallel learners weighted dataset.</a:t>
            </a:r>
          </a:p>
        </p:txBody>
      </p:sp>
      <p:pic>
        <p:nvPicPr>
          <p:cNvPr id="3" name="Picture 2">
            <a:extLst>
              <a:ext uri="{FF2B5EF4-FFF2-40B4-BE49-F238E27FC236}">
                <a16:creationId xmlns:a16="http://schemas.microsoft.com/office/drawing/2014/main" id="{BB99DCA8-A647-DC39-28A5-46D263DBD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102" y="937706"/>
            <a:ext cx="6086006" cy="5214010"/>
          </a:xfrm>
          <a:prstGeom prst="rect">
            <a:avLst/>
          </a:prstGeom>
        </p:spPr>
      </p:pic>
    </p:spTree>
    <p:extLst>
      <p:ext uri="{BB962C8B-B14F-4D97-AF65-F5344CB8AC3E}">
        <p14:creationId xmlns:p14="http://schemas.microsoft.com/office/powerpoint/2010/main" val="174380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57F833-0CCC-B0A9-E383-6C22E3FAD91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696C4D5-C6A9-0EC5-94EE-6E88121BCBB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743407-00DB-9EB3-BBA2-0F4B95C0C8A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BC8751B-03F2-1312-87C2-EC80CBEE3D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330A587-9F01-1DB8-D065-10951B3F3FC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5B9057C-62BC-8392-FC30-4F91DFA19D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E0B8B6-DADE-0E99-5EA4-AEF6B479C3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8CE4F9-4A23-24C6-19E0-CDA344F718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B35EB92-47D8-0086-BA6A-B5C4C6E33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D0A693C-5734-B15C-3869-C7FC28EE2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ABD16B61-0535-5C02-E7EB-3087FDA03CA2}"/>
              </a:ext>
            </a:extLst>
          </p:cNvPr>
          <p:cNvSpPr txBox="1"/>
          <p:nvPr/>
        </p:nvSpPr>
        <p:spPr>
          <a:xfrm>
            <a:off x="44967" y="887127"/>
            <a:ext cx="12752308" cy="6463051"/>
          </a:xfrm>
          <a:prstGeom prst="rect">
            <a:avLst/>
          </a:prstGeom>
          <a:noFill/>
        </p:spPr>
        <p:txBody>
          <a:bodyPr wrap="square">
            <a:spAutoFit/>
          </a:bodyPr>
          <a:lstStyle/>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Similarities Between Bagging and Boosting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Both are ensemble methods to get N learners from 1 learner.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2. Both generate several training data sets by random sampling.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3. Both make the final decision by averaging the N learners  (or taking the majority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of them </a:t>
            </a:r>
            <a:r>
              <a:rPr lang="en-US"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i.e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Majority Voting).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4. Both are good at reducing variance and provide higher stability.</a:t>
            </a:r>
          </a:p>
          <a:p>
            <a:pPr marL="692785" indent="-234950" algn="l">
              <a:lnSpc>
                <a:spcPct val="107000"/>
              </a:lnSpc>
              <a:spcAft>
                <a:spcPts val="800"/>
              </a:spcAft>
            </a:pPr>
            <a:endPar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Differences between Bagging and Boosting</a:t>
            </a:r>
          </a:p>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Bagging 						Boosting                                                                   </a:t>
            </a:r>
          </a:p>
          <a:p>
            <a:pPr marL="800735" indent="-342900">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The simplest way of combining predictions	 	</a:t>
            </a:r>
            <a:r>
              <a:rPr lang="en-US" sz="2000" dirty="0">
                <a:latin typeface="Nunito Sans" pitchFamily="2"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 way of combining predictions that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that belong to the same type.				   belong to the different types.</a:t>
            </a:r>
          </a:p>
          <a:p>
            <a:pPr marL="800735" indent="-342900">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Aim to decrease variance, not bias			</a:t>
            </a:r>
            <a:r>
              <a:rPr lang="en-US" sz="2000" dirty="0">
                <a:latin typeface="Nunito Sans" pitchFamily="2" charset="0"/>
              </a:rPr>
              <a:t>•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Aim to decrease bias, not variance.</a:t>
            </a:r>
          </a:p>
          <a:p>
            <a:pPr marL="800735" indent="-342900">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Each model receives equal 	weight.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dirty="0">
                <a:latin typeface="Nunito Sans" pitchFamily="2" charset="0"/>
              </a:rPr>
              <a: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W</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eighted based on performance.</a:t>
            </a:r>
          </a:p>
          <a:p>
            <a:pPr marL="800735" indent="-342900" algn="l">
              <a:lnSpc>
                <a:spcPct val="107000"/>
              </a:lnSpc>
              <a:spcAft>
                <a:spcPts val="800"/>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Each model is built  independently.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dirty="0">
                <a:latin typeface="Nunito Sans" pitchFamily="2" charset="0"/>
              </a:rPr>
              <a: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nfluenced by of previously built model</a:t>
            </a:r>
          </a:p>
          <a:p>
            <a:pPr marL="692785" indent="-234950" algn="l">
              <a:lnSpc>
                <a:spcPct val="107000"/>
              </a:lnSpc>
              <a:spcAft>
                <a:spcPts val="800"/>
              </a:spcAft>
            </a:pPr>
            <a:endPar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223335C2-E4F8-60AB-85CB-5694F711FA57}"/>
              </a:ext>
            </a:extLst>
          </p:cNvPr>
          <p:cNvPicPr preferRelativeResize="0"/>
          <p:nvPr/>
        </p:nvPicPr>
        <p:blipFill rotWithShape="1">
          <a:blip r:embed="rId3"/>
          <a:srcRect/>
          <a:stretch>
            <a:fillRect/>
          </a:stretch>
        </p:blipFill>
        <p:spPr>
          <a:xfrm>
            <a:off x="10762937" y="6331596"/>
            <a:ext cx="1344176" cy="184989"/>
          </a:xfrm>
          <a:prstGeom prst="rect">
            <a:avLst/>
          </a:prstGeom>
          <a:noFill/>
          <a:ln>
            <a:noFill/>
          </a:ln>
        </p:spPr>
      </p:pic>
    </p:spTree>
    <p:extLst>
      <p:ext uri="{BB962C8B-B14F-4D97-AF65-F5344CB8AC3E}">
        <p14:creationId xmlns:p14="http://schemas.microsoft.com/office/powerpoint/2010/main" val="117147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2D97635-9821-5B18-5641-C2A94FC725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160002-3010-1278-2CA9-7DD8B5A40A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1F658-D268-DD88-3F6D-6C8DAAF5010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49A00A6C-D99F-FA49-0C0D-0057B6A193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D8E9661-53CE-AF27-F558-9BB98BF2A1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1E0426D-5E70-26E4-E785-AAFF6BD0A1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CC45D9-5A01-4C55-52E5-4A573F658A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C9EEF8F-2550-D4BE-B9D8-5C454F7B27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1FFF215-DEB5-BDF6-1146-5D9DEF8B47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7F644A4-B985-A61F-6FCB-08764806DC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B26F082-57C1-AB84-8A95-B48E776F6CCD}"/>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D79E638-4C01-7AD2-CE29-12D1487F46A6}"/>
              </a:ext>
            </a:extLst>
          </p:cNvPr>
          <p:cNvSpPr txBox="1"/>
          <p:nvPr/>
        </p:nvSpPr>
        <p:spPr>
          <a:xfrm>
            <a:off x="984657" y="804581"/>
            <a:ext cx="11183906" cy="5593839"/>
          </a:xfrm>
          <a:prstGeom prst="rect">
            <a:avLst/>
          </a:prstGeom>
          <a:noFill/>
        </p:spPr>
        <p:txBody>
          <a:bodyPr wrap="square">
            <a:spAutoFit/>
          </a:bodyPr>
          <a:lstStyle/>
          <a:p>
            <a:pPr>
              <a:lnSpc>
                <a:spcPct val="150000"/>
              </a:lnSpc>
            </a:pPr>
            <a:r>
              <a:rPr lang="en-US" sz="2000" b="1" dirty="0">
                <a:latin typeface="Nunito Sans" pitchFamily="2" charset="0"/>
              </a:rPr>
              <a:t>Algorithm :</a:t>
            </a:r>
          </a:p>
          <a:p>
            <a:pPr>
              <a:lnSpc>
                <a:spcPct val="150000"/>
              </a:lnSpc>
            </a:pPr>
            <a:r>
              <a:rPr lang="en-US" sz="2000" dirty="0">
                <a:latin typeface="Nunito Sans" pitchFamily="2" charset="0"/>
              </a:rPr>
              <a:t>1. Initialize the dataset and assign equal weight to each of the data point.</a:t>
            </a:r>
          </a:p>
          <a:p>
            <a:pPr>
              <a:lnSpc>
                <a:spcPct val="150000"/>
              </a:lnSpc>
            </a:pPr>
            <a:r>
              <a:rPr lang="en-US" sz="2000" dirty="0">
                <a:latin typeface="Nunito Sans" pitchFamily="2" charset="0"/>
              </a:rPr>
              <a:t>2. Provide this as input to the model and identify the wrongly classified data points.</a:t>
            </a:r>
          </a:p>
          <a:p>
            <a:pPr>
              <a:lnSpc>
                <a:spcPct val="150000"/>
              </a:lnSpc>
            </a:pPr>
            <a:r>
              <a:rPr lang="en-US" sz="2000" dirty="0">
                <a:latin typeface="Nunito Sans" pitchFamily="2" charset="0"/>
              </a:rPr>
              <a:t>3. Increase the weight of the wrongly classified data points and decrease the</a:t>
            </a:r>
          </a:p>
          <a:p>
            <a:pPr>
              <a:lnSpc>
                <a:spcPct val="150000"/>
              </a:lnSpc>
            </a:pPr>
            <a:r>
              <a:rPr lang="en-US" sz="2000" dirty="0">
                <a:latin typeface="Nunito Sans" pitchFamily="2" charset="0"/>
              </a:rPr>
              <a:t>weights of correctly classified data points. And then normalize the weights of all</a:t>
            </a:r>
          </a:p>
          <a:p>
            <a:pPr>
              <a:lnSpc>
                <a:spcPct val="150000"/>
              </a:lnSpc>
            </a:pPr>
            <a:r>
              <a:rPr lang="en-US" sz="2000" dirty="0">
                <a:latin typeface="Nunito Sans" pitchFamily="2" charset="0"/>
              </a:rPr>
              <a:t>data points.</a:t>
            </a:r>
          </a:p>
          <a:p>
            <a:pPr>
              <a:lnSpc>
                <a:spcPct val="150000"/>
              </a:lnSpc>
            </a:pPr>
            <a:r>
              <a:rPr lang="en-US" sz="2000" dirty="0">
                <a:latin typeface="Nunito Sans" pitchFamily="2" charset="0"/>
              </a:rPr>
              <a:t>4. if (got required results)</a:t>
            </a:r>
          </a:p>
          <a:p>
            <a:pPr>
              <a:lnSpc>
                <a:spcPct val="150000"/>
              </a:lnSpc>
            </a:pPr>
            <a:r>
              <a:rPr lang="en-US" sz="2000" dirty="0">
                <a:latin typeface="Nunito Sans" pitchFamily="2" charset="0"/>
              </a:rPr>
              <a:t>Goto step 5</a:t>
            </a:r>
          </a:p>
          <a:p>
            <a:pPr>
              <a:lnSpc>
                <a:spcPct val="150000"/>
              </a:lnSpc>
            </a:pPr>
            <a:r>
              <a:rPr lang="en-US" sz="2000" dirty="0">
                <a:latin typeface="Nunito Sans" pitchFamily="2" charset="0"/>
              </a:rPr>
              <a:t>else</a:t>
            </a:r>
          </a:p>
          <a:p>
            <a:pPr>
              <a:lnSpc>
                <a:spcPct val="150000"/>
              </a:lnSpc>
            </a:pPr>
            <a:r>
              <a:rPr lang="en-US" sz="2000" dirty="0">
                <a:latin typeface="Nunito Sans" pitchFamily="2" charset="0"/>
              </a:rPr>
              <a:t>Goto step 2</a:t>
            </a:r>
          </a:p>
          <a:p>
            <a:pPr>
              <a:lnSpc>
                <a:spcPct val="150000"/>
              </a:lnSpc>
            </a:pPr>
            <a:r>
              <a:rPr lang="en-US" sz="2000" b="1" dirty="0">
                <a:latin typeface="Nunito Sans" pitchFamily="2" charset="0"/>
              </a:rPr>
              <a:t>Figure 3.4 An illustration presenting the intuition behind the boosting algorithm,</a:t>
            </a:r>
          </a:p>
          <a:p>
            <a:pPr>
              <a:lnSpc>
                <a:spcPct val="150000"/>
              </a:lnSpc>
            </a:pPr>
            <a:r>
              <a:rPr lang="en-US" sz="2000" b="1" dirty="0">
                <a:latin typeface="Nunito Sans" pitchFamily="2" charset="0"/>
              </a:rPr>
              <a:t>consisting of the parallel learners and weighted dataset.</a:t>
            </a:r>
            <a:endParaRPr lang="en-IN" sz="2000" dirty="0">
              <a:latin typeface="Nunito Sans" pitchFamily="2" charset="0"/>
            </a:endParaRPr>
          </a:p>
        </p:txBody>
      </p:sp>
    </p:spTree>
    <p:extLst>
      <p:ext uri="{BB962C8B-B14F-4D97-AF65-F5344CB8AC3E}">
        <p14:creationId xmlns:p14="http://schemas.microsoft.com/office/powerpoint/2010/main" val="1414954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CBE7D21-AF23-BC6D-2F01-75172BF6FA3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AD22AD9-7465-8739-ADC5-DD6D845DC65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468FACD-290A-F48B-A4AB-522F1FD9754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A6CF2AD-3C0F-312E-1274-BD2EBF9F82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AE7B838-B110-EEDB-8879-AEC0DE51B7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37F78F7-5F34-A996-BC82-41071D0110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4DF3B18-B047-80D8-3B6C-F6F26ABCF3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25B8443-53E4-0CBB-C889-4B4A127757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EF7B76E-E68F-06F5-84B4-02797C2B8F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1B2D87F-1C14-132A-43DF-C6D805B366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70C9270-3873-6041-7A54-F2A7566A1B4C}"/>
              </a:ext>
            </a:extLst>
          </p:cNvPr>
          <p:cNvPicPr preferRelativeResize="0"/>
          <p:nvPr/>
        </p:nvPicPr>
        <p:blipFill rotWithShape="1">
          <a:blip r:embed="rId3"/>
          <a:srcRect/>
          <a:stretch>
            <a:fillRect/>
          </a:stretch>
        </p:blipFill>
        <p:spPr>
          <a:xfrm>
            <a:off x="9585560" y="6504781"/>
            <a:ext cx="2356664" cy="298800"/>
          </a:xfrm>
          <a:prstGeom prst="rect">
            <a:avLst/>
          </a:prstGeom>
          <a:noFill/>
          <a:ln>
            <a:noFill/>
          </a:ln>
        </p:spPr>
      </p:pic>
      <p:sp>
        <p:nvSpPr>
          <p:cNvPr id="8" name="TextBox 7">
            <a:extLst>
              <a:ext uri="{FF2B5EF4-FFF2-40B4-BE49-F238E27FC236}">
                <a16:creationId xmlns:a16="http://schemas.microsoft.com/office/drawing/2014/main" id="{4B2F35C8-7A09-3453-A410-CB5EBD8F41D2}"/>
              </a:ext>
            </a:extLst>
          </p:cNvPr>
          <p:cNvSpPr txBox="1"/>
          <p:nvPr/>
        </p:nvSpPr>
        <p:spPr>
          <a:xfrm>
            <a:off x="984657" y="1134369"/>
            <a:ext cx="11183906" cy="5593839"/>
          </a:xfrm>
          <a:prstGeom prst="rect">
            <a:avLst/>
          </a:prstGeom>
          <a:noFill/>
        </p:spPr>
        <p:txBody>
          <a:bodyPr wrap="square">
            <a:spAutoFit/>
          </a:bodyPr>
          <a:lstStyle/>
          <a:p>
            <a:pPr>
              <a:lnSpc>
                <a:spcPct val="150000"/>
              </a:lnSpc>
            </a:pPr>
            <a:r>
              <a:rPr lang="en-US" sz="2000" b="1" dirty="0">
                <a:latin typeface="Nunito Sans" pitchFamily="2" charset="0"/>
              </a:rPr>
              <a:t>Stacking</a:t>
            </a:r>
            <a:endParaRPr lang="en-US" sz="2000" dirty="0">
              <a:latin typeface="Nunito Sans" pitchFamily="2" charset="0"/>
            </a:endParaRPr>
          </a:p>
          <a:p>
            <a:pPr>
              <a:lnSpc>
                <a:spcPct val="150000"/>
              </a:lnSpc>
            </a:pPr>
            <a:r>
              <a:rPr lang="en-US" sz="2000" dirty="0">
                <a:latin typeface="Nunito Sans" pitchFamily="2" charset="0"/>
              </a:rPr>
              <a:t>• Stacking is one of the popular ensemble modeling techniques in machine learning. Various weak learners are ensembled in a parallel manner in such a way that by combining them with Meta learners, we can predict better predictions for the future.</a:t>
            </a:r>
          </a:p>
          <a:p>
            <a:pPr>
              <a:lnSpc>
                <a:spcPct val="150000"/>
              </a:lnSpc>
            </a:pPr>
            <a:r>
              <a:rPr lang="en-US" sz="2000" dirty="0">
                <a:latin typeface="Nunito Sans" pitchFamily="2" charset="0"/>
              </a:rPr>
              <a:t>• This ensemble technique works by applying input of combined multiple weak learners' predictions and Meta learners so that a better output prediction model can be achieved.</a:t>
            </a:r>
          </a:p>
          <a:p>
            <a:pPr>
              <a:lnSpc>
                <a:spcPct val="150000"/>
              </a:lnSpc>
            </a:pPr>
            <a:r>
              <a:rPr lang="en-US" sz="2000" dirty="0">
                <a:latin typeface="Nunito Sans" pitchFamily="2" charset="0"/>
              </a:rPr>
              <a:t>• In stacking, an algorithm takes the outputs of sub-models as input and attempts to learn how to best combine the input predictions to make a better output prediction.</a:t>
            </a:r>
          </a:p>
          <a:p>
            <a:pPr>
              <a:lnSpc>
                <a:spcPct val="150000"/>
              </a:lnSpc>
            </a:pPr>
            <a:r>
              <a:rPr lang="en-US" sz="2000" dirty="0">
                <a:latin typeface="Nunito Sans" pitchFamily="2" charset="0"/>
              </a:rPr>
              <a:t>• Stacking is also known as a stacked generalization and is an extended form of the Model Averaging Ensemble technique in which all sub-models equally participate as per their performance weights and build a new model with better predictions. This new model is stacked</a:t>
            </a:r>
          </a:p>
          <a:p>
            <a:pPr>
              <a:lnSpc>
                <a:spcPct val="150000"/>
              </a:lnSpc>
            </a:pPr>
            <a:r>
              <a:rPr lang="en-US" sz="2000" dirty="0">
                <a:latin typeface="Nunito Sans" pitchFamily="2" charset="0"/>
              </a:rPr>
              <a:t>up on top of the others; this is the reason why it is named stacking.</a:t>
            </a:r>
            <a:endParaRPr lang="en-IN" sz="2000" dirty="0">
              <a:latin typeface="Nunito Sans" pitchFamily="2" charset="0"/>
            </a:endParaRPr>
          </a:p>
        </p:txBody>
      </p:sp>
    </p:spTree>
    <p:extLst>
      <p:ext uri="{BB962C8B-B14F-4D97-AF65-F5344CB8AC3E}">
        <p14:creationId xmlns:p14="http://schemas.microsoft.com/office/powerpoint/2010/main" val="266617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886217" y="1003396"/>
            <a:ext cx="12380076"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Combining multiple learners </a:t>
            </a:r>
            <a:r>
              <a:rPr lang="en-US" sz="2000" dirty="0">
                <a:latin typeface="Nunito Sans" pitchFamily="2" charset="0"/>
              </a:rPr>
              <a:t>is a machine learning technique that  combines multiple </a:t>
            </a:r>
          </a:p>
          <a:p>
            <a:pPr>
              <a:lnSpc>
                <a:spcPct val="150000"/>
              </a:lnSpc>
            </a:pPr>
            <a:r>
              <a:rPr lang="en-US" sz="2000" dirty="0">
                <a:latin typeface="Nunito Sans" pitchFamily="2" charset="0"/>
              </a:rPr>
              <a:t>models into a single model. The goal is to improve the model's performance by</a:t>
            </a:r>
          </a:p>
          <a:p>
            <a:pPr>
              <a:lnSpc>
                <a:spcPct val="150000"/>
              </a:lnSpc>
            </a:pPr>
            <a:r>
              <a:rPr lang="en-US" sz="2000" dirty="0">
                <a:latin typeface="Nunito Sans" pitchFamily="2" charset="0"/>
              </a:rPr>
              <a:t>combining the weak learners in the right way.</a:t>
            </a:r>
          </a:p>
          <a:p>
            <a:pPr>
              <a:lnSpc>
                <a:spcPct val="150000"/>
              </a:lnSpc>
            </a:pPr>
            <a:r>
              <a:rPr lang="en-US" sz="2000" b="1" dirty="0">
                <a:latin typeface="Nunito Sans" pitchFamily="2" charset="0"/>
              </a:rPr>
              <a:t>Rationale :</a:t>
            </a:r>
          </a:p>
          <a:p>
            <a:pPr>
              <a:lnSpc>
                <a:spcPct val="150000"/>
              </a:lnSpc>
            </a:pPr>
            <a:r>
              <a:rPr lang="en-US" sz="2000" dirty="0">
                <a:latin typeface="Nunito Sans" pitchFamily="2" charset="0"/>
              </a:rPr>
              <a:t>• The </a:t>
            </a:r>
            <a:r>
              <a:rPr lang="en-US" sz="2000" b="1" dirty="0">
                <a:latin typeface="Nunito Sans" pitchFamily="2" charset="0"/>
              </a:rPr>
              <a:t>No Free Lunch Theorem </a:t>
            </a:r>
            <a:r>
              <a:rPr lang="en-US" sz="2000" dirty="0">
                <a:latin typeface="Nunito Sans" pitchFamily="2" charset="0"/>
              </a:rPr>
              <a:t>states that there is no single learning algorithm that in any</a:t>
            </a:r>
          </a:p>
          <a:p>
            <a:pPr>
              <a:lnSpc>
                <a:spcPct val="150000"/>
              </a:lnSpc>
            </a:pPr>
            <a:r>
              <a:rPr lang="en-US" sz="2000" dirty="0">
                <a:latin typeface="Nunito Sans" pitchFamily="2" charset="0"/>
              </a:rPr>
              <a:t>domain always induces the most accurate learner. The usual approach is to try many and </a:t>
            </a:r>
          </a:p>
          <a:p>
            <a:pPr>
              <a:lnSpc>
                <a:spcPct val="150000"/>
              </a:lnSpc>
            </a:pPr>
            <a:r>
              <a:rPr lang="en-US" sz="2000" dirty="0">
                <a:latin typeface="Nunito Sans" pitchFamily="2" charset="0"/>
              </a:rPr>
              <a:t>choose the one that performs the best on a separate validation set.</a:t>
            </a:r>
          </a:p>
          <a:p>
            <a:pPr>
              <a:lnSpc>
                <a:spcPct val="150000"/>
              </a:lnSpc>
            </a:pPr>
            <a:r>
              <a:rPr lang="en-US" sz="2000" b="1" dirty="0">
                <a:latin typeface="Nunito Sans" pitchFamily="2" charset="0"/>
              </a:rPr>
              <a:t>Different Learners use Different</a:t>
            </a:r>
          </a:p>
          <a:p>
            <a:pPr>
              <a:lnSpc>
                <a:spcPct val="150000"/>
              </a:lnSpc>
            </a:pPr>
            <a:r>
              <a:rPr lang="en-US" sz="2000" dirty="0">
                <a:latin typeface="Nunito Sans" pitchFamily="2" charset="0"/>
              </a:rPr>
              <a:t>• </a:t>
            </a:r>
            <a:r>
              <a:rPr lang="en-US" sz="2000" b="1" dirty="0">
                <a:latin typeface="Nunito Sans" pitchFamily="2" charset="0"/>
              </a:rPr>
              <a:t>Algorithms</a:t>
            </a:r>
            <a:r>
              <a:rPr lang="en-US" sz="2000" dirty="0">
                <a:latin typeface="Nunito Sans" pitchFamily="2" charset="0"/>
              </a:rPr>
              <a:t>: making different assumptions</a:t>
            </a:r>
          </a:p>
          <a:p>
            <a:pPr>
              <a:lnSpc>
                <a:spcPct val="150000"/>
              </a:lnSpc>
            </a:pPr>
            <a:r>
              <a:rPr lang="en-US" sz="2000" dirty="0">
                <a:latin typeface="Nunito Sans" pitchFamily="2" charset="0"/>
              </a:rPr>
              <a:t>• </a:t>
            </a:r>
            <a:r>
              <a:rPr lang="en-US" sz="2000" b="1" dirty="0">
                <a:latin typeface="Nunito Sans" pitchFamily="2" charset="0"/>
              </a:rPr>
              <a:t>Hyper</a:t>
            </a:r>
            <a:r>
              <a:rPr lang="en-US" sz="2000" dirty="0">
                <a:latin typeface="Nunito Sans" pitchFamily="2" charset="0"/>
              </a:rPr>
              <a:t> </a:t>
            </a:r>
            <a:r>
              <a:rPr lang="en-US" sz="2000" b="1" dirty="0">
                <a:latin typeface="Nunito Sans" pitchFamily="2" charset="0"/>
              </a:rPr>
              <a:t>parameters</a:t>
            </a:r>
            <a:r>
              <a:rPr lang="en-US" sz="2000" dirty="0">
                <a:latin typeface="Nunito Sans" pitchFamily="2" charset="0"/>
              </a:rPr>
              <a:t>: e.g. number of hidden nodes in NN, k in k-NN</a:t>
            </a:r>
          </a:p>
          <a:p>
            <a:pPr>
              <a:lnSpc>
                <a:spcPct val="150000"/>
              </a:lnSpc>
            </a:pPr>
            <a:r>
              <a:rPr lang="en-US" sz="2000" dirty="0">
                <a:latin typeface="Nunito Sans" pitchFamily="2" charset="0"/>
              </a:rPr>
              <a:t>• </a:t>
            </a:r>
            <a:r>
              <a:rPr lang="en-US" sz="2000" b="1" dirty="0">
                <a:latin typeface="Nunito Sans" pitchFamily="2" charset="0"/>
              </a:rPr>
              <a:t>Representations</a:t>
            </a:r>
            <a:r>
              <a:rPr lang="en-US" sz="2000" dirty="0">
                <a:latin typeface="Nunito Sans" pitchFamily="2" charset="0"/>
              </a:rPr>
              <a:t>: different features, multiple sources of information</a:t>
            </a:r>
          </a:p>
          <a:p>
            <a:pPr>
              <a:lnSpc>
                <a:spcPct val="150000"/>
              </a:lnSpc>
            </a:pPr>
            <a:r>
              <a:rPr lang="en-US" sz="2000" b="1" dirty="0">
                <a:latin typeface="Nunito Sans" pitchFamily="2" charset="0"/>
              </a:rPr>
              <a:t>Training</a:t>
            </a:r>
            <a:r>
              <a:rPr lang="en-US" sz="2000" dirty="0">
                <a:latin typeface="Nunito Sans" pitchFamily="2" charset="0"/>
              </a:rPr>
              <a:t> </a:t>
            </a:r>
            <a:r>
              <a:rPr lang="en-US" sz="2000" b="1" dirty="0">
                <a:latin typeface="Nunito Sans" pitchFamily="2" charset="0"/>
              </a:rPr>
              <a:t>sets</a:t>
            </a:r>
            <a:r>
              <a:rPr lang="en-US" sz="2000" dirty="0">
                <a:latin typeface="Nunito Sans" pitchFamily="2" charset="0"/>
              </a:rPr>
              <a:t>: small variations in the sets or different subproblems </a:t>
            </a: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853A88B-16FF-CD3A-FD62-37A12E89599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5FF314C-D414-B484-8D72-5325996B608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B80CE3D-770E-85C4-C6FD-39B535E02A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3C9D28AA-1005-90B2-C590-57C212E5C7D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E206CBB-279B-54AF-375E-51F3B218F4A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744F0B7-0D2D-B259-AFAA-E2F1FA37CA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43F6C7-67DD-1204-0241-48FD577A27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1D1551-AF2C-9212-1AEB-3A2A6A9292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CDBD833-6F7A-F309-C4AF-DFDAB32872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23D68AE-D7DB-1AC2-B648-3D05738C87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0FBA4500-A5D9-5A86-E628-2091286EF09C}"/>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B586933-07C2-9A51-8983-997B5AF6EA39}"/>
              </a:ext>
            </a:extLst>
          </p:cNvPr>
          <p:cNvSpPr txBox="1"/>
          <p:nvPr/>
        </p:nvSpPr>
        <p:spPr>
          <a:xfrm>
            <a:off x="984657" y="804581"/>
            <a:ext cx="11183906" cy="5132174"/>
          </a:xfrm>
          <a:prstGeom prst="rect">
            <a:avLst/>
          </a:prstGeom>
          <a:noFill/>
        </p:spPr>
        <p:txBody>
          <a:bodyPr wrap="square">
            <a:spAutoFit/>
          </a:bodyPr>
          <a:lstStyle/>
          <a:p>
            <a:pPr>
              <a:lnSpc>
                <a:spcPct val="150000"/>
              </a:lnSpc>
            </a:pPr>
            <a:r>
              <a:rPr lang="en-US" sz="2000" b="1" dirty="0">
                <a:latin typeface="Nunito Sans" pitchFamily="2" charset="0"/>
              </a:rPr>
              <a:t>The basic architecture of stacking can be represented as :</a:t>
            </a:r>
          </a:p>
          <a:p>
            <a:pPr>
              <a:lnSpc>
                <a:spcPct val="150000"/>
              </a:lnSpc>
            </a:pPr>
            <a:r>
              <a:rPr lang="en-US" sz="2000" b="1" dirty="0">
                <a:latin typeface="Nunito Sans" pitchFamily="2" charset="0"/>
              </a:rPr>
              <a:t>o Original data</a:t>
            </a:r>
            <a:r>
              <a:rPr lang="en-US" sz="2000" dirty="0">
                <a:latin typeface="Nunito Sans" pitchFamily="2" charset="0"/>
              </a:rPr>
              <a:t>: This data is divided into n-folds and is also considered test</a:t>
            </a:r>
          </a:p>
          <a:p>
            <a:pPr>
              <a:lnSpc>
                <a:spcPct val="150000"/>
              </a:lnSpc>
            </a:pPr>
            <a:r>
              <a:rPr lang="en-US" sz="2000" dirty="0">
                <a:latin typeface="Nunito Sans" pitchFamily="2" charset="0"/>
              </a:rPr>
              <a:t>data or training data.</a:t>
            </a:r>
          </a:p>
          <a:p>
            <a:pPr>
              <a:lnSpc>
                <a:spcPct val="150000"/>
              </a:lnSpc>
            </a:pPr>
            <a:r>
              <a:rPr lang="en-US" sz="2000" dirty="0">
                <a:latin typeface="Nunito Sans" pitchFamily="2" charset="0"/>
              </a:rPr>
              <a:t>o </a:t>
            </a:r>
            <a:r>
              <a:rPr lang="en-US" sz="2000" b="1" dirty="0">
                <a:latin typeface="Nunito Sans" pitchFamily="2" charset="0"/>
              </a:rPr>
              <a:t>Base</a:t>
            </a:r>
            <a:r>
              <a:rPr lang="en-US" sz="2000" dirty="0">
                <a:latin typeface="Nunito Sans" pitchFamily="2" charset="0"/>
              </a:rPr>
              <a:t> </a:t>
            </a:r>
            <a:r>
              <a:rPr lang="en-US" sz="2000" b="1" dirty="0">
                <a:latin typeface="Nunito Sans" pitchFamily="2" charset="0"/>
              </a:rPr>
              <a:t>models</a:t>
            </a:r>
            <a:r>
              <a:rPr lang="en-US" sz="2000" dirty="0">
                <a:latin typeface="Nunito Sans" pitchFamily="2" charset="0"/>
              </a:rPr>
              <a:t>: These models are also referred to as level-0 models. These</a:t>
            </a:r>
          </a:p>
          <a:p>
            <a:pPr>
              <a:lnSpc>
                <a:spcPct val="150000"/>
              </a:lnSpc>
            </a:pPr>
            <a:r>
              <a:rPr lang="en-US" sz="2000" dirty="0">
                <a:latin typeface="Nunito Sans" pitchFamily="2" charset="0"/>
              </a:rPr>
              <a:t>models use training data and provide compiled predictions (level-0) as an</a:t>
            </a:r>
          </a:p>
          <a:p>
            <a:pPr>
              <a:lnSpc>
                <a:spcPct val="150000"/>
              </a:lnSpc>
            </a:pPr>
            <a:r>
              <a:rPr lang="en-US" sz="2000" dirty="0">
                <a:latin typeface="Nunito Sans" pitchFamily="2" charset="0"/>
              </a:rPr>
              <a:t>output.</a:t>
            </a:r>
          </a:p>
          <a:p>
            <a:pPr>
              <a:lnSpc>
                <a:spcPct val="150000"/>
              </a:lnSpc>
            </a:pPr>
            <a:r>
              <a:rPr lang="en-US" sz="2000" dirty="0">
                <a:latin typeface="Nunito Sans" pitchFamily="2" charset="0"/>
              </a:rPr>
              <a:t>o </a:t>
            </a:r>
            <a:r>
              <a:rPr lang="en-US" sz="2000" b="1" dirty="0">
                <a:latin typeface="Nunito Sans" pitchFamily="2" charset="0"/>
              </a:rPr>
              <a:t>Level-0</a:t>
            </a:r>
            <a:r>
              <a:rPr lang="en-US" sz="2000" dirty="0">
                <a:latin typeface="Nunito Sans" pitchFamily="2" charset="0"/>
              </a:rPr>
              <a:t> </a:t>
            </a:r>
            <a:r>
              <a:rPr lang="en-US" sz="2000" b="1" dirty="0">
                <a:latin typeface="Nunito Sans" pitchFamily="2" charset="0"/>
              </a:rPr>
              <a:t>Predictions</a:t>
            </a:r>
            <a:r>
              <a:rPr lang="en-US" sz="2000" dirty="0">
                <a:latin typeface="Nunito Sans" pitchFamily="2" charset="0"/>
              </a:rPr>
              <a:t>: Each base model is triggered on some training data and</a:t>
            </a:r>
          </a:p>
          <a:p>
            <a:pPr>
              <a:lnSpc>
                <a:spcPct val="150000"/>
              </a:lnSpc>
            </a:pPr>
            <a:r>
              <a:rPr lang="en-US" sz="2000" dirty="0">
                <a:latin typeface="Nunito Sans" pitchFamily="2" charset="0"/>
              </a:rPr>
              <a:t>provides different predictions, which are known as level-0 predictions.</a:t>
            </a:r>
          </a:p>
          <a:p>
            <a:pPr>
              <a:lnSpc>
                <a:spcPct val="150000"/>
              </a:lnSpc>
            </a:pPr>
            <a:r>
              <a:rPr lang="en-US" sz="2000" dirty="0">
                <a:latin typeface="Nunito Sans" pitchFamily="2" charset="0"/>
              </a:rPr>
              <a:t>o </a:t>
            </a:r>
            <a:r>
              <a:rPr lang="en-US" sz="2000" b="1" dirty="0">
                <a:latin typeface="Nunito Sans" pitchFamily="2" charset="0"/>
              </a:rPr>
              <a:t>Meta</a:t>
            </a:r>
            <a:r>
              <a:rPr lang="en-US" sz="2000" dirty="0">
                <a:latin typeface="Nunito Sans" pitchFamily="2" charset="0"/>
              </a:rPr>
              <a:t> </a:t>
            </a:r>
            <a:r>
              <a:rPr lang="en-US" sz="2000" b="1" dirty="0">
                <a:latin typeface="Nunito Sans" pitchFamily="2" charset="0"/>
              </a:rPr>
              <a:t>Model</a:t>
            </a:r>
            <a:r>
              <a:rPr lang="en-US" sz="2000" dirty="0">
                <a:latin typeface="Nunito Sans" pitchFamily="2" charset="0"/>
              </a:rPr>
              <a:t>: The architecture of the stacking model consists of one metamodel, which helps to best combine the predictions of the base models. </a:t>
            </a:r>
            <a:r>
              <a:rPr lang="en-US" sz="2000">
                <a:latin typeface="Nunito Sans" pitchFamily="2" charset="0"/>
              </a:rPr>
              <a:t>The meta-model </a:t>
            </a:r>
            <a:r>
              <a:rPr lang="en-US" sz="2000" dirty="0">
                <a:latin typeface="Nunito Sans" pitchFamily="2" charset="0"/>
              </a:rPr>
              <a:t>is also known as the level-1 model. </a:t>
            </a:r>
          </a:p>
        </p:txBody>
      </p:sp>
    </p:spTree>
    <p:extLst>
      <p:ext uri="{BB962C8B-B14F-4D97-AF65-F5344CB8AC3E}">
        <p14:creationId xmlns:p14="http://schemas.microsoft.com/office/powerpoint/2010/main" val="392328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0C60913-603F-4C73-D448-8564ECB7ECC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65A1426-02F2-4B3A-FF4B-0637DDF9C60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4E03D20-10D4-64F8-A2E5-AD58FE8E55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D392B590-7372-14A8-F643-BB2121C539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739689D-1A2A-D558-FCE1-97DD2EBB391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43164B0-C0B3-C603-A8D4-435A2FE870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ABF901C-A577-E689-1F85-122702C2F4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07BAC5B-4655-0813-CB02-91FB6A5BA9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8C8FC6-75D2-2B83-A1FB-D434D89ADC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70A479D-37AB-EB14-940D-4E3C150AD3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D3D1F0A-3A1D-9F29-C4D0-63FAA0DC5FF0}"/>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FA080F32-258F-471F-D245-DDC9D03D28FC}"/>
              </a:ext>
            </a:extLst>
          </p:cNvPr>
          <p:cNvPicPr>
            <a:picLocks noChangeAspect="1"/>
          </p:cNvPicPr>
          <p:nvPr/>
        </p:nvPicPr>
        <p:blipFill>
          <a:blip r:embed="rId4"/>
          <a:stretch>
            <a:fillRect/>
          </a:stretch>
        </p:blipFill>
        <p:spPr>
          <a:xfrm>
            <a:off x="2910787" y="1746587"/>
            <a:ext cx="6874590" cy="4306831"/>
          </a:xfrm>
          <a:prstGeom prst="rect">
            <a:avLst/>
          </a:prstGeom>
        </p:spPr>
      </p:pic>
      <p:sp>
        <p:nvSpPr>
          <p:cNvPr id="8" name="TextBox 7">
            <a:extLst>
              <a:ext uri="{FF2B5EF4-FFF2-40B4-BE49-F238E27FC236}">
                <a16:creationId xmlns:a16="http://schemas.microsoft.com/office/drawing/2014/main" id="{F1E373B7-3278-D789-D7B9-6148B7BB3F79}"/>
              </a:ext>
            </a:extLst>
          </p:cNvPr>
          <p:cNvSpPr txBox="1"/>
          <p:nvPr/>
        </p:nvSpPr>
        <p:spPr>
          <a:xfrm>
            <a:off x="984657" y="804581"/>
            <a:ext cx="11183906" cy="6055504"/>
          </a:xfrm>
          <a:prstGeom prst="rect">
            <a:avLst/>
          </a:prstGeom>
          <a:noFill/>
        </p:spPr>
        <p:txBody>
          <a:bodyPr wrap="square">
            <a:spAutoFit/>
          </a:bodyPr>
          <a:lstStyle/>
          <a:p>
            <a:pPr>
              <a:lnSpc>
                <a:spcPct val="150000"/>
              </a:lnSpc>
            </a:pPr>
            <a:r>
              <a:rPr lang="en-US" sz="2000" b="1" dirty="0">
                <a:latin typeface="Nunito Sans" pitchFamily="2" charset="0"/>
              </a:rPr>
              <a:t>Level-1 Prediction: The meta-model learns how to best combine the predictions of the base models and is trained on different predictions made by individual base models, i.e., data not used to train base models are fed to</a:t>
            </a: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meta-model, predictions are made, and these predictions, along with the expected outputs, provide the input and output pairs of the training dataset used to fit the meta-model</a:t>
            </a:r>
            <a:endParaRPr lang="en-IN" sz="2000" dirty="0">
              <a:latin typeface="Nunito Sans" pitchFamily="2" charset="0"/>
            </a:endParaRPr>
          </a:p>
        </p:txBody>
      </p:sp>
    </p:spTree>
    <p:extLst>
      <p:ext uri="{BB962C8B-B14F-4D97-AF65-F5344CB8AC3E}">
        <p14:creationId xmlns:p14="http://schemas.microsoft.com/office/powerpoint/2010/main" val="74288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CC8C3A-4C25-4130-215B-BC8367CA3A5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0ABFAE5-5ADE-C9CF-0838-27C1D16AAAD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D08CF8-37C9-728D-DEC4-A8805DEDB8B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134E3417-BC6B-343B-0BD0-17334B3CC8A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BE56163-2E8F-15F2-E9DE-BE99752245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F867731-27AD-CACA-8978-18DB0F428A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FBB551A-83F0-1760-05B6-7F5BB298C7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4206E86-08C0-AC46-FA3B-D7F3455B5E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FEC324C-FEDF-B239-D062-24B046DAFA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B245DF0-F760-C05C-00A0-0C245443FC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2983FE2-6D75-E99E-D9F2-FB229357325D}"/>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8736B299-4E1C-F6E6-291C-785630D1357C}"/>
              </a:ext>
            </a:extLst>
          </p:cNvPr>
          <p:cNvSpPr txBox="1"/>
          <p:nvPr/>
        </p:nvSpPr>
        <p:spPr>
          <a:xfrm>
            <a:off x="984657" y="819570"/>
            <a:ext cx="11183906" cy="6055504"/>
          </a:xfrm>
          <a:prstGeom prst="rect">
            <a:avLst/>
          </a:prstGeom>
          <a:noFill/>
        </p:spPr>
        <p:txBody>
          <a:bodyPr wrap="square">
            <a:spAutoFit/>
          </a:bodyPr>
          <a:lstStyle/>
          <a:p>
            <a:pPr>
              <a:lnSpc>
                <a:spcPct val="150000"/>
              </a:lnSpc>
            </a:pPr>
            <a:r>
              <a:rPr lang="en-US" sz="2000" b="1" dirty="0">
                <a:latin typeface="Nunito Sans" pitchFamily="2" charset="0"/>
              </a:rPr>
              <a:t>Steps to implement Stacking models:</a:t>
            </a:r>
          </a:p>
          <a:p>
            <a:pPr>
              <a:lnSpc>
                <a:spcPct val="150000"/>
              </a:lnSpc>
            </a:pPr>
            <a:r>
              <a:rPr lang="en-US" sz="2000" dirty="0">
                <a:latin typeface="Nunito Sans" pitchFamily="2" charset="0"/>
              </a:rPr>
              <a:t>o</a:t>
            </a:r>
            <a:r>
              <a:rPr lang="en-US" sz="2000" b="1" dirty="0">
                <a:latin typeface="Nunito Sans" pitchFamily="2" charset="0"/>
              </a:rPr>
              <a:t> </a:t>
            </a:r>
            <a:r>
              <a:rPr lang="en-US" sz="2000" dirty="0">
                <a:latin typeface="Nunito Sans" pitchFamily="2" charset="0"/>
              </a:rPr>
              <a:t>Split training data sets into n-folds using the Repeated Stratified </a:t>
            </a:r>
            <a:r>
              <a:rPr lang="en-US" sz="2000" dirty="0" err="1">
                <a:latin typeface="Nunito Sans" pitchFamily="2" charset="0"/>
              </a:rPr>
              <a:t>KFold</a:t>
            </a:r>
            <a:r>
              <a:rPr lang="en-US" sz="2000" dirty="0">
                <a:latin typeface="Nunito Sans" pitchFamily="2" charset="0"/>
              </a:rPr>
              <a:t> as this is the most common approach to preparing training datasets for metamodels.</a:t>
            </a:r>
          </a:p>
          <a:p>
            <a:pPr>
              <a:lnSpc>
                <a:spcPct val="150000"/>
              </a:lnSpc>
            </a:pPr>
            <a:r>
              <a:rPr lang="en-US" sz="2000" dirty="0">
                <a:latin typeface="Nunito Sans" pitchFamily="2" charset="0"/>
              </a:rPr>
              <a:t>o Base model is fitted with the first fold, which is n-1, and it will make predictions for nth folds.</a:t>
            </a:r>
          </a:p>
          <a:p>
            <a:pPr>
              <a:lnSpc>
                <a:spcPct val="150000"/>
              </a:lnSpc>
            </a:pPr>
            <a:r>
              <a:rPr lang="en-US" sz="2000" dirty="0">
                <a:latin typeface="Nunito Sans" pitchFamily="2" charset="0"/>
              </a:rPr>
              <a:t>o The prediction made in the above step is added to the x1_train list.</a:t>
            </a:r>
          </a:p>
          <a:p>
            <a:pPr>
              <a:lnSpc>
                <a:spcPct val="150000"/>
              </a:lnSpc>
            </a:pPr>
            <a:r>
              <a:rPr lang="en-US" sz="2000" dirty="0">
                <a:latin typeface="Nunito Sans" pitchFamily="2" charset="0"/>
              </a:rPr>
              <a:t>o Repeat steps 2 &amp; 3 for remaining n-1folds, so it will give x1_train array of size n.</a:t>
            </a:r>
          </a:p>
          <a:p>
            <a:pPr>
              <a:lnSpc>
                <a:spcPct val="150000"/>
              </a:lnSpc>
            </a:pPr>
            <a:r>
              <a:rPr lang="en-US" sz="2000" dirty="0">
                <a:latin typeface="Nunito Sans" pitchFamily="2" charset="0"/>
              </a:rPr>
              <a:t>o Model is trained on all the n parts, which will make predictions for the sample data.</a:t>
            </a:r>
          </a:p>
          <a:p>
            <a:pPr>
              <a:lnSpc>
                <a:spcPct val="150000"/>
              </a:lnSpc>
            </a:pPr>
            <a:r>
              <a:rPr lang="en-US" sz="2000" dirty="0">
                <a:latin typeface="Nunito Sans" pitchFamily="2" charset="0"/>
              </a:rPr>
              <a:t>o Add this prediction to the y1_test list.</a:t>
            </a:r>
          </a:p>
          <a:p>
            <a:pPr>
              <a:lnSpc>
                <a:spcPct val="150000"/>
              </a:lnSpc>
            </a:pPr>
            <a:r>
              <a:rPr lang="en-US" sz="2000" dirty="0">
                <a:latin typeface="Nunito Sans" pitchFamily="2" charset="0"/>
              </a:rPr>
              <a:t>o In the same way, we can find x2_train, y2_test, x3_train, and y3_test by using</a:t>
            </a:r>
          </a:p>
          <a:p>
            <a:pPr>
              <a:lnSpc>
                <a:spcPct val="150000"/>
              </a:lnSpc>
            </a:pPr>
            <a:r>
              <a:rPr lang="en-US" sz="2000" dirty="0">
                <a:latin typeface="Nunito Sans" pitchFamily="2" charset="0"/>
              </a:rPr>
              <a:t>Model 2 and 3 for training, respectively, to get Level 2 predictions.</a:t>
            </a:r>
          </a:p>
          <a:p>
            <a:pPr>
              <a:lnSpc>
                <a:spcPct val="150000"/>
              </a:lnSpc>
            </a:pPr>
            <a:r>
              <a:rPr lang="en-US" sz="2000" dirty="0">
                <a:latin typeface="Nunito Sans" pitchFamily="2" charset="0"/>
              </a:rPr>
              <a:t>o Now train the Meta model on level 1 prediction, where these predictions will</a:t>
            </a:r>
          </a:p>
          <a:p>
            <a:pPr>
              <a:lnSpc>
                <a:spcPct val="150000"/>
              </a:lnSpc>
            </a:pPr>
            <a:r>
              <a:rPr lang="en-US" sz="2000" dirty="0">
                <a:latin typeface="Nunito Sans" pitchFamily="2" charset="0"/>
              </a:rPr>
              <a:t>be used as features for the model (refer Figure 4.3).</a:t>
            </a:r>
          </a:p>
          <a:p>
            <a:pPr>
              <a:lnSpc>
                <a:spcPct val="150000"/>
              </a:lnSpc>
            </a:pPr>
            <a:r>
              <a:rPr lang="en-US" sz="2000" dirty="0">
                <a:latin typeface="Nunito Sans" pitchFamily="2" charset="0"/>
              </a:rPr>
              <a:t>o Meta learners can now be used to make a prediction on test data in the stacking model</a:t>
            </a:r>
            <a:endParaRPr lang="en-IN" sz="2000" dirty="0">
              <a:latin typeface="Nunito Sans" pitchFamily="2" charset="0"/>
            </a:endParaRPr>
          </a:p>
        </p:txBody>
      </p:sp>
    </p:spTree>
    <p:extLst>
      <p:ext uri="{BB962C8B-B14F-4D97-AF65-F5344CB8AC3E}">
        <p14:creationId xmlns:p14="http://schemas.microsoft.com/office/powerpoint/2010/main" val="68764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B6A7D0-DD50-5349-EBC6-0D7465720B6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540DF7F-3257-3792-EF91-C2043936451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330D74D-CBAC-18B7-96D3-179723C02DF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06DCF1E3-6D08-E556-4BD6-95EA0FCBB05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9EFA439-C027-0A69-00BD-C30953B9B8A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4E36419-DE42-5858-E688-21472C00CD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EA3E9C-A99D-415C-9081-3F6924548D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CF7FFE6-B415-2ACA-D0ED-E0D5E70849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E072DEB-3F6C-6F0B-3623-D8A23FA9D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653BDC9-A220-007F-C2DC-870C95ADEC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797F6181-2A93-0D33-29B1-7651509F6024}"/>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DFE79BE2-C14B-E8D8-D207-7EC609530393}"/>
              </a:ext>
            </a:extLst>
          </p:cNvPr>
          <p:cNvSpPr txBox="1"/>
          <p:nvPr/>
        </p:nvSpPr>
        <p:spPr>
          <a:xfrm>
            <a:off x="984657" y="804581"/>
            <a:ext cx="11183906" cy="5132174"/>
          </a:xfrm>
          <a:prstGeom prst="rect">
            <a:avLst/>
          </a:prstGeom>
          <a:noFill/>
        </p:spPr>
        <p:txBody>
          <a:bodyPr wrap="square">
            <a:spAutoFit/>
          </a:bodyPr>
          <a:lstStyle/>
          <a:p>
            <a:pPr>
              <a:lnSpc>
                <a:spcPct val="150000"/>
              </a:lnSpc>
            </a:pPr>
            <a:r>
              <a:rPr lang="en-US" sz="2000" b="1" dirty="0">
                <a:latin typeface="Nunito Sans" pitchFamily="2" charset="0"/>
              </a:rPr>
              <a:t>Unsupervised learning </a:t>
            </a:r>
            <a:r>
              <a:rPr lang="en-US" sz="2000" dirty="0">
                <a:latin typeface="Nunito Sans" pitchFamily="2" charset="0"/>
              </a:rPr>
              <a:t>is a type of machine learning in which models are trained using unlabeled dataset and are allowed to act on that data without any supervision.</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Clustering</a:t>
            </a:r>
            <a:endParaRPr lang="en-US" sz="2000" dirty="0">
              <a:latin typeface="Nunito Sans" pitchFamily="2" charset="0"/>
            </a:endParaRPr>
          </a:p>
          <a:p>
            <a:pPr>
              <a:lnSpc>
                <a:spcPct val="150000"/>
              </a:lnSpc>
            </a:pPr>
            <a:r>
              <a:rPr lang="en-US" sz="2000" dirty="0">
                <a:latin typeface="Nunito Sans" pitchFamily="2" charset="0"/>
              </a:rPr>
              <a:t>• Clustering or cluster analysis is a machine learning technique, which groups</a:t>
            </a:r>
          </a:p>
          <a:p>
            <a:pPr>
              <a:lnSpc>
                <a:spcPct val="150000"/>
              </a:lnSpc>
            </a:pPr>
            <a:r>
              <a:rPr lang="en-US" sz="2000" dirty="0">
                <a:latin typeface="Nunito Sans" pitchFamily="2" charset="0"/>
              </a:rPr>
              <a:t>the unlabeled dataset.</a:t>
            </a:r>
          </a:p>
          <a:p>
            <a:pPr>
              <a:lnSpc>
                <a:spcPct val="150000"/>
              </a:lnSpc>
            </a:pPr>
            <a:r>
              <a:rPr lang="en-US" sz="2000" dirty="0">
                <a:latin typeface="Nunito Sans" pitchFamily="2" charset="0"/>
              </a:rPr>
              <a:t>• It is "A way of grouping the data points into different clusters, consisting of</a:t>
            </a:r>
          </a:p>
          <a:p>
            <a:pPr>
              <a:lnSpc>
                <a:spcPct val="150000"/>
              </a:lnSpc>
            </a:pPr>
            <a:r>
              <a:rPr lang="en-US" sz="2000" dirty="0">
                <a:latin typeface="Nunito Sans" pitchFamily="2" charset="0"/>
              </a:rPr>
              <a:t>similar data points. The objects with the possible similarities remain in a</a:t>
            </a:r>
          </a:p>
          <a:p>
            <a:pPr>
              <a:lnSpc>
                <a:spcPct val="150000"/>
              </a:lnSpc>
            </a:pPr>
            <a:r>
              <a:rPr lang="en-US" sz="2000" dirty="0">
                <a:latin typeface="Nunito Sans" pitchFamily="2" charset="0"/>
              </a:rPr>
              <a:t>group that has less or no similarities with another group.“</a:t>
            </a:r>
          </a:p>
          <a:p>
            <a:pPr>
              <a:lnSpc>
                <a:spcPct val="150000"/>
              </a:lnSpc>
            </a:pPr>
            <a:r>
              <a:rPr lang="en-US" sz="2000" dirty="0">
                <a:latin typeface="Nunito Sans" pitchFamily="2" charset="0"/>
              </a:rPr>
              <a:t>• Clustering involves dividing data points into multiple clusters of similar values.</a:t>
            </a:r>
          </a:p>
          <a:p>
            <a:pPr>
              <a:lnSpc>
                <a:spcPct val="150000"/>
              </a:lnSpc>
            </a:pPr>
            <a:r>
              <a:rPr lang="en-US" sz="2000" dirty="0">
                <a:latin typeface="Nunito Sans" pitchFamily="2" charset="0"/>
              </a:rPr>
              <a:t>• Cluster is a group of objects that belongs to the same class </a:t>
            </a:r>
            <a:endParaRPr lang="en-IN" sz="2000" dirty="0">
              <a:latin typeface="Nunito Sans" pitchFamily="2" charset="0"/>
            </a:endParaRPr>
          </a:p>
        </p:txBody>
      </p:sp>
    </p:spTree>
    <p:extLst>
      <p:ext uri="{BB962C8B-B14F-4D97-AF65-F5344CB8AC3E}">
        <p14:creationId xmlns:p14="http://schemas.microsoft.com/office/powerpoint/2010/main" val="205762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B140FE1-C453-E095-829C-13E8056389B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F236DF9-7F4F-E66D-1729-8F49B11E015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D540FF4-3F17-103D-CB5A-36832827216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D99001D-F366-9CCA-E60C-6BC05CDC762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5648CDE-C86E-9EA6-F11F-36109F6061E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85A90EE-9FFC-CE9D-60D9-0F55CCF813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80292CF-9B40-7F3A-494F-0226CD8208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EB9E3D5-E695-CAE6-B3AB-723AC468017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8ED669D-598D-742A-4878-05383B8449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3D0A017-E0AA-26CD-DC01-EA214C3F9A7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E06B6D7-AE97-4F81-083A-F68333625BD8}"/>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9F6A789F-8409-5FB0-FB08-0EF7999337F1}"/>
              </a:ext>
            </a:extLst>
          </p:cNvPr>
          <p:cNvSpPr txBox="1"/>
          <p:nvPr/>
        </p:nvSpPr>
        <p:spPr>
          <a:xfrm>
            <a:off x="984657" y="6096116"/>
            <a:ext cx="11183906" cy="515526"/>
          </a:xfrm>
          <a:prstGeom prst="rect">
            <a:avLst/>
          </a:prstGeom>
          <a:noFill/>
        </p:spPr>
        <p:txBody>
          <a:bodyPr wrap="square">
            <a:spAutoFit/>
          </a:bodyPr>
          <a:lstStyle/>
          <a:p>
            <a:pPr>
              <a:lnSpc>
                <a:spcPct val="150000"/>
              </a:lnSpc>
            </a:pPr>
            <a:r>
              <a:rPr lang="en-US" sz="2000" dirty="0">
                <a:latin typeface="Nunito Sans" pitchFamily="2" charset="0"/>
              </a:rPr>
              <a:t>Clustering is a process of partitioning a set of data in a meaningful  subclass as shown in fig.</a:t>
            </a:r>
            <a:endParaRPr lang="en-IN" sz="2000" dirty="0">
              <a:latin typeface="Nunito Sans" pitchFamily="2" charset="0"/>
            </a:endParaRPr>
          </a:p>
        </p:txBody>
      </p:sp>
      <p:pic>
        <p:nvPicPr>
          <p:cNvPr id="3" name="Picture 2">
            <a:extLst>
              <a:ext uri="{FF2B5EF4-FFF2-40B4-BE49-F238E27FC236}">
                <a16:creationId xmlns:a16="http://schemas.microsoft.com/office/drawing/2014/main" id="{EC16F8EE-EB4F-4CE7-1C2B-4C57F35AE8C5}"/>
              </a:ext>
            </a:extLst>
          </p:cNvPr>
          <p:cNvPicPr>
            <a:picLocks noChangeAspect="1"/>
          </p:cNvPicPr>
          <p:nvPr/>
        </p:nvPicPr>
        <p:blipFill>
          <a:blip r:embed="rId4"/>
          <a:stretch>
            <a:fillRect/>
          </a:stretch>
        </p:blipFill>
        <p:spPr>
          <a:xfrm>
            <a:off x="1036838" y="1768840"/>
            <a:ext cx="9606178" cy="3152260"/>
          </a:xfrm>
          <a:prstGeom prst="rect">
            <a:avLst/>
          </a:prstGeom>
        </p:spPr>
      </p:pic>
    </p:spTree>
    <p:extLst>
      <p:ext uri="{BB962C8B-B14F-4D97-AF65-F5344CB8AC3E}">
        <p14:creationId xmlns:p14="http://schemas.microsoft.com/office/powerpoint/2010/main" val="379540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FE7A645-1414-536F-37B1-594D381DF04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9B099A2-4EA3-6D0E-2557-7984C7E812F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BCD4A4F-1F6E-A18B-C00A-2128F326164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11E243E-45AE-94F6-3453-CC702A2339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75D14D5-20E3-08CD-6F61-17724429FCD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228BA49-D2BD-A971-3B50-E3DD917F74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CACDAF5-CAA3-E0AF-3C6E-F20FCF60373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D7D5127-7E48-9FD1-E86C-DA0686B70C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C801100-A4C3-8527-5080-6CD44964A9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43E9836-68B9-7BA1-94F1-E13E69C790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4C82F6EE-31AA-2490-F06B-7E49A09FCB65}"/>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1D57D870-FD09-F818-A410-93EF00145590}"/>
              </a:ext>
            </a:extLst>
          </p:cNvPr>
          <p:cNvSpPr txBox="1"/>
          <p:nvPr/>
        </p:nvSpPr>
        <p:spPr>
          <a:xfrm>
            <a:off x="984657" y="1074401"/>
            <a:ext cx="11183906" cy="4670509"/>
          </a:xfrm>
          <a:prstGeom prst="rect">
            <a:avLst/>
          </a:prstGeom>
          <a:noFill/>
        </p:spPr>
        <p:txBody>
          <a:bodyPr wrap="square">
            <a:spAutoFit/>
          </a:bodyPr>
          <a:lstStyle/>
          <a:p>
            <a:pPr>
              <a:lnSpc>
                <a:spcPct val="150000"/>
              </a:lnSpc>
            </a:pPr>
            <a:r>
              <a:rPr lang="en-US" sz="2000" b="1" dirty="0">
                <a:latin typeface="Nunito Sans" pitchFamily="2" charset="0"/>
              </a:rPr>
              <a:t>Common uses of this technique are:</a:t>
            </a:r>
          </a:p>
          <a:p>
            <a:pPr marL="342900" indent="-342900">
              <a:lnSpc>
                <a:spcPct val="150000"/>
              </a:lnSpc>
              <a:buFont typeface="Arial" panose="020B0604020202020204" pitchFamily="34" charset="0"/>
              <a:buChar char="•"/>
            </a:pPr>
            <a:r>
              <a:rPr lang="en-US" sz="2000" dirty="0">
                <a:latin typeface="Nunito Sans" pitchFamily="2" charset="0"/>
              </a:rPr>
              <a:t>Market Segmentation</a:t>
            </a:r>
          </a:p>
          <a:p>
            <a:pPr marL="342900" indent="-342900">
              <a:lnSpc>
                <a:spcPct val="150000"/>
              </a:lnSpc>
              <a:buFont typeface="Arial" panose="020B0604020202020204" pitchFamily="34" charset="0"/>
              <a:buChar char="•"/>
            </a:pPr>
            <a:r>
              <a:rPr lang="en-US" sz="2000" dirty="0">
                <a:latin typeface="Nunito Sans" pitchFamily="2" charset="0"/>
              </a:rPr>
              <a:t>Statistical data analysis</a:t>
            </a:r>
          </a:p>
          <a:p>
            <a:pPr marL="342900" indent="-342900">
              <a:lnSpc>
                <a:spcPct val="150000"/>
              </a:lnSpc>
              <a:buFont typeface="Arial" panose="020B0604020202020204" pitchFamily="34" charset="0"/>
              <a:buChar char="•"/>
            </a:pPr>
            <a:r>
              <a:rPr lang="en-US" sz="2000" dirty="0">
                <a:latin typeface="Nunito Sans" pitchFamily="2" charset="0"/>
              </a:rPr>
              <a:t>Social network analysis</a:t>
            </a:r>
          </a:p>
          <a:p>
            <a:pPr marL="342900" indent="-342900">
              <a:lnSpc>
                <a:spcPct val="150000"/>
              </a:lnSpc>
              <a:buFont typeface="Arial" panose="020B0604020202020204" pitchFamily="34" charset="0"/>
              <a:buChar char="•"/>
            </a:pPr>
            <a:r>
              <a:rPr lang="en-US" sz="2000" dirty="0">
                <a:latin typeface="Nunito Sans" pitchFamily="2" charset="0"/>
              </a:rPr>
              <a:t>Image segmentation</a:t>
            </a:r>
          </a:p>
          <a:p>
            <a:pPr marL="342900" indent="-342900">
              <a:lnSpc>
                <a:spcPct val="150000"/>
              </a:lnSpc>
              <a:buFont typeface="Arial" panose="020B0604020202020204" pitchFamily="34" charset="0"/>
              <a:buChar char="•"/>
            </a:pPr>
            <a:r>
              <a:rPr lang="en-US" sz="2000" dirty="0">
                <a:latin typeface="Nunito Sans" pitchFamily="2" charset="0"/>
              </a:rPr>
              <a:t>Anomaly detection, etc.</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Types of Clustering Methods</a:t>
            </a:r>
          </a:p>
          <a:p>
            <a:pPr marL="342900" indent="-342900">
              <a:lnSpc>
                <a:spcPct val="150000"/>
              </a:lnSpc>
              <a:buFont typeface="Arial" panose="020B0604020202020204" pitchFamily="34" charset="0"/>
              <a:buChar char="•"/>
            </a:pPr>
            <a:r>
              <a:rPr lang="en-US" sz="2000" dirty="0">
                <a:latin typeface="Nunito Sans" pitchFamily="2" charset="0"/>
              </a:rPr>
              <a:t>Hard clustering (datapoint belongs to only one group)</a:t>
            </a:r>
          </a:p>
          <a:p>
            <a:pPr marL="342900" indent="-342900">
              <a:lnSpc>
                <a:spcPct val="150000"/>
              </a:lnSpc>
              <a:buFont typeface="Arial" panose="020B0604020202020204" pitchFamily="34" charset="0"/>
              <a:buChar char="•"/>
            </a:pPr>
            <a:r>
              <a:rPr lang="en-US" sz="2000" dirty="0">
                <a:latin typeface="Nunito Sans" pitchFamily="2" charset="0"/>
              </a:rPr>
              <a:t>Soft Clustering (data points can belong to another group also).</a:t>
            </a:r>
          </a:p>
        </p:txBody>
      </p:sp>
    </p:spTree>
    <p:extLst>
      <p:ext uri="{BB962C8B-B14F-4D97-AF65-F5344CB8AC3E}">
        <p14:creationId xmlns:p14="http://schemas.microsoft.com/office/powerpoint/2010/main" val="658165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AE383C2-BF10-88D6-18B8-77A3F3EE9F8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48E4F73-BC0A-304E-7F66-E5112DAA7B3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E6ED0E-290F-2883-C9E6-A9EB7C05B93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7AAAAA2-B101-EE28-214C-2524DDC7163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EAFCB2C-DB39-1299-F6B5-117889CA550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A248758-35EC-EFFC-1204-75AE8D6AEC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39D9514-750D-70DF-CB90-713656BB32A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B361CF7-9357-75D0-8E7E-EA1240FAC7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BCA191E-6303-42C6-2D56-154A8A87A3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C9EB96B-3E69-4C63-154F-0A0D3A638C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E78AB0A-6AE5-813B-74C3-3B14FE12F60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1971BCEE-349A-AF69-4C7D-DAE405E37FEB}"/>
              </a:ext>
            </a:extLst>
          </p:cNvPr>
          <p:cNvSpPr txBox="1"/>
          <p:nvPr/>
        </p:nvSpPr>
        <p:spPr>
          <a:xfrm>
            <a:off x="984657" y="1074401"/>
            <a:ext cx="11183906" cy="5132174"/>
          </a:xfrm>
          <a:prstGeom prst="rect">
            <a:avLst/>
          </a:prstGeom>
          <a:noFill/>
        </p:spPr>
        <p:txBody>
          <a:bodyPr wrap="square">
            <a:spAutoFit/>
          </a:bodyPr>
          <a:lstStyle/>
          <a:p>
            <a:pPr>
              <a:lnSpc>
                <a:spcPct val="150000"/>
              </a:lnSpc>
            </a:pPr>
            <a:r>
              <a:rPr lang="en-US" sz="2000" b="1" dirty="0">
                <a:latin typeface="Nunito Sans" pitchFamily="2" charset="0"/>
              </a:rPr>
              <a:t>Main clustering methods used in Machine learning:</a:t>
            </a:r>
          </a:p>
          <a:p>
            <a:pPr marL="342900" indent="-342900">
              <a:lnSpc>
                <a:spcPct val="150000"/>
              </a:lnSpc>
              <a:buFont typeface="Arial" panose="020B0604020202020204" pitchFamily="34" charset="0"/>
              <a:buChar char="•"/>
            </a:pPr>
            <a:r>
              <a:rPr lang="en-US" sz="2000"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Density-Based Clustering</a:t>
            </a:r>
          </a:p>
          <a:p>
            <a:pPr marL="342900" indent="-342900">
              <a:lnSpc>
                <a:spcPct val="150000"/>
              </a:lnSpc>
              <a:buFont typeface="Arial" panose="020B0604020202020204" pitchFamily="34" charset="0"/>
              <a:buChar char="•"/>
            </a:pPr>
            <a:r>
              <a:rPr lang="en-US" sz="2000" dirty="0">
                <a:latin typeface="Nunito Sans" pitchFamily="2" charset="0"/>
              </a:rPr>
              <a:t>Distribution Model-Based Clustering</a:t>
            </a:r>
          </a:p>
          <a:p>
            <a:pPr marL="342900" indent="-342900">
              <a:lnSpc>
                <a:spcPct val="150000"/>
              </a:lnSpc>
              <a:buFont typeface="Arial" panose="020B0604020202020204" pitchFamily="34" charset="0"/>
              <a:buChar char="•"/>
            </a:pPr>
            <a:r>
              <a:rPr lang="en-US" sz="2000" dirty="0">
                <a:latin typeface="Nunito Sans" pitchFamily="2" charset="0"/>
              </a:rPr>
              <a:t>Hierarchical Clustering</a:t>
            </a:r>
          </a:p>
          <a:p>
            <a:pPr marL="342900" indent="-342900">
              <a:lnSpc>
                <a:spcPct val="150000"/>
              </a:lnSpc>
              <a:buFont typeface="Arial" panose="020B0604020202020204" pitchFamily="34" charset="0"/>
              <a:buChar char="•"/>
            </a:pPr>
            <a:r>
              <a:rPr lang="en-US" sz="2000" dirty="0">
                <a:latin typeface="Nunito Sans" pitchFamily="2" charset="0"/>
              </a:rPr>
              <a:t>Fuzzy Clustering</a:t>
            </a:r>
          </a:p>
          <a:p>
            <a:pPr>
              <a:lnSpc>
                <a:spcPct val="150000"/>
              </a:lnSpc>
            </a:pPr>
            <a:r>
              <a:rPr lang="en-US" sz="2000" b="1"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It is a type of clustering that divides the data into non -hierarchical</a:t>
            </a:r>
          </a:p>
          <a:p>
            <a:pPr marL="342900" indent="-342900">
              <a:lnSpc>
                <a:spcPct val="150000"/>
              </a:lnSpc>
              <a:buFont typeface="Arial" panose="020B0604020202020204" pitchFamily="34" charset="0"/>
              <a:buChar char="•"/>
            </a:pPr>
            <a:r>
              <a:rPr lang="en-US" sz="2000" dirty="0">
                <a:latin typeface="Nunito Sans" pitchFamily="2" charset="0"/>
              </a:rPr>
              <a:t>groups.</a:t>
            </a:r>
          </a:p>
          <a:p>
            <a:pPr marL="342900" indent="-342900">
              <a:lnSpc>
                <a:spcPct val="150000"/>
              </a:lnSpc>
              <a:buFont typeface="Arial" panose="020B0604020202020204" pitchFamily="34" charset="0"/>
              <a:buChar char="•"/>
            </a:pPr>
            <a:r>
              <a:rPr lang="en-US" sz="2000" dirty="0">
                <a:latin typeface="Nunito Sans" pitchFamily="2" charset="0"/>
              </a:rPr>
              <a:t>It is also known as the centroid-based method. </a:t>
            </a:r>
          </a:p>
          <a:p>
            <a:pPr marL="342900" indent="-342900">
              <a:lnSpc>
                <a:spcPct val="150000"/>
              </a:lnSpc>
              <a:buFont typeface="Arial" panose="020B0604020202020204" pitchFamily="34" charset="0"/>
              <a:buChar char="•"/>
            </a:pPr>
            <a:r>
              <a:rPr lang="en-US" sz="2000" dirty="0">
                <a:latin typeface="Nunito Sans" pitchFamily="2" charset="0"/>
              </a:rPr>
              <a:t>Most common example of partitioning clustering is the K-Means clustering algorithm</a:t>
            </a:r>
          </a:p>
        </p:txBody>
      </p:sp>
    </p:spTree>
    <p:extLst>
      <p:ext uri="{BB962C8B-B14F-4D97-AF65-F5344CB8AC3E}">
        <p14:creationId xmlns:p14="http://schemas.microsoft.com/office/powerpoint/2010/main" val="3330784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9D286FD-9719-C5FF-D471-497CB5916F2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5007584-D253-ADF0-3599-A4E4111D156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C10E8A0-4520-1122-D5A0-B02477C5F6F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5BCA859C-F665-5372-227F-929539685B8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B0F1F88-655C-7B94-DEAC-A4B8AE5643D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4C51AC7-6AF3-D1A5-DB5E-88A09D30808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D3C066A-54CB-C6E5-E602-7CE1C2ABA0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CADC909-E813-3483-4B4C-9A07DB0B38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8A2AFE1-82F2-B18C-4A5F-1EFB64CF62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3475F61-85EF-0FEC-B35A-1E9B186A6E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C8ACACA-68BE-CFD3-73D4-ACCA15BD31D2}"/>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7432F1A-0C2D-78CC-C94C-2A0596A27194}"/>
              </a:ext>
            </a:extLst>
          </p:cNvPr>
          <p:cNvSpPr txBox="1"/>
          <p:nvPr/>
        </p:nvSpPr>
        <p:spPr>
          <a:xfrm>
            <a:off x="984657" y="1074401"/>
            <a:ext cx="11183906" cy="2823850"/>
          </a:xfrm>
          <a:prstGeom prst="rect">
            <a:avLst/>
          </a:prstGeom>
          <a:noFill/>
        </p:spPr>
        <p:txBody>
          <a:bodyPr wrap="square">
            <a:spAutoFit/>
          </a:bodyPr>
          <a:lstStyle/>
          <a:p>
            <a:pPr>
              <a:lnSpc>
                <a:spcPct val="150000"/>
              </a:lnSpc>
            </a:pPr>
            <a:r>
              <a:rPr lang="en-US" sz="2000" b="1" dirty="0">
                <a:latin typeface="Nunito Sans" pitchFamily="2" charset="0"/>
              </a:rPr>
              <a:t>Density-Based Clustering</a:t>
            </a:r>
            <a:endParaRPr lang="en-US" sz="2000" dirty="0">
              <a:latin typeface="Nunito Sans" pitchFamily="2" charset="0"/>
            </a:endParaRPr>
          </a:p>
          <a:p>
            <a:pPr>
              <a:lnSpc>
                <a:spcPct val="150000"/>
              </a:lnSpc>
            </a:pPr>
            <a:r>
              <a:rPr lang="en-US" sz="2000" dirty="0">
                <a:latin typeface="Nunito Sans" pitchFamily="2" charset="0"/>
              </a:rPr>
              <a:t>• The density-based clustering method connects the highly-dense areas into clusters, and the arbitrarily shaped distributions are formed as long as the dense region can be connected.</a:t>
            </a:r>
          </a:p>
          <a:p>
            <a:pPr>
              <a:lnSpc>
                <a:spcPct val="150000"/>
              </a:lnSpc>
            </a:pPr>
            <a:r>
              <a:rPr lang="en-US" sz="2000" dirty="0">
                <a:latin typeface="Nunito Sans" pitchFamily="2" charset="0"/>
              </a:rPr>
              <a:t>• This algorithm does it by identifying different clusters in the dataset and connects the areas of high densities into clusters.</a:t>
            </a:r>
          </a:p>
          <a:p>
            <a:pPr>
              <a:lnSpc>
                <a:spcPct val="150000"/>
              </a:lnSpc>
            </a:pPr>
            <a:r>
              <a:rPr lang="en-US" sz="2000" dirty="0">
                <a:latin typeface="Nunito Sans" pitchFamily="2" charset="0"/>
              </a:rPr>
              <a:t>• The dense areas in data space are divided from each other by sparser areas</a:t>
            </a:r>
          </a:p>
        </p:txBody>
      </p:sp>
      <p:pic>
        <p:nvPicPr>
          <p:cNvPr id="3" name="Picture 2">
            <a:extLst>
              <a:ext uri="{FF2B5EF4-FFF2-40B4-BE49-F238E27FC236}">
                <a16:creationId xmlns:a16="http://schemas.microsoft.com/office/drawing/2014/main" id="{71CF1CB3-6739-AC9A-CC42-27EFD1FC2919}"/>
              </a:ext>
            </a:extLst>
          </p:cNvPr>
          <p:cNvPicPr>
            <a:picLocks noChangeAspect="1"/>
          </p:cNvPicPr>
          <p:nvPr/>
        </p:nvPicPr>
        <p:blipFill>
          <a:blip r:embed="rId4"/>
          <a:stretch>
            <a:fillRect/>
          </a:stretch>
        </p:blipFill>
        <p:spPr>
          <a:xfrm>
            <a:off x="3985809" y="4012797"/>
            <a:ext cx="3824065" cy="2924285"/>
          </a:xfrm>
          <a:prstGeom prst="rect">
            <a:avLst/>
          </a:prstGeom>
        </p:spPr>
      </p:pic>
    </p:spTree>
    <p:extLst>
      <p:ext uri="{BB962C8B-B14F-4D97-AF65-F5344CB8AC3E}">
        <p14:creationId xmlns:p14="http://schemas.microsoft.com/office/powerpoint/2010/main" val="194611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DEF71FD-53F7-AE2E-CB4E-0467AD6DCF0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048FF59-5231-C039-D749-AA1243631EF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4E7496E-4C82-E304-0FD5-8D5B32B10B7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16281E49-BE6C-7963-316B-A531B12631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180A2EB-F403-19A6-27DC-8C9F1058BC6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5F5C194-3D36-7980-E274-CCEAABBE5F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A036AFC-B3CE-0213-759E-309A01F62F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A09F839-B24D-1EFB-91FB-B6CF812FFC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21C8D28-EFC0-1BEA-ABB2-21DB7A85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A02AF6-17D6-4CEA-5EB6-7F6CA7C041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4922781-97BA-AA77-2F2F-BBB25C1ADC8F}"/>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50CD3D53-90D6-537D-7F9D-556834E7B8F7}"/>
              </a:ext>
            </a:extLst>
          </p:cNvPr>
          <p:cNvSpPr txBox="1"/>
          <p:nvPr/>
        </p:nvSpPr>
        <p:spPr>
          <a:xfrm>
            <a:off x="984657" y="1074401"/>
            <a:ext cx="11183906" cy="5593839"/>
          </a:xfrm>
          <a:prstGeom prst="rect">
            <a:avLst/>
          </a:prstGeom>
          <a:noFill/>
        </p:spPr>
        <p:txBody>
          <a:bodyPr wrap="square">
            <a:spAutoFit/>
          </a:bodyPr>
          <a:lstStyle/>
          <a:p>
            <a:pPr>
              <a:lnSpc>
                <a:spcPct val="150000"/>
              </a:lnSpc>
            </a:pPr>
            <a:r>
              <a:rPr lang="en-US" sz="2000" b="1" dirty="0">
                <a:latin typeface="Nunito Sans" pitchFamily="2" charset="0"/>
              </a:rPr>
              <a:t>Distribution Model-Based Clustering :</a:t>
            </a:r>
          </a:p>
          <a:p>
            <a:pPr>
              <a:lnSpc>
                <a:spcPct val="150000"/>
              </a:lnSpc>
            </a:pPr>
            <a:r>
              <a:rPr lang="en-US" sz="2000" b="1" dirty="0">
                <a:latin typeface="Nunito Sans" pitchFamily="2" charset="0"/>
              </a:rPr>
              <a:t>• </a:t>
            </a:r>
            <a:r>
              <a:rPr lang="en-US" sz="2000" dirty="0">
                <a:latin typeface="Nunito Sans" pitchFamily="2" charset="0"/>
              </a:rPr>
              <a:t>In the distribution model-based clustering method, the data is divided based on the probability of how a dataset belongs to a particular distribution.</a:t>
            </a:r>
          </a:p>
          <a:p>
            <a:pPr>
              <a:lnSpc>
                <a:spcPct val="150000"/>
              </a:lnSpc>
            </a:pPr>
            <a:r>
              <a:rPr lang="en-US" sz="2000" dirty="0">
                <a:latin typeface="Nunito Sans" pitchFamily="2" charset="0"/>
              </a:rPr>
              <a:t>The grouping is done by assuming some distributions commonly </a:t>
            </a:r>
            <a:r>
              <a:rPr lang="en-US" sz="2000" b="1" dirty="0">
                <a:latin typeface="Nunito Sans" pitchFamily="2" charset="0"/>
              </a:rPr>
              <a:t>Gaussian Distribution.</a:t>
            </a:r>
          </a:p>
          <a:p>
            <a:pPr>
              <a:lnSpc>
                <a:spcPct val="150000"/>
              </a:lnSpc>
            </a:pPr>
            <a:r>
              <a:rPr lang="en-US" sz="2000" b="1" dirty="0">
                <a:latin typeface="Nunito Sans" pitchFamily="2" charset="0"/>
              </a:rPr>
              <a:t>• </a:t>
            </a:r>
            <a:r>
              <a:rPr lang="en-US" sz="2000" dirty="0">
                <a:latin typeface="Nunito Sans" pitchFamily="2" charset="0"/>
              </a:rPr>
              <a:t>The example of this type is the </a:t>
            </a:r>
            <a:r>
              <a:rPr lang="en-US" sz="2000" b="1" dirty="0">
                <a:latin typeface="Nunito Sans" pitchFamily="2" charset="0"/>
              </a:rPr>
              <a:t>Expectation-Maximization Clustering</a:t>
            </a:r>
          </a:p>
          <a:p>
            <a:pPr>
              <a:lnSpc>
                <a:spcPct val="150000"/>
              </a:lnSpc>
            </a:pPr>
            <a:r>
              <a:rPr lang="en-US" sz="2000" b="1" dirty="0">
                <a:latin typeface="Nunito Sans" pitchFamily="2" charset="0"/>
              </a:rPr>
              <a:t>algorithm </a:t>
            </a:r>
            <a:r>
              <a:rPr lang="en-US" sz="2000" dirty="0">
                <a:latin typeface="Nunito Sans" pitchFamily="2" charset="0"/>
              </a:rPr>
              <a:t>that uses Gaussian Mixture Models (GMM) as shown in</a:t>
            </a:r>
          </a:p>
          <a:p>
            <a:pPr>
              <a:lnSpc>
                <a:spcPct val="150000"/>
              </a:lnSpc>
            </a:pPr>
            <a:r>
              <a:rPr lang="en-US" sz="2000" b="1" dirty="0">
                <a:latin typeface="Nunito Sans" pitchFamily="2" charset="0"/>
              </a:rPr>
              <a:t>In this technique, the dataset is divided into clusters to create a tree - like structure, which is also called a dendrogram.</a:t>
            </a:r>
          </a:p>
          <a:p>
            <a:pPr>
              <a:lnSpc>
                <a:spcPct val="150000"/>
              </a:lnSpc>
            </a:pPr>
            <a:r>
              <a:rPr lang="en-US" sz="2000" b="1" dirty="0">
                <a:latin typeface="Nunito Sans" pitchFamily="2" charset="0"/>
              </a:rPr>
              <a:t>The observations or any number of clusters can be selected </a:t>
            </a:r>
            <a:r>
              <a:rPr lang="en-US" sz="2000" b="1">
                <a:latin typeface="Nunito Sans" pitchFamily="2" charset="0"/>
              </a:rPr>
              <a:t>by cutting the </a:t>
            </a:r>
            <a:r>
              <a:rPr lang="en-US" sz="2000" b="1" dirty="0">
                <a:latin typeface="Nunito Sans" pitchFamily="2" charset="0"/>
              </a:rPr>
              <a:t>tree at the correct level.</a:t>
            </a:r>
          </a:p>
          <a:p>
            <a:pPr>
              <a:lnSpc>
                <a:spcPct val="150000"/>
              </a:lnSpc>
            </a:pPr>
            <a:r>
              <a:rPr lang="en-US" sz="2000" b="1" dirty="0">
                <a:latin typeface="Nunito Sans" pitchFamily="2" charset="0"/>
              </a:rPr>
              <a:t>The most common example of this meth od is the Agglomerative</a:t>
            </a:r>
          </a:p>
          <a:p>
            <a:pPr>
              <a:lnSpc>
                <a:spcPct val="150000"/>
              </a:lnSpc>
            </a:pPr>
            <a:r>
              <a:rPr lang="en-US" sz="2000" b="1" dirty="0">
                <a:latin typeface="Nunito Sans" pitchFamily="2" charset="0"/>
              </a:rPr>
              <a:t>Hierarchical algorithm</a:t>
            </a:r>
            <a:endParaRPr lang="en-US" sz="2000" dirty="0">
              <a:latin typeface="Nunito Sans" pitchFamily="2" charset="0"/>
            </a:endParaRPr>
          </a:p>
        </p:txBody>
      </p:sp>
    </p:spTree>
    <p:extLst>
      <p:ext uri="{BB962C8B-B14F-4D97-AF65-F5344CB8AC3E}">
        <p14:creationId xmlns:p14="http://schemas.microsoft.com/office/powerpoint/2010/main" val="270991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C91C22E-9113-B660-395F-035008C7809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DE7D9D5-F203-19A7-D66C-744D36D342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D300637-F778-2FE9-CD97-C18BAD03F3A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FF279938-9BCF-A1A3-B32C-5734AAC1EC0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FA80B13-88FF-6410-0D1E-3BF701AF216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4E68F8B-FEEC-DBA1-791B-AAD2CFB444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F1C75D-18DA-B3FE-F7A2-B263718EC2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4ECDF75-C497-9913-35A6-24341B5BFF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3318707-331C-8DCA-39C0-0A93B6E5B1E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4C6391B-AA1A-1BDD-A3E2-8148E41910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9C000B0-A4EA-A88E-9757-696A78C4D157}"/>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059ED150-CA79-ACE9-EF84-168CD90B5C19}"/>
              </a:ext>
            </a:extLst>
          </p:cNvPr>
          <p:cNvSpPr txBox="1"/>
          <p:nvPr/>
        </p:nvSpPr>
        <p:spPr>
          <a:xfrm>
            <a:off x="984657" y="1074401"/>
            <a:ext cx="11183906" cy="4670509"/>
          </a:xfrm>
          <a:prstGeom prst="rect">
            <a:avLst/>
          </a:prstGeom>
          <a:noFill/>
        </p:spPr>
        <p:txBody>
          <a:bodyPr wrap="square">
            <a:spAutoFit/>
          </a:bodyPr>
          <a:lstStyle/>
          <a:p>
            <a:pPr>
              <a:lnSpc>
                <a:spcPct val="150000"/>
              </a:lnSpc>
            </a:pPr>
            <a:r>
              <a:rPr lang="en-US" sz="2000" b="1" dirty="0">
                <a:latin typeface="Nunito Sans" pitchFamily="2" charset="0"/>
              </a:rPr>
              <a:t>Common uses of this technique are:</a:t>
            </a:r>
          </a:p>
          <a:p>
            <a:pPr marL="342900" indent="-342900">
              <a:lnSpc>
                <a:spcPct val="150000"/>
              </a:lnSpc>
              <a:buFont typeface="Arial" panose="020B0604020202020204" pitchFamily="34" charset="0"/>
              <a:buChar char="•"/>
            </a:pPr>
            <a:r>
              <a:rPr lang="en-US" sz="2000" dirty="0">
                <a:latin typeface="Nunito Sans" pitchFamily="2" charset="0"/>
              </a:rPr>
              <a:t>Market Segmentation</a:t>
            </a:r>
          </a:p>
          <a:p>
            <a:pPr marL="342900" indent="-342900">
              <a:lnSpc>
                <a:spcPct val="150000"/>
              </a:lnSpc>
              <a:buFont typeface="Arial" panose="020B0604020202020204" pitchFamily="34" charset="0"/>
              <a:buChar char="•"/>
            </a:pPr>
            <a:r>
              <a:rPr lang="en-US" sz="2000" dirty="0">
                <a:latin typeface="Nunito Sans" pitchFamily="2" charset="0"/>
              </a:rPr>
              <a:t>Statistical data analysis</a:t>
            </a:r>
          </a:p>
          <a:p>
            <a:pPr marL="342900" indent="-342900">
              <a:lnSpc>
                <a:spcPct val="150000"/>
              </a:lnSpc>
              <a:buFont typeface="Arial" panose="020B0604020202020204" pitchFamily="34" charset="0"/>
              <a:buChar char="•"/>
            </a:pPr>
            <a:r>
              <a:rPr lang="en-US" sz="2000" dirty="0">
                <a:latin typeface="Nunito Sans" pitchFamily="2" charset="0"/>
              </a:rPr>
              <a:t>Social network analysis</a:t>
            </a:r>
          </a:p>
          <a:p>
            <a:pPr marL="342900" indent="-342900">
              <a:lnSpc>
                <a:spcPct val="150000"/>
              </a:lnSpc>
              <a:buFont typeface="Arial" panose="020B0604020202020204" pitchFamily="34" charset="0"/>
              <a:buChar char="•"/>
            </a:pPr>
            <a:r>
              <a:rPr lang="en-US" sz="2000" dirty="0">
                <a:latin typeface="Nunito Sans" pitchFamily="2" charset="0"/>
              </a:rPr>
              <a:t>Image segmentation</a:t>
            </a:r>
          </a:p>
          <a:p>
            <a:pPr marL="342900" indent="-342900">
              <a:lnSpc>
                <a:spcPct val="150000"/>
              </a:lnSpc>
              <a:buFont typeface="Arial" panose="020B0604020202020204" pitchFamily="34" charset="0"/>
              <a:buChar char="•"/>
            </a:pPr>
            <a:r>
              <a:rPr lang="en-US" sz="2000" dirty="0">
                <a:latin typeface="Nunito Sans" pitchFamily="2" charset="0"/>
              </a:rPr>
              <a:t>Anomaly detection, etc.</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Types of Clustering Methods</a:t>
            </a:r>
          </a:p>
          <a:p>
            <a:pPr marL="342900" indent="-342900">
              <a:lnSpc>
                <a:spcPct val="150000"/>
              </a:lnSpc>
              <a:buFont typeface="Arial" panose="020B0604020202020204" pitchFamily="34" charset="0"/>
              <a:buChar char="•"/>
            </a:pPr>
            <a:r>
              <a:rPr lang="en-US" sz="2000" dirty="0">
                <a:latin typeface="Nunito Sans" pitchFamily="2" charset="0"/>
              </a:rPr>
              <a:t>Hard clustering (datapoint belongs to only one group)</a:t>
            </a:r>
          </a:p>
          <a:p>
            <a:pPr marL="342900" indent="-342900">
              <a:lnSpc>
                <a:spcPct val="150000"/>
              </a:lnSpc>
              <a:buFont typeface="Arial" panose="020B0604020202020204" pitchFamily="34" charset="0"/>
              <a:buChar char="•"/>
            </a:pPr>
            <a:r>
              <a:rPr lang="en-US" sz="2000" dirty="0">
                <a:latin typeface="Nunito Sans" pitchFamily="2" charset="0"/>
              </a:rPr>
              <a:t>Soft Clustering (data points can belong to another group also).</a:t>
            </a:r>
          </a:p>
        </p:txBody>
      </p:sp>
    </p:spTree>
    <p:extLst>
      <p:ext uri="{BB962C8B-B14F-4D97-AF65-F5344CB8AC3E}">
        <p14:creationId xmlns:p14="http://schemas.microsoft.com/office/powerpoint/2010/main" val="399044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185724F-06B6-8CB8-4D10-6820163107F0}"/>
              </a:ext>
            </a:extLst>
          </p:cNvPr>
          <p:cNvSpPr txBox="1"/>
          <p:nvPr/>
        </p:nvSpPr>
        <p:spPr>
          <a:xfrm>
            <a:off x="854439" y="736195"/>
            <a:ext cx="11167672" cy="6055504"/>
          </a:xfrm>
          <a:prstGeom prst="rect">
            <a:avLst/>
          </a:prstGeom>
          <a:noFill/>
        </p:spPr>
        <p:txBody>
          <a:bodyPr wrap="square">
            <a:spAutoFit/>
          </a:bodyPr>
          <a:lstStyle/>
          <a:p>
            <a:pPr>
              <a:lnSpc>
                <a:spcPct val="150000"/>
              </a:lnSpc>
            </a:pPr>
            <a:r>
              <a:rPr lang="en-US" sz="2000" b="1" dirty="0">
                <a:latin typeface="Nunito Sans" pitchFamily="2" charset="0"/>
              </a:rPr>
              <a:t>Different Algorithms</a:t>
            </a:r>
          </a:p>
          <a:p>
            <a:pPr marL="285750" indent="-285750">
              <a:lnSpc>
                <a:spcPct val="150000"/>
              </a:lnSpc>
              <a:buFont typeface="Arial" panose="020B0604020202020204" pitchFamily="34" charset="0"/>
              <a:buChar char="•"/>
            </a:pPr>
            <a:r>
              <a:rPr lang="en-US" sz="2000" dirty="0">
                <a:latin typeface="Nunito Sans" pitchFamily="2" charset="0"/>
              </a:rPr>
              <a:t>Different algorithms make different assumptions about the data and lead to</a:t>
            </a:r>
          </a:p>
          <a:p>
            <a:pPr>
              <a:lnSpc>
                <a:spcPct val="150000"/>
              </a:lnSpc>
            </a:pPr>
            <a:r>
              <a:rPr lang="en-US" sz="2000" dirty="0">
                <a:latin typeface="Nunito Sans" pitchFamily="2" charset="0"/>
              </a:rPr>
              <a:t>different classifiers. </a:t>
            </a:r>
          </a:p>
          <a:p>
            <a:pPr>
              <a:lnSpc>
                <a:spcPct val="150000"/>
              </a:lnSpc>
            </a:pPr>
            <a:r>
              <a:rPr lang="en-US" sz="2000" b="1" dirty="0">
                <a:latin typeface="Nunito Sans" pitchFamily="2" charset="0"/>
              </a:rPr>
              <a:t>Different Hyper parameters</a:t>
            </a:r>
          </a:p>
          <a:p>
            <a:pPr marL="285750" indent="-285750">
              <a:lnSpc>
                <a:spcPct val="150000"/>
              </a:lnSpc>
              <a:buFont typeface="Arial" panose="020B0604020202020204" pitchFamily="34" charset="0"/>
              <a:buChar char="•"/>
            </a:pPr>
            <a:r>
              <a:rPr lang="en-US" sz="2000" dirty="0">
                <a:latin typeface="Nunito Sans" pitchFamily="2" charset="0"/>
              </a:rPr>
              <a:t>Use the same learning algorithm but use it with different hyper parameters.</a:t>
            </a:r>
          </a:p>
          <a:p>
            <a:pPr>
              <a:lnSpc>
                <a:spcPct val="150000"/>
              </a:lnSpc>
            </a:pPr>
            <a:r>
              <a:rPr lang="en-US" sz="2000" b="1" dirty="0">
                <a:latin typeface="Nunito Sans" pitchFamily="2" charset="0"/>
              </a:rPr>
              <a:t>Different Input Representations</a:t>
            </a:r>
          </a:p>
          <a:p>
            <a:pPr marL="285750" indent="-285750">
              <a:lnSpc>
                <a:spcPct val="150000"/>
              </a:lnSpc>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lnSpc>
                <a:spcPct val="150000"/>
              </a:lnSpc>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pPr>
              <a:lnSpc>
                <a:spcPct val="150000"/>
              </a:lnSpc>
            </a:pPr>
            <a:r>
              <a:rPr lang="en-US" sz="2000" b="1" dirty="0">
                <a:latin typeface="Nunito Sans" pitchFamily="2" charset="0"/>
              </a:rPr>
              <a:t>Different Training Sets</a:t>
            </a:r>
          </a:p>
          <a:p>
            <a:pPr marL="342900" indent="-342900">
              <a:lnSpc>
                <a:spcPct val="150000"/>
              </a:lnSpc>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spTree>
    <p:extLst>
      <p:ext uri="{BB962C8B-B14F-4D97-AF65-F5344CB8AC3E}">
        <p14:creationId xmlns:p14="http://schemas.microsoft.com/office/powerpoint/2010/main" val="19085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D81367-C909-41A5-3D10-7B4C9895FA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20482D9-1E5B-7C89-1864-07C3AC392B9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A8D554E-7944-1C19-066A-2E12F5A56AD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08483D0-A758-58B6-CF68-CF7F8538604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8961F51-DF21-369F-1C2B-F47249A9752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3E6D4D-F467-E48E-E089-D8F0A395CE5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1D3BF7F-1035-2374-36F9-36C3F66B0E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AAED3F6-B282-8A90-146A-4DBF6B2F6E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19F83DE-93AC-559D-6ACC-89093E5B3E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4B196DD-233D-2F06-A6ED-A906C2F58F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833AEBA1-29D8-DAC2-AEF1-A18D41B51160}"/>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72462C5F-D328-C353-C3C1-ECA13A8DDFB2}"/>
              </a:ext>
            </a:extLst>
          </p:cNvPr>
          <p:cNvSpPr txBox="1"/>
          <p:nvPr/>
        </p:nvSpPr>
        <p:spPr>
          <a:xfrm>
            <a:off x="984657" y="1329231"/>
            <a:ext cx="11183906" cy="4670509"/>
          </a:xfrm>
          <a:prstGeom prst="rect">
            <a:avLst/>
          </a:prstGeom>
          <a:noFill/>
        </p:spPr>
        <p:txBody>
          <a:bodyPr wrap="square">
            <a:spAutoFit/>
          </a:bodyPr>
          <a:lstStyle/>
          <a:p>
            <a:pPr>
              <a:lnSpc>
                <a:spcPct val="150000"/>
              </a:lnSpc>
            </a:pPr>
            <a:r>
              <a:rPr lang="en-US" sz="2000" b="1" dirty="0">
                <a:latin typeface="Nunito Sans" pitchFamily="2" charset="0"/>
              </a:rPr>
              <a:t>Main clustering methods used in Machine learning:</a:t>
            </a:r>
          </a:p>
          <a:p>
            <a:pPr marL="342900" indent="-342900">
              <a:lnSpc>
                <a:spcPct val="150000"/>
              </a:lnSpc>
              <a:buFont typeface="Arial" panose="020B0604020202020204" pitchFamily="34" charset="0"/>
              <a:buChar char="•"/>
            </a:pPr>
            <a:r>
              <a:rPr lang="en-US" sz="2000"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Density-Based Clustering</a:t>
            </a:r>
          </a:p>
          <a:p>
            <a:pPr marL="342900" indent="-342900">
              <a:lnSpc>
                <a:spcPct val="150000"/>
              </a:lnSpc>
              <a:buFont typeface="Arial" panose="020B0604020202020204" pitchFamily="34" charset="0"/>
              <a:buChar char="•"/>
            </a:pPr>
            <a:r>
              <a:rPr lang="en-US" sz="2000" dirty="0">
                <a:latin typeface="Nunito Sans" pitchFamily="2" charset="0"/>
              </a:rPr>
              <a:t>Distribution Model-Based Clustering</a:t>
            </a:r>
          </a:p>
          <a:p>
            <a:pPr marL="342900" indent="-342900">
              <a:lnSpc>
                <a:spcPct val="150000"/>
              </a:lnSpc>
              <a:buFont typeface="Arial" panose="020B0604020202020204" pitchFamily="34" charset="0"/>
              <a:buChar char="•"/>
            </a:pPr>
            <a:r>
              <a:rPr lang="en-US" sz="2000" dirty="0">
                <a:latin typeface="Nunito Sans" pitchFamily="2" charset="0"/>
              </a:rPr>
              <a:t>Hierarchical Clustering</a:t>
            </a:r>
          </a:p>
          <a:p>
            <a:pPr marL="342900" indent="-342900">
              <a:lnSpc>
                <a:spcPct val="150000"/>
              </a:lnSpc>
              <a:buFont typeface="Arial" panose="020B0604020202020204" pitchFamily="34" charset="0"/>
              <a:buChar char="•"/>
            </a:pPr>
            <a:r>
              <a:rPr lang="en-US" sz="2000" dirty="0">
                <a:latin typeface="Nunito Sans" pitchFamily="2" charset="0"/>
              </a:rPr>
              <a:t>Fuzzy Clustering</a:t>
            </a:r>
          </a:p>
          <a:p>
            <a:pPr>
              <a:lnSpc>
                <a:spcPct val="150000"/>
              </a:lnSpc>
            </a:pPr>
            <a:r>
              <a:rPr lang="en-US" sz="2000" b="1" dirty="0">
                <a:latin typeface="Nunito Sans" pitchFamily="2" charset="0"/>
              </a:rPr>
              <a:t>Partitioning Clustering</a:t>
            </a:r>
          </a:p>
          <a:p>
            <a:pPr marL="342900" indent="-342900">
              <a:lnSpc>
                <a:spcPct val="150000"/>
              </a:lnSpc>
              <a:buFont typeface="Arial" panose="020B0604020202020204" pitchFamily="34" charset="0"/>
              <a:buChar char="•"/>
            </a:pPr>
            <a:r>
              <a:rPr lang="en-US" sz="2000" dirty="0">
                <a:latin typeface="Nunito Sans" pitchFamily="2" charset="0"/>
              </a:rPr>
              <a:t>It is a type of clustering that divides the data into non –hierarchical groups.</a:t>
            </a:r>
          </a:p>
          <a:p>
            <a:pPr marL="342900" indent="-342900">
              <a:lnSpc>
                <a:spcPct val="150000"/>
              </a:lnSpc>
              <a:buFont typeface="Arial" panose="020B0604020202020204" pitchFamily="34" charset="0"/>
              <a:buChar char="•"/>
            </a:pPr>
            <a:r>
              <a:rPr lang="en-US" sz="2000" dirty="0">
                <a:latin typeface="Nunito Sans" pitchFamily="2" charset="0"/>
              </a:rPr>
              <a:t>It is also known as the </a:t>
            </a:r>
            <a:r>
              <a:rPr lang="en-US" sz="2000" b="1" dirty="0">
                <a:latin typeface="Nunito Sans" pitchFamily="2" charset="0"/>
              </a:rPr>
              <a:t>centroid-based method.</a:t>
            </a:r>
          </a:p>
          <a:p>
            <a:pPr marL="342900" indent="-342900">
              <a:lnSpc>
                <a:spcPct val="150000"/>
              </a:lnSpc>
              <a:buFont typeface="Arial" panose="020B0604020202020204" pitchFamily="34" charset="0"/>
              <a:buChar char="•"/>
            </a:pPr>
            <a:r>
              <a:rPr lang="en-US" sz="2000" dirty="0">
                <a:latin typeface="Nunito Sans" pitchFamily="2" charset="0"/>
              </a:rPr>
              <a:t>The most common example of partitioning clustering is the </a:t>
            </a:r>
            <a:r>
              <a:rPr lang="en-US" sz="2000" b="1" dirty="0">
                <a:latin typeface="Nunito Sans" pitchFamily="2" charset="0"/>
              </a:rPr>
              <a:t>K-</a:t>
            </a:r>
            <a:r>
              <a:rPr lang="en-US" sz="2000" b="1" dirty="0" err="1">
                <a:latin typeface="Nunito Sans" pitchFamily="2" charset="0"/>
              </a:rPr>
              <a:t>MeansClustering</a:t>
            </a:r>
            <a:r>
              <a:rPr lang="en-US" sz="2000" b="1" dirty="0">
                <a:latin typeface="Nunito Sans" pitchFamily="2" charset="0"/>
              </a:rPr>
              <a:t> algorithm </a:t>
            </a:r>
            <a:endParaRPr lang="en-US" sz="2000" dirty="0">
              <a:latin typeface="Nunito Sans" pitchFamily="2" charset="0"/>
            </a:endParaRPr>
          </a:p>
        </p:txBody>
      </p:sp>
    </p:spTree>
    <p:extLst>
      <p:ext uri="{BB962C8B-B14F-4D97-AF65-F5344CB8AC3E}">
        <p14:creationId xmlns:p14="http://schemas.microsoft.com/office/powerpoint/2010/main" val="143185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316C1F7-FD54-7E4B-55AF-30E1CE04907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C715B91-D2D4-C5E7-59C6-B283AFE7A4C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7833E7A-84A1-21ED-83D0-A114347808A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5FB39658-B82F-2879-C27D-146A884E64F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A5CC7F1-A441-451A-2651-9D8C28DD55A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DC4EA65-0BEC-28C1-BFF8-C60C198042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C720A52-60D9-BC53-83DD-A0596956F0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240259E-D241-75D0-A81A-F39033FBE8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13C05AD-4B9E-8EFB-D3FA-A038FFAE62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3EEE13-3051-0C27-19D4-496E058D70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D3CDAF76-67B6-6B73-630D-C4F2E136E1A4}"/>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sp>
        <p:nvSpPr>
          <p:cNvPr id="8" name="TextBox 7">
            <a:extLst>
              <a:ext uri="{FF2B5EF4-FFF2-40B4-BE49-F238E27FC236}">
                <a16:creationId xmlns:a16="http://schemas.microsoft.com/office/drawing/2014/main" id="{9D9A8F5C-A3D0-7556-0C83-2693183FF3E3}"/>
              </a:ext>
            </a:extLst>
          </p:cNvPr>
          <p:cNvSpPr txBox="1"/>
          <p:nvPr/>
        </p:nvSpPr>
        <p:spPr>
          <a:xfrm>
            <a:off x="984657" y="1074401"/>
            <a:ext cx="11183906" cy="3747180"/>
          </a:xfrm>
          <a:prstGeom prst="rect">
            <a:avLst/>
          </a:prstGeom>
          <a:noFill/>
        </p:spPr>
        <p:txBody>
          <a:bodyPr wrap="square">
            <a:spAutoFit/>
          </a:bodyPr>
          <a:lstStyle/>
          <a:p>
            <a:pPr>
              <a:lnSpc>
                <a:spcPct val="150000"/>
              </a:lnSpc>
            </a:pPr>
            <a:r>
              <a:rPr lang="en-US" sz="2000" b="1" dirty="0">
                <a:latin typeface="Nunito Sans" pitchFamily="2" charset="0"/>
              </a:rPr>
              <a:t>Density-Based Clustering</a:t>
            </a:r>
          </a:p>
          <a:p>
            <a:pPr>
              <a:lnSpc>
                <a:spcPct val="150000"/>
              </a:lnSpc>
            </a:pPr>
            <a:r>
              <a:rPr lang="en-US" sz="2000" dirty="0">
                <a:latin typeface="Nunito Sans" pitchFamily="2" charset="0"/>
              </a:rPr>
              <a:t>• The density-based clustering method connects the highly-dense areas</a:t>
            </a:r>
          </a:p>
          <a:p>
            <a:pPr>
              <a:lnSpc>
                <a:spcPct val="150000"/>
              </a:lnSpc>
            </a:pPr>
            <a:r>
              <a:rPr lang="en-US" sz="2000" dirty="0">
                <a:latin typeface="Nunito Sans" pitchFamily="2" charset="0"/>
              </a:rPr>
              <a:t>into clusters, and the arbitrarily shaped distributions are formed as</a:t>
            </a:r>
          </a:p>
          <a:p>
            <a:pPr>
              <a:lnSpc>
                <a:spcPct val="150000"/>
              </a:lnSpc>
            </a:pPr>
            <a:r>
              <a:rPr lang="en-US" sz="2000" dirty="0">
                <a:latin typeface="Nunito Sans" pitchFamily="2" charset="0"/>
              </a:rPr>
              <a:t>long as the dense region can be connected.</a:t>
            </a:r>
          </a:p>
          <a:p>
            <a:pPr>
              <a:lnSpc>
                <a:spcPct val="150000"/>
              </a:lnSpc>
            </a:pPr>
            <a:r>
              <a:rPr lang="en-US" sz="2000" dirty="0">
                <a:latin typeface="Nunito Sans" pitchFamily="2" charset="0"/>
              </a:rPr>
              <a:t>• This algorithm does it by identifying different clusters in the dataset</a:t>
            </a:r>
          </a:p>
          <a:p>
            <a:pPr>
              <a:lnSpc>
                <a:spcPct val="150000"/>
              </a:lnSpc>
            </a:pPr>
            <a:r>
              <a:rPr lang="en-US" sz="2000" dirty="0">
                <a:latin typeface="Nunito Sans" pitchFamily="2" charset="0"/>
              </a:rPr>
              <a:t>and connects the areas of high densities into clusters.</a:t>
            </a:r>
          </a:p>
          <a:p>
            <a:pPr>
              <a:lnSpc>
                <a:spcPct val="150000"/>
              </a:lnSpc>
            </a:pPr>
            <a:r>
              <a:rPr lang="en-US" sz="2000" dirty="0">
                <a:latin typeface="Nunito Sans" pitchFamily="2" charset="0"/>
              </a:rPr>
              <a:t>• The dense areas in data space are divided from each other by sparser</a:t>
            </a:r>
          </a:p>
          <a:p>
            <a:pPr>
              <a:lnSpc>
                <a:spcPct val="150000"/>
              </a:lnSpc>
            </a:pPr>
            <a:r>
              <a:rPr lang="en-US" sz="2000" dirty="0">
                <a:latin typeface="Nunito Sans" pitchFamily="2" charset="0"/>
              </a:rPr>
              <a:t>areas</a:t>
            </a:r>
          </a:p>
        </p:txBody>
      </p:sp>
      <p:pic>
        <p:nvPicPr>
          <p:cNvPr id="3" name="Picture 2">
            <a:extLst>
              <a:ext uri="{FF2B5EF4-FFF2-40B4-BE49-F238E27FC236}">
                <a16:creationId xmlns:a16="http://schemas.microsoft.com/office/drawing/2014/main" id="{54C69980-5820-1A68-FD4D-40407392CE6B}"/>
              </a:ext>
            </a:extLst>
          </p:cNvPr>
          <p:cNvPicPr>
            <a:picLocks noChangeAspect="1"/>
          </p:cNvPicPr>
          <p:nvPr/>
        </p:nvPicPr>
        <p:blipFill>
          <a:blip r:embed="rId4"/>
          <a:stretch>
            <a:fillRect/>
          </a:stretch>
        </p:blipFill>
        <p:spPr>
          <a:xfrm>
            <a:off x="3942414" y="4311461"/>
            <a:ext cx="4600118" cy="2626808"/>
          </a:xfrm>
          <a:prstGeom prst="rect">
            <a:avLst/>
          </a:prstGeom>
        </p:spPr>
      </p:pic>
    </p:spTree>
    <p:extLst>
      <p:ext uri="{BB962C8B-B14F-4D97-AF65-F5344CB8AC3E}">
        <p14:creationId xmlns:p14="http://schemas.microsoft.com/office/powerpoint/2010/main" val="39873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20EE53A-36BC-1F81-15F8-D34A0228C9A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E423FA-265B-5987-3EDF-0E33412B438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845C318-0EF2-1161-8BB6-386708D5C89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A29E6680-E725-9F36-BDBF-16BE5FEAEED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796DDDD-F8E7-C59D-2D2E-655AD71901C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A74DAD1-5415-E4FE-F08D-1F41CFFC27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B04CCDD-BC70-CC1B-4593-D2267CD511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9022571-902D-BD1D-C338-1DE3286576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47EBF72-A59F-7BF5-B94D-6CDCBECDF5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8958C18-D663-3A28-D03D-1D68CA8785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A6AAEEE-0CA9-6E64-092A-D3CFBEE65EC0}"/>
              </a:ext>
            </a:extLst>
          </p:cNvPr>
          <p:cNvPicPr preferRelativeResize="0"/>
          <p:nvPr/>
        </p:nvPicPr>
        <p:blipFill rotWithShape="1">
          <a:blip r:embed="rId3"/>
          <a:srcRect/>
          <a:stretch>
            <a:fillRect/>
          </a:stretch>
        </p:blipFill>
        <p:spPr>
          <a:xfrm>
            <a:off x="9983448" y="6681842"/>
            <a:ext cx="2050201" cy="176157"/>
          </a:xfrm>
          <a:prstGeom prst="rect">
            <a:avLst/>
          </a:prstGeom>
          <a:noFill/>
          <a:ln>
            <a:noFill/>
          </a:ln>
        </p:spPr>
      </p:pic>
      <p:pic>
        <p:nvPicPr>
          <p:cNvPr id="1034" name="Picture 10">
            <a:extLst>
              <a:ext uri="{FF2B5EF4-FFF2-40B4-BE49-F238E27FC236}">
                <a16:creationId xmlns:a16="http://schemas.microsoft.com/office/drawing/2014/main" id="{478017E3-B85C-EB77-D56A-3A67738BE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659" y="3262431"/>
            <a:ext cx="4028901" cy="3138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B45E32-FF59-9F0A-6133-91D40F065002}"/>
              </a:ext>
            </a:extLst>
          </p:cNvPr>
          <p:cNvSpPr txBox="1"/>
          <p:nvPr/>
        </p:nvSpPr>
        <p:spPr>
          <a:xfrm>
            <a:off x="849744" y="985811"/>
            <a:ext cx="11183906" cy="5593839"/>
          </a:xfrm>
          <a:prstGeom prst="rect">
            <a:avLst/>
          </a:prstGeom>
          <a:noFill/>
        </p:spPr>
        <p:txBody>
          <a:bodyPr wrap="square">
            <a:spAutoFit/>
          </a:bodyPr>
          <a:lstStyle/>
          <a:p>
            <a:pPr>
              <a:lnSpc>
                <a:spcPct val="150000"/>
              </a:lnSpc>
            </a:pPr>
            <a:r>
              <a:rPr lang="en-US" sz="2000" b="1" dirty="0">
                <a:latin typeface="Nunito Sans" pitchFamily="2" charset="0"/>
              </a:rPr>
              <a:t>Distribution Model-Based Clustering</a:t>
            </a:r>
          </a:p>
          <a:p>
            <a:pPr>
              <a:lnSpc>
                <a:spcPct val="150000"/>
              </a:lnSpc>
            </a:pPr>
            <a:r>
              <a:rPr lang="en-US" sz="2000" b="1" dirty="0">
                <a:latin typeface="Nunito Sans" pitchFamily="2" charset="0"/>
              </a:rPr>
              <a:t>• </a:t>
            </a:r>
            <a:r>
              <a:rPr lang="en-US" sz="2000" dirty="0">
                <a:latin typeface="Nunito Sans" pitchFamily="2" charset="0"/>
              </a:rPr>
              <a:t>In the distribution model-based clustering method, the data is divided based on the </a:t>
            </a:r>
          </a:p>
          <a:p>
            <a:pPr>
              <a:lnSpc>
                <a:spcPct val="150000"/>
              </a:lnSpc>
            </a:pPr>
            <a:r>
              <a:rPr lang="en-US" sz="2000" dirty="0">
                <a:latin typeface="Nunito Sans" pitchFamily="2" charset="0"/>
              </a:rPr>
              <a:t>probability of how a dataset belongs to a particular distribution.</a:t>
            </a:r>
          </a:p>
          <a:p>
            <a:pPr>
              <a:lnSpc>
                <a:spcPct val="150000"/>
              </a:lnSpc>
            </a:pPr>
            <a:r>
              <a:rPr lang="en-US" sz="2000" dirty="0">
                <a:latin typeface="Nunito Sans" pitchFamily="2" charset="0"/>
              </a:rPr>
              <a:t>The grouping is done by assuming some distributions commonly </a:t>
            </a:r>
            <a:r>
              <a:rPr lang="en-US" sz="2000" b="1" dirty="0">
                <a:latin typeface="Nunito Sans" pitchFamily="2" charset="0"/>
              </a:rPr>
              <a:t> 	</a:t>
            </a:r>
            <a:r>
              <a:rPr lang="en-US" sz="2000" dirty="0">
                <a:latin typeface="Nunito Sans" pitchFamily="2" charset="0"/>
              </a:rPr>
              <a:t>.</a:t>
            </a:r>
          </a:p>
          <a:p>
            <a:pPr>
              <a:lnSpc>
                <a:spcPct val="150000"/>
              </a:lnSpc>
            </a:pPr>
            <a:r>
              <a:rPr lang="en-US" sz="2000" dirty="0">
                <a:latin typeface="Nunito Sans" pitchFamily="2" charset="0"/>
              </a:rPr>
              <a:t>• The example of this type is the </a:t>
            </a:r>
            <a:r>
              <a:rPr lang="en-US" sz="2000" b="1" dirty="0">
                <a:latin typeface="Nunito Sans" pitchFamily="2" charset="0"/>
              </a:rPr>
              <a:t>Expectation-Maximization </a:t>
            </a:r>
          </a:p>
          <a:p>
            <a:pPr>
              <a:lnSpc>
                <a:spcPct val="150000"/>
              </a:lnSpc>
            </a:pPr>
            <a:r>
              <a:rPr lang="en-US" sz="2000" b="1" dirty="0">
                <a:latin typeface="Nunito Sans" pitchFamily="2" charset="0"/>
              </a:rPr>
              <a:t>Clustering algorithm</a:t>
            </a:r>
            <a:r>
              <a:rPr lang="en-US" sz="2000" dirty="0">
                <a:latin typeface="Nunito Sans" pitchFamily="2" charset="0"/>
              </a:rPr>
              <a:t> that uses Gaussian Mixture Models shown </a:t>
            </a:r>
          </a:p>
          <a:p>
            <a:pPr>
              <a:lnSpc>
                <a:spcPct val="150000"/>
              </a:lnSpc>
            </a:pPr>
            <a:r>
              <a:rPr lang="en-US" sz="2000" dirty="0">
                <a:latin typeface="Nunito Sans" pitchFamily="2" charset="0"/>
              </a:rPr>
              <a:t>• In this technique, the dataset is divided into clusters to </a:t>
            </a:r>
          </a:p>
          <a:p>
            <a:pPr>
              <a:lnSpc>
                <a:spcPct val="150000"/>
              </a:lnSpc>
            </a:pPr>
            <a:r>
              <a:rPr lang="en-US" sz="2000" dirty="0">
                <a:latin typeface="Nunito Sans" pitchFamily="2" charset="0"/>
              </a:rPr>
              <a:t>create a tree - like structure, which is also called a </a:t>
            </a:r>
            <a:r>
              <a:rPr lang="en-US" sz="2000" b="1" dirty="0">
                <a:latin typeface="Nunito Sans" pitchFamily="2" charset="0"/>
              </a:rPr>
              <a:t>dendrogram</a:t>
            </a:r>
            <a:r>
              <a:rPr lang="en-US" sz="2000" dirty="0">
                <a:latin typeface="Nunito Sans" pitchFamily="2" charset="0"/>
              </a:rPr>
              <a:t>.</a:t>
            </a:r>
          </a:p>
          <a:p>
            <a:pPr>
              <a:lnSpc>
                <a:spcPct val="150000"/>
              </a:lnSpc>
            </a:pPr>
            <a:r>
              <a:rPr lang="en-US" sz="2000" dirty="0">
                <a:latin typeface="Nunito Sans" pitchFamily="2" charset="0"/>
              </a:rPr>
              <a:t>• The observations or any number of clusters can be selected </a:t>
            </a:r>
          </a:p>
          <a:p>
            <a:pPr>
              <a:lnSpc>
                <a:spcPct val="150000"/>
              </a:lnSpc>
            </a:pPr>
            <a:r>
              <a:rPr lang="en-US" sz="2000" dirty="0">
                <a:latin typeface="Nunito Sans" pitchFamily="2" charset="0"/>
              </a:rPr>
              <a:t>by cutting tree at the correct level.</a:t>
            </a:r>
          </a:p>
          <a:p>
            <a:pPr>
              <a:lnSpc>
                <a:spcPct val="150000"/>
              </a:lnSpc>
            </a:pPr>
            <a:r>
              <a:rPr lang="en-US" sz="2000" b="1" dirty="0">
                <a:latin typeface="Nunito Sans" pitchFamily="2" charset="0"/>
              </a:rPr>
              <a:t>• </a:t>
            </a:r>
            <a:r>
              <a:rPr lang="en-US" sz="2000" dirty="0">
                <a:latin typeface="Nunito Sans" pitchFamily="2" charset="0"/>
              </a:rPr>
              <a:t>The most common example of this method is the </a:t>
            </a:r>
          </a:p>
          <a:p>
            <a:pPr>
              <a:lnSpc>
                <a:spcPct val="150000"/>
              </a:lnSpc>
            </a:pPr>
            <a:r>
              <a:rPr lang="en-US" sz="2000" b="1" dirty="0">
                <a:latin typeface="Nunito Sans" pitchFamily="2" charset="0"/>
              </a:rPr>
              <a:t>Agglomerative Hierarchical algorithm</a:t>
            </a:r>
            <a:endParaRPr lang="en-US" sz="2000" dirty="0">
              <a:latin typeface="Nunito Sans" pitchFamily="2" charset="0"/>
            </a:endParaRPr>
          </a:p>
        </p:txBody>
      </p:sp>
    </p:spTree>
    <p:extLst>
      <p:ext uri="{BB962C8B-B14F-4D97-AF65-F5344CB8AC3E}">
        <p14:creationId xmlns:p14="http://schemas.microsoft.com/office/powerpoint/2010/main" val="355153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B16AC2A-0456-A9DB-9A49-9E63F1BE13E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E89B6DC-A6B4-DC1A-1468-0B124D5AFD7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5BA0EF2-1402-654B-60C8-09804972D8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F55592A5-D58E-C309-6186-7CD7BC35C7D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2AF50CE-8413-2AF7-E46F-01FBBB999FE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4C4BED-2CFB-8F26-D8F1-2FB88BBB1D4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E13C572-160C-D6D8-FF43-CD926AED5B6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851784C-630E-FC15-DA88-5698300BC7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8DE5E23-6ECC-2A4A-4BE8-A83E20168F6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34573B3-71EC-10BA-44E6-F19134FD75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D21A8D1-3EA6-1E2D-D0CA-C3A0879783DB}"/>
              </a:ext>
            </a:extLst>
          </p:cNvPr>
          <p:cNvPicPr preferRelativeResize="0"/>
          <p:nvPr/>
        </p:nvPicPr>
        <p:blipFill rotWithShape="1">
          <a:blip r:embed="rId3"/>
          <a:srcRect/>
          <a:stretch>
            <a:fillRect/>
          </a:stretch>
        </p:blipFill>
        <p:spPr>
          <a:xfrm>
            <a:off x="9570570" y="5200640"/>
            <a:ext cx="2356664" cy="298800"/>
          </a:xfrm>
          <a:prstGeom prst="rect">
            <a:avLst/>
          </a:prstGeom>
          <a:noFill/>
          <a:ln>
            <a:noFill/>
          </a:ln>
        </p:spPr>
      </p:pic>
      <p:pic>
        <p:nvPicPr>
          <p:cNvPr id="3" name="Picture 2">
            <a:extLst>
              <a:ext uri="{FF2B5EF4-FFF2-40B4-BE49-F238E27FC236}">
                <a16:creationId xmlns:a16="http://schemas.microsoft.com/office/drawing/2014/main" id="{2BDAEB6E-E830-6E86-7158-EFD3626AAB39}"/>
              </a:ext>
            </a:extLst>
          </p:cNvPr>
          <p:cNvPicPr>
            <a:picLocks noChangeAspect="1"/>
          </p:cNvPicPr>
          <p:nvPr/>
        </p:nvPicPr>
        <p:blipFill>
          <a:blip r:embed="rId4"/>
          <a:srcRect l="10080" t="7149" r="17940" b="6630"/>
          <a:stretch/>
        </p:blipFill>
        <p:spPr>
          <a:xfrm>
            <a:off x="8436012" y="1079949"/>
            <a:ext cx="3732551" cy="2867262"/>
          </a:xfrm>
          <a:prstGeom prst="rect">
            <a:avLst/>
          </a:prstGeom>
        </p:spPr>
      </p:pic>
      <p:sp>
        <p:nvSpPr>
          <p:cNvPr id="8" name="TextBox 7">
            <a:extLst>
              <a:ext uri="{FF2B5EF4-FFF2-40B4-BE49-F238E27FC236}">
                <a16:creationId xmlns:a16="http://schemas.microsoft.com/office/drawing/2014/main" id="{3D040D73-F90E-0DEB-8F1C-5BB033FDAE5C}"/>
              </a:ext>
            </a:extLst>
          </p:cNvPr>
          <p:cNvSpPr txBox="1"/>
          <p:nvPr/>
        </p:nvSpPr>
        <p:spPr>
          <a:xfrm>
            <a:off x="984657" y="1074401"/>
            <a:ext cx="11183906" cy="5593839"/>
          </a:xfrm>
          <a:prstGeom prst="rect">
            <a:avLst/>
          </a:prstGeom>
          <a:noFill/>
        </p:spPr>
        <p:txBody>
          <a:bodyPr wrap="square">
            <a:spAutoFit/>
          </a:bodyPr>
          <a:lstStyle/>
          <a:p>
            <a:pPr>
              <a:lnSpc>
                <a:spcPct val="150000"/>
              </a:lnSpc>
            </a:pPr>
            <a:r>
              <a:rPr lang="en-US" sz="2000" b="1" dirty="0">
                <a:latin typeface="Nunito Sans" pitchFamily="2" charset="0"/>
              </a:rPr>
              <a:t>Hierarchical Clustering:</a:t>
            </a:r>
          </a:p>
          <a:p>
            <a:pPr>
              <a:lnSpc>
                <a:spcPct val="150000"/>
              </a:lnSpc>
            </a:pPr>
            <a:r>
              <a:rPr lang="en-US" sz="2000" b="1" dirty="0">
                <a:latin typeface="Nunito Sans" pitchFamily="2" charset="0"/>
              </a:rPr>
              <a:t>1. Fuzzy Clustering:</a:t>
            </a:r>
          </a:p>
          <a:p>
            <a:pPr>
              <a:lnSpc>
                <a:spcPct val="150000"/>
              </a:lnSpc>
            </a:pPr>
            <a:r>
              <a:rPr lang="en-US" sz="2000" dirty="0">
                <a:latin typeface="Nunito Sans" pitchFamily="2" charset="0"/>
              </a:rPr>
              <a:t>Fuzzy clustering is a type of soft method in which a data object </a:t>
            </a:r>
          </a:p>
          <a:p>
            <a:pPr>
              <a:lnSpc>
                <a:spcPct val="150000"/>
              </a:lnSpc>
            </a:pPr>
            <a:r>
              <a:rPr lang="en-US" sz="2000" dirty="0">
                <a:latin typeface="Nunito Sans" pitchFamily="2" charset="0"/>
              </a:rPr>
              <a:t>May belong to more than one group or cluster.</a:t>
            </a:r>
          </a:p>
          <a:p>
            <a:pPr>
              <a:lnSpc>
                <a:spcPct val="150000"/>
              </a:lnSpc>
            </a:pPr>
            <a:r>
              <a:rPr lang="en-US" sz="2000" dirty="0">
                <a:latin typeface="Nunito Sans" pitchFamily="2" charset="0"/>
              </a:rPr>
              <a:t>• Each dataset has a set of membership coefficients, which </a:t>
            </a:r>
          </a:p>
          <a:p>
            <a:pPr>
              <a:lnSpc>
                <a:spcPct val="150000"/>
              </a:lnSpc>
            </a:pPr>
            <a:r>
              <a:rPr lang="en-US" sz="2000" dirty="0">
                <a:latin typeface="Nunito Sans" pitchFamily="2" charset="0"/>
              </a:rPr>
              <a:t>depend on the degree of membership to be in a cluster. </a:t>
            </a:r>
          </a:p>
          <a:p>
            <a:pPr>
              <a:lnSpc>
                <a:spcPct val="150000"/>
              </a:lnSpc>
            </a:pPr>
            <a:r>
              <a:rPr lang="en-US" sz="2000" dirty="0">
                <a:latin typeface="Nunito Sans" pitchFamily="2" charset="0"/>
              </a:rPr>
              <a:t>• Fuzzy C-means algorithm is the example of this type of </a:t>
            </a:r>
          </a:p>
          <a:p>
            <a:pPr>
              <a:lnSpc>
                <a:spcPct val="150000"/>
              </a:lnSpc>
            </a:pPr>
            <a:r>
              <a:rPr lang="en-US" sz="2000" dirty="0">
                <a:latin typeface="Nunito Sans" pitchFamily="2" charset="0"/>
              </a:rPr>
              <a:t>Clustering sometimes also known as the Fuzzy k-means algorithm.</a:t>
            </a:r>
          </a:p>
          <a:p>
            <a:pPr>
              <a:lnSpc>
                <a:spcPct val="150000"/>
              </a:lnSpc>
            </a:pPr>
            <a:r>
              <a:rPr lang="en-US" sz="2000" b="1" dirty="0">
                <a:latin typeface="Nunito Sans" pitchFamily="2" charset="0"/>
              </a:rPr>
              <a:t> Clustering Algorithms</a:t>
            </a:r>
          </a:p>
          <a:p>
            <a:pPr>
              <a:lnSpc>
                <a:spcPct val="150000"/>
              </a:lnSpc>
            </a:pPr>
            <a:r>
              <a:rPr lang="en-US" sz="2000" b="1" dirty="0">
                <a:latin typeface="Nunito Sans" pitchFamily="2" charset="0"/>
              </a:rPr>
              <a:t>• </a:t>
            </a:r>
            <a:r>
              <a:rPr lang="en-US" sz="2000" dirty="0">
                <a:latin typeface="Nunito Sans" pitchFamily="2" charset="0"/>
              </a:rPr>
              <a:t>K-Means algorithm	• Mean-shift algorithm   • Affinity Propagation </a:t>
            </a:r>
          </a:p>
          <a:p>
            <a:pPr>
              <a:lnSpc>
                <a:spcPct val="150000"/>
              </a:lnSpc>
            </a:pPr>
            <a:r>
              <a:rPr lang="en-US" sz="2000" dirty="0">
                <a:latin typeface="Nunito Sans" pitchFamily="2" charset="0"/>
              </a:rPr>
              <a:t>• Expectation-Maximization Clustering using GMM        • Agglomerative Hierarchical algorithm</a:t>
            </a:r>
          </a:p>
          <a:p>
            <a:pPr>
              <a:lnSpc>
                <a:spcPct val="150000"/>
              </a:lnSpc>
            </a:pPr>
            <a:r>
              <a:rPr lang="en-US" sz="2000" dirty="0">
                <a:latin typeface="Nunito Sans" pitchFamily="2" charset="0"/>
              </a:rPr>
              <a:t>• DBSCAN Algorithm-Density-Based Spatial Clustering of Applications with Noise.</a:t>
            </a:r>
          </a:p>
        </p:txBody>
      </p:sp>
    </p:spTree>
    <p:extLst>
      <p:ext uri="{BB962C8B-B14F-4D97-AF65-F5344CB8AC3E}">
        <p14:creationId xmlns:p14="http://schemas.microsoft.com/office/powerpoint/2010/main" val="4193657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6B90BFA-2431-B441-721E-77957AD51DB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EAE84D2-ADAF-6BF8-1732-5B9A9D71B7D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7748421-AC70-060B-08B5-B53900172D9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UNSUPERVISED LEARNING</a:t>
            </a:r>
          </a:p>
        </p:txBody>
      </p:sp>
      <p:sp>
        <p:nvSpPr>
          <p:cNvPr id="29700" name="Rectangle 4">
            <a:extLst>
              <a:ext uri="{FF2B5EF4-FFF2-40B4-BE49-F238E27FC236}">
                <a16:creationId xmlns:a16="http://schemas.microsoft.com/office/drawing/2014/main" id="{3F7B7BF4-4923-E1C3-07EE-B12B412DC84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F6B09C3-9F9A-AA9B-D5C2-FD2C0CB8BDB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CE36041-70C2-3838-5560-21F31D0620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B5C33A0-CF63-BF4A-6570-C5708BC0B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9ED28FE-4113-C619-6B59-82BBDF4D84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E038E8C-5D2C-3A36-F298-F19C82125F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A21EDB0-D8E6-E2F5-49D1-1B89498D667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B3FAFD1E-D77A-68B4-6571-6609C0F34EE2}"/>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089D399F-2E9A-9053-D16F-F6C566CD5096}"/>
              </a:ext>
            </a:extLst>
          </p:cNvPr>
          <p:cNvSpPr txBox="1"/>
          <p:nvPr/>
        </p:nvSpPr>
        <p:spPr>
          <a:xfrm>
            <a:off x="699845" y="804580"/>
            <a:ext cx="11183906" cy="6055504"/>
          </a:xfrm>
          <a:prstGeom prst="rect">
            <a:avLst/>
          </a:prstGeom>
          <a:noFill/>
        </p:spPr>
        <p:txBody>
          <a:bodyPr wrap="square">
            <a:spAutoFit/>
          </a:bodyPr>
          <a:lstStyle/>
          <a:p>
            <a:pPr>
              <a:lnSpc>
                <a:spcPct val="150000"/>
              </a:lnSpc>
            </a:pPr>
            <a:r>
              <a:rPr lang="en-US" sz="2000" b="1" dirty="0">
                <a:latin typeface="Nunito Sans" pitchFamily="2" charset="0"/>
              </a:rPr>
              <a:t>Working of K-Means Algorithm :</a:t>
            </a:r>
          </a:p>
          <a:p>
            <a:pPr>
              <a:lnSpc>
                <a:spcPct val="150000"/>
              </a:lnSpc>
            </a:pPr>
            <a:r>
              <a:rPr lang="en-US" sz="2000" b="1" dirty="0">
                <a:latin typeface="Nunito Sans" pitchFamily="2" charset="0"/>
              </a:rPr>
              <a:t>The working of the K-Means algorithm is explained in the below steps:</a:t>
            </a:r>
          </a:p>
          <a:p>
            <a:pPr>
              <a:lnSpc>
                <a:spcPct val="150000"/>
              </a:lnSpc>
            </a:pPr>
            <a:r>
              <a:rPr lang="en-US" sz="2000" dirty="0">
                <a:latin typeface="Nunito Sans" pitchFamily="2" charset="0"/>
              </a:rPr>
              <a:t>1. Choose the value of k and the k initial guesses for the centroids.</a:t>
            </a:r>
          </a:p>
          <a:p>
            <a:pPr>
              <a:lnSpc>
                <a:spcPct val="150000"/>
              </a:lnSpc>
            </a:pPr>
            <a:r>
              <a:rPr lang="en-US" sz="2000" dirty="0">
                <a:latin typeface="Nunito Sans" pitchFamily="2" charset="0"/>
              </a:rPr>
              <a:t>2. Compute the distance from each data point to each centroid.  In two dimensions, the distance, d, between any two points, (X1, Y1) and (X2, Y2),  in the Cartesian plane is typically expressed by using the Euclidean distance measure provided in </a:t>
            </a:r>
          </a:p>
          <a:p>
            <a:pPr>
              <a:lnSpc>
                <a:spcPct val="150000"/>
              </a:lnSpc>
            </a:pPr>
            <a:r>
              <a:rPr lang="en-US" sz="2000" dirty="0">
                <a:latin typeface="Nunito Sans" pitchFamily="2" charset="0"/>
              </a:rPr>
              <a:t>3. Compute the centroid, the center of mass, of each newly defined cluster from Step2.</a:t>
            </a:r>
          </a:p>
          <a:p>
            <a:pPr>
              <a:lnSpc>
                <a:spcPct val="150000"/>
              </a:lnSpc>
            </a:pPr>
            <a:r>
              <a:rPr lang="en-US" sz="2000" dirty="0">
                <a:latin typeface="Nunito Sans" pitchFamily="2" charset="0"/>
              </a:rPr>
              <a:t>In two dimensions, the centroid (</a:t>
            </a:r>
            <a:r>
              <a:rPr lang="en-US" sz="2000" dirty="0" err="1">
                <a:latin typeface="Nunito Sans" pitchFamily="2" charset="0"/>
              </a:rPr>
              <a:t>Xc</a:t>
            </a:r>
            <a:r>
              <a:rPr lang="en-US" sz="2000" dirty="0">
                <a:latin typeface="Nunito Sans" pitchFamily="2" charset="0"/>
              </a:rPr>
              <a:t>, </a:t>
            </a:r>
            <a:r>
              <a:rPr lang="en-US" sz="2000" dirty="0" err="1">
                <a:latin typeface="Nunito Sans" pitchFamily="2" charset="0"/>
              </a:rPr>
              <a:t>Yc</a:t>
            </a:r>
            <a:r>
              <a:rPr lang="en-US" sz="2000" dirty="0">
                <a:latin typeface="Nunito Sans" pitchFamily="2" charset="0"/>
              </a:rPr>
              <a:t>) of the m points in a k-means cluster is calculated as</a:t>
            </a:r>
          </a:p>
          <a:p>
            <a:pPr>
              <a:lnSpc>
                <a:spcPct val="150000"/>
              </a:lnSpc>
            </a:pPr>
            <a:r>
              <a:rPr lang="en-US" sz="2000" dirty="0">
                <a:latin typeface="Nunito Sans" pitchFamily="2" charset="0"/>
              </a:rPr>
              <a:t>follows in </a:t>
            </a:r>
          </a:p>
          <a:p>
            <a:pPr>
              <a:lnSpc>
                <a:spcPct val="150000"/>
              </a:lnSpc>
            </a:pPr>
            <a:r>
              <a:rPr lang="en-US" sz="2000" dirty="0">
                <a:latin typeface="Nunito Sans" pitchFamily="2" charset="0"/>
              </a:rPr>
              <a:t>4. Calculate distance d, between pi and q. For a point, pi, at (pi1, pi2, . . . pin), a centroid q, located at (q1, q2, . . . qn), the distance, d, between pi and q, is expressed as  </a:t>
            </a:r>
          </a:p>
          <a:p>
            <a:pPr>
              <a:lnSpc>
                <a:spcPct val="150000"/>
              </a:lnSpc>
            </a:pPr>
            <a:r>
              <a:rPr lang="en-US" sz="2000" dirty="0">
                <a:latin typeface="Nunito Sans" pitchFamily="2" charset="0"/>
              </a:rPr>
              <a:t>5. Calculate centroid, q. The centroid, q, of a cluster of m points,</a:t>
            </a:r>
          </a:p>
          <a:p>
            <a:pPr>
              <a:lnSpc>
                <a:spcPct val="150000"/>
              </a:lnSpc>
            </a:pPr>
            <a:r>
              <a:rPr lang="en-US" sz="2000" dirty="0">
                <a:latin typeface="Nunito Sans" pitchFamily="2" charset="0"/>
              </a:rPr>
              <a:t> (pi1, pi2, . . . pin) , is calculated </a:t>
            </a:r>
          </a:p>
        </p:txBody>
      </p:sp>
      <p:pic>
        <p:nvPicPr>
          <p:cNvPr id="5" name="Picture 4">
            <a:extLst>
              <a:ext uri="{FF2B5EF4-FFF2-40B4-BE49-F238E27FC236}">
                <a16:creationId xmlns:a16="http://schemas.microsoft.com/office/drawing/2014/main" id="{912399D4-714C-C0C0-D88A-EDE734CAE28E}"/>
              </a:ext>
            </a:extLst>
          </p:cNvPr>
          <p:cNvPicPr>
            <a:picLocks noChangeAspect="1"/>
          </p:cNvPicPr>
          <p:nvPr/>
        </p:nvPicPr>
        <p:blipFill>
          <a:blip r:embed="rId4"/>
          <a:stretch>
            <a:fillRect/>
          </a:stretch>
        </p:blipFill>
        <p:spPr>
          <a:xfrm>
            <a:off x="6906225" y="3096172"/>
            <a:ext cx="2619375" cy="485775"/>
          </a:xfrm>
          <a:prstGeom prst="rect">
            <a:avLst/>
          </a:prstGeom>
        </p:spPr>
      </p:pic>
      <p:pic>
        <p:nvPicPr>
          <p:cNvPr id="7" name="Picture 6">
            <a:extLst>
              <a:ext uri="{FF2B5EF4-FFF2-40B4-BE49-F238E27FC236}">
                <a16:creationId xmlns:a16="http://schemas.microsoft.com/office/drawing/2014/main" id="{7D7B4A3C-F3BB-8A7F-C008-13AC565F8047}"/>
              </a:ext>
            </a:extLst>
          </p:cNvPr>
          <p:cNvPicPr>
            <a:picLocks noChangeAspect="1"/>
          </p:cNvPicPr>
          <p:nvPr/>
        </p:nvPicPr>
        <p:blipFill>
          <a:blip r:embed="rId5"/>
          <a:stretch>
            <a:fillRect/>
          </a:stretch>
        </p:blipFill>
        <p:spPr>
          <a:xfrm>
            <a:off x="2037803" y="4418453"/>
            <a:ext cx="2809875" cy="695325"/>
          </a:xfrm>
          <a:prstGeom prst="rect">
            <a:avLst/>
          </a:prstGeom>
        </p:spPr>
      </p:pic>
      <p:pic>
        <p:nvPicPr>
          <p:cNvPr id="10" name="Picture 9">
            <a:extLst>
              <a:ext uri="{FF2B5EF4-FFF2-40B4-BE49-F238E27FC236}">
                <a16:creationId xmlns:a16="http://schemas.microsoft.com/office/drawing/2014/main" id="{FB82738C-3D71-8B4A-C325-6EE94E0E6227}"/>
              </a:ext>
            </a:extLst>
          </p:cNvPr>
          <p:cNvPicPr>
            <a:picLocks noChangeAspect="1"/>
          </p:cNvPicPr>
          <p:nvPr/>
        </p:nvPicPr>
        <p:blipFill>
          <a:blip r:embed="rId6"/>
          <a:stretch>
            <a:fillRect/>
          </a:stretch>
        </p:blipFill>
        <p:spPr>
          <a:xfrm>
            <a:off x="4414524" y="6299603"/>
            <a:ext cx="2943225" cy="590550"/>
          </a:xfrm>
          <a:prstGeom prst="rect">
            <a:avLst/>
          </a:prstGeom>
        </p:spPr>
      </p:pic>
      <p:pic>
        <p:nvPicPr>
          <p:cNvPr id="13" name="Picture 12">
            <a:extLst>
              <a:ext uri="{FF2B5EF4-FFF2-40B4-BE49-F238E27FC236}">
                <a16:creationId xmlns:a16="http://schemas.microsoft.com/office/drawing/2014/main" id="{4602FD27-7BB1-ED4A-F430-C33DA71C6B3D}"/>
              </a:ext>
            </a:extLst>
          </p:cNvPr>
          <p:cNvPicPr>
            <a:picLocks noChangeAspect="1"/>
          </p:cNvPicPr>
          <p:nvPr/>
        </p:nvPicPr>
        <p:blipFill>
          <a:blip r:embed="rId7"/>
          <a:stretch>
            <a:fillRect/>
          </a:stretch>
        </p:blipFill>
        <p:spPr>
          <a:xfrm>
            <a:off x="9421959" y="5384096"/>
            <a:ext cx="1819275" cy="647700"/>
          </a:xfrm>
          <a:prstGeom prst="rect">
            <a:avLst/>
          </a:prstGeom>
        </p:spPr>
      </p:pic>
    </p:spTree>
    <p:extLst>
      <p:ext uri="{BB962C8B-B14F-4D97-AF65-F5344CB8AC3E}">
        <p14:creationId xmlns:p14="http://schemas.microsoft.com/office/powerpoint/2010/main" val="150656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DB7C3F-8D52-395A-8B8C-5FFEEEEAF00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E12A66F-E84E-D874-B760-03E9DFA4097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091C535-3635-B2F1-DF7B-4347C8E18E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INSTANCE BASED LEARNING</a:t>
            </a:r>
          </a:p>
        </p:txBody>
      </p:sp>
      <p:sp>
        <p:nvSpPr>
          <p:cNvPr id="29700" name="Rectangle 4">
            <a:extLst>
              <a:ext uri="{FF2B5EF4-FFF2-40B4-BE49-F238E27FC236}">
                <a16:creationId xmlns:a16="http://schemas.microsoft.com/office/drawing/2014/main" id="{A1FDD475-920F-90BB-D4BD-251812B858F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509E724-53FF-210E-B595-7ECA30106C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5F798C5-A85E-ABF2-98EC-E368CCDF37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0C7BDB3-163D-B384-136C-353FCF85ED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15559DF-8A4E-FFAA-377B-768E18131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EE58A0C-A313-0D01-AA12-18280E8878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F6628B3-8EB0-AE41-1A3C-F2A78C92FC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4C24C2FF-524E-C87A-8920-393E69BB70A5}"/>
              </a:ext>
            </a:extLst>
          </p:cNvPr>
          <p:cNvPicPr preferRelativeResize="0"/>
          <p:nvPr/>
        </p:nvPicPr>
        <p:blipFill rotWithShape="1">
          <a:blip r:embed="rId3"/>
          <a:srcRect/>
          <a:stretch>
            <a:fillRect/>
          </a:stretch>
        </p:blipFill>
        <p:spPr>
          <a:xfrm>
            <a:off x="9570570" y="5965139"/>
            <a:ext cx="2356664" cy="298800"/>
          </a:xfrm>
          <a:prstGeom prst="rect">
            <a:avLst/>
          </a:prstGeom>
          <a:noFill/>
          <a:ln>
            <a:noFill/>
          </a:ln>
        </p:spPr>
      </p:pic>
      <p:sp>
        <p:nvSpPr>
          <p:cNvPr id="8" name="TextBox 7">
            <a:extLst>
              <a:ext uri="{FF2B5EF4-FFF2-40B4-BE49-F238E27FC236}">
                <a16:creationId xmlns:a16="http://schemas.microsoft.com/office/drawing/2014/main" id="{B742D106-3E47-348A-72C0-43E739D6FF44}"/>
              </a:ext>
            </a:extLst>
          </p:cNvPr>
          <p:cNvSpPr txBox="1"/>
          <p:nvPr/>
        </p:nvSpPr>
        <p:spPr>
          <a:xfrm>
            <a:off x="699845" y="849549"/>
            <a:ext cx="11183906" cy="6055504"/>
          </a:xfrm>
          <a:prstGeom prst="rect">
            <a:avLst/>
          </a:prstGeom>
          <a:noFill/>
        </p:spPr>
        <p:txBody>
          <a:bodyPr wrap="square">
            <a:spAutoFit/>
          </a:bodyPr>
          <a:lstStyle/>
          <a:p>
            <a:pPr>
              <a:lnSpc>
                <a:spcPct val="150000"/>
              </a:lnSpc>
            </a:pPr>
            <a:r>
              <a:rPr lang="en-US" sz="2000" b="1" dirty="0">
                <a:latin typeface="Nunito Sans" pitchFamily="2" charset="0"/>
              </a:rPr>
              <a:t>Instance based learning:</a:t>
            </a:r>
          </a:p>
          <a:p>
            <a:pPr>
              <a:lnSpc>
                <a:spcPct val="150000"/>
              </a:lnSpc>
            </a:pPr>
            <a:r>
              <a:rPr lang="en-US" sz="2000" b="1" dirty="0">
                <a:latin typeface="Nunito Sans" pitchFamily="2" charset="0"/>
              </a:rPr>
              <a:t>•  </a:t>
            </a:r>
            <a:r>
              <a:rPr lang="en-US" sz="2000" dirty="0">
                <a:latin typeface="Nunito Sans" pitchFamily="2" charset="0"/>
              </a:rPr>
              <a:t>The systems that learn the training examples by heart and then generalizes to new instances based on some similarity measure, also called memory-based learning or lazy-learning.</a:t>
            </a:r>
          </a:p>
          <a:p>
            <a:pPr>
              <a:lnSpc>
                <a:spcPct val="150000"/>
              </a:lnSpc>
            </a:pPr>
            <a:r>
              <a:rPr lang="en-US" sz="2000" dirty="0">
                <a:latin typeface="Nunito Sans" pitchFamily="2" charset="0"/>
              </a:rPr>
              <a:t> • It is called instance-based because it builds the hypotheses from the training instances.</a:t>
            </a:r>
          </a:p>
          <a:p>
            <a:pPr>
              <a:lnSpc>
                <a:spcPct val="150000"/>
              </a:lnSpc>
            </a:pPr>
            <a:r>
              <a:rPr lang="en-US" sz="2000" dirty="0">
                <a:latin typeface="Nunito Sans" pitchFamily="2" charset="0"/>
              </a:rPr>
              <a:t>• It is also known as • When a new instance is encountered, its relationship to the stored examples is examined in order to assign a target function value for the new instance.</a:t>
            </a:r>
          </a:p>
          <a:p>
            <a:pPr>
              <a:lnSpc>
                <a:spcPct val="150000"/>
              </a:lnSpc>
            </a:pPr>
            <a:r>
              <a:rPr lang="en-US" sz="2000" dirty="0">
                <a:latin typeface="Nunito Sans" pitchFamily="2" charset="0"/>
              </a:rPr>
              <a:t>• Instance-based methods are sometimes referred to as lazy learning methods because they delay processing until a new instance must be classified.</a:t>
            </a:r>
          </a:p>
          <a:p>
            <a:pPr>
              <a:lnSpc>
                <a:spcPct val="150000"/>
              </a:lnSpc>
            </a:pPr>
            <a:r>
              <a:rPr lang="en-US" sz="2000" dirty="0">
                <a:latin typeface="Nunito Sans" pitchFamily="2" charset="0"/>
              </a:rPr>
              <a:t>• Instead of estimating the target function once for the entire instance space, these methods can estimate it locally and differently for each new instance to be classified.</a:t>
            </a:r>
          </a:p>
          <a:p>
            <a:pPr>
              <a:lnSpc>
                <a:spcPct val="150000"/>
              </a:lnSpc>
            </a:pPr>
            <a:r>
              <a:rPr lang="en-US" sz="2000" dirty="0">
                <a:latin typeface="Nunito Sans" pitchFamily="2" charset="0"/>
              </a:rPr>
              <a:t>• Some of the instance-based learning algorithms are:</a:t>
            </a:r>
          </a:p>
          <a:p>
            <a:pPr>
              <a:lnSpc>
                <a:spcPct val="150000"/>
              </a:lnSpc>
            </a:pPr>
            <a:r>
              <a:rPr lang="en-US" sz="2000" dirty="0">
                <a:latin typeface="Nunito Sans" pitchFamily="2" charset="0"/>
              </a:rPr>
              <a:t>o K Nearest Neighbor (KNN) o Self-Organizing Map (SOM) o Learning</a:t>
            </a:r>
          </a:p>
          <a:p>
            <a:pPr>
              <a:lnSpc>
                <a:spcPct val="150000"/>
              </a:lnSpc>
            </a:pPr>
            <a:r>
              <a:rPr lang="en-US" sz="2000" dirty="0">
                <a:latin typeface="Nunito Sans" pitchFamily="2" charset="0"/>
              </a:rPr>
              <a:t>Vector Quantization (LVQ) o Locally Weighted Learning (LWL) o Case Based Reasoning </a:t>
            </a:r>
          </a:p>
        </p:txBody>
      </p:sp>
    </p:spTree>
    <p:extLst>
      <p:ext uri="{BB962C8B-B14F-4D97-AF65-F5344CB8AC3E}">
        <p14:creationId xmlns:p14="http://schemas.microsoft.com/office/powerpoint/2010/main" val="2618493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BEEAC4-184F-1485-13D8-3F2100DA66A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C9F5C9C-BC34-E52E-419D-D207D532351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8C59054-3235-773C-6309-17096A95D50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C21CC8DA-D266-073F-D70B-97E490847D5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E838A16B-06D7-6B1A-3941-99945B6FFA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E6A6E4-A689-4E91-9A49-3B05E5F256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8ADF689-EADF-9631-6721-8EABA0C7EA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48394CF-3C8C-14F2-DA00-5B5A4605D6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4172562-3C54-D230-C921-9854544DB75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B5F00AF-64BC-34C7-7C3A-BBD4F83296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2DA121D-462B-267F-C971-B14ADAD404FF}"/>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5F814387-3449-0A04-24ED-E7F9EFCC137D}"/>
              </a:ext>
            </a:extLst>
          </p:cNvPr>
          <p:cNvSpPr txBox="1"/>
          <p:nvPr/>
        </p:nvSpPr>
        <p:spPr>
          <a:xfrm>
            <a:off x="699845" y="894520"/>
            <a:ext cx="11183906" cy="5593839"/>
          </a:xfrm>
          <a:prstGeom prst="rect">
            <a:avLst/>
          </a:prstGeom>
          <a:noFill/>
        </p:spPr>
        <p:txBody>
          <a:bodyPr wrap="square">
            <a:spAutoFit/>
          </a:bodyPr>
          <a:lstStyle/>
          <a:p>
            <a:pPr>
              <a:lnSpc>
                <a:spcPct val="150000"/>
              </a:lnSpc>
            </a:pPr>
            <a:r>
              <a:rPr lang="en-US" sz="2000" dirty="0">
                <a:latin typeface="Nunito Sans" pitchFamily="2" charset="0"/>
              </a:rPr>
              <a:t>o </a:t>
            </a:r>
            <a:r>
              <a:rPr lang="en-US" sz="2000" b="1" dirty="0">
                <a:latin typeface="Nunito Sans" pitchFamily="2" charset="0"/>
              </a:rPr>
              <a:t>k-Nearest Neighbor Learning - KNN </a:t>
            </a:r>
            <a:r>
              <a:rPr lang="en-US" sz="2000" dirty="0">
                <a:latin typeface="Nunito Sans" pitchFamily="2" charset="0"/>
              </a:rPr>
              <a:t>is one of the simplest Machine Learning algorithms based on Supervised Learning technique.</a:t>
            </a:r>
          </a:p>
          <a:p>
            <a:pPr>
              <a:lnSpc>
                <a:spcPct val="150000"/>
              </a:lnSpc>
            </a:pPr>
            <a:r>
              <a:rPr lang="en-US" sz="2000" dirty="0">
                <a:latin typeface="Nunito Sans" pitchFamily="2" charset="0"/>
              </a:rPr>
              <a:t>o K-NN algorithm assumes the similarity between the new case/data and available cases and put the new case into the category that is most similar to the available categories.</a:t>
            </a:r>
          </a:p>
          <a:p>
            <a:pPr>
              <a:lnSpc>
                <a:spcPct val="150000"/>
              </a:lnSpc>
            </a:pPr>
            <a:r>
              <a:rPr lang="en-US" sz="2000" dirty="0">
                <a:latin typeface="Nunito Sans" pitchFamily="2" charset="0"/>
              </a:rPr>
              <a:t>o K-NN algorithm can be used for Regression as well as for Classification but mostly it is used for the Classification problems.</a:t>
            </a:r>
          </a:p>
          <a:p>
            <a:pPr>
              <a:lnSpc>
                <a:spcPct val="150000"/>
              </a:lnSpc>
            </a:pPr>
            <a:r>
              <a:rPr lang="en-US" sz="2000" dirty="0">
                <a:latin typeface="Nunito Sans" pitchFamily="2" charset="0"/>
              </a:rPr>
              <a:t>o K-NN is a </a:t>
            </a:r>
            <a:r>
              <a:rPr lang="en-US" sz="2000" b="1" dirty="0">
                <a:latin typeface="Nunito Sans" pitchFamily="2" charset="0"/>
              </a:rPr>
              <a:t>non-parametric algorithm</a:t>
            </a:r>
            <a:r>
              <a:rPr lang="en-US" sz="2000" dirty="0">
                <a:latin typeface="Nunito Sans" pitchFamily="2" charset="0"/>
              </a:rPr>
              <a:t>, which means it does not make any assumption on underlying data. o It is also called a lazy learner algorithm because it does not learn from</a:t>
            </a:r>
          </a:p>
          <a:p>
            <a:pPr>
              <a:lnSpc>
                <a:spcPct val="150000"/>
              </a:lnSpc>
            </a:pPr>
            <a:r>
              <a:rPr lang="en-US" sz="2000" dirty="0">
                <a:latin typeface="Nunito Sans" pitchFamily="2" charset="0"/>
              </a:rPr>
              <a:t>the training set immediately instead it stores the dataset and at the time of classification, it performs an action on the dataset.</a:t>
            </a:r>
          </a:p>
          <a:p>
            <a:pPr>
              <a:lnSpc>
                <a:spcPct val="150000"/>
              </a:lnSpc>
            </a:pPr>
            <a:r>
              <a:rPr lang="en-US" sz="2000" dirty="0">
                <a:latin typeface="Nunito Sans" pitchFamily="2" charset="0"/>
              </a:rPr>
              <a:t>o KNN algorithm at the training phase just stores the dataset and when it gets new data, then it classifies that data into a category that is much similar to the new data.</a:t>
            </a:r>
          </a:p>
        </p:txBody>
      </p:sp>
    </p:spTree>
    <p:extLst>
      <p:ext uri="{BB962C8B-B14F-4D97-AF65-F5344CB8AC3E}">
        <p14:creationId xmlns:p14="http://schemas.microsoft.com/office/powerpoint/2010/main" val="2769530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01A5991-F689-3811-BF36-26B80B3607A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EEFBDFF-8835-B35B-F2B9-0AA0E65F83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3548691-8D8A-F3C7-DC79-87D7B271ECF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0257F8CD-86C0-9484-C347-5FADBCB2B81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AD3CF3E-8161-E9E6-2E43-C84C1EC5327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6FADE91-CC2A-7A86-9438-2C1FC0CD3F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02320D-78AF-6E4C-E501-F6C3340447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63BFE92-EF26-42C8-7BEB-6A45E269B6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599A1FD-32B8-C5AD-714C-81A63E466E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44649A8-8DD6-5285-7510-3A3CB6637D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BD08218D-1889-3374-D346-F58C2BC8FABB}"/>
              </a:ext>
            </a:extLst>
          </p:cNvPr>
          <p:cNvSpPr txBox="1"/>
          <p:nvPr/>
        </p:nvSpPr>
        <p:spPr>
          <a:xfrm>
            <a:off x="699845" y="894520"/>
            <a:ext cx="11183906" cy="1900520"/>
          </a:xfrm>
          <a:prstGeom prst="rect">
            <a:avLst/>
          </a:prstGeom>
          <a:noFill/>
        </p:spPr>
        <p:txBody>
          <a:bodyPr wrap="square">
            <a:spAutoFit/>
          </a:bodyPr>
          <a:lstStyle/>
          <a:p>
            <a:pPr>
              <a:lnSpc>
                <a:spcPct val="150000"/>
              </a:lnSpc>
            </a:pPr>
            <a:r>
              <a:rPr lang="en-US" sz="2000" b="1" dirty="0">
                <a:latin typeface="Nunito Sans" pitchFamily="2" charset="0"/>
              </a:rPr>
              <a:t>Suppose there are two categories, i.e., Category A and Category B, and we have a new data point x1, so this data point will lie in which of these categories. To solve this type of problem, we need a K -NN algorithm. With the help of K -NN, we can easily identify the category or class of a particular dataset. Consider the below diagram:</a:t>
            </a:r>
            <a:endParaRPr lang="en-US" sz="2000" dirty="0">
              <a:latin typeface="Nunito Sans" pitchFamily="2" charset="0"/>
            </a:endParaRPr>
          </a:p>
        </p:txBody>
      </p:sp>
      <p:pic>
        <p:nvPicPr>
          <p:cNvPr id="3" name="Picture 2">
            <a:extLst>
              <a:ext uri="{FF2B5EF4-FFF2-40B4-BE49-F238E27FC236}">
                <a16:creationId xmlns:a16="http://schemas.microsoft.com/office/drawing/2014/main" id="{328DD743-C5A2-77D4-5BDE-3F8C1A628C0E}"/>
              </a:ext>
            </a:extLst>
          </p:cNvPr>
          <p:cNvPicPr>
            <a:picLocks noChangeAspect="1"/>
          </p:cNvPicPr>
          <p:nvPr/>
        </p:nvPicPr>
        <p:blipFill>
          <a:blip r:embed="rId3"/>
          <a:stretch>
            <a:fillRect/>
          </a:stretch>
        </p:blipFill>
        <p:spPr>
          <a:xfrm>
            <a:off x="859322" y="2858436"/>
            <a:ext cx="9998911" cy="3999564"/>
          </a:xfrm>
          <a:prstGeom prst="rect">
            <a:avLst/>
          </a:prstGeom>
        </p:spPr>
      </p:pic>
      <p:pic>
        <p:nvPicPr>
          <p:cNvPr id="117" name="Google Shape;117;p3">
            <a:extLst>
              <a:ext uri="{FF2B5EF4-FFF2-40B4-BE49-F238E27FC236}">
                <a16:creationId xmlns:a16="http://schemas.microsoft.com/office/drawing/2014/main" id="{3BE2E880-8B5A-FEC2-8A51-6C67191C97FA}"/>
              </a:ext>
            </a:extLst>
          </p:cNvPr>
          <p:cNvPicPr preferRelativeResize="0"/>
          <p:nvPr/>
        </p:nvPicPr>
        <p:blipFill rotWithShape="1">
          <a:blip r:embed="rId4"/>
          <a:srcRect/>
          <a:stretch>
            <a:fillRect/>
          </a:stretch>
        </p:blipFill>
        <p:spPr>
          <a:xfrm>
            <a:off x="9570570" y="6414841"/>
            <a:ext cx="2356664" cy="298800"/>
          </a:xfrm>
          <a:prstGeom prst="rect">
            <a:avLst/>
          </a:prstGeom>
          <a:noFill/>
          <a:ln>
            <a:noFill/>
          </a:ln>
        </p:spPr>
      </p:pic>
    </p:spTree>
    <p:extLst>
      <p:ext uri="{BB962C8B-B14F-4D97-AF65-F5344CB8AC3E}">
        <p14:creationId xmlns:p14="http://schemas.microsoft.com/office/powerpoint/2010/main" val="329485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E640697-6AE0-DDD2-A431-3C430B834C7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8D58A45-2B76-68EE-3429-07C79D4C3F0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4F30FE-2F34-66D3-A35E-89D991DBBF0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A3D1EE59-843A-F125-3A77-6E6DF7AD288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2786582-4E12-4EF3-C67F-8BCEA55B8DD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7BAEE6D-34B4-2F65-11D5-30ED841CAB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6686168-85E4-CC14-4B3B-0A0BFAEB97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DD72946-CB43-246A-E5F3-5CF6F836F25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6870D63-3CD5-C8CC-EE7A-00E00293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0325271-1B43-C36D-AEBF-C941ED7419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195D675-4F0E-5C25-D3E8-5F82DF1E4B98}"/>
              </a:ext>
            </a:extLst>
          </p:cNvPr>
          <p:cNvPicPr preferRelativeResize="0"/>
          <p:nvPr/>
        </p:nvPicPr>
        <p:blipFill rotWithShape="1">
          <a:blip r:embed="rId3"/>
          <a:srcRect/>
          <a:stretch>
            <a:fillRect/>
          </a:stretch>
        </p:blipFill>
        <p:spPr>
          <a:xfrm>
            <a:off x="10253272" y="6160958"/>
            <a:ext cx="1673962" cy="177930"/>
          </a:xfrm>
          <a:prstGeom prst="rect">
            <a:avLst/>
          </a:prstGeom>
          <a:noFill/>
          <a:ln>
            <a:noFill/>
          </a:ln>
        </p:spPr>
      </p:pic>
      <p:sp>
        <p:nvSpPr>
          <p:cNvPr id="8" name="TextBox 7">
            <a:extLst>
              <a:ext uri="{FF2B5EF4-FFF2-40B4-BE49-F238E27FC236}">
                <a16:creationId xmlns:a16="http://schemas.microsoft.com/office/drawing/2014/main" id="{C5157A13-026F-C2CF-1D8A-544BECEE3802}"/>
              </a:ext>
            </a:extLst>
          </p:cNvPr>
          <p:cNvSpPr txBox="1"/>
          <p:nvPr/>
        </p:nvSpPr>
        <p:spPr>
          <a:xfrm>
            <a:off x="939685" y="774604"/>
            <a:ext cx="11183906" cy="6517169"/>
          </a:xfrm>
          <a:prstGeom prst="rect">
            <a:avLst/>
          </a:prstGeom>
          <a:noFill/>
        </p:spPr>
        <p:txBody>
          <a:bodyPr wrap="square">
            <a:spAutoFit/>
          </a:bodyPr>
          <a:lstStyle/>
          <a:p>
            <a:pPr>
              <a:lnSpc>
                <a:spcPct val="150000"/>
              </a:lnSpc>
            </a:pPr>
            <a:r>
              <a:rPr lang="en-US" sz="2000" b="1" dirty="0">
                <a:latin typeface="Nunito Sans" pitchFamily="2" charset="0"/>
              </a:rPr>
              <a:t>How does K-NN work?</a:t>
            </a:r>
            <a:endParaRPr lang="en-US" sz="2000" dirty="0">
              <a:latin typeface="Nunito Sans" pitchFamily="2" charset="0"/>
            </a:endParaRPr>
          </a:p>
          <a:p>
            <a:pPr>
              <a:lnSpc>
                <a:spcPct val="150000"/>
              </a:lnSpc>
            </a:pPr>
            <a:r>
              <a:rPr lang="en-US" sz="2000" dirty="0">
                <a:latin typeface="Nunito Sans" pitchFamily="2" charset="0"/>
              </a:rPr>
              <a:t>The K-NN working can be explained on the basis of the below algorithm:</a:t>
            </a:r>
          </a:p>
          <a:p>
            <a:pPr>
              <a:lnSpc>
                <a:spcPct val="150000"/>
              </a:lnSpc>
            </a:pPr>
            <a:r>
              <a:rPr lang="en-US" sz="2000" dirty="0">
                <a:latin typeface="Nunito Sans" pitchFamily="2" charset="0"/>
              </a:rPr>
              <a:t>Step-1: Select the number K of the neighbors</a:t>
            </a:r>
          </a:p>
          <a:p>
            <a:pPr>
              <a:lnSpc>
                <a:spcPct val="150000"/>
              </a:lnSpc>
            </a:pPr>
            <a:r>
              <a:rPr lang="en-US" sz="2000" dirty="0">
                <a:latin typeface="Nunito Sans" pitchFamily="2" charset="0"/>
              </a:rPr>
              <a:t>Step-2: Calculate the Euclidean distance of K number of neighbors</a:t>
            </a:r>
          </a:p>
          <a:p>
            <a:pPr>
              <a:lnSpc>
                <a:spcPct val="150000"/>
              </a:lnSpc>
            </a:pPr>
            <a:r>
              <a:rPr lang="en-US" sz="2000" dirty="0">
                <a:latin typeface="Nunito Sans" pitchFamily="2" charset="0"/>
              </a:rPr>
              <a:t>Step-3: Take the K nearest neighbors as per the calculated Euclidean distance.</a:t>
            </a:r>
          </a:p>
          <a:p>
            <a:pPr>
              <a:lnSpc>
                <a:spcPct val="150000"/>
              </a:lnSpc>
            </a:pPr>
            <a:r>
              <a:rPr lang="en-US" sz="2000" dirty="0">
                <a:latin typeface="Nunito Sans" pitchFamily="2" charset="0"/>
              </a:rPr>
              <a:t>Step-4: Among these k neighbors, count the number of the data points in each category.</a:t>
            </a:r>
          </a:p>
          <a:p>
            <a:pPr>
              <a:lnSpc>
                <a:spcPct val="150000"/>
              </a:lnSpc>
            </a:pPr>
            <a:r>
              <a:rPr lang="en-US" sz="2000" dirty="0">
                <a:latin typeface="Nunito Sans" pitchFamily="2" charset="0"/>
              </a:rPr>
              <a:t>Step-5: Assign the new data points to that category for which the number of the neighbor is maximum.</a:t>
            </a:r>
          </a:p>
          <a:p>
            <a:pPr>
              <a:lnSpc>
                <a:spcPct val="150000"/>
              </a:lnSpc>
            </a:pPr>
            <a:r>
              <a:rPr lang="en-US" sz="2000" dirty="0">
                <a:latin typeface="Nunito Sans" pitchFamily="2" charset="0"/>
              </a:rPr>
              <a:t>Step-6: Our model is ready.</a:t>
            </a:r>
          </a:p>
          <a:p>
            <a:pPr>
              <a:lnSpc>
                <a:spcPct val="150000"/>
              </a:lnSpc>
            </a:pPr>
            <a:r>
              <a:rPr lang="en-US" sz="2000" dirty="0">
                <a:latin typeface="Nunito Sans" pitchFamily="2" charset="0"/>
              </a:rPr>
              <a:t>Suppose we have a new data point </a:t>
            </a:r>
          </a:p>
          <a:p>
            <a:pPr>
              <a:lnSpc>
                <a:spcPct val="150000"/>
              </a:lnSpc>
            </a:pPr>
            <a:r>
              <a:rPr lang="en-US" sz="2000" dirty="0">
                <a:latin typeface="Nunito Sans" pitchFamily="2" charset="0"/>
              </a:rPr>
              <a:t>and we need to put it in the required </a:t>
            </a:r>
          </a:p>
          <a:p>
            <a:pPr>
              <a:lnSpc>
                <a:spcPct val="150000"/>
              </a:lnSpc>
            </a:pPr>
            <a:r>
              <a:rPr lang="en-US" sz="2000" dirty="0">
                <a:latin typeface="Nunito Sans" pitchFamily="2" charset="0"/>
              </a:rPr>
              <a:t>category. Consider the below image:</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p:txBody>
      </p:sp>
      <p:pic>
        <p:nvPicPr>
          <p:cNvPr id="3" name="Picture 4" descr="K-Nearest Neighbor(KNN) Algorithm for Machine Learning">
            <a:extLst>
              <a:ext uri="{FF2B5EF4-FFF2-40B4-BE49-F238E27FC236}">
                <a16:creationId xmlns:a16="http://schemas.microsoft.com/office/drawing/2014/main" id="{617F557F-2164-A44E-BB85-09764E164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11" y="4090896"/>
            <a:ext cx="5021618" cy="274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600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804F2E7-DEB7-D736-8D73-58169D7E36B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F26B54D-7E50-B321-E144-7AE2CFB3302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B92FC28-3288-2FA6-9CB8-BA35D0AECA2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90714807-1A00-B708-3908-187516D50BD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973BBB4-1949-3018-7DA2-41A5FC85617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B827109-E23C-66AB-94D3-DDAFAD59452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6EA2A8D-D72F-FA98-126A-627D8E24B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CAB4C2A-D441-5426-EBA6-2F295CD089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77C68EF-DEFE-047D-B5BF-008EE0C3B3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AE1154-C10A-ED16-5D14-A56BB01961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2F9D8645-F39E-9E16-CD94-A63D2EED6656}"/>
              </a:ext>
            </a:extLst>
          </p:cNvPr>
          <p:cNvPicPr preferRelativeResize="0"/>
          <p:nvPr/>
        </p:nvPicPr>
        <p:blipFill rotWithShape="1">
          <a:blip r:embed="rId3"/>
          <a:srcRect/>
          <a:stretch>
            <a:fillRect/>
          </a:stretch>
        </p:blipFill>
        <p:spPr>
          <a:xfrm>
            <a:off x="9720470" y="6459811"/>
            <a:ext cx="2356664" cy="298800"/>
          </a:xfrm>
          <a:prstGeom prst="rect">
            <a:avLst/>
          </a:prstGeom>
          <a:noFill/>
          <a:ln>
            <a:noFill/>
          </a:ln>
        </p:spPr>
      </p:pic>
      <p:sp>
        <p:nvSpPr>
          <p:cNvPr id="8" name="TextBox 7">
            <a:extLst>
              <a:ext uri="{FF2B5EF4-FFF2-40B4-BE49-F238E27FC236}">
                <a16:creationId xmlns:a16="http://schemas.microsoft.com/office/drawing/2014/main" id="{CD636B2D-D45B-FDFF-C36B-DA69945E006B}"/>
              </a:ext>
            </a:extLst>
          </p:cNvPr>
          <p:cNvSpPr txBox="1"/>
          <p:nvPr/>
        </p:nvSpPr>
        <p:spPr>
          <a:xfrm>
            <a:off x="699845" y="894520"/>
            <a:ext cx="11183906" cy="1900520"/>
          </a:xfrm>
          <a:prstGeom prst="rect">
            <a:avLst/>
          </a:prstGeom>
          <a:noFill/>
        </p:spPr>
        <p:txBody>
          <a:bodyPr wrap="square">
            <a:spAutoFit/>
          </a:bodyPr>
          <a:lstStyle/>
          <a:p>
            <a:pPr>
              <a:lnSpc>
                <a:spcPct val="150000"/>
              </a:lnSpc>
            </a:pPr>
            <a:r>
              <a:rPr lang="en-US" sz="2000" dirty="0">
                <a:latin typeface="Nunito Sans" pitchFamily="2" charset="0"/>
              </a:rPr>
              <a:t>Firstly, we will choose the number of neighbors, so we will choose the k=5.</a:t>
            </a:r>
          </a:p>
          <a:p>
            <a:pPr>
              <a:lnSpc>
                <a:spcPct val="150000"/>
              </a:lnSpc>
            </a:pPr>
            <a:r>
              <a:rPr lang="en-US" sz="2000" dirty="0">
                <a:latin typeface="Nunito Sans" pitchFamily="2" charset="0"/>
              </a:rPr>
              <a:t>Next, we will calculate the Euclidean distance between the data points. The Euclidean distance is the distance between two points, which we have already studied in geometry. It can be calculated as:</a:t>
            </a:r>
          </a:p>
        </p:txBody>
      </p:sp>
      <p:pic>
        <p:nvPicPr>
          <p:cNvPr id="3074" name="Picture 2" descr="K-Nearest Neighbor(KNN) Algorithm for Machine Learning">
            <a:extLst>
              <a:ext uri="{FF2B5EF4-FFF2-40B4-BE49-F238E27FC236}">
                <a16:creationId xmlns:a16="http://schemas.microsoft.com/office/drawing/2014/main" id="{43F84798-D431-B05E-8BB2-988FA0C7E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288" y="2383436"/>
            <a:ext cx="6201915" cy="445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1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DD8A2E7-F79B-E0B6-1504-C3B7E1FDC0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0C45-63DD-9B45-37B0-E540F7DECDA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3ECBB84-DAEF-D7D2-EA09-049358018E9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FB813E7-7AF1-7EA6-87F7-6D0A20C72C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7C1050B-3D87-76BF-EFC3-8B4D17BD6F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4F318DC-3060-52F9-EF9C-B753DDE9C4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5149A5-E515-C700-5F63-80BE7F8094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19C0075-D049-49C7-668D-F4A1AFE775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ABBD5D1-3776-16FB-4AA1-42E69EF0FA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3C8FA64-C98B-0B97-B8FF-9AB9916D4A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62E162FD-4C8C-F204-8DA2-1F93253AB18D}"/>
              </a:ext>
            </a:extLst>
          </p:cNvPr>
          <p:cNvSpPr txBox="1"/>
          <p:nvPr/>
        </p:nvSpPr>
        <p:spPr>
          <a:xfrm>
            <a:off x="854439" y="1035995"/>
            <a:ext cx="11167672" cy="5593839"/>
          </a:xfrm>
          <a:prstGeom prst="rect">
            <a:avLst/>
          </a:prstGeom>
          <a:noFill/>
        </p:spPr>
        <p:txBody>
          <a:bodyPr wrap="square">
            <a:spAutoFit/>
          </a:bodyPr>
          <a:lstStyle/>
          <a:p>
            <a:pPr>
              <a:lnSpc>
                <a:spcPct val="150000"/>
              </a:lnSpc>
            </a:pPr>
            <a:r>
              <a:rPr lang="en-US" sz="2000" b="1" dirty="0">
                <a:latin typeface="Nunito Sans" pitchFamily="2" charset="0"/>
              </a:rPr>
              <a:t>Model Combination Schemes</a:t>
            </a:r>
          </a:p>
          <a:p>
            <a:pPr marL="342900" indent="-342900">
              <a:lnSpc>
                <a:spcPct val="150000"/>
              </a:lnSpc>
              <a:buFont typeface="Arial" panose="020B0604020202020204" pitchFamily="34" charset="0"/>
              <a:buChar char="•"/>
            </a:pPr>
            <a:r>
              <a:rPr lang="en-US" sz="2000" dirty="0">
                <a:latin typeface="Nunito Sans" pitchFamily="2" charset="0"/>
              </a:rPr>
              <a:t>There are also different ways the multiple base-learners are combined to  generate </a:t>
            </a:r>
          </a:p>
          <a:p>
            <a:pPr>
              <a:lnSpc>
                <a:spcPct val="150000"/>
              </a:lnSpc>
            </a:pPr>
            <a:r>
              <a:rPr lang="en-US" sz="2000" dirty="0">
                <a:latin typeface="Nunito Sans" pitchFamily="2" charset="0"/>
              </a:rPr>
              <a:t>      the final output: </a:t>
            </a:r>
          </a:p>
          <a:p>
            <a:pPr marL="342900" indent="-342900">
              <a:lnSpc>
                <a:spcPct val="150000"/>
              </a:lnSpc>
              <a:buFont typeface="Courier New" panose="02070309020205020404" pitchFamily="49" charset="0"/>
              <a:buChar char="o"/>
            </a:pPr>
            <a:r>
              <a:rPr lang="en-US" sz="2000" dirty="0">
                <a:latin typeface="Nunito Sans" pitchFamily="2" charset="0"/>
              </a:rPr>
              <a:t> Multi expert combination </a:t>
            </a:r>
          </a:p>
          <a:p>
            <a:pPr>
              <a:lnSpc>
                <a:spcPct val="150000"/>
              </a:lnSpc>
            </a:pPr>
            <a:r>
              <a:rPr lang="en-US" sz="2000" b="1" dirty="0">
                <a:latin typeface="Nunito Sans" pitchFamily="2" charset="0"/>
              </a:rPr>
              <a:t>Multi expert combination </a:t>
            </a:r>
            <a:r>
              <a:rPr lang="en-US" sz="2000" dirty="0">
                <a:latin typeface="Nunito Sans" pitchFamily="2" charset="0"/>
              </a:rPr>
              <a:t>methods have base-learners that work in parallel methods</a:t>
            </a:r>
          </a:p>
          <a:p>
            <a:pPr>
              <a:lnSpc>
                <a:spcPct val="150000"/>
              </a:lnSpc>
            </a:pPr>
            <a:r>
              <a:rPr lang="en-US" sz="2000" dirty="0">
                <a:latin typeface="Nunito Sans" pitchFamily="2" charset="0"/>
              </a:rPr>
              <a:t>can in turn be divided into two:</a:t>
            </a:r>
          </a:p>
          <a:p>
            <a:pPr marL="457200" indent="-457200">
              <a:lnSpc>
                <a:spcPct val="150000"/>
              </a:lnSpc>
              <a:buAutoNum type="alphaUcParenR"/>
            </a:pPr>
            <a:r>
              <a:rPr lang="en-US" sz="2000" dirty="0">
                <a:latin typeface="Nunito Sans" pitchFamily="2" charset="0"/>
              </a:rPr>
              <a:t>The </a:t>
            </a:r>
            <a:r>
              <a:rPr lang="en-US" sz="2000" b="1" dirty="0">
                <a:latin typeface="Nunito Sans" pitchFamily="2" charset="0"/>
              </a:rPr>
              <a:t>global approach</a:t>
            </a:r>
            <a:r>
              <a:rPr lang="en-US" sz="2000" dirty="0">
                <a:latin typeface="Nunito Sans" pitchFamily="2" charset="0"/>
              </a:rPr>
              <a:t>, also called </a:t>
            </a:r>
            <a:r>
              <a:rPr lang="en-US" sz="2000" b="1" dirty="0">
                <a:latin typeface="Nunito Sans" pitchFamily="2" charset="0"/>
              </a:rPr>
              <a:t>learner fusion</a:t>
            </a:r>
            <a:r>
              <a:rPr lang="en-US" sz="2000" dirty="0">
                <a:latin typeface="Nunito Sans" pitchFamily="2" charset="0"/>
              </a:rPr>
              <a:t>, given an input, all  base-learners </a:t>
            </a:r>
          </a:p>
          <a:p>
            <a:pPr>
              <a:lnSpc>
                <a:spcPct val="150000"/>
              </a:lnSpc>
            </a:pPr>
            <a:r>
              <a:rPr lang="en-US" sz="2000" dirty="0">
                <a:latin typeface="Nunito Sans" pitchFamily="2" charset="0"/>
              </a:rPr>
              <a:t>generate an output and all these outputs are used.</a:t>
            </a:r>
          </a:p>
          <a:p>
            <a:pPr>
              <a:lnSpc>
                <a:spcPct val="150000"/>
              </a:lnSpc>
            </a:pPr>
            <a:r>
              <a:rPr lang="en-US" sz="2000" b="1" dirty="0">
                <a:latin typeface="Nunito Sans" pitchFamily="2" charset="0"/>
              </a:rPr>
              <a:t>Examples</a:t>
            </a:r>
            <a:r>
              <a:rPr lang="en-US" sz="2000" dirty="0">
                <a:latin typeface="Nunito Sans" pitchFamily="2" charset="0"/>
              </a:rPr>
              <a:t> are voting and stacking.</a:t>
            </a:r>
          </a:p>
          <a:p>
            <a:pPr>
              <a:lnSpc>
                <a:spcPct val="150000"/>
              </a:lnSpc>
            </a:pPr>
            <a:r>
              <a:rPr lang="en-US" sz="2000" dirty="0">
                <a:latin typeface="Nunito Sans" pitchFamily="2" charset="0"/>
              </a:rPr>
              <a:t>B) The </a:t>
            </a:r>
            <a:r>
              <a:rPr lang="en-US" sz="2000" b="1" dirty="0">
                <a:latin typeface="Nunito Sans" pitchFamily="2" charset="0"/>
              </a:rPr>
              <a:t>local</a:t>
            </a:r>
            <a:r>
              <a:rPr lang="en-US" sz="2000" dirty="0">
                <a:latin typeface="Nunito Sans" pitchFamily="2" charset="0"/>
              </a:rPr>
              <a:t> </a:t>
            </a:r>
            <a:r>
              <a:rPr lang="en-US" sz="2000" b="1" dirty="0">
                <a:latin typeface="Nunito Sans" pitchFamily="2" charset="0"/>
              </a:rPr>
              <a:t>approach</a:t>
            </a:r>
            <a:r>
              <a:rPr lang="en-US" sz="2000" dirty="0">
                <a:latin typeface="Nunito Sans" pitchFamily="2" charset="0"/>
              </a:rPr>
              <a:t>, or </a:t>
            </a:r>
            <a:r>
              <a:rPr lang="en-US" sz="2000" b="1" dirty="0">
                <a:latin typeface="Nunito Sans" pitchFamily="2" charset="0"/>
              </a:rPr>
              <a:t>learner</a:t>
            </a:r>
            <a:r>
              <a:rPr lang="en-US" sz="2000" dirty="0">
                <a:latin typeface="Nunito Sans" pitchFamily="2" charset="0"/>
              </a:rPr>
              <a:t> </a:t>
            </a:r>
            <a:r>
              <a:rPr lang="en-US" sz="2000" b="1" dirty="0">
                <a:latin typeface="Nunito Sans" pitchFamily="2" charset="0"/>
              </a:rPr>
              <a:t>selection</a:t>
            </a:r>
            <a:r>
              <a:rPr lang="en-US" sz="2000" dirty="0">
                <a:latin typeface="Nunito Sans" pitchFamily="2" charset="0"/>
              </a:rPr>
              <a:t>, for example, in mixture of experts, there </a:t>
            </a:r>
          </a:p>
          <a:p>
            <a:pPr>
              <a:lnSpc>
                <a:spcPct val="150000"/>
              </a:lnSpc>
            </a:pPr>
            <a:r>
              <a:rPr lang="en-US" sz="2000" dirty="0">
                <a:latin typeface="Nunito Sans" pitchFamily="2" charset="0"/>
              </a:rPr>
              <a:t>is a gating model, which looks at the input and chooses one (or very few) of the learners </a:t>
            </a:r>
          </a:p>
          <a:p>
            <a:pPr>
              <a:lnSpc>
                <a:spcPct val="150000"/>
              </a:lnSpc>
            </a:pPr>
            <a:r>
              <a:rPr lang="en-US" sz="2000" dirty="0">
                <a:latin typeface="Nunito Sans" pitchFamily="2" charset="0"/>
              </a:rPr>
              <a:t>as responsible for generating the output. </a:t>
            </a:r>
            <a:endParaRPr lang="en-IN" sz="2000" dirty="0">
              <a:latin typeface="Nunito Sans" pitchFamily="2" charset="0"/>
            </a:endParaRPr>
          </a:p>
        </p:txBody>
      </p:sp>
    </p:spTree>
    <p:extLst>
      <p:ext uri="{BB962C8B-B14F-4D97-AF65-F5344CB8AC3E}">
        <p14:creationId xmlns:p14="http://schemas.microsoft.com/office/powerpoint/2010/main" val="2193464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349277D-24B2-EA20-A915-C4AA44354FD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583C220-05D2-FC61-02D2-D3C6C7D5655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261FFE3-B02B-19CE-3EC0-D2C127376C3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DB411717-579C-008F-60D8-4A013B99659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F4C00EB-C1AB-F50C-22DA-5D22DEF3235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8D25EE7-8CF9-7B4E-30FD-C4BB03E9A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7D87606-1DF1-C64A-A47A-4B0ACCCA71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62BE303-0007-6C24-E40F-463AB289EE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BC33740-7595-B29B-A9AA-72C20A3FF9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9A316A4-E9E4-77CF-3C06-FF03829853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59584C71-457E-7055-EB89-2BE2C4F7DC87}"/>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F7843DD9-CDCB-A07F-F609-42E97C8682F4}"/>
              </a:ext>
            </a:extLst>
          </p:cNvPr>
          <p:cNvSpPr txBox="1"/>
          <p:nvPr/>
        </p:nvSpPr>
        <p:spPr>
          <a:xfrm>
            <a:off x="699845" y="894520"/>
            <a:ext cx="11183906" cy="977191"/>
          </a:xfrm>
          <a:prstGeom prst="rect">
            <a:avLst/>
          </a:prstGeom>
          <a:noFill/>
        </p:spPr>
        <p:txBody>
          <a:bodyPr wrap="square">
            <a:spAutoFit/>
          </a:bodyPr>
          <a:lstStyle/>
          <a:p>
            <a:pPr>
              <a:lnSpc>
                <a:spcPct val="150000"/>
              </a:lnSpc>
            </a:pPr>
            <a:r>
              <a:rPr lang="en-US" sz="2000" dirty="0">
                <a:latin typeface="Nunito Sans" pitchFamily="2" charset="0"/>
              </a:rPr>
              <a:t>By calculating the Euclidean distance we got the nearest neighbors, as three nearest neighbors in category A and two nearest neighbors in category B. Consider the below image:</a:t>
            </a:r>
          </a:p>
        </p:txBody>
      </p:sp>
      <p:pic>
        <p:nvPicPr>
          <p:cNvPr id="4098" name="Picture 2" descr="K-Nearest Neighbor(KNN) Algorithm for Machine Learning">
            <a:extLst>
              <a:ext uri="{FF2B5EF4-FFF2-40B4-BE49-F238E27FC236}">
                <a16:creationId xmlns:a16="http://schemas.microsoft.com/office/drawing/2014/main" id="{AA5EDD9D-81E4-EE2D-CB44-0CE931CC1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802" y="1670064"/>
            <a:ext cx="6484920" cy="518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50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0DCFB69-C982-FA5A-BF7E-6D737E1A427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DA86A3-ECF4-0A27-B62B-7F304204E01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51AE7EB-8B9D-E57C-1EF0-8192B8020E3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77F46285-FC77-4E71-F793-4452711272A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C9F04CD-7805-F067-2660-42F6B5BD1F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2A62199-E6FB-F6FB-CDB0-0AA773855EE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D13B6F0-2D0D-F96A-4E78-B6E6CE417B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E00A208-624C-A2B9-9A31-155AAD9D08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073A674-335C-4019-D936-290E65FB0D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2216441-1249-EE15-8F2C-D33B06D53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685FA3F-89EB-9490-F78A-0BA352B45AE7}"/>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A482CE7C-35CB-EBD4-9B05-B80090E43E9E}"/>
              </a:ext>
            </a:extLst>
          </p:cNvPr>
          <p:cNvSpPr txBox="1"/>
          <p:nvPr/>
        </p:nvSpPr>
        <p:spPr>
          <a:xfrm>
            <a:off x="699845" y="1194320"/>
            <a:ext cx="11183906" cy="5132174"/>
          </a:xfrm>
          <a:prstGeom prst="rect">
            <a:avLst/>
          </a:prstGeom>
          <a:noFill/>
        </p:spPr>
        <p:txBody>
          <a:bodyPr wrap="square">
            <a:spAutoFit/>
          </a:bodyPr>
          <a:lstStyle/>
          <a:p>
            <a:pPr>
              <a:lnSpc>
                <a:spcPct val="150000"/>
              </a:lnSpc>
            </a:pPr>
            <a:r>
              <a:rPr lang="en-US" sz="2000" b="1" dirty="0">
                <a:latin typeface="Nunito Sans" pitchFamily="2" charset="0"/>
              </a:rPr>
              <a:t>Advantages of KNN Algorithm:</a:t>
            </a:r>
          </a:p>
          <a:p>
            <a:pPr>
              <a:lnSpc>
                <a:spcPct val="150000"/>
              </a:lnSpc>
            </a:pPr>
            <a:endParaRPr lang="en-US" sz="2000" b="1"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It is simple to implement.</a:t>
            </a:r>
          </a:p>
          <a:p>
            <a:pPr marL="342900" indent="-342900">
              <a:lnSpc>
                <a:spcPct val="150000"/>
              </a:lnSpc>
              <a:buFont typeface="Arial" panose="020B0604020202020204" pitchFamily="34" charset="0"/>
              <a:buChar char="•"/>
            </a:pPr>
            <a:r>
              <a:rPr lang="en-US" sz="2000" dirty="0">
                <a:latin typeface="Nunito Sans" pitchFamily="2" charset="0"/>
              </a:rPr>
              <a:t>It is robust to the noisy training data</a:t>
            </a:r>
          </a:p>
          <a:p>
            <a:pPr marL="342900" indent="-342900">
              <a:lnSpc>
                <a:spcPct val="150000"/>
              </a:lnSpc>
              <a:buFont typeface="Arial" panose="020B0604020202020204" pitchFamily="34" charset="0"/>
              <a:buChar char="•"/>
            </a:pPr>
            <a:r>
              <a:rPr lang="en-US" sz="2000" dirty="0">
                <a:latin typeface="Nunito Sans" pitchFamily="2" charset="0"/>
              </a:rPr>
              <a:t>It can be more effective if the training data is large.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Disadvantages of KNN Algorithm:</a:t>
            </a:r>
          </a:p>
          <a:p>
            <a:pPr marL="342900" indent="-342900">
              <a:lnSpc>
                <a:spcPct val="150000"/>
              </a:lnSpc>
              <a:buFont typeface="Arial" panose="020B0604020202020204" pitchFamily="34" charset="0"/>
              <a:buChar char="•"/>
            </a:pPr>
            <a:endParaRPr lang="en-US" sz="2000" b="1"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Always needs to determine the value of K which may be complex some time.</a:t>
            </a:r>
          </a:p>
          <a:p>
            <a:pPr marL="342900" indent="-342900">
              <a:lnSpc>
                <a:spcPct val="150000"/>
              </a:lnSpc>
              <a:buFont typeface="Arial" panose="020B0604020202020204" pitchFamily="34" charset="0"/>
              <a:buChar char="•"/>
            </a:pPr>
            <a:r>
              <a:rPr lang="en-US" sz="2000" dirty="0">
                <a:latin typeface="Nunito Sans" pitchFamily="2" charset="0"/>
              </a:rPr>
              <a:t>The computation cost is high because of calculating the distance between the data points for all the training samples.</a:t>
            </a:r>
          </a:p>
        </p:txBody>
      </p:sp>
    </p:spTree>
    <p:extLst>
      <p:ext uri="{BB962C8B-B14F-4D97-AF65-F5344CB8AC3E}">
        <p14:creationId xmlns:p14="http://schemas.microsoft.com/office/powerpoint/2010/main" val="1582934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DFC3E5-1731-C320-708A-0AB055E7775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AA4F1BE-3106-C943-3E48-19B06149E02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362C71A-2CEA-F10A-BA64-C2D01C3BBB6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17FBC4F2-5A9B-219A-FB3E-8A5FABEE1BC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126FC1C-7C3A-138A-0902-CB49D0BBF0D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59787CF-2446-4025-376E-EFB80A1C7C5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5BB3E6B-7D73-FA16-D2FB-FC299BD4CF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B1253BD-928C-0DAB-3046-16913DF9034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AB489F7-0A61-5086-694F-F6C6926DDD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3EA926A-CA49-CD96-EC27-711597B15B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7A342D9-E88D-EB42-2A5E-60D075792ED4}"/>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931EB881-DBF5-E7FD-D50C-20EB0DDFEF2B}"/>
              </a:ext>
            </a:extLst>
          </p:cNvPr>
          <p:cNvSpPr txBox="1"/>
          <p:nvPr/>
        </p:nvSpPr>
        <p:spPr>
          <a:xfrm>
            <a:off x="699845" y="1194320"/>
            <a:ext cx="11183906" cy="5132174"/>
          </a:xfrm>
          <a:prstGeom prst="rect">
            <a:avLst/>
          </a:prstGeom>
          <a:noFill/>
        </p:spPr>
        <p:txBody>
          <a:bodyPr wrap="square">
            <a:spAutoFit/>
          </a:bodyPr>
          <a:lstStyle/>
          <a:p>
            <a:pPr>
              <a:lnSpc>
                <a:spcPct val="150000"/>
              </a:lnSpc>
            </a:pPr>
            <a:r>
              <a:rPr lang="en-US" sz="2000" b="1" dirty="0">
                <a:latin typeface="Nunito Sans" pitchFamily="2" charset="0"/>
              </a:rPr>
              <a:t>Python implementation of the KNN algorithm : </a:t>
            </a:r>
          </a:p>
          <a:p>
            <a:pPr>
              <a:lnSpc>
                <a:spcPct val="150000"/>
              </a:lnSpc>
            </a:pPr>
            <a:r>
              <a:rPr lang="en-US" sz="2000" dirty="0">
                <a:latin typeface="Nunito Sans" pitchFamily="2" charset="0"/>
              </a:rPr>
              <a:t>To do the Python implementation of the K-NN algorithm, we will use the same problem and dataset which we have used in Logistic Regression. But here we will improve the performance of the model. Below is the problem description:</a:t>
            </a:r>
          </a:p>
          <a:p>
            <a:pPr>
              <a:lnSpc>
                <a:spcPct val="150000"/>
              </a:lnSpc>
            </a:pPr>
            <a:endParaRPr lang="en-US" sz="2000" b="1" dirty="0">
              <a:latin typeface="Nunito Sans" pitchFamily="2" charset="0"/>
            </a:endParaRPr>
          </a:p>
          <a:p>
            <a:pPr>
              <a:lnSpc>
                <a:spcPct val="150000"/>
              </a:lnSpc>
            </a:pPr>
            <a:r>
              <a:rPr lang="en-US" sz="2000" b="1" dirty="0">
                <a:latin typeface="Nunito Sans" pitchFamily="2" charset="0"/>
              </a:rPr>
              <a:t>Problem for K-NN Algorithm: </a:t>
            </a:r>
            <a:r>
              <a:rPr lang="en-US" sz="2000" dirty="0">
                <a:latin typeface="Nunito Sans" pitchFamily="2" charset="0"/>
              </a:rPr>
              <a:t>There is a Car manufacturer company that has manufactured a new SUV car. The company wants to give the ads to the users who are interested in buying that SUV. So for this problem, we have a dataset that contains multiple user's information through the social network. The dataset contains lots of information but the Estimated Salary and Age we will consider for the independent variable and the Purchased variable is for the dependent variable. Below is the dataset:</a:t>
            </a:r>
          </a:p>
        </p:txBody>
      </p:sp>
    </p:spTree>
    <p:extLst>
      <p:ext uri="{BB962C8B-B14F-4D97-AF65-F5344CB8AC3E}">
        <p14:creationId xmlns:p14="http://schemas.microsoft.com/office/powerpoint/2010/main" val="1964032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0316B24-224A-802B-431C-CE1F225BD42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E22F5C4-376E-84F3-536F-21D0D37B58E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5E1C41-ABEB-CF01-B64D-CB1CE3E08F5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3D08B327-C4D9-8C7A-C5DD-F078F81EF1A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39A1407-1205-BA21-189B-0CBE70A59E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6FCC941-57F5-3F4B-D990-4295FAB908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F345131-4372-852C-4DF6-072D45E6D0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6001F5F-BC1B-E70D-A259-BF2DAAA804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B41E5C9-E864-F056-F5E1-875BDA5C228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A92BA54-D99C-FBB1-B1A7-F64AE62961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E5CBC247-4550-FCD4-7E3E-6FF0EA612E5E}"/>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950F2BAB-8A59-3E8D-A5E0-922712E00CB3}"/>
              </a:ext>
            </a:extLst>
          </p:cNvPr>
          <p:cNvSpPr txBox="1"/>
          <p:nvPr/>
        </p:nvSpPr>
        <p:spPr>
          <a:xfrm>
            <a:off x="699845" y="789589"/>
            <a:ext cx="11183906" cy="6517169"/>
          </a:xfrm>
          <a:prstGeom prst="rect">
            <a:avLst/>
          </a:prstGeom>
          <a:noFill/>
        </p:spPr>
        <p:txBody>
          <a:bodyPr wrap="square">
            <a:spAutoFit/>
          </a:bodyPr>
          <a:lstStyle/>
          <a:p>
            <a:pPr>
              <a:lnSpc>
                <a:spcPct val="150000"/>
              </a:lnSpc>
            </a:pPr>
            <a:r>
              <a:rPr lang="en-US" sz="2000" b="1" dirty="0">
                <a:latin typeface="Nunito Sans" pitchFamily="2" charset="0"/>
              </a:rPr>
              <a:t>Advantages of KNN Algorithm:</a:t>
            </a:r>
          </a:p>
          <a:p>
            <a:pPr marL="342900" indent="-342900">
              <a:lnSpc>
                <a:spcPct val="150000"/>
              </a:lnSpc>
              <a:buFont typeface="Arial" panose="020B0604020202020204" pitchFamily="34" charset="0"/>
              <a:buChar char="•"/>
            </a:pPr>
            <a:r>
              <a:rPr lang="en-US" sz="2000" dirty="0">
                <a:latin typeface="Nunito Sans" pitchFamily="2" charset="0"/>
              </a:rPr>
              <a:t>It is simple to implement, robust to the noisy training data</a:t>
            </a:r>
          </a:p>
          <a:p>
            <a:pPr marL="342900" indent="-342900">
              <a:lnSpc>
                <a:spcPct val="150000"/>
              </a:lnSpc>
              <a:buFont typeface="Arial" panose="020B0604020202020204" pitchFamily="34" charset="0"/>
              <a:buChar char="•"/>
            </a:pPr>
            <a:r>
              <a:rPr lang="en-US" sz="2000" dirty="0">
                <a:latin typeface="Nunito Sans" pitchFamily="2" charset="0"/>
              </a:rPr>
              <a:t>It can be more effective if the training data is large.</a:t>
            </a:r>
          </a:p>
          <a:p>
            <a:pPr>
              <a:lnSpc>
                <a:spcPct val="150000"/>
              </a:lnSpc>
            </a:pPr>
            <a:r>
              <a:rPr lang="en-US" sz="2000" b="1" dirty="0">
                <a:latin typeface="Nunito Sans" pitchFamily="2" charset="0"/>
              </a:rPr>
              <a:t>Disadvantages of KNN Algorithm:</a:t>
            </a:r>
          </a:p>
          <a:p>
            <a:pPr marL="342900" indent="-342900">
              <a:lnSpc>
                <a:spcPct val="150000"/>
              </a:lnSpc>
              <a:buFont typeface="Arial" panose="020B0604020202020204" pitchFamily="34" charset="0"/>
              <a:buChar char="•"/>
            </a:pPr>
            <a:r>
              <a:rPr lang="en-US" sz="2000" dirty="0">
                <a:latin typeface="Nunito Sans" pitchFamily="2" charset="0"/>
              </a:rPr>
              <a:t>Always needs to determine the value of K which may be complex some time.</a:t>
            </a:r>
          </a:p>
          <a:p>
            <a:pPr marL="342900" indent="-342900">
              <a:lnSpc>
                <a:spcPct val="150000"/>
              </a:lnSpc>
              <a:buFont typeface="Arial" panose="020B0604020202020204" pitchFamily="34" charset="0"/>
              <a:buChar char="•"/>
            </a:pPr>
            <a:r>
              <a:rPr lang="en-US" sz="2000" dirty="0">
                <a:latin typeface="Nunito Sans" pitchFamily="2" charset="0"/>
              </a:rPr>
              <a:t>The computation cost is high as  calculating the distance between the data points for all the training samples.’</a:t>
            </a:r>
          </a:p>
          <a:p>
            <a:pPr>
              <a:lnSpc>
                <a:spcPct val="150000"/>
              </a:lnSpc>
            </a:pPr>
            <a:r>
              <a:rPr lang="en-US" sz="2000" b="1" dirty="0">
                <a:latin typeface="Nunito Sans" pitchFamily="2" charset="0"/>
              </a:rPr>
              <a:t>Steps to implement the K-NN algorithm:</a:t>
            </a:r>
          </a:p>
          <a:p>
            <a:pPr marL="342900" indent="-342900">
              <a:lnSpc>
                <a:spcPct val="150000"/>
              </a:lnSpc>
              <a:buFont typeface="Arial" panose="020B0604020202020204" pitchFamily="34" charset="0"/>
              <a:buChar char="•"/>
            </a:pPr>
            <a:r>
              <a:rPr lang="en-US" sz="2000" dirty="0">
                <a:latin typeface="Nunito Sans" pitchFamily="2" charset="0"/>
              </a:rPr>
              <a:t>Data Pre-processing step</a:t>
            </a:r>
          </a:p>
          <a:p>
            <a:pPr marL="342900" indent="-342900">
              <a:lnSpc>
                <a:spcPct val="150000"/>
              </a:lnSpc>
              <a:buFont typeface="Arial" panose="020B0604020202020204" pitchFamily="34" charset="0"/>
              <a:buChar char="•"/>
            </a:pPr>
            <a:r>
              <a:rPr lang="en-US" sz="2000" dirty="0">
                <a:latin typeface="Nunito Sans" pitchFamily="2" charset="0"/>
              </a:rPr>
              <a:t>Fitting the K-NN algorithm to the Training set</a:t>
            </a:r>
          </a:p>
          <a:p>
            <a:pPr marL="342900" indent="-342900">
              <a:lnSpc>
                <a:spcPct val="150000"/>
              </a:lnSpc>
              <a:buFont typeface="Arial" panose="020B0604020202020204" pitchFamily="34" charset="0"/>
              <a:buChar char="•"/>
            </a:pPr>
            <a:r>
              <a:rPr lang="en-US" sz="2000" dirty="0">
                <a:latin typeface="Nunito Sans" pitchFamily="2" charset="0"/>
              </a:rPr>
              <a:t>Predicting the test result</a:t>
            </a:r>
          </a:p>
          <a:p>
            <a:pPr marL="342900" indent="-342900">
              <a:lnSpc>
                <a:spcPct val="150000"/>
              </a:lnSpc>
              <a:buFont typeface="Arial" panose="020B0604020202020204" pitchFamily="34" charset="0"/>
              <a:buChar char="•"/>
            </a:pPr>
            <a:r>
              <a:rPr lang="en-US" sz="2000" dirty="0">
                <a:latin typeface="Nunito Sans" pitchFamily="2" charset="0"/>
              </a:rPr>
              <a:t>Test accuracy of the result(Creation of Confusion matrix)</a:t>
            </a:r>
          </a:p>
          <a:p>
            <a:pPr marL="342900" indent="-342900">
              <a:lnSpc>
                <a:spcPct val="150000"/>
              </a:lnSpc>
              <a:buFont typeface="Arial" panose="020B0604020202020204" pitchFamily="34" charset="0"/>
              <a:buChar char="•"/>
            </a:pPr>
            <a:r>
              <a:rPr lang="en-US" sz="2000" dirty="0">
                <a:latin typeface="Nunito Sans" pitchFamily="2" charset="0"/>
              </a:rPr>
              <a:t>Visualizing the test set result.</a:t>
            </a:r>
          </a:p>
          <a:p>
            <a:pPr marL="342900" indent="-342900">
              <a:lnSpc>
                <a:spcPct val="150000"/>
              </a:lnSpc>
              <a:buFont typeface="Arial" panose="020B0604020202020204" pitchFamily="34" charset="0"/>
              <a:buChar char="•"/>
            </a:pPr>
            <a:endParaRPr lang="en-US" sz="2000" dirty="0">
              <a:latin typeface="Nunito Sans" pitchFamily="2" charset="0"/>
            </a:endParaRPr>
          </a:p>
        </p:txBody>
      </p:sp>
    </p:spTree>
    <p:extLst>
      <p:ext uri="{BB962C8B-B14F-4D97-AF65-F5344CB8AC3E}">
        <p14:creationId xmlns:p14="http://schemas.microsoft.com/office/powerpoint/2010/main" val="2342580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7F6741-3A5A-3D72-84D2-521DDF2A2EB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2570BD-B8E5-5F52-28CF-3BA24076040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2F0E7E-3A4C-4A50-09E8-281EE4C6214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K-NEAREST NEIGHBOR LEARNING - KNN </a:t>
            </a:r>
          </a:p>
        </p:txBody>
      </p:sp>
      <p:sp>
        <p:nvSpPr>
          <p:cNvPr id="29700" name="Rectangle 4">
            <a:extLst>
              <a:ext uri="{FF2B5EF4-FFF2-40B4-BE49-F238E27FC236}">
                <a16:creationId xmlns:a16="http://schemas.microsoft.com/office/drawing/2014/main" id="{66C13FBF-C11D-CDB0-2C77-C649EC670B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FB4E721-C2BF-80AB-7C88-4EB797194D3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27CD048-3022-280F-88D2-1D19C817BF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38E6BE4-1D96-FAA1-3E6F-3A1A11F97C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BC0A7D8-1C45-F984-52AD-8E833B89FF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04DC703-A716-D044-7CE7-FF3E30056E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F647D1A-36BB-ACEA-34D0-062087DB28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C198B36-82F5-BAC3-1AB9-E7EFA79DD21F}"/>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pic>
        <p:nvPicPr>
          <p:cNvPr id="2" name="Picture 1">
            <a:extLst>
              <a:ext uri="{FF2B5EF4-FFF2-40B4-BE49-F238E27FC236}">
                <a16:creationId xmlns:a16="http://schemas.microsoft.com/office/drawing/2014/main" id="{ABEFE2EB-0F96-936A-553F-8CB8F63E0685}"/>
              </a:ext>
            </a:extLst>
          </p:cNvPr>
          <p:cNvPicPr>
            <a:picLocks noChangeAspect="1"/>
          </p:cNvPicPr>
          <p:nvPr/>
        </p:nvPicPr>
        <p:blipFill>
          <a:blip r:embed="rId4"/>
          <a:stretch>
            <a:fillRect/>
          </a:stretch>
        </p:blipFill>
        <p:spPr>
          <a:xfrm>
            <a:off x="2628742" y="883618"/>
            <a:ext cx="6632467" cy="5974382"/>
          </a:xfrm>
          <a:prstGeom prst="rect">
            <a:avLst/>
          </a:prstGeom>
        </p:spPr>
      </p:pic>
    </p:spTree>
    <p:extLst>
      <p:ext uri="{BB962C8B-B14F-4D97-AF65-F5344CB8AC3E}">
        <p14:creationId xmlns:p14="http://schemas.microsoft.com/office/powerpoint/2010/main" val="2756300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D670837-CB37-7D97-BA1C-DCF60AF3E1F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745B8B2-C47E-4D72-8928-FFFCD113894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24F3C2-AE1B-B421-6208-5B15E4990FE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64B9338A-8C71-8674-20F4-3250247EAC8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D6141DC-A603-6840-C20E-623AD8C04DA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665AF3B-EB7D-C48D-C3A1-2513633261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08A2BA9-8B87-E8FC-3354-7B8AD450F5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B2DB49A-BE0F-7263-F379-FF9D1AF48C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E42FED6-6E4A-A765-46A2-1FA944E99E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40C497-A0B9-1C61-5016-34E5F385E5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F3F648F4-94DD-7B73-B2F3-CBCCF811D77C}"/>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D111FDC5-2BDF-11D9-1943-57911B970998}"/>
              </a:ext>
            </a:extLst>
          </p:cNvPr>
          <p:cNvSpPr txBox="1"/>
          <p:nvPr/>
        </p:nvSpPr>
        <p:spPr>
          <a:xfrm>
            <a:off x="699845" y="1194320"/>
            <a:ext cx="11183906" cy="5593839"/>
          </a:xfrm>
          <a:prstGeom prst="rect">
            <a:avLst/>
          </a:prstGeom>
          <a:noFill/>
        </p:spPr>
        <p:txBody>
          <a:bodyPr wrap="square">
            <a:spAutoFit/>
          </a:bodyPr>
          <a:lstStyle/>
          <a:p>
            <a:pPr>
              <a:lnSpc>
                <a:spcPct val="150000"/>
              </a:lnSpc>
            </a:pPr>
            <a:r>
              <a:rPr lang="en-US" sz="2000" b="1" dirty="0">
                <a:latin typeface="Nunito Sans" pitchFamily="2" charset="0"/>
              </a:rPr>
              <a:t>Gaussian mixture models </a:t>
            </a:r>
            <a:r>
              <a:rPr lang="en-US" sz="2000" dirty="0">
                <a:latin typeface="Nunito Sans" pitchFamily="2" charset="0"/>
              </a:rPr>
              <a:t>(GMMs) are a type of machine learning algorithm.</a:t>
            </a:r>
          </a:p>
          <a:p>
            <a:pPr>
              <a:lnSpc>
                <a:spcPct val="150000"/>
              </a:lnSpc>
            </a:pPr>
            <a:r>
              <a:rPr lang="en-US" sz="2000" dirty="0">
                <a:latin typeface="Nunito Sans" pitchFamily="2" charset="0"/>
              </a:rPr>
              <a:t>They are used to classify data into different categories based on the probability distribution.</a:t>
            </a:r>
          </a:p>
          <a:p>
            <a:pPr>
              <a:lnSpc>
                <a:spcPct val="150000"/>
              </a:lnSpc>
            </a:pPr>
            <a:r>
              <a:rPr lang="en-US" sz="2000" dirty="0">
                <a:latin typeface="Nunito Sans" pitchFamily="2" charset="0"/>
              </a:rPr>
              <a:t>• Gaussian mixture models can be used in many different areas, including finance, marketing and so much more.</a:t>
            </a:r>
          </a:p>
          <a:p>
            <a:pPr>
              <a:lnSpc>
                <a:spcPct val="150000"/>
              </a:lnSpc>
            </a:pPr>
            <a:r>
              <a:rPr lang="en-US" sz="2000" dirty="0">
                <a:latin typeface="Nunito Sans" pitchFamily="2" charset="0"/>
              </a:rPr>
              <a:t>• The Gaussian mixture model is a probabilistic model that assumes all the data points are generated from a mix of Gaussian distributions with unknown parameters. </a:t>
            </a:r>
          </a:p>
          <a:p>
            <a:pPr>
              <a:lnSpc>
                <a:spcPct val="150000"/>
              </a:lnSpc>
            </a:pPr>
            <a:r>
              <a:rPr lang="en-US" sz="2000" dirty="0">
                <a:latin typeface="Nunito Sans" pitchFamily="2" charset="0"/>
              </a:rPr>
              <a:t>• A Gaussian mixture model can be used for clustering, which is the task of grouping a set of data points into clusters.</a:t>
            </a:r>
          </a:p>
          <a:p>
            <a:pPr>
              <a:lnSpc>
                <a:spcPct val="150000"/>
              </a:lnSpc>
            </a:pPr>
            <a:r>
              <a:rPr lang="en-US" sz="2000" dirty="0">
                <a:latin typeface="Nunito Sans" pitchFamily="2" charset="0"/>
              </a:rPr>
              <a:t>• In general, K-means will be faster and more accurate when the data set is large and the clusters are well-separated. Gaussian mixture models will be more accurate when the data set is small or the clusters are not well separated.</a:t>
            </a:r>
          </a:p>
          <a:p>
            <a:pPr>
              <a:lnSpc>
                <a:spcPct val="150000"/>
              </a:lnSpc>
            </a:pPr>
            <a:r>
              <a:rPr lang="en-US" sz="2000" dirty="0">
                <a:latin typeface="Nunito Sans" pitchFamily="2" charset="0"/>
              </a:rPr>
              <a:t>• GMM consists of two parts – mean vectors (μ) &amp; covariance matrices (Σ). </a:t>
            </a:r>
          </a:p>
        </p:txBody>
      </p:sp>
    </p:spTree>
    <p:extLst>
      <p:ext uri="{BB962C8B-B14F-4D97-AF65-F5344CB8AC3E}">
        <p14:creationId xmlns:p14="http://schemas.microsoft.com/office/powerpoint/2010/main" val="270444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07DDBF4-DB58-A9D0-4C70-F11E9CB7514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4E7E8B4-E419-A2AC-B458-4D74B51B376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3960D71-A685-9B57-C7F6-D2242A7B722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19183E4A-0CC3-8E4A-1E16-C55CB79703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86E4507-0D55-792D-27D7-303E70F5BCC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FEC3B74-0147-2159-2F72-BA77D34213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9B1B8C1-7708-F9B2-C237-DFF71A4A20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5D01B23-81E2-208E-5837-B60F1E7041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9A25516-5914-DD32-3DC4-1E23D4BE10A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B2004E2-693E-3460-DE4F-8BBE11E45A2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EFBEAFD0-BD01-F05C-7985-DDDFB89E272E}"/>
              </a:ext>
            </a:extLst>
          </p:cNvPr>
          <p:cNvSpPr txBox="1"/>
          <p:nvPr/>
        </p:nvSpPr>
        <p:spPr>
          <a:xfrm>
            <a:off x="699845" y="1209303"/>
            <a:ext cx="11183906" cy="5132174"/>
          </a:xfrm>
          <a:prstGeom prst="rect">
            <a:avLst/>
          </a:prstGeom>
          <a:noFill/>
        </p:spPr>
        <p:txBody>
          <a:bodyPr wrap="square">
            <a:spAutoFit/>
          </a:bodyPr>
          <a:lstStyle/>
          <a:p>
            <a:pPr>
              <a:lnSpc>
                <a:spcPct val="150000"/>
              </a:lnSpc>
            </a:pPr>
            <a:r>
              <a:rPr lang="en-US" sz="2000" dirty="0">
                <a:latin typeface="Nunito Sans" pitchFamily="2" charset="0"/>
              </a:rPr>
              <a:t>A </a:t>
            </a:r>
            <a:r>
              <a:rPr lang="en-US" sz="2000" b="1" dirty="0">
                <a:latin typeface="Nunito Sans" pitchFamily="2" charset="0"/>
              </a:rPr>
              <a:t>Gaussian distribution </a:t>
            </a:r>
            <a:r>
              <a:rPr lang="en-US" sz="2000" dirty="0">
                <a:latin typeface="Nunito Sans" pitchFamily="2" charset="0"/>
              </a:rPr>
              <a:t>is defined as a continuous probability distribution that takes on a bell-shaped curve. Another name for Gaussian distribution is the normal distribution </a:t>
            </a:r>
          </a:p>
          <a:p>
            <a:pPr>
              <a:lnSpc>
                <a:spcPct val="150000"/>
              </a:lnSpc>
            </a:pPr>
            <a:r>
              <a:rPr lang="en-US" sz="2000" b="1" dirty="0">
                <a:latin typeface="Nunito Sans" pitchFamily="2" charset="0"/>
              </a:rPr>
              <a:t>• Gaussian mixture </a:t>
            </a:r>
            <a:r>
              <a:rPr lang="en-US" sz="2000" dirty="0">
                <a:latin typeface="Nunito Sans" pitchFamily="2" charset="0"/>
              </a:rPr>
              <a:t>models can handle missing data, whereas K-means cannot.</a:t>
            </a:r>
          </a:p>
          <a:p>
            <a:pPr>
              <a:lnSpc>
                <a:spcPct val="150000"/>
              </a:lnSpc>
            </a:pPr>
            <a:r>
              <a:rPr lang="en-US" sz="2000" dirty="0">
                <a:latin typeface="Nunito Sans" pitchFamily="2" charset="0"/>
              </a:rPr>
              <a:t>In the case of two variables, instead of a 2D bell-shaped curve, we will have 3D bell curve</a:t>
            </a:r>
          </a:p>
          <a:p>
            <a:pPr>
              <a:lnSpc>
                <a:spcPct val="150000"/>
              </a:lnSpc>
            </a:pPr>
            <a:r>
              <a:rPr lang="en-US" sz="2000" dirty="0">
                <a:latin typeface="Nunito Sans" pitchFamily="2" charset="0"/>
              </a:rPr>
              <a:t>covariance matrix.</a:t>
            </a:r>
          </a:p>
          <a:p>
            <a:pPr>
              <a:lnSpc>
                <a:spcPct val="150000"/>
              </a:lnSpc>
            </a:pPr>
            <a:r>
              <a:rPr lang="en-US" sz="2000" b="1" dirty="0">
                <a:latin typeface="Nunito Sans" pitchFamily="2" charset="0"/>
              </a:rPr>
              <a:t>• Probability density function</a:t>
            </a:r>
            <a:r>
              <a:rPr lang="en-US" sz="2000" dirty="0">
                <a:latin typeface="Nunito Sans" pitchFamily="2" charset="0"/>
              </a:rPr>
              <a:t> for one dimensional space of a Gaussian distribution is given by: </a:t>
            </a:r>
          </a:p>
          <a:p>
            <a:pPr>
              <a:lnSpc>
                <a:spcPct val="150000"/>
              </a:lnSpc>
            </a:pPr>
            <a:r>
              <a:rPr lang="en-US" sz="2000" dirty="0">
                <a:latin typeface="Nunito Sans" pitchFamily="2" charset="0"/>
              </a:rPr>
              <a:t>where μ is the mean and </a:t>
            </a:r>
          </a:p>
          <a:p>
            <a:pPr>
              <a:lnSpc>
                <a:spcPct val="150000"/>
              </a:lnSpc>
            </a:pPr>
            <a:r>
              <a:rPr lang="en-US" sz="2000" dirty="0">
                <a:latin typeface="Nunito Sans" pitchFamily="2" charset="0"/>
              </a:rPr>
              <a:t>is the variance</a:t>
            </a:r>
          </a:p>
          <a:p>
            <a:pPr>
              <a:lnSpc>
                <a:spcPct val="150000"/>
              </a:lnSpc>
            </a:pPr>
            <a:r>
              <a:rPr lang="en-US" sz="2000" b="1" dirty="0">
                <a:latin typeface="Nunito Sans" pitchFamily="2" charset="0"/>
              </a:rPr>
              <a:t>• </a:t>
            </a:r>
            <a:r>
              <a:rPr lang="en-US" sz="2000" dirty="0">
                <a:latin typeface="Nunito Sans" pitchFamily="2" charset="0"/>
              </a:rPr>
              <a:t>In case of two variables, instead of</a:t>
            </a:r>
          </a:p>
          <a:p>
            <a:pPr>
              <a:lnSpc>
                <a:spcPct val="150000"/>
              </a:lnSpc>
            </a:pPr>
            <a:r>
              <a:rPr lang="en-US" sz="2000" dirty="0">
                <a:latin typeface="Nunito Sans" pitchFamily="2" charset="0"/>
              </a:rPr>
              <a:t> a 2D bell-shaped curve, we will have </a:t>
            </a:r>
          </a:p>
          <a:p>
            <a:pPr>
              <a:lnSpc>
                <a:spcPct val="150000"/>
              </a:lnSpc>
            </a:pPr>
            <a:r>
              <a:rPr lang="en-US" sz="2000" dirty="0">
                <a:latin typeface="Nunito Sans" pitchFamily="2" charset="0"/>
              </a:rPr>
              <a:t>  a 3D bell curve </a:t>
            </a:r>
          </a:p>
        </p:txBody>
      </p:sp>
      <p:pic>
        <p:nvPicPr>
          <p:cNvPr id="3" name="Picture 2">
            <a:extLst>
              <a:ext uri="{FF2B5EF4-FFF2-40B4-BE49-F238E27FC236}">
                <a16:creationId xmlns:a16="http://schemas.microsoft.com/office/drawing/2014/main" id="{89ABA31B-0795-A7A9-DFD3-06BEDA150C91}"/>
              </a:ext>
            </a:extLst>
          </p:cNvPr>
          <p:cNvPicPr>
            <a:picLocks noChangeAspect="1"/>
          </p:cNvPicPr>
          <p:nvPr/>
        </p:nvPicPr>
        <p:blipFill>
          <a:blip r:embed="rId3"/>
          <a:stretch>
            <a:fillRect/>
          </a:stretch>
        </p:blipFill>
        <p:spPr>
          <a:xfrm>
            <a:off x="2218076" y="3968579"/>
            <a:ext cx="2419350" cy="590550"/>
          </a:xfrm>
          <a:prstGeom prst="rect">
            <a:avLst/>
          </a:prstGeom>
        </p:spPr>
      </p:pic>
      <p:pic>
        <p:nvPicPr>
          <p:cNvPr id="5" name="Picture 4">
            <a:extLst>
              <a:ext uri="{FF2B5EF4-FFF2-40B4-BE49-F238E27FC236}">
                <a16:creationId xmlns:a16="http://schemas.microsoft.com/office/drawing/2014/main" id="{26BA2205-4FEE-8B90-B0FA-24A79FDE14BE}"/>
              </a:ext>
            </a:extLst>
          </p:cNvPr>
          <p:cNvPicPr>
            <a:picLocks noChangeAspect="1"/>
          </p:cNvPicPr>
          <p:nvPr/>
        </p:nvPicPr>
        <p:blipFill>
          <a:blip r:embed="rId4"/>
          <a:srcRect b="14160"/>
          <a:stretch/>
        </p:blipFill>
        <p:spPr>
          <a:xfrm>
            <a:off x="5220251" y="3961597"/>
            <a:ext cx="4999069" cy="2896403"/>
          </a:xfrm>
          <a:prstGeom prst="rect">
            <a:avLst/>
          </a:prstGeom>
        </p:spPr>
      </p:pic>
      <p:pic>
        <p:nvPicPr>
          <p:cNvPr id="7" name="Picture 6">
            <a:extLst>
              <a:ext uri="{FF2B5EF4-FFF2-40B4-BE49-F238E27FC236}">
                <a16:creationId xmlns:a16="http://schemas.microsoft.com/office/drawing/2014/main" id="{C41B719E-2745-16D8-BD8E-9696B3938F09}"/>
              </a:ext>
            </a:extLst>
          </p:cNvPr>
          <p:cNvPicPr>
            <a:picLocks noChangeAspect="1"/>
          </p:cNvPicPr>
          <p:nvPr/>
        </p:nvPicPr>
        <p:blipFill>
          <a:blip r:embed="rId5"/>
          <a:stretch>
            <a:fillRect/>
          </a:stretch>
        </p:blipFill>
        <p:spPr>
          <a:xfrm>
            <a:off x="3782205" y="4501008"/>
            <a:ext cx="355080" cy="372834"/>
          </a:xfrm>
          <a:prstGeom prst="rect">
            <a:avLst/>
          </a:prstGeom>
        </p:spPr>
      </p:pic>
      <p:pic>
        <p:nvPicPr>
          <p:cNvPr id="117" name="Google Shape;117;p3">
            <a:extLst>
              <a:ext uri="{FF2B5EF4-FFF2-40B4-BE49-F238E27FC236}">
                <a16:creationId xmlns:a16="http://schemas.microsoft.com/office/drawing/2014/main" id="{0CA33E6A-9A5E-BBB3-3346-AD8C77EA302A}"/>
              </a:ext>
            </a:extLst>
          </p:cNvPr>
          <p:cNvPicPr preferRelativeResize="0"/>
          <p:nvPr/>
        </p:nvPicPr>
        <p:blipFill rotWithShape="1">
          <a:blip r:embed="rId6"/>
          <a:srcRect/>
          <a:stretch>
            <a:fillRect/>
          </a:stretch>
        </p:blipFill>
        <p:spPr>
          <a:xfrm>
            <a:off x="10264290" y="6490741"/>
            <a:ext cx="1908404" cy="222899"/>
          </a:xfrm>
          <a:prstGeom prst="rect">
            <a:avLst/>
          </a:prstGeom>
          <a:noFill/>
          <a:ln>
            <a:noFill/>
          </a:ln>
        </p:spPr>
      </p:pic>
    </p:spTree>
    <p:extLst>
      <p:ext uri="{BB962C8B-B14F-4D97-AF65-F5344CB8AC3E}">
        <p14:creationId xmlns:p14="http://schemas.microsoft.com/office/powerpoint/2010/main" val="1934719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1308BB6-A7EB-A2EC-9E37-8495A799225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444B2B4-7B94-09C4-6C1F-BE0512100AD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48399A9-0C9D-CC28-CA91-130447EC6F1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GAUSSIAN MIXTURE MODEL</a:t>
            </a:r>
          </a:p>
        </p:txBody>
      </p:sp>
      <p:sp>
        <p:nvSpPr>
          <p:cNvPr id="29700" name="Rectangle 4">
            <a:extLst>
              <a:ext uri="{FF2B5EF4-FFF2-40B4-BE49-F238E27FC236}">
                <a16:creationId xmlns:a16="http://schemas.microsoft.com/office/drawing/2014/main" id="{7ED7C399-64B6-1B8E-F3D7-1183B6C12A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A5063276-B602-6845-21BF-A7D23FB0410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1FF1E5F-9E2A-3B77-8A9F-D572A01A3C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719F546-8E0B-25F3-8FA6-CD2F8B0ECA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EDDB025-6AD8-AE31-DFEF-DFD746D7A1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01ACEB6-E85A-DCE3-13BA-8B7F33A20AE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F55B966-ACC2-041B-E9C1-51CC73CE92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345165B8-2B20-FCB1-FDA6-4B0FAAA9A14C}"/>
              </a:ext>
            </a:extLst>
          </p:cNvPr>
          <p:cNvPicPr preferRelativeResize="0"/>
          <p:nvPr/>
        </p:nvPicPr>
        <p:blipFill rotWithShape="1">
          <a:blip r:embed="rId3"/>
          <a:srcRect/>
          <a:stretch>
            <a:fillRect/>
          </a:stretch>
        </p:blipFill>
        <p:spPr>
          <a:xfrm>
            <a:off x="10403174" y="6590097"/>
            <a:ext cx="1524060" cy="123544"/>
          </a:xfrm>
          <a:prstGeom prst="rect">
            <a:avLst/>
          </a:prstGeom>
          <a:noFill/>
          <a:ln>
            <a:noFill/>
          </a:ln>
        </p:spPr>
      </p:pic>
      <p:sp>
        <p:nvSpPr>
          <p:cNvPr id="8" name="TextBox 7">
            <a:extLst>
              <a:ext uri="{FF2B5EF4-FFF2-40B4-BE49-F238E27FC236}">
                <a16:creationId xmlns:a16="http://schemas.microsoft.com/office/drawing/2014/main" id="{95F3D9CD-48C8-AF2B-EA85-3301590ED928}"/>
              </a:ext>
            </a:extLst>
          </p:cNvPr>
          <p:cNvSpPr txBox="1"/>
          <p:nvPr/>
        </p:nvSpPr>
        <p:spPr>
          <a:xfrm>
            <a:off x="699845" y="764601"/>
            <a:ext cx="11183906" cy="5593839"/>
          </a:xfrm>
          <a:prstGeom prst="rect">
            <a:avLst/>
          </a:prstGeom>
          <a:noFill/>
        </p:spPr>
        <p:txBody>
          <a:bodyPr wrap="square">
            <a:spAutoFit/>
          </a:bodyPr>
          <a:lstStyle/>
          <a:p>
            <a:pPr>
              <a:lnSpc>
                <a:spcPct val="150000"/>
              </a:lnSpc>
            </a:pPr>
            <a:r>
              <a:rPr lang="en-US" sz="2000" b="1" dirty="0">
                <a:latin typeface="Nunito Sans" pitchFamily="2" charset="0"/>
              </a:rPr>
              <a:t>E-step:</a:t>
            </a:r>
          </a:p>
          <a:p>
            <a:pPr>
              <a:lnSpc>
                <a:spcPct val="150000"/>
              </a:lnSpc>
            </a:pPr>
            <a:r>
              <a:rPr lang="en-US" sz="2000" dirty="0">
                <a:latin typeface="Nunito Sans" pitchFamily="2" charset="0"/>
              </a:rPr>
              <a:t>For each point x </a:t>
            </a:r>
            <a:r>
              <a:rPr lang="en-US" sz="2000" dirty="0" err="1">
                <a:latin typeface="Nunito Sans" pitchFamily="2" charset="0"/>
              </a:rPr>
              <a:t>i</a:t>
            </a:r>
            <a:r>
              <a:rPr lang="en-US" sz="2000" dirty="0">
                <a:latin typeface="Nunito Sans" pitchFamily="2" charset="0"/>
              </a:rPr>
              <a:t>, calculate the probability that it belongs to cluster/distribution c 1, c 2, … c k. This is done using the below formula:</a:t>
            </a:r>
          </a:p>
          <a:p>
            <a:pPr>
              <a:lnSpc>
                <a:spcPct val="150000"/>
              </a:lnSpc>
            </a:pPr>
            <a:r>
              <a:rPr lang="en-US" sz="2000" dirty="0">
                <a:latin typeface="Nunito Sans" pitchFamily="2" charset="0"/>
              </a:rPr>
              <a:t>This value will be high when the point is </a:t>
            </a:r>
          </a:p>
          <a:p>
            <a:pPr>
              <a:lnSpc>
                <a:spcPct val="150000"/>
              </a:lnSpc>
            </a:pPr>
            <a:r>
              <a:rPr lang="en-US" sz="2000" dirty="0">
                <a:latin typeface="Nunito Sans" pitchFamily="2" charset="0"/>
              </a:rPr>
              <a:t>assigned to the right cluster and lower otherwise.</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M-Step:</a:t>
            </a:r>
          </a:p>
          <a:p>
            <a:pPr marL="342900" indent="-342900">
              <a:lnSpc>
                <a:spcPct val="150000"/>
              </a:lnSpc>
              <a:buFont typeface="Arial" panose="020B0604020202020204" pitchFamily="34" charset="0"/>
              <a:buChar char="•"/>
            </a:pPr>
            <a:r>
              <a:rPr lang="en-US" sz="2000" dirty="0">
                <a:latin typeface="Nunito Sans" pitchFamily="2" charset="0"/>
              </a:rPr>
              <a:t>Update Density: Calculate cluster density </a:t>
            </a:r>
          </a:p>
          <a:p>
            <a:pPr>
              <a:lnSpc>
                <a:spcPct val="150000"/>
              </a:lnSpc>
            </a:pPr>
            <a:r>
              <a:rPr lang="en-US" sz="2000" dirty="0">
                <a:latin typeface="Nunito Sans" pitchFamily="2" charset="0"/>
              </a:rPr>
              <a:t>as the fraction of points in the cluster out of the total points.</a:t>
            </a:r>
          </a:p>
          <a:p>
            <a:pPr marL="342900" indent="-342900">
              <a:lnSpc>
                <a:spcPct val="150000"/>
              </a:lnSpc>
              <a:buFont typeface="Arial" panose="020B0604020202020204" pitchFamily="34" charset="0"/>
              <a:buChar char="•"/>
            </a:pPr>
            <a:r>
              <a:rPr lang="en-US" sz="2000" dirty="0">
                <a:latin typeface="Nunito Sans" pitchFamily="2" charset="0"/>
              </a:rPr>
              <a:t>Update Mean and Covariance: Adjust mean and covariance </a:t>
            </a:r>
          </a:p>
          <a:p>
            <a:pPr>
              <a:lnSpc>
                <a:spcPct val="150000"/>
              </a:lnSpc>
            </a:pPr>
            <a:r>
              <a:rPr lang="en-US" sz="2000" dirty="0">
                <a:latin typeface="Nunito Sans" pitchFamily="2" charset="0"/>
              </a:rPr>
              <a:t>based on probabilities of points belonging to the cluster</a:t>
            </a:r>
          </a:p>
          <a:p>
            <a:pPr>
              <a:lnSpc>
                <a:spcPct val="150000"/>
              </a:lnSpc>
            </a:pPr>
            <a:r>
              <a:rPr lang="en-US" sz="2000" dirty="0">
                <a:latin typeface="Nunito Sans" pitchFamily="2" charset="0"/>
              </a:rPr>
              <a:t>(higher probability = greater influence).</a:t>
            </a:r>
          </a:p>
        </p:txBody>
      </p:sp>
      <p:pic>
        <p:nvPicPr>
          <p:cNvPr id="3" name="Picture 2">
            <a:extLst>
              <a:ext uri="{FF2B5EF4-FFF2-40B4-BE49-F238E27FC236}">
                <a16:creationId xmlns:a16="http://schemas.microsoft.com/office/drawing/2014/main" id="{7A5A5719-7455-1F9F-B58E-A44C146E380F}"/>
              </a:ext>
            </a:extLst>
          </p:cNvPr>
          <p:cNvPicPr>
            <a:picLocks noChangeAspect="1"/>
          </p:cNvPicPr>
          <p:nvPr/>
        </p:nvPicPr>
        <p:blipFill>
          <a:blip r:embed="rId4"/>
          <a:stretch>
            <a:fillRect/>
          </a:stretch>
        </p:blipFill>
        <p:spPr>
          <a:xfrm>
            <a:off x="5663232" y="1674534"/>
            <a:ext cx="5362575" cy="990600"/>
          </a:xfrm>
          <a:prstGeom prst="rect">
            <a:avLst/>
          </a:prstGeom>
        </p:spPr>
      </p:pic>
      <p:pic>
        <p:nvPicPr>
          <p:cNvPr id="5" name="Picture 4">
            <a:extLst>
              <a:ext uri="{FF2B5EF4-FFF2-40B4-BE49-F238E27FC236}">
                <a16:creationId xmlns:a16="http://schemas.microsoft.com/office/drawing/2014/main" id="{25E17320-E032-C7AC-E4BF-DD1495DADE1B}"/>
              </a:ext>
            </a:extLst>
          </p:cNvPr>
          <p:cNvPicPr>
            <a:picLocks noChangeAspect="1"/>
          </p:cNvPicPr>
          <p:nvPr/>
        </p:nvPicPr>
        <p:blipFill>
          <a:blip r:embed="rId5"/>
          <a:stretch>
            <a:fillRect/>
          </a:stretch>
        </p:blipFill>
        <p:spPr>
          <a:xfrm>
            <a:off x="7976712" y="3824234"/>
            <a:ext cx="4215288" cy="2407359"/>
          </a:xfrm>
          <a:prstGeom prst="rect">
            <a:avLst/>
          </a:prstGeom>
        </p:spPr>
      </p:pic>
    </p:spTree>
    <p:extLst>
      <p:ext uri="{BB962C8B-B14F-4D97-AF65-F5344CB8AC3E}">
        <p14:creationId xmlns:p14="http://schemas.microsoft.com/office/powerpoint/2010/main" val="1721835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2758FC-6BC8-332A-C110-B438EE4CD99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F479CA-4D9D-DD0E-A3D3-BF5B7CA3BE8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9700" name="Rectangle 4">
            <a:extLst>
              <a:ext uri="{FF2B5EF4-FFF2-40B4-BE49-F238E27FC236}">
                <a16:creationId xmlns:a16="http://schemas.microsoft.com/office/drawing/2014/main" id="{235A6D72-9A6C-A98C-2AF7-A0B3935DEB3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A10E578-4BD5-F186-81D6-D59DBAD57ED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38DF485-0097-5306-76A5-A13E5DEB70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90A9C3C-2D3E-5E94-7DD0-7CB49793DD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C8EC9E1-8717-7EA1-24C9-C188220F0C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A7A094-336F-C8D0-DAED-0EA81FC02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8C20CC00-C42C-1274-A862-D333EAD109C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932F899-7C66-CF51-4CA7-B6B6632B8A65}"/>
              </a:ext>
            </a:extLst>
          </p:cNvPr>
          <p:cNvPicPr preferRelativeResize="0"/>
          <p:nvPr/>
        </p:nvPicPr>
        <p:blipFill rotWithShape="1">
          <a:blip r:embed="rId3"/>
          <a:srcRect/>
          <a:stretch>
            <a:fillRect/>
          </a:stretch>
        </p:blipFill>
        <p:spPr>
          <a:xfrm>
            <a:off x="9570570" y="6414841"/>
            <a:ext cx="2356664" cy="298800"/>
          </a:xfrm>
          <a:prstGeom prst="rect">
            <a:avLst/>
          </a:prstGeom>
          <a:noFill/>
          <a:ln>
            <a:noFill/>
          </a:ln>
        </p:spPr>
      </p:pic>
      <p:sp>
        <p:nvSpPr>
          <p:cNvPr id="8" name="TextBox 7">
            <a:extLst>
              <a:ext uri="{FF2B5EF4-FFF2-40B4-BE49-F238E27FC236}">
                <a16:creationId xmlns:a16="http://schemas.microsoft.com/office/drawing/2014/main" id="{43A2D732-FB03-E80F-1605-8F58FC0A11D1}"/>
              </a:ext>
            </a:extLst>
          </p:cNvPr>
          <p:cNvSpPr txBox="1"/>
          <p:nvPr/>
        </p:nvSpPr>
        <p:spPr>
          <a:xfrm>
            <a:off x="699845" y="3337913"/>
            <a:ext cx="11183906" cy="684803"/>
          </a:xfrm>
          <a:prstGeom prst="rect">
            <a:avLst/>
          </a:prstGeom>
          <a:noFill/>
        </p:spPr>
        <p:txBody>
          <a:bodyPr wrap="square">
            <a:spAutoFit/>
          </a:bodyPr>
          <a:lstStyle/>
          <a:p>
            <a:pPr>
              <a:lnSpc>
                <a:spcPct val="150000"/>
              </a:lnSpc>
            </a:pPr>
            <a:r>
              <a:rPr lang="en-US" sz="2800" b="1" dirty="0">
                <a:latin typeface="Nunito Sans" pitchFamily="2" charset="0"/>
              </a:rPr>
              <a:t>					THANK YOU…</a:t>
            </a:r>
            <a:endParaRPr lang="en-US" sz="2800" dirty="0">
              <a:latin typeface="Nunito Sans" pitchFamily="2" charset="0"/>
            </a:endParaRPr>
          </a:p>
        </p:txBody>
      </p:sp>
    </p:spTree>
    <p:extLst>
      <p:ext uri="{BB962C8B-B14F-4D97-AF65-F5344CB8AC3E}">
        <p14:creationId xmlns:p14="http://schemas.microsoft.com/office/powerpoint/2010/main" val="41477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82C9A5-C593-FF31-253E-58964434C6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06554E3-F121-33EF-5B04-CB9A2041BBA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52C0DC-DBBD-ADF3-AD3F-7D1D6FB7973D}"/>
              </a:ext>
            </a:extLst>
          </p:cNvPr>
          <p:cNvPicPr preferRelativeResize="0"/>
          <p:nvPr/>
        </p:nvPicPr>
        <p:blipFill rotWithShape="1">
          <a:blip r:embed="rId3"/>
          <a:srcRect/>
          <a:stretch>
            <a:fillRect/>
          </a:stretch>
        </p:blipFill>
        <p:spPr>
          <a:xfrm>
            <a:off x="9525600" y="5378343"/>
            <a:ext cx="2356664" cy="298800"/>
          </a:xfrm>
          <a:prstGeom prst="rect">
            <a:avLst/>
          </a:prstGeom>
          <a:noFill/>
          <a:ln>
            <a:noFill/>
          </a:ln>
        </p:spPr>
      </p:pic>
      <p:sp>
        <p:nvSpPr>
          <p:cNvPr id="29700" name="Rectangle 4">
            <a:extLst>
              <a:ext uri="{FF2B5EF4-FFF2-40B4-BE49-F238E27FC236}">
                <a16:creationId xmlns:a16="http://schemas.microsoft.com/office/drawing/2014/main" id="{CC06F6BD-383C-90D8-6234-8078479D86B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96633AD-9A33-05F0-082D-972D8E2307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D7B8429-90C0-1512-C3BC-FC7E580C21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7AEF52-627E-B7AC-96E3-5A8050EF8A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DA6ECC4-4D75-C127-FBF9-5672F5F0E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72F04B9-A460-6182-7BAD-D4877916D9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1C1C88B-B16E-5B04-EE4B-D821768DB5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A6962AD-4620-CAA6-6270-42098E2934D2}"/>
              </a:ext>
            </a:extLst>
          </p:cNvPr>
          <p:cNvSpPr txBox="1"/>
          <p:nvPr/>
        </p:nvSpPr>
        <p:spPr>
          <a:xfrm>
            <a:off x="854439" y="796160"/>
            <a:ext cx="11167672" cy="5872505"/>
          </a:xfrm>
          <a:prstGeom prst="rect">
            <a:avLst/>
          </a:prstGeom>
          <a:noFill/>
        </p:spPr>
        <p:txBody>
          <a:bodyPr wrap="square">
            <a:spAutoFit/>
          </a:bodyPr>
          <a:lstStyle/>
          <a:p>
            <a:pPr>
              <a:lnSpc>
                <a:spcPct val="150000"/>
              </a:lnSpc>
            </a:pPr>
            <a:r>
              <a:rPr lang="en-US" b="1" dirty="0">
                <a:latin typeface="Nunito Sans" pitchFamily="2" charset="0"/>
              </a:rPr>
              <a:t>1. Serial Approach:</a:t>
            </a:r>
          </a:p>
          <a:p>
            <a:pPr marL="342900" indent="-342900">
              <a:lnSpc>
                <a:spcPct val="150000"/>
              </a:lnSpc>
              <a:buFont typeface="Arial" panose="020B0604020202020204" pitchFamily="34" charset="0"/>
              <a:buChar char="•"/>
            </a:pPr>
            <a:r>
              <a:rPr lang="en-US" dirty="0">
                <a:latin typeface="Nunito Sans" pitchFamily="2" charset="0"/>
              </a:rPr>
              <a:t>Next base-learner focuses on instances where previous base-learners are inaccurate.</a:t>
            </a:r>
          </a:p>
          <a:p>
            <a:pPr>
              <a:lnSpc>
                <a:spcPct val="150000"/>
              </a:lnSpc>
            </a:pPr>
            <a:r>
              <a:rPr lang="en-US" b="1" dirty="0">
                <a:latin typeface="Nunito Sans" pitchFamily="2" charset="0"/>
              </a:rPr>
              <a:t>2. Base Learners:  </a:t>
            </a:r>
          </a:p>
          <a:p>
            <a:pPr marL="342900" indent="-342900">
              <a:lnSpc>
                <a:spcPct val="150000"/>
              </a:lnSpc>
              <a:buFont typeface="Arial" panose="020B0604020202020204" pitchFamily="34" charset="0"/>
              <a:buChar char="•"/>
            </a:pPr>
            <a:r>
              <a:rPr lang="en-US" dirty="0">
                <a:latin typeface="Nunito Sans" pitchFamily="2" charset="0"/>
              </a:rPr>
              <a:t>𝐿: Number of base-learners. 		𝑑𝑗(𝑥)d j​ (x): Prediction from base-learner 𝑀𝑗  for input 𝑥.</a:t>
            </a:r>
          </a:p>
          <a:p>
            <a:pPr>
              <a:lnSpc>
                <a:spcPct val="150000"/>
              </a:lnSpc>
            </a:pPr>
            <a:r>
              <a:rPr lang="en-US" b="1" dirty="0">
                <a:latin typeface="Nunito Sans" pitchFamily="2" charset="0"/>
              </a:rPr>
              <a:t>3. Input Representation:</a:t>
            </a:r>
          </a:p>
          <a:p>
            <a:pPr marL="285750" indent="-285750">
              <a:lnSpc>
                <a:spcPct val="150000"/>
              </a:lnSpc>
              <a:buFont typeface="Arial" panose="020B0604020202020204" pitchFamily="34" charset="0"/>
              <a:buChar char="•"/>
            </a:pPr>
            <a:r>
              <a:rPr lang="en-US" dirty="0">
                <a:latin typeface="Nunito Sans" pitchFamily="2" charset="0"/>
              </a:rPr>
              <a:t>Each learner 𝑀𝑗M j​  uses a unique input representation 𝑥𝑗x j​ , possibly with transformations.</a:t>
            </a:r>
          </a:p>
          <a:p>
            <a:pPr>
              <a:lnSpc>
                <a:spcPct val="150000"/>
              </a:lnSpc>
            </a:pPr>
            <a:r>
              <a:rPr lang="en-US" b="1" dirty="0">
                <a:latin typeface="Nunito Sans" pitchFamily="2" charset="0"/>
              </a:rPr>
              <a:t>4. Final Prediction:</a:t>
            </a:r>
          </a:p>
          <a:p>
            <a:pPr marL="285750" indent="-285750">
              <a:lnSpc>
                <a:spcPct val="150000"/>
              </a:lnSpc>
              <a:buFont typeface="Arial" panose="020B0604020202020204" pitchFamily="34" charset="0"/>
              <a:buChar char="•"/>
            </a:pPr>
            <a:r>
              <a:rPr lang="en-US" dirty="0">
                <a:latin typeface="Nunito Sans" pitchFamily="2" charset="0"/>
              </a:rPr>
              <a:t>Predictions from base-learners are combined using a function:   	𝑌=𝑓(𝑑1,𝑑2,…,𝑑𝐿∣</a:t>
            </a:r>
            <a:r>
              <a:rPr lang="el-GR" dirty="0">
                <a:latin typeface="Nunito Sans" pitchFamily="2" charset="0"/>
              </a:rPr>
              <a:t>Φ)</a:t>
            </a:r>
            <a:endParaRPr lang="en-US" dirty="0">
              <a:latin typeface="Nunito Sans" pitchFamily="2" charset="0"/>
            </a:endParaRPr>
          </a:p>
          <a:p>
            <a:pPr marL="1257300" lvl="2" indent="-342900">
              <a:lnSpc>
                <a:spcPct val="150000"/>
              </a:lnSpc>
              <a:buFont typeface="Arial" panose="020B0604020202020204" pitchFamily="34" charset="0"/>
              <a:buChar char="•"/>
            </a:pPr>
            <a:r>
              <a:rPr lang="el-GR" dirty="0">
                <a:latin typeface="Nunito Sans" pitchFamily="2" charset="0"/>
              </a:rPr>
              <a:t>𝑓(⋅)</a:t>
            </a:r>
            <a:r>
              <a:rPr lang="en-US" dirty="0">
                <a:latin typeface="Nunito Sans" pitchFamily="2" charset="0"/>
              </a:rPr>
              <a:t>: Combining function.     	</a:t>
            </a:r>
            <a:r>
              <a:rPr lang="el-GR" dirty="0">
                <a:latin typeface="Nunito Sans" pitchFamily="2" charset="0"/>
              </a:rPr>
              <a:t>Φ: </a:t>
            </a:r>
            <a:r>
              <a:rPr lang="en-US" dirty="0">
                <a:latin typeface="Nunito Sans" pitchFamily="2" charset="0"/>
              </a:rPr>
              <a:t>Parameters of the combining function.</a:t>
            </a:r>
          </a:p>
          <a:p>
            <a:pPr>
              <a:lnSpc>
                <a:spcPct val="150000"/>
              </a:lnSpc>
            </a:pPr>
            <a:r>
              <a:rPr lang="en-US" b="1" dirty="0">
                <a:latin typeface="Nunito Sans" pitchFamily="2" charset="0"/>
              </a:rPr>
              <a:t>5. Multi-Class Classification:</a:t>
            </a:r>
          </a:p>
          <a:p>
            <a:pPr marL="285750" indent="-285750">
              <a:lnSpc>
                <a:spcPct val="150000"/>
              </a:lnSpc>
              <a:buFont typeface="Arial" panose="020B0604020202020204" pitchFamily="34" charset="0"/>
              <a:buChar char="•"/>
            </a:pPr>
            <a:r>
              <a:rPr lang="en-US" dirty="0">
                <a:latin typeface="Nunito Sans" pitchFamily="2" charset="0"/>
              </a:rPr>
              <a:t>𝐾: Number of output classes.        Each learner 𝑀𝑗  generates 𝐾 predictions, 𝑑𝑗𝑖(𝑥).</a:t>
            </a:r>
          </a:p>
          <a:p>
            <a:pPr marL="285750" indent="-285750">
              <a:lnSpc>
                <a:spcPct val="150000"/>
              </a:lnSpc>
              <a:buFont typeface="Arial" panose="020B0604020202020204" pitchFamily="34" charset="0"/>
              <a:buChar char="•"/>
            </a:pPr>
            <a:r>
              <a:rPr lang="en-US" dirty="0">
                <a:latin typeface="Nunito Sans" pitchFamily="2" charset="0"/>
              </a:rPr>
              <a:t>Combine predictions to produce final 𝐾 values, 𝑦𝑖.</a:t>
            </a:r>
          </a:p>
          <a:p>
            <a:pPr>
              <a:lnSpc>
                <a:spcPct val="150000"/>
              </a:lnSpc>
            </a:pPr>
            <a:r>
              <a:rPr lang="en-US" b="1" dirty="0">
                <a:latin typeface="Nunito Sans" pitchFamily="2" charset="0"/>
              </a:rPr>
              <a:t>6. Classification Decision:</a:t>
            </a:r>
          </a:p>
          <a:p>
            <a:pPr marL="285750" indent="-285750">
              <a:lnSpc>
                <a:spcPct val="150000"/>
              </a:lnSpc>
              <a:buFont typeface="Arial" panose="020B0604020202020204" pitchFamily="34" charset="0"/>
              <a:buChar char="•"/>
            </a:pPr>
            <a:r>
              <a:rPr lang="en-US" dirty="0">
                <a:latin typeface="Nunito Sans" pitchFamily="2" charset="0"/>
              </a:rPr>
              <a:t>Predicted class: 				Class with the maximum 𝑦𝑖  value is chosen.</a:t>
            </a:r>
            <a:endParaRPr lang="en-IN" dirty="0">
              <a:latin typeface="Nunito Sans" pitchFamily="2" charset="0"/>
            </a:endParaRPr>
          </a:p>
        </p:txBody>
      </p:sp>
      <p:pic>
        <p:nvPicPr>
          <p:cNvPr id="3" name="Picture 2">
            <a:extLst>
              <a:ext uri="{FF2B5EF4-FFF2-40B4-BE49-F238E27FC236}">
                <a16:creationId xmlns:a16="http://schemas.microsoft.com/office/drawing/2014/main" id="{ED5B4AFD-F2B6-C338-20DD-3AEA2EDB2FC9}"/>
              </a:ext>
            </a:extLst>
          </p:cNvPr>
          <p:cNvPicPr>
            <a:picLocks noChangeAspect="1"/>
          </p:cNvPicPr>
          <p:nvPr/>
        </p:nvPicPr>
        <p:blipFill>
          <a:blip r:embed="rId4"/>
          <a:stretch>
            <a:fillRect/>
          </a:stretch>
        </p:blipFill>
        <p:spPr>
          <a:xfrm>
            <a:off x="3861996" y="6171035"/>
            <a:ext cx="1609413" cy="523698"/>
          </a:xfrm>
          <a:prstGeom prst="rect">
            <a:avLst/>
          </a:prstGeom>
        </p:spPr>
      </p:pic>
    </p:spTree>
    <p:extLst>
      <p:ext uri="{BB962C8B-B14F-4D97-AF65-F5344CB8AC3E}">
        <p14:creationId xmlns:p14="http://schemas.microsoft.com/office/powerpoint/2010/main" val="249595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AF5A2E-5906-9636-7AE5-92E9594EF69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556B676-21F2-08EB-A500-E9852332DE5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3F3778C-4942-3F4F-9D22-9F4199A73257}"/>
              </a:ext>
            </a:extLst>
          </p:cNvPr>
          <p:cNvPicPr preferRelativeResize="0"/>
          <p:nvPr/>
        </p:nvPicPr>
        <p:blipFill rotWithShape="1">
          <a:blip r:embed="rId3"/>
          <a:srcRect/>
          <a:stretch>
            <a:fillRect/>
          </a:stretch>
        </p:blipFill>
        <p:spPr>
          <a:xfrm>
            <a:off x="9525600" y="6397670"/>
            <a:ext cx="2356664" cy="298800"/>
          </a:xfrm>
          <a:prstGeom prst="rect">
            <a:avLst/>
          </a:prstGeom>
          <a:noFill/>
          <a:ln>
            <a:noFill/>
          </a:ln>
        </p:spPr>
      </p:pic>
      <p:sp>
        <p:nvSpPr>
          <p:cNvPr id="29700" name="Rectangle 4">
            <a:extLst>
              <a:ext uri="{FF2B5EF4-FFF2-40B4-BE49-F238E27FC236}">
                <a16:creationId xmlns:a16="http://schemas.microsoft.com/office/drawing/2014/main" id="{19C4FC4D-953A-EFCC-C4BC-80365110E7A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4DB992F-6FD7-1FBC-312A-903D5DF239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5EC95EC-170B-471D-73B7-A372378494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1E34C0-AA5E-FCF9-2114-548D789093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8D040FF-D29E-6E33-99D1-7256A44DFA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160B86-8A56-D448-FCDC-74329EE70F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9BBE326-7A67-41FC-FC64-807D7EDA24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F411D3B-555C-50F9-8620-A5318524A89C}"/>
              </a:ext>
            </a:extLst>
          </p:cNvPr>
          <p:cNvSpPr txBox="1"/>
          <p:nvPr/>
        </p:nvSpPr>
        <p:spPr>
          <a:xfrm>
            <a:off x="854439" y="841124"/>
            <a:ext cx="11167672" cy="6055504"/>
          </a:xfrm>
          <a:prstGeom prst="rect">
            <a:avLst/>
          </a:prstGeom>
          <a:noFill/>
        </p:spPr>
        <p:txBody>
          <a:bodyPr wrap="square">
            <a:spAutoFit/>
          </a:bodyPr>
          <a:lstStyle/>
          <a:p>
            <a:pPr>
              <a:lnSpc>
                <a:spcPct val="150000"/>
              </a:lnSpc>
            </a:pPr>
            <a:r>
              <a:rPr lang="en-US" sz="2000" b="1" dirty="0">
                <a:latin typeface="Nunito Sans" pitchFamily="2" charset="0"/>
              </a:rPr>
              <a:t>Voting :</a:t>
            </a:r>
          </a:p>
          <a:p>
            <a:pPr>
              <a:lnSpc>
                <a:spcPct val="150000"/>
              </a:lnSpc>
            </a:pPr>
            <a:r>
              <a:rPr lang="en-US" sz="2000" dirty="0">
                <a:latin typeface="Nunito Sans" pitchFamily="2" charset="0"/>
              </a:rPr>
              <a:t>• A Voting Classifier is a machine learning model that </a:t>
            </a:r>
            <a:r>
              <a:rPr lang="en-US" sz="2000" b="1" dirty="0">
                <a:latin typeface="Nunito Sans" pitchFamily="2" charset="0"/>
              </a:rPr>
              <a:t>trains on an ensemble of numerous    models and predicts an output</a:t>
            </a:r>
            <a:r>
              <a:rPr lang="en-US" sz="2000" dirty="0">
                <a:latin typeface="Nunito Sans" pitchFamily="2" charset="0"/>
              </a:rPr>
              <a:t> (class) based on their highest probability of chosen </a:t>
            </a:r>
          </a:p>
          <a:p>
            <a:pPr>
              <a:lnSpc>
                <a:spcPct val="150000"/>
              </a:lnSpc>
            </a:pPr>
            <a:r>
              <a:rPr lang="en-US" sz="2000" dirty="0">
                <a:latin typeface="Nunito Sans" pitchFamily="2" charset="0"/>
              </a:rPr>
              <a:t>as the output.</a:t>
            </a:r>
          </a:p>
          <a:p>
            <a:pPr>
              <a:lnSpc>
                <a:spcPct val="150000"/>
              </a:lnSpc>
            </a:pPr>
            <a:r>
              <a:rPr lang="en-US" sz="2000" dirty="0">
                <a:latin typeface="Nunito Sans" pitchFamily="2" charset="0"/>
              </a:rPr>
              <a:t>• It simply aggregates the findings of each classifier passed into Voting Classifier and </a:t>
            </a:r>
          </a:p>
          <a:p>
            <a:pPr>
              <a:lnSpc>
                <a:spcPct val="150000"/>
              </a:lnSpc>
            </a:pPr>
            <a:r>
              <a:rPr lang="en-US" sz="2000" dirty="0">
                <a:latin typeface="Nunito Sans" pitchFamily="2" charset="0"/>
              </a:rPr>
              <a:t>predicts the output class based on the highest majority of voting.</a:t>
            </a:r>
          </a:p>
          <a:p>
            <a:pPr>
              <a:lnSpc>
                <a:spcPct val="150000"/>
              </a:lnSpc>
            </a:pPr>
            <a:r>
              <a:rPr lang="en-US" sz="2000" dirty="0">
                <a:latin typeface="Nunito Sans" pitchFamily="2" charset="0"/>
              </a:rPr>
              <a:t>• The idea is instead of creating separate dedicated models and finding the accuracy for </a:t>
            </a:r>
          </a:p>
          <a:p>
            <a:pPr>
              <a:lnSpc>
                <a:spcPct val="150000"/>
              </a:lnSpc>
            </a:pPr>
            <a:r>
              <a:rPr lang="en-US" sz="2000" dirty="0">
                <a:latin typeface="Nunito Sans" pitchFamily="2" charset="0"/>
              </a:rPr>
              <a:t>each them, create a single model which trains by these models and predicts output based </a:t>
            </a:r>
          </a:p>
          <a:p>
            <a:pPr>
              <a:lnSpc>
                <a:spcPct val="150000"/>
              </a:lnSpc>
            </a:pPr>
            <a:r>
              <a:rPr lang="en-US" sz="2000" dirty="0">
                <a:latin typeface="Nunito Sans" pitchFamily="2" charset="0"/>
              </a:rPr>
              <a:t>on their combined majority of voting for each output class.</a:t>
            </a:r>
          </a:p>
          <a:p>
            <a:pPr>
              <a:lnSpc>
                <a:spcPct val="150000"/>
              </a:lnSpc>
            </a:pPr>
            <a:r>
              <a:rPr lang="en-US" sz="2000" dirty="0">
                <a:latin typeface="Nunito Sans" pitchFamily="2" charset="0"/>
              </a:rPr>
              <a:t>• The simplest way to combine multiple classifiers is by voting, which corresponds to </a:t>
            </a:r>
          </a:p>
          <a:p>
            <a:pPr>
              <a:lnSpc>
                <a:spcPct val="150000"/>
              </a:lnSpc>
            </a:pPr>
            <a:r>
              <a:rPr lang="en-US" sz="2000" dirty="0">
                <a:latin typeface="Nunito Sans" pitchFamily="2" charset="0"/>
              </a:rPr>
              <a:t>taking a linear combination of the learners .</a:t>
            </a:r>
          </a:p>
          <a:p>
            <a:pPr>
              <a:lnSpc>
                <a:spcPct val="150000"/>
              </a:lnSpc>
            </a:pPr>
            <a:r>
              <a:rPr lang="en-US" sz="2000" dirty="0">
                <a:latin typeface="Nunito Sans" pitchFamily="2" charset="0"/>
              </a:rPr>
              <a:t>• This is also known as </a:t>
            </a:r>
            <a:r>
              <a:rPr lang="en-US" sz="2000" b="1" dirty="0">
                <a:latin typeface="Nunito Sans" pitchFamily="2" charset="0"/>
              </a:rPr>
              <a:t>ensembles</a:t>
            </a:r>
            <a:r>
              <a:rPr lang="en-US" sz="2000" dirty="0">
                <a:latin typeface="Nunito Sans" pitchFamily="2" charset="0"/>
              </a:rPr>
              <a:t>. In the simplest case, all learners are given equal weight </a:t>
            </a:r>
          </a:p>
          <a:p>
            <a:pPr>
              <a:lnSpc>
                <a:spcPct val="150000"/>
              </a:lnSpc>
            </a:pPr>
            <a:r>
              <a:rPr lang="en-US" sz="2000" dirty="0">
                <a:latin typeface="Nunito Sans" pitchFamily="2" charset="0"/>
              </a:rPr>
              <a:t>and simple voting corresponds to take an average.</a:t>
            </a:r>
          </a:p>
        </p:txBody>
      </p:sp>
    </p:spTree>
    <p:extLst>
      <p:ext uri="{BB962C8B-B14F-4D97-AF65-F5344CB8AC3E}">
        <p14:creationId xmlns:p14="http://schemas.microsoft.com/office/powerpoint/2010/main" val="34556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28F467-9E43-4105-9DAD-F57789B0C55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A492D36-3A9D-A824-4A4B-13EFBB6497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sp>
        <p:nvSpPr>
          <p:cNvPr id="29700" name="Rectangle 4">
            <a:extLst>
              <a:ext uri="{FF2B5EF4-FFF2-40B4-BE49-F238E27FC236}">
                <a16:creationId xmlns:a16="http://schemas.microsoft.com/office/drawing/2014/main" id="{83D8B3EB-27A7-245D-D523-48DECAA2535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9E642D-63F4-6D74-6962-D8BDE413FC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586E0C-BF52-5EAC-8620-876ABD9E89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D79136-6837-6BC5-AC56-0616A63133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C4C070-F4F0-807A-67E7-495599B42E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F6D0D4F-EA61-8358-E87D-F41D18452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F675F8-A1A4-33E7-F83A-6F7B51F2C1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A31F400A-521E-A0FA-AC5D-2BEDC7510050}"/>
              </a:ext>
            </a:extLst>
          </p:cNvPr>
          <p:cNvSpPr txBox="1"/>
          <p:nvPr/>
        </p:nvSpPr>
        <p:spPr>
          <a:xfrm>
            <a:off x="854439" y="1035995"/>
            <a:ext cx="11167672" cy="400110"/>
          </a:xfrm>
          <a:prstGeom prst="rect">
            <a:avLst/>
          </a:prstGeom>
          <a:noFill/>
        </p:spPr>
        <p:txBody>
          <a:bodyPr wrap="square">
            <a:spAutoFit/>
          </a:bodyPr>
          <a:lstStyle/>
          <a:p>
            <a:r>
              <a:rPr lang="en-US" sz="2000">
                <a:latin typeface="Nunito Sans" pitchFamily="2" charset="0"/>
              </a:rPr>
              <a:t>• Voting Classifier supports two types of voting’s. </a:t>
            </a:r>
            <a:endParaRPr lang="en-US" sz="2000" dirty="0">
              <a:latin typeface="Nunito Sans" pitchFamily="2" charset="0"/>
            </a:endParaRPr>
          </a:p>
        </p:txBody>
      </p:sp>
      <p:pic>
        <p:nvPicPr>
          <p:cNvPr id="6" name="Picture 5">
            <a:extLst>
              <a:ext uri="{FF2B5EF4-FFF2-40B4-BE49-F238E27FC236}">
                <a16:creationId xmlns:a16="http://schemas.microsoft.com/office/drawing/2014/main" id="{16D6EC6B-714B-58D7-7A6D-03E8A1E8D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 y="1409387"/>
            <a:ext cx="10458450" cy="5448300"/>
          </a:xfrm>
          <a:prstGeom prst="rect">
            <a:avLst/>
          </a:prstGeom>
        </p:spPr>
      </p:pic>
      <p:pic>
        <p:nvPicPr>
          <p:cNvPr id="117" name="Google Shape;117;p3">
            <a:extLst>
              <a:ext uri="{FF2B5EF4-FFF2-40B4-BE49-F238E27FC236}">
                <a16:creationId xmlns:a16="http://schemas.microsoft.com/office/drawing/2014/main" id="{E92F0FED-99F4-98AC-8CCB-3E9726437E7B}"/>
              </a:ext>
            </a:extLst>
          </p:cNvPr>
          <p:cNvPicPr preferRelativeResize="0"/>
          <p:nvPr/>
        </p:nvPicPr>
        <p:blipFill rotWithShape="1">
          <a:blip r:embed="rId4"/>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86615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530A65B-CCCA-63D7-4907-3AE1D727785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7B6BB27-5B56-8908-617C-D7681E549F7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95AAB82-7328-5C14-AC5F-C5FFB23ABC83}"/>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AC0661F5-2276-2220-3931-BB7B5059C7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19D2C17-FD74-3B00-77E7-068925B335C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094DCC1-268B-1F4F-4EF6-9EF2CEB40B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D7E6207-8903-C5A6-F75B-540F8E69A3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41F6174-FCE9-CF03-A28A-A26D110303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5133EB7-0CF0-71BE-C930-E2660FF41D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9726AD5-6D2A-07D8-1CA1-9B566C03A8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4B37E4BD-4085-CE00-D790-03708BD58F46}"/>
              </a:ext>
            </a:extLst>
          </p:cNvPr>
          <p:cNvSpPr txBox="1"/>
          <p:nvPr/>
        </p:nvSpPr>
        <p:spPr>
          <a:xfrm>
            <a:off x="854439" y="871106"/>
            <a:ext cx="11167672" cy="6055504"/>
          </a:xfrm>
          <a:prstGeom prst="rect">
            <a:avLst/>
          </a:prstGeom>
          <a:noFill/>
        </p:spPr>
        <p:txBody>
          <a:bodyPr wrap="square">
            <a:spAutoFit/>
          </a:bodyPr>
          <a:lstStyle/>
          <a:p>
            <a:pPr marL="457200" indent="-457200">
              <a:lnSpc>
                <a:spcPct val="150000"/>
              </a:lnSpc>
              <a:buAutoNum type="arabicPeriod"/>
            </a:pPr>
            <a:r>
              <a:rPr lang="en-US" sz="2000" b="1" dirty="0">
                <a:latin typeface="Nunito Sans" pitchFamily="2" charset="0"/>
              </a:rPr>
              <a:t>Hard Voting: </a:t>
            </a:r>
          </a:p>
          <a:p>
            <a:pPr marL="342900" indent="-342900">
              <a:lnSpc>
                <a:spcPct val="150000"/>
              </a:lnSpc>
              <a:buFont typeface="Arial" panose="020B0604020202020204" pitchFamily="34" charset="0"/>
              <a:buChar char="•"/>
            </a:pPr>
            <a:r>
              <a:rPr lang="en-US" sz="2000" dirty="0">
                <a:latin typeface="Nunito Sans" pitchFamily="2" charset="0"/>
              </a:rPr>
              <a:t>Predicts the class with the highest majority of votes from classifiers.</a:t>
            </a:r>
          </a:p>
          <a:p>
            <a:pPr marL="342900" indent="-342900">
              <a:lnSpc>
                <a:spcPct val="150000"/>
              </a:lnSpc>
              <a:buFont typeface="Arial" panose="020B0604020202020204" pitchFamily="34" charset="0"/>
              <a:buChar char="•"/>
            </a:pPr>
            <a:r>
              <a:rPr lang="en-US" sz="2000" dirty="0">
                <a:latin typeface="Nunito Sans" pitchFamily="2" charset="0"/>
              </a:rPr>
              <a:t>Example: If three classifiers predict (A, A, B), the majority is </a:t>
            </a:r>
            <a:r>
              <a:rPr lang="en-US" sz="2000" dirty="0" err="1">
                <a:latin typeface="Nunito Sans" pitchFamily="2" charset="0"/>
              </a:rPr>
              <a:t>A,becomes</a:t>
            </a:r>
            <a:r>
              <a:rPr lang="en-US" sz="2000" dirty="0">
                <a:latin typeface="Nunito Sans" pitchFamily="2" charset="0"/>
              </a:rPr>
              <a:t> the final prediction.</a:t>
            </a:r>
          </a:p>
          <a:p>
            <a:pPr>
              <a:lnSpc>
                <a:spcPct val="150000"/>
              </a:lnSpc>
            </a:pPr>
            <a:r>
              <a:rPr lang="en-US" sz="2000" b="1" dirty="0">
                <a:latin typeface="Nunito Sans" pitchFamily="2" charset="0"/>
              </a:rPr>
              <a:t>2. Soft Voting:</a:t>
            </a:r>
          </a:p>
          <a:p>
            <a:pPr marL="342900" indent="-342900">
              <a:lnSpc>
                <a:spcPct val="150000"/>
              </a:lnSpc>
              <a:buFont typeface="Arial" panose="020B0604020202020204" pitchFamily="34" charset="0"/>
              <a:buChar char="•"/>
            </a:pPr>
            <a:r>
              <a:rPr lang="en-US" sz="2000" dirty="0">
                <a:latin typeface="Nunito Sans" pitchFamily="2" charset="0"/>
              </a:rPr>
              <a:t>Predicts the class based on the average probability assigned by classifiers.</a:t>
            </a:r>
          </a:p>
          <a:p>
            <a:pPr marL="342900" indent="-342900">
              <a:lnSpc>
                <a:spcPct val="150000"/>
              </a:lnSpc>
              <a:buFont typeface="Arial" panose="020B0604020202020204" pitchFamily="34" charset="0"/>
              <a:buChar char="•"/>
            </a:pPr>
            <a:r>
              <a:rPr lang="en-US" sz="2000" dirty="0">
                <a:latin typeface="Nunito Sans" pitchFamily="2" charset="0"/>
              </a:rPr>
              <a:t>Example:</a:t>
            </a:r>
          </a:p>
          <a:p>
            <a:pPr marL="342900" indent="-342900">
              <a:lnSpc>
                <a:spcPct val="150000"/>
              </a:lnSpc>
              <a:buFont typeface="Courier New" panose="02070309020205020404" pitchFamily="49" charset="0"/>
              <a:buChar char="o"/>
            </a:pPr>
            <a:r>
              <a:rPr lang="en-US" sz="2000" dirty="0">
                <a:latin typeface="Nunito Sans" pitchFamily="2" charset="0"/>
              </a:rPr>
              <a:t>Class A probabilities: (0.30, 0.47, 0.53) → Average = 0.4333.</a:t>
            </a:r>
          </a:p>
          <a:p>
            <a:pPr marL="342900" indent="-342900">
              <a:lnSpc>
                <a:spcPct val="150000"/>
              </a:lnSpc>
              <a:buFont typeface="Courier New" panose="02070309020205020404" pitchFamily="49" charset="0"/>
              <a:buChar char="o"/>
            </a:pPr>
            <a:r>
              <a:rPr lang="en-US" sz="2000" dirty="0">
                <a:latin typeface="Nunito Sans" pitchFamily="2" charset="0"/>
              </a:rPr>
              <a:t>Class B probabilities: (0.20, 0.32, 0.40) → Average = 0.3067.</a:t>
            </a:r>
          </a:p>
          <a:p>
            <a:pPr marL="342900" indent="-342900">
              <a:lnSpc>
                <a:spcPct val="150000"/>
              </a:lnSpc>
              <a:buFont typeface="Courier New" panose="02070309020205020404" pitchFamily="49" charset="0"/>
              <a:buChar char="o"/>
            </a:pPr>
            <a:r>
              <a:rPr lang="en-US" sz="2000" dirty="0">
                <a:latin typeface="Nunito Sans" pitchFamily="2" charset="0"/>
              </a:rPr>
              <a:t>Winner: Class A due to higher average probability.</a:t>
            </a:r>
          </a:p>
          <a:p>
            <a:pPr>
              <a:lnSpc>
                <a:spcPct val="150000"/>
              </a:lnSpc>
            </a:pPr>
            <a:r>
              <a:rPr lang="en-US" sz="2000" b="1" dirty="0">
                <a:latin typeface="Nunito Sans" pitchFamily="2" charset="0"/>
              </a:rPr>
              <a:t>3. Bayesian Interpretation:</a:t>
            </a:r>
          </a:p>
          <a:p>
            <a:pPr marL="342900" indent="-342900">
              <a:lnSpc>
                <a:spcPct val="150000"/>
              </a:lnSpc>
              <a:buFont typeface="Arial" panose="020B0604020202020204" pitchFamily="34" charset="0"/>
              <a:buChar char="•"/>
            </a:pPr>
            <a:r>
              <a:rPr lang="en-US" sz="2000" dirty="0">
                <a:latin typeface="Nunito Sans" pitchFamily="2" charset="0"/>
              </a:rPr>
              <a:t>Voting schemes approximate a </a:t>
            </a:r>
            <a:r>
              <a:rPr lang="en-US" sz="2000" b="1" dirty="0">
                <a:latin typeface="Nunito Sans" pitchFamily="2" charset="0"/>
              </a:rPr>
              <a:t>Bayesian framework </a:t>
            </a:r>
          </a:p>
          <a:p>
            <a:pPr marL="342900" indent="-342900">
              <a:lnSpc>
                <a:spcPct val="150000"/>
              </a:lnSpc>
              <a:buFont typeface="Arial" panose="020B0604020202020204" pitchFamily="34" charset="0"/>
              <a:buChar char="•"/>
            </a:pPr>
            <a:r>
              <a:rPr lang="en-US" sz="2000" dirty="0">
                <a:latin typeface="Nunito Sans" pitchFamily="2" charset="0"/>
              </a:rPr>
              <a:t>Classifier weights represent </a:t>
            </a:r>
            <a:r>
              <a:rPr lang="en-US" sz="2000" b="1" dirty="0">
                <a:latin typeface="Nunito Sans" pitchFamily="2" charset="0"/>
              </a:rPr>
              <a:t>prior model probabilities</a:t>
            </a:r>
            <a:r>
              <a:rPr lang="en-US" sz="2000" dirty="0">
                <a:latin typeface="Nunito Sans" pitchFamily="2" charset="0"/>
              </a:rPr>
              <a:t>, and model decisions approximate </a:t>
            </a:r>
            <a:r>
              <a:rPr lang="en-US" sz="2000" b="1" dirty="0">
                <a:latin typeface="Nunito Sans" pitchFamily="2" charset="0"/>
              </a:rPr>
              <a:t>conditional</a:t>
            </a:r>
            <a:r>
              <a:rPr lang="en-US" sz="2000" dirty="0">
                <a:latin typeface="Nunito Sans" pitchFamily="2" charset="0"/>
              </a:rPr>
              <a:t> </a:t>
            </a:r>
            <a:r>
              <a:rPr lang="en-US" sz="2000" b="1" dirty="0">
                <a:latin typeface="Nunito Sans" pitchFamily="2" charset="0"/>
              </a:rPr>
              <a:t>likelihoods</a:t>
            </a:r>
            <a:r>
              <a:rPr lang="en-US" sz="2000" dirty="0">
                <a:latin typeface="Nunito Sans" pitchFamily="2" charset="0"/>
              </a:rPr>
              <a:t>.</a:t>
            </a:r>
            <a:endParaRPr lang="en-IN" sz="2000" dirty="0">
              <a:latin typeface="Nunito Sans" pitchFamily="2" charset="0"/>
            </a:endParaRPr>
          </a:p>
        </p:txBody>
      </p:sp>
      <p:pic>
        <p:nvPicPr>
          <p:cNvPr id="3" name="Picture 2">
            <a:extLst>
              <a:ext uri="{FF2B5EF4-FFF2-40B4-BE49-F238E27FC236}">
                <a16:creationId xmlns:a16="http://schemas.microsoft.com/office/drawing/2014/main" id="{18AF0EB6-E0E5-AF47-7965-6A033F0D5BD3}"/>
              </a:ext>
            </a:extLst>
          </p:cNvPr>
          <p:cNvPicPr>
            <a:picLocks noChangeAspect="1"/>
          </p:cNvPicPr>
          <p:nvPr/>
        </p:nvPicPr>
        <p:blipFill>
          <a:blip r:embed="rId4"/>
          <a:stretch>
            <a:fillRect/>
          </a:stretch>
        </p:blipFill>
        <p:spPr>
          <a:xfrm>
            <a:off x="8170069" y="3348652"/>
            <a:ext cx="4099370" cy="2392578"/>
          </a:xfrm>
          <a:prstGeom prst="rect">
            <a:avLst/>
          </a:prstGeom>
        </p:spPr>
      </p:pic>
    </p:spTree>
    <p:extLst>
      <p:ext uri="{BB962C8B-B14F-4D97-AF65-F5344CB8AC3E}">
        <p14:creationId xmlns:p14="http://schemas.microsoft.com/office/powerpoint/2010/main" val="372102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3DE2765-83F7-D0E2-C90C-C8ABADD2982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F9D3AE9-8327-A886-86DE-C806BDAA70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B1F030F-DF20-1998-16E9-A4C00CBF25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66437E71-9DC0-06D6-B299-20F2ABDF097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26A15D6-5BD3-B888-65CF-54343A4AC27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C482C2B-F876-5224-2B2B-2557C1236C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92C47A2-3E98-D471-1F5E-D6B14AD74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770D10-5B94-68A9-4AB6-830F9935C9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7B5F3D3-6ADF-225B-C805-A15E59DC97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3EF7977-011B-481D-E698-93853F622B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F1340CA-FADD-2FA8-393A-7E7A82AE9CCD}"/>
              </a:ext>
            </a:extLst>
          </p:cNvPr>
          <p:cNvSpPr txBox="1"/>
          <p:nvPr/>
        </p:nvSpPr>
        <p:spPr>
          <a:xfrm>
            <a:off x="854439" y="1035995"/>
            <a:ext cx="11167672" cy="5632311"/>
          </a:xfrm>
          <a:prstGeom prst="rect">
            <a:avLst/>
          </a:prstGeom>
          <a:noFill/>
        </p:spPr>
        <p:txBody>
          <a:bodyPr wrap="square">
            <a:spAutoFit/>
          </a:bodyPr>
          <a:lstStyle/>
          <a:p>
            <a:r>
              <a:rPr lang="en-US" sz="2000" b="1" dirty="0">
                <a:latin typeface="Nunito Sans" pitchFamily="2" charset="0"/>
              </a:rPr>
              <a:t>Bayesian model combination:  </a:t>
            </a:r>
          </a:p>
          <a:p>
            <a:endParaRPr lang="en-US" sz="2000" b="1" dirty="0">
              <a:latin typeface="Nunito Sans" pitchFamily="2" charset="0"/>
            </a:endParaRPr>
          </a:p>
          <a:p>
            <a:r>
              <a:rPr lang="en-US" sz="2000" b="1" dirty="0">
                <a:latin typeface="Nunito Sans" pitchFamily="2" charset="0"/>
              </a:rPr>
              <a:t>Different Algorithms</a:t>
            </a:r>
          </a:p>
          <a:p>
            <a:pPr marL="285750" indent="-285750">
              <a:buFont typeface="Arial" panose="020B0604020202020204" pitchFamily="34" charset="0"/>
              <a:buChar char="•"/>
            </a:pPr>
            <a:r>
              <a:rPr lang="en-US" sz="2000" dirty="0">
                <a:latin typeface="Nunito Sans" pitchFamily="2" charset="0"/>
              </a:rPr>
              <a:t>Different algorithms make different assumptions about the data and lead to</a:t>
            </a:r>
          </a:p>
          <a:p>
            <a:r>
              <a:rPr lang="en-US" sz="2000" dirty="0">
                <a:latin typeface="Nunito Sans" pitchFamily="2" charset="0"/>
              </a:rPr>
              <a:t>different classifiers. </a:t>
            </a:r>
          </a:p>
          <a:p>
            <a:endParaRPr lang="en-US" sz="2000" dirty="0">
              <a:latin typeface="Nunito Sans" pitchFamily="2" charset="0"/>
            </a:endParaRPr>
          </a:p>
          <a:p>
            <a:r>
              <a:rPr lang="en-US" sz="2000" b="1" dirty="0">
                <a:latin typeface="Nunito Sans" pitchFamily="2" charset="0"/>
              </a:rPr>
              <a:t>Different Hyper parameters</a:t>
            </a:r>
          </a:p>
          <a:p>
            <a:pPr marL="285750" indent="-285750">
              <a:buFont typeface="Arial" panose="020B0604020202020204" pitchFamily="34" charset="0"/>
              <a:buChar char="•"/>
            </a:pPr>
            <a:r>
              <a:rPr lang="en-US" sz="2000" dirty="0">
                <a:latin typeface="Nunito Sans" pitchFamily="2" charset="0"/>
              </a:rPr>
              <a:t>Use the same learning algorithm but use it with different hyper parameters.</a:t>
            </a:r>
          </a:p>
          <a:p>
            <a:endParaRPr lang="en-US" sz="2000" dirty="0">
              <a:latin typeface="Nunito Sans" pitchFamily="2" charset="0"/>
            </a:endParaRPr>
          </a:p>
          <a:p>
            <a:r>
              <a:rPr lang="en-US" sz="2000" b="1" dirty="0">
                <a:latin typeface="Nunito Sans" pitchFamily="2" charset="0"/>
              </a:rPr>
              <a:t>Different Input Representations</a:t>
            </a:r>
          </a:p>
          <a:p>
            <a:pPr marL="285750" indent="-285750">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endParaRPr lang="en-US" sz="2000" dirty="0">
              <a:latin typeface="Nunito Sans" pitchFamily="2" charset="0"/>
            </a:endParaRPr>
          </a:p>
          <a:p>
            <a:r>
              <a:rPr lang="en-US" sz="2000" b="1" dirty="0">
                <a:latin typeface="Nunito Sans" pitchFamily="2" charset="0"/>
              </a:rPr>
              <a:t>Different Training Sets</a:t>
            </a:r>
          </a:p>
          <a:p>
            <a:pPr marL="342900" indent="-342900">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pic>
        <p:nvPicPr>
          <p:cNvPr id="2" name="Picture 1">
            <a:extLst>
              <a:ext uri="{FF2B5EF4-FFF2-40B4-BE49-F238E27FC236}">
                <a16:creationId xmlns:a16="http://schemas.microsoft.com/office/drawing/2014/main" id="{FD107ED9-D0F9-454D-2FB8-8F5EBCABAE96}"/>
              </a:ext>
            </a:extLst>
          </p:cNvPr>
          <p:cNvPicPr/>
          <p:nvPr/>
        </p:nvPicPr>
        <p:blipFill>
          <a:blip r:embed="rId4"/>
          <a:stretch>
            <a:fillRect/>
          </a:stretch>
        </p:blipFill>
        <p:spPr>
          <a:xfrm>
            <a:off x="4676926" y="1032479"/>
            <a:ext cx="4107305" cy="647362"/>
          </a:xfrm>
          <a:prstGeom prst="rect">
            <a:avLst/>
          </a:prstGeom>
        </p:spPr>
      </p:pic>
    </p:spTree>
    <p:extLst>
      <p:ext uri="{BB962C8B-B14F-4D97-AF65-F5344CB8AC3E}">
        <p14:creationId xmlns:p14="http://schemas.microsoft.com/office/powerpoint/2010/main" val="354101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34962</TotalTime>
  <Words>5155</Words>
  <Application>Microsoft Office PowerPoint</Application>
  <PresentationFormat>Widescreen</PresentationFormat>
  <Paragraphs>683</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594</cp:revision>
  <dcterms:created xsi:type="dcterms:W3CDTF">2024-01-18T06:50:09Z</dcterms:created>
  <dcterms:modified xsi:type="dcterms:W3CDTF">2024-11-26T02:50:43Z</dcterms:modified>
</cp:coreProperties>
</file>