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3605" r:id="rId2"/>
    <p:sldId id="3609" r:id="rId3"/>
    <p:sldId id="3606" r:id="rId4"/>
    <p:sldId id="3611" r:id="rId5"/>
    <p:sldId id="3612" r:id="rId6"/>
    <p:sldId id="3635" r:id="rId7"/>
    <p:sldId id="3634" r:id="rId8"/>
    <p:sldId id="3620" r:id="rId9"/>
    <p:sldId id="3636" r:id="rId10"/>
    <p:sldId id="3637" r:id="rId11"/>
    <p:sldId id="3638" r:id="rId12"/>
    <p:sldId id="3639" r:id="rId13"/>
    <p:sldId id="3640" r:id="rId14"/>
    <p:sldId id="3621" r:id="rId15"/>
    <p:sldId id="3641" r:id="rId16"/>
    <p:sldId id="3623" r:id="rId17"/>
    <p:sldId id="3642" r:id="rId18"/>
    <p:sldId id="3643" r:id="rId19"/>
    <p:sldId id="3624" r:id="rId20"/>
    <p:sldId id="3626" r:id="rId21"/>
    <p:sldId id="3625" r:id="rId22"/>
    <p:sldId id="3627" r:id="rId23"/>
    <p:sldId id="3630" r:id="rId24"/>
    <p:sldId id="3629" r:id="rId25"/>
    <p:sldId id="3628" r:id="rId26"/>
    <p:sldId id="3633" r:id="rId27"/>
    <p:sldId id="3631" r:id="rId28"/>
    <p:sldId id="3632" r:id="rId29"/>
    <p:sldId id="3644" r:id="rId30"/>
    <p:sldId id="3645" r:id="rId31"/>
    <p:sldId id="3646" r:id="rId32"/>
    <p:sldId id="3647" r:id="rId33"/>
    <p:sldId id="3648" r:id="rId34"/>
    <p:sldId id="3649" r:id="rId35"/>
    <p:sldId id="3650" r:id="rId36"/>
    <p:sldId id="3652" r:id="rId37"/>
    <p:sldId id="3651" r:id="rId38"/>
    <p:sldId id="3653" r:id="rId39"/>
    <p:sldId id="3654" r:id="rId40"/>
    <p:sldId id="3655" r:id="rId41"/>
    <p:sldId id="3656" r:id="rId42"/>
    <p:sldId id="3657" r:id="rId43"/>
    <p:sldId id="3658" r:id="rId44"/>
    <p:sldId id="3659" r:id="rId45"/>
    <p:sldId id="3660" r:id="rId46"/>
    <p:sldId id="3661" r:id="rId47"/>
    <p:sldId id="3662" r:id="rId48"/>
    <p:sldId id="3663" r:id="rId49"/>
    <p:sldId id="3664" r:id="rId50"/>
    <p:sldId id="3665" r:id="rId51"/>
    <p:sldId id="3666" r:id="rId52"/>
    <p:sldId id="3667" r:id="rId53"/>
    <p:sldId id="3668" r:id="rId54"/>
    <p:sldId id="3669" r:id="rId55"/>
    <p:sldId id="3673" r:id="rId56"/>
    <p:sldId id="3671" r:id="rId57"/>
    <p:sldId id="3672" r:id="rId58"/>
    <p:sldId id="3670" r:id="rId59"/>
    <p:sldId id="3674" r:id="rId60"/>
    <p:sldId id="3675" r:id="rId61"/>
    <p:sldId id="3676" r:id="rId62"/>
    <p:sldId id="3677" r:id="rId63"/>
    <p:sldId id="3678" r:id="rId64"/>
    <p:sldId id="3679" r:id="rId65"/>
    <p:sldId id="3680" r:id="rId66"/>
    <p:sldId id="3681" r:id="rId67"/>
    <p:sldId id="3682" r:id="rId68"/>
    <p:sldId id="3683" r:id="rId69"/>
    <p:sldId id="3684" r:id="rId70"/>
    <p:sldId id="3685" r:id="rId71"/>
    <p:sldId id="3686" r:id="rId72"/>
    <p:sldId id="3687" r:id="rId73"/>
    <p:sldId id="3688" r:id="rId74"/>
    <p:sldId id="3690" r:id="rId75"/>
    <p:sldId id="3691" r:id="rId76"/>
    <p:sldId id="3694" r:id="rId77"/>
    <p:sldId id="3689" r:id="rId78"/>
    <p:sldId id="3693" r:id="rId79"/>
    <p:sldId id="3695"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8" autoAdjust="0"/>
  </p:normalViewPr>
  <p:slideViewPr>
    <p:cSldViewPr snapToGrid="0">
      <p:cViewPr varScale="1">
        <p:scale>
          <a:sx n="64" d="100"/>
          <a:sy n="64" d="100"/>
        </p:scale>
        <p:origin x="9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pPr/>
              <a:t>20-11-2024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pPr/>
              <a:t>‹#›</a:t>
            </a:fld>
            <a:endParaRPr lang="en-IN"/>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3692471-7AEE-E416-FB00-CAA335F893B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9E0B990-FA3D-5757-033E-8E7268DA5E4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CEB4A49-664B-3954-708A-1A663320497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E27EABD-D51D-041C-25AA-AE8034E5D40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269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3C6D212-CB25-B5FA-A6EF-6B5D6979777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6B95F72-89E0-DC06-DCA3-97453C6FC67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2ACDF3F-B639-390D-5CB7-FAE61AEBCB6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BD69560-E58C-C2EB-2FE8-07562B267DC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5923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2BB6602-58DE-1F40-8F4C-D7C4D139232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7F875A2-42B4-BF58-195A-A1E527B5E30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F13C91E-49C8-ACBD-5CAD-45726463549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AC7B7DE-8ECB-A06C-6263-5BE61EA1CE2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6591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871437F-82AF-FFB2-4C18-61CA11F8BC9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0C6E0BA-650B-9489-624C-AA41FC44351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5742BC4-D71D-B6D2-5E7A-84E431FC2D3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9BFE153-BEAC-9FD6-D8C2-5BFE12BCB57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8585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C142F16-4DD3-5381-E281-D147396441B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C92583D-1400-70DE-2BE2-09411DEC1FD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BF589CA-A06D-2A6F-BC24-4108F787792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0C49852-1DEF-9F59-8883-01237D6A832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1819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18101B0-602B-492C-F1CB-FEC10F64EB9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186C39C-6338-9956-F5D4-BF4EEEB54B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CA8949D-4F27-2F8A-22F1-D446B458118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61ACDE8-B7C3-8285-55C9-3B48A911DE6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9467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6E866E6-8CE5-385C-4E3E-3B42F6A8891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C75D4B-1712-558C-45ED-DC0F6C9779D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9C50D70-43DD-457B-A53B-8D192EC9BF8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7F03BA9-0771-A560-46DD-9BC35EBF3F7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408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CA56C18-EF0D-E4BD-5D34-6630649B504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95F321E-0A1F-44C4-C19C-0BA46B649B2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3EF3F47-D053-AC80-0CAD-03C8FF3B37E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8F087FC-28AF-B61D-4925-DC13D04006C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3033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93EB730-1404-1C77-009A-34BFF0C540B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F9A8731-91C8-42A0-2BB1-A6044FAEA80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D1928EE-9AFF-E670-0C71-EF88416F2D9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0F478E3-75B2-4AF3-5009-62EB468491B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1286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8863241-88E9-5DB6-6146-30E32410B55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C02926C-99C3-C988-4B01-DB8043C9D42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CE35FCF-1F32-2064-CB81-1A9D092D6E5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2D4C46A-37DD-0384-7DC8-CE7CA3EC98B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061A29F-F4B4-E560-5D34-48AEE0D778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7D7ECE7-AD7D-3ED0-843A-ADBE75A6E5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B699F09-002E-A82A-0483-FBDEA116E23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3B93DD2-22DC-033E-8ED4-89668EEC98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3553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96A062B-D96C-62BC-6C98-4463561CCF3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8CDD8DA-BE55-543C-1907-E100CADBA8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49E2112-C186-2BA6-D760-8FFF499B00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A4A06E3-2EC1-F07B-75FF-6C37A74D169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272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C489FA1-B7FD-3BD4-5A69-DA06F25CEB1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B675A7E-7476-0759-97E3-2F64B66C0A5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D7EA621-E694-D281-3095-EE73BA13802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2D893E4-DDDF-0D79-1804-BD66B06C037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0966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E7AE981-B0EE-7032-EBA0-3559A42EBEB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B9F2949-6345-96F7-9BC5-E2136359544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7FB3FB7-034E-FC94-2836-CBFADC42BB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1B7FA43-AC96-42CD-6373-60C245F116F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5747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65A607D-516C-430A-DF29-CAF09B37AD5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B9923D1-E19B-2A90-A6C5-BBB295E4BCB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F40E06C-8BA3-2762-8FDE-5D7D86E9C63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FFC65AC-1226-3AF4-811F-7F08ECFBCEA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3474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CFCD575-A25B-5126-D9D5-9CE2B5A6FFE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C364EE8-D756-93B8-7694-0F4D4920B5A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0343EF9-608E-5B47-F219-E1A01D8BC38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ACF9373-9A93-2832-D82B-6D446A9357F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380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573D09-F09F-480B-5664-EA88E5C3D40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D21D49B-D349-EF15-2A5D-99FDB82210C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0370CB9-3EB6-DF70-A861-7EE5917A7B0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FE52747-0266-85EC-812E-135DBE1867D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2566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31FA176-A281-7590-1C4C-70101201879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523812A-29A3-874C-D00A-47D616FE729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89192A6-4B50-3396-5CBA-23C53CB5C48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75D30CD-15AF-A206-9A7E-610572A5AC6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6745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BFB4C8A-764D-B3E0-F826-32F4085E171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C7D1B54-55DA-FC6D-F20F-A3E931EDE51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B086964-916F-848D-32E6-4D3316F2C4E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440DE43-3337-00CD-3E3A-6E331F3675F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662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C12B63D-1DBF-B2CB-CE14-1B61CBF5460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B9B0DD5-023B-CD94-4A23-9ED3D959EC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7B8D716-80E9-4A69-6F4D-A26E4105240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1D9C865-A149-983E-6EB2-D0EC5AAA81B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7826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37F0F9E-AC1D-EF89-9D73-D58060F7AEE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1BA4C34-72CC-B5B6-9516-F0603999117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E75EC62-A44C-15BC-E369-F84F234CD40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D27FE5F-63FD-2CEB-3AF3-DECFE66C04D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112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1DE5CFE-E1A9-E162-94D4-AFD3F0C5696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FE40646-ECEB-0FFA-0D3E-015AF9EB278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B139D9F-2D71-8B7F-D32E-5C243033945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D38246D-FBE6-1262-EFD5-E0B15157B49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8814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ED1A4CE-50A4-0F3F-8BFC-85173B6B697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9933813-B3B3-66E8-03A8-2F24F2AA8E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3749FA5-A7FE-4EAB-C805-5EB3E3842B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070202B-2D63-1A1D-7BB5-676EDED0EAF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25863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097A552-2BD6-C6F1-E03C-7A45C7A5A84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AF40D9D-4F93-ECF8-E1D5-AD8E562D27D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9E07503-9497-79A9-ECA8-5858D1B490A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2EB782B-D04F-9489-DA4B-6AA0AF65ED2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05274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8A23DA4-41DA-CB42-8D72-F335F709416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577D549-490D-24C7-2206-ECF258B47C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1382BFB-E930-38A4-72E9-2FFF1ABD313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636E98C-76B2-FBC3-EAB9-5E387485B27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9668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CB9D2D9-A662-A39E-AF79-A1D6FCAEB17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3180F31-D756-5316-7588-7F5441E6242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084490F-39C0-E65C-AF79-EB201D7CF12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A10D817-32CD-78CE-AD83-E3EABA5ADE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0818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2FCA101-54A6-5D0F-B091-12A925D2E7C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FC2194B-1251-A50D-5E84-85C596D60B8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B8228ED-2FC8-D540-3BE2-FD2B75693E5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B9C8256-D254-FAF5-44FD-DC2F1D6BBC4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7016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30D0C20-7AB3-4385-EFB4-9B1B5711F2A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0AFE010-8F7D-8D74-B20C-07E30AD2B5C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775461A-22A0-940C-674E-6AA1922F296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A364AB2-56B5-7A84-2753-694F7F4FE2F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83561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69C2299-5569-9995-1509-68CB60EE704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40D480A-78CD-B5D8-5976-1E7C393DCDC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1F367F0-3641-E99D-0701-5724A8550AD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66259D0-5D08-9568-214D-476433E1522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0011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DAF7EF4-C939-6292-D1E2-33411A7D30D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AD49D31-A4FA-2DCB-47B7-520D8511D09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75E620F-E2DA-B6B3-8838-A5D0D6144BE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B01C852-1214-B32F-26A4-D619D3AC1B9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3452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9B62351-DCBB-72E9-7334-85AD6F812AC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DEF5ED0-8688-1BB9-E504-D96DF165436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80A2A85-8964-7930-7EA9-A2C8F76F915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CDA7E48-C26D-D20A-BE50-1892C8CA1CA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2567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280916-4B81-FF59-121D-4C6D2F44A3A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385DFB2-9F99-C4EA-C32E-C65EA91686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A769962-A0DD-EACB-DEDD-3781445BD71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34AE3FF-34A5-E3D6-78A1-92C6BE174CF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904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522E194-86E5-E26B-5562-9433814BDCE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292837C-74AA-0518-9CC8-2A267A18D44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1461119-9315-8255-C344-E8EC9A43FD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CAEF71C-C7DB-E4FF-F0ED-D220177D361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32604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ABE204D-6ED2-37C4-5D9B-0E452ED819A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06C3917-A928-D384-6F6E-D7D1518F87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CC7DF5C-77F4-B1F7-A49C-EB9E6D9E198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4662CAA-02FA-C256-2263-B817CCE469A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78046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9C7DB36-C2F9-4A6A-CD9D-61D83BBCAD9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EBD075B-2E08-7264-741B-B485CAE759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B539AB0-7C79-5816-FAA0-65378F4945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9F050B8-0635-9EC7-C1C2-7294C034CC7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40857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D7388CC-6823-B4AF-D38D-D5716009ABE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6FB1445-D9DF-3B3B-09CA-3F7832A4D37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0E20B9B-ADC3-1BBD-A4B3-FCD81E397D9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D9128A5-2096-9F2F-BC30-A3BEFC42A64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70783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CA9BF05-9D45-08EA-D72A-D846E4727A3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D25DE79-3EEC-2112-2E38-DFFCE3ADAF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E063C43-6045-DBB9-E5CC-DAF95D25E6D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55E0EF5-A745-02F4-B245-68A4FD3E518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88808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DAFEA00-3702-353B-DCD7-FBE23B5DBA4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6E32026-7EB2-9CCD-03D7-8095EA399B2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5333963-4790-3B28-467D-5567D93273C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CEA72EA-4FD8-2267-BCE2-FE7CCA69642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79438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76403C6-C5FE-22CD-F114-2A0C089860E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5B4A8EE-E430-8094-D26E-A9BB08402BC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CF956C2-3B19-E86D-428E-F99E488270B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5690097-4A37-6810-9ACC-D6DCDFD3AC5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44618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5D45D9E-8232-86E4-F568-DF4C25CBBA3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F683561-30F2-7433-EC00-C336A0B56B6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D9EE253-7EB6-9565-1086-C4198389B60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5EA0553-1031-D7D6-34FC-035E1492A09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1088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F7F3D38-E580-2AA5-278A-D4FE9B49C44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770CBD4-25A7-16A5-9EDA-580D9817575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9A5F73C-5715-C92E-EA3B-64DD9FA987C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5E43F09-2455-B5AD-7B5F-FB093686067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72842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5A5BD70-4A8D-644A-FBB1-BA79B73B82E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6B6A833-D499-76BA-BAC8-8A299609FF7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6A1F9D5-0FAA-1C43-CDFD-5E1365F3315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0DB52DC-22EF-A886-5E6E-E61C590734A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2588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9A6298E-E68E-71AB-9FF4-4CAA09E6F62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E6FE91-EF68-45CD-15DB-6D80FD522C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B42F8F7-3879-B8FA-D1B6-43CA0284904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996A7E3-2813-0D45-19A9-07CD17A2B58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3597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108B9C7-B54D-769D-8990-919F5C8246D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9AAC0D0-046C-F710-D7BB-A5899B15357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45BE7E4-1EA8-3A55-17D3-B13F6A6F8DD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57AD463-9F22-3EC7-1849-0CE646C14EB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16066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4E64D46-EB74-9867-E4BA-329B3917EC0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AA0FD06-1E4A-2E0F-5ADE-FCCBD3FCEA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3F1DA63-41DB-E4D6-ED83-6C317A357C7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E73DDEC-3271-E997-BD27-37D0EAEB5BA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0235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BA66737-BCDC-06C9-0FFC-DF89A367668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E899A61-2408-5F53-3DED-6CC510A49E5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957AB76-8194-13BC-956F-78129636AD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7A47CD8-51CE-C86C-0838-91FA9A66A17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24053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6831C9C-F888-1CCF-11CD-07C99157AE0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D49D628-91FE-E648-6755-046347D6D95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E04F9EC-F955-D968-43C0-FF9BE3FBD6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E9938B3-F47A-E17D-E2A4-1BF962B4136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29726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3B5CBFA-D5F8-22BB-03AA-0012E44FF1D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7DA7B7A-5D9C-9564-9147-29AE16880A2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F8B3144-44EA-C701-0A9E-F6306D2FF1F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A0E3C7C-6542-2496-57C8-B00B51461E4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79126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CA217F6-D564-B8B5-6949-E5122C01CDD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388EEEE-DDA1-66FA-9598-12FD2446E1E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B0B3DBC-CF1F-BE9E-5A8C-50EF9DA600E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6E83210-D72F-F64E-B6AB-F99337D76C3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66600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8871C2E-67E2-555C-ACFE-E1D7C6F13AE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4842B63-9DB7-0A55-A064-2F1B9E347D6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7339197-63AE-741A-AB52-9E39A8B0B6B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20DD70F-487D-3D8A-F30A-AFB272CE093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51109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8066A79-5CEA-7369-1F27-3815A5DE86B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82A478A-B3B2-B81D-0C47-31E7895B004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B56183C-88AF-7AED-4F77-B19F3B6B6CB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19A590D-46EB-01C0-86E9-95F349EBC23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4392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7374380-542C-B913-87A3-C9EAC547F8D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1A2A50E-6960-1B61-C966-01D5DF80B42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727D62B-188C-C84A-6C6A-8EE2A53D7D1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5DE097F-4450-3CEB-1AE3-1039FE7EED3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69639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6810C02-08DA-6DEB-C346-FD631499668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3A9F2B3-CF6C-D554-8AAC-D9CB9334B0A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6855668-9932-8681-AAE4-9FC9B82FC15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64850AC-2BB4-4402-B417-1FDDF0CFD55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2535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089263-461E-084C-E8FF-4D9280EDBA9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6E668E3-F49C-366F-5C31-A93CA122052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FF28976-CB3F-0519-F91B-C18B904747B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A3972FA-23A7-625A-D5EC-CF8E7AE1263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87896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1E3D057-312E-2D01-EFD5-97D35967B7B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F670E30-18C6-D7D2-60AC-339156C692F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B19EB68-0594-BBDC-9B5E-6F565999779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8338DD3-5C22-3A32-762D-118BEA87F6E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18076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34646DE-96BA-F276-E8BC-1F8CEDE11AC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51DF00-7446-8887-B711-B281F2BC1BC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698C67F-6141-FBB6-68F9-36F6F9A8B6C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805B49E-1F79-5954-5F8A-07A7C9758C0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7303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2E08901-D00F-5BEE-AFD9-D86A15E2C47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A06075A-5E20-0F50-FCCA-31DC7ABE523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C560112-C599-2BAF-A750-29044CED848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7379DDB-0910-360F-09A8-FAE4BA9F2E5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2120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203B123-F2B0-4C35-2110-F6FE60ED6C3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533720D-692C-18C5-7478-2E51B4255B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CB3DFBF-B839-4CF1-7A76-0564DB54157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FD707DD-2893-ADCF-EAF5-D5660A10433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0042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709E1C9-1988-CFB3-F8F7-9372E5E09EC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6BBE7F6-3AE2-A531-A180-DFF463658EF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75469A8-ADE3-253E-5C10-1CA9F254192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D8EBEE7-9B71-04D6-56A5-E27D7EC243D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12908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3F1807A-3020-D209-EC16-D5652A86B9E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1C52001-A2CA-712A-7C13-59192FAEC5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B1796D1-21F7-1B7F-2DF2-2A6DBF4162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1B65B16-6D90-2319-CE47-FEBF0C9D606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10530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40C51FB-FC5B-1755-47D8-31727D2D8B1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6C84674-195C-A01C-DB36-AB4CB8FE004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2B6D85C-7C33-2E80-803F-B9DCC857450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DBEAAE8-B33F-687D-C45A-DB84E0C4486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16434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6AA9F35-10C7-6E7F-7472-FFAACDB1843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A8E85A8-F7DE-15B3-28BA-E06E357C3A2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FAE8C21-4969-9F9B-EC8E-A66BE2375B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B6E28E9-88EA-E874-6FE6-34C8E272898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1001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2A8A6EC-E406-61C4-ECA0-29C71F49E08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4AC7934-6CB9-CBAC-B6BF-662229B1160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F076FFB-7B26-2E2D-51CB-2658BC84EE2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112C081-1047-D093-50B5-4A96CFB5DA3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58652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C2F233-A73C-AE89-EDCC-2100AC4C227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8306A8C-334A-3EA2-DC8F-A86CD1ADFF6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57B11B1-E3EA-0CE4-B518-9468BC5E726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27BA251-B8FD-A975-E1C7-095A4A3E7DC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0687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3851D10-A3D5-344C-37C4-786BEEFD21C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4CF135E-6D6A-791B-6393-F5E8AF102E0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6FEE5A6-E6CF-A58F-8F04-C9EBB6878F8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382BF9F-3E13-845B-A046-A0208D2D383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57070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4294ADD-9341-B61A-5B0F-84CAE218B41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2DF265D-EB0D-F165-6BA0-FE0786DFB32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5CDA796-E4E8-6FCE-7BBF-2A9AB486B2B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16B80E4-CEE6-B8B4-B22C-3A19D361A66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27615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16EC334-6055-5054-1C3B-203513C8D08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CA2A795-F77A-2113-0821-CC902E21F8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FAD0B25-A02E-5E8A-32E9-8123637CC4D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8971770-A49D-20D3-692D-F592E982F16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27716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7668B3B-DA03-EB18-B8FA-5636FE3FEB7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06AE37E-91CD-7095-0888-81E76FCBD4D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FFEE00A-F18C-D871-0BDE-087073C7632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E5A6E15-6478-F26A-8BC9-3177948D5F6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39699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D365E37-2A5D-CA2B-DEAE-74F9927D56B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E4E9522-63C7-BE9B-2533-1999CAAFA93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F46B381-3870-7B71-EA3D-9EBBF98A39E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D14FBB8-C04B-2907-56CA-00FCBEFC9F8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01543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2B55B6E-75F4-0FB3-4599-F93D9ED82F6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1CF530B-7AED-1613-C42E-9DB68DC8912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60B2D4D-80FD-9E32-D279-BCFCD6B8332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AEDB675-4ABD-EB34-7395-A8C5C808C6A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14627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AB474B1-1E13-F95C-120A-06CA3AD961D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05722C1-B591-BBA0-811D-BFF499990D2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D9FBC61-5855-5F2D-416D-A635E897E74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71AD488-58D5-65CA-9CF2-387EBA6BBD4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49226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56C05E6-402C-71F2-E142-BA2021B29D5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536BE62-9238-3E24-4418-D0F31ED4C71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B958890-0964-93A4-24A0-3E3F7C60BEB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D758CF3-5C96-EE8D-78BE-179DA8EDFE4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82666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7E45B63-B3C5-02BF-B4BE-20F5CCB06E0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D3C44FA-D2A9-4E45-C601-14744C8F3A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32249BB-DEAC-5527-CE9E-E9E4EED22EC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D3CBFE3-4D45-FDE3-2DCE-7E7BE44D8D3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08767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5F6F022-768B-7208-8D59-25BE7CFD154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00FF8D7-6108-CDDA-9E5B-B4846600A93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2DBAB77-2A0E-0C57-1C8F-338218677CA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D2F87A7-3028-224D-C20B-AC43144D528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08443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C2B9FAD-7DC3-F013-ECA7-66565248936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9B98210-2C38-A9C1-0AF7-0FF1CD1D36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C2DCE70-74AF-860B-E964-A4E6663FC60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5BC3918-549A-E33B-CD45-C1CDEDBEE17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1330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AFE4BD-C476-3245-2D78-1F86C712E7A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07D32D8-C6BE-3A0E-0F7F-EDD21943FF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C6C231D-EFE3-1868-1FEE-6880C8B53AE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5FC441D-F55C-5516-7DAB-15A0733D88A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496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A4B618D-68A6-71AF-2000-AFAAD4C5FD8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22ACA93-3475-12E6-34A4-0257FB3167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D8F5947-A537-9343-6D73-45AB16BAF52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A57BA0E-DBB5-C951-F285-EE12B5D58C1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0595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pPr/>
              <a:t>20-11-2024</a:t>
            </a:fld>
            <a:endParaRPr lang="en-IN"/>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pPr/>
              <a:t>20-11-2024</a:t>
            </a:fld>
            <a:endParaRPr lang="en-IN"/>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pPr/>
              <a:t>20-11-2024</a:t>
            </a:fld>
            <a:endParaRPr lang="en-IN"/>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pPr/>
              <a:t>20-11-2024</a:t>
            </a:fld>
            <a:endParaRPr lang="en-IN"/>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pPr/>
              <a:t>20-11-2024</a:t>
            </a:fld>
            <a:endParaRPr lang="en-IN"/>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pPr/>
              <a:t>20-11-2024</a:t>
            </a:fld>
            <a:endParaRPr lang="en-IN"/>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pPr/>
              <a:t>20-11-2024</a:t>
            </a:fld>
            <a:endParaRPr lang="en-IN"/>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pPr/>
              <a:t>20-11-2024</a:t>
            </a:fld>
            <a:endParaRPr lang="en-IN"/>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pPr/>
              <a:t>20-11-2024</a:t>
            </a:fld>
            <a:endParaRPr lang="en-IN"/>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pPr/>
              <a:t>20-11-2024</a:t>
            </a:fld>
            <a:endParaRPr lang="en-IN"/>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pPr/>
              <a:t>20-11-2024</a:t>
            </a:fld>
            <a:endParaRPr lang="en-IN"/>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pPr/>
              <a:t>20-11-2024</a:t>
            </a:fld>
            <a:endParaRPr lang="en-IN"/>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pPr/>
              <a:t>‹#›</a:t>
            </a:fld>
            <a:endParaRPr lang="en-IN"/>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5.jpg"/><Relationship Id="rId4" Type="http://schemas.openxmlformats.org/officeDocument/2006/relationships/image" Target="../media/image11.jpg"/></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17.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39.jpg"/><Relationship Id="rId5" Type="http://schemas.openxmlformats.org/officeDocument/2006/relationships/image" Target="../media/image38.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png"/><Relationship Id="rId7"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47.jpg"/><Relationship Id="rId4" Type="http://schemas.openxmlformats.org/officeDocument/2006/relationships/image" Target="../media/image46.jp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48.jp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51.jpg"/><Relationship Id="rId5" Type="http://schemas.openxmlformats.org/officeDocument/2006/relationships/image" Target="../media/image50.jpg"/><Relationship Id="rId4" Type="http://schemas.openxmlformats.org/officeDocument/2006/relationships/image" Target="../media/image49.jp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47.jpg"/><Relationship Id="rId5" Type="http://schemas.openxmlformats.org/officeDocument/2006/relationships/image" Target="../media/image53.jpg"/><Relationship Id="rId4" Type="http://schemas.openxmlformats.org/officeDocument/2006/relationships/image" Target="../media/image52.jp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54.jp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5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56.jp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57.jpg"/><Relationship Id="rId4" Type="http://schemas.openxmlformats.org/officeDocument/2006/relationships/image" Target="../media/image52.jpg"/></Relationships>
</file>

<file path=ppt/slides/_rels/slide5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xml"/><Relationship Id="rId5" Type="http://schemas.openxmlformats.org/officeDocument/2006/relationships/image" Target="../media/image60.jpg"/><Relationship Id="rId4" Type="http://schemas.openxmlformats.org/officeDocument/2006/relationships/image" Target="../media/image11.jp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61.jp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62.jp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63.jp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 Id="rId5" Type="http://schemas.openxmlformats.org/officeDocument/2006/relationships/image" Target="../media/image65.jpg"/><Relationship Id="rId4" Type="http://schemas.openxmlformats.org/officeDocument/2006/relationships/image" Target="../media/image64.jpg"/></Relationships>
</file>

<file path=ppt/slides/_rels/slide67.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notesSlide" Target="../notesSlides/notesSlide67.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67.jp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68.jp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3416279"/>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3600" b="1" dirty="0">
                <a:latin typeface="Nunito Sans"/>
              </a:rPr>
              <a:t>		</a:t>
            </a:r>
          </a:p>
          <a:p>
            <a:pPr fontAlgn="base">
              <a:lnSpc>
                <a:spcPct val="150000"/>
              </a:lnSpc>
            </a:pPr>
            <a:r>
              <a:rPr lang="en-US" sz="3600" b="1" dirty="0">
                <a:latin typeface="Nunito Sans"/>
              </a:rPr>
              <a:t>		</a:t>
            </a:r>
          </a:p>
          <a:p>
            <a:pPr fontAlgn="base">
              <a:lnSpc>
                <a:spcPct val="150000"/>
              </a:lnSpc>
            </a:pPr>
            <a:r>
              <a:rPr lang="en-US" sz="3600" b="1" dirty="0">
                <a:latin typeface="Nunito Sans"/>
              </a:rPr>
              <a:t>					UNIT – II</a:t>
            </a:r>
          </a:p>
          <a:p>
            <a:pPr fontAlgn="base">
              <a:lnSpc>
                <a:spcPct val="150000"/>
              </a:lnSpc>
            </a:pPr>
            <a:r>
              <a:rPr lang="en-US" sz="3600" b="1" dirty="0">
                <a:latin typeface="Nunito Sans"/>
              </a:rPr>
              <a:t>			SUPERVISED LEARNING </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859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BFF949A-D5BB-8B3C-CD87-89898263209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BAAF8398-29C1-7B6F-FC8E-A9C494AE2F28}"/>
              </a:ext>
            </a:extLst>
          </p:cNvPr>
          <p:cNvSpPr txBox="1"/>
          <p:nvPr/>
        </p:nvSpPr>
        <p:spPr>
          <a:xfrm>
            <a:off x="460375" y="762897"/>
            <a:ext cx="10989081" cy="5632271"/>
          </a:xfrm>
          <a:prstGeom prst="rect">
            <a:avLst/>
          </a:prstGeom>
          <a:noFill/>
          <a:ln>
            <a:noFill/>
          </a:ln>
        </p:spPr>
        <p:txBody>
          <a:bodyPr spcFirstLastPara="1" wrap="square" lIns="91425" tIns="45700" rIns="91425" bIns="45700" anchor="t" anchorCtr="0">
            <a:spAutoFit/>
          </a:bodyPr>
          <a:lstStyle/>
          <a:p>
            <a:pPr>
              <a:lnSpc>
                <a:spcPct val="200000"/>
              </a:lnSpc>
            </a:pPr>
            <a:r>
              <a:rPr lang="en-US" b="1" dirty="0">
                <a:latin typeface="Nunito Sans" pitchFamily="2" charset="0"/>
              </a:rPr>
              <a:t>		Step 4: Next step is to assign X and Y as independent and dependent  variables.</a:t>
            </a:r>
          </a:p>
          <a:p>
            <a:pPr>
              <a:lnSpc>
                <a:spcPct val="200000"/>
              </a:lnSpc>
            </a:pPr>
            <a:r>
              <a:rPr lang="en-US" dirty="0">
                <a:latin typeface="Nunito Sans" pitchFamily="2" charset="0"/>
              </a:rPr>
              <a:t>		X = data['Age of Propellant'].values </a:t>
            </a:r>
          </a:p>
          <a:p>
            <a:pPr>
              <a:lnSpc>
                <a:spcPct val="200000"/>
              </a:lnSpc>
            </a:pPr>
            <a:r>
              <a:rPr lang="en-US" dirty="0">
                <a:latin typeface="Nunito Sans" pitchFamily="2" charset="0"/>
              </a:rPr>
              <a:t>		Y = data['Shear Strength'].values</a:t>
            </a:r>
          </a:p>
          <a:p>
            <a:pPr>
              <a:lnSpc>
                <a:spcPct val="200000"/>
              </a:lnSpc>
            </a:pPr>
            <a:r>
              <a:rPr lang="en-US" b="1" dirty="0">
                <a:latin typeface="Nunito Sans" pitchFamily="2" charset="0"/>
              </a:rPr>
              <a:t>		Step 5: Compute the mean of variables X and Y </a:t>
            </a:r>
          </a:p>
          <a:p>
            <a:pPr>
              <a:lnSpc>
                <a:spcPct val="200000"/>
              </a:lnSpc>
            </a:pPr>
            <a:r>
              <a:rPr lang="en-US" b="1" dirty="0">
                <a:latin typeface="Nunito Sans" pitchFamily="2" charset="0"/>
              </a:rPr>
              <a:t>		to determine the values  of slope (m) and y-intercept.  </a:t>
            </a:r>
          </a:p>
          <a:p>
            <a:pPr>
              <a:lnSpc>
                <a:spcPct val="200000"/>
              </a:lnSpc>
            </a:pPr>
            <a:r>
              <a:rPr lang="en-US" dirty="0">
                <a:latin typeface="Nunito Sans" pitchFamily="2" charset="0"/>
              </a:rPr>
              <a:t>	 	# Mean of variables X and Y  	 </a:t>
            </a:r>
          </a:p>
          <a:p>
            <a:pPr>
              <a:lnSpc>
                <a:spcPct val="200000"/>
              </a:lnSpc>
            </a:pPr>
            <a:r>
              <a:rPr lang="en-US" dirty="0">
                <a:latin typeface="Nunito Sans" pitchFamily="2" charset="0"/>
              </a:rPr>
              <a:t>	 	</a:t>
            </a:r>
            <a:r>
              <a:rPr lang="en-US" dirty="0" err="1">
                <a:latin typeface="Nunito Sans" pitchFamily="2" charset="0"/>
              </a:rPr>
              <a:t>mean_x</a:t>
            </a:r>
            <a:r>
              <a:rPr lang="en-US" dirty="0">
                <a:latin typeface="Nunito Sans" pitchFamily="2" charset="0"/>
              </a:rPr>
              <a:t> = </a:t>
            </a:r>
            <a:r>
              <a:rPr lang="en-US" dirty="0" err="1">
                <a:latin typeface="Nunito Sans" pitchFamily="2" charset="0"/>
              </a:rPr>
              <a:t>np.mean</a:t>
            </a:r>
            <a:r>
              <a:rPr lang="en-US" dirty="0">
                <a:latin typeface="Nunito Sans" pitchFamily="2" charset="0"/>
              </a:rPr>
              <a:t>(X)  	 	</a:t>
            </a:r>
          </a:p>
          <a:p>
            <a:pPr>
              <a:lnSpc>
                <a:spcPct val="200000"/>
              </a:lnSpc>
            </a:pPr>
            <a:r>
              <a:rPr lang="en-US" dirty="0">
                <a:latin typeface="Nunito Sans" pitchFamily="2" charset="0"/>
              </a:rPr>
              <a:t> 		</a:t>
            </a:r>
            <a:r>
              <a:rPr lang="en-US" dirty="0" err="1">
                <a:latin typeface="Nunito Sans" pitchFamily="2" charset="0"/>
              </a:rPr>
              <a:t>mean_y</a:t>
            </a:r>
            <a:r>
              <a:rPr lang="en-US" dirty="0">
                <a:latin typeface="Nunito Sans" pitchFamily="2" charset="0"/>
              </a:rPr>
              <a:t> = </a:t>
            </a:r>
            <a:r>
              <a:rPr lang="en-US" dirty="0" err="1">
                <a:latin typeface="Nunito Sans" pitchFamily="2" charset="0"/>
              </a:rPr>
              <a:t>np.mean</a:t>
            </a:r>
            <a:r>
              <a:rPr lang="en-US" dirty="0">
                <a:latin typeface="Nunito Sans" pitchFamily="2" charset="0"/>
              </a:rPr>
              <a:t>(Y) </a:t>
            </a:r>
          </a:p>
          <a:p>
            <a:pPr>
              <a:lnSpc>
                <a:spcPct val="200000"/>
              </a:lnSpc>
            </a:pPr>
            <a:r>
              <a:rPr lang="en-US" dirty="0">
                <a:latin typeface="Nunito Sans" pitchFamily="2" charset="0"/>
              </a:rPr>
              <a:t>   		# Total number of data values    n = </a:t>
            </a:r>
            <a:r>
              <a:rPr lang="en-US" dirty="0" err="1">
                <a:latin typeface="Nunito Sans" pitchFamily="2" charset="0"/>
              </a:rPr>
              <a:t>len</a:t>
            </a:r>
            <a:r>
              <a:rPr lang="en-US" dirty="0">
                <a:latin typeface="Nunito Sans" pitchFamily="2" charset="0"/>
              </a:rPr>
              <a:t>(X) </a:t>
            </a:r>
          </a:p>
          <a:p>
            <a:pPr>
              <a:lnSpc>
                <a:spcPct val="200000"/>
              </a:lnSpc>
            </a:pPr>
            <a:endParaRPr lang="en-US" dirty="0">
              <a:latin typeface="Nunito Sans" pitchFamily="2" charset="0"/>
            </a:endParaRPr>
          </a:p>
        </p:txBody>
      </p:sp>
      <p:sp>
        <p:nvSpPr>
          <p:cNvPr id="115" name="Google Shape;115;p3">
            <a:extLst>
              <a:ext uri="{FF2B5EF4-FFF2-40B4-BE49-F238E27FC236}">
                <a16:creationId xmlns:a16="http://schemas.microsoft.com/office/drawing/2014/main" id="{5EC7C83F-131B-10BD-C6EC-A36B2F9B8B7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4DCB7EB-CBF3-11BE-7861-8534A47F94B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6919024B-5EA8-2CA7-86CA-16722746D0AE}"/>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20994C55-A8DC-049F-79EA-B895394B3A6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503313F-A967-494C-0313-90894BE0B83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5A51D1B2-6493-366E-4AD0-F94D80EB393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3D58AC2-1B95-3BA0-E50F-74A06BD99C1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A758FB16-FF6B-56DD-E1AA-C44AAB45EC4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277E39A-D245-417C-8939-FA49CBC04B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F4C6E01-33A7-0A2E-66C7-F13FC3745C1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624E69D1-0493-59E2-9397-88F7F42600D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9196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24E8331-90CE-77C4-7E40-A58EF1344913}"/>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A4E7521-F4D4-8E8A-95B7-E6C595DEA743}"/>
              </a:ext>
            </a:extLst>
          </p:cNvPr>
          <p:cNvSpPr txBox="1"/>
          <p:nvPr/>
        </p:nvSpPr>
        <p:spPr>
          <a:xfrm>
            <a:off x="460375" y="762897"/>
            <a:ext cx="10989081" cy="5078273"/>
          </a:xfrm>
          <a:prstGeom prst="rect">
            <a:avLst/>
          </a:prstGeom>
          <a:noFill/>
          <a:ln>
            <a:noFill/>
          </a:ln>
        </p:spPr>
        <p:txBody>
          <a:bodyPr spcFirstLastPara="1" wrap="square" lIns="91425" tIns="45700" rIns="91425" bIns="45700" anchor="t" anchorCtr="0">
            <a:spAutoFit/>
          </a:bodyPr>
          <a:lstStyle/>
          <a:p>
            <a:pPr>
              <a:lnSpc>
                <a:spcPct val="200000"/>
              </a:lnSpc>
            </a:pPr>
            <a:r>
              <a:rPr lang="en-US" dirty="0">
                <a:latin typeface="Nunito Sans" pitchFamily="2" charset="0"/>
              </a:rPr>
              <a:t>		</a:t>
            </a:r>
            <a:r>
              <a:rPr lang="en-US" b="1" dirty="0">
                <a:latin typeface="Nunito Sans" pitchFamily="2" charset="0"/>
              </a:rPr>
              <a:t>Step 5:</a:t>
            </a:r>
            <a:r>
              <a:rPr lang="en-US" dirty="0">
                <a:latin typeface="Nunito Sans" pitchFamily="2" charset="0"/>
              </a:rPr>
              <a:t> Compute the mean of variables X and Y to determine the values  of slope (m) 		and y-intercept.  </a:t>
            </a:r>
          </a:p>
          <a:p>
            <a:pPr>
              <a:lnSpc>
                <a:spcPct val="200000"/>
              </a:lnSpc>
            </a:pPr>
            <a:r>
              <a:rPr lang="en-US" dirty="0">
                <a:latin typeface="Nunito Sans" pitchFamily="2" charset="0"/>
              </a:rPr>
              <a:t>		Also, let n be the total number of data points. </a:t>
            </a:r>
          </a:p>
          <a:p>
            <a:pPr>
              <a:lnSpc>
                <a:spcPct val="200000"/>
              </a:lnSpc>
            </a:pPr>
            <a:r>
              <a:rPr lang="en-US" dirty="0">
                <a:latin typeface="Nunito Sans" pitchFamily="2" charset="0"/>
              </a:rPr>
              <a:t>			</a:t>
            </a:r>
            <a:r>
              <a:rPr lang="en-US" dirty="0" err="1">
                <a:latin typeface="Nunito Sans" pitchFamily="2" charset="0"/>
              </a:rPr>
              <a:t>mean_x</a:t>
            </a:r>
            <a:r>
              <a:rPr lang="en-US" dirty="0">
                <a:latin typeface="Nunito Sans" pitchFamily="2" charset="0"/>
              </a:rPr>
              <a:t> = </a:t>
            </a:r>
            <a:r>
              <a:rPr lang="en-US" dirty="0" err="1">
                <a:latin typeface="Nunito Sans" pitchFamily="2" charset="0"/>
              </a:rPr>
              <a:t>np.mean</a:t>
            </a:r>
            <a:r>
              <a:rPr lang="en-US" dirty="0">
                <a:latin typeface="Nunito Sans" pitchFamily="2" charset="0"/>
              </a:rPr>
              <a:t>(X)  	 	 		</a:t>
            </a:r>
          </a:p>
          <a:p>
            <a:pPr>
              <a:lnSpc>
                <a:spcPct val="200000"/>
              </a:lnSpc>
            </a:pPr>
            <a:r>
              <a:rPr lang="en-US" dirty="0">
                <a:latin typeface="Nunito Sans" pitchFamily="2" charset="0"/>
              </a:rPr>
              <a:t>			</a:t>
            </a:r>
            <a:r>
              <a:rPr lang="en-US" dirty="0" err="1">
                <a:latin typeface="Nunito Sans" pitchFamily="2" charset="0"/>
              </a:rPr>
              <a:t>mean_y</a:t>
            </a:r>
            <a:r>
              <a:rPr lang="en-US" dirty="0">
                <a:latin typeface="Nunito Sans" pitchFamily="2" charset="0"/>
              </a:rPr>
              <a:t> = </a:t>
            </a:r>
            <a:r>
              <a:rPr lang="en-US" dirty="0" err="1">
                <a:latin typeface="Nunito Sans" pitchFamily="2" charset="0"/>
              </a:rPr>
              <a:t>np.mean</a:t>
            </a:r>
            <a:r>
              <a:rPr lang="en-US" dirty="0">
                <a:latin typeface="Nunito Sans" pitchFamily="2" charset="0"/>
              </a:rPr>
              <a:t>(Y) </a:t>
            </a:r>
          </a:p>
          <a:p>
            <a:pPr>
              <a:lnSpc>
                <a:spcPct val="200000"/>
              </a:lnSpc>
            </a:pPr>
            <a:r>
              <a:rPr lang="en-US" dirty="0">
                <a:latin typeface="Nunito Sans" pitchFamily="2" charset="0"/>
              </a:rPr>
              <a:t>  		 # Total number of data values    n = </a:t>
            </a:r>
            <a:r>
              <a:rPr lang="en-US" dirty="0" err="1">
                <a:latin typeface="Nunito Sans" pitchFamily="2" charset="0"/>
              </a:rPr>
              <a:t>len</a:t>
            </a:r>
            <a:r>
              <a:rPr lang="en-US" dirty="0">
                <a:latin typeface="Nunito Sans" pitchFamily="2" charset="0"/>
              </a:rPr>
              <a:t>(X) </a:t>
            </a:r>
          </a:p>
          <a:p>
            <a:pPr>
              <a:lnSpc>
                <a:spcPct val="200000"/>
              </a:lnSpc>
            </a:pPr>
            <a:r>
              <a:rPr lang="en-US" dirty="0">
                <a:latin typeface="Nunito Sans" pitchFamily="2" charset="0"/>
              </a:rPr>
              <a:t> 		</a:t>
            </a:r>
            <a:r>
              <a:rPr lang="en-US" b="1" dirty="0">
                <a:latin typeface="Nunito Sans" pitchFamily="2" charset="0"/>
              </a:rPr>
              <a:t>Step 6</a:t>
            </a:r>
            <a:r>
              <a:rPr lang="en-US" dirty="0">
                <a:latin typeface="Nunito Sans" pitchFamily="2" charset="0"/>
              </a:rPr>
              <a:t>: Calculate the slope and the y-intercept using the formulas  </a:t>
            </a:r>
          </a:p>
          <a:p>
            <a:pPr>
              <a:lnSpc>
                <a:spcPct val="200000"/>
              </a:lnSpc>
            </a:pPr>
            <a:r>
              <a:rPr lang="en-US" dirty="0">
                <a:latin typeface="Nunito Sans" pitchFamily="2" charset="0"/>
              </a:rPr>
              <a:t> 			num = 0 </a:t>
            </a:r>
            <a:r>
              <a:rPr lang="en-US" dirty="0" err="1">
                <a:latin typeface="Nunito Sans" pitchFamily="2" charset="0"/>
              </a:rPr>
              <a:t>denom</a:t>
            </a:r>
            <a:r>
              <a:rPr lang="en-US" dirty="0">
                <a:latin typeface="Nunito Sans" pitchFamily="2" charset="0"/>
              </a:rPr>
              <a:t> = 0 </a:t>
            </a:r>
          </a:p>
          <a:p>
            <a:pPr>
              <a:lnSpc>
                <a:spcPct val="200000"/>
              </a:lnSpc>
            </a:pPr>
            <a:r>
              <a:rPr lang="en-US" dirty="0">
                <a:latin typeface="Nunito Sans" pitchFamily="2" charset="0"/>
              </a:rPr>
              <a:t>			</a:t>
            </a:r>
          </a:p>
        </p:txBody>
      </p:sp>
      <p:sp>
        <p:nvSpPr>
          <p:cNvPr id="115" name="Google Shape;115;p3">
            <a:extLst>
              <a:ext uri="{FF2B5EF4-FFF2-40B4-BE49-F238E27FC236}">
                <a16:creationId xmlns:a16="http://schemas.microsoft.com/office/drawing/2014/main" id="{0A595FBC-A99A-A2BC-7E8D-EB23216F64D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84AF2D4-4D7D-96CA-C5A6-7EBCA86BCEE5}"/>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0FF0AA13-5BAD-07F1-AEA7-B39D39EAE974}"/>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2D0BDFED-90DC-7AD9-72B3-9BB1A2D6FC7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3D1F1E82-99DB-2075-6047-CAD59D69A99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43FA265-D0B9-8369-DF6C-244DC48AB56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0D24ECF-DED6-014A-198D-A1F776D2C1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AB0EFDCB-6948-0F66-7B62-0017FAC9E33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1531DFF-8837-7B4A-3B6A-8B4DD1C179C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8A2C9345-3ACC-AFD1-0EAD-0140D32B756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A9707BF-449B-5505-394C-9A9019D2FB0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63119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A1E1DC5-F557-38D2-CC3E-21CF901ADD8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6168F45C-93E7-C067-2FD2-7FF403712EEC}"/>
              </a:ext>
            </a:extLst>
          </p:cNvPr>
          <p:cNvSpPr txBox="1"/>
          <p:nvPr/>
        </p:nvSpPr>
        <p:spPr>
          <a:xfrm>
            <a:off x="460375" y="762897"/>
            <a:ext cx="10989081" cy="6186269"/>
          </a:xfrm>
          <a:prstGeom prst="rect">
            <a:avLst/>
          </a:prstGeom>
          <a:noFill/>
          <a:ln>
            <a:noFill/>
          </a:ln>
        </p:spPr>
        <p:txBody>
          <a:bodyPr spcFirstLastPara="1" wrap="square" lIns="91425" tIns="45700" rIns="91425" bIns="45700" anchor="t" anchorCtr="0">
            <a:spAutoFit/>
          </a:bodyPr>
          <a:lstStyle/>
          <a:p>
            <a:pPr>
              <a:lnSpc>
                <a:spcPct val="200000"/>
              </a:lnSpc>
            </a:pPr>
            <a:r>
              <a:rPr lang="en-US" dirty="0">
                <a:latin typeface="Nunito Sans" pitchFamily="2" charset="0"/>
              </a:rPr>
              <a:t>			for </a:t>
            </a:r>
            <a:r>
              <a:rPr lang="en-US" dirty="0" err="1">
                <a:latin typeface="Nunito Sans" pitchFamily="2" charset="0"/>
              </a:rPr>
              <a:t>i</a:t>
            </a:r>
            <a:r>
              <a:rPr lang="en-US" dirty="0">
                <a:latin typeface="Nunito Sans" pitchFamily="2" charset="0"/>
              </a:rPr>
              <a:t> in range(n): </a:t>
            </a:r>
          </a:p>
          <a:p>
            <a:pPr>
              <a:lnSpc>
                <a:spcPct val="200000"/>
              </a:lnSpc>
            </a:pPr>
            <a:r>
              <a:rPr lang="en-US" dirty="0">
                <a:latin typeface="Nunito Sans" pitchFamily="2" charset="0"/>
              </a:rPr>
              <a:t>			num += (X[</a:t>
            </a:r>
            <a:r>
              <a:rPr lang="en-US" dirty="0" err="1">
                <a:latin typeface="Nunito Sans" pitchFamily="2" charset="0"/>
              </a:rPr>
              <a:t>i</a:t>
            </a:r>
            <a:r>
              <a:rPr lang="en-US" dirty="0">
                <a:latin typeface="Nunito Sans" pitchFamily="2" charset="0"/>
              </a:rPr>
              <a:t>] - </a:t>
            </a:r>
            <a:r>
              <a:rPr lang="en-US" dirty="0" err="1">
                <a:latin typeface="Nunito Sans" pitchFamily="2" charset="0"/>
              </a:rPr>
              <a:t>mean_x</a:t>
            </a:r>
            <a:r>
              <a:rPr lang="en-US" dirty="0">
                <a:latin typeface="Nunito Sans" pitchFamily="2" charset="0"/>
              </a:rPr>
              <a:t>) * (Y[</a:t>
            </a:r>
            <a:r>
              <a:rPr lang="en-US" dirty="0" err="1">
                <a:latin typeface="Nunito Sans" pitchFamily="2" charset="0"/>
              </a:rPr>
              <a:t>i</a:t>
            </a:r>
            <a:r>
              <a:rPr lang="en-US" dirty="0">
                <a:latin typeface="Nunito Sans" pitchFamily="2" charset="0"/>
              </a:rPr>
              <a:t>] - </a:t>
            </a:r>
            <a:r>
              <a:rPr lang="en-US" dirty="0" err="1">
                <a:latin typeface="Nunito Sans" pitchFamily="2" charset="0"/>
              </a:rPr>
              <a:t>mean_y</a:t>
            </a:r>
            <a:r>
              <a:rPr lang="en-US" dirty="0">
                <a:latin typeface="Nunito Sans" pitchFamily="2" charset="0"/>
              </a:rPr>
              <a:t>) </a:t>
            </a:r>
          </a:p>
          <a:p>
            <a:pPr>
              <a:lnSpc>
                <a:spcPct val="200000"/>
              </a:lnSpc>
            </a:pPr>
            <a:r>
              <a:rPr lang="en-US" dirty="0">
                <a:latin typeface="Nunito Sans" pitchFamily="2" charset="0"/>
              </a:rPr>
              <a:t>			</a:t>
            </a:r>
            <a:r>
              <a:rPr lang="en-US" dirty="0" err="1">
                <a:latin typeface="Nunito Sans" pitchFamily="2" charset="0"/>
              </a:rPr>
              <a:t>denom</a:t>
            </a:r>
            <a:r>
              <a:rPr lang="en-US" dirty="0">
                <a:latin typeface="Nunito Sans" pitchFamily="2" charset="0"/>
              </a:rPr>
              <a:t> += (X[</a:t>
            </a:r>
            <a:r>
              <a:rPr lang="en-US" dirty="0" err="1">
                <a:latin typeface="Nunito Sans" pitchFamily="2" charset="0"/>
              </a:rPr>
              <a:t>i</a:t>
            </a:r>
            <a:r>
              <a:rPr lang="en-US" dirty="0">
                <a:latin typeface="Nunito Sans" pitchFamily="2" charset="0"/>
              </a:rPr>
              <a:t>] - </a:t>
            </a:r>
            <a:r>
              <a:rPr lang="en-US" dirty="0" err="1">
                <a:latin typeface="Nunito Sans" pitchFamily="2" charset="0"/>
              </a:rPr>
              <a:t>mean_x</a:t>
            </a:r>
            <a:r>
              <a:rPr lang="en-US" dirty="0">
                <a:latin typeface="Nunito Sans" pitchFamily="2" charset="0"/>
              </a:rPr>
              <a:t>) ** 2 </a:t>
            </a:r>
          </a:p>
          <a:p>
            <a:pPr>
              <a:lnSpc>
                <a:spcPct val="200000"/>
              </a:lnSpc>
            </a:pPr>
            <a:r>
              <a:rPr lang="en-US" dirty="0">
                <a:latin typeface="Nunito Sans" pitchFamily="2" charset="0"/>
              </a:rPr>
              <a:t>			m = num / </a:t>
            </a:r>
            <a:r>
              <a:rPr lang="en-US" dirty="0" err="1">
                <a:latin typeface="Nunito Sans" pitchFamily="2" charset="0"/>
              </a:rPr>
              <a:t>denom</a:t>
            </a:r>
            <a:r>
              <a:rPr lang="en-US" dirty="0">
                <a:latin typeface="Nunito Sans" pitchFamily="2" charset="0"/>
              </a:rPr>
              <a:t> c = </a:t>
            </a:r>
            <a:r>
              <a:rPr lang="en-US" dirty="0" err="1">
                <a:latin typeface="Nunito Sans" pitchFamily="2" charset="0"/>
              </a:rPr>
              <a:t>mean_y</a:t>
            </a:r>
            <a:r>
              <a:rPr lang="en-US" dirty="0">
                <a:latin typeface="Nunito Sans" pitchFamily="2" charset="0"/>
              </a:rPr>
              <a:t> - (m * </a:t>
            </a:r>
            <a:r>
              <a:rPr lang="en-US" dirty="0" err="1">
                <a:latin typeface="Nunito Sans" pitchFamily="2" charset="0"/>
              </a:rPr>
              <a:t>mean_x</a:t>
            </a:r>
            <a:r>
              <a:rPr lang="en-US" dirty="0">
                <a:latin typeface="Nunito Sans" pitchFamily="2" charset="0"/>
              </a:rPr>
              <a:t>) </a:t>
            </a:r>
          </a:p>
          <a:p>
            <a:pPr>
              <a:lnSpc>
                <a:spcPct val="200000"/>
              </a:lnSpc>
            </a:pPr>
            <a:r>
              <a:rPr lang="en-US" dirty="0">
                <a:latin typeface="Nunito Sans" pitchFamily="2" charset="0"/>
              </a:rPr>
              <a:t>  </a:t>
            </a:r>
          </a:p>
          <a:p>
            <a:pPr>
              <a:lnSpc>
                <a:spcPct val="200000"/>
              </a:lnSpc>
            </a:pPr>
            <a:r>
              <a:rPr lang="en-US" dirty="0">
                <a:latin typeface="Nunito Sans" pitchFamily="2" charset="0"/>
              </a:rPr>
              <a:t>	 	 	# Printing coefficients </a:t>
            </a:r>
          </a:p>
          <a:p>
            <a:pPr>
              <a:lnSpc>
                <a:spcPct val="200000"/>
              </a:lnSpc>
            </a:pPr>
            <a:r>
              <a:rPr lang="en-US" dirty="0">
                <a:latin typeface="Nunito Sans" pitchFamily="2" charset="0"/>
              </a:rPr>
              <a:t>			print("Coefficients") print(m, c) </a:t>
            </a:r>
          </a:p>
          <a:p>
            <a:pPr>
              <a:lnSpc>
                <a:spcPct val="200000"/>
              </a:lnSpc>
            </a:pPr>
            <a:r>
              <a:rPr lang="en-US" dirty="0">
                <a:latin typeface="Nunito Sans" pitchFamily="2" charset="0"/>
              </a:rPr>
              <a:t> 			The above step has given the values of m and c. Substituting them , </a:t>
            </a:r>
          </a:p>
          <a:p>
            <a:pPr>
              <a:lnSpc>
                <a:spcPct val="200000"/>
              </a:lnSpc>
            </a:pPr>
            <a:r>
              <a:rPr lang="en-US" dirty="0">
                <a:latin typeface="Nunito Sans" pitchFamily="2" charset="0"/>
              </a:rPr>
              <a:t>			Shear Strength =  </a:t>
            </a:r>
          </a:p>
          <a:p>
            <a:pPr>
              <a:lnSpc>
                <a:spcPct val="200000"/>
              </a:lnSpc>
            </a:pPr>
            <a:r>
              <a:rPr lang="en-US" dirty="0">
                <a:latin typeface="Nunito Sans" pitchFamily="2" charset="0"/>
              </a:rPr>
              <a:t>	 	 	2627.822359001296 + (-37.15359094490524)  </a:t>
            </a:r>
          </a:p>
          <a:p>
            <a:pPr>
              <a:lnSpc>
                <a:spcPct val="200000"/>
              </a:lnSpc>
            </a:pPr>
            <a:r>
              <a:rPr lang="en-US" dirty="0">
                <a:latin typeface="Nunito Sans" pitchFamily="2" charset="0"/>
              </a:rPr>
              <a:t>			* Age of Propellant </a:t>
            </a:r>
          </a:p>
        </p:txBody>
      </p:sp>
      <p:sp>
        <p:nvSpPr>
          <p:cNvPr id="115" name="Google Shape;115;p3">
            <a:extLst>
              <a:ext uri="{FF2B5EF4-FFF2-40B4-BE49-F238E27FC236}">
                <a16:creationId xmlns:a16="http://schemas.microsoft.com/office/drawing/2014/main" id="{3BD39E65-DE86-3CCA-FCC4-4A3E4AC411C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FD050D5-01B5-3DE7-460A-D17F07C455A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33F470FA-2519-99CC-176B-BF24C10DB65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798B155-51F7-5457-E2AB-72E8183578E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B783491-7FA9-E5AA-A1E6-72D89C8BFEE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D63BD7C5-99EF-458D-B005-69BAB6AE878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C4237AB-D74D-1A39-B2B3-61D0547CC35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60CA2E8-9F65-DD9B-65C8-A359413B928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0379AFB-6FB5-BBC1-A4AE-DE97A581D64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DF08ED3A-F2A0-8E78-A5FA-BE8E23ECF2B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B2FBD71-9506-C06E-2430-BF10145696E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7624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0FEC370-7B41-AE24-D326-1D13EB166C85}"/>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BA28634-6B40-8CBC-45D0-6A64B3C149E1}"/>
              </a:ext>
            </a:extLst>
          </p:cNvPr>
          <p:cNvSpPr txBox="1"/>
          <p:nvPr/>
        </p:nvSpPr>
        <p:spPr>
          <a:xfrm>
            <a:off x="460375" y="762897"/>
            <a:ext cx="10989081" cy="6124713"/>
          </a:xfrm>
          <a:prstGeom prst="rect">
            <a:avLst/>
          </a:prstGeom>
          <a:noFill/>
          <a:ln>
            <a:noFill/>
          </a:ln>
        </p:spPr>
        <p:txBody>
          <a:bodyPr spcFirstLastPara="1" wrap="square" lIns="91425" tIns="45700" rIns="91425" bIns="45700" anchor="t" anchorCtr="0">
            <a:spAutoFit/>
          </a:bodyPr>
          <a:lstStyle/>
          <a:p>
            <a:pPr>
              <a:lnSpc>
                <a:spcPct val="200000"/>
              </a:lnSpc>
            </a:pPr>
            <a:r>
              <a:rPr lang="en-US" sz="1600" dirty="0">
                <a:latin typeface="Nunito Sans" pitchFamily="2" charset="0"/>
              </a:rPr>
              <a:t>			</a:t>
            </a:r>
            <a:r>
              <a:rPr lang="en-US" sz="1600" b="1" dirty="0">
                <a:latin typeface="Nunito Sans" pitchFamily="2" charset="0"/>
              </a:rPr>
              <a:t>Step 7:</a:t>
            </a:r>
            <a:r>
              <a:rPr lang="en-US" sz="1600" dirty="0">
                <a:latin typeface="Nunito Sans" pitchFamily="2" charset="0"/>
              </a:rPr>
              <a:t> The above equation represents the linear regression model.  </a:t>
            </a:r>
          </a:p>
          <a:p>
            <a:pPr>
              <a:lnSpc>
                <a:spcPct val="200000"/>
              </a:lnSpc>
            </a:pPr>
            <a:r>
              <a:rPr lang="en-US" sz="1600" dirty="0">
                <a:latin typeface="Nunito Sans" pitchFamily="2" charset="0"/>
              </a:rPr>
              <a:t>			# Plotting Values and Regression Line     </a:t>
            </a:r>
          </a:p>
          <a:p>
            <a:pPr>
              <a:lnSpc>
                <a:spcPct val="200000"/>
              </a:lnSpc>
            </a:pPr>
            <a:r>
              <a:rPr lang="en-US" sz="1600" dirty="0">
                <a:latin typeface="Nunito Sans" pitchFamily="2" charset="0"/>
              </a:rPr>
              <a:t>			</a:t>
            </a:r>
            <a:r>
              <a:rPr lang="en-US" sz="1600" dirty="0" err="1">
                <a:latin typeface="Nunito Sans" pitchFamily="2" charset="0"/>
              </a:rPr>
              <a:t>maxx_x</a:t>
            </a:r>
            <a:r>
              <a:rPr lang="en-US" sz="1600" dirty="0">
                <a:latin typeface="Nunito Sans" pitchFamily="2" charset="0"/>
              </a:rPr>
              <a:t> = </a:t>
            </a:r>
            <a:r>
              <a:rPr lang="en-US" sz="1600" dirty="0" err="1">
                <a:latin typeface="Nunito Sans" pitchFamily="2" charset="0"/>
              </a:rPr>
              <a:t>np.max</a:t>
            </a:r>
            <a:r>
              <a:rPr lang="en-US" sz="1600" dirty="0">
                <a:latin typeface="Nunito Sans" pitchFamily="2" charset="0"/>
              </a:rPr>
              <a:t>(X) + 10 </a:t>
            </a:r>
          </a:p>
          <a:p>
            <a:pPr>
              <a:lnSpc>
                <a:spcPct val="200000"/>
              </a:lnSpc>
            </a:pPr>
            <a:r>
              <a:rPr lang="en-US" sz="1600" dirty="0">
                <a:latin typeface="Nunito Sans" pitchFamily="2" charset="0"/>
              </a:rPr>
              <a:t>			</a:t>
            </a:r>
            <a:r>
              <a:rPr lang="en-US" sz="1600" dirty="0" err="1">
                <a:latin typeface="Nunito Sans" pitchFamily="2" charset="0"/>
              </a:rPr>
              <a:t>minn_x</a:t>
            </a:r>
            <a:r>
              <a:rPr lang="en-US" sz="1600" dirty="0">
                <a:latin typeface="Nunito Sans" pitchFamily="2" charset="0"/>
              </a:rPr>
              <a:t> = </a:t>
            </a:r>
            <a:r>
              <a:rPr lang="en-US" sz="1600" dirty="0" err="1">
                <a:latin typeface="Nunito Sans" pitchFamily="2" charset="0"/>
              </a:rPr>
              <a:t>np.min</a:t>
            </a:r>
            <a:r>
              <a:rPr lang="en-US" sz="1600" dirty="0">
                <a:latin typeface="Nunito Sans" pitchFamily="2" charset="0"/>
              </a:rPr>
              <a:t>(X) - 10 </a:t>
            </a:r>
          </a:p>
          <a:p>
            <a:pPr>
              <a:lnSpc>
                <a:spcPct val="200000"/>
              </a:lnSpc>
            </a:pPr>
            <a:r>
              <a:rPr lang="en-US" sz="1600" dirty="0">
                <a:latin typeface="Nunito Sans" pitchFamily="2" charset="0"/>
              </a:rPr>
              <a:t>  	 	 	# line values for x and y </a:t>
            </a:r>
          </a:p>
          <a:p>
            <a:pPr>
              <a:lnSpc>
                <a:spcPct val="200000"/>
              </a:lnSpc>
            </a:pPr>
            <a:r>
              <a:rPr lang="en-US" sz="1600" dirty="0">
                <a:latin typeface="Nunito Sans" pitchFamily="2" charset="0"/>
              </a:rPr>
              <a:t>			x = </a:t>
            </a:r>
            <a:r>
              <a:rPr lang="en-US" sz="1600" dirty="0" err="1">
                <a:latin typeface="Nunito Sans" pitchFamily="2" charset="0"/>
              </a:rPr>
              <a:t>np.linspace</a:t>
            </a:r>
            <a:r>
              <a:rPr lang="en-US" sz="1600" dirty="0">
                <a:latin typeface="Nunito Sans" pitchFamily="2" charset="0"/>
              </a:rPr>
              <a:t>(</a:t>
            </a:r>
            <a:r>
              <a:rPr lang="en-US" sz="1600" dirty="0" err="1">
                <a:latin typeface="Nunito Sans" pitchFamily="2" charset="0"/>
              </a:rPr>
              <a:t>minn_x</a:t>
            </a:r>
            <a:r>
              <a:rPr lang="en-US" sz="1600" dirty="0">
                <a:latin typeface="Nunito Sans" pitchFamily="2" charset="0"/>
              </a:rPr>
              <a:t>, </a:t>
            </a:r>
            <a:r>
              <a:rPr lang="en-US" sz="1600" dirty="0" err="1">
                <a:latin typeface="Nunito Sans" pitchFamily="2" charset="0"/>
              </a:rPr>
              <a:t>maxx_x</a:t>
            </a:r>
            <a:r>
              <a:rPr lang="en-US" sz="1600" dirty="0">
                <a:latin typeface="Nunito Sans" pitchFamily="2" charset="0"/>
              </a:rPr>
              <a:t>, 1000)</a:t>
            </a:r>
          </a:p>
          <a:p>
            <a:pPr>
              <a:lnSpc>
                <a:spcPct val="200000"/>
              </a:lnSpc>
            </a:pPr>
            <a:r>
              <a:rPr lang="en-US" sz="1600" dirty="0">
                <a:latin typeface="Nunito Sans" pitchFamily="2" charset="0"/>
              </a:rPr>
              <a:t>			 y = c + m * x </a:t>
            </a:r>
          </a:p>
          <a:p>
            <a:pPr>
              <a:lnSpc>
                <a:spcPct val="200000"/>
              </a:lnSpc>
            </a:pPr>
            <a:r>
              <a:rPr lang="en-US" sz="1600" dirty="0">
                <a:latin typeface="Nunito Sans" pitchFamily="2" charset="0"/>
              </a:rPr>
              <a:t>	   		# Plotting Regression Line </a:t>
            </a:r>
          </a:p>
          <a:p>
            <a:pPr>
              <a:lnSpc>
                <a:spcPct val="200000"/>
              </a:lnSpc>
            </a:pPr>
            <a:r>
              <a:rPr lang="en-US" sz="1600" dirty="0">
                <a:latin typeface="Nunito Sans" pitchFamily="2" charset="0"/>
              </a:rPr>
              <a:t>			</a:t>
            </a:r>
            <a:r>
              <a:rPr lang="en-US" sz="1600" dirty="0" err="1">
                <a:latin typeface="Nunito Sans" pitchFamily="2" charset="0"/>
              </a:rPr>
              <a:t>plt.plot</a:t>
            </a:r>
            <a:r>
              <a:rPr lang="en-US" sz="1600" dirty="0">
                <a:latin typeface="Nunito Sans" pitchFamily="2" charset="0"/>
              </a:rPr>
              <a:t>(x, y, color='#58b970', label='Regression Line') </a:t>
            </a:r>
          </a:p>
          <a:p>
            <a:pPr>
              <a:lnSpc>
                <a:spcPct val="200000"/>
              </a:lnSpc>
            </a:pPr>
            <a:r>
              <a:rPr lang="en-US" sz="1600" dirty="0">
                <a:latin typeface="Nunito Sans" pitchFamily="2" charset="0"/>
              </a:rPr>
              <a:t>	  	 	# Plotting Scatter Points </a:t>
            </a:r>
          </a:p>
          <a:p>
            <a:pPr>
              <a:lnSpc>
                <a:spcPct val="200000"/>
              </a:lnSpc>
            </a:pPr>
            <a:r>
              <a:rPr lang="en-US" sz="1600" dirty="0">
                <a:latin typeface="Nunito Sans" pitchFamily="2" charset="0"/>
              </a:rPr>
              <a:t>			</a:t>
            </a:r>
            <a:r>
              <a:rPr lang="en-US" sz="1600" dirty="0" err="1">
                <a:latin typeface="Nunito Sans" pitchFamily="2" charset="0"/>
              </a:rPr>
              <a:t>plt.scatter</a:t>
            </a:r>
            <a:r>
              <a:rPr lang="en-US" sz="1600" dirty="0">
                <a:latin typeface="Nunito Sans" pitchFamily="2" charset="0"/>
              </a:rPr>
              <a:t>(X, Y, c='#ef5423', label='Scatter Plot') </a:t>
            </a:r>
            <a:r>
              <a:rPr lang="en-US" sz="1600" dirty="0" err="1">
                <a:latin typeface="Nunito Sans" pitchFamily="2" charset="0"/>
              </a:rPr>
              <a:t>plt.xlabel</a:t>
            </a:r>
            <a:r>
              <a:rPr lang="en-US" sz="1600" dirty="0">
                <a:latin typeface="Nunito Sans" pitchFamily="2" charset="0"/>
              </a:rPr>
              <a:t>('Age of Propellant 			(in years)') </a:t>
            </a:r>
            <a:r>
              <a:rPr lang="en-US" sz="1600" dirty="0" err="1">
                <a:latin typeface="Nunito Sans" pitchFamily="2" charset="0"/>
              </a:rPr>
              <a:t>plt.ylabel</a:t>
            </a:r>
            <a:r>
              <a:rPr lang="en-US" sz="1600" dirty="0">
                <a:latin typeface="Nunito Sans" pitchFamily="2" charset="0"/>
              </a:rPr>
              <a:t>('Shear Strength') </a:t>
            </a:r>
            <a:r>
              <a:rPr lang="en-US" sz="1600" dirty="0" err="1">
                <a:latin typeface="Nunito Sans" pitchFamily="2" charset="0"/>
              </a:rPr>
              <a:t>plt.legend</a:t>
            </a:r>
            <a:r>
              <a:rPr lang="en-US" sz="1600" dirty="0">
                <a:latin typeface="Nunito Sans" pitchFamily="2" charset="0"/>
              </a:rPr>
              <a:t>() </a:t>
            </a:r>
            <a:r>
              <a:rPr lang="en-US" sz="1600" dirty="0" err="1">
                <a:latin typeface="Nunito Sans" pitchFamily="2" charset="0"/>
              </a:rPr>
              <a:t>plt.show</a:t>
            </a:r>
            <a:r>
              <a:rPr lang="en-US" sz="1600" dirty="0">
                <a:latin typeface="Nunito Sans" pitchFamily="2" charset="0"/>
              </a:rPr>
              <a:t>() </a:t>
            </a:r>
          </a:p>
        </p:txBody>
      </p:sp>
      <p:sp>
        <p:nvSpPr>
          <p:cNvPr id="115" name="Google Shape;115;p3">
            <a:extLst>
              <a:ext uri="{FF2B5EF4-FFF2-40B4-BE49-F238E27FC236}">
                <a16:creationId xmlns:a16="http://schemas.microsoft.com/office/drawing/2014/main" id="{6805BBE2-06A7-3707-3759-26B7287603B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C8727BF-2F61-9F1C-0B2D-8FC027085CF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CDE02BA9-13F1-2DDD-11F6-2A9DE65C686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8E17ECE4-CD70-81F6-5158-EBE69F04265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BD8F07DA-BEE9-ABF1-CE71-0771914816D7}"/>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6AF9220-8FB4-CA54-3CA4-E2A5EE926B4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14D2677-9E84-A2A8-E207-2F3A4404A41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F28ADAA-5240-3347-E35A-02AF4C3D1EE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6A959D0-4AAE-4362-049C-22A27E30D35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8DC38E1-069A-FB50-1CA5-37A944DC3E7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C50E983-0454-332B-ACA8-C0C104BEB11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9566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45F2713-66E0-3C3D-ACE7-653F2F0D31B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77F9253-B98E-44FD-DD66-C5B4EC550CC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C6D4066-E62E-786D-ED5E-673F7497E1D0}"/>
              </a:ext>
            </a:extLst>
          </p:cNvPr>
          <p:cNvSpPr txBox="1"/>
          <p:nvPr/>
        </p:nvSpPr>
        <p:spPr>
          <a:xfrm>
            <a:off x="1" y="128212"/>
            <a:ext cx="11882264" cy="400069"/>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STATISTICAL RELATIONSHIP BETWEEN THE SHEAR STRENGTH AND THE PROPELLANT AGE</a:t>
            </a:r>
          </a:p>
        </p:txBody>
      </p:sp>
      <p:sp>
        <p:nvSpPr>
          <p:cNvPr id="29700" name="Rectangle 4">
            <a:extLst>
              <a:ext uri="{FF2B5EF4-FFF2-40B4-BE49-F238E27FC236}">
                <a16:creationId xmlns:a16="http://schemas.microsoft.com/office/drawing/2014/main" id="{5F5EB0CD-7AC2-A369-2F6F-CACBE956E7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133F86A2-32E8-C42B-000B-BEE018E976C3}"/>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D899D59-71DC-BDF8-A2AD-071DAC7D151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DDDA998-9835-6AE8-FCDD-85559FE4C0C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A0C4F08A-827D-FAFC-8ED8-F3669217E5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327FDDD-692B-5E2E-FE3E-963671C8590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61DF966-6827-D3F5-A6DD-72C65E02039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4B708C6E-0E41-ECA6-DE49-BE52417AAE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AutoShape 2" descr="A simple 2D illustration showing points classified by different shapes to represent the concept of shattering in VC dimension. In one example, points are separated by a line, demonstrating that they can be classified by a linear model. In another example, points are separated by a circle, showing how a circle can classify different arrangements of points. The image should visually depict points in configurations where a shape (line or circle) can separate them in all possible ways, with some points inside and some outside the shapes, highlighting the concept of shattering.">
            <a:extLst>
              <a:ext uri="{FF2B5EF4-FFF2-40B4-BE49-F238E27FC236}">
                <a16:creationId xmlns:a16="http://schemas.microsoft.com/office/drawing/2014/main" id="{36CCF49E-6E81-39D4-B3EB-82B45C430AF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91923ED9-A351-0B30-745B-F2A7E917E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8918" y="951868"/>
            <a:ext cx="9263921" cy="5717960"/>
          </a:xfrm>
          <a:prstGeom prst="rect">
            <a:avLst/>
          </a:prstGeom>
          <a:noFill/>
          <a:extLst>
            <a:ext uri="{909E8E84-426E-40DD-AFC4-6F175D3DCCD1}">
              <a14:hiddenFill xmlns:a14="http://schemas.microsoft.com/office/drawing/2010/main">
                <a:solidFill>
                  <a:srgbClr val="FFFFFF"/>
                </a:solidFill>
              </a14:hiddenFill>
            </a:ext>
          </a:extLst>
        </p:spPr>
      </p:pic>
      <p:pic>
        <p:nvPicPr>
          <p:cNvPr id="117" name="Google Shape;117;p3">
            <a:extLst>
              <a:ext uri="{FF2B5EF4-FFF2-40B4-BE49-F238E27FC236}">
                <a16:creationId xmlns:a16="http://schemas.microsoft.com/office/drawing/2014/main" id="{EC5477A4-7457-AE94-9182-F527E4A5FFAC}"/>
              </a:ext>
            </a:extLst>
          </p:cNvPr>
          <p:cNvPicPr preferRelativeResize="0"/>
          <p:nvPr/>
        </p:nvPicPr>
        <p:blipFill rotWithShape="1">
          <a:blip r:embed="rId4"/>
          <a:srcRect/>
          <a:stretch>
            <a:fillRect/>
          </a:stretch>
        </p:blipFill>
        <p:spPr>
          <a:xfrm>
            <a:off x="9525600" y="6337710"/>
            <a:ext cx="2356664" cy="298800"/>
          </a:xfrm>
          <a:prstGeom prst="rect">
            <a:avLst/>
          </a:prstGeom>
          <a:noFill/>
          <a:ln>
            <a:noFill/>
          </a:ln>
        </p:spPr>
      </p:pic>
    </p:spTree>
    <p:extLst>
      <p:ext uri="{BB962C8B-B14F-4D97-AF65-F5344CB8AC3E}">
        <p14:creationId xmlns:p14="http://schemas.microsoft.com/office/powerpoint/2010/main" val="428171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2BE64A0-A80D-4F6F-19C9-88575B26DFD9}"/>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2D86E54-811E-D949-9B16-2A9F41BFBE9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9432E48-C373-E8C3-56BC-D60FEF5C3EFF}"/>
              </a:ext>
            </a:extLst>
          </p:cNvPr>
          <p:cNvSpPr txBox="1"/>
          <p:nvPr/>
        </p:nvSpPr>
        <p:spPr>
          <a:xfrm>
            <a:off x="1" y="128212"/>
            <a:ext cx="11882264" cy="400069"/>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STATISTICAL RELATIONSHIP BETWEEN THE SHEAR STRENGTH AND THE PROPELLANT AGE</a:t>
            </a:r>
          </a:p>
        </p:txBody>
      </p:sp>
      <p:sp>
        <p:nvSpPr>
          <p:cNvPr id="29700" name="Rectangle 4">
            <a:extLst>
              <a:ext uri="{FF2B5EF4-FFF2-40B4-BE49-F238E27FC236}">
                <a16:creationId xmlns:a16="http://schemas.microsoft.com/office/drawing/2014/main" id="{76B87850-51A1-8506-F5F9-FE029A40E93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AA14F881-9CAA-BDF0-5F61-A0F8DEBAE55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7A4A2DCF-362C-05C1-14CD-73C6C710B27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84267C3-B8F5-2E2F-AE5C-DF9187FEF60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C041317C-4905-9059-AC7E-BD847B4139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BECE5A4F-EF8C-1E94-91D1-AA747118A3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64B54F9-40D5-2881-3882-1C1270E6461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D799CAAD-3C5F-D2CF-B6E5-FBE28064E1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AutoShape 2" descr="A simple 2D illustration showing points classified by different shapes to represent the concept of shattering in VC dimension. In one example, points are separated by a line, demonstrating that they can be classified by a linear model. In another example, points are separated by a circle, showing how a circle can classify different arrangements of points. The image should visually depict points in configurations where a shape (line or circle) can separate them in all possible ways, with some points inside and some outside the shapes, highlighting the concept of shattering.">
            <a:extLst>
              <a:ext uri="{FF2B5EF4-FFF2-40B4-BE49-F238E27FC236}">
                <a16:creationId xmlns:a16="http://schemas.microsoft.com/office/drawing/2014/main" id="{3D226FE5-01EA-BBE9-B7B0-EF5A3F0717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7" name="Google Shape;117;p3">
            <a:extLst>
              <a:ext uri="{FF2B5EF4-FFF2-40B4-BE49-F238E27FC236}">
                <a16:creationId xmlns:a16="http://schemas.microsoft.com/office/drawing/2014/main" id="{30910946-BEF4-323D-9B9C-17CB256EF499}"/>
              </a:ext>
            </a:extLst>
          </p:cNvPr>
          <p:cNvPicPr preferRelativeResize="0"/>
          <p:nvPr/>
        </p:nvPicPr>
        <p:blipFill rotWithShape="1">
          <a:blip r:embed="rId3"/>
          <a:srcRect/>
          <a:stretch>
            <a:fillRect/>
          </a:stretch>
        </p:blipFill>
        <p:spPr>
          <a:xfrm>
            <a:off x="9525600" y="6337710"/>
            <a:ext cx="2356664" cy="298800"/>
          </a:xfrm>
          <a:prstGeom prst="rect">
            <a:avLst/>
          </a:prstGeom>
          <a:noFill/>
          <a:ln>
            <a:noFill/>
          </a:ln>
        </p:spPr>
      </p:pic>
      <p:sp>
        <p:nvSpPr>
          <p:cNvPr id="10" name="TextBox 9">
            <a:extLst>
              <a:ext uri="{FF2B5EF4-FFF2-40B4-BE49-F238E27FC236}">
                <a16:creationId xmlns:a16="http://schemas.microsoft.com/office/drawing/2014/main" id="{6B5D1CC1-B751-3873-FCEB-43D095ABC6EE}"/>
              </a:ext>
            </a:extLst>
          </p:cNvPr>
          <p:cNvSpPr txBox="1"/>
          <p:nvPr/>
        </p:nvSpPr>
        <p:spPr>
          <a:xfrm>
            <a:off x="1154242" y="1088144"/>
            <a:ext cx="10372739" cy="4093428"/>
          </a:xfrm>
          <a:prstGeom prst="rect">
            <a:avLst/>
          </a:prstGeom>
          <a:noFill/>
        </p:spPr>
        <p:txBody>
          <a:bodyPr wrap="square">
            <a:spAutoFit/>
          </a:bodyPr>
          <a:lstStyle/>
          <a:p>
            <a:r>
              <a:rPr lang="en-US" sz="2000" b="1" dirty="0">
                <a:latin typeface="Nunito Sans" pitchFamily="2" charset="0"/>
              </a:rPr>
              <a:t>Types of Linear Regression </a:t>
            </a:r>
          </a:p>
          <a:p>
            <a:r>
              <a:rPr lang="en-US" sz="2000" dirty="0">
                <a:latin typeface="Nunito Sans" pitchFamily="2" charset="0"/>
              </a:rPr>
              <a:t>It is of two types: Simple and Multiple.  </a:t>
            </a:r>
          </a:p>
          <a:p>
            <a:r>
              <a:rPr lang="en-US" sz="2000" dirty="0">
                <a:latin typeface="Nunito Sans" pitchFamily="2" charset="0"/>
              </a:rPr>
              <a:t>o	</a:t>
            </a:r>
            <a:r>
              <a:rPr lang="en-US" sz="2000" b="1" dirty="0">
                <a:latin typeface="Nunito Sans" pitchFamily="2" charset="0"/>
              </a:rPr>
              <a:t>Simple Linear Regression </a:t>
            </a:r>
            <a:r>
              <a:rPr lang="en-US" sz="2000" dirty="0">
                <a:latin typeface="Nunito Sans" pitchFamily="2" charset="0"/>
              </a:rPr>
              <a:t>is where only one independent variable is present and the model has to find the linear relationship of it with the dependent variable </a:t>
            </a:r>
          </a:p>
          <a:p>
            <a:r>
              <a:rPr lang="en-US" sz="2000" b="1" dirty="0">
                <a:latin typeface="Nunito Sans" pitchFamily="2" charset="0"/>
              </a:rPr>
              <a:t>Equation of Simple Linear Regression, </a:t>
            </a:r>
            <a:r>
              <a:rPr lang="en-US" sz="2000" dirty="0">
                <a:latin typeface="Nunito Sans" pitchFamily="2" charset="0"/>
              </a:rPr>
              <a:t>where </a:t>
            </a:r>
            <a:r>
              <a:rPr lang="en-US" sz="2000" dirty="0" err="1">
                <a:latin typeface="Nunito Sans" pitchFamily="2" charset="0"/>
              </a:rPr>
              <a:t>bo</a:t>
            </a:r>
            <a:r>
              <a:rPr lang="en-US" sz="2000" dirty="0">
                <a:latin typeface="Nunito Sans" pitchFamily="2" charset="0"/>
              </a:rPr>
              <a:t> is the intercept, b1 is coefficient or slope, x is the independent variable and y is the dependent variable. </a:t>
            </a:r>
          </a:p>
          <a:p>
            <a:endParaRPr lang="en-US" sz="2000" dirty="0">
              <a:latin typeface="Nunito Sans" pitchFamily="2" charset="0"/>
            </a:endParaRPr>
          </a:p>
          <a:p>
            <a:r>
              <a:rPr lang="en-US" sz="2000" dirty="0">
                <a:latin typeface="Nunito Sans" pitchFamily="2" charset="0"/>
              </a:rPr>
              <a:t>  </a:t>
            </a:r>
          </a:p>
          <a:p>
            <a:r>
              <a:rPr lang="en-US" sz="2000" dirty="0">
                <a:latin typeface="Nunito Sans" pitchFamily="2" charset="0"/>
              </a:rPr>
              <a:t>o	In </a:t>
            </a:r>
            <a:r>
              <a:rPr lang="en-US" sz="2000" b="1" dirty="0">
                <a:latin typeface="Nunito Sans" pitchFamily="2" charset="0"/>
              </a:rPr>
              <a:t>Multiple Linear Regression </a:t>
            </a:r>
            <a:r>
              <a:rPr lang="en-US" sz="2000" dirty="0">
                <a:latin typeface="Nunito Sans" pitchFamily="2" charset="0"/>
              </a:rPr>
              <a:t>there are more than one independent variables for the model to find the relationship. </a:t>
            </a:r>
          </a:p>
          <a:p>
            <a:r>
              <a:rPr lang="en-US" sz="2000" b="1" dirty="0">
                <a:latin typeface="Nunito Sans" pitchFamily="2" charset="0"/>
              </a:rPr>
              <a:t>Equation of Multiple Linear Regression</a:t>
            </a:r>
            <a:r>
              <a:rPr lang="en-US" sz="2000" dirty="0">
                <a:latin typeface="Nunito Sans" pitchFamily="2" charset="0"/>
              </a:rPr>
              <a:t>, where </a:t>
            </a:r>
            <a:r>
              <a:rPr lang="en-US" sz="2000" dirty="0" err="1">
                <a:latin typeface="Nunito Sans" pitchFamily="2" charset="0"/>
              </a:rPr>
              <a:t>bo</a:t>
            </a:r>
            <a:r>
              <a:rPr lang="en-US" sz="2000" dirty="0">
                <a:latin typeface="Nunito Sans" pitchFamily="2" charset="0"/>
              </a:rPr>
              <a:t> is the intercept, b1,b2,b3,b4…,bn are coefficients or slopes of the independent variables x1,x2,x3,x4…,</a:t>
            </a:r>
            <a:r>
              <a:rPr lang="en-US" sz="2000" dirty="0" err="1">
                <a:latin typeface="Nunito Sans" pitchFamily="2" charset="0"/>
              </a:rPr>
              <a:t>xn</a:t>
            </a:r>
            <a:r>
              <a:rPr lang="en-US" sz="2000" dirty="0">
                <a:latin typeface="Nunito Sans" pitchFamily="2" charset="0"/>
              </a:rPr>
              <a:t> and y is the dependent variable. </a:t>
            </a:r>
          </a:p>
        </p:txBody>
      </p:sp>
      <p:pic>
        <p:nvPicPr>
          <p:cNvPr id="12" name="Picture 11">
            <a:extLst>
              <a:ext uri="{FF2B5EF4-FFF2-40B4-BE49-F238E27FC236}">
                <a16:creationId xmlns:a16="http://schemas.microsoft.com/office/drawing/2014/main" id="{B85BEB8A-B522-5A6B-959C-97B9E5F58785}"/>
              </a:ext>
            </a:extLst>
          </p:cNvPr>
          <p:cNvPicPr/>
          <p:nvPr/>
        </p:nvPicPr>
        <p:blipFill>
          <a:blip r:embed="rId4"/>
          <a:stretch>
            <a:fillRect/>
          </a:stretch>
        </p:blipFill>
        <p:spPr>
          <a:xfrm>
            <a:off x="4302176" y="5200080"/>
            <a:ext cx="4691921" cy="951636"/>
          </a:xfrm>
          <a:prstGeom prst="rect">
            <a:avLst/>
          </a:prstGeom>
        </p:spPr>
      </p:pic>
      <p:pic>
        <p:nvPicPr>
          <p:cNvPr id="13" name="Picture 12">
            <a:extLst>
              <a:ext uri="{FF2B5EF4-FFF2-40B4-BE49-F238E27FC236}">
                <a16:creationId xmlns:a16="http://schemas.microsoft.com/office/drawing/2014/main" id="{9B4D0C2E-D1E0-60C3-13C3-88776C3361F5}"/>
              </a:ext>
            </a:extLst>
          </p:cNvPr>
          <p:cNvPicPr/>
          <p:nvPr/>
        </p:nvPicPr>
        <p:blipFill>
          <a:blip r:embed="rId5"/>
          <a:stretch>
            <a:fillRect/>
          </a:stretch>
        </p:blipFill>
        <p:spPr>
          <a:xfrm>
            <a:off x="5313862" y="2983282"/>
            <a:ext cx="1881417" cy="520668"/>
          </a:xfrm>
          <a:prstGeom prst="rect">
            <a:avLst/>
          </a:prstGeom>
        </p:spPr>
      </p:pic>
    </p:spTree>
    <p:extLst>
      <p:ext uri="{BB962C8B-B14F-4D97-AF65-F5344CB8AC3E}">
        <p14:creationId xmlns:p14="http://schemas.microsoft.com/office/powerpoint/2010/main" val="4242062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FD4C6A9-917B-0168-5F62-E806CC0C97E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196B085-BB7E-0C59-7585-0744EDCC3EBB}"/>
              </a:ext>
            </a:extLst>
          </p:cNvPr>
          <p:cNvSpPr txBox="1"/>
          <p:nvPr/>
        </p:nvSpPr>
        <p:spPr>
          <a:xfrm>
            <a:off x="460375" y="1167627"/>
            <a:ext cx="10989081" cy="1938952"/>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t>A Linear Regression model’s main aim is to find the best fit linear line and the optimal values of intercept and coefficients such that the error is minimized.</a:t>
            </a:r>
          </a:p>
          <a:p>
            <a:pPr>
              <a:lnSpc>
                <a:spcPct val="150000"/>
              </a:lnSpc>
            </a:pPr>
            <a:r>
              <a:rPr lang="en-US" sz="2000" dirty="0"/>
              <a:t>Error is the difference between the actual value and Predicted value and the goal is to reduce this difference.</a:t>
            </a:r>
          </a:p>
        </p:txBody>
      </p:sp>
      <p:sp>
        <p:nvSpPr>
          <p:cNvPr id="115" name="Google Shape;115;p3">
            <a:extLst>
              <a:ext uri="{FF2B5EF4-FFF2-40B4-BE49-F238E27FC236}">
                <a16:creationId xmlns:a16="http://schemas.microsoft.com/office/drawing/2014/main" id="{00607FBB-D3C4-BDFE-5243-18210F9C92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5B7AA3C-B860-3E24-735E-424CDF3F4458}"/>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REGRESSION MODEL</a:t>
            </a:r>
          </a:p>
        </p:txBody>
      </p:sp>
      <p:pic>
        <p:nvPicPr>
          <p:cNvPr id="117" name="Google Shape;117;p3">
            <a:extLst>
              <a:ext uri="{FF2B5EF4-FFF2-40B4-BE49-F238E27FC236}">
                <a16:creationId xmlns:a16="http://schemas.microsoft.com/office/drawing/2014/main" id="{3D4950A8-605E-70DE-10A3-1C196D0A9F4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43C271AD-DF75-9759-D03E-9194BC9C6F0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13B46BA-7703-0AB9-6D4D-8B9F0DB72599}"/>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2AA4BD8-AE5F-D820-C24B-8C1C45593C9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FC6676F-9B73-6DB2-0541-208FDDD8578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66827DB-3CF3-9A58-F887-9ED3D3D980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CF1B5DF4-C7A4-64CE-2C32-30C4BC66EE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7849BC5-D0B4-520E-AD87-7B2BFAE745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E427C50-D793-BCCD-5707-968DA648D6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55197278-0BC1-B38B-21DB-B5DF9A0EEC21}"/>
              </a:ext>
            </a:extLst>
          </p:cNvPr>
          <p:cNvPicPr/>
          <p:nvPr/>
        </p:nvPicPr>
        <p:blipFill>
          <a:blip r:embed="rId4"/>
          <a:stretch>
            <a:fillRect/>
          </a:stretch>
        </p:blipFill>
        <p:spPr>
          <a:xfrm>
            <a:off x="2263515" y="2895658"/>
            <a:ext cx="7262085" cy="3962342"/>
          </a:xfrm>
          <a:prstGeom prst="rect">
            <a:avLst/>
          </a:prstGeom>
        </p:spPr>
      </p:pic>
    </p:spTree>
    <p:extLst>
      <p:ext uri="{BB962C8B-B14F-4D97-AF65-F5344CB8AC3E}">
        <p14:creationId xmlns:p14="http://schemas.microsoft.com/office/powerpoint/2010/main" val="2813596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6FF2FD9-81DE-5079-DC13-C066C16A7E4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CF7EC15-8AFA-98C1-99D1-62E021A9F391}"/>
              </a:ext>
            </a:extLst>
          </p:cNvPr>
          <p:cNvSpPr txBox="1"/>
          <p:nvPr/>
        </p:nvSpPr>
        <p:spPr>
          <a:xfrm>
            <a:off x="460375" y="1167627"/>
            <a:ext cx="10989081" cy="4708941"/>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t>•	x is our dependent variable which is plotted on the x-axis and y is the dependent variable which is plotted on the y-axis. </a:t>
            </a:r>
          </a:p>
          <a:p>
            <a:pPr>
              <a:lnSpc>
                <a:spcPct val="150000"/>
              </a:lnSpc>
            </a:pPr>
            <a:r>
              <a:rPr lang="en-US" sz="2000" dirty="0"/>
              <a:t>•	Black dots are the data points </a:t>
            </a:r>
            <a:r>
              <a:rPr lang="en-US" sz="2000" dirty="0" err="1"/>
              <a:t>i.e</a:t>
            </a:r>
            <a:r>
              <a:rPr lang="en-US" sz="2000" dirty="0"/>
              <a:t> the actual values. </a:t>
            </a:r>
          </a:p>
          <a:p>
            <a:pPr>
              <a:lnSpc>
                <a:spcPct val="150000"/>
              </a:lnSpc>
            </a:pPr>
            <a:r>
              <a:rPr lang="en-US" sz="2000" dirty="0"/>
              <a:t>•	</a:t>
            </a:r>
            <a:r>
              <a:rPr lang="en-US" sz="2000" dirty="0" err="1"/>
              <a:t>bo</a:t>
            </a:r>
            <a:r>
              <a:rPr lang="en-US" sz="2000" dirty="0"/>
              <a:t> is the intercept which is 10 and b1 is the slope of the x variable. </a:t>
            </a:r>
          </a:p>
          <a:p>
            <a:pPr>
              <a:lnSpc>
                <a:spcPct val="150000"/>
              </a:lnSpc>
            </a:pPr>
            <a:r>
              <a:rPr lang="en-US" sz="2000" dirty="0"/>
              <a:t>•	The blue line is the best fit line predicted by the model </a:t>
            </a:r>
            <a:r>
              <a:rPr lang="en-US" sz="2000" dirty="0" err="1"/>
              <a:t>i.e</a:t>
            </a:r>
            <a:r>
              <a:rPr lang="en-US" sz="2000" dirty="0"/>
              <a:t> the predicted values lie on the blue line. </a:t>
            </a:r>
          </a:p>
          <a:p>
            <a:pPr>
              <a:lnSpc>
                <a:spcPct val="150000"/>
              </a:lnSpc>
            </a:pPr>
            <a:r>
              <a:rPr lang="en-US" sz="2000" dirty="0"/>
              <a:t>•	The vertical distance between the data point and the regression line is known as error or residual.  </a:t>
            </a:r>
          </a:p>
          <a:p>
            <a:pPr>
              <a:lnSpc>
                <a:spcPct val="150000"/>
              </a:lnSpc>
            </a:pPr>
            <a:r>
              <a:rPr lang="en-US" sz="2000" dirty="0"/>
              <a:t>•	Each data point has one residual and the sum of all the differences is known as the Sum of Residuals/Errors. </a:t>
            </a:r>
          </a:p>
        </p:txBody>
      </p:sp>
      <p:sp>
        <p:nvSpPr>
          <p:cNvPr id="115" name="Google Shape;115;p3">
            <a:extLst>
              <a:ext uri="{FF2B5EF4-FFF2-40B4-BE49-F238E27FC236}">
                <a16:creationId xmlns:a16="http://schemas.microsoft.com/office/drawing/2014/main" id="{0A2209B2-A533-2D13-50AF-9A63D3288AB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D80A662-4638-3B8D-3C6C-194FCE57C772}"/>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REGRESSION MODEL</a:t>
            </a:r>
          </a:p>
        </p:txBody>
      </p:sp>
      <p:pic>
        <p:nvPicPr>
          <p:cNvPr id="117" name="Google Shape;117;p3">
            <a:extLst>
              <a:ext uri="{FF2B5EF4-FFF2-40B4-BE49-F238E27FC236}">
                <a16:creationId xmlns:a16="http://schemas.microsoft.com/office/drawing/2014/main" id="{632DC78E-C3C1-EEA7-D147-1D5CEC657231}"/>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A3AAC30-C669-6466-357E-E986C3FC043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B5BA0CB-4000-C99C-C532-E7441E76730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71080313-4D1F-A383-72DB-30BF4EECE28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B9F0185-99BD-6795-DF41-5CB24B341D8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FDB5740-BA16-ABED-5396-BB088F35F42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B5011B91-88C4-1072-552E-B5A2612CFC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27FF8AE8-CE7A-980A-7399-6F3145F58F9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DEFABD9-3EEB-B74C-8573-C2D59C6115B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33579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FD39963-8EAE-9033-3381-20F35B02E9F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BB11E1D1-FDCE-EAA6-3E7F-C9AA425BA8CE}"/>
              </a:ext>
            </a:extLst>
          </p:cNvPr>
          <p:cNvSpPr txBox="1"/>
          <p:nvPr/>
        </p:nvSpPr>
        <p:spPr>
          <a:xfrm>
            <a:off x="460375" y="1167627"/>
            <a:ext cx="10989081" cy="4708941"/>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t>Residual/Error = Actual values – Predicted Values </a:t>
            </a:r>
          </a:p>
          <a:p>
            <a:pPr>
              <a:lnSpc>
                <a:spcPct val="150000"/>
              </a:lnSpc>
            </a:pPr>
            <a:r>
              <a:rPr lang="en-US" sz="2000" dirty="0"/>
              <a:t>Sum of Residuals/Errors = Sum(Actual- Predicted Values) </a:t>
            </a:r>
          </a:p>
          <a:p>
            <a:pPr>
              <a:lnSpc>
                <a:spcPct val="150000"/>
              </a:lnSpc>
            </a:pPr>
            <a:r>
              <a:rPr lang="en-US" sz="2000" dirty="0"/>
              <a:t>Square of Sum of Residuals/Errors = (Sum(Actual- Predicted Values))</a:t>
            </a:r>
            <a:r>
              <a:rPr lang="en-IN" sz="2000" b="0" i="0" dirty="0">
                <a:solidFill>
                  <a:srgbClr val="000000"/>
                </a:solidFill>
                <a:effectLst/>
                <a:latin typeface="Helvetica Neue"/>
              </a:rPr>
              <a:t> ²</a:t>
            </a:r>
          </a:p>
          <a:p>
            <a:pPr>
              <a:lnSpc>
                <a:spcPct val="150000"/>
              </a:lnSpc>
            </a:pPr>
            <a:endParaRPr lang="en-IN" sz="2000" dirty="0">
              <a:solidFill>
                <a:srgbClr val="000000"/>
              </a:solidFill>
              <a:latin typeface="Helvetica Neue"/>
            </a:endParaRPr>
          </a:p>
          <a:p>
            <a:pPr>
              <a:lnSpc>
                <a:spcPct val="150000"/>
              </a:lnSpc>
            </a:pPr>
            <a:endParaRPr lang="en-IN" sz="2000" b="0" i="0" dirty="0">
              <a:solidFill>
                <a:srgbClr val="000000"/>
              </a:solidFill>
              <a:effectLst/>
              <a:latin typeface="Helvetica Neue"/>
            </a:endParaRPr>
          </a:p>
          <a:p>
            <a:pPr>
              <a:lnSpc>
                <a:spcPct val="150000"/>
              </a:lnSpc>
            </a:pPr>
            <a:endParaRPr lang="en-IN" sz="2000" dirty="0">
              <a:solidFill>
                <a:srgbClr val="000000"/>
              </a:solidFill>
              <a:latin typeface="Helvetica Neue"/>
            </a:endParaRPr>
          </a:p>
          <a:p>
            <a:pPr>
              <a:lnSpc>
                <a:spcPct val="150000"/>
              </a:lnSpc>
            </a:pPr>
            <a:endParaRPr lang="en-IN" sz="2000" b="0" i="0" dirty="0">
              <a:solidFill>
                <a:srgbClr val="000000"/>
              </a:solidFill>
              <a:effectLst/>
              <a:latin typeface="Helvetica Neue"/>
            </a:endParaRPr>
          </a:p>
          <a:p>
            <a:pPr>
              <a:lnSpc>
                <a:spcPct val="150000"/>
              </a:lnSpc>
            </a:pPr>
            <a:r>
              <a:rPr lang="en-US" sz="2000" dirty="0"/>
              <a:t>The aim of Bayesian Linear Regression is to find the “posterior” distribution for the model parameters.</a:t>
            </a:r>
          </a:p>
          <a:p>
            <a:pPr>
              <a:lnSpc>
                <a:spcPct val="150000"/>
              </a:lnSpc>
            </a:pPr>
            <a:r>
              <a:rPr lang="en-US" sz="2000" dirty="0"/>
              <a:t>The expression for Posterior is :</a:t>
            </a:r>
          </a:p>
          <a:p>
            <a:pPr>
              <a:lnSpc>
                <a:spcPct val="150000"/>
              </a:lnSpc>
            </a:pPr>
            <a:endParaRPr lang="en-US" sz="2000" dirty="0"/>
          </a:p>
        </p:txBody>
      </p:sp>
      <p:sp>
        <p:nvSpPr>
          <p:cNvPr id="115" name="Google Shape;115;p3">
            <a:extLst>
              <a:ext uri="{FF2B5EF4-FFF2-40B4-BE49-F238E27FC236}">
                <a16:creationId xmlns:a16="http://schemas.microsoft.com/office/drawing/2014/main" id="{2C1491DE-95F9-4031-3F41-9CAFB114D00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260D616-35D8-B422-132B-767C71553F43}"/>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MATHEMATICAL APPROACH: </a:t>
            </a:r>
          </a:p>
        </p:txBody>
      </p:sp>
      <p:pic>
        <p:nvPicPr>
          <p:cNvPr id="117" name="Google Shape;117;p3">
            <a:extLst>
              <a:ext uri="{FF2B5EF4-FFF2-40B4-BE49-F238E27FC236}">
                <a16:creationId xmlns:a16="http://schemas.microsoft.com/office/drawing/2014/main" id="{BB24A3DD-536C-3B8A-38D7-DBD445C4570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09DF54BF-8D24-E774-AF59-D4BFB462F24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11EB9EA7-96A2-7507-377A-4016D0DEA7A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70E5CDB5-DE25-5527-69CB-758CAE9188C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55CE573-855D-B44A-A1E6-F427294230F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52EEB8B-D748-50DC-6E6B-9ED45DB0A0A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08D3108-A266-ACFD-82C7-7A621372CF0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359B8BAC-D31D-2B7B-5689-92868CCD80C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C5FA4FC-9630-7934-4BF7-56FC8702A3D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9307FBA4-CD1B-624F-32A0-0B83DB851AEB}"/>
              </a:ext>
            </a:extLst>
          </p:cNvPr>
          <p:cNvPicPr/>
          <p:nvPr/>
        </p:nvPicPr>
        <p:blipFill>
          <a:blip r:embed="rId4"/>
          <a:stretch>
            <a:fillRect/>
          </a:stretch>
        </p:blipFill>
        <p:spPr>
          <a:xfrm>
            <a:off x="4977765" y="3063875"/>
            <a:ext cx="2236470" cy="730250"/>
          </a:xfrm>
          <a:prstGeom prst="rect">
            <a:avLst/>
          </a:prstGeom>
        </p:spPr>
      </p:pic>
      <p:pic>
        <p:nvPicPr>
          <p:cNvPr id="3" name="Picture 2">
            <a:extLst>
              <a:ext uri="{FF2B5EF4-FFF2-40B4-BE49-F238E27FC236}">
                <a16:creationId xmlns:a16="http://schemas.microsoft.com/office/drawing/2014/main" id="{7E2DBDEE-0C42-C7E7-96FE-9C4CEA715FB7}"/>
              </a:ext>
            </a:extLst>
          </p:cNvPr>
          <p:cNvPicPr/>
          <p:nvPr/>
        </p:nvPicPr>
        <p:blipFill>
          <a:blip r:embed="rId5"/>
          <a:stretch>
            <a:fillRect/>
          </a:stretch>
        </p:blipFill>
        <p:spPr>
          <a:xfrm>
            <a:off x="3702570" y="5248266"/>
            <a:ext cx="3725977" cy="769218"/>
          </a:xfrm>
          <a:prstGeom prst="rect">
            <a:avLst/>
          </a:prstGeom>
        </p:spPr>
      </p:pic>
    </p:spTree>
    <p:extLst>
      <p:ext uri="{BB962C8B-B14F-4D97-AF65-F5344CB8AC3E}">
        <p14:creationId xmlns:p14="http://schemas.microsoft.com/office/powerpoint/2010/main" val="647705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94FE9BA-42EC-9F74-13A4-23FFE48CEF5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B330A779-5470-E215-6CAB-C22BC98C4AF9}"/>
              </a:ext>
            </a:extLst>
          </p:cNvPr>
          <p:cNvSpPr txBox="1"/>
          <p:nvPr/>
        </p:nvSpPr>
        <p:spPr>
          <a:xfrm>
            <a:off x="1" y="1167627"/>
            <a:ext cx="12681678"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Bayesian Regression is used when the data is insufficient in the dataset or the data is poorly distributed.  </a:t>
            </a:r>
          </a:p>
          <a:p>
            <a:pPr>
              <a:lnSpc>
                <a:spcPct val="150000"/>
              </a:lnSpc>
            </a:pPr>
            <a:r>
              <a:rPr lang="en-US" sz="2000" dirty="0">
                <a:latin typeface="Nunito Sans" pitchFamily="2" charset="0"/>
              </a:rPr>
              <a:t>•  The output of a Bayesian Regression model is obtained from a probability distribution.  </a:t>
            </a:r>
          </a:p>
          <a:p>
            <a:pPr>
              <a:lnSpc>
                <a:spcPct val="150000"/>
              </a:lnSpc>
            </a:pPr>
            <a:r>
              <a:rPr lang="en-US" sz="2000" dirty="0">
                <a:latin typeface="Nunito Sans" pitchFamily="2" charset="0"/>
              </a:rPr>
              <a:t> </a:t>
            </a:r>
          </a:p>
          <a:p>
            <a:pPr>
              <a:lnSpc>
                <a:spcPct val="150000"/>
              </a:lnSpc>
            </a:pPr>
            <a:r>
              <a:rPr lang="en-US" sz="2000" dirty="0">
                <a:latin typeface="Nunito Sans" pitchFamily="2" charset="0"/>
              </a:rPr>
              <a:t>where  </a:t>
            </a:r>
          </a:p>
          <a:p>
            <a:pPr marL="342900" indent="-342900">
              <a:lnSpc>
                <a:spcPct val="150000"/>
              </a:lnSpc>
              <a:buFont typeface="Arial" panose="020B0604020202020204" pitchFamily="34" charset="0"/>
              <a:buChar char="•"/>
            </a:pPr>
            <a:r>
              <a:rPr lang="en-US" sz="2000" dirty="0">
                <a:latin typeface="Nunito Sans" pitchFamily="2" charset="0"/>
              </a:rPr>
              <a:t>Posterior: It is the probability of an event to occur; say, H, given that another event; say, E has already occurred. i.e., P(H | E). </a:t>
            </a:r>
          </a:p>
          <a:p>
            <a:pPr marL="342900" indent="-342900">
              <a:lnSpc>
                <a:spcPct val="150000"/>
              </a:lnSpc>
              <a:buFont typeface="Arial" panose="020B0604020202020204" pitchFamily="34" charset="0"/>
              <a:buChar char="•"/>
            </a:pPr>
            <a:r>
              <a:rPr lang="en-US" sz="2000" dirty="0">
                <a:latin typeface="Nunito Sans" pitchFamily="2" charset="0"/>
              </a:rPr>
              <a:t>Prior: It is the probability of an event H has occurred prior to another event. i.e., P(H) </a:t>
            </a:r>
          </a:p>
          <a:p>
            <a:pPr marL="342900" indent="-342900">
              <a:lnSpc>
                <a:spcPct val="150000"/>
              </a:lnSpc>
              <a:buFont typeface="Arial" panose="020B0604020202020204" pitchFamily="34" charset="0"/>
              <a:buChar char="•"/>
            </a:pPr>
            <a:r>
              <a:rPr lang="en-US" sz="2000" dirty="0">
                <a:latin typeface="Nunito Sans" pitchFamily="2" charset="0"/>
              </a:rPr>
              <a:t>Likelihood: It is a likelihood function in which some parameter variable is marginalized. </a:t>
            </a:r>
          </a:p>
          <a:p>
            <a:pPr>
              <a:lnSpc>
                <a:spcPct val="150000"/>
              </a:lnSpc>
            </a:pPr>
            <a:r>
              <a:rPr lang="en-US" sz="2000" dirty="0">
                <a:latin typeface="Nunito Sans" pitchFamily="2" charset="0"/>
              </a:rPr>
              <a:t>•   The Bayesian Ridge Regression formula is as follows: p(</a:t>
            </a:r>
            <a:r>
              <a:rPr lang="en-US" sz="2000" dirty="0" err="1">
                <a:latin typeface="Nunito Sans" pitchFamily="2" charset="0"/>
              </a:rPr>
              <a:t>y|λ</a:t>
            </a:r>
            <a:r>
              <a:rPr lang="en-US" sz="2000" dirty="0">
                <a:latin typeface="Nunito Sans" pitchFamily="2" charset="0"/>
              </a:rPr>
              <a:t>) = N(w|0, λ^-1Ip) where </a:t>
            </a:r>
          </a:p>
          <a:p>
            <a:pPr marL="342900" indent="-342900">
              <a:lnSpc>
                <a:spcPct val="150000"/>
              </a:lnSpc>
              <a:buFont typeface="Arial" panose="020B0604020202020204" pitchFamily="34" charset="0"/>
              <a:buChar char="•"/>
            </a:pPr>
            <a:r>
              <a:rPr lang="en-US" sz="2000" dirty="0">
                <a:latin typeface="Nunito Sans" pitchFamily="2" charset="0"/>
              </a:rPr>
              <a:t>'y' is the expected value,  </a:t>
            </a:r>
          </a:p>
          <a:p>
            <a:pPr marL="342900" indent="-342900">
              <a:lnSpc>
                <a:spcPct val="150000"/>
              </a:lnSpc>
              <a:buFont typeface="Arial" panose="020B0604020202020204" pitchFamily="34" charset="0"/>
              <a:buChar char="•"/>
            </a:pPr>
            <a:r>
              <a:rPr lang="en-US" sz="2000" dirty="0">
                <a:latin typeface="Nunito Sans" pitchFamily="2" charset="0"/>
              </a:rPr>
              <a:t>lambda is the distribution's shape parameter before the lambda parameter </a:t>
            </a:r>
          </a:p>
          <a:p>
            <a:pPr marL="342900" indent="-342900">
              <a:lnSpc>
                <a:spcPct val="150000"/>
              </a:lnSpc>
              <a:buFont typeface="Arial" panose="020B0604020202020204" pitchFamily="34" charset="0"/>
              <a:buChar char="•"/>
            </a:pPr>
            <a:r>
              <a:rPr lang="en-US" sz="2000" dirty="0">
                <a:latin typeface="Nunito Sans" pitchFamily="2" charset="0"/>
              </a:rPr>
              <a:t>the vector "w" is made up of the elements w0, w1,.... </a:t>
            </a:r>
          </a:p>
        </p:txBody>
      </p:sp>
      <p:sp>
        <p:nvSpPr>
          <p:cNvPr id="115" name="Google Shape;115;p3">
            <a:extLst>
              <a:ext uri="{FF2B5EF4-FFF2-40B4-BE49-F238E27FC236}">
                <a16:creationId xmlns:a16="http://schemas.microsoft.com/office/drawing/2014/main" id="{E4E074C4-0F61-7451-ECC3-39286E2665E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1AB2298-9A3E-4343-E901-93F06BA030A0}"/>
              </a:ext>
            </a:extLst>
          </p:cNvPr>
          <p:cNvSpPr txBox="1"/>
          <p:nvPr/>
        </p:nvSpPr>
        <p:spPr>
          <a:xfrm>
            <a:off x="974361" y="173182"/>
            <a:ext cx="10037025"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BAYESIAN REGRESSION </a:t>
            </a:r>
          </a:p>
        </p:txBody>
      </p:sp>
      <p:pic>
        <p:nvPicPr>
          <p:cNvPr id="117" name="Google Shape;117;p3">
            <a:extLst>
              <a:ext uri="{FF2B5EF4-FFF2-40B4-BE49-F238E27FC236}">
                <a16:creationId xmlns:a16="http://schemas.microsoft.com/office/drawing/2014/main" id="{4A1B7651-9B8F-7509-D49A-FA714141BED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20CE49AA-2C7A-693F-B925-FE9EE9179B9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9BF5A870-1662-F1F9-149E-D160F89614C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C7C2F5A-35FC-846B-6C7B-4E807007AC1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46A0656-F3C5-CF30-0159-C890ECF8130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802017D-A5E6-C9E4-DEC7-0961C96B4B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E85CA0E-6159-4330-FE8D-C661AA87F19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C1CFC82-4454-B9A6-E077-8694DD6723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E1D18C2-4EBA-2D09-FA00-E4756C0F09F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81D4EAD2-3F7E-2CD1-72EE-4999C717DAC5}"/>
              </a:ext>
            </a:extLst>
          </p:cNvPr>
          <p:cNvPicPr/>
          <p:nvPr/>
        </p:nvPicPr>
        <p:blipFill>
          <a:blip r:embed="rId4"/>
          <a:stretch>
            <a:fillRect/>
          </a:stretch>
        </p:blipFill>
        <p:spPr>
          <a:xfrm>
            <a:off x="4182256" y="2040380"/>
            <a:ext cx="3246291" cy="724947"/>
          </a:xfrm>
          <a:prstGeom prst="rect">
            <a:avLst/>
          </a:prstGeom>
        </p:spPr>
      </p:pic>
    </p:spTree>
    <p:extLst>
      <p:ext uri="{BB962C8B-B14F-4D97-AF65-F5344CB8AC3E}">
        <p14:creationId xmlns:p14="http://schemas.microsoft.com/office/powerpoint/2010/main" val="102120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527B6D7-F119-7711-BDC8-0E26241CDC5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91DCD8-C8A8-313E-F5EA-3E5F0F6EC2C0}"/>
              </a:ext>
            </a:extLst>
          </p:cNvPr>
          <p:cNvSpPr txBox="1"/>
          <p:nvPr/>
        </p:nvSpPr>
        <p:spPr>
          <a:xfrm>
            <a:off x="421524" y="868486"/>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In statistics, linear regression is a linear relationship between a </a:t>
            </a:r>
            <a:r>
              <a:rPr lang="en-US" sz="2000" b="1" dirty="0">
                <a:latin typeface="Nunito Sans" pitchFamily="2" charset="0"/>
              </a:rPr>
              <a:t>dependent variable </a:t>
            </a:r>
            <a:r>
              <a:rPr lang="en-US" sz="2000" dirty="0">
                <a:latin typeface="Nunito Sans" pitchFamily="2" charset="0"/>
              </a:rPr>
              <a:t>and one or more </a:t>
            </a:r>
            <a:r>
              <a:rPr lang="en-US" sz="2000" b="1" dirty="0">
                <a:latin typeface="Nunito Sans" pitchFamily="2" charset="0"/>
              </a:rPr>
              <a:t>independent variables</a:t>
            </a:r>
            <a:r>
              <a:rPr lang="en-US" sz="2000" dirty="0">
                <a:latin typeface="Nunito Sans" pitchFamily="2" charset="0"/>
              </a:rPr>
              <a:t>.  </a:t>
            </a:r>
          </a:p>
          <a:p>
            <a:pPr>
              <a:lnSpc>
                <a:spcPct val="150000"/>
              </a:lnSpc>
            </a:pPr>
            <a:r>
              <a:rPr lang="en-US" sz="2000" dirty="0">
                <a:latin typeface="Nunito Sans" pitchFamily="2" charset="0"/>
              </a:rPr>
              <a:t>• Let </a:t>
            </a:r>
            <a:r>
              <a:rPr lang="en-US" sz="2000" b="1" dirty="0">
                <a:latin typeface="Nunito Sans" pitchFamily="2" charset="0"/>
              </a:rPr>
              <a:t>X</a:t>
            </a:r>
            <a:r>
              <a:rPr lang="en-US" sz="2000" dirty="0">
                <a:latin typeface="Nunito Sans" pitchFamily="2" charset="0"/>
              </a:rPr>
              <a:t> be the independent variable and </a:t>
            </a:r>
            <a:r>
              <a:rPr lang="en-US" sz="2000" b="1" dirty="0">
                <a:latin typeface="Nunito Sans" pitchFamily="2" charset="0"/>
              </a:rPr>
              <a:t>Y</a:t>
            </a:r>
            <a:r>
              <a:rPr lang="en-US" sz="2000" dirty="0">
                <a:latin typeface="Nunito Sans" pitchFamily="2" charset="0"/>
              </a:rPr>
              <a:t> be the dependent variable.  </a:t>
            </a:r>
          </a:p>
          <a:p>
            <a:pPr>
              <a:lnSpc>
                <a:spcPct val="150000"/>
              </a:lnSpc>
            </a:pPr>
            <a:r>
              <a:rPr lang="en-US" sz="2000" dirty="0">
                <a:latin typeface="Nunito Sans" pitchFamily="2" charset="0"/>
              </a:rPr>
              <a:t>• A linear relationship between these two variables as follows: </a:t>
            </a: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 </a:t>
            </a:r>
          </a:p>
          <a:p>
            <a:pPr>
              <a:lnSpc>
                <a:spcPct val="150000"/>
              </a:lnSpc>
            </a:pPr>
            <a:r>
              <a:rPr lang="en-US" sz="2000" dirty="0">
                <a:latin typeface="Nunito Sans" pitchFamily="2" charset="0"/>
              </a:rPr>
              <a:t>   where, m: Slope c: y-intercept </a:t>
            </a:r>
          </a:p>
          <a:p>
            <a:pPr>
              <a:lnSpc>
                <a:spcPct val="150000"/>
              </a:lnSpc>
            </a:pPr>
            <a:r>
              <a:rPr lang="en-US" sz="2000" dirty="0">
                <a:latin typeface="Nunito Sans" pitchFamily="2" charset="0"/>
              </a:rPr>
              <a:t>• Linear regression algorithm shows a linear relationship between a dependent (y) and one or more independent (x) variables, hence called as </a:t>
            </a:r>
            <a:r>
              <a:rPr lang="en-US" sz="2000" b="1" dirty="0">
                <a:latin typeface="Nunito Sans" pitchFamily="2" charset="0"/>
              </a:rPr>
              <a:t>linear regression.  </a:t>
            </a:r>
          </a:p>
          <a:p>
            <a:pPr>
              <a:lnSpc>
                <a:spcPct val="150000"/>
              </a:lnSpc>
            </a:pPr>
            <a:r>
              <a:rPr lang="en-US" sz="2000" dirty="0">
                <a:latin typeface="Nunito Sans" pitchFamily="2" charset="0"/>
              </a:rPr>
              <a:t>• Linear regression finds how the value of the dependent variable is changing according to the value of the independent variable. </a:t>
            </a:r>
          </a:p>
          <a:p>
            <a:pPr>
              <a:lnSpc>
                <a:spcPct val="150000"/>
              </a:lnSpc>
            </a:pPr>
            <a:r>
              <a:rPr lang="en-US" sz="2000" dirty="0">
                <a:latin typeface="Nunito Sans" pitchFamily="2" charset="0"/>
              </a:rPr>
              <a:t>• The linear regression model provides a </a:t>
            </a:r>
            <a:r>
              <a:rPr lang="en-US" sz="2000" b="1" dirty="0">
                <a:latin typeface="Nunito Sans" pitchFamily="2" charset="0"/>
              </a:rPr>
              <a:t>sloped straight line </a:t>
            </a:r>
            <a:r>
              <a:rPr lang="en-US" sz="2000" dirty="0">
                <a:latin typeface="Nunito Sans" pitchFamily="2" charset="0"/>
              </a:rPr>
              <a:t>representing the relationship between the variables.  </a:t>
            </a:r>
          </a:p>
        </p:txBody>
      </p:sp>
      <p:sp>
        <p:nvSpPr>
          <p:cNvPr id="115" name="Google Shape;115;p3">
            <a:extLst>
              <a:ext uri="{FF2B5EF4-FFF2-40B4-BE49-F238E27FC236}">
                <a16:creationId xmlns:a16="http://schemas.microsoft.com/office/drawing/2014/main" id="{F9D8CA79-882A-D5A5-16E0-B5ECF5EF4C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109E945-9EC5-3D72-5DFD-6E5A43DCF22B}"/>
              </a:ext>
            </a:extLst>
          </p:cNvPr>
          <p:cNvSpPr txBox="1"/>
          <p:nvPr/>
        </p:nvSpPr>
        <p:spPr>
          <a:xfrm>
            <a:off x="-1244184" y="173182"/>
            <a:ext cx="13436184" cy="52318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LINEAR REGRESSION </a:t>
            </a:r>
            <a:endParaRPr kumimoji="0" lang="en-US" sz="2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CC5A2BF-FE8C-DA13-FFFE-2F1CB2E5C3B9}"/>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1685A6AF-09F2-03F1-E996-EA6F730A7A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DEF0AE4-FB16-D1A5-23C9-1193D075DB7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826F8E0-652D-E821-7E35-9EC29FE7A5D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EFF91D7-70A1-E3FB-1AE6-246E50B381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FC8BABF-9F19-29AF-C7AB-A96356F0C5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636611C-6A20-FA1C-64FB-2064594C7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ECC65BF-F829-B90B-0B96-7315430F8F4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66F6EBC-7007-3724-249E-718F5D750B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749DD8CC-6F06-3C4F-5720-1B9DD28B5684}"/>
              </a:ext>
            </a:extLst>
          </p:cNvPr>
          <p:cNvPicPr>
            <a:picLocks noChangeAspect="1"/>
          </p:cNvPicPr>
          <p:nvPr/>
        </p:nvPicPr>
        <p:blipFill>
          <a:blip r:embed="rId4"/>
          <a:stretch>
            <a:fillRect/>
          </a:stretch>
        </p:blipFill>
        <p:spPr>
          <a:xfrm>
            <a:off x="3481079" y="2835170"/>
            <a:ext cx="1660547" cy="631282"/>
          </a:xfrm>
          <a:prstGeom prst="rect">
            <a:avLst/>
          </a:prstGeom>
        </p:spPr>
      </p:pic>
    </p:spTree>
    <p:extLst>
      <p:ext uri="{BB962C8B-B14F-4D97-AF65-F5344CB8AC3E}">
        <p14:creationId xmlns:p14="http://schemas.microsoft.com/office/powerpoint/2010/main" val="1618024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AE21D0B-330A-6A6F-5714-F8A32B4B095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6D63AF7-C9BD-A255-0CFF-C85AEF7A217F}"/>
              </a:ext>
            </a:extLst>
          </p:cNvPr>
          <p:cNvSpPr txBox="1"/>
          <p:nvPr/>
        </p:nvSpPr>
        <p:spPr>
          <a:xfrm>
            <a:off x="460375" y="837846"/>
            <a:ext cx="10989081" cy="4662775"/>
          </a:xfrm>
          <a:prstGeom prst="rect">
            <a:avLst/>
          </a:prstGeom>
          <a:noFill/>
          <a:ln>
            <a:noFill/>
          </a:ln>
        </p:spPr>
        <p:txBody>
          <a:bodyPr spcFirstLastPara="1" wrap="square" lIns="91425" tIns="45700" rIns="91425" bIns="45700" anchor="t" anchorCtr="0">
            <a:spAutoFit/>
          </a:bodyPr>
          <a:lstStyle/>
          <a:p>
            <a:pPr>
              <a:lnSpc>
                <a:spcPct val="150000"/>
              </a:lnSpc>
            </a:pPr>
            <a:r>
              <a:rPr lang="en-US" dirty="0">
                <a:latin typeface="Nunito Sans" pitchFamily="2" charset="0"/>
              </a:rPr>
              <a:t>•	Boston Housing dataset, which includes details on the average price of homes in various Boston neighborhoods.  </a:t>
            </a:r>
          </a:p>
          <a:p>
            <a:pPr>
              <a:lnSpc>
                <a:spcPct val="150000"/>
              </a:lnSpc>
            </a:pPr>
            <a:r>
              <a:rPr lang="en-US" dirty="0">
                <a:latin typeface="Nunito Sans" pitchFamily="2" charset="0"/>
              </a:rPr>
              <a:t>•	The r2 score will be used for evaluation.  </a:t>
            </a:r>
          </a:p>
          <a:p>
            <a:pPr>
              <a:lnSpc>
                <a:spcPct val="150000"/>
              </a:lnSpc>
            </a:pPr>
            <a:r>
              <a:rPr lang="en-US" dirty="0">
                <a:latin typeface="Nunito Sans" pitchFamily="2" charset="0"/>
              </a:rPr>
              <a:t>•	The crucial components of a Bayesian Ridge Regression model: </a:t>
            </a:r>
          </a:p>
          <a:p>
            <a:pPr>
              <a:lnSpc>
                <a:spcPct val="150000"/>
              </a:lnSpc>
            </a:pPr>
            <a:r>
              <a:rPr lang="en-US" dirty="0">
                <a:latin typeface="Nunito Sans" pitchFamily="2" charset="0"/>
              </a:rPr>
              <a:t> </a:t>
            </a:r>
          </a:p>
          <a:p>
            <a:pPr>
              <a:lnSpc>
                <a:spcPct val="150000"/>
              </a:lnSpc>
            </a:pPr>
            <a:r>
              <a:rPr lang="en-US" dirty="0">
                <a:latin typeface="Nunito Sans" pitchFamily="2" charset="0"/>
              </a:rPr>
              <a:t>Program </a:t>
            </a:r>
            <a:r>
              <a:rPr lang="en-US" dirty="0" err="1">
                <a:latin typeface="Nunito Sans" pitchFamily="2" charset="0"/>
              </a:rPr>
              <a:t>fromsklearn.datasets</a:t>
            </a:r>
            <a:r>
              <a:rPr lang="en-US" dirty="0">
                <a:latin typeface="Nunito Sans" pitchFamily="2" charset="0"/>
              </a:rPr>
              <a:t> import </a:t>
            </a:r>
            <a:r>
              <a:rPr lang="en-US" dirty="0" err="1">
                <a:latin typeface="Nunito Sans" pitchFamily="2" charset="0"/>
              </a:rPr>
              <a:t>load_boston</a:t>
            </a:r>
            <a:r>
              <a:rPr lang="en-US" dirty="0">
                <a:latin typeface="Nunito Sans" pitchFamily="2" charset="0"/>
              </a:rPr>
              <a:t> </a:t>
            </a:r>
            <a:r>
              <a:rPr lang="en-US" dirty="0" err="1">
                <a:latin typeface="Nunito Sans" pitchFamily="2" charset="0"/>
              </a:rPr>
              <a:t>fromsklearn.model_selection</a:t>
            </a:r>
            <a:r>
              <a:rPr lang="en-US" dirty="0">
                <a:latin typeface="Nunito Sans" pitchFamily="2" charset="0"/>
              </a:rPr>
              <a:t> import </a:t>
            </a:r>
            <a:r>
              <a:rPr lang="en-US" dirty="0" err="1">
                <a:latin typeface="Nunito Sans" pitchFamily="2" charset="0"/>
              </a:rPr>
              <a:t>train_test_split</a:t>
            </a:r>
            <a:r>
              <a:rPr lang="en-US" dirty="0">
                <a:latin typeface="Nunito Sans" pitchFamily="2" charset="0"/>
              </a:rPr>
              <a:t> </a:t>
            </a:r>
            <a:r>
              <a:rPr lang="en-US" dirty="0" err="1">
                <a:latin typeface="Nunito Sans" pitchFamily="2" charset="0"/>
              </a:rPr>
              <a:t>fromsklearn.metrics</a:t>
            </a:r>
            <a:r>
              <a:rPr lang="en-US" dirty="0">
                <a:latin typeface="Nunito Sans" pitchFamily="2" charset="0"/>
              </a:rPr>
              <a:t> import r2_score </a:t>
            </a:r>
            <a:r>
              <a:rPr lang="en-US" dirty="0" err="1">
                <a:latin typeface="Nunito Sans" pitchFamily="2" charset="0"/>
              </a:rPr>
              <a:t>fromsklearn.linear_model</a:t>
            </a:r>
            <a:r>
              <a:rPr lang="en-US" dirty="0">
                <a:latin typeface="Nunito Sans" pitchFamily="2" charset="0"/>
              </a:rPr>
              <a:t> import </a:t>
            </a:r>
            <a:r>
              <a:rPr lang="en-US" dirty="0" err="1">
                <a:latin typeface="Nunito Sans" pitchFamily="2" charset="0"/>
              </a:rPr>
              <a:t>BayesianRidge</a:t>
            </a:r>
            <a:r>
              <a:rPr lang="en-US" dirty="0">
                <a:latin typeface="Nunito Sans" pitchFamily="2" charset="0"/>
              </a:rPr>
              <a:t> </a:t>
            </a:r>
          </a:p>
          <a:p>
            <a:pPr>
              <a:lnSpc>
                <a:spcPct val="150000"/>
              </a:lnSpc>
            </a:pPr>
            <a:r>
              <a:rPr lang="en-US" dirty="0">
                <a:latin typeface="Nunito Sans" pitchFamily="2" charset="0"/>
              </a:rPr>
              <a:t> </a:t>
            </a:r>
          </a:p>
          <a:p>
            <a:pPr>
              <a:lnSpc>
                <a:spcPct val="150000"/>
              </a:lnSpc>
            </a:pPr>
            <a:r>
              <a:rPr lang="en-US" dirty="0">
                <a:latin typeface="Nunito Sans" pitchFamily="2" charset="0"/>
              </a:rPr>
              <a:t># Loading the dataset </a:t>
            </a:r>
            <a:r>
              <a:rPr lang="en-US" dirty="0" err="1">
                <a:latin typeface="Nunito Sans" pitchFamily="2" charset="0"/>
              </a:rPr>
              <a:t>dataset</a:t>
            </a:r>
            <a:r>
              <a:rPr lang="en-US" dirty="0">
                <a:latin typeface="Nunito Sans" pitchFamily="2" charset="0"/>
              </a:rPr>
              <a:t> = </a:t>
            </a:r>
            <a:r>
              <a:rPr lang="en-US" dirty="0" err="1">
                <a:latin typeface="Nunito Sans" pitchFamily="2" charset="0"/>
              </a:rPr>
              <a:t>load_boston</a:t>
            </a:r>
            <a:r>
              <a:rPr lang="en-US" dirty="0">
                <a:latin typeface="Nunito Sans" pitchFamily="2" charset="0"/>
              </a:rPr>
              <a:t>() </a:t>
            </a:r>
          </a:p>
          <a:p>
            <a:pPr>
              <a:lnSpc>
                <a:spcPct val="150000"/>
              </a:lnSpc>
            </a:pPr>
            <a:r>
              <a:rPr lang="en-US" dirty="0">
                <a:latin typeface="Nunito Sans" pitchFamily="2" charset="0"/>
              </a:rPr>
              <a:t>X, y = </a:t>
            </a:r>
            <a:r>
              <a:rPr lang="en-US" dirty="0" err="1">
                <a:latin typeface="Nunito Sans" pitchFamily="2" charset="0"/>
              </a:rPr>
              <a:t>dataset.data</a:t>
            </a:r>
            <a:r>
              <a:rPr lang="en-US" dirty="0">
                <a:latin typeface="Nunito Sans" pitchFamily="2" charset="0"/>
              </a:rPr>
              <a:t>, </a:t>
            </a:r>
            <a:r>
              <a:rPr lang="en-US" dirty="0" err="1">
                <a:latin typeface="Nunito Sans" pitchFamily="2" charset="0"/>
              </a:rPr>
              <a:t>dataset.target</a:t>
            </a:r>
            <a:r>
              <a:rPr lang="en-US" dirty="0">
                <a:latin typeface="Nunito Sans" pitchFamily="2" charset="0"/>
              </a:rPr>
              <a:t> </a:t>
            </a:r>
          </a:p>
          <a:p>
            <a:pPr>
              <a:lnSpc>
                <a:spcPct val="150000"/>
              </a:lnSpc>
            </a:pPr>
            <a:r>
              <a:rPr lang="en-US" dirty="0">
                <a:latin typeface="Nunito Sans" pitchFamily="2" charset="0"/>
              </a:rPr>
              <a:t> </a:t>
            </a:r>
          </a:p>
        </p:txBody>
      </p:sp>
      <p:sp>
        <p:nvSpPr>
          <p:cNvPr id="115" name="Google Shape;115;p3">
            <a:extLst>
              <a:ext uri="{FF2B5EF4-FFF2-40B4-BE49-F238E27FC236}">
                <a16:creationId xmlns:a16="http://schemas.microsoft.com/office/drawing/2014/main" id="{A6D14C27-0E6D-BAC3-CB41-ED11D46FEF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966E72D-76A9-F8C9-B479-1F6633BDBE4C}"/>
              </a:ext>
            </a:extLst>
          </p:cNvPr>
          <p:cNvSpPr txBox="1"/>
          <p:nvPr/>
        </p:nvSpPr>
        <p:spPr>
          <a:xfrm>
            <a:off x="1489474" y="173182"/>
            <a:ext cx="10346368"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IMPLEMENTATION OF BAYESIAN REGRESSION USING PYTHON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39D2910-CAAC-C593-49AA-E0CD1DA023E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923C3153-B40A-2EE0-73D7-24CDC4AFCB9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CD825A3-E785-4988-8AD7-BE807C7EFE2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0B332B4-91F9-7F41-108F-843F96E2E34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2ADD15-FCA9-E6A1-B787-E46BA37E7EC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E5D78D6-CA22-79BA-2F44-4802431320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228DB82-2763-3AAC-5B89-7F4443E441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F001FBB-13AE-2DA5-8D90-13A4E52458F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AFF73DA6-7A10-E4A6-2776-5C5A90E0B34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9409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0A820AB-9100-812F-4D45-82072502E79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CDAB688E-0E11-E00C-56ED-A87013395E8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8E872A6-2FA3-31E1-7B5E-6CDB06C11375}"/>
              </a:ext>
            </a:extLst>
          </p:cNvPr>
          <p:cNvSpPr txBox="1"/>
          <p:nvPr/>
        </p:nvSpPr>
        <p:spPr>
          <a:xfrm>
            <a:off x="1828801" y="173182"/>
            <a:ext cx="10223292"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IMPLEMENTATION OF BAYESIAN REGRESSION USING PYTHON </a:t>
            </a:r>
          </a:p>
        </p:txBody>
      </p:sp>
      <p:pic>
        <p:nvPicPr>
          <p:cNvPr id="117" name="Google Shape;117;p3">
            <a:extLst>
              <a:ext uri="{FF2B5EF4-FFF2-40B4-BE49-F238E27FC236}">
                <a16:creationId xmlns:a16="http://schemas.microsoft.com/office/drawing/2014/main" id="{1330D985-3A06-EC1B-9336-CF146824316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913E0D59-5221-1C65-77F5-A807820C512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C3A09F5-EE95-1C51-15CF-E204271BE644}"/>
              </a:ext>
            </a:extLst>
          </p:cNvPr>
          <p:cNvSpPr/>
          <p:nvPr/>
        </p:nvSpPr>
        <p:spPr>
          <a:xfrm>
            <a:off x="0" y="1026711"/>
            <a:ext cx="11707091" cy="5016758"/>
          </a:xfrm>
          <a:prstGeom prst="rect">
            <a:avLst/>
          </a:prstGeom>
        </p:spPr>
        <p:txBody>
          <a:bodyPr wrap="square">
            <a:spAutoFit/>
          </a:bodyPr>
          <a:lstStyle/>
          <a:p>
            <a:endParaRPr lang="en-US" sz="2000" dirty="0">
              <a:solidFill>
                <a:srgbClr val="000000"/>
              </a:solidFill>
              <a:latin typeface="Nunito Sans" pitchFamily="2" charset="0"/>
            </a:endParaRPr>
          </a:p>
          <a:p>
            <a:r>
              <a:rPr lang="en-US" sz="2000" dirty="0">
                <a:solidFill>
                  <a:srgbClr val="000000"/>
                </a:solidFill>
                <a:latin typeface="Nunito Sans" pitchFamily="2" charset="0"/>
              </a:rPr>
              <a:t># Splitting the dataset into testing and training sets </a:t>
            </a:r>
          </a:p>
          <a:p>
            <a:r>
              <a:rPr lang="en-US" sz="2000" dirty="0" err="1">
                <a:solidFill>
                  <a:srgbClr val="000000"/>
                </a:solidFill>
                <a:latin typeface="Nunito Sans" pitchFamily="2" charset="0"/>
              </a:rPr>
              <a:t>X_train</a:t>
            </a:r>
            <a:r>
              <a:rPr lang="en-US" sz="2000" dirty="0">
                <a:solidFill>
                  <a:srgbClr val="000000"/>
                </a:solidFill>
                <a:latin typeface="Nunito Sans" pitchFamily="2" charset="0"/>
              </a:rPr>
              <a:t>, </a:t>
            </a:r>
            <a:r>
              <a:rPr lang="en-US" sz="2000" dirty="0" err="1">
                <a:solidFill>
                  <a:srgbClr val="000000"/>
                </a:solidFill>
                <a:latin typeface="Nunito Sans" pitchFamily="2" charset="0"/>
              </a:rPr>
              <a:t>X_test</a:t>
            </a:r>
            <a:r>
              <a:rPr lang="en-US" sz="2000" dirty="0">
                <a:solidFill>
                  <a:srgbClr val="000000"/>
                </a:solidFill>
                <a:latin typeface="Nunito Sans" pitchFamily="2" charset="0"/>
              </a:rPr>
              <a:t>, </a:t>
            </a:r>
            <a:r>
              <a:rPr lang="en-US" sz="2000" dirty="0" err="1">
                <a:solidFill>
                  <a:srgbClr val="000000"/>
                </a:solidFill>
                <a:latin typeface="Nunito Sans" pitchFamily="2" charset="0"/>
              </a:rPr>
              <a:t>y_train</a:t>
            </a:r>
            <a:r>
              <a:rPr lang="en-US" sz="2000" dirty="0">
                <a:solidFill>
                  <a:srgbClr val="000000"/>
                </a:solidFill>
                <a:latin typeface="Nunito Sans" pitchFamily="2" charset="0"/>
              </a:rPr>
              <a:t>, </a:t>
            </a:r>
            <a:r>
              <a:rPr lang="en-US" sz="2000" dirty="0" err="1">
                <a:solidFill>
                  <a:srgbClr val="000000"/>
                </a:solidFill>
                <a:latin typeface="Nunito Sans" pitchFamily="2" charset="0"/>
              </a:rPr>
              <a:t>y_test</a:t>
            </a:r>
            <a:r>
              <a:rPr lang="en-US" sz="2000" dirty="0">
                <a:solidFill>
                  <a:srgbClr val="000000"/>
                </a:solidFill>
                <a:latin typeface="Nunito Sans" pitchFamily="2" charset="0"/>
              </a:rPr>
              <a:t> = </a:t>
            </a:r>
            <a:r>
              <a:rPr lang="en-US" sz="2000" dirty="0" err="1">
                <a:solidFill>
                  <a:srgbClr val="000000"/>
                </a:solidFill>
                <a:latin typeface="Nunito Sans" pitchFamily="2" charset="0"/>
              </a:rPr>
              <a:t>train_test_split</a:t>
            </a:r>
            <a:r>
              <a:rPr lang="en-US" sz="2000" dirty="0">
                <a:solidFill>
                  <a:srgbClr val="000000"/>
                </a:solidFill>
                <a:latin typeface="Nunito Sans" pitchFamily="2" charset="0"/>
              </a:rPr>
              <a:t> </a:t>
            </a:r>
          </a:p>
          <a:p>
            <a:r>
              <a:rPr lang="en-US" sz="2000" dirty="0">
                <a:solidFill>
                  <a:srgbClr val="000000"/>
                </a:solidFill>
                <a:latin typeface="Nunito Sans" pitchFamily="2" charset="0"/>
              </a:rPr>
              <a:t>(X, y, </a:t>
            </a:r>
            <a:r>
              <a:rPr lang="en-US" sz="2000" dirty="0" err="1">
                <a:solidFill>
                  <a:srgbClr val="000000"/>
                </a:solidFill>
                <a:latin typeface="Nunito Sans" pitchFamily="2" charset="0"/>
              </a:rPr>
              <a:t>test_size</a:t>
            </a:r>
            <a:r>
              <a:rPr lang="en-US" sz="2000" dirty="0">
                <a:solidFill>
                  <a:srgbClr val="000000"/>
                </a:solidFill>
                <a:latin typeface="Nunito Sans" pitchFamily="2" charset="0"/>
              </a:rPr>
              <a:t> = 0.15, </a:t>
            </a:r>
            <a:r>
              <a:rPr lang="en-US" sz="2000" dirty="0" err="1">
                <a:solidFill>
                  <a:srgbClr val="000000"/>
                </a:solidFill>
                <a:latin typeface="Nunito Sans" pitchFamily="2" charset="0"/>
              </a:rPr>
              <a:t>random_state</a:t>
            </a:r>
            <a:r>
              <a:rPr lang="en-US" sz="2000" dirty="0">
                <a:solidFill>
                  <a:srgbClr val="000000"/>
                </a:solidFill>
                <a:latin typeface="Nunito Sans" pitchFamily="2" charset="0"/>
              </a:rPr>
              <a:t> = 42) </a:t>
            </a:r>
          </a:p>
          <a:p>
            <a:endParaRPr lang="en-US" sz="2000" dirty="0">
              <a:solidFill>
                <a:srgbClr val="000000"/>
              </a:solidFill>
              <a:latin typeface="Nunito Sans" pitchFamily="2" charset="0"/>
            </a:endParaRPr>
          </a:p>
          <a:p>
            <a:r>
              <a:rPr lang="en-US" sz="2000" dirty="0">
                <a:solidFill>
                  <a:srgbClr val="000000"/>
                </a:solidFill>
                <a:latin typeface="Nunito Sans" pitchFamily="2" charset="0"/>
              </a:rPr>
              <a:t>Creating to train the model </a:t>
            </a:r>
          </a:p>
          <a:p>
            <a:r>
              <a:rPr lang="en-US" sz="2000" dirty="0">
                <a:solidFill>
                  <a:srgbClr val="000000"/>
                </a:solidFill>
                <a:latin typeface="Nunito Sans" pitchFamily="2" charset="0"/>
              </a:rPr>
              <a:t>model = </a:t>
            </a:r>
            <a:r>
              <a:rPr lang="en-US" sz="2000" dirty="0" err="1">
                <a:solidFill>
                  <a:srgbClr val="000000"/>
                </a:solidFill>
                <a:latin typeface="Nunito Sans" pitchFamily="2" charset="0"/>
              </a:rPr>
              <a:t>BayesianRidge</a:t>
            </a:r>
            <a:r>
              <a:rPr lang="en-US" sz="2000" dirty="0">
                <a:solidFill>
                  <a:srgbClr val="000000"/>
                </a:solidFill>
                <a:latin typeface="Nunito Sans" pitchFamily="2" charset="0"/>
              </a:rPr>
              <a:t>() </a:t>
            </a:r>
            <a:r>
              <a:rPr lang="en-US" sz="2000" dirty="0" err="1">
                <a:solidFill>
                  <a:srgbClr val="000000"/>
                </a:solidFill>
                <a:latin typeface="Nunito Sans" pitchFamily="2" charset="0"/>
              </a:rPr>
              <a:t>model.fit</a:t>
            </a:r>
            <a:r>
              <a:rPr lang="en-US" sz="2000" dirty="0">
                <a:solidFill>
                  <a:srgbClr val="000000"/>
                </a:solidFill>
                <a:latin typeface="Nunito Sans" pitchFamily="2" charset="0"/>
              </a:rPr>
              <a:t>(</a:t>
            </a:r>
            <a:r>
              <a:rPr lang="en-US" sz="2000" dirty="0" err="1">
                <a:solidFill>
                  <a:srgbClr val="000000"/>
                </a:solidFill>
                <a:latin typeface="Nunito Sans" pitchFamily="2" charset="0"/>
              </a:rPr>
              <a:t>X_train</a:t>
            </a:r>
            <a:r>
              <a:rPr lang="en-US" sz="2000" dirty="0">
                <a:solidFill>
                  <a:srgbClr val="000000"/>
                </a:solidFill>
                <a:latin typeface="Nunito Sans" pitchFamily="2" charset="0"/>
              </a:rPr>
              <a:t>, </a:t>
            </a:r>
            <a:r>
              <a:rPr lang="en-US" sz="2000" dirty="0" err="1">
                <a:solidFill>
                  <a:srgbClr val="000000"/>
                </a:solidFill>
                <a:latin typeface="Nunito Sans" pitchFamily="2" charset="0"/>
              </a:rPr>
              <a:t>y_train</a:t>
            </a:r>
            <a:r>
              <a:rPr lang="en-US" sz="2000" dirty="0">
                <a:solidFill>
                  <a:srgbClr val="000000"/>
                </a:solidFill>
                <a:latin typeface="Nunito Sans" pitchFamily="2" charset="0"/>
              </a:rPr>
              <a:t>) </a:t>
            </a:r>
          </a:p>
          <a:p>
            <a:r>
              <a:rPr lang="en-US" sz="2000" dirty="0">
                <a:solidFill>
                  <a:srgbClr val="000000"/>
                </a:solidFill>
                <a:latin typeface="Nunito Sans" pitchFamily="2" charset="0"/>
              </a:rPr>
              <a:t> </a:t>
            </a:r>
          </a:p>
          <a:p>
            <a:r>
              <a:rPr lang="en-US" sz="2000" dirty="0">
                <a:solidFill>
                  <a:srgbClr val="000000"/>
                </a:solidFill>
                <a:latin typeface="Nunito Sans" pitchFamily="2" charset="0"/>
              </a:rPr>
              <a:t># Model predicting the test data </a:t>
            </a:r>
          </a:p>
          <a:p>
            <a:r>
              <a:rPr lang="en-US" sz="2000" dirty="0">
                <a:solidFill>
                  <a:srgbClr val="000000"/>
                </a:solidFill>
                <a:latin typeface="Nunito Sans" pitchFamily="2" charset="0"/>
              </a:rPr>
              <a:t>prediction = </a:t>
            </a:r>
            <a:r>
              <a:rPr lang="en-US" sz="2000" dirty="0" err="1">
                <a:solidFill>
                  <a:srgbClr val="000000"/>
                </a:solidFill>
                <a:latin typeface="Nunito Sans" pitchFamily="2" charset="0"/>
              </a:rPr>
              <a:t>model.predict</a:t>
            </a:r>
            <a:r>
              <a:rPr lang="en-US" sz="2000" dirty="0">
                <a:solidFill>
                  <a:srgbClr val="000000"/>
                </a:solidFill>
                <a:latin typeface="Nunito Sans" pitchFamily="2" charset="0"/>
              </a:rPr>
              <a:t>(</a:t>
            </a:r>
            <a:r>
              <a:rPr lang="en-US" sz="2000" dirty="0" err="1">
                <a:solidFill>
                  <a:srgbClr val="000000"/>
                </a:solidFill>
                <a:latin typeface="Nunito Sans" pitchFamily="2" charset="0"/>
              </a:rPr>
              <a:t>X_test</a:t>
            </a:r>
            <a:r>
              <a:rPr lang="en-US" sz="2000" dirty="0">
                <a:solidFill>
                  <a:srgbClr val="000000"/>
                </a:solidFill>
                <a:latin typeface="Nunito Sans" pitchFamily="2" charset="0"/>
              </a:rPr>
              <a:t>) </a:t>
            </a:r>
          </a:p>
          <a:p>
            <a:r>
              <a:rPr lang="en-US" sz="2000" dirty="0">
                <a:solidFill>
                  <a:srgbClr val="000000"/>
                </a:solidFill>
                <a:latin typeface="Nunito Sans" pitchFamily="2" charset="0"/>
              </a:rPr>
              <a:t> </a:t>
            </a:r>
          </a:p>
          <a:p>
            <a:r>
              <a:rPr lang="en-US" sz="2000" dirty="0">
                <a:solidFill>
                  <a:srgbClr val="000000"/>
                </a:solidFill>
                <a:latin typeface="Nunito Sans" pitchFamily="2" charset="0"/>
              </a:rPr>
              <a:t># Evaluation of r2 score of the model against the test dataset print(</a:t>
            </a:r>
            <a:r>
              <a:rPr lang="en-US" sz="2000" dirty="0" err="1">
                <a:solidFill>
                  <a:srgbClr val="000000"/>
                </a:solidFill>
                <a:latin typeface="Nunito Sans" pitchFamily="2" charset="0"/>
              </a:rPr>
              <a:t>f"Test</a:t>
            </a:r>
            <a:r>
              <a:rPr lang="en-US" sz="2000" dirty="0">
                <a:solidFill>
                  <a:srgbClr val="000000"/>
                </a:solidFill>
                <a:latin typeface="Nunito Sans" pitchFamily="2" charset="0"/>
              </a:rPr>
              <a:t> Set r2 score : {r2_score(</a:t>
            </a:r>
            <a:r>
              <a:rPr lang="en-US" sz="2000" dirty="0" err="1">
                <a:solidFill>
                  <a:srgbClr val="000000"/>
                </a:solidFill>
                <a:latin typeface="Nunito Sans" pitchFamily="2" charset="0"/>
              </a:rPr>
              <a:t>y_test</a:t>
            </a:r>
            <a:r>
              <a:rPr lang="en-US" sz="2000" dirty="0">
                <a:solidFill>
                  <a:srgbClr val="000000"/>
                </a:solidFill>
                <a:latin typeface="Nunito Sans" pitchFamily="2" charset="0"/>
              </a:rPr>
              <a:t>, prediction)}") </a:t>
            </a:r>
          </a:p>
          <a:p>
            <a:r>
              <a:rPr lang="en-US" sz="2000" dirty="0">
                <a:solidFill>
                  <a:srgbClr val="000000"/>
                </a:solidFill>
                <a:latin typeface="Nunito Sans" pitchFamily="2" charset="0"/>
              </a:rPr>
              <a:t> </a:t>
            </a:r>
          </a:p>
          <a:p>
            <a:r>
              <a:rPr lang="en-US" sz="2000" dirty="0">
                <a:solidFill>
                  <a:srgbClr val="000000"/>
                </a:solidFill>
                <a:latin typeface="Nunito Sans" pitchFamily="2" charset="0"/>
              </a:rPr>
              <a:t>Output </a:t>
            </a:r>
          </a:p>
          <a:p>
            <a:r>
              <a:rPr lang="en-US" sz="2000" dirty="0">
                <a:solidFill>
                  <a:srgbClr val="000000"/>
                </a:solidFill>
                <a:latin typeface="Nunito Sans" pitchFamily="2" charset="0"/>
              </a:rPr>
              <a:t>Test Set r2 score : 0.7943355984883815 </a:t>
            </a:r>
          </a:p>
        </p:txBody>
      </p:sp>
      <p:sp>
        <p:nvSpPr>
          <p:cNvPr id="11" name="Rectangle 10">
            <a:extLst>
              <a:ext uri="{FF2B5EF4-FFF2-40B4-BE49-F238E27FC236}">
                <a16:creationId xmlns:a16="http://schemas.microsoft.com/office/drawing/2014/main" id="{15C89759-099E-0ED9-E7A4-3BA5F8BA784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BF11BA7-06BE-168A-8125-9EB62D95A8B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773D211-D493-40C3-6812-3D948D35FD5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5A94C5AA-4DA8-42B3-EEB4-7D35A26138C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23361A1-F987-0C28-464E-5B2ED4EE99A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FB9D056-EC08-2A41-7A3B-31915555C5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45459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22D8962-8F88-6D8B-1149-435928D3725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56E62E7-E706-0C82-8112-3DD24A6BB967}"/>
              </a:ext>
            </a:extLst>
          </p:cNvPr>
          <p:cNvSpPr txBox="1"/>
          <p:nvPr/>
        </p:nvSpPr>
        <p:spPr>
          <a:xfrm>
            <a:off x="460375" y="1167627"/>
            <a:ext cx="11526982"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Advantages of Bayesian Regression:  </a:t>
            </a:r>
          </a:p>
          <a:p>
            <a:pPr>
              <a:lnSpc>
                <a:spcPct val="150000"/>
              </a:lnSpc>
            </a:pPr>
            <a:r>
              <a:rPr lang="en-US" sz="2000" dirty="0">
                <a:latin typeface="Nunito Sans" pitchFamily="2" charset="0"/>
              </a:rPr>
              <a:t>• Very effective when the size of the dataset is small. </a:t>
            </a:r>
          </a:p>
          <a:p>
            <a:pPr>
              <a:lnSpc>
                <a:spcPct val="150000"/>
              </a:lnSpc>
            </a:pPr>
            <a:r>
              <a:rPr lang="en-US" sz="2000" dirty="0">
                <a:latin typeface="Nunito Sans" pitchFamily="2" charset="0"/>
              </a:rPr>
              <a:t>• Particularly well-suited for on-line based learning (data is received in real-time), as compared to batch based learning, where we have the entire dataset on our hands before we start training the model. This is because Bayesian Regression doesn’t need to store data. </a:t>
            </a:r>
          </a:p>
          <a:p>
            <a:pPr>
              <a:lnSpc>
                <a:spcPct val="150000"/>
              </a:lnSpc>
            </a:pPr>
            <a:r>
              <a:rPr lang="en-US" sz="2000" dirty="0">
                <a:latin typeface="Nunito Sans" pitchFamily="2" charset="0"/>
              </a:rPr>
              <a:t>• The Bayesian approach is a tried and tested approach and is very robust, mathematically. So, one can use this without having any extra prior knowledge about the dataset. </a:t>
            </a:r>
          </a:p>
          <a:p>
            <a:pPr>
              <a:lnSpc>
                <a:spcPct val="150000"/>
              </a:lnSpc>
            </a:pPr>
            <a:r>
              <a:rPr lang="en-US" sz="2000" dirty="0">
                <a:latin typeface="Nunito Sans" pitchFamily="2" charset="0"/>
              </a:rPr>
              <a:t> </a:t>
            </a:r>
          </a:p>
          <a:p>
            <a:pPr>
              <a:lnSpc>
                <a:spcPct val="150000"/>
              </a:lnSpc>
            </a:pPr>
            <a:r>
              <a:rPr lang="en-US" sz="2000" b="1" dirty="0">
                <a:latin typeface="Nunito Sans" pitchFamily="2" charset="0"/>
              </a:rPr>
              <a:t>Disadvantages of Bayesian Regression:   </a:t>
            </a:r>
          </a:p>
          <a:p>
            <a:pPr>
              <a:lnSpc>
                <a:spcPct val="150000"/>
              </a:lnSpc>
            </a:pPr>
            <a:r>
              <a:rPr lang="en-US" sz="2000" dirty="0">
                <a:latin typeface="Nunito Sans" pitchFamily="2" charset="0"/>
              </a:rPr>
              <a:t>• The inference of the model can be time-consuming. </a:t>
            </a:r>
          </a:p>
          <a:p>
            <a:pPr>
              <a:lnSpc>
                <a:spcPct val="150000"/>
              </a:lnSpc>
            </a:pPr>
            <a:r>
              <a:rPr lang="en-US" sz="2000" dirty="0">
                <a:latin typeface="Nunito Sans" pitchFamily="2" charset="0"/>
              </a:rPr>
              <a:t>• If there is a large amount of data available for our dataset, the Bayesian approach is not worth it. </a:t>
            </a:r>
          </a:p>
        </p:txBody>
      </p:sp>
      <p:sp>
        <p:nvSpPr>
          <p:cNvPr id="115" name="Google Shape;115;p3">
            <a:extLst>
              <a:ext uri="{FF2B5EF4-FFF2-40B4-BE49-F238E27FC236}">
                <a16:creationId xmlns:a16="http://schemas.microsoft.com/office/drawing/2014/main" id="{B8F69611-4EDC-A41B-7F6E-7E2A358C03C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9812DEE-81E6-1AED-0D2C-48BB103A2E7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INDUCTIVE BIAS </a:t>
            </a:r>
          </a:p>
        </p:txBody>
      </p:sp>
      <p:pic>
        <p:nvPicPr>
          <p:cNvPr id="117" name="Google Shape;117;p3">
            <a:extLst>
              <a:ext uri="{FF2B5EF4-FFF2-40B4-BE49-F238E27FC236}">
                <a16:creationId xmlns:a16="http://schemas.microsoft.com/office/drawing/2014/main" id="{F866590E-9227-4F0B-0E43-433140DD913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76C8D032-7295-D0D3-0A9C-DC0DD229996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975B6C5-44BB-15BE-7F9E-A15BAC077DDB}"/>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8A42A19-40B9-F8E2-444E-BA50632E546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1D312AD-3514-8B68-8B95-03CEEB965A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5788DD57-5F9E-09BC-4D71-E62D1CF76A9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22B70F8-B6B0-6673-59DA-027FE47ACC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301D27F-6DB9-2BA1-C72C-0F8C4F3DDC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F2D6713-4B3A-40F3-F4A3-C4796B350DB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4667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D547148-210A-44B7-E13B-020A4C7CD3C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626E45B7-8663-B054-C1A8-A1AD2B5E1FFF}"/>
              </a:ext>
            </a:extLst>
          </p:cNvPr>
          <p:cNvSpPr txBox="1"/>
          <p:nvPr/>
        </p:nvSpPr>
        <p:spPr>
          <a:xfrm>
            <a:off x="460375" y="1167627"/>
            <a:ext cx="10989081" cy="1938952"/>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Cost Function </a:t>
            </a:r>
          </a:p>
          <a:p>
            <a:pPr>
              <a:lnSpc>
                <a:spcPct val="150000"/>
              </a:lnSpc>
            </a:pPr>
            <a:r>
              <a:rPr lang="en-US" sz="2000" dirty="0">
                <a:latin typeface="Nunito Sans" pitchFamily="2" charset="0"/>
              </a:rPr>
              <a:t>•	The cost is the error in our predicted value.  </a:t>
            </a:r>
          </a:p>
          <a:p>
            <a:pPr>
              <a:lnSpc>
                <a:spcPct val="150000"/>
              </a:lnSpc>
            </a:pPr>
            <a:r>
              <a:rPr lang="en-US" sz="2000" dirty="0">
                <a:latin typeface="Nunito Sans" pitchFamily="2" charset="0"/>
              </a:rPr>
              <a:t>•	It is calculated using the Mean Squared Error function as shown in fig. below</a:t>
            </a:r>
          </a:p>
          <a:p>
            <a:pPr>
              <a:lnSpc>
                <a:spcPct val="150000"/>
              </a:lnSpc>
            </a:pPr>
            <a:r>
              <a:rPr lang="en-US" sz="2000" dirty="0">
                <a:latin typeface="Nunito Sans" pitchFamily="2" charset="0"/>
              </a:rPr>
              <a:t> •	The goal is to minimize the cost as much as possible in order to find the best fit line. </a:t>
            </a:r>
          </a:p>
        </p:txBody>
      </p:sp>
      <p:sp>
        <p:nvSpPr>
          <p:cNvPr id="115" name="Google Shape;115;p3">
            <a:extLst>
              <a:ext uri="{FF2B5EF4-FFF2-40B4-BE49-F238E27FC236}">
                <a16:creationId xmlns:a16="http://schemas.microsoft.com/office/drawing/2014/main" id="{503E5328-26DC-718D-C245-547F1333267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C78288D-C94A-F92B-B563-C2A9D3E07F2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GRADIENT DESCENT </a:t>
            </a:r>
          </a:p>
        </p:txBody>
      </p:sp>
      <p:pic>
        <p:nvPicPr>
          <p:cNvPr id="117" name="Google Shape;117;p3">
            <a:extLst>
              <a:ext uri="{FF2B5EF4-FFF2-40B4-BE49-F238E27FC236}">
                <a16:creationId xmlns:a16="http://schemas.microsoft.com/office/drawing/2014/main" id="{B88F5B28-359D-7F7D-1617-91993543DC91}"/>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F5ED7F7-B9BD-A5AA-546B-84D44B9F6DC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8590432C-6E65-EB61-7AB2-47E4DDF9F1A3}"/>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F537B43-D899-7C02-5F66-6C44653EA4B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91BFFF4-D48E-761B-B30B-23ADCD91DE3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F4F4B315-13A2-86C7-D5D1-C4C792AE9DB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3F512FB4-5977-D445-77C0-687453966E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D2A132DF-CE8A-D497-226A-1A97B5DA171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8945414D-2E5D-6129-2B2D-53EB0D8EC3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52E2D491-88CA-F34B-3DA8-1D358A361F40}"/>
              </a:ext>
            </a:extLst>
          </p:cNvPr>
          <p:cNvGrpSpPr/>
          <p:nvPr/>
        </p:nvGrpSpPr>
        <p:grpSpPr>
          <a:xfrm>
            <a:off x="155577" y="3063304"/>
            <a:ext cx="6485066" cy="3719745"/>
            <a:chOff x="0" y="0"/>
            <a:chExt cx="3206750" cy="2590546"/>
          </a:xfrm>
        </p:grpSpPr>
        <p:pic>
          <p:nvPicPr>
            <p:cNvPr id="3" name="Picture 2">
              <a:extLst>
                <a:ext uri="{FF2B5EF4-FFF2-40B4-BE49-F238E27FC236}">
                  <a16:creationId xmlns:a16="http://schemas.microsoft.com/office/drawing/2014/main" id="{E5ABE985-1701-7EAA-09D9-28EC78F543DE}"/>
                </a:ext>
              </a:extLst>
            </p:cNvPr>
            <p:cNvPicPr/>
            <p:nvPr/>
          </p:nvPicPr>
          <p:blipFill>
            <a:blip r:embed="rId4"/>
            <a:stretch>
              <a:fillRect/>
            </a:stretch>
          </p:blipFill>
          <p:spPr>
            <a:xfrm>
              <a:off x="402971" y="372491"/>
              <a:ext cx="2171700" cy="2114550"/>
            </a:xfrm>
            <a:prstGeom prst="rect">
              <a:avLst/>
            </a:prstGeom>
          </p:spPr>
        </p:pic>
        <p:pic>
          <p:nvPicPr>
            <p:cNvPr id="4" name="Picture 3">
              <a:extLst>
                <a:ext uri="{FF2B5EF4-FFF2-40B4-BE49-F238E27FC236}">
                  <a16:creationId xmlns:a16="http://schemas.microsoft.com/office/drawing/2014/main" id="{19C0AA7C-658A-D59B-287F-22126D9A7CF7}"/>
                </a:ext>
              </a:extLst>
            </p:cNvPr>
            <p:cNvPicPr/>
            <p:nvPr/>
          </p:nvPicPr>
          <p:blipFill>
            <a:blip r:embed="rId5"/>
            <a:stretch>
              <a:fillRect/>
            </a:stretch>
          </p:blipFill>
          <p:spPr>
            <a:xfrm>
              <a:off x="0" y="0"/>
              <a:ext cx="3206750" cy="2590546"/>
            </a:xfrm>
            <a:prstGeom prst="rect">
              <a:avLst/>
            </a:prstGeom>
          </p:spPr>
        </p:pic>
      </p:grpSp>
      <p:pic>
        <p:nvPicPr>
          <p:cNvPr id="5" name="Picture 4">
            <a:extLst>
              <a:ext uri="{FF2B5EF4-FFF2-40B4-BE49-F238E27FC236}">
                <a16:creationId xmlns:a16="http://schemas.microsoft.com/office/drawing/2014/main" id="{81C071DF-17A8-3CBC-B75E-AA06FCE57EDD}"/>
              </a:ext>
            </a:extLst>
          </p:cNvPr>
          <p:cNvPicPr/>
          <p:nvPr/>
        </p:nvPicPr>
        <p:blipFill>
          <a:blip r:embed="rId6"/>
          <a:stretch>
            <a:fillRect/>
          </a:stretch>
        </p:blipFill>
        <p:spPr>
          <a:xfrm>
            <a:off x="6096001" y="3033321"/>
            <a:ext cx="5965510" cy="2657051"/>
          </a:xfrm>
          <a:prstGeom prst="rect">
            <a:avLst/>
          </a:prstGeom>
        </p:spPr>
      </p:pic>
    </p:spTree>
    <p:extLst>
      <p:ext uri="{BB962C8B-B14F-4D97-AF65-F5344CB8AC3E}">
        <p14:creationId xmlns:p14="http://schemas.microsoft.com/office/powerpoint/2010/main" val="2527714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9D10997-2491-F7F0-D9F2-39C18A103AF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78B18F5-CA14-7577-534F-CA009F638466}"/>
              </a:ext>
            </a:extLst>
          </p:cNvPr>
          <p:cNvSpPr txBox="1"/>
          <p:nvPr/>
        </p:nvSpPr>
        <p:spPr>
          <a:xfrm>
            <a:off x="460375" y="1167627"/>
            <a:ext cx="10989081" cy="1477287"/>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Gradient descent is an optimization algorithm that finds the best-fit line for a given training dataset in a smaller number of iterations. </a:t>
            </a:r>
          </a:p>
          <a:p>
            <a:pPr>
              <a:lnSpc>
                <a:spcPct val="150000"/>
              </a:lnSpc>
            </a:pPr>
            <a:r>
              <a:rPr lang="en-US" sz="2000" dirty="0">
                <a:latin typeface="Nunito Sans" pitchFamily="2" charset="0"/>
              </a:rPr>
              <a:t>•  If m and c are plotted against MSE, it will acquire a bowl shape as shown in figure a &amp;b </a:t>
            </a:r>
          </a:p>
        </p:txBody>
      </p:sp>
      <p:sp>
        <p:nvSpPr>
          <p:cNvPr id="115" name="Google Shape;115;p3">
            <a:extLst>
              <a:ext uri="{FF2B5EF4-FFF2-40B4-BE49-F238E27FC236}">
                <a16:creationId xmlns:a16="http://schemas.microsoft.com/office/drawing/2014/main" id="{A3B9EA21-B4F4-C673-378B-78432B20CD4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6FFDD22-BDE6-3E8E-0A84-E914661AEA3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GRADIENT DESCENT ALGORITHM </a:t>
            </a:r>
          </a:p>
        </p:txBody>
      </p:sp>
      <p:sp>
        <p:nvSpPr>
          <p:cNvPr id="29700" name="Rectangle 4">
            <a:extLst>
              <a:ext uri="{FF2B5EF4-FFF2-40B4-BE49-F238E27FC236}">
                <a16:creationId xmlns:a16="http://schemas.microsoft.com/office/drawing/2014/main" id="{E96BDF7E-A8BA-5CBD-CC19-95DE3890037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6AAA179-B6D6-74C1-574D-D5F0C1C53BDE}"/>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2FFD579-7FA5-DF03-0540-32740B12B4F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9E0E0F-CA3D-BE5A-0102-F43E10293A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96B611B6-E754-ED42-77DB-A4F9AE57F7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DF3A458-5BCD-1BD7-105D-557D2D348E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BFB6185-2D2F-3AFA-A028-4965C2993A0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272014A-010A-B572-212A-76B4898F33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A9CDDBE5-E5C0-9D91-B714-407FA8D34EE4}"/>
              </a:ext>
            </a:extLst>
          </p:cNvPr>
          <p:cNvPicPr/>
          <p:nvPr/>
        </p:nvPicPr>
        <p:blipFill>
          <a:blip r:embed="rId3"/>
          <a:stretch>
            <a:fillRect/>
          </a:stretch>
        </p:blipFill>
        <p:spPr>
          <a:xfrm>
            <a:off x="665018" y="2824494"/>
            <a:ext cx="4806392" cy="3316292"/>
          </a:xfrm>
          <a:prstGeom prst="rect">
            <a:avLst/>
          </a:prstGeom>
        </p:spPr>
      </p:pic>
      <p:grpSp>
        <p:nvGrpSpPr>
          <p:cNvPr id="3" name="Group 2">
            <a:extLst>
              <a:ext uri="{FF2B5EF4-FFF2-40B4-BE49-F238E27FC236}">
                <a16:creationId xmlns:a16="http://schemas.microsoft.com/office/drawing/2014/main" id="{5FC45B70-4352-0A92-6F40-766485989F08}"/>
              </a:ext>
            </a:extLst>
          </p:cNvPr>
          <p:cNvGrpSpPr/>
          <p:nvPr/>
        </p:nvGrpSpPr>
        <p:grpSpPr>
          <a:xfrm>
            <a:off x="6428508" y="2977694"/>
            <a:ext cx="4582877" cy="2853595"/>
            <a:chOff x="0" y="0"/>
            <a:chExt cx="2967990" cy="2470785"/>
          </a:xfrm>
        </p:grpSpPr>
        <p:pic>
          <p:nvPicPr>
            <p:cNvPr id="4" name="Picture 3">
              <a:extLst>
                <a:ext uri="{FF2B5EF4-FFF2-40B4-BE49-F238E27FC236}">
                  <a16:creationId xmlns:a16="http://schemas.microsoft.com/office/drawing/2014/main" id="{999DE4A1-F4CF-165A-8E71-7935286C820E}"/>
                </a:ext>
              </a:extLst>
            </p:cNvPr>
            <p:cNvPicPr/>
            <p:nvPr/>
          </p:nvPicPr>
          <p:blipFill>
            <a:blip r:embed="rId4"/>
            <a:stretch>
              <a:fillRect/>
            </a:stretch>
          </p:blipFill>
          <p:spPr>
            <a:xfrm>
              <a:off x="614680" y="356235"/>
              <a:ext cx="2171700" cy="2114550"/>
            </a:xfrm>
            <a:prstGeom prst="rect">
              <a:avLst/>
            </a:prstGeom>
          </p:spPr>
        </p:pic>
        <p:pic>
          <p:nvPicPr>
            <p:cNvPr id="5" name="Picture 4">
              <a:extLst>
                <a:ext uri="{FF2B5EF4-FFF2-40B4-BE49-F238E27FC236}">
                  <a16:creationId xmlns:a16="http://schemas.microsoft.com/office/drawing/2014/main" id="{34644A25-C8E6-C306-ED80-999DA0D5D4F1}"/>
                </a:ext>
              </a:extLst>
            </p:cNvPr>
            <p:cNvPicPr/>
            <p:nvPr/>
          </p:nvPicPr>
          <p:blipFill>
            <a:blip r:embed="rId5"/>
            <a:stretch>
              <a:fillRect/>
            </a:stretch>
          </p:blipFill>
          <p:spPr>
            <a:xfrm>
              <a:off x="0" y="0"/>
              <a:ext cx="2967990" cy="2447798"/>
            </a:xfrm>
            <a:prstGeom prst="rect">
              <a:avLst/>
            </a:prstGeom>
          </p:spPr>
        </p:pic>
      </p:grpSp>
      <p:sp>
        <p:nvSpPr>
          <p:cNvPr id="18" name="TextBox 17">
            <a:extLst>
              <a:ext uri="{FF2B5EF4-FFF2-40B4-BE49-F238E27FC236}">
                <a16:creationId xmlns:a16="http://schemas.microsoft.com/office/drawing/2014/main" id="{35D80724-A402-3F2D-A420-A8637DA61014}"/>
              </a:ext>
            </a:extLst>
          </p:cNvPr>
          <p:cNvSpPr txBox="1"/>
          <p:nvPr/>
        </p:nvSpPr>
        <p:spPr>
          <a:xfrm>
            <a:off x="1292903" y="6148677"/>
            <a:ext cx="6093500" cy="369332"/>
          </a:xfrm>
          <a:prstGeom prst="rect">
            <a:avLst/>
          </a:prstGeom>
          <a:noFill/>
        </p:spPr>
        <p:txBody>
          <a:bodyPr wrap="square">
            <a:spAutoFit/>
          </a:bodyPr>
          <a:lstStyle/>
          <a:p>
            <a:r>
              <a:rPr lang="en-IN" dirty="0">
                <a:latin typeface="Nunito Sans" pitchFamily="2" charset="0"/>
              </a:rPr>
              <a:t>Fig. a - Process of gradient descent algorithm </a:t>
            </a:r>
          </a:p>
        </p:txBody>
      </p:sp>
      <p:sp>
        <p:nvSpPr>
          <p:cNvPr id="20" name="TextBox 19">
            <a:extLst>
              <a:ext uri="{FF2B5EF4-FFF2-40B4-BE49-F238E27FC236}">
                <a16:creationId xmlns:a16="http://schemas.microsoft.com/office/drawing/2014/main" id="{093767DD-978D-7E80-2838-C5A12321A0E7}"/>
              </a:ext>
            </a:extLst>
          </p:cNvPr>
          <p:cNvSpPr txBox="1"/>
          <p:nvPr/>
        </p:nvSpPr>
        <p:spPr>
          <a:xfrm>
            <a:off x="6749313" y="6053371"/>
            <a:ext cx="6093500" cy="481094"/>
          </a:xfrm>
          <a:prstGeom prst="rect">
            <a:avLst/>
          </a:prstGeom>
          <a:noFill/>
        </p:spPr>
        <p:txBody>
          <a:bodyPr wrap="square">
            <a:spAutoFit/>
          </a:bodyPr>
          <a:lstStyle/>
          <a:p>
            <a:pPr marL="692785" indent="-234950" algn="l">
              <a:lnSpc>
                <a:spcPct val="107000"/>
              </a:lnSpc>
              <a:spcAft>
                <a:spcPts val="275"/>
              </a:spcAft>
              <a:tabLst>
                <a:tab pos="1176020" algn="ctr"/>
                <a:tab pos="2642235" algn="ctr"/>
              </a:tabLst>
            </a:pPr>
            <a:r>
              <a:rPr lang="en-IN" sz="2400" kern="100" dirty="0">
                <a:solidFill>
                  <a:srgbClr val="000000"/>
                </a:solidFill>
                <a:effectLst/>
                <a:latin typeface="Nunito Sans" pitchFamily="2" charset="0"/>
                <a:ea typeface="Calibri" panose="020F0502020204030204" pitchFamily="34" charset="0"/>
                <a:cs typeface="Bookman Old Style" panose="02050604050505020204" pitchFamily="18" charset="0"/>
              </a:rPr>
              <a:t>	</a:t>
            </a:r>
            <a:r>
              <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Fig. b – Gradient Descent Shape </a:t>
            </a:r>
            <a:endParaRPr lang="en-IN" sz="24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117" name="Google Shape;117;p3">
            <a:extLst>
              <a:ext uri="{FF2B5EF4-FFF2-40B4-BE49-F238E27FC236}">
                <a16:creationId xmlns:a16="http://schemas.microsoft.com/office/drawing/2014/main" id="{BB15FDE5-1DFD-E4EF-9A4D-C8FE3C01B8A7}"/>
              </a:ext>
            </a:extLst>
          </p:cNvPr>
          <p:cNvPicPr preferRelativeResize="0"/>
          <p:nvPr/>
        </p:nvPicPr>
        <p:blipFill rotWithShape="1">
          <a:blip r:embed="rId6"/>
          <a:srcRect/>
          <a:stretch>
            <a:fillRect/>
          </a:stretch>
        </p:blipFill>
        <p:spPr>
          <a:xfrm>
            <a:off x="9780430" y="6502599"/>
            <a:ext cx="2356664" cy="298800"/>
          </a:xfrm>
          <a:prstGeom prst="rect">
            <a:avLst/>
          </a:prstGeom>
          <a:noFill/>
          <a:ln>
            <a:noFill/>
          </a:ln>
        </p:spPr>
      </p:pic>
    </p:spTree>
    <p:extLst>
      <p:ext uri="{BB962C8B-B14F-4D97-AF65-F5344CB8AC3E}">
        <p14:creationId xmlns:p14="http://schemas.microsoft.com/office/powerpoint/2010/main" val="69393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392958E-5D18-6923-4C02-F904EDA1871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02F7C26-64B5-FAD8-F1B2-0B60C930959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6B5F96C-AB97-F558-6790-2B8AC589981E}"/>
              </a:ext>
            </a:extLst>
          </p:cNvPr>
          <p:cNvSpPr txBox="1"/>
          <p:nvPr/>
        </p:nvSpPr>
        <p:spPr>
          <a:xfrm>
            <a:off x="1858781" y="173182"/>
            <a:ext cx="984831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STEP BY STEP ALGORITHM </a:t>
            </a:r>
          </a:p>
        </p:txBody>
      </p:sp>
      <p:sp>
        <p:nvSpPr>
          <p:cNvPr id="29700" name="Rectangle 4">
            <a:extLst>
              <a:ext uri="{FF2B5EF4-FFF2-40B4-BE49-F238E27FC236}">
                <a16:creationId xmlns:a16="http://schemas.microsoft.com/office/drawing/2014/main" id="{CF3DEE77-2249-6CD5-D799-ED5583295B1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B2DE1D18-4972-E7AF-CE8A-DCE745AFE0E7}"/>
              </a:ext>
            </a:extLst>
          </p:cNvPr>
          <p:cNvSpPr/>
          <p:nvPr/>
        </p:nvSpPr>
        <p:spPr>
          <a:xfrm>
            <a:off x="0" y="1026711"/>
            <a:ext cx="11707091" cy="1631216"/>
          </a:xfrm>
          <a:prstGeom prst="rect">
            <a:avLst/>
          </a:prstGeom>
        </p:spPr>
        <p:txBody>
          <a:bodyPr wrap="square">
            <a:spAutoFit/>
          </a:bodyPr>
          <a:lstStyle/>
          <a:p>
            <a:r>
              <a:rPr lang="en-US" sz="2000" dirty="0">
                <a:solidFill>
                  <a:srgbClr val="000000"/>
                </a:solidFill>
                <a:latin typeface="Nunito Sans" pitchFamily="2" charset="0"/>
              </a:rPr>
              <a:t>Initially, let m = 0, c = 0 </a:t>
            </a:r>
          </a:p>
          <a:p>
            <a:r>
              <a:rPr lang="en-US" sz="2000" dirty="0">
                <a:solidFill>
                  <a:srgbClr val="000000"/>
                </a:solidFill>
                <a:latin typeface="Nunito Sans" pitchFamily="2" charset="0"/>
              </a:rPr>
              <a:t>Where L = learning rate — controlling how much the value of “m” changes with each step.  </a:t>
            </a:r>
          </a:p>
          <a:p>
            <a:r>
              <a:rPr lang="en-US" sz="2000" dirty="0">
                <a:solidFill>
                  <a:srgbClr val="000000"/>
                </a:solidFill>
                <a:latin typeface="Nunito Sans" pitchFamily="2" charset="0"/>
              </a:rPr>
              <a:t>The smaller the L, greater the accuracy. L = 0.001 for a good accuracy. </a:t>
            </a:r>
          </a:p>
          <a:p>
            <a:endParaRPr lang="en-US" sz="2000" dirty="0">
              <a:solidFill>
                <a:srgbClr val="000000"/>
              </a:solidFill>
              <a:latin typeface="Nunito Sans" pitchFamily="2" charset="0"/>
            </a:endParaRPr>
          </a:p>
          <a:p>
            <a:pPr marL="457200" indent="-457200">
              <a:buAutoNum type="arabicPeriod"/>
            </a:pPr>
            <a:r>
              <a:rPr lang="en-US" sz="2000" dirty="0">
                <a:solidFill>
                  <a:srgbClr val="000000"/>
                </a:solidFill>
                <a:latin typeface="Nunito Sans" pitchFamily="2" charset="0"/>
              </a:rPr>
              <a:t>Calculating the partial derivative of loss function “m” to get the derivative D.                                </a:t>
            </a:r>
          </a:p>
        </p:txBody>
      </p:sp>
      <p:sp>
        <p:nvSpPr>
          <p:cNvPr id="11" name="Rectangle 10">
            <a:extLst>
              <a:ext uri="{FF2B5EF4-FFF2-40B4-BE49-F238E27FC236}">
                <a16:creationId xmlns:a16="http://schemas.microsoft.com/office/drawing/2014/main" id="{6F560B69-D2A2-C3AA-54F6-354185D36B7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3C8EA0D-9402-6D67-D3B9-038AE171BC4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0E28674-ED72-5393-2BA4-D23ABB5DB6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1418CFD-694F-8FE3-D9E9-476EA17458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296D4C1-FCCE-446A-AF3F-B3DA42B7DC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F247B2C-21A8-0FD1-A71F-FE0B36034F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FF836168-077C-94C9-BE87-FA0958C0463F}"/>
              </a:ext>
            </a:extLst>
          </p:cNvPr>
          <p:cNvPicPr/>
          <p:nvPr/>
        </p:nvPicPr>
        <p:blipFill>
          <a:blip r:embed="rId3"/>
          <a:stretch>
            <a:fillRect/>
          </a:stretch>
        </p:blipFill>
        <p:spPr>
          <a:xfrm>
            <a:off x="279756" y="2920940"/>
            <a:ext cx="5041753" cy="3883798"/>
          </a:xfrm>
          <a:prstGeom prst="rect">
            <a:avLst/>
          </a:prstGeom>
        </p:spPr>
      </p:pic>
      <p:pic>
        <p:nvPicPr>
          <p:cNvPr id="3" name="Picture 2">
            <a:extLst>
              <a:ext uri="{FF2B5EF4-FFF2-40B4-BE49-F238E27FC236}">
                <a16:creationId xmlns:a16="http://schemas.microsoft.com/office/drawing/2014/main" id="{20A8950C-F827-BCB5-7DDC-FE89C37CDF00}"/>
              </a:ext>
            </a:extLst>
          </p:cNvPr>
          <p:cNvPicPr/>
          <p:nvPr/>
        </p:nvPicPr>
        <p:blipFill>
          <a:blip r:embed="rId4"/>
          <a:stretch>
            <a:fillRect/>
          </a:stretch>
        </p:blipFill>
        <p:spPr>
          <a:xfrm>
            <a:off x="5876145" y="2855451"/>
            <a:ext cx="5171606" cy="4077499"/>
          </a:xfrm>
          <a:prstGeom prst="rect">
            <a:avLst/>
          </a:prstGeom>
        </p:spPr>
      </p:pic>
      <p:pic>
        <p:nvPicPr>
          <p:cNvPr id="117" name="Google Shape;117;p3">
            <a:extLst>
              <a:ext uri="{FF2B5EF4-FFF2-40B4-BE49-F238E27FC236}">
                <a16:creationId xmlns:a16="http://schemas.microsoft.com/office/drawing/2014/main" id="{93C7D6EC-A25F-AD88-0C29-DB70F19964FB}"/>
              </a:ext>
            </a:extLst>
          </p:cNvPr>
          <p:cNvPicPr preferRelativeResize="0"/>
          <p:nvPr/>
        </p:nvPicPr>
        <p:blipFill rotWithShape="1">
          <a:blip r:embed="rId5"/>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13962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453984F-9FE2-C9F0-51F0-4C8460248A8D}"/>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D481B72-3D47-F00D-DF57-BCACC6D750C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F3369D7-7659-9AD6-116D-039A16766B6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15473B38-62C0-09FA-EADC-50862E0EAFD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D8D3E9D5-EDC8-2490-C9D6-64029A40B913}"/>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3C56ED35-4286-544E-9C04-F86B40216A8D}"/>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F01ADED4-E308-51AD-0122-22852156813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AFEE08F-75CD-C310-3E74-0289815D99F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5811EFF-EF8E-37E5-6BA2-22B24DB0A5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BAE0657-F098-AB6E-4A72-BA5372BB6B8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3C1A1A5B-B7F2-C7D1-9DBF-8A98084CA7D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08A7FDC-2136-A925-E37F-F1CE5D9CB61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62FD8E6F-FE13-E979-2E9B-537540757268}"/>
              </a:ext>
            </a:extLst>
          </p:cNvPr>
          <p:cNvPicPr>
            <a:picLocks noChangeAspect="1"/>
          </p:cNvPicPr>
          <p:nvPr/>
        </p:nvPicPr>
        <p:blipFill>
          <a:blip r:embed="rId4"/>
          <a:stretch>
            <a:fillRect/>
          </a:stretch>
        </p:blipFill>
        <p:spPr>
          <a:xfrm>
            <a:off x="3496082" y="1449670"/>
            <a:ext cx="5169856" cy="4078577"/>
          </a:xfrm>
          <a:prstGeom prst="rect">
            <a:avLst/>
          </a:prstGeom>
        </p:spPr>
      </p:pic>
      <p:sp>
        <p:nvSpPr>
          <p:cNvPr id="5" name="TextBox 4">
            <a:extLst>
              <a:ext uri="{FF2B5EF4-FFF2-40B4-BE49-F238E27FC236}">
                <a16:creationId xmlns:a16="http://schemas.microsoft.com/office/drawing/2014/main" id="{0310FDF4-5CD7-AB44-1E9D-AA2922B5FF94}"/>
              </a:ext>
            </a:extLst>
          </p:cNvPr>
          <p:cNvSpPr txBox="1"/>
          <p:nvPr/>
        </p:nvSpPr>
        <p:spPr>
          <a:xfrm>
            <a:off x="1023082" y="879960"/>
            <a:ext cx="10174569" cy="5909310"/>
          </a:xfrm>
          <a:prstGeom prst="rect">
            <a:avLst/>
          </a:prstGeom>
          <a:noFill/>
        </p:spPr>
        <p:txBody>
          <a:bodyPr wrap="square">
            <a:spAutoFit/>
          </a:bodyPr>
          <a:lstStyle/>
          <a:p>
            <a:r>
              <a:rPr lang="en-US" dirty="0">
                <a:latin typeface="Nunito Sans" pitchFamily="2" charset="0"/>
              </a:rPr>
              <a:t>2. Find the partial derivative with respect to c ,Dc</a:t>
            </a: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r>
              <a:rPr lang="en-US" dirty="0">
                <a:latin typeface="Nunito Sans" pitchFamily="2" charset="0"/>
              </a:rPr>
              <a:t>•	Update the current values of m and c using the following equation:</a:t>
            </a:r>
          </a:p>
          <a:p>
            <a:r>
              <a:rPr lang="en-US" dirty="0">
                <a:latin typeface="Nunito Sans" pitchFamily="2" charset="0"/>
              </a:rPr>
              <a:t> </a:t>
            </a:r>
          </a:p>
          <a:p>
            <a:r>
              <a:rPr lang="en-US" dirty="0">
                <a:latin typeface="Nunito Sans" pitchFamily="2" charset="0"/>
              </a:rPr>
              <a:t>  </a:t>
            </a:r>
          </a:p>
          <a:p>
            <a:endParaRPr lang="en-US" dirty="0">
              <a:latin typeface="Nunito Sans" pitchFamily="2" charset="0"/>
            </a:endParaRPr>
          </a:p>
          <a:p>
            <a:r>
              <a:rPr lang="en-US" dirty="0">
                <a:latin typeface="Nunito Sans" pitchFamily="2" charset="0"/>
              </a:rPr>
              <a:t>•	Repeat this process until our Cost function is very small (ideally 0). </a:t>
            </a:r>
          </a:p>
        </p:txBody>
      </p:sp>
      <p:pic>
        <p:nvPicPr>
          <p:cNvPr id="6" name="Picture 5">
            <a:extLst>
              <a:ext uri="{FF2B5EF4-FFF2-40B4-BE49-F238E27FC236}">
                <a16:creationId xmlns:a16="http://schemas.microsoft.com/office/drawing/2014/main" id="{BA95BB55-4159-1AF3-56F8-609525A3B5DB}"/>
              </a:ext>
            </a:extLst>
          </p:cNvPr>
          <p:cNvPicPr/>
          <p:nvPr/>
        </p:nvPicPr>
        <p:blipFill>
          <a:blip r:embed="rId5"/>
          <a:stretch>
            <a:fillRect/>
          </a:stretch>
        </p:blipFill>
        <p:spPr>
          <a:xfrm>
            <a:off x="4377129" y="5558226"/>
            <a:ext cx="2233534" cy="842573"/>
          </a:xfrm>
          <a:prstGeom prst="rect">
            <a:avLst/>
          </a:prstGeom>
        </p:spPr>
      </p:pic>
    </p:spTree>
    <p:extLst>
      <p:ext uri="{BB962C8B-B14F-4D97-AF65-F5344CB8AC3E}">
        <p14:creationId xmlns:p14="http://schemas.microsoft.com/office/powerpoint/2010/main" val="3753017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E6A82E4-78D1-6CE3-BA45-11F89219626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00ADA7B-6E28-31A7-6F81-5770E58E7C32}"/>
              </a:ext>
            </a:extLst>
          </p:cNvPr>
          <p:cNvSpPr txBox="1"/>
          <p:nvPr/>
        </p:nvSpPr>
        <p:spPr>
          <a:xfrm>
            <a:off x="460375" y="1167627"/>
            <a:ext cx="10989081" cy="4708941"/>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The Classification algorithm is a Supervised Learning technique that is used to identify the category of new observations on the basis of training data.  </a:t>
            </a:r>
          </a:p>
          <a:p>
            <a:pPr>
              <a:lnSpc>
                <a:spcPct val="150000"/>
              </a:lnSpc>
            </a:pPr>
            <a:r>
              <a:rPr lang="en-US" sz="2000" dirty="0">
                <a:latin typeface="Nunito Sans" pitchFamily="2" charset="0"/>
              </a:rPr>
              <a:t>•  In Classification, a program learns from the given dataset or observations and then classifies new observation into a number of classes or groups. Such as, Yes or No, 0 or 1, Spam or Not Spam, cat or dog, etc.  </a:t>
            </a:r>
          </a:p>
          <a:p>
            <a:pPr>
              <a:lnSpc>
                <a:spcPct val="150000"/>
              </a:lnSpc>
            </a:pPr>
            <a:r>
              <a:rPr lang="en-US" sz="2000" dirty="0">
                <a:latin typeface="Nunito Sans" pitchFamily="2" charset="0"/>
              </a:rPr>
              <a:t>•  Classes can be called as targets/labels or categories. </a:t>
            </a:r>
          </a:p>
          <a:p>
            <a:pPr>
              <a:lnSpc>
                <a:spcPct val="150000"/>
              </a:lnSpc>
            </a:pPr>
            <a:r>
              <a:rPr lang="en-US" sz="2000" dirty="0">
                <a:latin typeface="Nunito Sans" pitchFamily="2" charset="0"/>
              </a:rPr>
              <a:t>•  The output variable of Classification is a category, not a value, such as "Green or Blue", "fruit or animal", etc.  </a:t>
            </a:r>
          </a:p>
          <a:p>
            <a:pPr>
              <a:lnSpc>
                <a:spcPct val="150000"/>
              </a:lnSpc>
            </a:pPr>
            <a:r>
              <a:rPr lang="en-US" sz="2000" dirty="0">
                <a:latin typeface="Nunito Sans" pitchFamily="2" charset="0"/>
              </a:rPr>
              <a:t>•  Since the Classification algorithm is a supervised learning technique, hence it takes labeled input data, which means it contains input with the corresponding output. </a:t>
            </a:r>
          </a:p>
        </p:txBody>
      </p:sp>
      <p:sp>
        <p:nvSpPr>
          <p:cNvPr id="115" name="Google Shape;115;p3">
            <a:extLst>
              <a:ext uri="{FF2B5EF4-FFF2-40B4-BE49-F238E27FC236}">
                <a16:creationId xmlns:a16="http://schemas.microsoft.com/office/drawing/2014/main" id="{E08AEFE1-0C86-A8EF-1161-982B31D8FD9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DD90395-107D-352A-E43C-E7B3B366CA2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CLASSIFICATION MODELS </a:t>
            </a:r>
          </a:p>
        </p:txBody>
      </p:sp>
      <p:pic>
        <p:nvPicPr>
          <p:cNvPr id="117" name="Google Shape;117;p3">
            <a:extLst>
              <a:ext uri="{FF2B5EF4-FFF2-40B4-BE49-F238E27FC236}">
                <a16:creationId xmlns:a16="http://schemas.microsoft.com/office/drawing/2014/main" id="{55F6E85F-A8A4-D383-EE4D-88DEC435137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E41AC637-E80B-1729-8A31-B65A9F38F18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825EAC9-818B-5DE4-155B-7A8A9F80138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12D8D95-03BF-F208-3C3B-D198234DC84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1A72144-7679-EFC8-C9E7-76E6D135C43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237C759-DC3B-EBCC-7A72-7F4E0CF217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4E949CF-AC84-C8CB-EAAE-D340CBF1AF1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51779F72-A598-ED9A-1B6C-8E8AD56C46B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FCAE894-659B-344F-4188-E097CE2FBE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54717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F8D8974-BC49-4AF0-C720-D7BAEEEF8DF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A36E4AA-C4F3-818E-94C1-8B9A5021165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24ED06E-2B82-8FE2-8E1B-F16A08C4957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CLASSIFICATION MODELS </a:t>
            </a:r>
          </a:p>
        </p:txBody>
      </p:sp>
      <p:pic>
        <p:nvPicPr>
          <p:cNvPr id="117" name="Google Shape;117;p3">
            <a:extLst>
              <a:ext uri="{FF2B5EF4-FFF2-40B4-BE49-F238E27FC236}">
                <a16:creationId xmlns:a16="http://schemas.microsoft.com/office/drawing/2014/main" id="{B2415699-6A72-ADAE-98A2-627E7923DBDF}"/>
              </a:ext>
            </a:extLst>
          </p:cNvPr>
          <p:cNvPicPr preferRelativeResize="0"/>
          <p:nvPr/>
        </p:nvPicPr>
        <p:blipFill rotWithShape="1">
          <a:blip r:embed="rId3"/>
          <a:srcRect/>
          <a:stretch>
            <a:fillRect/>
          </a:stretch>
        </p:blipFill>
        <p:spPr>
          <a:xfrm>
            <a:off x="9810410" y="6277750"/>
            <a:ext cx="2356664" cy="298800"/>
          </a:xfrm>
          <a:prstGeom prst="rect">
            <a:avLst/>
          </a:prstGeom>
          <a:noFill/>
          <a:ln>
            <a:noFill/>
          </a:ln>
        </p:spPr>
      </p:pic>
      <p:sp>
        <p:nvSpPr>
          <p:cNvPr id="29700" name="Rectangle 4">
            <a:extLst>
              <a:ext uri="{FF2B5EF4-FFF2-40B4-BE49-F238E27FC236}">
                <a16:creationId xmlns:a16="http://schemas.microsoft.com/office/drawing/2014/main" id="{0948AB0C-6D17-E0A2-5E9D-915B7486278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3937AED-B97E-D6E2-1351-1F848D4F926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0D13111-DB12-B500-EF46-DE964307598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F6A4966-D9B2-DE14-ED14-BDAD93ED2D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46EB710-A5E4-C545-8AA1-7B130541BCE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33860C0A-F05D-78ED-E9E5-4C35110675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D5C298EB-E3AC-D3F2-C29E-DCC2EC2B67B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1D81F61D-A459-AF4A-83F7-DBD48C836C2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FFB049D5-B99D-CBAE-12C5-79523EF4D20C}"/>
              </a:ext>
            </a:extLst>
          </p:cNvPr>
          <p:cNvSpPr txBox="1"/>
          <p:nvPr/>
        </p:nvSpPr>
        <p:spPr>
          <a:xfrm>
            <a:off x="1010013" y="1050985"/>
            <a:ext cx="10712068" cy="5593839"/>
          </a:xfrm>
          <a:prstGeom prst="rect">
            <a:avLst/>
          </a:prstGeom>
          <a:noFill/>
        </p:spPr>
        <p:txBody>
          <a:bodyPr wrap="square">
            <a:spAutoFit/>
          </a:bodyPr>
          <a:lstStyle/>
          <a:p>
            <a:pPr>
              <a:lnSpc>
                <a:spcPct val="150000"/>
              </a:lnSpc>
            </a:pPr>
            <a:r>
              <a:rPr lang="en-US" sz="2000" dirty="0">
                <a:latin typeface="Nunito Sans" pitchFamily="2" charset="0"/>
              </a:rPr>
              <a:t>•	In classification algorithm, a discrete output function(y) is mapped to input variable(x). </a:t>
            </a:r>
          </a:p>
          <a:p>
            <a:pPr>
              <a:lnSpc>
                <a:spcPct val="150000"/>
              </a:lnSpc>
            </a:pPr>
            <a:r>
              <a:rPr lang="en-US" sz="2000" dirty="0">
                <a:latin typeface="Nunito Sans" pitchFamily="2" charset="0"/>
              </a:rPr>
              <a:t>		y=f(x), where y = categorical output   </a:t>
            </a:r>
          </a:p>
          <a:p>
            <a:pPr>
              <a:lnSpc>
                <a:spcPct val="150000"/>
              </a:lnSpc>
            </a:pPr>
            <a:r>
              <a:rPr lang="en-US" sz="2000" dirty="0">
                <a:latin typeface="Nunito Sans" pitchFamily="2" charset="0"/>
              </a:rPr>
              <a:t> •	The best example of an ML classification algorithm is Email Spam Detector. </a:t>
            </a:r>
          </a:p>
          <a:p>
            <a:pPr>
              <a:lnSpc>
                <a:spcPct val="150000"/>
              </a:lnSpc>
            </a:pPr>
            <a:r>
              <a:rPr lang="en-US" sz="2000" dirty="0">
                <a:latin typeface="Nunito Sans" pitchFamily="2" charset="0"/>
              </a:rPr>
              <a:t>•	The goal of the classification algorithm is o Take a D-dimensional input vector x o Assign it to one of K discrete classes Ck , k = 1, . . . , K </a:t>
            </a:r>
          </a:p>
          <a:p>
            <a:pPr>
              <a:lnSpc>
                <a:spcPct val="150000"/>
              </a:lnSpc>
            </a:pPr>
            <a:r>
              <a:rPr lang="en-US" sz="2000" dirty="0">
                <a:latin typeface="Nunito Sans" pitchFamily="2" charset="0"/>
              </a:rPr>
              <a:t>•	In the most common scenario, the classes are taken to be disjoint and each input is assigned to one and only one class </a:t>
            </a:r>
          </a:p>
          <a:p>
            <a:pPr>
              <a:lnSpc>
                <a:spcPct val="150000"/>
              </a:lnSpc>
            </a:pPr>
            <a:r>
              <a:rPr lang="en-US" sz="2000" dirty="0">
                <a:latin typeface="Nunito Sans" pitchFamily="2" charset="0"/>
              </a:rPr>
              <a:t>•	The input space is divided into decision regions </a:t>
            </a:r>
          </a:p>
          <a:p>
            <a:pPr>
              <a:lnSpc>
                <a:spcPct val="150000"/>
              </a:lnSpc>
            </a:pPr>
            <a:r>
              <a:rPr lang="en-US" sz="2000" dirty="0">
                <a:latin typeface="Nunito Sans" pitchFamily="2" charset="0"/>
              </a:rPr>
              <a:t>•	The boundaries of the decision regions o decision boundaries o decision surfaces </a:t>
            </a:r>
          </a:p>
          <a:p>
            <a:pPr>
              <a:lnSpc>
                <a:spcPct val="150000"/>
              </a:lnSpc>
            </a:pPr>
            <a:r>
              <a:rPr lang="en-US" sz="2000" dirty="0">
                <a:latin typeface="Nunito Sans" pitchFamily="2" charset="0"/>
              </a:rPr>
              <a:t>•	With linear models for classification, the decision surfaces are linear functions, Classes that can be separated well by linear surfaces are linearly separable. </a:t>
            </a:r>
          </a:p>
        </p:txBody>
      </p:sp>
    </p:spTree>
    <p:extLst>
      <p:ext uri="{BB962C8B-B14F-4D97-AF65-F5344CB8AC3E}">
        <p14:creationId xmlns:p14="http://schemas.microsoft.com/office/powerpoint/2010/main" val="2957153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D293B92-F1A0-081F-F81B-5D33BDD98F5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2B8C96C-431B-D190-9B0A-6A2F69203DA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17501A5-0564-4455-D409-7840B9B6C4E8}"/>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CLASSIFICATION MODELS </a:t>
            </a:r>
          </a:p>
        </p:txBody>
      </p:sp>
      <p:pic>
        <p:nvPicPr>
          <p:cNvPr id="117" name="Google Shape;117;p3">
            <a:extLst>
              <a:ext uri="{FF2B5EF4-FFF2-40B4-BE49-F238E27FC236}">
                <a16:creationId xmlns:a16="http://schemas.microsoft.com/office/drawing/2014/main" id="{FD16F4B3-D422-3560-05AC-B93667F63244}"/>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5878D7F1-BDA1-00B9-A311-01959729D3F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9A8CA6C9-15A4-8A96-3FD6-ED5074CC2F18}"/>
              </a:ext>
            </a:extLst>
          </p:cNvPr>
          <p:cNvSpPr/>
          <p:nvPr/>
        </p:nvSpPr>
        <p:spPr>
          <a:xfrm>
            <a:off x="764497" y="5074045"/>
            <a:ext cx="11707091" cy="1631216"/>
          </a:xfrm>
          <a:prstGeom prst="rect">
            <a:avLst/>
          </a:prstGeom>
        </p:spPr>
        <p:txBody>
          <a:bodyPr wrap="square">
            <a:spAutoFit/>
          </a:bodyPr>
          <a:lstStyle/>
          <a:p>
            <a:r>
              <a:rPr lang="en-US" sz="2000" dirty="0">
                <a:solidFill>
                  <a:srgbClr val="000000"/>
                </a:solidFill>
                <a:latin typeface="Nunito Sans" pitchFamily="2" charset="0"/>
              </a:rPr>
              <a:t>The algorithm which implements the classification on a dataset is known as a classifier. </a:t>
            </a:r>
          </a:p>
          <a:p>
            <a:r>
              <a:rPr lang="en-US" sz="2000" dirty="0">
                <a:solidFill>
                  <a:srgbClr val="000000"/>
                </a:solidFill>
                <a:latin typeface="Nunito Sans" pitchFamily="2" charset="0"/>
              </a:rPr>
              <a:t>There are two types of Classifications:</a:t>
            </a:r>
          </a:p>
          <a:p>
            <a:r>
              <a:rPr lang="en-US" sz="2000" dirty="0">
                <a:solidFill>
                  <a:srgbClr val="000000"/>
                </a:solidFill>
                <a:latin typeface="Nunito Sans" pitchFamily="2" charset="0"/>
              </a:rPr>
              <a:t>Two class problems :</a:t>
            </a:r>
          </a:p>
          <a:p>
            <a:r>
              <a:rPr lang="en-US" sz="2000" dirty="0">
                <a:solidFill>
                  <a:srgbClr val="000000"/>
                </a:solidFill>
                <a:latin typeface="Nunito Sans" pitchFamily="2" charset="0"/>
              </a:rPr>
              <a:t>Binary representation or Binary Classifier:</a:t>
            </a:r>
          </a:p>
          <a:p>
            <a:r>
              <a:rPr lang="en-US" sz="2000" dirty="0">
                <a:solidFill>
                  <a:srgbClr val="000000"/>
                </a:solidFill>
                <a:latin typeface="Nunito Sans" pitchFamily="2" charset="0"/>
              </a:rPr>
              <a:t>•  These classes have features that are similar to each other and dissimilar to other classes. </a:t>
            </a:r>
          </a:p>
        </p:txBody>
      </p:sp>
      <p:sp>
        <p:nvSpPr>
          <p:cNvPr id="11" name="Rectangle 10">
            <a:extLst>
              <a:ext uri="{FF2B5EF4-FFF2-40B4-BE49-F238E27FC236}">
                <a16:creationId xmlns:a16="http://schemas.microsoft.com/office/drawing/2014/main" id="{09468CAD-EF27-C373-188F-6352C6C3914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E4590DF-4FC8-4D39-04A6-9DDCE84815E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51FBB61C-18F2-037D-0D62-97209F0E036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2E2190F-2D58-B83B-CEBD-A7126D54652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FF69B667-6085-C5F8-EFA4-F3C02947C86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F308BCE2-A487-F44D-A538-2C2F6B87138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F35A5804-BD6A-723B-44DB-70EBA096C2D1}"/>
              </a:ext>
            </a:extLst>
          </p:cNvPr>
          <p:cNvPicPr>
            <a:picLocks noChangeAspect="1"/>
          </p:cNvPicPr>
          <p:nvPr/>
        </p:nvPicPr>
        <p:blipFill>
          <a:blip r:embed="rId4"/>
          <a:stretch>
            <a:fillRect/>
          </a:stretch>
        </p:blipFill>
        <p:spPr>
          <a:xfrm>
            <a:off x="3067222" y="912134"/>
            <a:ext cx="4607742" cy="4075669"/>
          </a:xfrm>
          <a:prstGeom prst="rect">
            <a:avLst/>
          </a:prstGeom>
        </p:spPr>
      </p:pic>
    </p:spTree>
    <p:extLst>
      <p:ext uri="{BB962C8B-B14F-4D97-AF65-F5344CB8AC3E}">
        <p14:creationId xmlns:p14="http://schemas.microsoft.com/office/powerpoint/2010/main" val="258313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038658" y="5778606"/>
            <a:ext cx="11707091" cy="400110"/>
          </a:xfrm>
          <a:prstGeom prst="rect">
            <a:avLst/>
          </a:prstGeom>
        </p:spPr>
        <p:txBody>
          <a:bodyPr wrap="square">
            <a:spAutoFit/>
          </a:bodyPr>
          <a:lstStyle/>
          <a:p>
            <a:r>
              <a:rPr lang="en-IN" sz="2000" b="1" dirty="0">
                <a:solidFill>
                  <a:srgbClr val="000000"/>
                </a:solidFill>
                <a:effectLst/>
                <a:latin typeface="Nunito Sans" pitchFamily="2" charset="0"/>
                <a:ea typeface="Bookman Old Style" panose="02050604050505020204" pitchFamily="18" charset="0"/>
                <a:cs typeface="Bookman Old Style" panose="02050604050505020204" pitchFamily="18" charset="0"/>
              </a:rPr>
              <a:t>Fig. Relationship between independent and dependent variables </a:t>
            </a:r>
            <a:endParaRPr lang="en-US" sz="24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220769CB-5585-E611-B14B-0C61A8420E64}"/>
              </a:ext>
            </a:extLst>
          </p:cNvPr>
          <p:cNvPicPr/>
          <p:nvPr/>
        </p:nvPicPr>
        <p:blipFill>
          <a:blip r:embed="rId4"/>
          <a:stretch>
            <a:fillRect/>
          </a:stretch>
        </p:blipFill>
        <p:spPr>
          <a:xfrm>
            <a:off x="3132944" y="948085"/>
            <a:ext cx="6145967" cy="4771609"/>
          </a:xfrm>
          <a:prstGeom prst="rect">
            <a:avLst/>
          </a:prstGeom>
        </p:spPr>
      </p:pic>
    </p:spTree>
    <p:extLst>
      <p:ext uri="{BB962C8B-B14F-4D97-AF65-F5344CB8AC3E}">
        <p14:creationId xmlns:p14="http://schemas.microsoft.com/office/powerpoint/2010/main" val="1908599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75317BB-C679-0B8D-E4E2-CAA1042250FD}"/>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9D0DDD5-0BBB-A0DA-00DD-F398DA2D7DC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F318C7F1-6898-D032-8155-C9B4E41C85C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CLASSIFICATION MODELS </a:t>
            </a:r>
          </a:p>
        </p:txBody>
      </p:sp>
      <p:pic>
        <p:nvPicPr>
          <p:cNvPr id="117" name="Google Shape;117;p3">
            <a:extLst>
              <a:ext uri="{FF2B5EF4-FFF2-40B4-BE49-F238E27FC236}">
                <a16:creationId xmlns:a16="http://schemas.microsoft.com/office/drawing/2014/main" id="{8CC71040-AB83-BF09-7320-DFCF4087B91B}"/>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38AE44CE-0C60-1EDD-47F8-99D148DD14B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C3E92E50-A30D-00EC-5D37-042CED42BC2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CC30E0D-B69A-EC5A-5685-E07967C23FF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91A9053F-CBDD-C0FA-9CC3-3EF79222F3D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AEFA382-D66A-3449-FCA5-7B0D4DB3FC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D721E7E-5784-B0EE-7E71-F4425C4A552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0A0C393-A562-DFE4-4727-C9C45D17B3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117E297A-D0C7-CF23-AFB5-05F576BB9826}"/>
              </a:ext>
            </a:extLst>
          </p:cNvPr>
          <p:cNvSpPr txBox="1"/>
          <p:nvPr/>
        </p:nvSpPr>
        <p:spPr>
          <a:xfrm>
            <a:off x="665018" y="1077377"/>
            <a:ext cx="11526982" cy="5584606"/>
          </a:xfrm>
          <a:prstGeom prst="rect">
            <a:avLst/>
          </a:prstGeom>
          <a:noFill/>
        </p:spPr>
        <p:txBody>
          <a:bodyPr wrap="square">
            <a:spAutoFit/>
          </a:bodyPr>
          <a:lstStyle/>
          <a:p>
            <a:pPr>
              <a:lnSpc>
                <a:spcPct val="150000"/>
              </a:lnSpc>
            </a:pPr>
            <a:r>
              <a:rPr lang="en-US" sz="2000" dirty="0"/>
              <a:t>o	If the classification problem has only two possible outcomes, then it is called as Binary Classifier. o There is a single target variable t   {0, 1} o t = 1 represents class C1 o t = 0 represents class C2 </a:t>
            </a:r>
          </a:p>
          <a:p>
            <a:pPr>
              <a:lnSpc>
                <a:spcPct val="150000"/>
              </a:lnSpc>
            </a:pPr>
            <a:r>
              <a:rPr lang="en-US" sz="2000" dirty="0"/>
              <a:t>o	Examples: YES or NO, MALE or FEMALE, SPAM or NOT SPAM, CAT or DOG, etc. o Multi-class Problems:  </a:t>
            </a:r>
          </a:p>
          <a:p>
            <a:pPr>
              <a:lnSpc>
                <a:spcPct val="150000"/>
              </a:lnSpc>
            </a:pPr>
            <a:r>
              <a:rPr lang="en-US" sz="2000" dirty="0"/>
              <a:t>o	If a classification problem has more than two outcomes, then it is called as Multi-class Classifier. </a:t>
            </a:r>
          </a:p>
          <a:p>
            <a:pPr>
              <a:lnSpc>
                <a:spcPct val="150000"/>
              </a:lnSpc>
            </a:pPr>
            <a:r>
              <a:rPr lang="en-US" sz="2000" dirty="0"/>
              <a:t>o	Example: Classifications of types of crops, Classification of types of music. </a:t>
            </a:r>
          </a:p>
          <a:p>
            <a:pPr>
              <a:lnSpc>
                <a:spcPct val="150000"/>
              </a:lnSpc>
            </a:pPr>
            <a:r>
              <a:rPr lang="en-US" sz="2000" dirty="0"/>
              <a:t>o	1-of-K coding scheme o There is a K-long target vector t, such that </a:t>
            </a:r>
          </a:p>
          <a:p>
            <a:pPr>
              <a:lnSpc>
                <a:spcPct val="150000"/>
              </a:lnSpc>
            </a:pPr>
            <a:r>
              <a:rPr lang="en-US" sz="2000" dirty="0"/>
              <a:t>If the class is </a:t>
            </a:r>
            <a:r>
              <a:rPr lang="en-US" sz="2000" dirty="0" err="1"/>
              <a:t>Cj</a:t>
            </a:r>
            <a:r>
              <a:rPr lang="en-US" sz="2000" dirty="0"/>
              <a:t>, all elements </a:t>
            </a:r>
            <a:r>
              <a:rPr lang="en-US" sz="2000" dirty="0" err="1"/>
              <a:t>tk</a:t>
            </a:r>
            <a:r>
              <a:rPr lang="en-US" sz="2000" dirty="0"/>
              <a:t> of t are zero for k ≠ j and one for k = j </a:t>
            </a:r>
            <a:r>
              <a:rPr lang="en-US" sz="2000" dirty="0" err="1"/>
              <a:t>tk</a:t>
            </a:r>
            <a:r>
              <a:rPr lang="en-US" sz="2000" dirty="0"/>
              <a:t> is the probability that the class is Ck, K = 6 and Ck = 4, then t = (0, 0, 0, 1, 0, 0)T </a:t>
            </a:r>
          </a:p>
          <a:p>
            <a:pPr>
              <a:lnSpc>
                <a:spcPct val="150000"/>
              </a:lnSpc>
            </a:pPr>
            <a:r>
              <a:rPr lang="en-US" sz="2000" dirty="0"/>
              <a:t>•	The simplest approach to classification problems is through construction of a discriminant function that directly assigns each vector x to a specific class </a:t>
            </a:r>
          </a:p>
          <a:p>
            <a:pPr>
              <a:lnSpc>
                <a:spcPct val="150000"/>
              </a:lnSpc>
            </a:pPr>
            <a:r>
              <a:rPr lang="en-US" sz="2000" dirty="0"/>
              <a:t> </a:t>
            </a:r>
          </a:p>
        </p:txBody>
      </p:sp>
    </p:spTree>
    <p:extLst>
      <p:ext uri="{BB962C8B-B14F-4D97-AF65-F5344CB8AC3E}">
        <p14:creationId xmlns:p14="http://schemas.microsoft.com/office/powerpoint/2010/main" val="3853403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729574F-D1B8-0191-AA6D-072A6FFEE1E4}"/>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EC2A5D0-DD4A-743F-F7A4-2CECF418449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2AF8073-0880-8CA6-984E-4D14A773EDE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TYPES OF ML CLASSIFICATION ALGORITHMS</a:t>
            </a:r>
          </a:p>
        </p:txBody>
      </p:sp>
      <p:pic>
        <p:nvPicPr>
          <p:cNvPr id="117" name="Google Shape;117;p3">
            <a:extLst>
              <a:ext uri="{FF2B5EF4-FFF2-40B4-BE49-F238E27FC236}">
                <a16:creationId xmlns:a16="http://schemas.microsoft.com/office/drawing/2014/main" id="{92854273-7ACA-507B-89C2-F55A2E8B970C}"/>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2A129CCC-7876-30E8-5FC6-0206DAA2819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2006235C-42F3-37E9-2759-5F1548DC246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A51F0BE-47C7-AA89-900A-65C00E8CA5B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004563C2-602C-A52D-1A13-207E77CDA2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5A8B796-B67A-96D4-A482-E81538FA2FA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3A10E836-86CA-1A89-61C9-8FC199DC96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4E242791-6AFD-D825-D758-3AD0D0C6A74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B8562982-DDA0-460B-1133-55EBD4DEA9BD}"/>
              </a:ext>
            </a:extLst>
          </p:cNvPr>
          <p:cNvSpPr txBox="1"/>
          <p:nvPr/>
        </p:nvSpPr>
        <p:spPr>
          <a:xfrm>
            <a:off x="665018" y="1077377"/>
            <a:ext cx="11526982" cy="4208844"/>
          </a:xfrm>
          <a:prstGeom prst="rect">
            <a:avLst/>
          </a:prstGeom>
          <a:noFill/>
        </p:spPr>
        <p:txBody>
          <a:bodyPr wrap="square">
            <a:spAutoFit/>
          </a:bodyPr>
          <a:lstStyle/>
          <a:p>
            <a:pPr>
              <a:lnSpc>
                <a:spcPct val="150000"/>
              </a:lnSpc>
            </a:pPr>
            <a:r>
              <a:rPr lang="en-US" sz="2000" dirty="0">
                <a:latin typeface="Nunito Sans" pitchFamily="2" charset="0"/>
              </a:rPr>
              <a:t>Types of ML Classification Algorithms: </a:t>
            </a: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	Logistic Regression </a:t>
            </a:r>
          </a:p>
          <a:p>
            <a:pPr>
              <a:lnSpc>
                <a:spcPct val="150000"/>
              </a:lnSpc>
            </a:pPr>
            <a:r>
              <a:rPr lang="en-US" sz="2000" dirty="0">
                <a:latin typeface="Nunito Sans" pitchFamily="2" charset="0"/>
              </a:rPr>
              <a:t>•	K-Nearest Neighbors </a:t>
            </a:r>
          </a:p>
          <a:p>
            <a:pPr>
              <a:lnSpc>
                <a:spcPct val="150000"/>
              </a:lnSpc>
            </a:pPr>
            <a:r>
              <a:rPr lang="en-US" sz="2000" dirty="0">
                <a:latin typeface="Nunito Sans" pitchFamily="2" charset="0"/>
              </a:rPr>
              <a:t>•	Support Vector Machines </a:t>
            </a:r>
          </a:p>
          <a:p>
            <a:pPr>
              <a:lnSpc>
                <a:spcPct val="150000"/>
              </a:lnSpc>
            </a:pPr>
            <a:r>
              <a:rPr lang="en-US" sz="2000" dirty="0">
                <a:latin typeface="Nunito Sans" pitchFamily="2" charset="0"/>
              </a:rPr>
              <a:t>•	Kernel SVM </a:t>
            </a:r>
          </a:p>
          <a:p>
            <a:pPr>
              <a:lnSpc>
                <a:spcPct val="150000"/>
              </a:lnSpc>
            </a:pPr>
            <a:r>
              <a:rPr lang="en-US" sz="2000" dirty="0">
                <a:latin typeface="Nunito Sans" pitchFamily="2" charset="0"/>
              </a:rPr>
              <a:t>•	Naïve Bayes </a:t>
            </a:r>
          </a:p>
          <a:p>
            <a:pPr>
              <a:lnSpc>
                <a:spcPct val="150000"/>
              </a:lnSpc>
            </a:pPr>
            <a:r>
              <a:rPr lang="en-US" sz="2000" dirty="0">
                <a:latin typeface="Nunito Sans" pitchFamily="2" charset="0"/>
              </a:rPr>
              <a:t>•	Decision Tree Classification </a:t>
            </a:r>
          </a:p>
          <a:p>
            <a:pPr>
              <a:lnSpc>
                <a:spcPct val="150000"/>
              </a:lnSpc>
            </a:pPr>
            <a:r>
              <a:rPr lang="en-US" sz="2000" dirty="0">
                <a:latin typeface="Nunito Sans" pitchFamily="2" charset="0"/>
              </a:rPr>
              <a:t>•	Random Forest Classification </a:t>
            </a:r>
          </a:p>
        </p:txBody>
      </p:sp>
    </p:spTree>
    <p:extLst>
      <p:ext uri="{BB962C8B-B14F-4D97-AF65-F5344CB8AC3E}">
        <p14:creationId xmlns:p14="http://schemas.microsoft.com/office/powerpoint/2010/main" val="2141894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900DB5A-0E6C-8578-6104-349B197B387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2FCD2F3-DEE8-C0DE-0B44-1F5B28C80A2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5716912-4A30-4725-5C0B-A8B6581A3E1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DISCRIMINANT FUNCTION </a:t>
            </a:r>
          </a:p>
        </p:txBody>
      </p:sp>
      <p:pic>
        <p:nvPicPr>
          <p:cNvPr id="117" name="Google Shape;117;p3">
            <a:extLst>
              <a:ext uri="{FF2B5EF4-FFF2-40B4-BE49-F238E27FC236}">
                <a16:creationId xmlns:a16="http://schemas.microsoft.com/office/drawing/2014/main" id="{D7EAE861-15CF-C384-73A5-DBFAE4371CC4}"/>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0A9E6919-53DC-64E3-CF04-A878AC30B26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D30937AE-51E6-B86A-457F-AF46822E279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462194E3-4D3B-2EB6-32DA-AE3A2AC30BC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6F15E0D6-40C2-EE9D-5051-C47CE43E39F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C31B0A3C-5FF5-E1AF-E43E-2614E053FD1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AF72FD1-358C-31CB-D85B-8934DF0F5CE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61ED740-DD1D-4027-C525-651DC619F30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06D298BB-5B96-BFC1-B5CD-683FF7DD37FB}"/>
              </a:ext>
            </a:extLst>
          </p:cNvPr>
          <p:cNvSpPr txBox="1"/>
          <p:nvPr/>
        </p:nvSpPr>
        <p:spPr>
          <a:xfrm>
            <a:off x="665018" y="1077377"/>
            <a:ext cx="11526982" cy="5132174"/>
          </a:xfrm>
          <a:prstGeom prst="rect">
            <a:avLst/>
          </a:prstGeom>
          <a:noFill/>
        </p:spPr>
        <p:txBody>
          <a:bodyPr wrap="square">
            <a:spAutoFit/>
          </a:bodyPr>
          <a:lstStyle/>
          <a:p>
            <a:pPr>
              <a:lnSpc>
                <a:spcPct val="150000"/>
              </a:lnSpc>
            </a:pPr>
            <a:r>
              <a:rPr lang="en-US" sz="2000" dirty="0">
                <a:latin typeface="Nunito Sans" pitchFamily="2" charset="0"/>
              </a:rPr>
              <a:t>•	A function of a set of variables that is evaluated for samples of events or objects and used as an aid in discriminating between or classifying them.  </a:t>
            </a:r>
          </a:p>
          <a:p>
            <a:pPr>
              <a:lnSpc>
                <a:spcPct val="150000"/>
              </a:lnSpc>
            </a:pPr>
            <a:r>
              <a:rPr lang="en-US" sz="2000" dirty="0">
                <a:latin typeface="Nunito Sans" pitchFamily="2" charset="0"/>
              </a:rPr>
              <a:t>•	A discriminant function (DF) maps independent (discriminating) variables into a latent variable D.  </a:t>
            </a:r>
          </a:p>
          <a:p>
            <a:pPr>
              <a:lnSpc>
                <a:spcPct val="150000"/>
              </a:lnSpc>
            </a:pPr>
            <a:r>
              <a:rPr lang="en-US" sz="2000" dirty="0">
                <a:latin typeface="Nunito Sans" pitchFamily="2" charset="0"/>
              </a:rPr>
              <a:t>•	DF is usually postulated to be a linear function: </a:t>
            </a:r>
          </a:p>
          <a:p>
            <a:pPr>
              <a:lnSpc>
                <a:spcPct val="150000"/>
              </a:lnSpc>
            </a:pPr>
            <a:r>
              <a:rPr lang="en-US" sz="2000" dirty="0">
                <a:latin typeface="Nunito Sans" pitchFamily="2" charset="0"/>
              </a:rPr>
              <a:t>	 	D = a0 + a1 x1 + a2 x2 ... </a:t>
            </a:r>
            <a:r>
              <a:rPr lang="en-US" sz="2000" dirty="0" err="1">
                <a:latin typeface="Nunito Sans" pitchFamily="2" charset="0"/>
              </a:rPr>
              <a:t>aNxN</a:t>
            </a:r>
            <a:r>
              <a:rPr lang="en-US" sz="2000" dirty="0">
                <a:latin typeface="Nunito Sans" pitchFamily="2" charset="0"/>
              </a:rPr>
              <a:t> </a:t>
            </a:r>
          </a:p>
          <a:p>
            <a:pPr>
              <a:lnSpc>
                <a:spcPct val="150000"/>
              </a:lnSpc>
            </a:pPr>
            <a:r>
              <a:rPr lang="en-US" sz="2000" dirty="0">
                <a:latin typeface="Nunito Sans" pitchFamily="2" charset="0"/>
              </a:rPr>
              <a:t>•	The goal of discriminant analysis is to find such values of the coefficients {ai, </a:t>
            </a:r>
            <a:r>
              <a:rPr lang="en-US" sz="2000" dirty="0" err="1">
                <a:latin typeface="Nunito Sans" pitchFamily="2" charset="0"/>
              </a:rPr>
              <a:t>i</a:t>
            </a:r>
            <a:r>
              <a:rPr lang="en-US" sz="2000" dirty="0">
                <a:latin typeface="Nunito Sans" pitchFamily="2" charset="0"/>
              </a:rPr>
              <a:t>=0,...,N} that the distance between the mean values of DF is maximal for the two groups. </a:t>
            </a:r>
          </a:p>
          <a:p>
            <a:pPr>
              <a:lnSpc>
                <a:spcPct val="150000"/>
              </a:lnSpc>
            </a:pPr>
            <a:r>
              <a:rPr lang="en-US" sz="2000" dirty="0">
                <a:latin typeface="Nunito Sans" pitchFamily="2" charset="0"/>
              </a:rPr>
              <a:t>•	Whenever there is a requirement to separate two or more classes having multiple features efficiently, the Linear Discriminant Analysis model is considered the most common technique to solve such classification problems. </a:t>
            </a:r>
          </a:p>
        </p:txBody>
      </p:sp>
    </p:spTree>
    <p:extLst>
      <p:ext uri="{BB962C8B-B14F-4D97-AF65-F5344CB8AC3E}">
        <p14:creationId xmlns:p14="http://schemas.microsoft.com/office/powerpoint/2010/main" val="772455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62AB5D7-ADC8-2042-1768-E77D37869A34}"/>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B6AFC36-6C61-6393-E2F5-03C9E1B9C65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A35D7E9-5FA5-E0D6-574E-0D7096DA8BF0}"/>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DISCRIMINANT FUNCTION </a:t>
            </a:r>
          </a:p>
        </p:txBody>
      </p:sp>
      <p:pic>
        <p:nvPicPr>
          <p:cNvPr id="117" name="Google Shape;117;p3">
            <a:extLst>
              <a:ext uri="{FF2B5EF4-FFF2-40B4-BE49-F238E27FC236}">
                <a16:creationId xmlns:a16="http://schemas.microsoft.com/office/drawing/2014/main" id="{FF02AA5F-32B1-F4BD-6564-49D4D88A2317}"/>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740A3956-7F35-9AC9-12AA-EDA1C9CD7A9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FC8E5381-1B61-3C42-B7DF-A5F301A5F24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B19C523-E747-217A-90E5-C56D0548F8B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AD0D3EA-AB13-C57F-E5CD-978D08D9FAE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16DC05C0-4077-4354-E774-7CD14D08F9E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BF33CFA-66C3-2BEC-8EBD-5EF6ECA2736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247B5A6-5863-46CD-C8FF-C7C00057FA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D4C6D910-7473-8332-F69D-94789C925EC6}"/>
              </a:ext>
            </a:extLst>
          </p:cNvPr>
          <p:cNvSpPr txBox="1"/>
          <p:nvPr/>
        </p:nvSpPr>
        <p:spPr>
          <a:xfrm>
            <a:off x="665018" y="1077377"/>
            <a:ext cx="11526982" cy="5132174"/>
          </a:xfrm>
          <a:prstGeom prst="rect">
            <a:avLst/>
          </a:prstGeom>
          <a:noFill/>
        </p:spPr>
        <p:txBody>
          <a:bodyPr wrap="square">
            <a:spAutoFit/>
          </a:bodyPr>
          <a:lstStyle/>
          <a:p>
            <a:pPr>
              <a:lnSpc>
                <a:spcPct val="150000"/>
              </a:lnSpc>
            </a:pPr>
            <a:r>
              <a:rPr lang="en-US" sz="2000" dirty="0">
                <a:latin typeface="Nunito Sans" pitchFamily="2" charset="0"/>
              </a:rPr>
              <a:t>•  For example, if there are classes with multiple features and need to separate them efficiently. Classify them using a single feature, then it may show overlapping as shown in fig.</a:t>
            </a:r>
          </a:p>
          <a:p>
            <a:pPr>
              <a:lnSpc>
                <a:spcPct val="150000"/>
              </a:lnSpc>
            </a:pPr>
            <a:r>
              <a:rPr lang="en-US" sz="2000" dirty="0">
                <a:latin typeface="Nunito Sans" pitchFamily="2" charset="0"/>
              </a:rPr>
              <a:t>  </a:t>
            </a: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			</a:t>
            </a:r>
          </a:p>
          <a:p>
            <a:pPr>
              <a:lnSpc>
                <a:spcPct val="150000"/>
              </a:lnSpc>
            </a:pPr>
            <a:r>
              <a:rPr lang="en-US" sz="2000" dirty="0">
                <a:latin typeface="Nunito Sans" pitchFamily="2" charset="0"/>
              </a:rPr>
              <a:t>			Fig – Example for Classification using single feature </a:t>
            </a:r>
          </a:p>
          <a:p>
            <a:pPr>
              <a:lnSpc>
                <a:spcPct val="150000"/>
              </a:lnSpc>
            </a:pPr>
            <a:r>
              <a:rPr lang="en-US" sz="2000" dirty="0">
                <a:latin typeface="Nunito Sans" pitchFamily="2" charset="0"/>
              </a:rPr>
              <a:t>•  To overcome the overlapping issue in the classification process, must increase the number of features regularly. </a:t>
            </a:r>
          </a:p>
          <a:p>
            <a:pPr>
              <a:lnSpc>
                <a:spcPct val="150000"/>
              </a:lnSpc>
            </a:pPr>
            <a:r>
              <a:rPr lang="en-US" sz="2000" dirty="0">
                <a:latin typeface="Nunito Sans" pitchFamily="2" charset="0"/>
              </a:rPr>
              <a:t> </a:t>
            </a:r>
          </a:p>
        </p:txBody>
      </p:sp>
      <p:pic>
        <p:nvPicPr>
          <p:cNvPr id="5" name="Picture 4">
            <a:extLst>
              <a:ext uri="{FF2B5EF4-FFF2-40B4-BE49-F238E27FC236}">
                <a16:creationId xmlns:a16="http://schemas.microsoft.com/office/drawing/2014/main" id="{DE560B7A-FE5F-02FE-BF0E-6E35640C3F00}"/>
              </a:ext>
            </a:extLst>
          </p:cNvPr>
          <p:cNvPicPr/>
          <p:nvPr/>
        </p:nvPicPr>
        <p:blipFill>
          <a:blip r:embed="rId4"/>
          <a:stretch>
            <a:fillRect/>
          </a:stretch>
        </p:blipFill>
        <p:spPr>
          <a:xfrm>
            <a:off x="3043003" y="1974942"/>
            <a:ext cx="6467607" cy="2119112"/>
          </a:xfrm>
          <a:prstGeom prst="rect">
            <a:avLst/>
          </a:prstGeom>
        </p:spPr>
      </p:pic>
    </p:spTree>
    <p:extLst>
      <p:ext uri="{BB962C8B-B14F-4D97-AF65-F5344CB8AC3E}">
        <p14:creationId xmlns:p14="http://schemas.microsoft.com/office/powerpoint/2010/main" val="798726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C8EB395-26D4-005B-26D2-30524C27F32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5C3DA8D-AF11-5DDF-71BB-84056763CF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85EA69E-7E3A-1881-622C-B203CE439FC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pic>
        <p:nvPicPr>
          <p:cNvPr id="117" name="Google Shape;117;p3">
            <a:extLst>
              <a:ext uri="{FF2B5EF4-FFF2-40B4-BE49-F238E27FC236}">
                <a16:creationId xmlns:a16="http://schemas.microsoft.com/office/drawing/2014/main" id="{AF802BC2-EBD2-E604-981D-D1021F16070F}"/>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0373ED16-7DC8-C05E-5DF6-8E19B3A74C3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FC2E93B2-F3C9-197B-052F-2D0D5647AC6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CFC3846-37B2-1479-BA02-98B5D8BC43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12E6C0D-7DB3-E084-7093-84485F58F2D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CCF29F9-523A-496B-4DDA-A0568157FBF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B7AC54C-7EC6-2990-CD86-75CE61132AB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47F6F07-F5CB-22D5-7FEC-8326D92CD8F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71F31A9F-A146-4BC3-8BC8-C1D2C5D68C14}"/>
              </a:ext>
            </a:extLst>
          </p:cNvPr>
          <p:cNvSpPr txBox="1"/>
          <p:nvPr/>
        </p:nvSpPr>
        <p:spPr>
          <a:xfrm>
            <a:off x="665018" y="912487"/>
            <a:ext cx="11526982" cy="5593839"/>
          </a:xfrm>
          <a:prstGeom prst="rect">
            <a:avLst/>
          </a:prstGeom>
          <a:noFill/>
        </p:spPr>
        <p:txBody>
          <a:bodyPr wrap="square">
            <a:spAutoFit/>
          </a:bodyPr>
          <a:lstStyle/>
          <a:p>
            <a:pPr>
              <a:lnSpc>
                <a:spcPct val="150000"/>
              </a:lnSpc>
            </a:pPr>
            <a:r>
              <a:rPr lang="en-US" sz="2000" dirty="0">
                <a:latin typeface="Nunito Sans" pitchFamily="2" charset="0"/>
              </a:rPr>
              <a:t>A discriminant function that is a linear combination of the components of x can be written as </a:t>
            </a:r>
          </a:p>
          <a:p>
            <a:pPr>
              <a:lnSpc>
                <a:spcPct val="150000"/>
              </a:lnSpc>
            </a:pPr>
            <a:r>
              <a:rPr lang="en-US" sz="2000" dirty="0">
                <a:latin typeface="Nunito Sans" pitchFamily="2" charset="0"/>
              </a:rPr>
              <a:t>	  	 	</a:t>
            </a:r>
          </a:p>
          <a:p>
            <a:pPr>
              <a:lnSpc>
                <a:spcPct val="150000"/>
              </a:lnSpc>
            </a:pPr>
            <a:r>
              <a:rPr lang="en-US" sz="2000" dirty="0">
                <a:latin typeface="Nunito Sans" pitchFamily="2" charset="0"/>
              </a:rPr>
              <a:t>where w is the weight vector and w0 the bias or threshold weight. </a:t>
            </a:r>
          </a:p>
          <a:p>
            <a:pPr>
              <a:lnSpc>
                <a:spcPct val="150000"/>
              </a:lnSpc>
            </a:pPr>
            <a:r>
              <a:rPr lang="en-US" sz="2000" b="1" dirty="0">
                <a:latin typeface="Nunito Sans" pitchFamily="2" charset="0"/>
              </a:rPr>
              <a:t>The Two-Category Case :</a:t>
            </a:r>
          </a:p>
          <a:p>
            <a:pPr>
              <a:lnSpc>
                <a:spcPct val="150000"/>
              </a:lnSpc>
            </a:pPr>
            <a:r>
              <a:rPr lang="en-US" sz="2000" dirty="0">
                <a:latin typeface="Nunito Sans" pitchFamily="2" charset="0"/>
              </a:rPr>
              <a:t>•  For a discriminant function of the form of eq.2.1, a two-category classifier implements the following decision rule:  </a:t>
            </a:r>
          </a:p>
          <a:p>
            <a:pPr>
              <a:lnSpc>
                <a:spcPct val="150000"/>
              </a:lnSpc>
            </a:pPr>
            <a:r>
              <a:rPr lang="en-US" sz="2000" dirty="0">
                <a:latin typeface="Nunito Sans" pitchFamily="2" charset="0"/>
              </a:rPr>
              <a:t>•  Decide w1 if g(x)&gt;0 and w2 if g(x)&lt;0.  </a:t>
            </a:r>
          </a:p>
          <a:p>
            <a:pPr>
              <a:lnSpc>
                <a:spcPct val="150000"/>
              </a:lnSpc>
            </a:pPr>
            <a:r>
              <a:rPr lang="en-US" sz="2000" dirty="0">
                <a:latin typeface="Nunito Sans" pitchFamily="2" charset="0"/>
              </a:rPr>
              <a:t>•  Thus, x is assigned to w1 if the inner product </a:t>
            </a:r>
            <a:r>
              <a:rPr lang="en-US" sz="2000" dirty="0" err="1">
                <a:latin typeface="Nunito Sans" pitchFamily="2" charset="0"/>
              </a:rPr>
              <a:t>wTx</a:t>
            </a:r>
            <a:r>
              <a:rPr lang="en-US" sz="2000" dirty="0">
                <a:latin typeface="Nunito Sans" pitchFamily="2" charset="0"/>
              </a:rPr>
              <a:t> exceeds the  threshold – w0 and to w2.  </a:t>
            </a:r>
          </a:p>
          <a:p>
            <a:pPr>
              <a:lnSpc>
                <a:spcPct val="150000"/>
              </a:lnSpc>
            </a:pPr>
            <a:r>
              <a:rPr lang="en-US" sz="2000" dirty="0">
                <a:latin typeface="Nunito Sans" pitchFamily="2" charset="0"/>
              </a:rPr>
              <a:t>•  If g(x)=0, x can ordinarily be assigned to either class, or can be left undefined.  </a:t>
            </a:r>
          </a:p>
          <a:p>
            <a:pPr>
              <a:lnSpc>
                <a:spcPct val="150000"/>
              </a:lnSpc>
            </a:pPr>
            <a:r>
              <a:rPr lang="en-US" sz="2000" dirty="0">
                <a:latin typeface="Nunito Sans" pitchFamily="2" charset="0"/>
              </a:rPr>
              <a:t>•  The equation g(x)=0 defines the decision surface that separates points assigned to w1 from points assigned to w2.  </a:t>
            </a:r>
          </a:p>
          <a:p>
            <a:pPr>
              <a:lnSpc>
                <a:spcPct val="150000"/>
              </a:lnSpc>
            </a:pPr>
            <a:endParaRPr lang="en-US" sz="2000" dirty="0">
              <a:latin typeface="Nunito Sans" pitchFamily="2" charset="0"/>
            </a:endParaRPr>
          </a:p>
        </p:txBody>
      </p:sp>
      <p:pic>
        <p:nvPicPr>
          <p:cNvPr id="2" name="Picture 1">
            <a:extLst>
              <a:ext uri="{FF2B5EF4-FFF2-40B4-BE49-F238E27FC236}">
                <a16:creationId xmlns:a16="http://schemas.microsoft.com/office/drawing/2014/main" id="{10BF7E6F-B1B7-07C7-B068-550D8B90F44C}"/>
              </a:ext>
            </a:extLst>
          </p:cNvPr>
          <p:cNvPicPr/>
          <p:nvPr/>
        </p:nvPicPr>
        <p:blipFill>
          <a:blip r:embed="rId4"/>
          <a:stretch>
            <a:fillRect/>
          </a:stretch>
        </p:blipFill>
        <p:spPr>
          <a:xfrm>
            <a:off x="4902807" y="1352716"/>
            <a:ext cx="1782806" cy="521057"/>
          </a:xfrm>
          <a:prstGeom prst="rect">
            <a:avLst/>
          </a:prstGeom>
        </p:spPr>
      </p:pic>
    </p:spTree>
    <p:extLst>
      <p:ext uri="{BB962C8B-B14F-4D97-AF65-F5344CB8AC3E}">
        <p14:creationId xmlns:p14="http://schemas.microsoft.com/office/powerpoint/2010/main" val="3417356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526CD43-D80F-328C-372E-5787CD9FFAC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86FDDFF-6D5A-F781-01D5-C0160A7AFD4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883A5D8-5389-8B82-7EB1-4F4358298995}"/>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pic>
        <p:nvPicPr>
          <p:cNvPr id="117" name="Google Shape;117;p3">
            <a:extLst>
              <a:ext uri="{FF2B5EF4-FFF2-40B4-BE49-F238E27FC236}">
                <a16:creationId xmlns:a16="http://schemas.microsoft.com/office/drawing/2014/main" id="{0F8C39BC-83DE-5714-19EE-33FFDFE36F62}"/>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23F006CD-5FC9-9E58-F075-545F0CDEC9B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91062245-0240-CC5C-6377-1FE425320E2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D9CAC7B-FC8A-2848-825C-F5D43674708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5F316DCE-C246-0982-C494-BC4E08C6CD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B3310C0-E554-562E-AFE7-691E76E923B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A4C09B9-3D26-CF49-F5C5-9DC0AF91718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6334B690-CA5C-868C-6D4F-A5788C9FA8A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0C41E943-E8D9-FA32-9109-46C4811DB206}"/>
              </a:ext>
            </a:extLst>
          </p:cNvPr>
          <p:cNvSpPr txBox="1"/>
          <p:nvPr/>
        </p:nvSpPr>
        <p:spPr>
          <a:xfrm>
            <a:off x="665018" y="912487"/>
            <a:ext cx="11526982" cy="6055504"/>
          </a:xfrm>
          <a:prstGeom prst="rect">
            <a:avLst/>
          </a:prstGeom>
          <a:noFill/>
        </p:spPr>
        <p:txBody>
          <a:bodyPr wrap="square">
            <a:spAutoFit/>
          </a:bodyPr>
          <a:lstStyle/>
          <a:p>
            <a:pPr>
              <a:lnSpc>
                <a:spcPct val="150000"/>
              </a:lnSpc>
            </a:pPr>
            <a:r>
              <a:rPr lang="en-US" sz="2000" dirty="0">
                <a:latin typeface="Nunito Sans" pitchFamily="2" charset="0"/>
              </a:rPr>
              <a:t>When g(x) is linear, this decision surface is a hyperplane.  • If x1 and x2 are both on the decision surface, then </a:t>
            </a:r>
          </a:p>
          <a:p>
            <a:pPr>
              <a:lnSpc>
                <a:spcPct val="150000"/>
              </a:lnSpc>
            </a:pPr>
            <a:r>
              <a:rPr lang="en-US" sz="2000" dirty="0">
                <a:latin typeface="Nunito Sans" pitchFamily="2" charset="0"/>
              </a:rPr>
              <a:t> 					    or </a:t>
            </a: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                 </a:t>
            </a:r>
          </a:p>
          <a:p>
            <a:pPr>
              <a:lnSpc>
                <a:spcPct val="150000"/>
              </a:lnSpc>
            </a:pPr>
            <a:r>
              <a:rPr lang="en-US" sz="2000" dirty="0">
                <a:latin typeface="Nunito Sans" pitchFamily="2" charset="0"/>
              </a:rPr>
              <a:t>	  Fig. The linear decision boundary H separates the feature space into two half-spaces. </a:t>
            </a:r>
          </a:p>
        </p:txBody>
      </p:sp>
      <p:pic>
        <p:nvPicPr>
          <p:cNvPr id="2" name="Picture 1">
            <a:extLst>
              <a:ext uri="{FF2B5EF4-FFF2-40B4-BE49-F238E27FC236}">
                <a16:creationId xmlns:a16="http://schemas.microsoft.com/office/drawing/2014/main" id="{803F3065-2C48-1073-C1D1-CD54F3D9C098}"/>
              </a:ext>
            </a:extLst>
          </p:cNvPr>
          <p:cNvPicPr/>
          <p:nvPr/>
        </p:nvPicPr>
        <p:blipFill>
          <a:blip r:embed="rId4"/>
          <a:stretch>
            <a:fillRect/>
          </a:stretch>
        </p:blipFill>
        <p:spPr>
          <a:xfrm>
            <a:off x="4902807" y="1547586"/>
            <a:ext cx="1782806" cy="521057"/>
          </a:xfrm>
          <a:prstGeom prst="rect">
            <a:avLst/>
          </a:prstGeom>
        </p:spPr>
      </p:pic>
      <p:pic>
        <p:nvPicPr>
          <p:cNvPr id="3" name="Picture 2">
            <a:extLst>
              <a:ext uri="{FF2B5EF4-FFF2-40B4-BE49-F238E27FC236}">
                <a16:creationId xmlns:a16="http://schemas.microsoft.com/office/drawing/2014/main" id="{43DA9923-5B52-ECE5-4D44-9C5E4051B26B}"/>
              </a:ext>
            </a:extLst>
          </p:cNvPr>
          <p:cNvPicPr/>
          <p:nvPr/>
        </p:nvPicPr>
        <p:blipFill>
          <a:blip r:embed="rId5"/>
          <a:stretch>
            <a:fillRect/>
          </a:stretch>
        </p:blipFill>
        <p:spPr>
          <a:xfrm>
            <a:off x="4997539" y="2327895"/>
            <a:ext cx="1688074" cy="521056"/>
          </a:xfrm>
          <a:prstGeom prst="rect">
            <a:avLst/>
          </a:prstGeom>
        </p:spPr>
      </p:pic>
      <p:pic>
        <p:nvPicPr>
          <p:cNvPr id="5" name="Picture 4">
            <a:extLst>
              <a:ext uri="{FF2B5EF4-FFF2-40B4-BE49-F238E27FC236}">
                <a16:creationId xmlns:a16="http://schemas.microsoft.com/office/drawing/2014/main" id="{473375AA-7BFB-4DE5-3347-64DA0DEC2BE0}"/>
              </a:ext>
            </a:extLst>
          </p:cNvPr>
          <p:cNvPicPr/>
          <p:nvPr/>
        </p:nvPicPr>
        <p:blipFill>
          <a:blip r:embed="rId6"/>
          <a:stretch>
            <a:fillRect/>
          </a:stretch>
        </p:blipFill>
        <p:spPr>
          <a:xfrm>
            <a:off x="3417757" y="2894467"/>
            <a:ext cx="5516381" cy="3596273"/>
          </a:xfrm>
          <a:prstGeom prst="rect">
            <a:avLst/>
          </a:prstGeom>
        </p:spPr>
      </p:pic>
    </p:spTree>
    <p:extLst>
      <p:ext uri="{BB962C8B-B14F-4D97-AF65-F5344CB8AC3E}">
        <p14:creationId xmlns:p14="http://schemas.microsoft.com/office/powerpoint/2010/main" val="708441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0DE6103-7952-ED71-B413-056D59E3C8E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CB5B2F9-C837-C08F-6573-EB9A9EB4B4D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5DA7FA8-8551-2AE0-4193-AF1607CE6E4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pic>
        <p:nvPicPr>
          <p:cNvPr id="117" name="Google Shape;117;p3">
            <a:extLst>
              <a:ext uri="{FF2B5EF4-FFF2-40B4-BE49-F238E27FC236}">
                <a16:creationId xmlns:a16="http://schemas.microsoft.com/office/drawing/2014/main" id="{924ED5A3-CB2C-B85F-E3F5-E5EABB7B0396}"/>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CFBAFF25-8DF5-F79A-CADC-90A08FD67B6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4B40C55A-F517-6E80-CE2A-18AC00337D5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1D58478-3FA4-B3B6-C761-64EE9815DD4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6354BE26-A1E7-79B2-1D9A-E8473C706FA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D44BE2A-6B19-1BB6-C1A8-8424B1B8B54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FA309A6-B036-CCF4-B842-D1CD598E3F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197AD33-9D49-35D1-2663-BFCC9DA5566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3DC7DCB7-B117-4A18-4AF5-F0324E92B7D4}"/>
              </a:ext>
            </a:extLst>
          </p:cNvPr>
          <p:cNvSpPr txBox="1"/>
          <p:nvPr/>
        </p:nvSpPr>
        <p:spPr>
          <a:xfrm>
            <a:off x="768250" y="1158231"/>
            <a:ext cx="10969048" cy="3170099"/>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Nunito Sans" pitchFamily="2" charset="0"/>
              </a:rPr>
              <a:t>Decision region R1 for w1  </a:t>
            </a:r>
          </a:p>
          <a:p>
            <a:pPr marL="342900" indent="-342900">
              <a:buFont typeface="Arial" panose="020B0604020202020204" pitchFamily="34" charset="0"/>
              <a:buChar char="•"/>
            </a:pPr>
            <a:r>
              <a:rPr lang="en-US" sz="2000" dirty="0">
                <a:latin typeface="Nunito Sans" pitchFamily="2" charset="0"/>
              </a:rPr>
              <a:t>region R2 for w2.  </a:t>
            </a:r>
          </a:p>
          <a:p>
            <a:pPr marL="342900" indent="-342900">
              <a:buFont typeface="Arial" panose="020B0604020202020204" pitchFamily="34" charset="0"/>
              <a:buChar char="•"/>
            </a:pPr>
            <a:r>
              <a:rPr lang="en-US" sz="2000" dirty="0">
                <a:latin typeface="Nunito Sans" pitchFamily="2" charset="0"/>
              </a:rPr>
              <a:t>The discriminant function g(x) gives an algebraic measure of the distance from x to the hyperplane.  </a:t>
            </a:r>
          </a:p>
          <a:p>
            <a:pPr marL="342900" indent="-342900">
              <a:buFont typeface="Arial" panose="020B0604020202020204" pitchFamily="34" charset="0"/>
              <a:buChar char="•"/>
            </a:pPr>
            <a:r>
              <a:rPr lang="en-US" sz="2000" dirty="0">
                <a:latin typeface="Nunito Sans" pitchFamily="2" charset="0"/>
              </a:rPr>
              <a:t>The way to express x as, </a:t>
            </a:r>
          </a:p>
          <a:p>
            <a:endParaRPr lang="en-US" sz="2000" dirty="0">
              <a:latin typeface="Nunito Sans" pitchFamily="2" charset="0"/>
            </a:endParaRPr>
          </a:p>
          <a:p>
            <a:r>
              <a:rPr lang="en-US" sz="2000" dirty="0">
                <a:latin typeface="Nunito Sans" pitchFamily="2" charset="0"/>
              </a:rPr>
              <a:t>	</a:t>
            </a:r>
          </a:p>
          <a:p>
            <a:r>
              <a:rPr lang="en-US" sz="2000" dirty="0">
                <a:latin typeface="Nunito Sans" pitchFamily="2" charset="0"/>
              </a:rPr>
              <a:t>	where </a:t>
            </a:r>
            <a:r>
              <a:rPr lang="en-US" sz="2000" dirty="0" err="1">
                <a:latin typeface="Nunito Sans" pitchFamily="2" charset="0"/>
              </a:rPr>
              <a:t>xp</a:t>
            </a:r>
            <a:r>
              <a:rPr lang="en-US" sz="2000" dirty="0">
                <a:latin typeface="Nunito Sans" pitchFamily="2" charset="0"/>
              </a:rPr>
              <a:t> is the normal projection of x onto H, and r is the desired algebraic distance which is positive if x is on the positive side and negative if x is on the negative side. Then, because g(</a:t>
            </a:r>
            <a:r>
              <a:rPr lang="en-US" sz="2000" dirty="0" err="1">
                <a:latin typeface="Nunito Sans" pitchFamily="2" charset="0"/>
              </a:rPr>
              <a:t>xp</a:t>
            </a:r>
            <a:r>
              <a:rPr lang="en-US" sz="2000" dirty="0">
                <a:latin typeface="Nunito Sans" pitchFamily="2" charset="0"/>
              </a:rPr>
              <a:t>)=0, 	 	 	</a:t>
            </a:r>
          </a:p>
        </p:txBody>
      </p:sp>
      <p:pic>
        <p:nvPicPr>
          <p:cNvPr id="19" name="Picture 18">
            <a:extLst>
              <a:ext uri="{FF2B5EF4-FFF2-40B4-BE49-F238E27FC236}">
                <a16:creationId xmlns:a16="http://schemas.microsoft.com/office/drawing/2014/main" id="{D9187FB4-AA10-EBFD-02C5-1370978F7B90}"/>
              </a:ext>
            </a:extLst>
          </p:cNvPr>
          <p:cNvPicPr>
            <a:picLocks noChangeAspect="1"/>
          </p:cNvPicPr>
          <p:nvPr/>
        </p:nvPicPr>
        <p:blipFill>
          <a:blip r:embed="rId4"/>
          <a:stretch>
            <a:fillRect/>
          </a:stretch>
        </p:blipFill>
        <p:spPr>
          <a:xfrm>
            <a:off x="4033767" y="2133445"/>
            <a:ext cx="2202141" cy="953165"/>
          </a:xfrm>
          <a:prstGeom prst="rect">
            <a:avLst/>
          </a:prstGeom>
        </p:spPr>
      </p:pic>
      <p:pic>
        <p:nvPicPr>
          <p:cNvPr id="23" name="Picture 22">
            <a:extLst>
              <a:ext uri="{FF2B5EF4-FFF2-40B4-BE49-F238E27FC236}">
                <a16:creationId xmlns:a16="http://schemas.microsoft.com/office/drawing/2014/main" id="{79805D70-D676-DD20-9966-7859E451ED1B}"/>
              </a:ext>
            </a:extLst>
          </p:cNvPr>
          <p:cNvPicPr>
            <a:picLocks noChangeAspect="1"/>
          </p:cNvPicPr>
          <p:nvPr/>
        </p:nvPicPr>
        <p:blipFill>
          <a:blip r:embed="rId5"/>
          <a:stretch>
            <a:fillRect/>
          </a:stretch>
        </p:blipFill>
        <p:spPr>
          <a:xfrm>
            <a:off x="2568709" y="3280665"/>
            <a:ext cx="339383" cy="413162"/>
          </a:xfrm>
          <a:prstGeom prst="rect">
            <a:avLst/>
          </a:prstGeom>
        </p:spPr>
      </p:pic>
      <p:pic>
        <p:nvPicPr>
          <p:cNvPr id="50" name="Picture 49">
            <a:extLst>
              <a:ext uri="{FF2B5EF4-FFF2-40B4-BE49-F238E27FC236}">
                <a16:creationId xmlns:a16="http://schemas.microsoft.com/office/drawing/2014/main" id="{F599BF3D-32FA-62C7-5823-361EBE931AC2}"/>
              </a:ext>
            </a:extLst>
          </p:cNvPr>
          <p:cNvPicPr/>
          <p:nvPr/>
        </p:nvPicPr>
        <p:blipFill>
          <a:blip r:embed="rId6"/>
          <a:stretch>
            <a:fillRect/>
          </a:stretch>
        </p:blipFill>
        <p:spPr>
          <a:xfrm>
            <a:off x="4861080" y="4046766"/>
            <a:ext cx="1629661" cy="649000"/>
          </a:xfrm>
          <a:prstGeom prst="rect">
            <a:avLst/>
          </a:prstGeom>
        </p:spPr>
      </p:pic>
      <p:pic>
        <p:nvPicPr>
          <p:cNvPr id="51" name="Picture 50">
            <a:extLst>
              <a:ext uri="{FF2B5EF4-FFF2-40B4-BE49-F238E27FC236}">
                <a16:creationId xmlns:a16="http://schemas.microsoft.com/office/drawing/2014/main" id="{C7450AEE-BFE8-FEC2-CD10-BA43FEA9DC86}"/>
              </a:ext>
            </a:extLst>
          </p:cNvPr>
          <p:cNvPicPr/>
          <p:nvPr/>
        </p:nvPicPr>
        <p:blipFill>
          <a:blip r:embed="rId7"/>
          <a:stretch>
            <a:fillRect/>
          </a:stretch>
        </p:blipFill>
        <p:spPr>
          <a:xfrm>
            <a:off x="4700263" y="4695766"/>
            <a:ext cx="2450047" cy="571167"/>
          </a:xfrm>
          <a:prstGeom prst="rect">
            <a:avLst/>
          </a:prstGeom>
        </p:spPr>
      </p:pic>
      <p:pic>
        <p:nvPicPr>
          <p:cNvPr id="52" name="Picture 51">
            <a:extLst>
              <a:ext uri="{FF2B5EF4-FFF2-40B4-BE49-F238E27FC236}">
                <a16:creationId xmlns:a16="http://schemas.microsoft.com/office/drawing/2014/main" id="{E918EFBE-A4A4-7822-DC30-1E1558C382ED}"/>
              </a:ext>
            </a:extLst>
          </p:cNvPr>
          <p:cNvPicPr/>
          <p:nvPr/>
        </p:nvPicPr>
        <p:blipFill>
          <a:blip r:embed="rId8"/>
          <a:stretch>
            <a:fillRect/>
          </a:stretch>
        </p:blipFill>
        <p:spPr>
          <a:xfrm>
            <a:off x="4791857" y="5335920"/>
            <a:ext cx="2450047" cy="690126"/>
          </a:xfrm>
          <a:prstGeom prst="rect">
            <a:avLst/>
          </a:prstGeom>
        </p:spPr>
      </p:pic>
      <p:pic>
        <p:nvPicPr>
          <p:cNvPr id="53" name="Picture 52">
            <a:extLst>
              <a:ext uri="{FF2B5EF4-FFF2-40B4-BE49-F238E27FC236}">
                <a16:creationId xmlns:a16="http://schemas.microsoft.com/office/drawing/2014/main" id="{6860A873-8B76-C5EF-DDBE-A3770D30EF91}"/>
              </a:ext>
            </a:extLst>
          </p:cNvPr>
          <p:cNvPicPr/>
          <p:nvPr/>
        </p:nvPicPr>
        <p:blipFill>
          <a:blip r:embed="rId9"/>
          <a:stretch>
            <a:fillRect/>
          </a:stretch>
        </p:blipFill>
        <p:spPr>
          <a:xfrm>
            <a:off x="4854680" y="6084537"/>
            <a:ext cx="2387223" cy="690126"/>
          </a:xfrm>
          <a:prstGeom prst="rect">
            <a:avLst/>
          </a:prstGeom>
        </p:spPr>
      </p:pic>
      <p:pic>
        <p:nvPicPr>
          <p:cNvPr id="54" name="Picture 53">
            <a:extLst>
              <a:ext uri="{FF2B5EF4-FFF2-40B4-BE49-F238E27FC236}">
                <a16:creationId xmlns:a16="http://schemas.microsoft.com/office/drawing/2014/main" id="{FDB30316-A17F-0A76-A0C7-36AC753E32F4}"/>
              </a:ext>
            </a:extLst>
          </p:cNvPr>
          <p:cNvPicPr/>
          <p:nvPr/>
        </p:nvPicPr>
        <p:blipFill>
          <a:blip r:embed="rId10"/>
          <a:stretch>
            <a:fillRect/>
          </a:stretch>
        </p:blipFill>
        <p:spPr>
          <a:xfrm>
            <a:off x="7728057" y="6134823"/>
            <a:ext cx="1445923" cy="475045"/>
          </a:xfrm>
          <a:prstGeom prst="rect">
            <a:avLst/>
          </a:prstGeom>
        </p:spPr>
      </p:pic>
    </p:spTree>
    <p:extLst>
      <p:ext uri="{BB962C8B-B14F-4D97-AF65-F5344CB8AC3E}">
        <p14:creationId xmlns:p14="http://schemas.microsoft.com/office/powerpoint/2010/main" val="1448545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DE07E6D-C989-A38B-2B82-95E32E5F40C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9D1CCE3-BB83-4C83-B9AD-17F7987BA5B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6222C0F-986B-5490-D938-325186DB8FDB}"/>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pic>
        <p:nvPicPr>
          <p:cNvPr id="117" name="Google Shape;117;p3">
            <a:extLst>
              <a:ext uri="{FF2B5EF4-FFF2-40B4-BE49-F238E27FC236}">
                <a16:creationId xmlns:a16="http://schemas.microsoft.com/office/drawing/2014/main" id="{FE226B06-289F-7B39-86F7-885411332C2C}"/>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9B8C46DB-774F-4A51-D63B-1607FE1EB0B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1A8F8516-36B1-4E25-6DFB-75FC9635159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8179431-7F22-FF6C-752A-9ECD4F9E207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65993FF5-A697-E469-295E-51A41CA2BBC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8F585261-0E38-3A6D-ABD4-82CB1AF40B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A2FBA54-4F02-3FE4-AD5C-F9595921214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E49950E5-C978-0730-CD80-4A481D938DB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56" name="Group 55">
            <a:extLst>
              <a:ext uri="{FF2B5EF4-FFF2-40B4-BE49-F238E27FC236}">
                <a16:creationId xmlns:a16="http://schemas.microsoft.com/office/drawing/2014/main" id="{019FAAB5-9844-8CF7-F6CF-BA0609773C0A}"/>
              </a:ext>
            </a:extLst>
          </p:cNvPr>
          <p:cNvGrpSpPr/>
          <p:nvPr/>
        </p:nvGrpSpPr>
        <p:grpSpPr>
          <a:xfrm>
            <a:off x="4736190" y="1188430"/>
            <a:ext cx="2114315" cy="883617"/>
            <a:chOff x="0" y="0"/>
            <a:chExt cx="1190625" cy="598070"/>
          </a:xfrm>
        </p:grpSpPr>
        <p:sp>
          <p:nvSpPr>
            <p:cNvPr id="57" name="Rectangle 56">
              <a:extLst>
                <a:ext uri="{FF2B5EF4-FFF2-40B4-BE49-F238E27FC236}">
                  <a16:creationId xmlns:a16="http://schemas.microsoft.com/office/drawing/2014/main" id="{8AB3DD65-946A-511C-D7E9-0273E188F157}"/>
                </a:ext>
              </a:extLst>
            </p:cNvPr>
            <p:cNvSpPr/>
            <p:nvPr/>
          </p:nvSpPr>
          <p:spPr>
            <a:xfrm>
              <a:off x="988060" y="419507"/>
              <a:ext cx="60321" cy="178563"/>
            </a:xfrm>
            <a:prstGeom prst="rect">
              <a:avLst/>
            </a:prstGeom>
            <a:ln>
              <a:noFill/>
            </a:ln>
          </p:spPr>
          <p:txBody>
            <a:bodyPr vert="horz" lIns="0" tIns="0" rIns="0" bIns="0" rtlCol="0">
              <a:noAutofit/>
            </a:bodyPr>
            <a:lstStyle/>
            <a:p>
              <a:pPr marL="692785" indent="-234950" algn="l">
                <a:lnSpc>
                  <a:spcPct val="107000"/>
                </a:lnSpc>
                <a:spcAft>
                  <a:spcPts val="800"/>
                </a:spcAft>
              </a:pPr>
              <a:r>
                <a:rPr lang="en-IN" sz="1100" kern="10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p>
          </p:txBody>
        </p:sp>
        <p:pic>
          <p:nvPicPr>
            <p:cNvPr id="58" name="Picture 57">
              <a:extLst>
                <a:ext uri="{FF2B5EF4-FFF2-40B4-BE49-F238E27FC236}">
                  <a16:creationId xmlns:a16="http://schemas.microsoft.com/office/drawing/2014/main" id="{EF336B64-8D1C-A861-E628-3C5CED178058}"/>
                </a:ext>
              </a:extLst>
            </p:cNvPr>
            <p:cNvPicPr/>
            <p:nvPr/>
          </p:nvPicPr>
          <p:blipFill>
            <a:blip r:embed="rId4"/>
            <a:stretch>
              <a:fillRect/>
            </a:stretch>
          </p:blipFill>
          <p:spPr>
            <a:xfrm>
              <a:off x="0" y="0"/>
              <a:ext cx="1190625" cy="233680"/>
            </a:xfrm>
            <a:prstGeom prst="rect">
              <a:avLst/>
            </a:prstGeom>
          </p:spPr>
        </p:pic>
        <p:pic>
          <p:nvPicPr>
            <p:cNvPr id="59" name="Picture 58">
              <a:extLst>
                <a:ext uri="{FF2B5EF4-FFF2-40B4-BE49-F238E27FC236}">
                  <a16:creationId xmlns:a16="http://schemas.microsoft.com/office/drawing/2014/main" id="{4475541D-EE0B-A93E-441D-D5A5ACEF0EF6}"/>
                </a:ext>
              </a:extLst>
            </p:cNvPr>
            <p:cNvPicPr/>
            <p:nvPr/>
          </p:nvPicPr>
          <p:blipFill>
            <a:blip r:embed="rId5"/>
            <a:stretch>
              <a:fillRect/>
            </a:stretch>
          </p:blipFill>
          <p:spPr>
            <a:xfrm>
              <a:off x="0" y="282931"/>
              <a:ext cx="988695" cy="233680"/>
            </a:xfrm>
            <a:prstGeom prst="rect">
              <a:avLst/>
            </a:prstGeom>
          </p:spPr>
        </p:pic>
      </p:grpSp>
      <p:pic>
        <p:nvPicPr>
          <p:cNvPr id="60" name="Picture 59">
            <a:extLst>
              <a:ext uri="{FF2B5EF4-FFF2-40B4-BE49-F238E27FC236}">
                <a16:creationId xmlns:a16="http://schemas.microsoft.com/office/drawing/2014/main" id="{D8D2BCD3-CC97-7781-800C-F951BE986CD7}"/>
              </a:ext>
            </a:extLst>
          </p:cNvPr>
          <p:cNvPicPr/>
          <p:nvPr/>
        </p:nvPicPr>
        <p:blipFill>
          <a:blip r:embed="rId6"/>
          <a:stretch>
            <a:fillRect/>
          </a:stretch>
        </p:blipFill>
        <p:spPr>
          <a:xfrm>
            <a:off x="4745239" y="2052991"/>
            <a:ext cx="1852669" cy="345250"/>
          </a:xfrm>
          <a:prstGeom prst="rect">
            <a:avLst/>
          </a:prstGeom>
        </p:spPr>
      </p:pic>
      <p:pic>
        <p:nvPicPr>
          <p:cNvPr id="61" name="Picture 60">
            <a:extLst>
              <a:ext uri="{FF2B5EF4-FFF2-40B4-BE49-F238E27FC236}">
                <a16:creationId xmlns:a16="http://schemas.microsoft.com/office/drawing/2014/main" id="{D80D148C-FD72-CE21-6D42-8FAF0D2809EB}"/>
              </a:ext>
            </a:extLst>
          </p:cNvPr>
          <p:cNvPicPr/>
          <p:nvPr/>
        </p:nvPicPr>
        <p:blipFill>
          <a:blip r:embed="rId7"/>
          <a:stretch>
            <a:fillRect/>
          </a:stretch>
        </p:blipFill>
        <p:spPr>
          <a:xfrm>
            <a:off x="5486401" y="2954622"/>
            <a:ext cx="755426" cy="531803"/>
          </a:xfrm>
          <a:prstGeom prst="rect">
            <a:avLst/>
          </a:prstGeom>
        </p:spPr>
      </p:pic>
      <p:sp>
        <p:nvSpPr>
          <p:cNvPr id="64" name="TextBox 63">
            <a:extLst>
              <a:ext uri="{FF2B5EF4-FFF2-40B4-BE49-F238E27FC236}">
                <a16:creationId xmlns:a16="http://schemas.microsoft.com/office/drawing/2014/main" id="{912E6B9A-BFDB-7A6A-A680-DCB3C71A9A6E}"/>
              </a:ext>
            </a:extLst>
          </p:cNvPr>
          <p:cNvSpPr txBox="1"/>
          <p:nvPr/>
        </p:nvSpPr>
        <p:spPr>
          <a:xfrm>
            <a:off x="-299799" y="2456929"/>
            <a:ext cx="11526982" cy="3131627"/>
          </a:xfrm>
          <a:prstGeom prst="rect">
            <a:avLst/>
          </a:prstGeom>
          <a:noFill/>
        </p:spPr>
        <p:txBody>
          <a:bodyPr wrap="square">
            <a:spAutoFit/>
          </a:bodyPr>
          <a:lstStyle/>
          <a:p>
            <a:pPr marL="1048385" indent="-6350" algn="ctr">
              <a:lnSpc>
                <a:spcPct val="110000"/>
              </a:lnSpc>
              <a:spcAft>
                <a:spcPts val="25"/>
              </a:spcAft>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(or) </a:t>
            </a:r>
          </a:p>
          <a:p>
            <a:pPr marL="1048385" indent="-6350" algn="ctr">
              <a:lnSpc>
                <a:spcPct val="110000"/>
              </a:lnSpc>
              <a:spcAft>
                <a:spcPts val="25"/>
              </a:spcAft>
            </a:pPr>
            <a:endParaRPr lang="en-IN" sz="2000"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1048385" indent="-6350" algn="ctr">
              <a:lnSpc>
                <a:spcPct val="110000"/>
              </a:lnSpc>
              <a:spcAft>
                <a:spcPts val="25"/>
              </a:spcAft>
            </a:pP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1048385" indent="-6350" algn="ctr">
              <a:lnSpc>
                <a:spcPct val="110000"/>
              </a:lnSpc>
              <a:spcAft>
                <a:spcPts val="25"/>
              </a:spcAft>
            </a:pPr>
            <a:endParaRPr lang="en-IN" sz="2000"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1327785" indent="-285750">
              <a:lnSpc>
                <a:spcPct val="110000"/>
              </a:lnSpc>
              <a:spcAft>
                <a:spcPts val="25"/>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The distance from the origin to H is given by  .  </a:t>
            </a:r>
          </a:p>
          <a:p>
            <a:pPr marL="1042035">
              <a:lnSpc>
                <a:spcPct val="110000"/>
              </a:lnSpc>
              <a:spcAft>
                <a:spcPts val="25"/>
              </a:spcAft>
            </a:pPr>
            <a:endPar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1327785" indent="-285750">
              <a:lnSpc>
                <a:spcPct val="110000"/>
              </a:lnSpc>
              <a:spcAft>
                <a:spcPts val="25"/>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If w0&gt;0, the origin is on the positive side of H, and if w0&lt;0, it is on the negative side.  </a:t>
            </a:r>
          </a:p>
          <a:p>
            <a:pPr marL="1327785" indent="-285750">
              <a:lnSpc>
                <a:spcPct val="110000"/>
              </a:lnSpc>
              <a:spcAft>
                <a:spcPts val="25"/>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If w0=0, then g(x) has the homogeneous form, the hyperplane passes through the origin </a:t>
            </a:r>
          </a:p>
          <a:p>
            <a:pPr marL="1048385" indent="-6350" algn="ctr">
              <a:lnSpc>
                <a:spcPct val="110000"/>
              </a:lnSpc>
              <a:spcAft>
                <a:spcPts val="25"/>
              </a:spcAft>
            </a:pP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68" name="Picture 67">
            <a:extLst>
              <a:ext uri="{FF2B5EF4-FFF2-40B4-BE49-F238E27FC236}">
                <a16:creationId xmlns:a16="http://schemas.microsoft.com/office/drawing/2014/main" id="{D23EF587-D8F0-E43C-AA31-C576F4B24D5A}"/>
              </a:ext>
            </a:extLst>
          </p:cNvPr>
          <p:cNvPicPr/>
          <p:nvPr/>
        </p:nvPicPr>
        <p:blipFill>
          <a:blip r:embed="rId8"/>
          <a:stretch>
            <a:fillRect/>
          </a:stretch>
        </p:blipFill>
        <p:spPr>
          <a:xfrm>
            <a:off x="6193216" y="3701355"/>
            <a:ext cx="479642" cy="523005"/>
          </a:xfrm>
          <a:prstGeom prst="rect">
            <a:avLst/>
          </a:prstGeom>
        </p:spPr>
      </p:pic>
    </p:spTree>
    <p:extLst>
      <p:ext uri="{BB962C8B-B14F-4D97-AF65-F5344CB8AC3E}">
        <p14:creationId xmlns:p14="http://schemas.microsoft.com/office/powerpoint/2010/main" val="2647656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96D5FF9-F866-3E6E-DFAD-0CDC7E80347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F43E1A7-CD22-7392-AF6A-2C7AC75F6F2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E49B889-655A-6D85-7180-A7E7BE9A438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MULTI-CATEGORY CASE</a:t>
            </a:r>
          </a:p>
        </p:txBody>
      </p:sp>
      <p:pic>
        <p:nvPicPr>
          <p:cNvPr id="117" name="Google Shape;117;p3">
            <a:extLst>
              <a:ext uri="{FF2B5EF4-FFF2-40B4-BE49-F238E27FC236}">
                <a16:creationId xmlns:a16="http://schemas.microsoft.com/office/drawing/2014/main" id="{BBA22BD4-22A6-4909-2DB7-1FFB979FC836}"/>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19CEC87F-25A8-456A-9040-A30C31BAE6E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6C804738-0F58-E9B9-5ED9-6922A6C329B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a:solidFill>
                <a:srgbClr val="000000"/>
              </a:solidFill>
              <a:latin typeface="Nunito Sans" pitchFamily="2" charset="0"/>
            </a:endParaRPr>
          </a:p>
          <a:p>
            <a:pPr>
              <a:lnSpc>
                <a:spcPct val="150000"/>
              </a:lnSpc>
            </a:pPr>
            <a:endParaRPr lang="en-US" sz="2300">
              <a:solidFill>
                <a:srgbClr val="000000"/>
              </a:solidFill>
              <a:latin typeface="Nunito Sans" pitchFamily="2" charset="0"/>
            </a:endParaRPr>
          </a:p>
          <a:p>
            <a:pPr>
              <a:lnSpc>
                <a:spcPct val="150000"/>
              </a:lnSpc>
            </a:pPr>
            <a:endParaRPr lang="en-US" sz="2200">
              <a:solidFill>
                <a:srgbClr val="000000"/>
              </a:solidFill>
              <a:latin typeface="Nunito Sans" pitchFamily="2" charset="0"/>
            </a:endParaRPr>
          </a:p>
          <a:p>
            <a:pPr>
              <a:lnSpc>
                <a:spcPct val="150000"/>
              </a:lnSpc>
            </a:pPr>
            <a:endParaRPr lang="en-US" sz="2200">
              <a:solidFill>
                <a:srgbClr val="000000"/>
              </a:solidFill>
              <a:latin typeface="Nunito Sans" pitchFamily="2" charset="0"/>
            </a:endParaRPr>
          </a:p>
          <a:p>
            <a:endParaRPr lang="en-US" sz="220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AA70AC1-D130-FF3B-F5B4-4A25D2C4EF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8C9D5D2-C670-9C74-8D93-2F860A1886F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470F002-2154-4C70-4BA6-9035BBB1E6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7F2C22A-6A01-3607-52A9-A56FB3A01CE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052B014-D3E8-EF64-0863-447C6EE4464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2B9E5D6F-8B66-7BF3-C139-9616DA7E17B5}"/>
              </a:ext>
            </a:extLst>
          </p:cNvPr>
          <p:cNvSpPr txBox="1"/>
          <p:nvPr/>
        </p:nvSpPr>
        <p:spPr>
          <a:xfrm>
            <a:off x="858190" y="1353746"/>
            <a:ext cx="11009084" cy="5355312"/>
          </a:xfrm>
          <a:prstGeom prst="rect">
            <a:avLst/>
          </a:prstGeom>
          <a:noFill/>
        </p:spPr>
        <p:txBody>
          <a:bodyPr wrap="square" anchor="ctr">
            <a:spAutoFit/>
          </a:bodyPr>
          <a:lstStyle/>
          <a:p>
            <a:pPr marL="285750" indent="-285750">
              <a:buFont typeface="Arial" panose="020B0604020202020204" pitchFamily="34" charset="0"/>
              <a:buChar char="•"/>
            </a:pPr>
            <a:r>
              <a:rPr lang="en-US" dirty="0">
                <a:latin typeface="Nunito Sans" pitchFamily="2" charset="0"/>
              </a:rPr>
              <a:t>To devise multi category classifiers employing linear discriminant  </a:t>
            </a:r>
            <a:r>
              <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functions reduce the problem to c two-class problems</a:t>
            </a:r>
          </a:p>
          <a:p>
            <a:pPr marL="285750" indent="-285750">
              <a:buFont typeface="Arial" panose="020B0604020202020204" pitchFamily="34" charset="0"/>
              <a:buChar char="•"/>
            </a:pPr>
            <a:r>
              <a:rPr lang="en-IN" kern="100" dirty="0">
                <a:solidFill>
                  <a:srgbClr val="000000"/>
                </a:solidFill>
                <a:latin typeface="Nunito Sans" pitchFamily="2" charset="0"/>
                <a:ea typeface="Bookman Old Style" panose="02050604050505020204" pitchFamily="18" charset="0"/>
                <a:cs typeface="Bookman Old Style" panose="02050604050505020204" pitchFamily="18" charset="0"/>
              </a:rPr>
              <a:t>Defining c </a:t>
            </a:r>
            <a:r>
              <a:rPr lang="en-IN" dirty="0">
                <a:latin typeface="Nunito Sans" pitchFamily="2" charset="0"/>
              </a:rPr>
              <a:t>linear discriminant functions</a:t>
            </a:r>
          </a:p>
          <a:p>
            <a:endParaRPr lang="en-IN" dirty="0">
              <a:latin typeface="Nunito Sans" pitchFamily="2" charset="0"/>
            </a:endParaRPr>
          </a:p>
          <a:p>
            <a:endParaRPr lang="en-IN" dirty="0">
              <a:latin typeface="Nunito Sans" pitchFamily="2" charset="0"/>
            </a:endParaRPr>
          </a:p>
          <a:p>
            <a:endParaRPr lang="en-IN" dirty="0">
              <a:latin typeface="Nunito Sans" pitchFamily="2" charset="0"/>
            </a:endParaRPr>
          </a:p>
          <a:p>
            <a:endParaRPr lang="en-IN" dirty="0">
              <a:latin typeface="Nunito Sans" pitchFamily="2" charset="0"/>
            </a:endParaRPr>
          </a:p>
          <a:p>
            <a:pPr marL="285750" indent="-285750">
              <a:buFont typeface="Arial" panose="020B0604020202020204" pitchFamily="34" charset="0"/>
              <a:buChar char="•"/>
            </a:pPr>
            <a:r>
              <a:rPr lang="en-IN" dirty="0">
                <a:latin typeface="Nunito Sans" pitchFamily="2" charset="0"/>
              </a:rPr>
              <a:t>And assigning x to </a:t>
            </a:r>
            <a:r>
              <a:rPr lang="en-IN" sz="1800" i="1" dirty="0" err="1">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w</a:t>
            </a:r>
            <a:r>
              <a:rPr lang="en-IN" sz="1800" i="1" baseline="-25000" dirty="0" err="1">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i</a:t>
            </a:r>
            <a:r>
              <a:rPr lang="en-IN" dirty="0">
                <a:latin typeface="Nunito Sans" pitchFamily="2" charset="0"/>
              </a:rPr>
              <a:t> if                         for all </a:t>
            </a:r>
            <a:r>
              <a:rPr lang="en-IN" sz="1800" i="1"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j¹ </a:t>
            </a:r>
            <a:r>
              <a:rPr lang="en-IN" sz="1800" i="1" kern="100" dirty="0" err="1">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i</a:t>
            </a:r>
            <a:r>
              <a:rPr lang="en-IN" sz="1800" i="1"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r>
              <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in </a:t>
            </a:r>
            <a:r>
              <a:rPr lang="en-IN" sz="1800"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th</a:t>
            </a:r>
            <a:r>
              <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IN" sz="1800"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ecase</a:t>
            </a:r>
            <a:r>
              <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of ties, the classification is left undefined</a:t>
            </a:r>
          </a:p>
          <a:p>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285750" indent="-285750">
              <a:buFont typeface="Arial" panose="020B0604020202020204" pitchFamily="34" charset="0"/>
              <a:buChar char="•"/>
            </a:pPr>
            <a:r>
              <a:rPr lang="en-US" dirty="0">
                <a:latin typeface="Nunito Sans" pitchFamily="2" charset="0"/>
              </a:rPr>
              <a:t>The resulting classifier is called a linear machine</a:t>
            </a: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r>
              <a:rPr lang="en-US" dirty="0">
                <a:latin typeface="Nunito Sans" pitchFamily="2" charset="0"/>
              </a:rPr>
              <a:t>			</a:t>
            </a:r>
          </a:p>
          <a:p>
            <a:r>
              <a:rPr lang="en-US" dirty="0">
                <a:latin typeface="Nunito Sans" pitchFamily="2" charset="0"/>
              </a:rPr>
              <a:t>			Fig. Decision boundaries defined by linear machines </a:t>
            </a:r>
            <a:endParaRPr lang="en-IN" dirty="0">
              <a:latin typeface="Nunito Sans" pitchFamily="2" charset="0"/>
            </a:endParaRPr>
          </a:p>
        </p:txBody>
      </p:sp>
      <p:pic>
        <p:nvPicPr>
          <p:cNvPr id="4" name="Picture 3">
            <a:extLst>
              <a:ext uri="{FF2B5EF4-FFF2-40B4-BE49-F238E27FC236}">
                <a16:creationId xmlns:a16="http://schemas.microsoft.com/office/drawing/2014/main" id="{5762EBBA-3A0B-16A8-3957-840E37C78BA6}"/>
              </a:ext>
            </a:extLst>
          </p:cNvPr>
          <p:cNvPicPr/>
          <p:nvPr/>
        </p:nvPicPr>
        <p:blipFill>
          <a:blip r:embed="rId4"/>
          <a:stretch>
            <a:fillRect/>
          </a:stretch>
        </p:blipFill>
        <p:spPr>
          <a:xfrm>
            <a:off x="4422098" y="2657991"/>
            <a:ext cx="3117953" cy="444972"/>
          </a:xfrm>
          <a:prstGeom prst="rect">
            <a:avLst/>
          </a:prstGeom>
        </p:spPr>
      </p:pic>
      <p:pic>
        <p:nvPicPr>
          <p:cNvPr id="5" name="Picture 4">
            <a:extLst>
              <a:ext uri="{FF2B5EF4-FFF2-40B4-BE49-F238E27FC236}">
                <a16:creationId xmlns:a16="http://schemas.microsoft.com/office/drawing/2014/main" id="{29C87595-78EC-0280-121D-07E75AAAD629}"/>
              </a:ext>
            </a:extLst>
          </p:cNvPr>
          <p:cNvPicPr/>
          <p:nvPr/>
        </p:nvPicPr>
        <p:blipFill>
          <a:blip r:embed="rId5"/>
          <a:stretch>
            <a:fillRect/>
          </a:stretch>
        </p:blipFill>
        <p:spPr>
          <a:xfrm>
            <a:off x="3732945" y="3467458"/>
            <a:ext cx="1228801" cy="340041"/>
          </a:xfrm>
          <a:prstGeom prst="rect">
            <a:avLst/>
          </a:prstGeom>
        </p:spPr>
      </p:pic>
      <p:pic>
        <p:nvPicPr>
          <p:cNvPr id="12" name="Picture 11">
            <a:extLst>
              <a:ext uri="{FF2B5EF4-FFF2-40B4-BE49-F238E27FC236}">
                <a16:creationId xmlns:a16="http://schemas.microsoft.com/office/drawing/2014/main" id="{271C183F-9549-7AE2-58C1-099BACFB27D5}"/>
              </a:ext>
            </a:extLst>
          </p:cNvPr>
          <p:cNvPicPr/>
          <p:nvPr/>
        </p:nvPicPr>
        <p:blipFill>
          <a:blip r:embed="rId6"/>
          <a:stretch>
            <a:fillRect/>
          </a:stretch>
        </p:blipFill>
        <p:spPr>
          <a:xfrm>
            <a:off x="3732944" y="4277627"/>
            <a:ext cx="5024281" cy="1874089"/>
          </a:xfrm>
          <a:prstGeom prst="rect">
            <a:avLst/>
          </a:prstGeom>
        </p:spPr>
      </p:pic>
    </p:spTree>
    <p:extLst>
      <p:ext uri="{BB962C8B-B14F-4D97-AF65-F5344CB8AC3E}">
        <p14:creationId xmlns:p14="http://schemas.microsoft.com/office/powerpoint/2010/main" val="2341229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E4F1F6B-31A0-44BE-0181-07E6148C67C5}"/>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8E4EDE9-B6EA-F075-EA37-C62D49B1F11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B756641-FD47-F57B-1BF7-CCFF39F8DA3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pic>
        <p:nvPicPr>
          <p:cNvPr id="117" name="Google Shape;117;p3">
            <a:extLst>
              <a:ext uri="{FF2B5EF4-FFF2-40B4-BE49-F238E27FC236}">
                <a16:creationId xmlns:a16="http://schemas.microsoft.com/office/drawing/2014/main" id="{5375AD52-4A3C-A641-55A9-2DD42D132062}"/>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CC798E46-C958-4FC3-AB27-BDE0B963019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5D4D0027-B421-9F66-DD08-8311F3C6BA5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09A9CF3-6237-936E-D5D5-CF2428B592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90B43075-21DB-AA64-A112-BCB452F51E1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5A3FDBE8-1930-7FEF-B9FD-F34D4A1C3C9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63062F0-47BA-27D2-A2AB-57801141DFA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BDEE1DC-422B-ECE4-A2A3-42661AA969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CC35D532-EE21-CA4D-3810-93B7749D955C}"/>
              </a:ext>
            </a:extLst>
          </p:cNvPr>
          <p:cNvSpPr txBox="1"/>
          <p:nvPr/>
        </p:nvSpPr>
        <p:spPr>
          <a:xfrm>
            <a:off x="854440" y="1229591"/>
            <a:ext cx="10867868" cy="4628190"/>
          </a:xfrm>
          <a:prstGeom prst="rect">
            <a:avLst/>
          </a:prstGeom>
          <a:noFill/>
        </p:spPr>
        <p:txBody>
          <a:bodyPr wrap="square">
            <a:spAutoFit/>
          </a:bodyPr>
          <a:lstStyle/>
          <a:p>
            <a:pPr>
              <a:lnSpc>
                <a:spcPct val="150000"/>
              </a:lnSpc>
            </a:pPr>
            <a:r>
              <a:rPr lang="en-US" dirty="0">
                <a:latin typeface="Nunito Sans" pitchFamily="2" charset="0"/>
              </a:rPr>
              <a:t>•  A linear machine divides the feature space into c decision regions as shown in above fig. with </a:t>
            </a:r>
            <a:r>
              <a:rPr lang="en-US" dirty="0" err="1">
                <a:latin typeface="Nunito Sans" pitchFamily="2" charset="0"/>
              </a:rPr>
              <a:t>gj</a:t>
            </a:r>
            <a:r>
              <a:rPr lang="en-US" dirty="0">
                <a:latin typeface="Nunito Sans" pitchFamily="2" charset="0"/>
              </a:rPr>
              <a:t>(x) being the largest discriminant if x is in region Ri.  </a:t>
            </a:r>
          </a:p>
          <a:p>
            <a:pPr>
              <a:lnSpc>
                <a:spcPct val="150000"/>
              </a:lnSpc>
            </a:pPr>
            <a:r>
              <a:rPr lang="en-US" dirty="0">
                <a:latin typeface="Nunito Sans" pitchFamily="2" charset="0"/>
              </a:rPr>
              <a:t>•  If Ri and </a:t>
            </a:r>
            <a:r>
              <a:rPr lang="en-US" dirty="0" err="1">
                <a:latin typeface="Nunito Sans" pitchFamily="2" charset="0"/>
              </a:rPr>
              <a:t>Rj</a:t>
            </a:r>
            <a:r>
              <a:rPr lang="en-US" dirty="0">
                <a:latin typeface="Nunito Sans" pitchFamily="2" charset="0"/>
              </a:rPr>
              <a:t> are contiguous, the boundary between them is a portion of the hyperplane </a:t>
            </a:r>
            <a:r>
              <a:rPr lang="en-US" dirty="0" err="1">
                <a:latin typeface="Nunito Sans" pitchFamily="2" charset="0"/>
              </a:rPr>
              <a:t>Hij</a:t>
            </a:r>
            <a:r>
              <a:rPr lang="en-US" dirty="0">
                <a:latin typeface="Nunito Sans" pitchFamily="2" charset="0"/>
              </a:rPr>
              <a:t> defined by    </a:t>
            </a:r>
          </a:p>
          <a:p>
            <a:pPr>
              <a:lnSpc>
                <a:spcPct val="150000"/>
              </a:lnSpc>
            </a:pPr>
            <a:r>
              <a:rPr lang="en-US" dirty="0">
                <a:latin typeface="Nunito Sans" pitchFamily="2" charset="0"/>
              </a:rPr>
              <a:t> 			or         </a:t>
            </a:r>
          </a:p>
          <a:p>
            <a:pPr>
              <a:lnSpc>
                <a:spcPct val="150000"/>
              </a:lnSpc>
            </a:pPr>
            <a:r>
              <a:rPr lang="en-US" dirty="0">
                <a:latin typeface="Nunito Sans" pitchFamily="2" charset="0"/>
              </a:rPr>
              <a:t>     	  is normal to </a:t>
            </a:r>
            <a:r>
              <a:rPr lang="en-US" dirty="0" err="1">
                <a:latin typeface="Nunito Sans" pitchFamily="2" charset="0"/>
              </a:rPr>
              <a:t>Hij</a:t>
            </a:r>
            <a:r>
              <a:rPr lang="en-US" dirty="0">
                <a:latin typeface="Nunito Sans" pitchFamily="2" charset="0"/>
              </a:rPr>
              <a:t> and the signed distance from x to </a:t>
            </a:r>
            <a:r>
              <a:rPr lang="en-US" dirty="0" err="1">
                <a:latin typeface="Nunito Sans" pitchFamily="2" charset="0"/>
              </a:rPr>
              <a:t>Hij</a:t>
            </a:r>
            <a:r>
              <a:rPr lang="en-US" dirty="0">
                <a:latin typeface="Nunito Sans" pitchFamily="2" charset="0"/>
              </a:rPr>
              <a:t> is given by </a:t>
            </a:r>
          </a:p>
          <a:p>
            <a:pPr>
              <a:lnSpc>
                <a:spcPct val="150000"/>
              </a:lnSpc>
            </a:pPr>
            <a:r>
              <a:rPr lang="en-US" dirty="0">
                <a:latin typeface="Nunito Sans" pitchFamily="2" charset="0"/>
              </a:rPr>
              <a:t> Generalized Linear Discriminant Functions </a:t>
            </a:r>
          </a:p>
          <a:p>
            <a:pPr>
              <a:lnSpc>
                <a:spcPct val="150000"/>
              </a:lnSpc>
            </a:pPr>
            <a:r>
              <a:rPr lang="en-US" dirty="0">
                <a:latin typeface="Nunito Sans" pitchFamily="2" charset="0"/>
              </a:rPr>
              <a:t>•	The linear discriminant function g(x) can be written as </a:t>
            </a:r>
          </a:p>
          <a:p>
            <a:pPr>
              <a:lnSpc>
                <a:spcPct val="150000"/>
              </a:lnSpc>
            </a:pPr>
            <a:r>
              <a:rPr lang="en-US" dirty="0">
                <a:latin typeface="Nunito Sans" pitchFamily="2" charset="0"/>
              </a:rPr>
              <a:t>where the coefficients </a:t>
            </a:r>
            <a:r>
              <a:rPr lang="en-IN" sz="1800" i="1" dirty="0" err="1">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w</a:t>
            </a:r>
            <a:r>
              <a:rPr lang="en-IN" sz="1800" i="1" baseline="-25000" dirty="0" err="1">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i</a:t>
            </a:r>
            <a:r>
              <a:rPr lang="en-IN" sz="1800" i="1" baseline="-250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r>
              <a:rPr lang="en-US" dirty="0">
                <a:latin typeface="Nunito Sans" pitchFamily="2" charset="0"/>
              </a:rPr>
              <a:t>are the components of the weight vector </a:t>
            </a:r>
            <a:r>
              <a:rPr lang="en-US" b="1" dirty="0">
                <a:latin typeface="Nunito Sans" pitchFamily="2" charset="0"/>
              </a:rPr>
              <a:t>w. </a:t>
            </a:r>
          </a:p>
          <a:p>
            <a:pPr>
              <a:lnSpc>
                <a:spcPct val="150000"/>
              </a:lnSpc>
            </a:pPr>
            <a:endParaRPr lang="en-US" b="1" dirty="0">
              <a:latin typeface="Nunito Sans" pitchFamily="2" charset="0"/>
            </a:endParaRPr>
          </a:p>
          <a:p>
            <a:pPr>
              <a:lnSpc>
                <a:spcPct val="150000"/>
              </a:lnSpc>
            </a:pPr>
            <a:r>
              <a:rPr lang="en-US" b="1" dirty="0">
                <a:latin typeface="Nunito Sans" pitchFamily="2" charset="0"/>
              </a:rPr>
              <a:t>Quadratic Discriminant Function:</a:t>
            </a:r>
          </a:p>
          <a:p>
            <a:pPr>
              <a:lnSpc>
                <a:spcPct val="150000"/>
              </a:lnSpc>
            </a:pPr>
            <a:endParaRPr lang="en-US" b="1" dirty="0">
              <a:latin typeface="Nunito Sans" pitchFamily="2" charset="0"/>
            </a:endParaRPr>
          </a:p>
        </p:txBody>
      </p:sp>
      <p:pic>
        <p:nvPicPr>
          <p:cNvPr id="4" name="Picture 3">
            <a:extLst>
              <a:ext uri="{FF2B5EF4-FFF2-40B4-BE49-F238E27FC236}">
                <a16:creationId xmlns:a16="http://schemas.microsoft.com/office/drawing/2014/main" id="{4D65798F-99AE-7E5F-6901-AB99DB06D0DC}"/>
              </a:ext>
            </a:extLst>
          </p:cNvPr>
          <p:cNvPicPr/>
          <p:nvPr/>
        </p:nvPicPr>
        <p:blipFill>
          <a:blip r:embed="rId4"/>
          <a:stretch>
            <a:fillRect/>
          </a:stretch>
        </p:blipFill>
        <p:spPr>
          <a:xfrm>
            <a:off x="1648992" y="2582507"/>
            <a:ext cx="1468962" cy="385540"/>
          </a:xfrm>
          <a:prstGeom prst="rect">
            <a:avLst/>
          </a:prstGeom>
        </p:spPr>
      </p:pic>
      <p:pic>
        <p:nvPicPr>
          <p:cNvPr id="5" name="Picture 4">
            <a:extLst>
              <a:ext uri="{FF2B5EF4-FFF2-40B4-BE49-F238E27FC236}">
                <a16:creationId xmlns:a16="http://schemas.microsoft.com/office/drawing/2014/main" id="{87193391-A4D3-0FF3-8670-7CBE20182D64}"/>
              </a:ext>
            </a:extLst>
          </p:cNvPr>
          <p:cNvPicPr/>
          <p:nvPr/>
        </p:nvPicPr>
        <p:blipFill>
          <a:blip r:embed="rId5"/>
          <a:stretch>
            <a:fillRect/>
          </a:stretch>
        </p:blipFill>
        <p:spPr>
          <a:xfrm>
            <a:off x="4288475" y="2506885"/>
            <a:ext cx="2217256" cy="385539"/>
          </a:xfrm>
          <a:prstGeom prst="rect">
            <a:avLst/>
          </a:prstGeom>
        </p:spPr>
      </p:pic>
      <p:pic>
        <p:nvPicPr>
          <p:cNvPr id="6" name="Picture 5">
            <a:extLst>
              <a:ext uri="{FF2B5EF4-FFF2-40B4-BE49-F238E27FC236}">
                <a16:creationId xmlns:a16="http://schemas.microsoft.com/office/drawing/2014/main" id="{224AF785-58BF-0ED1-B7A8-7E9FE59FDFB4}"/>
              </a:ext>
            </a:extLst>
          </p:cNvPr>
          <p:cNvPicPr/>
          <p:nvPr/>
        </p:nvPicPr>
        <p:blipFill>
          <a:blip r:embed="rId6"/>
          <a:stretch>
            <a:fillRect/>
          </a:stretch>
        </p:blipFill>
        <p:spPr>
          <a:xfrm>
            <a:off x="1147478" y="2911896"/>
            <a:ext cx="816234" cy="385540"/>
          </a:xfrm>
          <a:prstGeom prst="rect">
            <a:avLst/>
          </a:prstGeom>
        </p:spPr>
      </p:pic>
      <p:pic>
        <p:nvPicPr>
          <p:cNvPr id="7" name="Picture 6">
            <a:extLst>
              <a:ext uri="{FF2B5EF4-FFF2-40B4-BE49-F238E27FC236}">
                <a16:creationId xmlns:a16="http://schemas.microsoft.com/office/drawing/2014/main" id="{A46FBF9B-980F-483A-94B2-56B35CA4ACEB}"/>
              </a:ext>
            </a:extLst>
          </p:cNvPr>
          <p:cNvPicPr/>
          <p:nvPr/>
        </p:nvPicPr>
        <p:blipFill>
          <a:blip r:embed="rId7"/>
          <a:stretch>
            <a:fillRect/>
          </a:stretch>
        </p:blipFill>
        <p:spPr>
          <a:xfrm>
            <a:off x="8579449" y="2761993"/>
            <a:ext cx="1209127" cy="595801"/>
          </a:xfrm>
          <a:prstGeom prst="rect">
            <a:avLst/>
          </a:prstGeom>
        </p:spPr>
      </p:pic>
      <p:pic>
        <p:nvPicPr>
          <p:cNvPr id="8" name="Picture 7">
            <a:extLst>
              <a:ext uri="{FF2B5EF4-FFF2-40B4-BE49-F238E27FC236}">
                <a16:creationId xmlns:a16="http://schemas.microsoft.com/office/drawing/2014/main" id="{B6B556F7-C20E-F398-2747-9464E6625F48}"/>
              </a:ext>
            </a:extLst>
          </p:cNvPr>
          <p:cNvPicPr/>
          <p:nvPr/>
        </p:nvPicPr>
        <p:blipFill>
          <a:blip r:embed="rId8"/>
          <a:stretch>
            <a:fillRect/>
          </a:stretch>
        </p:blipFill>
        <p:spPr>
          <a:xfrm>
            <a:off x="7479556" y="3658797"/>
            <a:ext cx="1574503" cy="595800"/>
          </a:xfrm>
          <a:prstGeom prst="rect">
            <a:avLst/>
          </a:prstGeom>
        </p:spPr>
      </p:pic>
      <p:pic>
        <p:nvPicPr>
          <p:cNvPr id="9" name="Picture 8">
            <a:extLst>
              <a:ext uri="{FF2B5EF4-FFF2-40B4-BE49-F238E27FC236}">
                <a16:creationId xmlns:a16="http://schemas.microsoft.com/office/drawing/2014/main" id="{09F7AE3C-003B-605E-CC26-3A8BAC68F712}"/>
              </a:ext>
            </a:extLst>
          </p:cNvPr>
          <p:cNvPicPr/>
          <p:nvPr/>
        </p:nvPicPr>
        <p:blipFill>
          <a:blip r:embed="rId9"/>
          <a:stretch>
            <a:fillRect/>
          </a:stretch>
        </p:blipFill>
        <p:spPr>
          <a:xfrm>
            <a:off x="4288474" y="5368903"/>
            <a:ext cx="3416469" cy="834851"/>
          </a:xfrm>
          <a:prstGeom prst="rect">
            <a:avLst/>
          </a:prstGeom>
        </p:spPr>
      </p:pic>
    </p:spTree>
    <p:extLst>
      <p:ext uri="{BB962C8B-B14F-4D97-AF65-F5344CB8AC3E}">
        <p14:creationId xmlns:p14="http://schemas.microsoft.com/office/powerpoint/2010/main" val="14821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478D540-8CE7-0C46-30A0-78A4A0FD939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C3E265-220C-3DFF-C205-2C0C8327636A}"/>
              </a:ext>
            </a:extLst>
          </p:cNvPr>
          <p:cNvSpPr txBox="1"/>
          <p:nvPr/>
        </p:nvSpPr>
        <p:spPr>
          <a:xfrm>
            <a:off x="421524" y="1183275"/>
            <a:ext cx="11526982" cy="5170606"/>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Arial" panose="020B0604020202020204" pitchFamily="34" charset="0"/>
              <a:buChar char="•"/>
            </a:pPr>
            <a:r>
              <a:rPr lang="en-US" sz="2000" b="1" dirty="0">
                <a:latin typeface="Nunito Sans" pitchFamily="2" charset="0"/>
              </a:rPr>
              <a:t>Least squares </a:t>
            </a:r>
            <a:r>
              <a:rPr lang="en-US" sz="2000" dirty="0">
                <a:latin typeface="Nunito Sans" pitchFamily="2" charset="0"/>
              </a:rPr>
              <a:t>are a commonly used method in regression analysis for estimating the unknown parameters by creating a model which will minimize the sum of squared errors between the observed data and the predicted data.   </a:t>
            </a:r>
          </a:p>
          <a:p>
            <a:pPr marL="342900" indent="-342900">
              <a:lnSpc>
                <a:spcPct val="150000"/>
              </a:lnSpc>
              <a:buFont typeface="Arial" panose="020B0604020202020204" pitchFamily="34" charset="0"/>
              <a:buChar char="•"/>
            </a:pPr>
            <a:r>
              <a:rPr lang="en-US" sz="2000" b="1" dirty="0">
                <a:latin typeface="Nunito Sans" pitchFamily="2" charset="0"/>
              </a:rPr>
              <a:t>Least Squares Regression Equation :</a:t>
            </a:r>
          </a:p>
          <a:p>
            <a:pPr>
              <a:lnSpc>
                <a:spcPct val="150000"/>
              </a:lnSpc>
            </a:pPr>
            <a:r>
              <a:rPr lang="en-US" sz="2000" dirty="0">
                <a:latin typeface="Nunito Sans" pitchFamily="2" charset="0"/>
              </a:rPr>
              <a:t>     The equation that minimizes the total of all squared prediction errors for known Y scores in         the original correlation analysis. 	</a:t>
            </a:r>
          </a:p>
          <a:p>
            <a:pPr>
              <a:lnSpc>
                <a:spcPct val="150000"/>
              </a:lnSpc>
            </a:pPr>
            <a:r>
              <a:rPr lang="en-US" sz="2000" dirty="0">
                <a:latin typeface="Nunito Sans" pitchFamily="2" charset="0"/>
              </a:rPr>
              <a:t>  </a:t>
            </a: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			where  Y represents the predicted value;  </a:t>
            </a:r>
          </a:p>
          <a:p>
            <a:pPr>
              <a:lnSpc>
                <a:spcPct val="150000"/>
              </a:lnSpc>
            </a:pPr>
            <a:r>
              <a:rPr lang="en-US" sz="2000" dirty="0">
                <a:latin typeface="Nunito Sans" pitchFamily="2" charset="0"/>
              </a:rPr>
              <a:t>			X represents the observed value;  </a:t>
            </a:r>
          </a:p>
          <a:p>
            <a:pPr>
              <a:lnSpc>
                <a:spcPct val="150000"/>
              </a:lnSpc>
            </a:pPr>
            <a:r>
              <a:rPr lang="en-US" sz="2000" dirty="0">
                <a:latin typeface="Nunito Sans" pitchFamily="2" charset="0"/>
              </a:rPr>
              <a:t>			b and a represent numbers calculated from the original correlation analysis </a:t>
            </a:r>
          </a:p>
        </p:txBody>
      </p:sp>
      <p:sp>
        <p:nvSpPr>
          <p:cNvPr id="115" name="Google Shape;115;p3">
            <a:extLst>
              <a:ext uri="{FF2B5EF4-FFF2-40B4-BE49-F238E27FC236}">
                <a16:creationId xmlns:a16="http://schemas.microsoft.com/office/drawing/2014/main" id="{BA228899-BC8B-0950-7E35-5DFD8E3E920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2CAAB6F-0ED4-7652-DF43-98D047FD11B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LINE </a:t>
            </a:r>
          </a:p>
        </p:txBody>
      </p:sp>
      <p:pic>
        <p:nvPicPr>
          <p:cNvPr id="117" name="Google Shape;117;p3">
            <a:extLst>
              <a:ext uri="{FF2B5EF4-FFF2-40B4-BE49-F238E27FC236}">
                <a16:creationId xmlns:a16="http://schemas.microsoft.com/office/drawing/2014/main" id="{75D4596E-48AD-B476-CEAA-16994EC372B2}"/>
              </a:ext>
            </a:extLst>
          </p:cNvPr>
          <p:cNvPicPr preferRelativeResize="0"/>
          <p:nvPr/>
        </p:nvPicPr>
        <p:blipFill rotWithShape="1">
          <a:blip r:embed="rId3"/>
          <a:srcRect/>
          <a:stretch>
            <a:fillRect/>
          </a:stretch>
        </p:blipFill>
        <p:spPr>
          <a:xfrm>
            <a:off x="9525600" y="6277750"/>
            <a:ext cx="2356664" cy="298800"/>
          </a:xfrm>
          <a:prstGeom prst="rect">
            <a:avLst/>
          </a:prstGeom>
          <a:noFill/>
          <a:ln>
            <a:noFill/>
          </a:ln>
        </p:spPr>
      </p:pic>
      <p:sp>
        <p:nvSpPr>
          <p:cNvPr id="29700" name="Rectangle 4">
            <a:extLst>
              <a:ext uri="{FF2B5EF4-FFF2-40B4-BE49-F238E27FC236}">
                <a16:creationId xmlns:a16="http://schemas.microsoft.com/office/drawing/2014/main" id="{562E4A92-D703-C33D-D0D5-6BD95155F79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4EC9A01D-2E23-2EEC-56A9-323B66E2D2D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17AA5CE-6B7F-929A-EE77-DBF15EED678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A0DE1A-B352-45B2-E0BC-12BD7B6A75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F88C92E-B667-60B9-5F1A-B989D0E621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A5139CB-3A6B-8C05-7AEA-94FBC5774EF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A833079-055B-F1B7-68ED-AB845D04F4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0EE92FE-0B01-C2E1-7622-473BCD1AB87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6ED56CF8-D97D-9A18-E949-1720505A8F5B}"/>
              </a:ext>
            </a:extLst>
          </p:cNvPr>
          <p:cNvPicPr>
            <a:picLocks noChangeAspect="1"/>
          </p:cNvPicPr>
          <p:nvPr/>
        </p:nvPicPr>
        <p:blipFill>
          <a:blip r:embed="rId4"/>
          <a:stretch>
            <a:fillRect/>
          </a:stretch>
        </p:blipFill>
        <p:spPr>
          <a:xfrm>
            <a:off x="3277070" y="3986757"/>
            <a:ext cx="4607756" cy="915028"/>
          </a:xfrm>
          <a:prstGeom prst="rect">
            <a:avLst/>
          </a:prstGeom>
        </p:spPr>
      </p:pic>
    </p:spTree>
    <p:extLst>
      <p:ext uri="{BB962C8B-B14F-4D97-AF65-F5344CB8AC3E}">
        <p14:creationId xmlns:p14="http://schemas.microsoft.com/office/powerpoint/2010/main" val="3553998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44099BC-1ECD-B03C-0515-7C34F5C9E16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FC28299-CA3B-48B6-B1B0-0A06BDD0A30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215292D-4A0D-FEBB-8D6A-ABDFECC1934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a:solidFill>
                  <a:prstClr val="white"/>
                </a:solidFill>
                <a:latin typeface="Nunito Sans" panose="00000500000000000000"/>
                <a:ea typeface="Nunito Sans" panose="00000500000000000000"/>
                <a:cs typeface="Nunito Sans" panose="00000500000000000000"/>
                <a:sym typeface="Nunito Sans" panose="00000500000000000000"/>
              </a:rPr>
              <a:t>Probabilistic discriminative models</a:t>
            </a:r>
            <a:endPar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35A73BA-AE1B-2F96-B9EA-96A0DE0D8F9D}"/>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B57338E1-4CB0-6769-4D6C-A8B1DB2EE9A3}"/>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3153F260-8215-5092-0422-ABE4983F07E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EAD17C7-BC63-D2FF-BFDA-154E2FEA6B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EC4108E-ACE1-2FCC-9F27-71BEA901A8F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6843267-C6EE-D732-6846-11C76A61620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8B886B56-DF75-582D-8EF8-0E7BEEF2742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7FFA39F-893D-EF16-F767-85CAC6A21C5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C644E7A9-FAC4-62CC-341D-C07AE1CAD423}"/>
              </a:ext>
            </a:extLst>
          </p:cNvPr>
          <p:cNvSpPr txBox="1"/>
          <p:nvPr/>
        </p:nvSpPr>
        <p:spPr>
          <a:xfrm>
            <a:off x="603354" y="1001154"/>
            <a:ext cx="10923627" cy="3797193"/>
          </a:xfrm>
          <a:prstGeom prst="rect">
            <a:avLst/>
          </a:prstGeom>
          <a:noFill/>
        </p:spPr>
        <p:txBody>
          <a:bodyPr wrap="square">
            <a:spAutoFit/>
          </a:bodyPr>
          <a:lstStyle/>
          <a:p>
            <a:pPr>
              <a:lnSpc>
                <a:spcPct val="150000"/>
              </a:lnSpc>
            </a:pPr>
            <a:r>
              <a:rPr lang="en-US" dirty="0">
                <a:latin typeface="Nunito Sans" pitchFamily="2" charset="0"/>
              </a:rPr>
              <a:t>•	Discriminative models are a class of supervised machine learning models which make predictions by estimating conditional probability P(</a:t>
            </a:r>
            <a:r>
              <a:rPr lang="en-US" dirty="0" err="1">
                <a:latin typeface="Nunito Sans" pitchFamily="2" charset="0"/>
              </a:rPr>
              <a:t>y|x</a:t>
            </a:r>
            <a:r>
              <a:rPr lang="en-US" dirty="0">
                <a:latin typeface="Nunito Sans" pitchFamily="2" charset="0"/>
              </a:rPr>
              <a:t>). </a:t>
            </a:r>
          </a:p>
          <a:p>
            <a:pPr>
              <a:lnSpc>
                <a:spcPct val="150000"/>
              </a:lnSpc>
            </a:pPr>
            <a:r>
              <a:rPr lang="en-US" dirty="0">
                <a:latin typeface="Nunito Sans" pitchFamily="2" charset="0"/>
              </a:rPr>
              <a:t>•	For the two-class classification problem, the posterior probability of class C1 can be written as a logistic sigmoid acting on a linear function of x </a:t>
            </a:r>
          </a:p>
          <a:p>
            <a:pPr>
              <a:lnSpc>
                <a:spcPct val="150000"/>
              </a:lnSpc>
            </a:pPr>
            <a:r>
              <a:rPr lang="en-US" dirty="0">
                <a:latin typeface="Nunito Sans" pitchFamily="2" charset="0"/>
              </a:rPr>
              <a:t>  </a:t>
            </a:r>
          </a:p>
          <a:p>
            <a:pPr>
              <a:lnSpc>
                <a:spcPct val="150000"/>
              </a:lnSpc>
            </a:pPr>
            <a:endParaRPr lang="en-US" dirty="0">
              <a:latin typeface="Nunito Sans" pitchFamily="2" charset="0"/>
            </a:endParaRPr>
          </a:p>
          <a:p>
            <a:pPr>
              <a:lnSpc>
                <a:spcPct val="150000"/>
              </a:lnSpc>
            </a:pPr>
            <a:r>
              <a:rPr lang="en-US" dirty="0">
                <a:latin typeface="Nunito Sans" pitchFamily="2" charset="0"/>
              </a:rPr>
              <a:t>•	For the multi-class case, the posterior probability of class Ck is given by a </a:t>
            </a:r>
            <a:r>
              <a:rPr lang="en-US" dirty="0" err="1">
                <a:latin typeface="Nunito Sans" pitchFamily="2" charset="0"/>
              </a:rPr>
              <a:t>softmax</a:t>
            </a:r>
            <a:r>
              <a:rPr lang="en-US" dirty="0">
                <a:latin typeface="Nunito Sans" pitchFamily="2" charset="0"/>
              </a:rPr>
              <a:t> transformation of a linear function of x </a:t>
            </a:r>
          </a:p>
          <a:p>
            <a:pPr>
              <a:lnSpc>
                <a:spcPct val="150000"/>
              </a:lnSpc>
            </a:pPr>
            <a:r>
              <a:rPr lang="en-US" dirty="0">
                <a:latin typeface="Nunito Sans" pitchFamily="2" charset="0"/>
              </a:rPr>
              <a:t>  </a:t>
            </a:r>
          </a:p>
        </p:txBody>
      </p:sp>
      <p:pic>
        <p:nvPicPr>
          <p:cNvPr id="19" name="Picture 18">
            <a:extLst>
              <a:ext uri="{FF2B5EF4-FFF2-40B4-BE49-F238E27FC236}">
                <a16:creationId xmlns:a16="http://schemas.microsoft.com/office/drawing/2014/main" id="{18F019EC-6A07-10E4-D16D-783A4756B3B7}"/>
              </a:ext>
            </a:extLst>
          </p:cNvPr>
          <p:cNvPicPr/>
          <p:nvPr/>
        </p:nvPicPr>
        <p:blipFill>
          <a:blip r:embed="rId4"/>
          <a:stretch>
            <a:fillRect/>
          </a:stretch>
        </p:blipFill>
        <p:spPr>
          <a:xfrm>
            <a:off x="3905984" y="2839720"/>
            <a:ext cx="3720465" cy="589280"/>
          </a:xfrm>
          <a:prstGeom prst="rect">
            <a:avLst/>
          </a:prstGeom>
        </p:spPr>
      </p:pic>
      <p:pic>
        <p:nvPicPr>
          <p:cNvPr id="20" name="Picture 19">
            <a:extLst>
              <a:ext uri="{FF2B5EF4-FFF2-40B4-BE49-F238E27FC236}">
                <a16:creationId xmlns:a16="http://schemas.microsoft.com/office/drawing/2014/main" id="{079FEE39-B7CD-3F60-857F-ADCB5B6A3DF3}"/>
              </a:ext>
            </a:extLst>
          </p:cNvPr>
          <p:cNvPicPr/>
          <p:nvPr/>
        </p:nvPicPr>
        <p:blipFill>
          <a:blip r:embed="rId5"/>
          <a:stretch>
            <a:fillRect/>
          </a:stretch>
        </p:blipFill>
        <p:spPr>
          <a:xfrm>
            <a:off x="3707137" y="4439974"/>
            <a:ext cx="4358005" cy="676275"/>
          </a:xfrm>
          <a:prstGeom prst="rect">
            <a:avLst/>
          </a:prstGeom>
        </p:spPr>
      </p:pic>
    </p:spTree>
    <p:extLst>
      <p:ext uri="{BB962C8B-B14F-4D97-AF65-F5344CB8AC3E}">
        <p14:creationId xmlns:p14="http://schemas.microsoft.com/office/powerpoint/2010/main" val="4015471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99F74A4-8CAE-BDC0-F9D3-FACB1933EB93}"/>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A50C5BE-C830-D0D2-481E-63DFE407F1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8E94CAC-A7C1-198B-987E-EFED26D0A99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LOGISTICS REGRESSION </a:t>
            </a:r>
          </a:p>
        </p:txBody>
      </p:sp>
      <p:pic>
        <p:nvPicPr>
          <p:cNvPr id="117" name="Google Shape;117;p3">
            <a:extLst>
              <a:ext uri="{FF2B5EF4-FFF2-40B4-BE49-F238E27FC236}">
                <a16:creationId xmlns:a16="http://schemas.microsoft.com/office/drawing/2014/main" id="{ADA432B8-CDEF-B5DE-16D9-A6D38C47A27C}"/>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98ECD158-1FF5-7B5D-6A48-1612BC3D117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1C62C0CD-3464-9AF1-CE7C-5BF26D74E00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D162656-9C46-7C1A-35A2-DD2E26C72AD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0E97162-8892-A308-8C31-2CEC0C9602B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3DB00A32-5AAD-80CA-8FFF-A99C069467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DC27493-E323-8579-CF3E-7B8980A8EEA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CDA6A77-4D66-0D8C-CE13-B6CF6074F0A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1A1356AB-8EE9-83C3-39E0-8940F222887F}"/>
              </a:ext>
            </a:extLst>
          </p:cNvPr>
          <p:cNvSpPr txBox="1"/>
          <p:nvPr/>
        </p:nvSpPr>
        <p:spPr>
          <a:xfrm>
            <a:off x="665018" y="949644"/>
            <a:ext cx="10997330" cy="559383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latin typeface="Nunito Sans" pitchFamily="2" charset="0"/>
              </a:rPr>
              <a:t>Logistic regression is the Machine Learning algorithms, under the classification algorithm of Supervised Learning technique. </a:t>
            </a:r>
          </a:p>
          <a:p>
            <a:pPr marL="342900" indent="-342900">
              <a:lnSpc>
                <a:spcPct val="150000"/>
              </a:lnSpc>
              <a:buFont typeface="Arial" panose="020B0604020202020204" pitchFamily="34" charset="0"/>
              <a:buChar char="•"/>
            </a:pPr>
            <a:r>
              <a:rPr lang="en-US" sz="2000" dirty="0">
                <a:latin typeface="Nunito Sans" pitchFamily="2" charset="0"/>
              </a:rPr>
              <a:t>Logistic regression is used to describe data and the relationship between one dependent variable and one or more independent variables.  </a:t>
            </a:r>
          </a:p>
          <a:p>
            <a:pPr marL="342900" indent="-342900">
              <a:lnSpc>
                <a:spcPct val="150000"/>
              </a:lnSpc>
              <a:buFont typeface="Arial" panose="020B0604020202020204" pitchFamily="34" charset="0"/>
              <a:buChar char="•"/>
            </a:pPr>
            <a:r>
              <a:rPr lang="en-US" sz="2000" dirty="0">
                <a:latin typeface="Nunito Sans" pitchFamily="2" charset="0"/>
              </a:rPr>
              <a:t>The independent variables can be nominal, ordinal, or of interval type. </a:t>
            </a:r>
          </a:p>
          <a:p>
            <a:pPr marL="342900" indent="-342900">
              <a:lnSpc>
                <a:spcPct val="150000"/>
              </a:lnSpc>
              <a:buFont typeface="Arial" panose="020B0604020202020204" pitchFamily="34" charset="0"/>
              <a:buChar char="•"/>
            </a:pPr>
            <a:r>
              <a:rPr lang="en-US" sz="2000" dirty="0">
                <a:latin typeface="Nunito Sans" pitchFamily="2" charset="0"/>
              </a:rPr>
              <a:t>Logistic regression predicts the output of a categorical dependent variable.  </a:t>
            </a:r>
          </a:p>
          <a:p>
            <a:pPr marL="342900" indent="-342900">
              <a:lnSpc>
                <a:spcPct val="150000"/>
              </a:lnSpc>
              <a:buFont typeface="Arial" panose="020B0604020202020204" pitchFamily="34" charset="0"/>
              <a:buChar char="•"/>
            </a:pPr>
            <a:r>
              <a:rPr lang="en-US" sz="2000" dirty="0">
                <a:latin typeface="Nunito Sans" pitchFamily="2" charset="0"/>
              </a:rPr>
              <a:t>Therefore the outcome must be a categorical or discrete value.  </a:t>
            </a:r>
          </a:p>
          <a:p>
            <a:pPr marL="342900" indent="-342900">
              <a:lnSpc>
                <a:spcPct val="150000"/>
              </a:lnSpc>
              <a:buFont typeface="Arial" panose="020B0604020202020204" pitchFamily="34" charset="0"/>
              <a:buChar char="•"/>
            </a:pPr>
            <a:r>
              <a:rPr lang="en-US" sz="2000" dirty="0">
                <a:latin typeface="Nunito Sans" pitchFamily="2" charset="0"/>
              </a:rPr>
              <a:t>It can be either Yes or No, 0 or 1, true or False, etc. it gives the probabilistic values which lie between 0 and 1. </a:t>
            </a:r>
          </a:p>
          <a:p>
            <a:pPr marL="342900" indent="-342900">
              <a:lnSpc>
                <a:spcPct val="150000"/>
              </a:lnSpc>
              <a:buFont typeface="Arial" panose="020B0604020202020204" pitchFamily="34" charset="0"/>
              <a:buChar char="•"/>
            </a:pPr>
            <a:r>
              <a:rPr lang="en-US" sz="2000" dirty="0">
                <a:latin typeface="Nunito Sans" pitchFamily="2" charset="0"/>
              </a:rPr>
              <a:t>Linear Regression is used for solving Regression problems, whereas Logistic regression is used for solving the classification problems. </a:t>
            </a:r>
          </a:p>
          <a:p>
            <a:pPr marL="342900" indent="-342900">
              <a:lnSpc>
                <a:spcPct val="150000"/>
              </a:lnSpc>
              <a:buFont typeface="Arial" panose="020B0604020202020204" pitchFamily="34" charset="0"/>
              <a:buChar char="•"/>
            </a:pPr>
            <a:r>
              <a:rPr lang="en-US" sz="2000" dirty="0">
                <a:latin typeface="Nunito Sans" pitchFamily="2" charset="0"/>
              </a:rPr>
              <a:t>o The fig. below predicts the logistic function </a:t>
            </a:r>
          </a:p>
        </p:txBody>
      </p:sp>
    </p:spTree>
    <p:extLst>
      <p:ext uri="{BB962C8B-B14F-4D97-AF65-F5344CB8AC3E}">
        <p14:creationId xmlns:p14="http://schemas.microsoft.com/office/powerpoint/2010/main" val="3271806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3755E65-B8F4-199B-FCCE-D646602F878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5479927F-10DD-C2F3-BAF3-5C4A405966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F24DB5A-54AA-001C-1F9A-B8E687A05AD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pic>
        <p:nvPicPr>
          <p:cNvPr id="117" name="Google Shape;117;p3">
            <a:extLst>
              <a:ext uri="{FF2B5EF4-FFF2-40B4-BE49-F238E27FC236}">
                <a16:creationId xmlns:a16="http://schemas.microsoft.com/office/drawing/2014/main" id="{484227A0-4577-72E9-3587-918C6FCFBD36}"/>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EDDA39FF-ADA8-4F40-FCDB-4AF09CA5AED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9B459FB9-F039-EF36-A6D2-0BD940D50DF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08FAAD4-3DC3-51E7-2CF6-353CF11465F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A4F28A42-A2E5-5255-0EA7-820314F96A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C804DB7-1C5F-BD5B-E88B-9158D0EA1A1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A354FCA-9B56-89F4-E972-2B5B6722892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EBE9B9E5-D5BE-0F93-2EA3-3DFAEA9B066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 name="Picture 19">
            <a:extLst>
              <a:ext uri="{FF2B5EF4-FFF2-40B4-BE49-F238E27FC236}">
                <a16:creationId xmlns:a16="http://schemas.microsoft.com/office/drawing/2014/main" id="{DCC52C38-D11B-18FC-F294-6EEA324FD8EC}"/>
              </a:ext>
            </a:extLst>
          </p:cNvPr>
          <p:cNvPicPr/>
          <p:nvPr/>
        </p:nvPicPr>
        <p:blipFill>
          <a:blip r:embed="rId4"/>
          <a:stretch>
            <a:fillRect/>
          </a:stretch>
        </p:blipFill>
        <p:spPr>
          <a:xfrm>
            <a:off x="3477718" y="883619"/>
            <a:ext cx="4497049" cy="3138958"/>
          </a:xfrm>
          <a:prstGeom prst="rect">
            <a:avLst/>
          </a:prstGeom>
        </p:spPr>
      </p:pic>
      <p:sp>
        <p:nvSpPr>
          <p:cNvPr id="22" name="TextBox 21">
            <a:extLst>
              <a:ext uri="{FF2B5EF4-FFF2-40B4-BE49-F238E27FC236}">
                <a16:creationId xmlns:a16="http://schemas.microsoft.com/office/drawing/2014/main" id="{93A6E8D6-B519-26AC-0F92-D32C312FABE6}"/>
              </a:ext>
            </a:extLst>
          </p:cNvPr>
          <p:cNvSpPr txBox="1"/>
          <p:nvPr/>
        </p:nvSpPr>
        <p:spPr>
          <a:xfrm>
            <a:off x="3046751" y="3944289"/>
            <a:ext cx="6093500" cy="880049"/>
          </a:xfrm>
          <a:prstGeom prst="rect">
            <a:avLst/>
          </a:prstGeom>
          <a:noFill/>
        </p:spPr>
        <p:txBody>
          <a:bodyPr wrap="square">
            <a:spAutoFit/>
          </a:bodyPr>
          <a:lstStyle/>
          <a:p>
            <a:pPr marL="692785" indent="-234950" algn="l">
              <a:lnSpc>
                <a:spcPct val="107000"/>
              </a:lnSpc>
              <a:spcAft>
                <a:spcPts val="800"/>
              </a:spcAft>
            </a:pPr>
            <a:r>
              <a:rPr lang="en-IN"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Fig. Logistic Function or Sigmoid Function</a:t>
            </a:r>
          </a:p>
          <a:p>
            <a:pPr marL="692785" indent="-234950" algn="l">
              <a:lnSpc>
                <a:spcPct val="107000"/>
              </a:lnSpc>
              <a:spcAft>
                <a:spcPts val="800"/>
              </a:spcAft>
            </a:pPr>
            <a:endParaRPr lang="en-IN" sz="24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
        <p:nvSpPr>
          <p:cNvPr id="43" name="TextBox 42">
            <a:extLst>
              <a:ext uri="{FF2B5EF4-FFF2-40B4-BE49-F238E27FC236}">
                <a16:creationId xmlns:a16="http://schemas.microsoft.com/office/drawing/2014/main" id="{E09E0412-7BF1-D6E9-23E9-B1F135EC8E2C}"/>
              </a:ext>
            </a:extLst>
          </p:cNvPr>
          <p:cNvSpPr txBox="1"/>
          <p:nvPr/>
        </p:nvSpPr>
        <p:spPr>
          <a:xfrm>
            <a:off x="1113024" y="4051331"/>
            <a:ext cx="10549324" cy="2135200"/>
          </a:xfrm>
          <a:prstGeom prst="rect">
            <a:avLst/>
          </a:prstGeom>
          <a:noFill/>
        </p:spPr>
        <p:txBody>
          <a:bodyPr wrap="square">
            <a:spAutoFit/>
          </a:bodyPr>
          <a:lstStyle/>
          <a:p>
            <a:pPr>
              <a:lnSpc>
                <a:spcPct val="150000"/>
              </a:lnSpc>
            </a:pPr>
            <a:r>
              <a:rPr lang="en-US" dirty="0">
                <a:latin typeface="Nunito Sans" pitchFamily="2" charset="0"/>
              </a:rPr>
              <a:t> </a:t>
            </a:r>
          </a:p>
          <a:p>
            <a:pPr marL="285750" indent="-285750">
              <a:lnSpc>
                <a:spcPct val="150000"/>
              </a:lnSpc>
              <a:buFont typeface="Arial" panose="020B0604020202020204" pitchFamily="34" charset="0"/>
              <a:buChar char="•"/>
            </a:pPr>
            <a:r>
              <a:rPr lang="en-US" dirty="0">
                <a:latin typeface="Nunito Sans" pitchFamily="2" charset="0"/>
              </a:rPr>
              <a:t>The logistic function is also known as the sigmoid function.  </a:t>
            </a:r>
          </a:p>
          <a:p>
            <a:pPr marL="285750" indent="-285750">
              <a:lnSpc>
                <a:spcPct val="150000"/>
              </a:lnSpc>
              <a:buFont typeface="Arial" panose="020B0604020202020204" pitchFamily="34" charset="0"/>
              <a:buChar char="•"/>
            </a:pPr>
            <a:r>
              <a:rPr lang="en-US" dirty="0">
                <a:latin typeface="Nunito Sans" pitchFamily="2" charset="0"/>
              </a:rPr>
              <a:t>The sigmoid function is a mathematical function used to map the predicted values to probabilities. </a:t>
            </a:r>
          </a:p>
          <a:p>
            <a:pPr marL="285750" indent="-285750">
              <a:lnSpc>
                <a:spcPct val="150000"/>
              </a:lnSpc>
              <a:buFont typeface="Arial" panose="020B0604020202020204" pitchFamily="34" charset="0"/>
              <a:buChar char="•"/>
            </a:pPr>
            <a:r>
              <a:rPr lang="en-US" dirty="0">
                <a:latin typeface="Nunito Sans" pitchFamily="2" charset="0"/>
              </a:rPr>
              <a:t>The value of the logistic regression must be between 0 and 1, so it forms a curve like the "S" form.  </a:t>
            </a:r>
          </a:p>
          <a:p>
            <a:pPr marL="285750" indent="-285750">
              <a:lnSpc>
                <a:spcPct val="150000"/>
              </a:lnSpc>
              <a:buFont typeface="Arial" panose="020B0604020202020204" pitchFamily="34" charset="0"/>
              <a:buChar char="•"/>
            </a:pPr>
            <a:r>
              <a:rPr lang="en-US" dirty="0">
                <a:latin typeface="Nunito Sans" pitchFamily="2" charset="0"/>
              </a:rPr>
              <a:t>The S-form curve is called the Sigmoid function or the logistic function. </a:t>
            </a:r>
            <a:endParaRPr lang="en-IN" dirty="0">
              <a:latin typeface="Nunito Sans" pitchFamily="2" charset="0"/>
            </a:endParaRPr>
          </a:p>
        </p:txBody>
      </p:sp>
    </p:spTree>
    <p:extLst>
      <p:ext uri="{BB962C8B-B14F-4D97-AF65-F5344CB8AC3E}">
        <p14:creationId xmlns:p14="http://schemas.microsoft.com/office/powerpoint/2010/main" val="3609826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DA15503-D60F-B99B-89FD-FEF449A932E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CA23AF8B-637C-A67A-7910-19567B4FA3C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2C189B7-A84F-129A-EC10-C75A994C4B2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LOGISTIC REGRESSION EQUATION</a:t>
            </a:r>
          </a:p>
        </p:txBody>
      </p:sp>
      <p:pic>
        <p:nvPicPr>
          <p:cNvPr id="117" name="Google Shape;117;p3">
            <a:extLst>
              <a:ext uri="{FF2B5EF4-FFF2-40B4-BE49-F238E27FC236}">
                <a16:creationId xmlns:a16="http://schemas.microsoft.com/office/drawing/2014/main" id="{88D9DCD3-5FA6-6F7E-F5CB-FFCD52832ADF}"/>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CFDEB91D-E889-CC71-47CC-782929A2D27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C47A77CB-AE10-50E0-4491-219F207732D9}"/>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8D2435A-07C3-9B7F-C2B2-5217017B9D7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C3DDCA63-8034-756E-BD04-DF88D3200D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885DC67A-90E8-6F23-E2C3-B0F4D2C4F59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7508239-ABDB-5C84-3F4D-1996EE5393F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33E1221-D7DA-DCA9-1BC3-789F40CBE71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69CDC2A6-976E-90DF-824D-60A0117745C9}"/>
              </a:ext>
            </a:extLst>
          </p:cNvPr>
          <p:cNvSpPr txBox="1"/>
          <p:nvPr/>
        </p:nvSpPr>
        <p:spPr>
          <a:xfrm>
            <a:off x="665018" y="1056799"/>
            <a:ext cx="11372084" cy="504368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Nunito Sans" pitchFamily="2" charset="0"/>
              </a:rPr>
              <a:t>The Logistic regression equation can be obtained from the Linear Regression equation.  </a:t>
            </a:r>
          </a:p>
          <a:p>
            <a:pPr marL="285750" indent="-285750">
              <a:lnSpc>
                <a:spcPct val="150000"/>
              </a:lnSpc>
              <a:buFont typeface="Arial" panose="020B0604020202020204" pitchFamily="34" charset="0"/>
              <a:buChar char="•"/>
            </a:pPr>
            <a:r>
              <a:rPr lang="en-US" dirty="0">
                <a:latin typeface="Nunito Sans" pitchFamily="2" charset="0"/>
              </a:rPr>
              <a:t>The mathematical steps are given below: </a:t>
            </a:r>
          </a:p>
          <a:p>
            <a:pPr marL="285750" indent="-285750">
              <a:lnSpc>
                <a:spcPct val="150000"/>
              </a:lnSpc>
              <a:buFont typeface="Arial" panose="020B0604020202020204" pitchFamily="34" charset="0"/>
              <a:buChar char="•"/>
            </a:pPr>
            <a:r>
              <a:rPr lang="en-US" dirty="0">
                <a:latin typeface="Nunito Sans" pitchFamily="2" charset="0"/>
              </a:rPr>
              <a:t>The equation of the straight line can be written as: </a:t>
            </a:r>
          </a:p>
          <a:p>
            <a:pPr>
              <a:lnSpc>
                <a:spcPct val="150000"/>
              </a:lnSpc>
            </a:pPr>
            <a:endParaRPr lang="en-US" dirty="0">
              <a:latin typeface="Nunito Sans" pitchFamily="2" charset="0"/>
            </a:endParaRPr>
          </a:p>
          <a:p>
            <a:pPr>
              <a:lnSpc>
                <a:spcPct val="150000"/>
              </a:lnSpc>
            </a:pPr>
            <a:r>
              <a:rPr lang="en-US" dirty="0">
                <a:latin typeface="Nunito Sans" pitchFamily="2" charset="0"/>
              </a:rPr>
              <a:t>   </a:t>
            </a:r>
          </a:p>
          <a:p>
            <a:pPr marL="285750" indent="-285750">
              <a:lnSpc>
                <a:spcPct val="150000"/>
              </a:lnSpc>
              <a:buFont typeface="Arial" panose="020B0604020202020204" pitchFamily="34" charset="0"/>
              <a:buChar char="•"/>
            </a:pPr>
            <a:r>
              <a:rPr lang="en-US" dirty="0">
                <a:latin typeface="Nunito Sans" pitchFamily="2" charset="0"/>
              </a:rPr>
              <a:t>In Logistic Regression y can be between 0 and 1 only, let's divide the above equation by (1-y): </a:t>
            </a:r>
          </a:p>
          <a:p>
            <a:pPr>
              <a:lnSpc>
                <a:spcPct val="150000"/>
              </a:lnSpc>
            </a:pPr>
            <a:endParaRPr lang="en-US" dirty="0">
              <a:latin typeface="Nunito Sans" pitchFamily="2" charset="0"/>
            </a:endParaRPr>
          </a:p>
          <a:p>
            <a:pPr marL="285750" indent="-285750">
              <a:lnSpc>
                <a:spcPct val="150000"/>
              </a:lnSpc>
              <a:buFont typeface="Arial" panose="020B0604020202020204" pitchFamily="34" charset="0"/>
              <a:buChar char="•"/>
            </a:pPr>
            <a:endParaRPr lang="en-US" dirty="0">
              <a:latin typeface="Nunito Sans" pitchFamily="2" charset="0"/>
            </a:endParaRPr>
          </a:p>
          <a:p>
            <a:pPr marL="285750" indent="-285750">
              <a:lnSpc>
                <a:spcPct val="150000"/>
              </a:lnSpc>
              <a:buFont typeface="Arial" panose="020B0604020202020204" pitchFamily="34" charset="0"/>
              <a:buChar char="•"/>
            </a:pPr>
            <a:r>
              <a:rPr lang="en-US" dirty="0">
                <a:latin typeface="Nunito Sans" pitchFamily="2" charset="0"/>
              </a:rPr>
              <a:t>For the range between -[infinity] to +[infinity], take logarithm of the equation: </a:t>
            </a:r>
          </a:p>
          <a:p>
            <a:pPr>
              <a:lnSpc>
                <a:spcPct val="150000"/>
              </a:lnSpc>
            </a:pPr>
            <a:r>
              <a:rPr lang="en-US" dirty="0">
                <a:latin typeface="Nunito Sans" pitchFamily="2" charset="0"/>
              </a:rPr>
              <a:t>  </a:t>
            </a:r>
          </a:p>
          <a:p>
            <a:pPr>
              <a:lnSpc>
                <a:spcPct val="150000"/>
              </a:lnSpc>
            </a:pPr>
            <a:endParaRPr lang="en-US" dirty="0">
              <a:latin typeface="Nunito Sans" pitchFamily="2" charset="0"/>
            </a:endParaRPr>
          </a:p>
          <a:p>
            <a:pPr>
              <a:lnSpc>
                <a:spcPct val="150000"/>
              </a:lnSpc>
            </a:pPr>
            <a:r>
              <a:rPr lang="en-US" dirty="0">
                <a:latin typeface="Nunito Sans" pitchFamily="2" charset="0"/>
              </a:rPr>
              <a:t>The above equation is the final equation for Logistic Regression. </a:t>
            </a:r>
          </a:p>
        </p:txBody>
      </p:sp>
      <p:pic>
        <p:nvPicPr>
          <p:cNvPr id="8" name="Picture 7">
            <a:extLst>
              <a:ext uri="{FF2B5EF4-FFF2-40B4-BE49-F238E27FC236}">
                <a16:creationId xmlns:a16="http://schemas.microsoft.com/office/drawing/2014/main" id="{DF272323-95F5-47E9-41F7-2F7F070BAD8E}"/>
              </a:ext>
            </a:extLst>
          </p:cNvPr>
          <p:cNvPicPr/>
          <p:nvPr/>
        </p:nvPicPr>
        <p:blipFill>
          <a:blip r:embed="rId4"/>
          <a:stretch>
            <a:fillRect/>
          </a:stretch>
        </p:blipFill>
        <p:spPr>
          <a:xfrm>
            <a:off x="3522689" y="2417399"/>
            <a:ext cx="5246557" cy="490693"/>
          </a:xfrm>
          <a:prstGeom prst="rect">
            <a:avLst/>
          </a:prstGeom>
        </p:spPr>
      </p:pic>
      <p:pic>
        <p:nvPicPr>
          <p:cNvPr id="9" name="Picture 8">
            <a:extLst>
              <a:ext uri="{FF2B5EF4-FFF2-40B4-BE49-F238E27FC236}">
                <a16:creationId xmlns:a16="http://schemas.microsoft.com/office/drawing/2014/main" id="{4E7C06B6-0C21-68A4-42DD-A4A85944DB25}"/>
              </a:ext>
            </a:extLst>
          </p:cNvPr>
          <p:cNvPicPr/>
          <p:nvPr/>
        </p:nvPicPr>
        <p:blipFill>
          <a:blip r:embed="rId5"/>
          <a:stretch>
            <a:fillRect/>
          </a:stretch>
        </p:blipFill>
        <p:spPr>
          <a:xfrm>
            <a:off x="3717561" y="3481150"/>
            <a:ext cx="4781862" cy="787542"/>
          </a:xfrm>
          <a:prstGeom prst="rect">
            <a:avLst/>
          </a:prstGeom>
        </p:spPr>
      </p:pic>
      <p:pic>
        <p:nvPicPr>
          <p:cNvPr id="10" name="Picture 9">
            <a:extLst>
              <a:ext uri="{FF2B5EF4-FFF2-40B4-BE49-F238E27FC236}">
                <a16:creationId xmlns:a16="http://schemas.microsoft.com/office/drawing/2014/main" id="{01609F22-78FC-9C58-C53C-3FB63DDD7375}"/>
              </a:ext>
            </a:extLst>
          </p:cNvPr>
          <p:cNvPicPr/>
          <p:nvPr/>
        </p:nvPicPr>
        <p:blipFill>
          <a:blip r:embed="rId6"/>
          <a:stretch>
            <a:fillRect/>
          </a:stretch>
        </p:blipFill>
        <p:spPr>
          <a:xfrm>
            <a:off x="3627620" y="4850014"/>
            <a:ext cx="5246557" cy="787542"/>
          </a:xfrm>
          <a:prstGeom prst="rect">
            <a:avLst/>
          </a:prstGeom>
        </p:spPr>
      </p:pic>
    </p:spTree>
    <p:extLst>
      <p:ext uri="{BB962C8B-B14F-4D97-AF65-F5344CB8AC3E}">
        <p14:creationId xmlns:p14="http://schemas.microsoft.com/office/powerpoint/2010/main" val="1069566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B1A217C-A0D5-5BD0-025A-64BB44C6EE1D}"/>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DA055B9-34A0-E06E-3222-9CAA974738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A26A906-9E33-73AB-072C-23F16A5516C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pic>
        <p:nvPicPr>
          <p:cNvPr id="117" name="Google Shape;117;p3">
            <a:extLst>
              <a:ext uri="{FF2B5EF4-FFF2-40B4-BE49-F238E27FC236}">
                <a16:creationId xmlns:a16="http://schemas.microsoft.com/office/drawing/2014/main" id="{CC69BA1D-DCBF-6985-E311-E89997369F0A}"/>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D5AABAE9-71BB-8F03-14EB-D6E17989221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AB476B49-9B8D-43CA-E325-1D1CAB497189}"/>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87010A5-7C6C-0171-FCAB-6D122EBAAD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2F99B05-8BE1-EF4C-30A0-5EB9119F23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9B6BCAE-FD3E-BFB0-6322-F5C71A5D962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0969829-8D5A-BCC5-FE11-8514762E4B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F24D0B90-58DE-2BB3-3441-25235090B50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82B14023-67C3-9161-4BF9-AD83FB84722A}"/>
              </a:ext>
            </a:extLst>
          </p:cNvPr>
          <p:cNvSpPr txBox="1"/>
          <p:nvPr/>
        </p:nvSpPr>
        <p:spPr>
          <a:xfrm>
            <a:off x="1143003" y="1007054"/>
            <a:ext cx="10504353" cy="7121180"/>
          </a:xfrm>
          <a:prstGeom prst="rect">
            <a:avLst/>
          </a:prstGeom>
          <a:noFill/>
        </p:spPr>
        <p:txBody>
          <a:bodyPr wrap="square">
            <a:spAutoFit/>
          </a:bodyPr>
          <a:lstStyle/>
          <a:p>
            <a:pPr>
              <a:lnSpc>
                <a:spcPct val="150000"/>
              </a:lnSpc>
            </a:pPr>
            <a:r>
              <a:rPr lang="en-IN" sz="1800" b="1" dirty="0">
                <a:solidFill>
                  <a:srgbClr val="000000"/>
                </a:solidFill>
                <a:effectLst/>
                <a:latin typeface="Nunito Sans" pitchFamily="2" charset="0"/>
                <a:ea typeface="Bookman Old Style" panose="02050604050505020204" pitchFamily="18" charset="0"/>
                <a:cs typeface="Bookman Old Style" panose="02050604050505020204" pitchFamily="18" charset="0"/>
              </a:rPr>
              <a:t>Type of Logistic Regression:</a:t>
            </a:r>
          </a:p>
          <a:p>
            <a:pPr marL="285750" indent="-285750">
              <a:lnSpc>
                <a:spcPct val="150000"/>
              </a:lnSpc>
              <a:buFont typeface="Arial" panose="020B0604020202020204" pitchFamily="34" charset="0"/>
              <a:buChar char="•"/>
            </a:pP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Binomial: In binomial Logistic regression, there can be only two possible types of the dependent variables, such as 0 or 1, Pass or Fail, etc. </a:t>
            </a:r>
          </a:p>
          <a:p>
            <a:pPr marL="285750" indent="-285750">
              <a:lnSpc>
                <a:spcPct val="150000"/>
              </a:lnSpc>
              <a:buFont typeface="Arial" panose="020B0604020202020204" pitchFamily="34" charset="0"/>
              <a:buChar char="•"/>
            </a:pP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Multinomial: In multinomial Logistic regression, there can be 3 or more possible unordered types of the dependent variable, such as "cat", "dogs", or "sheep" </a:t>
            </a:r>
          </a:p>
          <a:p>
            <a:pPr marL="285750" indent="-285750">
              <a:lnSpc>
                <a:spcPct val="150000"/>
              </a:lnSpc>
              <a:buFont typeface="Arial" panose="020B0604020202020204" pitchFamily="34" charset="0"/>
              <a:buChar char="•"/>
            </a:pP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Ordinal: In ordinal Logistic regression, there can be 3 or more possible ordered types of dependent variables, such as "low", "Medium", or "High". </a:t>
            </a:r>
          </a:p>
          <a:p>
            <a:pPr marL="285750" indent="-285750">
              <a:lnSpc>
                <a:spcPct val="150000"/>
              </a:lnSpc>
              <a:buFont typeface="Arial" panose="020B0604020202020204" pitchFamily="34" charset="0"/>
              <a:buChar char="•"/>
            </a:pPr>
            <a:endParaRPr lang="en-US"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a:lnSpc>
                <a:spcPct val="150000"/>
              </a:lnSpc>
            </a:pPr>
            <a:r>
              <a:rPr lang="en-US" sz="1800" b="1" dirty="0">
                <a:solidFill>
                  <a:srgbClr val="000000"/>
                </a:solidFill>
                <a:effectLst/>
                <a:latin typeface="Nunito Sans" pitchFamily="2" charset="0"/>
                <a:ea typeface="Bookman Old Style" panose="02050604050505020204" pitchFamily="18" charset="0"/>
                <a:cs typeface="Bookman Old Style" panose="02050604050505020204" pitchFamily="18" charset="0"/>
              </a:rPr>
              <a:t>Steps in Logistic Regression: </a:t>
            </a:r>
          </a:p>
          <a:p>
            <a:pPr>
              <a:lnSpc>
                <a:spcPct val="150000"/>
              </a:lnSpc>
            </a:pP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  Data Pre-processing step </a:t>
            </a:r>
          </a:p>
          <a:p>
            <a:pPr>
              <a:lnSpc>
                <a:spcPct val="150000"/>
              </a:lnSpc>
            </a:pP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  Fitting Logistic Regression to the Training set </a:t>
            </a:r>
          </a:p>
          <a:p>
            <a:pPr>
              <a:lnSpc>
                <a:spcPct val="150000"/>
              </a:lnSpc>
            </a:pP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  Predicting the test result </a:t>
            </a:r>
          </a:p>
          <a:p>
            <a:pPr>
              <a:lnSpc>
                <a:spcPct val="150000"/>
              </a:lnSpc>
            </a:pP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Test accuracy of the result </a:t>
            </a:r>
          </a:p>
          <a:p>
            <a:pPr>
              <a:lnSpc>
                <a:spcPct val="150000"/>
              </a:lnSpc>
            </a:pP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  Visualizing the test set result. </a:t>
            </a:r>
          </a:p>
          <a:p>
            <a:pPr>
              <a:lnSpc>
                <a:spcPct val="150000"/>
              </a:lnSpc>
            </a:pP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p>
          <a:p>
            <a:pPr>
              <a:lnSpc>
                <a:spcPct val="150000"/>
              </a:lnSpc>
            </a:pPr>
            <a:endPar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a:lnSpc>
                <a:spcPct val="150000"/>
              </a:lnSpc>
            </a:pPr>
            <a:endParaRPr lang="en-IN" b="1" dirty="0">
              <a:latin typeface="Nunito Sans" pitchFamily="2" charset="0"/>
            </a:endParaRPr>
          </a:p>
        </p:txBody>
      </p:sp>
    </p:spTree>
    <p:extLst>
      <p:ext uri="{BB962C8B-B14F-4D97-AF65-F5344CB8AC3E}">
        <p14:creationId xmlns:p14="http://schemas.microsoft.com/office/powerpoint/2010/main" val="532243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EBD57F4-8382-82EE-9CA0-E3359EAAF32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655BF41-7B25-50BD-F0B6-51FBFDD067D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03511CA-8D24-A60D-1FBE-5F2AF9A94AB8}"/>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PROBABILISTIC GENERATIVE MODEL </a:t>
            </a:r>
          </a:p>
        </p:txBody>
      </p:sp>
      <p:pic>
        <p:nvPicPr>
          <p:cNvPr id="117" name="Google Shape;117;p3">
            <a:extLst>
              <a:ext uri="{FF2B5EF4-FFF2-40B4-BE49-F238E27FC236}">
                <a16:creationId xmlns:a16="http://schemas.microsoft.com/office/drawing/2014/main" id="{30FCF72A-FD81-1F24-A13F-70275A853C7F}"/>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291E5BB2-41F8-504B-4620-92F3453E1AB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DAD11EF1-A221-84B3-672A-F02F19B3CC8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6674D7E-91FB-3149-4DBE-75060242380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A5743CB-996A-8B0D-857C-2EC6F31543F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113A60E8-0611-27A8-3BE3-A671313C597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C4D1746-05E5-EE91-1F6A-1DC01092CDC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CD1C36F-5E9A-D0B4-50DF-F6AF857D0F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 name="TextBox 29">
            <a:extLst>
              <a:ext uri="{FF2B5EF4-FFF2-40B4-BE49-F238E27FC236}">
                <a16:creationId xmlns:a16="http://schemas.microsoft.com/office/drawing/2014/main" id="{95DC86A4-E958-9E84-EA2A-C56A5CE90CF5}"/>
              </a:ext>
            </a:extLst>
          </p:cNvPr>
          <p:cNvSpPr txBox="1"/>
          <p:nvPr/>
        </p:nvSpPr>
        <p:spPr>
          <a:xfrm>
            <a:off x="665018" y="1000755"/>
            <a:ext cx="10861964" cy="7112845"/>
          </a:xfrm>
          <a:prstGeom prst="rect">
            <a:avLst/>
          </a:prstGeom>
          <a:noFill/>
        </p:spPr>
        <p:txBody>
          <a:bodyPr wrap="square">
            <a:spAutoFit/>
          </a:bodyPr>
          <a:lstStyle/>
          <a:p>
            <a:pPr>
              <a:lnSpc>
                <a:spcPct val="150000"/>
              </a:lnSpc>
            </a:pPr>
            <a:r>
              <a:rPr lang="en-US" dirty="0"/>
              <a:t>•  Given a model of one conditional probability, and estimated probability distributions for the variables X and Y, denoted P(X) and P(Y), can estimate the conditional probability using Bayes' rule: </a:t>
            </a:r>
          </a:p>
          <a:p>
            <a:pPr>
              <a:lnSpc>
                <a:spcPct val="150000"/>
              </a:lnSpc>
            </a:pPr>
            <a:endParaRPr lang="en-US" dirty="0"/>
          </a:p>
          <a:p>
            <a:pPr>
              <a:lnSpc>
                <a:spcPct val="150000"/>
              </a:lnSpc>
            </a:pPr>
            <a:r>
              <a:rPr lang="en-US" dirty="0"/>
              <a:t> </a:t>
            </a:r>
          </a:p>
          <a:p>
            <a:pPr>
              <a:lnSpc>
                <a:spcPct val="150000"/>
              </a:lnSpc>
            </a:pPr>
            <a:endParaRPr lang="en-US" dirty="0"/>
          </a:p>
          <a:p>
            <a:pPr>
              <a:lnSpc>
                <a:spcPct val="150000"/>
              </a:lnSpc>
            </a:pPr>
            <a:r>
              <a:rPr lang="en-US" dirty="0"/>
              <a:t>Model is a statistical model of </a:t>
            </a:r>
          </a:p>
          <a:p>
            <a:pPr>
              <a:lnSpc>
                <a:spcPct val="150000"/>
              </a:lnSpc>
            </a:pPr>
            <a:endParaRPr lang="en-US" dirty="0"/>
          </a:p>
          <a:p>
            <a:pPr>
              <a:lnSpc>
                <a:spcPct val="150000"/>
              </a:lnSpc>
            </a:pPr>
            <a:endParaRPr lang="en-US" dirty="0"/>
          </a:p>
          <a:p>
            <a:pPr>
              <a:lnSpc>
                <a:spcPct val="150000"/>
              </a:lnSpc>
            </a:pPr>
            <a:r>
              <a:rPr lang="en-US" dirty="0"/>
              <a:t>•  A </a:t>
            </a:r>
            <a:r>
              <a:rPr lang="en-US" b="1" dirty="0"/>
              <a:t>generative</a:t>
            </a:r>
            <a:r>
              <a:rPr lang="en-US" dirty="0"/>
              <a:t> the joint probability distribution  on given observable variable X and target variable Y. </a:t>
            </a:r>
          </a:p>
          <a:p>
            <a:pPr>
              <a:lnSpc>
                <a:spcPct val="150000"/>
              </a:lnSpc>
            </a:pPr>
            <a:r>
              <a:rPr lang="en-US" dirty="0"/>
              <a:t>Given a generative model for P(X|Y), can estimate: </a:t>
            </a:r>
          </a:p>
          <a:p>
            <a:pPr>
              <a:lnSpc>
                <a:spcPct val="150000"/>
              </a:lnSpc>
            </a:pPr>
            <a:r>
              <a:rPr lang="en-US" dirty="0"/>
              <a:t>•  A </a:t>
            </a:r>
            <a:r>
              <a:rPr lang="en-US" b="1" dirty="0"/>
              <a:t>discriminative model </a:t>
            </a:r>
            <a:r>
              <a:rPr lang="en-US" dirty="0"/>
              <a:t>is a model of the conditional probability  of the target Y, given an observation </a:t>
            </a:r>
            <a:r>
              <a:rPr lang="en-US" dirty="0" err="1"/>
              <a:t>xgiven</a:t>
            </a:r>
            <a:r>
              <a:rPr lang="en-US" dirty="0"/>
              <a:t> a discriminative model for P(Y|X), can estimate: </a:t>
            </a:r>
          </a:p>
          <a:p>
            <a:pPr>
              <a:lnSpc>
                <a:spcPct val="150000"/>
              </a:lnSpc>
            </a:pPr>
            <a:r>
              <a:rPr lang="en-US" dirty="0"/>
              <a:t> •  Classifier based on a generative model is a </a:t>
            </a:r>
            <a:r>
              <a:rPr lang="en-US" b="1" dirty="0"/>
              <a:t>generative classifier</a:t>
            </a:r>
            <a:r>
              <a:rPr lang="en-US" dirty="0"/>
              <a:t>, while a classifier based on a discriminative model is a discriminative classifier </a:t>
            </a:r>
          </a:p>
          <a:p>
            <a:pPr>
              <a:lnSpc>
                <a:spcPct val="150000"/>
              </a:lnSpc>
            </a:pPr>
            <a:endParaRPr lang="en-US" dirty="0"/>
          </a:p>
          <a:p>
            <a:pPr>
              <a:lnSpc>
                <a:spcPct val="150000"/>
              </a:lnSpc>
            </a:pPr>
            <a:endParaRPr lang="en-US" dirty="0"/>
          </a:p>
          <a:p>
            <a:pPr>
              <a:lnSpc>
                <a:spcPct val="150000"/>
              </a:lnSpc>
            </a:pPr>
            <a:endParaRPr lang="en-US" dirty="0"/>
          </a:p>
        </p:txBody>
      </p:sp>
      <p:pic>
        <p:nvPicPr>
          <p:cNvPr id="31" name="Picture 30">
            <a:extLst>
              <a:ext uri="{FF2B5EF4-FFF2-40B4-BE49-F238E27FC236}">
                <a16:creationId xmlns:a16="http://schemas.microsoft.com/office/drawing/2014/main" id="{E45220D7-47C5-28A9-4459-759A31FEECE7}"/>
              </a:ext>
            </a:extLst>
          </p:cNvPr>
          <p:cNvPicPr/>
          <p:nvPr/>
        </p:nvPicPr>
        <p:blipFill>
          <a:blip r:embed="rId4"/>
          <a:stretch>
            <a:fillRect/>
          </a:stretch>
        </p:blipFill>
        <p:spPr>
          <a:xfrm>
            <a:off x="3743959" y="1874716"/>
            <a:ext cx="4050926" cy="1182587"/>
          </a:xfrm>
          <a:prstGeom prst="rect">
            <a:avLst/>
          </a:prstGeom>
        </p:spPr>
      </p:pic>
      <p:pic>
        <p:nvPicPr>
          <p:cNvPr id="32" name="Picture 31">
            <a:extLst>
              <a:ext uri="{FF2B5EF4-FFF2-40B4-BE49-F238E27FC236}">
                <a16:creationId xmlns:a16="http://schemas.microsoft.com/office/drawing/2014/main" id="{8EE67CD0-2031-B943-B7E2-5580D3C9461B}"/>
              </a:ext>
            </a:extLst>
          </p:cNvPr>
          <p:cNvPicPr/>
          <p:nvPr/>
        </p:nvPicPr>
        <p:blipFill>
          <a:blip r:embed="rId5"/>
          <a:stretch>
            <a:fillRect/>
          </a:stretch>
        </p:blipFill>
        <p:spPr>
          <a:xfrm>
            <a:off x="4109566" y="3174441"/>
            <a:ext cx="2591033" cy="544866"/>
          </a:xfrm>
          <a:prstGeom prst="rect">
            <a:avLst/>
          </a:prstGeom>
        </p:spPr>
      </p:pic>
      <p:pic>
        <p:nvPicPr>
          <p:cNvPr id="33" name="Picture 32">
            <a:extLst>
              <a:ext uri="{FF2B5EF4-FFF2-40B4-BE49-F238E27FC236}">
                <a16:creationId xmlns:a16="http://schemas.microsoft.com/office/drawing/2014/main" id="{E7E3AB9A-7EE6-FE78-F6E1-F00053ED7CF2}"/>
              </a:ext>
            </a:extLst>
          </p:cNvPr>
          <p:cNvPicPr/>
          <p:nvPr/>
        </p:nvPicPr>
        <p:blipFill>
          <a:blip r:embed="rId6"/>
          <a:stretch>
            <a:fillRect/>
          </a:stretch>
        </p:blipFill>
        <p:spPr>
          <a:xfrm>
            <a:off x="3959665" y="4026003"/>
            <a:ext cx="2860855" cy="396094"/>
          </a:xfrm>
          <a:prstGeom prst="rect">
            <a:avLst/>
          </a:prstGeom>
        </p:spPr>
      </p:pic>
    </p:spTree>
    <p:extLst>
      <p:ext uri="{BB962C8B-B14F-4D97-AF65-F5344CB8AC3E}">
        <p14:creationId xmlns:p14="http://schemas.microsoft.com/office/powerpoint/2010/main" val="2639770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BD39F9C-7BA5-9372-15A1-C0ED8AA4927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14AAD0D-D029-1F2B-8C00-781C8B46FCC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ED8D9CC-3633-513F-1135-F628FC0FA57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PROBABILISTIC GENERATIVE MODEL EXAMPLE</a:t>
            </a:r>
          </a:p>
        </p:txBody>
      </p:sp>
      <p:pic>
        <p:nvPicPr>
          <p:cNvPr id="117" name="Google Shape;117;p3">
            <a:extLst>
              <a:ext uri="{FF2B5EF4-FFF2-40B4-BE49-F238E27FC236}">
                <a16:creationId xmlns:a16="http://schemas.microsoft.com/office/drawing/2014/main" id="{00E4E994-AA9C-5573-8F86-67B104E4EB10}"/>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A09CFA76-2B7D-9FA4-F1FF-8A36EAE0101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36A8F6C5-C5DE-BC29-5319-7F34E718085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4932A2DC-C240-0593-7C1A-16184419A57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5EEDD09A-6056-D01C-F7EF-0D41E24BB5A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62E85F5-92FB-3277-6D58-DE19B40536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3AB72D3-65B4-6527-49F6-AFF3513AD8C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DF40DF50-AC05-D147-B190-8096FBA467F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B138E867-0E1A-063D-3F18-A27ED241CC98}"/>
              </a:ext>
            </a:extLst>
          </p:cNvPr>
          <p:cNvPicPr/>
          <p:nvPr/>
        </p:nvPicPr>
        <p:blipFill>
          <a:blip r:embed="rId4"/>
          <a:stretch>
            <a:fillRect/>
          </a:stretch>
        </p:blipFill>
        <p:spPr>
          <a:xfrm>
            <a:off x="1289154" y="1028081"/>
            <a:ext cx="9533744" cy="5492640"/>
          </a:xfrm>
          <a:prstGeom prst="rect">
            <a:avLst/>
          </a:prstGeom>
        </p:spPr>
      </p:pic>
    </p:spTree>
    <p:extLst>
      <p:ext uri="{BB962C8B-B14F-4D97-AF65-F5344CB8AC3E}">
        <p14:creationId xmlns:p14="http://schemas.microsoft.com/office/powerpoint/2010/main" val="1753179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2918096-B90A-A516-FA7A-329F099C029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C4714B4C-2444-6D31-FAC3-8C6FE229F84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9719514-03A8-422A-CF67-4B5CC109BE0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PROBABILISTIC GENERATIVE MODEL</a:t>
            </a:r>
          </a:p>
        </p:txBody>
      </p:sp>
      <p:pic>
        <p:nvPicPr>
          <p:cNvPr id="117" name="Google Shape;117;p3">
            <a:extLst>
              <a:ext uri="{FF2B5EF4-FFF2-40B4-BE49-F238E27FC236}">
                <a16:creationId xmlns:a16="http://schemas.microsoft.com/office/drawing/2014/main" id="{47EE0DE8-38CC-1C01-59ED-B97032FD687A}"/>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55E43122-EDA1-8853-8F74-FC72DC050AC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8666A7EB-A0BF-BAC5-4727-E7CFEE4B956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6C88DFC-8F9F-5E83-1F42-8A9B2965F4F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632CCEF-6337-C923-8127-F0DDAD80D42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4D9E624-3BAC-18CE-D184-AB6BC2363FD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54BBA87B-EFF4-3311-2EF3-76AD34C19EE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C245004-6BF5-219B-6E80-2B17F0E46AF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 name="TextBox 22">
            <a:extLst>
              <a:ext uri="{FF2B5EF4-FFF2-40B4-BE49-F238E27FC236}">
                <a16:creationId xmlns:a16="http://schemas.microsoft.com/office/drawing/2014/main" id="{44A1CE0A-CAED-E277-6174-B93A90F6FF81}"/>
              </a:ext>
            </a:extLst>
          </p:cNvPr>
          <p:cNvSpPr txBox="1"/>
          <p:nvPr/>
        </p:nvSpPr>
        <p:spPr>
          <a:xfrm>
            <a:off x="1079292" y="1341089"/>
            <a:ext cx="8060959" cy="4670509"/>
          </a:xfrm>
          <a:prstGeom prst="rect">
            <a:avLst/>
          </a:prstGeom>
          <a:noFill/>
        </p:spPr>
        <p:txBody>
          <a:bodyPr wrap="square">
            <a:spAutoFit/>
          </a:bodyPr>
          <a:lstStyle/>
          <a:p>
            <a:pPr>
              <a:lnSpc>
                <a:spcPct val="150000"/>
              </a:lnSpc>
            </a:pPr>
            <a:r>
              <a:rPr lang="en-US" sz="2000" b="1" dirty="0">
                <a:latin typeface="Nunito Sans" pitchFamily="2" charset="0"/>
              </a:rPr>
              <a:t>Generative models :</a:t>
            </a:r>
          </a:p>
          <a:p>
            <a:pPr marL="342900" indent="-342900">
              <a:lnSpc>
                <a:spcPct val="150000"/>
              </a:lnSpc>
              <a:buFont typeface="Arial" panose="020B0604020202020204" pitchFamily="34" charset="0"/>
              <a:buChar char="•"/>
            </a:pPr>
            <a:r>
              <a:rPr lang="en-US" sz="2000" dirty="0">
                <a:latin typeface="Nunito Sans" pitchFamily="2" charset="0"/>
              </a:rPr>
              <a:t>Types of generative models are: </a:t>
            </a:r>
          </a:p>
          <a:p>
            <a:pPr marL="342900" indent="-342900">
              <a:lnSpc>
                <a:spcPct val="150000"/>
              </a:lnSpc>
              <a:buFont typeface="Arial" panose="020B0604020202020204" pitchFamily="34" charset="0"/>
              <a:buChar char="•"/>
            </a:pPr>
            <a:r>
              <a:rPr lang="en-US" sz="2000" dirty="0">
                <a:latin typeface="Nunito Sans" pitchFamily="2" charset="0"/>
              </a:rPr>
              <a:t>Naïve Bayes classifier or Bayesian network</a:t>
            </a:r>
          </a:p>
          <a:p>
            <a:pPr marL="342900" indent="-342900">
              <a:lnSpc>
                <a:spcPct val="150000"/>
              </a:lnSpc>
              <a:buFont typeface="Arial" panose="020B0604020202020204" pitchFamily="34" charset="0"/>
              <a:buChar char="•"/>
            </a:pPr>
            <a:r>
              <a:rPr lang="en-US" sz="2000" dirty="0">
                <a:latin typeface="Nunito Sans" pitchFamily="2" charset="0"/>
              </a:rPr>
              <a:t>Linear Discriminant Analysis</a:t>
            </a:r>
          </a:p>
          <a:p>
            <a:pPr>
              <a:lnSpc>
                <a:spcPct val="150000"/>
              </a:lnSpc>
            </a:pPr>
            <a:r>
              <a:rPr lang="en-US" sz="2000" dirty="0">
                <a:latin typeface="Nunito Sans" pitchFamily="2" charset="0"/>
              </a:rPr>
              <a:t> </a:t>
            </a:r>
          </a:p>
          <a:p>
            <a:pPr>
              <a:lnSpc>
                <a:spcPct val="150000"/>
              </a:lnSpc>
            </a:pPr>
            <a:r>
              <a:rPr lang="en-US" sz="2000" b="1" dirty="0">
                <a:latin typeface="Nunito Sans" pitchFamily="2" charset="0"/>
              </a:rPr>
              <a:t>Discriminative models :</a:t>
            </a:r>
          </a:p>
          <a:p>
            <a:pPr marL="342900" indent="-342900">
              <a:lnSpc>
                <a:spcPct val="150000"/>
              </a:lnSpc>
              <a:buFont typeface="Arial" panose="020B0604020202020204" pitchFamily="34" charset="0"/>
              <a:buChar char="•"/>
            </a:pPr>
            <a:r>
              <a:rPr lang="en-US" sz="2000" dirty="0">
                <a:latin typeface="Nunito Sans" pitchFamily="2" charset="0"/>
              </a:rPr>
              <a:t>Logistic regression </a:t>
            </a:r>
          </a:p>
          <a:p>
            <a:pPr marL="342900" indent="-342900">
              <a:lnSpc>
                <a:spcPct val="150000"/>
              </a:lnSpc>
              <a:buFont typeface="Arial" panose="020B0604020202020204" pitchFamily="34" charset="0"/>
              <a:buChar char="•"/>
            </a:pPr>
            <a:r>
              <a:rPr lang="en-US" sz="2000" dirty="0">
                <a:latin typeface="Nunito Sans" pitchFamily="2" charset="0"/>
              </a:rPr>
              <a:t>Support Vector Machines </a:t>
            </a:r>
          </a:p>
          <a:p>
            <a:pPr marL="342900" indent="-342900">
              <a:lnSpc>
                <a:spcPct val="150000"/>
              </a:lnSpc>
              <a:buFont typeface="Arial" panose="020B0604020202020204" pitchFamily="34" charset="0"/>
              <a:buChar char="•"/>
            </a:pPr>
            <a:r>
              <a:rPr lang="en-US" sz="2000" dirty="0">
                <a:latin typeface="Nunito Sans" pitchFamily="2" charset="0"/>
              </a:rPr>
              <a:t>Decision Tree Learning </a:t>
            </a:r>
          </a:p>
          <a:p>
            <a:pPr marL="342900" indent="-342900">
              <a:lnSpc>
                <a:spcPct val="150000"/>
              </a:lnSpc>
              <a:buFont typeface="Arial" panose="020B0604020202020204" pitchFamily="34" charset="0"/>
              <a:buChar char="•"/>
            </a:pPr>
            <a:r>
              <a:rPr lang="en-US" sz="2000" dirty="0">
                <a:latin typeface="Nunito Sans" pitchFamily="2" charset="0"/>
              </a:rPr>
              <a:t>Random Forest </a:t>
            </a:r>
          </a:p>
        </p:txBody>
      </p:sp>
    </p:spTree>
    <p:extLst>
      <p:ext uri="{BB962C8B-B14F-4D97-AF65-F5344CB8AC3E}">
        <p14:creationId xmlns:p14="http://schemas.microsoft.com/office/powerpoint/2010/main" val="3579141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92EF90F-0FB0-C5CC-02DE-5F79B50DC64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7AB89F3-10BC-B56A-5CB3-287B15B0C33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9C648A5-47C9-0803-74CD-C29CF30FE66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SUPPORT VECTOR MACHINE</a:t>
            </a:r>
          </a:p>
        </p:txBody>
      </p:sp>
      <p:pic>
        <p:nvPicPr>
          <p:cNvPr id="117" name="Google Shape;117;p3">
            <a:extLst>
              <a:ext uri="{FF2B5EF4-FFF2-40B4-BE49-F238E27FC236}">
                <a16:creationId xmlns:a16="http://schemas.microsoft.com/office/drawing/2014/main" id="{6A7E4C26-07D9-56D1-DD00-BF218DC303DC}"/>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E319EBB5-EE38-CA75-5D75-E63E18837003}"/>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886FFF75-5317-D145-CAAF-CC636F5FE82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20096D0-D38E-3855-0A4F-F3E1016CCE2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6D6E6E4-9B40-16A4-FCAC-2731A8A4EE3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B4B71EFA-00CE-6CCC-54FC-CE9F01AE20D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30EA5945-542C-7343-DFD1-D65BBEA1D4F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AB5C562E-FAD9-665F-A89A-18206E5DA9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231391D6-4FCE-9A84-145B-AEC8EC1A5F01}"/>
              </a:ext>
            </a:extLst>
          </p:cNvPr>
          <p:cNvSpPr txBox="1"/>
          <p:nvPr/>
        </p:nvSpPr>
        <p:spPr>
          <a:xfrm>
            <a:off x="1019330" y="826774"/>
            <a:ext cx="11002781" cy="6055504"/>
          </a:xfrm>
          <a:prstGeom prst="rect">
            <a:avLst/>
          </a:prstGeom>
          <a:noFill/>
        </p:spPr>
        <p:txBody>
          <a:bodyPr wrap="square">
            <a:spAutoFit/>
          </a:bodyPr>
          <a:lstStyle/>
          <a:p>
            <a:pPr>
              <a:lnSpc>
                <a:spcPct val="150000"/>
              </a:lnSpc>
            </a:pPr>
            <a:r>
              <a:rPr lang="en-US" sz="2000" dirty="0">
                <a:latin typeface="Nunito Sans" pitchFamily="2" charset="0"/>
              </a:rPr>
              <a:t>•  Support Vector Machine(SVM) is a supervised machine learning algorithm used for both classification and regression.  </a:t>
            </a:r>
          </a:p>
          <a:p>
            <a:pPr>
              <a:lnSpc>
                <a:spcPct val="150000"/>
              </a:lnSpc>
            </a:pPr>
            <a:r>
              <a:rPr lang="en-US" sz="2000" dirty="0">
                <a:latin typeface="Nunito Sans" pitchFamily="2" charset="0"/>
              </a:rPr>
              <a:t>•  The objective of SVM algorithm is to find a hyperplane in an </a:t>
            </a:r>
            <a:r>
              <a:rPr lang="en-US" sz="2000" dirty="0" err="1">
                <a:latin typeface="Nunito Sans" pitchFamily="2" charset="0"/>
              </a:rPr>
              <a:t>Ndimensional</a:t>
            </a:r>
            <a:r>
              <a:rPr lang="en-US" sz="2000" dirty="0">
                <a:latin typeface="Nunito Sans" pitchFamily="2" charset="0"/>
              </a:rPr>
              <a:t> space that distinctly classifies the data points.  </a:t>
            </a:r>
          </a:p>
          <a:p>
            <a:pPr>
              <a:lnSpc>
                <a:spcPct val="150000"/>
              </a:lnSpc>
            </a:pPr>
            <a:r>
              <a:rPr lang="en-US" sz="2000" dirty="0">
                <a:latin typeface="Nunito Sans" pitchFamily="2" charset="0"/>
              </a:rPr>
              <a:t>•  Hyperplanes are decision boundaries that help classify the data points.  </a:t>
            </a:r>
          </a:p>
          <a:p>
            <a:pPr>
              <a:lnSpc>
                <a:spcPct val="150000"/>
              </a:lnSpc>
            </a:pPr>
            <a:r>
              <a:rPr lang="en-US" sz="2000" dirty="0">
                <a:latin typeface="Nunito Sans" pitchFamily="2" charset="0"/>
              </a:rPr>
              <a:t>•  The dimension of the hyperplane depends upon the number of features.  </a:t>
            </a:r>
          </a:p>
          <a:p>
            <a:pPr>
              <a:lnSpc>
                <a:spcPct val="150000"/>
              </a:lnSpc>
            </a:pPr>
            <a:r>
              <a:rPr lang="en-US" sz="2000" dirty="0">
                <a:latin typeface="Nunito Sans" pitchFamily="2" charset="0"/>
              </a:rPr>
              <a:t>•  If the number of input features is 2, then the hyperplane is just a line.  </a:t>
            </a:r>
          </a:p>
          <a:p>
            <a:pPr>
              <a:lnSpc>
                <a:spcPct val="150000"/>
              </a:lnSpc>
            </a:pPr>
            <a:r>
              <a:rPr lang="en-US" sz="2000" dirty="0">
                <a:latin typeface="Nunito Sans" pitchFamily="2" charset="0"/>
              </a:rPr>
              <a:t>•  If the number of input features is 3, then the hyperplane becomes a two dimensional plane.  </a:t>
            </a:r>
          </a:p>
          <a:p>
            <a:pPr>
              <a:lnSpc>
                <a:spcPct val="150000"/>
              </a:lnSpc>
            </a:pPr>
            <a:r>
              <a:rPr lang="en-US" sz="2000" dirty="0">
                <a:latin typeface="Nunito Sans" pitchFamily="2" charset="0"/>
              </a:rPr>
              <a:t>•  It becomes difficult to imagine when the number of features exceeds 3. </a:t>
            </a:r>
          </a:p>
          <a:p>
            <a:pPr>
              <a:lnSpc>
                <a:spcPct val="150000"/>
              </a:lnSpc>
            </a:pPr>
            <a:r>
              <a:rPr lang="en-US" sz="2000" dirty="0">
                <a:latin typeface="Nunito Sans" pitchFamily="2" charset="0"/>
              </a:rPr>
              <a:t>•  The objective is to find a plane that has the maximum margin, </a:t>
            </a:r>
            <a:r>
              <a:rPr lang="en-US" sz="2000" dirty="0" err="1">
                <a:latin typeface="Nunito Sans" pitchFamily="2" charset="0"/>
              </a:rPr>
              <a:t>i.e</a:t>
            </a:r>
            <a:r>
              <a:rPr lang="en-US" sz="2000" dirty="0">
                <a:latin typeface="Nunito Sans" pitchFamily="2" charset="0"/>
              </a:rPr>
              <a:t> the maximum distance between data points of both classes.  </a:t>
            </a:r>
          </a:p>
          <a:p>
            <a:pPr>
              <a:lnSpc>
                <a:spcPct val="150000"/>
              </a:lnSpc>
            </a:pPr>
            <a:r>
              <a:rPr lang="en-US" sz="2000" dirty="0">
                <a:latin typeface="Nunito Sans" pitchFamily="2" charset="0"/>
              </a:rPr>
              <a:t>•  Support vectors are data points that are closer to the hyperplane and influence the position and orientation of the hyperplane.  </a:t>
            </a:r>
          </a:p>
        </p:txBody>
      </p:sp>
    </p:spTree>
    <p:extLst>
      <p:ext uri="{BB962C8B-B14F-4D97-AF65-F5344CB8AC3E}">
        <p14:creationId xmlns:p14="http://schemas.microsoft.com/office/powerpoint/2010/main" val="161015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3E561C8-3CB8-AE28-DF6B-8D301C965EA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AD6348E0-58DD-EB88-E450-07BABBB4B5D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11DA0E3-9863-16B3-00AF-FAD40D7CA61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SUPPORT VECTOR MACHINE</a:t>
            </a:r>
          </a:p>
        </p:txBody>
      </p:sp>
      <p:pic>
        <p:nvPicPr>
          <p:cNvPr id="117" name="Google Shape;117;p3">
            <a:extLst>
              <a:ext uri="{FF2B5EF4-FFF2-40B4-BE49-F238E27FC236}">
                <a16:creationId xmlns:a16="http://schemas.microsoft.com/office/drawing/2014/main" id="{C5DA7788-9F72-2463-BF9D-DC8FCB06F369}"/>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0154A3A9-E77F-B07A-5195-C88D4611897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049753D8-C515-36A6-37B0-D4E240FDD49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0470DF3-5B95-4622-22E8-E1A991DBD3C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FA8557F5-AD86-4A0C-5BB1-91D2A373B31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25D2FE0-BDEF-480B-B840-E3577F256EC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3257B2C7-615D-630E-BBCB-AF3E4924F3A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F7F76F0D-7E17-16AF-C331-AE2C4AD975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20D70CBB-BD75-F9CD-BB88-172C4B100387}"/>
              </a:ext>
            </a:extLst>
          </p:cNvPr>
          <p:cNvPicPr/>
          <p:nvPr/>
        </p:nvPicPr>
        <p:blipFill>
          <a:blip r:embed="rId4"/>
          <a:stretch>
            <a:fillRect/>
          </a:stretch>
        </p:blipFill>
        <p:spPr>
          <a:xfrm>
            <a:off x="1528997" y="1199213"/>
            <a:ext cx="9218951" cy="4362138"/>
          </a:xfrm>
          <a:prstGeom prst="rect">
            <a:avLst/>
          </a:prstGeom>
        </p:spPr>
      </p:pic>
      <p:sp>
        <p:nvSpPr>
          <p:cNvPr id="4" name="TextBox 3">
            <a:extLst>
              <a:ext uri="{FF2B5EF4-FFF2-40B4-BE49-F238E27FC236}">
                <a16:creationId xmlns:a16="http://schemas.microsoft.com/office/drawing/2014/main" id="{D6A4974C-E499-B4D8-602E-B3EDE635328E}"/>
              </a:ext>
            </a:extLst>
          </p:cNvPr>
          <p:cNvSpPr txBox="1"/>
          <p:nvPr/>
        </p:nvSpPr>
        <p:spPr>
          <a:xfrm>
            <a:off x="3046751" y="5773090"/>
            <a:ext cx="6093500" cy="416268"/>
          </a:xfrm>
          <a:prstGeom prst="rect">
            <a:avLst/>
          </a:prstGeom>
          <a:noFill/>
        </p:spPr>
        <p:txBody>
          <a:bodyPr wrap="square">
            <a:spAutoFit/>
          </a:bodyPr>
          <a:lstStyle/>
          <a:p>
            <a:pPr marL="18415" indent="-6350" algn="ctr">
              <a:lnSpc>
                <a:spcPct val="107000"/>
              </a:lnSpc>
              <a:spcAft>
                <a:spcPts val="355"/>
              </a:spcAft>
            </a:pPr>
            <a:r>
              <a:rPr lang="en-IN"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Fig. Example for Support Vectors </a:t>
            </a:r>
            <a:endParaRPr lang="en-IN" sz="2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3963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8F6F47D-EAE9-52EB-5FE9-6F130A39592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E739603-6A79-7193-F76C-1B8AA15EC8AA}"/>
              </a:ext>
            </a:extLst>
          </p:cNvPr>
          <p:cNvSpPr txBox="1"/>
          <p:nvPr/>
        </p:nvSpPr>
        <p:spPr>
          <a:xfrm>
            <a:off x="421524" y="1183275"/>
            <a:ext cx="10989081" cy="470894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Scenario</a:t>
            </a:r>
            <a:r>
              <a:rPr lang="en-US" sz="2000" dirty="0">
                <a:latin typeface="Nunito Sans" pitchFamily="2" charset="0"/>
              </a:rPr>
              <a:t>:</a:t>
            </a:r>
          </a:p>
          <a:p>
            <a:pPr>
              <a:lnSpc>
                <a:spcPct val="150000"/>
              </a:lnSpc>
            </a:pPr>
            <a:r>
              <a:rPr lang="en-US" sz="2000" dirty="0">
                <a:latin typeface="Nunito Sans" pitchFamily="2" charset="0"/>
              </a:rPr>
              <a:t> A rocket motor is manufactured by combining an igniter propellant and a sustainer propellant inside a strong metal housing. It was noticed that the shear strength of the bond between two propellers is strongly dependent on the age of the sustainer propellant. </a:t>
            </a:r>
          </a:p>
          <a:p>
            <a:pPr>
              <a:lnSpc>
                <a:spcPct val="150000"/>
              </a:lnSpc>
            </a:pPr>
            <a:endParaRPr lang="en-US" sz="2000" dirty="0">
              <a:latin typeface="Nunito Sans" pitchFamily="2" charset="0"/>
            </a:endParaRPr>
          </a:p>
          <a:p>
            <a:pPr>
              <a:lnSpc>
                <a:spcPct val="150000"/>
              </a:lnSpc>
            </a:pPr>
            <a:r>
              <a:rPr lang="en-US" sz="2000" b="1" dirty="0">
                <a:latin typeface="Nunito Sans" pitchFamily="2" charset="0"/>
              </a:rPr>
              <a:t>Problem Statement: </a:t>
            </a:r>
          </a:p>
          <a:p>
            <a:pPr>
              <a:lnSpc>
                <a:spcPct val="150000"/>
              </a:lnSpc>
            </a:pPr>
            <a:r>
              <a:rPr lang="en-US" sz="2000" dirty="0">
                <a:latin typeface="Nunito Sans" pitchFamily="2" charset="0"/>
              </a:rPr>
              <a:t>Implement a simple linear regression algorithm using Python to build a machine learning model that studies the relationship between the shear strength of the bond between two propellers and the age of the sustainer propellant. </a:t>
            </a:r>
          </a:p>
          <a:p>
            <a:pPr>
              <a:lnSpc>
                <a:spcPct val="150000"/>
              </a:lnSpc>
            </a:pPr>
            <a:r>
              <a:rPr lang="en-US" sz="2000" b="1" dirty="0">
                <a:latin typeface="Nunito Sans" pitchFamily="2" charset="0"/>
              </a:rPr>
              <a:t> 		</a:t>
            </a:r>
            <a:endParaRPr lang="en-IN" sz="2000" kern="100" dirty="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endParaRPr>
          </a:p>
        </p:txBody>
      </p:sp>
      <p:sp>
        <p:nvSpPr>
          <p:cNvPr id="115" name="Google Shape;115;p3">
            <a:extLst>
              <a:ext uri="{FF2B5EF4-FFF2-40B4-BE49-F238E27FC236}">
                <a16:creationId xmlns:a16="http://schemas.microsoft.com/office/drawing/2014/main" id="{085EEEFC-F3CD-3EA3-3A2D-6475E3148FC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DF573A8-5119-E5EC-D5CA-8FC8E793530B}"/>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A5949A66-4AD7-FA8A-E289-FEE1892894D4}"/>
              </a:ext>
            </a:extLst>
          </p:cNvPr>
          <p:cNvPicPr preferRelativeResize="0"/>
          <p:nvPr/>
        </p:nvPicPr>
        <p:blipFill rotWithShape="1">
          <a:blip r:embed="rId3"/>
          <a:srcRect/>
          <a:stretch>
            <a:fillRect/>
          </a:stretch>
        </p:blipFill>
        <p:spPr>
          <a:xfrm>
            <a:off x="9525600" y="6427650"/>
            <a:ext cx="2356664" cy="298800"/>
          </a:xfrm>
          <a:prstGeom prst="rect">
            <a:avLst/>
          </a:prstGeom>
          <a:noFill/>
          <a:ln>
            <a:noFill/>
          </a:ln>
        </p:spPr>
      </p:pic>
      <p:sp>
        <p:nvSpPr>
          <p:cNvPr id="29700" name="Rectangle 4">
            <a:extLst>
              <a:ext uri="{FF2B5EF4-FFF2-40B4-BE49-F238E27FC236}">
                <a16:creationId xmlns:a16="http://schemas.microsoft.com/office/drawing/2014/main" id="{FE2BB15F-287B-683B-01FD-06347A7C27E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603D4A9-3463-A3EB-A987-98804A3CAAC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5B448517-BBC8-4FB0-B251-7044119A571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BACA8CF-A038-F087-E97B-07D3439E45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1589C47-3123-DBE2-27F6-889423E20C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3A78465-43CB-E42A-276E-827BCA40E34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19EBF64-7F6C-DFB4-88D8-B764A7ABFF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E37500F3-8B59-D282-32D9-54A2C954BE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61665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7CEFE5C-CDBD-681E-0EF8-AA474D0EFF9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CC95FC2-DB8B-9D61-4F43-78AFD0FA957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85627AC-B4E3-399A-388B-DC157E6120FB}"/>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SUPPORT VECTOR MACHINE</a:t>
            </a:r>
          </a:p>
        </p:txBody>
      </p:sp>
      <p:pic>
        <p:nvPicPr>
          <p:cNvPr id="117" name="Google Shape;117;p3">
            <a:extLst>
              <a:ext uri="{FF2B5EF4-FFF2-40B4-BE49-F238E27FC236}">
                <a16:creationId xmlns:a16="http://schemas.microsoft.com/office/drawing/2014/main" id="{CC3D12BE-AD1E-9B42-8402-D9520883048F}"/>
              </a:ext>
            </a:extLst>
          </p:cNvPr>
          <p:cNvPicPr preferRelativeResize="0"/>
          <p:nvPr/>
        </p:nvPicPr>
        <p:blipFill rotWithShape="1">
          <a:blip r:embed="rId3"/>
          <a:srcRect/>
          <a:stretch>
            <a:fillRect/>
          </a:stretch>
        </p:blipFill>
        <p:spPr>
          <a:xfrm>
            <a:off x="9510610" y="5962956"/>
            <a:ext cx="2356664" cy="298800"/>
          </a:xfrm>
          <a:prstGeom prst="rect">
            <a:avLst/>
          </a:prstGeom>
          <a:noFill/>
          <a:ln>
            <a:noFill/>
          </a:ln>
        </p:spPr>
      </p:pic>
      <p:sp>
        <p:nvSpPr>
          <p:cNvPr id="29700" name="Rectangle 4">
            <a:extLst>
              <a:ext uri="{FF2B5EF4-FFF2-40B4-BE49-F238E27FC236}">
                <a16:creationId xmlns:a16="http://schemas.microsoft.com/office/drawing/2014/main" id="{A6D62367-3DEA-9347-D466-7AB7C8D5D79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5E9C7332-85C7-2416-6519-0FD429BB27D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55B80BD-1471-819E-7196-1B8DBE68C3D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A0CA2BB-0628-4E12-5DF4-2A3106585BC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90D7512-39C4-7579-C0A2-9080A9BF4C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B7B169F-7068-79FE-7483-C2920F26DE7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D97A7299-43DD-0E7D-F21A-5D57CE8C477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53A55D7D-DB67-5803-2FC9-B42092BC064A}"/>
              </a:ext>
            </a:extLst>
          </p:cNvPr>
          <p:cNvPicPr/>
          <p:nvPr/>
        </p:nvPicPr>
        <p:blipFill>
          <a:blip r:embed="rId4"/>
          <a:stretch>
            <a:fillRect/>
          </a:stretch>
        </p:blipFill>
        <p:spPr>
          <a:xfrm>
            <a:off x="1753848" y="1056799"/>
            <a:ext cx="8829207" cy="4831207"/>
          </a:xfrm>
          <a:prstGeom prst="rect">
            <a:avLst/>
          </a:prstGeom>
        </p:spPr>
      </p:pic>
      <p:sp>
        <p:nvSpPr>
          <p:cNvPr id="4" name="TextBox 3">
            <a:extLst>
              <a:ext uri="{FF2B5EF4-FFF2-40B4-BE49-F238E27FC236}">
                <a16:creationId xmlns:a16="http://schemas.microsoft.com/office/drawing/2014/main" id="{E1FEE970-7982-8509-2DB3-492D63298B2E}"/>
              </a:ext>
            </a:extLst>
          </p:cNvPr>
          <p:cNvSpPr txBox="1"/>
          <p:nvPr/>
        </p:nvSpPr>
        <p:spPr>
          <a:xfrm>
            <a:off x="1828798" y="5939702"/>
            <a:ext cx="8045969" cy="370999"/>
          </a:xfrm>
          <a:prstGeom prst="rect">
            <a:avLst/>
          </a:prstGeom>
          <a:noFill/>
        </p:spPr>
        <p:txBody>
          <a:bodyPr wrap="square">
            <a:spAutoFit/>
          </a:bodyPr>
          <a:lstStyle/>
          <a:p>
            <a:pPr marL="1809115" marR="238125" indent="-6350" algn="l">
              <a:lnSpc>
                <a:spcPct val="107000"/>
              </a:lnSpc>
              <a:spcAft>
                <a:spcPts val="275"/>
              </a:spcAft>
            </a:pPr>
            <a:r>
              <a:rPr lang="en-IN" sz="1800" b="1" i="1"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Fig. Linearly Separable Data points </a:t>
            </a:r>
            <a:endParaRPr lang="en-IN" sz="2400"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37580434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08E3165-53B0-6BFC-3B30-3AFFDA9EB6C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A01F1BA9-20BF-7512-8ED5-0CED6C9AF77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A24C51F-6AEC-D7B0-9119-15A64B35C91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COST FUNCTION AND GRADIENT UPDATES</a:t>
            </a:r>
          </a:p>
        </p:txBody>
      </p:sp>
      <p:pic>
        <p:nvPicPr>
          <p:cNvPr id="117" name="Google Shape;117;p3">
            <a:extLst>
              <a:ext uri="{FF2B5EF4-FFF2-40B4-BE49-F238E27FC236}">
                <a16:creationId xmlns:a16="http://schemas.microsoft.com/office/drawing/2014/main" id="{C83A06E3-3EC9-0F5A-0DA0-DC2EEC97F072}"/>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F8D0AE9F-B9F1-00BB-DAE2-675A5DAC832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CA50DBCC-2408-9CE6-F333-C6B6670551E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B4E10C3-DF25-9095-9ECE-B020DD5320E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F00EFD95-47EA-4F8E-469D-5892283B282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1F512BC2-2DA1-D80B-9D13-85EAD4B8819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A6A9CF0-E727-A948-3151-DC284D22AE6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FA2048E1-CA98-098D-5ABF-1A2B3F7857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2E7F4A68-870A-1002-4C87-7125AFCF39D6}"/>
              </a:ext>
            </a:extLst>
          </p:cNvPr>
          <p:cNvSpPr txBox="1"/>
          <p:nvPr/>
        </p:nvSpPr>
        <p:spPr>
          <a:xfrm>
            <a:off x="769495" y="1205940"/>
            <a:ext cx="10968595" cy="5593839"/>
          </a:xfrm>
          <a:prstGeom prst="rect">
            <a:avLst/>
          </a:prstGeom>
          <a:noFill/>
        </p:spPr>
        <p:txBody>
          <a:bodyPr wrap="square">
            <a:spAutoFit/>
          </a:bodyPr>
          <a:lstStyle/>
          <a:p>
            <a:pPr>
              <a:lnSpc>
                <a:spcPct val="150000"/>
              </a:lnSpc>
            </a:pPr>
            <a:r>
              <a:rPr lang="en-US" sz="2000" dirty="0">
                <a:latin typeface="Nunito Sans" pitchFamily="2" charset="0"/>
              </a:rPr>
              <a:t>In the SVM algorithm, to maximize the margin between the data points and the </a:t>
            </a:r>
            <a:r>
              <a:rPr lang="en-US" sz="2000" dirty="0" err="1">
                <a:latin typeface="Nunito Sans" pitchFamily="2" charset="0"/>
              </a:rPr>
              <a:t>hyperlane</a:t>
            </a:r>
            <a:r>
              <a:rPr lang="en-US" sz="2000" dirty="0">
                <a:latin typeface="Nunito Sans" pitchFamily="2" charset="0"/>
              </a:rPr>
              <a:t>, t</a:t>
            </a: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he loss function helps t</a:t>
            </a:r>
            <a:r>
              <a:rPr lang="en-US" sz="2000" dirty="0">
                <a:latin typeface="Nunito Sans" pitchFamily="2" charset="0"/>
              </a:rPr>
              <a:t>o </a:t>
            </a:r>
            <a:r>
              <a:rPr lang="en-US" sz="2000" dirty="0" err="1">
                <a:latin typeface="Nunito Sans" pitchFamily="2" charset="0"/>
              </a:rPr>
              <a:t>maximise</a:t>
            </a:r>
            <a:r>
              <a:rPr lang="en-US" sz="2000" dirty="0">
                <a:latin typeface="Nunito Sans" pitchFamily="2" charset="0"/>
              </a:rPr>
              <a:t> the margin is called hinge loss. </a:t>
            </a:r>
          </a:p>
          <a:p>
            <a:pPr>
              <a:lnSpc>
                <a:spcPct val="150000"/>
              </a:lnSpc>
            </a:pPr>
            <a:r>
              <a:rPr lang="en-IN" sz="2000" b="1" dirty="0">
                <a:latin typeface="Nunito Sans" pitchFamily="2" charset="0"/>
              </a:rPr>
              <a:t>Hinge loss function :</a:t>
            </a:r>
          </a:p>
          <a:p>
            <a:pPr>
              <a:lnSpc>
                <a:spcPct val="150000"/>
              </a:lnSpc>
            </a:pPr>
            <a:endParaRPr lang="en-IN" sz="2000" b="1" dirty="0">
              <a:latin typeface="Nunito Sans" pitchFamily="2" charset="0"/>
            </a:endParaRPr>
          </a:p>
          <a:p>
            <a:pPr>
              <a:lnSpc>
                <a:spcPct val="150000"/>
              </a:lnSpc>
            </a:pPr>
            <a:endParaRPr lang="en-IN" sz="2000" b="1" dirty="0">
              <a:latin typeface="Nunito Sans" pitchFamily="2" charset="0"/>
            </a:endParaRPr>
          </a:p>
          <a:p>
            <a:pPr>
              <a:lnSpc>
                <a:spcPct val="150000"/>
              </a:lnSpc>
            </a:pPr>
            <a:r>
              <a:rPr lang="en-US" sz="2000" b="1" dirty="0">
                <a:latin typeface="Nunito Sans" pitchFamily="2" charset="0"/>
              </a:rPr>
              <a:t>•	</a:t>
            </a:r>
            <a:r>
              <a:rPr lang="en-US" sz="2000" dirty="0">
                <a:latin typeface="Nunito Sans" pitchFamily="2" charset="0"/>
              </a:rPr>
              <a:t>The cost is 0 if the predicted value and the actual value are of the same sign. If they are not, then calculate the loss value. </a:t>
            </a:r>
          </a:p>
          <a:p>
            <a:pPr>
              <a:lnSpc>
                <a:spcPct val="150000"/>
              </a:lnSpc>
            </a:pPr>
            <a:r>
              <a:rPr lang="en-US" sz="2000" dirty="0">
                <a:latin typeface="Nunito Sans" pitchFamily="2" charset="0"/>
              </a:rPr>
              <a:t>•	The objective of the regularization parameter is to balance the margin maximization and loss.  </a:t>
            </a:r>
          </a:p>
          <a:p>
            <a:pPr>
              <a:lnSpc>
                <a:spcPct val="150000"/>
              </a:lnSpc>
            </a:pPr>
            <a:r>
              <a:rPr lang="en-US" sz="2000" dirty="0">
                <a:latin typeface="Nunito Sans" pitchFamily="2" charset="0"/>
              </a:rPr>
              <a:t>•	After adding the regularization parameter, the cost functions looks as below. </a:t>
            </a:r>
          </a:p>
          <a:p>
            <a:pPr>
              <a:lnSpc>
                <a:spcPct val="150000"/>
              </a:lnSpc>
            </a:pPr>
            <a:r>
              <a:rPr lang="en-US" sz="2000" b="1" dirty="0">
                <a:latin typeface="Nunito Sans" pitchFamily="2" charset="0"/>
              </a:rPr>
              <a:t> </a:t>
            </a:r>
            <a:endParaRPr lang="en-IN" sz="2000" b="1" dirty="0">
              <a:latin typeface="Nunito Sans" pitchFamily="2" charset="0"/>
            </a:endParaRPr>
          </a:p>
          <a:p>
            <a:pPr>
              <a:lnSpc>
                <a:spcPct val="150000"/>
              </a:lnSpc>
            </a:pPr>
            <a:endParaRPr lang="en-IN" sz="2000" dirty="0">
              <a:latin typeface="Nunito Sans" pitchFamily="2" charset="0"/>
            </a:endParaRPr>
          </a:p>
        </p:txBody>
      </p:sp>
      <p:pic>
        <p:nvPicPr>
          <p:cNvPr id="6" name="Picture 5">
            <a:extLst>
              <a:ext uri="{FF2B5EF4-FFF2-40B4-BE49-F238E27FC236}">
                <a16:creationId xmlns:a16="http://schemas.microsoft.com/office/drawing/2014/main" id="{2E9E21CE-C179-4AA8-2A14-D8423A4CA33C}"/>
              </a:ext>
            </a:extLst>
          </p:cNvPr>
          <p:cNvPicPr/>
          <p:nvPr/>
        </p:nvPicPr>
        <p:blipFill>
          <a:blip r:embed="rId4"/>
          <a:stretch>
            <a:fillRect/>
          </a:stretch>
        </p:blipFill>
        <p:spPr>
          <a:xfrm>
            <a:off x="3238986" y="2305666"/>
            <a:ext cx="5095545" cy="1258244"/>
          </a:xfrm>
          <a:prstGeom prst="rect">
            <a:avLst/>
          </a:prstGeom>
        </p:spPr>
      </p:pic>
      <p:pic>
        <p:nvPicPr>
          <p:cNvPr id="8" name="Picture 7">
            <a:extLst>
              <a:ext uri="{FF2B5EF4-FFF2-40B4-BE49-F238E27FC236}">
                <a16:creationId xmlns:a16="http://schemas.microsoft.com/office/drawing/2014/main" id="{875D4F18-226D-0A38-836F-D87266F74E59}"/>
              </a:ext>
            </a:extLst>
          </p:cNvPr>
          <p:cNvPicPr/>
          <p:nvPr/>
        </p:nvPicPr>
        <p:blipFill>
          <a:blip r:embed="rId5"/>
          <a:stretch>
            <a:fillRect/>
          </a:stretch>
        </p:blipFill>
        <p:spPr>
          <a:xfrm>
            <a:off x="3492708" y="5805970"/>
            <a:ext cx="4841823" cy="1013757"/>
          </a:xfrm>
          <a:prstGeom prst="rect">
            <a:avLst/>
          </a:prstGeom>
        </p:spPr>
      </p:pic>
    </p:spTree>
    <p:extLst>
      <p:ext uri="{BB962C8B-B14F-4D97-AF65-F5344CB8AC3E}">
        <p14:creationId xmlns:p14="http://schemas.microsoft.com/office/powerpoint/2010/main" val="1138849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F43E014-45DB-A1C1-763C-A4A5AC924EE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73887EA-3339-2481-D746-6D2DE7DBA25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D6CFC66-9E51-379B-7D25-F21686CFFCEF}"/>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sp>
        <p:nvSpPr>
          <p:cNvPr id="29700" name="Rectangle 4">
            <a:extLst>
              <a:ext uri="{FF2B5EF4-FFF2-40B4-BE49-F238E27FC236}">
                <a16:creationId xmlns:a16="http://schemas.microsoft.com/office/drawing/2014/main" id="{B7E93990-F5B9-992C-B69C-BBF677D2E96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267F813C-4F03-1F97-FE5B-0D4ED5F03E3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788C40C-666B-134C-CBB7-559D5F69417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640990DB-3280-28F1-9488-ED3322F5BA4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FF355F3-3630-7CBE-2997-E4520B7A1D7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0ECE2B5F-0FDD-AEFE-C3C2-E9C157F5BEA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63D639DA-A07A-3E96-AF6F-B09122E471F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AF4AB653-7C2C-7D4D-D0D0-2C559032280D}"/>
              </a:ext>
            </a:extLst>
          </p:cNvPr>
          <p:cNvPicPr/>
          <p:nvPr/>
        </p:nvPicPr>
        <p:blipFill>
          <a:blip r:embed="rId3"/>
          <a:stretch>
            <a:fillRect/>
          </a:stretch>
        </p:blipFill>
        <p:spPr>
          <a:xfrm>
            <a:off x="1599355" y="1341089"/>
            <a:ext cx="8908750" cy="5089691"/>
          </a:xfrm>
          <a:prstGeom prst="rect">
            <a:avLst/>
          </a:prstGeom>
        </p:spPr>
      </p:pic>
      <p:pic>
        <p:nvPicPr>
          <p:cNvPr id="117" name="Google Shape;117;p3">
            <a:extLst>
              <a:ext uri="{FF2B5EF4-FFF2-40B4-BE49-F238E27FC236}">
                <a16:creationId xmlns:a16="http://schemas.microsoft.com/office/drawing/2014/main" id="{839E9EBF-21BD-05DF-F4D5-6DBC26499DFE}"/>
              </a:ext>
            </a:extLst>
          </p:cNvPr>
          <p:cNvPicPr preferRelativeResize="0"/>
          <p:nvPr/>
        </p:nvPicPr>
        <p:blipFill rotWithShape="1">
          <a:blip r:embed="rId4"/>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25475167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6AC94F0-568D-DEE0-95D3-F11391F0B74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6D08E58-05E3-E56A-0C57-64FE4A81D78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8346E5A-0C19-D528-3309-6AC5E0865BB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pic>
        <p:nvPicPr>
          <p:cNvPr id="117" name="Google Shape;117;p3">
            <a:extLst>
              <a:ext uri="{FF2B5EF4-FFF2-40B4-BE49-F238E27FC236}">
                <a16:creationId xmlns:a16="http://schemas.microsoft.com/office/drawing/2014/main" id="{B7D7F835-5424-9997-9AFA-D0ACBAC44BFC}"/>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6753E571-1CC3-51A4-78F2-07BD5A9EA37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2B1757C7-D791-A1FF-2BB5-D25DD0EF70F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E6FF69-A64F-44CF-1D32-1B9BDDF0E8D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F328EAF-B041-395C-0773-1B38261C5AA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52A5FD0-4B0A-E132-EA31-DB4BF5AD737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09249C3-5589-1A0D-68D5-3DEBF834882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D92F7D8C-5034-3818-48C6-4EA3D61711C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2182F92A-878C-AE2F-61F7-290EBA33CBF1}"/>
              </a:ext>
            </a:extLst>
          </p:cNvPr>
          <p:cNvSpPr txBox="1"/>
          <p:nvPr/>
        </p:nvSpPr>
        <p:spPr>
          <a:xfrm>
            <a:off x="929390" y="1056800"/>
            <a:ext cx="10807908" cy="5819670"/>
          </a:xfrm>
          <a:prstGeom prst="rect">
            <a:avLst/>
          </a:prstGeom>
          <a:noFill/>
        </p:spPr>
        <p:txBody>
          <a:bodyPr wrap="square">
            <a:spAutoFit/>
          </a:bodyPr>
          <a:lstStyle/>
          <a:p>
            <a:r>
              <a:rPr lang="en-US" b="1" dirty="0">
                <a:latin typeface="Nunito Sans" pitchFamily="2" charset="0"/>
              </a:rPr>
              <a:t>SVM Kernel: </a:t>
            </a:r>
          </a:p>
          <a:p>
            <a:pPr marL="285750" indent="-285750">
              <a:buFont typeface="Arial" panose="020B0604020202020204" pitchFamily="34" charset="0"/>
              <a:buChar char="•"/>
            </a:pPr>
            <a:r>
              <a:rPr lang="en-US" dirty="0">
                <a:latin typeface="Nunito Sans" pitchFamily="2" charset="0"/>
              </a:rPr>
              <a:t>The SVM kernel is a function that takes low dimensional input space and transforms it into higher-dimensional space, </a:t>
            </a:r>
            <a:r>
              <a:rPr lang="en-US" dirty="0" err="1">
                <a:latin typeface="Nunito Sans" pitchFamily="2" charset="0"/>
              </a:rPr>
              <a:t>ie</a:t>
            </a:r>
            <a:r>
              <a:rPr lang="en-US" dirty="0">
                <a:latin typeface="Nunito Sans" pitchFamily="2" charset="0"/>
              </a:rPr>
              <a:t> it converts non separable problem to separable problem. It is mostly useful in nonlinear separation problems.  </a:t>
            </a:r>
          </a:p>
          <a:p>
            <a:pPr marL="285750" indent="-285750">
              <a:buFont typeface="Arial" panose="020B0604020202020204" pitchFamily="34" charset="0"/>
              <a:buChar char="•"/>
            </a:pPr>
            <a:endParaRPr lang="en-US" dirty="0">
              <a:latin typeface="Nunito Sans" pitchFamily="2" charset="0"/>
            </a:endParaRPr>
          </a:p>
          <a:p>
            <a:r>
              <a:rPr lang="en-US" b="1" dirty="0">
                <a:latin typeface="Nunito Sans" pitchFamily="2" charset="0"/>
              </a:rPr>
              <a:t>Types of SVMs :</a:t>
            </a:r>
          </a:p>
          <a:p>
            <a:pPr marL="285750" indent="-285750">
              <a:buFont typeface="Arial" panose="020B0604020202020204" pitchFamily="34" charset="0"/>
              <a:buChar char="•"/>
            </a:pPr>
            <a:r>
              <a:rPr lang="en-US" dirty="0">
                <a:latin typeface="Nunito Sans" pitchFamily="2" charset="0"/>
              </a:rPr>
              <a:t>      There are two different types of SVMs, each used for different things: </a:t>
            </a:r>
          </a:p>
          <a:p>
            <a:pPr marL="285750" indent="-285750">
              <a:buFont typeface="Arial" panose="020B0604020202020204" pitchFamily="34" charset="0"/>
              <a:buChar char="•"/>
            </a:pPr>
            <a:r>
              <a:rPr lang="en-US" dirty="0">
                <a:latin typeface="Nunito Sans" pitchFamily="2" charset="0"/>
              </a:rPr>
              <a:t>      Simple SVM: Typically used for linear regression and classification problems. </a:t>
            </a:r>
          </a:p>
          <a:p>
            <a:pPr marL="285750" indent="-285750">
              <a:buFont typeface="Arial" panose="020B0604020202020204" pitchFamily="34" charset="0"/>
              <a:buChar char="•"/>
            </a:pPr>
            <a:r>
              <a:rPr lang="en-US" dirty="0">
                <a:latin typeface="Nunito Sans" pitchFamily="2" charset="0"/>
              </a:rPr>
              <a:t>      Kernel SVM: Has more flexibility for non-linear data. </a:t>
            </a:r>
          </a:p>
          <a:p>
            <a:endParaRPr lang="en-US" dirty="0">
              <a:latin typeface="Nunito Sans" pitchFamily="2" charset="0"/>
            </a:endParaRPr>
          </a:p>
          <a:p>
            <a:r>
              <a:rPr lang="en-IN"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Applications :</a:t>
            </a: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342900" marR="6985" lvl="0" indent="-342900" algn="just" fontAlgn="base">
              <a:lnSpc>
                <a:spcPct val="107000"/>
              </a:lnSpc>
              <a:spcAft>
                <a:spcPts val="370"/>
              </a:spcAft>
              <a:buClr>
                <a:srgbClr val="000000"/>
              </a:buClr>
              <a:buSzPts val="1100"/>
              <a:buFont typeface="Arial" panose="020B0604020202020204" pitchFamily="34" charset="0"/>
              <a:buChar char="•"/>
            </a:pPr>
            <a:r>
              <a:rPr lang="en-IN" sz="1800" u="none" strike="noStrike" kern="100" dirty="0">
                <a:solidFill>
                  <a:srgbClr val="000000"/>
                </a:solidFill>
                <a:effectLst/>
                <a:uFill>
                  <a:solidFill>
                    <a:srgbClr val="000000"/>
                  </a:solidFill>
                </a:uFill>
                <a:latin typeface="Nunito Sans" pitchFamily="2" charset="0"/>
                <a:ea typeface="Arial" panose="020B0604020202020204" pitchFamily="34" charset="0"/>
                <a:cs typeface="Arial" panose="020B0604020202020204" pitchFamily="34" charset="0"/>
              </a:rPr>
              <a:t>SVMs are helpful in text and hypertext categorization. </a:t>
            </a:r>
          </a:p>
          <a:p>
            <a:pPr marL="342900" marR="6985" lvl="0" indent="-342900" algn="just" fontAlgn="base">
              <a:lnSpc>
                <a:spcPct val="107000"/>
              </a:lnSpc>
              <a:spcAft>
                <a:spcPts val="335"/>
              </a:spcAft>
              <a:buClr>
                <a:srgbClr val="000000"/>
              </a:buClr>
              <a:buSzPts val="1100"/>
              <a:buFont typeface="Arial" panose="020B0604020202020204" pitchFamily="34" charset="0"/>
              <a:buChar char="•"/>
            </a:pPr>
            <a:r>
              <a:rPr lang="en-IN" sz="1800" u="none" strike="noStrike" kern="100" dirty="0">
                <a:solidFill>
                  <a:srgbClr val="000000"/>
                </a:solidFill>
                <a:effectLst/>
                <a:uFill>
                  <a:solidFill>
                    <a:srgbClr val="000000"/>
                  </a:solidFill>
                </a:uFill>
                <a:latin typeface="Nunito Sans" pitchFamily="2" charset="0"/>
                <a:ea typeface="Arial" panose="020B0604020202020204" pitchFamily="34" charset="0"/>
                <a:cs typeface="Arial" panose="020B0604020202020204" pitchFamily="34" charset="0"/>
              </a:rPr>
              <a:t>Classification of images can also be performed using SVMs.  </a:t>
            </a:r>
          </a:p>
          <a:p>
            <a:pPr marL="342900" marR="6985" lvl="0" indent="-342900" algn="just" fontAlgn="base">
              <a:lnSpc>
                <a:spcPct val="107000"/>
              </a:lnSpc>
              <a:spcAft>
                <a:spcPts val="375"/>
              </a:spcAft>
              <a:buClr>
                <a:srgbClr val="000000"/>
              </a:buClr>
              <a:buSzPts val="1100"/>
              <a:buFont typeface="Arial" panose="020B0604020202020204" pitchFamily="34" charset="0"/>
              <a:buChar char="•"/>
            </a:pPr>
            <a:r>
              <a:rPr lang="en-IN" sz="1800" u="none" strike="noStrike" kern="100" dirty="0">
                <a:solidFill>
                  <a:srgbClr val="000000"/>
                </a:solidFill>
                <a:effectLst/>
                <a:uFill>
                  <a:solidFill>
                    <a:srgbClr val="000000"/>
                  </a:solidFill>
                </a:uFill>
                <a:latin typeface="Nunito Sans" pitchFamily="2" charset="0"/>
                <a:ea typeface="Arial" panose="020B0604020202020204" pitchFamily="34" charset="0"/>
                <a:cs typeface="Arial" panose="020B0604020202020204" pitchFamily="34" charset="0"/>
              </a:rPr>
              <a:t>Classification of satellite data like SAR data using supervised SVM. </a:t>
            </a:r>
          </a:p>
          <a:p>
            <a:pPr marL="342900" marR="6985" lvl="0" indent="-342900" algn="just" fontAlgn="base">
              <a:lnSpc>
                <a:spcPct val="107000"/>
              </a:lnSpc>
              <a:spcAft>
                <a:spcPts val="335"/>
              </a:spcAft>
              <a:buClr>
                <a:srgbClr val="000000"/>
              </a:buClr>
              <a:buSzPts val="1100"/>
              <a:buFont typeface="Arial" panose="020B0604020202020204" pitchFamily="34" charset="0"/>
              <a:buChar char="•"/>
            </a:pPr>
            <a:r>
              <a:rPr lang="en-IN" sz="1800" u="none" strike="noStrike" kern="100" dirty="0">
                <a:solidFill>
                  <a:srgbClr val="000000"/>
                </a:solidFill>
                <a:effectLst/>
                <a:uFill>
                  <a:solidFill>
                    <a:srgbClr val="000000"/>
                  </a:solidFill>
                </a:uFill>
                <a:latin typeface="Nunito Sans" pitchFamily="2" charset="0"/>
                <a:ea typeface="Arial" panose="020B0604020202020204" pitchFamily="34" charset="0"/>
                <a:cs typeface="Arial" panose="020B0604020202020204" pitchFamily="34" charset="0"/>
              </a:rPr>
              <a:t>Hand-written characters can be recognized using SVM. </a:t>
            </a:r>
          </a:p>
          <a:p>
            <a:pPr marL="342900" marR="6985" lvl="0" indent="-342900" algn="just" fontAlgn="base">
              <a:lnSpc>
                <a:spcPct val="127000"/>
              </a:lnSpc>
              <a:spcAft>
                <a:spcPts val="25"/>
              </a:spcAft>
              <a:buClr>
                <a:srgbClr val="000000"/>
              </a:buClr>
              <a:buSzPts val="1100"/>
              <a:buFont typeface="Arial" panose="020B0604020202020204" pitchFamily="34" charset="0"/>
              <a:buChar char="•"/>
            </a:pPr>
            <a:r>
              <a:rPr lang="en-IN" sz="1800" u="none" strike="noStrike" kern="100" dirty="0">
                <a:solidFill>
                  <a:srgbClr val="000000"/>
                </a:solidFill>
                <a:effectLst/>
                <a:uFill>
                  <a:solidFill>
                    <a:srgbClr val="000000"/>
                  </a:solidFill>
                </a:uFill>
                <a:latin typeface="Nunito Sans" pitchFamily="2" charset="0"/>
                <a:ea typeface="Arial" panose="020B0604020202020204" pitchFamily="34" charset="0"/>
                <a:cs typeface="Arial" panose="020B0604020202020204" pitchFamily="34" charset="0"/>
              </a:rPr>
              <a:t>The SVM algorithm has been widely applied in the biological and other sciences. They have been used to classify proteins with up to 90% of the compounds classified correctly.  </a:t>
            </a:r>
          </a:p>
          <a:p>
            <a:pPr marL="457835" algn="l">
              <a:lnSpc>
                <a:spcPct val="107000"/>
              </a:lnSpc>
              <a:spcAft>
                <a:spcPts val="270"/>
              </a:spcAft>
            </a:pPr>
            <a:r>
              <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p>
          <a:p>
            <a:pPr marL="285750" indent="-285750">
              <a:buFont typeface="Arial" panose="020B0604020202020204" pitchFamily="34" charset="0"/>
              <a:buChar char="•"/>
            </a:pPr>
            <a:endParaRPr lang="en-US" dirty="0">
              <a:latin typeface="Nunito Sans" pitchFamily="2" charset="0"/>
            </a:endParaRPr>
          </a:p>
        </p:txBody>
      </p:sp>
    </p:spTree>
    <p:extLst>
      <p:ext uri="{BB962C8B-B14F-4D97-AF65-F5344CB8AC3E}">
        <p14:creationId xmlns:p14="http://schemas.microsoft.com/office/powerpoint/2010/main" val="20961914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92C7B2C-56F6-335F-A149-359CFB99648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AC09D86-E993-7FCD-8D3C-09EA97D162C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001D400-D13C-A18A-6F2F-AAB3454817B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pic>
        <p:nvPicPr>
          <p:cNvPr id="117" name="Google Shape;117;p3">
            <a:extLst>
              <a:ext uri="{FF2B5EF4-FFF2-40B4-BE49-F238E27FC236}">
                <a16:creationId xmlns:a16="http://schemas.microsoft.com/office/drawing/2014/main" id="{BB3F7FC7-86E3-590B-6420-F7490E08E7B4}"/>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FE028023-C4DE-E011-49F3-B9AC3215C26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7DDCC166-61A6-BF24-A9FA-74A3B87D655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92D81F5-C012-FB8E-D932-C64DCD280BD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4945DBE-661C-0D43-66C0-0F6CAD82BD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C2B4D2DB-9320-0635-88FD-0E7CF203B44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45D514F-9ADF-6D2A-1F1B-B60B684A2BF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22E28A7-2DB5-FADC-7563-D75EDBADBEF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19BF79D1-CA0F-1622-6C57-8C5B69C291E7}"/>
              </a:ext>
            </a:extLst>
          </p:cNvPr>
          <p:cNvSpPr txBox="1"/>
          <p:nvPr/>
        </p:nvSpPr>
        <p:spPr>
          <a:xfrm>
            <a:off x="665018" y="1007047"/>
            <a:ext cx="10982339" cy="4954754"/>
          </a:xfrm>
          <a:prstGeom prst="rect">
            <a:avLst/>
          </a:prstGeom>
          <a:noFill/>
        </p:spPr>
        <p:txBody>
          <a:bodyPr wrap="square">
            <a:spAutoFit/>
          </a:bodyPr>
          <a:lstStyle/>
          <a:p>
            <a:pPr marL="692785" indent="-234950">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Decision Tree is a supervised learning technique that can be used for </a:t>
            </a:r>
            <a:r>
              <a:rPr lang="en-IN"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both classification and Regression problems. </a:t>
            </a:r>
          </a:p>
          <a:p>
            <a:pPr marL="692785" indent="-234950">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It is a tree-structured classifier, where internal nodes represent the features of a dataset, branches represent the decision rules and each leaf node represents the outcome. </a:t>
            </a:r>
          </a:p>
          <a:p>
            <a:pPr marL="692785" indent="-234950">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In a Decision tree, there are two nodes, the Decision Node and Leaf Node.  </a:t>
            </a:r>
          </a:p>
          <a:p>
            <a:pPr marL="692785" indent="-234950">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As shown in fig. below, Decision nodes are used to make any decision and have multiple branches, whereas Leaf nodes are the output of those decisions and do not contain any further branches. </a:t>
            </a:r>
          </a:p>
          <a:p>
            <a:pPr marL="692785" indent="-234950">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 goal of using a Decision Tree is to create a training model that can use to predict the class or value of the target variable by learning simple decision rules inferred from prior data(training data). </a:t>
            </a:r>
          </a:p>
          <a:p>
            <a:pPr marL="692785" indent="-234950">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In order to build a tree, use the CART algorithm, which stands for Classification and Regression Tree algorithm. </a:t>
            </a:r>
          </a:p>
          <a:p>
            <a:pPr marL="692785" indent="-234950">
              <a:lnSpc>
                <a:spcPct val="107000"/>
              </a:lnSpc>
              <a:spcAft>
                <a:spcPts val="800"/>
              </a:spcAft>
            </a:pP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39593697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9652D49-7F8D-A2D0-91E0-A9BD5FA4D73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339EDF3-A03B-B27A-AA6D-15F0C917E42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16BAF4F-8516-48A7-BB8D-4B692AC38EC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1F0144CF-4726-FF90-60F0-206C820E967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2A1D7EEB-D040-092E-5B9E-7CFFAB823F7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D3E6890-F992-A0CA-82A5-237EEC9DEB3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6861AE1-5571-8076-0CAF-7AF0F0777B4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FDDC7AE-91E3-AE1A-109D-45018D08472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24D1F061-292B-F76C-EA55-1C8DAA4250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A335E4C7-AAF3-0A8C-F00D-FAE8E8AA73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A93833F9-091B-9E0E-BA29-F795D552FFD6}"/>
              </a:ext>
            </a:extLst>
          </p:cNvPr>
          <p:cNvSpPr txBox="1"/>
          <p:nvPr/>
        </p:nvSpPr>
        <p:spPr>
          <a:xfrm>
            <a:off x="665018" y="6328548"/>
            <a:ext cx="10982339" cy="383888"/>
          </a:xfrm>
          <a:prstGeom prst="rect">
            <a:avLst/>
          </a:prstGeom>
          <a:noFill/>
        </p:spPr>
        <p:txBody>
          <a:bodyPr wrap="square">
            <a:spAutoFit/>
          </a:bodyPr>
          <a:lstStyle/>
          <a:p>
            <a:pPr marL="692785" indent="-234950" algn="l">
              <a:lnSpc>
                <a:spcPct val="107000"/>
              </a:lnSpc>
              <a:spcAft>
                <a:spcPts val="800"/>
              </a:spcAft>
            </a:pPr>
            <a:r>
              <a:rPr lang="en-IN"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Fig. Decision Tree Structure</a:t>
            </a:r>
          </a:p>
        </p:txBody>
      </p:sp>
      <p:pic>
        <p:nvPicPr>
          <p:cNvPr id="2" name="Picture 1">
            <a:extLst>
              <a:ext uri="{FF2B5EF4-FFF2-40B4-BE49-F238E27FC236}">
                <a16:creationId xmlns:a16="http://schemas.microsoft.com/office/drawing/2014/main" id="{B5004957-3BA1-9A82-242E-503EC73F6353}"/>
              </a:ext>
            </a:extLst>
          </p:cNvPr>
          <p:cNvPicPr/>
          <p:nvPr/>
        </p:nvPicPr>
        <p:blipFill>
          <a:blip r:embed="rId3"/>
          <a:stretch>
            <a:fillRect/>
          </a:stretch>
        </p:blipFill>
        <p:spPr>
          <a:xfrm>
            <a:off x="2023671" y="951869"/>
            <a:ext cx="8289561" cy="5418952"/>
          </a:xfrm>
          <a:prstGeom prst="rect">
            <a:avLst/>
          </a:prstGeom>
        </p:spPr>
      </p:pic>
      <p:pic>
        <p:nvPicPr>
          <p:cNvPr id="117" name="Google Shape;117;p3">
            <a:extLst>
              <a:ext uri="{FF2B5EF4-FFF2-40B4-BE49-F238E27FC236}">
                <a16:creationId xmlns:a16="http://schemas.microsoft.com/office/drawing/2014/main" id="{70E43324-4E2C-FAC4-980A-8CB9CDEA34E0}"/>
              </a:ext>
            </a:extLst>
          </p:cNvPr>
          <p:cNvPicPr preferRelativeResize="0"/>
          <p:nvPr/>
        </p:nvPicPr>
        <p:blipFill rotWithShape="1">
          <a:blip r:embed="rId4"/>
          <a:srcRect/>
          <a:stretch>
            <a:fillRect/>
          </a:stretch>
        </p:blipFill>
        <p:spPr>
          <a:xfrm>
            <a:off x="9635464" y="6382682"/>
            <a:ext cx="2356664" cy="298800"/>
          </a:xfrm>
          <a:prstGeom prst="rect">
            <a:avLst/>
          </a:prstGeom>
          <a:noFill/>
          <a:ln>
            <a:noFill/>
          </a:ln>
        </p:spPr>
      </p:pic>
    </p:spTree>
    <p:extLst>
      <p:ext uri="{BB962C8B-B14F-4D97-AF65-F5344CB8AC3E}">
        <p14:creationId xmlns:p14="http://schemas.microsoft.com/office/powerpoint/2010/main" val="3915008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4911EC9-8849-E46F-EC1D-6205B87DFEF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A224F39-04C5-E54B-2071-DF1EB46DE5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5C2F149-C50C-2E9A-732D-C35D74B00BD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20378FDD-FC0F-2BEB-AD02-506951DD04D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A442E85F-159E-F723-0C01-89C6D7D265B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E7B1253-CD50-5E99-E8D8-0C6F47B2C7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309CE242-8835-DBC3-2267-DFA9D1DEA3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000FE39-82EE-EAA2-88A1-176319E866D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5985ACE1-5D01-7AF0-B414-ED9CFE90FCD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F9F899C5-E65C-154C-966C-B650C7A9B5B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1A4504A5-3936-A734-3D01-56187D62F0A7}"/>
              </a:ext>
            </a:extLst>
          </p:cNvPr>
          <p:cNvSpPr txBox="1"/>
          <p:nvPr/>
        </p:nvSpPr>
        <p:spPr>
          <a:xfrm>
            <a:off x="665018" y="6283579"/>
            <a:ext cx="10982339" cy="848181"/>
          </a:xfrm>
          <a:prstGeom prst="rect">
            <a:avLst/>
          </a:prstGeom>
          <a:noFill/>
        </p:spPr>
        <p:txBody>
          <a:bodyPr wrap="square">
            <a:spAutoFit/>
          </a:bodyPr>
          <a:lstStyle/>
          <a:p>
            <a:pPr marL="692785" indent="-234950">
              <a:lnSpc>
                <a:spcPct val="107000"/>
              </a:lnSpc>
              <a:spcAft>
                <a:spcPts val="800"/>
              </a:spcAft>
            </a:pPr>
            <a:r>
              <a:rPr lang="en-IN" sz="2000" b="1" i="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Fig. Decision Tree Example </a:t>
            </a: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2" name="Picture 1">
            <a:extLst>
              <a:ext uri="{FF2B5EF4-FFF2-40B4-BE49-F238E27FC236}">
                <a16:creationId xmlns:a16="http://schemas.microsoft.com/office/drawing/2014/main" id="{A43C5661-5923-32B4-9C98-3AB08F3BD3ED}"/>
              </a:ext>
            </a:extLst>
          </p:cNvPr>
          <p:cNvPicPr/>
          <p:nvPr/>
        </p:nvPicPr>
        <p:blipFill>
          <a:blip r:embed="rId3"/>
          <a:stretch>
            <a:fillRect/>
          </a:stretch>
        </p:blipFill>
        <p:spPr>
          <a:xfrm>
            <a:off x="1848335" y="1041809"/>
            <a:ext cx="8329985" cy="5284040"/>
          </a:xfrm>
          <a:prstGeom prst="rect">
            <a:avLst/>
          </a:prstGeom>
        </p:spPr>
      </p:pic>
      <p:pic>
        <p:nvPicPr>
          <p:cNvPr id="117" name="Google Shape;117;p3">
            <a:extLst>
              <a:ext uri="{FF2B5EF4-FFF2-40B4-BE49-F238E27FC236}">
                <a16:creationId xmlns:a16="http://schemas.microsoft.com/office/drawing/2014/main" id="{DDEBDA1F-C8CD-7B09-D158-5FE3EAAF0080}"/>
              </a:ext>
            </a:extLst>
          </p:cNvPr>
          <p:cNvPicPr preferRelativeResize="0"/>
          <p:nvPr/>
        </p:nvPicPr>
        <p:blipFill rotWithShape="1">
          <a:blip r:embed="rId4"/>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897643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885B58B-B74E-AA41-E6DF-F30889556D1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51F039EA-1CDA-A7BF-86B9-72A5A2CF35F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ACCCC62-1F69-B846-6D05-0125BC6D08E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pic>
        <p:nvPicPr>
          <p:cNvPr id="117" name="Google Shape;117;p3">
            <a:extLst>
              <a:ext uri="{FF2B5EF4-FFF2-40B4-BE49-F238E27FC236}">
                <a16:creationId xmlns:a16="http://schemas.microsoft.com/office/drawing/2014/main" id="{CAD23EA4-9ABE-EE57-D674-84739A3C2081}"/>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01FA5F1E-9216-9CBB-485A-104EA4C0349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0C94CA91-9538-EBEB-3975-9C5E0FB9CAE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B84431F-F09D-2E95-676D-16C84E561B5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FC65D82D-5B1E-7D03-F98A-3B2EEF71794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7A699486-7184-36BD-EA58-4FCC67F457C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5E873399-5ABD-58DC-2B1A-D30EE5635E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CEC4FE8-1453-4001-00D8-C0502118A5A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6634A281-59CB-563B-F2EF-7058CB1DC5AA}"/>
              </a:ext>
            </a:extLst>
          </p:cNvPr>
          <p:cNvSpPr txBox="1"/>
          <p:nvPr/>
        </p:nvSpPr>
        <p:spPr>
          <a:xfrm>
            <a:off x="665018" y="1007047"/>
            <a:ext cx="10982339" cy="4828245"/>
          </a:xfrm>
          <a:prstGeom prst="rect">
            <a:avLst/>
          </a:prstGeom>
          <a:noFill/>
        </p:spPr>
        <p:txBody>
          <a:bodyPr wrap="square">
            <a:spAutoFit/>
          </a:bodyPr>
          <a:lstStyle/>
          <a:p>
            <a:pPr marL="692785" indent="-234950" algn="l">
              <a:lnSpc>
                <a:spcPct val="150000"/>
              </a:lnSpc>
              <a:spcAft>
                <a:spcPts val="800"/>
              </a:spcAft>
            </a:pP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Types of Decision Trees :</a:t>
            </a:r>
          </a:p>
          <a:p>
            <a:pPr marL="692785" indent="-234950" algn="l">
              <a:lnSpc>
                <a:spcPct val="150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1.	</a:t>
            </a: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Categorical Variable Decision Tree: </a:t>
            </a: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Decision Tree which has a categorical target variable then it called a Categorical variable decision tree. </a:t>
            </a:r>
          </a:p>
          <a:p>
            <a:pPr marL="800735" indent="-342900" algn="l">
              <a:lnSpc>
                <a:spcPct val="150000"/>
              </a:lnSpc>
              <a:spcAft>
                <a:spcPts val="800"/>
              </a:spcAft>
              <a:buAutoNum type="arabicPeriod" startAt="2"/>
            </a:pP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Continuous Variable Decision Tree: </a:t>
            </a: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Decision Tree has a continuous target variable then it is called Continuous Variable Decision Tree. </a:t>
            </a:r>
          </a:p>
          <a:p>
            <a:pPr marL="457835" algn="l">
              <a:lnSpc>
                <a:spcPct val="150000"/>
              </a:lnSpc>
              <a:spcAft>
                <a:spcPts val="800"/>
              </a:spcAft>
            </a:pPr>
            <a:endPar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50000"/>
              </a:lnSpc>
              <a:spcAft>
                <a:spcPts val="800"/>
              </a:spcAft>
            </a:pP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Reason for using Decision Trees :</a:t>
            </a:r>
          </a:p>
          <a:p>
            <a:pPr marL="692785" indent="-234950" algn="l">
              <a:lnSpc>
                <a:spcPct val="150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Decision Trees usually mimic human thinking ability while making a decision, so it is easy to understand. </a:t>
            </a:r>
          </a:p>
          <a:p>
            <a:pPr marL="692785" indent="-234950" algn="l">
              <a:lnSpc>
                <a:spcPct val="150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 logic behind the decision tree can be easily understood because it shows a tree-like structure. </a:t>
            </a:r>
          </a:p>
        </p:txBody>
      </p:sp>
    </p:spTree>
    <p:extLst>
      <p:ext uri="{BB962C8B-B14F-4D97-AF65-F5344CB8AC3E}">
        <p14:creationId xmlns:p14="http://schemas.microsoft.com/office/powerpoint/2010/main" val="42271308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0A3AF9B-FAE0-9DC4-2B2A-DC39A808EE9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CEF8652-CF20-4F55-66F6-E90404A4494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DC74E26-5325-EAE6-F108-6263D698D2C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pic>
        <p:nvPicPr>
          <p:cNvPr id="117" name="Google Shape;117;p3">
            <a:extLst>
              <a:ext uri="{FF2B5EF4-FFF2-40B4-BE49-F238E27FC236}">
                <a16:creationId xmlns:a16="http://schemas.microsoft.com/office/drawing/2014/main" id="{B67A303B-825F-B870-F654-49EC1D106757}"/>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0A0ADC6D-8AF1-8FD9-5F39-935044E865D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C4F55871-1FA5-219F-F66C-A0814406204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231141E-421F-05DA-E9F1-D72E85A596D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5087F525-140F-1F7C-8C13-803CFA041F8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0D904F6-D144-E262-30E4-A02D608989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FF6B23B5-F7F4-5485-7602-1B8DB09961A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E06EE48F-BC04-6639-3282-6098FE49A59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8565810D-07CD-BFED-74E7-A1B55408064A}"/>
              </a:ext>
            </a:extLst>
          </p:cNvPr>
          <p:cNvSpPr txBox="1"/>
          <p:nvPr/>
        </p:nvSpPr>
        <p:spPr>
          <a:xfrm>
            <a:off x="665018" y="1007047"/>
            <a:ext cx="10982339" cy="383888"/>
          </a:xfrm>
          <a:prstGeom prst="rect">
            <a:avLst/>
          </a:prstGeom>
          <a:noFill/>
        </p:spPr>
        <p:txBody>
          <a:bodyPr wrap="square">
            <a:spAutoFit/>
          </a:bodyPr>
          <a:lstStyle/>
          <a:p>
            <a:pPr marL="692785" indent="-234950" algn="l">
              <a:lnSpc>
                <a:spcPct val="107000"/>
              </a:lnSpc>
              <a:spcAft>
                <a:spcPts val="800"/>
              </a:spcAft>
            </a:pP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
        <p:nvSpPr>
          <p:cNvPr id="4" name="TextBox 3">
            <a:extLst>
              <a:ext uri="{FF2B5EF4-FFF2-40B4-BE49-F238E27FC236}">
                <a16:creationId xmlns:a16="http://schemas.microsoft.com/office/drawing/2014/main" id="{1465E70C-A5CB-E1BE-12C6-800CAD019F52}"/>
              </a:ext>
            </a:extLst>
          </p:cNvPr>
          <p:cNvSpPr txBox="1"/>
          <p:nvPr/>
        </p:nvSpPr>
        <p:spPr>
          <a:xfrm>
            <a:off x="854439" y="1503642"/>
            <a:ext cx="10792918" cy="4212692"/>
          </a:xfrm>
          <a:prstGeom prst="rect">
            <a:avLst/>
          </a:prstGeom>
          <a:noFill/>
        </p:spPr>
        <p:txBody>
          <a:bodyPr wrap="square">
            <a:spAutoFit/>
          </a:bodyPr>
          <a:lstStyle/>
          <a:p>
            <a:pPr>
              <a:lnSpc>
                <a:spcPct val="150000"/>
              </a:lnSpc>
            </a:pPr>
            <a:r>
              <a:rPr lang="en-US" dirty="0">
                <a:latin typeface="Nunito Sans" pitchFamily="2" charset="0"/>
              </a:rPr>
              <a:t>•  </a:t>
            </a:r>
            <a:r>
              <a:rPr lang="en-US" b="1" dirty="0">
                <a:latin typeface="Nunito Sans" pitchFamily="2" charset="0"/>
              </a:rPr>
              <a:t>Root Node: </a:t>
            </a:r>
            <a:r>
              <a:rPr lang="en-US" dirty="0">
                <a:latin typeface="Nunito Sans" pitchFamily="2" charset="0"/>
              </a:rPr>
              <a:t>Root node is from where the decision tree starts. It represents the entire dataset, which further gets divided into two or more homogeneous sets. </a:t>
            </a:r>
          </a:p>
          <a:p>
            <a:pPr>
              <a:lnSpc>
                <a:spcPct val="150000"/>
              </a:lnSpc>
            </a:pPr>
            <a:r>
              <a:rPr lang="en-US" dirty="0">
                <a:latin typeface="Nunito Sans" pitchFamily="2" charset="0"/>
              </a:rPr>
              <a:t>•  </a:t>
            </a:r>
            <a:r>
              <a:rPr lang="en-US" b="1" dirty="0">
                <a:latin typeface="Nunito Sans" pitchFamily="2" charset="0"/>
              </a:rPr>
              <a:t>Leaf Node: </a:t>
            </a:r>
            <a:r>
              <a:rPr lang="en-US" dirty="0">
                <a:latin typeface="Nunito Sans" pitchFamily="2" charset="0"/>
              </a:rPr>
              <a:t>Leaf nodes are the final output node, and the tree cannot be segregated further after getting a leaf node. </a:t>
            </a:r>
          </a:p>
          <a:p>
            <a:pPr>
              <a:lnSpc>
                <a:spcPct val="150000"/>
              </a:lnSpc>
            </a:pPr>
            <a:r>
              <a:rPr lang="en-US" dirty="0">
                <a:latin typeface="Nunito Sans" pitchFamily="2" charset="0"/>
              </a:rPr>
              <a:t>•  </a:t>
            </a:r>
            <a:r>
              <a:rPr lang="en-US" b="1" dirty="0">
                <a:latin typeface="Nunito Sans" pitchFamily="2" charset="0"/>
              </a:rPr>
              <a:t>Splitting: </a:t>
            </a:r>
            <a:r>
              <a:rPr lang="en-US" dirty="0">
                <a:latin typeface="Nunito Sans" pitchFamily="2" charset="0"/>
              </a:rPr>
              <a:t>Splitting is the process of dividing the decision node/root node into sub-nodes according to the given conditions. </a:t>
            </a:r>
          </a:p>
          <a:p>
            <a:pPr>
              <a:lnSpc>
                <a:spcPct val="150000"/>
              </a:lnSpc>
            </a:pPr>
            <a:r>
              <a:rPr lang="en-US" dirty="0">
                <a:latin typeface="Nunito Sans" pitchFamily="2" charset="0"/>
              </a:rPr>
              <a:t>•  </a:t>
            </a:r>
            <a:r>
              <a:rPr lang="en-US" b="1" dirty="0">
                <a:latin typeface="Nunito Sans" pitchFamily="2" charset="0"/>
              </a:rPr>
              <a:t>Branch/Sub Tree: </a:t>
            </a:r>
            <a:r>
              <a:rPr lang="en-US" dirty="0">
                <a:latin typeface="Nunito Sans" pitchFamily="2" charset="0"/>
              </a:rPr>
              <a:t>A tree formed by splitting the tree. </a:t>
            </a:r>
          </a:p>
          <a:p>
            <a:pPr>
              <a:lnSpc>
                <a:spcPct val="150000"/>
              </a:lnSpc>
            </a:pPr>
            <a:r>
              <a:rPr lang="en-US" dirty="0">
                <a:latin typeface="Nunito Sans" pitchFamily="2" charset="0"/>
              </a:rPr>
              <a:t>•  </a:t>
            </a:r>
            <a:r>
              <a:rPr lang="en-US" b="1" dirty="0">
                <a:latin typeface="Nunito Sans" pitchFamily="2" charset="0"/>
              </a:rPr>
              <a:t>Pruning: </a:t>
            </a:r>
            <a:r>
              <a:rPr lang="en-US" dirty="0">
                <a:latin typeface="Nunito Sans" pitchFamily="2" charset="0"/>
              </a:rPr>
              <a:t>Pruning is the process of removing the unwanted branches from the tree. </a:t>
            </a:r>
          </a:p>
          <a:p>
            <a:pPr>
              <a:lnSpc>
                <a:spcPct val="150000"/>
              </a:lnSpc>
            </a:pPr>
            <a:r>
              <a:rPr lang="en-US" dirty="0">
                <a:latin typeface="Nunito Sans" pitchFamily="2" charset="0"/>
              </a:rPr>
              <a:t>•  </a:t>
            </a:r>
            <a:r>
              <a:rPr lang="en-US" b="1" dirty="0">
                <a:latin typeface="Nunito Sans" pitchFamily="2" charset="0"/>
              </a:rPr>
              <a:t>Parent/Child node: </a:t>
            </a:r>
            <a:r>
              <a:rPr lang="en-US" dirty="0">
                <a:latin typeface="Nunito Sans" pitchFamily="2" charset="0"/>
              </a:rPr>
              <a:t>The root node of the tree is called the parent node, and other nodes are called the child nodes. </a:t>
            </a:r>
          </a:p>
        </p:txBody>
      </p:sp>
    </p:spTree>
    <p:extLst>
      <p:ext uri="{BB962C8B-B14F-4D97-AF65-F5344CB8AC3E}">
        <p14:creationId xmlns:p14="http://schemas.microsoft.com/office/powerpoint/2010/main" val="4516926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3520B8C-0CB3-1A32-25B0-6139F5F9A28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D91CC8B-2511-D1AA-A3A6-ACFA8E6DCED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6D4E6F5-4E99-3A87-C1BE-15C7AE3AB3C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WORKING OF DECISION TREE ALGORITHM </a:t>
            </a:r>
          </a:p>
        </p:txBody>
      </p:sp>
      <p:pic>
        <p:nvPicPr>
          <p:cNvPr id="117" name="Google Shape;117;p3">
            <a:extLst>
              <a:ext uri="{FF2B5EF4-FFF2-40B4-BE49-F238E27FC236}">
                <a16:creationId xmlns:a16="http://schemas.microsoft.com/office/drawing/2014/main" id="{AD4F04A6-CE90-F38A-4BE6-FDE749075423}"/>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FF436532-8F13-C801-CF52-2A4F9AC3923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919BA2AF-D430-528B-6310-98AD7FF22A4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6CE1686-244A-A9FB-1DF5-33530BA92D3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C5E20643-A8A7-5173-EA73-C05670F8BB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B81A9397-815A-ACA4-BBDB-A5484E1452C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B798789-D437-28B9-A98D-E45E35CBB50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6141569-7434-470F-318B-411DF77431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FA058E81-FB7A-1D14-96D7-C50B3CDDDBB3}"/>
              </a:ext>
            </a:extLst>
          </p:cNvPr>
          <p:cNvSpPr txBox="1"/>
          <p:nvPr/>
        </p:nvSpPr>
        <p:spPr>
          <a:xfrm>
            <a:off x="665018" y="1007047"/>
            <a:ext cx="10982339" cy="4721805"/>
          </a:xfrm>
          <a:prstGeom prst="rect">
            <a:avLst/>
          </a:prstGeom>
          <a:noFill/>
        </p:spPr>
        <p:txBody>
          <a:bodyPr wrap="square">
            <a:spAutoFit/>
          </a:bodyPr>
          <a:lstStyle/>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In a decision tree, for predicting the class of the given dataset, the algorithm starts from the root node of the tree.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This algorithm compares the values of root attribute with the record (real dataset) attribute and, based on the comparison, follows the branch and jumps to the next node.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For the next node, the algorithm again compares the attribute value with the other sub-nodes and move further.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It continues the process until it reaches the leaf node of the tree.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 complete process can be better understood using the below algorithm: </a:t>
            </a:r>
          </a:p>
          <a:p>
            <a:pPr marL="692785" indent="-234950" algn="l">
              <a:lnSpc>
                <a:spcPct val="150000"/>
              </a:lnSpc>
              <a:spcAft>
                <a:spcPts val="800"/>
              </a:spcAft>
            </a:pP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50484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7B6CFEE-710E-8230-4E57-EA41A3903BE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586D9124-721A-A3A3-D52F-35E3563192A5}"/>
              </a:ext>
            </a:extLst>
          </p:cNvPr>
          <p:cNvSpPr txBox="1"/>
          <p:nvPr/>
        </p:nvSpPr>
        <p:spPr>
          <a:xfrm>
            <a:off x="0" y="898465"/>
            <a:ext cx="13775961" cy="5530704"/>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		   Step 1: Import the required Python libraries. </a:t>
            </a:r>
          </a:p>
          <a:p>
            <a:pPr marL="2286000" marR="1633855" indent="-234950" algn="l">
              <a:lnSpc>
                <a:spcPct val="147000"/>
              </a:lnSpc>
              <a:spcAft>
                <a:spcPts val="20"/>
              </a:spcAft>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import </a:t>
            </a:r>
            <a:r>
              <a:rPr lang="en-IN" sz="2000"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numpy</a:t>
            </a: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as np </a:t>
            </a:r>
          </a:p>
          <a:p>
            <a:pPr marL="2286000" marR="1633855" indent="-234950" algn="l">
              <a:lnSpc>
                <a:spcPct val="147000"/>
              </a:lnSpc>
              <a:spcAft>
                <a:spcPts val="20"/>
              </a:spcAft>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import pandas as pd </a:t>
            </a:r>
          </a:p>
          <a:p>
            <a:pPr marL="2286000" marR="1633855" indent="-234950" algn="l">
              <a:lnSpc>
                <a:spcPct val="147000"/>
              </a:lnSpc>
              <a:spcAft>
                <a:spcPts val="20"/>
              </a:spcAft>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Import </a:t>
            </a:r>
            <a:r>
              <a:rPr lang="en-IN" sz="2000"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matplotlib.pyplot</a:t>
            </a: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as </a:t>
            </a:r>
            <a:r>
              <a:rPr lang="en-IN" sz="2000"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plt</a:t>
            </a: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2286000" marR="1633855" indent="-234950" algn="l">
              <a:lnSpc>
                <a:spcPct val="147000"/>
              </a:lnSpc>
              <a:spcAft>
                <a:spcPts val="20"/>
              </a:spcAft>
            </a:pPr>
            <a:endParaRPr lang="en-IN" sz="2000"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2286000" marR="1633855" indent="-234950" algn="l">
              <a:lnSpc>
                <a:spcPct val="147000"/>
              </a:lnSpc>
              <a:spcAft>
                <a:spcPts val="20"/>
              </a:spcAft>
            </a:pPr>
            <a:r>
              <a:rPr lang="en-IN"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Explanation</a:t>
            </a: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t>
            </a:r>
          </a:p>
          <a:p>
            <a:pPr marL="2393950" marR="1633855" indent="-342900" algn="l">
              <a:lnSpc>
                <a:spcPct val="147000"/>
              </a:lnSpc>
              <a:spcAft>
                <a:spcPts val="20"/>
              </a:spcAft>
              <a:buFont typeface="Arial" panose="020B0604020202020204" pitchFamily="34" charset="0"/>
              <a:buChar char="•"/>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Pandas</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 for data manipulation, imported under the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pd</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alias , provides two types:</a:t>
            </a:r>
          </a:p>
          <a:p>
            <a:pPr marL="2051050" marR="1633855" algn="l">
              <a:lnSpc>
                <a:spcPct val="147000"/>
              </a:lnSpc>
              <a:spcAft>
                <a:spcPts val="2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(1D data like a list)</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Series</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(2D tabular data like an Excel spreadsheet)</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DataFrame</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t>
            </a:r>
          </a:p>
          <a:p>
            <a:pPr marL="2393950" marR="1633855" indent="-342900" algn="l">
              <a:lnSpc>
                <a:spcPct val="147000"/>
              </a:lnSpc>
              <a:spcAft>
                <a:spcPts val="20"/>
              </a:spcAft>
              <a:buFont typeface="Arial" panose="020B0604020202020204" pitchFamily="34" charset="0"/>
              <a:buChar char="•"/>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Matplotlib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for visualizing the results, imported under the </a:t>
            </a:r>
            <a:r>
              <a:rPr lang="en-US" sz="2000" b="1"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plt</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alias,</a:t>
            </a:r>
          </a:p>
          <a:p>
            <a:pPr marL="2051050" marR="1633855" algn="l">
              <a:lnSpc>
                <a:spcPct val="147000"/>
              </a:lnSpc>
              <a:spcAft>
                <a:spcPts val="20"/>
              </a:spcAft>
            </a:pP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b="1"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pyplot</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module provides an easy interface to create plots and charts.</a:t>
            </a:r>
          </a:p>
          <a:p>
            <a:pPr marL="2393950" marR="1633855" indent="-342900" algn="l">
              <a:lnSpc>
                <a:spcPct val="147000"/>
              </a:lnSpc>
              <a:spcAft>
                <a:spcPts val="20"/>
              </a:spcAft>
              <a:buFont typeface="Arial" panose="020B0604020202020204" pitchFamily="34" charset="0"/>
              <a:buChar char="•"/>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NumPy</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 provides the </a:t>
            </a:r>
            <a:r>
              <a:rPr lang="en-US" sz="2000" b="1" kern="100" dirty="0" err="1">
                <a:solidFill>
                  <a:srgbClr val="000000"/>
                </a:solidFill>
                <a:effectLst/>
                <a:latin typeface="Nunito Sans" pitchFamily="2" charset="0"/>
                <a:ea typeface="Bookman Old Style" panose="02050604050505020204" pitchFamily="18" charset="0"/>
                <a:cs typeface="Bookman Old Style" panose="02050604050505020204" pitchFamily="18" charset="0"/>
              </a:rPr>
              <a:t>ndarray</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object for creating and manipulating </a:t>
            </a:r>
          </a:p>
          <a:p>
            <a:pPr marL="2286000" marR="1633855" indent="-234950" algn="l">
              <a:lnSpc>
                <a:spcPct val="147000"/>
              </a:lnSpc>
              <a:spcAft>
                <a:spcPts val="2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n-dimensional arrays (faster than Python lists), imported under the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np</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alias. </a:t>
            </a:r>
            <a:endParaRPr lang="en-IN" sz="2000" kern="100" dirty="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endParaRPr>
          </a:p>
        </p:txBody>
      </p:sp>
      <p:sp>
        <p:nvSpPr>
          <p:cNvPr id="115" name="Google Shape;115;p3">
            <a:extLst>
              <a:ext uri="{FF2B5EF4-FFF2-40B4-BE49-F238E27FC236}">
                <a16:creationId xmlns:a16="http://schemas.microsoft.com/office/drawing/2014/main" id="{D10F21DB-666B-5129-4779-EC365304D57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8D2EC62-8532-F8E7-6F49-574CB4C2D37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3E8E45B7-B8A1-98A6-15E6-CCAAD2C097DD}"/>
              </a:ext>
            </a:extLst>
          </p:cNvPr>
          <p:cNvPicPr preferRelativeResize="0"/>
          <p:nvPr/>
        </p:nvPicPr>
        <p:blipFill rotWithShape="1">
          <a:blip r:embed="rId3"/>
          <a:srcRect/>
          <a:stretch>
            <a:fillRect/>
          </a:stretch>
        </p:blipFill>
        <p:spPr>
          <a:xfrm>
            <a:off x="9525600" y="6427650"/>
            <a:ext cx="2356664" cy="298800"/>
          </a:xfrm>
          <a:prstGeom prst="rect">
            <a:avLst/>
          </a:prstGeom>
          <a:noFill/>
          <a:ln>
            <a:noFill/>
          </a:ln>
        </p:spPr>
      </p:pic>
      <p:sp>
        <p:nvSpPr>
          <p:cNvPr id="29700" name="Rectangle 4">
            <a:extLst>
              <a:ext uri="{FF2B5EF4-FFF2-40B4-BE49-F238E27FC236}">
                <a16:creationId xmlns:a16="http://schemas.microsoft.com/office/drawing/2014/main" id="{557388D3-3679-001F-A433-303A3E1EF6A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E7310B12-D222-2E48-2E4F-48CD72F9008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5FCD5F5-8390-2C80-D41D-3918D1D2A8A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8DCED96-B191-09B8-F3FC-FE6323565C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13F5FC7-ABE8-EBD4-5BB0-A73A70B798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6CC8AF2-7D33-F973-9171-B86F53731D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4A2019C-6FFD-2127-F8B0-2CC821772A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8FB79F7-F786-9279-E58B-F5C627B3A3B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51624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75F2951-A4CA-ACAE-20A1-00C10585B643}"/>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30EA9DA-D485-549C-FEC4-F0F582AF1B5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DB929A6-D80F-C9EC-2EF3-C3DD58AAE2D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pic>
        <p:nvPicPr>
          <p:cNvPr id="117" name="Google Shape;117;p3">
            <a:extLst>
              <a:ext uri="{FF2B5EF4-FFF2-40B4-BE49-F238E27FC236}">
                <a16:creationId xmlns:a16="http://schemas.microsoft.com/office/drawing/2014/main" id="{5071F7C2-A790-82E6-9B47-7899E1044753}"/>
              </a:ext>
            </a:extLst>
          </p:cNvPr>
          <p:cNvPicPr preferRelativeResize="0"/>
          <p:nvPr/>
        </p:nvPicPr>
        <p:blipFill rotWithShape="1">
          <a:blip r:embed="rId3"/>
          <a:srcRect/>
          <a:stretch>
            <a:fillRect/>
          </a:stretch>
        </p:blipFill>
        <p:spPr>
          <a:xfrm>
            <a:off x="9510610" y="6277746"/>
            <a:ext cx="2356664" cy="298800"/>
          </a:xfrm>
          <a:prstGeom prst="rect">
            <a:avLst/>
          </a:prstGeom>
          <a:noFill/>
          <a:ln>
            <a:noFill/>
          </a:ln>
        </p:spPr>
      </p:pic>
      <p:sp>
        <p:nvSpPr>
          <p:cNvPr id="29700" name="Rectangle 4">
            <a:extLst>
              <a:ext uri="{FF2B5EF4-FFF2-40B4-BE49-F238E27FC236}">
                <a16:creationId xmlns:a16="http://schemas.microsoft.com/office/drawing/2014/main" id="{681E72F4-C85C-4169-88D8-1185FED8E6E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BC9E476A-7F21-6D4D-AE44-5317437E347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A8407D7-3563-4A75-A42F-D44FBE224F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FAE354A4-6EDA-018D-6612-84EF746EEE5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BBAA44A-648C-2205-CCE1-CDA87473F5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E642513-1872-42FB-FF44-D55CF86869A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410FF26-E056-5B2B-4971-55164BA3EE7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46EE8C59-21F1-A579-A996-0B80FFD20BB6}"/>
              </a:ext>
            </a:extLst>
          </p:cNvPr>
          <p:cNvSpPr txBox="1"/>
          <p:nvPr/>
        </p:nvSpPr>
        <p:spPr>
          <a:xfrm>
            <a:off x="665018" y="1007047"/>
            <a:ext cx="10982339" cy="383888"/>
          </a:xfrm>
          <a:prstGeom prst="rect">
            <a:avLst/>
          </a:prstGeom>
          <a:noFill/>
        </p:spPr>
        <p:txBody>
          <a:bodyPr wrap="square">
            <a:spAutoFit/>
          </a:bodyPr>
          <a:lstStyle/>
          <a:p>
            <a:pPr marL="692785" indent="-234950" algn="l">
              <a:lnSpc>
                <a:spcPct val="107000"/>
              </a:lnSpc>
              <a:spcAft>
                <a:spcPts val="800"/>
              </a:spcAft>
            </a:pP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
        <p:nvSpPr>
          <p:cNvPr id="4" name="TextBox 3">
            <a:extLst>
              <a:ext uri="{FF2B5EF4-FFF2-40B4-BE49-F238E27FC236}">
                <a16:creationId xmlns:a16="http://schemas.microsoft.com/office/drawing/2014/main" id="{74D6297C-A591-0B0B-2DAC-2DA4AFCB69C1}"/>
              </a:ext>
            </a:extLst>
          </p:cNvPr>
          <p:cNvSpPr txBox="1"/>
          <p:nvPr/>
        </p:nvSpPr>
        <p:spPr>
          <a:xfrm>
            <a:off x="665018" y="832672"/>
            <a:ext cx="10982339" cy="6290183"/>
          </a:xfrm>
          <a:prstGeom prst="rect">
            <a:avLst/>
          </a:prstGeom>
          <a:noFill/>
        </p:spPr>
        <p:txBody>
          <a:bodyPr wrap="square">
            <a:spAutoFit/>
          </a:bodyPr>
          <a:lstStyle/>
          <a:p>
            <a:pPr>
              <a:lnSpc>
                <a:spcPct val="150000"/>
              </a:lnSpc>
            </a:pPr>
            <a:r>
              <a:rPr lang="en-US" dirty="0">
                <a:latin typeface="Nunito Sans" pitchFamily="2" charset="0"/>
              </a:rPr>
              <a:t>Step-1: Begin the tree with the root node, says S, which contains the  complete dataset. </a:t>
            </a:r>
          </a:p>
          <a:p>
            <a:pPr>
              <a:lnSpc>
                <a:spcPct val="150000"/>
              </a:lnSpc>
            </a:pPr>
            <a:r>
              <a:rPr lang="en-US" dirty="0">
                <a:latin typeface="Nunito Sans" pitchFamily="2" charset="0"/>
              </a:rPr>
              <a:t>Step-2: Find the best attribute in the dataset using Attribute  Selection Measure (ASM). </a:t>
            </a:r>
          </a:p>
          <a:p>
            <a:pPr>
              <a:lnSpc>
                <a:spcPct val="150000"/>
              </a:lnSpc>
            </a:pPr>
            <a:r>
              <a:rPr lang="en-US" dirty="0">
                <a:latin typeface="Nunito Sans" pitchFamily="2" charset="0"/>
              </a:rPr>
              <a:t>Step-3: Divide the S into subsets that contains possible values for the  best attributes. </a:t>
            </a:r>
          </a:p>
          <a:p>
            <a:pPr>
              <a:lnSpc>
                <a:spcPct val="150000"/>
              </a:lnSpc>
            </a:pPr>
            <a:r>
              <a:rPr lang="en-US" dirty="0">
                <a:latin typeface="Nunito Sans" pitchFamily="2" charset="0"/>
              </a:rPr>
              <a:t>Step-4: Generate the decision tree node, which contains the best  attribute. </a:t>
            </a:r>
          </a:p>
          <a:p>
            <a:pPr>
              <a:lnSpc>
                <a:spcPct val="150000"/>
              </a:lnSpc>
            </a:pPr>
            <a:r>
              <a:rPr lang="en-US" dirty="0">
                <a:latin typeface="Nunito Sans" pitchFamily="2" charset="0"/>
              </a:rPr>
              <a:t>Step-5: Recursively make new decision trees using the subsets of the  dataset created in step -3. Continue this process until a stage  is reached where cannot further classify the nodes and called  the final node as a leaf node. </a:t>
            </a:r>
          </a:p>
          <a:p>
            <a:pPr>
              <a:lnSpc>
                <a:spcPct val="150000"/>
              </a:lnSpc>
            </a:pPr>
            <a:r>
              <a:rPr lang="en-US" b="1" dirty="0">
                <a:latin typeface="Nunito Sans" pitchFamily="2" charset="0"/>
              </a:rPr>
              <a:t>Example:  </a:t>
            </a:r>
          </a:p>
          <a:p>
            <a:pPr>
              <a:lnSpc>
                <a:spcPct val="150000"/>
              </a:lnSpc>
            </a:pPr>
            <a:r>
              <a:rPr lang="en-US" dirty="0">
                <a:latin typeface="Nunito Sans" pitchFamily="2" charset="0"/>
              </a:rPr>
              <a:t>•  Suppose there is a candidate who has a job offer and wants to decide whether he should accept the offer or Not. So, to solve this problem, the decision tree starts with the root node (Salary attribute by ASM). The root node splits further into the next decision node (distance from the office) and one leaf node based on the corresponding labels. The next decision node further gets split into one decision node (Cab facility) and one leaf node. Finally, the decision node splits into two leaf nodes (Accepted offers and </a:t>
            </a:r>
          </a:p>
          <a:p>
            <a:pPr>
              <a:lnSpc>
                <a:spcPct val="150000"/>
              </a:lnSpc>
            </a:pPr>
            <a:r>
              <a:rPr lang="en-US" dirty="0">
                <a:latin typeface="Nunito Sans" pitchFamily="2" charset="0"/>
              </a:rPr>
              <a:t>Declined offer). </a:t>
            </a:r>
          </a:p>
          <a:p>
            <a:pPr>
              <a:lnSpc>
                <a:spcPct val="150000"/>
              </a:lnSpc>
            </a:pPr>
            <a:endParaRPr lang="en-US" dirty="0">
              <a:latin typeface="Nunito Sans" pitchFamily="2" charset="0"/>
            </a:endParaRPr>
          </a:p>
        </p:txBody>
      </p:sp>
    </p:spTree>
    <p:extLst>
      <p:ext uri="{BB962C8B-B14F-4D97-AF65-F5344CB8AC3E}">
        <p14:creationId xmlns:p14="http://schemas.microsoft.com/office/powerpoint/2010/main" val="19063147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C564A52-7188-C8F8-E16C-6D219BB2287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A48D3D4C-14D6-99C8-96D6-0120D9D3F76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72D75EC-AB1F-C4E1-FE26-ABB31693B4E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pic>
        <p:nvPicPr>
          <p:cNvPr id="117" name="Google Shape;117;p3">
            <a:extLst>
              <a:ext uri="{FF2B5EF4-FFF2-40B4-BE49-F238E27FC236}">
                <a16:creationId xmlns:a16="http://schemas.microsoft.com/office/drawing/2014/main" id="{2EC0C6C0-C555-9B5B-B26F-BF6E8981E2A6}"/>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E5D6BD42-5CC4-8BAE-A6E5-801C7828C78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D4897F46-9209-56BE-F0D2-90545CEA3E0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D0C734D-9663-19BD-9F78-641B1023D1C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C9AE3A91-F7C4-DC7A-6115-29FCF118DB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A536B93-9F84-2868-CD19-A34F5715EBB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8E773B9C-DAE9-4EB5-0E70-DF9F30A7FF1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4F6FD8A-594F-8DCB-C967-B52620B66C2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946C12C0-6227-49F8-2426-F1C798149970}"/>
              </a:ext>
            </a:extLst>
          </p:cNvPr>
          <p:cNvSpPr txBox="1"/>
          <p:nvPr/>
        </p:nvSpPr>
        <p:spPr>
          <a:xfrm>
            <a:off x="665018" y="1007047"/>
            <a:ext cx="10982339" cy="383888"/>
          </a:xfrm>
          <a:prstGeom prst="rect">
            <a:avLst/>
          </a:prstGeom>
          <a:noFill/>
        </p:spPr>
        <p:txBody>
          <a:bodyPr wrap="square">
            <a:spAutoFit/>
          </a:bodyPr>
          <a:lstStyle/>
          <a:p>
            <a:pPr marL="692785" indent="-234950" algn="l">
              <a:lnSpc>
                <a:spcPct val="107000"/>
              </a:lnSpc>
              <a:spcAft>
                <a:spcPts val="800"/>
              </a:spcAft>
            </a:pP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grpSp>
        <p:nvGrpSpPr>
          <p:cNvPr id="2" name="Group 1">
            <a:extLst>
              <a:ext uri="{FF2B5EF4-FFF2-40B4-BE49-F238E27FC236}">
                <a16:creationId xmlns:a16="http://schemas.microsoft.com/office/drawing/2014/main" id="{AB92E476-FD10-1481-D28E-435A29D42FC3}"/>
              </a:ext>
            </a:extLst>
          </p:cNvPr>
          <p:cNvGrpSpPr/>
          <p:nvPr/>
        </p:nvGrpSpPr>
        <p:grpSpPr>
          <a:xfrm>
            <a:off x="2983044" y="1019335"/>
            <a:ext cx="6370818" cy="5132381"/>
            <a:chOff x="0" y="0"/>
            <a:chExt cx="4124579" cy="3540125"/>
          </a:xfrm>
        </p:grpSpPr>
        <p:pic>
          <p:nvPicPr>
            <p:cNvPr id="4" name="Picture 3">
              <a:extLst>
                <a:ext uri="{FF2B5EF4-FFF2-40B4-BE49-F238E27FC236}">
                  <a16:creationId xmlns:a16="http://schemas.microsoft.com/office/drawing/2014/main" id="{AEB6FD0C-1CE5-228E-6D46-FF90BAF676E0}"/>
                </a:ext>
              </a:extLst>
            </p:cNvPr>
            <p:cNvPicPr/>
            <p:nvPr/>
          </p:nvPicPr>
          <p:blipFill>
            <a:blip r:embed="rId4"/>
            <a:stretch>
              <a:fillRect/>
            </a:stretch>
          </p:blipFill>
          <p:spPr>
            <a:xfrm>
              <a:off x="637921" y="1020699"/>
              <a:ext cx="2171700" cy="2114550"/>
            </a:xfrm>
            <a:prstGeom prst="rect">
              <a:avLst/>
            </a:prstGeom>
          </p:spPr>
        </p:pic>
        <p:pic>
          <p:nvPicPr>
            <p:cNvPr id="5" name="Picture 4">
              <a:extLst>
                <a:ext uri="{FF2B5EF4-FFF2-40B4-BE49-F238E27FC236}">
                  <a16:creationId xmlns:a16="http://schemas.microsoft.com/office/drawing/2014/main" id="{FA6C3F71-356D-CB25-B0BB-D4E397993484}"/>
                </a:ext>
              </a:extLst>
            </p:cNvPr>
            <p:cNvPicPr/>
            <p:nvPr/>
          </p:nvPicPr>
          <p:blipFill>
            <a:blip r:embed="rId5"/>
            <a:stretch>
              <a:fillRect/>
            </a:stretch>
          </p:blipFill>
          <p:spPr>
            <a:xfrm>
              <a:off x="0" y="0"/>
              <a:ext cx="4124579" cy="3540125"/>
            </a:xfrm>
            <a:prstGeom prst="rect">
              <a:avLst/>
            </a:prstGeom>
          </p:spPr>
        </p:pic>
      </p:grpSp>
      <p:sp>
        <p:nvSpPr>
          <p:cNvPr id="7" name="TextBox 6">
            <a:extLst>
              <a:ext uri="{FF2B5EF4-FFF2-40B4-BE49-F238E27FC236}">
                <a16:creationId xmlns:a16="http://schemas.microsoft.com/office/drawing/2014/main" id="{170C2A7A-07E8-0EA9-E1C9-3E9F05993AD3}"/>
              </a:ext>
            </a:extLst>
          </p:cNvPr>
          <p:cNvSpPr txBox="1"/>
          <p:nvPr/>
        </p:nvSpPr>
        <p:spPr>
          <a:xfrm>
            <a:off x="4081064" y="6313571"/>
            <a:ext cx="6093500" cy="400110"/>
          </a:xfrm>
          <a:prstGeom prst="rect">
            <a:avLst/>
          </a:prstGeom>
          <a:noFill/>
        </p:spPr>
        <p:txBody>
          <a:bodyPr wrap="square">
            <a:spAutoFit/>
          </a:bodyPr>
          <a:lstStyle/>
          <a:p>
            <a:r>
              <a:rPr lang="en-IN" sz="2000" dirty="0">
                <a:latin typeface="Nunito Sans" pitchFamily="2" charset="0"/>
              </a:rPr>
              <a:t>Fig. Decision Tree Algorithm Example </a:t>
            </a:r>
          </a:p>
        </p:txBody>
      </p:sp>
    </p:spTree>
    <p:extLst>
      <p:ext uri="{BB962C8B-B14F-4D97-AF65-F5344CB8AC3E}">
        <p14:creationId xmlns:p14="http://schemas.microsoft.com/office/powerpoint/2010/main" val="3405953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0715C13-2945-4E40-FC7C-096740D34CB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6817C2E-9504-EA83-8593-B17322C9D7E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8C6D6B0-12A6-5794-E406-DDC720FF4995}"/>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pic>
        <p:nvPicPr>
          <p:cNvPr id="117" name="Google Shape;117;p3">
            <a:extLst>
              <a:ext uri="{FF2B5EF4-FFF2-40B4-BE49-F238E27FC236}">
                <a16:creationId xmlns:a16="http://schemas.microsoft.com/office/drawing/2014/main" id="{31EB1D93-CB58-F00B-BA78-EFA89750541A}"/>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48353A3B-9F17-2FBA-4D96-CC6DDD2E863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0080ADDB-7B9C-2F79-793F-2291B645403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9BDA4CE-A4F5-4180-2D4D-D5A8A302E8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E206C81-4BFA-FEA7-35B2-3E1646DE7D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B2B855E-BE33-4B00-900B-05A574B13A0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49F7967-8A01-FEFA-4997-6A8B5A60DF0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41F09939-9346-091D-8499-9ED88A98CF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E07EA682-3E6F-558C-9D55-4BB1BD0EC141}"/>
              </a:ext>
            </a:extLst>
          </p:cNvPr>
          <p:cNvSpPr txBox="1"/>
          <p:nvPr/>
        </p:nvSpPr>
        <p:spPr>
          <a:xfrm>
            <a:off x="665018" y="1007047"/>
            <a:ext cx="10982339" cy="383888"/>
          </a:xfrm>
          <a:prstGeom prst="rect">
            <a:avLst/>
          </a:prstGeom>
          <a:noFill/>
        </p:spPr>
        <p:txBody>
          <a:bodyPr wrap="square">
            <a:spAutoFit/>
          </a:bodyPr>
          <a:lstStyle/>
          <a:p>
            <a:pPr marL="692785" indent="-234950" algn="l">
              <a:lnSpc>
                <a:spcPct val="107000"/>
              </a:lnSpc>
              <a:spcAft>
                <a:spcPts val="800"/>
              </a:spcAft>
            </a:pP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
        <p:nvSpPr>
          <p:cNvPr id="4" name="TextBox 3">
            <a:extLst>
              <a:ext uri="{FF2B5EF4-FFF2-40B4-BE49-F238E27FC236}">
                <a16:creationId xmlns:a16="http://schemas.microsoft.com/office/drawing/2014/main" id="{765ABA94-BB42-2445-C2FC-E5C6BA755602}"/>
              </a:ext>
            </a:extLst>
          </p:cNvPr>
          <p:cNvSpPr txBox="1"/>
          <p:nvPr/>
        </p:nvSpPr>
        <p:spPr>
          <a:xfrm>
            <a:off x="1124262" y="976035"/>
            <a:ext cx="10743012" cy="5459187"/>
          </a:xfrm>
          <a:prstGeom prst="rect">
            <a:avLst/>
          </a:prstGeom>
          <a:noFill/>
        </p:spPr>
        <p:txBody>
          <a:bodyPr wrap="square">
            <a:spAutoFit/>
          </a:bodyPr>
          <a:lstStyle/>
          <a:p>
            <a:pPr>
              <a:lnSpc>
                <a:spcPct val="150000"/>
              </a:lnSpc>
            </a:pPr>
            <a:r>
              <a:rPr lang="en-US" b="1" dirty="0">
                <a:latin typeface="Nunito Sans" pitchFamily="2" charset="0"/>
              </a:rPr>
              <a:t>Algorithms used to construct Decision Trees: </a:t>
            </a:r>
          </a:p>
          <a:p>
            <a:pPr>
              <a:lnSpc>
                <a:spcPct val="150000"/>
              </a:lnSpc>
            </a:pPr>
            <a:r>
              <a:rPr lang="en-US" dirty="0">
                <a:latin typeface="Nunito Sans" pitchFamily="2" charset="0"/>
              </a:rPr>
              <a:t>•  ID3 → (extension of D3) </a:t>
            </a:r>
          </a:p>
          <a:p>
            <a:pPr>
              <a:lnSpc>
                <a:spcPct val="150000"/>
              </a:lnSpc>
            </a:pPr>
            <a:r>
              <a:rPr lang="en-US" dirty="0">
                <a:latin typeface="Nunito Sans" pitchFamily="2" charset="0"/>
              </a:rPr>
              <a:t>•  C4.5 → (successor of ID3) </a:t>
            </a:r>
          </a:p>
          <a:p>
            <a:pPr>
              <a:lnSpc>
                <a:spcPct val="150000"/>
              </a:lnSpc>
            </a:pPr>
            <a:r>
              <a:rPr lang="en-US" dirty="0">
                <a:latin typeface="Nunito Sans" pitchFamily="2" charset="0"/>
              </a:rPr>
              <a:t>•  CART → (Classification And Regression Tree) </a:t>
            </a:r>
          </a:p>
          <a:p>
            <a:pPr>
              <a:lnSpc>
                <a:spcPct val="150000"/>
              </a:lnSpc>
            </a:pPr>
            <a:r>
              <a:rPr lang="en-US" dirty="0">
                <a:latin typeface="Nunito Sans" pitchFamily="2" charset="0"/>
              </a:rPr>
              <a:t>•  CHAID → (Chi-square automatic interaction detection Performs multi-level splits when computing classification trees) </a:t>
            </a:r>
          </a:p>
          <a:p>
            <a:pPr>
              <a:lnSpc>
                <a:spcPct val="150000"/>
              </a:lnSpc>
            </a:pPr>
            <a:r>
              <a:rPr lang="en-US" dirty="0">
                <a:latin typeface="Nunito Sans" pitchFamily="2" charset="0"/>
              </a:rPr>
              <a:t>•  MARS → (multivariate adaptive regression splines) </a:t>
            </a:r>
          </a:p>
          <a:p>
            <a:pPr>
              <a:lnSpc>
                <a:spcPct val="150000"/>
              </a:lnSpc>
            </a:pPr>
            <a:r>
              <a:rPr lang="en-US" dirty="0">
                <a:latin typeface="Nunito Sans" pitchFamily="2" charset="0"/>
              </a:rPr>
              <a:t> </a:t>
            </a:r>
            <a:r>
              <a:rPr lang="en-US" b="1" dirty="0">
                <a:latin typeface="Nunito Sans" pitchFamily="2" charset="0"/>
              </a:rPr>
              <a:t>Attribute Selection Measures :</a:t>
            </a:r>
          </a:p>
          <a:p>
            <a:pPr>
              <a:lnSpc>
                <a:spcPct val="150000"/>
              </a:lnSpc>
            </a:pPr>
            <a:r>
              <a:rPr lang="en-US" dirty="0">
                <a:latin typeface="Nunito Sans" pitchFamily="2" charset="0"/>
              </a:rPr>
              <a:t>•  While implementing a Decision tree, Attribute selection measure or ASM is used to select the best attribute for the nodes of the tree.  </a:t>
            </a:r>
          </a:p>
          <a:p>
            <a:pPr>
              <a:lnSpc>
                <a:spcPct val="150000"/>
              </a:lnSpc>
            </a:pPr>
            <a:r>
              <a:rPr lang="en-US" dirty="0">
                <a:latin typeface="Nunito Sans" pitchFamily="2" charset="0"/>
              </a:rPr>
              <a:t>1.  Entropy,      			2.  Information gain, </a:t>
            </a:r>
          </a:p>
          <a:p>
            <a:pPr>
              <a:lnSpc>
                <a:spcPct val="150000"/>
              </a:lnSpc>
            </a:pPr>
            <a:r>
              <a:rPr lang="en-US" dirty="0">
                <a:latin typeface="Nunito Sans" pitchFamily="2" charset="0"/>
              </a:rPr>
              <a:t>3.  Gini index, 			4.  Gain Ratio, </a:t>
            </a:r>
          </a:p>
          <a:p>
            <a:pPr>
              <a:lnSpc>
                <a:spcPct val="150000"/>
              </a:lnSpc>
            </a:pPr>
            <a:r>
              <a:rPr lang="en-US" dirty="0">
                <a:latin typeface="Nunito Sans" pitchFamily="2" charset="0"/>
              </a:rPr>
              <a:t>5   Reduction in Variance                   6.  Chi-Square </a:t>
            </a:r>
          </a:p>
        </p:txBody>
      </p:sp>
    </p:spTree>
    <p:extLst>
      <p:ext uri="{BB962C8B-B14F-4D97-AF65-F5344CB8AC3E}">
        <p14:creationId xmlns:p14="http://schemas.microsoft.com/office/powerpoint/2010/main" val="5608077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B3E5BB9-A2BC-A459-079E-FDE23838D26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438F58B-4FEF-7383-5066-B5116004FF6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DFA5CF7-6C95-D602-39EA-9E2EEE28E33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ENTROPY</a:t>
            </a:r>
          </a:p>
        </p:txBody>
      </p:sp>
      <p:pic>
        <p:nvPicPr>
          <p:cNvPr id="117" name="Google Shape;117;p3">
            <a:extLst>
              <a:ext uri="{FF2B5EF4-FFF2-40B4-BE49-F238E27FC236}">
                <a16:creationId xmlns:a16="http://schemas.microsoft.com/office/drawing/2014/main" id="{B17527C9-1049-463E-6284-E023D672078A}"/>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FF906D3D-ABEE-CCC3-36BA-F98D9769C28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0E63AC22-3E15-3AA4-6E38-87FBFA5DD4A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FA866FC-1BF4-6ACF-8C97-B42AC797BC9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6097307-2030-FF86-82FD-AB50BAF5FE2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A2F8BF7-721F-53A6-07EE-114EA64BCA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4B39F41-9B1A-BA8F-8601-B72F7E35C87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0B42454-0736-FC8F-F14A-E0B182BE9B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EC157724-3037-CD8F-F9BF-AFECF0781EB9}"/>
              </a:ext>
            </a:extLst>
          </p:cNvPr>
          <p:cNvSpPr txBox="1"/>
          <p:nvPr/>
        </p:nvSpPr>
        <p:spPr>
          <a:xfrm>
            <a:off x="665018" y="1007047"/>
            <a:ext cx="10982339" cy="5171352"/>
          </a:xfrm>
          <a:prstGeom prst="rect">
            <a:avLst/>
          </a:prstGeom>
          <a:noFill/>
        </p:spPr>
        <p:txBody>
          <a:bodyPr wrap="square">
            <a:spAutoFit/>
          </a:bodyPr>
          <a:lstStyle/>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Entropy:  </a:t>
            </a:r>
          </a:p>
          <a:p>
            <a:pPr marL="743585" indent="-285750" algn="l">
              <a:lnSpc>
                <a:spcPct val="107000"/>
              </a:lnSpc>
              <a:spcAft>
                <a:spcPts val="800"/>
              </a:spcAft>
              <a:buFont typeface="Arial" panose="020B0604020202020204" pitchFamily="34" charset="0"/>
              <a:buChar char="•"/>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Entropy is a metric to measure the impurity in a given attribute.  </a:t>
            </a:r>
          </a:p>
          <a:p>
            <a:pPr marL="743585" indent="-285750" algn="l">
              <a:lnSpc>
                <a:spcPct val="107000"/>
              </a:lnSpc>
              <a:spcAft>
                <a:spcPts val="800"/>
              </a:spcAft>
              <a:buFont typeface="Arial" panose="020B0604020202020204" pitchFamily="34" charset="0"/>
              <a:buChar char="•"/>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Entropy is a measure of the randomness in the information being processed.  </a:t>
            </a:r>
          </a:p>
          <a:p>
            <a:pPr marL="743585" indent="-285750" algn="l">
              <a:lnSpc>
                <a:spcPct val="107000"/>
              </a:lnSpc>
              <a:spcAft>
                <a:spcPts val="800"/>
              </a:spcAft>
              <a:buFont typeface="Arial" panose="020B0604020202020204" pitchFamily="34" charset="0"/>
              <a:buChar char="•"/>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 higher the entropy, the harder it is to draw any conclusions from that information.  </a:t>
            </a:r>
          </a:p>
          <a:p>
            <a:pPr marL="743585" indent="-285750" algn="l">
              <a:lnSpc>
                <a:spcPct val="107000"/>
              </a:lnSpc>
              <a:spcAft>
                <a:spcPts val="800"/>
              </a:spcAft>
              <a:buFont typeface="Arial" panose="020B0604020202020204" pitchFamily="34" charset="0"/>
              <a:buChar char="•"/>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Flipping a coin is an example of an action that provides information that is random. </a:t>
            </a:r>
          </a:p>
          <a:p>
            <a:pPr marL="743585" indent="-285750" algn="l">
              <a:lnSpc>
                <a:spcPct val="107000"/>
              </a:lnSpc>
              <a:spcAft>
                <a:spcPts val="800"/>
              </a:spcAft>
              <a:buFont typeface="Arial" panose="020B0604020202020204" pitchFamily="34" charset="0"/>
              <a:buChar char="•"/>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Entropy can be calculated as: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p>
          <a:p>
            <a:pPr marL="692785" indent="-234950" algn="ctr">
              <a:lnSpc>
                <a:spcPct val="107000"/>
              </a:lnSpc>
              <a:spcAft>
                <a:spcPts val="800"/>
              </a:spcAft>
            </a:pPr>
            <a:r>
              <a:rPr lang="en-IN" sz="1800" b="1" i="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Entropy(S) = P(yes)log P(yes) P(no) log P(no) log</a:t>
            </a: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Where,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S = Total number of samples</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P(yes) = probability of yes</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P(no) = probability of no</a:t>
            </a:r>
          </a:p>
        </p:txBody>
      </p:sp>
      <p:pic>
        <p:nvPicPr>
          <p:cNvPr id="2" name="Picture 1">
            <a:extLst>
              <a:ext uri="{FF2B5EF4-FFF2-40B4-BE49-F238E27FC236}">
                <a16:creationId xmlns:a16="http://schemas.microsoft.com/office/drawing/2014/main" id="{C494EC02-972C-126D-E452-869A4086DE7A}"/>
              </a:ext>
            </a:extLst>
          </p:cNvPr>
          <p:cNvPicPr/>
          <p:nvPr/>
        </p:nvPicPr>
        <p:blipFill>
          <a:blip r:embed="rId4"/>
          <a:stretch>
            <a:fillRect/>
          </a:stretch>
        </p:blipFill>
        <p:spPr>
          <a:xfrm>
            <a:off x="4287546" y="3335311"/>
            <a:ext cx="2577949" cy="810694"/>
          </a:xfrm>
          <a:prstGeom prst="rect">
            <a:avLst/>
          </a:prstGeom>
        </p:spPr>
      </p:pic>
    </p:spTree>
    <p:extLst>
      <p:ext uri="{BB962C8B-B14F-4D97-AF65-F5344CB8AC3E}">
        <p14:creationId xmlns:p14="http://schemas.microsoft.com/office/powerpoint/2010/main" val="6893910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1140652-65C9-719A-121C-F98D93505B4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4BD1139-0840-F1C6-0350-5B4645F2D6D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8BF7323-55B2-AA61-D6FF-8AA5FFACFBD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INFORMATION GAIN</a:t>
            </a:r>
          </a:p>
        </p:txBody>
      </p:sp>
      <p:pic>
        <p:nvPicPr>
          <p:cNvPr id="117" name="Google Shape;117;p3">
            <a:extLst>
              <a:ext uri="{FF2B5EF4-FFF2-40B4-BE49-F238E27FC236}">
                <a16:creationId xmlns:a16="http://schemas.microsoft.com/office/drawing/2014/main" id="{C71C6136-A1DA-ECC5-3E6E-46B96FB75ED3}"/>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DA84F37E-839D-787A-FBF6-387A6311C01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E4B3798A-E315-BF1B-080E-4452329EC869}"/>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5169D24-1A66-8289-0823-92A94AD0B07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494A1AD-E6B6-612B-578B-EE89523167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3157F722-2BE6-175A-9CFF-AC35571A31B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AC83E0E-87E4-560E-340C-51748CEFEED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51C137A-490D-0819-8D2A-5FB5B94BDE9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100020B0-4066-3505-0D26-A13810941C3E}"/>
              </a:ext>
            </a:extLst>
          </p:cNvPr>
          <p:cNvSpPr txBox="1"/>
          <p:nvPr/>
        </p:nvSpPr>
        <p:spPr>
          <a:xfrm>
            <a:off x="665018" y="1007047"/>
            <a:ext cx="10982339" cy="680251"/>
          </a:xfrm>
          <a:prstGeom prst="rect">
            <a:avLst/>
          </a:prstGeom>
          <a:noFill/>
        </p:spPr>
        <p:txBody>
          <a:bodyPr wrap="square">
            <a:spAutoFit/>
          </a:bodyPr>
          <a:lstStyle/>
          <a:p>
            <a:pPr marL="692785" indent="-234950" algn="l">
              <a:lnSpc>
                <a:spcPct val="107000"/>
              </a:lnSpc>
              <a:spcAft>
                <a:spcPts val="800"/>
              </a:spcAft>
            </a:pPr>
            <a:r>
              <a:rPr lang="en-US" sz="1800" kern="100">
                <a:solidFill>
                  <a:srgbClr val="000000"/>
                </a:solidFill>
                <a:effectLst/>
                <a:latin typeface="Nunito Sans" pitchFamily="2" charset="0"/>
                <a:ea typeface="Bookman Old Style" panose="02050604050505020204" pitchFamily="18" charset="0"/>
                <a:cs typeface="Bookman Old Style" panose="02050604050505020204" pitchFamily="18" charset="0"/>
              </a:rPr>
              <a:t>•	Information gain or IG is a statistical property that measures how well a given attribute separates the training examples according to their target classification. </a:t>
            </a: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5" name="Picture 4">
            <a:extLst>
              <a:ext uri="{FF2B5EF4-FFF2-40B4-BE49-F238E27FC236}">
                <a16:creationId xmlns:a16="http://schemas.microsoft.com/office/drawing/2014/main" id="{2DA20222-9AC9-F43F-63F1-EA09310A2E55}"/>
              </a:ext>
            </a:extLst>
          </p:cNvPr>
          <p:cNvPicPr/>
          <p:nvPr/>
        </p:nvPicPr>
        <p:blipFill>
          <a:blip r:embed="rId4"/>
          <a:stretch>
            <a:fillRect/>
          </a:stretch>
        </p:blipFill>
        <p:spPr>
          <a:xfrm>
            <a:off x="3238986" y="2230449"/>
            <a:ext cx="5740122" cy="3316292"/>
          </a:xfrm>
          <a:prstGeom prst="rect">
            <a:avLst/>
          </a:prstGeom>
        </p:spPr>
      </p:pic>
      <p:sp>
        <p:nvSpPr>
          <p:cNvPr id="7" name="TextBox 6">
            <a:extLst>
              <a:ext uri="{FF2B5EF4-FFF2-40B4-BE49-F238E27FC236}">
                <a16:creationId xmlns:a16="http://schemas.microsoft.com/office/drawing/2014/main" id="{679FE5A0-39E8-026B-7411-3EE50BD83D23}"/>
              </a:ext>
            </a:extLst>
          </p:cNvPr>
          <p:cNvSpPr txBox="1"/>
          <p:nvPr/>
        </p:nvSpPr>
        <p:spPr>
          <a:xfrm>
            <a:off x="1648915" y="5789784"/>
            <a:ext cx="7776146" cy="370999"/>
          </a:xfrm>
          <a:prstGeom prst="rect">
            <a:avLst/>
          </a:prstGeom>
          <a:noFill/>
        </p:spPr>
        <p:txBody>
          <a:bodyPr wrap="square">
            <a:spAutoFit/>
          </a:bodyPr>
          <a:lstStyle/>
          <a:p>
            <a:pPr marL="2211705" marR="238125" indent="-6350" algn="l">
              <a:lnSpc>
                <a:spcPct val="107000"/>
              </a:lnSpc>
              <a:spcAft>
                <a:spcPts val="275"/>
              </a:spcAft>
            </a:pPr>
            <a:r>
              <a:rPr lang="en-IN" sz="1800" b="1" i="1"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Fig – Information Gain Example </a:t>
            </a:r>
            <a:endParaRPr lang="en-IN" sz="2400"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2705369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A985B76-0B3C-48A7-860E-1E60FF1A61D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4893CC2-3AB8-E52C-CD6A-C55B8A4E2DB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17286FA-8E75-B36E-2E92-44A5134D14B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pic>
        <p:nvPicPr>
          <p:cNvPr id="117" name="Google Shape;117;p3">
            <a:extLst>
              <a:ext uri="{FF2B5EF4-FFF2-40B4-BE49-F238E27FC236}">
                <a16:creationId xmlns:a16="http://schemas.microsoft.com/office/drawing/2014/main" id="{CF22F5E3-72DD-9FFE-D0D1-ECC4818C6FB0}"/>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54E1E836-FFE4-2C8B-555C-FD180AC28E9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4BB6C5D8-0CE0-8843-5D3C-CAD0DCEBC68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8057F07-096C-4F48-380F-200C43AF03E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53AFDA0-7582-32E0-4A17-CDE1E358E50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89089335-2F87-CFD7-275E-2DC806BBC2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C984378-CFE7-E56E-A72E-59B98813D78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B13C02C-8B65-C52E-1C6C-0A02194F0EF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027B880B-53CF-A48F-56B2-C39E95A671FE}"/>
              </a:ext>
            </a:extLst>
          </p:cNvPr>
          <p:cNvSpPr txBox="1"/>
          <p:nvPr/>
        </p:nvSpPr>
        <p:spPr>
          <a:xfrm>
            <a:off x="665018" y="1007047"/>
            <a:ext cx="10982339" cy="383888"/>
          </a:xfrm>
          <a:prstGeom prst="rect">
            <a:avLst/>
          </a:prstGeom>
          <a:noFill/>
        </p:spPr>
        <p:txBody>
          <a:bodyPr wrap="square">
            <a:spAutoFit/>
          </a:bodyPr>
          <a:lstStyle/>
          <a:p>
            <a:pPr marL="692785" indent="-234950" algn="l">
              <a:lnSpc>
                <a:spcPct val="107000"/>
              </a:lnSpc>
              <a:spcAft>
                <a:spcPts val="800"/>
              </a:spcAft>
            </a:pP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
        <p:nvSpPr>
          <p:cNvPr id="4" name="TextBox 3">
            <a:extLst>
              <a:ext uri="{FF2B5EF4-FFF2-40B4-BE49-F238E27FC236}">
                <a16:creationId xmlns:a16="http://schemas.microsoft.com/office/drawing/2014/main" id="{9863C845-C137-70E2-3F32-CFAA985DDFC8}"/>
              </a:ext>
            </a:extLst>
          </p:cNvPr>
          <p:cNvSpPr txBox="1"/>
          <p:nvPr/>
        </p:nvSpPr>
        <p:spPr>
          <a:xfrm>
            <a:off x="809468" y="1642141"/>
            <a:ext cx="10717513" cy="4661276"/>
          </a:xfrm>
          <a:prstGeom prst="rect">
            <a:avLst/>
          </a:prstGeom>
          <a:noFill/>
        </p:spPr>
        <p:txBody>
          <a:bodyPr wrap="square">
            <a:spAutoFit/>
          </a:bodyPr>
          <a:lstStyle/>
          <a:p>
            <a:pPr>
              <a:lnSpc>
                <a:spcPct val="150000"/>
              </a:lnSpc>
            </a:pPr>
            <a:r>
              <a:rPr lang="en-US" sz="2000" dirty="0"/>
              <a:t>•	Constructing a decision tree is all about finding an attribute that returns the highest information gain and the smallest entropy. </a:t>
            </a:r>
          </a:p>
          <a:p>
            <a:pPr>
              <a:lnSpc>
                <a:spcPct val="150000"/>
              </a:lnSpc>
            </a:pPr>
            <a:r>
              <a:rPr lang="en-US" sz="2000" dirty="0"/>
              <a:t>•	Information gain is a decrease in entropy.  </a:t>
            </a:r>
          </a:p>
          <a:p>
            <a:pPr>
              <a:lnSpc>
                <a:spcPct val="150000"/>
              </a:lnSpc>
            </a:pPr>
            <a:r>
              <a:rPr lang="en-US" sz="2000" dirty="0"/>
              <a:t>•	It computes the difference between entropy before split and average entropy after split of the dataset based on given attribute values. </a:t>
            </a:r>
          </a:p>
          <a:p>
            <a:pPr>
              <a:lnSpc>
                <a:spcPct val="150000"/>
              </a:lnSpc>
            </a:pPr>
            <a:r>
              <a:rPr lang="en-US" sz="2000" dirty="0"/>
              <a:t>•	It can be calculated using the below formula: </a:t>
            </a:r>
          </a:p>
          <a:p>
            <a:pPr>
              <a:lnSpc>
                <a:spcPct val="150000"/>
              </a:lnSpc>
            </a:pPr>
            <a:r>
              <a:rPr lang="en-US" sz="2000" dirty="0"/>
              <a:t> </a:t>
            </a:r>
          </a:p>
          <a:p>
            <a:pPr>
              <a:lnSpc>
                <a:spcPct val="150000"/>
              </a:lnSpc>
            </a:pPr>
            <a:r>
              <a:rPr lang="en-US" sz="2000" dirty="0"/>
              <a:t>  </a:t>
            </a:r>
          </a:p>
          <a:p>
            <a:pPr>
              <a:lnSpc>
                <a:spcPct val="150000"/>
              </a:lnSpc>
            </a:pPr>
            <a:endParaRPr lang="en-US" sz="2000" dirty="0"/>
          </a:p>
          <a:p>
            <a:pPr>
              <a:lnSpc>
                <a:spcPct val="150000"/>
              </a:lnSpc>
            </a:pPr>
            <a:r>
              <a:rPr lang="en-US" sz="2000" dirty="0"/>
              <a:t>Information Gain= Entropy(S) -  [(Weighted Avg) *Entropy(each feature)] </a:t>
            </a:r>
          </a:p>
        </p:txBody>
      </p:sp>
      <p:pic>
        <p:nvPicPr>
          <p:cNvPr id="5" name="Picture 4">
            <a:extLst>
              <a:ext uri="{FF2B5EF4-FFF2-40B4-BE49-F238E27FC236}">
                <a16:creationId xmlns:a16="http://schemas.microsoft.com/office/drawing/2014/main" id="{B96C1B0B-E55E-B3C7-607E-9EDAA02224BD}"/>
              </a:ext>
            </a:extLst>
          </p:cNvPr>
          <p:cNvPicPr/>
          <p:nvPr/>
        </p:nvPicPr>
        <p:blipFill>
          <a:blip r:embed="rId4"/>
          <a:stretch>
            <a:fillRect/>
          </a:stretch>
        </p:blipFill>
        <p:spPr>
          <a:xfrm>
            <a:off x="3373952" y="4810052"/>
            <a:ext cx="5725078" cy="804984"/>
          </a:xfrm>
          <a:prstGeom prst="rect">
            <a:avLst/>
          </a:prstGeom>
        </p:spPr>
      </p:pic>
    </p:spTree>
    <p:extLst>
      <p:ext uri="{BB962C8B-B14F-4D97-AF65-F5344CB8AC3E}">
        <p14:creationId xmlns:p14="http://schemas.microsoft.com/office/powerpoint/2010/main" val="21692637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F0336C1-FD7F-E72F-42B6-82A624DE8694}"/>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DA47ABC-36B7-7815-469F-825B3382109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CD2C00A-48F1-23F0-442E-F41817A8F77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pic>
        <p:nvPicPr>
          <p:cNvPr id="117" name="Google Shape;117;p3">
            <a:extLst>
              <a:ext uri="{FF2B5EF4-FFF2-40B4-BE49-F238E27FC236}">
                <a16:creationId xmlns:a16="http://schemas.microsoft.com/office/drawing/2014/main" id="{DC933D22-C637-AC2F-0318-CA74EF448E67}"/>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71976430-47F9-26C4-3C6A-5F226BCEAD2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B54D6C91-9FF2-FA71-8C7E-BAF95DB0709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7D40F0A-BFFA-66C8-69E7-CB667FF5EC7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6EA21B5E-2908-D80A-6F47-CAEA5ACD279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CA253D22-0648-B9E2-4ADA-762C032D4F3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45716C8-ADB1-F397-F621-750269F68D4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F84ABF80-2331-43A2-4A0F-B87187A157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CA8A1AB2-27C2-5ECD-9606-754B18BB3AA3}"/>
              </a:ext>
            </a:extLst>
          </p:cNvPr>
          <p:cNvSpPr txBox="1"/>
          <p:nvPr/>
        </p:nvSpPr>
        <p:spPr>
          <a:xfrm>
            <a:off x="665018" y="1007047"/>
            <a:ext cx="10982339" cy="383888"/>
          </a:xfrm>
          <a:prstGeom prst="rect">
            <a:avLst/>
          </a:prstGeom>
          <a:noFill/>
        </p:spPr>
        <p:txBody>
          <a:bodyPr wrap="square">
            <a:spAutoFit/>
          </a:bodyPr>
          <a:lstStyle/>
          <a:p>
            <a:pPr marL="692785" indent="-234950" algn="l">
              <a:lnSpc>
                <a:spcPct val="107000"/>
              </a:lnSpc>
              <a:spcAft>
                <a:spcPts val="800"/>
              </a:spcAft>
            </a:pP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
        <p:nvSpPr>
          <p:cNvPr id="4" name="TextBox 3">
            <a:extLst>
              <a:ext uri="{FF2B5EF4-FFF2-40B4-BE49-F238E27FC236}">
                <a16:creationId xmlns:a16="http://schemas.microsoft.com/office/drawing/2014/main" id="{1F36796D-36A5-CB0D-DA14-E73A63690E08}"/>
              </a:ext>
            </a:extLst>
          </p:cNvPr>
          <p:cNvSpPr txBox="1"/>
          <p:nvPr/>
        </p:nvSpPr>
        <p:spPr>
          <a:xfrm>
            <a:off x="339777" y="743374"/>
            <a:ext cx="12012117" cy="5593839"/>
          </a:xfrm>
          <a:prstGeom prst="rect">
            <a:avLst/>
          </a:prstGeom>
          <a:noFill/>
        </p:spPr>
        <p:txBody>
          <a:bodyPr wrap="square">
            <a:spAutoFit/>
          </a:bodyPr>
          <a:lstStyle/>
          <a:p>
            <a:pPr>
              <a:lnSpc>
                <a:spcPct val="150000"/>
              </a:lnSpc>
            </a:pPr>
            <a:r>
              <a:rPr lang="en-US" sz="2000" b="1" dirty="0">
                <a:latin typeface="Nunito Sans" pitchFamily="2" charset="0"/>
              </a:rPr>
              <a:t>Gini Index : </a:t>
            </a:r>
          </a:p>
          <a:p>
            <a:pPr>
              <a:lnSpc>
                <a:spcPct val="150000"/>
              </a:lnSpc>
            </a:pPr>
            <a:r>
              <a:rPr lang="en-US" sz="2000" dirty="0">
                <a:latin typeface="Nunito Sans" pitchFamily="2" charset="0"/>
              </a:rPr>
              <a:t>•  Gini index as a cost function used to evaluate splits in the dataset.  </a:t>
            </a:r>
          </a:p>
          <a:p>
            <a:pPr>
              <a:lnSpc>
                <a:spcPct val="150000"/>
              </a:lnSpc>
            </a:pPr>
            <a:r>
              <a:rPr lang="en-US" sz="2000" dirty="0">
                <a:latin typeface="Nunito Sans" pitchFamily="2" charset="0"/>
              </a:rPr>
              <a:t>•  It is calculated by subtracting the sum of the squared probabilities of each class from one.  </a:t>
            </a:r>
          </a:p>
          <a:p>
            <a:pPr>
              <a:lnSpc>
                <a:spcPct val="150000"/>
              </a:lnSpc>
            </a:pPr>
            <a:r>
              <a:rPr lang="en-US" sz="2000" dirty="0">
                <a:latin typeface="Nunito Sans" pitchFamily="2" charset="0"/>
              </a:rPr>
              <a:t>•  It favors larger partitions and easy to implement whereas information gain favors smaller partitions with distinct values. </a:t>
            </a:r>
          </a:p>
          <a:p>
            <a:pPr>
              <a:lnSpc>
                <a:spcPct val="150000"/>
              </a:lnSpc>
            </a:pPr>
            <a:r>
              <a:rPr lang="en-US" sz="2000" dirty="0">
                <a:latin typeface="Nunito Sans" pitchFamily="2" charset="0"/>
              </a:rPr>
              <a:t>•  Gini index can be calculated using this formula: </a:t>
            </a:r>
          </a:p>
          <a:p>
            <a:pPr>
              <a:lnSpc>
                <a:spcPct val="150000"/>
              </a:lnSpc>
            </a:pPr>
            <a:r>
              <a:rPr lang="en-US" sz="2000" dirty="0">
                <a:latin typeface="Nunito Sans" pitchFamily="2" charset="0"/>
              </a:rPr>
              <a:t> </a:t>
            </a:r>
          </a:p>
          <a:p>
            <a:pPr>
              <a:lnSpc>
                <a:spcPct val="150000"/>
              </a:lnSpc>
            </a:pPr>
            <a:r>
              <a:rPr lang="en-US" sz="2000" b="1" dirty="0">
                <a:latin typeface="Nunito Sans" pitchFamily="2" charset="0"/>
              </a:rPr>
              <a:t>Gain Ratio :</a:t>
            </a:r>
          </a:p>
          <a:p>
            <a:pPr>
              <a:lnSpc>
                <a:spcPct val="150000"/>
              </a:lnSpc>
            </a:pPr>
            <a:r>
              <a:rPr lang="en-US" sz="2000" dirty="0">
                <a:latin typeface="Nunito Sans" pitchFamily="2" charset="0"/>
              </a:rPr>
              <a:t>•  Information gain is biased towards choosing attributes with a large number of values as root nodes. </a:t>
            </a:r>
          </a:p>
          <a:p>
            <a:pPr>
              <a:lnSpc>
                <a:spcPct val="150000"/>
              </a:lnSpc>
            </a:pPr>
            <a:r>
              <a:rPr lang="en-US" sz="2000" dirty="0">
                <a:latin typeface="Nunito Sans" pitchFamily="2" charset="0"/>
              </a:rPr>
              <a:t>•  Gain ratio overcomes the problem with information gain by taking the intrinsic information of a split into account. </a:t>
            </a:r>
          </a:p>
          <a:p>
            <a:pPr>
              <a:lnSpc>
                <a:spcPct val="150000"/>
              </a:lnSpc>
            </a:pPr>
            <a:r>
              <a:rPr lang="en-US" sz="2000" dirty="0">
                <a:latin typeface="Nunito Sans" pitchFamily="2" charset="0"/>
              </a:rPr>
              <a:t>  </a:t>
            </a:r>
          </a:p>
        </p:txBody>
      </p:sp>
      <p:pic>
        <p:nvPicPr>
          <p:cNvPr id="7" name="Picture 6">
            <a:extLst>
              <a:ext uri="{FF2B5EF4-FFF2-40B4-BE49-F238E27FC236}">
                <a16:creationId xmlns:a16="http://schemas.microsoft.com/office/drawing/2014/main" id="{C63BCB87-6BE3-577D-8944-0256D0BE99CF}"/>
              </a:ext>
            </a:extLst>
          </p:cNvPr>
          <p:cNvPicPr/>
          <p:nvPr/>
        </p:nvPicPr>
        <p:blipFill>
          <a:blip r:embed="rId4"/>
          <a:stretch>
            <a:fillRect/>
          </a:stretch>
        </p:blipFill>
        <p:spPr>
          <a:xfrm>
            <a:off x="6290497" y="3057392"/>
            <a:ext cx="2433773" cy="743215"/>
          </a:xfrm>
          <a:prstGeom prst="rect">
            <a:avLst/>
          </a:prstGeom>
        </p:spPr>
      </p:pic>
      <p:pic>
        <p:nvPicPr>
          <p:cNvPr id="8" name="Picture 7">
            <a:extLst>
              <a:ext uri="{FF2B5EF4-FFF2-40B4-BE49-F238E27FC236}">
                <a16:creationId xmlns:a16="http://schemas.microsoft.com/office/drawing/2014/main" id="{0B36473E-0AD3-CFEE-0E76-8CB791D82B45}"/>
              </a:ext>
            </a:extLst>
          </p:cNvPr>
          <p:cNvPicPr/>
          <p:nvPr/>
        </p:nvPicPr>
        <p:blipFill>
          <a:blip r:embed="rId5"/>
          <a:stretch>
            <a:fillRect/>
          </a:stretch>
        </p:blipFill>
        <p:spPr>
          <a:xfrm>
            <a:off x="2593298" y="5493241"/>
            <a:ext cx="6610663" cy="1266527"/>
          </a:xfrm>
          <a:prstGeom prst="rect">
            <a:avLst/>
          </a:prstGeom>
        </p:spPr>
      </p:pic>
    </p:spTree>
    <p:extLst>
      <p:ext uri="{BB962C8B-B14F-4D97-AF65-F5344CB8AC3E}">
        <p14:creationId xmlns:p14="http://schemas.microsoft.com/office/powerpoint/2010/main" val="31426454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3192A74-69F4-AAFB-3DB2-E9079C492FB3}"/>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96DE229-7EAA-C2DB-A8EE-026A22B457D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231ABBF-AC2D-6E1F-7DF7-86139805E03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7A9260BF-5D44-E5DE-F6CD-6E5517F48EB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9D0701AC-6AE8-744C-82FD-13F61A0142E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F92ACBD-E8FE-AEBA-4EF1-91726688E73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5A76E58-E381-6D08-4670-1CF16C53613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5D3B5EC3-4FAE-868E-72B3-699AABADBB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CEB9C00-FF14-F631-0F42-D627A0CD3BA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BC23ED1-280C-2894-7083-5654827A4E8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4BDCEE62-3181-B400-769C-A71FD706885D}"/>
              </a:ext>
            </a:extLst>
          </p:cNvPr>
          <p:cNvSpPr txBox="1"/>
          <p:nvPr/>
        </p:nvSpPr>
        <p:spPr>
          <a:xfrm>
            <a:off x="155576" y="1007047"/>
            <a:ext cx="12036424" cy="3472938"/>
          </a:xfrm>
          <a:prstGeom prst="rect">
            <a:avLst/>
          </a:prstGeom>
          <a:noFill/>
        </p:spPr>
        <p:txBody>
          <a:bodyPr wrap="square">
            <a:spAutoFit/>
          </a:bodyPr>
          <a:lstStyle/>
          <a:p>
            <a:pPr marL="692785" indent="-234950" algn="l">
              <a:lnSpc>
                <a:spcPct val="107000"/>
              </a:lnSpc>
              <a:spcAft>
                <a:spcPts val="800"/>
              </a:spcAft>
            </a:pP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Reduction in variance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Reduction in variance is an algorithm that uses the standard formula of variance to choose the best split.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 split with lower variance is selected as the criteria to split the population:   </a:t>
            </a:r>
          </a:p>
          <a:p>
            <a:pPr marL="692785" indent="-234950" algn="l">
              <a:lnSpc>
                <a:spcPct val="107000"/>
              </a:lnSpc>
              <a:spcAft>
                <a:spcPts val="800"/>
              </a:spcAft>
            </a:pP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Chi-Square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Generates a tree called CHAID (Chi-squared Automatic Interaction Detector).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It finds out the statistical significance between the differences between sub-nodes and parent node.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Higher the value of Chi-Square higher the statistical significance of differences between sub-node and parent node.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Chi-squared is represented as: </a:t>
            </a:r>
          </a:p>
        </p:txBody>
      </p:sp>
      <p:pic>
        <p:nvPicPr>
          <p:cNvPr id="2" name="Picture 1">
            <a:extLst>
              <a:ext uri="{FF2B5EF4-FFF2-40B4-BE49-F238E27FC236}">
                <a16:creationId xmlns:a16="http://schemas.microsoft.com/office/drawing/2014/main" id="{44CE1A77-9C72-28E0-0860-1067FF0424CE}"/>
              </a:ext>
            </a:extLst>
          </p:cNvPr>
          <p:cNvPicPr/>
          <p:nvPr/>
        </p:nvPicPr>
        <p:blipFill>
          <a:blip r:embed="rId3"/>
          <a:stretch>
            <a:fillRect/>
          </a:stretch>
        </p:blipFill>
        <p:spPr>
          <a:xfrm>
            <a:off x="8829207" y="1753849"/>
            <a:ext cx="3207218" cy="764499"/>
          </a:xfrm>
          <a:prstGeom prst="rect">
            <a:avLst/>
          </a:prstGeom>
        </p:spPr>
      </p:pic>
      <p:pic>
        <p:nvPicPr>
          <p:cNvPr id="22" name="Picture 21">
            <a:extLst>
              <a:ext uri="{FF2B5EF4-FFF2-40B4-BE49-F238E27FC236}">
                <a16:creationId xmlns:a16="http://schemas.microsoft.com/office/drawing/2014/main" id="{04353692-BAD1-095B-F572-ED14E3C49EB9}"/>
              </a:ext>
            </a:extLst>
          </p:cNvPr>
          <p:cNvPicPr/>
          <p:nvPr/>
        </p:nvPicPr>
        <p:blipFill>
          <a:blip r:embed="rId4"/>
          <a:stretch>
            <a:fillRect/>
          </a:stretch>
        </p:blipFill>
        <p:spPr>
          <a:xfrm>
            <a:off x="4092316" y="3722914"/>
            <a:ext cx="6230974" cy="3135086"/>
          </a:xfrm>
          <a:prstGeom prst="rect">
            <a:avLst/>
          </a:prstGeom>
        </p:spPr>
      </p:pic>
      <p:pic>
        <p:nvPicPr>
          <p:cNvPr id="117" name="Google Shape;117;p3">
            <a:extLst>
              <a:ext uri="{FF2B5EF4-FFF2-40B4-BE49-F238E27FC236}">
                <a16:creationId xmlns:a16="http://schemas.microsoft.com/office/drawing/2014/main" id="{7FD63494-3DBD-181A-39FA-FF077439001D}"/>
              </a:ext>
            </a:extLst>
          </p:cNvPr>
          <p:cNvPicPr preferRelativeResize="0"/>
          <p:nvPr/>
        </p:nvPicPr>
        <p:blipFill rotWithShape="1">
          <a:blip r:embed="rId5"/>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42801882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34FC134-3039-44DF-BA6D-D3DB640CEE49}"/>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BA6DB73-7A7E-26C4-860F-BF36F389AFA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BC23546-E39C-B8EE-2F42-38B3FF8D50DF}"/>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9AD76452-D6A5-412B-EE2D-06F98E53A80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BDFCD0B1-BE80-14D7-0DBE-BBB3AF250B9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4B5029C-A92D-E136-F9EF-239B1D14CD3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84EEFAC-C5B6-6962-D4F2-21E8D50388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C9E4A6D0-63FB-899B-CACB-34A969BD8C6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B9967E9-9033-4018-A2DB-946082F165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E4E7A14-C62B-47BC-ABC1-F04A4E8DAB7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31D18891-8AA7-4784-D2B7-767F774ECDBB}"/>
              </a:ext>
            </a:extLst>
          </p:cNvPr>
          <p:cNvSpPr txBox="1"/>
          <p:nvPr/>
        </p:nvSpPr>
        <p:spPr>
          <a:xfrm>
            <a:off x="155576" y="1007047"/>
            <a:ext cx="12036424" cy="6554808"/>
          </a:xfrm>
          <a:prstGeom prst="rect">
            <a:avLst/>
          </a:prstGeom>
          <a:noFill/>
        </p:spPr>
        <p:txBody>
          <a:bodyPr wrap="square">
            <a:spAutoFit/>
          </a:bodyPr>
          <a:lstStyle/>
          <a:p>
            <a:pPr marL="692785" indent="-234950" algn="l">
              <a:lnSpc>
                <a:spcPct val="107000"/>
              </a:lnSpc>
              <a:spcAft>
                <a:spcPts val="800"/>
              </a:spcAft>
            </a:pPr>
            <a:r>
              <a:rPr lang="en-IN"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Avoid/counter Overfitting in Decision Trees:</a:t>
            </a:r>
          </a:p>
          <a:p>
            <a:pPr marL="692785" indent="-234950">
              <a:lnSpc>
                <a:spcPct val="107000"/>
              </a:lnSpc>
              <a:spcAft>
                <a:spcPts val="800"/>
              </a:spcAft>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Two ways to remove overfitting:</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Pruning Decision Trees.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Random Forest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Pruning Decision Trees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Pruning is a process of deleting the unnecessary nodes from a tree in order to get the optimal decision tree.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 too-large tree increases the risk of over fitting, and a small tree may not capture all the important features of the dataset.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Therefore, a technique that decreases the size of the learning tree without reducing accuracy is known as Pruning.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There are mainly two types of tree pruning technology used: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o	Cost Complexity Pruning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o Reduced Error Pruning.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p>
          <a:p>
            <a:pPr marL="692785" indent="-234950" algn="l">
              <a:lnSpc>
                <a:spcPct val="107000"/>
              </a:lnSpc>
              <a:spcAft>
                <a:spcPts val="800"/>
              </a:spcAft>
            </a:pP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117" name="Google Shape;117;p3">
            <a:extLst>
              <a:ext uri="{FF2B5EF4-FFF2-40B4-BE49-F238E27FC236}">
                <a16:creationId xmlns:a16="http://schemas.microsoft.com/office/drawing/2014/main" id="{6B603E35-39BF-0C40-0A9F-4858893A84C4}"/>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34722520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0DD4523-7A15-19B2-5CA0-6BB63756668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523E663-6DC5-2DA6-8E88-98C227C13E3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E8C3A73-0BC3-5B44-357C-66BFB68049C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21806A1F-51DC-902A-4CB8-66CD396DD10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7D4F372C-2141-4DC9-D0B1-D4D041A042E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8CEB18B-D4E9-4199-B206-B8675E9136B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A35E6101-BEBF-8F99-D950-F5748B0B3AE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DA237DE-F0FC-71C7-4C4D-C5655E9FF02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98EB456-B52D-4AF7-9892-67FDC5CF58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44961BA4-C5D9-2927-425F-9F43B5BF43C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7" name="Google Shape;117;p3">
            <a:extLst>
              <a:ext uri="{FF2B5EF4-FFF2-40B4-BE49-F238E27FC236}">
                <a16:creationId xmlns:a16="http://schemas.microsoft.com/office/drawing/2014/main" id="{C7FECDBA-B475-D585-EDC5-EA72E5DA5B48}"/>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5" name="TextBox 4">
            <a:extLst>
              <a:ext uri="{FF2B5EF4-FFF2-40B4-BE49-F238E27FC236}">
                <a16:creationId xmlns:a16="http://schemas.microsoft.com/office/drawing/2014/main" id="{4C07533C-B9EA-C7A7-19E0-5918762947ED}"/>
              </a:ext>
            </a:extLst>
          </p:cNvPr>
          <p:cNvSpPr txBox="1"/>
          <p:nvPr/>
        </p:nvSpPr>
        <p:spPr>
          <a:xfrm>
            <a:off x="839454" y="1095955"/>
            <a:ext cx="10687533" cy="4628190"/>
          </a:xfrm>
          <a:prstGeom prst="rect">
            <a:avLst/>
          </a:prstGeom>
          <a:noFill/>
        </p:spPr>
        <p:txBody>
          <a:bodyPr wrap="square">
            <a:spAutoFit/>
          </a:bodyPr>
          <a:lstStyle/>
          <a:p>
            <a:pPr>
              <a:lnSpc>
                <a:spcPct val="150000"/>
              </a:lnSpc>
            </a:pPr>
            <a:r>
              <a:rPr lang="en-US" b="1" dirty="0">
                <a:latin typeface="Nunito Sans" pitchFamily="2" charset="0"/>
              </a:rPr>
              <a:t>Advantages of the Decision Tree: </a:t>
            </a:r>
          </a:p>
          <a:p>
            <a:pPr>
              <a:lnSpc>
                <a:spcPct val="150000"/>
              </a:lnSpc>
            </a:pPr>
            <a:r>
              <a:rPr lang="en-US" dirty="0">
                <a:latin typeface="Nunito Sans" pitchFamily="2" charset="0"/>
              </a:rPr>
              <a:t>•	It is simple to understand as it follows the same process which a human follow while making any decision in real-life. </a:t>
            </a:r>
          </a:p>
          <a:p>
            <a:pPr>
              <a:lnSpc>
                <a:spcPct val="150000"/>
              </a:lnSpc>
            </a:pPr>
            <a:r>
              <a:rPr lang="en-US" dirty="0">
                <a:latin typeface="Nunito Sans" pitchFamily="2" charset="0"/>
              </a:rPr>
              <a:t>•	It can be very useful for solving decision-related problems. </a:t>
            </a:r>
          </a:p>
          <a:p>
            <a:pPr>
              <a:lnSpc>
                <a:spcPct val="150000"/>
              </a:lnSpc>
            </a:pPr>
            <a:r>
              <a:rPr lang="en-US" dirty="0">
                <a:latin typeface="Nunito Sans" pitchFamily="2" charset="0"/>
              </a:rPr>
              <a:t>•	It helps to think about all the possible outcomes for a problem. </a:t>
            </a:r>
          </a:p>
          <a:p>
            <a:pPr>
              <a:lnSpc>
                <a:spcPct val="150000"/>
              </a:lnSpc>
            </a:pPr>
            <a:r>
              <a:rPr lang="en-US" dirty="0">
                <a:latin typeface="Nunito Sans" pitchFamily="2" charset="0"/>
              </a:rPr>
              <a:t>•	There is less requirement of data cleaning compared to other algorithms. </a:t>
            </a:r>
          </a:p>
          <a:p>
            <a:pPr>
              <a:lnSpc>
                <a:spcPct val="150000"/>
              </a:lnSpc>
            </a:pPr>
            <a:r>
              <a:rPr lang="en-US" dirty="0">
                <a:latin typeface="Nunito Sans" pitchFamily="2" charset="0"/>
              </a:rPr>
              <a:t> </a:t>
            </a:r>
          </a:p>
          <a:p>
            <a:pPr>
              <a:lnSpc>
                <a:spcPct val="150000"/>
              </a:lnSpc>
            </a:pPr>
            <a:r>
              <a:rPr lang="en-US" b="1" dirty="0">
                <a:latin typeface="Nunito Sans" pitchFamily="2" charset="0"/>
              </a:rPr>
              <a:t>Disadvantages of the Decision Tree: </a:t>
            </a:r>
          </a:p>
          <a:p>
            <a:pPr>
              <a:lnSpc>
                <a:spcPct val="150000"/>
              </a:lnSpc>
            </a:pPr>
            <a:r>
              <a:rPr lang="en-US" dirty="0">
                <a:latin typeface="Nunito Sans" pitchFamily="2" charset="0"/>
              </a:rPr>
              <a:t>•	The decision tree contains lots of layers, which makes it complex. </a:t>
            </a:r>
          </a:p>
          <a:p>
            <a:pPr>
              <a:lnSpc>
                <a:spcPct val="150000"/>
              </a:lnSpc>
            </a:pPr>
            <a:r>
              <a:rPr lang="en-US" dirty="0">
                <a:latin typeface="Nunito Sans" pitchFamily="2" charset="0"/>
              </a:rPr>
              <a:t>•	It may have an over fitting issue, which can be resolved using the Random Forest algorithm. </a:t>
            </a:r>
          </a:p>
          <a:p>
            <a:pPr>
              <a:lnSpc>
                <a:spcPct val="150000"/>
              </a:lnSpc>
            </a:pPr>
            <a:r>
              <a:rPr lang="en-US" dirty="0">
                <a:latin typeface="Nunito Sans" pitchFamily="2" charset="0"/>
              </a:rPr>
              <a:t>•	For more class labels, the computational complexity of the decision tree may increase. </a:t>
            </a:r>
          </a:p>
        </p:txBody>
      </p:sp>
    </p:spTree>
    <p:extLst>
      <p:ext uri="{BB962C8B-B14F-4D97-AF65-F5344CB8AC3E}">
        <p14:creationId xmlns:p14="http://schemas.microsoft.com/office/powerpoint/2010/main" val="3010157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8C88A2C-45C8-D4A4-70E9-A36F9772234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858828F-23BD-FA8F-EF6D-910FE7CB4C89}"/>
              </a:ext>
            </a:extLst>
          </p:cNvPr>
          <p:cNvSpPr txBox="1"/>
          <p:nvPr/>
        </p:nvSpPr>
        <p:spPr>
          <a:xfrm>
            <a:off x="-374754" y="898465"/>
            <a:ext cx="13820931" cy="5521471"/>
          </a:xfrm>
          <a:prstGeom prst="rect">
            <a:avLst/>
          </a:prstGeom>
          <a:noFill/>
          <a:ln>
            <a:noFill/>
          </a:ln>
        </p:spPr>
        <p:txBody>
          <a:bodyPr spcFirstLastPara="1" wrap="square" lIns="91425" tIns="45700" rIns="91425" bIns="45700" anchor="t" anchorCtr="0">
            <a:spAutoFit/>
          </a:bodyPr>
          <a:lstStyle/>
          <a:p>
            <a:pPr marL="2286000" marR="1633855" indent="-234950" algn="just">
              <a:lnSpc>
                <a:spcPct val="147000"/>
              </a:lnSpc>
              <a:spcAft>
                <a:spcPts val="20"/>
              </a:spcAft>
            </a:pP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     Step 2: Next step is to read and load the dataset. </a:t>
            </a:r>
          </a:p>
          <a:p>
            <a:pPr marL="2286000" marR="1633855" indent="-234950" algn="just">
              <a:lnSpc>
                <a:spcPct val="147000"/>
              </a:lnSpc>
              <a:spcAft>
                <a:spcPts val="2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data = </a:t>
            </a:r>
            <a:r>
              <a:rPr lang="en-US" sz="2000" kern="100" dirty="0" err="1">
                <a:solidFill>
                  <a:srgbClr val="000000"/>
                </a:solidFill>
                <a:latin typeface="Nunito Sans" pitchFamily="2" charset="0"/>
                <a:ea typeface="Bookman Old Style" panose="02050604050505020204" pitchFamily="18" charset="0"/>
                <a:cs typeface="Bookman Old Style" panose="02050604050505020204" pitchFamily="18" charset="0"/>
              </a:rPr>
              <a:t>pd.read_csv</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('PropallantAge.csv’) </a:t>
            </a:r>
          </a:p>
          <a:p>
            <a:pPr marL="2286000" marR="1633855" indent="-234950" algn="just">
              <a:lnSpc>
                <a:spcPct val="147000"/>
              </a:lnSpc>
              <a:spcAft>
                <a:spcPts val="2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kern="100" dirty="0" err="1">
                <a:solidFill>
                  <a:srgbClr val="000000"/>
                </a:solidFill>
                <a:latin typeface="Nunito Sans" pitchFamily="2" charset="0"/>
                <a:ea typeface="Bookman Old Style" panose="02050604050505020204" pitchFamily="18" charset="0"/>
                <a:cs typeface="Bookman Old Style" panose="02050604050505020204" pitchFamily="18" charset="0"/>
              </a:rPr>
              <a:t>data.head</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p>
          <a:p>
            <a:pPr marL="2286000" marR="1633855" indent="-234950" algn="just">
              <a:lnSpc>
                <a:spcPct val="147000"/>
              </a:lnSpc>
              <a:spcAft>
                <a:spcPts val="2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data.info() </a:t>
            </a:r>
          </a:p>
          <a:p>
            <a:pPr marL="2286000" marR="1633855" indent="-234950" algn="l">
              <a:lnSpc>
                <a:spcPct val="147000"/>
              </a:lnSpc>
              <a:spcAft>
                <a:spcPts val="20"/>
              </a:spcAft>
            </a:pPr>
            <a:endPar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2286000" marR="1633855" indent="-234950" algn="just">
              <a:lnSpc>
                <a:spcPct val="147000"/>
              </a:lnSpc>
              <a:spcAft>
                <a:spcPts val="2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Explanation</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a:t>
            </a:r>
          </a:p>
          <a:p>
            <a:pPr marL="2393950" marR="1633855" indent="-342900" algn="just">
              <a:lnSpc>
                <a:spcPct val="147000"/>
              </a:lnSpc>
              <a:spcAft>
                <a:spcPts val="20"/>
              </a:spcAft>
              <a:buFont typeface="Arial" panose="020B0604020202020204" pitchFamily="34" charset="0"/>
              <a:buChar char="•"/>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This line reads a </a:t>
            </a: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CSV</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(Comma-Separated Values) file named </a:t>
            </a: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PropallantAge.csv </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into a pandas </a:t>
            </a:r>
            <a:r>
              <a:rPr lang="en-US" sz="2000" b="1" kern="100" dirty="0" err="1">
                <a:solidFill>
                  <a:srgbClr val="000000"/>
                </a:solidFill>
                <a:latin typeface="Nunito Sans" pitchFamily="2" charset="0"/>
                <a:ea typeface="Bookman Old Style" panose="02050604050505020204" pitchFamily="18" charset="0"/>
                <a:cs typeface="Bookman Old Style" panose="02050604050505020204" pitchFamily="18" charset="0"/>
              </a:rPr>
              <a:t>DataFrame</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a:t>
            </a:r>
          </a:p>
          <a:p>
            <a:pPr marL="2393950" marR="1633855" indent="-342900" algn="just">
              <a:lnSpc>
                <a:spcPct val="147000"/>
              </a:lnSpc>
              <a:spcAft>
                <a:spcPts val="20"/>
              </a:spcAft>
              <a:buFont typeface="Arial" panose="020B0604020202020204" pitchFamily="34" charset="0"/>
              <a:buChar char="•"/>
            </a:pPr>
            <a:r>
              <a:rPr lang="en-US" sz="2000" b="1" kern="100" dirty="0" err="1">
                <a:solidFill>
                  <a:srgbClr val="000000"/>
                </a:solidFill>
                <a:latin typeface="Nunito Sans" pitchFamily="2" charset="0"/>
                <a:ea typeface="Bookman Old Style" panose="02050604050505020204" pitchFamily="18" charset="0"/>
                <a:cs typeface="Bookman Old Style" panose="02050604050505020204" pitchFamily="18" charset="0"/>
              </a:rPr>
              <a:t>pd.read_csv</a:t>
            </a: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is a pandas function used to load a dataset from a .csv file.</a:t>
            </a:r>
          </a:p>
          <a:p>
            <a:pPr marL="2393950" marR="1633855" indent="-342900" algn="just">
              <a:lnSpc>
                <a:spcPct val="147000"/>
              </a:lnSpc>
              <a:spcAft>
                <a:spcPts val="20"/>
              </a:spcAft>
              <a:buFont typeface="Arial" panose="020B0604020202020204" pitchFamily="34" charset="0"/>
              <a:buChar char="•"/>
            </a:pPr>
            <a:r>
              <a:rPr lang="en-US" sz="2000" b="1" kern="100" dirty="0" err="1">
                <a:solidFill>
                  <a:srgbClr val="000000"/>
                </a:solidFill>
                <a:latin typeface="Nunito Sans" pitchFamily="2" charset="0"/>
                <a:ea typeface="Bookman Old Style" panose="02050604050505020204" pitchFamily="18" charset="0"/>
                <a:cs typeface="Bookman Old Style" panose="02050604050505020204" pitchFamily="18" charset="0"/>
              </a:rPr>
              <a:t>data.head</a:t>
            </a: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is a pandas method that retrieves the first few rows of the </a:t>
            </a:r>
            <a:r>
              <a:rPr lang="en-US" sz="2000" kern="100" dirty="0" err="1">
                <a:solidFill>
                  <a:srgbClr val="000000"/>
                </a:solidFill>
                <a:latin typeface="Nunito Sans" pitchFamily="2" charset="0"/>
                <a:ea typeface="Bookman Old Style" panose="02050604050505020204" pitchFamily="18" charset="0"/>
                <a:cs typeface="Bookman Old Style" panose="02050604050505020204" pitchFamily="18" charset="0"/>
              </a:rPr>
              <a:t>DataFrame</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a:t>
            </a:r>
          </a:p>
          <a:p>
            <a:pPr marL="2393950" marR="1633855" indent="-342900" algn="just">
              <a:lnSpc>
                <a:spcPct val="147000"/>
              </a:lnSpc>
              <a:spcAft>
                <a:spcPts val="20"/>
              </a:spcAft>
              <a:buFont typeface="Arial" panose="020B0604020202020204" pitchFamily="34" charset="0"/>
              <a:buChar char="•"/>
            </a:pP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data.info() </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it summarizes the structure of the dataset, including column data types and missing values</a:t>
            </a:r>
            <a:endParaRPr lang="en-IN" sz="2000"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p:txBody>
      </p:sp>
      <p:sp>
        <p:nvSpPr>
          <p:cNvPr id="115" name="Google Shape;115;p3">
            <a:extLst>
              <a:ext uri="{FF2B5EF4-FFF2-40B4-BE49-F238E27FC236}">
                <a16:creationId xmlns:a16="http://schemas.microsoft.com/office/drawing/2014/main" id="{D2333C50-6AD9-ED36-BAB6-E4880D84DAA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1E446B4-A50C-53CA-74B4-A4E9946A06B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40DCAF39-AC4A-2C73-3078-F657090F50EA}"/>
              </a:ext>
            </a:extLst>
          </p:cNvPr>
          <p:cNvPicPr preferRelativeResize="0"/>
          <p:nvPr/>
        </p:nvPicPr>
        <p:blipFill rotWithShape="1">
          <a:blip r:embed="rId3"/>
          <a:srcRect/>
          <a:stretch>
            <a:fillRect/>
          </a:stretch>
        </p:blipFill>
        <p:spPr>
          <a:xfrm>
            <a:off x="9525600" y="6427650"/>
            <a:ext cx="2356664" cy="298800"/>
          </a:xfrm>
          <a:prstGeom prst="rect">
            <a:avLst/>
          </a:prstGeom>
          <a:noFill/>
          <a:ln>
            <a:noFill/>
          </a:ln>
        </p:spPr>
      </p:pic>
      <p:sp>
        <p:nvSpPr>
          <p:cNvPr id="29700" name="Rectangle 4">
            <a:extLst>
              <a:ext uri="{FF2B5EF4-FFF2-40B4-BE49-F238E27FC236}">
                <a16:creationId xmlns:a16="http://schemas.microsoft.com/office/drawing/2014/main" id="{FF237175-E1A0-28EE-EEF0-6051143343A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87C2E96-B802-4435-3A12-0D5B7124BA2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6424609-DE97-800A-DCBA-C26D9062D96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E362DF9-F5E7-F996-DF3F-8EB372F4528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B3F60DF-AE2B-7C72-B185-6F0CD8379E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5D14C512-255E-F94A-6E7B-9D747383047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5353A48-B8B9-32A6-9AE2-5D86992B2F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2C8704D-BB41-2378-A420-4977E917695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49541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29F7B12-398A-070A-ED6F-AF76F0C97D5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A2812E0-4CC0-71B5-A80C-B5C96FDFE69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101BEC7-02C9-61F7-1495-53989E3D192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1C1D501A-F888-D7C4-EA4B-5EC5E4F055F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CBEC162D-4D61-B3D3-81CF-519EF114F08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887A1B5-21B1-6B18-B8F9-E755B313D71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F03598B-5D33-199F-E110-12BADB95B0F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258CFE8-9B22-83E6-0125-6EB14B32BD8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2C7E9B33-D9CE-E6A9-E575-D766FA57BC6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1C37703-BC4F-C428-2E0A-42638B63A28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856B467E-1E9D-7B75-0B67-0319A7D2D8FB}"/>
              </a:ext>
            </a:extLst>
          </p:cNvPr>
          <p:cNvSpPr txBox="1"/>
          <p:nvPr/>
        </p:nvSpPr>
        <p:spPr>
          <a:xfrm>
            <a:off x="155576" y="1007047"/>
            <a:ext cx="12036424" cy="6554808"/>
          </a:xfrm>
          <a:prstGeom prst="rect">
            <a:avLst/>
          </a:prstGeom>
          <a:noFill/>
        </p:spPr>
        <p:txBody>
          <a:bodyPr wrap="square">
            <a:spAutoFit/>
          </a:bodyPr>
          <a:lstStyle/>
          <a:p>
            <a:pPr marL="692785" indent="-234950" algn="l">
              <a:lnSpc>
                <a:spcPct val="107000"/>
              </a:lnSpc>
              <a:spcAft>
                <a:spcPts val="800"/>
              </a:spcAft>
            </a:pPr>
            <a:r>
              <a:rPr lang="en-IN"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Avoid/counter Overfitting in Decision Trees:</a:t>
            </a:r>
          </a:p>
          <a:p>
            <a:pPr marL="692785" indent="-234950">
              <a:lnSpc>
                <a:spcPct val="107000"/>
              </a:lnSpc>
              <a:spcAft>
                <a:spcPts val="800"/>
              </a:spcAft>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Two ways to remove overfitting:</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Pruning Decision Trees.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Random Forest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Pruning Decision Trees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Pruning is a process of deleting the unnecessary nodes from a tree in order to get the optimal decision tree.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 too-large tree increases the risk of over fitting, and a small tree may not capture all the important features of the dataset.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Therefore, a technique that decreases the size of the learning tree without reducing accuracy is known as Pruning.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There are mainly two types of tree pruning technology used: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o	Cost Complexity Pruning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o Reduced Error Pruning.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p>
          <a:p>
            <a:pPr marL="692785" indent="-234950" algn="l">
              <a:lnSpc>
                <a:spcPct val="107000"/>
              </a:lnSpc>
              <a:spcAft>
                <a:spcPts val="800"/>
              </a:spcAft>
            </a:pP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117" name="Google Shape;117;p3">
            <a:extLst>
              <a:ext uri="{FF2B5EF4-FFF2-40B4-BE49-F238E27FC236}">
                <a16:creationId xmlns:a16="http://schemas.microsoft.com/office/drawing/2014/main" id="{A8F886E5-8C98-9B21-B889-D13F6CDD8F0E}"/>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38209053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38E0EF7-4B34-F4AB-FB9D-CFE018359B29}"/>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CDB6460E-F26C-0F5A-46AD-21395B878F6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7C0ADD0-4769-7A60-CB6A-91EB796B517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RANDOM FOREST </a:t>
            </a:r>
          </a:p>
        </p:txBody>
      </p:sp>
      <p:sp>
        <p:nvSpPr>
          <p:cNvPr id="29700" name="Rectangle 4">
            <a:extLst>
              <a:ext uri="{FF2B5EF4-FFF2-40B4-BE49-F238E27FC236}">
                <a16:creationId xmlns:a16="http://schemas.microsoft.com/office/drawing/2014/main" id="{6FB49D0D-4302-BF23-2BBB-2B965AE0A383}"/>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71745372-C063-A45A-BBFA-63AE483C6C6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3D2FA28-0722-91E5-B984-7051F421DE8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65E8D7F7-15E2-2ED8-4FFB-374F2C45E6F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F91C8E2-82A6-DE31-0327-C866EA2413F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F947D6A-3F24-29E4-8FBE-7627DEDF09F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8EAEB5C0-C045-86CB-34B4-FF7439CF52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7" name="Google Shape;117;p3">
            <a:extLst>
              <a:ext uri="{FF2B5EF4-FFF2-40B4-BE49-F238E27FC236}">
                <a16:creationId xmlns:a16="http://schemas.microsoft.com/office/drawing/2014/main" id="{61AE476C-FA9E-559A-3381-7C1F894BAD92}"/>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5" name="TextBox 4">
            <a:extLst>
              <a:ext uri="{FF2B5EF4-FFF2-40B4-BE49-F238E27FC236}">
                <a16:creationId xmlns:a16="http://schemas.microsoft.com/office/drawing/2014/main" id="{DC4F2ADC-8EB0-C0FC-D4C3-9F2B46F5C548}"/>
              </a:ext>
            </a:extLst>
          </p:cNvPr>
          <p:cNvSpPr txBox="1"/>
          <p:nvPr/>
        </p:nvSpPr>
        <p:spPr>
          <a:xfrm>
            <a:off x="665018" y="866880"/>
            <a:ext cx="11417054" cy="6290183"/>
          </a:xfrm>
          <a:prstGeom prst="rect">
            <a:avLst/>
          </a:prstGeom>
          <a:noFill/>
        </p:spPr>
        <p:txBody>
          <a:bodyPr wrap="square">
            <a:spAutoFit/>
          </a:bodyPr>
          <a:lstStyle/>
          <a:p>
            <a:pPr>
              <a:lnSpc>
                <a:spcPct val="150000"/>
              </a:lnSpc>
            </a:pPr>
            <a:r>
              <a:rPr lang="en-US" b="1" dirty="0">
                <a:latin typeface="Nunito Sans" pitchFamily="2" charset="0"/>
              </a:rPr>
              <a:t>Random Forest :</a:t>
            </a:r>
          </a:p>
          <a:p>
            <a:pPr>
              <a:lnSpc>
                <a:spcPct val="150000"/>
              </a:lnSpc>
            </a:pPr>
            <a:r>
              <a:rPr lang="en-US" dirty="0">
                <a:latin typeface="Nunito Sans" pitchFamily="2" charset="0"/>
              </a:rPr>
              <a:t>•  Random Forest is a classifier that contains a number of decision trees on various subsets of the given dataset and takes the average to improve the predictive accuracy of that dataset. </a:t>
            </a:r>
          </a:p>
          <a:p>
            <a:pPr>
              <a:lnSpc>
                <a:spcPct val="150000"/>
              </a:lnSpc>
            </a:pPr>
            <a:r>
              <a:rPr lang="en-US" dirty="0">
                <a:latin typeface="Nunito Sans" pitchFamily="2" charset="0"/>
              </a:rPr>
              <a:t>•  Random Forest is a popular machine learning algorithm that belongs to the supervised learning technique.  </a:t>
            </a:r>
          </a:p>
          <a:p>
            <a:pPr>
              <a:lnSpc>
                <a:spcPct val="150000"/>
              </a:lnSpc>
            </a:pPr>
            <a:r>
              <a:rPr lang="en-US" dirty="0">
                <a:latin typeface="Nunito Sans" pitchFamily="2" charset="0"/>
              </a:rPr>
              <a:t>•  It can be used for both Classification and Regression problems in ML.  </a:t>
            </a:r>
          </a:p>
          <a:p>
            <a:pPr>
              <a:lnSpc>
                <a:spcPct val="150000"/>
              </a:lnSpc>
            </a:pPr>
            <a:r>
              <a:rPr lang="en-US" dirty="0">
                <a:latin typeface="Nunito Sans" pitchFamily="2" charset="0"/>
              </a:rPr>
              <a:t>•  It is based on the concept of ensemble learning, which is a process of combining multiple classifiers to solve a complex problem and to improve the performance of the model. </a:t>
            </a:r>
          </a:p>
          <a:p>
            <a:pPr>
              <a:lnSpc>
                <a:spcPct val="150000"/>
              </a:lnSpc>
            </a:pPr>
            <a:r>
              <a:rPr lang="en-US" dirty="0">
                <a:latin typeface="Nunito Sans" pitchFamily="2" charset="0"/>
              </a:rPr>
              <a:t>•  The greater number of trees in the forest leads to higher accuracy and prevents the problem of over fitting. </a:t>
            </a:r>
          </a:p>
          <a:p>
            <a:pPr>
              <a:lnSpc>
                <a:spcPct val="150000"/>
              </a:lnSpc>
            </a:pPr>
            <a:r>
              <a:rPr lang="en-US" b="1" dirty="0">
                <a:latin typeface="Nunito Sans" pitchFamily="2" charset="0"/>
              </a:rPr>
              <a:t>Steps in the working process of Random Forest :</a:t>
            </a:r>
          </a:p>
          <a:p>
            <a:pPr>
              <a:lnSpc>
                <a:spcPct val="150000"/>
              </a:lnSpc>
            </a:pPr>
            <a:r>
              <a:rPr lang="en-US" dirty="0">
                <a:latin typeface="Nunito Sans" pitchFamily="2" charset="0"/>
              </a:rPr>
              <a:t>•  The Working process can be explained in the below steps and diagram: </a:t>
            </a:r>
          </a:p>
          <a:p>
            <a:pPr>
              <a:lnSpc>
                <a:spcPct val="150000"/>
              </a:lnSpc>
            </a:pPr>
            <a:r>
              <a:rPr lang="en-US" dirty="0">
                <a:latin typeface="Nunito Sans" pitchFamily="2" charset="0"/>
              </a:rPr>
              <a:t>Step 1: In Random forest n no. of random records are taken from  the data set having k number of records. </a:t>
            </a:r>
          </a:p>
          <a:p>
            <a:pPr>
              <a:lnSpc>
                <a:spcPct val="150000"/>
              </a:lnSpc>
            </a:pPr>
            <a:r>
              <a:rPr lang="en-US" dirty="0">
                <a:latin typeface="Nunito Sans" pitchFamily="2" charset="0"/>
              </a:rPr>
              <a:t>Step 2: Individual decision trees are constructed for each sample. </a:t>
            </a:r>
          </a:p>
          <a:p>
            <a:pPr>
              <a:lnSpc>
                <a:spcPct val="150000"/>
              </a:lnSpc>
            </a:pPr>
            <a:r>
              <a:rPr lang="en-US" dirty="0">
                <a:latin typeface="Nunito Sans" pitchFamily="2" charset="0"/>
              </a:rPr>
              <a:t>Step 3: Each decision tree will generate an output. </a:t>
            </a:r>
          </a:p>
          <a:p>
            <a:pPr>
              <a:lnSpc>
                <a:spcPct val="150000"/>
              </a:lnSpc>
            </a:pPr>
            <a:r>
              <a:rPr lang="en-US" dirty="0">
                <a:latin typeface="Nunito Sans" pitchFamily="2" charset="0"/>
              </a:rPr>
              <a:t>Step 4: Final output is considered based on Majority Voting or  Averaging for Classification and regression. </a:t>
            </a:r>
          </a:p>
          <a:p>
            <a:pPr>
              <a:lnSpc>
                <a:spcPct val="150000"/>
              </a:lnSpc>
            </a:pPr>
            <a:endParaRPr lang="en-US" dirty="0">
              <a:latin typeface="Nunito Sans" pitchFamily="2" charset="0"/>
            </a:endParaRPr>
          </a:p>
        </p:txBody>
      </p:sp>
    </p:spTree>
    <p:extLst>
      <p:ext uri="{BB962C8B-B14F-4D97-AF65-F5344CB8AC3E}">
        <p14:creationId xmlns:p14="http://schemas.microsoft.com/office/powerpoint/2010/main" val="17966754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57E0D27-CEB0-18AA-D438-D3AED606502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DACAAF8-B0A1-873F-B796-1905CCDA933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58AD8FE-6EA3-4C2D-0240-35FD87A3A5F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RANDOM FOREST </a:t>
            </a:r>
          </a:p>
        </p:txBody>
      </p:sp>
      <p:sp>
        <p:nvSpPr>
          <p:cNvPr id="29700" name="Rectangle 4">
            <a:extLst>
              <a:ext uri="{FF2B5EF4-FFF2-40B4-BE49-F238E27FC236}">
                <a16:creationId xmlns:a16="http://schemas.microsoft.com/office/drawing/2014/main" id="{23136BD6-45DF-FB82-021C-B9A13973745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B23C0946-C383-0DFE-7802-57CFC13AC8A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D2BA1A8-1297-9FB2-5168-76335837A41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F47182D-9966-9218-BF9A-B7C03201389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C1F51BB-B994-F59C-B685-578D4A180D0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8DDA72D-D35E-A4C8-A9D3-DC7D37DF93C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81C49764-EE05-459D-F238-D1946BF9C6E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7" name="Google Shape;117;p3">
            <a:extLst>
              <a:ext uri="{FF2B5EF4-FFF2-40B4-BE49-F238E27FC236}">
                <a16:creationId xmlns:a16="http://schemas.microsoft.com/office/drawing/2014/main" id="{9C1F5B1E-5E66-C2C2-B1B4-537BD74DF2C7}"/>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pic>
        <p:nvPicPr>
          <p:cNvPr id="2" name="Picture 1">
            <a:extLst>
              <a:ext uri="{FF2B5EF4-FFF2-40B4-BE49-F238E27FC236}">
                <a16:creationId xmlns:a16="http://schemas.microsoft.com/office/drawing/2014/main" id="{C4CA3AB8-4819-92A9-FB89-8ACF54B2E46F}"/>
              </a:ext>
            </a:extLst>
          </p:cNvPr>
          <p:cNvPicPr/>
          <p:nvPr/>
        </p:nvPicPr>
        <p:blipFill>
          <a:blip r:embed="rId4"/>
          <a:stretch>
            <a:fillRect/>
          </a:stretch>
        </p:blipFill>
        <p:spPr>
          <a:xfrm>
            <a:off x="3087974" y="1028081"/>
            <a:ext cx="6235908" cy="5656737"/>
          </a:xfrm>
          <a:prstGeom prst="rect">
            <a:avLst/>
          </a:prstGeom>
        </p:spPr>
      </p:pic>
    </p:spTree>
    <p:extLst>
      <p:ext uri="{BB962C8B-B14F-4D97-AF65-F5344CB8AC3E}">
        <p14:creationId xmlns:p14="http://schemas.microsoft.com/office/powerpoint/2010/main" val="34155869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91AD283-3F95-90F2-17DC-96F60A337DC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7352FFC-CE9D-1B7F-645E-6F447D6E467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9088CAE-360D-F097-029B-1FCB3AC0EB1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RANDOM FOREST</a:t>
            </a:r>
          </a:p>
        </p:txBody>
      </p:sp>
      <p:sp>
        <p:nvSpPr>
          <p:cNvPr id="29700" name="Rectangle 4">
            <a:extLst>
              <a:ext uri="{FF2B5EF4-FFF2-40B4-BE49-F238E27FC236}">
                <a16:creationId xmlns:a16="http://schemas.microsoft.com/office/drawing/2014/main" id="{6C924CF4-7A71-9EA3-61CC-2B908BEF22C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D204E549-3D79-B8AC-6845-AAB64634498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6B3C56B-7CF2-086F-22FD-13001A7F1AF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93AE3EB4-00F8-31A8-F483-7F28034659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F467D0F-2E30-1ECF-2E12-B79124E1467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9819448-6FD0-D59B-9EB9-BA55695F6B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0381CCE-1FE4-3910-2ACA-9AFA03FDB21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7206B75B-A6E2-1ECD-02C6-4DC8F5D7D201}"/>
              </a:ext>
            </a:extLst>
          </p:cNvPr>
          <p:cNvSpPr txBox="1"/>
          <p:nvPr/>
        </p:nvSpPr>
        <p:spPr>
          <a:xfrm>
            <a:off x="155576" y="1007047"/>
            <a:ext cx="12036424" cy="6155275"/>
          </a:xfrm>
          <a:prstGeom prst="rect">
            <a:avLst/>
          </a:prstGeom>
          <a:noFill/>
        </p:spPr>
        <p:txBody>
          <a:bodyPr wrap="square">
            <a:spAutoFit/>
          </a:bodyPr>
          <a:lstStyle/>
          <a:p>
            <a:pPr marL="692785" indent="-234950" algn="l">
              <a:lnSpc>
                <a:spcPct val="107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Important Features of Random Forest:</a:t>
            </a:r>
          </a:p>
          <a:p>
            <a:pPr marL="915035" indent="-457200" algn="l">
              <a:lnSpc>
                <a:spcPct val="107000"/>
              </a:lnSpc>
              <a:spcAft>
                <a:spcPts val="800"/>
              </a:spcAft>
              <a:buAutoNum type="arabicPeriod"/>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Not all attributes/variables/features are considered while making an individual tree, each tree is different.</a:t>
            </a:r>
          </a:p>
          <a:p>
            <a:pPr marL="915035" indent="-457200" algn="l">
              <a:lnSpc>
                <a:spcPct val="107000"/>
              </a:lnSpc>
              <a:spcAft>
                <a:spcPts val="800"/>
              </a:spcAft>
              <a:buAutoNum type="arabicPeriod"/>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Immune to the curse of dimensionality-  </a:t>
            </a:r>
          </a:p>
          <a:p>
            <a:pPr marL="692785" indent="-234950" algn="l">
              <a:lnSpc>
                <a:spcPct val="107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Since each tree does not consider all the features, the feature space is reduced. </a:t>
            </a:r>
          </a:p>
          <a:p>
            <a:pPr marL="692785" indent="-234950" algn="l">
              <a:lnSpc>
                <a:spcPct val="107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3.	   Parallelization- </a:t>
            </a:r>
          </a:p>
          <a:p>
            <a:pPr marL="692785" indent="-234950" algn="l">
              <a:lnSpc>
                <a:spcPct val="107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Each tree is created independently out of different data and attributes. This means that we can make full use of the CPU to build random forests. </a:t>
            </a:r>
          </a:p>
          <a:p>
            <a:pPr marL="692785" indent="-234950" algn="l">
              <a:lnSpc>
                <a:spcPct val="107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4.	   Train-Test split-  </a:t>
            </a:r>
          </a:p>
          <a:p>
            <a:pPr marL="692785" indent="-234950" algn="l">
              <a:lnSpc>
                <a:spcPct val="107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In a random forest we don’t have to segregate the data for train and test as there will always be 30% of the data which is not seen by the decision tree. </a:t>
            </a:r>
          </a:p>
          <a:p>
            <a:pPr marL="692785" indent="-234950" algn="l">
              <a:lnSpc>
                <a:spcPct val="107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5.	   Stability-  </a:t>
            </a:r>
          </a:p>
          <a:p>
            <a:pPr marL="692785" indent="-234950" algn="l">
              <a:lnSpc>
                <a:spcPct val="107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Stability arises because the result is based on majority voting/ averaging. </a:t>
            </a:r>
          </a:p>
          <a:p>
            <a:pPr marL="692785" indent="-234950" algn="l">
              <a:lnSpc>
                <a:spcPct val="107000"/>
              </a:lnSpc>
              <a:spcAft>
                <a:spcPts val="800"/>
              </a:spcAft>
            </a:pPr>
            <a:endPar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117" name="Google Shape;117;p3">
            <a:extLst>
              <a:ext uri="{FF2B5EF4-FFF2-40B4-BE49-F238E27FC236}">
                <a16:creationId xmlns:a16="http://schemas.microsoft.com/office/drawing/2014/main" id="{86D4B4EC-2CF8-8827-B751-00682D757678}"/>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10563912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2425D3F-84D7-3A0A-65F9-9097E464A90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7922A3C-C992-3386-5895-AB8D7CC276E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FFE63E5-E8F8-1710-42CF-11E446B39AC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CA466C91-524D-292E-E37D-53548D9ED49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433CDDB9-06BF-AE7A-A90A-0F95B505E60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E8E5BBC-B9E6-A1B1-48DA-868E79EC00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8668371-57EB-79B5-C8BC-95DAFF90B0B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E8C17C8-C9FC-372E-C349-FE4E489A29F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D1A052E-81DE-64A4-9903-0524AE9FD66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A483A893-8E87-76C1-FCD8-A8D1C5FB93F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8ED4172C-FDF0-D4A2-C591-669908441025}"/>
              </a:ext>
            </a:extLst>
          </p:cNvPr>
          <p:cNvSpPr txBox="1"/>
          <p:nvPr/>
        </p:nvSpPr>
        <p:spPr>
          <a:xfrm>
            <a:off x="155576" y="1067007"/>
            <a:ext cx="12036424" cy="5029582"/>
          </a:xfrm>
          <a:prstGeom prst="rect">
            <a:avLst/>
          </a:prstGeom>
          <a:noFill/>
        </p:spPr>
        <p:txBody>
          <a:bodyPr wrap="square">
            <a:spAutoFit/>
          </a:bodyPr>
          <a:lstStyle/>
          <a:p>
            <a:pPr marL="457835"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Applications of Random Forest :</a:t>
            </a:r>
          </a:p>
          <a:p>
            <a:pPr marL="2743835" lvl="4" indent="-457200">
              <a:lnSpc>
                <a:spcPct val="150000"/>
              </a:lnSpc>
              <a:spcAft>
                <a:spcPts val="800"/>
              </a:spcAft>
              <a:buFont typeface="+mj-lt"/>
              <a:buAutoNum type="arabicPeriod"/>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Classification Tasks</a:t>
            </a:r>
          </a:p>
          <a:p>
            <a:pPr marL="2743835" lvl="4" indent="-457200">
              <a:lnSpc>
                <a:spcPct val="150000"/>
              </a:lnSpc>
              <a:spcAft>
                <a:spcPts val="800"/>
              </a:spcAft>
              <a:buFont typeface="+mj-lt"/>
              <a:buAutoNum type="arabicPeriod"/>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Regression Tasks</a:t>
            </a:r>
          </a:p>
          <a:p>
            <a:pPr marL="2743835" lvl="4" indent="-457200">
              <a:lnSpc>
                <a:spcPct val="150000"/>
              </a:lnSpc>
              <a:spcAft>
                <a:spcPts val="800"/>
              </a:spcAft>
              <a:buFont typeface="+mj-lt"/>
              <a:buAutoNum type="arabicPeriod"/>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Feature Selection</a:t>
            </a:r>
          </a:p>
          <a:p>
            <a:pPr marL="2743835" lvl="4" indent="-457200">
              <a:lnSpc>
                <a:spcPct val="150000"/>
              </a:lnSpc>
              <a:spcAft>
                <a:spcPts val="800"/>
              </a:spcAft>
              <a:buFont typeface="+mj-lt"/>
              <a:buAutoNum type="arabicPeriod"/>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Anomaly Detection</a:t>
            </a:r>
          </a:p>
          <a:p>
            <a:pPr marL="2743835" lvl="4" indent="-457200">
              <a:lnSpc>
                <a:spcPct val="150000"/>
              </a:lnSpc>
              <a:spcAft>
                <a:spcPts val="800"/>
              </a:spcAft>
              <a:buFont typeface="+mj-lt"/>
              <a:buAutoNum type="arabicPeriod"/>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Recommendation Systems</a:t>
            </a:r>
          </a:p>
          <a:p>
            <a:pPr marL="2743835" lvl="4" indent="-457200">
              <a:lnSpc>
                <a:spcPct val="150000"/>
              </a:lnSpc>
              <a:spcAft>
                <a:spcPts val="800"/>
              </a:spcAft>
              <a:buFont typeface="+mj-lt"/>
              <a:buAutoNum type="arabicPeriod"/>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Biological and Genomic Studies</a:t>
            </a:r>
          </a:p>
          <a:p>
            <a:pPr marL="2743835" lvl="4" indent="-457200">
              <a:lnSpc>
                <a:spcPct val="150000"/>
              </a:lnSpc>
              <a:spcAft>
                <a:spcPts val="800"/>
              </a:spcAft>
              <a:buFont typeface="+mj-lt"/>
              <a:buAutoNum type="arabicPeriod"/>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Image and Text Processing</a:t>
            </a:r>
          </a:p>
          <a:p>
            <a:pPr marL="2743835" lvl="4" indent="-457200">
              <a:lnSpc>
                <a:spcPct val="150000"/>
              </a:lnSpc>
              <a:spcAft>
                <a:spcPts val="800"/>
              </a:spcAft>
              <a:buFont typeface="+mj-lt"/>
              <a:buAutoNum type="arabicPeriod"/>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Predictive Modeling</a:t>
            </a:r>
          </a:p>
        </p:txBody>
      </p:sp>
      <p:pic>
        <p:nvPicPr>
          <p:cNvPr id="117" name="Google Shape;117;p3">
            <a:extLst>
              <a:ext uri="{FF2B5EF4-FFF2-40B4-BE49-F238E27FC236}">
                <a16:creationId xmlns:a16="http://schemas.microsoft.com/office/drawing/2014/main" id="{0F143B2F-3A46-9EA8-EDFC-9FB533B7EC39}"/>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4415273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B3CE843-0AFA-47E0-FF0F-05713FC0F08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6F5265F-6666-2249-A44D-9C9BF30825B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3552619-7480-8EBF-4884-78654231EC6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RANDOM FOREST </a:t>
            </a:r>
          </a:p>
        </p:txBody>
      </p:sp>
      <p:sp>
        <p:nvSpPr>
          <p:cNvPr id="29700" name="Rectangle 4">
            <a:extLst>
              <a:ext uri="{FF2B5EF4-FFF2-40B4-BE49-F238E27FC236}">
                <a16:creationId xmlns:a16="http://schemas.microsoft.com/office/drawing/2014/main" id="{D3E8590F-D024-450A-EC2E-9AF360E9DD5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FFA69CF3-7E2E-A06B-A0CE-93DBD5E7B04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7E25F0E-2DA7-CA34-2A60-DAE9B8306EE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292412B-1F4B-C0FB-1F1F-5FE66A0ACD2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8583C17-DC08-7BF4-1F6E-21FAE78E419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0873FA1-D678-14A5-2F63-4103CE9C50B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EB5329DA-D286-9B87-66AC-FE3CF369680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01D8A2DC-BB48-166D-A586-7BC69AB7F9D4}"/>
              </a:ext>
            </a:extLst>
          </p:cNvPr>
          <p:cNvSpPr txBox="1"/>
          <p:nvPr/>
        </p:nvSpPr>
        <p:spPr>
          <a:xfrm>
            <a:off x="1534670" y="797187"/>
            <a:ext cx="12036424" cy="6610528"/>
          </a:xfrm>
          <a:prstGeom prst="rect">
            <a:avLst/>
          </a:prstGeom>
          <a:noFill/>
        </p:spPr>
        <p:txBody>
          <a:bodyPr wrap="square">
            <a:spAutoFit/>
          </a:bodyPr>
          <a:lstStyle/>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Advantages of Random Forest :</a:t>
            </a:r>
          </a:p>
          <a:p>
            <a:pPr>
              <a:lnSpc>
                <a:spcPct val="150000"/>
              </a:lnSpc>
            </a:pPr>
            <a:r>
              <a:rPr lang="en-IN" sz="2000" dirty="0">
                <a:latin typeface="Nunito Sans" pitchFamily="2" charset="0"/>
              </a:rPr>
              <a:t>	1. High Accuracy</a:t>
            </a:r>
          </a:p>
          <a:p>
            <a:pPr>
              <a:lnSpc>
                <a:spcPct val="150000"/>
              </a:lnSpc>
            </a:pPr>
            <a:r>
              <a:rPr lang="en-IN" sz="2000" dirty="0">
                <a:latin typeface="Nunito Sans" pitchFamily="2" charset="0"/>
              </a:rPr>
              <a:t>	2. Handles Missing Data</a:t>
            </a:r>
          </a:p>
          <a:p>
            <a:pPr>
              <a:lnSpc>
                <a:spcPct val="150000"/>
              </a:lnSpc>
            </a:pPr>
            <a:r>
              <a:rPr lang="en-US" sz="2000" dirty="0">
                <a:latin typeface="Nunito Sans" pitchFamily="2" charset="0"/>
              </a:rPr>
              <a:t>	3. Works Well with Large Datasets</a:t>
            </a:r>
          </a:p>
          <a:p>
            <a:pPr>
              <a:lnSpc>
                <a:spcPct val="150000"/>
              </a:lnSpc>
            </a:pPr>
            <a:r>
              <a:rPr lang="en-IN" sz="2000" dirty="0">
                <a:latin typeface="Nunito Sans" pitchFamily="2" charset="0"/>
              </a:rPr>
              <a:t>	4. Reduces Overfitting</a:t>
            </a:r>
          </a:p>
          <a:p>
            <a:pPr>
              <a:lnSpc>
                <a:spcPct val="150000"/>
              </a:lnSpc>
            </a:pPr>
            <a:r>
              <a:rPr lang="en-US" sz="2000" dirty="0">
                <a:latin typeface="Nunito Sans" pitchFamily="2" charset="0"/>
              </a:rPr>
              <a:t>	5. Handles Both Classification and Regression</a:t>
            </a:r>
          </a:p>
          <a:p>
            <a:pPr>
              <a:lnSpc>
                <a:spcPct val="150000"/>
              </a:lnSpc>
            </a:pPr>
            <a:r>
              <a:rPr lang="en-US" sz="2000" dirty="0">
                <a:latin typeface="Nunito Sans" pitchFamily="2" charset="0"/>
              </a:rPr>
              <a:t>	6. Robust to Outliers and Noise</a:t>
            </a:r>
          </a:p>
          <a:p>
            <a:pPr>
              <a:lnSpc>
                <a:spcPct val="150000"/>
              </a:lnSpc>
            </a:pPr>
            <a:r>
              <a:rPr lang="en-IN" sz="2000" dirty="0">
                <a:latin typeface="Nunito Sans" pitchFamily="2" charset="0"/>
              </a:rPr>
              <a:t>	7. Feature Importance</a:t>
            </a:r>
          </a:p>
          <a:p>
            <a:pPr>
              <a:lnSpc>
                <a:spcPct val="150000"/>
              </a:lnSpc>
            </a:pPr>
            <a:r>
              <a:rPr lang="en-IN" sz="2000" dirty="0">
                <a:latin typeface="Nunito Sans" pitchFamily="2" charset="0"/>
              </a:rPr>
              <a:t>	8. Resistant to Overfitting in Large Datasets</a:t>
            </a:r>
          </a:p>
          <a:p>
            <a:pPr>
              <a:lnSpc>
                <a:spcPct val="150000"/>
              </a:lnSpc>
            </a:pPr>
            <a:r>
              <a:rPr lang="en-US" sz="2000" dirty="0">
                <a:latin typeface="Nunito Sans" pitchFamily="2" charset="0"/>
              </a:rPr>
              <a:t>	9. Good Performance Without Extensive Hyperparameter Tuning</a:t>
            </a:r>
          </a:p>
          <a:p>
            <a:pPr>
              <a:lnSpc>
                <a:spcPct val="150000"/>
              </a:lnSpc>
            </a:pPr>
            <a:r>
              <a:rPr lang="en-IN" sz="2000" dirty="0">
                <a:latin typeface="Nunito Sans" pitchFamily="2" charset="0"/>
              </a:rPr>
              <a:t>	10. Flexibility</a:t>
            </a:r>
          </a:p>
          <a:p>
            <a:pPr>
              <a:lnSpc>
                <a:spcPct val="150000"/>
              </a:lnSpc>
            </a:pPr>
            <a:r>
              <a:rPr lang="en-US" sz="2000" dirty="0">
                <a:latin typeface="Nunito Sans" pitchFamily="2" charset="0"/>
              </a:rPr>
              <a:t>	11. Works Well with Categorical and Continuous Data</a:t>
            </a:r>
          </a:p>
          <a:p>
            <a:pPr>
              <a:lnSpc>
                <a:spcPct val="150000"/>
              </a:lnSpc>
            </a:pPr>
            <a:r>
              <a:rPr lang="en-IN" sz="2000" dirty="0">
                <a:latin typeface="Nunito Sans" pitchFamily="2" charset="0"/>
              </a:rPr>
              <a:t>	12. Parallelizable</a:t>
            </a:r>
          </a:p>
          <a:p>
            <a:pPr>
              <a:lnSpc>
                <a:spcPct val="150000"/>
              </a:lnSpc>
            </a:pPr>
            <a:endParaRPr lang="en-IN" sz="2000" b="1" dirty="0"/>
          </a:p>
        </p:txBody>
      </p:sp>
      <p:pic>
        <p:nvPicPr>
          <p:cNvPr id="117" name="Google Shape;117;p3">
            <a:extLst>
              <a:ext uri="{FF2B5EF4-FFF2-40B4-BE49-F238E27FC236}">
                <a16:creationId xmlns:a16="http://schemas.microsoft.com/office/drawing/2014/main" id="{AEAADF5D-B4B5-78F0-85B4-333A2834CE89}"/>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15369661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44B947A-B904-04F2-8F5E-80D87EF6C8D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AA50005-652C-D2AE-8996-7B7B03B5E5B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062C1EC-2DC4-8053-B45A-DCDDDF854E4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RANDOM FOREST </a:t>
            </a:r>
          </a:p>
        </p:txBody>
      </p:sp>
      <p:sp>
        <p:nvSpPr>
          <p:cNvPr id="29700" name="Rectangle 4">
            <a:extLst>
              <a:ext uri="{FF2B5EF4-FFF2-40B4-BE49-F238E27FC236}">
                <a16:creationId xmlns:a16="http://schemas.microsoft.com/office/drawing/2014/main" id="{DEF27405-3DF7-31A9-B559-D96493867E3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D7E051D4-9625-BFCE-5728-202BD358D67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0B360A8-AB4C-DD8B-3101-68A777D1A6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929D8E32-CDA2-BC9E-B504-97744AAE146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BE690DD0-3C49-DE1C-5F93-A9C06CF05D4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32D777E5-13BC-5605-6A0D-D6C4F81CCDF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A914A68-5EB3-F981-D2A5-FD0F6395B89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6F3A895C-F632-C467-ED2A-F4CE5BAC45EB}"/>
              </a:ext>
            </a:extLst>
          </p:cNvPr>
          <p:cNvSpPr txBox="1"/>
          <p:nvPr/>
        </p:nvSpPr>
        <p:spPr>
          <a:xfrm>
            <a:off x="1963708" y="1007047"/>
            <a:ext cx="12416846" cy="5448671"/>
          </a:xfrm>
          <a:prstGeom prst="rect">
            <a:avLst/>
          </a:prstGeom>
          <a:noFill/>
        </p:spPr>
        <p:txBody>
          <a:bodyPr wrap="square" numCol="2">
            <a:spAutoFit/>
          </a:bodyPr>
          <a:lstStyle/>
          <a:p>
            <a:pPr marL="692785" indent="-234950">
              <a:lnSpc>
                <a:spcPct val="107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Disadvantages of Random Forest :</a:t>
            </a:r>
          </a:p>
          <a:p>
            <a:pPr marL="457200" indent="-457200">
              <a:lnSpc>
                <a:spcPct val="150000"/>
              </a:lnSpc>
              <a:buFont typeface="+mj-lt"/>
              <a:buAutoNum type="arabicPeriod"/>
            </a:pPr>
            <a:r>
              <a:rPr lang="en-IN" sz="2000" dirty="0">
                <a:latin typeface="Nunito Sans" pitchFamily="2" charset="0"/>
              </a:rPr>
              <a:t>High Computational Cost  </a:t>
            </a:r>
          </a:p>
          <a:p>
            <a:pPr marL="457200" indent="-457200">
              <a:lnSpc>
                <a:spcPct val="150000"/>
              </a:lnSpc>
              <a:buFont typeface="+mj-lt"/>
              <a:buAutoNum type="arabicPeriod"/>
            </a:pPr>
            <a:r>
              <a:rPr lang="en-IN" sz="2000" dirty="0">
                <a:latin typeface="Nunito Sans" pitchFamily="2" charset="0"/>
              </a:rPr>
              <a:t> Memory Intensive  </a:t>
            </a:r>
          </a:p>
          <a:p>
            <a:pPr marL="457200" indent="-457200">
              <a:lnSpc>
                <a:spcPct val="150000"/>
              </a:lnSpc>
              <a:buFont typeface="+mj-lt"/>
              <a:buAutoNum type="arabicPeriod"/>
            </a:pPr>
            <a:r>
              <a:rPr lang="en-IN" sz="2000" dirty="0">
                <a:latin typeface="Nunito Sans" pitchFamily="2" charset="0"/>
              </a:rPr>
              <a:t> Risk of Overfitting  </a:t>
            </a:r>
          </a:p>
          <a:p>
            <a:pPr marL="457200" indent="-457200">
              <a:lnSpc>
                <a:spcPct val="150000"/>
              </a:lnSpc>
              <a:buFont typeface="+mj-lt"/>
              <a:buAutoNum type="arabicPeriod"/>
            </a:pPr>
            <a:r>
              <a:rPr lang="en-IN" sz="2000" dirty="0">
                <a:latin typeface="Nunito Sans" pitchFamily="2" charset="0"/>
              </a:rPr>
              <a:t> Low Interpretability  </a:t>
            </a:r>
          </a:p>
          <a:p>
            <a:pPr marL="457200" indent="-457200">
              <a:lnSpc>
                <a:spcPct val="150000"/>
              </a:lnSpc>
              <a:buFont typeface="+mj-lt"/>
              <a:buAutoNum type="arabicPeriod"/>
            </a:pPr>
            <a:r>
              <a:rPr lang="en-IN" sz="2000" dirty="0">
                <a:latin typeface="Nunito Sans" pitchFamily="2" charset="0"/>
              </a:rPr>
              <a:t> Slow Predictions  </a:t>
            </a:r>
          </a:p>
          <a:p>
            <a:pPr marL="457200" indent="-457200">
              <a:lnSpc>
                <a:spcPct val="150000"/>
              </a:lnSpc>
              <a:buFont typeface="+mj-lt"/>
              <a:buAutoNum type="arabicPeriod"/>
            </a:pPr>
            <a:r>
              <a:rPr lang="en-IN" sz="2000" dirty="0">
                <a:latin typeface="Nunito Sans" pitchFamily="2" charset="0"/>
              </a:rPr>
              <a:t> Struggles with High-Dimensional Sparse Data  </a:t>
            </a:r>
          </a:p>
          <a:p>
            <a:pPr marL="457200" indent="-457200">
              <a:lnSpc>
                <a:spcPct val="150000"/>
              </a:lnSpc>
              <a:buFont typeface="+mj-lt"/>
              <a:buAutoNum type="arabicPeriod"/>
            </a:pPr>
            <a:r>
              <a:rPr lang="en-IN" sz="2000" dirty="0">
                <a:latin typeface="Nunito Sans" pitchFamily="2" charset="0"/>
              </a:rPr>
              <a:t> Bias with Categorical Features  </a:t>
            </a:r>
          </a:p>
          <a:p>
            <a:pPr marL="457200" indent="-457200">
              <a:lnSpc>
                <a:spcPct val="150000"/>
              </a:lnSpc>
              <a:buFont typeface="+mj-lt"/>
              <a:buAutoNum type="arabicPeriod"/>
            </a:pPr>
            <a:r>
              <a:rPr lang="en-IN" sz="2000" dirty="0">
                <a:latin typeface="Nunito Sans" pitchFamily="2" charset="0"/>
              </a:rPr>
              <a:t> Poor Performance on Small Datasets  </a:t>
            </a:r>
          </a:p>
          <a:p>
            <a:pPr marL="457200" indent="-457200">
              <a:lnSpc>
                <a:spcPct val="150000"/>
              </a:lnSpc>
              <a:buFont typeface="+mj-lt"/>
              <a:buAutoNum type="arabicPeriod"/>
            </a:pPr>
            <a:r>
              <a:rPr lang="en-IN" sz="2000" dirty="0">
                <a:latin typeface="Nunito Sans" pitchFamily="2" charset="0"/>
              </a:rPr>
              <a:t> Handles Imbalanced Data Poorly  </a:t>
            </a:r>
          </a:p>
          <a:p>
            <a:pPr marL="457200" indent="-457200">
              <a:lnSpc>
                <a:spcPct val="150000"/>
              </a:lnSpc>
              <a:buFont typeface="+mj-lt"/>
              <a:buAutoNum type="arabicPeriod"/>
            </a:pPr>
            <a:r>
              <a:rPr lang="en-IN" sz="2000" dirty="0">
                <a:latin typeface="Nunito Sans" pitchFamily="2" charset="0"/>
              </a:rPr>
              <a:t> Tuning Dependency </a:t>
            </a:r>
          </a:p>
          <a:p>
            <a:pPr marL="457200" indent="-457200">
              <a:buFont typeface="+mj-lt"/>
              <a:buAutoNum type="arabicPeriod"/>
            </a:pPr>
            <a:endParaRPr lang="en-IN" sz="2000" b="1" dirty="0"/>
          </a:p>
        </p:txBody>
      </p:sp>
      <p:pic>
        <p:nvPicPr>
          <p:cNvPr id="117" name="Google Shape;117;p3">
            <a:extLst>
              <a:ext uri="{FF2B5EF4-FFF2-40B4-BE49-F238E27FC236}">
                <a16:creationId xmlns:a16="http://schemas.microsoft.com/office/drawing/2014/main" id="{C4D8471E-390E-20F7-502E-9B54AA6A6BF4}"/>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2905232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6554437-F647-FDA2-3A13-E1F59A33DC7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554C57E-B7C8-871E-D517-94E6A0474F1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1B2AFF4-5855-7EB6-4CE2-032A7222358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5D842457-32FA-FB81-260D-ECED6B3FF42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3E01D599-3FE5-049E-A516-F72077FD53C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9E29DC7-2944-2931-3E44-9C81D143A9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1219D86-A366-A364-F3B5-0324E59170E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7A207C32-1B89-47EE-9FD0-C9470829499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D7F40E01-8A78-8325-FDAD-1BBE8B1FF89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0A38071-6B7C-FBA3-03BE-B6F0807EA7E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50FB527-1BFA-8A0D-903B-A6D61BA0DF52}"/>
              </a:ext>
            </a:extLst>
          </p:cNvPr>
          <p:cNvPicPr>
            <a:picLocks noChangeAspect="1"/>
          </p:cNvPicPr>
          <p:nvPr/>
        </p:nvPicPr>
        <p:blipFill>
          <a:blip r:embed="rId3"/>
          <a:stretch>
            <a:fillRect/>
          </a:stretch>
        </p:blipFill>
        <p:spPr>
          <a:xfrm>
            <a:off x="1364108" y="882754"/>
            <a:ext cx="9723558" cy="5802063"/>
          </a:xfrm>
          <a:prstGeom prst="rect">
            <a:avLst/>
          </a:prstGeom>
        </p:spPr>
      </p:pic>
      <p:pic>
        <p:nvPicPr>
          <p:cNvPr id="117" name="Google Shape;117;p3">
            <a:extLst>
              <a:ext uri="{FF2B5EF4-FFF2-40B4-BE49-F238E27FC236}">
                <a16:creationId xmlns:a16="http://schemas.microsoft.com/office/drawing/2014/main" id="{DBD22E9E-5087-AE30-D4B6-7B6DD20E8243}"/>
              </a:ext>
            </a:extLst>
          </p:cNvPr>
          <p:cNvPicPr preferRelativeResize="0"/>
          <p:nvPr/>
        </p:nvPicPr>
        <p:blipFill rotWithShape="1">
          <a:blip r:embed="rId4"/>
          <a:srcRect/>
          <a:stretch>
            <a:fillRect/>
          </a:stretch>
        </p:blipFill>
        <p:spPr>
          <a:xfrm>
            <a:off x="9570570" y="6160011"/>
            <a:ext cx="2356664" cy="298800"/>
          </a:xfrm>
          <a:prstGeom prst="rect">
            <a:avLst/>
          </a:prstGeom>
          <a:noFill/>
          <a:ln>
            <a:noFill/>
          </a:ln>
        </p:spPr>
      </p:pic>
    </p:spTree>
    <p:extLst>
      <p:ext uri="{BB962C8B-B14F-4D97-AF65-F5344CB8AC3E}">
        <p14:creationId xmlns:p14="http://schemas.microsoft.com/office/powerpoint/2010/main" val="19622457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ABC4CB2-58F9-9624-F288-05B6EAB6963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D879033-E164-34E7-384D-3BA201415D2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2E6BCEF-306A-ED7C-8DD5-13D599016FA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E7DA7096-7DAE-C5A3-7ABE-B1772D6770E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45D9D9F9-4E68-E719-2E40-C1B2AF15CCF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2838C8D-3EEB-A52B-0A1D-E3F10FD86BA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C10F4C0A-C297-0B22-1A69-2C8D7E6112E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10043FBE-B019-0A29-9950-24D4347BAB0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FBAE0841-D452-22D7-E8F8-9AB08255CC6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778644E-9BCC-6170-64B1-1985547EF42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648BF447-9D4E-D307-C270-C4CBB7F61CD0}"/>
              </a:ext>
            </a:extLst>
          </p:cNvPr>
          <p:cNvSpPr txBox="1"/>
          <p:nvPr/>
        </p:nvSpPr>
        <p:spPr>
          <a:xfrm>
            <a:off x="155576" y="1007047"/>
            <a:ext cx="12036424" cy="6554808"/>
          </a:xfrm>
          <a:prstGeom prst="rect">
            <a:avLst/>
          </a:prstGeom>
          <a:noFill/>
        </p:spPr>
        <p:txBody>
          <a:bodyPr wrap="square">
            <a:spAutoFit/>
          </a:bodyPr>
          <a:lstStyle/>
          <a:p>
            <a:pPr marL="692785" indent="-234950" algn="l">
              <a:lnSpc>
                <a:spcPct val="107000"/>
              </a:lnSpc>
              <a:spcAft>
                <a:spcPts val="800"/>
              </a:spcAft>
            </a:pPr>
            <a:r>
              <a:rPr lang="en-IN"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Avoid/counter Overfitting in Decision Trees:</a:t>
            </a:r>
          </a:p>
          <a:p>
            <a:pPr marL="692785" indent="-234950">
              <a:lnSpc>
                <a:spcPct val="107000"/>
              </a:lnSpc>
              <a:spcAft>
                <a:spcPts val="800"/>
              </a:spcAft>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Two ways to remove overfitting:</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Pruning Decision Trees.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Random Forest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Pruning Decision Trees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Pruning is a process of deleting the unnecessary nodes from a tree in order to get the optimal decision tree.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 too-large tree increases the risk of over fitting, and a small tree may not capture all the important features of the dataset.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Therefore, a technique that decreases the size of the learning tree without reducing accuracy is known as Pruning.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There are mainly two types of tree pruning technology used: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o	Cost Complexity Pruning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o Reduced Error Pruning.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p>
          <a:p>
            <a:pPr marL="692785" indent="-234950" algn="l">
              <a:lnSpc>
                <a:spcPct val="107000"/>
              </a:lnSpc>
              <a:spcAft>
                <a:spcPts val="800"/>
              </a:spcAft>
            </a:pP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117" name="Google Shape;117;p3">
            <a:extLst>
              <a:ext uri="{FF2B5EF4-FFF2-40B4-BE49-F238E27FC236}">
                <a16:creationId xmlns:a16="http://schemas.microsoft.com/office/drawing/2014/main" id="{AB1FD4C8-76C3-A729-5B9A-B10505997DF7}"/>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406539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257F833-0CCC-B0A9-E383-6C22E3FAD91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696C4D5-C6A9-0EC5-94EE-6E88121BCBB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8743407-00DB-9EB3-BBA2-0F4B95C0C8A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BBC8751B-03F2-1312-87C2-EC80CBEE3D1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C330A587-9F01-1DB8-D065-10951B3F3FC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5B9057C-62BC-8392-FC30-4F91DFA19D9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F3E0B8B6-DADE-0E99-5EA4-AEF6B479C34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88CE4F9-4A23-24C6-19E0-CDA344F718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DB35EB92-47D8-0086-BA6A-B5C4C6E332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D0A693C-5734-B15C-3869-C7FC28EE29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ABD16B61-0535-5C02-E7EB-3087FDA03CA2}"/>
              </a:ext>
            </a:extLst>
          </p:cNvPr>
          <p:cNvSpPr txBox="1"/>
          <p:nvPr/>
        </p:nvSpPr>
        <p:spPr>
          <a:xfrm>
            <a:off x="155576" y="1007047"/>
            <a:ext cx="12036424" cy="3467681"/>
          </a:xfrm>
          <a:prstGeom prst="rect">
            <a:avLst/>
          </a:prstGeom>
          <a:noFill/>
        </p:spPr>
        <p:txBody>
          <a:bodyPr wrap="square">
            <a:spAutoFit/>
          </a:bodyPr>
          <a:lstStyle/>
          <a:p>
            <a:pPr marL="692785" indent="-234950" algn="l">
              <a:lnSpc>
                <a:spcPct val="107000"/>
              </a:lnSpc>
              <a:spcAft>
                <a:spcPts val="800"/>
              </a:spcAft>
            </a:pPr>
            <a:endParaRPr lang="en-US" sz="24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400" b="1"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4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400" b="1"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4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r>
              <a:rPr lang="en-IN" sz="2400" b="1"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p>
          <a:p>
            <a:pPr marL="692785" indent="-234950" algn="l">
              <a:lnSpc>
                <a:spcPct val="107000"/>
              </a:lnSpc>
              <a:spcAft>
                <a:spcPts val="800"/>
              </a:spcAft>
            </a:pPr>
            <a:r>
              <a:rPr lang="en-IN" sz="24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THANK YOU…</a:t>
            </a:r>
          </a:p>
        </p:txBody>
      </p:sp>
      <p:pic>
        <p:nvPicPr>
          <p:cNvPr id="117" name="Google Shape;117;p3">
            <a:extLst>
              <a:ext uri="{FF2B5EF4-FFF2-40B4-BE49-F238E27FC236}">
                <a16:creationId xmlns:a16="http://schemas.microsoft.com/office/drawing/2014/main" id="{223335C2-E4F8-60AB-85CB-5694F711FA57}"/>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1171476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B56CBDB-7709-BE89-8BB6-BFB2901AF9D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21D5772-7D08-8E38-48A9-168A7B7D668E}"/>
              </a:ext>
            </a:extLst>
          </p:cNvPr>
          <p:cNvSpPr txBox="1"/>
          <p:nvPr/>
        </p:nvSpPr>
        <p:spPr>
          <a:xfrm>
            <a:off x="460375" y="762897"/>
            <a:ext cx="11707091" cy="6247824"/>
          </a:xfrm>
          <a:prstGeom prst="rect">
            <a:avLst/>
          </a:prstGeom>
          <a:noFill/>
          <a:ln>
            <a:noFill/>
          </a:ln>
        </p:spPr>
        <p:txBody>
          <a:bodyPr spcFirstLastPara="1" wrap="square" lIns="91425" tIns="45700" rIns="91425" bIns="45700" anchor="t" anchorCtr="0">
            <a:spAutoFit/>
          </a:bodyPr>
          <a:lstStyle/>
          <a:p>
            <a:pPr>
              <a:lnSpc>
                <a:spcPct val="200000"/>
              </a:lnSpc>
            </a:pPr>
            <a:r>
              <a:rPr lang="en-US" sz="2000" b="1" dirty="0">
                <a:latin typeface="Nunito Sans" pitchFamily="2" charset="0"/>
              </a:rPr>
              <a:t>	         Step 3: Create a scatter plot just to check the relationship between these variables. </a:t>
            </a:r>
          </a:p>
          <a:p>
            <a:pPr>
              <a:lnSpc>
                <a:spcPct val="200000"/>
              </a:lnSpc>
            </a:pPr>
            <a:r>
              <a:rPr lang="en-US" sz="2000" dirty="0">
                <a:latin typeface="Nunito Sans" pitchFamily="2" charset="0"/>
              </a:rPr>
              <a:t>	          </a:t>
            </a:r>
            <a:r>
              <a:rPr lang="en-US" sz="2000" dirty="0" err="1">
                <a:latin typeface="Nunito Sans" pitchFamily="2" charset="0"/>
              </a:rPr>
              <a:t>plt.scatter</a:t>
            </a:r>
            <a:r>
              <a:rPr lang="en-US" sz="2000" dirty="0">
                <a:latin typeface="Nunito Sans" pitchFamily="2" charset="0"/>
              </a:rPr>
              <a:t>(data['Age of Propellant'],data['Shear Strength’])</a:t>
            </a:r>
          </a:p>
          <a:p>
            <a:pPr>
              <a:lnSpc>
                <a:spcPct val="200000"/>
              </a:lnSpc>
            </a:pPr>
            <a:endParaRPr lang="en-US" sz="2000" dirty="0">
              <a:latin typeface="Nunito Sans" pitchFamily="2" charset="0"/>
            </a:endParaRPr>
          </a:p>
          <a:p>
            <a:pPr>
              <a:lnSpc>
                <a:spcPct val="200000"/>
              </a:lnSpc>
            </a:pPr>
            <a:r>
              <a:rPr lang="en-US" sz="2000" dirty="0">
                <a:latin typeface="Nunito Sans" pitchFamily="2" charset="0"/>
              </a:rPr>
              <a:t>	           </a:t>
            </a:r>
            <a:r>
              <a:rPr lang="en-US" sz="2000" b="1" dirty="0">
                <a:latin typeface="Nunito Sans" pitchFamily="2" charset="0"/>
              </a:rPr>
              <a:t>Explanation</a:t>
            </a:r>
            <a:r>
              <a:rPr lang="en-US" sz="2000" dirty="0">
                <a:latin typeface="Nunito Sans" pitchFamily="2" charset="0"/>
              </a:rPr>
              <a:t>:</a:t>
            </a:r>
          </a:p>
          <a:p>
            <a:pPr marL="1657350" lvl="3" indent="-285750">
              <a:lnSpc>
                <a:spcPct val="200000"/>
              </a:lnSpc>
              <a:buFont typeface="Arial" panose="020B0604020202020204" pitchFamily="34" charset="0"/>
              <a:buChar char="•"/>
            </a:pPr>
            <a:r>
              <a:rPr lang="en-US" sz="2000" b="1" dirty="0" err="1">
                <a:latin typeface="Nunito Sans" pitchFamily="2" charset="0"/>
              </a:rPr>
              <a:t>plt.scatter</a:t>
            </a:r>
            <a:r>
              <a:rPr lang="en-US" sz="2000" b="1" dirty="0">
                <a:latin typeface="Nunito Sans" pitchFamily="2" charset="0"/>
              </a:rPr>
              <a:t>() </a:t>
            </a:r>
            <a:r>
              <a:rPr lang="en-US" sz="2000" dirty="0">
                <a:latin typeface="Nunito Sans" pitchFamily="2" charset="0"/>
              </a:rPr>
              <a:t>- generate the scatter plot, displays data points on a two-dimensional plane, showing the relationship between two variables.	</a:t>
            </a:r>
          </a:p>
          <a:p>
            <a:pPr marL="1657350" lvl="3" indent="-285750">
              <a:lnSpc>
                <a:spcPct val="200000"/>
              </a:lnSpc>
              <a:buFont typeface="Arial" panose="020B0604020202020204" pitchFamily="34" charset="0"/>
              <a:buChar char="•"/>
            </a:pPr>
            <a:r>
              <a:rPr lang="en-US" sz="2000" dirty="0">
                <a:latin typeface="Nunito Sans" pitchFamily="2" charset="0"/>
              </a:rPr>
              <a:t>Each data point is represented specific observation (row) in the dataset by a marker </a:t>
            </a:r>
          </a:p>
          <a:p>
            <a:pPr lvl="3">
              <a:lnSpc>
                <a:spcPct val="200000"/>
              </a:lnSpc>
            </a:pPr>
            <a:r>
              <a:rPr lang="en-US" sz="2000" dirty="0">
                <a:latin typeface="Nunito Sans" pitchFamily="2" charset="0"/>
              </a:rPr>
              <a:t>    (e.g., a dot) with its position determined by the values of the </a:t>
            </a:r>
            <a:r>
              <a:rPr lang="en-US" sz="2000" b="1" dirty="0">
                <a:latin typeface="Nunito Sans" pitchFamily="2" charset="0"/>
              </a:rPr>
              <a:t>two variables</a:t>
            </a:r>
            <a:r>
              <a:rPr lang="en-US" sz="2000" dirty="0">
                <a:latin typeface="Nunito Sans" pitchFamily="2" charset="0"/>
              </a:rPr>
              <a:t>:</a:t>
            </a:r>
          </a:p>
          <a:p>
            <a:pPr marL="1657350" lvl="3" indent="-285750">
              <a:lnSpc>
                <a:spcPct val="200000"/>
              </a:lnSpc>
              <a:buFont typeface="Arial" panose="020B0604020202020204" pitchFamily="34" charset="0"/>
              <a:buChar char="•"/>
            </a:pPr>
            <a:r>
              <a:rPr lang="en-US" sz="2000" dirty="0">
                <a:latin typeface="Nunito Sans" pitchFamily="2" charset="0"/>
              </a:rPr>
              <a:t>The </a:t>
            </a:r>
            <a:r>
              <a:rPr lang="en-US" sz="2000" b="1" dirty="0">
                <a:latin typeface="Nunito Sans" pitchFamily="2" charset="0"/>
              </a:rPr>
              <a:t>Age of Propellant column </a:t>
            </a:r>
            <a:r>
              <a:rPr lang="en-US" sz="2000" dirty="0">
                <a:latin typeface="Nunito Sans" pitchFamily="2" charset="0"/>
              </a:rPr>
              <a:t>is plotted on the </a:t>
            </a:r>
            <a:r>
              <a:rPr lang="en-US" sz="2000" b="1" dirty="0">
                <a:latin typeface="Nunito Sans" pitchFamily="2" charset="0"/>
              </a:rPr>
              <a:t>X-axis(independent variable).</a:t>
            </a:r>
          </a:p>
          <a:p>
            <a:pPr marL="1657350" lvl="3" indent="-285750">
              <a:lnSpc>
                <a:spcPct val="200000"/>
              </a:lnSpc>
              <a:buFont typeface="Arial" panose="020B0604020202020204" pitchFamily="34" charset="0"/>
              <a:buChar char="•"/>
            </a:pPr>
            <a:r>
              <a:rPr lang="en-US" sz="2000" dirty="0">
                <a:latin typeface="Nunito Sans" pitchFamily="2" charset="0"/>
              </a:rPr>
              <a:t>The </a:t>
            </a:r>
            <a:r>
              <a:rPr lang="en-US" sz="2000" b="1" dirty="0">
                <a:latin typeface="Nunito Sans" pitchFamily="2" charset="0"/>
              </a:rPr>
              <a:t>Shear Strength column </a:t>
            </a:r>
            <a:r>
              <a:rPr lang="en-US" sz="2000" dirty="0">
                <a:latin typeface="Nunito Sans" pitchFamily="2" charset="0"/>
              </a:rPr>
              <a:t>is plotted on the </a:t>
            </a:r>
            <a:r>
              <a:rPr lang="en-US" sz="2000" b="1" dirty="0">
                <a:latin typeface="Nunito Sans" pitchFamily="2" charset="0"/>
              </a:rPr>
              <a:t>Y-axis(dependent variable).</a:t>
            </a:r>
          </a:p>
        </p:txBody>
      </p:sp>
      <p:sp>
        <p:nvSpPr>
          <p:cNvPr id="115" name="Google Shape;115;p3">
            <a:extLst>
              <a:ext uri="{FF2B5EF4-FFF2-40B4-BE49-F238E27FC236}">
                <a16:creationId xmlns:a16="http://schemas.microsoft.com/office/drawing/2014/main" id="{09B810D2-83F7-F7BC-EF78-8DB4709D374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EABBF9C-C84D-7111-AEEF-F51FC363C44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10C56AC9-9B6F-1BA9-EF16-0FC28AAEABBF}"/>
              </a:ext>
            </a:extLst>
          </p:cNvPr>
          <p:cNvPicPr preferRelativeResize="0"/>
          <p:nvPr/>
        </p:nvPicPr>
        <p:blipFill rotWithShape="1">
          <a:blip r:embed="rId3"/>
          <a:srcRect/>
          <a:stretch>
            <a:fillRect/>
          </a:stretch>
        </p:blipFill>
        <p:spPr>
          <a:xfrm>
            <a:off x="9645520" y="6217790"/>
            <a:ext cx="2356664" cy="298800"/>
          </a:xfrm>
          <a:prstGeom prst="rect">
            <a:avLst/>
          </a:prstGeom>
          <a:noFill/>
          <a:ln>
            <a:noFill/>
          </a:ln>
        </p:spPr>
      </p:pic>
      <p:sp>
        <p:nvSpPr>
          <p:cNvPr id="29700" name="Rectangle 4">
            <a:extLst>
              <a:ext uri="{FF2B5EF4-FFF2-40B4-BE49-F238E27FC236}">
                <a16:creationId xmlns:a16="http://schemas.microsoft.com/office/drawing/2014/main" id="{1568EAA2-EE4E-F202-4E78-EBBBDCA2849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106AE39-00C9-DCD3-D221-8F2B83DD4D6F}"/>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E1B8609E-C95E-263C-D995-03E0255E981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A5DFD6E-AA75-5CCE-7BE2-F654D93D031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57B36DD-C045-49EC-BCC5-2DED62CCA5C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6CE9309-7E8E-E189-A1B3-3956B659B9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7F68C25-9A1A-0936-0125-F5C799C6AC9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747A741-5175-DCD3-3728-09850617031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009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AB9C29A-BC3B-D5F1-F4AC-14165653B10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CC204B7-E651-5520-65F9-A5FFE2AF175E}"/>
              </a:ext>
            </a:extLst>
          </p:cNvPr>
          <p:cNvSpPr txBox="1"/>
          <p:nvPr/>
        </p:nvSpPr>
        <p:spPr>
          <a:xfrm>
            <a:off x="460375" y="762897"/>
            <a:ext cx="11731625" cy="6186269"/>
          </a:xfrm>
          <a:prstGeom prst="rect">
            <a:avLst/>
          </a:prstGeom>
          <a:noFill/>
          <a:ln>
            <a:noFill/>
          </a:ln>
        </p:spPr>
        <p:txBody>
          <a:bodyPr spcFirstLastPara="1" wrap="square" lIns="91425" tIns="45700" rIns="91425" bIns="45700" anchor="t" anchorCtr="0">
            <a:spAutoFit/>
          </a:bodyPr>
          <a:lstStyle/>
          <a:p>
            <a:pPr>
              <a:lnSpc>
                <a:spcPct val="200000"/>
              </a:lnSpc>
            </a:pPr>
            <a:r>
              <a:rPr lang="en-US" b="1" dirty="0">
                <a:latin typeface="Nunito Sans" pitchFamily="2" charset="0"/>
              </a:rPr>
              <a:t>		Step 4: Next step is to assign X and Y as independent and dependent  variables.</a:t>
            </a:r>
          </a:p>
          <a:p>
            <a:pPr>
              <a:lnSpc>
                <a:spcPct val="200000"/>
              </a:lnSpc>
            </a:pPr>
            <a:r>
              <a:rPr lang="en-US" dirty="0">
                <a:latin typeface="Nunito Sans" pitchFamily="2" charset="0"/>
              </a:rPr>
              <a:t>		X = data['Age of Propellant'].values </a:t>
            </a:r>
          </a:p>
          <a:p>
            <a:pPr>
              <a:lnSpc>
                <a:spcPct val="200000"/>
              </a:lnSpc>
            </a:pPr>
            <a:r>
              <a:rPr lang="en-US" dirty="0">
                <a:latin typeface="Nunito Sans" pitchFamily="2" charset="0"/>
              </a:rPr>
              <a:t>		Y = data['Shear Strength'].values</a:t>
            </a:r>
          </a:p>
          <a:p>
            <a:pPr>
              <a:lnSpc>
                <a:spcPct val="200000"/>
              </a:lnSpc>
            </a:pPr>
            <a:r>
              <a:rPr lang="en-US" b="1" dirty="0">
                <a:latin typeface="Nunito Sans" pitchFamily="2" charset="0"/>
              </a:rPr>
              <a:t>		Explanation:</a:t>
            </a:r>
          </a:p>
          <a:p>
            <a:pPr marL="1657350" lvl="3" indent="-285750">
              <a:lnSpc>
                <a:spcPct val="200000"/>
              </a:lnSpc>
              <a:buFont typeface="Arial" panose="020B0604020202020204" pitchFamily="34" charset="0"/>
              <a:buChar char="•"/>
            </a:pPr>
            <a:r>
              <a:rPr lang="en-US" b="1" dirty="0">
                <a:latin typeface="Nunito Sans" pitchFamily="2" charset="0"/>
              </a:rPr>
              <a:t>data</a:t>
            </a:r>
            <a:r>
              <a:rPr lang="en-US" dirty="0">
                <a:latin typeface="Nunito Sans" pitchFamily="2" charset="0"/>
              </a:rPr>
              <a:t> - pandas </a:t>
            </a:r>
            <a:r>
              <a:rPr lang="en-US" dirty="0" err="1">
                <a:latin typeface="Nunito Sans" pitchFamily="2" charset="0"/>
              </a:rPr>
              <a:t>DataFrame</a:t>
            </a:r>
            <a:r>
              <a:rPr lang="en-US" dirty="0">
                <a:latin typeface="Nunito Sans" pitchFamily="2" charset="0"/>
              </a:rPr>
              <a:t>, which is a tabular data structure. It contains rows and 			columns, where each column can be accessed using its name.</a:t>
            </a:r>
          </a:p>
          <a:p>
            <a:pPr marL="1657350" lvl="3" indent="-285750">
              <a:lnSpc>
                <a:spcPct val="200000"/>
              </a:lnSpc>
              <a:buFont typeface="Arial" panose="020B0604020202020204" pitchFamily="34" charset="0"/>
              <a:buChar char="•"/>
            </a:pPr>
            <a:r>
              <a:rPr lang="en-US" b="1" dirty="0">
                <a:latin typeface="Nunito Sans" pitchFamily="2" charset="0"/>
              </a:rPr>
              <a:t>data['Age of Propellant']: </a:t>
            </a:r>
            <a:r>
              <a:rPr lang="en-US" dirty="0">
                <a:latin typeface="Nunito Sans" pitchFamily="2" charset="0"/>
              </a:rPr>
              <a:t>Retrieves the 'Age of Propellant' column as a Pandas Series obj	</a:t>
            </a:r>
            <a:r>
              <a:rPr lang="en-US" b="1" dirty="0">
                <a:latin typeface="Nunito Sans" pitchFamily="2" charset="0"/>
              </a:rPr>
              <a:t>data['Shear Strength’]: </a:t>
            </a:r>
            <a:r>
              <a:rPr lang="en-US" dirty="0">
                <a:latin typeface="Nunito Sans" pitchFamily="2" charset="0"/>
              </a:rPr>
              <a:t>Retrieves the `'Age of Propellant'` column as a Pandas Series object.</a:t>
            </a:r>
          </a:p>
          <a:p>
            <a:pPr marL="1657350" lvl="3" indent="-285750">
              <a:lnSpc>
                <a:spcPct val="200000"/>
              </a:lnSpc>
              <a:buFont typeface="Arial" panose="020B0604020202020204" pitchFamily="34" charset="0"/>
              <a:buChar char="•"/>
            </a:pPr>
            <a:r>
              <a:rPr lang="en-US" b="1" dirty="0">
                <a:latin typeface="Nunito Sans" pitchFamily="2" charset="0"/>
              </a:rPr>
              <a:t>.values </a:t>
            </a:r>
            <a:r>
              <a:rPr lang="en-US" dirty="0">
                <a:latin typeface="Nunito Sans" pitchFamily="2" charset="0"/>
              </a:rPr>
              <a:t>attribute extracts the data from the Pandas Series and converts it into a NumPy array. </a:t>
            </a:r>
          </a:p>
          <a:p>
            <a:pPr marL="1657350" lvl="3" indent="-285750">
              <a:lnSpc>
                <a:spcPct val="200000"/>
              </a:lnSpc>
              <a:buFont typeface="Arial" panose="020B0604020202020204" pitchFamily="34" charset="0"/>
              <a:buChar char="•"/>
            </a:pPr>
            <a:r>
              <a:rPr lang="en-US" b="1" dirty="0">
                <a:latin typeface="Nunito Sans" pitchFamily="2" charset="0"/>
              </a:rPr>
              <a:t>Example</a:t>
            </a:r>
            <a:r>
              <a:rPr lang="en-US" dirty="0">
                <a:latin typeface="Nunito Sans" pitchFamily="2" charset="0"/>
              </a:rPr>
              <a:t>: If the column had values [10, 20, 30], then </a:t>
            </a:r>
            <a:r>
              <a:rPr lang="en-US" b="1" dirty="0">
                <a:latin typeface="Nunito Sans" pitchFamily="2" charset="0"/>
              </a:rPr>
              <a:t>X = array([10, 20, 30]).</a:t>
            </a:r>
          </a:p>
          <a:p>
            <a:pPr marL="1657350" lvl="3" indent="-285750">
              <a:lnSpc>
                <a:spcPct val="200000"/>
              </a:lnSpc>
              <a:buFont typeface="Arial" panose="020B0604020202020204" pitchFamily="34" charset="0"/>
              <a:buChar char="•"/>
            </a:pPr>
            <a:r>
              <a:rPr lang="en-US" b="1" dirty="0">
                <a:latin typeface="Nunito Sans" pitchFamily="2" charset="0"/>
              </a:rPr>
              <a:t>Example: </a:t>
            </a:r>
            <a:r>
              <a:rPr lang="en-US" dirty="0">
                <a:latin typeface="Nunito Sans" pitchFamily="2" charset="0"/>
              </a:rPr>
              <a:t>If the column had values [50, 40, 30], then </a:t>
            </a:r>
            <a:r>
              <a:rPr lang="en-US" b="1" dirty="0">
                <a:latin typeface="Nunito Sans" pitchFamily="2" charset="0"/>
              </a:rPr>
              <a:t>Y = array([50, 40, 30]).</a:t>
            </a:r>
          </a:p>
        </p:txBody>
      </p:sp>
      <p:sp>
        <p:nvSpPr>
          <p:cNvPr id="115" name="Google Shape;115;p3">
            <a:extLst>
              <a:ext uri="{FF2B5EF4-FFF2-40B4-BE49-F238E27FC236}">
                <a16:creationId xmlns:a16="http://schemas.microsoft.com/office/drawing/2014/main" id="{4B0C4EEE-A772-CF85-D6E6-AD7290B2F35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B330949-140B-89FA-33BA-C45F8DCF101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5A9338BD-F656-7DBA-7926-D913B1CD76F5}"/>
              </a:ext>
            </a:extLst>
          </p:cNvPr>
          <p:cNvPicPr preferRelativeResize="0"/>
          <p:nvPr/>
        </p:nvPicPr>
        <p:blipFill rotWithShape="1">
          <a:blip r:embed="rId3"/>
          <a:srcRect/>
          <a:stretch>
            <a:fillRect/>
          </a:stretch>
        </p:blipFill>
        <p:spPr>
          <a:xfrm>
            <a:off x="9765440" y="6217790"/>
            <a:ext cx="2356664" cy="298800"/>
          </a:xfrm>
          <a:prstGeom prst="rect">
            <a:avLst/>
          </a:prstGeom>
          <a:noFill/>
          <a:ln>
            <a:noFill/>
          </a:ln>
        </p:spPr>
      </p:pic>
      <p:sp>
        <p:nvSpPr>
          <p:cNvPr id="29700" name="Rectangle 4">
            <a:extLst>
              <a:ext uri="{FF2B5EF4-FFF2-40B4-BE49-F238E27FC236}">
                <a16:creationId xmlns:a16="http://schemas.microsoft.com/office/drawing/2014/main" id="{55348282-3BCB-53EC-E38C-A22C165D520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8969E25F-3488-E88F-DBBC-0C66145E106D}"/>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2F20FAE-6427-E01B-CB1B-72F07B28539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2EB63E0-58FC-FD96-E224-1CD5BAED710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0465ABB-96A6-3D8C-C2E4-C6F949C7BB1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8E3B908-1B7C-D151-B2D2-E0B34E19556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AE39666-71BE-90FE-F45C-B54D141FDE8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4021E7B7-02F8-3807-4287-043860E38A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03149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33255</TotalTime>
  <Words>7729</Words>
  <Application>Microsoft Office PowerPoint</Application>
  <PresentationFormat>Widescreen</PresentationFormat>
  <Paragraphs>1115</Paragraphs>
  <Slides>79</Slides>
  <Notes>79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vt:lpstr>
      <vt:lpstr>Bookman Old Style</vt:lpstr>
      <vt:lpstr>Calibri</vt:lpstr>
      <vt:lpstr>Calibri Light</vt:lpstr>
      <vt:lpstr>Helvetica Neue</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Prabhaa .V.N</cp:lastModifiedBy>
  <cp:revision>536</cp:revision>
  <dcterms:created xsi:type="dcterms:W3CDTF">2024-01-18T06:50:09Z</dcterms:created>
  <dcterms:modified xsi:type="dcterms:W3CDTF">2024-11-20T18:52:08Z</dcterms:modified>
</cp:coreProperties>
</file>