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3605" r:id="rId2"/>
    <p:sldId id="3609" r:id="rId3"/>
    <p:sldId id="3606" r:id="rId4"/>
    <p:sldId id="3696" r:id="rId5"/>
    <p:sldId id="3697" r:id="rId6"/>
    <p:sldId id="3744" r:id="rId7"/>
    <p:sldId id="3745" r:id="rId8"/>
    <p:sldId id="3746" r:id="rId9"/>
    <p:sldId id="3698" r:id="rId10"/>
    <p:sldId id="3741" r:id="rId11"/>
    <p:sldId id="3699" r:id="rId12"/>
    <p:sldId id="3743" r:id="rId13"/>
    <p:sldId id="3748" r:id="rId14"/>
    <p:sldId id="3747" r:id="rId15"/>
    <p:sldId id="3691" r:id="rId16"/>
    <p:sldId id="3704" r:id="rId17"/>
    <p:sldId id="3705" r:id="rId18"/>
    <p:sldId id="3689" r:id="rId19"/>
    <p:sldId id="3706" r:id="rId20"/>
    <p:sldId id="3708" r:id="rId21"/>
    <p:sldId id="3707" r:id="rId22"/>
    <p:sldId id="3695" r:id="rId23"/>
    <p:sldId id="3710" r:id="rId24"/>
    <p:sldId id="3711" r:id="rId25"/>
    <p:sldId id="3712" r:id="rId26"/>
    <p:sldId id="3713" r:id="rId27"/>
    <p:sldId id="3714" r:id="rId28"/>
    <p:sldId id="3715" r:id="rId29"/>
    <p:sldId id="3716" r:id="rId30"/>
    <p:sldId id="3717" r:id="rId31"/>
    <p:sldId id="3718" r:id="rId32"/>
    <p:sldId id="3719" r:id="rId33"/>
    <p:sldId id="3720" r:id="rId34"/>
    <p:sldId id="3721" r:id="rId35"/>
    <p:sldId id="3722" r:id="rId36"/>
    <p:sldId id="3723" r:id="rId37"/>
    <p:sldId id="3724" r:id="rId38"/>
    <p:sldId id="3725" r:id="rId39"/>
    <p:sldId id="3726" r:id="rId40"/>
    <p:sldId id="3727" r:id="rId41"/>
    <p:sldId id="3728" r:id="rId42"/>
    <p:sldId id="3729" r:id="rId43"/>
    <p:sldId id="3730" r:id="rId44"/>
    <p:sldId id="3731" r:id="rId45"/>
    <p:sldId id="3732" r:id="rId46"/>
    <p:sldId id="3733" r:id="rId47"/>
    <p:sldId id="3734" r:id="rId48"/>
    <p:sldId id="3735" r:id="rId49"/>
    <p:sldId id="3736" r:id="rId50"/>
    <p:sldId id="3742" r:id="rId51"/>
    <p:sldId id="3737" r:id="rId52"/>
    <p:sldId id="3738" r:id="rId53"/>
    <p:sldId id="3739" r:id="rId54"/>
    <p:sldId id="3740"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418" autoAdjust="0"/>
  </p:normalViewPr>
  <p:slideViewPr>
    <p:cSldViewPr snapToGrid="0">
      <p:cViewPr varScale="1">
        <p:scale>
          <a:sx n="64" d="100"/>
          <a:sy n="64" d="100"/>
        </p:scale>
        <p:origin x="97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D58E83-2756-4F35-86A3-31B07BD0BCDA}" type="datetimeFigureOut">
              <a:rPr lang="en-IN" smtClean="0"/>
              <a:pPr/>
              <a:t>29-11-2024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E34649-9C1A-4524-8612-C753920C9971}" type="slidenum">
              <a:rPr lang="en-IN" smtClean="0"/>
              <a:pPr/>
              <a:t>‹#›</a:t>
            </a:fld>
            <a:endParaRPr lang="en-IN" dirty="0"/>
          </a:p>
        </p:txBody>
      </p:sp>
    </p:spTree>
    <p:extLst>
      <p:ext uri="{BB962C8B-B14F-4D97-AF65-F5344CB8AC3E}">
        <p14:creationId xmlns:p14="http://schemas.microsoft.com/office/powerpoint/2010/main" val="3884268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7165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1730511-6395-5953-F4E0-2ED609DFCD05}"/>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37E7ACEB-5164-442E-E35F-78B1ED72899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2038483D-E4B1-43B3-80AD-C1AFD78FC48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B31F28AF-6973-82FD-55C6-AF1D18DDA95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3498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766D0BB-71DE-2838-A472-12D7DF1058C1}"/>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08EFE6F3-6670-83F2-7054-06FD6EAF215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B2C3C122-DA34-8812-CB18-80684C19142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22CA7E98-AB5E-888F-D3AF-566C42DF07BD}"/>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46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191BD20-D20D-924C-07F2-BBD20C63D2E2}"/>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469506E8-80B8-78F9-E8AF-44F357A3805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9B274E4-4382-91C4-AA37-8C02415E21E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9C5612CE-2792-29D6-8D70-0CBD4800E896}"/>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4303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318105E-74D2-C879-4B23-056977A8319B}"/>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E4A8E63D-A4DB-DE17-C2FC-482954CDDE4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4462374B-B160-20FF-3F92-1BFB080F9C2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3F91E8A6-CAF1-2E0C-3903-0E974C4B0BE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6322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56A2EDAA-D979-D7C6-07E2-BA88EBC397BE}"/>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1A237A04-EF7C-8EBE-D978-D5EE90B4C49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C2259F36-D1BE-97F0-19B0-F9AB3134D94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4565F095-0546-E0DC-FCFB-066EDB765A00}"/>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58481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3AB474B1-1E13-F95C-120A-06CA3AD961D1}"/>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705722C1-B591-BBA0-811D-BFF499990D2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0D9FBC61-5855-5F2D-416D-A635E897E74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971AD488-58D5-65CA-9CF2-387EBA6BBD42}"/>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4922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A053D77-7D8F-CFB0-D567-CF1E3808A7F0}"/>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DC98F0C9-E7E9-7CD0-B05C-5EE3211F532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E64F089B-11E7-9C0E-EDF3-6E00CA6EDDD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93CFA9A9-BA11-427D-06D7-7B17A2009CA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03121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40224BDE-AB82-0B94-C9AA-9E4EF49034E6}"/>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2267E091-D81B-5704-F3E7-34162880069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4E41C330-5C05-E13E-7640-AE5FF57F573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7E784A92-05A6-6313-F2EC-863AF3792AA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05606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D7E45B63-B3C5-02BF-B4BE-20F5CCB06E0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6D3C44FA-D2A9-4E45-C601-14744C8F3A3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632249BB-DEAC-5527-CE9E-E9E4EED22EC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1D3CBFE3-4D45-FDE3-2DCE-7E7BE44D8D36}"/>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08767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71B7C56-9E32-87F6-54BB-FC6C937561AB}"/>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FD210F36-32C1-630D-2FF9-FB98E65326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8D5577AE-87D3-8E5A-7BBB-03A7476B268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134F056E-5EA5-1FFE-C07F-934F34105B7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4679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061A29F-F4B4-E560-5D34-48AEE0D778A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B7D7ECE7-AD7D-3ED0-843A-ADBE75A6E57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3B699F09-002E-A82A-0483-FBDEA116E23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73B93DD2-22DC-033E-8ED4-89668EEC98F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3553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2A7CB5DC-1BA7-C69C-9DFD-CB459625FC90}"/>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4E3A8CD2-0594-C82A-3F77-76F94A33C2E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E4FB4F47-05C8-5301-33F5-2D23D7049DF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C03A77C2-DC69-EB6D-C0CA-C6D591CB296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42772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806D19EF-9352-413A-1C1A-E50E84B1FA6E}"/>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4072CC6E-C8C5-6332-85FC-FE4FFAE60B4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4B97BF5A-2CF1-25F2-B597-FC644EF2024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F28BF591-EC6E-27FC-91EC-1BDD2B443090}"/>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89295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C2B9FAD-7DC3-F013-ECA7-66565248936A}"/>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C9B98210-2C38-A9C1-0AF7-0FF1CD1D367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4C2DCE70-74AF-860B-E964-A4E6663FC60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65BC3918-549A-E33B-CD45-C1CDEDBEE170}"/>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13304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8B024D48-1E6C-81D5-930A-9584C250A0AE}"/>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CF41102-F349-B300-6A47-DC1307C8153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D5B69806-A23F-75B5-3288-2BDF3A9EB56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2A581BDA-5C51-BC03-ACDF-BE4F7E012B6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8615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6337D66-5143-9BBD-EDF3-0E8E1F5ADFFA}"/>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31180BEC-7F26-7D20-F440-ECA80EB0CEE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E2013CDE-5E0C-B2C0-462C-A8BFF55D171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6FCCF884-30A1-A0FB-8A58-41CEB45372F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83712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D65EF84-D81E-1379-0C16-89903BCE0FE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B7795BFC-7D15-CE46-1F23-6A09D11FCE3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59D7F54E-178A-4E00-B1EB-00F09466BC1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C076E2E5-9EAB-7D90-C728-3CF6E6C24066}"/>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0988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8EAF717-69C2-540C-FD28-F6304B6F5062}"/>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45AD796-C167-C07B-D6CA-05256CB3A6B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28AD4267-7730-62AF-40C1-10ACD0D748C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F42C0D04-347A-54F1-684F-B7CB63F9A982}"/>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5720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C84E221B-10B4-5008-6F81-726F60FB43B1}"/>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E7E25634-F2A1-478F-AFA3-571ADD2B93C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01BCF2E6-A6B1-AA8E-CB9C-BEEBAF9E203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DF48B973-AA7E-EE34-2A8D-6EF3C1913C9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64550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05C4B78-5039-4B2C-CB05-1017EB22A69A}"/>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DC524EC8-C9D3-F073-30D3-A3A36DF36EB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0D147A56-9541-EFC4-5E71-85E26E9C3D8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CB207C1B-C044-E3C0-DE86-99B978E4A8F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29521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F0B7D67-7480-BB3A-C93C-D801896B0335}"/>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0F72D37-97A7-99EC-F997-37A69293AAB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97CC0B0A-A74C-57E7-4577-2A7837C67BA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AEA0C58D-7FDD-96C3-1FD5-9A494437F69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9849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71652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0DDE3126-A6DC-837F-166C-727543F4C106}"/>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7E376126-41DF-F4E4-B4CB-7040FF739CE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BF3E1AD9-AAC3-9460-A7A6-F222A3502AF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997DF2C6-B1AD-69DF-6C96-E322F393B1E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4272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D82AFA8-A23B-E526-D720-1EAE78B770F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26BEDCA5-9606-0E68-3266-442ED478755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60B78786-E91C-1CFE-D4C9-2D66527566F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34EB34BC-F4F7-B4AD-9777-DE79A63C275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11259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5FFEDE04-836C-A2EF-5106-CCCC4FF31E76}"/>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214B45EC-B50E-F258-DCEA-3495950081D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59CBBB83-6622-18DF-1999-CA6640E35A0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EAFA1F5B-99CF-1F68-4AF4-8A45A9A5D9D9}"/>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48206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5387B07C-CDC0-F84F-0112-75BA097C002C}"/>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23C2EB1C-C50E-5EB2-9104-E75848387E2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8E200712-A791-1386-BC2E-AB63B58EBBB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9BFEADBE-84B9-D3DC-61D1-7E1EBE01543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84454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022C7F23-D78F-7814-1CAD-17A776CD20E7}"/>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4BA27A49-300B-E6DF-6B0E-3B42CC9D6C5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8C2E28C3-EC1C-D118-FED2-55626CC1349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4C024F15-5B42-5858-5B0B-0F13E735D2A3}"/>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4535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8457111-4F0E-733D-6500-E8E53CB06342}"/>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C3E574A-750B-4BCF-FE52-206382C695C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2BE7EFFB-F9C5-F66D-BD5F-83167266CFB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B479538B-EB4A-88EE-677F-58B6CAD9B26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192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F820E794-C8E8-BA95-D1D1-352ED25B69B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6BFFBF31-F78F-E896-A0AE-62C203287A9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9D0A6A93-A52C-EF71-AB6A-ECCF1BA9800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3033F5AD-E903-E108-69B1-16497C2C48E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41474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CFE8F39E-5287-0080-5B03-D7C31D28AAEB}"/>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FE57AB8E-7C74-2271-F0CF-8ABEDA1B0E1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D2A73B9C-1C24-E1EC-2CCF-53CF0428847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AB414D6F-13A8-2ECE-6C83-94A58320C4D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07013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DE4C9F9C-832D-331C-64BB-87AB9C5D54EA}"/>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18C9C7B9-42B4-DAAC-95B9-03000DE1149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134DCEE0-487B-CE5D-3574-933796723B3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B2448F27-9B46-D841-101F-86EEF2B6326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00972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4393A0E8-F236-7F0A-143C-09A80815788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9546A602-F156-E7FD-FF46-A03EB24D9C3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92FDD2A9-3B52-0C53-176F-12F3D1D49BD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FAC59B23-A27A-5AE9-105C-A174A0CA7A3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491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D30D3E87-841C-98FB-D88A-61CD8B160A8E}"/>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C11C5954-C5D8-F48B-5265-31327D52F67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C197A717-18C4-2C22-4A07-EC4C23F2723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5792AD5A-D8E2-99DF-9AE5-40FCCC41969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25721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6A65439F-D30B-933F-A2A9-39B0BBB753D9}"/>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B6299F83-A35E-7BB7-66ED-D41AC33FD96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2AB9A88C-17DE-3E3C-1D97-79E62EC2FEA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1510B2E1-6C99-1AC3-8477-BAB289A43ED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81975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39F81D0-E206-F691-79B4-0F7A810137BF}"/>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A9D638B-57D9-83EC-7218-DD506926F98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0A6FBD5C-55AB-BB3D-81F1-8DFA476FD46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1B64762E-1F47-B8EE-1A33-AEDAFAE1EF0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40674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2C857FA-D650-08E3-104D-B33ABC1BC5F3}"/>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97EE9E3D-2017-A4B1-DDFD-E138349308D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A86D0DB9-BA8D-E19E-AD15-5C6D11796AD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1EF0EB72-DDA5-51EA-DBA4-B6D791128670}"/>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80626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6342BC0-8993-02FC-77AD-A03C00572C83}"/>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7F31C4D1-4D90-9924-E081-EF3AE1A73C4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7A16E66-AB9F-4B02-8B5F-7432EA225A2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08FA4DA6-A224-B295-8513-027CD93A547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81710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A0E2AB8-7F40-CB82-79C5-C97424AE826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62DCB791-FB8C-EECB-A3DA-7DE3AEF449C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B43CAEE-90B4-7246-84CD-A28159655E7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6618A347-E8BD-FC17-0A89-7578387C21D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18163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30FDFD5-6C44-F268-57B1-88A46E44BE99}"/>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C00699D3-F825-ED6B-39D6-E2C84C8AB5D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E065846D-3A59-AED3-EC21-BD5D2605898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A995BEE8-2D03-479E-F8D0-35E3FDA7C6A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80531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43B8BABA-7DDB-B5E4-053C-E42F183088CC}"/>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1165427D-F66C-6CC6-D579-3957779D7A4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CC9C162C-1712-33F9-5CBE-E9FE08EEA3B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8D854507-C8B3-5FE4-5163-A902DC30BAC9}"/>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47278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33E1C86F-3046-BF61-0585-119FB7662489}"/>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393CF33E-5856-D1DF-9D12-CF649B2258B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23A7123-A95C-1F93-0D6C-C72D83F0A2B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617C4FF1-8844-7810-BB2C-408A24349273}"/>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35967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C65363C0-8B2E-4C6D-C230-A0B41D09858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247C7F79-B474-BEDE-0AC9-142D657859C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C1E4BB89-F867-A768-A728-DF03184E5B2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484ACF1D-7B3A-6041-2D87-760A7306E1E2}"/>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2381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DDF02F1C-4361-82FB-C530-9D9A67712F7C}"/>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10690D24-CDF2-CE4D-C7B7-078B25DC903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D78C0D9F-7AFC-71AB-D86E-0E03BF58DBF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4B9F5A3E-6414-9169-CBFB-80C1C0AB7379}"/>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1260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8F28A6A6-FB69-2559-2764-50FA03F06946}"/>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EA488D7E-04B4-6E1F-AD4A-6008EB7A5FB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D33FAACE-BE64-44FB-750B-2201052785F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5557C386-72DD-46C5-DB0B-157777483CA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91464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297D6331-8DEB-CF46-D726-AE0B43B8403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9C8EC21D-6C98-AC83-6200-2DFAD0D2ADE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EBFEF12A-7BEF-6474-E8F8-145FE630A7F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1CDDD7B6-F257-AE47-115E-C35C7B977853}"/>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834937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40004F7-BAAC-240B-4A81-D67C1C8B95B4}"/>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EC673C8A-6BAB-F4AE-A2E9-30C85680CCC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0775819A-765A-94A8-BD50-E1D4B9F6146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E6321037-27BB-607A-A7EB-7337826439D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20305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4BADDB42-85FC-88A5-0147-997EAACF064A}"/>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FCA1D64F-A7CB-D127-377B-86A69642F39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7B8E0D00-CD56-7A51-2DB1-DE49BB7C700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43F02D28-0953-A21C-F936-23954F3EA87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80816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F9D50F96-6104-9573-A996-B2FF75718E71}"/>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4A4C9588-BAF5-1A25-41CF-9A747EFC35A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EA98303C-2E4D-88B0-E464-228A3CA571F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72AD2F9F-F294-9474-2A62-97B693CBA1E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97899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F06A1E5-FB5D-4A88-FB4E-2CAC8AFEE57B}"/>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D6150987-3D41-8C5B-5BBF-ED6EE4D2D86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09223988-30AA-F5EC-D998-C1453DD9BED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16CFA6E3-69ED-7222-C77D-691DB96E2BB3}"/>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9412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44802B0F-E49A-033D-6A63-B82BFA10A9DC}"/>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2ED31B97-21F0-0AA5-6700-C04E74778F8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585788E2-A11A-BC3A-2981-DCAB7E8AC4E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BB49C997-5E14-1E5E-738B-1B5D446B37A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5933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399D89C3-FBB1-DD52-9369-12EA552739A6}"/>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E8823F03-F25E-78A9-B97D-65F6E83C40E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50AEC224-5438-A4F4-3EB0-2FB2C129CBF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8C4CF841-C2BB-2D9A-683F-59751D06B02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7701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4F293C04-2F49-9D2F-67AC-B7E0B0F47DA0}"/>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390ECB6A-C0DD-E7D6-957F-7F39C378BFB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DC61F010-EE61-338A-1041-AAFCB71B6CD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9AEFB873-576D-9233-EDE3-3881FEE6562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3411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4103CCA0-064A-11C8-A49A-81C1ADAD6F94}"/>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44CBA379-9B7F-0AA6-4746-9D000BDF1F3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C9432486-78EA-F840-C322-B69678B5D86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7EF68788-7483-B412-2A47-AACA81924F49}"/>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9559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6228E-5996-BEEF-7D2D-69B5F93FF3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FDCECDD-B7C0-4595-1174-3E7C5BCAEB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0DFF7AC-4CA1-FE17-C6D9-A69716B553A6}"/>
              </a:ext>
            </a:extLst>
          </p:cNvPr>
          <p:cNvSpPr>
            <a:spLocks noGrp="1"/>
          </p:cNvSpPr>
          <p:nvPr>
            <p:ph type="dt" sz="half" idx="10"/>
          </p:nvPr>
        </p:nvSpPr>
        <p:spPr/>
        <p:txBody>
          <a:bodyPr/>
          <a:lstStyle/>
          <a:p>
            <a:fld id="{45AA013A-25B9-45A0-9AAA-86993DA53F08}" type="datetimeFigureOut">
              <a:rPr lang="en-IN" smtClean="0"/>
              <a:pPr/>
              <a:t>29-11-2024</a:t>
            </a:fld>
            <a:endParaRPr lang="en-IN" dirty="0"/>
          </a:p>
        </p:txBody>
      </p:sp>
      <p:sp>
        <p:nvSpPr>
          <p:cNvPr id="5" name="Footer Placeholder 4">
            <a:extLst>
              <a:ext uri="{FF2B5EF4-FFF2-40B4-BE49-F238E27FC236}">
                <a16:creationId xmlns:a16="http://schemas.microsoft.com/office/drawing/2014/main" id="{3CF22832-E50F-D739-27C0-E135B711DE9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B26B3A7-7F12-EDD2-A1FE-B4FD91F9DB8C}"/>
              </a:ext>
            </a:extLst>
          </p:cNvPr>
          <p:cNvSpPr>
            <a:spLocks noGrp="1"/>
          </p:cNvSpPr>
          <p:nvPr>
            <p:ph type="sldNum" sz="quarter" idx="12"/>
          </p:nvPr>
        </p:nvSpPr>
        <p:spPr/>
        <p:txBody>
          <a:body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2084680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0620F-4214-DBD6-ACA8-5B6EFC40E2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8AF36C-07BC-3B2A-561F-D09540B481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7F2658-D54A-230B-2AFF-4A5EC1857C51}"/>
              </a:ext>
            </a:extLst>
          </p:cNvPr>
          <p:cNvSpPr>
            <a:spLocks noGrp="1"/>
          </p:cNvSpPr>
          <p:nvPr>
            <p:ph type="dt" sz="half" idx="10"/>
          </p:nvPr>
        </p:nvSpPr>
        <p:spPr/>
        <p:txBody>
          <a:bodyPr/>
          <a:lstStyle/>
          <a:p>
            <a:fld id="{45AA013A-25B9-45A0-9AAA-86993DA53F08}" type="datetimeFigureOut">
              <a:rPr lang="en-IN" smtClean="0"/>
              <a:pPr/>
              <a:t>29-11-2024</a:t>
            </a:fld>
            <a:endParaRPr lang="en-IN" dirty="0"/>
          </a:p>
        </p:txBody>
      </p:sp>
      <p:sp>
        <p:nvSpPr>
          <p:cNvPr id="5" name="Footer Placeholder 4">
            <a:extLst>
              <a:ext uri="{FF2B5EF4-FFF2-40B4-BE49-F238E27FC236}">
                <a16:creationId xmlns:a16="http://schemas.microsoft.com/office/drawing/2014/main" id="{39BED1D5-DC17-8FAD-0011-42D211C3886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B696BFC-8D7E-1897-9B24-5D4DD8EE24AF}"/>
              </a:ext>
            </a:extLst>
          </p:cNvPr>
          <p:cNvSpPr>
            <a:spLocks noGrp="1"/>
          </p:cNvSpPr>
          <p:nvPr>
            <p:ph type="sldNum" sz="quarter" idx="12"/>
          </p:nvPr>
        </p:nvSpPr>
        <p:spPr/>
        <p:txBody>
          <a:body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3061269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C21D82-10CF-2838-AB6F-2E6DE44BC2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34A882-9628-0F63-031B-D8C863A88E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50B9C5-3AA7-999D-0F8B-52311263236D}"/>
              </a:ext>
            </a:extLst>
          </p:cNvPr>
          <p:cNvSpPr>
            <a:spLocks noGrp="1"/>
          </p:cNvSpPr>
          <p:nvPr>
            <p:ph type="dt" sz="half" idx="10"/>
          </p:nvPr>
        </p:nvSpPr>
        <p:spPr/>
        <p:txBody>
          <a:bodyPr/>
          <a:lstStyle/>
          <a:p>
            <a:fld id="{45AA013A-25B9-45A0-9AAA-86993DA53F08}" type="datetimeFigureOut">
              <a:rPr lang="en-IN" smtClean="0"/>
              <a:pPr/>
              <a:t>29-11-2024</a:t>
            </a:fld>
            <a:endParaRPr lang="en-IN" dirty="0"/>
          </a:p>
        </p:txBody>
      </p:sp>
      <p:sp>
        <p:nvSpPr>
          <p:cNvPr id="5" name="Footer Placeholder 4">
            <a:extLst>
              <a:ext uri="{FF2B5EF4-FFF2-40B4-BE49-F238E27FC236}">
                <a16:creationId xmlns:a16="http://schemas.microsoft.com/office/drawing/2014/main" id="{1C58BE4E-026E-1C60-37DD-2857CFCCE9E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421273E-539F-C9A1-0A0B-6DF9252B24F0}"/>
              </a:ext>
            </a:extLst>
          </p:cNvPr>
          <p:cNvSpPr>
            <a:spLocks noGrp="1"/>
          </p:cNvSpPr>
          <p:nvPr>
            <p:ph type="sldNum" sz="quarter" idx="12"/>
          </p:nvPr>
        </p:nvSpPr>
        <p:spPr/>
        <p:txBody>
          <a:body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1257380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101AE-C4D1-7139-AD4A-45C8DE224F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14F223-BDAD-1B08-F618-CD462DACE4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C432CE-2087-0427-8045-5C886A2943A8}"/>
              </a:ext>
            </a:extLst>
          </p:cNvPr>
          <p:cNvSpPr>
            <a:spLocks noGrp="1"/>
          </p:cNvSpPr>
          <p:nvPr>
            <p:ph type="dt" sz="half" idx="10"/>
          </p:nvPr>
        </p:nvSpPr>
        <p:spPr/>
        <p:txBody>
          <a:bodyPr/>
          <a:lstStyle/>
          <a:p>
            <a:fld id="{45AA013A-25B9-45A0-9AAA-86993DA53F08}" type="datetimeFigureOut">
              <a:rPr lang="en-IN" smtClean="0"/>
              <a:pPr/>
              <a:t>29-11-2024</a:t>
            </a:fld>
            <a:endParaRPr lang="en-IN" dirty="0"/>
          </a:p>
        </p:txBody>
      </p:sp>
      <p:sp>
        <p:nvSpPr>
          <p:cNvPr id="5" name="Footer Placeholder 4">
            <a:extLst>
              <a:ext uri="{FF2B5EF4-FFF2-40B4-BE49-F238E27FC236}">
                <a16:creationId xmlns:a16="http://schemas.microsoft.com/office/drawing/2014/main" id="{0E1C0320-9218-6CC7-28D8-9407CA7670F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973C758-3349-7244-FC01-15BFBCD8A65C}"/>
              </a:ext>
            </a:extLst>
          </p:cNvPr>
          <p:cNvSpPr>
            <a:spLocks noGrp="1"/>
          </p:cNvSpPr>
          <p:nvPr>
            <p:ph type="sldNum" sz="quarter" idx="12"/>
          </p:nvPr>
        </p:nvSpPr>
        <p:spPr/>
        <p:txBody>
          <a:body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2929964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4F11F-59A6-C62C-C9A1-5471E4B13F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ACF0FC-591A-1C62-87B2-2587DAF2CA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30E8B8-7DBC-F267-F764-E05AB1433CE1}"/>
              </a:ext>
            </a:extLst>
          </p:cNvPr>
          <p:cNvSpPr>
            <a:spLocks noGrp="1"/>
          </p:cNvSpPr>
          <p:nvPr>
            <p:ph type="dt" sz="half" idx="10"/>
          </p:nvPr>
        </p:nvSpPr>
        <p:spPr/>
        <p:txBody>
          <a:bodyPr/>
          <a:lstStyle/>
          <a:p>
            <a:fld id="{45AA013A-25B9-45A0-9AAA-86993DA53F08}" type="datetimeFigureOut">
              <a:rPr lang="en-IN" smtClean="0"/>
              <a:pPr/>
              <a:t>29-11-2024</a:t>
            </a:fld>
            <a:endParaRPr lang="en-IN" dirty="0"/>
          </a:p>
        </p:txBody>
      </p:sp>
      <p:sp>
        <p:nvSpPr>
          <p:cNvPr id="5" name="Footer Placeholder 4">
            <a:extLst>
              <a:ext uri="{FF2B5EF4-FFF2-40B4-BE49-F238E27FC236}">
                <a16:creationId xmlns:a16="http://schemas.microsoft.com/office/drawing/2014/main" id="{8E4A069B-75F7-D8ED-5497-560E0A26C63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5749602-600C-4713-4A5A-8001B1AC527F}"/>
              </a:ext>
            </a:extLst>
          </p:cNvPr>
          <p:cNvSpPr>
            <a:spLocks noGrp="1"/>
          </p:cNvSpPr>
          <p:nvPr>
            <p:ph type="sldNum" sz="quarter" idx="12"/>
          </p:nvPr>
        </p:nvSpPr>
        <p:spPr/>
        <p:txBody>
          <a:body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3855820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6438-6EF0-959E-7477-49A3E2BD61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DE9F84-C542-20DE-5385-0CFC4F3492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3C8CF0-B542-A2C3-ED52-769D9F22EB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2E5F8B-E214-A193-4AD5-9AC77A5A2E22}"/>
              </a:ext>
            </a:extLst>
          </p:cNvPr>
          <p:cNvSpPr>
            <a:spLocks noGrp="1"/>
          </p:cNvSpPr>
          <p:nvPr>
            <p:ph type="dt" sz="half" idx="10"/>
          </p:nvPr>
        </p:nvSpPr>
        <p:spPr/>
        <p:txBody>
          <a:bodyPr/>
          <a:lstStyle/>
          <a:p>
            <a:fld id="{45AA013A-25B9-45A0-9AAA-86993DA53F08}" type="datetimeFigureOut">
              <a:rPr lang="en-IN" smtClean="0"/>
              <a:pPr/>
              <a:t>29-11-2024</a:t>
            </a:fld>
            <a:endParaRPr lang="en-IN" dirty="0"/>
          </a:p>
        </p:txBody>
      </p:sp>
      <p:sp>
        <p:nvSpPr>
          <p:cNvPr id="6" name="Footer Placeholder 5">
            <a:extLst>
              <a:ext uri="{FF2B5EF4-FFF2-40B4-BE49-F238E27FC236}">
                <a16:creationId xmlns:a16="http://schemas.microsoft.com/office/drawing/2014/main" id="{E2965F36-1773-EED0-6F00-5275372FFE3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08B7A7D-A963-4116-2586-752C9A0ADA05}"/>
              </a:ext>
            </a:extLst>
          </p:cNvPr>
          <p:cNvSpPr>
            <a:spLocks noGrp="1"/>
          </p:cNvSpPr>
          <p:nvPr>
            <p:ph type="sldNum" sz="quarter" idx="12"/>
          </p:nvPr>
        </p:nvSpPr>
        <p:spPr/>
        <p:txBody>
          <a:body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2363944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437D3-7984-1843-4DF4-EDC12568A6A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85190D-0033-B57F-86BA-B4822F4FED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E27762-E4E4-DD52-C139-0658492980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53B2F3F-4AF6-434E-993B-51CAE6A201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04CD2C-A8F7-5BF8-BEA9-626080E128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6EFA8A-D6C3-AF77-F97A-4BB4E6FCAF25}"/>
              </a:ext>
            </a:extLst>
          </p:cNvPr>
          <p:cNvSpPr>
            <a:spLocks noGrp="1"/>
          </p:cNvSpPr>
          <p:nvPr>
            <p:ph type="dt" sz="half" idx="10"/>
          </p:nvPr>
        </p:nvSpPr>
        <p:spPr/>
        <p:txBody>
          <a:bodyPr/>
          <a:lstStyle/>
          <a:p>
            <a:fld id="{45AA013A-25B9-45A0-9AAA-86993DA53F08}" type="datetimeFigureOut">
              <a:rPr lang="en-IN" smtClean="0"/>
              <a:pPr/>
              <a:t>29-11-2024</a:t>
            </a:fld>
            <a:endParaRPr lang="en-IN" dirty="0"/>
          </a:p>
        </p:txBody>
      </p:sp>
      <p:sp>
        <p:nvSpPr>
          <p:cNvPr id="8" name="Footer Placeholder 7">
            <a:extLst>
              <a:ext uri="{FF2B5EF4-FFF2-40B4-BE49-F238E27FC236}">
                <a16:creationId xmlns:a16="http://schemas.microsoft.com/office/drawing/2014/main" id="{89788343-98E4-8FED-B022-5BF85F698EEB}"/>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8A38947D-6C36-BE16-B9D7-D374C83B39BF}"/>
              </a:ext>
            </a:extLst>
          </p:cNvPr>
          <p:cNvSpPr>
            <a:spLocks noGrp="1"/>
          </p:cNvSpPr>
          <p:nvPr>
            <p:ph type="sldNum" sz="quarter" idx="12"/>
          </p:nvPr>
        </p:nvSpPr>
        <p:spPr/>
        <p:txBody>
          <a:body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1513010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C4561-4465-C7A0-8AC4-CC668ACA21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6860E4-B7E4-E81F-46D9-2B08D4AC6EE2}"/>
              </a:ext>
            </a:extLst>
          </p:cNvPr>
          <p:cNvSpPr>
            <a:spLocks noGrp="1"/>
          </p:cNvSpPr>
          <p:nvPr>
            <p:ph type="dt" sz="half" idx="10"/>
          </p:nvPr>
        </p:nvSpPr>
        <p:spPr/>
        <p:txBody>
          <a:bodyPr/>
          <a:lstStyle/>
          <a:p>
            <a:fld id="{45AA013A-25B9-45A0-9AAA-86993DA53F08}" type="datetimeFigureOut">
              <a:rPr lang="en-IN" smtClean="0"/>
              <a:pPr/>
              <a:t>29-11-2024</a:t>
            </a:fld>
            <a:endParaRPr lang="en-IN" dirty="0"/>
          </a:p>
        </p:txBody>
      </p:sp>
      <p:sp>
        <p:nvSpPr>
          <p:cNvPr id="4" name="Footer Placeholder 3">
            <a:extLst>
              <a:ext uri="{FF2B5EF4-FFF2-40B4-BE49-F238E27FC236}">
                <a16:creationId xmlns:a16="http://schemas.microsoft.com/office/drawing/2014/main" id="{79FAB823-6BB9-2109-B769-F355880BC831}"/>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4A4090F7-F34B-BDFD-74E9-82D051BEB9E8}"/>
              </a:ext>
            </a:extLst>
          </p:cNvPr>
          <p:cNvSpPr>
            <a:spLocks noGrp="1"/>
          </p:cNvSpPr>
          <p:nvPr>
            <p:ph type="sldNum" sz="quarter" idx="12"/>
          </p:nvPr>
        </p:nvSpPr>
        <p:spPr/>
        <p:txBody>
          <a:body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667167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23AC81-863B-11CF-7FDA-9A95BEA03C2B}"/>
              </a:ext>
            </a:extLst>
          </p:cNvPr>
          <p:cNvSpPr>
            <a:spLocks noGrp="1"/>
          </p:cNvSpPr>
          <p:nvPr>
            <p:ph type="dt" sz="half" idx="10"/>
          </p:nvPr>
        </p:nvSpPr>
        <p:spPr/>
        <p:txBody>
          <a:bodyPr/>
          <a:lstStyle/>
          <a:p>
            <a:fld id="{45AA013A-25B9-45A0-9AAA-86993DA53F08}" type="datetimeFigureOut">
              <a:rPr lang="en-IN" smtClean="0"/>
              <a:pPr/>
              <a:t>29-11-2024</a:t>
            </a:fld>
            <a:endParaRPr lang="en-IN" dirty="0"/>
          </a:p>
        </p:txBody>
      </p:sp>
      <p:sp>
        <p:nvSpPr>
          <p:cNvPr id="3" name="Footer Placeholder 2">
            <a:extLst>
              <a:ext uri="{FF2B5EF4-FFF2-40B4-BE49-F238E27FC236}">
                <a16:creationId xmlns:a16="http://schemas.microsoft.com/office/drawing/2014/main" id="{3544D250-CD0A-AFEE-A3BD-77427FF2002E}"/>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81760054-1473-5214-3F45-9C08C5812661}"/>
              </a:ext>
            </a:extLst>
          </p:cNvPr>
          <p:cNvSpPr>
            <a:spLocks noGrp="1"/>
          </p:cNvSpPr>
          <p:nvPr>
            <p:ph type="sldNum" sz="quarter" idx="12"/>
          </p:nvPr>
        </p:nvSpPr>
        <p:spPr/>
        <p:txBody>
          <a:body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3788979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A8423-27EA-6BB4-FA53-D1347AC8C0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4FE41E3-B450-9F59-E301-98647A0B17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10D6AA-23AA-386B-69E5-30865DC407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765DCF-E699-5491-471D-E9A82ACCFF0E}"/>
              </a:ext>
            </a:extLst>
          </p:cNvPr>
          <p:cNvSpPr>
            <a:spLocks noGrp="1"/>
          </p:cNvSpPr>
          <p:nvPr>
            <p:ph type="dt" sz="half" idx="10"/>
          </p:nvPr>
        </p:nvSpPr>
        <p:spPr/>
        <p:txBody>
          <a:bodyPr/>
          <a:lstStyle/>
          <a:p>
            <a:fld id="{45AA013A-25B9-45A0-9AAA-86993DA53F08}" type="datetimeFigureOut">
              <a:rPr lang="en-IN" smtClean="0"/>
              <a:pPr/>
              <a:t>29-11-2024</a:t>
            </a:fld>
            <a:endParaRPr lang="en-IN" dirty="0"/>
          </a:p>
        </p:txBody>
      </p:sp>
      <p:sp>
        <p:nvSpPr>
          <p:cNvPr id="6" name="Footer Placeholder 5">
            <a:extLst>
              <a:ext uri="{FF2B5EF4-FFF2-40B4-BE49-F238E27FC236}">
                <a16:creationId xmlns:a16="http://schemas.microsoft.com/office/drawing/2014/main" id="{8974BEA7-454C-7314-FF7C-C0348838576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02766AC-EC7F-94CE-634E-877FE6EF05E1}"/>
              </a:ext>
            </a:extLst>
          </p:cNvPr>
          <p:cNvSpPr>
            <a:spLocks noGrp="1"/>
          </p:cNvSpPr>
          <p:nvPr>
            <p:ph type="sldNum" sz="quarter" idx="12"/>
          </p:nvPr>
        </p:nvSpPr>
        <p:spPr/>
        <p:txBody>
          <a:body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2963244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47970-7893-6770-D390-6166F680DE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45538C-C5B1-B6F3-9D00-261A6A5985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EF5CCF34-6013-8163-F487-02EACF5153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451F65-428D-90C9-0306-9B6585FD13D4}"/>
              </a:ext>
            </a:extLst>
          </p:cNvPr>
          <p:cNvSpPr>
            <a:spLocks noGrp="1"/>
          </p:cNvSpPr>
          <p:nvPr>
            <p:ph type="dt" sz="half" idx="10"/>
          </p:nvPr>
        </p:nvSpPr>
        <p:spPr/>
        <p:txBody>
          <a:bodyPr/>
          <a:lstStyle/>
          <a:p>
            <a:fld id="{45AA013A-25B9-45A0-9AAA-86993DA53F08}" type="datetimeFigureOut">
              <a:rPr lang="en-IN" smtClean="0"/>
              <a:pPr/>
              <a:t>29-11-2024</a:t>
            </a:fld>
            <a:endParaRPr lang="en-IN" dirty="0"/>
          </a:p>
        </p:txBody>
      </p:sp>
      <p:sp>
        <p:nvSpPr>
          <p:cNvPr id="6" name="Footer Placeholder 5">
            <a:extLst>
              <a:ext uri="{FF2B5EF4-FFF2-40B4-BE49-F238E27FC236}">
                <a16:creationId xmlns:a16="http://schemas.microsoft.com/office/drawing/2014/main" id="{7177F0A6-7C72-A6E6-54EC-C1C40AFA203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430B0419-D635-F3A8-327D-4CD033B7A587}"/>
              </a:ext>
            </a:extLst>
          </p:cNvPr>
          <p:cNvSpPr>
            <a:spLocks noGrp="1"/>
          </p:cNvSpPr>
          <p:nvPr>
            <p:ph type="sldNum" sz="quarter" idx="12"/>
          </p:nvPr>
        </p:nvSpPr>
        <p:spPr/>
        <p:txBody>
          <a:body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90553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2F5BB0-BC1D-223F-A810-6BA2B328E7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DB2490-BDEF-82DC-6749-AA143A7D8E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137E66-3A26-5422-D8E8-8D13AF346A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AA013A-25B9-45A0-9AAA-86993DA53F08}" type="datetimeFigureOut">
              <a:rPr lang="en-IN" smtClean="0"/>
              <a:pPr/>
              <a:t>29-11-2024</a:t>
            </a:fld>
            <a:endParaRPr lang="en-IN" dirty="0"/>
          </a:p>
        </p:txBody>
      </p:sp>
      <p:sp>
        <p:nvSpPr>
          <p:cNvPr id="5" name="Footer Placeholder 4">
            <a:extLst>
              <a:ext uri="{FF2B5EF4-FFF2-40B4-BE49-F238E27FC236}">
                <a16:creationId xmlns:a16="http://schemas.microsoft.com/office/drawing/2014/main" id="{2FCE24BB-DE37-169D-9995-9D73D55395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9358A0E0-735B-ABC6-F17F-D42ED9D880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3145126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png"/><Relationship Id="rId4" Type="http://schemas.openxmlformats.org/officeDocument/2006/relationships/image" Target="../media/image13.png"/><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45.png"/><Relationship Id="rId4" Type="http://schemas.openxmlformats.org/officeDocument/2006/relationships/image" Target="../media/image44.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1.xml"/><Relationship Id="rId5" Type="http://schemas.openxmlformats.org/officeDocument/2006/relationships/image" Target="../media/image47.png"/><Relationship Id="rId4" Type="http://schemas.openxmlformats.org/officeDocument/2006/relationships/image" Target="../media/image46.pn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421524" y="793535"/>
            <a:ext cx="10989081" cy="3416279"/>
          </a:xfrm>
          <a:prstGeom prst="rect">
            <a:avLst/>
          </a:prstGeom>
          <a:noFill/>
          <a:ln>
            <a:noFill/>
          </a:ln>
        </p:spPr>
        <p:txBody>
          <a:bodyPr spcFirstLastPara="1" wrap="square" lIns="91425" tIns="45700" rIns="91425" bIns="45700" anchor="t" anchorCtr="0">
            <a:spAutoFit/>
          </a:bodyPr>
          <a:lstStyle/>
          <a:p>
            <a:pPr fontAlgn="base">
              <a:lnSpc>
                <a:spcPct val="150000"/>
              </a:lnSpc>
            </a:pPr>
            <a:r>
              <a:rPr lang="en-US" sz="3600" b="1" dirty="0">
                <a:latin typeface="Nunito Sans"/>
              </a:rPr>
              <a:t>		</a:t>
            </a:r>
          </a:p>
          <a:p>
            <a:pPr fontAlgn="base">
              <a:lnSpc>
                <a:spcPct val="150000"/>
              </a:lnSpc>
            </a:pPr>
            <a:r>
              <a:rPr lang="en-US" sz="3600" b="1" dirty="0">
                <a:latin typeface="Nunito Sans"/>
              </a:rPr>
              <a:t>		</a:t>
            </a:r>
          </a:p>
          <a:p>
            <a:pPr fontAlgn="base">
              <a:lnSpc>
                <a:spcPct val="150000"/>
              </a:lnSpc>
            </a:pPr>
            <a:r>
              <a:rPr lang="en-US" sz="3600" b="1" dirty="0">
                <a:latin typeface="Nunito Sans"/>
              </a:rPr>
              <a:t>					UNIT - IV </a:t>
            </a:r>
          </a:p>
          <a:p>
            <a:pPr fontAlgn="base">
              <a:lnSpc>
                <a:spcPct val="150000"/>
              </a:lnSpc>
            </a:pPr>
            <a:r>
              <a:rPr lang="en-US" sz="3600" b="1" dirty="0">
                <a:latin typeface="Nunito Sans"/>
              </a:rPr>
              <a:t>				NEURAL NETWORKS</a:t>
            </a: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2400" b="1" i="0" u="none" strike="noStrike" kern="1200" cap="none" spc="0" normalizeH="0" baseline="0" noProof="0" dirty="0">
                <a:ln>
                  <a:noFill/>
                </a:ln>
                <a:solidFill>
                  <a:prstClr val="white"/>
                </a:solidFill>
                <a:effectLst/>
                <a:uLnTx/>
                <a:uFillTx/>
                <a:latin typeface="Nunito Sans" pitchFamily="2" charset="0"/>
                <a:ea typeface="Calibri" panose="020F0502020204030204"/>
                <a:cs typeface="Calibri" panose="020F0502020204030204"/>
                <a:sym typeface="Calibri" panose="020F0502020204030204"/>
              </a:rPr>
              <a:t>                                                                                                         MACHINE LEARNING </a:t>
            </a: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9" name="Rectangle 8"/>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908599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B091F91-A519-DE1C-77E0-D8E1313FC18B}"/>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CD05FA7F-9910-65A2-0F3E-B1D216486B26}"/>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NEURAL NETWORK COMPONENTS</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89A28C2A-1EFF-C746-B03B-530FC3EFBF5B}"/>
              </a:ext>
            </a:extLst>
          </p:cNvPr>
          <p:cNvPicPr preferRelativeResize="0"/>
          <p:nvPr/>
        </p:nvPicPr>
        <p:blipFill rotWithShape="1">
          <a:blip r:embed="rId3"/>
          <a:srcRect/>
          <a:stretch>
            <a:fillRect/>
          </a:stretch>
        </p:blipFill>
        <p:spPr>
          <a:xfrm>
            <a:off x="9525600" y="6397670"/>
            <a:ext cx="2356664" cy="298800"/>
          </a:xfrm>
          <a:prstGeom prst="rect">
            <a:avLst/>
          </a:prstGeom>
          <a:noFill/>
          <a:ln>
            <a:noFill/>
          </a:ln>
        </p:spPr>
      </p:pic>
      <p:sp>
        <p:nvSpPr>
          <p:cNvPr id="29700" name="Rectangle 4">
            <a:extLst>
              <a:ext uri="{FF2B5EF4-FFF2-40B4-BE49-F238E27FC236}">
                <a16:creationId xmlns:a16="http://schemas.microsoft.com/office/drawing/2014/main" id="{38AC438B-E689-4928-6CF8-16B9BBF34523}"/>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9F60304C-DDCB-0D9C-5440-BD6752A28697}"/>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BFE8CEDA-59DE-DD96-5B6F-687E6DF2D4B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25C7691F-2EB7-4CB8-A9F0-105081B6716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3A26AA82-7224-8065-EAFE-602AF9FC794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86991DFF-D3E3-20EA-C391-9BF5FA0BA24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24D82CAD-622D-3418-100F-EEF0598427D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 name="TextBox 3">
            <a:extLst>
              <a:ext uri="{FF2B5EF4-FFF2-40B4-BE49-F238E27FC236}">
                <a16:creationId xmlns:a16="http://schemas.microsoft.com/office/drawing/2014/main" id="{79CAE5EF-2F14-6ECB-BE8D-9F38E9F9E963}"/>
              </a:ext>
            </a:extLst>
          </p:cNvPr>
          <p:cNvSpPr txBox="1"/>
          <p:nvPr/>
        </p:nvSpPr>
        <p:spPr>
          <a:xfrm>
            <a:off x="854439" y="1035994"/>
            <a:ext cx="11167672" cy="6055504"/>
          </a:xfrm>
          <a:prstGeom prst="rect">
            <a:avLst/>
          </a:prstGeom>
          <a:noFill/>
        </p:spPr>
        <p:txBody>
          <a:bodyPr wrap="square">
            <a:spAutoFit/>
          </a:bodyPr>
          <a:lstStyle/>
          <a:p>
            <a:pPr>
              <a:lnSpc>
                <a:spcPct val="150000"/>
              </a:lnSpc>
            </a:pPr>
            <a:r>
              <a:rPr lang="en-US" sz="2000" b="1" dirty="0">
                <a:latin typeface="Nunito Sans" pitchFamily="2" charset="0"/>
              </a:rPr>
              <a:t>1. Layers in a Neural Network :  </a:t>
            </a:r>
          </a:p>
          <a:p>
            <a:pPr marL="342900" indent="-342900">
              <a:lnSpc>
                <a:spcPct val="150000"/>
              </a:lnSpc>
              <a:buFont typeface="Arial" panose="020B0604020202020204" pitchFamily="34" charset="0"/>
              <a:buChar char="•"/>
            </a:pPr>
            <a:r>
              <a:rPr lang="en-US" sz="2000" b="1" dirty="0">
                <a:latin typeface="Nunito Sans" pitchFamily="2" charset="0"/>
              </a:rPr>
              <a:t>   Input Layer :  </a:t>
            </a:r>
          </a:p>
          <a:p>
            <a:pPr>
              <a:lnSpc>
                <a:spcPct val="150000"/>
              </a:lnSpc>
            </a:pPr>
            <a:r>
              <a:rPr lang="en-US" sz="2000" dirty="0">
                <a:latin typeface="Nunito Sans" pitchFamily="2" charset="0"/>
              </a:rPr>
              <a:t>     - Accepts data and forwards it to the network.  </a:t>
            </a:r>
          </a:p>
          <a:p>
            <a:pPr>
              <a:lnSpc>
                <a:spcPct val="150000"/>
              </a:lnSpc>
            </a:pPr>
            <a:r>
              <a:rPr lang="en-US" sz="2000" dirty="0">
                <a:latin typeface="Nunito Sans" pitchFamily="2" charset="0"/>
              </a:rPr>
              <a:t>     - No calculations are performed; nodes transmit raw features to the hidden layers.  </a:t>
            </a:r>
          </a:p>
          <a:p>
            <a:pPr marL="342900" indent="-342900">
              <a:lnSpc>
                <a:spcPct val="150000"/>
              </a:lnSpc>
              <a:buFont typeface="Arial" panose="020B0604020202020204" pitchFamily="34" charset="0"/>
              <a:buChar char="•"/>
            </a:pPr>
            <a:r>
              <a:rPr lang="en-US" sz="2000" b="1" dirty="0">
                <a:latin typeface="Nunito Sans" pitchFamily="2" charset="0"/>
              </a:rPr>
              <a:t>   Hidden Layer :  </a:t>
            </a:r>
          </a:p>
          <a:p>
            <a:pPr>
              <a:lnSpc>
                <a:spcPct val="150000"/>
              </a:lnSpc>
            </a:pPr>
            <a:r>
              <a:rPr lang="en-US" sz="2000" dirty="0">
                <a:latin typeface="Nunito Sans" pitchFamily="2" charset="0"/>
              </a:rPr>
              <a:t>     - Processes input data from the input layer.  </a:t>
            </a:r>
          </a:p>
          <a:p>
            <a:pPr>
              <a:lnSpc>
                <a:spcPct val="150000"/>
              </a:lnSpc>
            </a:pPr>
            <a:r>
              <a:rPr lang="en-US" sz="2000" dirty="0">
                <a:latin typeface="Nunito Sans" pitchFamily="2" charset="0"/>
              </a:rPr>
              <a:t>     - Performs transformations and generates automatic features.  </a:t>
            </a:r>
          </a:p>
          <a:p>
            <a:pPr>
              <a:lnSpc>
                <a:spcPct val="150000"/>
              </a:lnSpc>
            </a:pPr>
            <a:r>
              <a:rPr lang="en-US" sz="2000" dirty="0">
                <a:latin typeface="Nunito Sans" pitchFamily="2" charset="0"/>
              </a:rPr>
              <a:t>     - Provides neural networks with their complexity and high performance.  </a:t>
            </a:r>
          </a:p>
          <a:p>
            <a:pPr>
              <a:lnSpc>
                <a:spcPct val="150000"/>
              </a:lnSpc>
            </a:pPr>
            <a:r>
              <a:rPr lang="en-US" sz="2000" dirty="0">
                <a:latin typeface="Nunito Sans" pitchFamily="2" charset="0"/>
              </a:rPr>
              <a:t>     - Can consist of one or multiple layers.  </a:t>
            </a:r>
          </a:p>
          <a:p>
            <a:pPr marL="342900" indent="-342900">
              <a:lnSpc>
                <a:spcPct val="150000"/>
              </a:lnSpc>
              <a:buFont typeface="Arial" panose="020B0604020202020204" pitchFamily="34" charset="0"/>
              <a:buChar char="•"/>
            </a:pPr>
            <a:r>
              <a:rPr lang="en-US" sz="2000" b="1" dirty="0">
                <a:latin typeface="Nunito Sans" pitchFamily="2" charset="0"/>
              </a:rPr>
              <a:t>   Output Layer :  </a:t>
            </a:r>
          </a:p>
          <a:p>
            <a:pPr>
              <a:lnSpc>
                <a:spcPct val="150000"/>
              </a:lnSpc>
            </a:pPr>
            <a:r>
              <a:rPr lang="en-US" sz="2000" dirty="0">
                <a:latin typeface="Nunito Sans" pitchFamily="2" charset="0"/>
              </a:rPr>
              <a:t>     - Delivers the network's final result to the outside world.  </a:t>
            </a:r>
          </a:p>
          <a:p>
            <a:pPr>
              <a:lnSpc>
                <a:spcPct val="150000"/>
              </a:lnSpc>
            </a:pPr>
            <a:r>
              <a:rPr lang="en-US" sz="2000" dirty="0">
                <a:latin typeface="Nunito Sans" pitchFamily="2" charset="0"/>
              </a:rPr>
              <a:t>     - Provides the solution to the problem after processing the input data.  </a:t>
            </a:r>
          </a:p>
          <a:p>
            <a:pPr>
              <a:lnSpc>
                <a:spcPct val="150000"/>
              </a:lnSpc>
            </a:pPr>
            <a:endParaRPr lang="en-US" sz="2000" dirty="0">
              <a:latin typeface="Nunito Sans" pitchFamily="2" charset="0"/>
            </a:endParaRPr>
          </a:p>
        </p:txBody>
      </p:sp>
    </p:spTree>
    <p:extLst>
      <p:ext uri="{BB962C8B-B14F-4D97-AF65-F5344CB8AC3E}">
        <p14:creationId xmlns:p14="http://schemas.microsoft.com/office/powerpoint/2010/main" val="3814835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6D28F467-9E43-4105-9DAD-F57789B0C55E}"/>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4A492D36-3A9D-A824-4A4B-13EFBB649763}"/>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MATHEMATICAL PROOF OF NEED OF NON-LINEARITY IN NEURAL NETWORKS</a:t>
            </a:r>
          </a:p>
        </p:txBody>
      </p:sp>
      <p:sp>
        <p:nvSpPr>
          <p:cNvPr id="29700" name="Rectangle 4">
            <a:extLst>
              <a:ext uri="{FF2B5EF4-FFF2-40B4-BE49-F238E27FC236}">
                <a16:creationId xmlns:a16="http://schemas.microsoft.com/office/drawing/2014/main" id="{83D8B3EB-27A7-245D-D523-48DECAA25351}"/>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269E642D-63F4-6D74-6962-D8BDE413FC93}"/>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07586E0C-BF52-5EAC-8620-876ABD9E89D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3BD79136-6837-6BC5-AC56-0616A631332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D5C4C070-F4F0-807A-67E7-495599B42E4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4F6D0D4F-EA61-8358-E87D-F41D184526C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50F675F8-A1A4-33E7-F83A-6F7B51F2C1A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 name="TextBox 3">
            <a:extLst>
              <a:ext uri="{FF2B5EF4-FFF2-40B4-BE49-F238E27FC236}">
                <a16:creationId xmlns:a16="http://schemas.microsoft.com/office/drawing/2014/main" id="{A31F400A-521E-A0FA-AC5D-2BEDC7510050}"/>
              </a:ext>
            </a:extLst>
          </p:cNvPr>
          <p:cNvSpPr txBox="1"/>
          <p:nvPr/>
        </p:nvSpPr>
        <p:spPr>
          <a:xfrm>
            <a:off x="854439" y="1035995"/>
            <a:ext cx="11167672" cy="1938992"/>
          </a:xfrm>
          <a:prstGeom prst="rect">
            <a:avLst/>
          </a:prstGeom>
          <a:noFill/>
        </p:spPr>
        <p:txBody>
          <a:bodyPr wrap="square">
            <a:spAutoFit/>
          </a:bodyPr>
          <a:lstStyle/>
          <a:p>
            <a:r>
              <a:rPr lang="en-US" sz="2000" b="1" dirty="0">
                <a:latin typeface="Nunito Sans" pitchFamily="2" charset="0"/>
              </a:rPr>
              <a:t>Network Structure:</a:t>
            </a:r>
          </a:p>
          <a:p>
            <a:r>
              <a:rPr lang="en-US" sz="2000" dirty="0">
                <a:latin typeface="Nunito Sans" pitchFamily="2" charset="0"/>
              </a:rPr>
              <a:t>1. Input Layer: Two inputs </a:t>
            </a:r>
          </a:p>
          <a:p>
            <a:endParaRPr lang="en-US" sz="2000" dirty="0">
              <a:latin typeface="Nunito Sans" pitchFamily="2" charset="0"/>
            </a:endParaRPr>
          </a:p>
          <a:p>
            <a:r>
              <a:rPr lang="en-US" sz="2000" dirty="0">
                <a:latin typeface="Nunito Sans" pitchFamily="2" charset="0"/>
              </a:rPr>
              <a:t>2. Hidden Layer: One neuron ​</a:t>
            </a:r>
          </a:p>
          <a:p>
            <a:r>
              <a:rPr lang="en-US" sz="2000" dirty="0">
                <a:latin typeface="Nunito Sans" pitchFamily="2" charset="0"/>
              </a:rPr>
              <a:t> ​.</a:t>
            </a:r>
          </a:p>
          <a:p>
            <a:r>
              <a:rPr lang="en-US" sz="2000" dirty="0">
                <a:latin typeface="Nunito Sans" pitchFamily="2" charset="0"/>
              </a:rPr>
              <a:t>3. Output Layer: One output neuron.</a:t>
            </a:r>
          </a:p>
        </p:txBody>
      </p:sp>
      <p:pic>
        <p:nvPicPr>
          <p:cNvPr id="117" name="Google Shape;117;p3">
            <a:extLst>
              <a:ext uri="{FF2B5EF4-FFF2-40B4-BE49-F238E27FC236}">
                <a16:creationId xmlns:a16="http://schemas.microsoft.com/office/drawing/2014/main" id="{E92F0FED-99F4-98AC-8CCB-3E9726437E7B}"/>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pic>
        <p:nvPicPr>
          <p:cNvPr id="5" name="Picture 4">
            <a:extLst>
              <a:ext uri="{FF2B5EF4-FFF2-40B4-BE49-F238E27FC236}">
                <a16:creationId xmlns:a16="http://schemas.microsoft.com/office/drawing/2014/main" id="{B08EF881-48C1-7A47-0FC5-92B093567B2A}"/>
              </a:ext>
            </a:extLst>
          </p:cNvPr>
          <p:cNvPicPr>
            <a:picLocks noChangeAspect="1"/>
          </p:cNvPicPr>
          <p:nvPr/>
        </p:nvPicPr>
        <p:blipFill>
          <a:blip r:embed="rId4"/>
          <a:stretch>
            <a:fillRect/>
          </a:stretch>
        </p:blipFill>
        <p:spPr>
          <a:xfrm>
            <a:off x="3983563" y="1331243"/>
            <a:ext cx="1008160" cy="365275"/>
          </a:xfrm>
          <a:prstGeom prst="rect">
            <a:avLst/>
          </a:prstGeom>
        </p:spPr>
      </p:pic>
      <p:pic>
        <p:nvPicPr>
          <p:cNvPr id="8" name="Picture 7">
            <a:extLst>
              <a:ext uri="{FF2B5EF4-FFF2-40B4-BE49-F238E27FC236}">
                <a16:creationId xmlns:a16="http://schemas.microsoft.com/office/drawing/2014/main" id="{8B89706E-9CA8-1E11-F8EE-04F7CE197EC6}"/>
              </a:ext>
            </a:extLst>
          </p:cNvPr>
          <p:cNvPicPr>
            <a:picLocks noChangeAspect="1"/>
          </p:cNvPicPr>
          <p:nvPr/>
        </p:nvPicPr>
        <p:blipFill>
          <a:blip r:embed="rId5"/>
          <a:stretch>
            <a:fillRect/>
          </a:stretch>
        </p:blipFill>
        <p:spPr>
          <a:xfrm>
            <a:off x="4272787" y="1960327"/>
            <a:ext cx="469639" cy="365275"/>
          </a:xfrm>
          <a:prstGeom prst="rect">
            <a:avLst/>
          </a:prstGeom>
        </p:spPr>
      </p:pic>
      <p:pic>
        <p:nvPicPr>
          <p:cNvPr id="4098" name="Picture 2" descr="Lightbox">
            <a:extLst>
              <a:ext uri="{FF2B5EF4-FFF2-40B4-BE49-F238E27FC236}">
                <a16:creationId xmlns:a16="http://schemas.microsoft.com/office/drawing/2014/main" id="{7D19036B-9CAC-41DF-4F51-EB7A5D8CF00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0838" y="2931116"/>
            <a:ext cx="6410325" cy="393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155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7DB65450-1721-C904-7354-5064E39B22D7}"/>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61E7E844-5CFB-F23F-3F31-164A758D9DFB}"/>
              </a:ext>
            </a:extLst>
          </p:cNvPr>
          <p:cNvPicPr>
            <a:picLocks noChangeAspect="1"/>
          </p:cNvPicPr>
          <p:nvPr/>
        </p:nvPicPr>
        <p:blipFill>
          <a:blip r:embed="rId3"/>
          <a:stretch>
            <a:fillRect/>
          </a:stretch>
        </p:blipFill>
        <p:spPr>
          <a:xfrm>
            <a:off x="4498377" y="3449436"/>
            <a:ext cx="538319" cy="538319"/>
          </a:xfrm>
          <a:prstGeom prst="rect">
            <a:avLst/>
          </a:prstGeom>
        </p:spPr>
      </p:pic>
      <p:pic>
        <p:nvPicPr>
          <p:cNvPr id="6" name="Picture 5">
            <a:extLst>
              <a:ext uri="{FF2B5EF4-FFF2-40B4-BE49-F238E27FC236}">
                <a16:creationId xmlns:a16="http://schemas.microsoft.com/office/drawing/2014/main" id="{E181F2C2-17F0-74F9-68FB-9FD79DDD03D3}"/>
              </a:ext>
            </a:extLst>
          </p:cNvPr>
          <p:cNvPicPr>
            <a:picLocks noChangeAspect="1"/>
          </p:cNvPicPr>
          <p:nvPr/>
        </p:nvPicPr>
        <p:blipFill>
          <a:blip r:embed="rId4"/>
          <a:stretch>
            <a:fillRect/>
          </a:stretch>
        </p:blipFill>
        <p:spPr>
          <a:xfrm>
            <a:off x="1533214" y="1631743"/>
            <a:ext cx="2121796" cy="406920"/>
          </a:xfrm>
          <a:prstGeom prst="rect">
            <a:avLst/>
          </a:prstGeom>
        </p:spPr>
      </p:pic>
      <p:sp>
        <p:nvSpPr>
          <p:cNvPr id="115" name="Google Shape;115;p3">
            <a:extLst>
              <a:ext uri="{FF2B5EF4-FFF2-40B4-BE49-F238E27FC236}">
                <a16:creationId xmlns:a16="http://schemas.microsoft.com/office/drawing/2014/main" id="{3338D0A0-E9A6-30A0-0E65-002F33DE1479}"/>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MATHEMATICAL MODEL WITHOUT NON-LINEARITY</a:t>
            </a:r>
          </a:p>
        </p:txBody>
      </p:sp>
      <p:sp>
        <p:nvSpPr>
          <p:cNvPr id="29700" name="Rectangle 4">
            <a:extLst>
              <a:ext uri="{FF2B5EF4-FFF2-40B4-BE49-F238E27FC236}">
                <a16:creationId xmlns:a16="http://schemas.microsoft.com/office/drawing/2014/main" id="{B7D6F8C3-011D-640B-E18A-9CF22EE563AD}"/>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2B36F979-D1F2-CBFA-D353-FD253064DE0F}"/>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D7F422B7-A48A-4DA8-DC43-D3BF9D7C97C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1E312962-A8B7-CCC1-69F8-8A18F443868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7D3E58AB-E919-1BAE-E034-26A8BB7585B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31D64096-FCF4-A950-B257-A32459A5E29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B479A481-0600-5DDC-C88C-147B2ED7B2B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 name="TextBox 3">
            <a:extLst>
              <a:ext uri="{FF2B5EF4-FFF2-40B4-BE49-F238E27FC236}">
                <a16:creationId xmlns:a16="http://schemas.microsoft.com/office/drawing/2014/main" id="{5FB1FCA5-A2FE-D905-8EA4-78E384A2DB35}"/>
              </a:ext>
            </a:extLst>
          </p:cNvPr>
          <p:cNvSpPr txBox="1"/>
          <p:nvPr/>
        </p:nvSpPr>
        <p:spPr>
          <a:xfrm>
            <a:off x="854439" y="1050985"/>
            <a:ext cx="11167672" cy="5632311"/>
          </a:xfrm>
          <a:prstGeom prst="rect">
            <a:avLst/>
          </a:prstGeom>
          <a:noFill/>
        </p:spPr>
        <p:txBody>
          <a:bodyPr wrap="square">
            <a:spAutoFit/>
          </a:bodyPr>
          <a:lstStyle/>
          <a:p>
            <a:pPr algn="l" fontAlgn="base"/>
            <a:r>
              <a:rPr lang="en-US" sz="2000" b="1" i="0" dirty="0">
                <a:solidFill>
                  <a:srgbClr val="273239"/>
                </a:solidFill>
                <a:effectLst/>
                <a:latin typeface="Nunito Sans" pitchFamily="2" charset="0"/>
              </a:rPr>
              <a:t>Hidden Layer Calculation:</a:t>
            </a:r>
          </a:p>
          <a:p>
            <a:pPr algn="l" rtl="0" fontAlgn="base">
              <a:spcAft>
                <a:spcPts val="750"/>
              </a:spcAft>
            </a:pPr>
            <a:r>
              <a:rPr lang="en-US" sz="2000" b="0" i="0" dirty="0">
                <a:solidFill>
                  <a:srgbClr val="273239"/>
                </a:solidFill>
                <a:effectLst/>
                <a:latin typeface="Nunito Sans" pitchFamily="2" charset="0"/>
              </a:rPr>
              <a:t>The input to the hidden neuron h1h_1h1​ is calculated as a weighted sum of the inputs plus a bias:</a:t>
            </a:r>
          </a:p>
          <a:p>
            <a:pPr algn="l" fontAlgn="base"/>
            <a:endParaRPr lang="en-US" sz="2000" b="1" i="0" dirty="0">
              <a:solidFill>
                <a:srgbClr val="273239"/>
              </a:solidFill>
              <a:effectLst/>
              <a:latin typeface="Nunito Sans" pitchFamily="2" charset="0"/>
            </a:endParaRPr>
          </a:p>
          <a:p>
            <a:pPr algn="l" fontAlgn="base"/>
            <a:r>
              <a:rPr lang="en-US" sz="2000" b="1" i="0" dirty="0">
                <a:solidFill>
                  <a:srgbClr val="273239"/>
                </a:solidFill>
                <a:effectLst/>
                <a:latin typeface="Nunito Sans" pitchFamily="2" charset="0"/>
              </a:rPr>
              <a:t>Output Layer Calculation:</a:t>
            </a:r>
          </a:p>
          <a:p>
            <a:pPr algn="l" rtl="0" fontAlgn="base">
              <a:spcAft>
                <a:spcPts val="750"/>
              </a:spcAft>
            </a:pPr>
            <a:r>
              <a:rPr lang="en-US" sz="2000" b="0" i="0" dirty="0">
                <a:solidFill>
                  <a:srgbClr val="273239"/>
                </a:solidFill>
                <a:effectLst/>
                <a:latin typeface="Nunito Sans" pitchFamily="2" charset="0"/>
              </a:rPr>
              <a:t>The output neuron is then a weighted sum of the hidden neuron’s output plus a bias:</a:t>
            </a:r>
          </a:p>
          <a:p>
            <a:pPr algn="l" rtl="0" fontAlgn="base">
              <a:spcAft>
                <a:spcPts val="750"/>
              </a:spcAft>
            </a:pPr>
            <a:endParaRPr lang="en-US" sz="2000" b="0" i="0" dirty="0">
              <a:solidFill>
                <a:srgbClr val="273239"/>
              </a:solidFill>
              <a:effectLst/>
              <a:latin typeface="Nunito Sans" pitchFamily="2" charset="0"/>
            </a:endParaRPr>
          </a:p>
          <a:p>
            <a:pPr algn="l" rtl="0" fontAlgn="base">
              <a:spcAft>
                <a:spcPts val="750"/>
              </a:spcAft>
            </a:pPr>
            <a:r>
              <a:rPr lang="en-US" sz="2000" b="0" i="0" dirty="0">
                <a:solidFill>
                  <a:srgbClr val="273239"/>
                </a:solidFill>
                <a:effectLst/>
                <a:latin typeface="Nunito Sans" pitchFamily="2" charset="0"/>
              </a:rPr>
              <a:t>If h1​​ were directly the output of      (no activation function applied, i.e.,  </a:t>
            </a:r>
          </a:p>
          <a:p>
            <a:pPr algn="l" rtl="0" fontAlgn="base">
              <a:spcAft>
                <a:spcPts val="750"/>
              </a:spcAft>
            </a:pPr>
            <a:r>
              <a:rPr lang="en-US" sz="2000" b="0" i="0" dirty="0">
                <a:solidFill>
                  <a:srgbClr val="273239"/>
                </a:solidFill>
                <a:effectLst/>
                <a:latin typeface="Nunito Sans" pitchFamily="2" charset="0"/>
              </a:rPr>
              <a:t>then substituting h1</a:t>
            </a:r>
            <a:r>
              <a:rPr lang="en-US" sz="2000" b="0" i="1" dirty="0">
                <a:solidFill>
                  <a:srgbClr val="273239"/>
                </a:solidFill>
                <a:effectLst/>
                <a:latin typeface="Nunito Sans" pitchFamily="2" charset="0"/>
              </a:rPr>
              <a:t>h</a:t>
            </a:r>
            <a:r>
              <a:rPr lang="en-US" sz="2000" b="0" i="0" dirty="0">
                <a:solidFill>
                  <a:srgbClr val="273239"/>
                </a:solidFill>
                <a:effectLst/>
                <a:latin typeface="Nunito Sans" pitchFamily="2" charset="0"/>
              </a:rPr>
              <a:t>1​ in the output equation yields:</a:t>
            </a:r>
          </a:p>
          <a:p>
            <a:pPr algn="l" rtl="0" fontAlgn="base">
              <a:spcAft>
                <a:spcPts val="750"/>
              </a:spcAft>
            </a:pPr>
            <a:endParaRPr lang="en-US" sz="2000" dirty="0">
              <a:solidFill>
                <a:srgbClr val="273239"/>
              </a:solidFill>
              <a:latin typeface="Nunito Sans" pitchFamily="2" charset="0"/>
            </a:endParaRPr>
          </a:p>
          <a:p>
            <a:pPr algn="l" rtl="0" fontAlgn="base">
              <a:spcAft>
                <a:spcPts val="750"/>
              </a:spcAft>
            </a:pPr>
            <a:endParaRPr lang="en-US" sz="2000" dirty="0">
              <a:solidFill>
                <a:srgbClr val="273239"/>
              </a:solidFill>
              <a:latin typeface="Nunito Sans" pitchFamily="2" charset="0"/>
            </a:endParaRPr>
          </a:p>
          <a:p>
            <a:pPr algn="l" rtl="0" fontAlgn="base">
              <a:spcAft>
                <a:spcPts val="750"/>
              </a:spcAft>
            </a:pPr>
            <a:endParaRPr lang="en-US" sz="2000" dirty="0">
              <a:solidFill>
                <a:srgbClr val="273239"/>
              </a:solidFill>
              <a:latin typeface="Nunito Sans" pitchFamily="2" charset="0"/>
            </a:endParaRPr>
          </a:p>
          <a:p>
            <a:pPr algn="l" rtl="0" fontAlgn="base">
              <a:spcAft>
                <a:spcPts val="750"/>
              </a:spcAft>
            </a:pPr>
            <a:r>
              <a:rPr lang="en-US" sz="2000" b="0" i="0" dirty="0">
                <a:solidFill>
                  <a:srgbClr val="273239"/>
                </a:solidFill>
                <a:effectLst/>
                <a:latin typeface="Nunito Sans" pitchFamily="2" charset="0"/>
              </a:rPr>
              <a:t>This shows that the output neuron is still a linear combination of the inputs </a:t>
            </a:r>
          </a:p>
          <a:p>
            <a:pPr algn="l" rtl="0" fontAlgn="base">
              <a:spcAft>
                <a:spcPts val="750"/>
              </a:spcAft>
            </a:pPr>
            <a:r>
              <a:rPr lang="en-US" sz="2000" b="0" i="1" dirty="0">
                <a:solidFill>
                  <a:srgbClr val="273239"/>
                </a:solidFill>
                <a:effectLst/>
                <a:latin typeface="Nunito Sans" pitchFamily="2" charset="0"/>
              </a:rPr>
              <a:t>Thus, the entire network, despite having multiple layers and weights, effectively performs a linear transformation, equivalent to a single-layer perceptron.</a:t>
            </a:r>
            <a:endParaRPr lang="en-US" sz="2000" b="0" i="0" dirty="0">
              <a:solidFill>
                <a:srgbClr val="273239"/>
              </a:solidFill>
              <a:effectLst/>
              <a:latin typeface="Nunito Sans" pitchFamily="2" charset="0"/>
            </a:endParaRPr>
          </a:p>
        </p:txBody>
      </p:sp>
      <p:pic>
        <p:nvPicPr>
          <p:cNvPr id="117" name="Google Shape;117;p3">
            <a:extLst>
              <a:ext uri="{FF2B5EF4-FFF2-40B4-BE49-F238E27FC236}">
                <a16:creationId xmlns:a16="http://schemas.microsoft.com/office/drawing/2014/main" id="{97B35D6F-D6B7-B8A6-6A14-2B2845E6ECA3}"/>
              </a:ext>
            </a:extLst>
          </p:cNvPr>
          <p:cNvPicPr preferRelativeResize="0"/>
          <p:nvPr/>
        </p:nvPicPr>
        <p:blipFill rotWithShape="1">
          <a:blip r:embed="rId5"/>
          <a:srcRect/>
          <a:stretch>
            <a:fillRect/>
          </a:stretch>
        </p:blipFill>
        <p:spPr>
          <a:xfrm>
            <a:off x="9525600" y="6352700"/>
            <a:ext cx="2356664" cy="298800"/>
          </a:xfrm>
          <a:prstGeom prst="rect">
            <a:avLst/>
          </a:prstGeom>
          <a:noFill/>
          <a:ln>
            <a:noFill/>
          </a:ln>
        </p:spPr>
      </p:pic>
      <p:pic>
        <p:nvPicPr>
          <p:cNvPr id="8" name="Picture 7">
            <a:extLst>
              <a:ext uri="{FF2B5EF4-FFF2-40B4-BE49-F238E27FC236}">
                <a16:creationId xmlns:a16="http://schemas.microsoft.com/office/drawing/2014/main" id="{C30B1CB2-1897-2381-B781-7202A01C7173}"/>
              </a:ext>
            </a:extLst>
          </p:cNvPr>
          <p:cNvPicPr>
            <a:picLocks noChangeAspect="1"/>
          </p:cNvPicPr>
          <p:nvPr/>
        </p:nvPicPr>
        <p:blipFill>
          <a:blip r:embed="rId6"/>
          <a:stretch>
            <a:fillRect/>
          </a:stretch>
        </p:blipFill>
        <p:spPr>
          <a:xfrm>
            <a:off x="1533214" y="3025178"/>
            <a:ext cx="2049023" cy="403822"/>
          </a:xfrm>
          <a:prstGeom prst="rect">
            <a:avLst/>
          </a:prstGeom>
        </p:spPr>
      </p:pic>
      <p:pic>
        <p:nvPicPr>
          <p:cNvPr id="13" name="Picture 12">
            <a:extLst>
              <a:ext uri="{FF2B5EF4-FFF2-40B4-BE49-F238E27FC236}">
                <a16:creationId xmlns:a16="http://schemas.microsoft.com/office/drawing/2014/main" id="{F744891D-6606-4A9B-906B-1B957ACF2891}"/>
              </a:ext>
            </a:extLst>
          </p:cNvPr>
          <p:cNvPicPr>
            <a:picLocks noChangeAspect="1"/>
          </p:cNvPicPr>
          <p:nvPr/>
        </p:nvPicPr>
        <p:blipFill>
          <a:blip r:embed="rId7"/>
          <a:stretch>
            <a:fillRect/>
          </a:stretch>
        </p:blipFill>
        <p:spPr>
          <a:xfrm>
            <a:off x="8921933" y="3512211"/>
            <a:ext cx="1061515" cy="353838"/>
          </a:xfrm>
          <a:prstGeom prst="rect">
            <a:avLst/>
          </a:prstGeom>
        </p:spPr>
      </p:pic>
      <p:pic>
        <p:nvPicPr>
          <p:cNvPr id="15" name="Picture 14">
            <a:extLst>
              <a:ext uri="{FF2B5EF4-FFF2-40B4-BE49-F238E27FC236}">
                <a16:creationId xmlns:a16="http://schemas.microsoft.com/office/drawing/2014/main" id="{81E1CFA9-9289-C4D5-55B1-0B2BF35D5BA5}"/>
              </a:ext>
            </a:extLst>
          </p:cNvPr>
          <p:cNvPicPr>
            <a:picLocks noChangeAspect="1"/>
          </p:cNvPicPr>
          <p:nvPr/>
        </p:nvPicPr>
        <p:blipFill>
          <a:blip r:embed="rId8"/>
          <a:stretch>
            <a:fillRect/>
          </a:stretch>
        </p:blipFill>
        <p:spPr>
          <a:xfrm>
            <a:off x="1533214" y="4187221"/>
            <a:ext cx="4020618" cy="1039036"/>
          </a:xfrm>
          <a:prstGeom prst="rect">
            <a:avLst/>
          </a:prstGeom>
        </p:spPr>
      </p:pic>
      <p:pic>
        <p:nvPicPr>
          <p:cNvPr id="17" name="Picture 16">
            <a:extLst>
              <a:ext uri="{FF2B5EF4-FFF2-40B4-BE49-F238E27FC236}">
                <a16:creationId xmlns:a16="http://schemas.microsoft.com/office/drawing/2014/main" id="{4A3A7E59-9FD4-CC0A-530C-47D5C55CAD6B}"/>
              </a:ext>
            </a:extLst>
          </p:cNvPr>
          <p:cNvPicPr>
            <a:picLocks noChangeAspect="1"/>
          </p:cNvPicPr>
          <p:nvPr/>
        </p:nvPicPr>
        <p:blipFill>
          <a:blip r:embed="rId9"/>
          <a:stretch>
            <a:fillRect/>
          </a:stretch>
        </p:blipFill>
        <p:spPr>
          <a:xfrm>
            <a:off x="9555580" y="5542186"/>
            <a:ext cx="1057456" cy="387238"/>
          </a:xfrm>
          <a:prstGeom prst="rect">
            <a:avLst/>
          </a:prstGeom>
        </p:spPr>
      </p:pic>
    </p:spTree>
    <p:extLst>
      <p:ext uri="{BB962C8B-B14F-4D97-AF65-F5344CB8AC3E}">
        <p14:creationId xmlns:p14="http://schemas.microsoft.com/office/powerpoint/2010/main" val="269885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40F8B057-8200-0B4E-9BD6-0C9EF3997937}"/>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225A77FB-F94D-0C13-5BBF-14A7FEEACA16}"/>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LINEAR ACTIVATION FUNCTIONS</a:t>
            </a:r>
          </a:p>
        </p:txBody>
      </p:sp>
      <p:pic>
        <p:nvPicPr>
          <p:cNvPr id="117" name="Google Shape;117;p3">
            <a:extLst>
              <a:ext uri="{FF2B5EF4-FFF2-40B4-BE49-F238E27FC236}">
                <a16:creationId xmlns:a16="http://schemas.microsoft.com/office/drawing/2014/main" id="{F9F22057-7B9C-80E0-C02C-0E478B93281C}"/>
              </a:ext>
            </a:extLst>
          </p:cNvPr>
          <p:cNvPicPr preferRelativeResize="0"/>
          <p:nvPr/>
        </p:nvPicPr>
        <p:blipFill rotWithShape="1">
          <a:blip r:embed="rId3"/>
          <a:srcRect/>
          <a:stretch>
            <a:fillRect/>
          </a:stretch>
        </p:blipFill>
        <p:spPr>
          <a:xfrm>
            <a:off x="9525600" y="6067887"/>
            <a:ext cx="2356664" cy="298800"/>
          </a:xfrm>
          <a:prstGeom prst="rect">
            <a:avLst/>
          </a:prstGeom>
          <a:noFill/>
          <a:ln>
            <a:noFill/>
          </a:ln>
        </p:spPr>
      </p:pic>
      <p:sp>
        <p:nvSpPr>
          <p:cNvPr id="29700" name="Rectangle 4">
            <a:extLst>
              <a:ext uri="{FF2B5EF4-FFF2-40B4-BE49-F238E27FC236}">
                <a16:creationId xmlns:a16="http://schemas.microsoft.com/office/drawing/2014/main" id="{9322A6CA-9971-E6F0-3F49-9B0099062F86}"/>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CFFB64CB-5779-4D81-9E06-AD398EE0A46B}"/>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763F5899-7C2B-EA03-4F6A-75B3F61E8C2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C1D96415-0438-FC70-55FD-B2ACA36A430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5D4E9040-0176-247D-C4DE-6FB3FD7AD48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58EDBF13-4121-1C3B-46F3-D1F97D51C56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C8D918FC-2D42-67AB-C95D-A9223BE25B4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 name="TextBox 3">
            <a:extLst>
              <a:ext uri="{FF2B5EF4-FFF2-40B4-BE49-F238E27FC236}">
                <a16:creationId xmlns:a16="http://schemas.microsoft.com/office/drawing/2014/main" id="{C38B0567-1C1B-6F0B-0C42-D1249BC92583}"/>
              </a:ext>
            </a:extLst>
          </p:cNvPr>
          <p:cNvSpPr txBox="1"/>
          <p:nvPr/>
        </p:nvSpPr>
        <p:spPr>
          <a:xfrm>
            <a:off x="854439" y="961050"/>
            <a:ext cx="11167672" cy="5132174"/>
          </a:xfrm>
          <a:prstGeom prst="rect">
            <a:avLst/>
          </a:prstGeom>
          <a:noFill/>
        </p:spPr>
        <p:txBody>
          <a:bodyPr wrap="square">
            <a:spAutoFit/>
          </a:bodyPr>
          <a:lstStyle/>
          <a:p>
            <a:pPr>
              <a:lnSpc>
                <a:spcPct val="150000"/>
              </a:lnSpc>
            </a:pPr>
            <a:r>
              <a:rPr lang="en-US" sz="2000" b="1" dirty="0">
                <a:latin typeface="Nunito Sans" pitchFamily="2" charset="0"/>
              </a:rPr>
              <a:t>1. Linear Activation Function:</a:t>
            </a:r>
          </a:p>
          <a:p>
            <a:pPr>
              <a:lnSpc>
                <a:spcPct val="150000"/>
              </a:lnSpc>
            </a:pPr>
            <a:r>
              <a:rPr lang="en-US" sz="2000" dirty="0">
                <a:latin typeface="Nunito Sans" pitchFamily="2" charset="0"/>
              </a:rPr>
              <a:t> Linear Activation Function resembles straight line define by y=x. No matter how many layers the neural network contains, if they all use linear activation functions, the output is a linear combination of the input.</a:t>
            </a:r>
          </a:p>
          <a:p>
            <a:pPr marL="285750" indent="-285750">
              <a:lnSpc>
                <a:spcPct val="150000"/>
              </a:lnSpc>
              <a:buFont typeface="Arial" panose="020B0604020202020204" pitchFamily="34" charset="0"/>
              <a:buChar char="•"/>
            </a:pPr>
            <a:r>
              <a:rPr lang="en-US" sz="2000" dirty="0">
                <a:latin typeface="Nunito Sans" pitchFamily="2" charset="0"/>
              </a:rPr>
              <a:t>The range of the output spans from  </a:t>
            </a:r>
            <a:r>
              <a:rPr lang="en-US" sz="2000" b="1" dirty="0">
                <a:latin typeface="Nunito Sans" pitchFamily="2" charset="0"/>
              </a:rPr>
              <a:t>(−∞ to +∞)</a:t>
            </a:r>
          </a:p>
          <a:p>
            <a:pPr marL="285750" indent="-285750">
              <a:lnSpc>
                <a:spcPct val="150000"/>
              </a:lnSpc>
              <a:buFont typeface="Arial" panose="020B0604020202020204" pitchFamily="34" charset="0"/>
              <a:buChar char="•"/>
            </a:pPr>
            <a:r>
              <a:rPr lang="en-US" sz="2000" b="1" dirty="0">
                <a:latin typeface="Nunito Sans" pitchFamily="2" charset="0"/>
              </a:rPr>
              <a:t>Linear activation function </a:t>
            </a:r>
            <a:r>
              <a:rPr lang="en-US" sz="2000" dirty="0">
                <a:latin typeface="Nunito Sans" pitchFamily="2" charset="0"/>
              </a:rPr>
              <a:t>is used at just one place i.e. output layer.</a:t>
            </a:r>
          </a:p>
          <a:p>
            <a:pPr marL="285750" indent="-285750">
              <a:lnSpc>
                <a:spcPct val="150000"/>
              </a:lnSpc>
              <a:buFont typeface="Arial" panose="020B0604020202020204" pitchFamily="34" charset="0"/>
              <a:buChar char="•"/>
            </a:pPr>
            <a:r>
              <a:rPr lang="en-US" sz="2000" dirty="0">
                <a:latin typeface="Nunito Sans" pitchFamily="2" charset="0"/>
              </a:rPr>
              <a:t>Using linear activation across all layers makes the network’s ability to learn complex patterns limited.</a:t>
            </a:r>
          </a:p>
          <a:p>
            <a:pPr>
              <a:lnSpc>
                <a:spcPct val="150000"/>
              </a:lnSpc>
            </a:pPr>
            <a:endParaRPr lang="en-US" sz="2000" dirty="0">
              <a:latin typeface="Nunito Sans" pitchFamily="2" charset="0"/>
            </a:endParaRPr>
          </a:p>
          <a:p>
            <a:pPr>
              <a:lnSpc>
                <a:spcPct val="150000"/>
              </a:lnSpc>
            </a:pPr>
            <a:r>
              <a:rPr lang="en-US" sz="2000" dirty="0">
                <a:latin typeface="Nunito Sans" pitchFamily="2" charset="0"/>
              </a:rPr>
              <a:t>Linear activation functions are useful for specific tasks but must be combined with non-linear functions to enhance the neural network’s learning and predictive capabilities.</a:t>
            </a:r>
            <a:endParaRPr lang="en-IN" sz="2000" dirty="0">
              <a:latin typeface="Nunito Sans" pitchFamily="2" charset="0"/>
            </a:endParaRPr>
          </a:p>
        </p:txBody>
      </p:sp>
    </p:spTree>
    <p:extLst>
      <p:ext uri="{BB962C8B-B14F-4D97-AF65-F5344CB8AC3E}">
        <p14:creationId xmlns:p14="http://schemas.microsoft.com/office/powerpoint/2010/main" val="2470582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DE6FB934-04AB-CADB-91CC-B5715921BFD7}"/>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3C40A2ED-CE16-8E60-89E8-F12911F7226C}"/>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LINEAR ACTIVATION FUNCTIONS</a:t>
            </a:r>
          </a:p>
        </p:txBody>
      </p:sp>
      <p:sp>
        <p:nvSpPr>
          <p:cNvPr id="29700" name="Rectangle 4">
            <a:extLst>
              <a:ext uri="{FF2B5EF4-FFF2-40B4-BE49-F238E27FC236}">
                <a16:creationId xmlns:a16="http://schemas.microsoft.com/office/drawing/2014/main" id="{0DA45424-93CC-3A9E-7214-8A66ACD9F7FF}"/>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1787C127-0020-C43D-973F-768199154ABF}"/>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83978517-AF46-DF37-1F2D-CC1B56AE1B6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DCDF6FCA-9F34-6803-B2EA-4A61997D594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D368D50E-5E54-02AB-1D1F-951A1FF5B31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4B86273C-2B27-8D81-7ADF-EAA0B6AB49D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79E430D3-8893-5BBF-83DB-B3C7A8F5DCC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2" name="Picture 2" descr="Activation Functions in Neural Networks">
            <a:extLst>
              <a:ext uri="{FF2B5EF4-FFF2-40B4-BE49-F238E27FC236}">
                <a16:creationId xmlns:a16="http://schemas.microsoft.com/office/drawing/2014/main" id="{79645157-1A9E-C657-734E-C3C3547C9A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8526" y="866774"/>
            <a:ext cx="9299540" cy="6042455"/>
          </a:xfrm>
          <a:prstGeom prst="rect">
            <a:avLst/>
          </a:prstGeom>
          <a:noFill/>
          <a:extLst>
            <a:ext uri="{909E8E84-426E-40DD-AFC4-6F175D3DCCD1}">
              <a14:hiddenFill xmlns:a14="http://schemas.microsoft.com/office/drawing/2010/main">
                <a:solidFill>
                  <a:srgbClr val="FFFFFF"/>
                </a:solidFill>
              </a14:hiddenFill>
            </a:ext>
          </a:extLst>
        </p:spPr>
      </p:pic>
      <p:pic>
        <p:nvPicPr>
          <p:cNvPr id="117" name="Google Shape;117;p3">
            <a:extLst>
              <a:ext uri="{FF2B5EF4-FFF2-40B4-BE49-F238E27FC236}">
                <a16:creationId xmlns:a16="http://schemas.microsoft.com/office/drawing/2014/main" id="{A78868E3-8B7A-5C97-312D-3894415BF521}"/>
              </a:ext>
            </a:extLst>
          </p:cNvPr>
          <p:cNvPicPr preferRelativeResize="0"/>
          <p:nvPr/>
        </p:nvPicPr>
        <p:blipFill rotWithShape="1">
          <a:blip r:embed="rId4"/>
          <a:srcRect/>
          <a:stretch>
            <a:fillRect/>
          </a:stretch>
        </p:blipFill>
        <p:spPr>
          <a:xfrm>
            <a:off x="10039350" y="6565692"/>
            <a:ext cx="1887884" cy="220718"/>
          </a:xfrm>
          <a:prstGeom prst="rect">
            <a:avLst/>
          </a:prstGeom>
          <a:noFill/>
          <a:ln>
            <a:noFill/>
          </a:ln>
        </p:spPr>
      </p:pic>
    </p:spTree>
    <p:extLst>
      <p:ext uri="{BB962C8B-B14F-4D97-AF65-F5344CB8AC3E}">
        <p14:creationId xmlns:p14="http://schemas.microsoft.com/office/powerpoint/2010/main" val="2577398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B3CE843-0AFA-47E0-FF0F-05713FC0F08E}"/>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B6F5265F-6666-2249-A44D-9C9BF30825BF}"/>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63552619-7480-8EBF-4884-78654231EC64}"/>
              </a:ext>
            </a:extLst>
          </p:cNvPr>
          <p:cNvSpPr txBox="1"/>
          <p:nvPr/>
        </p:nvSpPr>
        <p:spPr>
          <a:xfrm>
            <a:off x="4239718" y="191183"/>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NON-LINEAR ACTIVATION FUNCTIONS</a:t>
            </a:r>
          </a:p>
        </p:txBody>
      </p:sp>
      <p:sp>
        <p:nvSpPr>
          <p:cNvPr id="29700" name="Rectangle 4">
            <a:extLst>
              <a:ext uri="{FF2B5EF4-FFF2-40B4-BE49-F238E27FC236}">
                <a16:creationId xmlns:a16="http://schemas.microsoft.com/office/drawing/2014/main" id="{D3E8590F-D024-450A-EC2E-9AF360E9DD5F}"/>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FFA69CF3-7E2E-A06B-A0CE-93DBD5E7B042}"/>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97E25F0E-2DA7-CA34-2A60-DAE9B8306EE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B292412B-1F4B-C0FB-1F1F-5FE66A0ACD2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E8583C17-DC08-7BF4-1F6E-21FAE78E419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B0873FA1-D678-14A5-2F63-4103CE9C50B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EB5329DA-D286-9B87-66AC-FE3CF369680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 name="TextBox 2">
            <a:extLst>
              <a:ext uri="{FF2B5EF4-FFF2-40B4-BE49-F238E27FC236}">
                <a16:creationId xmlns:a16="http://schemas.microsoft.com/office/drawing/2014/main" id="{01D8A2DC-BB48-166D-A586-7BC69AB7F9D4}"/>
              </a:ext>
            </a:extLst>
          </p:cNvPr>
          <p:cNvSpPr txBox="1"/>
          <p:nvPr/>
        </p:nvSpPr>
        <p:spPr>
          <a:xfrm>
            <a:off x="440394" y="1022035"/>
            <a:ext cx="12036424" cy="5286062"/>
          </a:xfrm>
          <a:prstGeom prst="rect">
            <a:avLst/>
          </a:prstGeom>
          <a:noFill/>
        </p:spPr>
        <p:txBody>
          <a:bodyPr wrap="square">
            <a:spAutoFit/>
          </a:bodyPr>
          <a:lstStyle/>
          <a:p>
            <a:pPr marL="692785" indent="-234950" algn="l">
              <a:lnSpc>
                <a:spcPct val="150000"/>
              </a:lnSpc>
              <a:spcAft>
                <a:spcPts val="800"/>
              </a:spcAft>
            </a:pP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1. Sigmoid Function :</a:t>
            </a:r>
          </a:p>
          <a:p>
            <a:pPr marL="692785" indent="-234950" algn="l">
              <a:lnSpc>
                <a:spcPct val="150000"/>
              </a:lnSpc>
              <a:spcAft>
                <a:spcPts val="800"/>
              </a:spcAft>
            </a:pP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Sigmoid Activation Function </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is characterized by ‘S’ shape. It is mathematically defined as ​.</a:t>
            </a:r>
          </a:p>
          <a:p>
            <a:pPr marL="692785" indent="-234950" algn="l">
              <a:lnSpc>
                <a:spcPct val="150000"/>
              </a:lnSpc>
              <a:spcAft>
                <a:spcPts val="800"/>
              </a:spcAft>
            </a:pPr>
            <a:endPar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a:p>
            <a:pPr marL="692785" indent="-234950" algn="l">
              <a:lnSpc>
                <a:spcPct val="150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This formula ensures a smooth and continuous output that is essential for gradient-based optimization methods.</a:t>
            </a:r>
          </a:p>
          <a:p>
            <a:pPr marL="800735" indent="-342900" algn="l">
              <a:lnSpc>
                <a:spcPct val="150000"/>
              </a:lnSpc>
              <a:spcAft>
                <a:spcPts val="800"/>
              </a:spcAft>
              <a:buFont typeface="Arial" panose="020B0604020202020204" pitchFamily="34" charset="0"/>
              <a:buChar char="•"/>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It allows neural networks to handle and model complex patterns that linear equations cannot.</a:t>
            </a:r>
          </a:p>
          <a:p>
            <a:pPr marL="800735" indent="-342900" algn="l">
              <a:lnSpc>
                <a:spcPct val="150000"/>
              </a:lnSpc>
              <a:spcAft>
                <a:spcPts val="800"/>
              </a:spcAft>
              <a:buFont typeface="Arial" panose="020B0604020202020204" pitchFamily="34" charset="0"/>
              <a:buChar char="•"/>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The output ranges between 0 and 1, hence useful for binary classification.</a:t>
            </a:r>
          </a:p>
          <a:p>
            <a:pPr marL="800735" indent="-342900" algn="l">
              <a:lnSpc>
                <a:spcPct val="150000"/>
              </a:lnSpc>
              <a:spcAft>
                <a:spcPts val="800"/>
              </a:spcAft>
              <a:buFont typeface="Arial" panose="020B0604020202020204" pitchFamily="34" charset="0"/>
              <a:buChar char="•"/>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The function exhibits a steep gradient when x values are between -2 and 2. This sensitivity means that small changes in input x can cause significant changes in output y, which is critical during the training process.</a:t>
            </a:r>
          </a:p>
        </p:txBody>
      </p:sp>
      <p:pic>
        <p:nvPicPr>
          <p:cNvPr id="117" name="Google Shape;117;p3">
            <a:extLst>
              <a:ext uri="{FF2B5EF4-FFF2-40B4-BE49-F238E27FC236}">
                <a16:creationId xmlns:a16="http://schemas.microsoft.com/office/drawing/2014/main" id="{AEAADF5D-B4B5-78F0-85B4-333A2834CE89}"/>
              </a:ext>
            </a:extLst>
          </p:cNvPr>
          <p:cNvPicPr preferRelativeResize="0"/>
          <p:nvPr/>
        </p:nvPicPr>
        <p:blipFill rotWithShape="1">
          <a:blip r:embed="rId3"/>
          <a:srcRect/>
          <a:stretch>
            <a:fillRect/>
          </a:stretch>
        </p:blipFill>
        <p:spPr>
          <a:xfrm>
            <a:off x="9510610" y="5922778"/>
            <a:ext cx="2240996" cy="272949"/>
          </a:xfrm>
          <a:prstGeom prst="rect">
            <a:avLst/>
          </a:prstGeom>
          <a:noFill/>
          <a:ln>
            <a:noFill/>
          </a:ln>
        </p:spPr>
      </p:pic>
      <p:pic>
        <p:nvPicPr>
          <p:cNvPr id="6" name="Picture 5">
            <a:extLst>
              <a:ext uri="{FF2B5EF4-FFF2-40B4-BE49-F238E27FC236}">
                <a16:creationId xmlns:a16="http://schemas.microsoft.com/office/drawing/2014/main" id="{7D232A8F-EE68-4EB3-F8E0-BDAF56962059}"/>
              </a:ext>
            </a:extLst>
          </p:cNvPr>
          <p:cNvPicPr>
            <a:picLocks noChangeAspect="1"/>
          </p:cNvPicPr>
          <p:nvPr/>
        </p:nvPicPr>
        <p:blipFill>
          <a:blip r:embed="rId4"/>
          <a:stretch>
            <a:fillRect/>
          </a:stretch>
        </p:blipFill>
        <p:spPr>
          <a:xfrm>
            <a:off x="5167460" y="2106842"/>
            <a:ext cx="1437885" cy="591388"/>
          </a:xfrm>
          <a:prstGeom prst="rect">
            <a:avLst/>
          </a:prstGeom>
        </p:spPr>
      </p:pic>
    </p:spTree>
    <p:extLst>
      <p:ext uri="{BB962C8B-B14F-4D97-AF65-F5344CB8AC3E}">
        <p14:creationId xmlns:p14="http://schemas.microsoft.com/office/powerpoint/2010/main" val="1536966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493801E6-6E93-2EC7-8B05-69BF36F3BD0F}"/>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26DD37DA-8B85-AF82-5D93-D8ED6418BE92}"/>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65ECE470-D4CB-A366-E81E-449E77141C8A}"/>
              </a:ext>
            </a:extLst>
          </p:cNvPr>
          <p:cNvSpPr txBox="1"/>
          <p:nvPr/>
        </p:nvSpPr>
        <p:spPr>
          <a:xfrm>
            <a:off x="4419600" y="201619"/>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NON-LINEAR ACTIVATION FUNCTIONS</a:t>
            </a:r>
          </a:p>
        </p:txBody>
      </p:sp>
      <p:sp>
        <p:nvSpPr>
          <p:cNvPr id="29700" name="Rectangle 4">
            <a:extLst>
              <a:ext uri="{FF2B5EF4-FFF2-40B4-BE49-F238E27FC236}">
                <a16:creationId xmlns:a16="http://schemas.microsoft.com/office/drawing/2014/main" id="{58549336-40F8-9CC6-F7CF-8462F156C82F}"/>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D062CE83-5BAE-DB8E-16F8-01E03239F11B}"/>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A549C82A-9022-FD10-C7EA-679D82C62F4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A5CF5311-B1DA-82D1-F0F5-2BDA49A58C3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A2315D6F-0A7B-B22B-BF7F-1EC36C14CC5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FEBC90CB-5AD1-D359-FDD2-CC7EA026C72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DEDFF932-08D7-7967-E6D4-16C11C08DCE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5122" name="Picture 2" descr="Lightbox">
            <a:extLst>
              <a:ext uri="{FF2B5EF4-FFF2-40B4-BE49-F238E27FC236}">
                <a16:creationId xmlns:a16="http://schemas.microsoft.com/office/drawing/2014/main" id="{11FBD548-D8A3-5CA9-9033-2403D960C6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034" y="944888"/>
            <a:ext cx="8409099" cy="5913112"/>
          </a:xfrm>
          <a:prstGeom prst="rect">
            <a:avLst/>
          </a:prstGeom>
          <a:noFill/>
          <a:extLst>
            <a:ext uri="{909E8E84-426E-40DD-AFC4-6F175D3DCCD1}">
              <a14:hiddenFill xmlns:a14="http://schemas.microsoft.com/office/drawing/2010/main">
                <a:solidFill>
                  <a:srgbClr val="FFFFFF"/>
                </a:solidFill>
              </a14:hiddenFill>
            </a:ext>
          </a:extLst>
        </p:spPr>
      </p:pic>
      <p:pic>
        <p:nvPicPr>
          <p:cNvPr id="117" name="Google Shape;117;p3">
            <a:extLst>
              <a:ext uri="{FF2B5EF4-FFF2-40B4-BE49-F238E27FC236}">
                <a16:creationId xmlns:a16="http://schemas.microsoft.com/office/drawing/2014/main" id="{8D52CE7C-6A12-0D61-8A5D-09DC0BAEAB72}"/>
              </a:ext>
            </a:extLst>
          </p:cNvPr>
          <p:cNvPicPr preferRelativeResize="0"/>
          <p:nvPr/>
        </p:nvPicPr>
        <p:blipFill rotWithShape="1">
          <a:blip r:embed="rId4"/>
          <a:srcRect/>
          <a:stretch>
            <a:fillRect/>
          </a:stretch>
        </p:blipFill>
        <p:spPr>
          <a:xfrm>
            <a:off x="9750453" y="6548343"/>
            <a:ext cx="2240996" cy="272949"/>
          </a:xfrm>
          <a:prstGeom prst="rect">
            <a:avLst/>
          </a:prstGeom>
          <a:noFill/>
          <a:ln>
            <a:noFill/>
          </a:ln>
        </p:spPr>
      </p:pic>
    </p:spTree>
    <p:extLst>
      <p:ext uri="{BB962C8B-B14F-4D97-AF65-F5344CB8AC3E}">
        <p14:creationId xmlns:p14="http://schemas.microsoft.com/office/powerpoint/2010/main" val="3174130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65E5028D-5CF7-56B3-C89A-E4984A654E76}"/>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07596C06-5041-CDD9-B527-24E81E6E5AA7}"/>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A292CC5A-E99F-0E23-A88F-6CDBD5D6912A}"/>
              </a:ext>
            </a:extLst>
          </p:cNvPr>
          <p:cNvSpPr txBox="1"/>
          <p:nvPr/>
        </p:nvSpPr>
        <p:spPr>
          <a:xfrm>
            <a:off x="4419600" y="176163"/>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NON-LINEAR ACTIVATION FUNCTIONS</a:t>
            </a:r>
          </a:p>
        </p:txBody>
      </p:sp>
      <p:sp>
        <p:nvSpPr>
          <p:cNvPr id="29700" name="Rectangle 4">
            <a:extLst>
              <a:ext uri="{FF2B5EF4-FFF2-40B4-BE49-F238E27FC236}">
                <a16:creationId xmlns:a16="http://schemas.microsoft.com/office/drawing/2014/main" id="{3D73256D-C414-486E-950D-46A94215E742}"/>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60972AD0-F9CE-25AD-BAC5-27311A2BE5C7}"/>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7BB4EE03-7615-CD7E-60E8-79A0F1D2524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454037F5-5013-D9DF-1658-0485D8A673D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FC552C18-F36A-E9BC-8045-9D59F8FB3CB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148312E6-E433-DE5C-555B-2A36682D9BE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EBBD4BF9-70BF-DD3A-8227-A83079589F0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 name="TextBox 2">
            <a:extLst>
              <a:ext uri="{FF2B5EF4-FFF2-40B4-BE49-F238E27FC236}">
                <a16:creationId xmlns:a16="http://schemas.microsoft.com/office/drawing/2014/main" id="{80CFA9D1-1F43-E31D-2A27-F06B1DB4A791}"/>
              </a:ext>
            </a:extLst>
          </p:cNvPr>
          <p:cNvSpPr txBox="1"/>
          <p:nvPr/>
        </p:nvSpPr>
        <p:spPr>
          <a:xfrm>
            <a:off x="251708" y="932571"/>
            <a:ext cx="12036424" cy="5388655"/>
          </a:xfrm>
          <a:prstGeom prst="rect">
            <a:avLst/>
          </a:prstGeom>
          <a:noFill/>
        </p:spPr>
        <p:txBody>
          <a:bodyPr wrap="square">
            <a:spAutoFit/>
          </a:bodyPr>
          <a:lstStyle/>
          <a:p>
            <a:pPr marL="692785" indent="-234950" algn="l">
              <a:lnSpc>
                <a:spcPct val="150000"/>
              </a:lnSpc>
              <a:spcAft>
                <a:spcPts val="800"/>
              </a:spcAft>
            </a:pP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2. Tanh Activation Function </a:t>
            </a:r>
          </a:p>
          <a:p>
            <a:pPr marL="692785" indent="-234950" algn="l">
              <a:lnSpc>
                <a:spcPct val="150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Tanh function or hyperbolic tangent function, is a shifted version of the sigmoid, allowing it to      stretch across the y-axis. It is defined as:</a:t>
            </a:r>
          </a:p>
          <a:p>
            <a:pPr marL="692785" indent="-234950" algn="l">
              <a:lnSpc>
                <a:spcPct val="150000"/>
              </a:lnSpc>
              <a:spcAft>
                <a:spcPts val="800"/>
              </a:spcAft>
            </a:pPr>
            <a:endPar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a:p>
            <a:pPr marL="692785" indent="-234950" algn="l">
              <a:lnSpc>
                <a:spcPct val="150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Alternatively, it can be expressed using the sigmoid function:</a:t>
            </a:r>
          </a:p>
          <a:p>
            <a:pPr marL="692785" indent="-234950" algn="l">
              <a:lnSpc>
                <a:spcPct val="150000"/>
              </a:lnSpc>
              <a:spcAft>
                <a:spcPts val="800"/>
              </a:spcAft>
            </a:pPr>
            <a:endPar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a:p>
            <a:pPr marL="800735" indent="-342900" algn="l">
              <a:lnSpc>
                <a:spcPct val="150000"/>
              </a:lnSpc>
              <a:spcAft>
                <a:spcPts val="800"/>
              </a:spcAft>
              <a:buFont typeface="Arial" panose="020B0604020202020204" pitchFamily="34" charset="0"/>
              <a:buChar char="•"/>
            </a:pP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Value</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t>
            </a: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Range</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Outputs values from -1 to +1.</a:t>
            </a:r>
          </a:p>
          <a:p>
            <a:pPr marL="800735" indent="-342900" algn="l">
              <a:lnSpc>
                <a:spcPct val="150000"/>
              </a:lnSpc>
              <a:spcAft>
                <a:spcPts val="800"/>
              </a:spcAft>
              <a:buFont typeface="Arial" panose="020B0604020202020204" pitchFamily="34" charset="0"/>
              <a:buChar char="•"/>
            </a:pP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Non-linear: </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Enables modeling of complex data patterns.</a:t>
            </a:r>
          </a:p>
          <a:p>
            <a:pPr marL="800735" indent="-342900" algn="l">
              <a:lnSpc>
                <a:spcPct val="150000"/>
              </a:lnSpc>
              <a:spcAft>
                <a:spcPts val="800"/>
              </a:spcAft>
              <a:buFont typeface="Arial" panose="020B0604020202020204" pitchFamily="34" charset="0"/>
              <a:buChar char="•"/>
            </a:pP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Use in Hidden Layers</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Commonly used in hidden layers due to its zero-centered output, facilitating easier learning for subsequent layers.</a:t>
            </a:r>
          </a:p>
        </p:txBody>
      </p:sp>
      <p:pic>
        <p:nvPicPr>
          <p:cNvPr id="117" name="Google Shape;117;p3">
            <a:extLst>
              <a:ext uri="{FF2B5EF4-FFF2-40B4-BE49-F238E27FC236}">
                <a16:creationId xmlns:a16="http://schemas.microsoft.com/office/drawing/2014/main" id="{B6EAC04A-A093-7977-D392-048488235593}"/>
              </a:ext>
            </a:extLst>
          </p:cNvPr>
          <p:cNvPicPr preferRelativeResize="0"/>
          <p:nvPr/>
        </p:nvPicPr>
        <p:blipFill rotWithShape="1">
          <a:blip r:embed="rId3"/>
          <a:srcRect/>
          <a:stretch>
            <a:fillRect/>
          </a:stretch>
        </p:blipFill>
        <p:spPr>
          <a:xfrm>
            <a:off x="9540590" y="6342506"/>
            <a:ext cx="2240996" cy="272949"/>
          </a:xfrm>
          <a:prstGeom prst="rect">
            <a:avLst/>
          </a:prstGeom>
          <a:noFill/>
          <a:ln>
            <a:noFill/>
          </a:ln>
        </p:spPr>
      </p:pic>
      <p:pic>
        <p:nvPicPr>
          <p:cNvPr id="4" name="Picture 3">
            <a:extLst>
              <a:ext uri="{FF2B5EF4-FFF2-40B4-BE49-F238E27FC236}">
                <a16:creationId xmlns:a16="http://schemas.microsoft.com/office/drawing/2014/main" id="{1B647273-4AF2-A067-9D53-1D8FF77F4659}"/>
              </a:ext>
            </a:extLst>
          </p:cNvPr>
          <p:cNvPicPr>
            <a:picLocks noChangeAspect="1"/>
          </p:cNvPicPr>
          <p:nvPr/>
        </p:nvPicPr>
        <p:blipFill>
          <a:blip r:embed="rId4"/>
          <a:stretch>
            <a:fillRect/>
          </a:stretch>
        </p:blipFill>
        <p:spPr>
          <a:xfrm>
            <a:off x="4018208" y="2509181"/>
            <a:ext cx="3293797" cy="563803"/>
          </a:xfrm>
          <a:prstGeom prst="rect">
            <a:avLst/>
          </a:prstGeom>
        </p:spPr>
      </p:pic>
      <p:pic>
        <p:nvPicPr>
          <p:cNvPr id="6" name="Picture 5">
            <a:extLst>
              <a:ext uri="{FF2B5EF4-FFF2-40B4-BE49-F238E27FC236}">
                <a16:creationId xmlns:a16="http://schemas.microsoft.com/office/drawing/2014/main" id="{541907F1-08B5-F9E1-31F9-38CAC6335FA0}"/>
              </a:ext>
            </a:extLst>
          </p:cNvPr>
          <p:cNvPicPr>
            <a:picLocks noChangeAspect="1"/>
          </p:cNvPicPr>
          <p:nvPr/>
        </p:nvPicPr>
        <p:blipFill>
          <a:blip r:embed="rId5"/>
          <a:stretch>
            <a:fillRect/>
          </a:stretch>
        </p:blipFill>
        <p:spPr>
          <a:xfrm>
            <a:off x="3899387" y="3658108"/>
            <a:ext cx="3562198" cy="422395"/>
          </a:xfrm>
          <a:prstGeom prst="rect">
            <a:avLst/>
          </a:prstGeom>
        </p:spPr>
      </p:pic>
    </p:spTree>
    <p:extLst>
      <p:ext uri="{BB962C8B-B14F-4D97-AF65-F5344CB8AC3E}">
        <p14:creationId xmlns:p14="http://schemas.microsoft.com/office/powerpoint/2010/main" val="257488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E6554437-F647-FDA2-3A13-E1F59A33DC7B}"/>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F554C57E-B7C8-871E-D517-94E6A0474F1B}"/>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61B2AFF4-5855-7EB6-4CE2-032A7222358E}"/>
              </a:ext>
            </a:extLst>
          </p:cNvPr>
          <p:cNvSpPr txBox="1"/>
          <p:nvPr/>
        </p:nvSpPr>
        <p:spPr>
          <a:xfrm>
            <a:off x="4382049" y="156649"/>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NON-LINEAR ACTIVATION FUNCTIONS</a:t>
            </a:r>
          </a:p>
        </p:txBody>
      </p:sp>
      <p:sp>
        <p:nvSpPr>
          <p:cNvPr id="29700" name="Rectangle 4">
            <a:extLst>
              <a:ext uri="{FF2B5EF4-FFF2-40B4-BE49-F238E27FC236}">
                <a16:creationId xmlns:a16="http://schemas.microsoft.com/office/drawing/2014/main" id="{5D842457-32FA-FB81-260D-ECED6B3FF428}"/>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3E01D599-3FE5-049E-A516-F72077FD53C3}"/>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D9E29DC7-2944-2931-3E44-9C81D143A94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E1219D86-A366-A364-F3B5-0324E59170E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7A207C32-1B89-47EE-9FD0-C9470829499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D7F40E01-8A78-8325-FDAD-1BBE8B1FF89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20A38071-6B7C-FBA3-03BE-B6F0807EA7E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6146" name="Picture 2" descr="Lightbox">
            <a:extLst>
              <a:ext uri="{FF2B5EF4-FFF2-40B4-BE49-F238E27FC236}">
                <a16:creationId xmlns:a16="http://schemas.microsoft.com/office/drawing/2014/main" id="{06C862B9-7C3B-3723-CCF5-5CB2020F0D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6417" y="883618"/>
            <a:ext cx="8659166" cy="5974382"/>
          </a:xfrm>
          <a:prstGeom prst="rect">
            <a:avLst/>
          </a:prstGeom>
          <a:noFill/>
          <a:extLst>
            <a:ext uri="{909E8E84-426E-40DD-AFC4-6F175D3DCCD1}">
              <a14:hiddenFill xmlns:a14="http://schemas.microsoft.com/office/drawing/2010/main">
                <a:solidFill>
                  <a:srgbClr val="FFFFFF"/>
                </a:solidFill>
              </a14:hiddenFill>
            </a:ext>
          </a:extLst>
        </p:spPr>
      </p:pic>
      <p:pic>
        <p:nvPicPr>
          <p:cNvPr id="117" name="Google Shape;117;p3">
            <a:extLst>
              <a:ext uri="{FF2B5EF4-FFF2-40B4-BE49-F238E27FC236}">
                <a16:creationId xmlns:a16="http://schemas.microsoft.com/office/drawing/2014/main" id="{DBD22E9E-5087-AE30-D4B6-7B6DD20E8243}"/>
              </a:ext>
            </a:extLst>
          </p:cNvPr>
          <p:cNvPicPr preferRelativeResize="0"/>
          <p:nvPr/>
        </p:nvPicPr>
        <p:blipFill rotWithShape="1">
          <a:blip r:embed="rId4"/>
          <a:srcRect/>
          <a:stretch>
            <a:fillRect/>
          </a:stretch>
        </p:blipFill>
        <p:spPr>
          <a:xfrm>
            <a:off x="9720472" y="6475958"/>
            <a:ext cx="2356664" cy="298800"/>
          </a:xfrm>
          <a:prstGeom prst="rect">
            <a:avLst/>
          </a:prstGeom>
          <a:noFill/>
          <a:ln>
            <a:noFill/>
          </a:ln>
        </p:spPr>
      </p:pic>
    </p:spTree>
    <p:extLst>
      <p:ext uri="{BB962C8B-B14F-4D97-AF65-F5344CB8AC3E}">
        <p14:creationId xmlns:p14="http://schemas.microsoft.com/office/powerpoint/2010/main" val="1962245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90A2DE65-388C-3F7F-28E0-BAB743F2E871}"/>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21CEF5EE-3F21-7B40-C527-A99FD3C0ABE3}"/>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B597C4D-7FD1-756C-97DD-FD4BF5F3023C}"/>
              </a:ext>
            </a:extLst>
          </p:cNvPr>
          <p:cNvSpPr txBox="1"/>
          <p:nvPr/>
        </p:nvSpPr>
        <p:spPr>
          <a:xfrm>
            <a:off x="4288298" y="231067"/>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NON-LINEAR ACTIVATION FUNCTIONS</a:t>
            </a:r>
          </a:p>
        </p:txBody>
      </p:sp>
      <p:sp>
        <p:nvSpPr>
          <p:cNvPr id="29700" name="Rectangle 4">
            <a:extLst>
              <a:ext uri="{FF2B5EF4-FFF2-40B4-BE49-F238E27FC236}">
                <a16:creationId xmlns:a16="http://schemas.microsoft.com/office/drawing/2014/main" id="{369C6643-ED9C-CC16-5566-60B37F7EF39A}"/>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260FB07C-43F2-EE57-838E-89CCFDF4EDF6}"/>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700EDD10-866C-FFE5-FA8F-A71DDC30858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EB57C1AA-EF2F-216B-A6CE-7EB6634EB3C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8F03D269-8CE8-33B7-B0B7-733467CA92F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FAD2D65D-FE63-4E05-849D-139EA73302B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F56FADB4-BC97-5AD4-452D-2E7DEA768F0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B15CF018-4717-6A8B-1E29-23DB74451AB7}"/>
              </a:ext>
            </a:extLst>
          </p:cNvPr>
          <p:cNvPicPr preferRelativeResize="0"/>
          <p:nvPr/>
        </p:nvPicPr>
        <p:blipFill rotWithShape="1">
          <a:blip r:embed="rId3"/>
          <a:srcRect/>
          <a:stretch>
            <a:fillRect/>
          </a:stretch>
        </p:blipFill>
        <p:spPr>
          <a:xfrm>
            <a:off x="9878518" y="6520721"/>
            <a:ext cx="2048716" cy="192920"/>
          </a:xfrm>
          <a:prstGeom prst="rect">
            <a:avLst/>
          </a:prstGeom>
          <a:noFill/>
          <a:ln>
            <a:noFill/>
          </a:ln>
        </p:spPr>
      </p:pic>
      <p:sp>
        <p:nvSpPr>
          <p:cNvPr id="8" name="TextBox 7">
            <a:extLst>
              <a:ext uri="{FF2B5EF4-FFF2-40B4-BE49-F238E27FC236}">
                <a16:creationId xmlns:a16="http://schemas.microsoft.com/office/drawing/2014/main" id="{6A184D0B-B8E2-3135-5614-9815C35237DD}"/>
              </a:ext>
            </a:extLst>
          </p:cNvPr>
          <p:cNvSpPr txBox="1"/>
          <p:nvPr/>
        </p:nvSpPr>
        <p:spPr>
          <a:xfrm>
            <a:off x="984657" y="939497"/>
            <a:ext cx="10407868" cy="5760551"/>
          </a:xfrm>
          <a:prstGeom prst="rect">
            <a:avLst/>
          </a:prstGeom>
          <a:noFill/>
        </p:spPr>
        <p:txBody>
          <a:bodyPr wrap="square">
            <a:spAutoFit/>
          </a:bodyPr>
          <a:lstStyle/>
          <a:p>
            <a:pPr algn="l" fontAlgn="base"/>
            <a:r>
              <a:rPr lang="en-US" sz="2000" b="1" i="0" dirty="0">
                <a:solidFill>
                  <a:srgbClr val="273239"/>
                </a:solidFill>
                <a:effectLst/>
                <a:latin typeface="Nunito" pitchFamily="2" charset="0"/>
              </a:rPr>
              <a:t>3. </a:t>
            </a:r>
            <a:r>
              <a:rPr lang="en-US" sz="2000" b="1" i="0" dirty="0" err="1">
                <a:solidFill>
                  <a:srgbClr val="273239"/>
                </a:solidFill>
                <a:effectLst/>
                <a:latin typeface="Nunito" pitchFamily="2" charset="0"/>
              </a:rPr>
              <a:t>ReLU</a:t>
            </a:r>
            <a:r>
              <a:rPr lang="en-US" sz="2000" b="1" i="0" dirty="0">
                <a:solidFill>
                  <a:srgbClr val="273239"/>
                </a:solidFill>
                <a:effectLst/>
                <a:latin typeface="Nunito" pitchFamily="2" charset="0"/>
              </a:rPr>
              <a:t> (Rectified Linear Unit) Function :</a:t>
            </a:r>
          </a:p>
          <a:p>
            <a:pPr algn="l" fontAlgn="base"/>
            <a:endParaRPr lang="en-US" sz="2000" b="1" i="0" dirty="0">
              <a:solidFill>
                <a:srgbClr val="273239"/>
              </a:solidFill>
              <a:effectLst/>
              <a:latin typeface="Nunito" pitchFamily="2" charset="0"/>
            </a:endParaRPr>
          </a:p>
          <a:p>
            <a:pPr algn="l" rtl="0" fontAlgn="base">
              <a:spcAft>
                <a:spcPts val="750"/>
              </a:spcAft>
            </a:pPr>
            <a:r>
              <a:rPr lang="en-US" sz="2000" b="1" i="0" dirty="0" err="1">
                <a:effectLst/>
                <a:latin typeface="Nunito" pitchFamily="2" charset="0"/>
              </a:rPr>
              <a:t>ReLU</a:t>
            </a:r>
            <a:r>
              <a:rPr lang="en-US" sz="2000" b="1" i="0" dirty="0">
                <a:effectLst/>
                <a:latin typeface="Nunito" pitchFamily="2" charset="0"/>
              </a:rPr>
              <a:t> Function </a:t>
            </a:r>
            <a:r>
              <a:rPr lang="en-US" sz="2000" b="0" i="0" dirty="0">
                <a:solidFill>
                  <a:srgbClr val="273239"/>
                </a:solidFill>
                <a:effectLst/>
                <a:latin typeface="Nunito" pitchFamily="2" charset="0"/>
              </a:rPr>
              <a:t>is defined by </a:t>
            </a:r>
            <a:r>
              <a:rPr lang="en-US" sz="2000" b="0" i="0" dirty="0">
                <a:solidFill>
                  <a:srgbClr val="273239"/>
                </a:solidFill>
                <a:effectLst/>
                <a:latin typeface="KaTeX_Main"/>
              </a:rPr>
              <a:t>A(x)=max⁡(0,x)</a:t>
            </a:r>
            <a:r>
              <a:rPr lang="en-US" sz="2000" b="0" i="1" dirty="0">
                <a:solidFill>
                  <a:srgbClr val="273239"/>
                </a:solidFill>
                <a:effectLst/>
                <a:latin typeface="KaTeX_Math"/>
              </a:rPr>
              <a:t>A</a:t>
            </a:r>
            <a:r>
              <a:rPr lang="en-US" sz="2000" b="0" i="0" dirty="0">
                <a:solidFill>
                  <a:srgbClr val="273239"/>
                </a:solidFill>
                <a:effectLst/>
                <a:latin typeface="KaTeX_Main"/>
              </a:rPr>
              <a:t>(</a:t>
            </a:r>
            <a:r>
              <a:rPr lang="en-US" sz="2000" b="0" i="1" dirty="0">
                <a:solidFill>
                  <a:srgbClr val="273239"/>
                </a:solidFill>
                <a:effectLst/>
                <a:latin typeface="KaTeX_Math"/>
              </a:rPr>
              <a:t>x</a:t>
            </a:r>
            <a:r>
              <a:rPr lang="en-US" sz="2000" b="0" i="0" dirty="0">
                <a:solidFill>
                  <a:srgbClr val="273239"/>
                </a:solidFill>
                <a:effectLst/>
                <a:latin typeface="KaTeX_Main"/>
              </a:rPr>
              <a:t>)=max(0,</a:t>
            </a:r>
            <a:r>
              <a:rPr lang="en-US" sz="2000" b="0" i="1" dirty="0">
                <a:solidFill>
                  <a:srgbClr val="273239"/>
                </a:solidFill>
                <a:effectLst/>
                <a:latin typeface="KaTeX_Math"/>
              </a:rPr>
              <a:t>x</a:t>
            </a:r>
            <a:r>
              <a:rPr lang="en-US" sz="2000" b="0" i="0" dirty="0">
                <a:solidFill>
                  <a:srgbClr val="273239"/>
                </a:solidFill>
                <a:effectLst/>
                <a:latin typeface="KaTeX_Main"/>
              </a:rPr>
              <a:t>)</a:t>
            </a:r>
            <a:r>
              <a:rPr lang="en-US" sz="2000" b="0" i="0" dirty="0">
                <a:solidFill>
                  <a:srgbClr val="273239"/>
                </a:solidFill>
                <a:effectLst/>
                <a:latin typeface="Nunito" pitchFamily="2" charset="0"/>
              </a:rPr>
              <a:t>, this means that if the input x is positive, </a:t>
            </a:r>
            <a:r>
              <a:rPr lang="en-US" sz="2000" b="0" i="0" dirty="0" err="1">
                <a:solidFill>
                  <a:srgbClr val="273239"/>
                </a:solidFill>
                <a:effectLst/>
                <a:latin typeface="Nunito" pitchFamily="2" charset="0"/>
              </a:rPr>
              <a:t>ReLU</a:t>
            </a:r>
            <a:r>
              <a:rPr lang="en-US" sz="2000" b="0" i="0" dirty="0">
                <a:solidFill>
                  <a:srgbClr val="273239"/>
                </a:solidFill>
                <a:effectLst/>
                <a:latin typeface="Nunito" pitchFamily="2" charset="0"/>
              </a:rPr>
              <a:t> returns x, if the input is negative, it returns 0.</a:t>
            </a:r>
          </a:p>
          <a:p>
            <a:pPr algn="l" rtl="0" fontAlgn="base">
              <a:spcAft>
                <a:spcPts val="750"/>
              </a:spcAft>
            </a:pPr>
            <a:endParaRPr lang="en-US" sz="2000" b="0" i="0" dirty="0">
              <a:solidFill>
                <a:srgbClr val="273239"/>
              </a:solidFill>
              <a:effectLst/>
              <a:latin typeface="Nunito" pitchFamily="2" charset="0"/>
            </a:endParaRPr>
          </a:p>
          <a:p>
            <a:pPr algn="l" fontAlgn="base">
              <a:spcAft>
                <a:spcPts val="1800"/>
              </a:spcAft>
              <a:buFont typeface="Arial" panose="020B0604020202020204" pitchFamily="34" charset="0"/>
              <a:buChar char="•"/>
            </a:pPr>
            <a:r>
              <a:rPr lang="en-US" sz="2000" b="1" i="0" dirty="0">
                <a:solidFill>
                  <a:srgbClr val="273239"/>
                </a:solidFill>
                <a:effectLst/>
                <a:latin typeface="Nunito" pitchFamily="2" charset="0"/>
              </a:rPr>
              <a:t>Value Range</a:t>
            </a:r>
            <a:r>
              <a:rPr lang="en-US" sz="2000" b="0" i="0" dirty="0">
                <a:solidFill>
                  <a:srgbClr val="273239"/>
                </a:solidFill>
                <a:effectLst/>
                <a:latin typeface="Nunito" pitchFamily="2" charset="0"/>
              </a:rPr>
              <a:t>: </a:t>
            </a:r>
          </a:p>
          <a:p>
            <a:pPr algn="l" fontAlgn="base">
              <a:spcAft>
                <a:spcPts val="1800"/>
              </a:spcAft>
            </a:pPr>
            <a:r>
              <a:rPr lang="en-US" sz="2000" b="0" i="0" dirty="0">
                <a:solidFill>
                  <a:srgbClr val="273239"/>
                </a:solidFill>
                <a:effectLst/>
                <a:latin typeface="KaTeX_Main"/>
              </a:rPr>
              <a:t>[0,∞)[0,∞)</a:t>
            </a:r>
            <a:r>
              <a:rPr lang="en-US" sz="2000" b="0" i="0" dirty="0">
                <a:solidFill>
                  <a:srgbClr val="273239"/>
                </a:solidFill>
                <a:effectLst/>
                <a:latin typeface="Nunito" pitchFamily="2" charset="0"/>
              </a:rPr>
              <a:t>, meaning the function only outputs non-negative values.</a:t>
            </a:r>
          </a:p>
          <a:p>
            <a:pPr algn="l" fontAlgn="base">
              <a:spcAft>
                <a:spcPts val="1800"/>
              </a:spcAft>
              <a:buFont typeface="Arial" panose="020B0604020202020204" pitchFamily="34" charset="0"/>
              <a:buChar char="•"/>
            </a:pPr>
            <a:r>
              <a:rPr lang="en-US" sz="2000" b="1" i="0" dirty="0">
                <a:solidFill>
                  <a:srgbClr val="273239"/>
                </a:solidFill>
                <a:effectLst/>
                <a:latin typeface="Nunito" pitchFamily="2" charset="0"/>
              </a:rPr>
              <a:t>Nature</a:t>
            </a:r>
            <a:r>
              <a:rPr lang="en-US" sz="2000" b="0" i="0" dirty="0">
                <a:solidFill>
                  <a:srgbClr val="273239"/>
                </a:solidFill>
                <a:effectLst/>
                <a:latin typeface="Nunito" pitchFamily="2" charset="0"/>
              </a:rPr>
              <a:t>: </a:t>
            </a:r>
          </a:p>
          <a:p>
            <a:pPr algn="l" fontAlgn="base">
              <a:spcAft>
                <a:spcPts val="1800"/>
              </a:spcAft>
            </a:pPr>
            <a:r>
              <a:rPr lang="en-US" sz="2000" b="0" i="0" dirty="0">
                <a:solidFill>
                  <a:srgbClr val="273239"/>
                </a:solidFill>
                <a:effectLst/>
                <a:latin typeface="Nunito" pitchFamily="2" charset="0"/>
              </a:rPr>
              <a:t>It is a </a:t>
            </a:r>
            <a:r>
              <a:rPr lang="en-US" sz="2000" b="1" i="0" dirty="0">
                <a:solidFill>
                  <a:srgbClr val="273239"/>
                </a:solidFill>
                <a:effectLst/>
                <a:latin typeface="Nunito" pitchFamily="2" charset="0"/>
              </a:rPr>
              <a:t>non-linear</a:t>
            </a:r>
            <a:r>
              <a:rPr lang="en-US" sz="2000" b="0" i="0" dirty="0">
                <a:solidFill>
                  <a:srgbClr val="273239"/>
                </a:solidFill>
                <a:effectLst/>
                <a:latin typeface="Nunito" pitchFamily="2" charset="0"/>
              </a:rPr>
              <a:t> activation function, allowing neural networks to learn complex patterns and making backpropagation more efficient.</a:t>
            </a:r>
          </a:p>
          <a:p>
            <a:pPr algn="l" fontAlgn="base">
              <a:spcAft>
                <a:spcPts val="1800"/>
              </a:spcAft>
              <a:buFont typeface="Arial" panose="020B0604020202020204" pitchFamily="34" charset="0"/>
              <a:buChar char="•"/>
            </a:pPr>
            <a:r>
              <a:rPr lang="en-US" sz="2000" b="1" i="0" dirty="0">
                <a:solidFill>
                  <a:srgbClr val="273239"/>
                </a:solidFill>
                <a:effectLst/>
                <a:latin typeface="Nunito" pitchFamily="2" charset="0"/>
              </a:rPr>
              <a:t>Advantage over other Activation: </a:t>
            </a:r>
          </a:p>
          <a:p>
            <a:pPr algn="l" fontAlgn="base">
              <a:spcAft>
                <a:spcPts val="1800"/>
              </a:spcAft>
            </a:pPr>
            <a:r>
              <a:rPr lang="en-US" sz="2000" b="0" i="0" dirty="0" err="1">
                <a:solidFill>
                  <a:srgbClr val="273239"/>
                </a:solidFill>
                <a:effectLst/>
                <a:latin typeface="Nunito" pitchFamily="2" charset="0"/>
              </a:rPr>
              <a:t>ReLU</a:t>
            </a:r>
            <a:r>
              <a:rPr lang="en-US" sz="2000" b="0" i="0" dirty="0">
                <a:solidFill>
                  <a:srgbClr val="273239"/>
                </a:solidFill>
                <a:effectLst/>
                <a:latin typeface="Nunito" pitchFamily="2" charset="0"/>
              </a:rPr>
              <a:t> is less computationally expensive than tanh and sigmoid because it involves simpler mathematical operations. At a time only a few neurons are activated making the network sparse making it efficient and easy for computation.</a:t>
            </a:r>
          </a:p>
        </p:txBody>
      </p:sp>
    </p:spTree>
    <p:extLst>
      <p:ext uri="{BB962C8B-B14F-4D97-AF65-F5344CB8AC3E}">
        <p14:creationId xmlns:p14="http://schemas.microsoft.com/office/powerpoint/2010/main" val="117622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4527B6D7-F119-7711-BDC8-0E26241CDC58}"/>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A891DCD8-C8A8-313E-F5EA-3E5F0F6EC2C0}"/>
              </a:ext>
            </a:extLst>
          </p:cNvPr>
          <p:cNvSpPr txBox="1"/>
          <p:nvPr/>
        </p:nvSpPr>
        <p:spPr>
          <a:xfrm>
            <a:off x="721327" y="793534"/>
            <a:ext cx="12380076" cy="6093936"/>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Definition:</a:t>
            </a:r>
          </a:p>
          <a:p>
            <a:pPr marL="342900" indent="-342900">
              <a:lnSpc>
                <a:spcPct val="150000"/>
              </a:lnSpc>
              <a:buFont typeface="Arial" panose="020B0604020202020204" pitchFamily="34" charset="0"/>
              <a:buChar char="•"/>
            </a:pPr>
            <a:r>
              <a:rPr lang="en-US" sz="2000" dirty="0">
                <a:latin typeface="Nunito Sans" pitchFamily="2" charset="0"/>
              </a:rPr>
              <a:t>A perceptron is the basic processing element of neural networks. </a:t>
            </a:r>
          </a:p>
          <a:p>
            <a:pPr marL="342900" indent="-342900">
              <a:lnSpc>
                <a:spcPct val="150000"/>
              </a:lnSpc>
              <a:buFont typeface="Arial" panose="020B0604020202020204" pitchFamily="34" charset="0"/>
              <a:buChar char="•"/>
            </a:pPr>
            <a:r>
              <a:rPr lang="en-US" sz="2000" dirty="0">
                <a:latin typeface="Nunito Sans" pitchFamily="2" charset="0"/>
              </a:rPr>
              <a:t>Inputs can come from the environment or other </a:t>
            </a:r>
            <a:r>
              <a:rPr lang="en-US" sz="2000" dirty="0" err="1">
                <a:latin typeface="Nunito Sans" pitchFamily="2" charset="0"/>
              </a:rPr>
              <a:t>perceptrons</a:t>
            </a:r>
            <a:r>
              <a:rPr lang="en-US" sz="2000" dirty="0">
                <a:latin typeface="Nunito Sans" pitchFamily="2" charset="0"/>
              </a:rPr>
              <a:t>.</a:t>
            </a:r>
          </a:p>
          <a:p>
            <a:pPr>
              <a:lnSpc>
                <a:spcPct val="150000"/>
              </a:lnSpc>
            </a:pPr>
            <a:r>
              <a:rPr lang="en-US" sz="2000" b="1" dirty="0">
                <a:latin typeface="Nunito Sans" pitchFamily="2" charset="0"/>
              </a:rPr>
              <a:t>Weights and Output:</a:t>
            </a:r>
          </a:p>
          <a:p>
            <a:pPr marL="342900" indent="-342900">
              <a:lnSpc>
                <a:spcPct val="150000"/>
              </a:lnSpc>
              <a:buFont typeface="Arial" panose="020B0604020202020204" pitchFamily="34" charset="0"/>
              <a:buChar char="•"/>
            </a:pPr>
            <a:r>
              <a:rPr lang="en-US" sz="2000" dirty="0">
                <a:latin typeface="Nunito Sans" pitchFamily="2" charset="0"/>
              </a:rPr>
              <a:t>Each input 𝑥𝑗∈𝑅x j​ ∈R has an associated weight 𝑤𝑗∈𝑅w j​ ∈R.</a:t>
            </a:r>
          </a:p>
          <a:p>
            <a:pPr marL="342900" indent="-342900">
              <a:lnSpc>
                <a:spcPct val="150000"/>
              </a:lnSpc>
              <a:buFont typeface="Arial" panose="020B0604020202020204" pitchFamily="34" charset="0"/>
              <a:buChar char="•"/>
            </a:pPr>
            <a:r>
              <a:rPr lang="en-US" sz="2000" dirty="0">
                <a:latin typeface="Nunito Sans" pitchFamily="2" charset="0"/>
              </a:rPr>
              <a:t>Output 𝑦y is a weighted sum of the inputs:</a:t>
            </a:r>
          </a:p>
          <a:p>
            <a:pPr marL="342900" indent="-342900">
              <a:lnSpc>
                <a:spcPct val="150000"/>
              </a:lnSpc>
              <a:buFont typeface="Arial" panose="020B0604020202020204" pitchFamily="34" charset="0"/>
              <a:buChar char="•"/>
            </a:pPr>
            <a:endParaRPr lang="en-US" sz="2000" dirty="0">
              <a:latin typeface="Nunito Sans" pitchFamily="2" charset="0"/>
            </a:endParaRPr>
          </a:p>
          <a:p>
            <a:pPr>
              <a:lnSpc>
                <a:spcPct val="150000"/>
              </a:lnSpc>
            </a:pPr>
            <a:endParaRPr lang="en-US" sz="2000" dirty="0">
              <a:latin typeface="Nunito Sans" pitchFamily="2" charset="0"/>
            </a:endParaRPr>
          </a:p>
          <a:p>
            <a:pPr>
              <a:lnSpc>
                <a:spcPct val="150000"/>
              </a:lnSpc>
            </a:pPr>
            <a:r>
              <a:rPr lang="en-US" sz="2000" b="1" dirty="0">
                <a:latin typeface="Nunito Sans" pitchFamily="2" charset="0"/>
              </a:rPr>
              <a:t>Linear Fit:</a:t>
            </a:r>
          </a:p>
          <a:p>
            <a:pPr marL="342900" indent="-342900">
              <a:lnSpc>
                <a:spcPct val="150000"/>
              </a:lnSpc>
              <a:buFont typeface="Arial" panose="020B0604020202020204" pitchFamily="34" charset="0"/>
              <a:buChar char="•"/>
            </a:pPr>
            <a:r>
              <a:rPr lang="en-US" sz="2000" dirty="0">
                <a:latin typeface="Nunito Sans" pitchFamily="2" charset="0"/>
              </a:rPr>
              <a:t>With 𝑑=1d=1:   </a:t>
            </a:r>
          </a:p>
          <a:p>
            <a:pPr>
              <a:lnSpc>
                <a:spcPct val="150000"/>
              </a:lnSpc>
            </a:pPr>
            <a:r>
              <a:rPr lang="en-US" sz="2000" dirty="0">
                <a:latin typeface="Nunito Sans" pitchFamily="2" charset="0"/>
              </a:rPr>
              <a:t>                                    interpretable as a line with slope 𝑤w and intercept</a:t>
            </a:r>
          </a:p>
          <a:p>
            <a:pPr marL="342900" indent="-342900">
              <a:lnSpc>
                <a:spcPct val="150000"/>
              </a:lnSpc>
              <a:buFont typeface="Arial" panose="020B0604020202020204" pitchFamily="34" charset="0"/>
              <a:buChar char="•"/>
            </a:pPr>
            <a:r>
              <a:rPr lang="en-US" sz="2000" dirty="0">
                <a:latin typeface="Nunito Sans" pitchFamily="2" charset="0"/>
              </a:rPr>
              <a:t>For 𝑑&gt;1d&gt;1:      </a:t>
            </a:r>
          </a:p>
          <a:p>
            <a:pPr>
              <a:lnSpc>
                <a:spcPct val="150000"/>
              </a:lnSpc>
            </a:pPr>
            <a:r>
              <a:rPr lang="en-US" sz="2000" dirty="0">
                <a:latin typeface="Nunito Sans" pitchFamily="2" charset="0"/>
              </a:rPr>
              <a:t>      The perceptron defines a hyperplane for multivariate linear fitting.</a:t>
            </a:r>
          </a:p>
        </p:txBody>
      </p:sp>
      <p:sp>
        <p:nvSpPr>
          <p:cNvPr id="115" name="Google Shape;115;p3">
            <a:extLst>
              <a:ext uri="{FF2B5EF4-FFF2-40B4-BE49-F238E27FC236}">
                <a16:creationId xmlns:a16="http://schemas.microsoft.com/office/drawing/2014/main" id="{F9D8CA79-882A-D5A5-16E0-B5ECF5EF4C62}"/>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2109E945-9EC5-3D72-5DFD-6E5A43DCF22B}"/>
              </a:ext>
            </a:extLst>
          </p:cNvPr>
          <p:cNvSpPr txBox="1"/>
          <p:nvPr/>
        </p:nvSpPr>
        <p:spPr>
          <a:xfrm>
            <a:off x="-1244184" y="173182"/>
            <a:ext cx="13436184" cy="461624"/>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                                                                                                                               PERCEPTRON</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7CC5A2BF-FE8C-DA13-FFFE-2F1CB2E5C3B9}"/>
              </a:ext>
            </a:extLst>
          </p:cNvPr>
          <p:cNvPicPr preferRelativeResize="0"/>
          <p:nvPr/>
        </p:nvPicPr>
        <p:blipFill rotWithShape="1">
          <a:blip r:embed="rId3"/>
          <a:srcRect/>
          <a:stretch>
            <a:fillRect/>
          </a:stretch>
        </p:blipFill>
        <p:spPr>
          <a:xfrm>
            <a:off x="9525600" y="6412660"/>
            <a:ext cx="2356664" cy="298800"/>
          </a:xfrm>
          <a:prstGeom prst="rect">
            <a:avLst/>
          </a:prstGeom>
          <a:noFill/>
          <a:ln>
            <a:noFill/>
          </a:ln>
        </p:spPr>
      </p:pic>
      <p:sp>
        <p:nvSpPr>
          <p:cNvPr id="29700" name="Rectangle 4">
            <a:extLst>
              <a:ext uri="{FF2B5EF4-FFF2-40B4-BE49-F238E27FC236}">
                <a16:creationId xmlns:a16="http://schemas.microsoft.com/office/drawing/2014/main" id="{1685A6AF-09F2-03F1-E996-EA6F730A7AA9}"/>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9" name="Rectangle 8">
            <a:extLst>
              <a:ext uri="{FF2B5EF4-FFF2-40B4-BE49-F238E27FC236}">
                <a16:creationId xmlns:a16="http://schemas.microsoft.com/office/drawing/2014/main" id="{5DEF0AE4-FB16-D1A5-23C9-1193D075DB75}"/>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8826F8E0-652D-E821-7E35-9EC29FE7A5DF}"/>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BEFF91D7-70A1-E3FB-1AE6-246E50B381D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4FC8BABF-9F19-29AF-C7AB-A96356F0C5A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9636611C-6A20-FA1C-64FB-2064594C7D5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4ECC65BF-F829-B90B-0B96-7315430F8F4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566F6EBC-7007-3724-249E-718F5D750B6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5" name="Picture 4">
            <a:extLst>
              <a:ext uri="{FF2B5EF4-FFF2-40B4-BE49-F238E27FC236}">
                <a16:creationId xmlns:a16="http://schemas.microsoft.com/office/drawing/2014/main" id="{10B94B80-86B6-FC6D-17AB-60378F96295C}"/>
              </a:ext>
            </a:extLst>
          </p:cNvPr>
          <p:cNvPicPr>
            <a:picLocks noChangeAspect="1"/>
          </p:cNvPicPr>
          <p:nvPr/>
        </p:nvPicPr>
        <p:blipFill>
          <a:blip r:embed="rId4"/>
          <a:stretch>
            <a:fillRect/>
          </a:stretch>
        </p:blipFill>
        <p:spPr>
          <a:xfrm>
            <a:off x="1123084" y="3616421"/>
            <a:ext cx="9040247" cy="1022505"/>
          </a:xfrm>
          <a:prstGeom prst="rect">
            <a:avLst/>
          </a:prstGeom>
        </p:spPr>
      </p:pic>
      <p:pic>
        <p:nvPicPr>
          <p:cNvPr id="7" name="Picture 6">
            <a:extLst>
              <a:ext uri="{FF2B5EF4-FFF2-40B4-BE49-F238E27FC236}">
                <a16:creationId xmlns:a16="http://schemas.microsoft.com/office/drawing/2014/main" id="{7E497C64-86D9-62C4-1500-622A273E6A47}"/>
              </a:ext>
            </a:extLst>
          </p:cNvPr>
          <p:cNvPicPr>
            <a:picLocks noChangeAspect="1"/>
          </p:cNvPicPr>
          <p:nvPr/>
        </p:nvPicPr>
        <p:blipFill>
          <a:blip r:embed="rId5"/>
          <a:stretch>
            <a:fillRect/>
          </a:stretch>
        </p:blipFill>
        <p:spPr>
          <a:xfrm>
            <a:off x="1199209" y="5522399"/>
            <a:ext cx="1903752" cy="371070"/>
          </a:xfrm>
          <a:prstGeom prst="rect">
            <a:avLst/>
          </a:prstGeom>
        </p:spPr>
      </p:pic>
      <p:pic>
        <p:nvPicPr>
          <p:cNvPr id="10" name="Picture 9">
            <a:extLst>
              <a:ext uri="{FF2B5EF4-FFF2-40B4-BE49-F238E27FC236}">
                <a16:creationId xmlns:a16="http://schemas.microsoft.com/office/drawing/2014/main" id="{45EDC144-2575-5C67-E4E6-217B2F4466DD}"/>
              </a:ext>
            </a:extLst>
          </p:cNvPr>
          <p:cNvPicPr>
            <a:picLocks noChangeAspect="1"/>
          </p:cNvPicPr>
          <p:nvPr/>
        </p:nvPicPr>
        <p:blipFill>
          <a:blip r:embed="rId6"/>
          <a:stretch>
            <a:fillRect/>
          </a:stretch>
        </p:blipFill>
        <p:spPr>
          <a:xfrm>
            <a:off x="8999101" y="5366779"/>
            <a:ext cx="481529" cy="531342"/>
          </a:xfrm>
          <a:prstGeom prst="rect">
            <a:avLst/>
          </a:prstGeom>
        </p:spPr>
      </p:pic>
    </p:spTree>
    <p:extLst>
      <p:ext uri="{BB962C8B-B14F-4D97-AF65-F5344CB8AC3E}">
        <p14:creationId xmlns:p14="http://schemas.microsoft.com/office/powerpoint/2010/main" val="1618024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E1DA5A9E-5FFC-12EA-0768-12BD300ACEC2}"/>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5E93AC8E-1BB7-1811-BC5F-17E2E7F56BB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2C72F39-AA4F-D820-4533-619953E5E3BC}"/>
              </a:ext>
            </a:extLst>
          </p:cNvPr>
          <p:cNvSpPr txBox="1"/>
          <p:nvPr/>
        </p:nvSpPr>
        <p:spPr>
          <a:xfrm>
            <a:off x="4419600" y="185765"/>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NON-LINEAR ACTIVATION FUNCTIONS</a:t>
            </a:r>
          </a:p>
        </p:txBody>
      </p:sp>
      <p:sp>
        <p:nvSpPr>
          <p:cNvPr id="29700" name="Rectangle 4">
            <a:extLst>
              <a:ext uri="{FF2B5EF4-FFF2-40B4-BE49-F238E27FC236}">
                <a16:creationId xmlns:a16="http://schemas.microsoft.com/office/drawing/2014/main" id="{B4486CC4-F0B8-45D2-3A58-2286D3C6087E}"/>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8BC7056D-3BDB-9412-8C2C-35BE4B9C0EAC}"/>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820D69BE-7495-7566-0DB8-D9CF733923C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22F17538-0023-6A5E-7257-B73BF03B414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5E85B635-57C9-67E4-BF6A-119B92FBEB8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DC678EEF-86F0-DC2D-09C3-5FC1C96F9AA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B5B8988C-9D71-71E9-8F95-D36BFCA95B5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8196" name="Picture 4" descr="Lightbox">
            <a:extLst>
              <a:ext uri="{FF2B5EF4-FFF2-40B4-BE49-F238E27FC236}">
                <a16:creationId xmlns:a16="http://schemas.microsoft.com/office/drawing/2014/main" id="{EBDAEFA5-CC1F-719F-E1BD-970CDB71EB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3672" y="883618"/>
            <a:ext cx="8381332" cy="6003441"/>
          </a:xfrm>
          <a:prstGeom prst="rect">
            <a:avLst/>
          </a:prstGeom>
          <a:noFill/>
          <a:extLst>
            <a:ext uri="{909E8E84-426E-40DD-AFC4-6F175D3DCCD1}">
              <a14:hiddenFill xmlns:a14="http://schemas.microsoft.com/office/drawing/2010/main">
                <a:solidFill>
                  <a:srgbClr val="FFFFFF"/>
                </a:solidFill>
              </a14:hiddenFill>
            </a:ext>
          </a:extLst>
        </p:spPr>
      </p:pic>
      <p:pic>
        <p:nvPicPr>
          <p:cNvPr id="117" name="Google Shape;117;p3">
            <a:extLst>
              <a:ext uri="{FF2B5EF4-FFF2-40B4-BE49-F238E27FC236}">
                <a16:creationId xmlns:a16="http://schemas.microsoft.com/office/drawing/2014/main" id="{199E23E6-97C0-1ED3-6ED0-17889987C3A2}"/>
              </a:ext>
            </a:extLst>
          </p:cNvPr>
          <p:cNvPicPr preferRelativeResize="0"/>
          <p:nvPr/>
        </p:nvPicPr>
        <p:blipFill rotWithShape="1">
          <a:blip r:embed="rId4"/>
          <a:srcRect/>
          <a:stretch>
            <a:fillRect/>
          </a:stretch>
        </p:blipFill>
        <p:spPr>
          <a:xfrm>
            <a:off x="10613036" y="6684818"/>
            <a:ext cx="1578964" cy="149400"/>
          </a:xfrm>
          <a:prstGeom prst="rect">
            <a:avLst/>
          </a:prstGeom>
          <a:noFill/>
          <a:ln>
            <a:noFill/>
          </a:ln>
        </p:spPr>
      </p:pic>
    </p:spTree>
    <p:extLst>
      <p:ext uri="{BB962C8B-B14F-4D97-AF65-F5344CB8AC3E}">
        <p14:creationId xmlns:p14="http://schemas.microsoft.com/office/powerpoint/2010/main" val="1743803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17719BB1-CAF4-4D3A-D12C-DE1DDD068BAB}"/>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AF6275D2-01EA-F492-CA40-C66FD5AFB0C2}"/>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1C0A9F67-3D33-EF35-539D-F7D347AD3ADA}"/>
              </a:ext>
            </a:extLst>
          </p:cNvPr>
          <p:cNvSpPr txBox="1"/>
          <p:nvPr/>
        </p:nvSpPr>
        <p:spPr>
          <a:xfrm>
            <a:off x="4417318" y="229889"/>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RELU (RECTIFIED LINEAR UNIT) FUNCTION </a:t>
            </a:r>
          </a:p>
        </p:txBody>
      </p:sp>
      <p:sp>
        <p:nvSpPr>
          <p:cNvPr id="29700" name="Rectangle 4">
            <a:extLst>
              <a:ext uri="{FF2B5EF4-FFF2-40B4-BE49-F238E27FC236}">
                <a16:creationId xmlns:a16="http://schemas.microsoft.com/office/drawing/2014/main" id="{B1127A1B-7F3E-DF7D-4C31-F33F189E7A22}"/>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C9C57676-085C-1BE7-4E52-B09E5F02F3CA}"/>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A679F2EF-EFD2-52BC-9C91-A56A0F1E76E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F824BAE6-C0EC-03AB-3C29-8637BD57E1E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977025F8-DD74-37CF-65DB-A59D086D51F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F8830B73-1D5F-FF77-87BA-B996179064F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C50389B3-8315-4737-7903-E61CF8B26B8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F9E13475-0193-819D-5486-1CF3B5B67645}"/>
              </a:ext>
            </a:extLst>
          </p:cNvPr>
          <p:cNvPicPr preferRelativeResize="0"/>
          <p:nvPr/>
        </p:nvPicPr>
        <p:blipFill rotWithShape="1">
          <a:blip r:embed="rId3"/>
          <a:srcRect/>
          <a:stretch>
            <a:fillRect/>
          </a:stretch>
        </p:blipFill>
        <p:spPr>
          <a:xfrm>
            <a:off x="9833054" y="6386018"/>
            <a:ext cx="2356664" cy="298800"/>
          </a:xfrm>
          <a:prstGeom prst="rect">
            <a:avLst/>
          </a:prstGeom>
          <a:noFill/>
          <a:ln>
            <a:noFill/>
          </a:ln>
        </p:spPr>
      </p:pic>
      <p:sp>
        <p:nvSpPr>
          <p:cNvPr id="5" name="TextBox 4">
            <a:extLst>
              <a:ext uri="{FF2B5EF4-FFF2-40B4-BE49-F238E27FC236}">
                <a16:creationId xmlns:a16="http://schemas.microsoft.com/office/drawing/2014/main" id="{9FFF66CB-66E4-DB21-CDE3-E3E2B8E5EEA4}"/>
              </a:ext>
            </a:extLst>
          </p:cNvPr>
          <p:cNvSpPr txBox="1"/>
          <p:nvPr/>
        </p:nvSpPr>
        <p:spPr>
          <a:xfrm>
            <a:off x="665018" y="1360013"/>
            <a:ext cx="10861964" cy="3734356"/>
          </a:xfrm>
          <a:prstGeom prst="rect">
            <a:avLst/>
          </a:prstGeom>
          <a:noFill/>
        </p:spPr>
        <p:txBody>
          <a:bodyPr wrap="square">
            <a:spAutoFit/>
          </a:bodyPr>
          <a:lstStyle/>
          <a:p>
            <a:pPr algn="l" fontAlgn="base">
              <a:spcBef>
                <a:spcPts val="1800"/>
              </a:spcBef>
              <a:spcAft>
                <a:spcPts val="1800"/>
              </a:spcAft>
            </a:pPr>
            <a:r>
              <a:rPr lang="en-US" sz="2000" b="1" i="0" dirty="0">
                <a:solidFill>
                  <a:srgbClr val="273239"/>
                </a:solidFill>
                <a:effectLst/>
                <a:latin typeface="Nunito Sans" pitchFamily="2" charset="0"/>
              </a:rPr>
              <a:t>3. Exponential Linear Units</a:t>
            </a:r>
          </a:p>
          <a:p>
            <a:pPr marL="457200" indent="-457200" algn="l" fontAlgn="base">
              <a:buAutoNum type="arabicPeriod"/>
            </a:pPr>
            <a:r>
              <a:rPr lang="en-US" sz="2000" b="1" i="0" dirty="0" err="1">
                <a:solidFill>
                  <a:srgbClr val="273239"/>
                </a:solidFill>
                <a:effectLst/>
                <a:latin typeface="Nunito Sans" pitchFamily="2" charset="0"/>
              </a:rPr>
              <a:t>Softmax</a:t>
            </a:r>
            <a:r>
              <a:rPr lang="en-US" sz="2000" b="1" i="0" dirty="0">
                <a:solidFill>
                  <a:srgbClr val="273239"/>
                </a:solidFill>
                <a:effectLst/>
                <a:latin typeface="Nunito Sans" pitchFamily="2" charset="0"/>
              </a:rPr>
              <a:t> Function:</a:t>
            </a:r>
          </a:p>
          <a:p>
            <a:pPr algn="l" fontAlgn="base"/>
            <a:endParaRPr lang="en-US" sz="2000" b="1" i="0" dirty="0">
              <a:solidFill>
                <a:srgbClr val="273239"/>
              </a:solidFill>
              <a:effectLst/>
              <a:latin typeface="Nunito Sans" pitchFamily="2" charset="0"/>
            </a:endParaRPr>
          </a:p>
          <a:p>
            <a:pPr fontAlgn="base">
              <a:spcAft>
                <a:spcPts val="750"/>
              </a:spcAft>
            </a:pPr>
            <a:r>
              <a:rPr lang="en-US" sz="2000" b="0" i="0" dirty="0">
                <a:solidFill>
                  <a:srgbClr val="273239"/>
                </a:solidFill>
                <a:effectLst/>
                <a:latin typeface="Nunito Sans" pitchFamily="2" charset="0"/>
              </a:rPr>
              <a:t> </a:t>
            </a:r>
            <a:r>
              <a:rPr lang="en-US" sz="2000" b="1" i="0" dirty="0" err="1">
                <a:solidFill>
                  <a:srgbClr val="273239"/>
                </a:solidFill>
                <a:effectLst/>
                <a:latin typeface="Nunito Sans" pitchFamily="2" charset="0"/>
              </a:rPr>
              <a:t>Softmax</a:t>
            </a:r>
            <a:r>
              <a:rPr lang="en-US" sz="2000" b="1" i="0" dirty="0">
                <a:solidFill>
                  <a:srgbClr val="273239"/>
                </a:solidFill>
                <a:effectLst/>
                <a:latin typeface="Nunito Sans" pitchFamily="2" charset="0"/>
              </a:rPr>
              <a:t> Function </a:t>
            </a:r>
            <a:r>
              <a:rPr lang="en-US" sz="2000" b="0" i="0" dirty="0">
                <a:solidFill>
                  <a:srgbClr val="273239"/>
                </a:solidFill>
                <a:effectLst/>
                <a:latin typeface="Nunito Sans" pitchFamily="2" charset="0"/>
              </a:rPr>
              <a:t>is designed to handle multi-class classification problems. It transforms raw output scores from a neural network into probabilities. It works by squashing the output values of each class into the range of 0 to 1, while ensuring that the sum of all probabilities equals 1.</a:t>
            </a:r>
          </a:p>
          <a:p>
            <a:pPr algn="l" fontAlgn="base">
              <a:spcAft>
                <a:spcPts val="1800"/>
              </a:spcAft>
              <a:buFont typeface="Arial" panose="020B0604020202020204" pitchFamily="34" charset="0"/>
              <a:buChar char="•"/>
            </a:pPr>
            <a:r>
              <a:rPr lang="en-US" sz="2000" b="0" i="0" dirty="0" err="1">
                <a:solidFill>
                  <a:srgbClr val="273239"/>
                </a:solidFill>
                <a:effectLst/>
                <a:latin typeface="Nunito Sans" pitchFamily="2" charset="0"/>
              </a:rPr>
              <a:t>Softmax</a:t>
            </a:r>
            <a:r>
              <a:rPr lang="en-US" sz="2000" b="0" i="0" dirty="0">
                <a:solidFill>
                  <a:srgbClr val="273239"/>
                </a:solidFill>
                <a:effectLst/>
                <a:latin typeface="Nunito Sans" pitchFamily="2" charset="0"/>
              </a:rPr>
              <a:t> is a </a:t>
            </a:r>
            <a:r>
              <a:rPr lang="en-US" sz="2000" b="1" i="0" dirty="0">
                <a:solidFill>
                  <a:srgbClr val="273239"/>
                </a:solidFill>
                <a:effectLst/>
                <a:latin typeface="Nunito Sans" pitchFamily="2" charset="0"/>
              </a:rPr>
              <a:t>non-linear</a:t>
            </a:r>
            <a:r>
              <a:rPr lang="en-US" sz="2000" b="0" i="0" dirty="0">
                <a:solidFill>
                  <a:srgbClr val="273239"/>
                </a:solidFill>
                <a:effectLst/>
                <a:latin typeface="Nunito Sans" pitchFamily="2" charset="0"/>
              </a:rPr>
              <a:t> activation function.</a:t>
            </a:r>
          </a:p>
          <a:p>
            <a:pPr algn="l" fontAlgn="base">
              <a:spcAft>
                <a:spcPts val="1800"/>
              </a:spcAft>
              <a:buFont typeface="Arial" panose="020B0604020202020204" pitchFamily="34" charset="0"/>
              <a:buChar char="•"/>
            </a:pPr>
            <a:r>
              <a:rPr lang="en-US" sz="2000" b="0" i="0" dirty="0">
                <a:solidFill>
                  <a:srgbClr val="273239"/>
                </a:solidFill>
                <a:effectLst/>
                <a:latin typeface="Nunito Sans" pitchFamily="2" charset="0"/>
              </a:rPr>
              <a:t>The </a:t>
            </a:r>
            <a:r>
              <a:rPr lang="en-US" sz="2000" b="0" i="0" dirty="0" err="1">
                <a:solidFill>
                  <a:srgbClr val="273239"/>
                </a:solidFill>
                <a:effectLst/>
                <a:latin typeface="Nunito Sans" pitchFamily="2" charset="0"/>
              </a:rPr>
              <a:t>Softmax</a:t>
            </a:r>
            <a:r>
              <a:rPr lang="en-US" sz="2000" b="0" i="0" dirty="0">
                <a:solidFill>
                  <a:srgbClr val="273239"/>
                </a:solidFill>
                <a:effectLst/>
                <a:latin typeface="Nunito Sans" pitchFamily="2" charset="0"/>
              </a:rPr>
              <a:t> function ensures that each class is assigned a probability, helping to identify which class the input belongs to.</a:t>
            </a:r>
          </a:p>
        </p:txBody>
      </p:sp>
    </p:spTree>
    <p:extLst>
      <p:ext uri="{BB962C8B-B14F-4D97-AF65-F5344CB8AC3E}">
        <p14:creationId xmlns:p14="http://schemas.microsoft.com/office/powerpoint/2010/main" val="147397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C257F833-0CCC-B0A9-E383-6C22E3FAD912}"/>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F696C4D5-C6A9-0EC5-94EE-6E88121BCBBE}"/>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58743407-00DB-9EB3-BBA2-0F4B95C0C8A7}"/>
              </a:ext>
            </a:extLst>
          </p:cNvPr>
          <p:cNvSpPr txBox="1"/>
          <p:nvPr/>
        </p:nvSpPr>
        <p:spPr>
          <a:xfrm>
            <a:off x="4318272"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EXPONENTIAL LINEAR UNITS</a:t>
            </a:r>
          </a:p>
        </p:txBody>
      </p:sp>
      <p:sp>
        <p:nvSpPr>
          <p:cNvPr id="29700" name="Rectangle 4">
            <a:extLst>
              <a:ext uri="{FF2B5EF4-FFF2-40B4-BE49-F238E27FC236}">
                <a16:creationId xmlns:a16="http://schemas.microsoft.com/office/drawing/2014/main" id="{BBC8751B-03F2-1312-87C2-EC80CBEE3D1B}"/>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C330A587-9F01-1DB8-D065-10951B3F3FCF}"/>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C5B9057C-62BC-8392-FC30-4F91DFA19D9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F3E0B8B6-DADE-0E99-5EA4-AEF6B479C34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E88CE4F9-4A23-24C6-19E0-CDA344F7185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DB35EB92-47D8-0086-BA6A-B5C4C6E3324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BD0A693C-5734-B15C-3869-C7FC28EE298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223335C2-E4F8-60AB-85CB-5694F711FA57}"/>
              </a:ext>
            </a:extLst>
          </p:cNvPr>
          <p:cNvPicPr preferRelativeResize="0"/>
          <p:nvPr/>
        </p:nvPicPr>
        <p:blipFill rotWithShape="1">
          <a:blip r:embed="rId3"/>
          <a:srcRect/>
          <a:stretch>
            <a:fillRect/>
          </a:stretch>
        </p:blipFill>
        <p:spPr>
          <a:xfrm>
            <a:off x="10762937" y="6331596"/>
            <a:ext cx="1344176" cy="184989"/>
          </a:xfrm>
          <a:prstGeom prst="rect">
            <a:avLst/>
          </a:prstGeom>
          <a:noFill/>
          <a:ln>
            <a:noFill/>
          </a:ln>
        </p:spPr>
      </p:pic>
      <p:pic>
        <p:nvPicPr>
          <p:cNvPr id="9218" name="Picture 2" descr="Lightbox">
            <a:extLst>
              <a:ext uri="{FF2B5EF4-FFF2-40B4-BE49-F238E27FC236}">
                <a16:creationId xmlns:a16="http://schemas.microsoft.com/office/drawing/2014/main" id="{AB7CB8F6-7D88-CC01-720A-96596DCD09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0265" y="883618"/>
            <a:ext cx="7815544" cy="5974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476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E2D97635-9821-5B18-5641-C2A94FC725E0}"/>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37160002-3010-1278-2CA9-7DD8B5A40AEB}"/>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BDC1F658-D268-DD88-3F6D-6C8DAAF5010D}"/>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SOFTPLUS FUNCTION</a:t>
            </a:r>
          </a:p>
        </p:txBody>
      </p:sp>
      <p:sp>
        <p:nvSpPr>
          <p:cNvPr id="29700" name="Rectangle 4">
            <a:extLst>
              <a:ext uri="{FF2B5EF4-FFF2-40B4-BE49-F238E27FC236}">
                <a16:creationId xmlns:a16="http://schemas.microsoft.com/office/drawing/2014/main" id="{49A00A6C-D99F-FA49-0C0D-0057B6A1934D}"/>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3D8E9661-53CE-AF27-F558-9BB98BF2A12D}"/>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B1E0426D-5E70-26E4-E785-AAFF6BD0A16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93CC45D9-5A01-4C55-52E5-4A573F658A0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FC9EEF8F-2550-D4BE-B9D8-5C454F7B27C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51FFF215-DEB5-BDF6-1146-5D9DEF8B470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37F644A4-B985-A61F-6FCB-08764806DCE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5B26F082-57C1-AB84-8A95-B48E776F6CCD}"/>
              </a:ext>
            </a:extLst>
          </p:cNvPr>
          <p:cNvPicPr preferRelativeResize="0"/>
          <p:nvPr/>
        </p:nvPicPr>
        <p:blipFill rotWithShape="1">
          <a:blip r:embed="rId3"/>
          <a:srcRect/>
          <a:stretch>
            <a:fillRect/>
          </a:stretch>
        </p:blipFill>
        <p:spPr>
          <a:xfrm>
            <a:off x="9570570" y="6369873"/>
            <a:ext cx="2356664" cy="298800"/>
          </a:xfrm>
          <a:prstGeom prst="rect">
            <a:avLst/>
          </a:prstGeom>
          <a:noFill/>
          <a:ln>
            <a:noFill/>
          </a:ln>
        </p:spPr>
      </p:pic>
      <p:sp>
        <p:nvSpPr>
          <p:cNvPr id="8" name="TextBox 7">
            <a:extLst>
              <a:ext uri="{FF2B5EF4-FFF2-40B4-BE49-F238E27FC236}">
                <a16:creationId xmlns:a16="http://schemas.microsoft.com/office/drawing/2014/main" id="{DD79E638-4C01-7AD2-CE29-12D1487F46A6}"/>
              </a:ext>
            </a:extLst>
          </p:cNvPr>
          <p:cNvSpPr txBox="1"/>
          <p:nvPr/>
        </p:nvSpPr>
        <p:spPr>
          <a:xfrm>
            <a:off x="984657" y="1194321"/>
            <a:ext cx="10692681" cy="4144724"/>
          </a:xfrm>
          <a:prstGeom prst="rect">
            <a:avLst/>
          </a:prstGeom>
          <a:noFill/>
        </p:spPr>
        <p:txBody>
          <a:bodyPr wrap="square">
            <a:spAutoFit/>
          </a:bodyPr>
          <a:lstStyle/>
          <a:p>
            <a:pPr algn="l" fontAlgn="base"/>
            <a:r>
              <a:rPr lang="en-US" sz="2000" b="1" i="0" dirty="0">
                <a:solidFill>
                  <a:srgbClr val="273239"/>
                </a:solidFill>
                <a:effectLst/>
                <a:latin typeface="Nunito" pitchFamily="2" charset="0"/>
              </a:rPr>
              <a:t>2. </a:t>
            </a:r>
            <a:r>
              <a:rPr lang="en-US" sz="2000" b="1" i="0" dirty="0" err="1">
                <a:solidFill>
                  <a:srgbClr val="273239"/>
                </a:solidFill>
                <a:effectLst/>
                <a:latin typeface="Nunito" pitchFamily="2" charset="0"/>
              </a:rPr>
              <a:t>SoftPlus</a:t>
            </a:r>
            <a:r>
              <a:rPr lang="en-US" sz="2000" b="1" i="0" dirty="0">
                <a:solidFill>
                  <a:srgbClr val="273239"/>
                </a:solidFill>
                <a:effectLst/>
                <a:latin typeface="Nunito" pitchFamily="2" charset="0"/>
              </a:rPr>
              <a:t> Function:</a:t>
            </a:r>
          </a:p>
          <a:p>
            <a:pPr algn="l" fontAlgn="base"/>
            <a:endParaRPr lang="en-US" sz="2000" b="1" i="0" dirty="0">
              <a:solidFill>
                <a:srgbClr val="273239"/>
              </a:solidFill>
              <a:effectLst/>
              <a:latin typeface="Nunito" pitchFamily="2" charset="0"/>
            </a:endParaRPr>
          </a:p>
          <a:p>
            <a:pPr algn="l" rtl="0" fontAlgn="base">
              <a:spcAft>
                <a:spcPts val="750"/>
              </a:spcAft>
            </a:pPr>
            <a:r>
              <a:rPr lang="en-US" sz="2000" b="1" i="0" dirty="0" err="1">
                <a:solidFill>
                  <a:srgbClr val="273239"/>
                </a:solidFill>
                <a:effectLst/>
                <a:latin typeface="Nunito" pitchFamily="2" charset="0"/>
              </a:rPr>
              <a:t>Softplus</a:t>
            </a:r>
            <a:r>
              <a:rPr lang="en-US" sz="2000" b="1" i="0" dirty="0">
                <a:solidFill>
                  <a:srgbClr val="273239"/>
                </a:solidFill>
                <a:effectLst/>
                <a:latin typeface="Nunito" pitchFamily="2" charset="0"/>
              </a:rPr>
              <a:t> function</a:t>
            </a:r>
            <a:r>
              <a:rPr lang="en-US" sz="2000" b="0" i="0" dirty="0">
                <a:solidFill>
                  <a:srgbClr val="273239"/>
                </a:solidFill>
                <a:effectLst/>
                <a:latin typeface="Nunito" pitchFamily="2" charset="0"/>
              </a:rPr>
              <a:t> is defined mathematically as: </a:t>
            </a:r>
            <a:r>
              <a:rPr lang="en-US" sz="2000" b="0" i="0" dirty="0">
                <a:solidFill>
                  <a:srgbClr val="273239"/>
                </a:solidFill>
                <a:effectLst/>
                <a:latin typeface="KaTeX_Main"/>
              </a:rPr>
              <a:t>A(x)=log⁡(1+ex)</a:t>
            </a:r>
            <a:r>
              <a:rPr lang="en-US" sz="2000" b="0" i="1" dirty="0">
                <a:solidFill>
                  <a:srgbClr val="273239"/>
                </a:solidFill>
                <a:effectLst/>
                <a:latin typeface="KaTeX_Math"/>
              </a:rPr>
              <a:t>A</a:t>
            </a:r>
            <a:r>
              <a:rPr lang="en-US" sz="2000" b="0" i="0" dirty="0">
                <a:solidFill>
                  <a:srgbClr val="273239"/>
                </a:solidFill>
                <a:effectLst/>
                <a:latin typeface="KaTeX_Main"/>
              </a:rPr>
              <a:t>(</a:t>
            </a:r>
            <a:r>
              <a:rPr lang="en-US" sz="2000" b="0" i="1" dirty="0">
                <a:solidFill>
                  <a:srgbClr val="273239"/>
                </a:solidFill>
                <a:effectLst/>
                <a:latin typeface="KaTeX_Math"/>
              </a:rPr>
              <a:t>x</a:t>
            </a:r>
            <a:r>
              <a:rPr lang="en-US" sz="2000" b="0" i="0" dirty="0">
                <a:solidFill>
                  <a:srgbClr val="273239"/>
                </a:solidFill>
                <a:effectLst/>
                <a:latin typeface="KaTeX_Main"/>
              </a:rPr>
              <a:t>)=log(1+</a:t>
            </a:r>
            <a:r>
              <a:rPr lang="en-US" sz="2000" b="0" i="1" dirty="0">
                <a:solidFill>
                  <a:srgbClr val="273239"/>
                </a:solidFill>
                <a:effectLst/>
                <a:latin typeface="KaTeX_Math"/>
              </a:rPr>
              <a:t>ex</a:t>
            </a:r>
            <a:r>
              <a:rPr lang="en-US" sz="2000" b="0" i="0" dirty="0">
                <a:solidFill>
                  <a:srgbClr val="273239"/>
                </a:solidFill>
                <a:effectLst/>
                <a:latin typeface="KaTeX_Main"/>
              </a:rPr>
              <a:t>)</a:t>
            </a:r>
            <a:r>
              <a:rPr lang="en-US" sz="2000" b="0" i="0" dirty="0">
                <a:solidFill>
                  <a:srgbClr val="273239"/>
                </a:solidFill>
                <a:effectLst/>
                <a:latin typeface="Nunito" pitchFamily="2" charset="0"/>
              </a:rPr>
              <a:t>. This equation ensures that the output is always positive and differentiable at all points, which is an advantage over the traditional </a:t>
            </a:r>
            <a:r>
              <a:rPr lang="en-US" sz="2000" b="0" i="0" dirty="0" err="1">
                <a:solidFill>
                  <a:srgbClr val="273239"/>
                </a:solidFill>
                <a:effectLst/>
                <a:latin typeface="Nunito" pitchFamily="2" charset="0"/>
              </a:rPr>
              <a:t>ReLU</a:t>
            </a:r>
            <a:r>
              <a:rPr lang="en-US" sz="2000" b="0" i="0" dirty="0">
                <a:solidFill>
                  <a:srgbClr val="273239"/>
                </a:solidFill>
                <a:effectLst/>
                <a:latin typeface="Nunito" pitchFamily="2" charset="0"/>
              </a:rPr>
              <a:t> function.</a:t>
            </a:r>
          </a:p>
          <a:p>
            <a:pPr algn="l" rtl="0" fontAlgn="base">
              <a:spcAft>
                <a:spcPts val="750"/>
              </a:spcAft>
            </a:pPr>
            <a:endParaRPr lang="en-US" sz="2000" b="0" i="0" dirty="0">
              <a:solidFill>
                <a:srgbClr val="273239"/>
              </a:solidFill>
              <a:effectLst/>
              <a:latin typeface="Nunito" pitchFamily="2" charset="0"/>
            </a:endParaRPr>
          </a:p>
          <a:p>
            <a:pPr algn="l" fontAlgn="base">
              <a:spcAft>
                <a:spcPts val="1800"/>
              </a:spcAft>
              <a:buFont typeface="Arial" panose="020B0604020202020204" pitchFamily="34" charset="0"/>
              <a:buChar char="•"/>
            </a:pPr>
            <a:r>
              <a:rPr lang="en-US" sz="2000" b="1" i="0" dirty="0">
                <a:solidFill>
                  <a:srgbClr val="273239"/>
                </a:solidFill>
                <a:effectLst/>
                <a:latin typeface="Nunito" pitchFamily="2" charset="0"/>
              </a:rPr>
              <a:t>Nature</a:t>
            </a:r>
            <a:r>
              <a:rPr lang="en-US" sz="2000" b="0" i="0" dirty="0">
                <a:solidFill>
                  <a:srgbClr val="273239"/>
                </a:solidFill>
                <a:effectLst/>
                <a:latin typeface="Nunito" pitchFamily="2" charset="0"/>
              </a:rPr>
              <a:t>: The </a:t>
            </a:r>
            <a:r>
              <a:rPr lang="en-US" sz="2000" b="0" i="0" dirty="0" err="1">
                <a:solidFill>
                  <a:srgbClr val="273239"/>
                </a:solidFill>
                <a:effectLst/>
                <a:latin typeface="Nunito" pitchFamily="2" charset="0"/>
              </a:rPr>
              <a:t>Softplus</a:t>
            </a:r>
            <a:r>
              <a:rPr lang="en-US" sz="2000" b="0" i="0" dirty="0">
                <a:solidFill>
                  <a:srgbClr val="273239"/>
                </a:solidFill>
                <a:effectLst/>
                <a:latin typeface="Nunito" pitchFamily="2" charset="0"/>
              </a:rPr>
              <a:t> function is </a:t>
            </a:r>
            <a:r>
              <a:rPr lang="en-US" sz="2000" b="1" i="0" dirty="0">
                <a:solidFill>
                  <a:srgbClr val="273239"/>
                </a:solidFill>
                <a:effectLst/>
                <a:latin typeface="Nunito" pitchFamily="2" charset="0"/>
              </a:rPr>
              <a:t>non-linear</a:t>
            </a:r>
            <a:r>
              <a:rPr lang="en-US" sz="2000" b="0" i="0" dirty="0">
                <a:solidFill>
                  <a:srgbClr val="273239"/>
                </a:solidFill>
                <a:effectLst/>
                <a:latin typeface="Nunito" pitchFamily="2" charset="0"/>
              </a:rPr>
              <a:t>.</a:t>
            </a:r>
          </a:p>
          <a:p>
            <a:pPr algn="l" fontAlgn="base">
              <a:spcAft>
                <a:spcPts val="1800"/>
              </a:spcAft>
              <a:buFont typeface="Arial" panose="020B0604020202020204" pitchFamily="34" charset="0"/>
              <a:buChar char="•"/>
            </a:pPr>
            <a:r>
              <a:rPr lang="en-US" sz="2000" b="1" i="0" dirty="0">
                <a:solidFill>
                  <a:srgbClr val="273239"/>
                </a:solidFill>
                <a:effectLst/>
                <a:latin typeface="Nunito" pitchFamily="2" charset="0"/>
              </a:rPr>
              <a:t>Range</a:t>
            </a:r>
            <a:r>
              <a:rPr lang="en-US" sz="2000" b="0" i="0" dirty="0">
                <a:solidFill>
                  <a:srgbClr val="273239"/>
                </a:solidFill>
                <a:effectLst/>
                <a:latin typeface="Nunito" pitchFamily="2" charset="0"/>
              </a:rPr>
              <a:t>: The function outputs values in the range </a:t>
            </a:r>
            <a:r>
              <a:rPr lang="en-US" sz="2000" b="0" i="0" dirty="0">
                <a:solidFill>
                  <a:srgbClr val="273239"/>
                </a:solidFill>
                <a:effectLst/>
                <a:latin typeface="KaTeX_Main"/>
              </a:rPr>
              <a:t>(0,∞)(0,∞)</a:t>
            </a:r>
            <a:r>
              <a:rPr lang="en-US" sz="2000" b="0" i="0" dirty="0">
                <a:solidFill>
                  <a:srgbClr val="273239"/>
                </a:solidFill>
                <a:effectLst/>
                <a:latin typeface="Nunito" pitchFamily="2" charset="0"/>
              </a:rPr>
              <a:t>, similar to </a:t>
            </a:r>
            <a:r>
              <a:rPr lang="en-US" sz="2000" b="0" i="0" dirty="0" err="1">
                <a:solidFill>
                  <a:srgbClr val="273239"/>
                </a:solidFill>
                <a:effectLst/>
                <a:latin typeface="Nunito" pitchFamily="2" charset="0"/>
              </a:rPr>
              <a:t>ReLU</a:t>
            </a:r>
            <a:r>
              <a:rPr lang="en-US" sz="2000" b="0" i="0" dirty="0">
                <a:solidFill>
                  <a:srgbClr val="273239"/>
                </a:solidFill>
                <a:effectLst/>
                <a:latin typeface="Nunito" pitchFamily="2" charset="0"/>
              </a:rPr>
              <a:t>, but without the hard zero threshold that </a:t>
            </a:r>
            <a:r>
              <a:rPr lang="en-US" sz="2000" b="0" i="0" dirty="0" err="1">
                <a:solidFill>
                  <a:srgbClr val="273239"/>
                </a:solidFill>
                <a:effectLst/>
                <a:latin typeface="Nunito" pitchFamily="2" charset="0"/>
              </a:rPr>
              <a:t>ReLU</a:t>
            </a:r>
            <a:r>
              <a:rPr lang="en-US" sz="2000" b="0" i="0" dirty="0">
                <a:solidFill>
                  <a:srgbClr val="273239"/>
                </a:solidFill>
                <a:effectLst/>
                <a:latin typeface="Nunito" pitchFamily="2" charset="0"/>
              </a:rPr>
              <a:t> has.</a:t>
            </a:r>
          </a:p>
          <a:p>
            <a:pPr algn="l" fontAlgn="base">
              <a:spcAft>
                <a:spcPts val="1800"/>
              </a:spcAft>
              <a:buFont typeface="Arial" panose="020B0604020202020204" pitchFamily="34" charset="0"/>
              <a:buChar char="•"/>
            </a:pPr>
            <a:r>
              <a:rPr lang="en-US" sz="2000" b="1" i="0" dirty="0">
                <a:solidFill>
                  <a:srgbClr val="273239"/>
                </a:solidFill>
                <a:effectLst/>
                <a:latin typeface="Nunito" pitchFamily="2" charset="0"/>
              </a:rPr>
              <a:t>Smoothness</a:t>
            </a:r>
            <a:r>
              <a:rPr lang="en-US" sz="2000" b="0" i="0" dirty="0">
                <a:solidFill>
                  <a:srgbClr val="273239"/>
                </a:solidFill>
                <a:effectLst/>
                <a:latin typeface="Nunito" pitchFamily="2" charset="0"/>
              </a:rPr>
              <a:t>: </a:t>
            </a:r>
            <a:r>
              <a:rPr lang="en-US" sz="2000" b="0" i="0" dirty="0" err="1">
                <a:solidFill>
                  <a:srgbClr val="273239"/>
                </a:solidFill>
                <a:effectLst/>
                <a:latin typeface="Nunito" pitchFamily="2" charset="0"/>
              </a:rPr>
              <a:t>Softplus</a:t>
            </a:r>
            <a:r>
              <a:rPr lang="en-US" sz="2000" b="0" i="0" dirty="0">
                <a:solidFill>
                  <a:srgbClr val="273239"/>
                </a:solidFill>
                <a:effectLst/>
                <a:latin typeface="Nunito" pitchFamily="2" charset="0"/>
              </a:rPr>
              <a:t> is a smooth, continuous function, meaning it avoids the sharp discontinuities of </a:t>
            </a:r>
            <a:r>
              <a:rPr lang="en-US" sz="2000" b="0" i="0" dirty="0" err="1">
                <a:solidFill>
                  <a:srgbClr val="273239"/>
                </a:solidFill>
                <a:effectLst/>
                <a:latin typeface="Nunito" pitchFamily="2" charset="0"/>
              </a:rPr>
              <a:t>ReLU</a:t>
            </a:r>
            <a:r>
              <a:rPr lang="en-US" sz="2000" b="0" i="0" dirty="0">
                <a:solidFill>
                  <a:srgbClr val="273239"/>
                </a:solidFill>
                <a:effectLst/>
                <a:latin typeface="Nunito" pitchFamily="2" charset="0"/>
              </a:rPr>
              <a:t>, which can sometimes lead to problems during optimization.</a:t>
            </a:r>
          </a:p>
        </p:txBody>
      </p:sp>
    </p:spTree>
    <p:extLst>
      <p:ext uri="{BB962C8B-B14F-4D97-AF65-F5344CB8AC3E}">
        <p14:creationId xmlns:p14="http://schemas.microsoft.com/office/powerpoint/2010/main" val="1414954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0CBE7D21-AF23-BC6D-2F01-75172BF6FA35}"/>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6AD22AD9-7465-8739-ADC5-DD6D845DC652}"/>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1468FACD-290A-F48B-A4AB-522F1FD97540}"/>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sp>
        <p:nvSpPr>
          <p:cNvPr id="29700" name="Rectangle 4">
            <a:extLst>
              <a:ext uri="{FF2B5EF4-FFF2-40B4-BE49-F238E27FC236}">
                <a16:creationId xmlns:a16="http://schemas.microsoft.com/office/drawing/2014/main" id="{BA6CF2AD-3C0F-312E-1274-BD2EBF9F824D}"/>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3AE7B838-B110-EEDB-8879-AEC0DE51B766}"/>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F37F78F7-5F34-A996-BC82-41071D0110A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64DF3B18-B047-80D8-3B6C-F6F26ABCF3B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825B8443-53E4-0CBB-C889-4B4A1277573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9EF7B76E-E68F-06F5-84B4-02797C2B8F1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01B2D87F-1C14-132A-43DF-C6D805B3660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0242" name="Picture 2" descr="Lightbox">
            <a:extLst>
              <a:ext uri="{FF2B5EF4-FFF2-40B4-BE49-F238E27FC236}">
                <a16:creationId xmlns:a16="http://schemas.microsoft.com/office/drawing/2014/main" id="{6120F021-8878-0ED1-ECC0-D2723EB6D4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1082" y="883619"/>
            <a:ext cx="7989836" cy="5974382"/>
          </a:xfrm>
          <a:prstGeom prst="rect">
            <a:avLst/>
          </a:prstGeom>
          <a:noFill/>
          <a:extLst>
            <a:ext uri="{909E8E84-426E-40DD-AFC4-6F175D3DCCD1}">
              <a14:hiddenFill xmlns:a14="http://schemas.microsoft.com/office/drawing/2010/main">
                <a:solidFill>
                  <a:srgbClr val="FFFFFF"/>
                </a:solidFill>
              </a14:hiddenFill>
            </a:ext>
          </a:extLst>
        </p:spPr>
      </p:pic>
      <p:pic>
        <p:nvPicPr>
          <p:cNvPr id="117" name="Google Shape;117;p3">
            <a:extLst>
              <a:ext uri="{FF2B5EF4-FFF2-40B4-BE49-F238E27FC236}">
                <a16:creationId xmlns:a16="http://schemas.microsoft.com/office/drawing/2014/main" id="{F70C9270-3873-6041-7A54-F2A7566A1B4C}"/>
              </a:ext>
            </a:extLst>
          </p:cNvPr>
          <p:cNvPicPr preferRelativeResize="0"/>
          <p:nvPr/>
        </p:nvPicPr>
        <p:blipFill rotWithShape="1">
          <a:blip r:embed="rId4"/>
          <a:srcRect/>
          <a:stretch>
            <a:fillRect/>
          </a:stretch>
        </p:blipFill>
        <p:spPr>
          <a:xfrm>
            <a:off x="9585560" y="6504781"/>
            <a:ext cx="2356664" cy="298800"/>
          </a:xfrm>
          <a:prstGeom prst="rect">
            <a:avLst/>
          </a:prstGeom>
          <a:noFill/>
          <a:ln>
            <a:noFill/>
          </a:ln>
        </p:spPr>
      </p:pic>
    </p:spTree>
    <p:extLst>
      <p:ext uri="{BB962C8B-B14F-4D97-AF65-F5344CB8AC3E}">
        <p14:creationId xmlns:p14="http://schemas.microsoft.com/office/powerpoint/2010/main" val="2666170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853A88B-16FF-CD3A-FD62-37A12E89599A}"/>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A5FF314C-D414-B484-8D72-5325996B6087}"/>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CB80CE3D-770E-85C4-C6FD-39B535E02A96}"/>
              </a:ext>
            </a:extLst>
          </p:cNvPr>
          <p:cNvSpPr txBox="1"/>
          <p:nvPr/>
        </p:nvSpPr>
        <p:spPr>
          <a:xfrm>
            <a:off x="665018" y="173182"/>
            <a:ext cx="11262216"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IMPACT OF ACTIVATION FUNCTIONS ON MODEL PERFORMANCE</a:t>
            </a:r>
          </a:p>
        </p:txBody>
      </p:sp>
      <p:sp>
        <p:nvSpPr>
          <p:cNvPr id="29700" name="Rectangle 4">
            <a:extLst>
              <a:ext uri="{FF2B5EF4-FFF2-40B4-BE49-F238E27FC236}">
                <a16:creationId xmlns:a16="http://schemas.microsoft.com/office/drawing/2014/main" id="{3C9D28AA-1005-90B2-C590-57C212E5C7D6}"/>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2E206CBB-279B-54AF-375E-51F3B218F4A3}"/>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D744F0B7-0D2D-B259-AFAA-E2F1FA37CAE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2A43F6C7-67DD-1204-0241-48FD577A27A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961D1551-AF2C-9212-1AEB-3A2A6A92925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ACDBD833-6F7A-F309-C4AF-DFDAB32872E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223D68AE-D7DB-1AC2-B648-3D05738C879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0FBA4500-A5D9-5A86-E628-2091286EF09C}"/>
              </a:ext>
            </a:extLst>
          </p:cNvPr>
          <p:cNvPicPr preferRelativeResize="0"/>
          <p:nvPr/>
        </p:nvPicPr>
        <p:blipFill rotWithShape="1">
          <a:blip r:embed="rId3"/>
          <a:srcRect/>
          <a:stretch>
            <a:fillRect/>
          </a:stretch>
        </p:blipFill>
        <p:spPr>
          <a:xfrm>
            <a:off x="9600550" y="6459813"/>
            <a:ext cx="2356664" cy="298800"/>
          </a:xfrm>
          <a:prstGeom prst="rect">
            <a:avLst/>
          </a:prstGeom>
          <a:noFill/>
          <a:ln>
            <a:noFill/>
          </a:ln>
        </p:spPr>
      </p:pic>
      <p:sp>
        <p:nvSpPr>
          <p:cNvPr id="8" name="TextBox 7">
            <a:extLst>
              <a:ext uri="{FF2B5EF4-FFF2-40B4-BE49-F238E27FC236}">
                <a16:creationId xmlns:a16="http://schemas.microsoft.com/office/drawing/2014/main" id="{5B586933-07C2-9A51-8983-997B5AF6EA39}"/>
              </a:ext>
            </a:extLst>
          </p:cNvPr>
          <p:cNvSpPr txBox="1"/>
          <p:nvPr/>
        </p:nvSpPr>
        <p:spPr>
          <a:xfrm>
            <a:off x="984657" y="1071789"/>
            <a:ext cx="10242976" cy="5042406"/>
          </a:xfrm>
          <a:prstGeom prst="rect">
            <a:avLst/>
          </a:prstGeom>
          <a:noFill/>
        </p:spPr>
        <p:txBody>
          <a:bodyPr wrap="square">
            <a:spAutoFit/>
          </a:bodyPr>
          <a:lstStyle/>
          <a:p>
            <a:pPr algn="l" rtl="0" fontAlgn="base">
              <a:spcAft>
                <a:spcPts val="750"/>
              </a:spcAft>
            </a:pPr>
            <a:r>
              <a:rPr lang="en-US" sz="2000" b="0" i="0" dirty="0">
                <a:solidFill>
                  <a:srgbClr val="273239"/>
                </a:solidFill>
                <a:effectLst/>
                <a:latin typeface="Nunito" pitchFamily="2" charset="0"/>
              </a:rPr>
              <a:t>The choice of activation function has a direct impact on the performance of a neural network in several ways:</a:t>
            </a:r>
          </a:p>
          <a:p>
            <a:pPr algn="l" fontAlgn="base">
              <a:spcAft>
                <a:spcPts val="1800"/>
              </a:spcAft>
              <a:buFont typeface="+mj-lt"/>
              <a:buAutoNum type="arabicPeriod"/>
            </a:pPr>
            <a:r>
              <a:rPr lang="en-US" sz="2000" b="1" i="0" dirty="0">
                <a:solidFill>
                  <a:srgbClr val="273239"/>
                </a:solidFill>
                <a:effectLst/>
                <a:latin typeface="Nunito" pitchFamily="2" charset="0"/>
              </a:rPr>
              <a:t>Convergence Speed:</a:t>
            </a:r>
            <a:r>
              <a:rPr lang="en-US" sz="2000" b="0" i="0" dirty="0">
                <a:solidFill>
                  <a:srgbClr val="273239"/>
                </a:solidFill>
                <a:effectLst/>
                <a:latin typeface="Nunito" pitchFamily="2" charset="0"/>
              </a:rPr>
              <a:t> </a:t>
            </a:r>
          </a:p>
          <a:p>
            <a:pPr algn="l" fontAlgn="base">
              <a:spcAft>
                <a:spcPts val="1800"/>
              </a:spcAft>
            </a:pPr>
            <a:r>
              <a:rPr lang="en-US" sz="2000" b="0" i="0" dirty="0">
                <a:solidFill>
                  <a:srgbClr val="273239"/>
                </a:solidFill>
                <a:effectLst/>
                <a:latin typeface="Nunito" pitchFamily="2" charset="0"/>
              </a:rPr>
              <a:t>Functions like </a:t>
            </a:r>
            <a:r>
              <a:rPr lang="en-US" sz="2000" b="1" i="0" dirty="0" err="1">
                <a:solidFill>
                  <a:srgbClr val="273239"/>
                </a:solidFill>
                <a:effectLst/>
                <a:latin typeface="Nunito" pitchFamily="2" charset="0"/>
              </a:rPr>
              <a:t>ReLU</a:t>
            </a:r>
            <a:r>
              <a:rPr lang="en-US" sz="2000" b="0" i="0" dirty="0">
                <a:solidFill>
                  <a:srgbClr val="273239"/>
                </a:solidFill>
                <a:effectLst/>
                <a:latin typeface="Nunito" pitchFamily="2" charset="0"/>
              </a:rPr>
              <a:t> allow faster training by avoiding the vanishing gradient problem, while </a:t>
            </a:r>
            <a:r>
              <a:rPr lang="en-US" sz="2000" b="1" i="0" dirty="0">
                <a:solidFill>
                  <a:srgbClr val="273239"/>
                </a:solidFill>
                <a:effectLst/>
                <a:latin typeface="Nunito" pitchFamily="2" charset="0"/>
              </a:rPr>
              <a:t>Sigmoid</a:t>
            </a:r>
            <a:r>
              <a:rPr lang="en-US" sz="2000" b="0" i="0" dirty="0">
                <a:solidFill>
                  <a:srgbClr val="273239"/>
                </a:solidFill>
                <a:effectLst/>
                <a:latin typeface="Nunito" pitchFamily="2" charset="0"/>
              </a:rPr>
              <a:t> and </a:t>
            </a:r>
            <a:r>
              <a:rPr lang="en-US" sz="2000" b="1" i="0" dirty="0">
                <a:solidFill>
                  <a:srgbClr val="273239"/>
                </a:solidFill>
                <a:effectLst/>
                <a:latin typeface="Nunito" pitchFamily="2" charset="0"/>
              </a:rPr>
              <a:t>Tanh</a:t>
            </a:r>
            <a:r>
              <a:rPr lang="en-US" sz="2000" b="0" i="0" dirty="0">
                <a:solidFill>
                  <a:srgbClr val="273239"/>
                </a:solidFill>
                <a:effectLst/>
                <a:latin typeface="Nunito" pitchFamily="2" charset="0"/>
              </a:rPr>
              <a:t> can slow down convergence in deep networks.</a:t>
            </a:r>
          </a:p>
          <a:p>
            <a:pPr algn="l" fontAlgn="base">
              <a:spcAft>
                <a:spcPts val="1800"/>
              </a:spcAft>
              <a:buFont typeface="+mj-lt"/>
              <a:buAutoNum type="arabicPeriod" startAt="2"/>
            </a:pPr>
            <a:r>
              <a:rPr lang="en-US" sz="2000" b="1" i="0" dirty="0">
                <a:solidFill>
                  <a:srgbClr val="273239"/>
                </a:solidFill>
                <a:effectLst/>
                <a:latin typeface="Nunito" pitchFamily="2" charset="0"/>
              </a:rPr>
              <a:t>Gradient Flow:</a:t>
            </a:r>
            <a:r>
              <a:rPr lang="en-US" sz="2000" b="0" i="0" dirty="0">
                <a:solidFill>
                  <a:srgbClr val="273239"/>
                </a:solidFill>
                <a:effectLst/>
                <a:latin typeface="Nunito" pitchFamily="2" charset="0"/>
              </a:rPr>
              <a:t> </a:t>
            </a:r>
          </a:p>
          <a:p>
            <a:pPr algn="l" fontAlgn="base">
              <a:spcAft>
                <a:spcPts val="1800"/>
              </a:spcAft>
            </a:pPr>
            <a:r>
              <a:rPr lang="en-US" sz="2000" b="0" i="0" dirty="0">
                <a:solidFill>
                  <a:srgbClr val="273239"/>
                </a:solidFill>
                <a:effectLst/>
                <a:latin typeface="Nunito" pitchFamily="2" charset="0"/>
              </a:rPr>
              <a:t>Activation functions like </a:t>
            </a:r>
            <a:r>
              <a:rPr lang="en-US" sz="2000" b="1" i="0" dirty="0" err="1">
                <a:solidFill>
                  <a:srgbClr val="273239"/>
                </a:solidFill>
                <a:effectLst/>
                <a:latin typeface="Nunito" pitchFamily="2" charset="0"/>
              </a:rPr>
              <a:t>ReLU</a:t>
            </a:r>
            <a:r>
              <a:rPr lang="en-US" sz="2000" b="0" i="0" dirty="0">
                <a:solidFill>
                  <a:srgbClr val="273239"/>
                </a:solidFill>
                <a:effectLst/>
                <a:latin typeface="Nunito" pitchFamily="2" charset="0"/>
              </a:rPr>
              <a:t> ensure better gradient flow, helping deeper layers learn effectively. In contrast, </a:t>
            </a:r>
            <a:r>
              <a:rPr lang="en-US" sz="2000" b="1" i="0" dirty="0">
                <a:solidFill>
                  <a:srgbClr val="273239"/>
                </a:solidFill>
                <a:effectLst/>
                <a:latin typeface="Nunito" pitchFamily="2" charset="0"/>
              </a:rPr>
              <a:t>Sigmoid</a:t>
            </a:r>
            <a:r>
              <a:rPr lang="en-US" sz="2000" b="0" i="0" dirty="0">
                <a:solidFill>
                  <a:srgbClr val="273239"/>
                </a:solidFill>
                <a:effectLst/>
                <a:latin typeface="Nunito" pitchFamily="2" charset="0"/>
              </a:rPr>
              <a:t> can lead to small gradients, hindering learning in deep layers.</a:t>
            </a:r>
          </a:p>
          <a:p>
            <a:pPr algn="l" fontAlgn="base">
              <a:spcAft>
                <a:spcPts val="1800"/>
              </a:spcAft>
              <a:buFont typeface="+mj-lt"/>
              <a:buAutoNum type="arabicPeriod" startAt="3"/>
            </a:pPr>
            <a:r>
              <a:rPr lang="en-US" sz="2000" b="1" i="0" dirty="0">
                <a:solidFill>
                  <a:srgbClr val="273239"/>
                </a:solidFill>
                <a:effectLst/>
                <a:latin typeface="Nunito" pitchFamily="2" charset="0"/>
              </a:rPr>
              <a:t>Model Complexity:</a:t>
            </a:r>
            <a:r>
              <a:rPr lang="en-US" sz="2000" b="0" i="0" dirty="0">
                <a:solidFill>
                  <a:srgbClr val="273239"/>
                </a:solidFill>
                <a:effectLst/>
                <a:latin typeface="Nunito" pitchFamily="2" charset="0"/>
              </a:rPr>
              <a:t> </a:t>
            </a:r>
          </a:p>
          <a:p>
            <a:pPr algn="l" fontAlgn="base">
              <a:spcAft>
                <a:spcPts val="1800"/>
              </a:spcAft>
              <a:buFont typeface="+mj-lt"/>
              <a:buAutoNum type="arabicPeriod" startAt="3"/>
            </a:pPr>
            <a:r>
              <a:rPr lang="en-US" sz="2000" b="0" i="0" dirty="0">
                <a:solidFill>
                  <a:srgbClr val="273239"/>
                </a:solidFill>
                <a:effectLst/>
                <a:latin typeface="Nunito" pitchFamily="2" charset="0"/>
              </a:rPr>
              <a:t>Activation functions like </a:t>
            </a:r>
            <a:r>
              <a:rPr lang="en-US" sz="2000" b="1" i="0" dirty="0" err="1">
                <a:solidFill>
                  <a:srgbClr val="273239"/>
                </a:solidFill>
                <a:effectLst/>
                <a:latin typeface="Nunito" pitchFamily="2" charset="0"/>
              </a:rPr>
              <a:t>Softmax</a:t>
            </a:r>
            <a:r>
              <a:rPr lang="en-US" sz="2000" b="0" i="0" dirty="0">
                <a:solidFill>
                  <a:srgbClr val="273239"/>
                </a:solidFill>
                <a:effectLst/>
                <a:latin typeface="Nunito" pitchFamily="2" charset="0"/>
              </a:rPr>
              <a:t> allow the model to handle complex multi-class problems, whereas simpler functions like </a:t>
            </a:r>
            <a:r>
              <a:rPr lang="en-US" sz="2000" b="1" i="0" dirty="0" err="1">
                <a:solidFill>
                  <a:srgbClr val="273239"/>
                </a:solidFill>
                <a:effectLst/>
                <a:latin typeface="Nunito" pitchFamily="2" charset="0"/>
              </a:rPr>
              <a:t>ReLU</a:t>
            </a:r>
            <a:r>
              <a:rPr lang="en-US" sz="2000" b="0" i="0" dirty="0">
                <a:solidFill>
                  <a:srgbClr val="273239"/>
                </a:solidFill>
                <a:effectLst/>
                <a:latin typeface="Nunito" pitchFamily="2" charset="0"/>
              </a:rPr>
              <a:t> or </a:t>
            </a:r>
            <a:r>
              <a:rPr lang="en-US" sz="2000" b="1" i="0" dirty="0">
                <a:solidFill>
                  <a:srgbClr val="273239"/>
                </a:solidFill>
                <a:effectLst/>
                <a:latin typeface="Nunito" pitchFamily="2" charset="0"/>
              </a:rPr>
              <a:t>Leaky </a:t>
            </a:r>
            <a:r>
              <a:rPr lang="en-US" sz="2000" b="1" i="0" dirty="0" err="1">
                <a:solidFill>
                  <a:srgbClr val="273239"/>
                </a:solidFill>
                <a:effectLst/>
                <a:latin typeface="Nunito" pitchFamily="2" charset="0"/>
              </a:rPr>
              <a:t>ReLU</a:t>
            </a:r>
            <a:r>
              <a:rPr lang="en-US" sz="2000" b="0" i="0" dirty="0">
                <a:solidFill>
                  <a:srgbClr val="273239"/>
                </a:solidFill>
                <a:effectLst/>
                <a:latin typeface="Nunito" pitchFamily="2" charset="0"/>
              </a:rPr>
              <a:t> are used for basic layers.</a:t>
            </a:r>
          </a:p>
        </p:txBody>
      </p:sp>
    </p:spTree>
    <p:extLst>
      <p:ext uri="{BB962C8B-B14F-4D97-AF65-F5344CB8AC3E}">
        <p14:creationId xmlns:p14="http://schemas.microsoft.com/office/powerpoint/2010/main" val="3923280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F0C60913-603F-4C73-D448-8564ECB7ECC0}"/>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765A1426-02F2-4B3A-FF4B-0637DDF9C601}"/>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D4E03D20-10D4-64F8-A2E5-AD58FE8E5564}"/>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sp>
        <p:nvSpPr>
          <p:cNvPr id="29700" name="Rectangle 4">
            <a:extLst>
              <a:ext uri="{FF2B5EF4-FFF2-40B4-BE49-F238E27FC236}">
                <a16:creationId xmlns:a16="http://schemas.microsoft.com/office/drawing/2014/main" id="{D392B590-7372-14A8-F643-BB2121C539E2}"/>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8739689D-1A2A-D558-FCE1-97DD2EBB3919}"/>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743164B0-C0B3-C603-A8D4-435A2FE870A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FABF901C-A577-E689-1F85-122702C2F43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A07BAC5B-4655-0813-CB02-91FB6A5BA97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A88C8FC6-75D2-2B83-A1FB-D434D89ADCD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D70A479D-37AB-EB14-940D-4E3C150AD3D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FD3D1F0A-3A1D-9F29-C4D0-63FAA0DC5FF0}"/>
              </a:ext>
            </a:extLst>
          </p:cNvPr>
          <p:cNvPicPr preferRelativeResize="0"/>
          <p:nvPr/>
        </p:nvPicPr>
        <p:blipFill rotWithShape="1">
          <a:blip r:embed="rId3"/>
          <a:srcRect/>
          <a:stretch>
            <a:fillRect/>
          </a:stretch>
        </p:blipFill>
        <p:spPr>
          <a:xfrm>
            <a:off x="9570570" y="5200640"/>
            <a:ext cx="2356664" cy="298800"/>
          </a:xfrm>
          <a:prstGeom prst="rect">
            <a:avLst/>
          </a:prstGeom>
          <a:noFill/>
          <a:ln>
            <a:noFill/>
          </a:ln>
        </p:spPr>
      </p:pic>
      <p:pic>
        <p:nvPicPr>
          <p:cNvPr id="3" name="Picture 2">
            <a:extLst>
              <a:ext uri="{FF2B5EF4-FFF2-40B4-BE49-F238E27FC236}">
                <a16:creationId xmlns:a16="http://schemas.microsoft.com/office/drawing/2014/main" id="{FA080F32-258F-471F-D245-DDC9D03D28FC}"/>
              </a:ext>
            </a:extLst>
          </p:cNvPr>
          <p:cNvPicPr>
            <a:picLocks noChangeAspect="1"/>
          </p:cNvPicPr>
          <p:nvPr/>
        </p:nvPicPr>
        <p:blipFill>
          <a:blip r:embed="rId4"/>
          <a:stretch>
            <a:fillRect/>
          </a:stretch>
        </p:blipFill>
        <p:spPr>
          <a:xfrm>
            <a:off x="2910787" y="1746587"/>
            <a:ext cx="6874590" cy="4306831"/>
          </a:xfrm>
          <a:prstGeom prst="rect">
            <a:avLst/>
          </a:prstGeom>
        </p:spPr>
      </p:pic>
      <p:sp>
        <p:nvSpPr>
          <p:cNvPr id="8" name="TextBox 7">
            <a:extLst>
              <a:ext uri="{FF2B5EF4-FFF2-40B4-BE49-F238E27FC236}">
                <a16:creationId xmlns:a16="http://schemas.microsoft.com/office/drawing/2014/main" id="{F1E373B7-3278-D789-D7B9-6148B7BB3F79}"/>
              </a:ext>
            </a:extLst>
          </p:cNvPr>
          <p:cNvSpPr txBox="1"/>
          <p:nvPr/>
        </p:nvSpPr>
        <p:spPr>
          <a:xfrm>
            <a:off x="984657" y="804581"/>
            <a:ext cx="11183906" cy="6055504"/>
          </a:xfrm>
          <a:prstGeom prst="rect">
            <a:avLst/>
          </a:prstGeom>
          <a:noFill/>
        </p:spPr>
        <p:txBody>
          <a:bodyPr wrap="square">
            <a:spAutoFit/>
          </a:bodyPr>
          <a:lstStyle/>
          <a:p>
            <a:pPr>
              <a:lnSpc>
                <a:spcPct val="150000"/>
              </a:lnSpc>
            </a:pPr>
            <a:r>
              <a:rPr lang="en-US" sz="2000" b="1" dirty="0">
                <a:latin typeface="Nunito Sans" pitchFamily="2" charset="0"/>
              </a:rPr>
              <a:t>Level-1 Prediction: The meta-model learns how to best combine the predictions of the base models and is trained on different predictions made by individual base models, i.e., data not used to train base models are fed to</a:t>
            </a:r>
          </a:p>
          <a:p>
            <a:pPr>
              <a:lnSpc>
                <a:spcPct val="150000"/>
              </a:lnSpc>
            </a:pPr>
            <a:endParaRPr lang="en-US" sz="2000" b="1" dirty="0">
              <a:latin typeface="Nunito Sans" pitchFamily="2" charset="0"/>
            </a:endParaRPr>
          </a:p>
          <a:p>
            <a:pPr>
              <a:lnSpc>
                <a:spcPct val="150000"/>
              </a:lnSpc>
            </a:pPr>
            <a:endParaRPr lang="en-US" sz="2000" b="1" dirty="0">
              <a:latin typeface="Nunito Sans" pitchFamily="2" charset="0"/>
            </a:endParaRPr>
          </a:p>
          <a:p>
            <a:pPr>
              <a:lnSpc>
                <a:spcPct val="150000"/>
              </a:lnSpc>
            </a:pPr>
            <a:endParaRPr lang="en-US" sz="2000" b="1" dirty="0">
              <a:latin typeface="Nunito Sans" pitchFamily="2" charset="0"/>
            </a:endParaRPr>
          </a:p>
          <a:p>
            <a:pPr>
              <a:lnSpc>
                <a:spcPct val="150000"/>
              </a:lnSpc>
            </a:pPr>
            <a:endParaRPr lang="en-US" sz="2000" b="1" dirty="0">
              <a:latin typeface="Nunito Sans" pitchFamily="2" charset="0"/>
            </a:endParaRPr>
          </a:p>
          <a:p>
            <a:pPr>
              <a:lnSpc>
                <a:spcPct val="150000"/>
              </a:lnSpc>
            </a:pPr>
            <a:endParaRPr lang="en-US" sz="2000" b="1" dirty="0">
              <a:latin typeface="Nunito Sans" pitchFamily="2" charset="0"/>
            </a:endParaRPr>
          </a:p>
          <a:p>
            <a:pPr>
              <a:lnSpc>
                <a:spcPct val="150000"/>
              </a:lnSpc>
            </a:pPr>
            <a:endParaRPr lang="en-US" sz="2000" b="1" dirty="0">
              <a:latin typeface="Nunito Sans" pitchFamily="2" charset="0"/>
            </a:endParaRPr>
          </a:p>
          <a:p>
            <a:pPr>
              <a:lnSpc>
                <a:spcPct val="150000"/>
              </a:lnSpc>
            </a:pPr>
            <a:endParaRPr lang="en-US" sz="2000" b="1" dirty="0">
              <a:latin typeface="Nunito Sans" pitchFamily="2" charset="0"/>
            </a:endParaRPr>
          </a:p>
          <a:p>
            <a:pPr>
              <a:lnSpc>
                <a:spcPct val="150000"/>
              </a:lnSpc>
            </a:pPr>
            <a:endParaRPr lang="en-US" sz="2000" b="1" dirty="0">
              <a:latin typeface="Nunito Sans" pitchFamily="2" charset="0"/>
            </a:endParaRPr>
          </a:p>
          <a:p>
            <a:pPr>
              <a:lnSpc>
                <a:spcPct val="150000"/>
              </a:lnSpc>
            </a:pPr>
            <a:r>
              <a:rPr lang="en-US" sz="2000" b="1" dirty="0">
                <a:latin typeface="Nunito Sans" pitchFamily="2" charset="0"/>
              </a:rPr>
              <a:t>meta-model, predictions are made, and these predictions, along with the expected outputs, provide the input and output pairs of the training dataset used to fit the meta-model</a:t>
            </a:r>
            <a:endParaRPr lang="en-IN" sz="2000" dirty="0">
              <a:latin typeface="Nunito Sans" pitchFamily="2" charset="0"/>
            </a:endParaRPr>
          </a:p>
        </p:txBody>
      </p:sp>
    </p:spTree>
    <p:extLst>
      <p:ext uri="{BB962C8B-B14F-4D97-AF65-F5344CB8AC3E}">
        <p14:creationId xmlns:p14="http://schemas.microsoft.com/office/powerpoint/2010/main" val="742885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1BCC8C3A-4C25-4130-215B-BC8367CA3A56}"/>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70ABFAE5-5ADE-C9CF-0838-27C1D16AAAD6}"/>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FD08CF8-37C9-728D-DEC4-A8805DEDB8B6}"/>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sp>
        <p:nvSpPr>
          <p:cNvPr id="29700" name="Rectangle 4">
            <a:extLst>
              <a:ext uri="{FF2B5EF4-FFF2-40B4-BE49-F238E27FC236}">
                <a16:creationId xmlns:a16="http://schemas.microsoft.com/office/drawing/2014/main" id="{134E3417-BC6B-343B-0BD0-17334B3CC8A8}"/>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6BE56163-2E8F-15F2-E9DE-BE997522457A}"/>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3F867731-27AD-CACA-8978-18DB0F428A4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6FBB551A-83F0-1760-05B6-7F5BB298C72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24206E86-08C0-AC46-FA3B-D7F3455B5E1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7FEC324C-FEDF-B239-D062-24B046DAFAA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6B245DF0-F760-C05C-00A0-0C245443FC2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52983FE2-6D75-E99E-D9F2-FB229357325D}"/>
              </a:ext>
            </a:extLst>
          </p:cNvPr>
          <p:cNvPicPr preferRelativeResize="0"/>
          <p:nvPr/>
        </p:nvPicPr>
        <p:blipFill rotWithShape="1">
          <a:blip r:embed="rId3"/>
          <a:srcRect/>
          <a:stretch>
            <a:fillRect/>
          </a:stretch>
        </p:blipFill>
        <p:spPr>
          <a:xfrm>
            <a:off x="9570570" y="5200640"/>
            <a:ext cx="2356664" cy="298800"/>
          </a:xfrm>
          <a:prstGeom prst="rect">
            <a:avLst/>
          </a:prstGeom>
          <a:noFill/>
          <a:ln>
            <a:noFill/>
          </a:ln>
        </p:spPr>
      </p:pic>
      <p:sp>
        <p:nvSpPr>
          <p:cNvPr id="8" name="TextBox 7">
            <a:extLst>
              <a:ext uri="{FF2B5EF4-FFF2-40B4-BE49-F238E27FC236}">
                <a16:creationId xmlns:a16="http://schemas.microsoft.com/office/drawing/2014/main" id="{8736B299-4E1C-F6E6-291C-785630D1357C}"/>
              </a:ext>
            </a:extLst>
          </p:cNvPr>
          <p:cNvSpPr txBox="1"/>
          <p:nvPr/>
        </p:nvSpPr>
        <p:spPr>
          <a:xfrm>
            <a:off x="984657" y="819570"/>
            <a:ext cx="11183906" cy="6055504"/>
          </a:xfrm>
          <a:prstGeom prst="rect">
            <a:avLst/>
          </a:prstGeom>
          <a:noFill/>
        </p:spPr>
        <p:txBody>
          <a:bodyPr wrap="square">
            <a:spAutoFit/>
          </a:bodyPr>
          <a:lstStyle/>
          <a:p>
            <a:pPr>
              <a:lnSpc>
                <a:spcPct val="150000"/>
              </a:lnSpc>
            </a:pPr>
            <a:r>
              <a:rPr lang="en-US" sz="2000" b="1" dirty="0">
                <a:latin typeface="Nunito Sans" pitchFamily="2" charset="0"/>
              </a:rPr>
              <a:t>Steps to implement Stacking models:</a:t>
            </a:r>
          </a:p>
          <a:p>
            <a:pPr>
              <a:lnSpc>
                <a:spcPct val="150000"/>
              </a:lnSpc>
            </a:pPr>
            <a:r>
              <a:rPr lang="en-US" sz="2000" dirty="0">
                <a:latin typeface="Nunito Sans" pitchFamily="2" charset="0"/>
              </a:rPr>
              <a:t>o</a:t>
            </a:r>
            <a:r>
              <a:rPr lang="en-US" sz="2000" b="1" dirty="0">
                <a:latin typeface="Nunito Sans" pitchFamily="2" charset="0"/>
              </a:rPr>
              <a:t> </a:t>
            </a:r>
            <a:r>
              <a:rPr lang="en-US" sz="2000" dirty="0">
                <a:latin typeface="Nunito Sans" pitchFamily="2" charset="0"/>
              </a:rPr>
              <a:t>Split training data sets into n-folds using the Repeated Stratified </a:t>
            </a:r>
            <a:r>
              <a:rPr lang="en-US" sz="2000" dirty="0" err="1">
                <a:latin typeface="Nunito Sans" pitchFamily="2" charset="0"/>
              </a:rPr>
              <a:t>KFold</a:t>
            </a:r>
            <a:r>
              <a:rPr lang="en-US" sz="2000" dirty="0">
                <a:latin typeface="Nunito Sans" pitchFamily="2" charset="0"/>
              </a:rPr>
              <a:t> as this is the most common approach to preparing training datasets for metamodels.</a:t>
            </a:r>
          </a:p>
          <a:p>
            <a:pPr>
              <a:lnSpc>
                <a:spcPct val="150000"/>
              </a:lnSpc>
            </a:pPr>
            <a:r>
              <a:rPr lang="en-US" sz="2000" dirty="0">
                <a:latin typeface="Nunito Sans" pitchFamily="2" charset="0"/>
              </a:rPr>
              <a:t>o Base model is fitted with the first fold, which is n-1, and it will make predictions for nth folds.</a:t>
            </a:r>
          </a:p>
          <a:p>
            <a:pPr>
              <a:lnSpc>
                <a:spcPct val="150000"/>
              </a:lnSpc>
            </a:pPr>
            <a:r>
              <a:rPr lang="en-US" sz="2000" dirty="0">
                <a:latin typeface="Nunito Sans" pitchFamily="2" charset="0"/>
              </a:rPr>
              <a:t>o The prediction made in the above step is added to the x1_train list.</a:t>
            </a:r>
          </a:p>
          <a:p>
            <a:pPr>
              <a:lnSpc>
                <a:spcPct val="150000"/>
              </a:lnSpc>
            </a:pPr>
            <a:r>
              <a:rPr lang="en-US" sz="2000" dirty="0">
                <a:latin typeface="Nunito Sans" pitchFamily="2" charset="0"/>
              </a:rPr>
              <a:t>o Repeat steps 2 &amp; 3 for remaining n-1folds, so it will give x1_train array of size n.</a:t>
            </a:r>
          </a:p>
          <a:p>
            <a:pPr>
              <a:lnSpc>
                <a:spcPct val="150000"/>
              </a:lnSpc>
            </a:pPr>
            <a:r>
              <a:rPr lang="en-US" sz="2000" dirty="0">
                <a:latin typeface="Nunito Sans" pitchFamily="2" charset="0"/>
              </a:rPr>
              <a:t>o Model is trained on all the n parts, which will make predictions for the sample data.</a:t>
            </a:r>
          </a:p>
          <a:p>
            <a:pPr>
              <a:lnSpc>
                <a:spcPct val="150000"/>
              </a:lnSpc>
            </a:pPr>
            <a:r>
              <a:rPr lang="en-US" sz="2000" dirty="0">
                <a:latin typeface="Nunito Sans" pitchFamily="2" charset="0"/>
              </a:rPr>
              <a:t>o Add this prediction to the y1_test list.</a:t>
            </a:r>
          </a:p>
          <a:p>
            <a:pPr>
              <a:lnSpc>
                <a:spcPct val="150000"/>
              </a:lnSpc>
            </a:pPr>
            <a:r>
              <a:rPr lang="en-US" sz="2000" dirty="0">
                <a:latin typeface="Nunito Sans" pitchFamily="2" charset="0"/>
              </a:rPr>
              <a:t>o In the same way, we can find x2_train, y2_test, x3_train, and y3_test by using</a:t>
            </a:r>
          </a:p>
          <a:p>
            <a:pPr>
              <a:lnSpc>
                <a:spcPct val="150000"/>
              </a:lnSpc>
            </a:pPr>
            <a:r>
              <a:rPr lang="en-US" sz="2000" dirty="0">
                <a:latin typeface="Nunito Sans" pitchFamily="2" charset="0"/>
              </a:rPr>
              <a:t>Model 2 and 3 for training, respectively, to get Level 2 predictions.</a:t>
            </a:r>
          </a:p>
          <a:p>
            <a:pPr>
              <a:lnSpc>
                <a:spcPct val="150000"/>
              </a:lnSpc>
            </a:pPr>
            <a:r>
              <a:rPr lang="en-US" sz="2000" dirty="0">
                <a:latin typeface="Nunito Sans" pitchFamily="2" charset="0"/>
              </a:rPr>
              <a:t>o Now train the Meta model on level 1 prediction, where these predictions will</a:t>
            </a:r>
          </a:p>
          <a:p>
            <a:pPr>
              <a:lnSpc>
                <a:spcPct val="150000"/>
              </a:lnSpc>
            </a:pPr>
            <a:r>
              <a:rPr lang="en-US" sz="2000" dirty="0">
                <a:latin typeface="Nunito Sans" pitchFamily="2" charset="0"/>
              </a:rPr>
              <a:t>be used as features for the model (refer Figure 4.3).</a:t>
            </a:r>
          </a:p>
          <a:p>
            <a:pPr>
              <a:lnSpc>
                <a:spcPct val="150000"/>
              </a:lnSpc>
            </a:pPr>
            <a:r>
              <a:rPr lang="en-US" sz="2000" dirty="0">
                <a:latin typeface="Nunito Sans" pitchFamily="2" charset="0"/>
              </a:rPr>
              <a:t>o Meta learners can now be used to make a prediction on test data in the stacking model</a:t>
            </a:r>
            <a:endParaRPr lang="en-IN" sz="2000" dirty="0">
              <a:latin typeface="Nunito Sans" pitchFamily="2" charset="0"/>
            </a:endParaRPr>
          </a:p>
        </p:txBody>
      </p:sp>
    </p:spTree>
    <p:extLst>
      <p:ext uri="{BB962C8B-B14F-4D97-AF65-F5344CB8AC3E}">
        <p14:creationId xmlns:p14="http://schemas.microsoft.com/office/powerpoint/2010/main" val="687641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7B6A7D0-DD50-5349-EBC6-0D7465720B61}"/>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8540DF7F-3257-3792-EF91-C2043936451C}"/>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330D74D-CBAC-18B7-96D3-179723C02DF6}"/>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UNSUPERVISED LEARNING</a:t>
            </a:r>
          </a:p>
        </p:txBody>
      </p:sp>
      <p:sp>
        <p:nvSpPr>
          <p:cNvPr id="29700" name="Rectangle 4">
            <a:extLst>
              <a:ext uri="{FF2B5EF4-FFF2-40B4-BE49-F238E27FC236}">
                <a16:creationId xmlns:a16="http://schemas.microsoft.com/office/drawing/2014/main" id="{06DCF1E3-6D08-E556-4BD6-95EA0FCBB05C}"/>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B9EFA439-C027-0A69-00BD-C30953B9B8A3}"/>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A4E36419-DE42-5858-E688-21472C00CD7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2AEA3E9C-A99D-415C-9081-3F6924548D3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7CF7FFE6-B415-2ACA-D0ED-E0D5E70849A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DE072DEB-3F6C-6F0B-3623-D8A23FA9D6C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3653BDC9-A220-007F-C2DC-870C95ADEC1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797F6181-2A93-0D33-29B1-7651509F6024}"/>
              </a:ext>
            </a:extLst>
          </p:cNvPr>
          <p:cNvPicPr preferRelativeResize="0"/>
          <p:nvPr/>
        </p:nvPicPr>
        <p:blipFill rotWithShape="1">
          <a:blip r:embed="rId3"/>
          <a:srcRect/>
          <a:stretch>
            <a:fillRect/>
          </a:stretch>
        </p:blipFill>
        <p:spPr>
          <a:xfrm>
            <a:off x="9570570" y="5200640"/>
            <a:ext cx="2356664" cy="298800"/>
          </a:xfrm>
          <a:prstGeom prst="rect">
            <a:avLst/>
          </a:prstGeom>
          <a:noFill/>
          <a:ln>
            <a:noFill/>
          </a:ln>
        </p:spPr>
      </p:pic>
      <p:sp>
        <p:nvSpPr>
          <p:cNvPr id="8" name="TextBox 7">
            <a:extLst>
              <a:ext uri="{FF2B5EF4-FFF2-40B4-BE49-F238E27FC236}">
                <a16:creationId xmlns:a16="http://schemas.microsoft.com/office/drawing/2014/main" id="{DFE79BE2-C14B-E8D8-D207-7EC609530393}"/>
              </a:ext>
            </a:extLst>
          </p:cNvPr>
          <p:cNvSpPr txBox="1"/>
          <p:nvPr/>
        </p:nvSpPr>
        <p:spPr>
          <a:xfrm>
            <a:off x="984657" y="804581"/>
            <a:ext cx="11183906" cy="5132174"/>
          </a:xfrm>
          <a:prstGeom prst="rect">
            <a:avLst/>
          </a:prstGeom>
          <a:noFill/>
        </p:spPr>
        <p:txBody>
          <a:bodyPr wrap="square">
            <a:spAutoFit/>
          </a:bodyPr>
          <a:lstStyle/>
          <a:p>
            <a:pPr>
              <a:lnSpc>
                <a:spcPct val="150000"/>
              </a:lnSpc>
            </a:pPr>
            <a:r>
              <a:rPr lang="en-US" sz="2000" b="1" dirty="0">
                <a:latin typeface="Nunito Sans" pitchFamily="2" charset="0"/>
              </a:rPr>
              <a:t>Unsupervised learning </a:t>
            </a:r>
            <a:r>
              <a:rPr lang="en-US" sz="2000" dirty="0">
                <a:latin typeface="Nunito Sans" pitchFamily="2" charset="0"/>
              </a:rPr>
              <a:t>is a type of machine learning in which models are trained using unlabeled dataset and are allowed to act on that data without any supervision.</a:t>
            </a:r>
          </a:p>
          <a:p>
            <a:pPr>
              <a:lnSpc>
                <a:spcPct val="150000"/>
              </a:lnSpc>
            </a:pPr>
            <a:endParaRPr lang="en-US" sz="2000" dirty="0">
              <a:latin typeface="Nunito Sans" pitchFamily="2" charset="0"/>
            </a:endParaRPr>
          </a:p>
          <a:p>
            <a:pPr>
              <a:lnSpc>
                <a:spcPct val="150000"/>
              </a:lnSpc>
            </a:pPr>
            <a:r>
              <a:rPr lang="en-US" sz="2000" b="1" dirty="0">
                <a:latin typeface="Nunito Sans" pitchFamily="2" charset="0"/>
              </a:rPr>
              <a:t>Clustering</a:t>
            </a:r>
            <a:endParaRPr lang="en-US" sz="2000" dirty="0">
              <a:latin typeface="Nunito Sans" pitchFamily="2" charset="0"/>
            </a:endParaRPr>
          </a:p>
          <a:p>
            <a:pPr>
              <a:lnSpc>
                <a:spcPct val="150000"/>
              </a:lnSpc>
            </a:pPr>
            <a:r>
              <a:rPr lang="en-US" sz="2000" dirty="0">
                <a:latin typeface="Nunito Sans" pitchFamily="2" charset="0"/>
              </a:rPr>
              <a:t>• Clustering or cluster analysis is a machine learning technique, which groups</a:t>
            </a:r>
          </a:p>
          <a:p>
            <a:pPr>
              <a:lnSpc>
                <a:spcPct val="150000"/>
              </a:lnSpc>
            </a:pPr>
            <a:r>
              <a:rPr lang="en-US" sz="2000" dirty="0">
                <a:latin typeface="Nunito Sans" pitchFamily="2" charset="0"/>
              </a:rPr>
              <a:t>the unlabeled dataset.</a:t>
            </a:r>
          </a:p>
          <a:p>
            <a:pPr>
              <a:lnSpc>
                <a:spcPct val="150000"/>
              </a:lnSpc>
            </a:pPr>
            <a:r>
              <a:rPr lang="en-US" sz="2000" dirty="0">
                <a:latin typeface="Nunito Sans" pitchFamily="2" charset="0"/>
              </a:rPr>
              <a:t>• It is "A way of grouping the data points into different clusters, consisting of</a:t>
            </a:r>
          </a:p>
          <a:p>
            <a:pPr>
              <a:lnSpc>
                <a:spcPct val="150000"/>
              </a:lnSpc>
            </a:pPr>
            <a:r>
              <a:rPr lang="en-US" sz="2000" dirty="0">
                <a:latin typeface="Nunito Sans" pitchFamily="2" charset="0"/>
              </a:rPr>
              <a:t>similar data points. The objects with the possible similarities remain in a</a:t>
            </a:r>
          </a:p>
          <a:p>
            <a:pPr>
              <a:lnSpc>
                <a:spcPct val="150000"/>
              </a:lnSpc>
            </a:pPr>
            <a:r>
              <a:rPr lang="en-US" sz="2000" dirty="0">
                <a:latin typeface="Nunito Sans" pitchFamily="2" charset="0"/>
              </a:rPr>
              <a:t>group that has less or no similarities with another group.“</a:t>
            </a:r>
          </a:p>
          <a:p>
            <a:pPr>
              <a:lnSpc>
                <a:spcPct val="150000"/>
              </a:lnSpc>
            </a:pPr>
            <a:r>
              <a:rPr lang="en-US" sz="2000" dirty="0">
                <a:latin typeface="Nunito Sans" pitchFamily="2" charset="0"/>
              </a:rPr>
              <a:t>• Clustering involves dividing data points into multiple clusters of similar values.</a:t>
            </a:r>
          </a:p>
          <a:p>
            <a:pPr>
              <a:lnSpc>
                <a:spcPct val="150000"/>
              </a:lnSpc>
            </a:pPr>
            <a:r>
              <a:rPr lang="en-US" sz="2000" dirty="0">
                <a:latin typeface="Nunito Sans" pitchFamily="2" charset="0"/>
              </a:rPr>
              <a:t>• Cluster is a group of objects that belongs to the same class </a:t>
            </a:r>
            <a:endParaRPr lang="en-IN" sz="2000" dirty="0">
              <a:latin typeface="Nunito Sans" pitchFamily="2" charset="0"/>
            </a:endParaRPr>
          </a:p>
        </p:txBody>
      </p:sp>
    </p:spTree>
    <p:extLst>
      <p:ext uri="{BB962C8B-B14F-4D97-AF65-F5344CB8AC3E}">
        <p14:creationId xmlns:p14="http://schemas.microsoft.com/office/powerpoint/2010/main" val="20576288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7B140FE1-C453-E095-829C-13E8056389B7}"/>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8F236DF9-7F4F-E66D-1729-8F49B11E0152}"/>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2D540FF4-3F17-103D-CB5A-368328272169}"/>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UNSUPERVISED LEARNING</a:t>
            </a:r>
          </a:p>
        </p:txBody>
      </p:sp>
      <p:sp>
        <p:nvSpPr>
          <p:cNvPr id="29700" name="Rectangle 4">
            <a:extLst>
              <a:ext uri="{FF2B5EF4-FFF2-40B4-BE49-F238E27FC236}">
                <a16:creationId xmlns:a16="http://schemas.microsoft.com/office/drawing/2014/main" id="{3D99001D-F366-9CCA-E60C-6BC05CDC762B}"/>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C5648CDE-C86E-9EA6-F11F-36109F6061EF}"/>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385A90EE-9FFC-CE9D-60D9-0F55CCF813A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380292CF-9B40-7F3A-494F-0226CD82089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EEB9E3D5-E695-CAE6-B3AB-723AC468017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38ED669D-598D-742A-4878-05383B8449C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23D0A017-E0AA-26CD-DC01-EA214C3F9A7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DE06B6D7-AE97-4F81-083A-F68333625BD8}"/>
              </a:ext>
            </a:extLst>
          </p:cNvPr>
          <p:cNvPicPr preferRelativeResize="0"/>
          <p:nvPr/>
        </p:nvPicPr>
        <p:blipFill rotWithShape="1">
          <a:blip r:embed="rId3"/>
          <a:srcRect/>
          <a:stretch>
            <a:fillRect/>
          </a:stretch>
        </p:blipFill>
        <p:spPr>
          <a:xfrm>
            <a:off x="9570570" y="5200640"/>
            <a:ext cx="2356664" cy="298800"/>
          </a:xfrm>
          <a:prstGeom prst="rect">
            <a:avLst/>
          </a:prstGeom>
          <a:noFill/>
          <a:ln>
            <a:noFill/>
          </a:ln>
        </p:spPr>
      </p:pic>
      <p:sp>
        <p:nvSpPr>
          <p:cNvPr id="8" name="TextBox 7">
            <a:extLst>
              <a:ext uri="{FF2B5EF4-FFF2-40B4-BE49-F238E27FC236}">
                <a16:creationId xmlns:a16="http://schemas.microsoft.com/office/drawing/2014/main" id="{9F6A789F-8409-5FB0-FB08-0EF7999337F1}"/>
              </a:ext>
            </a:extLst>
          </p:cNvPr>
          <p:cNvSpPr txBox="1"/>
          <p:nvPr/>
        </p:nvSpPr>
        <p:spPr>
          <a:xfrm>
            <a:off x="984657" y="6096116"/>
            <a:ext cx="11183906" cy="515526"/>
          </a:xfrm>
          <a:prstGeom prst="rect">
            <a:avLst/>
          </a:prstGeom>
          <a:noFill/>
        </p:spPr>
        <p:txBody>
          <a:bodyPr wrap="square">
            <a:spAutoFit/>
          </a:bodyPr>
          <a:lstStyle/>
          <a:p>
            <a:pPr>
              <a:lnSpc>
                <a:spcPct val="150000"/>
              </a:lnSpc>
            </a:pPr>
            <a:r>
              <a:rPr lang="en-US" sz="2000" dirty="0">
                <a:latin typeface="Nunito Sans" pitchFamily="2" charset="0"/>
              </a:rPr>
              <a:t>Clustering is a process of partitioning a set of data in a meaningful  subclass as shown in fig.</a:t>
            </a:r>
            <a:endParaRPr lang="en-IN" sz="2000" dirty="0">
              <a:latin typeface="Nunito Sans" pitchFamily="2" charset="0"/>
            </a:endParaRPr>
          </a:p>
        </p:txBody>
      </p:sp>
      <p:pic>
        <p:nvPicPr>
          <p:cNvPr id="3" name="Picture 2">
            <a:extLst>
              <a:ext uri="{FF2B5EF4-FFF2-40B4-BE49-F238E27FC236}">
                <a16:creationId xmlns:a16="http://schemas.microsoft.com/office/drawing/2014/main" id="{EC16F8EE-EB4F-4CE7-1C2B-4C57F35AE8C5}"/>
              </a:ext>
            </a:extLst>
          </p:cNvPr>
          <p:cNvPicPr>
            <a:picLocks noChangeAspect="1"/>
          </p:cNvPicPr>
          <p:nvPr/>
        </p:nvPicPr>
        <p:blipFill>
          <a:blip r:embed="rId4"/>
          <a:stretch>
            <a:fillRect/>
          </a:stretch>
        </p:blipFill>
        <p:spPr>
          <a:xfrm>
            <a:off x="1036838" y="1768840"/>
            <a:ext cx="9606178" cy="3152260"/>
          </a:xfrm>
          <a:prstGeom prst="rect">
            <a:avLst/>
          </a:prstGeom>
        </p:spPr>
      </p:pic>
    </p:spTree>
    <p:extLst>
      <p:ext uri="{BB962C8B-B14F-4D97-AF65-F5344CB8AC3E}">
        <p14:creationId xmlns:p14="http://schemas.microsoft.com/office/powerpoint/2010/main" val="3795400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						</a:t>
            </a:r>
            <a:r>
              <a:rPr lang="en-US" sz="2400" b="1" dirty="0">
                <a:solidFill>
                  <a:prstClr val="white"/>
                </a:solidFill>
                <a:latin typeface="Nunito Sans" panose="00000500000000000000"/>
                <a:ea typeface="Nunito Sans" panose="00000500000000000000"/>
                <a:cs typeface="Nunito Sans" panose="00000500000000000000"/>
                <a:sym typeface="Nunito Sans" panose="00000500000000000000"/>
              </a:rPr>
              <a:t> 	           	</a:t>
            </a: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MULTILAYER PERCEPTRON</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47262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 name="TextBox 3">
            <a:extLst>
              <a:ext uri="{FF2B5EF4-FFF2-40B4-BE49-F238E27FC236}">
                <a16:creationId xmlns:a16="http://schemas.microsoft.com/office/drawing/2014/main" id="{F185724F-06B6-8CB8-4D10-6820163107F0}"/>
              </a:ext>
            </a:extLst>
          </p:cNvPr>
          <p:cNvSpPr txBox="1"/>
          <p:nvPr/>
        </p:nvSpPr>
        <p:spPr>
          <a:xfrm>
            <a:off x="854439" y="841124"/>
            <a:ext cx="11167672" cy="6517169"/>
          </a:xfrm>
          <a:prstGeom prst="rect">
            <a:avLst/>
          </a:prstGeom>
          <a:noFill/>
        </p:spPr>
        <p:txBody>
          <a:bodyPr wrap="square">
            <a:spAutoFit/>
          </a:bodyPr>
          <a:lstStyle/>
          <a:p>
            <a:pPr>
              <a:lnSpc>
                <a:spcPct val="150000"/>
              </a:lnSpc>
            </a:pPr>
            <a:r>
              <a:rPr lang="en-IN" sz="2000" b="1" dirty="0">
                <a:latin typeface="Nunito Sans" pitchFamily="2" charset="0"/>
              </a:rPr>
              <a:t>Classification</a:t>
            </a:r>
            <a:r>
              <a:rPr lang="en-IN" sz="2000" dirty="0">
                <a:latin typeface="Nunito Sans" pitchFamily="2" charset="0"/>
              </a:rPr>
              <a:t>:</a:t>
            </a:r>
          </a:p>
          <a:p>
            <a:pPr marL="342900" indent="-342900">
              <a:lnSpc>
                <a:spcPct val="150000"/>
              </a:lnSpc>
              <a:buFont typeface="Arial" panose="020B0604020202020204" pitchFamily="34" charset="0"/>
              <a:buChar char="•"/>
            </a:pPr>
            <a:r>
              <a:rPr lang="en-IN" sz="2000" dirty="0">
                <a:latin typeface="Nunito Sans" pitchFamily="2" charset="0"/>
              </a:rPr>
              <a:t>Divides the input space into two half-spaces:</a:t>
            </a:r>
          </a:p>
          <a:p>
            <a:pPr marL="800100" lvl="1" indent="-342900">
              <a:lnSpc>
                <a:spcPct val="150000"/>
              </a:lnSpc>
              <a:buFont typeface="Arial" panose="020B0604020202020204" pitchFamily="34" charset="0"/>
              <a:buChar char="•"/>
            </a:pPr>
            <a:r>
              <a:rPr lang="en-IN" sz="2000" dirty="0">
                <a:latin typeface="Nunito Sans" pitchFamily="2" charset="0"/>
              </a:rPr>
              <a:t>Positive half-space (𝑦&gt;0y&gt;0) and negative half-space (𝑦&lt;0y&lt;0).</a:t>
            </a:r>
          </a:p>
          <a:p>
            <a:pPr marL="342900" indent="-342900">
              <a:lnSpc>
                <a:spcPct val="150000"/>
              </a:lnSpc>
              <a:buFont typeface="Arial" panose="020B0604020202020204" pitchFamily="34" charset="0"/>
              <a:buChar char="•"/>
            </a:pPr>
            <a:r>
              <a:rPr lang="en-IN" sz="2000" dirty="0">
                <a:latin typeface="Nunito Sans" pitchFamily="2" charset="0"/>
              </a:rPr>
              <a:t>Implements linear discriminant function by checking the sign of 𝑦.</a:t>
            </a:r>
          </a:p>
          <a:p>
            <a:pPr>
              <a:lnSpc>
                <a:spcPct val="150000"/>
              </a:lnSpc>
            </a:pPr>
            <a:r>
              <a:rPr lang="en-IN" sz="2000" b="1" dirty="0">
                <a:latin typeface="Nunito Sans" pitchFamily="2" charset="0"/>
              </a:rPr>
              <a:t>Threshold Function:</a:t>
            </a:r>
          </a:p>
          <a:p>
            <a:pPr marL="342900" indent="-342900">
              <a:lnSpc>
                <a:spcPct val="150000"/>
              </a:lnSpc>
              <a:buFont typeface="Arial" panose="020B0604020202020204" pitchFamily="34" charset="0"/>
              <a:buChar char="•"/>
            </a:pPr>
            <a:r>
              <a:rPr lang="en-IN" sz="2000" dirty="0">
                <a:latin typeface="Nunito Sans" pitchFamily="2" charset="0"/>
              </a:rPr>
              <a:t>The threshold function 𝑠(⋅) is used to classify the output into binary classes.</a:t>
            </a:r>
          </a:p>
          <a:p>
            <a:pPr>
              <a:lnSpc>
                <a:spcPct val="150000"/>
              </a:lnSpc>
            </a:pPr>
            <a:r>
              <a:rPr lang="en-IN" sz="2000" b="1" dirty="0">
                <a:latin typeface="Nunito Sans" pitchFamily="2" charset="0"/>
              </a:rPr>
              <a:t>K-Class Classification:</a:t>
            </a:r>
          </a:p>
          <a:p>
            <a:pPr marL="342900" indent="-342900">
              <a:lnSpc>
                <a:spcPct val="150000"/>
              </a:lnSpc>
              <a:buFont typeface="Arial" panose="020B0604020202020204" pitchFamily="34" charset="0"/>
              <a:buChar char="•"/>
            </a:pPr>
            <a:r>
              <a:rPr lang="en-IN" sz="2000" dirty="0">
                <a:latin typeface="Nunito Sans" pitchFamily="2" charset="0"/>
              </a:rPr>
              <a:t>For </a:t>
            </a:r>
            <a:r>
              <a:rPr lang="en-IN" sz="2000" b="1" dirty="0">
                <a:latin typeface="Nunito Sans" pitchFamily="2" charset="0"/>
              </a:rPr>
              <a:t>𝐾</a:t>
            </a:r>
            <a:r>
              <a:rPr lang="en-IN" sz="2000" dirty="0">
                <a:latin typeface="Nunito Sans" pitchFamily="2" charset="0"/>
              </a:rPr>
              <a:t>-class classification:</a:t>
            </a:r>
          </a:p>
          <a:p>
            <a:pPr marL="800100" lvl="1" indent="-342900">
              <a:lnSpc>
                <a:spcPct val="150000"/>
              </a:lnSpc>
              <a:buFont typeface="Arial" panose="020B0604020202020204" pitchFamily="34" charset="0"/>
              <a:buChar char="•"/>
            </a:pPr>
            <a:r>
              <a:rPr lang="en-IN" sz="2000" dirty="0">
                <a:latin typeface="Nunito Sans" pitchFamily="2" charset="0"/>
              </a:rPr>
              <a:t>Use 𝐾 </a:t>
            </a:r>
            <a:r>
              <a:rPr lang="en-IN" sz="2000" dirty="0" err="1">
                <a:latin typeface="Nunito Sans" pitchFamily="2" charset="0"/>
              </a:rPr>
              <a:t>perceptrons</a:t>
            </a:r>
            <a:r>
              <a:rPr lang="en-IN" sz="2000" dirty="0">
                <a:latin typeface="Nunito Sans" pitchFamily="2" charset="0"/>
              </a:rPr>
              <a:t> with weight matrix 𝑊 of size 𝐾×(𝑑+1).</a:t>
            </a:r>
          </a:p>
          <a:p>
            <a:pPr marL="800100" lvl="1" indent="-342900">
              <a:lnSpc>
                <a:spcPct val="150000"/>
              </a:lnSpc>
              <a:buFont typeface="Arial" panose="020B0604020202020204" pitchFamily="34" charset="0"/>
              <a:buChar char="•"/>
            </a:pPr>
            <a:r>
              <a:rPr lang="en-IN" sz="2000" dirty="0">
                <a:latin typeface="Nunito Sans" pitchFamily="2" charset="0"/>
              </a:rPr>
              <a:t>Outputs 𝑦𝑖,𝑖=1,...,𝐾, are weighted sums of inputs 𝑥𝑗.</a:t>
            </a:r>
          </a:p>
          <a:p>
            <a:pPr>
              <a:lnSpc>
                <a:spcPct val="150000"/>
              </a:lnSpc>
            </a:pPr>
            <a:r>
              <a:rPr lang="en-US" sz="2000" b="1" dirty="0" err="1">
                <a:latin typeface="Nunito Sans" pitchFamily="2" charset="0"/>
              </a:rPr>
              <a:t>Softmax</a:t>
            </a:r>
            <a:r>
              <a:rPr lang="en-US" sz="2000" b="1" dirty="0">
                <a:latin typeface="Nunito Sans" pitchFamily="2" charset="0"/>
              </a:rPr>
              <a:t> for Posterior Probabilities:</a:t>
            </a:r>
          </a:p>
          <a:p>
            <a:pPr marL="800100" lvl="1" indent="-342900">
              <a:lnSpc>
                <a:spcPct val="150000"/>
              </a:lnSpc>
              <a:buFont typeface="Arial" panose="020B0604020202020204" pitchFamily="34" charset="0"/>
              <a:buChar char="•"/>
            </a:pPr>
            <a:r>
              <a:rPr lang="en-US" sz="2000" dirty="0">
                <a:latin typeface="Nunito Sans" pitchFamily="2" charset="0"/>
              </a:rPr>
              <a:t>The </a:t>
            </a:r>
            <a:r>
              <a:rPr lang="en-US" sz="2000" dirty="0" err="1">
                <a:latin typeface="Nunito Sans" pitchFamily="2" charset="0"/>
              </a:rPr>
              <a:t>softmax</a:t>
            </a:r>
            <a:r>
              <a:rPr lang="en-US" sz="2000" dirty="0">
                <a:latin typeface="Nunito Sans" pitchFamily="2" charset="0"/>
              </a:rPr>
              <a:t> function is used when posterior probabilities or risk calculations are required.</a:t>
            </a:r>
            <a:endParaRPr lang="en-IN" sz="2000" dirty="0">
              <a:latin typeface="Nunito Sans" pitchFamily="2" charset="0"/>
            </a:endParaRPr>
          </a:p>
          <a:p>
            <a:pPr lvl="1">
              <a:lnSpc>
                <a:spcPct val="150000"/>
              </a:lnSpc>
            </a:pPr>
            <a:endParaRPr lang="en-IN" sz="2000" dirty="0">
              <a:latin typeface="Nunito Sans" pitchFamily="2" charset="0"/>
            </a:endParaRPr>
          </a:p>
        </p:txBody>
      </p:sp>
    </p:spTree>
    <p:extLst>
      <p:ext uri="{BB962C8B-B14F-4D97-AF65-F5344CB8AC3E}">
        <p14:creationId xmlns:p14="http://schemas.microsoft.com/office/powerpoint/2010/main" val="19085997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6FE7A645-1414-536F-37B1-594D381DF048}"/>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B9B099A2-4EA3-6D0E-2557-7984C7E812F9}"/>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9BCD4A4F-1F6E-A18B-C00A-2128F3261645}"/>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UNSUPERVISED LEARNING</a:t>
            </a:r>
          </a:p>
        </p:txBody>
      </p:sp>
      <p:sp>
        <p:nvSpPr>
          <p:cNvPr id="29700" name="Rectangle 4">
            <a:extLst>
              <a:ext uri="{FF2B5EF4-FFF2-40B4-BE49-F238E27FC236}">
                <a16:creationId xmlns:a16="http://schemas.microsoft.com/office/drawing/2014/main" id="{A11E243E-45AE-94F6-3453-CC702A233966}"/>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F75D14D5-20E3-08CD-6F61-17724429FCD4}"/>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C228BA49-D2BD-A971-3B50-E3DD917F744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ACACDAF5-CAA3-E0AF-3C6E-F20FCF60373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AD7D5127-7E48-9FD1-E86C-DA0686B70C8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4C801100-A4C3-8527-5080-6CD44964A99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243E9836-68B9-7BA1-94F1-E13E69C7908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4C82F6EE-31AA-2490-F06B-7E49A09FCB65}"/>
              </a:ext>
            </a:extLst>
          </p:cNvPr>
          <p:cNvPicPr preferRelativeResize="0"/>
          <p:nvPr/>
        </p:nvPicPr>
        <p:blipFill rotWithShape="1">
          <a:blip r:embed="rId3"/>
          <a:srcRect/>
          <a:stretch>
            <a:fillRect/>
          </a:stretch>
        </p:blipFill>
        <p:spPr>
          <a:xfrm>
            <a:off x="9570570" y="5200640"/>
            <a:ext cx="2356664" cy="298800"/>
          </a:xfrm>
          <a:prstGeom prst="rect">
            <a:avLst/>
          </a:prstGeom>
          <a:noFill/>
          <a:ln>
            <a:noFill/>
          </a:ln>
        </p:spPr>
      </p:pic>
      <p:sp>
        <p:nvSpPr>
          <p:cNvPr id="8" name="TextBox 7">
            <a:extLst>
              <a:ext uri="{FF2B5EF4-FFF2-40B4-BE49-F238E27FC236}">
                <a16:creationId xmlns:a16="http://schemas.microsoft.com/office/drawing/2014/main" id="{1D57D870-FD09-F818-A410-93EF00145590}"/>
              </a:ext>
            </a:extLst>
          </p:cNvPr>
          <p:cNvSpPr txBox="1"/>
          <p:nvPr/>
        </p:nvSpPr>
        <p:spPr>
          <a:xfrm>
            <a:off x="984657" y="1074401"/>
            <a:ext cx="11183906" cy="4670509"/>
          </a:xfrm>
          <a:prstGeom prst="rect">
            <a:avLst/>
          </a:prstGeom>
          <a:noFill/>
        </p:spPr>
        <p:txBody>
          <a:bodyPr wrap="square">
            <a:spAutoFit/>
          </a:bodyPr>
          <a:lstStyle/>
          <a:p>
            <a:pPr>
              <a:lnSpc>
                <a:spcPct val="150000"/>
              </a:lnSpc>
            </a:pPr>
            <a:r>
              <a:rPr lang="en-US" sz="2000" b="1" dirty="0">
                <a:latin typeface="Nunito Sans" pitchFamily="2" charset="0"/>
              </a:rPr>
              <a:t>Common uses of this technique are:</a:t>
            </a:r>
          </a:p>
          <a:p>
            <a:pPr marL="342900" indent="-342900">
              <a:lnSpc>
                <a:spcPct val="150000"/>
              </a:lnSpc>
              <a:buFont typeface="Arial" panose="020B0604020202020204" pitchFamily="34" charset="0"/>
              <a:buChar char="•"/>
            </a:pPr>
            <a:r>
              <a:rPr lang="en-US" sz="2000" dirty="0">
                <a:latin typeface="Nunito Sans" pitchFamily="2" charset="0"/>
              </a:rPr>
              <a:t>Market Segmentation</a:t>
            </a:r>
          </a:p>
          <a:p>
            <a:pPr marL="342900" indent="-342900">
              <a:lnSpc>
                <a:spcPct val="150000"/>
              </a:lnSpc>
              <a:buFont typeface="Arial" panose="020B0604020202020204" pitchFamily="34" charset="0"/>
              <a:buChar char="•"/>
            </a:pPr>
            <a:r>
              <a:rPr lang="en-US" sz="2000" dirty="0">
                <a:latin typeface="Nunito Sans" pitchFamily="2" charset="0"/>
              </a:rPr>
              <a:t>Statistical data analysis</a:t>
            </a:r>
          </a:p>
          <a:p>
            <a:pPr marL="342900" indent="-342900">
              <a:lnSpc>
                <a:spcPct val="150000"/>
              </a:lnSpc>
              <a:buFont typeface="Arial" panose="020B0604020202020204" pitchFamily="34" charset="0"/>
              <a:buChar char="•"/>
            </a:pPr>
            <a:r>
              <a:rPr lang="en-US" sz="2000" dirty="0">
                <a:latin typeface="Nunito Sans" pitchFamily="2" charset="0"/>
              </a:rPr>
              <a:t>Social network analysis</a:t>
            </a:r>
          </a:p>
          <a:p>
            <a:pPr marL="342900" indent="-342900">
              <a:lnSpc>
                <a:spcPct val="150000"/>
              </a:lnSpc>
              <a:buFont typeface="Arial" panose="020B0604020202020204" pitchFamily="34" charset="0"/>
              <a:buChar char="•"/>
            </a:pPr>
            <a:r>
              <a:rPr lang="en-US" sz="2000" dirty="0">
                <a:latin typeface="Nunito Sans" pitchFamily="2" charset="0"/>
              </a:rPr>
              <a:t>Image segmentation</a:t>
            </a:r>
          </a:p>
          <a:p>
            <a:pPr marL="342900" indent="-342900">
              <a:lnSpc>
                <a:spcPct val="150000"/>
              </a:lnSpc>
              <a:buFont typeface="Arial" panose="020B0604020202020204" pitchFamily="34" charset="0"/>
              <a:buChar char="•"/>
            </a:pPr>
            <a:r>
              <a:rPr lang="en-US" sz="2000" dirty="0">
                <a:latin typeface="Nunito Sans" pitchFamily="2" charset="0"/>
              </a:rPr>
              <a:t>Anomaly detection, etc.</a:t>
            </a:r>
          </a:p>
          <a:p>
            <a:pPr>
              <a:lnSpc>
                <a:spcPct val="150000"/>
              </a:lnSpc>
            </a:pPr>
            <a:endParaRPr lang="en-US" sz="2000" b="1" dirty="0">
              <a:latin typeface="Nunito Sans" pitchFamily="2" charset="0"/>
            </a:endParaRPr>
          </a:p>
          <a:p>
            <a:pPr>
              <a:lnSpc>
                <a:spcPct val="150000"/>
              </a:lnSpc>
            </a:pPr>
            <a:r>
              <a:rPr lang="en-US" sz="2000" b="1" dirty="0">
                <a:latin typeface="Nunito Sans" pitchFamily="2" charset="0"/>
              </a:rPr>
              <a:t>Types of Clustering Methods</a:t>
            </a:r>
          </a:p>
          <a:p>
            <a:pPr marL="342900" indent="-342900">
              <a:lnSpc>
                <a:spcPct val="150000"/>
              </a:lnSpc>
              <a:buFont typeface="Arial" panose="020B0604020202020204" pitchFamily="34" charset="0"/>
              <a:buChar char="•"/>
            </a:pPr>
            <a:r>
              <a:rPr lang="en-US" sz="2000" dirty="0">
                <a:latin typeface="Nunito Sans" pitchFamily="2" charset="0"/>
              </a:rPr>
              <a:t>Hard clustering (datapoint belongs to only one group)</a:t>
            </a:r>
          </a:p>
          <a:p>
            <a:pPr marL="342900" indent="-342900">
              <a:lnSpc>
                <a:spcPct val="150000"/>
              </a:lnSpc>
              <a:buFont typeface="Arial" panose="020B0604020202020204" pitchFamily="34" charset="0"/>
              <a:buChar char="•"/>
            </a:pPr>
            <a:r>
              <a:rPr lang="en-US" sz="2000" dirty="0">
                <a:latin typeface="Nunito Sans" pitchFamily="2" charset="0"/>
              </a:rPr>
              <a:t>Soft Clustering (data points can belong to another group also).</a:t>
            </a:r>
          </a:p>
        </p:txBody>
      </p:sp>
    </p:spTree>
    <p:extLst>
      <p:ext uri="{BB962C8B-B14F-4D97-AF65-F5344CB8AC3E}">
        <p14:creationId xmlns:p14="http://schemas.microsoft.com/office/powerpoint/2010/main" val="6581650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4AE383C2-BF10-88D6-18B8-77A3F3EE9F81}"/>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148E4F73-BC0A-304E-7F66-E5112DAA7B3F}"/>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98E6ED0E-290F-2883-C9E6-A9EB7C05B937}"/>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UNSUPERVISED LEARNING</a:t>
            </a:r>
          </a:p>
        </p:txBody>
      </p:sp>
      <p:sp>
        <p:nvSpPr>
          <p:cNvPr id="29700" name="Rectangle 4">
            <a:extLst>
              <a:ext uri="{FF2B5EF4-FFF2-40B4-BE49-F238E27FC236}">
                <a16:creationId xmlns:a16="http://schemas.microsoft.com/office/drawing/2014/main" id="{A7AAAAA2-B101-EE28-214C-2524DDC7163A}"/>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0EAFCB2C-DB39-1299-F6B5-117889CA5504}"/>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4A248758-35EC-EFFC-1204-75AE8D6AECB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139D9514-750D-70DF-CB90-713656BB32A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AB361CF7-9357-75D0-8E7E-EA1240FAC72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6BCA191E-6303-42C6-2D56-154A8A87A3F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0C9EB96B-3E69-4C63-154F-0A0D3A638C3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EE78AB0A-6AE5-813B-74C3-3B14FE12F602}"/>
              </a:ext>
            </a:extLst>
          </p:cNvPr>
          <p:cNvPicPr preferRelativeResize="0"/>
          <p:nvPr/>
        </p:nvPicPr>
        <p:blipFill rotWithShape="1">
          <a:blip r:embed="rId3"/>
          <a:srcRect/>
          <a:stretch>
            <a:fillRect/>
          </a:stretch>
        </p:blipFill>
        <p:spPr>
          <a:xfrm>
            <a:off x="9570570" y="5200640"/>
            <a:ext cx="2356664" cy="298800"/>
          </a:xfrm>
          <a:prstGeom prst="rect">
            <a:avLst/>
          </a:prstGeom>
          <a:noFill/>
          <a:ln>
            <a:noFill/>
          </a:ln>
        </p:spPr>
      </p:pic>
      <p:sp>
        <p:nvSpPr>
          <p:cNvPr id="8" name="TextBox 7">
            <a:extLst>
              <a:ext uri="{FF2B5EF4-FFF2-40B4-BE49-F238E27FC236}">
                <a16:creationId xmlns:a16="http://schemas.microsoft.com/office/drawing/2014/main" id="{1971BCEE-349A-AF69-4C7D-DAE405E37FEB}"/>
              </a:ext>
            </a:extLst>
          </p:cNvPr>
          <p:cNvSpPr txBox="1"/>
          <p:nvPr/>
        </p:nvSpPr>
        <p:spPr>
          <a:xfrm>
            <a:off x="984657" y="1074401"/>
            <a:ext cx="11183906" cy="5132174"/>
          </a:xfrm>
          <a:prstGeom prst="rect">
            <a:avLst/>
          </a:prstGeom>
          <a:noFill/>
        </p:spPr>
        <p:txBody>
          <a:bodyPr wrap="square">
            <a:spAutoFit/>
          </a:bodyPr>
          <a:lstStyle/>
          <a:p>
            <a:pPr>
              <a:lnSpc>
                <a:spcPct val="150000"/>
              </a:lnSpc>
            </a:pPr>
            <a:r>
              <a:rPr lang="en-US" sz="2000" b="1" dirty="0">
                <a:latin typeface="Nunito Sans" pitchFamily="2" charset="0"/>
              </a:rPr>
              <a:t>Main clustering methods used in Machine learning:</a:t>
            </a:r>
          </a:p>
          <a:p>
            <a:pPr marL="342900" indent="-342900">
              <a:lnSpc>
                <a:spcPct val="150000"/>
              </a:lnSpc>
              <a:buFont typeface="Arial" panose="020B0604020202020204" pitchFamily="34" charset="0"/>
              <a:buChar char="•"/>
            </a:pPr>
            <a:r>
              <a:rPr lang="en-US" sz="2000" dirty="0">
                <a:latin typeface="Nunito Sans" pitchFamily="2" charset="0"/>
              </a:rPr>
              <a:t>Partitioning Clustering</a:t>
            </a:r>
          </a:p>
          <a:p>
            <a:pPr marL="342900" indent="-342900">
              <a:lnSpc>
                <a:spcPct val="150000"/>
              </a:lnSpc>
              <a:buFont typeface="Arial" panose="020B0604020202020204" pitchFamily="34" charset="0"/>
              <a:buChar char="•"/>
            </a:pPr>
            <a:r>
              <a:rPr lang="en-US" sz="2000" dirty="0">
                <a:latin typeface="Nunito Sans" pitchFamily="2" charset="0"/>
              </a:rPr>
              <a:t>Density-Based Clustering</a:t>
            </a:r>
          </a:p>
          <a:p>
            <a:pPr marL="342900" indent="-342900">
              <a:lnSpc>
                <a:spcPct val="150000"/>
              </a:lnSpc>
              <a:buFont typeface="Arial" panose="020B0604020202020204" pitchFamily="34" charset="0"/>
              <a:buChar char="•"/>
            </a:pPr>
            <a:r>
              <a:rPr lang="en-US" sz="2000" dirty="0">
                <a:latin typeface="Nunito Sans" pitchFamily="2" charset="0"/>
              </a:rPr>
              <a:t>Distribution Model-Based Clustering</a:t>
            </a:r>
          </a:p>
          <a:p>
            <a:pPr marL="342900" indent="-342900">
              <a:lnSpc>
                <a:spcPct val="150000"/>
              </a:lnSpc>
              <a:buFont typeface="Arial" panose="020B0604020202020204" pitchFamily="34" charset="0"/>
              <a:buChar char="•"/>
            </a:pPr>
            <a:r>
              <a:rPr lang="en-US" sz="2000" dirty="0">
                <a:latin typeface="Nunito Sans" pitchFamily="2" charset="0"/>
              </a:rPr>
              <a:t>Hierarchical Clustering</a:t>
            </a:r>
          </a:p>
          <a:p>
            <a:pPr marL="342900" indent="-342900">
              <a:lnSpc>
                <a:spcPct val="150000"/>
              </a:lnSpc>
              <a:buFont typeface="Arial" panose="020B0604020202020204" pitchFamily="34" charset="0"/>
              <a:buChar char="•"/>
            </a:pPr>
            <a:r>
              <a:rPr lang="en-US" sz="2000" dirty="0">
                <a:latin typeface="Nunito Sans" pitchFamily="2" charset="0"/>
              </a:rPr>
              <a:t>Fuzzy Clustering</a:t>
            </a:r>
          </a:p>
          <a:p>
            <a:pPr>
              <a:lnSpc>
                <a:spcPct val="150000"/>
              </a:lnSpc>
            </a:pPr>
            <a:r>
              <a:rPr lang="en-US" sz="2000" b="1" dirty="0">
                <a:latin typeface="Nunito Sans" pitchFamily="2" charset="0"/>
              </a:rPr>
              <a:t>Partitioning Clustering</a:t>
            </a:r>
          </a:p>
          <a:p>
            <a:pPr marL="342900" indent="-342900">
              <a:lnSpc>
                <a:spcPct val="150000"/>
              </a:lnSpc>
              <a:buFont typeface="Arial" panose="020B0604020202020204" pitchFamily="34" charset="0"/>
              <a:buChar char="•"/>
            </a:pPr>
            <a:r>
              <a:rPr lang="en-US" sz="2000" dirty="0">
                <a:latin typeface="Nunito Sans" pitchFamily="2" charset="0"/>
              </a:rPr>
              <a:t>It is a type of clustering that divides the data into non -hierarchical</a:t>
            </a:r>
          </a:p>
          <a:p>
            <a:pPr marL="342900" indent="-342900">
              <a:lnSpc>
                <a:spcPct val="150000"/>
              </a:lnSpc>
              <a:buFont typeface="Arial" panose="020B0604020202020204" pitchFamily="34" charset="0"/>
              <a:buChar char="•"/>
            </a:pPr>
            <a:r>
              <a:rPr lang="en-US" sz="2000" dirty="0">
                <a:latin typeface="Nunito Sans" pitchFamily="2" charset="0"/>
              </a:rPr>
              <a:t>groups.</a:t>
            </a:r>
          </a:p>
          <a:p>
            <a:pPr marL="342900" indent="-342900">
              <a:lnSpc>
                <a:spcPct val="150000"/>
              </a:lnSpc>
              <a:buFont typeface="Arial" panose="020B0604020202020204" pitchFamily="34" charset="0"/>
              <a:buChar char="•"/>
            </a:pPr>
            <a:r>
              <a:rPr lang="en-US" sz="2000" dirty="0">
                <a:latin typeface="Nunito Sans" pitchFamily="2" charset="0"/>
              </a:rPr>
              <a:t>It is also known as the centroid-based method. </a:t>
            </a:r>
          </a:p>
          <a:p>
            <a:pPr marL="342900" indent="-342900">
              <a:lnSpc>
                <a:spcPct val="150000"/>
              </a:lnSpc>
              <a:buFont typeface="Arial" panose="020B0604020202020204" pitchFamily="34" charset="0"/>
              <a:buChar char="•"/>
            </a:pPr>
            <a:r>
              <a:rPr lang="en-US" sz="2000" dirty="0">
                <a:latin typeface="Nunito Sans" pitchFamily="2" charset="0"/>
              </a:rPr>
              <a:t>Most common example of partitioning clustering is the K-Means clustering algorithm</a:t>
            </a:r>
          </a:p>
        </p:txBody>
      </p:sp>
    </p:spTree>
    <p:extLst>
      <p:ext uri="{BB962C8B-B14F-4D97-AF65-F5344CB8AC3E}">
        <p14:creationId xmlns:p14="http://schemas.microsoft.com/office/powerpoint/2010/main" val="33307843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E9D286FD-9719-C5FF-D471-497CB5916F24}"/>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55007584-D253-ADF0-3599-A4E4111D156C}"/>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C10E8A0-4520-1122-D5A0-B02477C5F6FB}"/>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UNSUPERVISED LEARNING</a:t>
            </a:r>
          </a:p>
        </p:txBody>
      </p:sp>
      <p:sp>
        <p:nvSpPr>
          <p:cNvPr id="29700" name="Rectangle 4">
            <a:extLst>
              <a:ext uri="{FF2B5EF4-FFF2-40B4-BE49-F238E27FC236}">
                <a16:creationId xmlns:a16="http://schemas.microsoft.com/office/drawing/2014/main" id="{5BCA859C-F665-5372-227F-929539685B81}"/>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BB0F1F88-655C-7B94-DEAC-A4B8AE5643DA}"/>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24C51AC7-6AF3-D1A5-DB5E-88A09D30808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ED3C066A-54CB-C6E5-E602-7CE1C2ABA02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ECADC909-E813-3483-4B4C-9A07DB0B389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88A2AFE1-82F2-B18C-4A5F-1EFB64CF62D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A3475F61-85EF-0FEC-B35A-1E9B186A6E4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BC8ACACA-68BE-CFD3-73D4-ACCA15BD31D2}"/>
              </a:ext>
            </a:extLst>
          </p:cNvPr>
          <p:cNvPicPr preferRelativeResize="0"/>
          <p:nvPr/>
        </p:nvPicPr>
        <p:blipFill rotWithShape="1">
          <a:blip r:embed="rId3"/>
          <a:srcRect/>
          <a:stretch>
            <a:fillRect/>
          </a:stretch>
        </p:blipFill>
        <p:spPr>
          <a:xfrm>
            <a:off x="9570570" y="5200640"/>
            <a:ext cx="2356664" cy="298800"/>
          </a:xfrm>
          <a:prstGeom prst="rect">
            <a:avLst/>
          </a:prstGeom>
          <a:noFill/>
          <a:ln>
            <a:noFill/>
          </a:ln>
        </p:spPr>
      </p:pic>
      <p:sp>
        <p:nvSpPr>
          <p:cNvPr id="8" name="TextBox 7">
            <a:extLst>
              <a:ext uri="{FF2B5EF4-FFF2-40B4-BE49-F238E27FC236}">
                <a16:creationId xmlns:a16="http://schemas.microsoft.com/office/drawing/2014/main" id="{57432F1A-0C2D-78CC-C94C-2A0596A27194}"/>
              </a:ext>
            </a:extLst>
          </p:cNvPr>
          <p:cNvSpPr txBox="1"/>
          <p:nvPr/>
        </p:nvSpPr>
        <p:spPr>
          <a:xfrm>
            <a:off x="984657" y="1074401"/>
            <a:ext cx="11183906" cy="2823850"/>
          </a:xfrm>
          <a:prstGeom prst="rect">
            <a:avLst/>
          </a:prstGeom>
          <a:noFill/>
        </p:spPr>
        <p:txBody>
          <a:bodyPr wrap="square">
            <a:spAutoFit/>
          </a:bodyPr>
          <a:lstStyle/>
          <a:p>
            <a:pPr>
              <a:lnSpc>
                <a:spcPct val="150000"/>
              </a:lnSpc>
            </a:pPr>
            <a:r>
              <a:rPr lang="en-US" sz="2000" b="1" dirty="0">
                <a:latin typeface="Nunito Sans" pitchFamily="2" charset="0"/>
              </a:rPr>
              <a:t>Density-Based Clustering</a:t>
            </a:r>
            <a:endParaRPr lang="en-US" sz="2000" dirty="0">
              <a:latin typeface="Nunito Sans" pitchFamily="2" charset="0"/>
            </a:endParaRPr>
          </a:p>
          <a:p>
            <a:pPr>
              <a:lnSpc>
                <a:spcPct val="150000"/>
              </a:lnSpc>
            </a:pPr>
            <a:r>
              <a:rPr lang="en-US" sz="2000" dirty="0">
                <a:latin typeface="Nunito Sans" pitchFamily="2" charset="0"/>
              </a:rPr>
              <a:t>• The density-based clustering method connects the highly-dense areas into clusters, and the arbitrarily shaped distributions are formed as long as the dense region can be connected.</a:t>
            </a:r>
          </a:p>
          <a:p>
            <a:pPr>
              <a:lnSpc>
                <a:spcPct val="150000"/>
              </a:lnSpc>
            </a:pPr>
            <a:r>
              <a:rPr lang="en-US" sz="2000" dirty="0">
                <a:latin typeface="Nunito Sans" pitchFamily="2" charset="0"/>
              </a:rPr>
              <a:t>• This algorithm does it by identifying different clusters in the dataset and connects the areas of high densities into clusters.</a:t>
            </a:r>
          </a:p>
          <a:p>
            <a:pPr>
              <a:lnSpc>
                <a:spcPct val="150000"/>
              </a:lnSpc>
            </a:pPr>
            <a:r>
              <a:rPr lang="en-US" sz="2000" dirty="0">
                <a:latin typeface="Nunito Sans" pitchFamily="2" charset="0"/>
              </a:rPr>
              <a:t>• The dense areas in data space are divided from each other by sparser areas</a:t>
            </a:r>
          </a:p>
        </p:txBody>
      </p:sp>
      <p:pic>
        <p:nvPicPr>
          <p:cNvPr id="3" name="Picture 2">
            <a:extLst>
              <a:ext uri="{FF2B5EF4-FFF2-40B4-BE49-F238E27FC236}">
                <a16:creationId xmlns:a16="http://schemas.microsoft.com/office/drawing/2014/main" id="{71CF1CB3-6739-AC9A-CC42-27EFD1FC2919}"/>
              </a:ext>
            </a:extLst>
          </p:cNvPr>
          <p:cNvPicPr>
            <a:picLocks noChangeAspect="1"/>
          </p:cNvPicPr>
          <p:nvPr/>
        </p:nvPicPr>
        <p:blipFill>
          <a:blip r:embed="rId4"/>
          <a:stretch>
            <a:fillRect/>
          </a:stretch>
        </p:blipFill>
        <p:spPr>
          <a:xfrm>
            <a:off x="3985809" y="4012797"/>
            <a:ext cx="3824065" cy="2924285"/>
          </a:xfrm>
          <a:prstGeom prst="rect">
            <a:avLst/>
          </a:prstGeom>
        </p:spPr>
      </p:pic>
    </p:spTree>
    <p:extLst>
      <p:ext uri="{BB962C8B-B14F-4D97-AF65-F5344CB8AC3E}">
        <p14:creationId xmlns:p14="http://schemas.microsoft.com/office/powerpoint/2010/main" val="1946115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4DEF71FD-53F7-AE2E-CB4E-0467AD6DCF01}"/>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4048FF59-5231-C039-D749-AA1243631EFD}"/>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94E7496E-4C82-E304-0FD5-8D5B32B10B77}"/>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UNSUPERVISED LEARNING</a:t>
            </a:r>
          </a:p>
        </p:txBody>
      </p:sp>
      <p:sp>
        <p:nvSpPr>
          <p:cNvPr id="29700" name="Rectangle 4">
            <a:extLst>
              <a:ext uri="{FF2B5EF4-FFF2-40B4-BE49-F238E27FC236}">
                <a16:creationId xmlns:a16="http://schemas.microsoft.com/office/drawing/2014/main" id="{16281E49-BE6C-7963-316B-A531B1263110}"/>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F180A2EB-F403-19A6-27DC-8C9F1058BC6B}"/>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15F5C194-3D36-7980-E274-CCEAABBE5F4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DA036AFC-B3CE-0213-759E-309A01F62FE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DA09F839-B24D-1EFB-91FB-B6CF812FFCA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E21C8D28-EFC0-1BEA-ABB2-21DB7A85AC9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4EA02AF6-17D6-4CEA-5EB6-7F6CA7C041B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D4922781-97BA-AA77-2F2F-BBB25C1ADC8F}"/>
              </a:ext>
            </a:extLst>
          </p:cNvPr>
          <p:cNvPicPr preferRelativeResize="0"/>
          <p:nvPr/>
        </p:nvPicPr>
        <p:blipFill rotWithShape="1">
          <a:blip r:embed="rId3"/>
          <a:srcRect/>
          <a:stretch>
            <a:fillRect/>
          </a:stretch>
        </p:blipFill>
        <p:spPr>
          <a:xfrm>
            <a:off x="9570570" y="5200640"/>
            <a:ext cx="2356664" cy="298800"/>
          </a:xfrm>
          <a:prstGeom prst="rect">
            <a:avLst/>
          </a:prstGeom>
          <a:noFill/>
          <a:ln>
            <a:noFill/>
          </a:ln>
        </p:spPr>
      </p:pic>
      <p:sp>
        <p:nvSpPr>
          <p:cNvPr id="8" name="TextBox 7">
            <a:extLst>
              <a:ext uri="{FF2B5EF4-FFF2-40B4-BE49-F238E27FC236}">
                <a16:creationId xmlns:a16="http://schemas.microsoft.com/office/drawing/2014/main" id="{50CD3D53-90D6-537D-7F9D-556834E7B8F7}"/>
              </a:ext>
            </a:extLst>
          </p:cNvPr>
          <p:cNvSpPr txBox="1"/>
          <p:nvPr/>
        </p:nvSpPr>
        <p:spPr>
          <a:xfrm>
            <a:off x="984657" y="1074401"/>
            <a:ext cx="11183906" cy="5593839"/>
          </a:xfrm>
          <a:prstGeom prst="rect">
            <a:avLst/>
          </a:prstGeom>
          <a:noFill/>
        </p:spPr>
        <p:txBody>
          <a:bodyPr wrap="square">
            <a:spAutoFit/>
          </a:bodyPr>
          <a:lstStyle/>
          <a:p>
            <a:pPr>
              <a:lnSpc>
                <a:spcPct val="150000"/>
              </a:lnSpc>
            </a:pPr>
            <a:r>
              <a:rPr lang="en-US" sz="2000" b="1" dirty="0">
                <a:latin typeface="Nunito Sans" pitchFamily="2" charset="0"/>
              </a:rPr>
              <a:t>Distribution Model-Based Clustering :</a:t>
            </a:r>
          </a:p>
          <a:p>
            <a:pPr>
              <a:lnSpc>
                <a:spcPct val="150000"/>
              </a:lnSpc>
            </a:pPr>
            <a:r>
              <a:rPr lang="en-US" sz="2000" b="1" dirty="0">
                <a:latin typeface="Nunito Sans" pitchFamily="2" charset="0"/>
              </a:rPr>
              <a:t>• </a:t>
            </a:r>
            <a:r>
              <a:rPr lang="en-US" sz="2000" dirty="0">
                <a:latin typeface="Nunito Sans" pitchFamily="2" charset="0"/>
              </a:rPr>
              <a:t>In the distribution model-based clustering method, the data is divided based on the probability of how a dataset belongs to a particular distribution.</a:t>
            </a:r>
          </a:p>
          <a:p>
            <a:pPr>
              <a:lnSpc>
                <a:spcPct val="150000"/>
              </a:lnSpc>
            </a:pPr>
            <a:r>
              <a:rPr lang="en-US" sz="2000" dirty="0">
                <a:latin typeface="Nunito Sans" pitchFamily="2" charset="0"/>
              </a:rPr>
              <a:t>The grouping is done by assuming some distributions commonly </a:t>
            </a:r>
            <a:r>
              <a:rPr lang="en-US" sz="2000" b="1" dirty="0">
                <a:latin typeface="Nunito Sans" pitchFamily="2" charset="0"/>
              </a:rPr>
              <a:t>Gaussian Distribution.</a:t>
            </a:r>
          </a:p>
          <a:p>
            <a:pPr>
              <a:lnSpc>
                <a:spcPct val="150000"/>
              </a:lnSpc>
            </a:pPr>
            <a:r>
              <a:rPr lang="en-US" sz="2000" b="1" dirty="0">
                <a:latin typeface="Nunito Sans" pitchFamily="2" charset="0"/>
              </a:rPr>
              <a:t>• </a:t>
            </a:r>
            <a:r>
              <a:rPr lang="en-US" sz="2000" dirty="0">
                <a:latin typeface="Nunito Sans" pitchFamily="2" charset="0"/>
              </a:rPr>
              <a:t>The example of this type is the </a:t>
            </a:r>
            <a:r>
              <a:rPr lang="en-US" sz="2000" b="1" dirty="0">
                <a:latin typeface="Nunito Sans" pitchFamily="2" charset="0"/>
              </a:rPr>
              <a:t>Expectation-Maximization Clustering</a:t>
            </a:r>
          </a:p>
          <a:p>
            <a:pPr>
              <a:lnSpc>
                <a:spcPct val="150000"/>
              </a:lnSpc>
            </a:pPr>
            <a:r>
              <a:rPr lang="en-US" sz="2000" b="1" dirty="0">
                <a:latin typeface="Nunito Sans" pitchFamily="2" charset="0"/>
              </a:rPr>
              <a:t>algorithm </a:t>
            </a:r>
            <a:r>
              <a:rPr lang="en-US" sz="2000" dirty="0">
                <a:latin typeface="Nunito Sans" pitchFamily="2" charset="0"/>
              </a:rPr>
              <a:t>that uses Gaussian Mixture Models (GMM) as shown in</a:t>
            </a:r>
          </a:p>
          <a:p>
            <a:pPr>
              <a:lnSpc>
                <a:spcPct val="150000"/>
              </a:lnSpc>
            </a:pPr>
            <a:r>
              <a:rPr lang="en-US" sz="2000" b="1" dirty="0">
                <a:latin typeface="Nunito Sans" pitchFamily="2" charset="0"/>
              </a:rPr>
              <a:t>In this technique, the dataset is divided into clusters to create a tree - like structure, which is also called a dendrogram.</a:t>
            </a:r>
          </a:p>
          <a:p>
            <a:pPr>
              <a:lnSpc>
                <a:spcPct val="150000"/>
              </a:lnSpc>
            </a:pPr>
            <a:r>
              <a:rPr lang="en-US" sz="2000" b="1" dirty="0">
                <a:latin typeface="Nunito Sans" pitchFamily="2" charset="0"/>
              </a:rPr>
              <a:t>The observations or any number of clusters can be selected </a:t>
            </a:r>
            <a:r>
              <a:rPr lang="en-US" sz="2000" b="1">
                <a:latin typeface="Nunito Sans" pitchFamily="2" charset="0"/>
              </a:rPr>
              <a:t>by cutting the </a:t>
            </a:r>
            <a:r>
              <a:rPr lang="en-US" sz="2000" b="1" dirty="0">
                <a:latin typeface="Nunito Sans" pitchFamily="2" charset="0"/>
              </a:rPr>
              <a:t>tree at the correct level.</a:t>
            </a:r>
          </a:p>
          <a:p>
            <a:pPr>
              <a:lnSpc>
                <a:spcPct val="150000"/>
              </a:lnSpc>
            </a:pPr>
            <a:r>
              <a:rPr lang="en-US" sz="2000" b="1" dirty="0">
                <a:latin typeface="Nunito Sans" pitchFamily="2" charset="0"/>
              </a:rPr>
              <a:t>The most common example of this meth od is the Agglomerative</a:t>
            </a:r>
          </a:p>
          <a:p>
            <a:pPr>
              <a:lnSpc>
                <a:spcPct val="150000"/>
              </a:lnSpc>
            </a:pPr>
            <a:r>
              <a:rPr lang="en-US" sz="2000" b="1" dirty="0">
                <a:latin typeface="Nunito Sans" pitchFamily="2" charset="0"/>
              </a:rPr>
              <a:t>Hierarchical algorithm</a:t>
            </a:r>
            <a:endParaRPr lang="en-US" sz="2000" dirty="0">
              <a:latin typeface="Nunito Sans" pitchFamily="2" charset="0"/>
            </a:endParaRPr>
          </a:p>
        </p:txBody>
      </p:sp>
    </p:spTree>
    <p:extLst>
      <p:ext uri="{BB962C8B-B14F-4D97-AF65-F5344CB8AC3E}">
        <p14:creationId xmlns:p14="http://schemas.microsoft.com/office/powerpoint/2010/main" val="27099115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8C91C22E-9113-B660-395F-035008C7809A}"/>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EDE7D9D5-F203-19A7-D66C-744D36D3426D}"/>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0D300637-F778-2FE9-CD97-C18BAD03F3A3}"/>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UNSUPERVISED LEARNING</a:t>
            </a:r>
          </a:p>
        </p:txBody>
      </p:sp>
      <p:sp>
        <p:nvSpPr>
          <p:cNvPr id="29700" name="Rectangle 4">
            <a:extLst>
              <a:ext uri="{FF2B5EF4-FFF2-40B4-BE49-F238E27FC236}">
                <a16:creationId xmlns:a16="http://schemas.microsoft.com/office/drawing/2014/main" id="{FF279938-9BCF-A1A3-B32C-5734AAC1EC04}"/>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DFA80B13-88FF-6410-0D1E-3BF701AF2163}"/>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E4E68F8B-FEEC-DBA1-791B-AAD2CFB444E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3BF1C75D-18DA-B3FE-F7A2-B263718EC20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94ECDF75-C497-9913-35A6-24341B5BFF2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53318707-331C-8DCA-39C0-0A93B6E5B1E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F4C6391B-AA1A-1BDD-A3E2-8148E41910E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99C000B0-A4EA-A88E-9757-696A78C4D157}"/>
              </a:ext>
            </a:extLst>
          </p:cNvPr>
          <p:cNvPicPr preferRelativeResize="0"/>
          <p:nvPr/>
        </p:nvPicPr>
        <p:blipFill rotWithShape="1">
          <a:blip r:embed="rId3"/>
          <a:srcRect/>
          <a:stretch>
            <a:fillRect/>
          </a:stretch>
        </p:blipFill>
        <p:spPr>
          <a:xfrm>
            <a:off x="9570570" y="5200640"/>
            <a:ext cx="2356664" cy="298800"/>
          </a:xfrm>
          <a:prstGeom prst="rect">
            <a:avLst/>
          </a:prstGeom>
          <a:noFill/>
          <a:ln>
            <a:noFill/>
          </a:ln>
        </p:spPr>
      </p:pic>
      <p:sp>
        <p:nvSpPr>
          <p:cNvPr id="8" name="TextBox 7">
            <a:extLst>
              <a:ext uri="{FF2B5EF4-FFF2-40B4-BE49-F238E27FC236}">
                <a16:creationId xmlns:a16="http://schemas.microsoft.com/office/drawing/2014/main" id="{059ED150-CA79-ACE9-EF84-168CD90B5C19}"/>
              </a:ext>
            </a:extLst>
          </p:cNvPr>
          <p:cNvSpPr txBox="1"/>
          <p:nvPr/>
        </p:nvSpPr>
        <p:spPr>
          <a:xfrm>
            <a:off x="984657" y="1074401"/>
            <a:ext cx="11183906" cy="4670509"/>
          </a:xfrm>
          <a:prstGeom prst="rect">
            <a:avLst/>
          </a:prstGeom>
          <a:noFill/>
        </p:spPr>
        <p:txBody>
          <a:bodyPr wrap="square">
            <a:spAutoFit/>
          </a:bodyPr>
          <a:lstStyle/>
          <a:p>
            <a:pPr>
              <a:lnSpc>
                <a:spcPct val="150000"/>
              </a:lnSpc>
            </a:pPr>
            <a:r>
              <a:rPr lang="en-US" sz="2000" b="1" dirty="0">
                <a:latin typeface="Nunito Sans" pitchFamily="2" charset="0"/>
              </a:rPr>
              <a:t>Common uses of this technique are:</a:t>
            </a:r>
          </a:p>
          <a:p>
            <a:pPr marL="342900" indent="-342900">
              <a:lnSpc>
                <a:spcPct val="150000"/>
              </a:lnSpc>
              <a:buFont typeface="Arial" panose="020B0604020202020204" pitchFamily="34" charset="0"/>
              <a:buChar char="•"/>
            </a:pPr>
            <a:r>
              <a:rPr lang="en-US" sz="2000" dirty="0">
                <a:latin typeface="Nunito Sans" pitchFamily="2" charset="0"/>
              </a:rPr>
              <a:t>Market Segmentation</a:t>
            </a:r>
          </a:p>
          <a:p>
            <a:pPr marL="342900" indent="-342900">
              <a:lnSpc>
                <a:spcPct val="150000"/>
              </a:lnSpc>
              <a:buFont typeface="Arial" panose="020B0604020202020204" pitchFamily="34" charset="0"/>
              <a:buChar char="•"/>
            </a:pPr>
            <a:r>
              <a:rPr lang="en-US" sz="2000" dirty="0">
                <a:latin typeface="Nunito Sans" pitchFamily="2" charset="0"/>
              </a:rPr>
              <a:t>Statistical data analysis</a:t>
            </a:r>
          </a:p>
          <a:p>
            <a:pPr marL="342900" indent="-342900">
              <a:lnSpc>
                <a:spcPct val="150000"/>
              </a:lnSpc>
              <a:buFont typeface="Arial" panose="020B0604020202020204" pitchFamily="34" charset="0"/>
              <a:buChar char="•"/>
            </a:pPr>
            <a:r>
              <a:rPr lang="en-US" sz="2000" dirty="0">
                <a:latin typeface="Nunito Sans" pitchFamily="2" charset="0"/>
              </a:rPr>
              <a:t>Social network analysis</a:t>
            </a:r>
          </a:p>
          <a:p>
            <a:pPr marL="342900" indent="-342900">
              <a:lnSpc>
                <a:spcPct val="150000"/>
              </a:lnSpc>
              <a:buFont typeface="Arial" panose="020B0604020202020204" pitchFamily="34" charset="0"/>
              <a:buChar char="•"/>
            </a:pPr>
            <a:r>
              <a:rPr lang="en-US" sz="2000" dirty="0">
                <a:latin typeface="Nunito Sans" pitchFamily="2" charset="0"/>
              </a:rPr>
              <a:t>Image segmentation</a:t>
            </a:r>
          </a:p>
          <a:p>
            <a:pPr marL="342900" indent="-342900">
              <a:lnSpc>
                <a:spcPct val="150000"/>
              </a:lnSpc>
              <a:buFont typeface="Arial" panose="020B0604020202020204" pitchFamily="34" charset="0"/>
              <a:buChar char="•"/>
            </a:pPr>
            <a:r>
              <a:rPr lang="en-US" sz="2000" dirty="0">
                <a:latin typeface="Nunito Sans" pitchFamily="2" charset="0"/>
              </a:rPr>
              <a:t>Anomaly detection, etc.</a:t>
            </a:r>
          </a:p>
          <a:p>
            <a:pPr>
              <a:lnSpc>
                <a:spcPct val="150000"/>
              </a:lnSpc>
            </a:pPr>
            <a:endParaRPr lang="en-US" sz="2000" b="1" dirty="0">
              <a:latin typeface="Nunito Sans" pitchFamily="2" charset="0"/>
            </a:endParaRPr>
          </a:p>
          <a:p>
            <a:pPr>
              <a:lnSpc>
                <a:spcPct val="150000"/>
              </a:lnSpc>
            </a:pPr>
            <a:r>
              <a:rPr lang="en-US" sz="2000" b="1" dirty="0">
                <a:latin typeface="Nunito Sans" pitchFamily="2" charset="0"/>
              </a:rPr>
              <a:t>Types of Clustering Methods</a:t>
            </a:r>
          </a:p>
          <a:p>
            <a:pPr marL="342900" indent="-342900">
              <a:lnSpc>
                <a:spcPct val="150000"/>
              </a:lnSpc>
              <a:buFont typeface="Arial" panose="020B0604020202020204" pitchFamily="34" charset="0"/>
              <a:buChar char="•"/>
            </a:pPr>
            <a:r>
              <a:rPr lang="en-US" sz="2000" dirty="0">
                <a:latin typeface="Nunito Sans" pitchFamily="2" charset="0"/>
              </a:rPr>
              <a:t>Hard clustering (datapoint belongs to only one group)</a:t>
            </a:r>
          </a:p>
          <a:p>
            <a:pPr marL="342900" indent="-342900">
              <a:lnSpc>
                <a:spcPct val="150000"/>
              </a:lnSpc>
              <a:buFont typeface="Arial" panose="020B0604020202020204" pitchFamily="34" charset="0"/>
              <a:buChar char="•"/>
            </a:pPr>
            <a:r>
              <a:rPr lang="en-US" sz="2000" dirty="0">
                <a:latin typeface="Nunito Sans" pitchFamily="2" charset="0"/>
              </a:rPr>
              <a:t>Soft Clustering (data points can belong to another group also).</a:t>
            </a:r>
          </a:p>
        </p:txBody>
      </p:sp>
    </p:spTree>
    <p:extLst>
      <p:ext uri="{BB962C8B-B14F-4D97-AF65-F5344CB8AC3E}">
        <p14:creationId xmlns:p14="http://schemas.microsoft.com/office/powerpoint/2010/main" val="39904480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17D81367-C909-41A5-3D10-7B4C9895FA0F}"/>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720482D9-1E5B-7C89-1864-07C3AC392B9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A8D554E-7944-1C19-066A-2E12F5A56AD0}"/>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UNSUPERVISED LEARNING</a:t>
            </a:r>
          </a:p>
        </p:txBody>
      </p:sp>
      <p:sp>
        <p:nvSpPr>
          <p:cNvPr id="29700" name="Rectangle 4">
            <a:extLst>
              <a:ext uri="{FF2B5EF4-FFF2-40B4-BE49-F238E27FC236}">
                <a16:creationId xmlns:a16="http://schemas.microsoft.com/office/drawing/2014/main" id="{308483D0-A758-58B6-CF68-CF7F8538604F}"/>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B8961F51-DF21-369F-1C2B-F47249A97525}"/>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0F3E6D4D-F467-E48E-E089-D8F0A395CE5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11D3BF7F-1035-2374-36F9-36C3F66B0E1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8AAED3F6-B282-8A90-146A-4DBF6B2F6E9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E19F83DE-93AC-559D-6ACC-89093E5B3E6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44B196DD-233D-2F06-A6ED-A906C2F58FD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833AEBA1-29D8-DAC2-AEF1-A18D41B51160}"/>
              </a:ext>
            </a:extLst>
          </p:cNvPr>
          <p:cNvPicPr preferRelativeResize="0"/>
          <p:nvPr/>
        </p:nvPicPr>
        <p:blipFill rotWithShape="1">
          <a:blip r:embed="rId3"/>
          <a:srcRect/>
          <a:stretch>
            <a:fillRect/>
          </a:stretch>
        </p:blipFill>
        <p:spPr>
          <a:xfrm>
            <a:off x="9570570" y="5200640"/>
            <a:ext cx="2356664" cy="298800"/>
          </a:xfrm>
          <a:prstGeom prst="rect">
            <a:avLst/>
          </a:prstGeom>
          <a:noFill/>
          <a:ln>
            <a:noFill/>
          </a:ln>
        </p:spPr>
      </p:pic>
      <p:sp>
        <p:nvSpPr>
          <p:cNvPr id="8" name="TextBox 7">
            <a:extLst>
              <a:ext uri="{FF2B5EF4-FFF2-40B4-BE49-F238E27FC236}">
                <a16:creationId xmlns:a16="http://schemas.microsoft.com/office/drawing/2014/main" id="{72462C5F-D328-C353-C3C1-ECA13A8DDFB2}"/>
              </a:ext>
            </a:extLst>
          </p:cNvPr>
          <p:cNvSpPr txBox="1"/>
          <p:nvPr/>
        </p:nvSpPr>
        <p:spPr>
          <a:xfrm>
            <a:off x="984657" y="1329231"/>
            <a:ext cx="11183906" cy="4670509"/>
          </a:xfrm>
          <a:prstGeom prst="rect">
            <a:avLst/>
          </a:prstGeom>
          <a:noFill/>
        </p:spPr>
        <p:txBody>
          <a:bodyPr wrap="square">
            <a:spAutoFit/>
          </a:bodyPr>
          <a:lstStyle/>
          <a:p>
            <a:pPr>
              <a:lnSpc>
                <a:spcPct val="150000"/>
              </a:lnSpc>
            </a:pPr>
            <a:r>
              <a:rPr lang="en-US" sz="2000" b="1" dirty="0">
                <a:latin typeface="Nunito Sans" pitchFamily="2" charset="0"/>
              </a:rPr>
              <a:t>Main clustering methods used in Machine learning:</a:t>
            </a:r>
          </a:p>
          <a:p>
            <a:pPr marL="342900" indent="-342900">
              <a:lnSpc>
                <a:spcPct val="150000"/>
              </a:lnSpc>
              <a:buFont typeface="Arial" panose="020B0604020202020204" pitchFamily="34" charset="0"/>
              <a:buChar char="•"/>
            </a:pPr>
            <a:r>
              <a:rPr lang="en-US" sz="2000" dirty="0">
                <a:latin typeface="Nunito Sans" pitchFamily="2" charset="0"/>
              </a:rPr>
              <a:t>Partitioning Clustering</a:t>
            </a:r>
          </a:p>
          <a:p>
            <a:pPr marL="342900" indent="-342900">
              <a:lnSpc>
                <a:spcPct val="150000"/>
              </a:lnSpc>
              <a:buFont typeface="Arial" panose="020B0604020202020204" pitchFamily="34" charset="0"/>
              <a:buChar char="•"/>
            </a:pPr>
            <a:r>
              <a:rPr lang="en-US" sz="2000" dirty="0">
                <a:latin typeface="Nunito Sans" pitchFamily="2" charset="0"/>
              </a:rPr>
              <a:t>Density-Based Clustering</a:t>
            </a:r>
          </a:p>
          <a:p>
            <a:pPr marL="342900" indent="-342900">
              <a:lnSpc>
                <a:spcPct val="150000"/>
              </a:lnSpc>
              <a:buFont typeface="Arial" panose="020B0604020202020204" pitchFamily="34" charset="0"/>
              <a:buChar char="•"/>
            </a:pPr>
            <a:r>
              <a:rPr lang="en-US" sz="2000" dirty="0">
                <a:latin typeface="Nunito Sans" pitchFamily="2" charset="0"/>
              </a:rPr>
              <a:t>Distribution Model-Based Clustering</a:t>
            </a:r>
          </a:p>
          <a:p>
            <a:pPr marL="342900" indent="-342900">
              <a:lnSpc>
                <a:spcPct val="150000"/>
              </a:lnSpc>
              <a:buFont typeface="Arial" panose="020B0604020202020204" pitchFamily="34" charset="0"/>
              <a:buChar char="•"/>
            </a:pPr>
            <a:r>
              <a:rPr lang="en-US" sz="2000" dirty="0">
                <a:latin typeface="Nunito Sans" pitchFamily="2" charset="0"/>
              </a:rPr>
              <a:t>Hierarchical Clustering</a:t>
            </a:r>
          </a:p>
          <a:p>
            <a:pPr marL="342900" indent="-342900">
              <a:lnSpc>
                <a:spcPct val="150000"/>
              </a:lnSpc>
              <a:buFont typeface="Arial" panose="020B0604020202020204" pitchFamily="34" charset="0"/>
              <a:buChar char="•"/>
            </a:pPr>
            <a:r>
              <a:rPr lang="en-US" sz="2000" dirty="0">
                <a:latin typeface="Nunito Sans" pitchFamily="2" charset="0"/>
              </a:rPr>
              <a:t>Fuzzy Clustering</a:t>
            </a:r>
          </a:p>
          <a:p>
            <a:pPr>
              <a:lnSpc>
                <a:spcPct val="150000"/>
              </a:lnSpc>
            </a:pPr>
            <a:r>
              <a:rPr lang="en-US" sz="2000" b="1" dirty="0">
                <a:latin typeface="Nunito Sans" pitchFamily="2" charset="0"/>
              </a:rPr>
              <a:t>Partitioning Clustering</a:t>
            </a:r>
          </a:p>
          <a:p>
            <a:pPr marL="342900" indent="-342900">
              <a:lnSpc>
                <a:spcPct val="150000"/>
              </a:lnSpc>
              <a:buFont typeface="Arial" panose="020B0604020202020204" pitchFamily="34" charset="0"/>
              <a:buChar char="•"/>
            </a:pPr>
            <a:r>
              <a:rPr lang="en-US" sz="2000" dirty="0">
                <a:latin typeface="Nunito Sans" pitchFamily="2" charset="0"/>
              </a:rPr>
              <a:t>It is a type of clustering that divides the data into non –hierarchical groups.</a:t>
            </a:r>
          </a:p>
          <a:p>
            <a:pPr marL="342900" indent="-342900">
              <a:lnSpc>
                <a:spcPct val="150000"/>
              </a:lnSpc>
              <a:buFont typeface="Arial" panose="020B0604020202020204" pitchFamily="34" charset="0"/>
              <a:buChar char="•"/>
            </a:pPr>
            <a:r>
              <a:rPr lang="en-US" sz="2000" dirty="0">
                <a:latin typeface="Nunito Sans" pitchFamily="2" charset="0"/>
              </a:rPr>
              <a:t>It is also known as the </a:t>
            </a:r>
            <a:r>
              <a:rPr lang="en-US" sz="2000" b="1" dirty="0">
                <a:latin typeface="Nunito Sans" pitchFamily="2" charset="0"/>
              </a:rPr>
              <a:t>centroid-based method.</a:t>
            </a:r>
          </a:p>
          <a:p>
            <a:pPr marL="342900" indent="-342900">
              <a:lnSpc>
                <a:spcPct val="150000"/>
              </a:lnSpc>
              <a:buFont typeface="Arial" panose="020B0604020202020204" pitchFamily="34" charset="0"/>
              <a:buChar char="•"/>
            </a:pPr>
            <a:r>
              <a:rPr lang="en-US" sz="2000" dirty="0">
                <a:latin typeface="Nunito Sans" pitchFamily="2" charset="0"/>
              </a:rPr>
              <a:t>The most common example of partitioning clustering is the </a:t>
            </a:r>
            <a:r>
              <a:rPr lang="en-US" sz="2000" b="1" dirty="0">
                <a:latin typeface="Nunito Sans" pitchFamily="2" charset="0"/>
              </a:rPr>
              <a:t>K-</a:t>
            </a:r>
            <a:r>
              <a:rPr lang="en-US" sz="2000" b="1" dirty="0" err="1">
                <a:latin typeface="Nunito Sans" pitchFamily="2" charset="0"/>
              </a:rPr>
              <a:t>MeansClustering</a:t>
            </a:r>
            <a:r>
              <a:rPr lang="en-US" sz="2000" b="1" dirty="0">
                <a:latin typeface="Nunito Sans" pitchFamily="2" charset="0"/>
              </a:rPr>
              <a:t> algorithm </a:t>
            </a:r>
            <a:endParaRPr lang="en-US" sz="2000" dirty="0">
              <a:latin typeface="Nunito Sans" pitchFamily="2" charset="0"/>
            </a:endParaRPr>
          </a:p>
        </p:txBody>
      </p:sp>
    </p:spTree>
    <p:extLst>
      <p:ext uri="{BB962C8B-B14F-4D97-AF65-F5344CB8AC3E}">
        <p14:creationId xmlns:p14="http://schemas.microsoft.com/office/powerpoint/2010/main" val="1431856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E316C1F7-FD54-7E4B-55AF-30E1CE04907A}"/>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7C715B91-D2D4-C5E7-59C6-B283AFE7A4C5}"/>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87833E7A-84A1-21ED-83D0-A114347808AA}"/>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UNSUPERVISED LEARNING</a:t>
            </a:r>
          </a:p>
        </p:txBody>
      </p:sp>
      <p:sp>
        <p:nvSpPr>
          <p:cNvPr id="29700" name="Rectangle 4">
            <a:extLst>
              <a:ext uri="{FF2B5EF4-FFF2-40B4-BE49-F238E27FC236}">
                <a16:creationId xmlns:a16="http://schemas.microsoft.com/office/drawing/2014/main" id="{5FB39658-B82F-2879-C27D-146A884E64F7}"/>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6A5CC7F1-A441-451A-2651-9D8C28DD55AD}"/>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CDC4EA65-0BEC-28C1-BFF8-C60C198042E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FC720A52-60D9-BC53-83DD-A0596956F0A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0240259E-D241-75D0-A81A-F39033FBE8F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413C05AD-4B9E-8EFB-D3FA-A038FFAE626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4E3EEE13-3051-0C27-19D4-496E058D70F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D3CDAF76-67B6-6B73-630D-C4F2E136E1A4}"/>
              </a:ext>
            </a:extLst>
          </p:cNvPr>
          <p:cNvPicPr preferRelativeResize="0"/>
          <p:nvPr/>
        </p:nvPicPr>
        <p:blipFill rotWithShape="1">
          <a:blip r:embed="rId3"/>
          <a:srcRect/>
          <a:stretch>
            <a:fillRect/>
          </a:stretch>
        </p:blipFill>
        <p:spPr>
          <a:xfrm>
            <a:off x="9570570" y="5200640"/>
            <a:ext cx="2356664" cy="298800"/>
          </a:xfrm>
          <a:prstGeom prst="rect">
            <a:avLst/>
          </a:prstGeom>
          <a:noFill/>
          <a:ln>
            <a:noFill/>
          </a:ln>
        </p:spPr>
      </p:pic>
      <p:sp>
        <p:nvSpPr>
          <p:cNvPr id="8" name="TextBox 7">
            <a:extLst>
              <a:ext uri="{FF2B5EF4-FFF2-40B4-BE49-F238E27FC236}">
                <a16:creationId xmlns:a16="http://schemas.microsoft.com/office/drawing/2014/main" id="{9D9A8F5C-A3D0-7556-0C83-2693183FF3E3}"/>
              </a:ext>
            </a:extLst>
          </p:cNvPr>
          <p:cNvSpPr txBox="1"/>
          <p:nvPr/>
        </p:nvSpPr>
        <p:spPr>
          <a:xfrm>
            <a:off x="984657" y="1074401"/>
            <a:ext cx="11183906" cy="3747180"/>
          </a:xfrm>
          <a:prstGeom prst="rect">
            <a:avLst/>
          </a:prstGeom>
          <a:noFill/>
        </p:spPr>
        <p:txBody>
          <a:bodyPr wrap="square">
            <a:spAutoFit/>
          </a:bodyPr>
          <a:lstStyle/>
          <a:p>
            <a:pPr>
              <a:lnSpc>
                <a:spcPct val="150000"/>
              </a:lnSpc>
            </a:pPr>
            <a:r>
              <a:rPr lang="en-US" sz="2000" b="1" dirty="0">
                <a:latin typeface="Nunito Sans" pitchFamily="2" charset="0"/>
              </a:rPr>
              <a:t>Density-Based Clustering</a:t>
            </a:r>
          </a:p>
          <a:p>
            <a:pPr>
              <a:lnSpc>
                <a:spcPct val="150000"/>
              </a:lnSpc>
            </a:pPr>
            <a:r>
              <a:rPr lang="en-US" sz="2000" dirty="0">
                <a:latin typeface="Nunito Sans" pitchFamily="2" charset="0"/>
              </a:rPr>
              <a:t>• The density-based clustering method connects the highly-dense areas</a:t>
            </a:r>
          </a:p>
          <a:p>
            <a:pPr>
              <a:lnSpc>
                <a:spcPct val="150000"/>
              </a:lnSpc>
            </a:pPr>
            <a:r>
              <a:rPr lang="en-US" sz="2000" dirty="0">
                <a:latin typeface="Nunito Sans" pitchFamily="2" charset="0"/>
              </a:rPr>
              <a:t>into clusters, and the arbitrarily shaped distributions are formed as</a:t>
            </a:r>
          </a:p>
          <a:p>
            <a:pPr>
              <a:lnSpc>
                <a:spcPct val="150000"/>
              </a:lnSpc>
            </a:pPr>
            <a:r>
              <a:rPr lang="en-US" sz="2000" dirty="0">
                <a:latin typeface="Nunito Sans" pitchFamily="2" charset="0"/>
              </a:rPr>
              <a:t>long as the dense region can be connected.</a:t>
            </a:r>
          </a:p>
          <a:p>
            <a:pPr>
              <a:lnSpc>
                <a:spcPct val="150000"/>
              </a:lnSpc>
            </a:pPr>
            <a:r>
              <a:rPr lang="en-US" sz="2000" dirty="0">
                <a:latin typeface="Nunito Sans" pitchFamily="2" charset="0"/>
              </a:rPr>
              <a:t>• This algorithm does it by identifying different clusters in the dataset</a:t>
            </a:r>
          </a:p>
          <a:p>
            <a:pPr>
              <a:lnSpc>
                <a:spcPct val="150000"/>
              </a:lnSpc>
            </a:pPr>
            <a:r>
              <a:rPr lang="en-US" sz="2000" dirty="0">
                <a:latin typeface="Nunito Sans" pitchFamily="2" charset="0"/>
              </a:rPr>
              <a:t>and connects the areas of high densities into clusters.</a:t>
            </a:r>
          </a:p>
          <a:p>
            <a:pPr>
              <a:lnSpc>
                <a:spcPct val="150000"/>
              </a:lnSpc>
            </a:pPr>
            <a:r>
              <a:rPr lang="en-US" sz="2000" dirty="0">
                <a:latin typeface="Nunito Sans" pitchFamily="2" charset="0"/>
              </a:rPr>
              <a:t>• The dense areas in data space are divided from each other by sparser</a:t>
            </a:r>
          </a:p>
          <a:p>
            <a:pPr>
              <a:lnSpc>
                <a:spcPct val="150000"/>
              </a:lnSpc>
            </a:pPr>
            <a:r>
              <a:rPr lang="en-US" sz="2000" dirty="0">
                <a:latin typeface="Nunito Sans" pitchFamily="2" charset="0"/>
              </a:rPr>
              <a:t>areas</a:t>
            </a:r>
          </a:p>
        </p:txBody>
      </p:sp>
      <p:pic>
        <p:nvPicPr>
          <p:cNvPr id="3" name="Picture 2">
            <a:extLst>
              <a:ext uri="{FF2B5EF4-FFF2-40B4-BE49-F238E27FC236}">
                <a16:creationId xmlns:a16="http://schemas.microsoft.com/office/drawing/2014/main" id="{54C69980-5820-1A68-FD4D-40407392CE6B}"/>
              </a:ext>
            </a:extLst>
          </p:cNvPr>
          <p:cNvPicPr>
            <a:picLocks noChangeAspect="1"/>
          </p:cNvPicPr>
          <p:nvPr/>
        </p:nvPicPr>
        <p:blipFill>
          <a:blip r:embed="rId4"/>
          <a:stretch>
            <a:fillRect/>
          </a:stretch>
        </p:blipFill>
        <p:spPr>
          <a:xfrm>
            <a:off x="3942414" y="4311461"/>
            <a:ext cx="4600118" cy="2626808"/>
          </a:xfrm>
          <a:prstGeom prst="rect">
            <a:avLst/>
          </a:prstGeom>
        </p:spPr>
      </p:pic>
    </p:spTree>
    <p:extLst>
      <p:ext uri="{BB962C8B-B14F-4D97-AF65-F5344CB8AC3E}">
        <p14:creationId xmlns:p14="http://schemas.microsoft.com/office/powerpoint/2010/main" val="39873104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720EE53A-36BC-1F81-15F8-D34A0228C9A2}"/>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16E423FA-265B-5987-3EDF-0E33412B438C}"/>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B845C318-0EF2-1161-8BB6-386708D5C89F}"/>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UNSUPERVISED LEARNING</a:t>
            </a:r>
          </a:p>
        </p:txBody>
      </p:sp>
      <p:sp>
        <p:nvSpPr>
          <p:cNvPr id="29700" name="Rectangle 4">
            <a:extLst>
              <a:ext uri="{FF2B5EF4-FFF2-40B4-BE49-F238E27FC236}">
                <a16:creationId xmlns:a16="http://schemas.microsoft.com/office/drawing/2014/main" id="{A29E6680-E725-9F36-BDBF-16BE5FEAEED4}"/>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3796DDDD-F8E7-C59D-2D2E-655AD71901C8}"/>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BA74DAD1-5415-E4FE-F08D-1F41CFFC27D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CB04CCDD-BC70-CC1B-4593-D2267CD511D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59022571-902D-BD1D-C338-1DE32865769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F47EBF72-A59F-7BF5-B94D-6CDCBECDF57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38958C18-D663-3A28-D03D-1D68CA87856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EA6AAEEE-0CA9-6E64-092A-D3CFBEE65EC0}"/>
              </a:ext>
            </a:extLst>
          </p:cNvPr>
          <p:cNvPicPr preferRelativeResize="0"/>
          <p:nvPr/>
        </p:nvPicPr>
        <p:blipFill rotWithShape="1">
          <a:blip r:embed="rId3"/>
          <a:srcRect/>
          <a:stretch>
            <a:fillRect/>
          </a:stretch>
        </p:blipFill>
        <p:spPr>
          <a:xfrm>
            <a:off x="9983448" y="6681842"/>
            <a:ext cx="2050201" cy="176157"/>
          </a:xfrm>
          <a:prstGeom prst="rect">
            <a:avLst/>
          </a:prstGeom>
          <a:noFill/>
          <a:ln>
            <a:noFill/>
          </a:ln>
        </p:spPr>
      </p:pic>
      <p:pic>
        <p:nvPicPr>
          <p:cNvPr id="1034" name="Picture 10">
            <a:extLst>
              <a:ext uri="{FF2B5EF4-FFF2-40B4-BE49-F238E27FC236}">
                <a16:creationId xmlns:a16="http://schemas.microsoft.com/office/drawing/2014/main" id="{478017E3-B85C-EB77-D56A-3A67738BE3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9659" y="3262431"/>
            <a:ext cx="4028901" cy="313836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3B45E32-FF59-9F0A-6133-91D40F065002}"/>
              </a:ext>
            </a:extLst>
          </p:cNvPr>
          <p:cNvSpPr txBox="1"/>
          <p:nvPr/>
        </p:nvSpPr>
        <p:spPr>
          <a:xfrm>
            <a:off x="849744" y="985811"/>
            <a:ext cx="11183906" cy="5593839"/>
          </a:xfrm>
          <a:prstGeom prst="rect">
            <a:avLst/>
          </a:prstGeom>
          <a:noFill/>
        </p:spPr>
        <p:txBody>
          <a:bodyPr wrap="square">
            <a:spAutoFit/>
          </a:bodyPr>
          <a:lstStyle/>
          <a:p>
            <a:pPr>
              <a:lnSpc>
                <a:spcPct val="150000"/>
              </a:lnSpc>
            </a:pPr>
            <a:r>
              <a:rPr lang="en-US" sz="2000" b="1" dirty="0">
                <a:latin typeface="Nunito Sans" pitchFamily="2" charset="0"/>
              </a:rPr>
              <a:t>Distribution Model-Based Clustering</a:t>
            </a:r>
          </a:p>
          <a:p>
            <a:pPr>
              <a:lnSpc>
                <a:spcPct val="150000"/>
              </a:lnSpc>
            </a:pPr>
            <a:r>
              <a:rPr lang="en-US" sz="2000" b="1" dirty="0">
                <a:latin typeface="Nunito Sans" pitchFamily="2" charset="0"/>
              </a:rPr>
              <a:t>• </a:t>
            </a:r>
            <a:r>
              <a:rPr lang="en-US" sz="2000" dirty="0">
                <a:latin typeface="Nunito Sans" pitchFamily="2" charset="0"/>
              </a:rPr>
              <a:t>In the distribution model-based clustering method, the data is divided based on the </a:t>
            </a:r>
          </a:p>
          <a:p>
            <a:pPr>
              <a:lnSpc>
                <a:spcPct val="150000"/>
              </a:lnSpc>
            </a:pPr>
            <a:r>
              <a:rPr lang="en-US" sz="2000" dirty="0">
                <a:latin typeface="Nunito Sans" pitchFamily="2" charset="0"/>
              </a:rPr>
              <a:t>probability of how a dataset belongs to a particular distribution.</a:t>
            </a:r>
          </a:p>
          <a:p>
            <a:pPr>
              <a:lnSpc>
                <a:spcPct val="150000"/>
              </a:lnSpc>
            </a:pPr>
            <a:r>
              <a:rPr lang="en-US" sz="2000" dirty="0">
                <a:latin typeface="Nunito Sans" pitchFamily="2" charset="0"/>
              </a:rPr>
              <a:t>The grouping is done by assuming some distributions commonly </a:t>
            </a:r>
            <a:r>
              <a:rPr lang="en-US" sz="2000" b="1" dirty="0">
                <a:latin typeface="Nunito Sans" pitchFamily="2" charset="0"/>
              </a:rPr>
              <a:t> 	</a:t>
            </a:r>
            <a:r>
              <a:rPr lang="en-US" sz="2000" dirty="0">
                <a:latin typeface="Nunito Sans" pitchFamily="2" charset="0"/>
              </a:rPr>
              <a:t>.</a:t>
            </a:r>
          </a:p>
          <a:p>
            <a:pPr>
              <a:lnSpc>
                <a:spcPct val="150000"/>
              </a:lnSpc>
            </a:pPr>
            <a:r>
              <a:rPr lang="en-US" sz="2000" dirty="0">
                <a:latin typeface="Nunito Sans" pitchFamily="2" charset="0"/>
              </a:rPr>
              <a:t>• The example of this type is the </a:t>
            </a:r>
            <a:r>
              <a:rPr lang="en-US" sz="2000" b="1" dirty="0">
                <a:latin typeface="Nunito Sans" pitchFamily="2" charset="0"/>
              </a:rPr>
              <a:t>Expectation-Maximization </a:t>
            </a:r>
          </a:p>
          <a:p>
            <a:pPr>
              <a:lnSpc>
                <a:spcPct val="150000"/>
              </a:lnSpc>
            </a:pPr>
            <a:r>
              <a:rPr lang="en-US" sz="2000" b="1" dirty="0">
                <a:latin typeface="Nunito Sans" pitchFamily="2" charset="0"/>
              </a:rPr>
              <a:t>Clustering algorithm</a:t>
            </a:r>
            <a:r>
              <a:rPr lang="en-US" sz="2000" dirty="0">
                <a:latin typeface="Nunito Sans" pitchFamily="2" charset="0"/>
              </a:rPr>
              <a:t> that uses Gaussian Mixture Models shown </a:t>
            </a:r>
          </a:p>
          <a:p>
            <a:pPr>
              <a:lnSpc>
                <a:spcPct val="150000"/>
              </a:lnSpc>
            </a:pPr>
            <a:r>
              <a:rPr lang="en-US" sz="2000" dirty="0">
                <a:latin typeface="Nunito Sans" pitchFamily="2" charset="0"/>
              </a:rPr>
              <a:t>• In this technique, the dataset is divided into clusters to </a:t>
            </a:r>
          </a:p>
          <a:p>
            <a:pPr>
              <a:lnSpc>
                <a:spcPct val="150000"/>
              </a:lnSpc>
            </a:pPr>
            <a:r>
              <a:rPr lang="en-US" sz="2000" dirty="0">
                <a:latin typeface="Nunito Sans" pitchFamily="2" charset="0"/>
              </a:rPr>
              <a:t>create a tree - like structure, which is also called a </a:t>
            </a:r>
            <a:r>
              <a:rPr lang="en-US" sz="2000" b="1" dirty="0">
                <a:latin typeface="Nunito Sans" pitchFamily="2" charset="0"/>
              </a:rPr>
              <a:t>dendrogram</a:t>
            </a:r>
            <a:r>
              <a:rPr lang="en-US" sz="2000" dirty="0">
                <a:latin typeface="Nunito Sans" pitchFamily="2" charset="0"/>
              </a:rPr>
              <a:t>.</a:t>
            </a:r>
          </a:p>
          <a:p>
            <a:pPr>
              <a:lnSpc>
                <a:spcPct val="150000"/>
              </a:lnSpc>
            </a:pPr>
            <a:r>
              <a:rPr lang="en-US" sz="2000" dirty="0">
                <a:latin typeface="Nunito Sans" pitchFamily="2" charset="0"/>
              </a:rPr>
              <a:t>• The observations or any number of clusters can be selected </a:t>
            </a:r>
          </a:p>
          <a:p>
            <a:pPr>
              <a:lnSpc>
                <a:spcPct val="150000"/>
              </a:lnSpc>
            </a:pPr>
            <a:r>
              <a:rPr lang="en-US" sz="2000" dirty="0">
                <a:latin typeface="Nunito Sans" pitchFamily="2" charset="0"/>
              </a:rPr>
              <a:t>by cutting tree at the correct level.</a:t>
            </a:r>
          </a:p>
          <a:p>
            <a:pPr>
              <a:lnSpc>
                <a:spcPct val="150000"/>
              </a:lnSpc>
            </a:pPr>
            <a:r>
              <a:rPr lang="en-US" sz="2000" b="1" dirty="0">
                <a:latin typeface="Nunito Sans" pitchFamily="2" charset="0"/>
              </a:rPr>
              <a:t>• </a:t>
            </a:r>
            <a:r>
              <a:rPr lang="en-US" sz="2000" dirty="0">
                <a:latin typeface="Nunito Sans" pitchFamily="2" charset="0"/>
              </a:rPr>
              <a:t>The most common example of this method is the </a:t>
            </a:r>
          </a:p>
          <a:p>
            <a:pPr>
              <a:lnSpc>
                <a:spcPct val="150000"/>
              </a:lnSpc>
            </a:pPr>
            <a:r>
              <a:rPr lang="en-US" sz="2000" b="1" dirty="0">
                <a:latin typeface="Nunito Sans" pitchFamily="2" charset="0"/>
              </a:rPr>
              <a:t>Agglomerative Hierarchical algorithm</a:t>
            </a:r>
            <a:endParaRPr lang="en-US" sz="2000" dirty="0">
              <a:latin typeface="Nunito Sans" pitchFamily="2" charset="0"/>
            </a:endParaRPr>
          </a:p>
        </p:txBody>
      </p:sp>
    </p:spTree>
    <p:extLst>
      <p:ext uri="{BB962C8B-B14F-4D97-AF65-F5344CB8AC3E}">
        <p14:creationId xmlns:p14="http://schemas.microsoft.com/office/powerpoint/2010/main" val="3551539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6B16AC2A-0456-A9DB-9A49-9E63F1BE13E1}"/>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DE89B6DC-A6B4-DC1A-1468-0B124D5AFD7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25BA0EF2-1402-654B-60C8-09804972D87C}"/>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UNSUPERVISED LEARNING</a:t>
            </a:r>
          </a:p>
        </p:txBody>
      </p:sp>
      <p:sp>
        <p:nvSpPr>
          <p:cNvPr id="29700" name="Rectangle 4">
            <a:extLst>
              <a:ext uri="{FF2B5EF4-FFF2-40B4-BE49-F238E27FC236}">
                <a16:creationId xmlns:a16="http://schemas.microsoft.com/office/drawing/2014/main" id="{F55592A5-D58E-C309-6186-7CD7BC35C7D5}"/>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92AF50CE-8413-2AF7-E46F-01FBBB999FE3}"/>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084C4BED-2CFB-8F26-D8F1-2FB88BBB1D4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FE13C572-160C-D6D8-FF43-CD926AED5B6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9851784C-630E-FC15-DA88-5698300BC77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F8DE5E23-6ECC-2A4A-4BE8-A83E20168F6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334573B3-71EC-10BA-44E6-F19134FD75B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6D21A8D1-3EA6-1E2D-D0CA-C3A0879783DB}"/>
              </a:ext>
            </a:extLst>
          </p:cNvPr>
          <p:cNvPicPr preferRelativeResize="0"/>
          <p:nvPr/>
        </p:nvPicPr>
        <p:blipFill rotWithShape="1">
          <a:blip r:embed="rId3"/>
          <a:srcRect/>
          <a:stretch>
            <a:fillRect/>
          </a:stretch>
        </p:blipFill>
        <p:spPr>
          <a:xfrm>
            <a:off x="9570570" y="5200640"/>
            <a:ext cx="2356664" cy="298800"/>
          </a:xfrm>
          <a:prstGeom prst="rect">
            <a:avLst/>
          </a:prstGeom>
          <a:noFill/>
          <a:ln>
            <a:noFill/>
          </a:ln>
        </p:spPr>
      </p:pic>
      <p:pic>
        <p:nvPicPr>
          <p:cNvPr id="3" name="Picture 2">
            <a:extLst>
              <a:ext uri="{FF2B5EF4-FFF2-40B4-BE49-F238E27FC236}">
                <a16:creationId xmlns:a16="http://schemas.microsoft.com/office/drawing/2014/main" id="{2BDAEB6E-E830-6E86-7158-EFD3626AAB39}"/>
              </a:ext>
            </a:extLst>
          </p:cNvPr>
          <p:cNvPicPr>
            <a:picLocks noChangeAspect="1"/>
          </p:cNvPicPr>
          <p:nvPr/>
        </p:nvPicPr>
        <p:blipFill>
          <a:blip r:embed="rId4"/>
          <a:srcRect l="10080" t="7149" r="17940" b="6630"/>
          <a:stretch/>
        </p:blipFill>
        <p:spPr>
          <a:xfrm>
            <a:off x="8436012" y="1079949"/>
            <a:ext cx="3732551" cy="2867262"/>
          </a:xfrm>
          <a:prstGeom prst="rect">
            <a:avLst/>
          </a:prstGeom>
        </p:spPr>
      </p:pic>
      <p:sp>
        <p:nvSpPr>
          <p:cNvPr id="8" name="TextBox 7">
            <a:extLst>
              <a:ext uri="{FF2B5EF4-FFF2-40B4-BE49-F238E27FC236}">
                <a16:creationId xmlns:a16="http://schemas.microsoft.com/office/drawing/2014/main" id="{3D040D73-F90E-0DEB-8F1C-5BB033FDAE5C}"/>
              </a:ext>
            </a:extLst>
          </p:cNvPr>
          <p:cNvSpPr txBox="1"/>
          <p:nvPr/>
        </p:nvSpPr>
        <p:spPr>
          <a:xfrm>
            <a:off x="984657" y="1074401"/>
            <a:ext cx="11183906" cy="5593839"/>
          </a:xfrm>
          <a:prstGeom prst="rect">
            <a:avLst/>
          </a:prstGeom>
          <a:noFill/>
        </p:spPr>
        <p:txBody>
          <a:bodyPr wrap="square">
            <a:spAutoFit/>
          </a:bodyPr>
          <a:lstStyle/>
          <a:p>
            <a:pPr>
              <a:lnSpc>
                <a:spcPct val="150000"/>
              </a:lnSpc>
            </a:pPr>
            <a:r>
              <a:rPr lang="en-US" sz="2000" b="1" dirty="0">
                <a:latin typeface="Nunito Sans" pitchFamily="2" charset="0"/>
              </a:rPr>
              <a:t>Hierarchical Clustering:</a:t>
            </a:r>
          </a:p>
          <a:p>
            <a:pPr>
              <a:lnSpc>
                <a:spcPct val="150000"/>
              </a:lnSpc>
            </a:pPr>
            <a:r>
              <a:rPr lang="en-US" sz="2000" b="1" dirty="0">
                <a:latin typeface="Nunito Sans" pitchFamily="2" charset="0"/>
              </a:rPr>
              <a:t>1. Fuzzy Clustering:</a:t>
            </a:r>
          </a:p>
          <a:p>
            <a:pPr>
              <a:lnSpc>
                <a:spcPct val="150000"/>
              </a:lnSpc>
            </a:pPr>
            <a:r>
              <a:rPr lang="en-US" sz="2000" dirty="0">
                <a:latin typeface="Nunito Sans" pitchFamily="2" charset="0"/>
              </a:rPr>
              <a:t>Fuzzy clustering is a type of soft method in which a data object </a:t>
            </a:r>
          </a:p>
          <a:p>
            <a:pPr>
              <a:lnSpc>
                <a:spcPct val="150000"/>
              </a:lnSpc>
            </a:pPr>
            <a:r>
              <a:rPr lang="en-US" sz="2000" dirty="0">
                <a:latin typeface="Nunito Sans" pitchFamily="2" charset="0"/>
              </a:rPr>
              <a:t>May belong to more than one group or cluster.</a:t>
            </a:r>
          </a:p>
          <a:p>
            <a:pPr>
              <a:lnSpc>
                <a:spcPct val="150000"/>
              </a:lnSpc>
            </a:pPr>
            <a:r>
              <a:rPr lang="en-US" sz="2000" dirty="0">
                <a:latin typeface="Nunito Sans" pitchFamily="2" charset="0"/>
              </a:rPr>
              <a:t>• Each dataset has a set of membership coefficients, which </a:t>
            </a:r>
          </a:p>
          <a:p>
            <a:pPr>
              <a:lnSpc>
                <a:spcPct val="150000"/>
              </a:lnSpc>
            </a:pPr>
            <a:r>
              <a:rPr lang="en-US" sz="2000" dirty="0">
                <a:latin typeface="Nunito Sans" pitchFamily="2" charset="0"/>
              </a:rPr>
              <a:t>depend on the degree of membership to be in a cluster. </a:t>
            </a:r>
          </a:p>
          <a:p>
            <a:pPr>
              <a:lnSpc>
                <a:spcPct val="150000"/>
              </a:lnSpc>
            </a:pPr>
            <a:r>
              <a:rPr lang="en-US" sz="2000" dirty="0">
                <a:latin typeface="Nunito Sans" pitchFamily="2" charset="0"/>
              </a:rPr>
              <a:t>• Fuzzy C-means algorithm is the example of this type of </a:t>
            </a:r>
          </a:p>
          <a:p>
            <a:pPr>
              <a:lnSpc>
                <a:spcPct val="150000"/>
              </a:lnSpc>
            </a:pPr>
            <a:r>
              <a:rPr lang="en-US" sz="2000" dirty="0">
                <a:latin typeface="Nunito Sans" pitchFamily="2" charset="0"/>
              </a:rPr>
              <a:t>Clustering sometimes also known as the Fuzzy k-means algorithm.</a:t>
            </a:r>
          </a:p>
          <a:p>
            <a:pPr>
              <a:lnSpc>
                <a:spcPct val="150000"/>
              </a:lnSpc>
            </a:pPr>
            <a:r>
              <a:rPr lang="en-US" sz="2000" b="1" dirty="0">
                <a:latin typeface="Nunito Sans" pitchFamily="2" charset="0"/>
              </a:rPr>
              <a:t> Clustering Algorithms</a:t>
            </a:r>
          </a:p>
          <a:p>
            <a:pPr>
              <a:lnSpc>
                <a:spcPct val="150000"/>
              </a:lnSpc>
            </a:pPr>
            <a:r>
              <a:rPr lang="en-US" sz="2000" b="1" dirty="0">
                <a:latin typeface="Nunito Sans" pitchFamily="2" charset="0"/>
              </a:rPr>
              <a:t>• </a:t>
            </a:r>
            <a:r>
              <a:rPr lang="en-US" sz="2000" dirty="0">
                <a:latin typeface="Nunito Sans" pitchFamily="2" charset="0"/>
              </a:rPr>
              <a:t>K-Means algorithm	• Mean-shift algorithm   • Affinity Propagation </a:t>
            </a:r>
          </a:p>
          <a:p>
            <a:pPr>
              <a:lnSpc>
                <a:spcPct val="150000"/>
              </a:lnSpc>
            </a:pPr>
            <a:r>
              <a:rPr lang="en-US" sz="2000" dirty="0">
                <a:latin typeface="Nunito Sans" pitchFamily="2" charset="0"/>
              </a:rPr>
              <a:t>• Expectation-Maximization Clustering using GMM        • Agglomerative Hierarchical algorithm</a:t>
            </a:r>
          </a:p>
          <a:p>
            <a:pPr>
              <a:lnSpc>
                <a:spcPct val="150000"/>
              </a:lnSpc>
            </a:pPr>
            <a:r>
              <a:rPr lang="en-US" sz="2000" dirty="0">
                <a:latin typeface="Nunito Sans" pitchFamily="2" charset="0"/>
              </a:rPr>
              <a:t>• DBSCAN Algorithm-Density-Based Spatial Clustering of Applications with Noise.</a:t>
            </a:r>
          </a:p>
        </p:txBody>
      </p:sp>
    </p:spTree>
    <p:extLst>
      <p:ext uri="{BB962C8B-B14F-4D97-AF65-F5344CB8AC3E}">
        <p14:creationId xmlns:p14="http://schemas.microsoft.com/office/powerpoint/2010/main" val="41936579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6B90BFA-2431-B441-721E-77957AD51DB0}"/>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8EAE84D2-ADAF-6BF8-1732-5B9A9D71B7D2}"/>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67748421-AC70-060B-08B5-B53900172D93}"/>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UNSUPERVISED LEARNING</a:t>
            </a:r>
          </a:p>
        </p:txBody>
      </p:sp>
      <p:sp>
        <p:nvSpPr>
          <p:cNvPr id="29700" name="Rectangle 4">
            <a:extLst>
              <a:ext uri="{FF2B5EF4-FFF2-40B4-BE49-F238E27FC236}">
                <a16:creationId xmlns:a16="http://schemas.microsoft.com/office/drawing/2014/main" id="{3F7B7BF4-4923-E1C3-07EE-B12B412DC845}"/>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1F6B09C3-9F9A-AA9B-D5C2-FD2C0CB8BDBF}"/>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ECE36041-70C2-3838-5560-21F31D0620C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DB5C33A0-CF63-BF4A-6570-C5708BC0B39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99ED28FE-4113-C619-6B59-82BBDF4D843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FE038E8C-5D2C-3A36-F298-F19C82125F8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FA21EDB0-D8E6-E2F5-49D1-1B89498D667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B3FAFD1E-D77A-68B4-6571-6609C0F34EE2}"/>
              </a:ext>
            </a:extLst>
          </p:cNvPr>
          <p:cNvPicPr preferRelativeResize="0"/>
          <p:nvPr/>
        </p:nvPicPr>
        <p:blipFill rotWithShape="1">
          <a:blip r:embed="rId3"/>
          <a:srcRect/>
          <a:stretch>
            <a:fillRect/>
          </a:stretch>
        </p:blipFill>
        <p:spPr>
          <a:xfrm>
            <a:off x="9570570" y="6414841"/>
            <a:ext cx="2356664" cy="298800"/>
          </a:xfrm>
          <a:prstGeom prst="rect">
            <a:avLst/>
          </a:prstGeom>
          <a:noFill/>
          <a:ln>
            <a:noFill/>
          </a:ln>
        </p:spPr>
      </p:pic>
      <p:sp>
        <p:nvSpPr>
          <p:cNvPr id="8" name="TextBox 7">
            <a:extLst>
              <a:ext uri="{FF2B5EF4-FFF2-40B4-BE49-F238E27FC236}">
                <a16:creationId xmlns:a16="http://schemas.microsoft.com/office/drawing/2014/main" id="{089D399F-2E9A-9053-D16F-F6C566CD5096}"/>
              </a:ext>
            </a:extLst>
          </p:cNvPr>
          <p:cNvSpPr txBox="1"/>
          <p:nvPr/>
        </p:nvSpPr>
        <p:spPr>
          <a:xfrm>
            <a:off x="699845" y="804580"/>
            <a:ext cx="11183906" cy="6055504"/>
          </a:xfrm>
          <a:prstGeom prst="rect">
            <a:avLst/>
          </a:prstGeom>
          <a:noFill/>
        </p:spPr>
        <p:txBody>
          <a:bodyPr wrap="square">
            <a:spAutoFit/>
          </a:bodyPr>
          <a:lstStyle/>
          <a:p>
            <a:pPr>
              <a:lnSpc>
                <a:spcPct val="150000"/>
              </a:lnSpc>
            </a:pPr>
            <a:r>
              <a:rPr lang="en-US" sz="2000" b="1" dirty="0">
                <a:latin typeface="Nunito Sans" pitchFamily="2" charset="0"/>
              </a:rPr>
              <a:t>Working of K-Means Algorithm :</a:t>
            </a:r>
          </a:p>
          <a:p>
            <a:pPr>
              <a:lnSpc>
                <a:spcPct val="150000"/>
              </a:lnSpc>
            </a:pPr>
            <a:r>
              <a:rPr lang="en-US" sz="2000" b="1" dirty="0">
                <a:latin typeface="Nunito Sans" pitchFamily="2" charset="0"/>
              </a:rPr>
              <a:t>The working of the K-Means algorithm is explained in the below steps:</a:t>
            </a:r>
          </a:p>
          <a:p>
            <a:pPr>
              <a:lnSpc>
                <a:spcPct val="150000"/>
              </a:lnSpc>
            </a:pPr>
            <a:r>
              <a:rPr lang="en-US" sz="2000" dirty="0">
                <a:latin typeface="Nunito Sans" pitchFamily="2" charset="0"/>
              </a:rPr>
              <a:t>1. Choose the value of k and the k initial guesses for the centroids.</a:t>
            </a:r>
          </a:p>
          <a:p>
            <a:pPr>
              <a:lnSpc>
                <a:spcPct val="150000"/>
              </a:lnSpc>
            </a:pPr>
            <a:r>
              <a:rPr lang="en-US" sz="2000" dirty="0">
                <a:latin typeface="Nunito Sans" pitchFamily="2" charset="0"/>
              </a:rPr>
              <a:t>2. Compute the distance from each data point to each centroid.  In two dimensions, the distance, d, between any two points, (X1, Y1) and (X2, Y2),  in the Cartesian plane is typically expressed by using the Euclidean distance measure provided in </a:t>
            </a:r>
          </a:p>
          <a:p>
            <a:pPr>
              <a:lnSpc>
                <a:spcPct val="150000"/>
              </a:lnSpc>
            </a:pPr>
            <a:r>
              <a:rPr lang="en-US" sz="2000" dirty="0">
                <a:latin typeface="Nunito Sans" pitchFamily="2" charset="0"/>
              </a:rPr>
              <a:t>3. Compute the centroid, the center of mass, of each newly defined cluster from Step2.</a:t>
            </a:r>
          </a:p>
          <a:p>
            <a:pPr>
              <a:lnSpc>
                <a:spcPct val="150000"/>
              </a:lnSpc>
            </a:pPr>
            <a:r>
              <a:rPr lang="en-US" sz="2000" dirty="0">
                <a:latin typeface="Nunito Sans" pitchFamily="2" charset="0"/>
              </a:rPr>
              <a:t>In two dimensions, the centroid (</a:t>
            </a:r>
            <a:r>
              <a:rPr lang="en-US" sz="2000" dirty="0" err="1">
                <a:latin typeface="Nunito Sans" pitchFamily="2" charset="0"/>
              </a:rPr>
              <a:t>Xc</a:t>
            </a:r>
            <a:r>
              <a:rPr lang="en-US" sz="2000" dirty="0">
                <a:latin typeface="Nunito Sans" pitchFamily="2" charset="0"/>
              </a:rPr>
              <a:t>, </a:t>
            </a:r>
            <a:r>
              <a:rPr lang="en-US" sz="2000" dirty="0" err="1">
                <a:latin typeface="Nunito Sans" pitchFamily="2" charset="0"/>
              </a:rPr>
              <a:t>Yc</a:t>
            </a:r>
            <a:r>
              <a:rPr lang="en-US" sz="2000" dirty="0">
                <a:latin typeface="Nunito Sans" pitchFamily="2" charset="0"/>
              </a:rPr>
              <a:t>) of the m points in a k-means cluster is calculated as</a:t>
            </a:r>
          </a:p>
          <a:p>
            <a:pPr>
              <a:lnSpc>
                <a:spcPct val="150000"/>
              </a:lnSpc>
            </a:pPr>
            <a:r>
              <a:rPr lang="en-US" sz="2000" dirty="0">
                <a:latin typeface="Nunito Sans" pitchFamily="2" charset="0"/>
              </a:rPr>
              <a:t>follows in </a:t>
            </a:r>
          </a:p>
          <a:p>
            <a:pPr>
              <a:lnSpc>
                <a:spcPct val="150000"/>
              </a:lnSpc>
            </a:pPr>
            <a:r>
              <a:rPr lang="en-US" sz="2000" dirty="0">
                <a:latin typeface="Nunito Sans" pitchFamily="2" charset="0"/>
              </a:rPr>
              <a:t>4. Calculate distance d, between pi and q. For a point, pi, at (pi1, pi2, . . . pin), a centroid q, located at (q1, q2, . . . qn), the distance, d, between pi and q, is expressed as  </a:t>
            </a:r>
          </a:p>
          <a:p>
            <a:pPr>
              <a:lnSpc>
                <a:spcPct val="150000"/>
              </a:lnSpc>
            </a:pPr>
            <a:r>
              <a:rPr lang="en-US" sz="2000" dirty="0">
                <a:latin typeface="Nunito Sans" pitchFamily="2" charset="0"/>
              </a:rPr>
              <a:t>5. Calculate centroid, q. The centroid, q, of a cluster of m points,</a:t>
            </a:r>
          </a:p>
          <a:p>
            <a:pPr>
              <a:lnSpc>
                <a:spcPct val="150000"/>
              </a:lnSpc>
            </a:pPr>
            <a:r>
              <a:rPr lang="en-US" sz="2000" dirty="0">
                <a:latin typeface="Nunito Sans" pitchFamily="2" charset="0"/>
              </a:rPr>
              <a:t> (pi1, pi2, . . . pin) , is calculated </a:t>
            </a:r>
          </a:p>
        </p:txBody>
      </p:sp>
      <p:pic>
        <p:nvPicPr>
          <p:cNvPr id="5" name="Picture 4">
            <a:extLst>
              <a:ext uri="{FF2B5EF4-FFF2-40B4-BE49-F238E27FC236}">
                <a16:creationId xmlns:a16="http://schemas.microsoft.com/office/drawing/2014/main" id="{912399D4-714C-C0C0-D88A-EDE734CAE28E}"/>
              </a:ext>
            </a:extLst>
          </p:cNvPr>
          <p:cNvPicPr>
            <a:picLocks noChangeAspect="1"/>
          </p:cNvPicPr>
          <p:nvPr/>
        </p:nvPicPr>
        <p:blipFill>
          <a:blip r:embed="rId4"/>
          <a:stretch>
            <a:fillRect/>
          </a:stretch>
        </p:blipFill>
        <p:spPr>
          <a:xfrm>
            <a:off x="6906225" y="3096172"/>
            <a:ext cx="2619375" cy="485775"/>
          </a:xfrm>
          <a:prstGeom prst="rect">
            <a:avLst/>
          </a:prstGeom>
        </p:spPr>
      </p:pic>
      <p:pic>
        <p:nvPicPr>
          <p:cNvPr id="7" name="Picture 6">
            <a:extLst>
              <a:ext uri="{FF2B5EF4-FFF2-40B4-BE49-F238E27FC236}">
                <a16:creationId xmlns:a16="http://schemas.microsoft.com/office/drawing/2014/main" id="{7D7B4A3C-F3BB-8A7F-C008-13AC565F8047}"/>
              </a:ext>
            </a:extLst>
          </p:cNvPr>
          <p:cNvPicPr>
            <a:picLocks noChangeAspect="1"/>
          </p:cNvPicPr>
          <p:nvPr/>
        </p:nvPicPr>
        <p:blipFill>
          <a:blip r:embed="rId5"/>
          <a:stretch>
            <a:fillRect/>
          </a:stretch>
        </p:blipFill>
        <p:spPr>
          <a:xfrm>
            <a:off x="2037803" y="4418453"/>
            <a:ext cx="2809875" cy="695325"/>
          </a:xfrm>
          <a:prstGeom prst="rect">
            <a:avLst/>
          </a:prstGeom>
        </p:spPr>
      </p:pic>
      <p:pic>
        <p:nvPicPr>
          <p:cNvPr id="10" name="Picture 9">
            <a:extLst>
              <a:ext uri="{FF2B5EF4-FFF2-40B4-BE49-F238E27FC236}">
                <a16:creationId xmlns:a16="http://schemas.microsoft.com/office/drawing/2014/main" id="{FB82738C-3D71-8B4A-C325-6EE94E0E6227}"/>
              </a:ext>
            </a:extLst>
          </p:cNvPr>
          <p:cNvPicPr>
            <a:picLocks noChangeAspect="1"/>
          </p:cNvPicPr>
          <p:nvPr/>
        </p:nvPicPr>
        <p:blipFill>
          <a:blip r:embed="rId6"/>
          <a:stretch>
            <a:fillRect/>
          </a:stretch>
        </p:blipFill>
        <p:spPr>
          <a:xfrm>
            <a:off x="4414524" y="6299603"/>
            <a:ext cx="2943225" cy="590550"/>
          </a:xfrm>
          <a:prstGeom prst="rect">
            <a:avLst/>
          </a:prstGeom>
        </p:spPr>
      </p:pic>
      <p:pic>
        <p:nvPicPr>
          <p:cNvPr id="13" name="Picture 12">
            <a:extLst>
              <a:ext uri="{FF2B5EF4-FFF2-40B4-BE49-F238E27FC236}">
                <a16:creationId xmlns:a16="http://schemas.microsoft.com/office/drawing/2014/main" id="{4602FD27-7BB1-ED4A-F430-C33DA71C6B3D}"/>
              </a:ext>
            </a:extLst>
          </p:cNvPr>
          <p:cNvPicPr>
            <a:picLocks noChangeAspect="1"/>
          </p:cNvPicPr>
          <p:nvPr/>
        </p:nvPicPr>
        <p:blipFill>
          <a:blip r:embed="rId7"/>
          <a:stretch>
            <a:fillRect/>
          </a:stretch>
        </p:blipFill>
        <p:spPr>
          <a:xfrm>
            <a:off x="9421959" y="5384096"/>
            <a:ext cx="1819275" cy="647700"/>
          </a:xfrm>
          <a:prstGeom prst="rect">
            <a:avLst/>
          </a:prstGeom>
        </p:spPr>
      </p:pic>
    </p:spTree>
    <p:extLst>
      <p:ext uri="{BB962C8B-B14F-4D97-AF65-F5344CB8AC3E}">
        <p14:creationId xmlns:p14="http://schemas.microsoft.com/office/powerpoint/2010/main" val="1506566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3DD8A2E7-F79B-E0B6-1504-C3B7E1FDC0D6}"/>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16550C45-63DD-9B45-37B0-E540F7DECDA0}"/>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a:solidFill>
                  <a:prstClr val="white"/>
                </a:solidFill>
                <a:latin typeface="Nunito Sans" panose="00000500000000000000"/>
                <a:ea typeface="Nunito Sans" panose="00000500000000000000"/>
                <a:cs typeface="Nunito Sans" panose="00000500000000000000"/>
                <a:sym typeface="Nunito Sans" panose="00000500000000000000"/>
              </a:rPr>
              <a:t>						</a:t>
            </a:r>
            <a:r>
              <a:rPr lang="en-US" sz="2400" b="1">
                <a:solidFill>
                  <a:prstClr val="white"/>
                </a:solidFill>
                <a:latin typeface="Nunito Sans" panose="00000500000000000000"/>
                <a:ea typeface="Nunito Sans" panose="00000500000000000000"/>
                <a:cs typeface="Nunito Sans" panose="00000500000000000000"/>
                <a:sym typeface="Nunito Sans" panose="00000500000000000000"/>
              </a:rPr>
              <a:t> 	           	</a:t>
            </a:r>
            <a:r>
              <a:rPr kumimoji="0" lang="en-US" sz="2400" b="1" i="0" u="none" strike="noStrike" kern="1200" cap="none" spc="0" normalizeH="0" baseline="0">
                <a:solidFill>
                  <a:prstClr val="white"/>
                </a:solidFill>
                <a:latin typeface="Nunito Sans" panose="00000500000000000000"/>
                <a:ea typeface="Nunito Sans" panose="00000500000000000000"/>
                <a:cs typeface="Nunito Sans" panose="00000500000000000000"/>
                <a:sym typeface="Nunito Sans" panose="00000500000000000000"/>
              </a:rPr>
              <a:t>MULTILAYER PERCEPTRON</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C3ECBB84-DAEF-D7D2-EA09-049358018E9A}"/>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2FB813E7-7AF1-7EA6-87F7-6D0A20C72C79}"/>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97C1050B-3D87-76BF-EFC3-8B4D17BD6FC3}"/>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F4F318DC-3060-52F9-EF9C-B753DDE9C41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F35149A5-E515-C700-5F63-80BE7F80940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019C0075-D049-49C7-668D-F4A1AFE775B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2ABBD5D1-3776-16FB-4AA1-42E69EF0FAC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43C8FA64-C98B-0B97-B8FF-9AB9916D4A1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 name="TextBox 3">
            <a:extLst>
              <a:ext uri="{FF2B5EF4-FFF2-40B4-BE49-F238E27FC236}">
                <a16:creationId xmlns:a16="http://schemas.microsoft.com/office/drawing/2014/main" id="{62E162FD-4C8C-F204-8DA2-1F93253AB18D}"/>
              </a:ext>
            </a:extLst>
          </p:cNvPr>
          <p:cNvSpPr txBox="1"/>
          <p:nvPr/>
        </p:nvSpPr>
        <p:spPr>
          <a:xfrm>
            <a:off x="854439" y="1035995"/>
            <a:ext cx="11167672" cy="3747180"/>
          </a:xfrm>
          <a:prstGeom prst="rect">
            <a:avLst/>
          </a:prstGeom>
          <a:noFill/>
        </p:spPr>
        <p:txBody>
          <a:bodyPr wrap="square">
            <a:spAutoFit/>
          </a:bodyPr>
          <a:lstStyle/>
          <a:p>
            <a:pPr>
              <a:lnSpc>
                <a:spcPct val="150000"/>
              </a:lnSpc>
            </a:pPr>
            <a:r>
              <a:rPr lang="en-IN" sz="2000" b="1" dirty="0">
                <a:latin typeface="Nunito Sans" pitchFamily="2" charset="0"/>
              </a:rPr>
              <a:t>Neural Network Implementation:</a:t>
            </a:r>
          </a:p>
          <a:p>
            <a:pPr marL="342900" indent="-342900">
              <a:lnSpc>
                <a:spcPct val="150000"/>
              </a:lnSpc>
              <a:buFont typeface="Arial" panose="020B0604020202020204" pitchFamily="34" charset="0"/>
              <a:buChar char="•"/>
            </a:pPr>
            <a:r>
              <a:rPr lang="en-IN" sz="2000" dirty="0">
                <a:latin typeface="Nunito Sans" pitchFamily="2" charset="0"/>
              </a:rPr>
              <a:t>A perceptron network:</a:t>
            </a:r>
          </a:p>
          <a:p>
            <a:pPr marL="800100" lvl="1" indent="-342900">
              <a:lnSpc>
                <a:spcPct val="150000"/>
              </a:lnSpc>
              <a:buFont typeface="Arial" panose="020B0604020202020204" pitchFamily="34" charset="0"/>
              <a:buChar char="•"/>
            </a:pPr>
            <a:r>
              <a:rPr lang="en-IN" sz="2000" dirty="0">
                <a:latin typeface="Nunito Sans" pitchFamily="2" charset="0"/>
              </a:rPr>
              <a:t>First stage: Computes weighted sums (linear transformation).</a:t>
            </a:r>
          </a:p>
          <a:p>
            <a:pPr marL="800100" lvl="1" indent="-342900">
              <a:lnSpc>
                <a:spcPct val="150000"/>
              </a:lnSpc>
              <a:buFont typeface="Arial" panose="020B0604020202020204" pitchFamily="34" charset="0"/>
              <a:buChar char="•"/>
            </a:pPr>
            <a:r>
              <a:rPr lang="en-IN" sz="2000" dirty="0">
                <a:latin typeface="Nunito Sans" pitchFamily="2" charset="0"/>
              </a:rPr>
              <a:t>Second stage: Applies </a:t>
            </a:r>
            <a:r>
              <a:rPr lang="en-IN" sz="2000" dirty="0" err="1">
                <a:latin typeface="Nunito Sans" pitchFamily="2" charset="0"/>
              </a:rPr>
              <a:t>softmax</a:t>
            </a:r>
            <a:r>
              <a:rPr lang="en-IN" sz="2000" dirty="0">
                <a:latin typeface="Nunito Sans" pitchFamily="2" charset="0"/>
              </a:rPr>
              <a:t> for classification or regression.</a:t>
            </a:r>
          </a:p>
          <a:p>
            <a:pPr marL="342900" indent="-342900">
              <a:lnSpc>
                <a:spcPct val="150000"/>
              </a:lnSpc>
              <a:buFont typeface="Arial" panose="020B0604020202020204" pitchFamily="34" charset="0"/>
              <a:buChar char="•"/>
            </a:pPr>
            <a:r>
              <a:rPr lang="en-IN" sz="2000" dirty="0">
                <a:latin typeface="Nunito Sans" pitchFamily="2" charset="0"/>
              </a:rPr>
              <a:t>Can also perform dimensionality reduction if 𝐾&lt;𝑑K&lt;d.</a:t>
            </a:r>
          </a:p>
          <a:p>
            <a:pPr>
              <a:lnSpc>
                <a:spcPct val="150000"/>
              </a:lnSpc>
            </a:pPr>
            <a:r>
              <a:rPr lang="en-IN" sz="2000" b="1" dirty="0">
                <a:latin typeface="Nunito Sans" pitchFamily="2" charset="0"/>
              </a:rPr>
              <a:t>Applications</a:t>
            </a:r>
            <a:r>
              <a:rPr lang="en-IN" sz="2000" dirty="0">
                <a:latin typeface="Nunito Sans" pitchFamily="2" charset="0"/>
              </a:rPr>
              <a:t>:</a:t>
            </a:r>
          </a:p>
          <a:p>
            <a:pPr marL="342900" indent="-342900">
              <a:lnSpc>
                <a:spcPct val="150000"/>
              </a:lnSpc>
              <a:buFont typeface="Arial" panose="020B0604020202020204" pitchFamily="34" charset="0"/>
              <a:buChar char="•"/>
            </a:pPr>
            <a:r>
              <a:rPr lang="en-IN" sz="2000" dirty="0">
                <a:latin typeface="Nunito Sans" pitchFamily="2" charset="0"/>
              </a:rPr>
              <a:t>Linear regression, classification, and dimensionality reduction.</a:t>
            </a:r>
          </a:p>
          <a:p>
            <a:pPr marL="342900" indent="-342900">
              <a:lnSpc>
                <a:spcPct val="150000"/>
              </a:lnSpc>
              <a:buFont typeface="Arial" panose="020B0604020202020204" pitchFamily="34" charset="0"/>
              <a:buChar char="•"/>
            </a:pPr>
            <a:r>
              <a:rPr lang="en-IN" sz="2000" dirty="0">
                <a:latin typeface="Nunito Sans" pitchFamily="2" charset="0"/>
              </a:rPr>
              <a:t>K-parallel </a:t>
            </a:r>
            <a:r>
              <a:rPr lang="en-IN" sz="2000" dirty="0" err="1">
                <a:latin typeface="Nunito Sans" pitchFamily="2" charset="0"/>
              </a:rPr>
              <a:t>perceptrons</a:t>
            </a:r>
            <a:r>
              <a:rPr lang="en-IN" sz="2000" dirty="0">
                <a:latin typeface="Nunito Sans" pitchFamily="2" charset="0"/>
              </a:rPr>
              <a:t> are used for multiclass classification problems.</a:t>
            </a:r>
          </a:p>
        </p:txBody>
      </p:sp>
    </p:spTree>
    <p:extLst>
      <p:ext uri="{BB962C8B-B14F-4D97-AF65-F5344CB8AC3E}">
        <p14:creationId xmlns:p14="http://schemas.microsoft.com/office/powerpoint/2010/main" val="21934642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BDDB7C3F-8D52-395A-8B8C-5FFEEEEAF00F}"/>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EE12A66F-E84E-D874-B760-03E9DFA4097E}"/>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9091C535-3635-B2F1-DF7B-4347C8E18E2D}"/>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INSTANCE BASED LEARNING</a:t>
            </a:r>
          </a:p>
        </p:txBody>
      </p:sp>
      <p:sp>
        <p:nvSpPr>
          <p:cNvPr id="29700" name="Rectangle 4">
            <a:extLst>
              <a:ext uri="{FF2B5EF4-FFF2-40B4-BE49-F238E27FC236}">
                <a16:creationId xmlns:a16="http://schemas.microsoft.com/office/drawing/2014/main" id="{A1FDD475-920F-90BB-D4BD-251812B858F3}"/>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9509E724-53FF-210E-B595-7ECA30106C38}"/>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15F798C5-A85E-ABF2-98EC-E368CCDF371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90C7BDB3-163D-B384-136C-353FCF85ED7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E15559DF-8A4E-FFAA-377B-768E1813198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0EE58A0C-A313-0D01-AA12-18280E8878C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0F6628B3-8EB0-AE41-1A3C-F2A78C92FC3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4C24C2FF-524E-C87A-8920-393E69BB70A5}"/>
              </a:ext>
            </a:extLst>
          </p:cNvPr>
          <p:cNvPicPr preferRelativeResize="0"/>
          <p:nvPr/>
        </p:nvPicPr>
        <p:blipFill rotWithShape="1">
          <a:blip r:embed="rId3"/>
          <a:srcRect/>
          <a:stretch>
            <a:fillRect/>
          </a:stretch>
        </p:blipFill>
        <p:spPr>
          <a:xfrm>
            <a:off x="9570570" y="5965139"/>
            <a:ext cx="2356664" cy="298800"/>
          </a:xfrm>
          <a:prstGeom prst="rect">
            <a:avLst/>
          </a:prstGeom>
          <a:noFill/>
          <a:ln>
            <a:noFill/>
          </a:ln>
        </p:spPr>
      </p:pic>
      <p:sp>
        <p:nvSpPr>
          <p:cNvPr id="8" name="TextBox 7">
            <a:extLst>
              <a:ext uri="{FF2B5EF4-FFF2-40B4-BE49-F238E27FC236}">
                <a16:creationId xmlns:a16="http://schemas.microsoft.com/office/drawing/2014/main" id="{B742D106-3E47-348A-72C0-43E739D6FF44}"/>
              </a:ext>
            </a:extLst>
          </p:cNvPr>
          <p:cNvSpPr txBox="1"/>
          <p:nvPr/>
        </p:nvSpPr>
        <p:spPr>
          <a:xfrm>
            <a:off x="699845" y="849549"/>
            <a:ext cx="11183906" cy="6055504"/>
          </a:xfrm>
          <a:prstGeom prst="rect">
            <a:avLst/>
          </a:prstGeom>
          <a:noFill/>
        </p:spPr>
        <p:txBody>
          <a:bodyPr wrap="square">
            <a:spAutoFit/>
          </a:bodyPr>
          <a:lstStyle/>
          <a:p>
            <a:pPr>
              <a:lnSpc>
                <a:spcPct val="150000"/>
              </a:lnSpc>
            </a:pPr>
            <a:r>
              <a:rPr lang="en-US" sz="2000" b="1" dirty="0">
                <a:latin typeface="Nunito Sans" pitchFamily="2" charset="0"/>
              </a:rPr>
              <a:t>Instance based learning:</a:t>
            </a:r>
          </a:p>
          <a:p>
            <a:pPr>
              <a:lnSpc>
                <a:spcPct val="150000"/>
              </a:lnSpc>
            </a:pPr>
            <a:r>
              <a:rPr lang="en-US" sz="2000" b="1" dirty="0">
                <a:latin typeface="Nunito Sans" pitchFamily="2" charset="0"/>
              </a:rPr>
              <a:t>•  </a:t>
            </a:r>
            <a:r>
              <a:rPr lang="en-US" sz="2000" dirty="0">
                <a:latin typeface="Nunito Sans" pitchFamily="2" charset="0"/>
              </a:rPr>
              <a:t>The systems that learn the training examples by heart and then generalizes to new instances based on some similarity measure, also called memory-based learning or lazy-learning.</a:t>
            </a:r>
          </a:p>
          <a:p>
            <a:pPr>
              <a:lnSpc>
                <a:spcPct val="150000"/>
              </a:lnSpc>
            </a:pPr>
            <a:r>
              <a:rPr lang="en-US" sz="2000" dirty="0">
                <a:latin typeface="Nunito Sans" pitchFamily="2" charset="0"/>
              </a:rPr>
              <a:t> • It is called instance-based because it builds the hypotheses from the training instances.</a:t>
            </a:r>
          </a:p>
          <a:p>
            <a:pPr>
              <a:lnSpc>
                <a:spcPct val="150000"/>
              </a:lnSpc>
            </a:pPr>
            <a:r>
              <a:rPr lang="en-US" sz="2000" dirty="0">
                <a:latin typeface="Nunito Sans" pitchFamily="2" charset="0"/>
              </a:rPr>
              <a:t>• It is also known as • When a new instance is encountered, its relationship to the stored examples is examined in order to assign a target function value for the new instance.</a:t>
            </a:r>
          </a:p>
          <a:p>
            <a:pPr>
              <a:lnSpc>
                <a:spcPct val="150000"/>
              </a:lnSpc>
            </a:pPr>
            <a:r>
              <a:rPr lang="en-US" sz="2000" dirty="0">
                <a:latin typeface="Nunito Sans" pitchFamily="2" charset="0"/>
              </a:rPr>
              <a:t>• Instance-based methods are sometimes referred to as lazy learning methods because they delay processing until a new instance must be classified.</a:t>
            </a:r>
          </a:p>
          <a:p>
            <a:pPr>
              <a:lnSpc>
                <a:spcPct val="150000"/>
              </a:lnSpc>
            </a:pPr>
            <a:r>
              <a:rPr lang="en-US" sz="2000" dirty="0">
                <a:latin typeface="Nunito Sans" pitchFamily="2" charset="0"/>
              </a:rPr>
              <a:t>• Instead of estimating the target function once for the entire instance space, these methods can estimate it locally and differently for each new instance to be classified.</a:t>
            </a:r>
          </a:p>
          <a:p>
            <a:pPr>
              <a:lnSpc>
                <a:spcPct val="150000"/>
              </a:lnSpc>
            </a:pPr>
            <a:r>
              <a:rPr lang="en-US" sz="2000" dirty="0">
                <a:latin typeface="Nunito Sans" pitchFamily="2" charset="0"/>
              </a:rPr>
              <a:t>• Some of the instance-based learning algorithms are:</a:t>
            </a:r>
          </a:p>
          <a:p>
            <a:pPr>
              <a:lnSpc>
                <a:spcPct val="150000"/>
              </a:lnSpc>
            </a:pPr>
            <a:r>
              <a:rPr lang="en-US" sz="2000" dirty="0">
                <a:latin typeface="Nunito Sans" pitchFamily="2" charset="0"/>
              </a:rPr>
              <a:t>o K Nearest Neighbor (KNN) o Self-Organizing Map (SOM) o Learning</a:t>
            </a:r>
          </a:p>
          <a:p>
            <a:pPr>
              <a:lnSpc>
                <a:spcPct val="150000"/>
              </a:lnSpc>
            </a:pPr>
            <a:r>
              <a:rPr lang="en-US" sz="2000" dirty="0">
                <a:latin typeface="Nunito Sans" pitchFamily="2" charset="0"/>
              </a:rPr>
              <a:t>Vector Quantization (LVQ) o Locally Weighted Learning (LWL) o Case Based Reasoning </a:t>
            </a:r>
          </a:p>
        </p:txBody>
      </p:sp>
    </p:spTree>
    <p:extLst>
      <p:ext uri="{BB962C8B-B14F-4D97-AF65-F5344CB8AC3E}">
        <p14:creationId xmlns:p14="http://schemas.microsoft.com/office/powerpoint/2010/main" val="26184933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7BEEAC4-184F-1485-13D8-3F2100DA66A7}"/>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9C9F5C9C-BC34-E52E-419D-D207D5323515}"/>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88C59054-3235-773C-6309-17096A95D50F}"/>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K-NEAREST NEIGHBOR LEARNING - KNN </a:t>
            </a:r>
          </a:p>
        </p:txBody>
      </p:sp>
      <p:sp>
        <p:nvSpPr>
          <p:cNvPr id="29700" name="Rectangle 4">
            <a:extLst>
              <a:ext uri="{FF2B5EF4-FFF2-40B4-BE49-F238E27FC236}">
                <a16:creationId xmlns:a16="http://schemas.microsoft.com/office/drawing/2014/main" id="{C21CC8DA-D266-073F-D70B-97E490847D5C}"/>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E838A16B-06D7-6B1A-3941-99945B6FFA93}"/>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11E6A6E4-A689-4E91-9A49-3B05E5F256B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E8ADF689-EADF-9631-6721-8EABA0C7EAF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E48394CF-3C8C-14F2-DA00-5B5A4605D62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F4172562-3C54-D230-C921-9854544DB75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7B5F00AF-64BC-34C7-7C3A-BBD4F832962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92DA121D-462B-267F-C971-B14ADAD404FF}"/>
              </a:ext>
            </a:extLst>
          </p:cNvPr>
          <p:cNvPicPr preferRelativeResize="0"/>
          <p:nvPr/>
        </p:nvPicPr>
        <p:blipFill rotWithShape="1">
          <a:blip r:embed="rId3"/>
          <a:srcRect/>
          <a:stretch>
            <a:fillRect/>
          </a:stretch>
        </p:blipFill>
        <p:spPr>
          <a:xfrm>
            <a:off x="9570570" y="6414841"/>
            <a:ext cx="2356664" cy="298800"/>
          </a:xfrm>
          <a:prstGeom prst="rect">
            <a:avLst/>
          </a:prstGeom>
          <a:noFill/>
          <a:ln>
            <a:noFill/>
          </a:ln>
        </p:spPr>
      </p:pic>
      <p:sp>
        <p:nvSpPr>
          <p:cNvPr id="8" name="TextBox 7">
            <a:extLst>
              <a:ext uri="{FF2B5EF4-FFF2-40B4-BE49-F238E27FC236}">
                <a16:creationId xmlns:a16="http://schemas.microsoft.com/office/drawing/2014/main" id="{5F814387-3449-0A04-24ED-E7F9EFCC137D}"/>
              </a:ext>
            </a:extLst>
          </p:cNvPr>
          <p:cNvSpPr txBox="1"/>
          <p:nvPr/>
        </p:nvSpPr>
        <p:spPr>
          <a:xfrm>
            <a:off x="699845" y="894520"/>
            <a:ext cx="11183906" cy="5593839"/>
          </a:xfrm>
          <a:prstGeom prst="rect">
            <a:avLst/>
          </a:prstGeom>
          <a:noFill/>
        </p:spPr>
        <p:txBody>
          <a:bodyPr wrap="square">
            <a:spAutoFit/>
          </a:bodyPr>
          <a:lstStyle/>
          <a:p>
            <a:pPr>
              <a:lnSpc>
                <a:spcPct val="150000"/>
              </a:lnSpc>
            </a:pPr>
            <a:r>
              <a:rPr lang="en-US" sz="2000" dirty="0">
                <a:latin typeface="Nunito Sans" pitchFamily="2" charset="0"/>
              </a:rPr>
              <a:t>o </a:t>
            </a:r>
            <a:r>
              <a:rPr lang="en-US" sz="2000" b="1" dirty="0">
                <a:latin typeface="Nunito Sans" pitchFamily="2" charset="0"/>
              </a:rPr>
              <a:t>k-Nearest Neighbor Learning - KNN </a:t>
            </a:r>
            <a:r>
              <a:rPr lang="en-US" sz="2000" dirty="0">
                <a:latin typeface="Nunito Sans" pitchFamily="2" charset="0"/>
              </a:rPr>
              <a:t>is one of the simplest Machine Learning algorithms based on Supervised Learning technique.</a:t>
            </a:r>
          </a:p>
          <a:p>
            <a:pPr>
              <a:lnSpc>
                <a:spcPct val="150000"/>
              </a:lnSpc>
            </a:pPr>
            <a:r>
              <a:rPr lang="en-US" sz="2000" dirty="0">
                <a:latin typeface="Nunito Sans" pitchFamily="2" charset="0"/>
              </a:rPr>
              <a:t>o K-NN algorithm assumes the similarity between the new case/data and available cases and put the new case into the category that is most similar to the available categories.</a:t>
            </a:r>
          </a:p>
          <a:p>
            <a:pPr>
              <a:lnSpc>
                <a:spcPct val="150000"/>
              </a:lnSpc>
            </a:pPr>
            <a:r>
              <a:rPr lang="en-US" sz="2000" dirty="0">
                <a:latin typeface="Nunito Sans" pitchFamily="2" charset="0"/>
              </a:rPr>
              <a:t>o K-NN algorithm can be used for Regression as well as for Classification but mostly it is used for the Classification problems.</a:t>
            </a:r>
          </a:p>
          <a:p>
            <a:pPr>
              <a:lnSpc>
                <a:spcPct val="150000"/>
              </a:lnSpc>
            </a:pPr>
            <a:r>
              <a:rPr lang="en-US" sz="2000" dirty="0">
                <a:latin typeface="Nunito Sans" pitchFamily="2" charset="0"/>
              </a:rPr>
              <a:t>o K-NN is a </a:t>
            </a:r>
            <a:r>
              <a:rPr lang="en-US" sz="2000" b="1" dirty="0">
                <a:latin typeface="Nunito Sans" pitchFamily="2" charset="0"/>
              </a:rPr>
              <a:t>non-parametric algorithm</a:t>
            </a:r>
            <a:r>
              <a:rPr lang="en-US" sz="2000" dirty="0">
                <a:latin typeface="Nunito Sans" pitchFamily="2" charset="0"/>
              </a:rPr>
              <a:t>, which means it does not make any assumption on underlying data. o It is also called a lazy learner algorithm because it does not learn from</a:t>
            </a:r>
          </a:p>
          <a:p>
            <a:pPr>
              <a:lnSpc>
                <a:spcPct val="150000"/>
              </a:lnSpc>
            </a:pPr>
            <a:r>
              <a:rPr lang="en-US" sz="2000" dirty="0">
                <a:latin typeface="Nunito Sans" pitchFamily="2" charset="0"/>
              </a:rPr>
              <a:t>the training set immediately instead it stores the dataset and at the time of classification, it performs an action on the dataset.</a:t>
            </a:r>
          </a:p>
          <a:p>
            <a:pPr>
              <a:lnSpc>
                <a:spcPct val="150000"/>
              </a:lnSpc>
            </a:pPr>
            <a:r>
              <a:rPr lang="en-US" sz="2000" dirty="0">
                <a:latin typeface="Nunito Sans" pitchFamily="2" charset="0"/>
              </a:rPr>
              <a:t>o KNN algorithm at the training phase just stores the dataset and when it gets new data, then it classifies that data into a category that is much similar to the new data.</a:t>
            </a:r>
          </a:p>
        </p:txBody>
      </p:sp>
    </p:spTree>
    <p:extLst>
      <p:ext uri="{BB962C8B-B14F-4D97-AF65-F5344CB8AC3E}">
        <p14:creationId xmlns:p14="http://schemas.microsoft.com/office/powerpoint/2010/main" val="27695302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01A5991-F689-3811-BF36-26B80B3607A2}"/>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9EEFBDFF-8835-B35B-F2B9-0AA0E65F836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23548691-8D8A-F3C7-DC79-87D7B271ECF1}"/>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K-NEAREST NEIGHBOR LEARNING - KNN </a:t>
            </a:r>
          </a:p>
        </p:txBody>
      </p:sp>
      <p:sp>
        <p:nvSpPr>
          <p:cNvPr id="29700" name="Rectangle 4">
            <a:extLst>
              <a:ext uri="{FF2B5EF4-FFF2-40B4-BE49-F238E27FC236}">
                <a16:creationId xmlns:a16="http://schemas.microsoft.com/office/drawing/2014/main" id="{0257F8CD-86C0-9484-C347-5FADBCB2B818}"/>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1AD3CF3E-8161-E9E6-2E43-C84C1EC53271}"/>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D6FADE91-CC2A-7A86-9438-2C1FC0CD3FB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3B02320D-78AF-6E4C-E501-F6C3340447B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A63BFE92-EF26-42C8-7BEB-6A45E269B6C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2599A1FD-32B8-C5AD-714C-81A63E466E2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A44649A8-8DD6-5285-7510-3A3CB6637DF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8" name="TextBox 7">
            <a:extLst>
              <a:ext uri="{FF2B5EF4-FFF2-40B4-BE49-F238E27FC236}">
                <a16:creationId xmlns:a16="http://schemas.microsoft.com/office/drawing/2014/main" id="{BD08218D-1889-3374-D346-F58C2BC8FABB}"/>
              </a:ext>
            </a:extLst>
          </p:cNvPr>
          <p:cNvSpPr txBox="1"/>
          <p:nvPr/>
        </p:nvSpPr>
        <p:spPr>
          <a:xfrm>
            <a:off x="699845" y="894520"/>
            <a:ext cx="11183906" cy="1900520"/>
          </a:xfrm>
          <a:prstGeom prst="rect">
            <a:avLst/>
          </a:prstGeom>
          <a:noFill/>
        </p:spPr>
        <p:txBody>
          <a:bodyPr wrap="square">
            <a:spAutoFit/>
          </a:bodyPr>
          <a:lstStyle/>
          <a:p>
            <a:pPr>
              <a:lnSpc>
                <a:spcPct val="150000"/>
              </a:lnSpc>
            </a:pPr>
            <a:r>
              <a:rPr lang="en-US" sz="2000" b="1" dirty="0">
                <a:latin typeface="Nunito Sans" pitchFamily="2" charset="0"/>
              </a:rPr>
              <a:t>Suppose there are two categories, i.e., Category A and Category B, and we have a new data point x1, so this data point will lie in which of these categories. To solve this type of problem, we need a K -NN algorithm. With the help of K -NN, we can easily identify the category or class of a particular dataset. Consider the below diagram:</a:t>
            </a:r>
            <a:endParaRPr lang="en-US" sz="2000" dirty="0">
              <a:latin typeface="Nunito Sans" pitchFamily="2" charset="0"/>
            </a:endParaRPr>
          </a:p>
        </p:txBody>
      </p:sp>
      <p:pic>
        <p:nvPicPr>
          <p:cNvPr id="3" name="Picture 2">
            <a:extLst>
              <a:ext uri="{FF2B5EF4-FFF2-40B4-BE49-F238E27FC236}">
                <a16:creationId xmlns:a16="http://schemas.microsoft.com/office/drawing/2014/main" id="{328DD743-C5A2-77D4-5BDE-3F8C1A628C0E}"/>
              </a:ext>
            </a:extLst>
          </p:cNvPr>
          <p:cNvPicPr>
            <a:picLocks noChangeAspect="1"/>
          </p:cNvPicPr>
          <p:nvPr/>
        </p:nvPicPr>
        <p:blipFill>
          <a:blip r:embed="rId3"/>
          <a:stretch>
            <a:fillRect/>
          </a:stretch>
        </p:blipFill>
        <p:spPr>
          <a:xfrm>
            <a:off x="859322" y="2858436"/>
            <a:ext cx="9998911" cy="3999564"/>
          </a:xfrm>
          <a:prstGeom prst="rect">
            <a:avLst/>
          </a:prstGeom>
        </p:spPr>
      </p:pic>
      <p:pic>
        <p:nvPicPr>
          <p:cNvPr id="117" name="Google Shape;117;p3">
            <a:extLst>
              <a:ext uri="{FF2B5EF4-FFF2-40B4-BE49-F238E27FC236}">
                <a16:creationId xmlns:a16="http://schemas.microsoft.com/office/drawing/2014/main" id="{3BE2E880-8B5A-FEC2-8A51-6C67191C97FA}"/>
              </a:ext>
            </a:extLst>
          </p:cNvPr>
          <p:cNvPicPr preferRelativeResize="0"/>
          <p:nvPr/>
        </p:nvPicPr>
        <p:blipFill rotWithShape="1">
          <a:blip r:embed="rId4"/>
          <a:srcRect/>
          <a:stretch>
            <a:fillRect/>
          </a:stretch>
        </p:blipFill>
        <p:spPr>
          <a:xfrm>
            <a:off x="9570570" y="6414841"/>
            <a:ext cx="2356664" cy="298800"/>
          </a:xfrm>
          <a:prstGeom prst="rect">
            <a:avLst/>
          </a:prstGeom>
          <a:noFill/>
          <a:ln>
            <a:noFill/>
          </a:ln>
        </p:spPr>
      </p:pic>
    </p:spTree>
    <p:extLst>
      <p:ext uri="{BB962C8B-B14F-4D97-AF65-F5344CB8AC3E}">
        <p14:creationId xmlns:p14="http://schemas.microsoft.com/office/powerpoint/2010/main" val="3294856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9E640697-6AE0-DDD2-A431-3C430B834C7A}"/>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08D58A45-2B76-68EE-3429-07C79D4C3F0B}"/>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14F30FE-2F34-66D3-A35E-89D991DBBF0B}"/>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K-NEAREST NEIGHBOR LEARNING - KNN </a:t>
            </a:r>
          </a:p>
        </p:txBody>
      </p:sp>
      <p:sp>
        <p:nvSpPr>
          <p:cNvPr id="29700" name="Rectangle 4">
            <a:extLst>
              <a:ext uri="{FF2B5EF4-FFF2-40B4-BE49-F238E27FC236}">
                <a16:creationId xmlns:a16="http://schemas.microsoft.com/office/drawing/2014/main" id="{A3D1EE59-843A-F125-3A77-6E6DF7AD2886}"/>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12786582-4E12-4EF3-C67F-8BCEA55B8DD7}"/>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C7BAEE6D-34B4-2F65-11D5-30ED841CAB3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76686168-85E4-CC14-4B3B-0A0BFAEB973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0DD72946-CB43-246A-E5F3-5CF6F836F25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A6870D63-3CD5-C8CC-EE7A-00E002933A9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40325271-1B43-C36D-AEBF-C941ED74196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2195D675-4F0E-5C25-D3E8-5F82DF1E4B98}"/>
              </a:ext>
            </a:extLst>
          </p:cNvPr>
          <p:cNvPicPr preferRelativeResize="0"/>
          <p:nvPr/>
        </p:nvPicPr>
        <p:blipFill rotWithShape="1">
          <a:blip r:embed="rId3"/>
          <a:srcRect/>
          <a:stretch>
            <a:fillRect/>
          </a:stretch>
        </p:blipFill>
        <p:spPr>
          <a:xfrm>
            <a:off x="10253272" y="6160958"/>
            <a:ext cx="1673962" cy="177930"/>
          </a:xfrm>
          <a:prstGeom prst="rect">
            <a:avLst/>
          </a:prstGeom>
          <a:noFill/>
          <a:ln>
            <a:noFill/>
          </a:ln>
        </p:spPr>
      </p:pic>
      <p:sp>
        <p:nvSpPr>
          <p:cNvPr id="8" name="TextBox 7">
            <a:extLst>
              <a:ext uri="{FF2B5EF4-FFF2-40B4-BE49-F238E27FC236}">
                <a16:creationId xmlns:a16="http://schemas.microsoft.com/office/drawing/2014/main" id="{C5157A13-026F-C2CF-1D8A-544BECEE3802}"/>
              </a:ext>
            </a:extLst>
          </p:cNvPr>
          <p:cNvSpPr txBox="1"/>
          <p:nvPr/>
        </p:nvSpPr>
        <p:spPr>
          <a:xfrm>
            <a:off x="939685" y="774604"/>
            <a:ext cx="11183906" cy="6517169"/>
          </a:xfrm>
          <a:prstGeom prst="rect">
            <a:avLst/>
          </a:prstGeom>
          <a:noFill/>
        </p:spPr>
        <p:txBody>
          <a:bodyPr wrap="square">
            <a:spAutoFit/>
          </a:bodyPr>
          <a:lstStyle/>
          <a:p>
            <a:pPr>
              <a:lnSpc>
                <a:spcPct val="150000"/>
              </a:lnSpc>
            </a:pPr>
            <a:r>
              <a:rPr lang="en-US" sz="2000" b="1" dirty="0">
                <a:latin typeface="Nunito Sans" pitchFamily="2" charset="0"/>
              </a:rPr>
              <a:t>How does K-NN work?</a:t>
            </a:r>
            <a:endParaRPr lang="en-US" sz="2000" dirty="0">
              <a:latin typeface="Nunito Sans" pitchFamily="2" charset="0"/>
            </a:endParaRPr>
          </a:p>
          <a:p>
            <a:pPr>
              <a:lnSpc>
                <a:spcPct val="150000"/>
              </a:lnSpc>
            </a:pPr>
            <a:r>
              <a:rPr lang="en-US" sz="2000" dirty="0">
                <a:latin typeface="Nunito Sans" pitchFamily="2" charset="0"/>
              </a:rPr>
              <a:t>The K-NN working can be explained on the basis of the below algorithm:</a:t>
            </a:r>
          </a:p>
          <a:p>
            <a:pPr>
              <a:lnSpc>
                <a:spcPct val="150000"/>
              </a:lnSpc>
            </a:pPr>
            <a:r>
              <a:rPr lang="en-US" sz="2000" dirty="0">
                <a:latin typeface="Nunito Sans" pitchFamily="2" charset="0"/>
              </a:rPr>
              <a:t>Step-1: Select the number K of the neighbors</a:t>
            </a:r>
          </a:p>
          <a:p>
            <a:pPr>
              <a:lnSpc>
                <a:spcPct val="150000"/>
              </a:lnSpc>
            </a:pPr>
            <a:r>
              <a:rPr lang="en-US" sz="2000" dirty="0">
                <a:latin typeface="Nunito Sans" pitchFamily="2" charset="0"/>
              </a:rPr>
              <a:t>Step-2: Calculate the Euclidean distance of K number of neighbors</a:t>
            </a:r>
          </a:p>
          <a:p>
            <a:pPr>
              <a:lnSpc>
                <a:spcPct val="150000"/>
              </a:lnSpc>
            </a:pPr>
            <a:r>
              <a:rPr lang="en-US" sz="2000" dirty="0">
                <a:latin typeface="Nunito Sans" pitchFamily="2" charset="0"/>
              </a:rPr>
              <a:t>Step-3: Take the K nearest neighbors as per the calculated Euclidean distance.</a:t>
            </a:r>
          </a:p>
          <a:p>
            <a:pPr>
              <a:lnSpc>
                <a:spcPct val="150000"/>
              </a:lnSpc>
            </a:pPr>
            <a:r>
              <a:rPr lang="en-US" sz="2000" dirty="0">
                <a:latin typeface="Nunito Sans" pitchFamily="2" charset="0"/>
              </a:rPr>
              <a:t>Step-4: Among these k neighbors, count the number of the data points in each category.</a:t>
            </a:r>
          </a:p>
          <a:p>
            <a:pPr>
              <a:lnSpc>
                <a:spcPct val="150000"/>
              </a:lnSpc>
            </a:pPr>
            <a:r>
              <a:rPr lang="en-US" sz="2000" dirty="0">
                <a:latin typeface="Nunito Sans" pitchFamily="2" charset="0"/>
              </a:rPr>
              <a:t>Step-5: Assign the new data points to that category for which the number of the neighbor is maximum.</a:t>
            </a:r>
          </a:p>
          <a:p>
            <a:pPr>
              <a:lnSpc>
                <a:spcPct val="150000"/>
              </a:lnSpc>
            </a:pPr>
            <a:r>
              <a:rPr lang="en-US" sz="2000" dirty="0">
                <a:latin typeface="Nunito Sans" pitchFamily="2" charset="0"/>
              </a:rPr>
              <a:t>Step-6: Our model is ready.</a:t>
            </a:r>
          </a:p>
          <a:p>
            <a:pPr>
              <a:lnSpc>
                <a:spcPct val="150000"/>
              </a:lnSpc>
            </a:pPr>
            <a:r>
              <a:rPr lang="en-US" sz="2000" dirty="0">
                <a:latin typeface="Nunito Sans" pitchFamily="2" charset="0"/>
              </a:rPr>
              <a:t>Suppose we have a new data point </a:t>
            </a:r>
          </a:p>
          <a:p>
            <a:pPr>
              <a:lnSpc>
                <a:spcPct val="150000"/>
              </a:lnSpc>
            </a:pPr>
            <a:r>
              <a:rPr lang="en-US" sz="2000" dirty="0">
                <a:latin typeface="Nunito Sans" pitchFamily="2" charset="0"/>
              </a:rPr>
              <a:t>and we need to put it in the required </a:t>
            </a:r>
          </a:p>
          <a:p>
            <a:pPr>
              <a:lnSpc>
                <a:spcPct val="150000"/>
              </a:lnSpc>
            </a:pPr>
            <a:r>
              <a:rPr lang="en-US" sz="2000" dirty="0">
                <a:latin typeface="Nunito Sans" pitchFamily="2" charset="0"/>
              </a:rPr>
              <a:t>category. Consider the below image:</a:t>
            </a:r>
          </a:p>
          <a:p>
            <a:pPr>
              <a:lnSpc>
                <a:spcPct val="150000"/>
              </a:lnSpc>
            </a:pPr>
            <a:endParaRPr lang="en-US" sz="2000" dirty="0">
              <a:latin typeface="Nunito Sans" pitchFamily="2" charset="0"/>
            </a:endParaRPr>
          </a:p>
          <a:p>
            <a:pPr>
              <a:lnSpc>
                <a:spcPct val="150000"/>
              </a:lnSpc>
            </a:pPr>
            <a:endParaRPr lang="en-US" sz="2000" dirty="0">
              <a:latin typeface="Nunito Sans" pitchFamily="2" charset="0"/>
            </a:endParaRPr>
          </a:p>
        </p:txBody>
      </p:sp>
      <p:pic>
        <p:nvPicPr>
          <p:cNvPr id="3" name="Picture 4" descr="K-Nearest Neighbor(KNN) Algorithm for Machine Learning">
            <a:extLst>
              <a:ext uri="{FF2B5EF4-FFF2-40B4-BE49-F238E27FC236}">
                <a16:creationId xmlns:a16="http://schemas.microsoft.com/office/drawing/2014/main" id="{617F557F-2164-A44E-BB85-09764E1644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1311" y="4090896"/>
            <a:ext cx="5021618" cy="2742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6003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804F2E7-DEB7-D736-8D73-58169D7E36B7}"/>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7F26B54D-7E50-B321-E144-7AE2CFB3302D}"/>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4B92FC28-3288-2FA6-9CB8-BA35D0AECA23}"/>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K-NEAREST NEIGHBOR LEARNING - KNN </a:t>
            </a:r>
          </a:p>
        </p:txBody>
      </p:sp>
      <p:sp>
        <p:nvSpPr>
          <p:cNvPr id="29700" name="Rectangle 4">
            <a:extLst>
              <a:ext uri="{FF2B5EF4-FFF2-40B4-BE49-F238E27FC236}">
                <a16:creationId xmlns:a16="http://schemas.microsoft.com/office/drawing/2014/main" id="{90714807-1A00-B708-3908-187516D50BD9}"/>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1973BBB4-1949-3018-7DA2-41A5FC856170}"/>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1B827109-E23C-66AB-94D3-DDAFAD59452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C6EA2A8D-D72F-FA98-126A-627D8E24BFE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DCAB4C2A-D441-5426-EBA6-2F295CD0899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477C68EF-DEFE-047D-B5BF-008EE0C3B37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56AE1154-C10A-ED16-5D14-A56BB019611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2F9D8645-F39E-9E16-CD94-A63D2EED6656}"/>
              </a:ext>
            </a:extLst>
          </p:cNvPr>
          <p:cNvPicPr preferRelativeResize="0"/>
          <p:nvPr/>
        </p:nvPicPr>
        <p:blipFill rotWithShape="1">
          <a:blip r:embed="rId3"/>
          <a:srcRect/>
          <a:stretch>
            <a:fillRect/>
          </a:stretch>
        </p:blipFill>
        <p:spPr>
          <a:xfrm>
            <a:off x="9720470" y="6459811"/>
            <a:ext cx="2356664" cy="298800"/>
          </a:xfrm>
          <a:prstGeom prst="rect">
            <a:avLst/>
          </a:prstGeom>
          <a:noFill/>
          <a:ln>
            <a:noFill/>
          </a:ln>
        </p:spPr>
      </p:pic>
      <p:sp>
        <p:nvSpPr>
          <p:cNvPr id="8" name="TextBox 7">
            <a:extLst>
              <a:ext uri="{FF2B5EF4-FFF2-40B4-BE49-F238E27FC236}">
                <a16:creationId xmlns:a16="http://schemas.microsoft.com/office/drawing/2014/main" id="{CD636B2D-D45B-FDFF-C36B-DA69945E006B}"/>
              </a:ext>
            </a:extLst>
          </p:cNvPr>
          <p:cNvSpPr txBox="1"/>
          <p:nvPr/>
        </p:nvSpPr>
        <p:spPr>
          <a:xfrm>
            <a:off x="699845" y="894520"/>
            <a:ext cx="11183906" cy="1900520"/>
          </a:xfrm>
          <a:prstGeom prst="rect">
            <a:avLst/>
          </a:prstGeom>
          <a:noFill/>
        </p:spPr>
        <p:txBody>
          <a:bodyPr wrap="square">
            <a:spAutoFit/>
          </a:bodyPr>
          <a:lstStyle/>
          <a:p>
            <a:pPr>
              <a:lnSpc>
                <a:spcPct val="150000"/>
              </a:lnSpc>
            </a:pPr>
            <a:r>
              <a:rPr lang="en-US" sz="2000" dirty="0">
                <a:latin typeface="Nunito Sans" pitchFamily="2" charset="0"/>
              </a:rPr>
              <a:t>Firstly, we will choose the number of neighbors, so we will choose the k=5.</a:t>
            </a:r>
          </a:p>
          <a:p>
            <a:pPr>
              <a:lnSpc>
                <a:spcPct val="150000"/>
              </a:lnSpc>
            </a:pPr>
            <a:r>
              <a:rPr lang="en-US" sz="2000" dirty="0">
                <a:latin typeface="Nunito Sans" pitchFamily="2" charset="0"/>
              </a:rPr>
              <a:t>Next, we will calculate the Euclidean distance between the data points. The Euclidean distance is the distance between two points, which we have already studied in geometry. It can be calculated as:</a:t>
            </a:r>
          </a:p>
        </p:txBody>
      </p:sp>
      <p:pic>
        <p:nvPicPr>
          <p:cNvPr id="3074" name="Picture 2" descr="K-Nearest Neighbor(KNN) Algorithm for Machine Learning">
            <a:extLst>
              <a:ext uri="{FF2B5EF4-FFF2-40B4-BE49-F238E27FC236}">
                <a16:creationId xmlns:a16="http://schemas.microsoft.com/office/drawing/2014/main" id="{43F84798-D431-B05E-8BB2-988FA0C7E5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0288" y="2383436"/>
            <a:ext cx="6201915" cy="4451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1980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9349277D-24B2-EA20-A915-C4AA44354FDF}"/>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7583C220-05D2-FC61-02D2-D3C6C7D5655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261FFE3-B02B-19CE-3EC0-D2C127376C3C}"/>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K-NEAREST NEIGHBOR LEARNING - KNN </a:t>
            </a:r>
          </a:p>
        </p:txBody>
      </p:sp>
      <p:sp>
        <p:nvSpPr>
          <p:cNvPr id="29700" name="Rectangle 4">
            <a:extLst>
              <a:ext uri="{FF2B5EF4-FFF2-40B4-BE49-F238E27FC236}">
                <a16:creationId xmlns:a16="http://schemas.microsoft.com/office/drawing/2014/main" id="{DB411717-579C-008F-60D8-4A013B996595}"/>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BF4C00EB-C1AB-F50C-22DA-5D22DEF3235D}"/>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28D25EE7-8CF9-7B4E-30FD-C4BB03E9AC5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F7D87606-1DF1-C64A-A47A-4B0ACCCA718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E62BE303-0007-6C24-E40F-463AB289EEF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ABC33740-7595-B29B-A9AA-72C20A3FF99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39A316A4-E9E4-77CF-3C06-FF038298535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59584C71-457E-7055-EB89-2BE2C4F7DC87}"/>
              </a:ext>
            </a:extLst>
          </p:cNvPr>
          <p:cNvPicPr preferRelativeResize="0"/>
          <p:nvPr/>
        </p:nvPicPr>
        <p:blipFill rotWithShape="1">
          <a:blip r:embed="rId3"/>
          <a:srcRect/>
          <a:stretch>
            <a:fillRect/>
          </a:stretch>
        </p:blipFill>
        <p:spPr>
          <a:xfrm>
            <a:off x="9570570" y="6414841"/>
            <a:ext cx="2356664" cy="298800"/>
          </a:xfrm>
          <a:prstGeom prst="rect">
            <a:avLst/>
          </a:prstGeom>
          <a:noFill/>
          <a:ln>
            <a:noFill/>
          </a:ln>
        </p:spPr>
      </p:pic>
      <p:sp>
        <p:nvSpPr>
          <p:cNvPr id="8" name="TextBox 7">
            <a:extLst>
              <a:ext uri="{FF2B5EF4-FFF2-40B4-BE49-F238E27FC236}">
                <a16:creationId xmlns:a16="http://schemas.microsoft.com/office/drawing/2014/main" id="{F7843DD9-CDCB-A07F-F609-42E97C8682F4}"/>
              </a:ext>
            </a:extLst>
          </p:cNvPr>
          <p:cNvSpPr txBox="1"/>
          <p:nvPr/>
        </p:nvSpPr>
        <p:spPr>
          <a:xfrm>
            <a:off x="699845" y="894520"/>
            <a:ext cx="11183906" cy="977191"/>
          </a:xfrm>
          <a:prstGeom prst="rect">
            <a:avLst/>
          </a:prstGeom>
          <a:noFill/>
        </p:spPr>
        <p:txBody>
          <a:bodyPr wrap="square">
            <a:spAutoFit/>
          </a:bodyPr>
          <a:lstStyle/>
          <a:p>
            <a:pPr>
              <a:lnSpc>
                <a:spcPct val="150000"/>
              </a:lnSpc>
            </a:pPr>
            <a:r>
              <a:rPr lang="en-US" sz="2000" dirty="0">
                <a:latin typeface="Nunito Sans" pitchFamily="2" charset="0"/>
              </a:rPr>
              <a:t>By calculating the Euclidean distance we got the nearest neighbors, as three nearest neighbors in category A and two nearest neighbors in category B. Consider the below image:</a:t>
            </a:r>
          </a:p>
        </p:txBody>
      </p:sp>
      <p:pic>
        <p:nvPicPr>
          <p:cNvPr id="4098" name="Picture 2" descr="K-Nearest Neighbor(KNN) Algorithm for Machine Learning">
            <a:extLst>
              <a:ext uri="{FF2B5EF4-FFF2-40B4-BE49-F238E27FC236}">
                <a16:creationId xmlns:a16="http://schemas.microsoft.com/office/drawing/2014/main" id="{AA5EDD9D-81E4-EE2D-CB44-0CE931CC11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0802" y="1670064"/>
            <a:ext cx="6484920" cy="5187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1509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A0DCFB69-C982-FA5A-BF7E-6D737E1A4275}"/>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9DDA86A3-ECF4-0A27-B62B-7F304204E01E}"/>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051AE7EB-8B9D-E57C-1EF0-8192B8020E39}"/>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K-NEAREST NEIGHBOR LEARNING - KNN </a:t>
            </a:r>
          </a:p>
        </p:txBody>
      </p:sp>
      <p:sp>
        <p:nvSpPr>
          <p:cNvPr id="29700" name="Rectangle 4">
            <a:extLst>
              <a:ext uri="{FF2B5EF4-FFF2-40B4-BE49-F238E27FC236}">
                <a16:creationId xmlns:a16="http://schemas.microsoft.com/office/drawing/2014/main" id="{77F46285-FC77-4E71-F793-4452711272AB}"/>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8C9F04CD-7805-F067-2660-42F6B5BD1FF6}"/>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32A62199-E6FB-F6FB-CDB0-0AA773855EE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8D13B6F0-2D0D-F96A-4E78-B6E6CE417BF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4E00A208-624C-A2B9-9A31-155AAD9D08D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8073A674-335C-4019-D936-290E65FB0D9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52216441-1249-EE15-8F2C-D33B06D53D4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F685FA3F-89EB-9490-F78A-0BA352B45AE7}"/>
              </a:ext>
            </a:extLst>
          </p:cNvPr>
          <p:cNvPicPr preferRelativeResize="0"/>
          <p:nvPr/>
        </p:nvPicPr>
        <p:blipFill rotWithShape="1">
          <a:blip r:embed="rId3"/>
          <a:srcRect/>
          <a:stretch>
            <a:fillRect/>
          </a:stretch>
        </p:blipFill>
        <p:spPr>
          <a:xfrm>
            <a:off x="9570570" y="6414841"/>
            <a:ext cx="2356664" cy="298800"/>
          </a:xfrm>
          <a:prstGeom prst="rect">
            <a:avLst/>
          </a:prstGeom>
          <a:noFill/>
          <a:ln>
            <a:noFill/>
          </a:ln>
        </p:spPr>
      </p:pic>
      <p:sp>
        <p:nvSpPr>
          <p:cNvPr id="8" name="TextBox 7">
            <a:extLst>
              <a:ext uri="{FF2B5EF4-FFF2-40B4-BE49-F238E27FC236}">
                <a16:creationId xmlns:a16="http://schemas.microsoft.com/office/drawing/2014/main" id="{A482CE7C-35CB-EBD4-9B05-B80090E43E9E}"/>
              </a:ext>
            </a:extLst>
          </p:cNvPr>
          <p:cNvSpPr txBox="1"/>
          <p:nvPr/>
        </p:nvSpPr>
        <p:spPr>
          <a:xfrm>
            <a:off x="699845" y="1194320"/>
            <a:ext cx="11183906" cy="5132174"/>
          </a:xfrm>
          <a:prstGeom prst="rect">
            <a:avLst/>
          </a:prstGeom>
          <a:noFill/>
        </p:spPr>
        <p:txBody>
          <a:bodyPr wrap="square">
            <a:spAutoFit/>
          </a:bodyPr>
          <a:lstStyle/>
          <a:p>
            <a:pPr>
              <a:lnSpc>
                <a:spcPct val="150000"/>
              </a:lnSpc>
            </a:pPr>
            <a:r>
              <a:rPr lang="en-US" sz="2000" b="1" dirty="0">
                <a:latin typeface="Nunito Sans" pitchFamily="2" charset="0"/>
              </a:rPr>
              <a:t>Advantages of KNN Algorithm:</a:t>
            </a:r>
          </a:p>
          <a:p>
            <a:pPr>
              <a:lnSpc>
                <a:spcPct val="150000"/>
              </a:lnSpc>
            </a:pPr>
            <a:endParaRPr lang="en-US" sz="2000" b="1" dirty="0">
              <a:latin typeface="Nunito Sans" pitchFamily="2" charset="0"/>
            </a:endParaRPr>
          </a:p>
          <a:p>
            <a:pPr marL="342900" indent="-342900">
              <a:lnSpc>
                <a:spcPct val="150000"/>
              </a:lnSpc>
              <a:buFont typeface="Arial" panose="020B0604020202020204" pitchFamily="34" charset="0"/>
              <a:buChar char="•"/>
            </a:pPr>
            <a:r>
              <a:rPr lang="en-US" sz="2000" dirty="0">
                <a:latin typeface="Nunito Sans" pitchFamily="2" charset="0"/>
              </a:rPr>
              <a:t>It is simple to implement.</a:t>
            </a:r>
          </a:p>
          <a:p>
            <a:pPr marL="342900" indent="-342900">
              <a:lnSpc>
                <a:spcPct val="150000"/>
              </a:lnSpc>
              <a:buFont typeface="Arial" panose="020B0604020202020204" pitchFamily="34" charset="0"/>
              <a:buChar char="•"/>
            </a:pPr>
            <a:r>
              <a:rPr lang="en-US" sz="2000" dirty="0">
                <a:latin typeface="Nunito Sans" pitchFamily="2" charset="0"/>
              </a:rPr>
              <a:t>It is robust to the noisy training data</a:t>
            </a:r>
          </a:p>
          <a:p>
            <a:pPr marL="342900" indent="-342900">
              <a:lnSpc>
                <a:spcPct val="150000"/>
              </a:lnSpc>
              <a:buFont typeface="Arial" panose="020B0604020202020204" pitchFamily="34" charset="0"/>
              <a:buChar char="•"/>
            </a:pPr>
            <a:r>
              <a:rPr lang="en-US" sz="2000" dirty="0">
                <a:latin typeface="Nunito Sans" pitchFamily="2" charset="0"/>
              </a:rPr>
              <a:t>It can be more effective if the training data is large.</a:t>
            </a:r>
          </a:p>
          <a:p>
            <a:pPr marL="342900" indent="-342900">
              <a:lnSpc>
                <a:spcPct val="150000"/>
              </a:lnSpc>
              <a:buFont typeface="Arial" panose="020B0604020202020204" pitchFamily="34" charset="0"/>
              <a:buChar char="•"/>
            </a:pPr>
            <a:endParaRPr lang="en-US" sz="2000" dirty="0">
              <a:latin typeface="Nunito Sans" pitchFamily="2" charset="0"/>
            </a:endParaRPr>
          </a:p>
          <a:p>
            <a:pPr>
              <a:lnSpc>
                <a:spcPct val="150000"/>
              </a:lnSpc>
            </a:pPr>
            <a:r>
              <a:rPr lang="en-US" sz="2000" b="1" dirty="0">
                <a:latin typeface="Nunito Sans" pitchFamily="2" charset="0"/>
              </a:rPr>
              <a:t>Disadvantages of KNN Algorithm:</a:t>
            </a:r>
          </a:p>
          <a:p>
            <a:pPr marL="342900" indent="-342900">
              <a:lnSpc>
                <a:spcPct val="150000"/>
              </a:lnSpc>
              <a:buFont typeface="Arial" panose="020B0604020202020204" pitchFamily="34" charset="0"/>
              <a:buChar char="•"/>
            </a:pPr>
            <a:endParaRPr lang="en-US" sz="2000" b="1" dirty="0">
              <a:latin typeface="Nunito Sans" pitchFamily="2" charset="0"/>
            </a:endParaRPr>
          </a:p>
          <a:p>
            <a:pPr marL="342900" indent="-342900">
              <a:lnSpc>
                <a:spcPct val="150000"/>
              </a:lnSpc>
              <a:buFont typeface="Arial" panose="020B0604020202020204" pitchFamily="34" charset="0"/>
              <a:buChar char="•"/>
            </a:pPr>
            <a:r>
              <a:rPr lang="en-US" sz="2000" dirty="0">
                <a:latin typeface="Nunito Sans" pitchFamily="2" charset="0"/>
              </a:rPr>
              <a:t>Always needs to determine the value of K which may be complex some time.</a:t>
            </a:r>
          </a:p>
          <a:p>
            <a:pPr marL="342900" indent="-342900">
              <a:lnSpc>
                <a:spcPct val="150000"/>
              </a:lnSpc>
              <a:buFont typeface="Arial" panose="020B0604020202020204" pitchFamily="34" charset="0"/>
              <a:buChar char="•"/>
            </a:pPr>
            <a:r>
              <a:rPr lang="en-US" sz="2000" dirty="0">
                <a:latin typeface="Nunito Sans" pitchFamily="2" charset="0"/>
              </a:rPr>
              <a:t>The computation cost is high because of calculating the distance between the data points for all the training samples.</a:t>
            </a:r>
          </a:p>
        </p:txBody>
      </p:sp>
    </p:spTree>
    <p:extLst>
      <p:ext uri="{BB962C8B-B14F-4D97-AF65-F5344CB8AC3E}">
        <p14:creationId xmlns:p14="http://schemas.microsoft.com/office/powerpoint/2010/main" val="15829341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6DDFC3E5-1731-C320-708A-0AB055E77757}"/>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0AA4F1BE-3106-C943-3E48-19B06149E026}"/>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0362C71A-2CEA-F10A-BA64-C2D01C3BBB69}"/>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K-NEAREST NEIGHBOR LEARNING - KNN </a:t>
            </a:r>
          </a:p>
        </p:txBody>
      </p:sp>
      <p:sp>
        <p:nvSpPr>
          <p:cNvPr id="29700" name="Rectangle 4">
            <a:extLst>
              <a:ext uri="{FF2B5EF4-FFF2-40B4-BE49-F238E27FC236}">
                <a16:creationId xmlns:a16="http://schemas.microsoft.com/office/drawing/2014/main" id="{17FBC4F2-5A9B-219A-FB3E-8A5FABEE1BCC}"/>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B126FC1C-7C3A-138A-0902-CB49D0BBF0D5}"/>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259787CF-2446-4025-376E-EFB80A1C7C5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A5BB3E6B-7D73-FA16-D2FB-FC299BD4CF7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3B1253BD-928C-0DAB-3046-16913DF9034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7AB489F7-0A61-5086-694F-F6C6926DDD4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B3EA926A-CA49-CD96-EC27-711597B15B9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F7A342D9-E88D-EB42-2A5E-60D075792ED4}"/>
              </a:ext>
            </a:extLst>
          </p:cNvPr>
          <p:cNvPicPr preferRelativeResize="0"/>
          <p:nvPr/>
        </p:nvPicPr>
        <p:blipFill rotWithShape="1">
          <a:blip r:embed="rId3"/>
          <a:srcRect/>
          <a:stretch>
            <a:fillRect/>
          </a:stretch>
        </p:blipFill>
        <p:spPr>
          <a:xfrm>
            <a:off x="9570570" y="6414841"/>
            <a:ext cx="2356664" cy="298800"/>
          </a:xfrm>
          <a:prstGeom prst="rect">
            <a:avLst/>
          </a:prstGeom>
          <a:noFill/>
          <a:ln>
            <a:noFill/>
          </a:ln>
        </p:spPr>
      </p:pic>
      <p:sp>
        <p:nvSpPr>
          <p:cNvPr id="8" name="TextBox 7">
            <a:extLst>
              <a:ext uri="{FF2B5EF4-FFF2-40B4-BE49-F238E27FC236}">
                <a16:creationId xmlns:a16="http://schemas.microsoft.com/office/drawing/2014/main" id="{931EB881-DBF5-E7FD-D50C-20EB0DDFEF2B}"/>
              </a:ext>
            </a:extLst>
          </p:cNvPr>
          <p:cNvSpPr txBox="1"/>
          <p:nvPr/>
        </p:nvSpPr>
        <p:spPr>
          <a:xfrm>
            <a:off x="699845" y="1194320"/>
            <a:ext cx="11183906" cy="5132174"/>
          </a:xfrm>
          <a:prstGeom prst="rect">
            <a:avLst/>
          </a:prstGeom>
          <a:noFill/>
        </p:spPr>
        <p:txBody>
          <a:bodyPr wrap="square">
            <a:spAutoFit/>
          </a:bodyPr>
          <a:lstStyle/>
          <a:p>
            <a:pPr>
              <a:lnSpc>
                <a:spcPct val="150000"/>
              </a:lnSpc>
            </a:pPr>
            <a:r>
              <a:rPr lang="en-US" sz="2000" b="1" dirty="0">
                <a:latin typeface="Nunito Sans" pitchFamily="2" charset="0"/>
              </a:rPr>
              <a:t>Python implementation of the KNN algorithm : </a:t>
            </a:r>
          </a:p>
          <a:p>
            <a:pPr>
              <a:lnSpc>
                <a:spcPct val="150000"/>
              </a:lnSpc>
            </a:pPr>
            <a:r>
              <a:rPr lang="en-US" sz="2000" dirty="0">
                <a:latin typeface="Nunito Sans" pitchFamily="2" charset="0"/>
              </a:rPr>
              <a:t>To do the Python implementation of the K-NN algorithm, we will use the same problem and dataset which we have used in Logistic Regression. But here we will improve the performance of the model. Below is the problem description:</a:t>
            </a:r>
          </a:p>
          <a:p>
            <a:pPr>
              <a:lnSpc>
                <a:spcPct val="150000"/>
              </a:lnSpc>
            </a:pPr>
            <a:endParaRPr lang="en-US" sz="2000" b="1" dirty="0">
              <a:latin typeface="Nunito Sans" pitchFamily="2" charset="0"/>
            </a:endParaRPr>
          </a:p>
          <a:p>
            <a:pPr>
              <a:lnSpc>
                <a:spcPct val="150000"/>
              </a:lnSpc>
            </a:pPr>
            <a:r>
              <a:rPr lang="en-US" sz="2000" b="1" dirty="0">
                <a:latin typeface="Nunito Sans" pitchFamily="2" charset="0"/>
              </a:rPr>
              <a:t>Problem for K-NN Algorithm: </a:t>
            </a:r>
            <a:r>
              <a:rPr lang="en-US" sz="2000" dirty="0">
                <a:latin typeface="Nunito Sans" pitchFamily="2" charset="0"/>
              </a:rPr>
              <a:t>There is a Car manufacturer company that has manufactured a new SUV car. The company wants to give the ads to the users who are interested in buying that SUV. So for this problem, we have a dataset that contains multiple user's information through the social network. The dataset contains lots of information but the Estimated Salary and Age we will consider for the independent variable and the Purchased variable is for the dependent variable. Below is the dataset:</a:t>
            </a:r>
          </a:p>
        </p:txBody>
      </p:sp>
    </p:spTree>
    <p:extLst>
      <p:ext uri="{BB962C8B-B14F-4D97-AF65-F5344CB8AC3E}">
        <p14:creationId xmlns:p14="http://schemas.microsoft.com/office/powerpoint/2010/main" val="19640326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F0316B24-224A-802B-431C-CE1F225BD426}"/>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CE22F5C4-376E-84F3-536F-21D0D37B58E6}"/>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85E1C41-ABEB-CF01-B64D-CB1CE3E08F5C}"/>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K-NEAREST NEIGHBOR LEARNING - KNN </a:t>
            </a:r>
          </a:p>
        </p:txBody>
      </p:sp>
      <p:sp>
        <p:nvSpPr>
          <p:cNvPr id="29700" name="Rectangle 4">
            <a:extLst>
              <a:ext uri="{FF2B5EF4-FFF2-40B4-BE49-F238E27FC236}">
                <a16:creationId xmlns:a16="http://schemas.microsoft.com/office/drawing/2014/main" id="{3D08B327-C4D9-8C7A-C5DD-F078F81EF1A0}"/>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239A1407-1205-BA21-189B-0CBE70A59E2B}"/>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F6FCC941-57F5-3F4B-D990-4295FAB9087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3F345131-4372-852C-4DF6-072D45E6D09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E6001F5F-BC1B-E70D-A259-BF2DAAA8045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2B41E5C9-E864-F056-F5E1-875BDA5C228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BA92BA54-D99C-FBB1-B1A7-F64AE629618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E5CBC247-4550-FCD4-7E3E-6FF0EA612E5E}"/>
              </a:ext>
            </a:extLst>
          </p:cNvPr>
          <p:cNvPicPr preferRelativeResize="0"/>
          <p:nvPr/>
        </p:nvPicPr>
        <p:blipFill rotWithShape="1">
          <a:blip r:embed="rId3"/>
          <a:srcRect/>
          <a:stretch>
            <a:fillRect/>
          </a:stretch>
        </p:blipFill>
        <p:spPr>
          <a:xfrm>
            <a:off x="9570570" y="6414841"/>
            <a:ext cx="2356664" cy="298800"/>
          </a:xfrm>
          <a:prstGeom prst="rect">
            <a:avLst/>
          </a:prstGeom>
          <a:noFill/>
          <a:ln>
            <a:noFill/>
          </a:ln>
        </p:spPr>
      </p:pic>
      <p:sp>
        <p:nvSpPr>
          <p:cNvPr id="8" name="TextBox 7">
            <a:extLst>
              <a:ext uri="{FF2B5EF4-FFF2-40B4-BE49-F238E27FC236}">
                <a16:creationId xmlns:a16="http://schemas.microsoft.com/office/drawing/2014/main" id="{950F2BAB-8A59-3E8D-A5E0-922712E00CB3}"/>
              </a:ext>
            </a:extLst>
          </p:cNvPr>
          <p:cNvSpPr txBox="1"/>
          <p:nvPr/>
        </p:nvSpPr>
        <p:spPr>
          <a:xfrm>
            <a:off x="699845" y="789589"/>
            <a:ext cx="11183906" cy="6517169"/>
          </a:xfrm>
          <a:prstGeom prst="rect">
            <a:avLst/>
          </a:prstGeom>
          <a:noFill/>
        </p:spPr>
        <p:txBody>
          <a:bodyPr wrap="square">
            <a:spAutoFit/>
          </a:bodyPr>
          <a:lstStyle/>
          <a:p>
            <a:pPr>
              <a:lnSpc>
                <a:spcPct val="150000"/>
              </a:lnSpc>
            </a:pPr>
            <a:r>
              <a:rPr lang="en-US" sz="2000" b="1" dirty="0">
                <a:latin typeface="Nunito Sans" pitchFamily="2" charset="0"/>
              </a:rPr>
              <a:t>Advantages of KNN Algorithm:</a:t>
            </a:r>
          </a:p>
          <a:p>
            <a:pPr marL="342900" indent="-342900">
              <a:lnSpc>
                <a:spcPct val="150000"/>
              </a:lnSpc>
              <a:buFont typeface="Arial" panose="020B0604020202020204" pitchFamily="34" charset="0"/>
              <a:buChar char="•"/>
            </a:pPr>
            <a:r>
              <a:rPr lang="en-US" sz="2000" dirty="0">
                <a:latin typeface="Nunito Sans" pitchFamily="2" charset="0"/>
              </a:rPr>
              <a:t>It is simple to implement, robust to the noisy training data</a:t>
            </a:r>
          </a:p>
          <a:p>
            <a:pPr marL="342900" indent="-342900">
              <a:lnSpc>
                <a:spcPct val="150000"/>
              </a:lnSpc>
              <a:buFont typeface="Arial" panose="020B0604020202020204" pitchFamily="34" charset="0"/>
              <a:buChar char="•"/>
            </a:pPr>
            <a:r>
              <a:rPr lang="en-US" sz="2000" dirty="0">
                <a:latin typeface="Nunito Sans" pitchFamily="2" charset="0"/>
              </a:rPr>
              <a:t>It can be more effective if the training data is large.</a:t>
            </a:r>
          </a:p>
          <a:p>
            <a:pPr>
              <a:lnSpc>
                <a:spcPct val="150000"/>
              </a:lnSpc>
            </a:pPr>
            <a:r>
              <a:rPr lang="en-US" sz="2000" b="1" dirty="0">
                <a:latin typeface="Nunito Sans" pitchFamily="2" charset="0"/>
              </a:rPr>
              <a:t>Disadvantages of KNN Algorithm:</a:t>
            </a:r>
          </a:p>
          <a:p>
            <a:pPr marL="342900" indent="-342900">
              <a:lnSpc>
                <a:spcPct val="150000"/>
              </a:lnSpc>
              <a:buFont typeface="Arial" panose="020B0604020202020204" pitchFamily="34" charset="0"/>
              <a:buChar char="•"/>
            </a:pPr>
            <a:r>
              <a:rPr lang="en-US" sz="2000" dirty="0">
                <a:latin typeface="Nunito Sans" pitchFamily="2" charset="0"/>
              </a:rPr>
              <a:t>Always needs to determine the value of K which may be complex some time.</a:t>
            </a:r>
          </a:p>
          <a:p>
            <a:pPr marL="342900" indent="-342900">
              <a:lnSpc>
                <a:spcPct val="150000"/>
              </a:lnSpc>
              <a:buFont typeface="Arial" panose="020B0604020202020204" pitchFamily="34" charset="0"/>
              <a:buChar char="•"/>
            </a:pPr>
            <a:r>
              <a:rPr lang="en-US" sz="2000" dirty="0">
                <a:latin typeface="Nunito Sans" pitchFamily="2" charset="0"/>
              </a:rPr>
              <a:t>The computation cost is high as  calculating the distance between the data points for all the training samples.’</a:t>
            </a:r>
          </a:p>
          <a:p>
            <a:pPr>
              <a:lnSpc>
                <a:spcPct val="150000"/>
              </a:lnSpc>
            </a:pPr>
            <a:r>
              <a:rPr lang="en-US" sz="2000" b="1" dirty="0">
                <a:latin typeface="Nunito Sans" pitchFamily="2" charset="0"/>
              </a:rPr>
              <a:t>Steps to implement the K-NN algorithm:</a:t>
            </a:r>
          </a:p>
          <a:p>
            <a:pPr marL="342900" indent="-342900">
              <a:lnSpc>
                <a:spcPct val="150000"/>
              </a:lnSpc>
              <a:buFont typeface="Arial" panose="020B0604020202020204" pitchFamily="34" charset="0"/>
              <a:buChar char="•"/>
            </a:pPr>
            <a:r>
              <a:rPr lang="en-US" sz="2000" dirty="0">
                <a:latin typeface="Nunito Sans" pitchFamily="2" charset="0"/>
              </a:rPr>
              <a:t>Data Pre-processing step</a:t>
            </a:r>
          </a:p>
          <a:p>
            <a:pPr marL="342900" indent="-342900">
              <a:lnSpc>
                <a:spcPct val="150000"/>
              </a:lnSpc>
              <a:buFont typeface="Arial" panose="020B0604020202020204" pitchFamily="34" charset="0"/>
              <a:buChar char="•"/>
            </a:pPr>
            <a:r>
              <a:rPr lang="en-US" sz="2000" dirty="0">
                <a:latin typeface="Nunito Sans" pitchFamily="2" charset="0"/>
              </a:rPr>
              <a:t>Fitting the K-NN algorithm to the Training set</a:t>
            </a:r>
          </a:p>
          <a:p>
            <a:pPr marL="342900" indent="-342900">
              <a:lnSpc>
                <a:spcPct val="150000"/>
              </a:lnSpc>
              <a:buFont typeface="Arial" panose="020B0604020202020204" pitchFamily="34" charset="0"/>
              <a:buChar char="•"/>
            </a:pPr>
            <a:r>
              <a:rPr lang="en-US" sz="2000" dirty="0">
                <a:latin typeface="Nunito Sans" pitchFamily="2" charset="0"/>
              </a:rPr>
              <a:t>Predicting the test result</a:t>
            </a:r>
          </a:p>
          <a:p>
            <a:pPr marL="342900" indent="-342900">
              <a:lnSpc>
                <a:spcPct val="150000"/>
              </a:lnSpc>
              <a:buFont typeface="Arial" panose="020B0604020202020204" pitchFamily="34" charset="0"/>
              <a:buChar char="•"/>
            </a:pPr>
            <a:r>
              <a:rPr lang="en-US" sz="2000" dirty="0">
                <a:latin typeface="Nunito Sans" pitchFamily="2" charset="0"/>
              </a:rPr>
              <a:t>Test accuracy of the result(Creation of Confusion matrix)</a:t>
            </a:r>
          </a:p>
          <a:p>
            <a:pPr marL="342900" indent="-342900">
              <a:lnSpc>
                <a:spcPct val="150000"/>
              </a:lnSpc>
              <a:buFont typeface="Arial" panose="020B0604020202020204" pitchFamily="34" charset="0"/>
              <a:buChar char="•"/>
            </a:pPr>
            <a:r>
              <a:rPr lang="en-US" sz="2000" dirty="0">
                <a:latin typeface="Nunito Sans" pitchFamily="2" charset="0"/>
              </a:rPr>
              <a:t>Visualizing the test set result.</a:t>
            </a:r>
          </a:p>
          <a:p>
            <a:pPr marL="342900" indent="-342900">
              <a:lnSpc>
                <a:spcPct val="150000"/>
              </a:lnSpc>
              <a:buFont typeface="Arial" panose="020B0604020202020204" pitchFamily="34" charset="0"/>
              <a:buChar char="•"/>
            </a:pPr>
            <a:endParaRPr lang="en-US" sz="2000" dirty="0">
              <a:latin typeface="Nunito Sans" pitchFamily="2" charset="0"/>
            </a:endParaRPr>
          </a:p>
        </p:txBody>
      </p:sp>
    </p:spTree>
    <p:extLst>
      <p:ext uri="{BB962C8B-B14F-4D97-AF65-F5344CB8AC3E}">
        <p14:creationId xmlns:p14="http://schemas.microsoft.com/office/powerpoint/2010/main" val="23425807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617F6741-3A5A-3D72-84D2-521DDF2A2EBE}"/>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B62570BD-B8E5-5F52-28CF-3BA24076040D}"/>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982F0E7E-3A4C-4A50-09E8-281EE4C62144}"/>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K-NEAREST NEIGHBOR LEARNING - KNN </a:t>
            </a:r>
          </a:p>
        </p:txBody>
      </p:sp>
      <p:sp>
        <p:nvSpPr>
          <p:cNvPr id="29700" name="Rectangle 4">
            <a:extLst>
              <a:ext uri="{FF2B5EF4-FFF2-40B4-BE49-F238E27FC236}">
                <a16:creationId xmlns:a16="http://schemas.microsoft.com/office/drawing/2014/main" id="{66C13FBF-C11D-CDB0-2C77-C649EC670BB8}"/>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2FB4E721-C2BF-80AB-7C88-4EB797194D36}"/>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B27CD048-3022-280F-88D2-1D19C817BF2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E38E6BE4-1D96-FAA1-3E6F-3A1A11F97C9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DBC0A7D8-1C45-F984-52AD-8E833B89FFD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304DC703-A716-D044-7CE7-FF3E30056E1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CF647D1A-36BB-ACEA-34D0-062087DB281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FC198B36-82F5-BAC3-1AB9-E7EFA79DD21F}"/>
              </a:ext>
            </a:extLst>
          </p:cNvPr>
          <p:cNvPicPr preferRelativeResize="0"/>
          <p:nvPr/>
        </p:nvPicPr>
        <p:blipFill rotWithShape="1">
          <a:blip r:embed="rId3"/>
          <a:srcRect/>
          <a:stretch>
            <a:fillRect/>
          </a:stretch>
        </p:blipFill>
        <p:spPr>
          <a:xfrm>
            <a:off x="9570570" y="6414841"/>
            <a:ext cx="2356664" cy="298800"/>
          </a:xfrm>
          <a:prstGeom prst="rect">
            <a:avLst/>
          </a:prstGeom>
          <a:noFill/>
          <a:ln>
            <a:noFill/>
          </a:ln>
        </p:spPr>
      </p:pic>
      <p:pic>
        <p:nvPicPr>
          <p:cNvPr id="2" name="Picture 1">
            <a:extLst>
              <a:ext uri="{FF2B5EF4-FFF2-40B4-BE49-F238E27FC236}">
                <a16:creationId xmlns:a16="http://schemas.microsoft.com/office/drawing/2014/main" id="{ABEFE2EB-0F96-936A-553F-8CB8F63E0685}"/>
              </a:ext>
            </a:extLst>
          </p:cNvPr>
          <p:cNvPicPr>
            <a:picLocks noChangeAspect="1"/>
          </p:cNvPicPr>
          <p:nvPr/>
        </p:nvPicPr>
        <p:blipFill>
          <a:blip r:embed="rId4"/>
          <a:stretch>
            <a:fillRect/>
          </a:stretch>
        </p:blipFill>
        <p:spPr>
          <a:xfrm>
            <a:off x="215332" y="883618"/>
            <a:ext cx="6632467" cy="5974382"/>
          </a:xfrm>
          <a:prstGeom prst="rect">
            <a:avLst/>
          </a:prstGeom>
        </p:spPr>
      </p:pic>
      <p:sp>
        <p:nvSpPr>
          <p:cNvPr id="6" name="TextBox 5">
            <a:extLst>
              <a:ext uri="{FF2B5EF4-FFF2-40B4-BE49-F238E27FC236}">
                <a16:creationId xmlns:a16="http://schemas.microsoft.com/office/drawing/2014/main" id="{1973B6DE-5896-5869-7195-7E1C13E0C270}"/>
              </a:ext>
            </a:extLst>
          </p:cNvPr>
          <p:cNvSpPr txBox="1"/>
          <p:nvPr/>
        </p:nvSpPr>
        <p:spPr>
          <a:xfrm>
            <a:off x="3046751" y="-2737375"/>
            <a:ext cx="6093500" cy="369332"/>
          </a:xfrm>
          <a:prstGeom prst="rect">
            <a:avLst/>
          </a:prstGeom>
          <a:noFill/>
        </p:spPr>
        <p:txBody>
          <a:bodyPr wrap="square">
            <a:spAutoFit/>
          </a:bodyPr>
          <a:lstStyle/>
          <a:p>
            <a:endParaRPr lang="en-IN" dirty="0"/>
          </a:p>
        </p:txBody>
      </p:sp>
      <p:sp>
        <p:nvSpPr>
          <p:cNvPr id="10" name="TextBox 9">
            <a:extLst>
              <a:ext uri="{FF2B5EF4-FFF2-40B4-BE49-F238E27FC236}">
                <a16:creationId xmlns:a16="http://schemas.microsoft.com/office/drawing/2014/main" id="{4A60B31D-51F3-8BEC-BB98-324184D7A1E9}"/>
              </a:ext>
            </a:extLst>
          </p:cNvPr>
          <p:cNvSpPr txBox="1"/>
          <p:nvPr/>
        </p:nvSpPr>
        <p:spPr>
          <a:xfrm>
            <a:off x="7063131" y="883618"/>
            <a:ext cx="4864103" cy="5355312"/>
          </a:xfrm>
          <a:prstGeom prst="rect">
            <a:avLst/>
          </a:prstGeom>
          <a:noFill/>
        </p:spPr>
        <p:txBody>
          <a:bodyPr wrap="square" rtlCol="0">
            <a:spAutoFit/>
          </a:bodyPr>
          <a:lstStyle/>
          <a:p>
            <a:r>
              <a:rPr lang="en-US" b="1" dirty="0">
                <a:latin typeface="Nunito Sans" pitchFamily="2" charset="0"/>
              </a:rPr>
              <a:t>Test Example:</a:t>
            </a:r>
          </a:p>
          <a:p>
            <a:pPr marL="342900" indent="-342900">
              <a:buAutoNum type="arabicPeriod"/>
            </a:pPr>
            <a:r>
              <a:rPr lang="en-US" dirty="0">
                <a:latin typeface="Nunito Sans" pitchFamily="2" charset="0"/>
              </a:rPr>
              <a:t>Gender: Male, </a:t>
            </a:r>
          </a:p>
          <a:p>
            <a:r>
              <a:rPr lang="en-US" dirty="0">
                <a:latin typeface="Nunito Sans" pitchFamily="2" charset="0"/>
              </a:rPr>
              <a:t>      Age: 30, Salary: 60,000</a:t>
            </a:r>
          </a:p>
          <a:p>
            <a:r>
              <a:rPr lang="en-US" dirty="0">
                <a:latin typeface="Nunito Sans" pitchFamily="2" charset="0"/>
              </a:rPr>
              <a:t>      Goal: Predict "Purchased" (0 or 1).</a:t>
            </a:r>
          </a:p>
          <a:p>
            <a:endParaRPr lang="en-US" dirty="0">
              <a:latin typeface="Nunito Sans" pitchFamily="2" charset="0"/>
            </a:endParaRPr>
          </a:p>
          <a:p>
            <a:r>
              <a:rPr lang="en-US" b="1" dirty="0">
                <a:latin typeface="Nunito Sans" pitchFamily="2" charset="0"/>
              </a:rPr>
              <a:t>2. Steps in KNN:</a:t>
            </a:r>
          </a:p>
          <a:p>
            <a:pPr marL="285750" indent="-285750">
              <a:buFont typeface="Arial" panose="020B0604020202020204" pitchFamily="34" charset="0"/>
              <a:buChar char="•"/>
            </a:pPr>
            <a:r>
              <a:rPr lang="en-US" dirty="0">
                <a:latin typeface="Nunito Sans" pitchFamily="2" charset="0"/>
              </a:rPr>
              <a:t>Choose K (e.g., 𝐾=5K=5).</a:t>
            </a:r>
          </a:p>
          <a:p>
            <a:pPr marL="285750" indent="-285750">
              <a:buFont typeface="Arial" panose="020B0604020202020204" pitchFamily="34" charset="0"/>
              <a:buChar char="•"/>
            </a:pPr>
            <a:r>
              <a:rPr lang="en-US" dirty="0">
                <a:latin typeface="Nunito Sans" pitchFamily="2" charset="0"/>
              </a:rPr>
              <a:t>Calculate Euclidean distance between test example and all training points.</a:t>
            </a:r>
          </a:p>
          <a:p>
            <a:pPr marL="285750" indent="-285750">
              <a:buFont typeface="Arial" panose="020B0604020202020204" pitchFamily="34" charset="0"/>
              <a:buChar char="•"/>
            </a:pPr>
            <a:r>
              <a:rPr lang="en-US" dirty="0">
                <a:latin typeface="Nunito Sans" pitchFamily="2" charset="0"/>
              </a:rPr>
              <a:t>Find the K closest neighbors.</a:t>
            </a:r>
          </a:p>
          <a:p>
            <a:pPr marL="285750" indent="-285750">
              <a:buFont typeface="Arial" panose="020B0604020202020204" pitchFamily="34" charset="0"/>
              <a:buChar char="•"/>
            </a:pPr>
            <a:r>
              <a:rPr lang="en-US" dirty="0">
                <a:latin typeface="Nunito Sans" pitchFamily="2" charset="0"/>
              </a:rPr>
              <a:t>Count neighbors in each class (Purchased = 0 or 1).</a:t>
            </a:r>
          </a:p>
          <a:p>
            <a:pPr marL="285750" indent="-285750">
              <a:buFont typeface="Arial" panose="020B0604020202020204" pitchFamily="34" charset="0"/>
              <a:buChar char="•"/>
            </a:pPr>
            <a:r>
              <a:rPr lang="en-US" dirty="0">
                <a:latin typeface="Nunito Sans" pitchFamily="2" charset="0"/>
              </a:rPr>
              <a:t>Assign the class with the majority vote.</a:t>
            </a:r>
          </a:p>
          <a:p>
            <a:endParaRPr lang="en-US" dirty="0">
              <a:latin typeface="Nunito Sans" pitchFamily="2" charset="0"/>
            </a:endParaRPr>
          </a:p>
          <a:p>
            <a:r>
              <a:rPr lang="en-US" b="1" dirty="0">
                <a:latin typeface="Nunito Sans" pitchFamily="2" charset="0"/>
              </a:rPr>
              <a:t>3. Example Prediction:</a:t>
            </a:r>
          </a:p>
          <a:p>
            <a:pPr marL="285750" indent="-285750">
              <a:buFont typeface="Arial" panose="020B0604020202020204" pitchFamily="34" charset="0"/>
              <a:buChar char="•"/>
            </a:pPr>
            <a:r>
              <a:rPr lang="en-US" dirty="0">
                <a:latin typeface="Nunito Sans" pitchFamily="2" charset="0"/>
              </a:rPr>
              <a:t>Nearest neighbors: </a:t>
            </a:r>
          </a:p>
          <a:p>
            <a:r>
              <a:rPr lang="en-US" dirty="0">
                <a:latin typeface="Nunito Sans" pitchFamily="2" charset="0"/>
              </a:rPr>
              <a:t>     3 (Purchased = 0), </a:t>
            </a:r>
          </a:p>
          <a:p>
            <a:r>
              <a:rPr lang="en-US" dirty="0">
                <a:latin typeface="Nunito Sans" pitchFamily="2" charset="0"/>
              </a:rPr>
              <a:t>     2 (Purchased = 1).</a:t>
            </a:r>
          </a:p>
          <a:p>
            <a:pPr marL="285750" indent="-285750">
              <a:buFont typeface="Arial" panose="020B0604020202020204" pitchFamily="34" charset="0"/>
              <a:buChar char="•"/>
            </a:pPr>
            <a:r>
              <a:rPr lang="en-US" dirty="0">
                <a:latin typeface="Nunito Sans" pitchFamily="2" charset="0"/>
              </a:rPr>
              <a:t>Prediction: Purchased = 0.</a:t>
            </a:r>
            <a:endParaRPr lang="en-IN" dirty="0">
              <a:latin typeface="Nunito Sans" pitchFamily="2" charset="0"/>
            </a:endParaRPr>
          </a:p>
        </p:txBody>
      </p:sp>
    </p:spTree>
    <p:extLst>
      <p:ext uri="{BB962C8B-B14F-4D97-AF65-F5344CB8AC3E}">
        <p14:creationId xmlns:p14="http://schemas.microsoft.com/office/powerpoint/2010/main" val="2756300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8682C9A5-C593-FF31-253E-58964434C6FD}"/>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306554E3-F121-33EF-5B04-CB9A2041BBA3}"/>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								MULTI-LAYER PERCEPTRON</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4952C0DC-DBBD-ADF3-AD3F-7D1D6FB7973D}"/>
              </a:ext>
            </a:extLst>
          </p:cNvPr>
          <p:cNvPicPr preferRelativeResize="0"/>
          <p:nvPr/>
        </p:nvPicPr>
        <p:blipFill rotWithShape="1">
          <a:blip r:embed="rId3"/>
          <a:srcRect/>
          <a:stretch>
            <a:fillRect/>
          </a:stretch>
        </p:blipFill>
        <p:spPr>
          <a:xfrm>
            <a:off x="9848538" y="6550702"/>
            <a:ext cx="2033726" cy="205734"/>
          </a:xfrm>
          <a:prstGeom prst="rect">
            <a:avLst/>
          </a:prstGeom>
          <a:noFill/>
          <a:ln>
            <a:noFill/>
          </a:ln>
        </p:spPr>
      </p:pic>
      <p:sp>
        <p:nvSpPr>
          <p:cNvPr id="29700" name="Rectangle 4">
            <a:extLst>
              <a:ext uri="{FF2B5EF4-FFF2-40B4-BE49-F238E27FC236}">
                <a16:creationId xmlns:a16="http://schemas.microsoft.com/office/drawing/2014/main" id="{CC06F6BD-383C-90D8-6234-8078479D86B5}"/>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896633AD-9A33-05F0-082D-972D8E2307D9}"/>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6D7B8429-90C0-1512-C3BC-FC7E580C216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937AEF52-627E-B7AC-96E3-5A8050EF8A8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BDA6ECC4-4D75-C127-FBF9-5672F5F0EC5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A72F04B9-A460-6182-7BAD-D4877916D9C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91C1C88B-B16E-5B04-EE4B-D821768DB50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 name="TextBox 3">
            <a:extLst>
              <a:ext uri="{FF2B5EF4-FFF2-40B4-BE49-F238E27FC236}">
                <a16:creationId xmlns:a16="http://schemas.microsoft.com/office/drawing/2014/main" id="{7A6962AD-4620-CAA6-6270-42098E2934D2}"/>
              </a:ext>
            </a:extLst>
          </p:cNvPr>
          <p:cNvSpPr txBox="1"/>
          <p:nvPr/>
        </p:nvSpPr>
        <p:spPr>
          <a:xfrm>
            <a:off x="854439" y="871106"/>
            <a:ext cx="11167672" cy="6055504"/>
          </a:xfrm>
          <a:prstGeom prst="rect">
            <a:avLst/>
          </a:prstGeom>
          <a:noFill/>
        </p:spPr>
        <p:txBody>
          <a:bodyPr wrap="square">
            <a:spAutoFit/>
          </a:bodyPr>
          <a:lstStyle/>
          <a:p>
            <a:pPr>
              <a:lnSpc>
                <a:spcPct val="150000"/>
              </a:lnSpc>
            </a:pPr>
            <a:r>
              <a:rPr lang="en-US" sz="2000" b="1" dirty="0">
                <a:latin typeface="Nunito Sans" pitchFamily="2" charset="0"/>
              </a:rPr>
              <a:t>1. Definition:</a:t>
            </a:r>
          </a:p>
          <a:p>
            <a:pPr marL="342900" indent="-342900">
              <a:lnSpc>
                <a:spcPct val="150000"/>
              </a:lnSpc>
              <a:buFont typeface="Arial" panose="020B0604020202020204" pitchFamily="34" charset="0"/>
              <a:buChar char="•"/>
            </a:pPr>
            <a:r>
              <a:rPr lang="en-US" sz="2000" dirty="0">
                <a:latin typeface="Nunito Sans" pitchFamily="2" charset="0"/>
              </a:rPr>
              <a:t>MLP, or Multi-Layer Perceptron, consists of fully connected dense layers that transform inputs of any dimension to desired outputs.</a:t>
            </a:r>
          </a:p>
          <a:p>
            <a:pPr marL="342900" indent="-342900">
              <a:lnSpc>
                <a:spcPct val="150000"/>
              </a:lnSpc>
              <a:buFont typeface="Arial" panose="020B0604020202020204" pitchFamily="34" charset="0"/>
              <a:buChar char="•"/>
            </a:pPr>
            <a:r>
              <a:rPr lang="en-US" sz="2000" dirty="0">
                <a:latin typeface="Nunito Sans" pitchFamily="2" charset="0"/>
              </a:rPr>
              <a:t>It is a type of neural network with multiple layers, connecting neurons such that outputs of some neurons act as inputs for others.</a:t>
            </a:r>
          </a:p>
          <a:p>
            <a:pPr>
              <a:lnSpc>
                <a:spcPct val="150000"/>
              </a:lnSpc>
            </a:pPr>
            <a:endParaRPr lang="en-US" sz="2000" dirty="0">
              <a:latin typeface="Nunito Sans" pitchFamily="2" charset="0"/>
            </a:endParaRPr>
          </a:p>
          <a:p>
            <a:pPr>
              <a:lnSpc>
                <a:spcPct val="150000"/>
              </a:lnSpc>
            </a:pPr>
            <a:r>
              <a:rPr lang="en-US" sz="2000" b="1" dirty="0">
                <a:latin typeface="Nunito Sans" pitchFamily="2" charset="0"/>
              </a:rPr>
              <a:t>2. Structure:</a:t>
            </a:r>
          </a:p>
          <a:p>
            <a:pPr marL="342900" indent="-342900">
              <a:lnSpc>
                <a:spcPct val="150000"/>
              </a:lnSpc>
              <a:buFont typeface="Arial" panose="020B0604020202020204" pitchFamily="34" charset="0"/>
              <a:buChar char="•"/>
            </a:pPr>
            <a:r>
              <a:rPr lang="en-US" sz="2000" b="1" dirty="0">
                <a:latin typeface="Nunito Sans" pitchFamily="2" charset="0"/>
              </a:rPr>
              <a:t>Input Layer: </a:t>
            </a:r>
            <a:r>
              <a:rPr lang="en-US" sz="2000" dirty="0">
                <a:latin typeface="Nunito Sans" pitchFamily="2" charset="0"/>
              </a:rPr>
              <a:t>Each input corresponds to one node.</a:t>
            </a:r>
          </a:p>
          <a:p>
            <a:pPr marL="342900" indent="-342900">
              <a:lnSpc>
                <a:spcPct val="150000"/>
              </a:lnSpc>
              <a:buFont typeface="Arial" panose="020B0604020202020204" pitchFamily="34" charset="0"/>
              <a:buChar char="•"/>
            </a:pPr>
            <a:r>
              <a:rPr lang="en-US" sz="2000" b="1" dirty="0">
                <a:latin typeface="Nunito Sans" pitchFamily="2" charset="0"/>
              </a:rPr>
              <a:t>Hidden Layer(s): </a:t>
            </a:r>
            <a:r>
              <a:rPr lang="en-US" sz="2000" dirty="0">
                <a:latin typeface="Nunito Sans" pitchFamily="2" charset="0"/>
              </a:rPr>
              <a:t>Can have any number of layers and nodes. Each hidden layer processes inputs and passes the results to the next layer.</a:t>
            </a:r>
          </a:p>
          <a:p>
            <a:pPr marL="342900" indent="-342900">
              <a:lnSpc>
                <a:spcPct val="150000"/>
              </a:lnSpc>
              <a:buFont typeface="Arial" panose="020B0604020202020204" pitchFamily="34" charset="0"/>
              <a:buChar char="•"/>
            </a:pPr>
            <a:r>
              <a:rPr lang="en-US" sz="2000" b="1" dirty="0">
                <a:latin typeface="Nunito Sans" pitchFamily="2" charset="0"/>
              </a:rPr>
              <a:t>Output Layer: </a:t>
            </a:r>
            <a:r>
              <a:rPr lang="en-US" sz="2000" dirty="0">
                <a:latin typeface="Nunito Sans" pitchFamily="2" charset="0"/>
              </a:rPr>
              <a:t>Contains nodes corresponding to the </a:t>
            </a:r>
            <a:r>
              <a:rPr lang="en-US" sz="2000" dirty="0" err="1">
                <a:latin typeface="Nunito Sans" pitchFamily="2" charset="0"/>
              </a:rPr>
              <a:t>outputs.Nodes</a:t>
            </a:r>
            <a:r>
              <a:rPr lang="en-US" sz="2000" dirty="0">
                <a:latin typeface="Nunito Sans" pitchFamily="2" charset="0"/>
              </a:rPr>
              <a:t> in the input layer forward their outputs to all nodes in the hidden layer, and hidden layers process and pass outputs to subsequent layers.</a:t>
            </a:r>
            <a:endParaRPr lang="en-IN" sz="2000" dirty="0">
              <a:latin typeface="Nunito Sans" pitchFamily="2" charset="0"/>
            </a:endParaRPr>
          </a:p>
        </p:txBody>
      </p:sp>
    </p:spTree>
    <p:extLst>
      <p:ext uri="{BB962C8B-B14F-4D97-AF65-F5344CB8AC3E}">
        <p14:creationId xmlns:p14="http://schemas.microsoft.com/office/powerpoint/2010/main" val="24959503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F87964C2-5483-9CD4-7EFC-C1782AAD0E96}"/>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F48E7AAB-EA40-814A-4FE8-F01E160DE0B5}"/>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545E4F24-3FBC-3C1C-88D3-F57FFC2B78EA}"/>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K-NEAREST NEIGHBOR LEARNING - KNN </a:t>
            </a:r>
          </a:p>
        </p:txBody>
      </p:sp>
      <p:sp>
        <p:nvSpPr>
          <p:cNvPr id="29700" name="Rectangle 4">
            <a:extLst>
              <a:ext uri="{FF2B5EF4-FFF2-40B4-BE49-F238E27FC236}">
                <a16:creationId xmlns:a16="http://schemas.microsoft.com/office/drawing/2014/main" id="{EAD9F820-4832-3E84-8C4A-EB6498470340}"/>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B0D713D9-94F0-5599-5A4F-7311657C67C5}"/>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5F3A70E6-11A6-559C-86CF-2A92B87082A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AD296FB5-54F4-9463-ECC5-2A5D4B643D8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771430F8-15EE-9F35-E7F4-FA149611C85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B52087E4-4E01-8264-8E3C-1AAAC8707E6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40BD21C3-9776-9986-A30A-05F07735216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0E9ABF0F-0AB9-E30F-4207-5AA6F4A2A44C}"/>
              </a:ext>
            </a:extLst>
          </p:cNvPr>
          <p:cNvPicPr preferRelativeResize="0"/>
          <p:nvPr/>
        </p:nvPicPr>
        <p:blipFill rotWithShape="1">
          <a:blip r:embed="rId3"/>
          <a:srcRect/>
          <a:stretch>
            <a:fillRect/>
          </a:stretch>
        </p:blipFill>
        <p:spPr>
          <a:xfrm>
            <a:off x="9570570" y="6414841"/>
            <a:ext cx="2356664" cy="298800"/>
          </a:xfrm>
          <a:prstGeom prst="rect">
            <a:avLst/>
          </a:prstGeom>
          <a:noFill/>
          <a:ln>
            <a:noFill/>
          </a:ln>
        </p:spPr>
      </p:pic>
      <p:pic>
        <p:nvPicPr>
          <p:cNvPr id="4" name="Picture 3">
            <a:extLst>
              <a:ext uri="{FF2B5EF4-FFF2-40B4-BE49-F238E27FC236}">
                <a16:creationId xmlns:a16="http://schemas.microsoft.com/office/drawing/2014/main" id="{788FB1DC-AE75-A681-A69A-CAA6B80AE220}"/>
              </a:ext>
            </a:extLst>
          </p:cNvPr>
          <p:cNvPicPr>
            <a:picLocks noChangeAspect="1"/>
          </p:cNvPicPr>
          <p:nvPr/>
        </p:nvPicPr>
        <p:blipFill>
          <a:blip r:embed="rId4"/>
          <a:stretch>
            <a:fillRect/>
          </a:stretch>
        </p:blipFill>
        <p:spPr>
          <a:xfrm>
            <a:off x="0" y="588715"/>
            <a:ext cx="12192000" cy="5680569"/>
          </a:xfrm>
          <a:prstGeom prst="rect">
            <a:avLst/>
          </a:prstGeom>
        </p:spPr>
      </p:pic>
    </p:spTree>
    <p:extLst>
      <p:ext uri="{BB962C8B-B14F-4D97-AF65-F5344CB8AC3E}">
        <p14:creationId xmlns:p14="http://schemas.microsoft.com/office/powerpoint/2010/main" val="34589006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CD670837-CB37-7D97-BA1C-DCF60AF3E1F5}"/>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3745B8B2-C47E-4D72-8928-FFFCD113894A}"/>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1124F3C2-AE1B-B421-6208-5B15E4990FE0}"/>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GAUSSIAN MIXTURE MODEL</a:t>
            </a:r>
          </a:p>
        </p:txBody>
      </p:sp>
      <p:sp>
        <p:nvSpPr>
          <p:cNvPr id="29700" name="Rectangle 4">
            <a:extLst>
              <a:ext uri="{FF2B5EF4-FFF2-40B4-BE49-F238E27FC236}">
                <a16:creationId xmlns:a16="http://schemas.microsoft.com/office/drawing/2014/main" id="{64B9338A-8C71-8674-20F4-3250247EAC8D}"/>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1D6141DC-A603-6840-C20E-623AD8C04DA2}"/>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B665AF3B-EB7D-C48D-C3A1-2513633261D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C08A2BA9-8B87-E8FC-3354-7B8AD450F5F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CB2DB49A-BE0F-7263-F379-FF9D1AF48CF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9E42FED6-6E4A-A765-46A2-1FA944E99E8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5640C497-A0B9-1C61-5016-34E5F385E5E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F3F648F4-94DD-7B73-B2F3-CBCCF811D77C}"/>
              </a:ext>
            </a:extLst>
          </p:cNvPr>
          <p:cNvPicPr preferRelativeResize="0"/>
          <p:nvPr/>
        </p:nvPicPr>
        <p:blipFill rotWithShape="1">
          <a:blip r:embed="rId3"/>
          <a:srcRect/>
          <a:stretch>
            <a:fillRect/>
          </a:stretch>
        </p:blipFill>
        <p:spPr>
          <a:xfrm>
            <a:off x="9570570" y="6414841"/>
            <a:ext cx="2356664" cy="298800"/>
          </a:xfrm>
          <a:prstGeom prst="rect">
            <a:avLst/>
          </a:prstGeom>
          <a:noFill/>
          <a:ln>
            <a:noFill/>
          </a:ln>
        </p:spPr>
      </p:pic>
      <p:sp>
        <p:nvSpPr>
          <p:cNvPr id="8" name="TextBox 7">
            <a:extLst>
              <a:ext uri="{FF2B5EF4-FFF2-40B4-BE49-F238E27FC236}">
                <a16:creationId xmlns:a16="http://schemas.microsoft.com/office/drawing/2014/main" id="{D111FDC5-2BDF-11D9-1943-57911B970998}"/>
              </a:ext>
            </a:extLst>
          </p:cNvPr>
          <p:cNvSpPr txBox="1"/>
          <p:nvPr/>
        </p:nvSpPr>
        <p:spPr>
          <a:xfrm>
            <a:off x="699845" y="1194320"/>
            <a:ext cx="11183906" cy="5593839"/>
          </a:xfrm>
          <a:prstGeom prst="rect">
            <a:avLst/>
          </a:prstGeom>
          <a:noFill/>
        </p:spPr>
        <p:txBody>
          <a:bodyPr wrap="square">
            <a:spAutoFit/>
          </a:bodyPr>
          <a:lstStyle/>
          <a:p>
            <a:pPr>
              <a:lnSpc>
                <a:spcPct val="150000"/>
              </a:lnSpc>
            </a:pPr>
            <a:r>
              <a:rPr lang="en-US" sz="2000" b="1" dirty="0">
                <a:latin typeface="Nunito Sans" pitchFamily="2" charset="0"/>
              </a:rPr>
              <a:t>Gaussian mixture models </a:t>
            </a:r>
            <a:r>
              <a:rPr lang="en-US" sz="2000" dirty="0">
                <a:latin typeface="Nunito Sans" pitchFamily="2" charset="0"/>
              </a:rPr>
              <a:t>(GMMs) are a type of machine learning algorithm.</a:t>
            </a:r>
          </a:p>
          <a:p>
            <a:pPr>
              <a:lnSpc>
                <a:spcPct val="150000"/>
              </a:lnSpc>
            </a:pPr>
            <a:r>
              <a:rPr lang="en-US" sz="2000" dirty="0">
                <a:latin typeface="Nunito Sans" pitchFamily="2" charset="0"/>
              </a:rPr>
              <a:t>They are used to classify data into different categories based on the probability distribution.</a:t>
            </a:r>
          </a:p>
          <a:p>
            <a:pPr>
              <a:lnSpc>
                <a:spcPct val="150000"/>
              </a:lnSpc>
            </a:pPr>
            <a:r>
              <a:rPr lang="en-US" sz="2000" dirty="0">
                <a:latin typeface="Nunito Sans" pitchFamily="2" charset="0"/>
              </a:rPr>
              <a:t>• Gaussian mixture models can be used in many different areas, including finance, marketing and so much more.</a:t>
            </a:r>
          </a:p>
          <a:p>
            <a:pPr>
              <a:lnSpc>
                <a:spcPct val="150000"/>
              </a:lnSpc>
            </a:pPr>
            <a:r>
              <a:rPr lang="en-US" sz="2000" dirty="0">
                <a:latin typeface="Nunito Sans" pitchFamily="2" charset="0"/>
              </a:rPr>
              <a:t>• The Gaussian mixture model is a probabilistic model that assumes all the data points are generated from a mix of Gaussian distributions with unknown parameters. </a:t>
            </a:r>
          </a:p>
          <a:p>
            <a:pPr>
              <a:lnSpc>
                <a:spcPct val="150000"/>
              </a:lnSpc>
            </a:pPr>
            <a:r>
              <a:rPr lang="en-US" sz="2000" dirty="0">
                <a:latin typeface="Nunito Sans" pitchFamily="2" charset="0"/>
              </a:rPr>
              <a:t>• A Gaussian mixture model can be used for clustering, which is the task of grouping a set of data points into clusters.</a:t>
            </a:r>
          </a:p>
          <a:p>
            <a:pPr>
              <a:lnSpc>
                <a:spcPct val="150000"/>
              </a:lnSpc>
            </a:pPr>
            <a:r>
              <a:rPr lang="en-US" sz="2000" dirty="0">
                <a:latin typeface="Nunito Sans" pitchFamily="2" charset="0"/>
              </a:rPr>
              <a:t>• In general, K-means will be faster and more accurate when the data set is large and the clusters are well-separated. Gaussian mixture models will be more accurate when the data set is small or the clusters are not well separated.</a:t>
            </a:r>
          </a:p>
          <a:p>
            <a:pPr>
              <a:lnSpc>
                <a:spcPct val="150000"/>
              </a:lnSpc>
            </a:pPr>
            <a:r>
              <a:rPr lang="en-US" sz="2000" dirty="0">
                <a:latin typeface="Nunito Sans" pitchFamily="2" charset="0"/>
              </a:rPr>
              <a:t>• GMM consists of two parts – mean vectors (μ) &amp; covariance matrices (Σ). </a:t>
            </a:r>
          </a:p>
        </p:txBody>
      </p:sp>
    </p:spTree>
    <p:extLst>
      <p:ext uri="{BB962C8B-B14F-4D97-AF65-F5344CB8AC3E}">
        <p14:creationId xmlns:p14="http://schemas.microsoft.com/office/powerpoint/2010/main" val="2704443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007DDBF4-DB58-A9D0-4C70-F11E9CB7514C}"/>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84E7E8B4-E419-A2AC-B458-4D74B51B3760}"/>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23960D71-A685-9B57-C7F6-D2242A7B7227}"/>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GAUSSIAN MIXTURE MODEL</a:t>
            </a:r>
          </a:p>
        </p:txBody>
      </p:sp>
      <p:sp>
        <p:nvSpPr>
          <p:cNvPr id="29700" name="Rectangle 4">
            <a:extLst>
              <a:ext uri="{FF2B5EF4-FFF2-40B4-BE49-F238E27FC236}">
                <a16:creationId xmlns:a16="http://schemas.microsoft.com/office/drawing/2014/main" id="{19183E4A-0CC3-8E4A-1E16-C55CB79703E2}"/>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986E4507-0D55-792D-27D7-303E70F5BCCD}"/>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FFEC3B74-0147-2159-2F72-BA77D342136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E9B1B8C1-7708-F9B2-C237-DFF71A4A204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05D01B23-81E2-208E-5837-B60F1E70413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29A25516-5914-DD32-3DC4-1E23D4BE10A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3B2004E2-693E-3460-DE4F-8BBE11E45A2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8" name="TextBox 7">
            <a:extLst>
              <a:ext uri="{FF2B5EF4-FFF2-40B4-BE49-F238E27FC236}">
                <a16:creationId xmlns:a16="http://schemas.microsoft.com/office/drawing/2014/main" id="{EFBEAFD0-BD01-F05C-7985-DDDFB89E272E}"/>
              </a:ext>
            </a:extLst>
          </p:cNvPr>
          <p:cNvSpPr txBox="1"/>
          <p:nvPr/>
        </p:nvSpPr>
        <p:spPr>
          <a:xfrm>
            <a:off x="699845" y="1209303"/>
            <a:ext cx="11183906" cy="5132174"/>
          </a:xfrm>
          <a:prstGeom prst="rect">
            <a:avLst/>
          </a:prstGeom>
          <a:noFill/>
        </p:spPr>
        <p:txBody>
          <a:bodyPr wrap="square">
            <a:spAutoFit/>
          </a:bodyPr>
          <a:lstStyle/>
          <a:p>
            <a:pPr>
              <a:lnSpc>
                <a:spcPct val="150000"/>
              </a:lnSpc>
            </a:pPr>
            <a:r>
              <a:rPr lang="en-US" sz="2000" dirty="0">
                <a:latin typeface="Nunito Sans" pitchFamily="2" charset="0"/>
              </a:rPr>
              <a:t>A </a:t>
            </a:r>
            <a:r>
              <a:rPr lang="en-US" sz="2000" b="1" dirty="0">
                <a:latin typeface="Nunito Sans" pitchFamily="2" charset="0"/>
              </a:rPr>
              <a:t>Gaussian distribution </a:t>
            </a:r>
            <a:r>
              <a:rPr lang="en-US" sz="2000" dirty="0">
                <a:latin typeface="Nunito Sans" pitchFamily="2" charset="0"/>
              </a:rPr>
              <a:t>is defined as a continuous probability distribution that takes on a bell-shaped curve. Another name for Gaussian distribution is the normal distribution </a:t>
            </a:r>
          </a:p>
          <a:p>
            <a:pPr>
              <a:lnSpc>
                <a:spcPct val="150000"/>
              </a:lnSpc>
            </a:pPr>
            <a:r>
              <a:rPr lang="en-US" sz="2000" b="1" dirty="0">
                <a:latin typeface="Nunito Sans" pitchFamily="2" charset="0"/>
              </a:rPr>
              <a:t>• Gaussian mixture </a:t>
            </a:r>
            <a:r>
              <a:rPr lang="en-US" sz="2000" dirty="0">
                <a:latin typeface="Nunito Sans" pitchFamily="2" charset="0"/>
              </a:rPr>
              <a:t>models can handle missing data, whereas K-means cannot.</a:t>
            </a:r>
          </a:p>
          <a:p>
            <a:pPr>
              <a:lnSpc>
                <a:spcPct val="150000"/>
              </a:lnSpc>
            </a:pPr>
            <a:r>
              <a:rPr lang="en-US" sz="2000" dirty="0">
                <a:latin typeface="Nunito Sans" pitchFamily="2" charset="0"/>
              </a:rPr>
              <a:t>In the case of two variables, instead of a 2D bell-shaped curve, we will have 3D bell curve</a:t>
            </a:r>
          </a:p>
          <a:p>
            <a:pPr>
              <a:lnSpc>
                <a:spcPct val="150000"/>
              </a:lnSpc>
            </a:pPr>
            <a:r>
              <a:rPr lang="en-US" sz="2000" dirty="0">
                <a:latin typeface="Nunito Sans" pitchFamily="2" charset="0"/>
              </a:rPr>
              <a:t>covariance matrix.</a:t>
            </a:r>
          </a:p>
          <a:p>
            <a:pPr>
              <a:lnSpc>
                <a:spcPct val="150000"/>
              </a:lnSpc>
            </a:pPr>
            <a:r>
              <a:rPr lang="en-US" sz="2000" b="1" dirty="0">
                <a:latin typeface="Nunito Sans" pitchFamily="2" charset="0"/>
              </a:rPr>
              <a:t>• Probability density function</a:t>
            </a:r>
            <a:r>
              <a:rPr lang="en-US" sz="2000" dirty="0">
                <a:latin typeface="Nunito Sans" pitchFamily="2" charset="0"/>
              </a:rPr>
              <a:t> for one dimensional space of a Gaussian distribution is given by: </a:t>
            </a:r>
          </a:p>
          <a:p>
            <a:pPr>
              <a:lnSpc>
                <a:spcPct val="150000"/>
              </a:lnSpc>
            </a:pPr>
            <a:r>
              <a:rPr lang="en-US" sz="2000" dirty="0">
                <a:latin typeface="Nunito Sans" pitchFamily="2" charset="0"/>
              </a:rPr>
              <a:t>where μ is the mean and </a:t>
            </a:r>
          </a:p>
          <a:p>
            <a:pPr>
              <a:lnSpc>
                <a:spcPct val="150000"/>
              </a:lnSpc>
            </a:pPr>
            <a:r>
              <a:rPr lang="en-US" sz="2000" dirty="0">
                <a:latin typeface="Nunito Sans" pitchFamily="2" charset="0"/>
              </a:rPr>
              <a:t>is the variance</a:t>
            </a:r>
          </a:p>
          <a:p>
            <a:pPr>
              <a:lnSpc>
                <a:spcPct val="150000"/>
              </a:lnSpc>
            </a:pPr>
            <a:r>
              <a:rPr lang="en-US" sz="2000" b="1" dirty="0">
                <a:latin typeface="Nunito Sans" pitchFamily="2" charset="0"/>
              </a:rPr>
              <a:t>• </a:t>
            </a:r>
            <a:r>
              <a:rPr lang="en-US" sz="2000" dirty="0">
                <a:latin typeface="Nunito Sans" pitchFamily="2" charset="0"/>
              </a:rPr>
              <a:t>In case of two variables, instead of</a:t>
            </a:r>
          </a:p>
          <a:p>
            <a:pPr>
              <a:lnSpc>
                <a:spcPct val="150000"/>
              </a:lnSpc>
            </a:pPr>
            <a:r>
              <a:rPr lang="en-US" sz="2000" dirty="0">
                <a:latin typeface="Nunito Sans" pitchFamily="2" charset="0"/>
              </a:rPr>
              <a:t> a 2D bell-shaped curve, we will have </a:t>
            </a:r>
          </a:p>
          <a:p>
            <a:pPr>
              <a:lnSpc>
                <a:spcPct val="150000"/>
              </a:lnSpc>
            </a:pPr>
            <a:r>
              <a:rPr lang="en-US" sz="2000" dirty="0">
                <a:latin typeface="Nunito Sans" pitchFamily="2" charset="0"/>
              </a:rPr>
              <a:t>  a 3D bell curve </a:t>
            </a:r>
          </a:p>
        </p:txBody>
      </p:sp>
      <p:pic>
        <p:nvPicPr>
          <p:cNvPr id="3" name="Picture 2">
            <a:extLst>
              <a:ext uri="{FF2B5EF4-FFF2-40B4-BE49-F238E27FC236}">
                <a16:creationId xmlns:a16="http://schemas.microsoft.com/office/drawing/2014/main" id="{89ABA31B-0795-A7A9-DFD3-06BEDA150C91}"/>
              </a:ext>
            </a:extLst>
          </p:cNvPr>
          <p:cNvPicPr>
            <a:picLocks noChangeAspect="1"/>
          </p:cNvPicPr>
          <p:nvPr/>
        </p:nvPicPr>
        <p:blipFill>
          <a:blip r:embed="rId3"/>
          <a:stretch>
            <a:fillRect/>
          </a:stretch>
        </p:blipFill>
        <p:spPr>
          <a:xfrm>
            <a:off x="2218076" y="3968579"/>
            <a:ext cx="2419350" cy="590550"/>
          </a:xfrm>
          <a:prstGeom prst="rect">
            <a:avLst/>
          </a:prstGeom>
        </p:spPr>
      </p:pic>
      <p:pic>
        <p:nvPicPr>
          <p:cNvPr id="5" name="Picture 4">
            <a:extLst>
              <a:ext uri="{FF2B5EF4-FFF2-40B4-BE49-F238E27FC236}">
                <a16:creationId xmlns:a16="http://schemas.microsoft.com/office/drawing/2014/main" id="{26BA2205-4FEE-8B90-B0FA-24A79FDE14BE}"/>
              </a:ext>
            </a:extLst>
          </p:cNvPr>
          <p:cNvPicPr>
            <a:picLocks noChangeAspect="1"/>
          </p:cNvPicPr>
          <p:nvPr/>
        </p:nvPicPr>
        <p:blipFill>
          <a:blip r:embed="rId4"/>
          <a:srcRect b="14160"/>
          <a:stretch/>
        </p:blipFill>
        <p:spPr>
          <a:xfrm>
            <a:off x="5220251" y="3961597"/>
            <a:ext cx="4999069" cy="2896403"/>
          </a:xfrm>
          <a:prstGeom prst="rect">
            <a:avLst/>
          </a:prstGeom>
        </p:spPr>
      </p:pic>
      <p:pic>
        <p:nvPicPr>
          <p:cNvPr id="7" name="Picture 6">
            <a:extLst>
              <a:ext uri="{FF2B5EF4-FFF2-40B4-BE49-F238E27FC236}">
                <a16:creationId xmlns:a16="http://schemas.microsoft.com/office/drawing/2014/main" id="{C41B719E-2745-16D8-BD8E-9696B3938F09}"/>
              </a:ext>
            </a:extLst>
          </p:cNvPr>
          <p:cNvPicPr>
            <a:picLocks noChangeAspect="1"/>
          </p:cNvPicPr>
          <p:nvPr/>
        </p:nvPicPr>
        <p:blipFill>
          <a:blip r:embed="rId5"/>
          <a:stretch>
            <a:fillRect/>
          </a:stretch>
        </p:blipFill>
        <p:spPr>
          <a:xfrm>
            <a:off x="3782205" y="4501008"/>
            <a:ext cx="355080" cy="372834"/>
          </a:xfrm>
          <a:prstGeom prst="rect">
            <a:avLst/>
          </a:prstGeom>
        </p:spPr>
      </p:pic>
      <p:pic>
        <p:nvPicPr>
          <p:cNvPr id="117" name="Google Shape;117;p3">
            <a:extLst>
              <a:ext uri="{FF2B5EF4-FFF2-40B4-BE49-F238E27FC236}">
                <a16:creationId xmlns:a16="http://schemas.microsoft.com/office/drawing/2014/main" id="{0CA33E6A-9A5E-BBB3-3346-AD8C77EA302A}"/>
              </a:ext>
            </a:extLst>
          </p:cNvPr>
          <p:cNvPicPr preferRelativeResize="0"/>
          <p:nvPr/>
        </p:nvPicPr>
        <p:blipFill rotWithShape="1">
          <a:blip r:embed="rId6"/>
          <a:srcRect/>
          <a:stretch>
            <a:fillRect/>
          </a:stretch>
        </p:blipFill>
        <p:spPr>
          <a:xfrm>
            <a:off x="10264290" y="6490741"/>
            <a:ext cx="1908404" cy="222899"/>
          </a:xfrm>
          <a:prstGeom prst="rect">
            <a:avLst/>
          </a:prstGeom>
          <a:noFill/>
          <a:ln>
            <a:noFill/>
          </a:ln>
        </p:spPr>
      </p:pic>
    </p:spTree>
    <p:extLst>
      <p:ext uri="{BB962C8B-B14F-4D97-AF65-F5344CB8AC3E}">
        <p14:creationId xmlns:p14="http://schemas.microsoft.com/office/powerpoint/2010/main" val="19347198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01308BB6-A7EB-A2EC-9E37-8495A7992258}"/>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B444B2B4-7B94-09C4-6C1F-BE0512100AD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248399A9-0C9D-CC28-CA91-130447EC6F12}"/>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GAUSSIAN MIXTURE MODEL</a:t>
            </a:r>
          </a:p>
        </p:txBody>
      </p:sp>
      <p:sp>
        <p:nvSpPr>
          <p:cNvPr id="29700" name="Rectangle 4">
            <a:extLst>
              <a:ext uri="{FF2B5EF4-FFF2-40B4-BE49-F238E27FC236}">
                <a16:creationId xmlns:a16="http://schemas.microsoft.com/office/drawing/2014/main" id="{7ED7C399-64B6-1B8E-F3D7-1183B6C12A9D}"/>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A5063276-B602-6845-21BF-A7D23FB0410B}"/>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21FF1E5F-9E2A-3B77-8A9F-D572A01A3C5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7719F546-8E0B-25F3-8FA6-CD2F8B0ECA1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BEDDB025-6AD8-AE31-DFEF-DFD746D7A1D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901ACEB6-E85A-DCE3-13BA-8B7F33A20AE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DF55B966-ACC2-041B-E9C1-51CC73CE922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345165B8-2B20-FCB1-FDA6-4B0FAAA9A14C}"/>
              </a:ext>
            </a:extLst>
          </p:cNvPr>
          <p:cNvPicPr preferRelativeResize="0"/>
          <p:nvPr/>
        </p:nvPicPr>
        <p:blipFill rotWithShape="1">
          <a:blip r:embed="rId3"/>
          <a:srcRect/>
          <a:stretch>
            <a:fillRect/>
          </a:stretch>
        </p:blipFill>
        <p:spPr>
          <a:xfrm>
            <a:off x="10403174" y="6590097"/>
            <a:ext cx="1524060" cy="123544"/>
          </a:xfrm>
          <a:prstGeom prst="rect">
            <a:avLst/>
          </a:prstGeom>
          <a:noFill/>
          <a:ln>
            <a:noFill/>
          </a:ln>
        </p:spPr>
      </p:pic>
      <p:sp>
        <p:nvSpPr>
          <p:cNvPr id="8" name="TextBox 7">
            <a:extLst>
              <a:ext uri="{FF2B5EF4-FFF2-40B4-BE49-F238E27FC236}">
                <a16:creationId xmlns:a16="http://schemas.microsoft.com/office/drawing/2014/main" id="{95F3D9CD-48C8-AF2B-EA85-3301590ED928}"/>
              </a:ext>
            </a:extLst>
          </p:cNvPr>
          <p:cNvSpPr txBox="1"/>
          <p:nvPr/>
        </p:nvSpPr>
        <p:spPr>
          <a:xfrm>
            <a:off x="699845" y="764601"/>
            <a:ext cx="11183906" cy="5593839"/>
          </a:xfrm>
          <a:prstGeom prst="rect">
            <a:avLst/>
          </a:prstGeom>
          <a:noFill/>
        </p:spPr>
        <p:txBody>
          <a:bodyPr wrap="square">
            <a:spAutoFit/>
          </a:bodyPr>
          <a:lstStyle/>
          <a:p>
            <a:pPr>
              <a:lnSpc>
                <a:spcPct val="150000"/>
              </a:lnSpc>
            </a:pPr>
            <a:r>
              <a:rPr lang="en-US" sz="2000" b="1" dirty="0">
                <a:latin typeface="Nunito Sans" pitchFamily="2" charset="0"/>
              </a:rPr>
              <a:t>E-step:</a:t>
            </a:r>
          </a:p>
          <a:p>
            <a:pPr>
              <a:lnSpc>
                <a:spcPct val="150000"/>
              </a:lnSpc>
            </a:pPr>
            <a:r>
              <a:rPr lang="en-US" sz="2000" dirty="0">
                <a:latin typeface="Nunito Sans" pitchFamily="2" charset="0"/>
              </a:rPr>
              <a:t>For each point x </a:t>
            </a:r>
            <a:r>
              <a:rPr lang="en-US" sz="2000" dirty="0" err="1">
                <a:latin typeface="Nunito Sans" pitchFamily="2" charset="0"/>
              </a:rPr>
              <a:t>i</a:t>
            </a:r>
            <a:r>
              <a:rPr lang="en-US" sz="2000" dirty="0">
                <a:latin typeface="Nunito Sans" pitchFamily="2" charset="0"/>
              </a:rPr>
              <a:t>, calculate the probability that it belongs to cluster/distribution c 1, c 2, … c k. This is done using the below formula:</a:t>
            </a:r>
          </a:p>
          <a:p>
            <a:pPr>
              <a:lnSpc>
                <a:spcPct val="150000"/>
              </a:lnSpc>
            </a:pPr>
            <a:r>
              <a:rPr lang="en-US" sz="2000" dirty="0">
                <a:latin typeface="Nunito Sans" pitchFamily="2" charset="0"/>
              </a:rPr>
              <a:t>This value will be high when the point is </a:t>
            </a:r>
          </a:p>
          <a:p>
            <a:pPr>
              <a:lnSpc>
                <a:spcPct val="150000"/>
              </a:lnSpc>
            </a:pPr>
            <a:r>
              <a:rPr lang="en-US" sz="2000" dirty="0">
                <a:latin typeface="Nunito Sans" pitchFamily="2" charset="0"/>
              </a:rPr>
              <a:t>assigned to the right cluster and lower otherwise.</a:t>
            </a:r>
          </a:p>
          <a:p>
            <a:pPr>
              <a:lnSpc>
                <a:spcPct val="150000"/>
              </a:lnSpc>
            </a:pPr>
            <a:endParaRPr lang="en-US" sz="2000" dirty="0">
              <a:latin typeface="Nunito Sans" pitchFamily="2" charset="0"/>
            </a:endParaRPr>
          </a:p>
          <a:p>
            <a:pPr>
              <a:lnSpc>
                <a:spcPct val="150000"/>
              </a:lnSpc>
            </a:pPr>
            <a:r>
              <a:rPr lang="en-US" sz="2000" b="1" dirty="0">
                <a:latin typeface="Nunito Sans" pitchFamily="2" charset="0"/>
              </a:rPr>
              <a:t>M-Step:</a:t>
            </a:r>
          </a:p>
          <a:p>
            <a:pPr marL="342900" indent="-342900">
              <a:lnSpc>
                <a:spcPct val="150000"/>
              </a:lnSpc>
              <a:buFont typeface="Arial" panose="020B0604020202020204" pitchFamily="34" charset="0"/>
              <a:buChar char="•"/>
            </a:pPr>
            <a:r>
              <a:rPr lang="en-US" sz="2000" dirty="0">
                <a:latin typeface="Nunito Sans" pitchFamily="2" charset="0"/>
              </a:rPr>
              <a:t>Update Density: Calculate cluster density </a:t>
            </a:r>
          </a:p>
          <a:p>
            <a:pPr>
              <a:lnSpc>
                <a:spcPct val="150000"/>
              </a:lnSpc>
            </a:pPr>
            <a:r>
              <a:rPr lang="en-US" sz="2000" dirty="0">
                <a:latin typeface="Nunito Sans" pitchFamily="2" charset="0"/>
              </a:rPr>
              <a:t>as the fraction of points in the cluster out of the total points.</a:t>
            </a:r>
          </a:p>
          <a:p>
            <a:pPr marL="342900" indent="-342900">
              <a:lnSpc>
                <a:spcPct val="150000"/>
              </a:lnSpc>
              <a:buFont typeface="Arial" panose="020B0604020202020204" pitchFamily="34" charset="0"/>
              <a:buChar char="•"/>
            </a:pPr>
            <a:r>
              <a:rPr lang="en-US" sz="2000" dirty="0">
                <a:latin typeface="Nunito Sans" pitchFamily="2" charset="0"/>
              </a:rPr>
              <a:t>Update Mean and Covariance: Adjust mean and covariance </a:t>
            </a:r>
          </a:p>
          <a:p>
            <a:pPr>
              <a:lnSpc>
                <a:spcPct val="150000"/>
              </a:lnSpc>
            </a:pPr>
            <a:r>
              <a:rPr lang="en-US" sz="2000" dirty="0">
                <a:latin typeface="Nunito Sans" pitchFamily="2" charset="0"/>
              </a:rPr>
              <a:t>based on probabilities of points belonging to the cluster</a:t>
            </a:r>
          </a:p>
          <a:p>
            <a:pPr>
              <a:lnSpc>
                <a:spcPct val="150000"/>
              </a:lnSpc>
            </a:pPr>
            <a:r>
              <a:rPr lang="en-US" sz="2000" dirty="0">
                <a:latin typeface="Nunito Sans" pitchFamily="2" charset="0"/>
              </a:rPr>
              <a:t>(higher probability = greater influence).</a:t>
            </a:r>
          </a:p>
        </p:txBody>
      </p:sp>
      <p:pic>
        <p:nvPicPr>
          <p:cNvPr id="3" name="Picture 2">
            <a:extLst>
              <a:ext uri="{FF2B5EF4-FFF2-40B4-BE49-F238E27FC236}">
                <a16:creationId xmlns:a16="http://schemas.microsoft.com/office/drawing/2014/main" id="{7A5A5719-7455-1F9F-B58E-A44C146E380F}"/>
              </a:ext>
            </a:extLst>
          </p:cNvPr>
          <p:cNvPicPr>
            <a:picLocks noChangeAspect="1"/>
          </p:cNvPicPr>
          <p:nvPr/>
        </p:nvPicPr>
        <p:blipFill>
          <a:blip r:embed="rId4"/>
          <a:stretch>
            <a:fillRect/>
          </a:stretch>
        </p:blipFill>
        <p:spPr>
          <a:xfrm>
            <a:off x="5663232" y="1674534"/>
            <a:ext cx="5362575" cy="990600"/>
          </a:xfrm>
          <a:prstGeom prst="rect">
            <a:avLst/>
          </a:prstGeom>
        </p:spPr>
      </p:pic>
      <p:pic>
        <p:nvPicPr>
          <p:cNvPr id="5" name="Picture 4">
            <a:extLst>
              <a:ext uri="{FF2B5EF4-FFF2-40B4-BE49-F238E27FC236}">
                <a16:creationId xmlns:a16="http://schemas.microsoft.com/office/drawing/2014/main" id="{25E17320-E032-C7AC-E4BF-DD1495DADE1B}"/>
              </a:ext>
            </a:extLst>
          </p:cNvPr>
          <p:cNvPicPr>
            <a:picLocks noChangeAspect="1"/>
          </p:cNvPicPr>
          <p:nvPr/>
        </p:nvPicPr>
        <p:blipFill>
          <a:blip r:embed="rId5"/>
          <a:stretch>
            <a:fillRect/>
          </a:stretch>
        </p:blipFill>
        <p:spPr>
          <a:xfrm>
            <a:off x="7976712" y="3824234"/>
            <a:ext cx="4215288" cy="2407359"/>
          </a:xfrm>
          <a:prstGeom prst="rect">
            <a:avLst/>
          </a:prstGeom>
        </p:spPr>
      </p:pic>
    </p:spTree>
    <p:extLst>
      <p:ext uri="{BB962C8B-B14F-4D97-AF65-F5344CB8AC3E}">
        <p14:creationId xmlns:p14="http://schemas.microsoft.com/office/powerpoint/2010/main" val="17218350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7E2758FC-6BC8-332A-C110-B438EE4CD994}"/>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95F479CA-4D9D-DD0E-A3D3-BF5B7CA3BE8D}"/>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29700" name="Rectangle 4">
            <a:extLst>
              <a:ext uri="{FF2B5EF4-FFF2-40B4-BE49-F238E27FC236}">
                <a16:creationId xmlns:a16="http://schemas.microsoft.com/office/drawing/2014/main" id="{235A6D72-9A6C-A98C-2AF7-A0B3935DEB31}"/>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7A10E578-4BD5-F186-81D6-D59DBAD57EDC}"/>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838DF485-0097-5306-76A5-A13E5DEB708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990A9C3C-2D3E-5E94-7DD0-7CB49793DD1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2C8EC9E1-8717-7EA1-24C9-C188220F0CD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A8A7A094-336F-C8D0-DAED-0EA81FC02E7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8C20CC00-C42C-1274-A862-D333EAD109C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6932F899-7C66-CF51-4CA7-B6B6632B8A65}"/>
              </a:ext>
            </a:extLst>
          </p:cNvPr>
          <p:cNvPicPr preferRelativeResize="0"/>
          <p:nvPr/>
        </p:nvPicPr>
        <p:blipFill rotWithShape="1">
          <a:blip r:embed="rId3"/>
          <a:srcRect/>
          <a:stretch>
            <a:fillRect/>
          </a:stretch>
        </p:blipFill>
        <p:spPr>
          <a:xfrm>
            <a:off x="9570570" y="6414841"/>
            <a:ext cx="2356664" cy="298800"/>
          </a:xfrm>
          <a:prstGeom prst="rect">
            <a:avLst/>
          </a:prstGeom>
          <a:noFill/>
          <a:ln>
            <a:noFill/>
          </a:ln>
        </p:spPr>
      </p:pic>
      <p:sp>
        <p:nvSpPr>
          <p:cNvPr id="8" name="TextBox 7">
            <a:extLst>
              <a:ext uri="{FF2B5EF4-FFF2-40B4-BE49-F238E27FC236}">
                <a16:creationId xmlns:a16="http://schemas.microsoft.com/office/drawing/2014/main" id="{43A2D732-FB03-E80F-1605-8F58FC0A11D1}"/>
              </a:ext>
            </a:extLst>
          </p:cNvPr>
          <p:cNvSpPr txBox="1"/>
          <p:nvPr/>
        </p:nvSpPr>
        <p:spPr>
          <a:xfrm>
            <a:off x="699845" y="3337913"/>
            <a:ext cx="11183906" cy="684803"/>
          </a:xfrm>
          <a:prstGeom prst="rect">
            <a:avLst/>
          </a:prstGeom>
          <a:noFill/>
        </p:spPr>
        <p:txBody>
          <a:bodyPr wrap="square">
            <a:spAutoFit/>
          </a:bodyPr>
          <a:lstStyle/>
          <a:p>
            <a:pPr>
              <a:lnSpc>
                <a:spcPct val="150000"/>
              </a:lnSpc>
            </a:pPr>
            <a:r>
              <a:rPr lang="en-US" sz="2800" b="1" dirty="0">
                <a:latin typeface="Nunito Sans" pitchFamily="2" charset="0"/>
              </a:rPr>
              <a:t>					THANK YOU…</a:t>
            </a:r>
            <a:endParaRPr lang="en-US" sz="2800" dirty="0">
              <a:latin typeface="Nunito Sans" pitchFamily="2" charset="0"/>
            </a:endParaRPr>
          </a:p>
        </p:txBody>
      </p:sp>
    </p:spTree>
    <p:extLst>
      <p:ext uri="{BB962C8B-B14F-4D97-AF65-F5344CB8AC3E}">
        <p14:creationId xmlns:p14="http://schemas.microsoft.com/office/powerpoint/2010/main" val="4147787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A4E33D28-5192-71D9-6D2D-C437920071EB}"/>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84DA8F17-57AD-AA27-D7F6-713E95248699}"/>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								MULTI-LAYER PERCEPTRON</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7E5964D7-F136-A512-7FEA-E4E4FADFC7B9}"/>
              </a:ext>
            </a:extLst>
          </p:cNvPr>
          <p:cNvPicPr preferRelativeResize="0"/>
          <p:nvPr/>
        </p:nvPicPr>
        <p:blipFill rotWithShape="1">
          <a:blip r:embed="rId3"/>
          <a:srcRect/>
          <a:stretch>
            <a:fillRect/>
          </a:stretch>
        </p:blipFill>
        <p:spPr>
          <a:xfrm>
            <a:off x="9923488" y="6625652"/>
            <a:ext cx="1958775" cy="205730"/>
          </a:xfrm>
          <a:prstGeom prst="rect">
            <a:avLst/>
          </a:prstGeom>
          <a:noFill/>
          <a:ln>
            <a:noFill/>
          </a:ln>
        </p:spPr>
      </p:pic>
      <p:sp>
        <p:nvSpPr>
          <p:cNvPr id="29700" name="Rectangle 4">
            <a:extLst>
              <a:ext uri="{FF2B5EF4-FFF2-40B4-BE49-F238E27FC236}">
                <a16:creationId xmlns:a16="http://schemas.microsoft.com/office/drawing/2014/main" id="{54E84F45-1618-FD03-E981-E189E1A3FA38}"/>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FF9E8AA9-B55E-1D14-4AEE-1D8835A1F0EC}"/>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A51DDAF4-6157-656B-1570-2082401F4CC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09FD09AF-47D8-5295-1120-3A9A12A6888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0383E9EF-8E0F-07FD-C38B-C78022D923F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E8875DD5-B367-5C1C-1D15-C9B7CE511A2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D670E4AE-C347-D7E8-797E-469EC169E8A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 name="TextBox 3">
            <a:extLst>
              <a:ext uri="{FF2B5EF4-FFF2-40B4-BE49-F238E27FC236}">
                <a16:creationId xmlns:a16="http://schemas.microsoft.com/office/drawing/2014/main" id="{F4C2EEB1-63F7-955B-9CE0-B1906CC58E70}"/>
              </a:ext>
            </a:extLst>
          </p:cNvPr>
          <p:cNvSpPr txBox="1"/>
          <p:nvPr/>
        </p:nvSpPr>
        <p:spPr>
          <a:xfrm>
            <a:off x="854439" y="346457"/>
            <a:ext cx="11167672" cy="6517169"/>
          </a:xfrm>
          <a:prstGeom prst="rect">
            <a:avLst/>
          </a:prstGeom>
          <a:noFill/>
        </p:spPr>
        <p:txBody>
          <a:bodyPr wrap="square">
            <a:spAutoFit/>
          </a:bodyPr>
          <a:lstStyle/>
          <a:p>
            <a:pPr marL="342900" indent="-342900">
              <a:lnSpc>
                <a:spcPct val="150000"/>
              </a:lnSpc>
              <a:buFont typeface="Arial" panose="020B0604020202020204" pitchFamily="34" charset="0"/>
              <a:buChar char="•"/>
            </a:pPr>
            <a:endParaRPr lang="en-US" sz="2000" dirty="0">
              <a:latin typeface="Nunito Sans" pitchFamily="2" charset="0"/>
            </a:endParaRPr>
          </a:p>
          <a:p>
            <a:pPr>
              <a:lnSpc>
                <a:spcPct val="150000"/>
              </a:lnSpc>
            </a:pPr>
            <a:r>
              <a:rPr lang="en-US" sz="2000" b="1" dirty="0">
                <a:latin typeface="Nunito Sans" pitchFamily="2" charset="0"/>
              </a:rPr>
              <a:t>3. Activation Function:</a:t>
            </a:r>
          </a:p>
          <a:p>
            <a:pPr marL="342900" indent="-342900">
              <a:lnSpc>
                <a:spcPct val="150000"/>
              </a:lnSpc>
              <a:buFont typeface="Arial" panose="020B0604020202020204" pitchFamily="34" charset="0"/>
              <a:buChar char="•"/>
            </a:pPr>
            <a:r>
              <a:rPr lang="en-US" sz="2000" dirty="0">
                <a:latin typeface="Nunito Sans" pitchFamily="2" charset="0"/>
              </a:rPr>
              <a:t>Nodes typically use a sigmoid activation function, which maps real-valued inputs to values between 0 and 1.</a:t>
            </a:r>
          </a:p>
          <a:p>
            <a:pPr marL="342900" indent="-342900">
              <a:lnSpc>
                <a:spcPct val="150000"/>
              </a:lnSpc>
              <a:buFont typeface="Arial" panose="020B0604020202020204" pitchFamily="34" charset="0"/>
              <a:buChar char="•"/>
            </a:pPr>
            <a:r>
              <a:rPr lang="en-US" sz="2000" dirty="0">
                <a:latin typeface="Nunito Sans" pitchFamily="2" charset="0"/>
              </a:rPr>
              <a:t>Sigmoid formula:</a:t>
            </a:r>
          </a:p>
          <a:p>
            <a:pPr>
              <a:lnSpc>
                <a:spcPct val="150000"/>
              </a:lnSpc>
            </a:pPr>
            <a:endParaRPr lang="en-US" sz="2000" dirty="0">
              <a:latin typeface="Nunito Sans" pitchFamily="2" charset="0"/>
            </a:endParaRPr>
          </a:p>
          <a:p>
            <a:pPr>
              <a:lnSpc>
                <a:spcPct val="150000"/>
              </a:lnSpc>
            </a:pPr>
            <a:r>
              <a:rPr lang="en-US" sz="2000" b="1" dirty="0">
                <a:latin typeface="Nunito Sans" pitchFamily="2" charset="0"/>
              </a:rPr>
              <a:t>4. Limitations of Single-Layer </a:t>
            </a:r>
            <a:r>
              <a:rPr lang="en-US" sz="2000" b="1" dirty="0" err="1">
                <a:latin typeface="Nunito Sans" pitchFamily="2" charset="0"/>
              </a:rPr>
              <a:t>Perceptrons</a:t>
            </a:r>
            <a:r>
              <a:rPr lang="en-US" sz="2000" b="1" dirty="0">
                <a:latin typeface="Nunito Sans" pitchFamily="2" charset="0"/>
              </a:rPr>
              <a:t>:</a:t>
            </a:r>
          </a:p>
          <a:p>
            <a:pPr marL="285750" indent="-285750">
              <a:lnSpc>
                <a:spcPct val="150000"/>
              </a:lnSpc>
              <a:buFont typeface="Arial" panose="020B0604020202020204" pitchFamily="34" charset="0"/>
              <a:buChar char="•"/>
            </a:pPr>
            <a:r>
              <a:rPr lang="en-US" sz="2000" dirty="0">
                <a:latin typeface="Nunito Sans" pitchFamily="2" charset="0"/>
              </a:rPr>
              <a:t>Can only approximate linear functions of inputs.</a:t>
            </a:r>
          </a:p>
          <a:p>
            <a:pPr marL="285750" indent="-285750">
              <a:lnSpc>
                <a:spcPct val="150000"/>
              </a:lnSpc>
              <a:buFont typeface="Arial" panose="020B0604020202020204" pitchFamily="34" charset="0"/>
              <a:buChar char="•"/>
            </a:pPr>
            <a:r>
              <a:rPr lang="en-US" sz="2000" dirty="0">
                <a:latin typeface="Nunito Sans" pitchFamily="2" charset="0"/>
              </a:rPr>
              <a:t>Cannot solve nonlinear problems (e.g., XOR problem).</a:t>
            </a:r>
          </a:p>
          <a:p>
            <a:pPr marL="285750" indent="-285750">
              <a:lnSpc>
                <a:spcPct val="150000"/>
              </a:lnSpc>
              <a:buFont typeface="Arial" panose="020B0604020202020204" pitchFamily="34" charset="0"/>
              <a:buChar char="•"/>
            </a:pPr>
            <a:r>
              <a:rPr lang="en-US" sz="2000" dirty="0">
                <a:latin typeface="Nunito Sans" pitchFamily="2" charset="0"/>
              </a:rPr>
              <a:t>Ineffective for nonlinear regression.</a:t>
            </a:r>
          </a:p>
          <a:p>
            <a:pPr>
              <a:lnSpc>
                <a:spcPct val="150000"/>
              </a:lnSpc>
            </a:pPr>
            <a:endParaRPr lang="en-US" sz="2000" dirty="0">
              <a:latin typeface="Nunito Sans" pitchFamily="2" charset="0"/>
            </a:endParaRPr>
          </a:p>
          <a:p>
            <a:pPr>
              <a:lnSpc>
                <a:spcPct val="150000"/>
              </a:lnSpc>
            </a:pPr>
            <a:r>
              <a:rPr lang="en-US" sz="2000" b="1" dirty="0">
                <a:latin typeface="Nunito Sans" pitchFamily="2" charset="0"/>
              </a:rPr>
              <a:t>5. Advantages of MLP:</a:t>
            </a:r>
          </a:p>
          <a:p>
            <a:pPr marL="285750" indent="-285750">
              <a:lnSpc>
                <a:spcPct val="150000"/>
              </a:lnSpc>
              <a:buFont typeface="Arial" panose="020B0604020202020204" pitchFamily="34" charset="0"/>
              <a:buChar char="•"/>
            </a:pPr>
            <a:r>
              <a:rPr lang="en-US" sz="2000" b="1" dirty="0">
                <a:latin typeface="Nunito Sans" pitchFamily="2" charset="0"/>
              </a:rPr>
              <a:t>Nonlinear</a:t>
            </a:r>
            <a:r>
              <a:rPr lang="en-US" sz="2000" dirty="0">
                <a:latin typeface="Nunito Sans" pitchFamily="2" charset="0"/>
              </a:rPr>
              <a:t> </a:t>
            </a:r>
            <a:r>
              <a:rPr lang="en-US" sz="2000" b="1" dirty="0">
                <a:latin typeface="Nunito Sans" pitchFamily="2" charset="0"/>
              </a:rPr>
              <a:t>Discriminants</a:t>
            </a:r>
            <a:r>
              <a:rPr lang="en-US" sz="2000" dirty="0">
                <a:latin typeface="Nunito Sans" pitchFamily="2" charset="0"/>
              </a:rPr>
              <a:t>: MLP can classify data points that are not linearly separable.</a:t>
            </a:r>
          </a:p>
          <a:p>
            <a:pPr marL="285750" indent="-285750">
              <a:lnSpc>
                <a:spcPct val="150000"/>
              </a:lnSpc>
              <a:buFont typeface="Arial" panose="020B0604020202020204" pitchFamily="34" charset="0"/>
              <a:buChar char="•"/>
            </a:pPr>
            <a:r>
              <a:rPr lang="en-US" sz="2000" b="1" dirty="0">
                <a:latin typeface="Nunito Sans" pitchFamily="2" charset="0"/>
              </a:rPr>
              <a:t>Nonlinear Regression</a:t>
            </a:r>
            <a:r>
              <a:rPr lang="en-US" sz="2000" dirty="0">
                <a:latin typeface="Nunito Sans" pitchFamily="2" charset="0"/>
              </a:rPr>
              <a:t>: Capable of approximating nonlinear functions.</a:t>
            </a:r>
            <a:endParaRPr lang="en-IN" sz="2000" dirty="0">
              <a:latin typeface="Nunito Sans" pitchFamily="2" charset="0"/>
            </a:endParaRPr>
          </a:p>
        </p:txBody>
      </p:sp>
      <p:pic>
        <p:nvPicPr>
          <p:cNvPr id="5" name="Picture 4">
            <a:extLst>
              <a:ext uri="{FF2B5EF4-FFF2-40B4-BE49-F238E27FC236}">
                <a16:creationId xmlns:a16="http://schemas.microsoft.com/office/drawing/2014/main" id="{2187ED37-633A-7130-DE75-F3B912C19055}"/>
              </a:ext>
            </a:extLst>
          </p:cNvPr>
          <p:cNvPicPr>
            <a:picLocks noChangeAspect="1"/>
          </p:cNvPicPr>
          <p:nvPr/>
        </p:nvPicPr>
        <p:blipFill>
          <a:blip r:embed="rId4"/>
          <a:stretch>
            <a:fillRect/>
          </a:stretch>
        </p:blipFill>
        <p:spPr>
          <a:xfrm>
            <a:off x="3604271" y="2193149"/>
            <a:ext cx="1822165" cy="704018"/>
          </a:xfrm>
          <a:prstGeom prst="rect">
            <a:avLst/>
          </a:prstGeom>
        </p:spPr>
      </p:pic>
    </p:spTree>
    <p:extLst>
      <p:ext uri="{BB962C8B-B14F-4D97-AF65-F5344CB8AC3E}">
        <p14:creationId xmlns:p14="http://schemas.microsoft.com/office/powerpoint/2010/main" val="4200291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A1A98AF-DCDD-6CAE-CFB5-6C4016849A7F}"/>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EE44B081-FCF2-39B2-6D1A-606903433F75}"/>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								MULTI-LAYER PERCEPTRON</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5E849789-BDDA-1DA3-4B63-9AB10804669A}"/>
              </a:ext>
            </a:extLst>
          </p:cNvPr>
          <p:cNvPicPr preferRelativeResize="0"/>
          <p:nvPr/>
        </p:nvPicPr>
        <p:blipFill rotWithShape="1">
          <a:blip r:embed="rId3"/>
          <a:srcRect/>
          <a:stretch>
            <a:fillRect/>
          </a:stretch>
        </p:blipFill>
        <p:spPr>
          <a:xfrm>
            <a:off x="9938480" y="6580683"/>
            <a:ext cx="1958774" cy="205732"/>
          </a:xfrm>
          <a:prstGeom prst="rect">
            <a:avLst/>
          </a:prstGeom>
          <a:noFill/>
          <a:ln>
            <a:noFill/>
          </a:ln>
        </p:spPr>
      </p:pic>
      <p:sp>
        <p:nvSpPr>
          <p:cNvPr id="29700" name="Rectangle 4">
            <a:extLst>
              <a:ext uri="{FF2B5EF4-FFF2-40B4-BE49-F238E27FC236}">
                <a16:creationId xmlns:a16="http://schemas.microsoft.com/office/drawing/2014/main" id="{43B8C3E0-C43F-FD9C-5789-442A0BE13645}"/>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91F46057-849A-6806-E592-51BAB4CB9F57}"/>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21C29D80-CDE3-E59A-89E2-5F5975B91A3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304139F4-1A31-4992-67F9-58E37104843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BEF9C913-C3EA-E21E-6E39-ACC41868C2E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2518C06A-897C-8E97-1AD0-E2B82D6438C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BA90F1AD-BDD2-4B00-B669-8DAD412AB5F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 name="TextBox 3">
            <a:extLst>
              <a:ext uri="{FF2B5EF4-FFF2-40B4-BE49-F238E27FC236}">
                <a16:creationId xmlns:a16="http://schemas.microsoft.com/office/drawing/2014/main" id="{51B134FE-4E94-F7ED-6198-EEB3DC91BC9C}"/>
              </a:ext>
            </a:extLst>
          </p:cNvPr>
          <p:cNvSpPr txBox="1"/>
          <p:nvPr/>
        </p:nvSpPr>
        <p:spPr>
          <a:xfrm>
            <a:off x="854439" y="1006020"/>
            <a:ext cx="11167672" cy="4670509"/>
          </a:xfrm>
          <a:prstGeom prst="rect">
            <a:avLst/>
          </a:prstGeom>
          <a:noFill/>
        </p:spPr>
        <p:txBody>
          <a:bodyPr wrap="square">
            <a:spAutoFit/>
          </a:bodyPr>
          <a:lstStyle/>
          <a:p>
            <a:pPr>
              <a:lnSpc>
                <a:spcPct val="150000"/>
              </a:lnSpc>
            </a:pPr>
            <a:r>
              <a:rPr lang="en-IN" sz="2000" b="1" dirty="0">
                <a:latin typeface="Nunito Sans" pitchFamily="2" charset="0"/>
              </a:rPr>
              <a:t>6. Examples:</a:t>
            </a:r>
          </a:p>
          <a:p>
            <a:pPr marL="285750" indent="-285750">
              <a:lnSpc>
                <a:spcPct val="150000"/>
              </a:lnSpc>
              <a:buFont typeface="Arial" panose="020B0604020202020204" pitchFamily="34" charset="0"/>
              <a:buChar char="•"/>
            </a:pPr>
            <a:r>
              <a:rPr lang="en-IN" sz="2000" b="1" dirty="0">
                <a:latin typeface="Nunito Sans" pitchFamily="2" charset="0"/>
              </a:rPr>
              <a:t>XOR Problem: </a:t>
            </a:r>
            <a:r>
              <a:rPr lang="en-IN" sz="2000" dirty="0">
                <a:latin typeface="Nunito Sans" pitchFamily="2" charset="0"/>
              </a:rPr>
              <a:t>A single-layer perceptron cannot solve the XOR problem because it is not linearly separable.</a:t>
            </a:r>
          </a:p>
          <a:p>
            <a:pPr marL="742950" lvl="1" indent="-285750">
              <a:lnSpc>
                <a:spcPct val="150000"/>
              </a:lnSpc>
              <a:buFont typeface="Arial" panose="020B0604020202020204" pitchFamily="34" charset="0"/>
              <a:buChar char="•"/>
            </a:pPr>
            <a:r>
              <a:rPr lang="en-IN" sz="2000" dirty="0">
                <a:latin typeface="Nunito Sans" pitchFamily="2" charset="0"/>
              </a:rPr>
              <a:t>MLP with two hidden units can solve XOR by implementing two AND operations, with an OR operation in the output.</a:t>
            </a:r>
          </a:p>
          <a:p>
            <a:pPr>
              <a:lnSpc>
                <a:spcPct val="150000"/>
              </a:lnSpc>
            </a:pPr>
            <a:endParaRPr lang="en-IN" sz="2000" dirty="0">
              <a:latin typeface="Nunito Sans" pitchFamily="2" charset="0"/>
            </a:endParaRPr>
          </a:p>
          <a:p>
            <a:pPr>
              <a:lnSpc>
                <a:spcPct val="150000"/>
              </a:lnSpc>
            </a:pPr>
            <a:r>
              <a:rPr lang="en-IN" sz="2000" b="1" dirty="0">
                <a:latin typeface="Nunito Sans" pitchFamily="2" charset="0"/>
              </a:rPr>
              <a:t>7. Generalization:</a:t>
            </a:r>
          </a:p>
          <a:p>
            <a:pPr marL="285750" indent="-285750">
              <a:lnSpc>
                <a:spcPct val="150000"/>
              </a:lnSpc>
              <a:buFont typeface="Arial" panose="020B0604020202020204" pitchFamily="34" charset="0"/>
              <a:buChar char="•"/>
            </a:pPr>
            <a:r>
              <a:rPr lang="en-IN" sz="2000" dirty="0">
                <a:latin typeface="Nunito Sans" pitchFamily="2" charset="0"/>
              </a:rPr>
              <a:t>MLP can include multiple hidden layers, each performing nonlinear transformations of inputs from the previous layer.</a:t>
            </a:r>
          </a:p>
          <a:p>
            <a:pPr marL="285750" indent="-285750">
              <a:lnSpc>
                <a:spcPct val="150000"/>
              </a:lnSpc>
              <a:buFont typeface="Arial" panose="020B0604020202020204" pitchFamily="34" charset="0"/>
              <a:buChar char="•"/>
            </a:pPr>
            <a:r>
              <a:rPr lang="en-IN" sz="2000" dirty="0">
                <a:latin typeface="Nunito Sans" pitchFamily="2" charset="0"/>
              </a:rPr>
              <a:t>Supports computation of complex functions and relationships between inputs and outputs.</a:t>
            </a:r>
          </a:p>
        </p:txBody>
      </p:sp>
    </p:spTree>
    <p:extLst>
      <p:ext uri="{BB962C8B-B14F-4D97-AF65-F5344CB8AC3E}">
        <p14:creationId xmlns:p14="http://schemas.microsoft.com/office/powerpoint/2010/main" val="1051417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8FB3E909-E8FE-0B9E-59E1-51CD4CE452EE}"/>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23DCC5B8-8313-F70E-CA57-0138F3C0D01B}"/>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								MULTI-LAYER PERCEPTRON</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F578A1C9-E7BD-D62C-1E83-2FF2D709F021}"/>
              </a:ext>
            </a:extLst>
          </p:cNvPr>
          <p:cNvPicPr preferRelativeResize="0"/>
          <p:nvPr/>
        </p:nvPicPr>
        <p:blipFill rotWithShape="1">
          <a:blip r:embed="rId3"/>
          <a:srcRect/>
          <a:stretch>
            <a:fillRect/>
          </a:stretch>
        </p:blipFill>
        <p:spPr>
          <a:xfrm>
            <a:off x="9983448" y="6535711"/>
            <a:ext cx="1898815" cy="205732"/>
          </a:xfrm>
          <a:prstGeom prst="rect">
            <a:avLst/>
          </a:prstGeom>
          <a:noFill/>
          <a:ln>
            <a:noFill/>
          </a:ln>
        </p:spPr>
      </p:pic>
      <p:sp>
        <p:nvSpPr>
          <p:cNvPr id="29700" name="Rectangle 4">
            <a:extLst>
              <a:ext uri="{FF2B5EF4-FFF2-40B4-BE49-F238E27FC236}">
                <a16:creationId xmlns:a16="http://schemas.microsoft.com/office/drawing/2014/main" id="{1575F64F-649E-7BB5-42DC-33EA79B335C4}"/>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725BE03A-B479-180A-3D1C-AEEC38DCE8E2}"/>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421D17BC-D90D-25AD-953E-28E8E14C425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858C7D5D-0A15-081C-E3F8-C15CE49579E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9C98C2A2-938D-CE77-2D88-DA8DACD5932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7AF50F55-DE5D-C9D8-760C-CB6EE77FE57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DA0F2FBC-2C45-BC28-212C-A2B81E0AC3A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 name="TextBox 3">
            <a:extLst>
              <a:ext uri="{FF2B5EF4-FFF2-40B4-BE49-F238E27FC236}">
                <a16:creationId xmlns:a16="http://schemas.microsoft.com/office/drawing/2014/main" id="{80E24F81-8CDD-A786-E31E-EFC8A531230D}"/>
              </a:ext>
            </a:extLst>
          </p:cNvPr>
          <p:cNvSpPr txBox="1"/>
          <p:nvPr/>
        </p:nvSpPr>
        <p:spPr>
          <a:xfrm>
            <a:off x="854439" y="1006025"/>
            <a:ext cx="11167672" cy="5593839"/>
          </a:xfrm>
          <a:prstGeom prst="rect">
            <a:avLst/>
          </a:prstGeom>
          <a:noFill/>
        </p:spPr>
        <p:txBody>
          <a:bodyPr wrap="square">
            <a:spAutoFit/>
          </a:bodyPr>
          <a:lstStyle/>
          <a:p>
            <a:pPr>
              <a:lnSpc>
                <a:spcPct val="150000"/>
              </a:lnSpc>
            </a:pPr>
            <a:r>
              <a:rPr lang="en-IN" sz="2000" b="1" dirty="0">
                <a:latin typeface="Nunito Sans" pitchFamily="2" charset="0"/>
              </a:rPr>
              <a:t>8. Key Elements in MLP:</a:t>
            </a:r>
          </a:p>
          <a:p>
            <a:pPr marL="342900" indent="-342900">
              <a:lnSpc>
                <a:spcPct val="150000"/>
              </a:lnSpc>
              <a:buFont typeface="Arial" panose="020B0604020202020204" pitchFamily="34" charset="0"/>
              <a:buChar char="•"/>
            </a:pPr>
            <a:r>
              <a:rPr lang="en-IN" sz="2000" b="1" dirty="0">
                <a:latin typeface="Nunito Sans" pitchFamily="2" charset="0"/>
              </a:rPr>
              <a:t>Inputs (</a:t>
            </a:r>
            <a:r>
              <a:rPr lang="en-IN" sz="2000" b="1" dirty="0" err="1">
                <a:latin typeface="Nunito Sans" pitchFamily="2" charset="0"/>
              </a:rPr>
              <a:t>xj</a:t>
            </a:r>
            <a:r>
              <a:rPr lang="en-IN" sz="2000" b="1" dirty="0">
                <a:latin typeface="Nunito Sans" pitchFamily="2" charset="0"/>
              </a:rPr>
              <a:t>): </a:t>
            </a:r>
            <a:r>
              <a:rPr lang="en-IN" sz="2000" dirty="0">
                <a:latin typeface="Nunito Sans" pitchFamily="2" charset="0"/>
              </a:rPr>
              <a:t>Represented as 𝑥𝑗,=0,...,𝑑</a:t>
            </a:r>
          </a:p>
          <a:p>
            <a:pPr marL="342900" indent="-342900">
              <a:lnSpc>
                <a:spcPct val="150000"/>
              </a:lnSpc>
              <a:buFont typeface="Arial" panose="020B0604020202020204" pitchFamily="34" charset="0"/>
              <a:buChar char="•"/>
            </a:pPr>
            <a:r>
              <a:rPr lang="en-IN" sz="2000" b="1" dirty="0">
                <a:latin typeface="Nunito Sans" pitchFamily="2" charset="0"/>
              </a:rPr>
              <a:t>Hidden Units (</a:t>
            </a:r>
            <a:r>
              <a:rPr lang="en-IN" sz="2000" b="1" dirty="0" err="1">
                <a:latin typeface="Nunito Sans" pitchFamily="2" charset="0"/>
              </a:rPr>
              <a:t>zh</a:t>
            </a:r>
            <a:r>
              <a:rPr lang="en-IN" sz="2000" b="1" dirty="0">
                <a:latin typeface="Nunito Sans" pitchFamily="2" charset="0"/>
              </a:rPr>
              <a:t>): </a:t>
            </a:r>
            <a:r>
              <a:rPr lang="en-IN" sz="2000" dirty="0">
                <a:latin typeface="Nunito Sans" pitchFamily="2" charset="0"/>
              </a:rPr>
              <a:t>Represented as                                where 𝐻 is the number of hidden units. </a:t>
            </a:r>
          </a:p>
          <a:p>
            <a:pPr>
              <a:lnSpc>
                <a:spcPct val="150000"/>
              </a:lnSpc>
            </a:pPr>
            <a:r>
              <a:rPr lang="en-IN" sz="2000" dirty="0">
                <a:latin typeface="Nunito Sans" pitchFamily="2" charset="0"/>
              </a:rPr>
              <a:t>             represents the hidden layer bias.</a:t>
            </a:r>
          </a:p>
          <a:p>
            <a:pPr marL="342900" indent="-342900">
              <a:lnSpc>
                <a:spcPct val="150000"/>
              </a:lnSpc>
              <a:buFont typeface="Arial" panose="020B0604020202020204" pitchFamily="34" charset="0"/>
              <a:buChar char="•"/>
            </a:pPr>
            <a:r>
              <a:rPr lang="en-IN" sz="2000" b="1" dirty="0">
                <a:latin typeface="Nunito Sans" pitchFamily="2" charset="0"/>
              </a:rPr>
              <a:t>Outputs (</a:t>
            </a:r>
            <a:r>
              <a:rPr lang="en-IN" sz="2000" b="1" dirty="0" err="1">
                <a:latin typeface="Nunito Sans" pitchFamily="2" charset="0"/>
              </a:rPr>
              <a:t>yi</a:t>
            </a:r>
            <a:r>
              <a:rPr lang="en-IN" sz="2000" b="1" dirty="0">
                <a:latin typeface="Nunito Sans" pitchFamily="2" charset="0"/>
              </a:rPr>
              <a:t>): </a:t>
            </a:r>
            <a:r>
              <a:rPr lang="en-IN" sz="2000" dirty="0">
                <a:latin typeface="Nunito Sans" pitchFamily="2" charset="0"/>
              </a:rPr>
              <a:t>Represented as 𝑦𝑖,𝑖=1,...,𝐾</a:t>
            </a:r>
          </a:p>
          <a:p>
            <a:pPr marL="342900" indent="-342900">
              <a:lnSpc>
                <a:spcPct val="150000"/>
              </a:lnSpc>
              <a:buFont typeface="Arial" panose="020B0604020202020204" pitchFamily="34" charset="0"/>
              <a:buChar char="•"/>
            </a:pPr>
            <a:r>
              <a:rPr lang="en-IN" sz="2000" b="1" dirty="0">
                <a:latin typeface="Nunito Sans" pitchFamily="2" charset="0"/>
              </a:rPr>
              <a:t>Weights (𝑤ℎ𝑗, 𝑣𝑖ℎ):​ </a:t>
            </a:r>
          </a:p>
          <a:p>
            <a:pPr marL="342900" indent="-342900">
              <a:lnSpc>
                <a:spcPct val="150000"/>
              </a:lnSpc>
              <a:buFont typeface="Arial" panose="020B0604020202020204" pitchFamily="34" charset="0"/>
              <a:buChar char="•"/>
            </a:pPr>
            <a:r>
              <a:rPr lang="en-IN" sz="2000" dirty="0">
                <a:latin typeface="Nunito Sans" pitchFamily="2" charset="0"/>
              </a:rPr>
              <a:t>        Weights between input and hidden layers.</a:t>
            </a:r>
          </a:p>
          <a:p>
            <a:pPr marL="342900" indent="-342900">
              <a:lnSpc>
                <a:spcPct val="150000"/>
              </a:lnSpc>
              <a:buFont typeface="Arial" panose="020B0604020202020204" pitchFamily="34" charset="0"/>
              <a:buChar char="•"/>
            </a:pPr>
            <a:r>
              <a:rPr lang="en-IN" sz="2000" dirty="0">
                <a:latin typeface="Nunito Sans" pitchFamily="2" charset="0"/>
              </a:rPr>
              <a:t>𝑣𝑖ℎ​ : Weights between hidden and output layers.</a:t>
            </a:r>
          </a:p>
          <a:p>
            <a:pPr marL="342900" indent="-342900">
              <a:lnSpc>
                <a:spcPct val="150000"/>
              </a:lnSpc>
              <a:buFont typeface="Arial" panose="020B0604020202020204" pitchFamily="34" charset="0"/>
              <a:buChar char="•"/>
            </a:pPr>
            <a:endParaRPr lang="en-IN" sz="2000" dirty="0">
              <a:latin typeface="Nunito Sans" pitchFamily="2" charset="0"/>
            </a:endParaRPr>
          </a:p>
          <a:p>
            <a:pPr>
              <a:lnSpc>
                <a:spcPct val="150000"/>
              </a:lnSpc>
            </a:pPr>
            <a:r>
              <a:rPr lang="en-IN" sz="2000" b="1" dirty="0">
                <a:latin typeface="Nunito Sans" pitchFamily="2" charset="0"/>
              </a:rPr>
              <a:t>9.Flexibility:</a:t>
            </a:r>
          </a:p>
          <a:p>
            <a:pPr marL="342900" indent="-342900">
              <a:lnSpc>
                <a:spcPct val="150000"/>
              </a:lnSpc>
              <a:buFont typeface="Arial" panose="020B0604020202020204" pitchFamily="34" charset="0"/>
              <a:buChar char="•"/>
            </a:pPr>
            <a:r>
              <a:rPr lang="en-IN" sz="2000" dirty="0">
                <a:latin typeface="Nunito Sans" pitchFamily="2" charset="0"/>
              </a:rPr>
              <a:t>MLP is not limited to one hidden layer and can include additional layers for more complex functions of inputs.</a:t>
            </a:r>
          </a:p>
        </p:txBody>
      </p:sp>
      <p:pic>
        <p:nvPicPr>
          <p:cNvPr id="5" name="Picture 4">
            <a:extLst>
              <a:ext uri="{FF2B5EF4-FFF2-40B4-BE49-F238E27FC236}">
                <a16:creationId xmlns:a16="http://schemas.microsoft.com/office/drawing/2014/main" id="{739FCAA3-BD33-1099-AA56-574B3F6D5EF3}"/>
              </a:ext>
            </a:extLst>
          </p:cNvPr>
          <p:cNvPicPr>
            <a:picLocks noChangeAspect="1"/>
          </p:cNvPicPr>
          <p:nvPr/>
        </p:nvPicPr>
        <p:blipFill>
          <a:blip r:embed="rId4"/>
          <a:stretch>
            <a:fillRect/>
          </a:stretch>
        </p:blipFill>
        <p:spPr>
          <a:xfrm>
            <a:off x="5382868" y="1998991"/>
            <a:ext cx="1812407" cy="419288"/>
          </a:xfrm>
          <a:prstGeom prst="rect">
            <a:avLst/>
          </a:prstGeom>
        </p:spPr>
      </p:pic>
      <p:pic>
        <p:nvPicPr>
          <p:cNvPr id="7" name="Picture 6">
            <a:extLst>
              <a:ext uri="{FF2B5EF4-FFF2-40B4-BE49-F238E27FC236}">
                <a16:creationId xmlns:a16="http://schemas.microsoft.com/office/drawing/2014/main" id="{203BBCD4-7E69-ED53-5075-4E1C707EBA56}"/>
              </a:ext>
            </a:extLst>
          </p:cNvPr>
          <p:cNvPicPr>
            <a:picLocks noChangeAspect="1"/>
          </p:cNvPicPr>
          <p:nvPr/>
        </p:nvPicPr>
        <p:blipFill>
          <a:blip r:embed="rId5"/>
          <a:stretch>
            <a:fillRect/>
          </a:stretch>
        </p:blipFill>
        <p:spPr>
          <a:xfrm>
            <a:off x="1304139" y="2433270"/>
            <a:ext cx="404735" cy="421599"/>
          </a:xfrm>
          <a:prstGeom prst="rect">
            <a:avLst/>
          </a:prstGeom>
        </p:spPr>
      </p:pic>
      <p:pic>
        <p:nvPicPr>
          <p:cNvPr id="9" name="Picture 8">
            <a:extLst>
              <a:ext uri="{FF2B5EF4-FFF2-40B4-BE49-F238E27FC236}">
                <a16:creationId xmlns:a16="http://schemas.microsoft.com/office/drawing/2014/main" id="{5A09D034-CB30-0F71-0E1D-A298C7CF5538}"/>
              </a:ext>
            </a:extLst>
          </p:cNvPr>
          <p:cNvPicPr>
            <a:picLocks noChangeAspect="1"/>
          </p:cNvPicPr>
          <p:nvPr/>
        </p:nvPicPr>
        <p:blipFill>
          <a:blip r:embed="rId6"/>
          <a:stretch>
            <a:fillRect/>
          </a:stretch>
        </p:blipFill>
        <p:spPr>
          <a:xfrm>
            <a:off x="1229189" y="3792407"/>
            <a:ext cx="554635" cy="429842"/>
          </a:xfrm>
          <a:prstGeom prst="rect">
            <a:avLst/>
          </a:prstGeom>
        </p:spPr>
      </p:pic>
    </p:spTree>
    <p:extLst>
      <p:ext uri="{BB962C8B-B14F-4D97-AF65-F5344CB8AC3E}">
        <p14:creationId xmlns:p14="http://schemas.microsoft.com/office/powerpoint/2010/main" val="712545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6DAF5A2E-5906-9636-7AE5-92E9594EF697}"/>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4556B676-21F2-08EB-A500-E9852332DE59}"/>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ACTIVATION FUNCTIONS IN NEURAL NETWORKS</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B3F3778C-4942-3F4F-9D22-9F4199A73257}"/>
              </a:ext>
            </a:extLst>
          </p:cNvPr>
          <p:cNvPicPr preferRelativeResize="0"/>
          <p:nvPr/>
        </p:nvPicPr>
        <p:blipFill rotWithShape="1">
          <a:blip r:embed="rId3"/>
          <a:srcRect/>
          <a:stretch>
            <a:fillRect/>
          </a:stretch>
        </p:blipFill>
        <p:spPr>
          <a:xfrm>
            <a:off x="10058400" y="6026043"/>
            <a:ext cx="1823864" cy="190059"/>
          </a:xfrm>
          <a:prstGeom prst="rect">
            <a:avLst/>
          </a:prstGeom>
          <a:noFill/>
          <a:ln>
            <a:noFill/>
          </a:ln>
        </p:spPr>
      </p:pic>
      <p:sp>
        <p:nvSpPr>
          <p:cNvPr id="29700" name="Rectangle 4">
            <a:extLst>
              <a:ext uri="{FF2B5EF4-FFF2-40B4-BE49-F238E27FC236}">
                <a16:creationId xmlns:a16="http://schemas.microsoft.com/office/drawing/2014/main" id="{19C4FC4D-953A-EFCC-C4BC-80365110E7A2}"/>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D4DB992F-6FD7-1FBC-312A-903D5DF23935}"/>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35EC95EC-170B-471D-73B7-A3723784947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2A1E34C0-AA5E-FCF9-2114-548D7890938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18D040FF-D29E-6E33-99D1-7256A44DFA0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31160B86-8A56-D448-FCDC-74329EE70F9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E9BBE326-7A67-41FC-FC64-807D7EDA244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 name="TextBox 3">
            <a:extLst>
              <a:ext uri="{FF2B5EF4-FFF2-40B4-BE49-F238E27FC236}">
                <a16:creationId xmlns:a16="http://schemas.microsoft.com/office/drawing/2014/main" id="{8F411D3B-555C-50F9-8620-A5318524A89C}"/>
              </a:ext>
            </a:extLst>
          </p:cNvPr>
          <p:cNvSpPr txBox="1"/>
          <p:nvPr/>
        </p:nvSpPr>
        <p:spPr>
          <a:xfrm>
            <a:off x="689548" y="811134"/>
            <a:ext cx="12002580" cy="6055504"/>
          </a:xfrm>
          <a:prstGeom prst="rect">
            <a:avLst/>
          </a:prstGeom>
          <a:noFill/>
        </p:spPr>
        <p:txBody>
          <a:bodyPr wrap="square">
            <a:spAutoFit/>
          </a:bodyPr>
          <a:lstStyle/>
          <a:p>
            <a:pPr>
              <a:lnSpc>
                <a:spcPct val="150000"/>
              </a:lnSpc>
            </a:pPr>
            <a:r>
              <a:rPr lang="en-US" sz="2000" b="1" dirty="0">
                <a:latin typeface="Nunito Sans" pitchFamily="2" charset="0"/>
              </a:rPr>
              <a:t>1. Definition and Inspiration:</a:t>
            </a:r>
          </a:p>
          <a:p>
            <a:pPr marL="342900" indent="-342900">
              <a:lnSpc>
                <a:spcPct val="150000"/>
              </a:lnSpc>
              <a:buFont typeface="Arial" panose="020B0604020202020204" pitchFamily="34" charset="0"/>
              <a:buChar char="•"/>
            </a:pPr>
            <a:r>
              <a:rPr lang="en-US" sz="2000" dirty="0">
                <a:latin typeface="Nunito Sans" pitchFamily="2" charset="0"/>
              </a:rPr>
              <a:t>An</a:t>
            </a:r>
            <a:r>
              <a:rPr lang="en-US" sz="2000" b="1" dirty="0">
                <a:latin typeface="Nunito Sans" pitchFamily="2" charset="0"/>
              </a:rPr>
              <a:t> Artificial Neural Network (ANN) </a:t>
            </a:r>
            <a:r>
              <a:rPr lang="en-US" sz="2000" dirty="0">
                <a:latin typeface="Nunito Sans" pitchFamily="2" charset="0"/>
              </a:rPr>
              <a:t>is an information-processing system inspired by the brain.</a:t>
            </a:r>
          </a:p>
          <a:p>
            <a:pPr marL="342900" indent="-342900">
              <a:lnSpc>
                <a:spcPct val="150000"/>
              </a:lnSpc>
              <a:buFont typeface="Arial" panose="020B0604020202020204" pitchFamily="34" charset="0"/>
              <a:buChar char="•"/>
            </a:pPr>
            <a:r>
              <a:rPr lang="en-US" sz="2000" dirty="0">
                <a:latin typeface="Nunito Sans" pitchFamily="2" charset="0"/>
              </a:rPr>
              <a:t>Like humans, ANNs learn through imitation via a learning process that adjusts the connections (synapses) between neurons.</a:t>
            </a:r>
          </a:p>
          <a:p>
            <a:pPr>
              <a:lnSpc>
                <a:spcPct val="150000"/>
              </a:lnSpc>
            </a:pPr>
            <a:r>
              <a:rPr lang="en-US" sz="2000" b="1" dirty="0">
                <a:latin typeface="Nunito Sans" pitchFamily="2" charset="0"/>
              </a:rPr>
              <a:t>2. Learning Mechanism:</a:t>
            </a:r>
          </a:p>
          <a:p>
            <a:pPr>
              <a:lnSpc>
                <a:spcPct val="150000"/>
              </a:lnSpc>
            </a:pPr>
            <a:r>
              <a:rPr lang="en-US" sz="2000" dirty="0">
                <a:latin typeface="Nunito Sans" pitchFamily="2" charset="0"/>
              </a:rPr>
              <a:t>ANNs adapt for specific tasks like </a:t>
            </a:r>
            <a:r>
              <a:rPr lang="en-US" sz="2000" b="1" dirty="0">
                <a:latin typeface="Nunito Sans" pitchFamily="2" charset="0"/>
              </a:rPr>
              <a:t>pattern recognition </a:t>
            </a:r>
            <a:r>
              <a:rPr lang="en-US" sz="2000" dirty="0">
                <a:latin typeface="Nunito Sans" pitchFamily="2" charset="0"/>
              </a:rPr>
              <a:t>or </a:t>
            </a:r>
            <a:r>
              <a:rPr lang="en-US" sz="2000" b="1" dirty="0">
                <a:latin typeface="Nunito Sans" pitchFamily="2" charset="0"/>
              </a:rPr>
              <a:t>data classification </a:t>
            </a:r>
            <a:r>
              <a:rPr lang="en-US" sz="2000" dirty="0">
                <a:latin typeface="Nunito Sans" pitchFamily="2" charset="0"/>
              </a:rPr>
              <a:t>by modifying the interconnections between neurons based on learning.</a:t>
            </a:r>
          </a:p>
          <a:p>
            <a:pPr>
              <a:lnSpc>
                <a:spcPct val="150000"/>
              </a:lnSpc>
            </a:pPr>
            <a:r>
              <a:rPr lang="en-US" sz="2000" b="1" dirty="0">
                <a:latin typeface="Nunito Sans" pitchFamily="2" charset="0"/>
              </a:rPr>
              <a:t>3. Design Decision:</a:t>
            </a:r>
          </a:p>
          <a:p>
            <a:pPr>
              <a:lnSpc>
                <a:spcPct val="150000"/>
              </a:lnSpc>
            </a:pPr>
            <a:r>
              <a:rPr lang="en-US" sz="2000" dirty="0">
                <a:latin typeface="Nunito Sans" pitchFamily="2" charset="0"/>
              </a:rPr>
              <a:t>Choosing the right activation function for the input layer, hidden layer, and output layer is a </a:t>
            </a:r>
          </a:p>
          <a:p>
            <a:pPr>
              <a:lnSpc>
                <a:spcPct val="150000"/>
              </a:lnSpc>
            </a:pPr>
            <a:r>
              <a:rPr lang="en-US" sz="2000" dirty="0">
                <a:latin typeface="Nunito Sans" pitchFamily="2" charset="0"/>
              </a:rPr>
              <a:t>critical part of designing a neural network. </a:t>
            </a:r>
          </a:p>
          <a:p>
            <a:pPr>
              <a:lnSpc>
                <a:spcPct val="150000"/>
              </a:lnSpc>
            </a:pPr>
            <a:r>
              <a:rPr lang="en-US" sz="2000" b="1" dirty="0">
                <a:latin typeface="Nunito Sans" pitchFamily="2" charset="0"/>
              </a:rPr>
              <a:t>4.Neurons in Neural Networks:</a:t>
            </a:r>
          </a:p>
          <a:p>
            <a:pPr marL="342900" indent="-342900">
              <a:lnSpc>
                <a:spcPct val="150000"/>
              </a:lnSpc>
              <a:buFont typeface="Arial" panose="020B0604020202020204" pitchFamily="34" charset="0"/>
              <a:buChar char="•"/>
            </a:pPr>
            <a:r>
              <a:rPr lang="en-US" sz="2000" b="1" dirty="0">
                <a:latin typeface="Nunito Sans" pitchFamily="2" charset="0"/>
              </a:rPr>
              <a:t>Components</a:t>
            </a:r>
            <a:r>
              <a:rPr lang="en-US" sz="2000" dirty="0">
                <a:latin typeface="Nunito Sans" pitchFamily="2" charset="0"/>
              </a:rPr>
              <a:t>: Neurons work with </a:t>
            </a:r>
            <a:r>
              <a:rPr lang="en-US" sz="2000" b="1" dirty="0">
                <a:latin typeface="Nunito Sans" pitchFamily="2" charset="0"/>
              </a:rPr>
              <a:t>weights, biases, and an activation function</a:t>
            </a:r>
            <a:r>
              <a:rPr lang="en-US" sz="2000" dirty="0">
                <a:latin typeface="Nunito Sans" pitchFamily="2" charset="0"/>
              </a:rPr>
              <a:t>.</a:t>
            </a:r>
          </a:p>
          <a:p>
            <a:pPr marL="342900" indent="-342900">
              <a:lnSpc>
                <a:spcPct val="150000"/>
              </a:lnSpc>
              <a:buFont typeface="Arial" panose="020B0604020202020204" pitchFamily="34" charset="0"/>
              <a:buChar char="•"/>
            </a:pPr>
            <a:r>
              <a:rPr lang="en-US" sz="2000" b="1" dirty="0">
                <a:latin typeface="Nunito Sans" pitchFamily="2" charset="0"/>
              </a:rPr>
              <a:t>Learning Process: Weights and biases</a:t>
            </a:r>
            <a:r>
              <a:rPr lang="en-US" sz="2000" dirty="0">
                <a:latin typeface="Nunito Sans" pitchFamily="2" charset="0"/>
              </a:rPr>
              <a:t> </a:t>
            </a:r>
            <a:r>
              <a:rPr lang="en-US" dirty="0">
                <a:latin typeface="Nunito Sans" pitchFamily="2" charset="0"/>
              </a:rPr>
              <a:t>are updated based on the output error using </a:t>
            </a:r>
            <a:r>
              <a:rPr lang="en-US" b="1" dirty="0">
                <a:latin typeface="Nunito Sans" pitchFamily="2" charset="0"/>
              </a:rPr>
              <a:t>backpropagation</a:t>
            </a:r>
            <a:r>
              <a:rPr lang="en-US" dirty="0">
                <a:latin typeface="Nunito Sans" pitchFamily="2" charset="0"/>
              </a:rPr>
              <a:t>.</a:t>
            </a:r>
            <a:endParaRPr lang="en-US" sz="2000" dirty="0">
              <a:latin typeface="Nunito Sans" pitchFamily="2" charset="0"/>
            </a:endParaRPr>
          </a:p>
        </p:txBody>
      </p:sp>
    </p:spTree>
    <p:extLst>
      <p:ext uri="{BB962C8B-B14F-4D97-AF65-F5344CB8AC3E}">
        <p14:creationId xmlns:p14="http://schemas.microsoft.com/office/powerpoint/2010/main" val="345561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35758</TotalTime>
  <Words>4933</Words>
  <Application>Microsoft Office PowerPoint</Application>
  <PresentationFormat>Widescreen</PresentationFormat>
  <Paragraphs>726</Paragraphs>
  <Slides>54</Slides>
  <Notes>54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Arial</vt:lpstr>
      <vt:lpstr>Calibri</vt:lpstr>
      <vt:lpstr>Calibri Light</vt:lpstr>
      <vt:lpstr>KaTeX_Main</vt:lpstr>
      <vt:lpstr>KaTeX_Math</vt:lpstr>
      <vt:lpstr>Nunito</vt:lpstr>
      <vt:lpstr>Nunito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jayanth vellingiri</dc:creator>
  <cp:lastModifiedBy>Prabhaa .V.N</cp:lastModifiedBy>
  <cp:revision>616</cp:revision>
  <dcterms:created xsi:type="dcterms:W3CDTF">2024-01-18T06:50:09Z</dcterms:created>
  <dcterms:modified xsi:type="dcterms:W3CDTF">2024-11-29T12:27:34Z</dcterms:modified>
</cp:coreProperties>
</file>