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605" r:id="rId2"/>
    <p:sldId id="3609" r:id="rId3"/>
    <p:sldId id="3606" r:id="rId4"/>
    <p:sldId id="3696" r:id="rId5"/>
    <p:sldId id="3697" r:id="rId6"/>
    <p:sldId id="3698" r:id="rId7"/>
    <p:sldId id="3699" r:id="rId8"/>
    <p:sldId id="3700" r:id="rId9"/>
    <p:sldId id="3702" r:id="rId10"/>
    <p:sldId id="3691" r:id="rId11"/>
    <p:sldId id="3704" r:id="rId12"/>
    <p:sldId id="3705" r:id="rId13"/>
    <p:sldId id="3689" r:id="rId14"/>
    <p:sldId id="3706" r:id="rId15"/>
    <p:sldId id="3707" r:id="rId16"/>
    <p:sldId id="3708" r:id="rId17"/>
    <p:sldId id="3709" r:id="rId18"/>
    <p:sldId id="3710" r:id="rId19"/>
    <p:sldId id="36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18" autoAdjust="0"/>
  </p:normalViewPr>
  <p:slideViewPr>
    <p:cSldViewPr snapToGrid="0">
      <p:cViewPr varScale="1">
        <p:scale>
          <a:sx n="64" d="100"/>
          <a:sy n="64" d="100"/>
        </p:scale>
        <p:origin x="9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58E83-2756-4F35-86A3-31B07BD0BCDA}" type="datetimeFigureOut">
              <a:rPr lang="en-IN" smtClean="0"/>
              <a:pPr/>
              <a:t>23-11-2024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34649-9C1A-4524-8612-C753920C9971}" type="slidenum">
              <a:rPr lang="en-IN" smtClean="0"/>
              <a:pPr/>
              <a:t>‹#›</a:t>
            </a:fld>
            <a:endParaRPr lang="en-IN" dirty="0"/>
          </a:p>
        </p:txBody>
      </p:sp>
    </p:spTree>
    <p:extLst>
      <p:ext uri="{BB962C8B-B14F-4D97-AF65-F5344CB8AC3E}">
        <p14:creationId xmlns:p14="http://schemas.microsoft.com/office/powerpoint/2010/main" val="388426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AB474B1-1E13-F95C-120A-06CA3AD961D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05722C1-B591-BBA0-811D-BFF499990D2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D9FBC61-5855-5F2D-416D-A635E897E74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71AD488-58D5-65CA-9CF2-387EBA6BBD4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4922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A053D77-7D8F-CFB0-D567-CF1E3808A7F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C98F0C9-E7E9-7CD0-B05C-5EE3211F532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64F089B-11E7-9C0E-EDF3-6E00CA6EDDD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3CFA9A9-BA11-427D-06D7-7B17A2009CA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0312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0224BDE-AB82-0B94-C9AA-9E4EF49034E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267E091-D81B-5704-F3E7-34162880069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E41C330-5C05-E13E-7640-AE5FF57F573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E784A92-05A6-6313-F2EC-863AF3792AA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0560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7E45B63-B3C5-02BF-B4BE-20F5CCB06E0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D3C44FA-D2A9-4E45-C601-14744C8F3A3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32249BB-DEAC-5527-CE9E-E9E4EED22EC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D3CBFE3-4D45-FDE3-2DCE-7E7BE44D8D3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0876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71B7C56-9E32-87F6-54BB-FC6C937561A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D210F36-32C1-630D-2FF9-FB98E65326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D5577AE-87D3-8E5A-7BBB-03A7476B268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34F056E-5EA5-1FFE-C07F-934F34105B7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4679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06D19EF-9352-413A-1C1A-E50E84B1FA6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072CC6E-C8C5-6332-85FC-FE4FFAE60B4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B97BF5A-2CF1-25F2-B597-FC644EF2024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28BF591-EC6E-27FC-91EC-1BDD2B44309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8929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A7CB5DC-1BA7-C69C-9DFD-CB459625FC9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E3A8CD2-0594-C82A-3F77-76F94A33C2E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4FB4F47-05C8-5301-33F5-2D23D7049DF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03A77C2-DC69-EB6D-C0CA-C6D591CB296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4277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44A396D-EC44-CDCE-E4C0-6F25571360C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7E8BFB9-6465-7981-8F61-A11E4B42385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05DC141-2EE2-FF6B-6CE6-D1F13A3BB34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5FFDBA1-6228-6E2F-873D-B37ABECC372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4424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B024D48-1E6C-81D5-930A-9584C250A0A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CF41102-F349-B300-6A47-DC1307C8153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5B69806-A23F-75B5-3288-2BDF3A9EB56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A581BDA-5C51-BC03-ACDF-BE4F7E012B6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61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C2B9FAD-7DC3-F013-ECA7-66565248936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9B98210-2C38-A9C1-0AF7-0FF1CD1D36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C2DCE70-74AF-860B-E964-A4E6663FC60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5BC3918-549A-E33B-CD45-C1CDEDBEE17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1330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061A29F-F4B4-E560-5D34-48AEE0D778A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7D7ECE7-AD7D-3ED0-843A-ADBE75A6E5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B699F09-002E-A82A-0483-FBDEA116E23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3B93DD2-22DC-033E-8ED4-89668EEC98F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3553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30D3E87-841C-98FB-D88A-61CD8B160A8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11C5954-C5D8-F48B-5265-31327D52F67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197A717-18C4-2C22-4A07-EC4C23F2723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792AD5A-D8E2-99DF-9AE5-40FCCC41969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2572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F28A6A6-FB69-2559-2764-50FA03F0694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A488D7E-04B4-6E1F-AD4A-6008EB7A5F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33FAACE-BE64-44FB-750B-2201052785F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557C386-72DD-46C5-DB0B-157777483CA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914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103CCA0-064A-11C8-A49A-81C1ADAD6F9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4CBA379-9B7F-0AA6-4746-9D000BDF1F3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9432486-78EA-F840-C322-B69678B5D86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EF68788-7483-B412-2A47-AACA81924F4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9559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766D0BB-71DE-2838-A472-12D7DF1058C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8EFE6F3-6670-83F2-7054-06FD6EAF215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2C3C122-DA34-8812-CB18-80684C19142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2CA7E98-AB5E-888F-D3AF-566C42DF07B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46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83865C7-DF26-3D98-B154-DF640002B48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FD194F9-B1B1-C17A-5C4E-2E5D628317B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A3EE6C8-6CC0-0BD1-C534-48494DC7B64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24535EE-0BAC-B195-17F2-F446DD59A44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1962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AD0541E-8636-99EA-573A-23FE9A94E6A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6F4B896-DFC9-0FC8-A2CE-922491010B6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69901B3-F4BD-0223-A8AD-3E2D07D86A2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AD58F27-C5B3-0BF8-27FC-D580B57C8CD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85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228E-5996-BEEF-7D2D-69B5F93FF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DCECDD-B7C0-4595-1174-3E7C5BCAE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DFF7AC-4CA1-FE17-C6D9-A69716B553A6}"/>
              </a:ext>
            </a:extLst>
          </p:cNvPr>
          <p:cNvSpPr>
            <a:spLocks noGrp="1"/>
          </p:cNvSpPr>
          <p:nvPr>
            <p:ph type="dt" sz="half" idx="10"/>
          </p:nvPr>
        </p:nvSpPr>
        <p:spPr/>
        <p:txBody>
          <a:bodyPr/>
          <a:lstStyle/>
          <a:p>
            <a:fld id="{45AA013A-25B9-45A0-9AAA-86993DA53F08}" type="datetimeFigureOut">
              <a:rPr lang="en-IN" smtClean="0"/>
              <a:pPr/>
              <a:t>23-11-2024</a:t>
            </a:fld>
            <a:endParaRPr lang="en-IN" dirty="0"/>
          </a:p>
        </p:txBody>
      </p:sp>
      <p:sp>
        <p:nvSpPr>
          <p:cNvPr id="5" name="Footer Placeholder 4">
            <a:extLst>
              <a:ext uri="{FF2B5EF4-FFF2-40B4-BE49-F238E27FC236}">
                <a16:creationId xmlns:a16="http://schemas.microsoft.com/office/drawing/2014/main" id="{3CF22832-E50F-D739-27C0-E135B711DE9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B26B3A7-7F12-EDD2-A1FE-B4FD91F9DB8C}"/>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208468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620F-4214-DBD6-ACA8-5B6EFC40E2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AF36C-07BC-3B2A-561F-D09540B48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F2658-D54A-230B-2AFF-4A5EC1857C51}"/>
              </a:ext>
            </a:extLst>
          </p:cNvPr>
          <p:cNvSpPr>
            <a:spLocks noGrp="1"/>
          </p:cNvSpPr>
          <p:nvPr>
            <p:ph type="dt" sz="half" idx="10"/>
          </p:nvPr>
        </p:nvSpPr>
        <p:spPr/>
        <p:txBody>
          <a:bodyPr/>
          <a:lstStyle/>
          <a:p>
            <a:fld id="{45AA013A-25B9-45A0-9AAA-86993DA53F08}" type="datetimeFigureOut">
              <a:rPr lang="en-IN" smtClean="0"/>
              <a:pPr/>
              <a:t>23-11-2024</a:t>
            </a:fld>
            <a:endParaRPr lang="en-IN" dirty="0"/>
          </a:p>
        </p:txBody>
      </p:sp>
      <p:sp>
        <p:nvSpPr>
          <p:cNvPr id="5" name="Footer Placeholder 4">
            <a:extLst>
              <a:ext uri="{FF2B5EF4-FFF2-40B4-BE49-F238E27FC236}">
                <a16:creationId xmlns:a16="http://schemas.microsoft.com/office/drawing/2014/main" id="{39BED1D5-DC17-8FAD-0011-42D211C3886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B696BFC-8D7E-1897-9B24-5D4DD8EE24AF}"/>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306126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21D82-10CF-2838-AB6F-2E6DE44BC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4A882-9628-0F63-031B-D8C863A88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0B9C5-3AA7-999D-0F8B-52311263236D}"/>
              </a:ext>
            </a:extLst>
          </p:cNvPr>
          <p:cNvSpPr>
            <a:spLocks noGrp="1"/>
          </p:cNvSpPr>
          <p:nvPr>
            <p:ph type="dt" sz="half" idx="10"/>
          </p:nvPr>
        </p:nvSpPr>
        <p:spPr/>
        <p:txBody>
          <a:bodyPr/>
          <a:lstStyle/>
          <a:p>
            <a:fld id="{45AA013A-25B9-45A0-9AAA-86993DA53F08}" type="datetimeFigureOut">
              <a:rPr lang="en-IN" smtClean="0"/>
              <a:pPr/>
              <a:t>23-11-2024</a:t>
            </a:fld>
            <a:endParaRPr lang="en-IN" dirty="0"/>
          </a:p>
        </p:txBody>
      </p:sp>
      <p:sp>
        <p:nvSpPr>
          <p:cNvPr id="5" name="Footer Placeholder 4">
            <a:extLst>
              <a:ext uri="{FF2B5EF4-FFF2-40B4-BE49-F238E27FC236}">
                <a16:creationId xmlns:a16="http://schemas.microsoft.com/office/drawing/2014/main" id="{1C58BE4E-026E-1C60-37DD-2857CFCCE9E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421273E-539F-C9A1-0A0B-6DF9252B24F0}"/>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125738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01AE-C4D1-7139-AD4A-45C8DE224F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14F223-BDAD-1B08-F618-CD462DACE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432CE-2087-0427-8045-5C886A2943A8}"/>
              </a:ext>
            </a:extLst>
          </p:cNvPr>
          <p:cNvSpPr>
            <a:spLocks noGrp="1"/>
          </p:cNvSpPr>
          <p:nvPr>
            <p:ph type="dt" sz="half" idx="10"/>
          </p:nvPr>
        </p:nvSpPr>
        <p:spPr/>
        <p:txBody>
          <a:bodyPr/>
          <a:lstStyle/>
          <a:p>
            <a:fld id="{45AA013A-25B9-45A0-9AAA-86993DA53F08}" type="datetimeFigureOut">
              <a:rPr lang="en-IN" smtClean="0"/>
              <a:pPr/>
              <a:t>23-11-2024</a:t>
            </a:fld>
            <a:endParaRPr lang="en-IN" dirty="0"/>
          </a:p>
        </p:txBody>
      </p:sp>
      <p:sp>
        <p:nvSpPr>
          <p:cNvPr id="5" name="Footer Placeholder 4">
            <a:extLst>
              <a:ext uri="{FF2B5EF4-FFF2-40B4-BE49-F238E27FC236}">
                <a16:creationId xmlns:a16="http://schemas.microsoft.com/office/drawing/2014/main" id="{0E1C0320-9218-6CC7-28D8-9407CA7670F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973C758-3349-7244-FC01-15BFBCD8A65C}"/>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292996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F11F-59A6-C62C-C9A1-5471E4B13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CF0FC-591A-1C62-87B2-2587DAF2C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0E8B8-7DBC-F267-F764-E05AB1433CE1}"/>
              </a:ext>
            </a:extLst>
          </p:cNvPr>
          <p:cNvSpPr>
            <a:spLocks noGrp="1"/>
          </p:cNvSpPr>
          <p:nvPr>
            <p:ph type="dt" sz="half" idx="10"/>
          </p:nvPr>
        </p:nvSpPr>
        <p:spPr/>
        <p:txBody>
          <a:bodyPr/>
          <a:lstStyle/>
          <a:p>
            <a:fld id="{45AA013A-25B9-45A0-9AAA-86993DA53F08}" type="datetimeFigureOut">
              <a:rPr lang="en-IN" smtClean="0"/>
              <a:pPr/>
              <a:t>23-11-2024</a:t>
            </a:fld>
            <a:endParaRPr lang="en-IN" dirty="0"/>
          </a:p>
        </p:txBody>
      </p:sp>
      <p:sp>
        <p:nvSpPr>
          <p:cNvPr id="5" name="Footer Placeholder 4">
            <a:extLst>
              <a:ext uri="{FF2B5EF4-FFF2-40B4-BE49-F238E27FC236}">
                <a16:creationId xmlns:a16="http://schemas.microsoft.com/office/drawing/2014/main" id="{8E4A069B-75F7-D8ED-5497-560E0A26C63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5749602-600C-4713-4A5A-8001B1AC527F}"/>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385582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6438-6EF0-959E-7477-49A3E2BD6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E9F84-C542-20DE-5385-0CFC4F3492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3C8CF0-B542-A2C3-ED52-769D9F22E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E5F8B-E214-A193-4AD5-9AC77A5A2E22}"/>
              </a:ext>
            </a:extLst>
          </p:cNvPr>
          <p:cNvSpPr>
            <a:spLocks noGrp="1"/>
          </p:cNvSpPr>
          <p:nvPr>
            <p:ph type="dt" sz="half" idx="10"/>
          </p:nvPr>
        </p:nvSpPr>
        <p:spPr/>
        <p:txBody>
          <a:bodyPr/>
          <a:lstStyle/>
          <a:p>
            <a:fld id="{45AA013A-25B9-45A0-9AAA-86993DA53F08}" type="datetimeFigureOut">
              <a:rPr lang="en-IN" smtClean="0"/>
              <a:pPr/>
              <a:t>23-11-2024</a:t>
            </a:fld>
            <a:endParaRPr lang="en-IN" dirty="0"/>
          </a:p>
        </p:txBody>
      </p:sp>
      <p:sp>
        <p:nvSpPr>
          <p:cNvPr id="6" name="Footer Placeholder 5">
            <a:extLst>
              <a:ext uri="{FF2B5EF4-FFF2-40B4-BE49-F238E27FC236}">
                <a16:creationId xmlns:a16="http://schemas.microsoft.com/office/drawing/2014/main" id="{E2965F36-1773-EED0-6F00-5275372FFE3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08B7A7D-A963-4116-2586-752C9A0ADA05}"/>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236394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37D3-7984-1843-4DF4-EDC12568A6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85190D-0033-B57F-86BA-B4822F4FE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E27762-E4E4-DD52-C139-0658492980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3B2F3F-4AF6-434E-993B-51CAE6A20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4CD2C-A8F7-5BF8-BEA9-626080E12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6EFA8A-D6C3-AF77-F97A-4BB4E6FCAF25}"/>
              </a:ext>
            </a:extLst>
          </p:cNvPr>
          <p:cNvSpPr>
            <a:spLocks noGrp="1"/>
          </p:cNvSpPr>
          <p:nvPr>
            <p:ph type="dt" sz="half" idx="10"/>
          </p:nvPr>
        </p:nvSpPr>
        <p:spPr/>
        <p:txBody>
          <a:bodyPr/>
          <a:lstStyle/>
          <a:p>
            <a:fld id="{45AA013A-25B9-45A0-9AAA-86993DA53F08}" type="datetimeFigureOut">
              <a:rPr lang="en-IN" smtClean="0"/>
              <a:pPr/>
              <a:t>23-11-2024</a:t>
            </a:fld>
            <a:endParaRPr lang="en-IN" dirty="0"/>
          </a:p>
        </p:txBody>
      </p:sp>
      <p:sp>
        <p:nvSpPr>
          <p:cNvPr id="8" name="Footer Placeholder 7">
            <a:extLst>
              <a:ext uri="{FF2B5EF4-FFF2-40B4-BE49-F238E27FC236}">
                <a16:creationId xmlns:a16="http://schemas.microsoft.com/office/drawing/2014/main" id="{89788343-98E4-8FED-B022-5BF85F698EE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A38947D-6C36-BE16-B9D7-D374C83B39BF}"/>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151301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4561-4465-C7A0-8AC4-CC668ACA21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6860E4-B7E4-E81F-46D9-2B08D4AC6EE2}"/>
              </a:ext>
            </a:extLst>
          </p:cNvPr>
          <p:cNvSpPr>
            <a:spLocks noGrp="1"/>
          </p:cNvSpPr>
          <p:nvPr>
            <p:ph type="dt" sz="half" idx="10"/>
          </p:nvPr>
        </p:nvSpPr>
        <p:spPr/>
        <p:txBody>
          <a:bodyPr/>
          <a:lstStyle/>
          <a:p>
            <a:fld id="{45AA013A-25B9-45A0-9AAA-86993DA53F08}" type="datetimeFigureOut">
              <a:rPr lang="en-IN" smtClean="0"/>
              <a:pPr/>
              <a:t>23-11-2024</a:t>
            </a:fld>
            <a:endParaRPr lang="en-IN" dirty="0"/>
          </a:p>
        </p:txBody>
      </p:sp>
      <p:sp>
        <p:nvSpPr>
          <p:cNvPr id="4" name="Footer Placeholder 3">
            <a:extLst>
              <a:ext uri="{FF2B5EF4-FFF2-40B4-BE49-F238E27FC236}">
                <a16:creationId xmlns:a16="http://schemas.microsoft.com/office/drawing/2014/main" id="{79FAB823-6BB9-2109-B769-F355880BC83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4A4090F7-F34B-BDFD-74E9-82D051BEB9E8}"/>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66716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3AC81-863B-11CF-7FDA-9A95BEA03C2B}"/>
              </a:ext>
            </a:extLst>
          </p:cNvPr>
          <p:cNvSpPr>
            <a:spLocks noGrp="1"/>
          </p:cNvSpPr>
          <p:nvPr>
            <p:ph type="dt" sz="half" idx="10"/>
          </p:nvPr>
        </p:nvSpPr>
        <p:spPr/>
        <p:txBody>
          <a:bodyPr/>
          <a:lstStyle/>
          <a:p>
            <a:fld id="{45AA013A-25B9-45A0-9AAA-86993DA53F08}" type="datetimeFigureOut">
              <a:rPr lang="en-IN" smtClean="0"/>
              <a:pPr/>
              <a:t>23-11-2024</a:t>
            </a:fld>
            <a:endParaRPr lang="en-IN" dirty="0"/>
          </a:p>
        </p:txBody>
      </p:sp>
      <p:sp>
        <p:nvSpPr>
          <p:cNvPr id="3" name="Footer Placeholder 2">
            <a:extLst>
              <a:ext uri="{FF2B5EF4-FFF2-40B4-BE49-F238E27FC236}">
                <a16:creationId xmlns:a16="http://schemas.microsoft.com/office/drawing/2014/main" id="{3544D250-CD0A-AFEE-A3BD-77427FF2002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81760054-1473-5214-3F45-9C08C5812661}"/>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378897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8423-27EA-6BB4-FA53-D1347AC8C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FE41E3-B450-9F59-E301-98647A0B17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0D6AA-23AA-386B-69E5-30865DC40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65DCF-E699-5491-471D-E9A82ACCFF0E}"/>
              </a:ext>
            </a:extLst>
          </p:cNvPr>
          <p:cNvSpPr>
            <a:spLocks noGrp="1"/>
          </p:cNvSpPr>
          <p:nvPr>
            <p:ph type="dt" sz="half" idx="10"/>
          </p:nvPr>
        </p:nvSpPr>
        <p:spPr/>
        <p:txBody>
          <a:bodyPr/>
          <a:lstStyle/>
          <a:p>
            <a:fld id="{45AA013A-25B9-45A0-9AAA-86993DA53F08}" type="datetimeFigureOut">
              <a:rPr lang="en-IN" smtClean="0"/>
              <a:pPr/>
              <a:t>23-11-2024</a:t>
            </a:fld>
            <a:endParaRPr lang="en-IN" dirty="0"/>
          </a:p>
        </p:txBody>
      </p:sp>
      <p:sp>
        <p:nvSpPr>
          <p:cNvPr id="6" name="Footer Placeholder 5">
            <a:extLst>
              <a:ext uri="{FF2B5EF4-FFF2-40B4-BE49-F238E27FC236}">
                <a16:creationId xmlns:a16="http://schemas.microsoft.com/office/drawing/2014/main" id="{8974BEA7-454C-7314-FF7C-C0348838576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02766AC-EC7F-94CE-634E-877FE6EF05E1}"/>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296324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7970-7893-6770-D390-6166F680D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45538C-C5B1-B6F3-9D00-261A6A598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F5CCF34-6013-8163-F487-02EACF515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51F65-428D-90C9-0306-9B6585FD13D4}"/>
              </a:ext>
            </a:extLst>
          </p:cNvPr>
          <p:cNvSpPr>
            <a:spLocks noGrp="1"/>
          </p:cNvSpPr>
          <p:nvPr>
            <p:ph type="dt" sz="half" idx="10"/>
          </p:nvPr>
        </p:nvSpPr>
        <p:spPr/>
        <p:txBody>
          <a:bodyPr/>
          <a:lstStyle/>
          <a:p>
            <a:fld id="{45AA013A-25B9-45A0-9AAA-86993DA53F08}" type="datetimeFigureOut">
              <a:rPr lang="en-IN" smtClean="0"/>
              <a:pPr/>
              <a:t>23-11-2024</a:t>
            </a:fld>
            <a:endParaRPr lang="en-IN" dirty="0"/>
          </a:p>
        </p:txBody>
      </p:sp>
      <p:sp>
        <p:nvSpPr>
          <p:cNvPr id="6" name="Footer Placeholder 5">
            <a:extLst>
              <a:ext uri="{FF2B5EF4-FFF2-40B4-BE49-F238E27FC236}">
                <a16:creationId xmlns:a16="http://schemas.microsoft.com/office/drawing/2014/main" id="{7177F0A6-7C72-A6E6-54EC-C1C40AFA203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30B0419-D635-F3A8-327D-4CD033B7A587}"/>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9055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F5BB0-BC1D-223F-A810-6BA2B328E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DB2490-BDEF-82DC-6749-AA143A7D8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37E66-3A26-5422-D8E8-8D13AF346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A013A-25B9-45A0-9AAA-86993DA53F08}" type="datetimeFigureOut">
              <a:rPr lang="en-IN" smtClean="0"/>
              <a:pPr/>
              <a:t>23-11-2024</a:t>
            </a:fld>
            <a:endParaRPr lang="en-IN" dirty="0"/>
          </a:p>
        </p:txBody>
      </p:sp>
      <p:sp>
        <p:nvSpPr>
          <p:cNvPr id="5" name="Footer Placeholder 4">
            <a:extLst>
              <a:ext uri="{FF2B5EF4-FFF2-40B4-BE49-F238E27FC236}">
                <a16:creationId xmlns:a16="http://schemas.microsoft.com/office/drawing/2014/main" id="{2FCE24BB-DE37-169D-9995-9D73D5539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358A0E0-735B-ABC6-F17F-D42ED9D88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314512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421524" y="793535"/>
            <a:ext cx="10989081" cy="4247276"/>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sz="3600" b="1" dirty="0">
                <a:latin typeface="Nunito Sans"/>
              </a:rPr>
              <a:t>		</a:t>
            </a:r>
          </a:p>
          <a:p>
            <a:pPr fontAlgn="base">
              <a:lnSpc>
                <a:spcPct val="150000"/>
              </a:lnSpc>
            </a:pPr>
            <a:r>
              <a:rPr lang="en-US" sz="3600" b="1" dirty="0">
                <a:latin typeface="Nunito Sans"/>
              </a:rPr>
              <a:t>		</a:t>
            </a:r>
          </a:p>
          <a:p>
            <a:pPr fontAlgn="base">
              <a:lnSpc>
                <a:spcPct val="150000"/>
              </a:lnSpc>
            </a:pPr>
            <a:r>
              <a:rPr lang="en-US" sz="3600" b="1" dirty="0">
                <a:latin typeface="Nunito Sans"/>
              </a:rPr>
              <a:t>					UNIT – III</a:t>
            </a:r>
          </a:p>
          <a:p>
            <a:pPr fontAlgn="base">
              <a:lnSpc>
                <a:spcPct val="150000"/>
              </a:lnSpc>
            </a:pPr>
            <a:r>
              <a:rPr lang="en-US" sz="3600" b="1" dirty="0">
                <a:latin typeface="Nunito Sans"/>
              </a:rPr>
              <a:t>			ENSEMBLE TECHNIQUES</a:t>
            </a:r>
          </a:p>
          <a:p>
            <a:pPr fontAlgn="base">
              <a:lnSpc>
                <a:spcPct val="150000"/>
              </a:lnSpc>
            </a:pPr>
            <a:r>
              <a:rPr lang="en-US" sz="3600" b="1" dirty="0">
                <a:latin typeface="Nunito Sans"/>
              </a:rPr>
              <a:t>		AND UNSUPERVISED LEARNING </a:t>
            </a: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itchFamily="2" charset="0"/>
                <a:ea typeface="Calibri" panose="020F0502020204030204"/>
                <a:cs typeface="Calibri" panose="020F0502020204030204"/>
                <a:sym typeface="Calibri" panose="020F0502020204030204"/>
              </a:rPr>
              <a:t>                                                                                                         MACHINE LEARNING </a:t>
            </a: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90859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B3CE843-0AFA-47E0-FF0F-05713FC0F08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B6F5265F-6666-2249-A44D-9C9BF30825B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3552619-7480-8EBF-4884-78654231EC6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ENSEMBLE LEARNING TECHNIQUE </a:t>
            </a:r>
          </a:p>
        </p:txBody>
      </p:sp>
      <p:sp>
        <p:nvSpPr>
          <p:cNvPr id="29700" name="Rectangle 4">
            <a:extLst>
              <a:ext uri="{FF2B5EF4-FFF2-40B4-BE49-F238E27FC236}">
                <a16:creationId xmlns:a16="http://schemas.microsoft.com/office/drawing/2014/main" id="{D3E8590F-D024-450A-EC2E-9AF360E9DD5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FFA69CF3-7E2E-A06B-A0CE-93DBD5E7B04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7E25F0E-2DA7-CA34-2A60-DAE9B8306EE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B292412B-1F4B-C0FB-1F1F-5FE66A0ACD2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8583C17-DC08-7BF4-1F6E-21FAE78E419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B0873FA1-D678-14A5-2F63-4103CE9C50B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EB5329DA-D286-9B87-66AC-FE3CF369680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01D8A2DC-BB48-166D-A586-7BC69AB7F9D4}"/>
              </a:ext>
            </a:extLst>
          </p:cNvPr>
          <p:cNvSpPr txBox="1"/>
          <p:nvPr/>
        </p:nvSpPr>
        <p:spPr>
          <a:xfrm>
            <a:off x="440394" y="1022035"/>
            <a:ext cx="12036424" cy="5747727"/>
          </a:xfrm>
          <a:prstGeom prst="rect">
            <a:avLst/>
          </a:prstGeom>
          <a:noFill/>
        </p:spPr>
        <p:txBody>
          <a:bodyPr wrap="square">
            <a:spAutoFit/>
          </a:bodyPr>
          <a:lstStyle/>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Ensemble learning Technique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"An ensembled model is a machine learning model that combines the predictions from two or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more models.”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Ensemble learning is one of the most powerful machine learning techniques that use the combined output of two or more models/weak learners and solve a particular computational intelligence problem.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E.g., a Random Forest algorithm is an ensemble of various decision trees combined.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Ensemble learning is primarily used to improve the model performance, such as classification, prediction, function approximation, etc. </a:t>
            </a:r>
          </a:p>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Simple Ensemble Training Methods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typically just involve the application of statistical summary techniques, such as determining the mode, mean, or weighted average of a set of predictions. </a:t>
            </a:r>
          </a:p>
        </p:txBody>
      </p:sp>
      <p:pic>
        <p:nvPicPr>
          <p:cNvPr id="117" name="Google Shape;117;p3">
            <a:extLst>
              <a:ext uri="{FF2B5EF4-FFF2-40B4-BE49-F238E27FC236}">
                <a16:creationId xmlns:a16="http://schemas.microsoft.com/office/drawing/2014/main" id="{AEAADF5D-B4B5-78F0-85B4-333A2834CE89}"/>
              </a:ext>
            </a:extLst>
          </p:cNvPr>
          <p:cNvPicPr preferRelativeResize="0"/>
          <p:nvPr/>
        </p:nvPicPr>
        <p:blipFill rotWithShape="1">
          <a:blip r:embed="rId3"/>
          <a:srcRect/>
          <a:stretch>
            <a:fillRect/>
          </a:stretch>
        </p:blipFill>
        <p:spPr>
          <a:xfrm>
            <a:off x="9510610" y="5413116"/>
            <a:ext cx="2240996" cy="272949"/>
          </a:xfrm>
          <a:prstGeom prst="rect">
            <a:avLst/>
          </a:prstGeom>
          <a:noFill/>
          <a:ln>
            <a:noFill/>
          </a:ln>
        </p:spPr>
      </p:pic>
    </p:spTree>
    <p:extLst>
      <p:ext uri="{BB962C8B-B14F-4D97-AF65-F5344CB8AC3E}">
        <p14:creationId xmlns:p14="http://schemas.microsoft.com/office/powerpoint/2010/main" val="1536966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93801E6-6E93-2EC7-8B05-69BF36F3BD0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6DD37DA-8B85-AF82-5D93-D8ED6418BE9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5ECE470-D4CB-A366-E81E-449E77141C8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ENSEMBLE LEARNING TECHNIQUE </a:t>
            </a:r>
          </a:p>
        </p:txBody>
      </p:sp>
      <p:sp>
        <p:nvSpPr>
          <p:cNvPr id="29700" name="Rectangle 4">
            <a:extLst>
              <a:ext uri="{FF2B5EF4-FFF2-40B4-BE49-F238E27FC236}">
                <a16:creationId xmlns:a16="http://schemas.microsoft.com/office/drawing/2014/main" id="{58549336-40F8-9CC6-F7CF-8462F156C82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D062CE83-5BAE-DB8E-16F8-01E03239F11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549C82A-9022-FD10-C7EA-679D82C62F4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A5CF5311-B1DA-82D1-F0F5-2BDA49A58C3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2315D6F-0A7B-B22B-BF7F-1EC36C14CC5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EBC90CB-5AD1-D359-FDD2-CC7EA026C7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DEDFF932-08D7-7967-E6D4-16C11C08DCE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1185D3B4-89B0-357C-1F01-045F3600C253}"/>
              </a:ext>
            </a:extLst>
          </p:cNvPr>
          <p:cNvSpPr txBox="1"/>
          <p:nvPr/>
        </p:nvSpPr>
        <p:spPr>
          <a:xfrm>
            <a:off x="251708" y="932571"/>
            <a:ext cx="12036424" cy="5850319"/>
          </a:xfrm>
          <a:prstGeom prst="rect">
            <a:avLst/>
          </a:prstGeom>
          <a:noFill/>
        </p:spPr>
        <p:txBody>
          <a:bodyPr wrap="square">
            <a:spAutoFit/>
          </a:bodyPr>
          <a:lstStyle/>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Advanced Ensemble Training Methods :</a:t>
            </a:r>
          </a:p>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Bagging: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Bagging is a method used to solve supervised machine learning problems.</a:t>
            </a:r>
          </a:p>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Boosting: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Boosting is an ensemble method that enables each member to learn from the </a:t>
            </a:r>
          </a:p>
          <a:p>
            <a:pPr marL="692785" indent="-234950" algn="l">
              <a:lnSpc>
                <a:spcPct val="150000"/>
              </a:lnSpc>
              <a:spcAft>
                <a:spcPts val="80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preceding member's mistakes and make better predictions for the future.</a:t>
            </a:r>
          </a:p>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Stacking: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Stacking is one of the popular ensemble modeling techniques in machine learning. Weak learners are ensembled in a parallel manner in that by combining them with Meta learners, we can predict better predictions for the future</a:t>
            </a:r>
          </a:p>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Ensemble learning methods can be divided into one of two different groups:</a:t>
            </a:r>
          </a:p>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1. Sequential methods</a:t>
            </a:r>
            <a:endPar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Base learners/models are generated sequentially, the dependence between the base learners is exploited to get more accurate predictions. </a:t>
            </a:r>
            <a:r>
              <a:rPr lang="en-US" sz="2000" kern="100" dirty="0" err="1">
                <a:solidFill>
                  <a:srgbClr val="000000"/>
                </a:solidFill>
                <a:effectLst/>
                <a:latin typeface="Nunito Sans" pitchFamily="2" charset="0"/>
                <a:ea typeface="Bookman Old Style" panose="02050604050505020204" pitchFamily="18" charset="0"/>
                <a:cs typeface="Bookman Old Style" panose="02050604050505020204" pitchFamily="18" charset="0"/>
              </a:rPr>
              <a:t>Eg</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AdaBoost, </a:t>
            </a:r>
            <a:r>
              <a:rPr lang="en-US" sz="2000" kern="100" dirty="0" err="1">
                <a:solidFill>
                  <a:srgbClr val="000000"/>
                </a:solidFill>
                <a:effectLst/>
                <a:latin typeface="Nunito Sans" pitchFamily="2" charset="0"/>
                <a:ea typeface="Bookman Old Style" panose="02050604050505020204" pitchFamily="18" charset="0"/>
                <a:cs typeface="Bookman Old Style" panose="02050604050505020204" pitchFamily="18" charset="0"/>
              </a:rPr>
              <a:t>XGBoost</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and Gradient tree boosting. </a:t>
            </a:r>
          </a:p>
        </p:txBody>
      </p:sp>
      <p:pic>
        <p:nvPicPr>
          <p:cNvPr id="117" name="Google Shape;117;p3">
            <a:extLst>
              <a:ext uri="{FF2B5EF4-FFF2-40B4-BE49-F238E27FC236}">
                <a16:creationId xmlns:a16="http://schemas.microsoft.com/office/drawing/2014/main" id="{8D52CE7C-6A12-0D61-8A5D-09DC0BAEAB72}"/>
              </a:ext>
            </a:extLst>
          </p:cNvPr>
          <p:cNvPicPr preferRelativeResize="0"/>
          <p:nvPr/>
        </p:nvPicPr>
        <p:blipFill rotWithShape="1">
          <a:blip r:embed="rId3"/>
          <a:srcRect/>
          <a:stretch>
            <a:fillRect/>
          </a:stretch>
        </p:blipFill>
        <p:spPr>
          <a:xfrm>
            <a:off x="9510610" y="5413116"/>
            <a:ext cx="2240996" cy="272949"/>
          </a:xfrm>
          <a:prstGeom prst="rect">
            <a:avLst/>
          </a:prstGeom>
          <a:noFill/>
          <a:ln>
            <a:noFill/>
          </a:ln>
        </p:spPr>
      </p:pic>
    </p:spTree>
    <p:extLst>
      <p:ext uri="{BB962C8B-B14F-4D97-AF65-F5344CB8AC3E}">
        <p14:creationId xmlns:p14="http://schemas.microsoft.com/office/powerpoint/2010/main" val="3174130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5E5028D-5CF7-56B3-C89A-E4984A654E7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07596C06-5041-CDD9-B527-24E81E6E5AA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292CC5A-E99F-0E23-A88F-6CDBD5D6912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ENSEMBLE LEARNING TECHNIQUE </a:t>
            </a:r>
          </a:p>
        </p:txBody>
      </p:sp>
      <p:sp>
        <p:nvSpPr>
          <p:cNvPr id="29700" name="Rectangle 4">
            <a:extLst>
              <a:ext uri="{FF2B5EF4-FFF2-40B4-BE49-F238E27FC236}">
                <a16:creationId xmlns:a16="http://schemas.microsoft.com/office/drawing/2014/main" id="{3D73256D-C414-486E-950D-46A94215E74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60972AD0-F9CE-25AD-BAC5-27311A2BE5C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BB4EE03-7615-CD7E-60E8-79A0F1D2524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454037F5-5013-D9DF-1658-0485D8A673D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FC552C18-F36A-E9BC-8045-9D59F8FB3CB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148312E6-E433-DE5C-555B-2A36682D9BE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EBBD4BF9-70BF-DD3A-8227-A83079589F0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80CFA9D1-1F43-E31D-2A27-F06B1DB4A791}"/>
              </a:ext>
            </a:extLst>
          </p:cNvPr>
          <p:cNvSpPr txBox="1"/>
          <p:nvPr/>
        </p:nvSpPr>
        <p:spPr>
          <a:xfrm>
            <a:off x="251708" y="932571"/>
            <a:ext cx="12036424" cy="5183470"/>
          </a:xfrm>
          <a:prstGeom prst="rect">
            <a:avLst/>
          </a:prstGeom>
          <a:noFill/>
        </p:spPr>
        <p:txBody>
          <a:bodyPr wrap="square">
            <a:spAutoFit/>
          </a:bodyPr>
          <a:lstStyle/>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Bagging Technique in Ensemble Learning : </a:t>
            </a:r>
          </a:p>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Bagging</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is primarily used to solve supervised machine learning problems. Classified into:</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Bootstrapping</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Random sampling method that is used to derive samples from the data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using the replacement procedure. First, random data samples are fed to the primary model, and then a base learning algorithm is run on the samples to complete the learning process.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Aggregation</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The process of combining the output of all base models and, based on their output, predicting an aggregate result with greater accuracy and reduced variance.</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Example</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In the Random Forest method, predictions from multiple decision trees are ensembled parallelly. Further, in regression problems, we use an average of these predictions to get the final output, whereas, in classification problems, the model is selected as the predicted class</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t>
            </a:r>
            <a:endPar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pic>
        <p:nvPicPr>
          <p:cNvPr id="117" name="Google Shape;117;p3">
            <a:extLst>
              <a:ext uri="{FF2B5EF4-FFF2-40B4-BE49-F238E27FC236}">
                <a16:creationId xmlns:a16="http://schemas.microsoft.com/office/drawing/2014/main" id="{B6EAC04A-A093-7977-D392-048488235593}"/>
              </a:ext>
            </a:extLst>
          </p:cNvPr>
          <p:cNvPicPr preferRelativeResize="0"/>
          <p:nvPr/>
        </p:nvPicPr>
        <p:blipFill rotWithShape="1">
          <a:blip r:embed="rId3"/>
          <a:srcRect/>
          <a:stretch>
            <a:fillRect/>
          </a:stretch>
        </p:blipFill>
        <p:spPr>
          <a:xfrm>
            <a:off x="9540590" y="6342506"/>
            <a:ext cx="2240996" cy="272949"/>
          </a:xfrm>
          <a:prstGeom prst="rect">
            <a:avLst/>
          </a:prstGeom>
          <a:noFill/>
          <a:ln>
            <a:noFill/>
          </a:ln>
        </p:spPr>
      </p:pic>
    </p:spTree>
    <p:extLst>
      <p:ext uri="{BB962C8B-B14F-4D97-AF65-F5344CB8AC3E}">
        <p14:creationId xmlns:p14="http://schemas.microsoft.com/office/powerpoint/2010/main" val="257488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6554437-F647-FDA2-3A13-E1F59A33DC7B}"/>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F554C57E-B7C8-871E-D517-94E6A0474F1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1B2AFF4-5855-7EB6-4CE2-032A7222358E}"/>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5D842457-32FA-FB81-260D-ECED6B3FF42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3E01D599-3FE5-049E-A516-F72077FD53C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9E29DC7-2944-2931-3E44-9C81D143A9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1219D86-A366-A364-F3B5-0324E59170E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7A207C32-1B89-47EE-9FD0-C9470829499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D7F40E01-8A78-8325-FDAD-1BBE8B1FF89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0A38071-6B7C-FBA3-03BE-B6F0807EA7E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DBD22E9E-5087-AE30-D4B6-7B6DD20E8243}"/>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pic>
        <p:nvPicPr>
          <p:cNvPr id="3" name="Picture 2">
            <a:extLst>
              <a:ext uri="{FF2B5EF4-FFF2-40B4-BE49-F238E27FC236}">
                <a16:creationId xmlns:a16="http://schemas.microsoft.com/office/drawing/2014/main" id="{1A1DB0D2-4AEE-87FC-D368-5F8AF4C1C7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2610" y="898608"/>
            <a:ext cx="5868000" cy="3066302"/>
          </a:xfrm>
          <a:prstGeom prst="rect">
            <a:avLst/>
          </a:prstGeom>
        </p:spPr>
      </p:pic>
      <p:sp>
        <p:nvSpPr>
          <p:cNvPr id="8" name="TextBox 7">
            <a:extLst>
              <a:ext uri="{FF2B5EF4-FFF2-40B4-BE49-F238E27FC236}">
                <a16:creationId xmlns:a16="http://schemas.microsoft.com/office/drawing/2014/main" id="{10BD5A20-2B1E-CC5B-3003-26CDE946BCC4}"/>
              </a:ext>
            </a:extLst>
          </p:cNvPr>
          <p:cNvSpPr txBox="1"/>
          <p:nvPr/>
        </p:nvSpPr>
        <p:spPr>
          <a:xfrm>
            <a:off x="984657" y="3922537"/>
            <a:ext cx="11183906" cy="2823850"/>
          </a:xfrm>
          <a:prstGeom prst="rect">
            <a:avLst/>
          </a:prstGeom>
          <a:noFill/>
        </p:spPr>
        <p:txBody>
          <a:bodyPr wrap="square">
            <a:spAutoFit/>
          </a:bodyPr>
          <a:lstStyle/>
          <a:p>
            <a:pPr>
              <a:lnSpc>
                <a:spcPct val="150000"/>
              </a:lnSpc>
            </a:pPr>
            <a:r>
              <a:rPr lang="en-US" sz="2000" b="1" dirty="0">
                <a:latin typeface="Nunito Sans" pitchFamily="2" charset="0"/>
              </a:rPr>
              <a:t>Implementation Steps of Bagging :</a:t>
            </a:r>
          </a:p>
          <a:p>
            <a:pPr>
              <a:lnSpc>
                <a:spcPct val="150000"/>
              </a:lnSpc>
            </a:pPr>
            <a:r>
              <a:rPr lang="en-US" sz="2000" dirty="0">
                <a:latin typeface="Nunito Sans" pitchFamily="2" charset="0"/>
              </a:rPr>
              <a:t>• </a:t>
            </a:r>
            <a:r>
              <a:rPr lang="en-US" sz="2000" b="1" dirty="0">
                <a:latin typeface="Nunito Sans" pitchFamily="2" charset="0"/>
              </a:rPr>
              <a:t>Step</a:t>
            </a:r>
            <a:r>
              <a:rPr lang="en-US" sz="2000" dirty="0">
                <a:latin typeface="Nunito Sans" pitchFamily="2" charset="0"/>
              </a:rPr>
              <a:t> 1: Multiple subsets are created from the original data set with equal tuples, selecting observations with replacement. </a:t>
            </a:r>
          </a:p>
          <a:p>
            <a:pPr>
              <a:lnSpc>
                <a:spcPct val="150000"/>
              </a:lnSpc>
            </a:pPr>
            <a:r>
              <a:rPr lang="en-US" sz="2000" dirty="0">
                <a:latin typeface="Nunito Sans" pitchFamily="2" charset="0"/>
              </a:rPr>
              <a:t>• </a:t>
            </a:r>
            <a:r>
              <a:rPr lang="en-US" sz="2000" b="1" dirty="0">
                <a:latin typeface="Nunito Sans" pitchFamily="2" charset="0"/>
              </a:rPr>
              <a:t>Step</a:t>
            </a:r>
            <a:r>
              <a:rPr lang="en-US" sz="2000" dirty="0">
                <a:latin typeface="Nunito Sans" pitchFamily="2" charset="0"/>
              </a:rPr>
              <a:t> 2: A base model is created on each of these subsets. </a:t>
            </a:r>
          </a:p>
          <a:p>
            <a:pPr>
              <a:lnSpc>
                <a:spcPct val="150000"/>
              </a:lnSpc>
            </a:pPr>
            <a:r>
              <a:rPr lang="en-US" sz="2000" dirty="0">
                <a:latin typeface="Nunito Sans" pitchFamily="2" charset="0"/>
              </a:rPr>
              <a:t>• </a:t>
            </a:r>
            <a:r>
              <a:rPr lang="en-US" sz="2000" b="1" dirty="0">
                <a:latin typeface="Nunito Sans" pitchFamily="2" charset="0"/>
              </a:rPr>
              <a:t>Step</a:t>
            </a:r>
            <a:r>
              <a:rPr lang="en-US" sz="2000" dirty="0">
                <a:latin typeface="Nunito Sans" pitchFamily="2" charset="0"/>
              </a:rPr>
              <a:t> 3: Each model is learned in parallel with each training set and independent of each other. • </a:t>
            </a:r>
            <a:r>
              <a:rPr lang="en-US" sz="2000" b="1" dirty="0">
                <a:latin typeface="Nunito Sans" pitchFamily="2" charset="0"/>
              </a:rPr>
              <a:t>Step</a:t>
            </a:r>
            <a:r>
              <a:rPr lang="en-US" sz="2000" dirty="0">
                <a:latin typeface="Nunito Sans" pitchFamily="2" charset="0"/>
              </a:rPr>
              <a:t> 4: The final predictions are determined by combining the predictions from all the models. </a:t>
            </a:r>
            <a:endParaRPr lang="en-IN" sz="2000" dirty="0">
              <a:latin typeface="Nunito Sans" pitchFamily="2" charset="0"/>
            </a:endParaRPr>
          </a:p>
        </p:txBody>
      </p:sp>
    </p:spTree>
    <p:extLst>
      <p:ext uri="{BB962C8B-B14F-4D97-AF65-F5344CB8AC3E}">
        <p14:creationId xmlns:p14="http://schemas.microsoft.com/office/powerpoint/2010/main" val="1962245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0A2DE65-388C-3F7F-28E0-BAB743F2E87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1CEF5EE-3F21-7B40-C527-A99FD3C0ABE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B597C4D-7FD1-756C-97DD-FD4BF5F3023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369C6643-ED9C-CC16-5566-60B37F7EF39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60FB07C-43F2-EE57-838E-89CCFDF4EDF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00EDD10-866C-FFE5-FA8F-A71DDC3085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B57C1AA-EF2F-216B-A6CE-7EB6634EB3C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8F03D269-8CE8-33B7-B0B7-733467CA92F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AD2D65D-FE63-4E05-849D-139EA73302B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F56FADB4-BC97-5AD4-452D-2E7DEA768F0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B15CF018-4717-6A8B-1E29-23DB74451AB7}"/>
              </a:ext>
            </a:extLst>
          </p:cNvPr>
          <p:cNvPicPr preferRelativeResize="0"/>
          <p:nvPr/>
        </p:nvPicPr>
        <p:blipFill rotWithShape="1">
          <a:blip r:embed="rId3"/>
          <a:srcRect/>
          <a:stretch>
            <a:fillRect/>
          </a:stretch>
        </p:blipFill>
        <p:spPr>
          <a:xfrm>
            <a:off x="9570570" y="6249951"/>
            <a:ext cx="2356664" cy="298800"/>
          </a:xfrm>
          <a:prstGeom prst="rect">
            <a:avLst/>
          </a:prstGeom>
          <a:noFill/>
          <a:ln>
            <a:noFill/>
          </a:ln>
        </p:spPr>
      </p:pic>
      <p:sp>
        <p:nvSpPr>
          <p:cNvPr id="8" name="TextBox 7">
            <a:extLst>
              <a:ext uri="{FF2B5EF4-FFF2-40B4-BE49-F238E27FC236}">
                <a16:creationId xmlns:a16="http://schemas.microsoft.com/office/drawing/2014/main" id="{6A184D0B-B8E2-3135-5614-9815C35237DD}"/>
              </a:ext>
            </a:extLst>
          </p:cNvPr>
          <p:cNvSpPr txBox="1"/>
          <p:nvPr/>
        </p:nvSpPr>
        <p:spPr>
          <a:xfrm>
            <a:off x="984657" y="1374207"/>
            <a:ext cx="11183906" cy="5132174"/>
          </a:xfrm>
          <a:prstGeom prst="rect">
            <a:avLst/>
          </a:prstGeom>
          <a:noFill/>
        </p:spPr>
        <p:txBody>
          <a:bodyPr wrap="square">
            <a:spAutoFit/>
          </a:bodyPr>
          <a:lstStyle/>
          <a:p>
            <a:pPr>
              <a:lnSpc>
                <a:spcPct val="150000"/>
              </a:lnSpc>
            </a:pPr>
            <a:r>
              <a:rPr lang="en-US" sz="2000" b="1" dirty="0">
                <a:latin typeface="Nunito Sans" pitchFamily="2" charset="0"/>
              </a:rPr>
              <a:t>Boosting Technique in Ensemble learning :</a:t>
            </a:r>
          </a:p>
          <a:p>
            <a:pPr>
              <a:lnSpc>
                <a:spcPct val="150000"/>
              </a:lnSpc>
            </a:pPr>
            <a:endParaRPr lang="en-US" sz="2000" b="1" dirty="0">
              <a:latin typeface="Nunito Sans" pitchFamily="2" charset="0"/>
            </a:endParaRPr>
          </a:p>
          <a:p>
            <a:pPr>
              <a:lnSpc>
                <a:spcPct val="150000"/>
              </a:lnSpc>
            </a:pPr>
            <a:r>
              <a:rPr lang="en-US" sz="2000" b="1" dirty="0">
                <a:latin typeface="Nunito Sans" pitchFamily="2" charset="0"/>
              </a:rPr>
              <a:t>• Boosting </a:t>
            </a:r>
            <a:r>
              <a:rPr lang="en-US" sz="2000" dirty="0">
                <a:latin typeface="Nunito Sans" pitchFamily="2" charset="0"/>
              </a:rPr>
              <a:t>enables each member to learn from the preceding member's mistakes and make better predictions for the future.</a:t>
            </a:r>
          </a:p>
          <a:p>
            <a:pPr>
              <a:lnSpc>
                <a:spcPct val="150000"/>
              </a:lnSpc>
            </a:pPr>
            <a:r>
              <a:rPr lang="en-US" sz="2000" dirty="0">
                <a:latin typeface="Nunito Sans" pitchFamily="2" charset="0"/>
              </a:rPr>
              <a:t>• It is done by building a model by using weak models in series.</a:t>
            </a:r>
          </a:p>
          <a:p>
            <a:pPr>
              <a:lnSpc>
                <a:spcPct val="150000"/>
              </a:lnSpc>
            </a:pPr>
            <a:r>
              <a:rPr lang="en-US" sz="2000" dirty="0">
                <a:latin typeface="Nunito Sans" pitchFamily="2" charset="0"/>
              </a:rPr>
              <a:t>• Firstly, a model is built from the training data.</a:t>
            </a:r>
          </a:p>
          <a:p>
            <a:pPr>
              <a:lnSpc>
                <a:spcPct val="150000"/>
              </a:lnSpc>
            </a:pPr>
            <a:r>
              <a:rPr lang="en-US" sz="2000" dirty="0">
                <a:latin typeface="Nunito Sans" pitchFamily="2" charset="0"/>
              </a:rPr>
              <a:t>• Then the second model is built which tries to correct the errors present in the first model.</a:t>
            </a:r>
          </a:p>
          <a:p>
            <a:pPr>
              <a:lnSpc>
                <a:spcPct val="150000"/>
              </a:lnSpc>
            </a:pPr>
            <a:r>
              <a:rPr lang="en-US" sz="2000" dirty="0">
                <a:latin typeface="Nunito Sans" pitchFamily="2" charset="0"/>
              </a:rPr>
              <a:t>• This procedure is continued and models are added until either the complete training data set is predicted correctly or the maximum number of models is added.</a:t>
            </a:r>
          </a:p>
          <a:p>
            <a:pPr>
              <a:lnSpc>
                <a:spcPct val="150000"/>
              </a:lnSpc>
            </a:pPr>
            <a:r>
              <a:rPr lang="en-US" sz="2000" dirty="0">
                <a:latin typeface="Nunito Sans" pitchFamily="2" charset="0"/>
              </a:rPr>
              <a:t>• AdaBoost is short for Adaptive Boosting and is a very popular boosting technique that combines multiple “weak classifiers” into a single “strong classifier”.</a:t>
            </a:r>
            <a:endParaRPr lang="en-IN" sz="2000" dirty="0">
              <a:latin typeface="Nunito Sans" pitchFamily="2" charset="0"/>
            </a:endParaRPr>
          </a:p>
        </p:txBody>
      </p:sp>
    </p:spTree>
    <p:extLst>
      <p:ext uri="{BB962C8B-B14F-4D97-AF65-F5344CB8AC3E}">
        <p14:creationId xmlns:p14="http://schemas.microsoft.com/office/powerpoint/2010/main" val="117622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7719BB1-CAF4-4D3A-D12C-DE1DDD068BAB}"/>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AF6275D2-01EA-F492-CA40-C66FD5AFB0C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C0A9F67-3D33-EF35-539D-F7D347AD3AD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B1127A1B-7F3E-DF7D-4C31-F33F189E7A2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C9C57676-085C-1BE7-4E52-B09E5F02F3C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679F2EF-EFD2-52BC-9C91-A56A0F1E76E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824BAE6-C0EC-03AB-3C29-8637BD57E1E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77025F8-DD74-37CF-65DB-A59D086D51F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8830B73-1D5F-FF77-87BA-B996179064F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C50389B3-8315-4737-7903-E61CF8B26B8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F9E13475-0193-819D-5486-1CF3B5B67645}"/>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278281E9-F39E-FEBE-28D8-343B3C733F36}"/>
              </a:ext>
            </a:extLst>
          </p:cNvPr>
          <p:cNvSpPr txBox="1"/>
          <p:nvPr/>
        </p:nvSpPr>
        <p:spPr>
          <a:xfrm>
            <a:off x="984657" y="984461"/>
            <a:ext cx="11183906" cy="5132174"/>
          </a:xfrm>
          <a:prstGeom prst="rect">
            <a:avLst/>
          </a:prstGeom>
          <a:noFill/>
        </p:spPr>
        <p:txBody>
          <a:bodyPr wrap="square">
            <a:spAutoFit/>
          </a:bodyPr>
          <a:lstStyle/>
          <a:p>
            <a:pPr>
              <a:lnSpc>
                <a:spcPct val="150000"/>
              </a:lnSpc>
            </a:pPr>
            <a:r>
              <a:rPr lang="en-US" sz="2000" b="1" dirty="0">
                <a:latin typeface="Nunito Sans" pitchFamily="2" charset="0"/>
              </a:rPr>
              <a:t>Algorithm :</a:t>
            </a:r>
          </a:p>
          <a:p>
            <a:pPr>
              <a:lnSpc>
                <a:spcPct val="150000"/>
              </a:lnSpc>
            </a:pPr>
            <a:endParaRPr lang="en-US" sz="2000" dirty="0">
              <a:latin typeface="Nunito Sans" pitchFamily="2" charset="0"/>
            </a:endParaRPr>
          </a:p>
          <a:p>
            <a:pPr>
              <a:lnSpc>
                <a:spcPct val="150000"/>
              </a:lnSpc>
            </a:pPr>
            <a:r>
              <a:rPr lang="en-US" sz="2000" dirty="0">
                <a:latin typeface="Nunito Sans" pitchFamily="2" charset="0"/>
              </a:rPr>
              <a:t>1. Initialize the dataset and assign equal weight to each of the data point.</a:t>
            </a:r>
          </a:p>
          <a:p>
            <a:pPr>
              <a:lnSpc>
                <a:spcPct val="150000"/>
              </a:lnSpc>
            </a:pPr>
            <a:r>
              <a:rPr lang="en-US" sz="2000" dirty="0">
                <a:latin typeface="Nunito Sans" pitchFamily="2" charset="0"/>
              </a:rPr>
              <a:t>2. Provide this as input to the model and identify the wrongly classified data points.</a:t>
            </a:r>
          </a:p>
          <a:p>
            <a:pPr>
              <a:lnSpc>
                <a:spcPct val="150000"/>
              </a:lnSpc>
            </a:pPr>
            <a:r>
              <a:rPr lang="en-US" sz="2000" dirty="0">
                <a:latin typeface="Nunito Sans" pitchFamily="2" charset="0"/>
              </a:rPr>
              <a:t>3. Increase the weight of the wrongly classified data points and decrease the</a:t>
            </a:r>
          </a:p>
          <a:p>
            <a:pPr>
              <a:lnSpc>
                <a:spcPct val="150000"/>
              </a:lnSpc>
            </a:pPr>
            <a:r>
              <a:rPr lang="en-US" sz="2000" dirty="0">
                <a:latin typeface="Nunito Sans" pitchFamily="2" charset="0"/>
              </a:rPr>
              <a:t>weights of correctly classified data points. And then normalize the weights of all</a:t>
            </a:r>
          </a:p>
          <a:p>
            <a:pPr>
              <a:lnSpc>
                <a:spcPct val="150000"/>
              </a:lnSpc>
            </a:pPr>
            <a:r>
              <a:rPr lang="en-US" sz="2000" dirty="0">
                <a:latin typeface="Nunito Sans" pitchFamily="2" charset="0"/>
              </a:rPr>
              <a:t>data points.</a:t>
            </a:r>
          </a:p>
          <a:p>
            <a:pPr>
              <a:lnSpc>
                <a:spcPct val="150000"/>
              </a:lnSpc>
            </a:pPr>
            <a:r>
              <a:rPr lang="en-US" sz="2000" dirty="0">
                <a:latin typeface="Nunito Sans" pitchFamily="2" charset="0"/>
              </a:rPr>
              <a:t>4. if (got required results)</a:t>
            </a:r>
          </a:p>
          <a:p>
            <a:pPr>
              <a:lnSpc>
                <a:spcPct val="150000"/>
              </a:lnSpc>
            </a:pPr>
            <a:r>
              <a:rPr lang="en-US" sz="2000" dirty="0">
                <a:latin typeface="Nunito Sans" pitchFamily="2" charset="0"/>
              </a:rPr>
              <a:t>Goto step 5</a:t>
            </a:r>
          </a:p>
          <a:p>
            <a:pPr>
              <a:lnSpc>
                <a:spcPct val="150000"/>
              </a:lnSpc>
            </a:pPr>
            <a:r>
              <a:rPr lang="en-US" sz="2000" dirty="0">
                <a:latin typeface="Nunito Sans" pitchFamily="2" charset="0"/>
              </a:rPr>
              <a:t>else</a:t>
            </a:r>
          </a:p>
          <a:p>
            <a:pPr>
              <a:lnSpc>
                <a:spcPct val="150000"/>
              </a:lnSpc>
            </a:pPr>
            <a:r>
              <a:rPr lang="en-US" sz="2000" dirty="0">
                <a:latin typeface="Nunito Sans" pitchFamily="2" charset="0"/>
              </a:rPr>
              <a:t>Goto step 2</a:t>
            </a:r>
            <a:endParaRPr lang="en-IN" sz="2000" dirty="0">
              <a:latin typeface="Nunito Sans" pitchFamily="2" charset="0"/>
            </a:endParaRPr>
          </a:p>
        </p:txBody>
      </p:sp>
    </p:spTree>
    <p:extLst>
      <p:ext uri="{BB962C8B-B14F-4D97-AF65-F5344CB8AC3E}">
        <p14:creationId xmlns:p14="http://schemas.microsoft.com/office/powerpoint/2010/main" val="147397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1DA5A9E-5FFC-12EA-0768-12BD300ACEC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5E93AC8E-1BB7-1811-BC5F-17E2E7F56BB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2C72F39-AA4F-D820-4533-619953E5E3B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B4486CC4-F0B8-45D2-3A58-2286D3C6087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8BC7056D-3BDB-9412-8C2C-35BE4B9C0EA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20D69BE-7495-7566-0DB8-D9CF733923C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22F17538-0023-6A5E-7257-B73BF03B414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5E85B635-57C9-67E4-BF6A-119B92FBEB8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DC678EEF-86F0-DC2D-09C3-5FC1C96F9AA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B5B8988C-9D71-71E9-8F95-D36BFCA95B5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199E23E6-97C0-1ED3-6ED0-17889987C3A2}"/>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49C85D48-855F-439F-8077-824C37925327}"/>
              </a:ext>
            </a:extLst>
          </p:cNvPr>
          <p:cNvSpPr txBox="1"/>
          <p:nvPr/>
        </p:nvSpPr>
        <p:spPr>
          <a:xfrm>
            <a:off x="307975" y="5722956"/>
            <a:ext cx="12191999" cy="977191"/>
          </a:xfrm>
          <a:prstGeom prst="rect">
            <a:avLst/>
          </a:prstGeom>
          <a:noFill/>
        </p:spPr>
        <p:txBody>
          <a:bodyPr wrap="square">
            <a:spAutoFit/>
          </a:bodyPr>
          <a:lstStyle/>
          <a:p>
            <a:pPr>
              <a:lnSpc>
                <a:spcPct val="150000"/>
              </a:lnSpc>
            </a:pPr>
            <a:endParaRPr lang="en-US" sz="2000" b="1" dirty="0">
              <a:latin typeface="Nunito Sans" pitchFamily="2" charset="0"/>
            </a:endParaRPr>
          </a:p>
          <a:p>
            <a:pPr>
              <a:lnSpc>
                <a:spcPct val="150000"/>
              </a:lnSpc>
            </a:pPr>
            <a:r>
              <a:rPr lang="en-US" sz="2000" b="1" dirty="0">
                <a:latin typeface="Nunito Sans" pitchFamily="2" charset="0"/>
              </a:rPr>
              <a:t>Fig. An illustration of the boosting algorithm, consisting of the parallel learners weighted dataset.</a:t>
            </a:r>
          </a:p>
        </p:txBody>
      </p:sp>
      <p:pic>
        <p:nvPicPr>
          <p:cNvPr id="3" name="Picture 2">
            <a:extLst>
              <a:ext uri="{FF2B5EF4-FFF2-40B4-BE49-F238E27FC236}">
                <a16:creationId xmlns:a16="http://schemas.microsoft.com/office/drawing/2014/main" id="{BB99DCA8-A647-DC39-28A5-46D263DBDC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3102" y="937706"/>
            <a:ext cx="6086006" cy="5214010"/>
          </a:xfrm>
          <a:prstGeom prst="rect">
            <a:avLst/>
          </a:prstGeom>
        </p:spPr>
      </p:pic>
    </p:spTree>
    <p:extLst>
      <p:ext uri="{BB962C8B-B14F-4D97-AF65-F5344CB8AC3E}">
        <p14:creationId xmlns:p14="http://schemas.microsoft.com/office/powerpoint/2010/main" val="174380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6EA5D46-8054-8864-ADE7-1852F38CFACC}"/>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D6C942D2-234C-1C01-8081-BFA71866D0C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B3D7BCC-8776-3D42-2286-49EF5A5BBC9D}"/>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46AC28B0-E855-F18A-550B-540A6E81551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D55469C7-961D-604D-D6C9-6CC066340D2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7DAB9B2-3D8C-BAB2-9848-0BDF7EC3265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33B938A6-5E25-15CF-1950-107B8D78535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5E81B177-2D8B-D3F7-EF1D-CFC3D1EEAD8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11D5BD6-A5FF-09AD-2508-D573840B123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F3E776F9-D7A7-3D4A-6830-15A49F3C0BC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3DD549CE-EE49-E05C-60E6-27677C98BCAB}"/>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DDC078B1-4CD1-C582-5748-F9AEBCF94249}"/>
              </a:ext>
            </a:extLst>
          </p:cNvPr>
          <p:cNvSpPr txBox="1"/>
          <p:nvPr/>
        </p:nvSpPr>
        <p:spPr>
          <a:xfrm>
            <a:off x="984657" y="804581"/>
            <a:ext cx="11183906" cy="5593839"/>
          </a:xfrm>
          <a:prstGeom prst="rect">
            <a:avLst/>
          </a:prstGeom>
          <a:noFill/>
        </p:spPr>
        <p:txBody>
          <a:bodyPr wrap="square">
            <a:spAutoFit/>
          </a:bodyPr>
          <a:lstStyle/>
          <a:p>
            <a:pPr>
              <a:lnSpc>
                <a:spcPct val="150000"/>
              </a:lnSpc>
            </a:pPr>
            <a:r>
              <a:rPr lang="en-US" sz="2000" b="1" dirty="0">
                <a:latin typeface="Nunito Sans" pitchFamily="2" charset="0"/>
              </a:rPr>
              <a:t>Algorithm :</a:t>
            </a:r>
          </a:p>
          <a:p>
            <a:pPr>
              <a:lnSpc>
                <a:spcPct val="150000"/>
              </a:lnSpc>
            </a:pPr>
            <a:r>
              <a:rPr lang="en-US" sz="2000" b="1" dirty="0">
                <a:latin typeface="Nunito Sans" pitchFamily="2" charset="0"/>
              </a:rPr>
              <a:t>1. Initialize the dataset and assign equal weight to each of the data point.</a:t>
            </a:r>
          </a:p>
          <a:p>
            <a:pPr>
              <a:lnSpc>
                <a:spcPct val="150000"/>
              </a:lnSpc>
            </a:pPr>
            <a:r>
              <a:rPr lang="en-US" sz="2000" b="1" dirty="0">
                <a:latin typeface="Nunito Sans" pitchFamily="2" charset="0"/>
              </a:rPr>
              <a:t>2. Provide this as input to the model and identify the wrongly classified data points.</a:t>
            </a:r>
          </a:p>
          <a:p>
            <a:pPr>
              <a:lnSpc>
                <a:spcPct val="150000"/>
              </a:lnSpc>
            </a:pPr>
            <a:r>
              <a:rPr lang="en-US" sz="2000" b="1" dirty="0">
                <a:latin typeface="Nunito Sans" pitchFamily="2" charset="0"/>
              </a:rPr>
              <a:t>3. Increase the weight of the wrongly classified data points and decrease the</a:t>
            </a:r>
          </a:p>
          <a:p>
            <a:pPr>
              <a:lnSpc>
                <a:spcPct val="150000"/>
              </a:lnSpc>
            </a:pPr>
            <a:r>
              <a:rPr lang="en-US" sz="2000" b="1" dirty="0">
                <a:latin typeface="Nunito Sans" pitchFamily="2" charset="0"/>
              </a:rPr>
              <a:t>weights of correctly classified data points. And then normalize the weights of all</a:t>
            </a:r>
          </a:p>
          <a:p>
            <a:pPr>
              <a:lnSpc>
                <a:spcPct val="150000"/>
              </a:lnSpc>
            </a:pPr>
            <a:r>
              <a:rPr lang="en-US" sz="2000" b="1" dirty="0">
                <a:latin typeface="Nunito Sans" pitchFamily="2" charset="0"/>
              </a:rPr>
              <a:t>data points.</a:t>
            </a:r>
          </a:p>
          <a:p>
            <a:pPr>
              <a:lnSpc>
                <a:spcPct val="150000"/>
              </a:lnSpc>
            </a:pPr>
            <a:r>
              <a:rPr lang="en-US" sz="2000" b="1" dirty="0">
                <a:latin typeface="Nunito Sans" pitchFamily="2" charset="0"/>
              </a:rPr>
              <a:t>4. if (got required results)</a:t>
            </a:r>
          </a:p>
          <a:p>
            <a:pPr>
              <a:lnSpc>
                <a:spcPct val="150000"/>
              </a:lnSpc>
            </a:pPr>
            <a:r>
              <a:rPr lang="en-US" sz="2000" b="1" dirty="0">
                <a:latin typeface="Nunito Sans" pitchFamily="2" charset="0"/>
              </a:rPr>
              <a:t>Goto step 5</a:t>
            </a:r>
          </a:p>
          <a:p>
            <a:pPr>
              <a:lnSpc>
                <a:spcPct val="150000"/>
              </a:lnSpc>
            </a:pPr>
            <a:r>
              <a:rPr lang="en-US" sz="2000" b="1" dirty="0">
                <a:latin typeface="Nunito Sans" pitchFamily="2" charset="0"/>
              </a:rPr>
              <a:t>Else	  </a:t>
            </a:r>
          </a:p>
          <a:p>
            <a:pPr>
              <a:lnSpc>
                <a:spcPct val="150000"/>
              </a:lnSpc>
            </a:pPr>
            <a:r>
              <a:rPr lang="en-US" sz="2000" b="1" dirty="0">
                <a:latin typeface="Nunito Sans" pitchFamily="2" charset="0"/>
              </a:rPr>
              <a:t>Goto step 2</a:t>
            </a:r>
          </a:p>
          <a:p>
            <a:pPr>
              <a:lnSpc>
                <a:spcPct val="150000"/>
              </a:lnSpc>
            </a:pPr>
            <a:r>
              <a:rPr lang="en-US" sz="2000" b="1" dirty="0">
                <a:latin typeface="Nunito Sans" pitchFamily="2" charset="0"/>
              </a:rPr>
              <a:t>Figure 3.4 An illustration presenting the intuition behind the boosting algorithm,</a:t>
            </a:r>
          </a:p>
          <a:p>
            <a:pPr>
              <a:lnSpc>
                <a:spcPct val="150000"/>
              </a:lnSpc>
            </a:pPr>
            <a:r>
              <a:rPr lang="en-US" sz="2000" b="1" dirty="0">
                <a:latin typeface="Nunito Sans" pitchFamily="2" charset="0"/>
              </a:rPr>
              <a:t>consisting of the parallel learners and weighted dataset.</a:t>
            </a:r>
            <a:endParaRPr lang="en-IN" sz="2000" dirty="0">
              <a:latin typeface="Nunito Sans" pitchFamily="2" charset="0"/>
            </a:endParaRPr>
          </a:p>
        </p:txBody>
      </p:sp>
    </p:spTree>
    <p:extLst>
      <p:ext uri="{BB962C8B-B14F-4D97-AF65-F5344CB8AC3E}">
        <p14:creationId xmlns:p14="http://schemas.microsoft.com/office/powerpoint/2010/main" val="2890997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2D97635-9821-5B18-5641-C2A94FC725E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37160002-3010-1278-2CA9-7DD8B5A40AE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DC1F658-D268-DD88-3F6D-6C8DAAF5010D}"/>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49A00A6C-D99F-FA49-0C0D-0057B6A1934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3D8E9661-53CE-AF27-F558-9BB98BF2A12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1E0426D-5E70-26E4-E785-AAFF6BD0A16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3CC45D9-5A01-4C55-52E5-4A573F658A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FC9EEF8F-2550-D4BE-B9D8-5C454F7B27C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51FFF215-DEB5-BDF6-1146-5D9DEF8B47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37F644A4-B985-A61F-6FCB-08764806DCE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5B26F082-57C1-AB84-8A95-B48E776F6CCD}"/>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DD79E638-4C01-7AD2-CE29-12D1487F46A6}"/>
              </a:ext>
            </a:extLst>
          </p:cNvPr>
          <p:cNvSpPr txBox="1"/>
          <p:nvPr/>
        </p:nvSpPr>
        <p:spPr>
          <a:xfrm>
            <a:off x="984657" y="804581"/>
            <a:ext cx="11183906" cy="5593839"/>
          </a:xfrm>
          <a:prstGeom prst="rect">
            <a:avLst/>
          </a:prstGeom>
          <a:noFill/>
        </p:spPr>
        <p:txBody>
          <a:bodyPr wrap="square">
            <a:spAutoFit/>
          </a:bodyPr>
          <a:lstStyle/>
          <a:p>
            <a:pPr>
              <a:lnSpc>
                <a:spcPct val="150000"/>
              </a:lnSpc>
            </a:pPr>
            <a:r>
              <a:rPr lang="en-US" sz="2000" b="1" dirty="0">
                <a:latin typeface="Nunito Sans" pitchFamily="2" charset="0"/>
              </a:rPr>
              <a:t>Algorithm :</a:t>
            </a:r>
          </a:p>
          <a:p>
            <a:pPr>
              <a:lnSpc>
                <a:spcPct val="150000"/>
              </a:lnSpc>
            </a:pPr>
            <a:r>
              <a:rPr lang="en-US" sz="2000" b="1" dirty="0">
                <a:latin typeface="Nunito Sans" pitchFamily="2" charset="0"/>
              </a:rPr>
              <a:t>1. Initialize the dataset and assign equal weight to each of the data point.</a:t>
            </a:r>
          </a:p>
          <a:p>
            <a:pPr>
              <a:lnSpc>
                <a:spcPct val="150000"/>
              </a:lnSpc>
            </a:pPr>
            <a:r>
              <a:rPr lang="en-US" sz="2000" b="1" dirty="0">
                <a:latin typeface="Nunito Sans" pitchFamily="2" charset="0"/>
              </a:rPr>
              <a:t>2. Provide this as input to the model and identify the wrongly classified data points.</a:t>
            </a:r>
          </a:p>
          <a:p>
            <a:pPr>
              <a:lnSpc>
                <a:spcPct val="150000"/>
              </a:lnSpc>
            </a:pPr>
            <a:r>
              <a:rPr lang="en-US" sz="2000" b="1" dirty="0">
                <a:latin typeface="Nunito Sans" pitchFamily="2" charset="0"/>
              </a:rPr>
              <a:t>3. Increase the weight of the wrongly classified data points and decrease the</a:t>
            </a:r>
          </a:p>
          <a:p>
            <a:pPr>
              <a:lnSpc>
                <a:spcPct val="150000"/>
              </a:lnSpc>
            </a:pPr>
            <a:r>
              <a:rPr lang="en-US" sz="2000" b="1" dirty="0">
                <a:latin typeface="Nunito Sans" pitchFamily="2" charset="0"/>
              </a:rPr>
              <a:t>weights of correctly classified data points. And then normalize the weights of all</a:t>
            </a:r>
          </a:p>
          <a:p>
            <a:pPr>
              <a:lnSpc>
                <a:spcPct val="150000"/>
              </a:lnSpc>
            </a:pPr>
            <a:r>
              <a:rPr lang="en-US" sz="2000" b="1" dirty="0">
                <a:latin typeface="Nunito Sans" pitchFamily="2" charset="0"/>
              </a:rPr>
              <a:t>data points.</a:t>
            </a:r>
          </a:p>
          <a:p>
            <a:pPr>
              <a:lnSpc>
                <a:spcPct val="150000"/>
              </a:lnSpc>
            </a:pPr>
            <a:r>
              <a:rPr lang="en-US" sz="2000" b="1" dirty="0">
                <a:latin typeface="Nunito Sans" pitchFamily="2" charset="0"/>
              </a:rPr>
              <a:t>4. if (got required results)</a:t>
            </a:r>
          </a:p>
          <a:p>
            <a:pPr>
              <a:lnSpc>
                <a:spcPct val="150000"/>
              </a:lnSpc>
            </a:pPr>
            <a:r>
              <a:rPr lang="en-US" sz="2000" b="1" dirty="0">
                <a:latin typeface="Nunito Sans" pitchFamily="2" charset="0"/>
              </a:rPr>
              <a:t>Goto step 5</a:t>
            </a:r>
          </a:p>
          <a:p>
            <a:pPr>
              <a:lnSpc>
                <a:spcPct val="150000"/>
              </a:lnSpc>
            </a:pPr>
            <a:r>
              <a:rPr lang="en-US" sz="2000" b="1" dirty="0">
                <a:latin typeface="Nunito Sans" pitchFamily="2" charset="0"/>
              </a:rPr>
              <a:t>else</a:t>
            </a:r>
          </a:p>
          <a:p>
            <a:pPr>
              <a:lnSpc>
                <a:spcPct val="150000"/>
              </a:lnSpc>
            </a:pPr>
            <a:r>
              <a:rPr lang="en-US" sz="2000" b="1" dirty="0">
                <a:latin typeface="Nunito Sans" pitchFamily="2" charset="0"/>
              </a:rPr>
              <a:t>Goto step 2</a:t>
            </a:r>
          </a:p>
          <a:p>
            <a:pPr>
              <a:lnSpc>
                <a:spcPct val="150000"/>
              </a:lnSpc>
            </a:pPr>
            <a:r>
              <a:rPr lang="en-US" sz="2000" b="1" dirty="0">
                <a:latin typeface="Nunito Sans" pitchFamily="2" charset="0"/>
              </a:rPr>
              <a:t>Figure 3.4 An illustration presenting the intuition behind the boosting algorithm,</a:t>
            </a:r>
          </a:p>
          <a:p>
            <a:pPr>
              <a:lnSpc>
                <a:spcPct val="150000"/>
              </a:lnSpc>
            </a:pPr>
            <a:r>
              <a:rPr lang="en-US" sz="2000" b="1" dirty="0">
                <a:latin typeface="Nunito Sans" pitchFamily="2" charset="0"/>
              </a:rPr>
              <a:t>consisting of the parallel learners and weighted dataset.</a:t>
            </a:r>
            <a:endParaRPr lang="en-IN" sz="2000" dirty="0">
              <a:latin typeface="Nunito Sans" pitchFamily="2" charset="0"/>
            </a:endParaRPr>
          </a:p>
        </p:txBody>
      </p:sp>
    </p:spTree>
    <p:extLst>
      <p:ext uri="{BB962C8B-B14F-4D97-AF65-F5344CB8AC3E}">
        <p14:creationId xmlns:p14="http://schemas.microsoft.com/office/powerpoint/2010/main" val="1414954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257F833-0CCC-B0A9-E383-6C22E3FAD91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F696C4D5-C6A9-0EC5-94EE-6E88121BCBB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8743407-00DB-9EB3-BBA2-0F4B95C0C8A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BBC8751B-03F2-1312-87C2-EC80CBEE3D1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C330A587-9F01-1DB8-D065-10951B3F3FC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5B9057C-62BC-8392-FC30-4F91DFA19D9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3E0B8B6-DADE-0E99-5EA4-AEF6B479C34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88CE4F9-4A23-24C6-19E0-CDA344F7185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DB35EB92-47D8-0086-BA6A-B5C4C6E3324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BD0A693C-5734-B15C-3869-C7FC28EE29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ABD16B61-0535-5C02-E7EB-3087FDA03CA2}"/>
              </a:ext>
            </a:extLst>
          </p:cNvPr>
          <p:cNvSpPr txBox="1"/>
          <p:nvPr/>
        </p:nvSpPr>
        <p:spPr>
          <a:xfrm>
            <a:off x="155576" y="1007047"/>
            <a:ext cx="12036424" cy="3467681"/>
          </a:xfrm>
          <a:prstGeom prst="rect">
            <a:avLst/>
          </a:prstGeom>
          <a:noFill/>
        </p:spPr>
        <p:txBody>
          <a:bodyPr wrap="square">
            <a:spAutoFit/>
          </a:bodyPr>
          <a:lstStyle/>
          <a:p>
            <a:pPr marL="692785" indent="-234950" algn="l">
              <a:lnSpc>
                <a:spcPct val="107000"/>
              </a:lnSpc>
              <a:spcAft>
                <a:spcPts val="800"/>
              </a:spcAft>
            </a:pPr>
            <a:endParaRPr lang="en-US" sz="24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endParaRPr lang="en-IN" sz="2400" b="1" kern="100"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endParaRPr lang="en-IN" sz="24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endParaRPr lang="en-IN" sz="2400" b="1" kern="100"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endParaRPr lang="en-IN" sz="24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r>
              <a:rPr lang="en-IN" sz="2400" b="1" kern="100" dirty="0">
                <a:solidFill>
                  <a:srgbClr val="000000"/>
                </a:solidFill>
                <a:latin typeface="Nunito Sans" pitchFamily="2" charset="0"/>
                <a:ea typeface="Bookman Old Style" panose="02050604050505020204" pitchFamily="18" charset="0"/>
                <a:cs typeface="Bookman Old Style" panose="02050604050505020204" pitchFamily="18" charset="0"/>
              </a:rPr>
              <a:t>				</a:t>
            </a:r>
          </a:p>
          <a:p>
            <a:pPr marL="692785" indent="-234950" algn="l">
              <a:lnSpc>
                <a:spcPct val="107000"/>
              </a:lnSpc>
              <a:spcAft>
                <a:spcPts val="800"/>
              </a:spcAft>
            </a:pPr>
            <a:r>
              <a:rPr lang="en-IN" sz="24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THANK YOU…</a:t>
            </a:r>
          </a:p>
        </p:txBody>
      </p:sp>
      <p:pic>
        <p:nvPicPr>
          <p:cNvPr id="117" name="Google Shape;117;p3">
            <a:extLst>
              <a:ext uri="{FF2B5EF4-FFF2-40B4-BE49-F238E27FC236}">
                <a16:creationId xmlns:a16="http://schemas.microsoft.com/office/drawing/2014/main" id="{223335C2-E4F8-60AB-85CB-5694F711FA57}"/>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Tree>
    <p:extLst>
      <p:ext uri="{BB962C8B-B14F-4D97-AF65-F5344CB8AC3E}">
        <p14:creationId xmlns:p14="http://schemas.microsoft.com/office/powerpoint/2010/main" val="117147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527B6D7-F119-7711-BDC8-0E26241CDC5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891DCD8-C8A8-313E-F5EA-3E5F0F6EC2C0}"/>
              </a:ext>
            </a:extLst>
          </p:cNvPr>
          <p:cNvSpPr txBox="1"/>
          <p:nvPr/>
        </p:nvSpPr>
        <p:spPr>
          <a:xfrm>
            <a:off x="886217" y="1003396"/>
            <a:ext cx="12380076"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Combining multiple learners </a:t>
            </a:r>
            <a:r>
              <a:rPr lang="en-US" sz="2000" dirty="0">
                <a:latin typeface="Nunito Sans" pitchFamily="2" charset="0"/>
              </a:rPr>
              <a:t>is a machine learning technique that  combines multiple </a:t>
            </a:r>
          </a:p>
          <a:p>
            <a:pPr>
              <a:lnSpc>
                <a:spcPct val="150000"/>
              </a:lnSpc>
            </a:pPr>
            <a:r>
              <a:rPr lang="en-US" sz="2000" dirty="0">
                <a:latin typeface="Nunito Sans" pitchFamily="2" charset="0"/>
              </a:rPr>
              <a:t>models into a single model. The goal is to improve the model's performance by</a:t>
            </a:r>
          </a:p>
          <a:p>
            <a:pPr>
              <a:lnSpc>
                <a:spcPct val="150000"/>
              </a:lnSpc>
            </a:pPr>
            <a:r>
              <a:rPr lang="en-US" sz="2000" dirty="0">
                <a:latin typeface="Nunito Sans" pitchFamily="2" charset="0"/>
              </a:rPr>
              <a:t>combining the weak learners in the right way.</a:t>
            </a:r>
          </a:p>
          <a:p>
            <a:pPr>
              <a:lnSpc>
                <a:spcPct val="150000"/>
              </a:lnSpc>
            </a:pPr>
            <a:r>
              <a:rPr lang="en-US" sz="2000" b="1" dirty="0">
                <a:latin typeface="Nunito Sans" pitchFamily="2" charset="0"/>
              </a:rPr>
              <a:t>Rationale :</a:t>
            </a:r>
          </a:p>
          <a:p>
            <a:pPr>
              <a:lnSpc>
                <a:spcPct val="150000"/>
              </a:lnSpc>
            </a:pPr>
            <a:r>
              <a:rPr lang="en-US" sz="2000" dirty="0">
                <a:latin typeface="Nunito Sans" pitchFamily="2" charset="0"/>
              </a:rPr>
              <a:t>• The </a:t>
            </a:r>
            <a:r>
              <a:rPr lang="en-US" sz="2000" b="1" dirty="0">
                <a:latin typeface="Nunito Sans" pitchFamily="2" charset="0"/>
              </a:rPr>
              <a:t>No Free Lunch Theorem </a:t>
            </a:r>
            <a:r>
              <a:rPr lang="en-US" sz="2000" dirty="0">
                <a:latin typeface="Nunito Sans" pitchFamily="2" charset="0"/>
              </a:rPr>
              <a:t>states that there is no single learning algorithm that in any</a:t>
            </a:r>
          </a:p>
          <a:p>
            <a:pPr>
              <a:lnSpc>
                <a:spcPct val="150000"/>
              </a:lnSpc>
            </a:pPr>
            <a:r>
              <a:rPr lang="en-US" sz="2000" dirty="0">
                <a:latin typeface="Nunito Sans" pitchFamily="2" charset="0"/>
              </a:rPr>
              <a:t>domain always induces the most accurate learner. The usual approach is to try many and </a:t>
            </a:r>
          </a:p>
          <a:p>
            <a:pPr>
              <a:lnSpc>
                <a:spcPct val="150000"/>
              </a:lnSpc>
            </a:pPr>
            <a:r>
              <a:rPr lang="en-US" sz="2000" dirty="0">
                <a:latin typeface="Nunito Sans" pitchFamily="2" charset="0"/>
              </a:rPr>
              <a:t>choose the one that performs the best on a separate validation set.</a:t>
            </a:r>
          </a:p>
          <a:p>
            <a:pPr>
              <a:lnSpc>
                <a:spcPct val="150000"/>
              </a:lnSpc>
            </a:pPr>
            <a:r>
              <a:rPr lang="en-US" sz="2000" b="1" dirty="0">
                <a:latin typeface="Nunito Sans" pitchFamily="2" charset="0"/>
              </a:rPr>
              <a:t>Different Learners use Different</a:t>
            </a:r>
          </a:p>
          <a:p>
            <a:pPr>
              <a:lnSpc>
                <a:spcPct val="150000"/>
              </a:lnSpc>
            </a:pPr>
            <a:r>
              <a:rPr lang="en-US" sz="2000" dirty="0">
                <a:latin typeface="Nunito Sans" pitchFamily="2" charset="0"/>
              </a:rPr>
              <a:t>• </a:t>
            </a:r>
            <a:r>
              <a:rPr lang="en-US" sz="2000" b="1" dirty="0">
                <a:latin typeface="Nunito Sans" pitchFamily="2" charset="0"/>
              </a:rPr>
              <a:t>Algorithms</a:t>
            </a:r>
            <a:r>
              <a:rPr lang="en-US" sz="2000" dirty="0">
                <a:latin typeface="Nunito Sans" pitchFamily="2" charset="0"/>
              </a:rPr>
              <a:t>: making different assumptions</a:t>
            </a:r>
          </a:p>
          <a:p>
            <a:pPr>
              <a:lnSpc>
                <a:spcPct val="150000"/>
              </a:lnSpc>
            </a:pPr>
            <a:r>
              <a:rPr lang="en-US" sz="2000" dirty="0">
                <a:latin typeface="Nunito Sans" pitchFamily="2" charset="0"/>
              </a:rPr>
              <a:t>• </a:t>
            </a:r>
            <a:r>
              <a:rPr lang="en-US" sz="2000" b="1" dirty="0">
                <a:latin typeface="Nunito Sans" pitchFamily="2" charset="0"/>
              </a:rPr>
              <a:t>Hyper</a:t>
            </a:r>
            <a:r>
              <a:rPr lang="en-US" sz="2000" dirty="0">
                <a:latin typeface="Nunito Sans" pitchFamily="2" charset="0"/>
              </a:rPr>
              <a:t> </a:t>
            </a:r>
            <a:r>
              <a:rPr lang="en-US" sz="2000" b="1" dirty="0">
                <a:latin typeface="Nunito Sans" pitchFamily="2" charset="0"/>
              </a:rPr>
              <a:t>parameters</a:t>
            </a:r>
            <a:r>
              <a:rPr lang="en-US" sz="2000" dirty="0">
                <a:latin typeface="Nunito Sans" pitchFamily="2" charset="0"/>
              </a:rPr>
              <a:t>: e.g. number of hidden nodes in NN, k in k-NN</a:t>
            </a:r>
          </a:p>
          <a:p>
            <a:pPr>
              <a:lnSpc>
                <a:spcPct val="150000"/>
              </a:lnSpc>
            </a:pPr>
            <a:r>
              <a:rPr lang="en-US" sz="2000" dirty="0">
                <a:latin typeface="Nunito Sans" pitchFamily="2" charset="0"/>
              </a:rPr>
              <a:t>• </a:t>
            </a:r>
            <a:r>
              <a:rPr lang="en-US" sz="2000" b="1" dirty="0">
                <a:latin typeface="Nunito Sans" pitchFamily="2" charset="0"/>
              </a:rPr>
              <a:t>Representations</a:t>
            </a:r>
            <a:r>
              <a:rPr lang="en-US" sz="2000" dirty="0">
                <a:latin typeface="Nunito Sans" pitchFamily="2" charset="0"/>
              </a:rPr>
              <a:t>: different features, multiple sources of information</a:t>
            </a:r>
          </a:p>
          <a:p>
            <a:pPr>
              <a:lnSpc>
                <a:spcPct val="150000"/>
              </a:lnSpc>
            </a:pPr>
            <a:r>
              <a:rPr lang="en-US" sz="2000" b="1" dirty="0">
                <a:latin typeface="Nunito Sans" pitchFamily="2" charset="0"/>
              </a:rPr>
              <a:t>Training</a:t>
            </a:r>
            <a:r>
              <a:rPr lang="en-US" sz="2000" dirty="0">
                <a:latin typeface="Nunito Sans" pitchFamily="2" charset="0"/>
              </a:rPr>
              <a:t> </a:t>
            </a:r>
            <a:r>
              <a:rPr lang="en-US" sz="2000" b="1" dirty="0">
                <a:latin typeface="Nunito Sans" pitchFamily="2" charset="0"/>
              </a:rPr>
              <a:t>sets</a:t>
            </a:r>
            <a:r>
              <a:rPr lang="en-US" sz="2000" dirty="0">
                <a:latin typeface="Nunito Sans" pitchFamily="2" charset="0"/>
              </a:rPr>
              <a:t>: small variations in the sets or different subproblems </a:t>
            </a:r>
          </a:p>
        </p:txBody>
      </p:sp>
      <p:sp>
        <p:nvSpPr>
          <p:cNvPr id="115" name="Google Shape;115;p3">
            <a:extLst>
              <a:ext uri="{FF2B5EF4-FFF2-40B4-BE49-F238E27FC236}">
                <a16:creationId xmlns:a16="http://schemas.microsoft.com/office/drawing/2014/main" id="{F9D8CA79-882A-D5A5-16E0-B5ECF5EF4C6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109E945-9EC5-3D72-5DFD-6E5A43DCF22B}"/>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CC5A2BF-FE8C-DA13-FFFE-2F1CB2E5C3B9}"/>
              </a:ext>
            </a:extLst>
          </p:cNvPr>
          <p:cNvPicPr preferRelativeResize="0"/>
          <p:nvPr/>
        </p:nvPicPr>
        <p:blipFill rotWithShape="1">
          <a:blip r:embed="rId3"/>
          <a:srcRect/>
          <a:stretch>
            <a:fillRect/>
          </a:stretch>
        </p:blipFill>
        <p:spPr>
          <a:xfrm>
            <a:off x="9525600" y="6412660"/>
            <a:ext cx="2356664" cy="298800"/>
          </a:xfrm>
          <a:prstGeom prst="rect">
            <a:avLst/>
          </a:prstGeom>
          <a:noFill/>
          <a:ln>
            <a:noFill/>
          </a:ln>
        </p:spPr>
      </p:pic>
      <p:sp>
        <p:nvSpPr>
          <p:cNvPr id="29700" name="Rectangle 4">
            <a:extLst>
              <a:ext uri="{FF2B5EF4-FFF2-40B4-BE49-F238E27FC236}">
                <a16:creationId xmlns:a16="http://schemas.microsoft.com/office/drawing/2014/main" id="{1685A6AF-09F2-03F1-E996-EA6F730A7AA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5DEF0AE4-FB16-D1A5-23C9-1193D075DB7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826F8E0-652D-E821-7E35-9EC29FE7A5D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EFF91D7-70A1-E3FB-1AE6-246E50B381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4FC8BABF-9F19-29AF-C7AB-A96356F0C5A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636611C-6A20-FA1C-64FB-2064594C7D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ECC65BF-F829-B90B-0B96-7315430F8F4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66F6EBC-7007-3724-249E-718F5D750B6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61802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F185724F-06B6-8CB8-4D10-6820163107F0}"/>
              </a:ext>
            </a:extLst>
          </p:cNvPr>
          <p:cNvSpPr txBox="1"/>
          <p:nvPr/>
        </p:nvSpPr>
        <p:spPr>
          <a:xfrm>
            <a:off x="854439" y="736195"/>
            <a:ext cx="11167672" cy="6055504"/>
          </a:xfrm>
          <a:prstGeom prst="rect">
            <a:avLst/>
          </a:prstGeom>
          <a:noFill/>
        </p:spPr>
        <p:txBody>
          <a:bodyPr wrap="square">
            <a:spAutoFit/>
          </a:bodyPr>
          <a:lstStyle/>
          <a:p>
            <a:pPr>
              <a:lnSpc>
                <a:spcPct val="150000"/>
              </a:lnSpc>
            </a:pPr>
            <a:r>
              <a:rPr lang="en-US" sz="2000" b="1" dirty="0">
                <a:latin typeface="Nunito Sans" pitchFamily="2" charset="0"/>
              </a:rPr>
              <a:t>Different Algorithms</a:t>
            </a:r>
          </a:p>
          <a:p>
            <a:pPr marL="285750" indent="-285750">
              <a:lnSpc>
                <a:spcPct val="150000"/>
              </a:lnSpc>
              <a:buFont typeface="Arial" panose="020B0604020202020204" pitchFamily="34" charset="0"/>
              <a:buChar char="•"/>
            </a:pPr>
            <a:r>
              <a:rPr lang="en-US" sz="2000" dirty="0">
                <a:latin typeface="Nunito Sans" pitchFamily="2" charset="0"/>
              </a:rPr>
              <a:t>Different algorithms make different assumptions about the data and lead to</a:t>
            </a:r>
          </a:p>
          <a:p>
            <a:pPr>
              <a:lnSpc>
                <a:spcPct val="150000"/>
              </a:lnSpc>
            </a:pPr>
            <a:r>
              <a:rPr lang="en-US" sz="2000" dirty="0">
                <a:latin typeface="Nunito Sans" pitchFamily="2" charset="0"/>
              </a:rPr>
              <a:t>different classifiers. </a:t>
            </a:r>
          </a:p>
          <a:p>
            <a:pPr>
              <a:lnSpc>
                <a:spcPct val="150000"/>
              </a:lnSpc>
            </a:pPr>
            <a:r>
              <a:rPr lang="en-US" sz="2000" b="1" dirty="0">
                <a:latin typeface="Nunito Sans" pitchFamily="2" charset="0"/>
              </a:rPr>
              <a:t>Different Hyper parameters</a:t>
            </a:r>
          </a:p>
          <a:p>
            <a:pPr marL="285750" indent="-285750">
              <a:lnSpc>
                <a:spcPct val="150000"/>
              </a:lnSpc>
              <a:buFont typeface="Arial" panose="020B0604020202020204" pitchFamily="34" charset="0"/>
              <a:buChar char="•"/>
            </a:pPr>
            <a:r>
              <a:rPr lang="en-US" sz="2000" dirty="0">
                <a:latin typeface="Nunito Sans" pitchFamily="2" charset="0"/>
              </a:rPr>
              <a:t>Use the same learning algorithm but use it with different hyper parameters.</a:t>
            </a:r>
          </a:p>
          <a:p>
            <a:pPr>
              <a:lnSpc>
                <a:spcPct val="150000"/>
              </a:lnSpc>
            </a:pPr>
            <a:r>
              <a:rPr lang="en-US" sz="2000" b="1" dirty="0">
                <a:latin typeface="Nunito Sans" pitchFamily="2" charset="0"/>
              </a:rPr>
              <a:t>Different Input Representations</a:t>
            </a:r>
          </a:p>
          <a:p>
            <a:pPr marL="285750" indent="-285750">
              <a:lnSpc>
                <a:spcPct val="150000"/>
              </a:lnSpc>
              <a:buFont typeface="Arial" panose="020B0604020202020204" pitchFamily="34" charset="0"/>
              <a:buChar char="•"/>
            </a:pPr>
            <a:r>
              <a:rPr lang="en-US" sz="2000" dirty="0">
                <a:latin typeface="Nunito Sans" pitchFamily="2" charset="0"/>
              </a:rPr>
              <a:t>Separate base-learners may be using different representations of the same input object or event, making it possible to integrate different types of Sensors/ measurements/  modalities.</a:t>
            </a:r>
          </a:p>
          <a:p>
            <a:pPr marL="285750" indent="-285750">
              <a:lnSpc>
                <a:spcPct val="150000"/>
              </a:lnSpc>
              <a:buFont typeface="Arial" panose="020B0604020202020204" pitchFamily="34" charset="0"/>
              <a:buChar char="•"/>
            </a:pPr>
            <a:r>
              <a:rPr lang="en-US" sz="2000" dirty="0">
                <a:latin typeface="Nunito Sans" pitchFamily="2" charset="0"/>
              </a:rPr>
              <a:t>Different representations make different characteristics explicit allowing better identification. </a:t>
            </a:r>
          </a:p>
          <a:p>
            <a:pPr>
              <a:lnSpc>
                <a:spcPct val="150000"/>
              </a:lnSpc>
            </a:pPr>
            <a:r>
              <a:rPr lang="en-US" sz="2000" b="1" dirty="0">
                <a:latin typeface="Nunito Sans" pitchFamily="2" charset="0"/>
              </a:rPr>
              <a:t>Different Training Sets</a:t>
            </a:r>
          </a:p>
          <a:p>
            <a:pPr marL="342900" indent="-342900">
              <a:lnSpc>
                <a:spcPct val="150000"/>
              </a:lnSpc>
              <a:buFont typeface="Arial" panose="020B0604020202020204" pitchFamily="34" charset="0"/>
              <a:buChar char="•"/>
            </a:pPr>
            <a:r>
              <a:rPr lang="en-US" sz="2000" dirty="0">
                <a:latin typeface="Nunito Sans" pitchFamily="2" charset="0"/>
              </a:rPr>
              <a:t>Another possibility is to train different base-learners by different subsets of the training set. This can be done randomly by drawing random training sets from the given sample this is called </a:t>
            </a:r>
            <a:r>
              <a:rPr lang="en-US" sz="2000" b="1" dirty="0">
                <a:latin typeface="Nunito Sans" pitchFamily="2" charset="0"/>
              </a:rPr>
              <a:t>bagging</a:t>
            </a:r>
            <a:r>
              <a:rPr lang="en-US" sz="2000" dirty="0">
                <a:latin typeface="Nunito Sans" pitchFamily="2" charset="0"/>
              </a:rPr>
              <a:t>. </a:t>
            </a:r>
            <a:endParaRPr lang="en-IN" sz="2000" dirty="0">
              <a:latin typeface="Nunito Sans" pitchFamily="2" charset="0"/>
            </a:endParaRPr>
          </a:p>
        </p:txBody>
      </p:sp>
    </p:spTree>
    <p:extLst>
      <p:ext uri="{BB962C8B-B14F-4D97-AF65-F5344CB8AC3E}">
        <p14:creationId xmlns:p14="http://schemas.microsoft.com/office/powerpoint/2010/main" val="190859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DD8A2E7-F79B-E0B6-1504-C3B7E1FDC0D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16550C45-63DD-9B45-37B0-E540F7DECDA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C3ECBB84-DAEF-D7D2-EA09-049358018E9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2FB813E7-7AF1-7EA6-87F7-6D0A20C72C7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97C1050B-3D87-76BF-EFC3-8B4D17BD6FC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4F318DC-3060-52F9-EF9C-B753DDE9C41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35149A5-E515-C700-5F63-80BE7F80940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019C0075-D049-49C7-668D-F4A1AFE775B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2ABBD5D1-3776-16FB-4AA1-42E69EF0FAC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3C8FA64-C98B-0B97-B8FF-9AB9916D4A1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62E162FD-4C8C-F204-8DA2-1F93253AB18D}"/>
              </a:ext>
            </a:extLst>
          </p:cNvPr>
          <p:cNvSpPr txBox="1"/>
          <p:nvPr/>
        </p:nvSpPr>
        <p:spPr>
          <a:xfrm>
            <a:off x="854439" y="1035995"/>
            <a:ext cx="11167672" cy="5593839"/>
          </a:xfrm>
          <a:prstGeom prst="rect">
            <a:avLst/>
          </a:prstGeom>
          <a:noFill/>
        </p:spPr>
        <p:txBody>
          <a:bodyPr wrap="square">
            <a:spAutoFit/>
          </a:bodyPr>
          <a:lstStyle/>
          <a:p>
            <a:pPr>
              <a:lnSpc>
                <a:spcPct val="150000"/>
              </a:lnSpc>
            </a:pPr>
            <a:r>
              <a:rPr lang="en-US" sz="2000" b="1" dirty="0">
                <a:latin typeface="Nunito Sans" pitchFamily="2" charset="0"/>
              </a:rPr>
              <a:t>Model Combination Schemes</a:t>
            </a:r>
          </a:p>
          <a:p>
            <a:pPr marL="342900" indent="-342900">
              <a:lnSpc>
                <a:spcPct val="150000"/>
              </a:lnSpc>
              <a:buFont typeface="Arial" panose="020B0604020202020204" pitchFamily="34" charset="0"/>
              <a:buChar char="•"/>
            </a:pPr>
            <a:r>
              <a:rPr lang="en-US" sz="2000" dirty="0">
                <a:latin typeface="Nunito Sans" pitchFamily="2" charset="0"/>
              </a:rPr>
              <a:t>There are also different ways the multiple base-learners are combined to  generate </a:t>
            </a:r>
          </a:p>
          <a:p>
            <a:pPr>
              <a:lnSpc>
                <a:spcPct val="150000"/>
              </a:lnSpc>
            </a:pPr>
            <a:r>
              <a:rPr lang="en-US" sz="2000" dirty="0">
                <a:latin typeface="Nunito Sans" pitchFamily="2" charset="0"/>
              </a:rPr>
              <a:t>      the final output: </a:t>
            </a:r>
          </a:p>
          <a:p>
            <a:pPr marL="342900" indent="-342900">
              <a:lnSpc>
                <a:spcPct val="150000"/>
              </a:lnSpc>
              <a:buFont typeface="Courier New" panose="02070309020205020404" pitchFamily="49" charset="0"/>
              <a:buChar char="o"/>
            </a:pPr>
            <a:r>
              <a:rPr lang="en-US" sz="2000" dirty="0">
                <a:latin typeface="Nunito Sans" pitchFamily="2" charset="0"/>
              </a:rPr>
              <a:t> Multi expert combination </a:t>
            </a:r>
          </a:p>
          <a:p>
            <a:pPr>
              <a:lnSpc>
                <a:spcPct val="150000"/>
              </a:lnSpc>
            </a:pPr>
            <a:r>
              <a:rPr lang="en-US" sz="2000" b="1" dirty="0">
                <a:latin typeface="Nunito Sans" pitchFamily="2" charset="0"/>
              </a:rPr>
              <a:t>Multi expert combination </a:t>
            </a:r>
            <a:r>
              <a:rPr lang="en-US" sz="2000" dirty="0">
                <a:latin typeface="Nunito Sans" pitchFamily="2" charset="0"/>
              </a:rPr>
              <a:t>methods have base-learners that work in parallel methods</a:t>
            </a:r>
          </a:p>
          <a:p>
            <a:pPr>
              <a:lnSpc>
                <a:spcPct val="150000"/>
              </a:lnSpc>
            </a:pPr>
            <a:r>
              <a:rPr lang="en-US" sz="2000" dirty="0">
                <a:latin typeface="Nunito Sans" pitchFamily="2" charset="0"/>
              </a:rPr>
              <a:t>can in turn be divided into two:</a:t>
            </a:r>
          </a:p>
          <a:p>
            <a:pPr marL="457200" indent="-457200">
              <a:lnSpc>
                <a:spcPct val="150000"/>
              </a:lnSpc>
              <a:buAutoNum type="alphaUcParenR"/>
            </a:pPr>
            <a:r>
              <a:rPr lang="en-US" sz="2000" dirty="0">
                <a:latin typeface="Nunito Sans" pitchFamily="2" charset="0"/>
              </a:rPr>
              <a:t>The </a:t>
            </a:r>
            <a:r>
              <a:rPr lang="en-US" sz="2000" b="1" dirty="0">
                <a:latin typeface="Nunito Sans" pitchFamily="2" charset="0"/>
              </a:rPr>
              <a:t>global approach</a:t>
            </a:r>
            <a:r>
              <a:rPr lang="en-US" sz="2000" dirty="0">
                <a:latin typeface="Nunito Sans" pitchFamily="2" charset="0"/>
              </a:rPr>
              <a:t>, also called </a:t>
            </a:r>
            <a:r>
              <a:rPr lang="en-US" sz="2000" b="1" dirty="0">
                <a:latin typeface="Nunito Sans" pitchFamily="2" charset="0"/>
              </a:rPr>
              <a:t>learner fusion</a:t>
            </a:r>
            <a:r>
              <a:rPr lang="en-US" sz="2000" dirty="0">
                <a:latin typeface="Nunito Sans" pitchFamily="2" charset="0"/>
              </a:rPr>
              <a:t>, given an input, all  base-learners </a:t>
            </a:r>
          </a:p>
          <a:p>
            <a:pPr>
              <a:lnSpc>
                <a:spcPct val="150000"/>
              </a:lnSpc>
            </a:pPr>
            <a:r>
              <a:rPr lang="en-US" sz="2000" dirty="0">
                <a:latin typeface="Nunito Sans" pitchFamily="2" charset="0"/>
              </a:rPr>
              <a:t>generate an output and all these outputs are used.</a:t>
            </a:r>
          </a:p>
          <a:p>
            <a:pPr>
              <a:lnSpc>
                <a:spcPct val="150000"/>
              </a:lnSpc>
            </a:pPr>
            <a:r>
              <a:rPr lang="en-US" sz="2000" b="1" dirty="0">
                <a:latin typeface="Nunito Sans" pitchFamily="2" charset="0"/>
              </a:rPr>
              <a:t>Examples</a:t>
            </a:r>
            <a:r>
              <a:rPr lang="en-US" sz="2000" dirty="0">
                <a:latin typeface="Nunito Sans" pitchFamily="2" charset="0"/>
              </a:rPr>
              <a:t> are voting and stacking.</a:t>
            </a:r>
          </a:p>
          <a:p>
            <a:pPr>
              <a:lnSpc>
                <a:spcPct val="150000"/>
              </a:lnSpc>
            </a:pPr>
            <a:r>
              <a:rPr lang="en-US" sz="2000" dirty="0">
                <a:latin typeface="Nunito Sans" pitchFamily="2" charset="0"/>
              </a:rPr>
              <a:t>B) The </a:t>
            </a:r>
            <a:r>
              <a:rPr lang="en-US" sz="2000" b="1" dirty="0">
                <a:latin typeface="Nunito Sans" pitchFamily="2" charset="0"/>
              </a:rPr>
              <a:t>local</a:t>
            </a:r>
            <a:r>
              <a:rPr lang="en-US" sz="2000" dirty="0">
                <a:latin typeface="Nunito Sans" pitchFamily="2" charset="0"/>
              </a:rPr>
              <a:t> </a:t>
            </a:r>
            <a:r>
              <a:rPr lang="en-US" sz="2000" b="1" dirty="0">
                <a:latin typeface="Nunito Sans" pitchFamily="2" charset="0"/>
              </a:rPr>
              <a:t>approach</a:t>
            </a:r>
            <a:r>
              <a:rPr lang="en-US" sz="2000" dirty="0">
                <a:latin typeface="Nunito Sans" pitchFamily="2" charset="0"/>
              </a:rPr>
              <a:t>, or </a:t>
            </a:r>
            <a:r>
              <a:rPr lang="en-US" sz="2000" b="1" dirty="0">
                <a:latin typeface="Nunito Sans" pitchFamily="2" charset="0"/>
              </a:rPr>
              <a:t>learner</a:t>
            </a:r>
            <a:r>
              <a:rPr lang="en-US" sz="2000" dirty="0">
                <a:latin typeface="Nunito Sans" pitchFamily="2" charset="0"/>
              </a:rPr>
              <a:t> </a:t>
            </a:r>
            <a:r>
              <a:rPr lang="en-US" sz="2000" b="1" dirty="0">
                <a:latin typeface="Nunito Sans" pitchFamily="2" charset="0"/>
              </a:rPr>
              <a:t>selection</a:t>
            </a:r>
            <a:r>
              <a:rPr lang="en-US" sz="2000" dirty="0">
                <a:latin typeface="Nunito Sans" pitchFamily="2" charset="0"/>
              </a:rPr>
              <a:t>, for example, in mixture of experts, there </a:t>
            </a:r>
          </a:p>
          <a:p>
            <a:pPr>
              <a:lnSpc>
                <a:spcPct val="150000"/>
              </a:lnSpc>
            </a:pPr>
            <a:r>
              <a:rPr lang="en-US" sz="2000" dirty="0">
                <a:latin typeface="Nunito Sans" pitchFamily="2" charset="0"/>
              </a:rPr>
              <a:t>is a gating model, which looks at the input and chooses one (or very few) of the learners </a:t>
            </a:r>
          </a:p>
          <a:p>
            <a:pPr>
              <a:lnSpc>
                <a:spcPct val="150000"/>
              </a:lnSpc>
            </a:pPr>
            <a:r>
              <a:rPr lang="en-US" sz="2000" dirty="0">
                <a:latin typeface="Nunito Sans" pitchFamily="2" charset="0"/>
              </a:rPr>
              <a:t>as responsible for generating the output. </a:t>
            </a:r>
            <a:endParaRPr lang="en-IN" sz="2000" dirty="0">
              <a:latin typeface="Nunito Sans" pitchFamily="2" charset="0"/>
            </a:endParaRPr>
          </a:p>
        </p:txBody>
      </p:sp>
    </p:spTree>
    <p:extLst>
      <p:ext uri="{BB962C8B-B14F-4D97-AF65-F5344CB8AC3E}">
        <p14:creationId xmlns:p14="http://schemas.microsoft.com/office/powerpoint/2010/main" val="219346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682C9A5-C593-FF31-253E-58964434C6FD}"/>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306554E3-F121-33EF-5B04-CB9A2041BBA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952C0DC-DBBD-ADF3-AD3F-7D1D6FB7973D}"/>
              </a:ext>
            </a:extLst>
          </p:cNvPr>
          <p:cNvPicPr preferRelativeResize="0"/>
          <p:nvPr/>
        </p:nvPicPr>
        <p:blipFill rotWithShape="1">
          <a:blip r:embed="rId3"/>
          <a:srcRect/>
          <a:stretch>
            <a:fillRect/>
          </a:stretch>
        </p:blipFill>
        <p:spPr>
          <a:xfrm>
            <a:off x="9525600" y="5378343"/>
            <a:ext cx="2356664" cy="298800"/>
          </a:xfrm>
          <a:prstGeom prst="rect">
            <a:avLst/>
          </a:prstGeom>
          <a:noFill/>
          <a:ln>
            <a:noFill/>
          </a:ln>
        </p:spPr>
      </p:pic>
      <p:sp>
        <p:nvSpPr>
          <p:cNvPr id="29700" name="Rectangle 4">
            <a:extLst>
              <a:ext uri="{FF2B5EF4-FFF2-40B4-BE49-F238E27FC236}">
                <a16:creationId xmlns:a16="http://schemas.microsoft.com/office/drawing/2014/main" id="{CC06F6BD-383C-90D8-6234-8078479D86B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896633AD-9A33-05F0-082D-972D8E2307D9}"/>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D7B8429-90C0-1512-C3BC-FC7E580C216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37AEF52-627E-B7AC-96E3-5A8050EF8A8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BDA6ECC4-4D75-C127-FBF9-5672F5F0EC5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72F04B9-A460-6182-7BAD-D4877916D9C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91C1C88B-B16E-5B04-EE4B-D821768DB5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7A6962AD-4620-CAA6-6270-42098E2934D2}"/>
              </a:ext>
            </a:extLst>
          </p:cNvPr>
          <p:cNvSpPr txBox="1"/>
          <p:nvPr/>
        </p:nvSpPr>
        <p:spPr>
          <a:xfrm>
            <a:off x="854439" y="796160"/>
            <a:ext cx="11167672" cy="5872505"/>
          </a:xfrm>
          <a:prstGeom prst="rect">
            <a:avLst/>
          </a:prstGeom>
          <a:noFill/>
        </p:spPr>
        <p:txBody>
          <a:bodyPr wrap="square">
            <a:spAutoFit/>
          </a:bodyPr>
          <a:lstStyle/>
          <a:p>
            <a:pPr>
              <a:lnSpc>
                <a:spcPct val="150000"/>
              </a:lnSpc>
            </a:pPr>
            <a:r>
              <a:rPr lang="en-US" b="1" dirty="0">
                <a:latin typeface="Nunito Sans" pitchFamily="2" charset="0"/>
              </a:rPr>
              <a:t>1. Serial Approach:</a:t>
            </a:r>
          </a:p>
          <a:p>
            <a:pPr marL="342900" indent="-342900">
              <a:lnSpc>
                <a:spcPct val="150000"/>
              </a:lnSpc>
              <a:buFont typeface="Arial" panose="020B0604020202020204" pitchFamily="34" charset="0"/>
              <a:buChar char="•"/>
            </a:pPr>
            <a:r>
              <a:rPr lang="en-US" dirty="0">
                <a:latin typeface="Nunito Sans" pitchFamily="2" charset="0"/>
              </a:rPr>
              <a:t>Next base-learner focuses on instances where previous base-learners are inaccurate.</a:t>
            </a:r>
          </a:p>
          <a:p>
            <a:pPr>
              <a:lnSpc>
                <a:spcPct val="150000"/>
              </a:lnSpc>
            </a:pPr>
            <a:r>
              <a:rPr lang="en-US" b="1" dirty="0">
                <a:latin typeface="Nunito Sans" pitchFamily="2" charset="0"/>
              </a:rPr>
              <a:t>2. Base Learners:  </a:t>
            </a:r>
          </a:p>
          <a:p>
            <a:pPr marL="342900" indent="-342900">
              <a:lnSpc>
                <a:spcPct val="150000"/>
              </a:lnSpc>
              <a:buFont typeface="Arial" panose="020B0604020202020204" pitchFamily="34" charset="0"/>
              <a:buChar char="•"/>
            </a:pPr>
            <a:r>
              <a:rPr lang="en-US" dirty="0">
                <a:latin typeface="Nunito Sans" pitchFamily="2" charset="0"/>
              </a:rPr>
              <a:t>𝐿: Number of base-learners. 		𝑑𝑗(𝑥)d j​ (x): Prediction from base-learner 𝑀𝑗  for input 𝑥.</a:t>
            </a:r>
          </a:p>
          <a:p>
            <a:pPr>
              <a:lnSpc>
                <a:spcPct val="150000"/>
              </a:lnSpc>
            </a:pPr>
            <a:r>
              <a:rPr lang="en-US" b="1" dirty="0">
                <a:latin typeface="Nunito Sans" pitchFamily="2" charset="0"/>
              </a:rPr>
              <a:t>3. Input Representation:</a:t>
            </a:r>
          </a:p>
          <a:p>
            <a:pPr marL="285750" indent="-285750">
              <a:lnSpc>
                <a:spcPct val="150000"/>
              </a:lnSpc>
              <a:buFont typeface="Arial" panose="020B0604020202020204" pitchFamily="34" charset="0"/>
              <a:buChar char="•"/>
            </a:pPr>
            <a:r>
              <a:rPr lang="en-US" dirty="0">
                <a:latin typeface="Nunito Sans" pitchFamily="2" charset="0"/>
              </a:rPr>
              <a:t>Each learner 𝑀𝑗M j​  uses a unique input representation 𝑥𝑗x j​ , possibly with transformations.</a:t>
            </a:r>
          </a:p>
          <a:p>
            <a:pPr>
              <a:lnSpc>
                <a:spcPct val="150000"/>
              </a:lnSpc>
            </a:pPr>
            <a:r>
              <a:rPr lang="en-US" b="1" dirty="0">
                <a:latin typeface="Nunito Sans" pitchFamily="2" charset="0"/>
              </a:rPr>
              <a:t>4. Final Prediction:</a:t>
            </a:r>
          </a:p>
          <a:p>
            <a:pPr marL="285750" indent="-285750">
              <a:lnSpc>
                <a:spcPct val="150000"/>
              </a:lnSpc>
              <a:buFont typeface="Arial" panose="020B0604020202020204" pitchFamily="34" charset="0"/>
              <a:buChar char="•"/>
            </a:pPr>
            <a:r>
              <a:rPr lang="en-US" dirty="0">
                <a:latin typeface="Nunito Sans" pitchFamily="2" charset="0"/>
              </a:rPr>
              <a:t>Predictions from base-learners are combined using a function:   	𝑌=𝑓(𝑑1,𝑑2,…,𝑑𝐿∣</a:t>
            </a:r>
            <a:r>
              <a:rPr lang="el-GR" dirty="0">
                <a:latin typeface="Nunito Sans" pitchFamily="2" charset="0"/>
              </a:rPr>
              <a:t>Φ)</a:t>
            </a:r>
            <a:endParaRPr lang="en-US" dirty="0">
              <a:latin typeface="Nunito Sans" pitchFamily="2" charset="0"/>
            </a:endParaRPr>
          </a:p>
          <a:p>
            <a:pPr marL="1257300" lvl="2" indent="-342900">
              <a:lnSpc>
                <a:spcPct val="150000"/>
              </a:lnSpc>
              <a:buFont typeface="Arial" panose="020B0604020202020204" pitchFamily="34" charset="0"/>
              <a:buChar char="•"/>
            </a:pPr>
            <a:r>
              <a:rPr lang="el-GR" dirty="0">
                <a:latin typeface="Nunito Sans" pitchFamily="2" charset="0"/>
              </a:rPr>
              <a:t>𝑓(⋅)</a:t>
            </a:r>
            <a:r>
              <a:rPr lang="en-US" dirty="0">
                <a:latin typeface="Nunito Sans" pitchFamily="2" charset="0"/>
              </a:rPr>
              <a:t>: Combining function.     	</a:t>
            </a:r>
            <a:r>
              <a:rPr lang="el-GR" dirty="0">
                <a:latin typeface="Nunito Sans" pitchFamily="2" charset="0"/>
              </a:rPr>
              <a:t>Φ: </a:t>
            </a:r>
            <a:r>
              <a:rPr lang="en-US" dirty="0">
                <a:latin typeface="Nunito Sans" pitchFamily="2" charset="0"/>
              </a:rPr>
              <a:t>Parameters of the combining function.</a:t>
            </a:r>
          </a:p>
          <a:p>
            <a:pPr>
              <a:lnSpc>
                <a:spcPct val="150000"/>
              </a:lnSpc>
            </a:pPr>
            <a:r>
              <a:rPr lang="en-US" b="1" dirty="0">
                <a:latin typeface="Nunito Sans" pitchFamily="2" charset="0"/>
              </a:rPr>
              <a:t>5. Multi-Class Classification:</a:t>
            </a:r>
          </a:p>
          <a:p>
            <a:pPr marL="285750" indent="-285750">
              <a:lnSpc>
                <a:spcPct val="150000"/>
              </a:lnSpc>
              <a:buFont typeface="Arial" panose="020B0604020202020204" pitchFamily="34" charset="0"/>
              <a:buChar char="•"/>
            </a:pPr>
            <a:r>
              <a:rPr lang="en-US" dirty="0">
                <a:latin typeface="Nunito Sans" pitchFamily="2" charset="0"/>
              </a:rPr>
              <a:t>𝐾: Number of output classes.        Each learner 𝑀𝑗  generates 𝐾 predictions, 𝑑𝑗𝑖(𝑥).</a:t>
            </a:r>
          </a:p>
          <a:p>
            <a:pPr marL="285750" indent="-285750">
              <a:lnSpc>
                <a:spcPct val="150000"/>
              </a:lnSpc>
              <a:buFont typeface="Arial" panose="020B0604020202020204" pitchFamily="34" charset="0"/>
              <a:buChar char="•"/>
            </a:pPr>
            <a:r>
              <a:rPr lang="en-US" dirty="0">
                <a:latin typeface="Nunito Sans" pitchFamily="2" charset="0"/>
              </a:rPr>
              <a:t>Combine predictions to produce final 𝐾 values, 𝑦𝑖.</a:t>
            </a:r>
          </a:p>
          <a:p>
            <a:pPr>
              <a:lnSpc>
                <a:spcPct val="150000"/>
              </a:lnSpc>
            </a:pPr>
            <a:r>
              <a:rPr lang="en-US" b="1" dirty="0">
                <a:latin typeface="Nunito Sans" pitchFamily="2" charset="0"/>
              </a:rPr>
              <a:t>6. Classification Decision:</a:t>
            </a:r>
          </a:p>
          <a:p>
            <a:pPr marL="285750" indent="-285750">
              <a:lnSpc>
                <a:spcPct val="150000"/>
              </a:lnSpc>
              <a:buFont typeface="Arial" panose="020B0604020202020204" pitchFamily="34" charset="0"/>
              <a:buChar char="•"/>
            </a:pPr>
            <a:r>
              <a:rPr lang="en-US" dirty="0">
                <a:latin typeface="Nunito Sans" pitchFamily="2" charset="0"/>
              </a:rPr>
              <a:t>Predicted class: 				Class with the maximum 𝑦𝑖  value is chosen.</a:t>
            </a:r>
            <a:endParaRPr lang="en-IN" dirty="0">
              <a:latin typeface="Nunito Sans" pitchFamily="2" charset="0"/>
            </a:endParaRPr>
          </a:p>
        </p:txBody>
      </p:sp>
      <p:pic>
        <p:nvPicPr>
          <p:cNvPr id="3" name="Picture 2">
            <a:extLst>
              <a:ext uri="{FF2B5EF4-FFF2-40B4-BE49-F238E27FC236}">
                <a16:creationId xmlns:a16="http://schemas.microsoft.com/office/drawing/2014/main" id="{ED5B4AFD-F2B6-C338-20DD-3AEA2EDB2FC9}"/>
              </a:ext>
            </a:extLst>
          </p:cNvPr>
          <p:cNvPicPr>
            <a:picLocks noChangeAspect="1"/>
          </p:cNvPicPr>
          <p:nvPr/>
        </p:nvPicPr>
        <p:blipFill>
          <a:blip r:embed="rId4"/>
          <a:stretch>
            <a:fillRect/>
          </a:stretch>
        </p:blipFill>
        <p:spPr>
          <a:xfrm>
            <a:off x="3861996" y="6171035"/>
            <a:ext cx="1609413" cy="523698"/>
          </a:xfrm>
          <a:prstGeom prst="rect">
            <a:avLst/>
          </a:prstGeom>
        </p:spPr>
      </p:pic>
    </p:spTree>
    <p:extLst>
      <p:ext uri="{BB962C8B-B14F-4D97-AF65-F5344CB8AC3E}">
        <p14:creationId xmlns:p14="http://schemas.microsoft.com/office/powerpoint/2010/main" val="249595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DAF5A2E-5906-9636-7AE5-92E9594EF69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4556B676-21F2-08EB-A500-E9852332DE5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B3F3778C-4942-3F4F-9D22-9F4199A73257}"/>
              </a:ext>
            </a:extLst>
          </p:cNvPr>
          <p:cNvPicPr preferRelativeResize="0"/>
          <p:nvPr/>
        </p:nvPicPr>
        <p:blipFill rotWithShape="1">
          <a:blip r:embed="rId3"/>
          <a:srcRect/>
          <a:stretch>
            <a:fillRect/>
          </a:stretch>
        </p:blipFill>
        <p:spPr>
          <a:xfrm>
            <a:off x="9525600" y="6397670"/>
            <a:ext cx="2356664" cy="298800"/>
          </a:xfrm>
          <a:prstGeom prst="rect">
            <a:avLst/>
          </a:prstGeom>
          <a:noFill/>
          <a:ln>
            <a:noFill/>
          </a:ln>
        </p:spPr>
      </p:pic>
      <p:sp>
        <p:nvSpPr>
          <p:cNvPr id="29700" name="Rectangle 4">
            <a:extLst>
              <a:ext uri="{FF2B5EF4-FFF2-40B4-BE49-F238E27FC236}">
                <a16:creationId xmlns:a16="http://schemas.microsoft.com/office/drawing/2014/main" id="{19C4FC4D-953A-EFCC-C4BC-80365110E7A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D4DB992F-6FD7-1FBC-312A-903D5DF2393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5EC95EC-170B-471D-73B7-A3723784947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2A1E34C0-AA5E-FCF9-2114-548D789093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18D040FF-D29E-6E33-99D1-7256A44DFA0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31160B86-8A56-D448-FCDC-74329EE70F9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E9BBE326-7A67-41FC-FC64-807D7EDA244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8F411D3B-555C-50F9-8620-A5318524A89C}"/>
              </a:ext>
            </a:extLst>
          </p:cNvPr>
          <p:cNvSpPr txBox="1"/>
          <p:nvPr/>
        </p:nvSpPr>
        <p:spPr>
          <a:xfrm>
            <a:off x="854439" y="841124"/>
            <a:ext cx="11167672" cy="6055504"/>
          </a:xfrm>
          <a:prstGeom prst="rect">
            <a:avLst/>
          </a:prstGeom>
          <a:noFill/>
        </p:spPr>
        <p:txBody>
          <a:bodyPr wrap="square">
            <a:spAutoFit/>
          </a:bodyPr>
          <a:lstStyle/>
          <a:p>
            <a:pPr>
              <a:lnSpc>
                <a:spcPct val="150000"/>
              </a:lnSpc>
            </a:pPr>
            <a:r>
              <a:rPr lang="en-US" sz="2000" b="1" dirty="0">
                <a:latin typeface="Nunito Sans" pitchFamily="2" charset="0"/>
              </a:rPr>
              <a:t>Voting :</a:t>
            </a:r>
          </a:p>
          <a:p>
            <a:pPr>
              <a:lnSpc>
                <a:spcPct val="150000"/>
              </a:lnSpc>
            </a:pPr>
            <a:r>
              <a:rPr lang="en-US" sz="2000" dirty="0">
                <a:latin typeface="Nunito Sans" pitchFamily="2" charset="0"/>
              </a:rPr>
              <a:t>• A Voting Classifier is a machine learning model that </a:t>
            </a:r>
            <a:r>
              <a:rPr lang="en-US" sz="2000" b="1" dirty="0">
                <a:latin typeface="Nunito Sans" pitchFamily="2" charset="0"/>
              </a:rPr>
              <a:t>trains on an ensemble of numerous    models and predicts an output</a:t>
            </a:r>
            <a:r>
              <a:rPr lang="en-US" sz="2000" dirty="0">
                <a:latin typeface="Nunito Sans" pitchFamily="2" charset="0"/>
              </a:rPr>
              <a:t> (class) based on their highest probability of chosen </a:t>
            </a:r>
          </a:p>
          <a:p>
            <a:pPr>
              <a:lnSpc>
                <a:spcPct val="150000"/>
              </a:lnSpc>
            </a:pPr>
            <a:r>
              <a:rPr lang="en-US" sz="2000" dirty="0">
                <a:latin typeface="Nunito Sans" pitchFamily="2" charset="0"/>
              </a:rPr>
              <a:t>as the output.</a:t>
            </a:r>
          </a:p>
          <a:p>
            <a:pPr>
              <a:lnSpc>
                <a:spcPct val="150000"/>
              </a:lnSpc>
            </a:pPr>
            <a:r>
              <a:rPr lang="en-US" sz="2000" dirty="0">
                <a:latin typeface="Nunito Sans" pitchFamily="2" charset="0"/>
              </a:rPr>
              <a:t>• It simply aggregates the findings of each classifier passed into Voting Classifier and </a:t>
            </a:r>
          </a:p>
          <a:p>
            <a:pPr>
              <a:lnSpc>
                <a:spcPct val="150000"/>
              </a:lnSpc>
            </a:pPr>
            <a:r>
              <a:rPr lang="en-US" sz="2000" dirty="0">
                <a:latin typeface="Nunito Sans" pitchFamily="2" charset="0"/>
              </a:rPr>
              <a:t>predicts the output class based on the highest majority of voting.</a:t>
            </a:r>
          </a:p>
          <a:p>
            <a:pPr>
              <a:lnSpc>
                <a:spcPct val="150000"/>
              </a:lnSpc>
            </a:pPr>
            <a:r>
              <a:rPr lang="en-US" sz="2000" dirty="0">
                <a:latin typeface="Nunito Sans" pitchFamily="2" charset="0"/>
              </a:rPr>
              <a:t>• The idea is instead of creating separate dedicated models and finding the accuracy for </a:t>
            </a:r>
          </a:p>
          <a:p>
            <a:pPr>
              <a:lnSpc>
                <a:spcPct val="150000"/>
              </a:lnSpc>
            </a:pPr>
            <a:r>
              <a:rPr lang="en-US" sz="2000" dirty="0">
                <a:latin typeface="Nunito Sans" pitchFamily="2" charset="0"/>
              </a:rPr>
              <a:t>each them, create a single model which trains by these models and predicts output based </a:t>
            </a:r>
          </a:p>
          <a:p>
            <a:pPr>
              <a:lnSpc>
                <a:spcPct val="150000"/>
              </a:lnSpc>
            </a:pPr>
            <a:r>
              <a:rPr lang="en-US" sz="2000" dirty="0">
                <a:latin typeface="Nunito Sans" pitchFamily="2" charset="0"/>
              </a:rPr>
              <a:t>on their combined majority of voting for each output class.</a:t>
            </a:r>
          </a:p>
          <a:p>
            <a:pPr>
              <a:lnSpc>
                <a:spcPct val="150000"/>
              </a:lnSpc>
            </a:pPr>
            <a:r>
              <a:rPr lang="en-US" sz="2000" dirty="0">
                <a:latin typeface="Nunito Sans" pitchFamily="2" charset="0"/>
              </a:rPr>
              <a:t>• The simplest way to combine multiple classifiers is by voting, which corresponds to </a:t>
            </a:r>
          </a:p>
          <a:p>
            <a:pPr>
              <a:lnSpc>
                <a:spcPct val="150000"/>
              </a:lnSpc>
            </a:pPr>
            <a:r>
              <a:rPr lang="en-US" sz="2000" dirty="0">
                <a:latin typeface="Nunito Sans" pitchFamily="2" charset="0"/>
              </a:rPr>
              <a:t>taking a linear combination of the learners .</a:t>
            </a:r>
          </a:p>
          <a:p>
            <a:pPr>
              <a:lnSpc>
                <a:spcPct val="150000"/>
              </a:lnSpc>
            </a:pPr>
            <a:r>
              <a:rPr lang="en-US" sz="2000" dirty="0">
                <a:latin typeface="Nunito Sans" pitchFamily="2" charset="0"/>
              </a:rPr>
              <a:t>• This is also known as </a:t>
            </a:r>
            <a:r>
              <a:rPr lang="en-US" sz="2000" b="1" dirty="0">
                <a:latin typeface="Nunito Sans" pitchFamily="2" charset="0"/>
              </a:rPr>
              <a:t>ensembles</a:t>
            </a:r>
            <a:r>
              <a:rPr lang="en-US" sz="2000" dirty="0">
                <a:latin typeface="Nunito Sans" pitchFamily="2" charset="0"/>
              </a:rPr>
              <a:t>. In the simplest case, all learners are given equal weight </a:t>
            </a:r>
          </a:p>
          <a:p>
            <a:pPr>
              <a:lnSpc>
                <a:spcPct val="150000"/>
              </a:lnSpc>
            </a:pPr>
            <a:r>
              <a:rPr lang="en-US" sz="2000" dirty="0">
                <a:latin typeface="Nunito Sans" pitchFamily="2" charset="0"/>
              </a:rPr>
              <a:t>and simple voting corresponds to take an average.</a:t>
            </a:r>
          </a:p>
        </p:txBody>
      </p:sp>
    </p:spTree>
    <p:extLst>
      <p:ext uri="{BB962C8B-B14F-4D97-AF65-F5344CB8AC3E}">
        <p14:creationId xmlns:p14="http://schemas.microsoft.com/office/powerpoint/2010/main" val="34556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D28F467-9E43-4105-9DAD-F57789B0C55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4A492D36-3A9D-A824-4A4B-13EFBB64976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sp>
        <p:nvSpPr>
          <p:cNvPr id="29700" name="Rectangle 4">
            <a:extLst>
              <a:ext uri="{FF2B5EF4-FFF2-40B4-BE49-F238E27FC236}">
                <a16:creationId xmlns:a16="http://schemas.microsoft.com/office/drawing/2014/main" id="{83D8B3EB-27A7-245D-D523-48DECAA25351}"/>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69E642D-63F4-6D74-6962-D8BDE413FC9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7586E0C-BF52-5EAC-8620-876ABD9E89D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3BD79136-6837-6BC5-AC56-0616A63133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5C4C070-F4F0-807A-67E7-495599B42E4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F6D0D4F-EA61-8358-E87D-F41D184526C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0F675F8-A1A4-33E7-F83A-6F7B51F2C1A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A31F400A-521E-A0FA-AC5D-2BEDC7510050}"/>
              </a:ext>
            </a:extLst>
          </p:cNvPr>
          <p:cNvSpPr txBox="1"/>
          <p:nvPr/>
        </p:nvSpPr>
        <p:spPr>
          <a:xfrm>
            <a:off x="854439" y="1035995"/>
            <a:ext cx="11167672" cy="400110"/>
          </a:xfrm>
          <a:prstGeom prst="rect">
            <a:avLst/>
          </a:prstGeom>
          <a:noFill/>
        </p:spPr>
        <p:txBody>
          <a:bodyPr wrap="square">
            <a:spAutoFit/>
          </a:bodyPr>
          <a:lstStyle/>
          <a:p>
            <a:r>
              <a:rPr lang="en-US" sz="2000">
                <a:latin typeface="Nunito Sans" pitchFamily="2" charset="0"/>
              </a:rPr>
              <a:t>• Voting Classifier supports two types of voting’s. </a:t>
            </a:r>
            <a:endParaRPr lang="en-US" sz="2000" dirty="0">
              <a:latin typeface="Nunito Sans" pitchFamily="2" charset="0"/>
            </a:endParaRPr>
          </a:p>
        </p:txBody>
      </p:sp>
      <p:pic>
        <p:nvPicPr>
          <p:cNvPr id="6" name="Picture 5">
            <a:extLst>
              <a:ext uri="{FF2B5EF4-FFF2-40B4-BE49-F238E27FC236}">
                <a16:creationId xmlns:a16="http://schemas.microsoft.com/office/drawing/2014/main" id="{16D6EC6B-714B-58D7-7A6D-03E8A1E8D2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775" y="1409387"/>
            <a:ext cx="10458450" cy="5448300"/>
          </a:xfrm>
          <a:prstGeom prst="rect">
            <a:avLst/>
          </a:prstGeom>
        </p:spPr>
      </p:pic>
      <p:pic>
        <p:nvPicPr>
          <p:cNvPr id="117" name="Google Shape;117;p3">
            <a:extLst>
              <a:ext uri="{FF2B5EF4-FFF2-40B4-BE49-F238E27FC236}">
                <a16:creationId xmlns:a16="http://schemas.microsoft.com/office/drawing/2014/main" id="{E92F0FED-99F4-98AC-8CCB-3E9726437E7B}"/>
              </a:ext>
            </a:extLst>
          </p:cNvPr>
          <p:cNvPicPr preferRelativeResize="0"/>
          <p:nvPr/>
        </p:nvPicPr>
        <p:blipFill rotWithShape="1">
          <a:blip r:embed="rId4"/>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866155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530A65B-CCCA-63D7-4907-3AE1D727785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17B6BB27-5B56-8908-617C-D7681E549F7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95AAB82-7328-5C14-AC5F-C5FFB23ABC83}"/>
              </a:ext>
            </a:extLst>
          </p:cNvPr>
          <p:cNvPicPr preferRelativeResize="0"/>
          <p:nvPr/>
        </p:nvPicPr>
        <p:blipFill rotWithShape="1">
          <a:blip r:embed="rId3"/>
          <a:srcRect/>
          <a:stretch>
            <a:fillRect/>
          </a:stretch>
        </p:blipFill>
        <p:spPr>
          <a:xfrm>
            <a:off x="9525600" y="6412660"/>
            <a:ext cx="2356664" cy="298800"/>
          </a:xfrm>
          <a:prstGeom prst="rect">
            <a:avLst/>
          </a:prstGeom>
          <a:noFill/>
          <a:ln>
            <a:noFill/>
          </a:ln>
        </p:spPr>
      </p:pic>
      <p:sp>
        <p:nvSpPr>
          <p:cNvPr id="29700" name="Rectangle 4">
            <a:extLst>
              <a:ext uri="{FF2B5EF4-FFF2-40B4-BE49-F238E27FC236}">
                <a16:creationId xmlns:a16="http://schemas.microsoft.com/office/drawing/2014/main" id="{AC0661F5-2276-2220-3931-BB7B5059C71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619D2C17-FD74-3B00-77E7-068925B335C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094DCC1-268B-1F4F-4EF6-9EF2CEB40BC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D7E6207-8903-C5A6-F75B-540F8E69A31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C41F6174-FCE9-CF03-A28A-A26D1103034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05133EB7-0CF0-71BE-C930-E2660FF41D7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9726AD5-6D2A-07D8-1CA1-9B566C03A80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4B37E4BD-4085-CE00-D790-03708BD58F46}"/>
              </a:ext>
            </a:extLst>
          </p:cNvPr>
          <p:cNvSpPr txBox="1"/>
          <p:nvPr/>
        </p:nvSpPr>
        <p:spPr>
          <a:xfrm>
            <a:off x="854439" y="871106"/>
            <a:ext cx="11167672" cy="6055504"/>
          </a:xfrm>
          <a:prstGeom prst="rect">
            <a:avLst/>
          </a:prstGeom>
          <a:noFill/>
        </p:spPr>
        <p:txBody>
          <a:bodyPr wrap="square">
            <a:spAutoFit/>
          </a:bodyPr>
          <a:lstStyle/>
          <a:p>
            <a:pPr marL="457200" indent="-457200">
              <a:lnSpc>
                <a:spcPct val="150000"/>
              </a:lnSpc>
              <a:buAutoNum type="arabicPeriod"/>
            </a:pPr>
            <a:r>
              <a:rPr lang="en-US" sz="2000" b="1" dirty="0">
                <a:latin typeface="Nunito Sans" pitchFamily="2" charset="0"/>
              </a:rPr>
              <a:t>Hard Voting: </a:t>
            </a:r>
          </a:p>
          <a:p>
            <a:pPr marL="342900" indent="-342900">
              <a:lnSpc>
                <a:spcPct val="150000"/>
              </a:lnSpc>
              <a:buFont typeface="Arial" panose="020B0604020202020204" pitchFamily="34" charset="0"/>
              <a:buChar char="•"/>
            </a:pPr>
            <a:r>
              <a:rPr lang="en-US" sz="2000" dirty="0">
                <a:latin typeface="Nunito Sans" pitchFamily="2" charset="0"/>
              </a:rPr>
              <a:t>Predicts the class with the highest majority of votes from classifiers.</a:t>
            </a:r>
          </a:p>
          <a:p>
            <a:pPr marL="342900" indent="-342900">
              <a:lnSpc>
                <a:spcPct val="150000"/>
              </a:lnSpc>
              <a:buFont typeface="Arial" panose="020B0604020202020204" pitchFamily="34" charset="0"/>
              <a:buChar char="•"/>
            </a:pPr>
            <a:r>
              <a:rPr lang="en-US" sz="2000" dirty="0">
                <a:latin typeface="Nunito Sans" pitchFamily="2" charset="0"/>
              </a:rPr>
              <a:t>Example: If three classifiers predict (A, A, B), the majority is </a:t>
            </a:r>
            <a:r>
              <a:rPr lang="en-US" sz="2000" dirty="0" err="1">
                <a:latin typeface="Nunito Sans" pitchFamily="2" charset="0"/>
              </a:rPr>
              <a:t>A,becomes</a:t>
            </a:r>
            <a:r>
              <a:rPr lang="en-US" sz="2000" dirty="0">
                <a:latin typeface="Nunito Sans" pitchFamily="2" charset="0"/>
              </a:rPr>
              <a:t> the final prediction.</a:t>
            </a:r>
          </a:p>
          <a:p>
            <a:pPr>
              <a:lnSpc>
                <a:spcPct val="150000"/>
              </a:lnSpc>
            </a:pPr>
            <a:r>
              <a:rPr lang="en-US" sz="2000" b="1" dirty="0">
                <a:latin typeface="Nunito Sans" pitchFamily="2" charset="0"/>
              </a:rPr>
              <a:t>2. Soft Voting:</a:t>
            </a:r>
          </a:p>
          <a:p>
            <a:pPr marL="342900" indent="-342900">
              <a:lnSpc>
                <a:spcPct val="150000"/>
              </a:lnSpc>
              <a:buFont typeface="Arial" panose="020B0604020202020204" pitchFamily="34" charset="0"/>
              <a:buChar char="•"/>
            </a:pPr>
            <a:r>
              <a:rPr lang="en-US" sz="2000" dirty="0">
                <a:latin typeface="Nunito Sans" pitchFamily="2" charset="0"/>
              </a:rPr>
              <a:t>Predicts the class based on the average probability assigned by classifiers.</a:t>
            </a:r>
          </a:p>
          <a:p>
            <a:pPr marL="342900" indent="-342900">
              <a:lnSpc>
                <a:spcPct val="150000"/>
              </a:lnSpc>
              <a:buFont typeface="Arial" panose="020B0604020202020204" pitchFamily="34" charset="0"/>
              <a:buChar char="•"/>
            </a:pPr>
            <a:r>
              <a:rPr lang="en-US" sz="2000" dirty="0">
                <a:latin typeface="Nunito Sans" pitchFamily="2" charset="0"/>
              </a:rPr>
              <a:t>Example:</a:t>
            </a:r>
          </a:p>
          <a:p>
            <a:pPr marL="342900" indent="-342900">
              <a:lnSpc>
                <a:spcPct val="150000"/>
              </a:lnSpc>
              <a:buFont typeface="Courier New" panose="02070309020205020404" pitchFamily="49" charset="0"/>
              <a:buChar char="o"/>
            </a:pPr>
            <a:r>
              <a:rPr lang="en-US" sz="2000" dirty="0">
                <a:latin typeface="Nunito Sans" pitchFamily="2" charset="0"/>
              </a:rPr>
              <a:t>Class A probabilities: (0.30, 0.47, 0.53) → Average = 0.4333.</a:t>
            </a:r>
          </a:p>
          <a:p>
            <a:pPr marL="342900" indent="-342900">
              <a:lnSpc>
                <a:spcPct val="150000"/>
              </a:lnSpc>
              <a:buFont typeface="Courier New" panose="02070309020205020404" pitchFamily="49" charset="0"/>
              <a:buChar char="o"/>
            </a:pPr>
            <a:r>
              <a:rPr lang="en-US" sz="2000" dirty="0">
                <a:latin typeface="Nunito Sans" pitchFamily="2" charset="0"/>
              </a:rPr>
              <a:t>Class B probabilities: (0.20, 0.32, 0.40) → Average = 0.3067.</a:t>
            </a:r>
          </a:p>
          <a:p>
            <a:pPr marL="342900" indent="-342900">
              <a:lnSpc>
                <a:spcPct val="150000"/>
              </a:lnSpc>
              <a:buFont typeface="Courier New" panose="02070309020205020404" pitchFamily="49" charset="0"/>
              <a:buChar char="o"/>
            </a:pPr>
            <a:r>
              <a:rPr lang="en-US" sz="2000" dirty="0">
                <a:latin typeface="Nunito Sans" pitchFamily="2" charset="0"/>
              </a:rPr>
              <a:t>Winner: Class A due to higher average probability.</a:t>
            </a:r>
          </a:p>
          <a:p>
            <a:pPr>
              <a:lnSpc>
                <a:spcPct val="150000"/>
              </a:lnSpc>
            </a:pPr>
            <a:r>
              <a:rPr lang="en-US" sz="2000" b="1" dirty="0">
                <a:latin typeface="Nunito Sans" pitchFamily="2" charset="0"/>
              </a:rPr>
              <a:t>3. Bayesian Interpretation:</a:t>
            </a:r>
          </a:p>
          <a:p>
            <a:pPr marL="342900" indent="-342900">
              <a:lnSpc>
                <a:spcPct val="150000"/>
              </a:lnSpc>
              <a:buFont typeface="Arial" panose="020B0604020202020204" pitchFamily="34" charset="0"/>
              <a:buChar char="•"/>
            </a:pPr>
            <a:r>
              <a:rPr lang="en-US" sz="2000" dirty="0">
                <a:latin typeface="Nunito Sans" pitchFamily="2" charset="0"/>
              </a:rPr>
              <a:t>Voting schemes approximate a </a:t>
            </a:r>
            <a:r>
              <a:rPr lang="en-US" sz="2000" b="1" dirty="0">
                <a:latin typeface="Nunito Sans" pitchFamily="2" charset="0"/>
              </a:rPr>
              <a:t>Bayesian framework </a:t>
            </a:r>
          </a:p>
          <a:p>
            <a:pPr marL="342900" indent="-342900">
              <a:lnSpc>
                <a:spcPct val="150000"/>
              </a:lnSpc>
              <a:buFont typeface="Arial" panose="020B0604020202020204" pitchFamily="34" charset="0"/>
              <a:buChar char="•"/>
            </a:pPr>
            <a:r>
              <a:rPr lang="en-US" sz="2000" dirty="0">
                <a:latin typeface="Nunito Sans" pitchFamily="2" charset="0"/>
              </a:rPr>
              <a:t>Classifier weights represent </a:t>
            </a:r>
            <a:r>
              <a:rPr lang="en-US" sz="2000" b="1" dirty="0">
                <a:latin typeface="Nunito Sans" pitchFamily="2" charset="0"/>
              </a:rPr>
              <a:t>prior model probabilities</a:t>
            </a:r>
            <a:r>
              <a:rPr lang="en-US" sz="2000" dirty="0">
                <a:latin typeface="Nunito Sans" pitchFamily="2" charset="0"/>
              </a:rPr>
              <a:t>, and model decisions approximate </a:t>
            </a:r>
            <a:r>
              <a:rPr lang="en-US" sz="2000" b="1" dirty="0">
                <a:latin typeface="Nunito Sans" pitchFamily="2" charset="0"/>
              </a:rPr>
              <a:t>conditional</a:t>
            </a:r>
            <a:r>
              <a:rPr lang="en-US" sz="2000" dirty="0">
                <a:latin typeface="Nunito Sans" pitchFamily="2" charset="0"/>
              </a:rPr>
              <a:t> </a:t>
            </a:r>
            <a:r>
              <a:rPr lang="en-US" sz="2000" b="1" dirty="0">
                <a:latin typeface="Nunito Sans" pitchFamily="2" charset="0"/>
              </a:rPr>
              <a:t>likelihoods</a:t>
            </a:r>
            <a:r>
              <a:rPr lang="en-US" sz="2000" dirty="0">
                <a:latin typeface="Nunito Sans" pitchFamily="2" charset="0"/>
              </a:rPr>
              <a:t>.</a:t>
            </a:r>
            <a:endParaRPr lang="en-IN" sz="2000" dirty="0">
              <a:latin typeface="Nunito Sans" pitchFamily="2" charset="0"/>
            </a:endParaRPr>
          </a:p>
        </p:txBody>
      </p:sp>
      <p:pic>
        <p:nvPicPr>
          <p:cNvPr id="3" name="Picture 2">
            <a:extLst>
              <a:ext uri="{FF2B5EF4-FFF2-40B4-BE49-F238E27FC236}">
                <a16:creationId xmlns:a16="http://schemas.microsoft.com/office/drawing/2014/main" id="{18AF0EB6-E0E5-AF47-7965-6A033F0D5BD3}"/>
              </a:ext>
            </a:extLst>
          </p:cNvPr>
          <p:cNvPicPr>
            <a:picLocks noChangeAspect="1"/>
          </p:cNvPicPr>
          <p:nvPr/>
        </p:nvPicPr>
        <p:blipFill>
          <a:blip r:embed="rId4"/>
          <a:stretch>
            <a:fillRect/>
          </a:stretch>
        </p:blipFill>
        <p:spPr>
          <a:xfrm>
            <a:off x="8170069" y="3348652"/>
            <a:ext cx="4099370" cy="2392578"/>
          </a:xfrm>
          <a:prstGeom prst="rect">
            <a:avLst/>
          </a:prstGeom>
        </p:spPr>
      </p:pic>
    </p:spTree>
    <p:extLst>
      <p:ext uri="{BB962C8B-B14F-4D97-AF65-F5344CB8AC3E}">
        <p14:creationId xmlns:p14="http://schemas.microsoft.com/office/powerpoint/2010/main" val="372102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3DE2765-83F7-D0E2-C90C-C8ABADD2982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0F9D3AE9-8327-A886-86DE-C806BDAA709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B1F030F-DF20-1998-16E9-A4C00CBF25A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66437E71-9DC0-06D6-B299-20F2ABDF097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426A15D6-5BD3-B888-65CF-54343A4AC27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4C482C2B-F876-5224-2B2B-2557C1236C7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292C47A2-3E98-D471-1F5E-D6B14AD74D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5770D10-5B94-68A9-4AB6-830F9935C95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07B5F3D3-6ADF-225B-C805-A15E59DC979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63EF7977-011B-481D-E698-93853F622B2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FF1340CA-FADD-2FA8-393A-7E7A82AE9CCD}"/>
              </a:ext>
            </a:extLst>
          </p:cNvPr>
          <p:cNvSpPr txBox="1"/>
          <p:nvPr/>
        </p:nvSpPr>
        <p:spPr>
          <a:xfrm>
            <a:off x="854439" y="1035995"/>
            <a:ext cx="11167672" cy="5632311"/>
          </a:xfrm>
          <a:prstGeom prst="rect">
            <a:avLst/>
          </a:prstGeom>
          <a:noFill/>
        </p:spPr>
        <p:txBody>
          <a:bodyPr wrap="square">
            <a:spAutoFit/>
          </a:bodyPr>
          <a:lstStyle/>
          <a:p>
            <a:r>
              <a:rPr lang="en-US" sz="2000" b="1" dirty="0">
                <a:latin typeface="Nunito Sans" pitchFamily="2" charset="0"/>
              </a:rPr>
              <a:t>Bayesian model combination:  </a:t>
            </a:r>
          </a:p>
          <a:p>
            <a:endParaRPr lang="en-US" sz="2000" b="1" dirty="0">
              <a:latin typeface="Nunito Sans" pitchFamily="2" charset="0"/>
            </a:endParaRPr>
          </a:p>
          <a:p>
            <a:r>
              <a:rPr lang="en-US" sz="2000" b="1" dirty="0">
                <a:latin typeface="Nunito Sans" pitchFamily="2" charset="0"/>
              </a:rPr>
              <a:t>Different Algorithms</a:t>
            </a:r>
          </a:p>
          <a:p>
            <a:pPr marL="285750" indent="-285750">
              <a:buFont typeface="Arial" panose="020B0604020202020204" pitchFamily="34" charset="0"/>
              <a:buChar char="•"/>
            </a:pPr>
            <a:r>
              <a:rPr lang="en-US" sz="2000" dirty="0">
                <a:latin typeface="Nunito Sans" pitchFamily="2" charset="0"/>
              </a:rPr>
              <a:t>Different algorithms make different assumptions about the data and lead to</a:t>
            </a:r>
          </a:p>
          <a:p>
            <a:r>
              <a:rPr lang="en-US" sz="2000" dirty="0">
                <a:latin typeface="Nunito Sans" pitchFamily="2" charset="0"/>
              </a:rPr>
              <a:t>different classifiers. </a:t>
            </a:r>
          </a:p>
          <a:p>
            <a:endParaRPr lang="en-US" sz="2000" dirty="0">
              <a:latin typeface="Nunito Sans" pitchFamily="2" charset="0"/>
            </a:endParaRPr>
          </a:p>
          <a:p>
            <a:r>
              <a:rPr lang="en-US" sz="2000" b="1" dirty="0">
                <a:latin typeface="Nunito Sans" pitchFamily="2" charset="0"/>
              </a:rPr>
              <a:t>Different Hyper parameters</a:t>
            </a:r>
          </a:p>
          <a:p>
            <a:pPr marL="285750" indent="-285750">
              <a:buFont typeface="Arial" panose="020B0604020202020204" pitchFamily="34" charset="0"/>
              <a:buChar char="•"/>
            </a:pPr>
            <a:r>
              <a:rPr lang="en-US" sz="2000" dirty="0">
                <a:latin typeface="Nunito Sans" pitchFamily="2" charset="0"/>
              </a:rPr>
              <a:t>Use the same learning algorithm but use it with different hyper parameters.</a:t>
            </a:r>
          </a:p>
          <a:p>
            <a:endParaRPr lang="en-US" sz="2000" dirty="0">
              <a:latin typeface="Nunito Sans" pitchFamily="2" charset="0"/>
            </a:endParaRPr>
          </a:p>
          <a:p>
            <a:r>
              <a:rPr lang="en-US" sz="2000" b="1" dirty="0">
                <a:latin typeface="Nunito Sans" pitchFamily="2" charset="0"/>
              </a:rPr>
              <a:t>Different Input Representations</a:t>
            </a:r>
          </a:p>
          <a:p>
            <a:pPr marL="285750" indent="-285750">
              <a:buFont typeface="Arial" panose="020B0604020202020204" pitchFamily="34" charset="0"/>
              <a:buChar char="•"/>
            </a:pPr>
            <a:r>
              <a:rPr lang="en-US" sz="2000" dirty="0">
                <a:latin typeface="Nunito Sans" pitchFamily="2" charset="0"/>
              </a:rPr>
              <a:t>Separate base-learners may be using different representations of the same input object or event, making it possible to integrate different types of Sensors/ measurements/  modalities.</a:t>
            </a:r>
          </a:p>
          <a:p>
            <a:pPr marL="285750" indent="-285750">
              <a:buFont typeface="Arial" panose="020B0604020202020204" pitchFamily="34" charset="0"/>
              <a:buChar char="•"/>
            </a:pPr>
            <a:r>
              <a:rPr lang="en-US" sz="2000" dirty="0">
                <a:latin typeface="Nunito Sans" pitchFamily="2" charset="0"/>
              </a:rPr>
              <a:t>Different representations make different characteristics explicit allowing better identification. </a:t>
            </a:r>
          </a:p>
          <a:p>
            <a:endParaRPr lang="en-US" sz="2000" dirty="0">
              <a:latin typeface="Nunito Sans" pitchFamily="2" charset="0"/>
            </a:endParaRPr>
          </a:p>
          <a:p>
            <a:r>
              <a:rPr lang="en-US" sz="2000" b="1" dirty="0">
                <a:latin typeface="Nunito Sans" pitchFamily="2" charset="0"/>
              </a:rPr>
              <a:t>Different Training Sets</a:t>
            </a:r>
          </a:p>
          <a:p>
            <a:pPr marL="342900" indent="-342900">
              <a:buFont typeface="Arial" panose="020B0604020202020204" pitchFamily="34" charset="0"/>
              <a:buChar char="•"/>
            </a:pPr>
            <a:r>
              <a:rPr lang="en-US" sz="2000" dirty="0">
                <a:latin typeface="Nunito Sans" pitchFamily="2" charset="0"/>
              </a:rPr>
              <a:t>Another possibility is to train different base-learners by different subsets of the training set. This can be done randomly by drawing random training sets from the given sample this is called </a:t>
            </a:r>
            <a:r>
              <a:rPr lang="en-US" sz="2000" b="1" dirty="0">
                <a:latin typeface="Nunito Sans" pitchFamily="2" charset="0"/>
              </a:rPr>
              <a:t>bagging</a:t>
            </a:r>
            <a:r>
              <a:rPr lang="en-US" sz="2000" dirty="0">
                <a:latin typeface="Nunito Sans" pitchFamily="2" charset="0"/>
              </a:rPr>
              <a:t>. </a:t>
            </a:r>
            <a:endParaRPr lang="en-IN" sz="2000" dirty="0">
              <a:latin typeface="Nunito Sans" pitchFamily="2" charset="0"/>
            </a:endParaRPr>
          </a:p>
        </p:txBody>
      </p:sp>
      <p:pic>
        <p:nvPicPr>
          <p:cNvPr id="2" name="Picture 1">
            <a:extLst>
              <a:ext uri="{FF2B5EF4-FFF2-40B4-BE49-F238E27FC236}">
                <a16:creationId xmlns:a16="http://schemas.microsoft.com/office/drawing/2014/main" id="{FD107ED9-D0F9-454D-2FB8-8F5EBCABAE96}"/>
              </a:ext>
            </a:extLst>
          </p:cNvPr>
          <p:cNvPicPr/>
          <p:nvPr/>
        </p:nvPicPr>
        <p:blipFill>
          <a:blip r:embed="rId4"/>
          <a:stretch>
            <a:fillRect/>
          </a:stretch>
        </p:blipFill>
        <p:spPr>
          <a:xfrm>
            <a:off x="4676926" y="1032479"/>
            <a:ext cx="4107305" cy="647362"/>
          </a:xfrm>
          <a:prstGeom prst="rect">
            <a:avLst/>
          </a:prstGeom>
        </p:spPr>
      </p:pic>
    </p:spTree>
    <p:extLst>
      <p:ext uri="{BB962C8B-B14F-4D97-AF65-F5344CB8AC3E}">
        <p14:creationId xmlns:p14="http://schemas.microsoft.com/office/powerpoint/2010/main" val="3541017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34251</TotalTime>
  <Words>2037</Words>
  <Application>Microsoft Office PowerPoint</Application>
  <PresentationFormat>Widescreen</PresentationFormat>
  <Paragraphs>286</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Courier New</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jayanth vellingiri</dc:creator>
  <cp:lastModifiedBy>Prabhaa .V.N</cp:lastModifiedBy>
  <cp:revision>573</cp:revision>
  <dcterms:created xsi:type="dcterms:W3CDTF">2024-01-18T06:50:09Z</dcterms:created>
  <dcterms:modified xsi:type="dcterms:W3CDTF">2024-11-23T12:30:19Z</dcterms:modified>
</cp:coreProperties>
</file>