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605" r:id="rId2"/>
    <p:sldId id="3609" r:id="rId3"/>
    <p:sldId id="3606" r:id="rId4"/>
    <p:sldId id="3611" r:id="rId5"/>
    <p:sldId id="3612" r:id="rId6"/>
    <p:sldId id="3620" r:id="rId7"/>
    <p:sldId id="3621" r:id="rId8"/>
    <p:sldId id="3623" r:id="rId9"/>
    <p:sldId id="3624" r:id="rId10"/>
    <p:sldId id="3626" r:id="rId11"/>
    <p:sldId id="3625" r:id="rId12"/>
    <p:sldId id="3627" r:id="rId13"/>
    <p:sldId id="3630" r:id="rId14"/>
    <p:sldId id="3629" r:id="rId15"/>
    <p:sldId id="3628" r:id="rId16"/>
    <p:sldId id="3633" r:id="rId17"/>
    <p:sldId id="3631" r:id="rId18"/>
    <p:sldId id="363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18" autoAdjust="0"/>
  </p:normalViewPr>
  <p:slideViewPr>
    <p:cSldViewPr snapToGrid="0">
      <p:cViewPr varScale="1">
        <p:scale>
          <a:sx n="64" d="100"/>
          <a:sy n="64" d="100"/>
        </p:scale>
        <p:origin x="9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58E83-2756-4F35-86A3-31B07BD0BCDA}" type="datetimeFigureOut">
              <a:rPr lang="en-IN" smtClean="0"/>
              <a:pPr/>
              <a:t>12-11-2024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34649-9C1A-4524-8612-C753920C9971}" type="slidenum">
              <a:rPr lang="en-IN" smtClean="0"/>
              <a:pPr/>
              <a:t>‹#›</a:t>
            </a:fld>
            <a:endParaRPr lang="en-IN"/>
          </a:p>
        </p:txBody>
      </p:sp>
    </p:spTree>
    <p:extLst>
      <p:ext uri="{BB962C8B-B14F-4D97-AF65-F5344CB8AC3E}">
        <p14:creationId xmlns:p14="http://schemas.microsoft.com/office/powerpoint/2010/main" val="388426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96A062B-D96C-62BC-6C98-4463561CCF3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8CDD8DA-BE55-543C-1907-E100CADBA8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49E2112-C186-2BA6-D760-8FFF499B00B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A4A06E3-2EC1-F07B-75FF-6C37A74D169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0272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C489FA1-B7FD-3BD4-5A69-DA06F25CEB1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B675A7E-7476-0759-97E3-2F64B66C0A5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D7EA621-E694-D281-3095-EE73BA13802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2D893E4-DDDF-0D79-1804-BD66B06C037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0966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E7AE981-B0EE-7032-EBA0-3559A42EBEB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B9F2949-6345-96F7-9BC5-E2136359544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7FB3FB7-034E-FC94-2836-CBFADC42BB1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1B7FA43-AC96-42CD-6373-60C245F116F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5747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65A607D-516C-430A-DF29-CAF09B37AD5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B9923D1-E19B-2A90-A6C5-BBB295E4BCB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F40E06C-8BA3-2762-8FDE-5D7D86E9C63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FFC65AC-1226-3AF4-811F-7F08ECFBCEA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3474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CFCD575-A25B-5126-D9D5-9CE2B5A6FFE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C364EE8-D756-93B8-7694-0F4D4920B5A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0343EF9-608E-5B47-F219-E1A01D8BC38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ACF9373-9A93-2832-D82B-6D446A9357F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9380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6573D09-F09F-480B-5664-EA88E5C3D40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D21D49B-D349-EF15-2A5D-99FDB82210C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0370CB9-3EB6-DF70-A861-7EE5917A7B0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FE52747-0266-85EC-812E-135DBE1867D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2566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31FA176-A281-7590-1C4C-70101201879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523812A-29A3-874C-D00A-47D616FE729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89192A6-4B50-3396-5CBA-23C53CB5C48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75D30CD-15AF-A206-9A7E-610572A5AC6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6745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BFB4C8A-764D-B3E0-F826-32F4085E171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C7D1B54-55DA-FC6D-F20F-A3E931EDE51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B086964-916F-848D-32E6-4D3316F2C4E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440DE43-3337-00CD-3E3A-6E331F3675F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662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C12B63D-1DBF-B2CB-CE14-1B61CBF5460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B9B0DD5-023B-CD94-4A23-9ED3D959ECF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7B8D716-80E9-4A69-6F4D-A26E4105240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1D9C865-A149-983E-6EB2-D0EC5AAA81B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7826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061A29F-F4B4-E560-5D34-48AEE0D778A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7D7ECE7-AD7D-3ED0-843A-ADBE75A6E5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B699F09-002E-A82A-0483-FBDEA116E23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3B93DD2-22DC-033E-8ED4-89668EEC98F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3553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280916-4B81-FF59-121D-4C6D2F44A3A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385DFB2-9F99-C4EA-C32E-C65EA91686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A769962-A0DD-EACB-DEDD-3781445BD71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34AE3FF-34A5-E3D6-78A1-92C6BE174CF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590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9A6298E-E68E-71AB-9FF4-4CAA09E6F62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5E6FE91-EF68-45CD-15DB-6D80FD522C4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B42F8F7-3879-B8FA-D1B6-43CA0284904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996A7E3-2813-0D45-19A9-07CD17A2B58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1359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6AFE4BD-C476-3245-2D78-1F86C712E7A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07D32D8-C6BE-3A0E-0F7F-EDD21943FF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C6C231D-EFE3-1868-1FEE-6880C8B53AE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5FC441D-F55C-5516-7DAB-15A0733D88A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49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C142F16-4DD3-5381-E281-D147396441B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C92583D-1400-70DE-2BE2-09411DEC1FD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BF589CA-A06D-2A6F-BC24-4108F787792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0C49852-1DEF-9F59-8883-01237D6A832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1819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6E866E6-8CE5-385C-4E3E-3B42F6A8891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5C75D4B-1712-558C-45ED-DC0F6C9779D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9C50D70-43DD-457B-A53B-8D192EC9BF8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7F03BA9-0771-A560-46DD-9BC35EBF3F7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40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8863241-88E9-5DB6-6146-30E32410B55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C02926C-99C3-C988-4B01-DB8043C9D42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CE35FCF-1F32-2064-CB81-1A9D092D6E5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2D4C46A-37DD-0384-7DC8-CE7CA3EC98B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228E-5996-BEEF-7D2D-69B5F93FF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DCECDD-B7C0-4595-1174-3E7C5BCAE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DFF7AC-4CA1-FE17-C6D9-A69716B553A6}"/>
              </a:ext>
            </a:extLst>
          </p:cNvPr>
          <p:cNvSpPr>
            <a:spLocks noGrp="1"/>
          </p:cNvSpPr>
          <p:nvPr>
            <p:ph type="dt" sz="half" idx="10"/>
          </p:nvPr>
        </p:nvSpPr>
        <p:spPr/>
        <p:txBody>
          <a:bodyPr/>
          <a:lstStyle/>
          <a:p>
            <a:fld id="{45AA013A-25B9-45A0-9AAA-86993DA53F08}" type="datetimeFigureOut">
              <a:rPr lang="en-IN" smtClean="0"/>
              <a:pPr/>
              <a:t>12-11-2024</a:t>
            </a:fld>
            <a:endParaRPr lang="en-IN"/>
          </a:p>
        </p:txBody>
      </p:sp>
      <p:sp>
        <p:nvSpPr>
          <p:cNvPr id="5" name="Footer Placeholder 4">
            <a:extLst>
              <a:ext uri="{FF2B5EF4-FFF2-40B4-BE49-F238E27FC236}">
                <a16:creationId xmlns:a16="http://schemas.microsoft.com/office/drawing/2014/main" id="{3CF22832-E50F-D739-27C0-E135B711D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6B3A7-7F12-EDD2-A1FE-B4FD91F9DB8C}"/>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08468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620F-4214-DBD6-ACA8-5B6EFC40E2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AF36C-07BC-3B2A-561F-D09540B48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F2658-D54A-230B-2AFF-4A5EC1857C51}"/>
              </a:ext>
            </a:extLst>
          </p:cNvPr>
          <p:cNvSpPr>
            <a:spLocks noGrp="1"/>
          </p:cNvSpPr>
          <p:nvPr>
            <p:ph type="dt" sz="half" idx="10"/>
          </p:nvPr>
        </p:nvSpPr>
        <p:spPr/>
        <p:txBody>
          <a:bodyPr/>
          <a:lstStyle/>
          <a:p>
            <a:fld id="{45AA013A-25B9-45A0-9AAA-86993DA53F08}" type="datetimeFigureOut">
              <a:rPr lang="en-IN" smtClean="0"/>
              <a:pPr/>
              <a:t>12-11-2024</a:t>
            </a:fld>
            <a:endParaRPr lang="en-IN"/>
          </a:p>
        </p:txBody>
      </p:sp>
      <p:sp>
        <p:nvSpPr>
          <p:cNvPr id="5" name="Footer Placeholder 4">
            <a:extLst>
              <a:ext uri="{FF2B5EF4-FFF2-40B4-BE49-F238E27FC236}">
                <a16:creationId xmlns:a16="http://schemas.microsoft.com/office/drawing/2014/main" id="{39BED1D5-DC17-8FAD-0011-42D211C38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96BFC-8D7E-1897-9B24-5D4DD8EE24A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06126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21D82-10CF-2838-AB6F-2E6DE44BC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4A882-9628-0F63-031B-D8C863A88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0B9C5-3AA7-999D-0F8B-52311263236D}"/>
              </a:ext>
            </a:extLst>
          </p:cNvPr>
          <p:cNvSpPr>
            <a:spLocks noGrp="1"/>
          </p:cNvSpPr>
          <p:nvPr>
            <p:ph type="dt" sz="half" idx="10"/>
          </p:nvPr>
        </p:nvSpPr>
        <p:spPr/>
        <p:txBody>
          <a:bodyPr/>
          <a:lstStyle/>
          <a:p>
            <a:fld id="{45AA013A-25B9-45A0-9AAA-86993DA53F08}" type="datetimeFigureOut">
              <a:rPr lang="en-IN" smtClean="0"/>
              <a:pPr/>
              <a:t>12-11-2024</a:t>
            </a:fld>
            <a:endParaRPr lang="en-IN"/>
          </a:p>
        </p:txBody>
      </p:sp>
      <p:sp>
        <p:nvSpPr>
          <p:cNvPr id="5" name="Footer Placeholder 4">
            <a:extLst>
              <a:ext uri="{FF2B5EF4-FFF2-40B4-BE49-F238E27FC236}">
                <a16:creationId xmlns:a16="http://schemas.microsoft.com/office/drawing/2014/main" id="{1C58BE4E-026E-1C60-37DD-2857CFCCE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21273E-539F-C9A1-0A0B-6DF9252B24F0}"/>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125738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01AE-C4D1-7139-AD4A-45C8DE224F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14F223-BDAD-1B08-F618-CD462DACE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432CE-2087-0427-8045-5C886A2943A8}"/>
              </a:ext>
            </a:extLst>
          </p:cNvPr>
          <p:cNvSpPr>
            <a:spLocks noGrp="1"/>
          </p:cNvSpPr>
          <p:nvPr>
            <p:ph type="dt" sz="half" idx="10"/>
          </p:nvPr>
        </p:nvSpPr>
        <p:spPr/>
        <p:txBody>
          <a:bodyPr/>
          <a:lstStyle/>
          <a:p>
            <a:fld id="{45AA013A-25B9-45A0-9AAA-86993DA53F08}" type="datetimeFigureOut">
              <a:rPr lang="en-IN" smtClean="0"/>
              <a:pPr/>
              <a:t>12-11-2024</a:t>
            </a:fld>
            <a:endParaRPr lang="en-IN"/>
          </a:p>
        </p:txBody>
      </p:sp>
      <p:sp>
        <p:nvSpPr>
          <p:cNvPr id="5" name="Footer Placeholder 4">
            <a:extLst>
              <a:ext uri="{FF2B5EF4-FFF2-40B4-BE49-F238E27FC236}">
                <a16:creationId xmlns:a16="http://schemas.microsoft.com/office/drawing/2014/main" id="{0E1C0320-9218-6CC7-28D8-9407CA7670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3C758-3349-7244-FC01-15BFBCD8A65C}"/>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9299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F11F-59A6-C62C-C9A1-5471E4B13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CF0FC-591A-1C62-87B2-2587DAF2C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0E8B8-7DBC-F267-F764-E05AB1433CE1}"/>
              </a:ext>
            </a:extLst>
          </p:cNvPr>
          <p:cNvSpPr>
            <a:spLocks noGrp="1"/>
          </p:cNvSpPr>
          <p:nvPr>
            <p:ph type="dt" sz="half" idx="10"/>
          </p:nvPr>
        </p:nvSpPr>
        <p:spPr/>
        <p:txBody>
          <a:bodyPr/>
          <a:lstStyle/>
          <a:p>
            <a:fld id="{45AA013A-25B9-45A0-9AAA-86993DA53F08}" type="datetimeFigureOut">
              <a:rPr lang="en-IN" smtClean="0"/>
              <a:pPr/>
              <a:t>12-11-2024</a:t>
            </a:fld>
            <a:endParaRPr lang="en-IN"/>
          </a:p>
        </p:txBody>
      </p:sp>
      <p:sp>
        <p:nvSpPr>
          <p:cNvPr id="5" name="Footer Placeholder 4">
            <a:extLst>
              <a:ext uri="{FF2B5EF4-FFF2-40B4-BE49-F238E27FC236}">
                <a16:creationId xmlns:a16="http://schemas.microsoft.com/office/drawing/2014/main" id="{8E4A069B-75F7-D8ED-5497-560E0A26C6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49602-600C-4713-4A5A-8001B1AC527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85582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6438-6EF0-959E-7477-49A3E2BD6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E9F84-C542-20DE-5385-0CFC4F349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3C8CF0-B542-A2C3-ED52-769D9F22E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E5F8B-E214-A193-4AD5-9AC77A5A2E22}"/>
              </a:ext>
            </a:extLst>
          </p:cNvPr>
          <p:cNvSpPr>
            <a:spLocks noGrp="1"/>
          </p:cNvSpPr>
          <p:nvPr>
            <p:ph type="dt" sz="half" idx="10"/>
          </p:nvPr>
        </p:nvSpPr>
        <p:spPr/>
        <p:txBody>
          <a:bodyPr/>
          <a:lstStyle/>
          <a:p>
            <a:fld id="{45AA013A-25B9-45A0-9AAA-86993DA53F08}" type="datetimeFigureOut">
              <a:rPr lang="en-IN" smtClean="0"/>
              <a:pPr/>
              <a:t>12-11-2024</a:t>
            </a:fld>
            <a:endParaRPr lang="en-IN"/>
          </a:p>
        </p:txBody>
      </p:sp>
      <p:sp>
        <p:nvSpPr>
          <p:cNvPr id="6" name="Footer Placeholder 5">
            <a:extLst>
              <a:ext uri="{FF2B5EF4-FFF2-40B4-BE49-F238E27FC236}">
                <a16:creationId xmlns:a16="http://schemas.microsoft.com/office/drawing/2014/main" id="{E2965F36-1773-EED0-6F00-5275372FF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8B7A7D-A963-4116-2586-752C9A0ADA05}"/>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36394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37D3-7984-1843-4DF4-EDC12568A6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85190D-0033-B57F-86BA-B4822F4FE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E27762-E4E4-DD52-C139-065849298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3B2F3F-4AF6-434E-993B-51CAE6A20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4CD2C-A8F7-5BF8-BEA9-626080E12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6EFA8A-D6C3-AF77-F97A-4BB4E6FCAF25}"/>
              </a:ext>
            </a:extLst>
          </p:cNvPr>
          <p:cNvSpPr>
            <a:spLocks noGrp="1"/>
          </p:cNvSpPr>
          <p:nvPr>
            <p:ph type="dt" sz="half" idx="10"/>
          </p:nvPr>
        </p:nvSpPr>
        <p:spPr/>
        <p:txBody>
          <a:bodyPr/>
          <a:lstStyle/>
          <a:p>
            <a:fld id="{45AA013A-25B9-45A0-9AAA-86993DA53F08}" type="datetimeFigureOut">
              <a:rPr lang="en-IN" smtClean="0"/>
              <a:pPr/>
              <a:t>12-11-2024</a:t>
            </a:fld>
            <a:endParaRPr lang="en-IN"/>
          </a:p>
        </p:txBody>
      </p:sp>
      <p:sp>
        <p:nvSpPr>
          <p:cNvPr id="8" name="Footer Placeholder 7">
            <a:extLst>
              <a:ext uri="{FF2B5EF4-FFF2-40B4-BE49-F238E27FC236}">
                <a16:creationId xmlns:a16="http://schemas.microsoft.com/office/drawing/2014/main" id="{89788343-98E4-8FED-B022-5BF85F698E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38947D-6C36-BE16-B9D7-D374C83B39B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151301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4561-4465-C7A0-8AC4-CC668ACA21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6860E4-B7E4-E81F-46D9-2B08D4AC6EE2}"/>
              </a:ext>
            </a:extLst>
          </p:cNvPr>
          <p:cNvSpPr>
            <a:spLocks noGrp="1"/>
          </p:cNvSpPr>
          <p:nvPr>
            <p:ph type="dt" sz="half" idx="10"/>
          </p:nvPr>
        </p:nvSpPr>
        <p:spPr/>
        <p:txBody>
          <a:bodyPr/>
          <a:lstStyle/>
          <a:p>
            <a:fld id="{45AA013A-25B9-45A0-9AAA-86993DA53F08}" type="datetimeFigureOut">
              <a:rPr lang="en-IN" smtClean="0"/>
              <a:pPr/>
              <a:t>12-11-2024</a:t>
            </a:fld>
            <a:endParaRPr lang="en-IN"/>
          </a:p>
        </p:txBody>
      </p:sp>
      <p:sp>
        <p:nvSpPr>
          <p:cNvPr id="4" name="Footer Placeholder 3">
            <a:extLst>
              <a:ext uri="{FF2B5EF4-FFF2-40B4-BE49-F238E27FC236}">
                <a16:creationId xmlns:a16="http://schemas.microsoft.com/office/drawing/2014/main" id="{79FAB823-6BB9-2109-B769-F355880BC8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4090F7-F34B-BDFD-74E9-82D051BEB9E8}"/>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66716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3AC81-863B-11CF-7FDA-9A95BEA03C2B}"/>
              </a:ext>
            </a:extLst>
          </p:cNvPr>
          <p:cNvSpPr>
            <a:spLocks noGrp="1"/>
          </p:cNvSpPr>
          <p:nvPr>
            <p:ph type="dt" sz="half" idx="10"/>
          </p:nvPr>
        </p:nvSpPr>
        <p:spPr/>
        <p:txBody>
          <a:bodyPr/>
          <a:lstStyle/>
          <a:p>
            <a:fld id="{45AA013A-25B9-45A0-9AAA-86993DA53F08}" type="datetimeFigureOut">
              <a:rPr lang="en-IN" smtClean="0"/>
              <a:pPr/>
              <a:t>12-11-2024</a:t>
            </a:fld>
            <a:endParaRPr lang="en-IN"/>
          </a:p>
        </p:txBody>
      </p:sp>
      <p:sp>
        <p:nvSpPr>
          <p:cNvPr id="3" name="Footer Placeholder 2">
            <a:extLst>
              <a:ext uri="{FF2B5EF4-FFF2-40B4-BE49-F238E27FC236}">
                <a16:creationId xmlns:a16="http://schemas.microsoft.com/office/drawing/2014/main" id="{3544D250-CD0A-AFEE-A3BD-77427FF200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760054-1473-5214-3F45-9C08C5812661}"/>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78897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8423-27EA-6BB4-FA53-D1347AC8C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FE41E3-B450-9F59-E301-98647A0B1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0D6AA-23AA-386B-69E5-30865DC40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5DCF-E699-5491-471D-E9A82ACCFF0E}"/>
              </a:ext>
            </a:extLst>
          </p:cNvPr>
          <p:cNvSpPr>
            <a:spLocks noGrp="1"/>
          </p:cNvSpPr>
          <p:nvPr>
            <p:ph type="dt" sz="half" idx="10"/>
          </p:nvPr>
        </p:nvSpPr>
        <p:spPr/>
        <p:txBody>
          <a:bodyPr/>
          <a:lstStyle/>
          <a:p>
            <a:fld id="{45AA013A-25B9-45A0-9AAA-86993DA53F08}" type="datetimeFigureOut">
              <a:rPr lang="en-IN" smtClean="0"/>
              <a:pPr/>
              <a:t>12-11-2024</a:t>
            </a:fld>
            <a:endParaRPr lang="en-IN"/>
          </a:p>
        </p:txBody>
      </p:sp>
      <p:sp>
        <p:nvSpPr>
          <p:cNvPr id="6" name="Footer Placeholder 5">
            <a:extLst>
              <a:ext uri="{FF2B5EF4-FFF2-40B4-BE49-F238E27FC236}">
                <a16:creationId xmlns:a16="http://schemas.microsoft.com/office/drawing/2014/main" id="{8974BEA7-454C-7314-FF7C-C034883857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766AC-EC7F-94CE-634E-877FE6EF05E1}"/>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96324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7970-7893-6770-D390-6166F680D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45538C-C5B1-B6F3-9D00-261A6A598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5CCF34-6013-8163-F487-02EACF51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51F65-428D-90C9-0306-9B6585FD13D4}"/>
              </a:ext>
            </a:extLst>
          </p:cNvPr>
          <p:cNvSpPr>
            <a:spLocks noGrp="1"/>
          </p:cNvSpPr>
          <p:nvPr>
            <p:ph type="dt" sz="half" idx="10"/>
          </p:nvPr>
        </p:nvSpPr>
        <p:spPr/>
        <p:txBody>
          <a:bodyPr/>
          <a:lstStyle/>
          <a:p>
            <a:fld id="{45AA013A-25B9-45A0-9AAA-86993DA53F08}" type="datetimeFigureOut">
              <a:rPr lang="en-IN" smtClean="0"/>
              <a:pPr/>
              <a:t>12-11-2024</a:t>
            </a:fld>
            <a:endParaRPr lang="en-IN"/>
          </a:p>
        </p:txBody>
      </p:sp>
      <p:sp>
        <p:nvSpPr>
          <p:cNvPr id="6" name="Footer Placeholder 5">
            <a:extLst>
              <a:ext uri="{FF2B5EF4-FFF2-40B4-BE49-F238E27FC236}">
                <a16:creationId xmlns:a16="http://schemas.microsoft.com/office/drawing/2014/main" id="{7177F0A6-7C72-A6E6-54EC-C1C40AFA2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B0419-D635-F3A8-327D-4CD033B7A587}"/>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9055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F5BB0-BC1D-223F-A810-6BA2B328E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B2490-BDEF-82DC-6749-AA143A7D8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37E66-3A26-5422-D8E8-8D13AF346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A013A-25B9-45A0-9AAA-86993DA53F08}" type="datetimeFigureOut">
              <a:rPr lang="en-IN" smtClean="0"/>
              <a:pPr/>
              <a:t>12-11-2024</a:t>
            </a:fld>
            <a:endParaRPr lang="en-IN"/>
          </a:p>
        </p:txBody>
      </p:sp>
      <p:sp>
        <p:nvSpPr>
          <p:cNvPr id="5" name="Footer Placeholder 4">
            <a:extLst>
              <a:ext uri="{FF2B5EF4-FFF2-40B4-BE49-F238E27FC236}">
                <a16:creationId xmlns:a16="http://schemas.microsoft.com/office/drawing/2014/main" id="{2FCE24BB-DE37-169D-9995-9D73D5539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58A0E0-735B-ABC6-F17F-D42ED9D88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7632-1E11-4065-B9E5-98A948FE5CE4}" type="slidenum">
              <a:rPr lang="en-IN" smtClean="0"/>
              <a:pPr/>
              <a:t>‹#›</a:t>
            </a:fld>
            <a:endParaRPr lang="en-IN"/>
          </a:p>
        </p:txBody>
      </p:sp>
    </p:spTree>
    <p:extLst>
      <p:ext uri="{BB962C8B-B14F-4D97-AF65-F5344CB8AC3E}">
        <p14:creationId xmlns:p14="http://schemas.microsoft.com/office/powerpoint/2010/main" val="314512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421524" y="793535"/>
            <a:ext cx="10989081" cy="3416279"/>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sz="3600" b="1" dirty="0">
                <a:latin typeface="Nunito Sans"/>
              </a:rPr>
              <a:t>		</a:t>
            </a:r>
          </a:p>
          <a:p>
            <a:pPr fontAlgn="base">
              <a:lnSpc>
                <a:spcPct val="150000"/>
              </a:lnSpc>
            </a:pPr>
            <a:r>
              <a:rPr lang="en-US" sz="3600" b="1" dirty="0">
                <a:latin typeface="Nunito Sans"/>
              </a:rPr>
              <a:t>		</a:t>
            </a:r>
          </a:p>
          <a:p>
            <a:pPr fontAlgn="base">
              <a:lnSpc>
                <a:spcPct val="150000"/>
              </a:lnSpc>
            </a:pPr>
            <a:r>
              <a:rPr lang="en-US" sz="3600" b="1" dirty="0">
                <a:latin typeface="Nunito Sans"/>
              </a:rPr>
              <a:t>			</a:t>
            </a:r>
          </a:p>
          <a:p>
            <a:pPr fontAlgn="base">
              <a:lnSpc>
                <a:spcPct val="150000"/>
              </a:lnSpc>
            </a:pPr>
            <a:r>
              <a:rPr lang="en-US" sz="3600" b="1" dirty="0">
                <a:latin typeface="Nunito Sans"/>
              </a:rPr>
              <a:t>	    INTRODUCTION TO MACHINE LEARNING</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238986" y="173182"/>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859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AE21D0B-330A-6A6F-5714-F8A32B4B095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6D63AF7-C9BD-A255-0CFF-C85AEF7A217F}"/>
              </a:ext>
            </a:extLst>
          </p:cNvPr>
          <p:cNvSpPr txBox="1"/>
          <p:nvPr/>
        </p:nvSpPr>
        <p:spPr>
          <a:xfrm>
            <a:off x="460375" y="1167627"/>
            <a:ext cx="10989081" cy="517060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The </a:t>
            </a:r>
            <a:r>
              <a:rPr lang="en-US" sz="2000" b="1" dirty="0">
                <a:latin typeface="Nunito Sans" pitchFamily="2" charset="0"/>
              </a:rPr>
              <a:t>hypothesis space</a:t>
            </a:r>
            <a:r>
              <a:rPr lang="en-US" sz="2000" dirty="0">
                <a:latin typeface="Nunito Sans" pitchFamily="2" charset="0"/>
              </a:rPr>
              <a:t> in machine learning is the set of all possible models or functions that a learning algorithm can choose from to fit a given dataset. It includes every potential hypothesis (or function) that could map inputs to outputs based on the training data.</a:t>
            </a:r>
          </a:p>
          <a:p>
            <a:pPr>
              <a:lnSpc>
                <a:spcPct val="150000"/>
              </a:lnSpc>
            </a:pPr>
            <a:r>
              <a:rPr lang="en-US" sz="2000" b="1" dirty="0">
                <a:latin typeface="Nunito Sans" pitchFamily="2" charset="0"/>
              </a:rPr>
              <a:t>Why It’s Essential</a:t>
            </a:r>
          </a:p>
          <a:p>
            <a:pPr>
              <a:lnSpc>
                <a:spcPct val="150000"/>
              </a:lnSpc>
              <a:buFont typeface="Arial" panose="020B0604020202020204" pitchFamily="34" charset="0"/>
              <a:buChar char="•"/>
            </a:pPr>
            <a:r>
              <a:rPr lang="en-US" sz="2000" b="1" dirty="0">
                <a:latin typeface="Nunito Sans" pitchFamily="2" charset="0"/>
              </a:rPr>
              <a:t>Defines Learning Scope</a:t>
            </a:r>
            <a:r>
              <a:rPr lang="en-US" sz="2000" dirty="0">
                <a:latin typeface="Nunito Sans" pitchFamily="2" charset="0"/>
              </a:rPr>
              <a:t>: The hypothesis space determines the complexity and flexibility of the models, influencing what patterns or relationships the model can learn from the data.</a:t>
            </a:r>
          </a:p>
          <a:p>
            <a:pPr>
              <a:lnSpc>
                <a:spcPct val="150000"/>
              </a:lnSpc>
              <a:buFont typeface="Arial" panose="020B0604020202020204" pitchFamily="34" charset="0"/>
              <a:buChar char="•"/>
            </a:pPr>
            <a:r>
              <a:rPr lang="en-US" sz="2000" b="1" dirty="0">
                <a:latin typeface="Nunito Sans" pitchFamily="2" charset="0"/>
              </a:rPr>
              <a:t>Affects Generalization</a:t>
            </a:r>
            <a:r>
              <a:rPr lang="en-US" sz="2000" dirty="0">
                <a:latin typeface="Nunito Sans" pitchFamily="2" charset="0"/>
              </a:rPr>
              <a:t>: A too-large hypothesis space can lead to overfitting, where the model learns noise instead of patterns. A too-small hypothesis space may underfit, missing important data relationships.</a:t>
            </a:r>
          </a:p>
          <a:p>
            <a:pPr>
              <a:lnSpc>
                <a:spcPct val="150000"/>
              </a:lnSpc>
              <a:buFont typeface="Arial" panose="020B0604020202020204" pitchFamily="34" charset="0"/>
              <a:buChar char="•"/>
            </a:pPr>
            <a:r>
              <a:rPr lang="en-US" sz="2000" b="1" dirty="0">
                <a:latin typeface="Nunito Sans" pitchFamily="2" charset="0"/>
              </a:rPr>
              <a:t>Guides Model Selection</a:t>
            </a:r>
            <a:r>
              <a:rPr lang="en-US" sz="2000" dirty="0">
                <a:latin typeface="Nunito Sans" pitchFamily="2" charset="0"/>
              </a:rPr>
              <a:t>: Choosing an appropriate hypothesis space helps balance model accuracy with computational efficiency and generalization ability on new data.</a:t>
            </a:r>
          </a:p>
        </p:txBody>
      </p:sp>
      <p:sp>
        <p:nvSpPr>
          <p:cNvPr id="115" name="Google Shape;115;p3">
            <a:extLst>
              <a:ext uri="{FF2B5EF4-FFF2-40B4-BE49-F238E27FC236}">
                <a16:creationId xmlns:a16="http://schemas.microsoft.com/office/drawing/2014/main" id="{A6D14C27-0E6D-BAC3-CB41-ED11D46FEFE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966E72D-76A9-F8C9-B479-1F6633BDBE4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HYPOTHESIS SPACE </a:t>
            </a:r>
          </a:p>
        </p:txBody>
      </p:sp>
      <p:pic>
        <p:nvPicPr>
          <p:cNvPr id="117" name="Google Shape;117;p3">
            <a:extLst>
              <a:ext uri="{FF2B5EF4-FFF2-40B4-BE49-F238E27FC236}">
                <a16:creationId xmlns:a16="http://schemas.microsoft.com/office/drawing/2014/main" id="{539D2910-CAAC-C593-49AA-E0CD1DA023E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923C3153-B40A-2EE0-73D7-24CDC4AFCB9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CD825A3-E785-4988-8AD7-BE807C7EFE20}"/>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20B332B4-91F9-7F41-108F-843F96E2E34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2ADD15-FCA9-E6A1-B787-E46BA37E7EC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E5D78D6-CA22-79BA-2F44-4802431320F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228DB82-2763-3AAC-5B89-7F4443E441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F001FBB-13AE-2DA5-8D90-13A4E52458F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AFF73DA6-7A10-E4A6-2776-5C5A90E0B34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940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0A820AB-9100-812F-4D45-82072502E79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CDAB688E-0E11-E00C-56ED-A87013395E8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8E872A6-2FA3-31E1-7B5E-6CDB06C11375}"/>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HYPOTHESIS SPACE </a:t>
            </a:r>
          </a:p>
        </p:txBody>
      </p:sp>
      <p:pic>
        <p:nvPicPr>
          <p:cNvPr id="117" name="Google Shape;117;p3">
            <a:extLst>
              <a:ext uri="{FF2B5EF4-FFF2-40B4-BE49-F238E27FC236}">
                <a16:creationId xmlns:a16="http://schemas.microsoft.com/office/drawing/2014/main" id="{1330D985-3A06-EC1B-9336-CF146824316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913E0D59-5221-1C65-77F5-A807820C512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C3A09F5-EE95-1C51-15CF-E204271BE64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5C89759-099E-0ED9-E7A4-3BA5F8BA784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BF11BA7-06BE-168A-8125-9EB62D95A8B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773D211-D493-40C3-6812-3D948D35FD5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5A94C5AA-4DA8-42B3-EEB4-7D35A26138C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623361A1-F987-0C28-464E-5B2ED4EE99A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9FB9D056-EC08-2A41-7A3B-31915555C54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AB92D422-4D38-1A13-80B5-52C6AFCCABDF}"/>
              </a:ext>
            </a:extLst>
          </p:cNvPr>
          <p:cNvPicPr>
            <a:picLocks noChangeAspect="1"/>
          </p:cNvPicPr>
          <p:nvPr/>
        </p:nvPicPr>
        <p:blipFill>
          <a:blip r:embed="rId4"/>
          <a:stretch>
            <a:fillRect/>
          </a:stretch>
        </p:blipFill>
        <p:spPr>
          <a:xfrm>
            <a:off x="1787552" y="1036643"/>
            <a:ext cx="7738048" cy="5615370"/>
          </a:xfrm>
          <a:prstGeom prst="rect">
            <a:avLst/>
          </a:prstGeom>
        </p:spPr>
      </p:pic>
    </p:spTree>
    <p:extLst>
      <p:ext uri="{BB962C8B-B14F-4D97-AF65-F5344CB8AC3E}">
        <p14:creationId xmlns:p14="http://schemas.microsoft.com/office/powerpoint/2010/main" val="3045459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22D8962-8F88-6D8B-1149-435928D3725E}"/>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56E62E7-E706-0C82-8112-3DD24A6BB967}"/>
              </a:ext>
            </a:extLst>
          </p:cNvPr>
          <p:cNvSpPr txBox="1"/>
          <p:nvPr/>
        </p:nvSpPr>
        <p:spPr>
          <a:xfrm>
            <a:off x="460375" y="1167627"/>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Inductive bias is the set of assumptions a machine learning model makes to predict outputs for unseen inputs based on its training data. It provides the model with a "preference" toward certain solutions, which helps it generalize effectively from limited data.</a:t>
            </a:r>
          </a:p>
          <a:p>
            <a:pPr>
              <a:lnSpc>
                <a:spcPct val="150000"/>
              </a:lnSpc>
            </a:pPr>
            <a:r>
              <a:rPr lang="en-US" sz="2000" dirty="0">
                <a:latin typeface="Nunito Sans" pitchFamily="2" charset="0"/>
              </a:rPr>
              <a:t>Purpose:</a:t>
            </a:r>
          </a:p>
          <a:p>
            <a:pPr marL="342900" indent="-342900">
              <a:lnSpc>
                <a:spcPct val="150000"/>
              </a:lnSpc>
              <a:buFont typeface="Arial" panose="020B0604020202020204" pitchFamily="34" charset="0"/>
              <a:buChar char="•"/>
            </a:pPr>
            <a:r>
              <a:rPr lang="en-US" sz="2000" dirty="0">
                <a:latin typeface="Nunito Sans" pitchFamily="2" charset="0"/>
              </a:rPr>
              <a:t>Generalization: Inductive bias enables a model to go beyond the training data, predicting patterns it hasn't explicitly seen.</a:t>
            </a:r>
          </a:p>
          <a:p>
            <a:pPr marL="342900" indent="-342900">
              <a:lnSpc>
                <a:spcPct val="150000"/>
              </a:lnSpc>
              <a:buFont typeface="Arial" panose="020B0604020202020204" pitchFamily="34" charset="0"/>
              <a:buChar char="•"/>
            </a:pPr>
            <a:r>
              <a:rPr lang="en-US" sz="2000" dirty="0">
                <a:latin typeface="Nunito Sans" pitchFamily="2" charset="0"/>
              </a:rPr>
              <a:t>Guiding Hypothesis Selection: By narrowing down the hypothesis space, inductive bias helps the model focus on likely solutions rather than exploring every possible one.</a:t>
            </a:r>
          </a:p>
          <a:p>
            <a:pPr marL="342900" indent="-342900">
              <a:lnSpc>
                <a:spcPct val="150000"/>
              </a:lnSpc>
              <a:buFont typeface="Arial" panose="020B0604020202020204" pitchFamily="34" charset="0"/>
              <a:buChar char="•"/>
            </a:pPr>
            <a:endParaRPr lang="en-US" sz="2000" dirty="0">
              <a:latin typeface="Nunito Sans" pitchFamily="2" charset="0"/>
            </a:endParaRPr>
          </a:p>
          <a:p>
            <a:pPr>
              <a:lnSpc>
                <a:spcPct val="150000"/>
              </a:lnSpc>
            </a:pPr>
            <a:r>
              <a:rPr lang="en-US" sz="2000" dirty="0">
                <a:latin typeface="Nunito Sans" pitchFamily="2" charset="0"/>
              </a:rPr>
              <a:t>Types of Inductive Bias:</a:t>
            </a:r>
          </a:p>
          <a:p>
            <a:pPr marL="457200" indent="-457200">
              <a:lnSpc>
                <a:spcPct val="150000"/>
              </a:lnSpc>
              <a:buAutoNum type="arabicPeriod"/>
            </a:pPr>
            <a:r>
              <a:rPr lang="en-US" sz="2000" dirty="0">
                <a:latin typeface="Nunito Sans" pitchFamily="2" charset="0"/>
              </a:rPr>
              <a:t>Language Bias</a:t>
            </a:r>
          </a:p>
          <a:p>
            <a:pPr marL="457200" indent="-457200">
              <a:lnSpc>
                <a:spcPct val="150000"/>
              </a:lnSpc>
              <a:buAutoNum type="arabicPeriod"/>
            </a:pPr>
            <a:r>
              <a:rPr lang="en-US" sz="2000" dirty="0">
                <a:latin typeface="Nunito Sans" pitchFamily="2" charset="0"/>
              </a:rPr>
              <a:t>Search Bias</a:t>
            </a:r>
          </a:p>
        </p:txBody>
      </p:sp>
      <p:sp>
        <p:nvSpPr>
          <p:cNvPr id="115" name="Google Shape;115;p3">
            <a:extLst>
              <a:ext uri="{FF2B5EF4-FFF2-40B4-BE49-F238E27FC236}">
                <a16:creationId xmlns:a16="http://schemas.microsoft.com/office/drawing/2014/main" id="{B8F69611-4EDC-A41B-7F6E-7E2A358C03C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9812DEE-81E6-1AED-0D2C-48BB103A2E7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INDUCTIVE BIAS </a:t>
            </a:r>
          </a:p>
        </p:txBody>
      </p:sp>
      <p:pic>
        <p:nvPicPr>
          <p:cNvPr id="117" name="Google Shape;117;p3">
            <a:extLst>
              <a:ext uri="{FF2B5EF4-FFF2-40B4-BE49-F238E27FC236}">
                <a16:creationId xmlns:a16="http://schemas.microsoft.com/office/drawing/2014/main" id="{F866590E-9227-4F0B-0E43-433140DD913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76C8D032-7295-D0D3-0A9C-DC0DD229996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975B6C5-44BB-15BE-7F9E-A15BAC077DDB}"/>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8A42A19-40B9-F8E2-444E-BA50632E546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1D312AD-3514-8B68-8B95-03CEEB965A5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5788DD57-5F9E-09BC-4D71-E62D1CF76A9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22B70F8-B6B0-6673-59DA-027FE47ACC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6301D27F-6DB9-2BA1-C72C-0F8C4F3DDC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9F2D6713-4B3A-40F3-F4A3-C4796B350DB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4667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D547148-210A-44B7-E13B-020A4C7CD3C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626E45B7-8663-B054-C1A8-A1AD2B5E1FFF}"/>
              </a:ext>
            </a:extLst>
          </p:cNvPr>
          <p:cNvSpPr txBox="1"/>
          <p:nvPr/>
        </p:nvSpPr>
        <p:spPr>
          <a:xfrm>
            <a:off x="460375" y="1167627"/>
            <a:ext cx="10989081" cy="517060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Analogy: Finding a Friend's House:</a:t>
            </a:r>
          </a:p>
          <a:p>
            <a:pPr>
              <a:lnSpc>
                <a:spcPct val="150000"/>
              </a:lnSpc>
            </a:pPr>
            <a:r>
              <a:rPr lang="en-US" sz="2000" dirty="0">
                <a:latin typeface="Nunito Sans" pitchFamily="2" charset="0"/>
              </a:rPr>
              <a:t>Imagine you're trying to find a friend's new house in a city without an exact address, but they give you some hints. They tell you:</a:t>
            </a:r>
          </a:p>
          <a:p>
            <a:pPr>
              <a:lnSpc>
                <a:spcPct val="150000"/>
              </a:lnSpc>
            </a:pPr>
            <a:r>
              <a:rPr lang="en-US" sz="2000" dirty="0">
                <a:latin typeface="Nunito Sans" pitchFamily="2" charset="0"/>
              </a:rPr>
              <a:t>Their house is painted blue.</a:t>
            </a:r>
          </a:p>
          <a:p>
            <a:pPr>
              <a:lnSpc>
                <a:spcPct val="150000"/>
              </a:lnSpc>
            </a:pPr>
            <a:r>
              <a:rPr lang="en-US" sz="2000" dirty="0">
                <a:latin typeface="Nunito Sans" pitchFamily="2" charset="0"/>
              </a:rPr>
              <a:t>It’s within a few blocks of a coffee shop.</a:t>
            </a:r>
          </a:p>
          <a:p>
            <a:pPr>
              <a:lnSpc>
                <a:spcPct val="150000"/>
              </a:lnSpc>
            </a:pPr>
            <a:r>
              <a:rPr lang="en-US" sz="2000" dirty="0">
                <a:latin typeface="Nunito Sans" pitchFamily="2" charset="0"/>
              </a:rPr>
              <a:t>It’s a two-story building.</a:t>
            </a:r>
          </a:p>
          <a:p>
            <a:pPr>
              <a:lnSpc>
                <a:spcPct val="150000"/>
              </a:lnSpc>
            </a:pPr>
            <a:r>
              <a:rPr lang="en-US" sz="2000" dirty="0">
                <a:latin typeface="Nunito Sans" pitchFamily="2" charset="0"/>
              </a:rPr>
              <a:t>Without these hints (assumptions or "biases"), you'd have to search every single house in the city, which would be incredibly time-consuming. However, with these hints, you can ignore houses that don’t meet the criteria (e.g., houses painted red, far from coffee shops, or single-story buildings). These assumptions guide your search, narrowing down the possibilities significantly and making it more likely that you'll find the right house quickly.</a:t>
            </a:r>
          </a:p>
        </p:txBody>
      </p:sp>
      <p:sp>
        <p:nvSpPr>
          <p:cNvPr id="115" name="Google Shape;115;p3">
            <a:extLst>
              <a:ext uri="{FF2B5EF4-FFF2-40B4-BE49-F238E27FC236}">
                <a16:creationId xmlns:a16="http://schemas.microsoft.com/office/drawing/2014/main" id="{503E5328-26DC-718D-C245-547F1333267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C78288D-C94A-F92B-B563-C2A9D3E07F2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SIMPLE ANALOGY </a:t>
            </a:r>
            <a:r>
              <a:rPr lang="en-GB" sz="2400" b="1" dirty="0">
                <a:solidFill>
                  <a:prstClr val="white"/>
                </a:solidFill>
                <a:latin typeface="Nunito Sans" panose="00000500000000000000"/>
                <a:ea typeface="Nunito Sans" panose="00000500000000000000"/>
                <a:cs typeface="Nunito Sans" panose="00000500000000000000"/>
                <a:sym typeface="Nunito Sans" panose="00000500000000000000"/>
              </a:rPr>
              <a:t>OF </a:t>
            </a: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INDUCTIVE BIAS </a:t>
            </a:r>
          </a:p>
        </p:txBody>
      </p:sp>
      <p:pic>
        <p:nvPicPr>
          <p:cNvPr id="117" name="Google Shape;117;p3">
            <a:extLst>
              <a:ext uri="{FF2B5EF4-FFF2-40B4-BE49-F238E27FC236}">
                <a16:creationId xmlns:a16="http://schemas.microsoft.com/office/drawing/2014/main" id="{B88F5B28-359D-7F7D-1617-91993543DC91}"/>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FF5ED7F7-B9BD-A5AA-546B-84D44B9F6DC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8590432C-6E65-EB61-7AB2-47E4DDF9F1A3}"/>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F537B43-D899-7C02-5F66-6C44653EA4B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91BFFF4-D48E-761B-B30B-23ADCD91DE3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F4F4B315-13A2-86C7-D5D1-C4C792AE9DB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3F512FB4-5977-D445-77C0-687453966E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D2A132DF-CE8A-D497-226A-1A97B5DA171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8945414D-2E5D-6129-2B2D-53EB0D8EC39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27714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9D10997-2491-F7F0-D9F2-39C18A103AF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78B18F5-CA14-7577-534F-CA009F638466}"/>
              </a:ext>
            </a:extLst>
          </p:cNvPr>
          <p:cNvSpPr txBox="1"/>
          <p:nvPr/>
        </p:nvSpPr>
        <p:spPr>
          <a:xfrm>
            <a:off x="460375" y="1167627"/>
            <a:ext cx="10989081" cy="517060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Generalization refers to a model's ability to make accurate predictions on new, unseen data, based on patterns learned from the training data. It is a key goal, as a model that generalizes well performs well not only on the training data but also on previously unseen test data.</a:t>
            </a:r>
          </a:p>
          <a:p>
            <a:pPr marL="342900" indent="-342900">
              <a:lnSpc>
                <a:spcPct val="150000"/>
              </a:lnSpc>
              <a:buFont typeface="Arial" panose="020B0604020202020204" pitchFamily="34" charset="0"/>
              <a:buChar char="•"/>
            </a:pPr>
            <a:r>
              <a:rPr lang="en-US" sz="2000" b="1" dirty="0">
                <a:latin typeface="Nunito Sans" pitchFamily="2" charset="0"/>
              </a:rPr>
              <a:t>Good generalization </a:t>
            </a:r>
            <a:r>
              <a:rPr lang="en-US" sz="2000" dirty="0">
                <a:latin typeface="Nunito Sans" pitchFamily="2" charset="0"/>
              </a:rPr>
              <a:t>means the model can handle new data effectively.</a:t>
            </a:r>
          </a:p>
          <a:p>
            <a:pPr marL="342900" indent="-342900">
              <a:lnSpc>
                <a:spcPct val="150000"/>
              </a:lnSpc>
              <a:buFont typeface="Arial" panose="020B0604020202020204" pitchFamily="34" charset="0"/>
              <a:buChar char="•"/>
            </a:pPr>
            <a:r>
              <a:rPr lang="en-US" sz="2000" b="1" dirty="0">
                <a:latin typeface="Nunito Sans" pitchFamily="2" charset="0"/>
              </a:rPr>
              <a:t>Overfitting</a:t>
            </a:r>
            <a:r>
              <a:rPr lang="en-US" sz="2000" dirty="0">
                <a:latin typeface="Nunito Sans" pitchFamily="2" charset="0"/>
              </a:rPr>
              <a:t> occurs when the model is too specific to the training data and performs poorly on new data.</a:t>
            </a:r>
          </a:p>
          <a:p>
            <a:pPr marL="342900" indent="-342900">
              <a:lnSpc>
                <a:spcPct val="150000"/>
              </a:lnSpc>
              <a:buFont typeface="Arial" panose="020B0604020202020204" pitchFamily="34" charset="0"/>
              <a:buChar char="•"/>
            </a:pPr>
            <a:r>
              <a:rPr lang="en-US" sz="2000" b="1" dirty="0">
                <a:latin typeface="Nunito Sans" pitchFamily="2" charset="0"/>
              </a:rPr>
              <a:t>Underfitting</a:t>
            </a:r>
            <a:r>
              <a:rPr lang="en-US" sz="2000" dirty="0">
                <a:latin typeface="Nunito Sans" pitchFamily="2" charset="0"/>
              </a:rPr>
              <a:t> occurs when the model is too simple to capture the underlying patterns in the data.</a:t>
            </a:r>
          </a:p>
          <a:p>
            <a:pPr marL="342900" indent="-342900">
              <a:lnSpc>
                <a:spcPct val="150000"/>
              </a:lnSpc>
              <a:buFont typeface="Arial" panose="020B0604020202020204" pitchFamily="34" charset="0"/>
              <a:buChar char="•"/>
            </a:pPr>
            <a:r>
              <a:rPr lang="en-US" sz="2000" dirty="0">
                <a:latin typeface="Nunito Sans" pitchFamily="2" charset="0"/>
              </a:rPr>
              <a:t>The </a:t>
            </a:r>
            <a:r>
              <a:rPr lang="en-US" sz="2000" b="1" dirty="0">
                <a:latin typeface="Nunito Sans" pitchFamily="2" charset="0"/>
              </a:rPr>
              <a:t>bias-variance tradeoff </a:t>
            </a:r>
            <a:r>
              <a:rPr lang="en-US" sz="2000" dirty="0">
                <a:latin typeface="Nunito Sans" pitchFamily="2" charset="0"/>
              </a:rPr>
              <a:t>affects generalization: models with high bias may underfit, while those with high variance may overfit.</a:t>
            </a:r>
          </a:p>
          <a:p>
            <a:pPr marL="342900" indent="-342900">
              <a:lnSpc>
                <a:spcPct val="150000"/>
              </a:lnSpc>
              <a:buFont typeface="Arial" panose="020B0604020202020204" pitchFamily="34" charset="0"/>
              <a:buChar char="•"/>
            </a:pPr>
            <a:r>
              <a:rPr lang="en-US" sz="2000" dirty="0">
                <a:latin typeface="Nunito Sans" pitchFamily="2" charset="0"/>
              </a:rPr>
              <a:t>Techniques like regularization help prevent overfitting and improve generalization.</a:t>
            </a:r>
          </a:p>
        </p:txBody>
      </p:sp>
      <p:sp>
        <p:nvSpPr>
          <p:cNvPr id="115" name="Google Shape;115;p3">
            <a:extLst>
              <a:ext uri="{FF2B5EF4-FFF2-40B4-BE49-F238E27FC236}">
                <a16:creationId xmlns:a16="http://schemas.microsoft.com/office/drawing/2014/main" id="{A3B9EA21-B4F4-C673-378B-78432B20CD4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6FFDD22-BDE6-3E8E-0A84-E914661AEA3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GENERALIZATION</a:t>
            </a:r>
          </a:p>
        </p:txBody>
      </p:sp>
      <p:pic>
        <p:nvPicPr>
          <p:cNvPr id="117" name="Google Shape;117;p3">
            <a:extLst>
              <a:ext uri="{FF2B5EF4-FFF2-40B4-BE49-F238E27FC236}">
                <a16:creationId xmlns:a16="http://schemas.microsoft.com/office/drawing/2014/main" id="{BB15FDE5-1DFD-E4EF-9A4D-C8FE3C01B8A7}"/>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E96BDF7E-A8BA-5CBD-CC19-95DE3890037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6AAA179-B6D6-74C1-574D-D5F0C1C53BDE}"/>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62FFD579-7FA5-DF03-0540-32740B12B4F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9E0E0F-CA3D-BE5A-0102-F43E10293A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96B611B6-E754-ED42-77DB-A4F9AE57F74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DF3A458-5BCD-1BD7-105D-557D2D348E1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BFB6185-2D2F-3AFA-A028-4965C2993A0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272014A-010A-B572-212A-76B4898F33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393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392958E-5D18-6923-4C02-F904EDA1871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02F7C26-64B5-FAD8-F1B2-0B60C930959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6B5F96C-AB97-F558-6790-2B8AC589981E}"/>
              </a:ext>
            </a:extLst>
          </p:cNvPr>
          <p:cNvSpPr txBox="1"/>
          <p:nvPr/>
        </p:nvSpPr>
        <p:spPr>
          <a:xfrm>
            <a:off x="1858781" y="173182"/>
            <a:ext cx="984831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GENERALIZATION OF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TRAINING VS. TEST DATA PERFORMANCE</a:t>
            </a:r>
            <a:endPar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93C7D6EC-A25F-AD88-0C29-DB70F19964F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CF3DEE77-2249-6CD5-D799-ED5583295B1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B2DE1D18-4972-E7AF-CE8A-DCE745AFE0E7}"/>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6F560B69-D2A2-C3AA-54F6-354185D36B78}"/>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3C8EA0D-9402-6D67-D3B9-038AE171BC4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0E28674-ED72-5393-2BA4-D23ABB5DB6A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1418CFD-694F-8FE3-D9E9-476EA17458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A296D4C1-FCCE-446A-AF3F-B3DA42B7DCA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F247B2C-21A8-0FD1-A71F-FE0B36034F1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8" name="Picture 2" descr="Train and Test datasets in Machine Learning">
            <a:extLst>
              <a:ext uri="{FF2B5EF4-FFF2-40B4-BE49-F238E27FC236}">
                <a16:creationId xmlns:a16="http://schemas.microsoft.com/office/drawing/2014/main" id="{0AF648E0-648A-419A-A636-0DB00C43CE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0" y="1025808"/>
            <a:ext cx="4762500"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62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453984F-9FE2-C9F0-51F0-4C8460248A8D}"/>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1F50837-0A06-7EE8-4415-C37AB96163C7}"/>
              </a:ext>
            </a:extLst>
          </p:cNvPr>
          <p:cNvSpPr txBox="1"/>
          <p:nvPr/>
        </p:nvSpPr>
        <p:spPr>
          <a:xfrm>
            <a:off x="460375" y="1167627"/>
            <a:ext cx="10989081" cy="517060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The </a:t>
            </a:r>
            <a:r>
              <a:rPr lang="en-US" sz="2000" b="1" dirty="0">
                <a:latin typeface="Nunito Sans" pitchFamily="2" charset="0"/>
              </a:rPr>
              <a:t>Bias-Variance Trade-Off </a:t>
            </a:r>
            <a:r>
              <a:rPr lang="en-US" sz="2000" dirty="0">
                <a:latin typeface="Nunito Sans" pitchFamily="2" charset="0"/>
              </a:rPr>
              <a:t>is a fundamental concept in machine learning that describes the trade-off between two types of errors that affect a model’s ability to generalize:</a:t>
            </a:r>
          </a:p>
          <a:p>
            <a:pPr marL="457200" indent="-457200">
              <a:lnSpc>
                <a:spcPct val="150000"/>
              </a:lnSpc>
              <a:buAutoNum type="arabicPeriod"/>
            </a:pPr>
            <a:r>
              <a:rPr lang="en-US" sz="2000" dirty="0">
                <a:latin typeface="Nunito Sans" pitchFamily="2" charset="0"/>
              </a:rPr>
              <a:t>Bias: The error introduced by overly simplistic assumptions in the model. High bias means the model is too simple, leading to </a:t>
            </a:r>
            <a:r>
              <a:rPr lang="en-US" sz="2000" b="1" dirty="0">
                <a:latin typeface="Nunito Sans" pitchFamily="2" charset="0"/>
              </a:rPr>
              <a:t>underfitting</a:t>
            </a:r>
            <a:r>
              <a:rPr lang="en-US" sz="2000" dirty="0">
                <a:latin typeface="Nunito Sans" pitchFamily="2" charset="0"/>
              </a:rPr>
              <a:t> (poor performance on both training and test data).</a:t>
            </a:r>
          </a:p>
          <a:p>
            <a:pPr marL="457200" indent="-457200">
              <a:lnSpc>
                <a:spcPct val="150000"/>
              </a:lnSpc>
              <a:buAutoNum type="arabicPeriod"/>
            </a:pPr>
            <a:r>
              <a:rPr lang="en-US" sz="2000" dirty="0">
                <a:latin typeface="Nunito Sans" pitchFamily="2" charset="0"/>
              </a:rPr>
              <a:t>Variance: The error introduced by the model’s sensitivity to small fluctuations in the training data. High variance means the model is too complex and </a:t>
            </a:r>
            <a:r>
              <a:rPr lang="en-US" sz="2000" b="1" dirty="0">
                <a:latin typeface="Nunito Sans" pitchFamily="2" charset="0"/>
              </a:rPr>
              <a:t>overfits</a:t>
            </a:r>
            <a:r>
              <a:rPr lang="en-US" sz="2000" dirty="0">
                <a:latin typeface="Nunito Sans" pitchFamily="2" charset="0"/>
              </a:rPr>
              <a:t>, performing well on the training data but poorly on new, unseen data.</a:t>
            </a:r>
          </a:p>
          <a:p>
            <a:pPr marL="457200" indent="-457200">
              <a:lnSpc>
                <a:spcPct val="150000"/>
              </a:lnSpc>
              <a:buAutoNum type="arabicPeriod"/>
            </a:pPr>
            <a:r>
              <a:rPr lang="en-US" sz="2000" dirty="0">
                <a:latin typeface="Nunito Sans" pitchFamily="2" charset="0"/>
              </a:rPr>
              <a:t>Trade-Off:</a:t>
            </a:r>
          </a:p>
          <a:p>
            <a:pPr marL="342900" indent="-342900">
              <a:lnSpc>
                <a:spcPct val="150000"/>
              </a:lnSpc>
              <a:buFont typeface="Arial" panose="020B0604020202020204" pitchFamily="34" charset="0"/>
              <a:buChar char="•"/>
            </a:pPr>
            <a:r>
              <a:rPr lang="en-US" sz="2000" dirty="0">
                <a:latin typeface="Nunito Sans" pitchFamily="2" charset="0"/>
              </a:rPr>
              <a:t>High bias leads to underfitting.</a:t>
            </a:r>
          </a:p>
          <a:p>
            <a:pPr marL="342900" indent="-342900">
              <a:lnSpc>
                <a:spcPct val="150000"/>
              </a:lnSpc>
              <a:buFont typeface="Arial" panose="020B0604020202020204" pitchFamily="34" charset="0"/>
              <a:buChar char="•"/>
            </a:pPr>
            <a:r>
              <a:rPr lang="en-US" sz="2000" dirty="0">
                <a:latin typeface="Nunito Sans" pitchFamily="2" charset="0"/>
              </a:rPr>
              <a:t>High variance leads to overfitting.</a:t>
            </a:r>
          </a:p>
        </p:txBody>
      </p:sp>
      <p:sp>
        <p:nvSpPr>
          <p:cNvPr id="115" name="Google Shape;115;p3">
            <a:extLst>
              <a:ext uri="{FF2B5EF4-FFF2-40B4-BE49-F238E27FC236}">
                <a16:creationId xmlns:a16="http://schemas.microsoft.com/office/drawing/2014/main" id="{8D481B72-3D47-F00D-DF57-BCACC6D750C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F3369D7-7659-9AD6-116D-039A16766B6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HYPOTHESIS SPACE </a:t>
            </a:r>
          </a:p>
        </p:txBody>
      </p:sp>
      <p:pic>
        <p:nvPicPr>
          <p:cNvPr id="117" name="Google Shape;117;p3">
            <a:extLst>
              <a:ext uri="{FF2B5EF4-FFF2-40B4-BE49-F238E27FC236}">
                <a16:creationId xmlns:a16="http://schemas.microsoft.com/office/drawing/2014/main" id="{15473B38-62C0-09FA-EADC-50862E0EAFD0}"/>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D8D3E9D5-EDC8-2490-C9D6-64029A40B913}"/>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3C56ED35-4286-544E-9C04-F86B40216A8D}"/>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F01ADED4-E308-51AD-0122-22852156813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AFEE08F-75CD-C310-3E74-0289815D99F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5811EFF-EF8E-37E5-6BA2-22B24DB0A5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2BAE0657-F098-AB6E-4A72-BA5372BB6B8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3C1A1A5B-B7F2-C7D1-9DBF-8A98084CA7D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908A7FDC-2136-A925-E37F-F1CE5D9CB61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53017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E6A82E4-78D1-6CE3-BA45-11F892196269}"/>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00ADA7B-6E28-31A7-6F81-5770E58E7C32}"/>
              </a:ext>
            </a:extLst>
          </p:cNvPr>
          <p:cNvSpPr txBox="1"/>
          <p:nvPr/>
        </p:nvSpPr>
        <p:spPr>
          <a:xfrm>
            <a:off x="460375" y="1167627"/>
            <a:ext cx="10989081" cy="517060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Bias-Variance Trade-Off Visualization:</a:t>
            </a:r>
          </a:p>
          <a:p>
            <a:pPr>
              <a:lnSpc>
                <a:spcPct val="150000"/>
              </a:lnSpc>
            </a:pPr>
            <a:r>
              <a:rPr lang="en-US" sz="2000" dirty="0">
                <a:latin typeface="Nunito Sans" pitchFamily="2" charset="0"/>
              </a:rPr>
              <a:t>To illustrate the bias-variance trade-off, consider the following:</a:t>
            </a:r>
          </a:p>
          <a:p>
            <a:pPr marL="342900" indent="-342900">
              <a:lnSpc>
                <a:spcPct val="150000"/>
              </a:lnSpc>
              <a:buFont typeface="Arial" panose="020B0604020202020204" pitchFamily="34" charset="0"/>
              <a:buChar char="•"/>
            </a:pPr>
            <a:r>
              <a:rPr lang="en-US" sz="2000" dirty="0">
                <a:latin typeface="Nunito Sans" pitchFamily="2" charset="0"/>
              </a:rPr>
              <a:t>As model complexity increases (e.g., moving from a linear regression model to a high-degree polynomial), variance increases and bias decreases.</a:t>
            </a:r>
          </a:p>
          <a:p>
            <a:pPr marL="342900" indent="-342900">
              <a:lnSpc>
                <a:spcPct val="150000"/>
              </a:lnSpc>
              <a:buFont typeface="Arial" panose="020B0604020202020204" pitchFamily="34" charset="0"/>
              <a:buChar char="•"/>
            </a:pPr>
            <a:r>
              <a:rPr lang="en-US" sz="2000" dirty="0">
                <a:latin typeface="Nunito Sans" pitchFamily="2" charset="0"/>
              </a:rPr>
              <a:t>As model complexity decreases, variance decreases and bias increases.</a:t>
            </a:r>
          </a:p>
          <a:p>
            <a:pPr>
              <a:lnSpc>
                <a:spcPct val="150000"/>
              </a:lnSpc>
            </a:pPr>
            <a:endParaRPr lang="en-US" sz="2000" dirty="0">
              <a:latin typeface="Nunito Sans" pitchFamily="2" charset="0"/>
            </a:endParaRPr>
          </a:p>
          <a:p>
            <a:pPr>
              <a:lnSpc>
                <a:spcPct val="150000"/>
              </a:lnSpc>
            </a:pPr>
            <a:r>
              <a:rPr lang="en-US" sz="2000" dirty="0">
                <a:latin typeface="Nunito Sans" pitchFamily="2" charset="0"/>
              </a:rPr>
              <a:t>Here’s a simple visualization of how bias and variance interact:</a:t>
            </a:r>
          </a:p>
          <a:p>
            <a:pPr marL="342900" indent="-342900">
              <a:lnSpc>
                <a:spcPct val="150000"/>
              </a:lnSpc>
              <a:buFont typeface="Arial" panose="020B0604020202020204" pitchFamily="34" charset="0"/>
              <a:buChar char="•"/>
            </a:pPr>
            <a:endParaRPr lang="en-US" sz="2000" dirty="0">
              <a:latin typeface="Nunito Sans" pitchFamily="2" charset="0"/>
            </a:endParaRPr>
          </a:p>
          <a:p>
            <a:pPr marL="342900" indent="-342900">
              <a:lnSpc>
                <a:spcPct val="150000"/>
              </a:lnSpc>
              <a:buFont typeface="Arial" panose="020B0604020202020204" pitchFamily="34" charset="0"/>
              <a:buChar char="•"/>
            </a:pPr>
            <a:r>
              <a:rPr lang="en-US" sz="2000" dirty="0">
                <a:latin typeface="Nunito Sans" pitchFamily="2" charset="0"/>
              </a:rPr>
              <a:t>On the x-axis, we have model complexity (from low to high).</a:t>
            </a:r>
          </a:p>
          <a:p>
            <a:pPr marL="342900" indent="-342900">
              <a:lnSpc>
                <a:spcPct val="150000"/>
              </a:lnSpc>
              <a:buFont typeface="Arial" panose="020B0604020202020204" pitchFamily="34" charset="0"/>
              <a:buChar char="•"/>
            </a:pPr>
            <a:r>
              <a:rPr lang="en-US" sz="2000" dirty="0">
                <a:latin typeface="Nunito Sans" pitchFamily="2" charset="0"/>
              </a:rPr>
              <a:t>On the y-axis, we have the error (which includes both bias and variance).</a:t>
            </a:r>
          </a:p>
          <a:p>
            <a:pPr marL="342900" indent="-342900">
              <a:lnSpc>
                <a:spcPct val="150000"/>
              </a:lnSpc>
              <a:buFont typeface="Arial" panose="020B0604020202020204" pitchFamily="34" charset="0"/>
              <a:buChar char="•"/>
            </a:pPr>
            <a:r>
              <a:rPr lang="en-US" sz="2000" dirty="0">
                <a:latin typeface="Nunito Sans" pitchFamily="2" charset="0"/>
              </a:rPr>
              <a:t>The total error is a combination of both bias and variance.</a:t>
            </a:r>
          </a:p>
        </p:txBody>
      </p:sp>
      <p:sp>
        <p:nvSpPr>
          <p:cNvPr id="115" name="Google Shape;115;p3">
            <a:extLst>
              <a:ext uri="{FF2B5EF4-FFF2-40B4-BE49-F238E27FC236}">
                <a16:creationId xmlns:a16="http://schemas.microsoft.com/office/drawing/2014/main" id="{E08AEFE1-0C86-A8EF-1161-982B31D8FD9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DD90395-107D-352A-E43C-E7B3B366CA2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 VISUALIZATION</a:t>
            </a:r>
          </a:p>
        </p:txBody>
      </p:sp>
      <p:pic>
        <p:nvPicPr>
          <p:cNvPr id="117" name="Google Shape;117;p3">
            <a:extLst>
              <a:ext uri="{FF2B5EF4-FFF2-40B4-BE49-F238E27FC236}">
                <a16:creationId xmlns:a16="http://schemas.microsoft.com/office/drawing/2014/main" id="{55F6E85F-A8A4-D383-EE4D-88DEC435137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E41AC637-E80B-1729-8A31-B65A9F38F18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D825EAC9-818B-5DE4-155B-7A8A9F80138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12D8D95-03BF-F208-3C3B-D198234DC84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1A72144-7679-EFC8-C9E7-76E6D135C43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237C759-DC3B-EBCC-7A72-7F4E0CF217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4E949CF-AC84-C8CB-EAAE-D340CBF1AF1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51779F72-A598-ED9A-1B6C-8E8AD56C46B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FCAE894-659B-344F-4188-E097CE2FBE7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54717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F8D8974-BC49-4AF0-C720-D7BAEEEF8DFB}"/>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6E192FF-5687-8399-E176-86EA49382444}"/>
              </a:ext>
            </a:extLst>
          </p:cNvPr>
          <p:cNvSpPr txBox="1"/>
          <p:nvPr/>
        </p:nvSpPr>
        <p:spPr>
          <a:xfrm>
            <a:off x="484908" y="261587"/>
            <a:ext cx="10278030" cy="6463267"/>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   </a:t>
            </a:r>
          </a:p>
          <a:p>
            <a:pPr>
              <a:lnSpc>
                <a:spcPct val="150000"/>
              </a:lnSpc>
            </a:pPr>
            <a:r>
              <a:rPr lang="en-US" sz="1600" dirty="0">
                <a:latin typeface="Nunito Sans" pitchFamily="2" charset="0"/>
              </a:rPr>
              <a:t>Error</a:t>
            </a:r>
            <a:r>
              <a:rPr lang="en-US" sz="2000" dirty="0">
                <a:latin typeface="Nunito Sans" pitchFamily="2" charset="0"/>
              </a:rPr>
              <a:t>|           /\</a:t>
            </a:r>
          </a:p>
          <a:p>
            <a:pPr>
              <a:lnSpc>
                <a:spcPct val="150000"/>
              </a:lnSpc>
            </a:pPr>
            <a:r>
              <a:rPr lang="en-US" sz="2000" dirty="0">
                <a:latin typeface="Nunito Sans" pitchFamily="2" charset="0"/>
              </a:rPr>
              <a:t>       |          /  \</a:t>
            </a:r>
          </a:p>
          <a:p>
            <a:pPr>
              <a:lnSpc>
                <a:spcPct val="150000"/>
              </a:lnSpc>
            </a:pPr>
            <a:r>
              <a:rPr lang="en-US" sz="2000" dirty="0">
                <a:latin typeface="Nunito Sans" pitchFamily="2" charset="0"/>
              </a:rPr>
              <a:t>       |         /    \</a:t>
            </a:r>
          </a:p>
          <a:p>
            <a:pPr>
              <a:lnSpc>
                <a:spcPct val="150000"/>
              </a:lnSpc>
            </a:pPr>
            <a:r>
              <a:rPr lang="en-US" sz="2000" dirty="0">
                <a:latin typeface="Nunito Sans" pitchFamily="2" charset="0"/>
              </a:rPr>
              <a:t>       |        /      \</a:t>
            </a:r>
          </a:p>
          <a:p>
            <a:pPr>
              <a:lnSpc>
                <a:spcPct val="150000"/>
              </a:lnSpc>
            </a:pPr>
            <a:r>
              <a:rPr lang="en-US" sz="2000" dirty="0">
                <a:latin typeface="Nunito Sans" pitchFamily="2" charset="0"/>
              </a:rPr>
              <a:t>       |       /        \</a:t>
            </a:r>
          </a:p>
          <a:p>
            <a:pPr>
              <a:lnSpc>
                <a:spcPct val="150000"/>
              </a:lnSpc>
            </a:pPr>
            <a:r>
              <a:rPr lang="en-US" sz="2000" dirty="0">
                <a:latin typeface="Nunito Sans" pitchFamily="2" charset="0"/>
              </a:rPr>
              <a:t>       |      /          \  </a:t>
            </a:r>
          </a:p>
          <a:p>
            <a:pPr>
              <a:lnSpc>
                <a:spcPct val="150000"/>
              </a:lnSpc>
            </a:pPr>
            <a:r>
              <a:rPr lang="en-US" sz="2000" dirty="0">
                <a:latin typeface="Nunito Sans" pitchFamily="2" charset="0"/>
              </a:rPr>
              <a:t>       |     /            \</a:t>
            </a:r>
          </a:p>
          <a:p>
            <a:pPr>
              <a:lnSpc>
                <a:spcPct val="150000"/>
              </a:lnSpc>
            </a:pPr>
            <a:r>
              <a:rPr lang="en-US" sz="2000" dirty="0">
                <a:latin typeface="Nunito Sans" pitchFamily="2" charset="0"/>
              </a:rPr>
              <a:t>       |    /              \</a:t>
            </a:r>
          </a:p>
          <a:p>
            <a:pPr>
              <a:lnSpc>
                <a:spcPct val="150000"/>
              </a:lnSpc>
            </a:pPr>
            <a:r>
              <a:rPr lang="en-US" sz="2000" dirty="0">
                <a:latin typeface="Nunito Sans" pitchFamily="2" charset="0"/>
              </a:rPr>
              <a:t>       |__/________\________</a:t>
            </a:r>
          </a:p>
          <a:p>
            <a:pPr>
              <a:lnSpc>
                <a:spcPct val="150000"/>
              </a:lnSpc>
            </a:pPr>
            <a:r>
              <a:rPr lang="en-US" sz="1600" dirty="0">
                <a:latin typeface="Nunito Sans" pitchFamily="2" charset="0"/>
              </a:rPr>
              <a:t>                Low Complexity -&gt; High Complexity</a:t>
            </a:r>
          </a:p>
          <a:p>
            <a:pPr marL="342900" indent="-342900">
              <a:lnSpc>
                <a:spcPct val="150000"/>
              </a:lnSpc>
              <a:buFont typeface="Arial" panose="020B0604020202020204" pitchFamily="34" charset="0"/>
              <a:buChar char="•"/>
            </a:pPr>
            <a:r>
              <a:rPr lang="en-US" sz="2000" dirty="0">
                <a:latin typeface="Nunito Sans" pitchFamily="2" charset="0"/>
              </a:rPr>
              <a:t>Left side (Low complexity): High bias, low variance — the model underfits.</a:t>
            </a:r>
          </a:p>
          <a:p>
            <a:pPr marL="342900" indent="-342900">
              <a:lnSpc>
                <a:spcPct val="150000"/>
              </a:lnSpc>
              <a:buFont typeface="Arial" panose="020B0604020202020204" pitchFamily="34" charset="0"/>
              <a:buChar char="•"/>
            </a:pPr>
            <a:r>
              <a:rPr lang="en-US" sz="2000" dirty="0">
                <a:latin typeface="Nunito Sans" pitchFamily="2" charset="0"/>
              </a:rPr>
              <a:t>Right side (High complexity): Low bias, high variance — the model overfits.</a:t>
            </a:r>
          </a:p>
          <a:p>
            <a:pPr marL="342900" indent="-342900">
              <a:lnSpc>
                <a:spcPct val="150000"/>
              </a:lnSpc>
              <a:buFont typeface="Arial" panose="020B0604020202020204" pitchFamily="34" charset="0"/>
              <a:buChar char="•"/>
            </a:pPr>
            <a:r>
              <a:rPr lang="en-US" sz="2000" dirty="0">
                <a:latin typeface="Nunito Sans" pitchFamily="2" charset="0"/>
              </a:rPr>
              <a:t>Sweet spot: Balanced bias and variance — optimal model performance.</a:t>
            </a:r>
          </a:p>
        </p:txBody>
      </p:sp>
      <p:sp>
        <p:nvSpPr>
          <p:cNvPr id="115" name="Google Shape;115;p3">
            <a:extLst>
              <a:ext uri="{FF2B5EF4-FFF2-40B4-BE49-F238E27FC236}">
                <a16:creationId xmlns:a16="http://schemas.microsoft.com/office/drawing/2014/main" id="{7A36E4AA-C4F3-818E-94C1-8B9A5021165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24ED06E-2B82-8FE2-8E1B-F16A08C4957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 VISUALIZATION</a:t>
            </a:r>
          </a:p>
        </p:txBody>
      </p:sp>
      <p:pic>
        <p:nvPicPr>
          <p:cNvPr id="117" name="Google Shape;117;p3">
            <a:extLst>
              <a:ext uri="{FF2B5EF4-FFF2-40B4-BE49-F238E27FC236}">
                <a16:creationId xmlns:a16="http://schemas.microsoft.com/office/drawing/2014/main" id="{B2415699-6A72-ADAE-98A2-627E7923DBD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0948AB0C-6D17-E0A2-5E9D-915B7486278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3937AED-B97E-D6E2-1351-1F848D4F926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0D13111-DB12-B500-EF46-DE964307598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F6A4966-D9B2-DE14-ED14-BDAD93ED2D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746EB710-A5E4-C545-8AA1-7B130541BCE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33860C0A-F05D-78ED-E9E5-4C351106754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D5C298EB-E3AC-D3F2-C29E-DCC2EC2B67B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1D81F61D-A459-AF4A-83F7-DBD48C836C2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5715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527B6D7-F119-7711-BDC8-0E26241CDC5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91DCD8-C8A8-313E-F5EA-3E5F0F6EC2C0}"/>
              </a:ext>
            </a:extLst>
          </p:cNvPr>
          <p:cNvSpPr txBox="1"/>
          <p:nvPr/>
        </p:nvSpPr>
        <p:spPr>
          <a:xfrm>
            <a:off x="421524" y="673614"/>
            <a:ext cx="10989081" cy="6401712"/>
          </a:xfrm>
          <a:prstGeom prst="rect">
            <a:avLst/>
          </a:prstGeom>
          <a:noFill/>
          <a:ln>
            <a:noFill/>
          </a:ln>
        </p:spPr>
        <p:txBody>
          <a:bodyPr spcFirstLastPara="1" wrap="square" lIns="91425" tIns="45700" rIns="91425" bIns="45700" anchor="t" anchorCtr="0">
            <a:spAutoFit/>
          </a:bodyPr>
          <a:lstStyle/>
          <a:p>
            <a:endParaRPr lang="en-IN" sz="2000" b="1" dirty="0">
              <a:latin typeface="Nunito Sans" pitchFamily="2" charset="0"/>
            </a:endParaRPr>
          </a:p>
          <a:p>
            <a:pPr marL="457200" indent="-457200">
              <a:buAutoNum type="arabicPeriod"/>
            </a:pPr>
            <a:r>
              <a:rPr lang="en-IN" sz="2000" b="1" dirty="0">
                <a:latin typeface="Nunito Sans" pitchFamily="2" charset="0"/>
              </a:rPr>
              <a:t>Basics :</a:t>
            </a:r>
          </a:p>
          <a:p>
            <a:pPr>
              <a:lnSpc>
                <a:spcPct val="150000"/>
              </a:lnSpc>
              <a:buFont typeface="Arial" panose="020B0604020202020204" pitchFamily="34" charset="0"/>
              <a:buChar char="•"/>
            </a:pPr>
            <a:r>
              <a:rPr lang="en-IN" sz="2000" b="1" dirty="0">
                <a:latin typeface="Nunito Sans" pitchFamily="2" charset="0"/>
              </a:rPr>
              <a:t>Scalars</a:t>
            </a:r>
            <a:r>
              <a:rPr lang="en-IN" sz="2000" dirty="0">
                <a:latin typeface="Nunito Sans" pitchFamily="2" charset="0"/>
              </a:rPr>
              <a:t>: Single values, denoted as lowercase letters (e.g., </a:t>
            </a:r>
            <a:r>
              <a:rPr lang="en-IN" sz="2000" dirty="0" err="1">
                <a:latin typeface="Nunito Sans" pitchFamily="2" charset="0"/>
              </a:rPr>
              <a:t>aaa</a:t>
            </a:r>
            <a:r>
              <a:rPr lang="en-IN" sz="2000" dirty="0">
                <a:latin typeface="Nunito Sans" pitchFamily="2" charset="0"/>
              </a:rPr>
              <a:t>).</a:t>
            </a:r>
          </a:p>
          <a:p>
            <a:pPr>
              <a:lnSpc>
                <a:spcPct val="150000"/>
              </a:lnSpc>
              <a:buFont typeface="Arial" panose="020B0604020202020204" pitchFamily="34" charset="0"/>
              <a:buChar char="•"/>
            </a:pPr>
            <a:r>
              <a:rPr lang="en-IN" sz="2000" b="1" dirty="0">
                <a:latin typeface="Nunito Sans" pitchFamily="2" charset="0"/>
              </a:rPr>
              <a:t>Vectors</a:t>
            </a:r>
            <a:r>
              <a:rPr lang="en-IN" sz="2000" dirty="0">
                <a:latin typeface="Nunito Sans" pitchFamily="2" charset="0"/>
              </a:rPr>
              <a:t>: Ordered lists of numbers denoted as bold lowercase (e.g., v\</a:t>
            </a:r>
            <a:r>
              <a:rPr lang="en-IN" sz="2000" dirty="0" err="1">
                <a:latin typeface="Nunito Sans" pitchFamily="2" charset="0"/>
              </a:rPr>
              <a:t>mathbf</a:t>
            </a:r>
            <a:r>
              <a:rPr lang="en-IN" sz="2000" dirty="0">
                <a:latin typeface="Nunito Sans" pitchFamily="2" charset="0"/>
              </a:rPr>
              <a:t>{v}v).</a:t>
            </a:r>
          </a:p>
          <a:p>
            <a:pPr>
              <a:lnSpc>
                <a:spcPct val="150000"/>
              </a:lnSpc>
              <a:buFont typeface="Arial" panose="020B0604020202020204" pitchFamily="34" charset="0"/>
              <a:buChar char="•"/>
            </a:pPr>
            <a:r>
              <a:rPr lang="en-IN" sz="2000" b="1" dirty="0">
                <a:latin typeface="Nunito Sans" pitchFamily="2" charset="0"/>
              </a:rPr>
              <a:t>Matrices</a:t>
            </a:r>
            <a:r>
              <a:rPr lang="en-IN" sz="2000" dirty="0">
                <a:latin typeface="Nunito Sans" pitchFamily="2" charset="0"/>
              </a:rPr>
              <a:t>: 2D arrays of numbers denoted as bold uppercase (e.g., A\</a:t>
            </a:r>
            <a:r>
              <a:rPr lang="en-IN" sz="2000" dirty="0" err="1">
                <a:latin typeface="Nunito Sans" pitchFamily="2" charset="0"/>
              </a:rPr>
              <a:t>mathbf</a:t>
            </a:r>
            <a:r>
              <a:rPr lang="en-IN" sz="2000" dirty="0">
                <a:latin typeface="Nunito Sans" pitchFamily="2" charset="0"/>
              </a:rPr>
              <a:t>{A}A).</a:t>
            </a:r>
          </a:p>
          <a:p>
            <a:pPr>
              <a:lnSpc>
                <a:spcPct val="150000"/>
              </a:lnSpc>
              <a:buFont typeface="Arial" panose="020B0604020202020204" pitchFamily="34" charset="0"/>
              <a:buChar char="•"/>
            </a:pPr>
            <a:r>
              <a:rPr lang="en-IN" sz="2000" b="1" dirty="0">
                <a:latin typeface="Nunito Sans" pitchFamily="2" charset="0"/>
              </a:rPr>
              <a:t>Tensors</a:t>
            </a:r>
            <a:r>
              <a:rPr lang="en-IN" sz="2000" dirty="0">
                <a:latin typeface="Nunito Sans" pitchFamily="2" charset="0"/>
              </a:rPr>
              <a:t>: Generalizations of matrices to higher dimensions (common in deep learning).</a:t>
            </a:r>
          </a:p>
          <a:p>
            <a:pPr>
              <a:lnSpc>
                <a:spcPct val="150000"/>
              </a:lnSpc>
            </a:pPr>
            <a:endParaRPr lang="en-IN" sz="2000" dirty="0">
              <a:latin typeface="Nunito Sans" pitchFamily="2" charset="0"/>
            </a:endParaRPr>
          </a:p>
          <a:p>
            <a:r>
              <a:rPr lang="en-IN" sz="2000" b="1" dirty="0">
                <a:latin typeface="Nunito Sans" pitchFamily="2" charset="0"/>
              </a:rPr>
              <a:t>2. Key Operations :</a:t>
            </a:r>
          </a:p>
          <a:p>
            <a:endParaRPr lang="en-IN" sz="2000" b="1" dirty="0">
              <a:latin typeface="Nunito Sans" pitchFamily="2" charset="0"/>
            </a:endParaRPr>
          </a:p>
          <a:p>
            <a:pPr>
              <a:buFont typeface="Arial" panose="020B0604020202020204" pitchFamily="34" charset="0"/>
              <a:buChar char="•"/>
            </a:pPr>
            <a:r>
              <a:rPr lang="en-IN" sz="2000" b="1" dirty="0">
                <a:latin typeface="Nunito Sans" pitchFamily="2" charset="0"/>
              </a:rPr>
              <a:t>Addition/Subtraction</a:t>
            </a:r>
            <a:r>
              <a:rPr lang="en-IN" sz="2000" dirty="0">
                <a:latin typeface="Nunito Sans" pitchFamily="2" charset="0"/>
              </a:rPr>
              <a:t>: Element-wise for same-sized matrices or vectors.</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Scalar Multiplication</a:t>
            </a:r>
            <a:r>
              <a:rPr lang="en-IN" sz="2000" dirty="0">
                <a:latin typeface="Nunito Sans" pitchFamily="2" charset="0"/>
              </a:rPr>
              <a:t>: Each element is multiplied by a scalar.</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Dot Product</a:t>
            </a:r>
            <a:r>
              <a:rPr lang="en-IN" sz="2000" dirty="0">
                <a:latin typeface="Nunito Sans" pitchFamily="2" charset="0"/>
              </a:rPr>
              <a:t>: Multiplication of two vectors to yield a scalar (measures similarity).</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Matrix Multiplication</a:t>
            </a:r>
            <a:r>
              <a:rPr lang="en-IN" sz="2000" dirty="0">
                <a:latin typeface="Nunito Sans" pitchFamily="2" charset="0"/>
              </a:rPr>
              <a:t>: Combines two matrices; central for transformations (applying weights).</a:t>
            </a:r>
          </a:p>
          <a:p>
            <a:pPr>
              <a:buFont typeface="Arial" panose="020B0604020202020204" pitchFamily="34" charset="0"/>
              <a:buChar char="•"/>
            </a:pPr>
            <a:endParaRPr lang="en-IN" sz="2000" dirty="0">
              <a:latin typeface="Nunito Sans" pitchFamily="2" charset="0"/>
            </a:endParaRPr>
          </a:p>
          <a:p>
            <a:endParaRPr lang="en-US" sz="2000" dirty="0">
              <a:solidFill>
                <a:srgbClr val="000000"/>
              </a:solidFill>
              <a:latin typeface="Nunito Sans" pitchFamily="2" charset="0"/>
            </a:endParaRPr>
          </a:p>
        </p:txBody>
      </p:sp>
      <p:sp>
        <p:nvSpPr>
          <p:cNvPr id="115" name="Google Shape;115;p3">
            <a:extLst>
              <a:ext uri="{FF2B5EF4-FFF2-40B4-BE49-F238E27FC236}">
                <a16:creationId xmlns:a16="http://schemas.microsoft.com/office/drawing/2014/main" id="{F9D8CA79-882A-D5A5-16E0-B5ECF5EF4C6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109E945-9EC5-3D72-5DFD-6E5A43DCF22B}"/>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CC5A2BF-FE8C-DA13-FFFE-2F1CB2E5C3B9}"/>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1685A6AF-09F2-03F1-E996-EA6F730A7AA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DEF0AE4-FB16-D1A5-23C9-1193D075DB7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826F8E0-652D-E821-7E35-9EC29FE7A5D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EFF91D7-70A1-E3FB-1AE6-246E50B381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FC8BABF-9F19-29AF-C7AB-A96356F0C5A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9636611C-6A20-FA1C-64FB-2064594C7D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4ECC65BF-F829-B90B-0B96-7315430F8F4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66F6EBC-7007-3724-249E-718F5D750B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1802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421524" y="793535"/>
            <a:ext cx="10989081" cy="5940047"/>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sz="2000" dirty="0">
                <a:latin typeface="Nunito Sans" pitchFamily="2" charset="0"/>
              </a:rPr>
              <a:t>Machine learning is a subset of artificial intelligence that involves using algorithms and statistical models to enable computers to perform tasks without being explicitly programmed. ML allows systems to learn from data and improve their performance over time based on experience.</a:t>
            </a:r>
          </a:p>
          <a:p>
            <a:pPr marL="457200" indent="-457200">
              <a:buAutoNum type="arabicPeriod"/>
            </a:pPr>
            <a:r>
              <a:rPr lang="en-US" sz="2000" b="1" dirty="0">
                <a:latin typeface="Nunito Sans" pitchFamily="2" charset="0"/>
              </a:rPr>
              <a:t>Types of Machine Learning: </a:t>
            </a:r>
          </a:p>
          <a:p>
            <a:endParaRPr lang="en-US" sz="2000" b="1" dirty="0">
              <a:latin typeface="Nunito Sans" pitchFamily="2" charset="0"/>
            </a:endParaRPr>
          </a:p>
          <a:p>
            <a:pPr>
              <a:buFont typeface="Arial" panose="020B0604020202020204" pitchFamily="34" charset="0"/>
              <a:buChar char="•"/>
            </a:pPr>
            <a:r>
              <a:rPr lang="en-US" sz="2000" b="1" dirty="0">
                <a:latin typeface="Nunito Sans" pitchFamily="2" charset="0"/>
              </a:rPr>
              <a:t>     Supervised Learning:</a:t>
            </a:r>
            <a:r>
              <a:rPr lang="en-US" sz="2000" dirty="0">
                <a:latin typeface="Nunito Sans" pitchFamily="2" charset="0"/>
              </a:rPr>
              <a:t> The model is trained on labeled data, the input data includes input features and the correct output. </a:t>
            </a:r>
          </a:p>
          <a:p>
            <a:pPr>
              <a:buFont typeface="Arial" panose="020B0604020202020204" pitchFamily="34" charset="0"/>
              <a:buChar char="•"/>
            </a:pPr>
            <a:endParaRPr lang="en-US" sz="2000" b="1" dirty="0">
              <a:latin typeface="Nunito Sans" pitchFamily="2" charset="0"/>
            </a:endParaRPr>
          </a:p>
          <a:p>
            <a:pPr>
              <a:buFont typeface="Arial" panose="020B0604020202020204" pitchFamily="34" charset="0"/>
              <a:buChar char="•"/>
            </a:pPr>
            <a:r>
              <a:rPr lang="en-US" sz="2000" b="1" dirty="0">
                <a:latin typeface="Nunito Sans" pitchFamily="2" charset="0"/>
              </a:rPr>
              <a:t>    Unsupervised Learning:</a:t>
            </a:r>
            <a:r>
              <a:rPr lang="en-US" sz="2000" dirty="0">
                <a:latin typeface="Nunito Sans" pitchFamily="2" charset="0"/>
              </a:rPr>
              <a:t> The model works with unlabeled data,  has input data with no defined output</a:t>
            </a:r>
          </a:p>
          <a:p>
            <a:endParaRPr lang="en-US" sz="2000" b="1" dirty="0">
              <a:latin typeface="Nunito Sans" pitchFamily="2" charset="0"/>
            </a:endParaRPr>
          </a:p>
          <a:p>
            <a:pPr marL="342900" indent="-342900">
              <a:buFont typeface="Arial" panose="020B0604020202020204" pitchFamily="34" charset="0"/>
              <a:buChar char="•"/>
            </a:pPr>
            <a:r>
              <a:rPr lang="en-US" sz="2000" b="1" dirty="0">
                <a:latin typeface="Nunito Sans" pitchFamily="2" charset="0"/>
              </a:rPr>
              <a:t>Semi-supervised Learning:</a:t>
            </a:r>
            <a:r>
              <a:rPr lang="en-US" sz="2000" dirty="0">
                <a:latin typeface="Nunito Sans" pitchFamily="2" charset="0"/>
              </a:rPr>
              <a:t> A mix of labeled and unlabeled data is used, often when labeled data is scarce. </a:t>
            </a:r>
          </a:p>
          <a:p>
            <a:endParaRPr lang="en-US" sz="2000" b="1" dirty="0">
              <a:latin typeface="Nunito Sans" pitchFamily="2" charset="0"/>
            </a:endParaRPr>
          </a:p>
          <a:p>
            <a:pPr marL="342900" indent="-342900">
              <a:buFont typeface="Arial" panose="020B0604020202020204" pitchFamily="34" charset="0"/>
              <a:buChar char="•"/>
            </a:pPr>
            <a:r>
              <a:rPr lang="en-US" sz="2000" b="1" dirty="0">
                <a:latin typeface="Nunito Sans" pitchFamily="2" charset="0"/>
              </a:rPr>
              <a:t>Reinforcement Learning:</a:t>
            </a:r>
            <a:r>
              <a:rPr lang="en-US" sz="2000" dirty="0">
                <a:latin typeface="Nunito Sans" pitchFamily="2" charset="0"/>
              </a:rPr>
              <a:t> This approach involves an agent that learns by interacting with its environment, making decisions, and receiving feedback in the form of rewards or penalties. </a:t>
            </a:r>
            <a:endParaRPr lang="en-US" sz="2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421524" y="173182"/>
            <a:ext cx="10589862"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25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INTRODUCTION AND MOTIVATION </a:t>
            </a:r>
            <a:r>
              <a:rPr lang="en-GB" sz="2500" b="1" dirty="0">
                <a:solidFill>
                  <a:prstClr val="white"/>
                </a:solidFill>
                <a:latin typeface="Nunito Sans" panose="00000500000000000000"/>
                <a:ea typeface="Nunito Sans" panose="00000500000000000000"/>
                <a:cs typeface="Nunito Sans" panose="00000500000000000000"/>
                <a:sym typeface="Nunito Sans" panose="00000500000000000000"/>
              </a:rPr>
              <a:t>F</a:t>
            </a:r>
            <a:r>
              <a:rPr lang="en-GB" sz="25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OR MACHINE LEARNING</a:t>
            </a:r>
            <a:endParaRPr kumimoji="0"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859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478D540-8CE7-0C46-30A0-78A4A0FD939C}"/>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C3E265-220C-3DFF-C205-2C0C8327636A}"/>
              </a:ext>
            </a:extLst>
          </p:cNvPr>
          <p:cNvSpPr txBox="1"/>
          <p:nvPr/>
        </p:nvSpPr>
        <p:spPr>
          <a:xfrm>
            <a:off x="421524" y="1183275"/>
            <a:ext cx="10989081" cy="4585830"/>
          </a:xfrm>
          <a:prstGeom prst="rect">
            <a:avLst/>
          </a:prstGeom>
          <a:noFill/>
          <a:ln>
            <a:noFill/>
          </a:ln>
        </p:spPr>
        <p:txBody>
          <a:bodyPr spcFirstLastPara="1" wrap="square" lIns="91425" tIns="45700" rIns="91425" bIns="45700" anchor="t" anchorCtr="0">
            <a:spAutoFit/>
          </a:bodyPr>
          <a:lstStyle/>
          <a:p>
            <a:pPr marL="457200" indent="-457200">
              <a:buAutoNum type="arabicPeriod"/>
            </a:pPr>
            <a:r>
              <a:rPr lang="en-US" sz="2400" b="1" dirty="0">
                <a:latin typeface="Nunito Sans" pitchFamily="2" charset="0"/>
              </a:rPr>
              <a:t>Image Recognition and Computer Vision</a:t>
            </a:r>
          </a:p>
          <a:p>
            <a:endParaRPr lang="en-US" sz="2400" b="1" dirty="0">
              <a:latin typeface="Nunito Sans" pitchFamily="2" charset="0"/>
            </a:endParaRPr>
          </a:p>
          <a:p>
            <a:pPr>
              <a:buFont typeface="Arial" panose="020B0604020202020204" pitchFamily="34" charset="0"/>
              <a:buChar char="•"/>
            </a:pPr>
            <a:r>
              <a:rPr lang="en-US" sz="2400" b="1" dirty="0">
                <a:latin typeface="Nunito Sans" pitchFamily="2" charset="0"/>
              </a:rPr>
              <a:t>Facial Recognition</a:t>
            </a:r>
            <a:r>
              <a:rPr lang="en-US" sz="2000" dirty="0">
                <a:latin typeface="Nunito Sans" pitchFamily="2" charset="0"/>
              </a:rPr>
              <a:t>: Used in social media, surveillance, and smartphone security, facial recognition systems can identify or verify people based on their facial features</a:t>
            </a:r>
          </a:p>
          <a:p>
            <a:endParaRPr lang="en-US" sz="2800" dirty="0">
              <a:latin typeface="Nunito Sans" pitchFamily="2" charset="0"/>
            </a:endParaRPr>
          </a:p>
          <a:p>
            <a:pPr>
              <a:buFont typeface="Arial" panose="020B0604020202020204" pitchFamily="34" charset="0"/>
              <a:buChar char="•"/>
            </a:pPr>
            <a:r>
              <a:rPr lang="en-US" sz="2400" b="1" dirty="0">
                <a:latin typeface="Nunito Sans" pitchFamily="2" charset="0"/>
              </a:rPr>
              <a:t>Object Detection</a:t>
            </a:r>
            <a:r>
              <a:rPr lang="en-US" sz="2400" dirty="0">
                <a:latin typeface="Nunito Sans" pitchFamily="2" charset="0"/>
              </a:rPr>
              <a:t>: </a:t>
            </a:r>
            <a:r>
              <a:rPr lang="en-US" sz="2000" dirty="0">
                <a:latin typeface="Nunito Sans" pitchFamily="2" charset="0"/>
              </a:rPr>
              <a:t>Self-driving cars rely on computer vision to detect and classify objects like other cars, pedestrians, and traffic signals, ensuring safe navigation.</a:t>
            </a:r>
          </a:p>
          <a:p>
            <a:endParaRPr lang="en-US" sz="2000" dirty="0">
              <a:latin typeface="Nunito Sans" pitchFamily="2" charset="0"/>
            </a:endParaRPr>
          </a:p>
          <a:p>
            <a:pPr>
              <a:buFont typeface="Arial" panose="020B0604020202020204" pitchFamily="34" charset="0"/>
              <a:buChar char="•"/>
            </a:pPr>
            <a:r>
              <a:rPr lang="en-US" sz="2400" b="1" dirty="0">
                <a:latin typeface="Nunito Sans" pitchFamily="2" charset="0"/>
              </a:rPr>
              <a:t>Medical Imaging</a:t>
            </a:r>
            <a:r>
              <a:rPr lang="en-US" sz="2400" dirty="0">
                <a:latin typeface="Nunito Sans" pitchFamily="2" charset="0"/>
              </a:rPr>
              <a:t>: </a:t>
            </a:r>
            <a:r>
              <a:rPr lang="en-US" sz="2000" dirty="0">
                <a:latin typeface="Nunito Sans" pitchFamily="2" charset="0"/>
              </a:rPr>
              <a:t>AI models help radiologists detect abnormalities (like tumors) in X-rays, MRIs, and CT scans, aiding early diagnosis and treatment planning.</a:t>
            </a:r>
          </a:p>
          <a:p>
            <a:pPr>
              <a:buFont typeface="Arial" panose="020B0604020202020204" pitchFamily="34" charset="0"/>
              <a:buChar char="•"/>
            </a:pPr>
            <a:endParaRPr lang="en-US" sz="2000" dirty="0">
              <a:latin typeface="Nunito Sans" pitchFamily="2" charset="0"/>
            </a:endParaRPr>
          </a:p>
          <a:p>
            <a:pPr>
              <a:buFont typeface="Arial" panose="020B0604020202020204" pitchFamily="34" charset="0"/>
              <a:buChar char="•"/>
            </a:pPr>
            <a:r>
              <a:rPr lang="en-US" sz="2400" b="1" dirty="0">
                <a:latin typeface="Nunito Sans" pitchFamily="2" charset="0"/>
              </a:rPr>
              <a:t>Augmented Reality (AR)</a:t>
            </a:r>
            <a:r>
              <a:rPr lang="en-US" sz="2400" dirty="0">
                <a:latin typeface="Nunito Sans" pitchFamily="2" charset="0"/>
              </a:rPr>
              <a:t>: </a:t>
            </a:r>
            <a:r>
              <a:rPr lang="en-US" sz="2000" dirty="0">
                <a:latin typeface="Nunito Sans" pitchFamily="2" charset="0"/>
              </a:rPr>
              <a:t>Image recognition algorithms track real-world objects, which AR applications then overlay with virtual content for gaming, shopping, or remote assistance.</a:t>
            </a:r>
            <a:endParaRPr lang="en-US" sz="2800" dirty="0">
              <a:latin typeface="Nunito Sans" pitchFamily="2" charset="0"/>
            </a:endParaRPr>
          </a:p>
        </p:txBody>
      </p:sp>
      <p:sp>
        <p:nvSpPr>
          <p:cNvPr id="115" name="Google Shape;115;p3">
            <a:extLst>
              <a:ext uri="{FF2B5EF4-FFF2-40B4-BE49-F238E27FC236}">
                <a16:creationId xmlns:a16="http://schemas.microsoft.com/office/drawing/2014/main" id="{BA228899-BC8B-0950-7E35-5DFD8E3E920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2CAAB6F-0ED4-7652-DF43-98D047FD11BC}"/>
              </a:ext>
            </a:extLst>
          </p:cNvPr>
          <p:cNvSpPr txBox="1"/>
          <p:nvPr/>
        </p:nvSpPr>
        <p:spPr>
          <a:xfrm>
            <a:off x="3238986" y="173182"/>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EXAMPLES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5D4596E-48AD-B476-CEAA-16994EC372B2}"/>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562E4A92-D703-C33D-D0D5-6BD95155F79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4EC9A01D-2E23-2EEC-56A9-323B66E2D2D0}"/>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A17AA5CE-6B7F-929A-EE77-DBF15EED678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5A0DE1A-B352-45B2-E0BC-12BD7B6A75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F88C92E-B667-60B9-5F1A-B989D0E621F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A5139CB-3A6B-8C05-7AEA-94FBC5774EF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A833079-055B-F1B7-68ED-AB845D04F43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0EE92FE-0B01-C2E1-7622-473BCD1AB87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399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8F6F47D-EAE9-52EB-5FE9-6F130A39592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E739603-6A79-7193-F76C-1B8AA15EC8AA}"/>
              </a:ext>
            </a:extLst>
          </p:cNvPr>
          <p:cNvSpPr txBox="1"/>
          <p:nvPr/>
        </p:nvSpPr>
        <p:spPr>
          <a:xfrm>
            <a:off x="421524" y="898465"/>
            <a:ext cx="10989081" cy="5355272"/>
          </a:xfrm>
          <a:prstGeom prst="rect">
            <a:avLst/>
          </a:prstGeom>
          <a:noFill/>
          <a:ln>
            <a:noFill/>
          </a:ln>
        </p:spPr>
        <p:txBody>
          <a:bodyPr spcFirstLastPara="1" wrap="square" lIns="91425" tIns="45700" rIns="91425" bIns="45700" anchor="t" anchorCtr="0">
            <a:spAutoFit/>
          </a:bodyPr>
          <a:lstStyle/>
          <a:p>
            <a:pPr>
              <a:lnSpc>
                <a:spcPct val="150000"/>
              </a:lnSpc>
            </a:pPr>
            <a:r>
              <a:rPr lang="en-US" sz="2400" b="1" dirty="0">
                <a:latin typeface="Nunito Sans" pitchFamily="2" charset="0"/>
              </a:rPr>
              <a:t>2. Natural Language Processing (NLP)</a:t>
            </a:r>
          </a:p>
          <a:p>
            <a:pPr>
              <a:lnSpc>
                <a:spcPct val="150000"/>
              </a:lnSpc>
              <a:buFont typeface="Arial" panose="020B0604020202020204" pitchFamily="34" charset="0"/>
              <a:buChar char="•"/>
            </a:pPr>
            <a:r>
              <a:rPr lang="en-US" sz="2400" b="1" dirty="0">
                <a:latin typeface="Nunito Sans" pitchFamily="2" charset="0"/>
              </a:rPr>
              <a:t> Language Translation</a:t>
            </a:r>
            <a:r>
              <a:rPr lang="en-US" sz="2400" dirty="0">
                <a:latin typeface="Nunito Sans" pitchFamily="2" charset="0"/>
              </a:rPr>
              <a:t>: </a:t>
            </a:r>
            <a:r>
              <a:rPr lang="en-US" sz="2000" dirty="0">
                <a:latin typeface="Nunito Sans" pitchFamily="2" charset="0"/>
              </a:rPr>
              <a:t>Apps like Google Translate use NLP models to translate text or speech in real-time, supporting multiple languages.</a:t>
            </a:r>
          </a:p>
          <a:p>
            <a:pPr>
              <a:lnSpc>
                <a:spcPct val="150000"/>
              </a:lnSpc>
              <a:buFont typeface="Arial" panose="020B0604020202020204" pitchFamily="34" charset="0"/>
              <a:buChar char="•"/>
            </a:pPr>
            <a:r>
              <a:rPr lang="en-US" sz="2400" b="1" dirty="0">
                <a:latin typeface="Nunito Sans" pitchFamily="2" charset="0"/>
              </a:rPr>
              <a:t> Sentiment Analysis</a:t>
            </a:r>
            <a:r>
              <a:rPr lang="en-US" sz="2400" dirty="0">
                <a:latin typeface="Nunito Sans" pitchFamily="2" charset="0"/>
              </a:rPr>
              <a:t>: </a:t>
            </a:r>
            <a:r>
              <a:rPr lang="en-US" sz="2000" dirty="0">
                <a:latin typeface="Nunito Sans" pitchFamily="2" charset="0"/>
              </a:rPr>
              <a:t>Businesses use NLP to analyze customer sentiment in reviews or social media, helping them understand consumer opinions.</a:t>
            </a:r>
            <a:endParaRPr lang="en-US" sz="2400" dirty="0">
              <a:latin typeface="Nunito Sans" pitchFamily="2" charset="0"/>
            </a:endParaRPr>
          </a:p>
          <a:p>
            <a:pPr>
              <a:lnSpc>
                <a:spcPct val="150000"/>
              </a:lnSpc>
              <a:buFont typeface="Arial" panose="020B0604020202020204" pitchFamily="34" charset="0"/>
              <a:buChar char="•"/>
            </a:pPr>
            <a:r>
              <a:rPr lang="en-US" sz="2400" b="1" dirty="0">
                <a:latin typeface="Nunito Sans" pitchFamily="2" charset="0"/>
              </a:rPr>
              <a:t> Chatbots and Virtual Assistants</a:t>
            </a:r>
            <a:r>
              <a:rPr lang="en-US" sz="2400" dirty="0">
                <a:latin typeface="Nunito Sans" pitchFamily="2" charset="0"/>
              </a:rPr>
              <a:t>: </a:t>
            </a:r>
            <a:r>
              <a:rPr lang="en-US" sz="2000" dirty="0">
                <a:latin typeface="Nunito Sans" pitchFamily="2" charset="0"/>
              </a:rPr>
              <a:t>Siri, Alexa, and other voice-activated assistants use NLP to understand spoken language, answer questions, and perform tasks.</a:t>
            </a:r>
            <a:endParaRPr lang="en-US" sz="2400" dirty="0">
              <a:latin typeface="Nunito Sans" pitchFamily="2" charset="0"/>
            </a:endParaRPr>
          </a:p>
          <a:p>
            <a:pPr>
              <a:lnSpc>
                <a:spcPct val="150000"/>
              </a:lnSpc>
              <a:buFont typeface="Arial" panose="020B0604020202020204" pitchFamily="34" charset="0"/>
              <a:buChar char="•"/>
            </a:pPr>
            <a:r>
              <a:rPr lang="en-US" sz="2400" b="1" dirty="0">
                <a:latin typeface="Nunito Sans" pitchFamily="2" charset="0"/>
              </a:rPr>
              <a:t> Content Generation and Summarization</a:t>
            </a:r>
            <a:r>
              <a:rPr lang="en-US" sz="2000" dirty="0">
                <a:latin typeface="Nunito Sans" pitchFamily="2" charset="0"/>
              </a:rPr>
              <a:t>: </a:t>
            </a:r>
            <a:r>
              <a:rPr lang="en-US" sz="2400" dirty="0">
                <a:latin typeface="Nunito Sans" pitchFamily="2" charset="0"/>
              </a:rPr>
              <a:t>Tools like GPT can generate human-like text, summarize articles, or assist with creative writing, enhancing productivity.</a:t>
            </a:r>
            <a:endParaRPr lang="en-US" sz="2800" dirty="0">
              <a:latin typeface="Nunito Sans" pitchFamily="2" charset="0"/>
            </a:endParaRPr>
          </a:p>
        </p:txBody>
      </p:sp>
      <p:sp>
        <p:nvSpPr>
          <p:cNvPr id="115" name="Google Shape;115;p3">
            <a:extLst>
              <a:ext uri="{FF2B5EF4-FFF2-40B4-BE49-F238E27FC236}">
                <a16:creationId xmlns:a16="http://schemas.microsoft.com/office/drawing/2014/main" id="{085EEEFC-F3CD-3EA3-3A2D-6475E3148FC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DF573A8-5119-E5EC-D5CA-8FC8E793530B}"/>
              </a:ext>
            </a:extLst>
          </p:cNvPr>
          <p:cNvSpPr txBox="1"/>
          <p:nvPr/>
        </p:nvSpPr>
        <p:spPr>
          <a:xfrm>
            <a:off x="3238986" y="173182"/>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EXAMPLES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A5949A66-4AD7-FA8A-E289-FEE1892894D4}"/>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FE2BB15F-287B-683B-01FD-06347A7C27E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603D4A9-3463-A3EB-A987-98804A3CAAC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5B448517-BBC8-4FB0-B251-7044119A571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BACA8CF-A038-F087-E97B-07D3439E45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1589C47-3123-DBE2-27F6-889423E20C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3A78465-43CB-E42A-276E-827BCA40E34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19EBF64-7F6C-DFB4-88D8-B764A7ABFF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E37500F3-8B59-D282-32D9-54A2C954BE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6166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B56CBDB-7709-BE89-8BB6-BFB2901AF9D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21D5772-7D08-8E38-48A9-168A7B7D668E}"/>
              </a:ext>
            </a:extLst>
          </p:cNvPr>
          <p:cNvSpPr txBox="1"/>
          <p:nvPr/>
        </p:nvSpPr>
        <p:spPr>
          <a:xfrm>
            <a:off x="460375" y="1167627"/>
            <a:ext cx="10989081" cy="4524275"/>
          </a:xfrm>
          <a:prstGeom prst="rect">
            <a:avLst/>
          </a:prstGeom>
          <a:noFill/>
          <a:ln>
            <a:noFill/>
          </a:ln>
        </p:spPr>
        <p:txBody>
          <a:bodyPr spcFirstLastPara="1" wrap="square" lIns="91425" tIns="45700" rIns="91425" bIns="45700" anchor="t" anchorCtr="0">
            <a:spAutoFit/>
          </a:bodyPr>
          <a:lstStyle/>
          <a:p>
            <a:pPr>
              <a:lnSpc>
                <a:spcPct val="200000"/>
              </a:lnSpc>
            </a:pPr>
            <a:r>
              <a:rPr lang="en-US" sz="2400" b="1" dirty="0">
                <a:latin typeface="Nunito Sans" pitchFamily="2" charset="0"/>
              </a:rPr>
              <a:t>VC Dimension</a:t>
            </a:r>
            <a:r>
              <a:rPr lang="en-US" sz="2400" dirty="0">
                <a:latin typeface="Nunito Sans" pitchFamily="2" charset="0"/>
              </a:rPr>
              <a:t> :</a:t>
            </a:r>
            <a:endParaRPr lang="en-US" sz="2000" dirty="0">
              <a:latin typeface="Nunito Sans" pitchFamily="2" charset="0"/>
            </a:endParaRPr>
          </a:p>
          <a:p>
            <a:pPr>
              <a:lnSpc>
                <a:spcPct val="200000"/>
              </a:lnSpc>
            </a:pPr>
            <a:r>
              <a:rPr lang="en-US" sz="2000" dirty="0">
                <a:latin typeface="Nunito Sans" pitchFamily="2" charset="0"/>
              </a:rPr>
              <a:t>	(</a:t>
            </a:r>
            <a:r>
              <a:rPr lang="en-US" sz="2000" dirty="0" err="1">
                <a:latin typeface="Nunito Sans" pitchFamily="2" charset="0"/>
              </a:rPr>
              <a:t>Vapnik-Chervonenkis</a:t>
            </a:r>
            <a:r>
              <a:rPr lang="en-US" sz="2000" dirty="0">
                <a:latin typeface="Nunito Sans" pitchFamily="2" charset="0"/>
              </a:rPr>
              <a:t> Dimension): The VC dimension is a measure of a model’s capacity, or its ability to classify a variety of data patterns. It’s defined as the maximum number of points a model can shatter, meaning the model can perfectly classify all possible </a:t>
            </a:r>
            <a:r>
              <a:rPr lang="en-US" sz="2000" dirty="0" err="1">
                <a:latin typeface="Nunito Sans" pitchFamily="2" charset="0"/>
              </a:rPr>
              <a:t>labelings</a:t>
            </a:r>
            <a:r>
              <a:rPr lang="en-US" sz="2000" dirty="0">
                <a:latin typeface="Nunito Sans" pitchFamily="2" charset="0"/>
              </a:rPr>
              <a:t> of those points. Higher VC dimensions imply more complex models, potentially leading to overfitting, while lower VC dimensions suggest simpler models that may underfit. It’s crucial for understanding a model’s generalization ability.</a:t>
            </a:r>
            <a:endParaRPr lang="en-US" sz="2400" dirty="0">
              <a:latin typeface="Nunito Sans" pitchFamily="2" charset="0"/>
            </a:endParaRPr>
          </a:p>
        </p:txBody>
      </p:sp>
      <p:sp>
        <p:nvSpPr>
          <p:cNvPr id="115" name="Google Shape;115;p3">
            <a:extLst>
              <a:ext uri="{FF2B5EF4-FFF2-40B4-BE49-F238E27FC236}">
                <a16:creationId xmlns:a16="http://schemas.microsoft.com/office/drawing/2014/main" id="{09B810D2-83F7-F7BC-EF78-8DB4709D374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EABBF9C-C84D-7111-AEEF-F51FC363C442}"/>
              </a:ext>
            </a:extLst>
          </p:cNvPr>
          <p:cNvSpPr txBox="1"/>
          <p:nvPr/>
        </p:nvSpPr>
        <p:spPr>
          <a:xfrm>
            <a:off x="3238986" y="173182"/>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a:t>
            </a:r>
          </a:p>
        </p:txBody>
      </p:sp>
      <p:pic>
        <p:nvPicPr>
          <p:cNvPr id="117" name="Google Shape;117;p3">
            <a:extLst>
              <a:ext uri="{FF2B5EF4-FFF2-40B4-BE49-F238E27FC236}">
                <a16:creationId xmlns:a16="http://schemas.microsoft.com/office/drawing/2014/main" id="{10C56AC9-9B6F-1BA9-EF16-0FC28AAEABB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1568EAA2-EE4E-F202-4E78-EBBBDCA2849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106AE39-00C9-DCD3-D221-8F2B83DD4D6F}"/>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E1B8609E-C95E-263C-D995-03E0255E981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A5DFD6E-AA75-5CCE-7BE2-F654D93D031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57B36DD-C045-49EC-BCC5-2DED62CCA5C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6CE9309-7E8E-E189-A1B3-3956B659B9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7F68C25-9A1A-0936-0125-F5C799C6AC9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747A741-5175-DCD3-3728-09850617031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3009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45F2713-66E0-3C3D-ACE7-653F2F0D31B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77F9253-B98E-44FD-DD66-C5B4EC550CC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C6D4066-E62E-786D-ED5E-673F7497E1D0}"/>
              </a:ext>
            </a:extLst>
          </p:cNvPr>
          <p:cNvSpPr txBox="1"/>
          <p:nvPr/>
        </p:nvSpPr>
        <p:spPr>
          <a:xfrm>
            <a:off x="484909" y="128212"/>
            <a:ext cx="11397355" cy="830956"/>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Show a visual of points being classified by different shapes (e.g., line, circle) to represent the idea of shattering.</a:t>
            </a:r>
            <a:endParaRPr kumimoji="0"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C5477A4-7457-AE94-9182-F527E4A5FFAC}"/>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5F5EB0CD-7AC2-A369-2F6F-CACBE956E7A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133F86A2-32E8-C42B-000B-BEE018E976C3}"/>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0D899D59-71DC-BDF8-A2AD-071DAC7D151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DDDA998-9835-6AE8-FCDD-85559FE4C0C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A0C4F08A-827D-FAFC-8ED8-F3669217E5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F327FDDD-692B-5E2E-FE3E-963671C8590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461DF966-6827-D3F5-A6DD-72C65E02039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4B708C6E-0E41-ECA6-DE49-BE52417AAE8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AutoShape 2" descr="A simple 2D illustration showing points classified by different shapes to represent the concept of shattering in VC dimension. In one example, points are separated by a line, demonstrating that they can be classified by a linear model. In another example, points are separated by a circle, showing how a circle can classify different arrangements of points. The image should visually depict points in configurations where a shape (line or circle) can separate them in all possible ways, with some points inside and some outside the shapes, highlighting the concept of shattering.">
            <a:extLst>
              <a:ext uri="{FF2B5EF4-FFF2-40B4-BE49-F238E27FC236}">
                <a16:creationId xmlns:a16="http://schemas.microsoft.com/office/drawing/2014/main" id="{36CCF49E-6E81-39D4-B3EB-82B45C430AF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325C85F2-7B34-DB17-FAB1-E91039E96EA9}"/>
              </a:ext>
            </a:extLst>
          </p:cNvPr>
          <p:cNvPicPr>
            <a:picLocks noChangeAspect="1"/>
          </p:cNvPicPr>
          <p:nvPr/>
        </p:nvPicPr>
        <p:blipFill>
          <a:blip r:embed="rId4"/>
          <a:stretch>
            <a:fillRect/>
          </a:stretch>
        </p:blipFill>
        <p:spPr>
          <a:xfrm>
            <a:off x="3251613" y="1010588"/>
            <a:ext cx="5757472" cy="5757472"/>
          </a:xfrm>
          <a:prstGeom prst="rect">
            <a:avLst/>
          </a:prstGeom>
        </p:spPr>
      </p:pic>
    </p:spTree>
    <p:extLst>
      <p:ext uri="{BB962C8B-B14F-4D97-AF65-F5344CB8AC3E}">
        <p14:creationId xmlns:p14="http://schemas.microsoft.com/office/powerpoint/2010/main" val="4281719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FD4C6A9-917B-0168-5F62-E806CC0C97E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196B085-BB7E-0C59-7585-0744EDCC3EBB}"/>
              </a:ext>
            </a:extLst>
          </p:cNvPr>
          <p:cNvSpPr txBox="1"/>
          <p:nvPr/>
        </p:nvSpPr>
        <p:spPr>
          <a:xfrm>
            <a:off x="460375" y="1167627"/>
            <a:ext cx="10989081" cy="517060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t>Probably Approximately Correct (PAC) Learning</a:t>
            </a:r>
            <a:r>
              <a:rPr lang="en-US" sz="2000" dirty="0"/>
              <a:t> is a framework in machine learning that quantifies a model's ability to learn from data. In PAC learning, a model is considered successful if, with high probability (the "Probably" part), it can learn a hypothesis that is approximately correct—that is, close enough to the true function or distribution generating the data.</a:t>
            </a:r>
          </a:p>
          <a:p>
            <a:pPr>
              <a:lnSpc>
                <a:spcPct val="150000"/>
              </a:lnSpc>
            </a:pPr>
            <a:endParaRPr lang="en-US" sz="2000" dirty="0"/>
          </a:p>
          <a:p>
            <a:pPr>
              <a:lnSpc>
                <a:spcPct val="150000"/>
              </a:lnSpc>
            </a:pPr>
            <a:r>
              <a:rPr lang="en-US" sz="2000" dirty="0"/>
              <a:t>Key points:</a:t>
            </a:r>
          </a:p>
          <a:p>
            <a:pPr>
              <a:lnSpc>
                <a:spcPct val="150000"/>
              </a:lnSpc>
              <a:buFont typeface="Arial" panose="020B0604020202020204" pitchFamily="34" charset="0"/>
              <a:buChar char="•"/>
            </a:pPr>
            <a:r>
              <a:rPr lang="en-US" sz="2000" b="1" dirty="0"/>
              <a:t>Probably</a:t>
            </a:r>
            <a:r>
              <a:rPr lang="en-US" sz="2000" dirty="0"/>
              <a:t>: The model will produce an accurate hypothesis with a high probability (e.g., 95%).</a:t>
            </a:r>
          </a:p>
          <a:p>
            <a:pPr>
              <a:lnSpc>
                <a:spcPct val="150000"/>
              </a:lnSpc>
              <a:buFont typeface="Arial" panose="020B0604020202020204" pitchFamily="34" charset="0"/>
              <a:buChar char="•"/>
            </a:pPr>
            <a:r>
              <a:rPr lang="en-US" sz="2000" b="1" dirty="0"/>
              <a:t>Approximately Correct</a:t>
            </a:r>
            <a:r>
              <a:rPr lang="en-US" sz="2000" dirty="0"/>
              <a:t>: The hypothesis may not be perfect, but its error is within an acceptable margin (ε).</a:t>
            </a:r>
          </a:p>
          <a:p>
            <a:pPr>
              <a:lnSpc>
                <a:spcPct val="150000"/>
              </a:lnSpc>
              <a:buFont typeface="Arial" panose="020B0604020202020204" pitchFamily="34" charset="0"/>
              <a:buChar char="•"/>
            </a:pPr>
            <a:r>
              <a:rPr lang="en-US" sz="2000" b="1" dirty="0"/>
              <a:t>Efficiency</a:t>
            </a:r>
            <a:r>
              <a:rPr lang="en-US" sz="2000" dirty="0"/>
              <a:t>: PAC learning also considers the computational efficiency of finding this hypothesis within a reasonable amount of data and time.</a:t>
            </a:r>
          </a:p>
        </p:txBody>
      </p:sp>
      <p:sp>
        <p:nvSpPr>
          <p:cNvPr id="115" name="Google Shape;115;p3">
            <a:extLst>
              <a:ext uri="{FF2B5EF4-FFF2-40B4-BE49-F238E27FC236}">
                <a16:creationId xmlns:a16="http://schemas.microsoft.com/office/drawing/2014/main" id="{00607FBB-D3C4-BDFE-5243-18210F9C92E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5B7AA3C-B860-3E24-735E-424CDF3F4458}"/>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PROBABLY APPROXIMATELY CORRECT (PAC) LEARNING </a:t>
            </a:r>
            <a:endPar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D4950A8-605E-70DE-10A3-1C196D0A9F4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43C271AD-DF75-9759-D03E-9194BC9C6F0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13B46BA-7703-0AB9-6D4D-8B9F0DB72599}"/>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2AA4BD8-AE5F-D820-C24B-8C1C45593C9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FC6676F-9B73-6DB2-0541-208FDDD8578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66827DB-3CF3-9A58-F887-9ED3D3D980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CF1B5DF4-C7A4-64CE-2C32-30C4BC66EEF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7849BC5-D0B4-520E-AD87-7B2BFAE7458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E427C50-D793-BCCD-5707-968DA648D65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359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94FE9BA-42EC-9F74-13A4-23FFE48CEF5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B330A779-5470-E215-6CAB-C22BC98C4AF9}"/>
              </a:ext>
            </a:extLst>
          </p:cNvPr>
          <p:cNvSpPr txBox="1"/>
          <p:nvPr/>
        </p:nvSpPr>
        <p:spPr>
          <a:xfrm>
            <a:off x="460375" y="1167627"/>
            <a:ext cx="10989081" cy="470894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Example</a:t>
            </a:r>
          </a:p>
          <a:p>
            <a:pPr>
              <a:lnSpc>
                <a:spcPct val="150000"/>
              </a:lnSpc>
            </a:pPr>
            <a:r>
              <a:rPr lang="en-US" sz="2000" dirty="0">
                <a:latin typeface="Nunito Sans" pitchFamily="2" charset="0"/>
              </a:rPr>
              <a:t>Suppose we want a spam classifier that is PAC-learnable with parameters ϵ=0.05\epsilon = 0.05ϵ=0.05 and δ=0.01\delta = 0.01δ=0.01. In this case:</a:t>
            </a:r>
          </a:p>
          <a:p>
            <a:pPr>
              <a:lnSpc>
                <a:spcPct val="150000"/>
              </a:lnSpc>
              <a:buFont typeface="Arial" panose="020B0604020202020204" pitchFamily="34" charset="0"/>
              <a:buChar char="•"/>
            </a:pPr>
            <a:r>
              <a:rPr lang="en-US" sz="2000" b="1" dirty="0">
                <a:latin typeface="Nunito Sans" pitchFamily="2" charset="0"/>
              </a:rPr>
              <a:t>"Approximately Correct"</a:t>
            </a:r>
            <a:r>
              <a:rPr lang="en-US" sz="2000" dirty="0">
                <a:latin typeface="Nunito Sans" pitchFamily="2" charset="0"/>
              </a:rPr>
              <a:t>: We are willing to accept up to a 5% error rate (ϵ=0.05\epsilon = 0.05ϵ=0.05) on unseen data.</a:t>
            </a:r>
          </a:p>
          <a:p>
            <a:pPr>
              <a:lnSpc>
                <a:spcPct val="150000"/>
              </a:lnSpc>
              <a:buFont typeface="Arial" panose="020B0604020202020204" pitchFamily="34" charset="0"/>
              <a:buChar char="•"/>
            </a:pPr>
            <a:r>
              <a:rPr lang="en-US" sz="2000" b="1" dirty="0">
                <a:latin typeface="Nunito Sans" pitchFamily="2" charset="0"/>
              </a:rPr>
              <a:t>"Probably"</a:t>
            </a:r>
            <a:r>
              <a:rPr lang="en-US" sz="2000" dirty="0">
                <a:latin typeface="Nunito Sans" pitchFamily="2" charset="0"/>
              </a:rPr>
              <a:t>: We want to be 99% confident (1−δ=0.991 - \delta = 0.991−δ=0.99) that the classifier’s error rate will not exceed 5% on new emails.</a:t>
            </a:r>
          </a:p>
          <a:p>
            <a:pPr>
              <a:lnSpc>
                <a:spcPct val="150000"/>
              </a:lnSpc>
            </a:pPr>
            <a:r>
              <a:rPr lang="en-US" sz="2000" dirty="0">
                <a:latin typeface="Nunito Sans" pitchFamily="2" charset="0"/>
              </a:rPr>
              <a:t>The PAC framework tells us how many samples and what computational resources would be required to achieve this confidence and accuracy, making it a practical guide for designing and evaluating machine learning models.</a:t>
            </a:r>
          </a:p>
        </p:txBody>
      </p:sp>
      <p:sp>
        <p:nvSpPr>
          <p:cNvPr id="115" name="Google Shape;115;p3">
            <a:extLst>
              <a:ext uri="{FF2B5EF4-FFF2-40B4-BE49-F238E27FC236}">
                <a16:creationId xmlns:a16="http://schemas.microsoft.com/office/drawing/2014/main" id="{E4E074C4-0F61-7451-ECC3-39286E2665E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1AB2298-9A3E-4343-E901-93F06BA030A0}"/>
              </a:ext>
            </a:extLst>
          </p:cNvPr>
          <p:cNvSpPr txBox="1"/>
          <p:nvPr/>
        </p:nvSpPr>
        <p:spPr>
          <a:xfrm>
            <a:off x="974361" y="173182"/>
            <a:ext cx="10037025"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PROBABLY APPROXIMATELY CORRECT (PAC) LEARNING </a:t>
            </a:r>
            <a:endParaRPr kumimoji="0" lang="en-GB"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A1B7651-9B8F-7509-D49A-FA714141BED0}"/>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20CE49AA-2C7A-693F-B925-FE9EE9179B9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9BF5A870-1662-F1F9-149E-D160F89614C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2C7C2F5A-35FC-846B-6C7B-4E807007AC1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46A0656-F3C5-CF30-0159-C890ECF8130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802017D-A5E6-C9E4-DEC7-0961C96B4BA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FE85CA0E-6159-4330-FE8D-C661AA87F19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4C1CFC82-4454-B9A6-E077-8694DD6723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3E1D18C2-4EBA-2D09-FA00-E4756C0F09F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21201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32331</TotalTime>
  <Words>1801</Words>
  <Application>Microsoft Office PowerPoint</Application>
  <PresentationFormat>Widescreen</PresentationFormat>
  <Paragraphs>238</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jayanth vellingiri</dc:creator>
  <cp:lastModifiedBy>Prabhaa .V.N</cp:lastModifiedBy>
  <cp:revision>497</cp:revision>
  <dcterms:created xsi:type="dcterms:W3CDTF">2024-01-18T06:50:09Z</dcterms:created>
  <dcterms:modified xsi:type="dcterms:W3CDTF">2024-11-12T12:08:34Z</dcterms:modified>
</cp:coreProperties>
</file>