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605" r:id="rId2"/>
    <p:sldId id="3609" r:id="rId3"/>
    <p:sldId id="3633" r:id="rId4"/>
    <p:sldId id="3634" r:id="rId5"/>
    <p:sldId id="3606" r:id="rId6"/>
    <p:sldId id="3611" r:id="rId7"/>
    <p:sldId id="3612" r:id="rId8"/>
    <p:sldId id="3620" r:id="rId9"/>
    <p:sldId id="3623" r:id="rId10"/>
    <p:sldId id="3626" r:id="rId11"/>
    <p:sldId id="3627" r:id="rId12"/>
    <p:sldId id="3629" r:id="rId13"/>
    <p:sldId id="3631" r:id="rId14"/>
    <p:sldId id="363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18" autoAdjust="0"/>
  </p:normalViewPr>
  <p:slideViewPr>
    <p:cSldViewPr snapToGrid="0">
      <p:cViewPr varScale="1">
        <p:scale>
          <a:sx n="64" d="100"/>
          <a:sy n="64" d="100"/>
        </p:scale>
        <p:origin x="9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58E83-2756-4F35-86A3-31B07BD0BCDA}" type="datetimeFigureOut">
              <a:rPr lang="en-IN" smtClean="0"/>
              <a:pPr/>
              <a:t>14-11-2024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34649-9C1A-4524-8612-C753920C9971}" type="slidenum">
              <a:rPr lang="en-IN" smtClean="0"/>
              <a:pPr/>
              <a:t>‹#›</a:t>
            </a:fld>
            <a:endParaRPr lang="en-IN"/>
          </a:p>
        </p:txBody>
      </p:sp>
    </p:spTree>
    <p:extLst>
      <p:ext uri="{BB962C8B-B14F-4D97-AF65-F5344CB8AC3E}">
        <p14:creationId xmlns:p14="http://schemas.microsoft.com/office/powerpoint/2010/main" val="388426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96A062B-D96C-62BC-6C98-4463561CCF3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8CDD8DA-BE55-543C-1907-E100CADBA8F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49E2112-C186-2BA6-D760-8FFF499B00B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A4A06E3-2EC1-F07B-75FF-6C37A74D169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0272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E7AE981-B0EE-7032-EBA0-3559A42EBEB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B9F2949-6345-96F7-9BC5-E2136359544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7FB3FB7-034E-FC94-2836-CBFADC42BB1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1B7FA43-AC96-42CD-6373-60C245F116F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5747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CFCD575-A25B-5126-D9D5-9CE2B5A6FFE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C364EE8-D756-93B8-7694-0F4D4920B5A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0343EF9-608E-5B47-F219-E1A01D8BC38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ACF9373-9A93-2832-D82B-6D446A9357F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9380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BFB4C8A-764D-B3E0-F826-32F4085E171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C7D1B54-55DA-FC6D-F20F-A3E931EDE51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B086964-916F-848D-32E6-4D3316F2C4E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440DE43-3337-00CD-3E3A-6E331F3675F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662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6E9D5F8-49A7-6E9B-CC15-98E9E70ADFA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B48EEF9-CA8D-33B6-84D0-95C904BB214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30A9405-DFA7-C096-5909-CD17B02FFAB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9EE157E-707A-C82E-8BAB-F6984DF30F6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018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061A29F-F4B4-E560-5D34-48AEE0D778A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7D7ECE7-AD7D-3ED0-843A-ADBE75A6E5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B699F09-002E-A82A-0483-FBDEA116E23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3B93DD2-22DC-033E-8ED4-89668EEC98F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3553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CCC721E-DFF2-6318-787E-C2E302AFB8C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F75CAD0-9715-4FA0-2A59-E005CE0D1D3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C7ADE3C-238E-A651-D267-39B822BA5F3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366F99B-737C-6091-571E-524CF194FFB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929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AC68989-6DC4-2C1E-29CC-A18822FDEE8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E49CCB7-F331-B1BF-5841-715DCA63DEE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BA6A6D5-1CF0-1EEF-1522-3223CD5E4A3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BDE066E-6225-1AF3-6979-456E94BA1AB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2490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280916-4B81-FF59-121D-4C6D2F44A3A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385DFB2-9F99-C4EA-C32E-C65EA91686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A769962-A0DD-EACB-DEDD-3781445BD71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34AE3FF-34A5-E3D6-78A1-92C6BE174CF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590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9A6298E-E68E-71AB-9FF4-4CAA09E6F62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5E6FE91-EF68-45CD-15DB-6D80FD522C4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B42F8F7-3879-B8FA-D1B6-43CA0284904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996A7E3-2813-0D45-19A9-07CD17A2B58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1359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6AFE4BD-C476-3245-2D78-1F86C712E7A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07D32D8-C6BE-3A0E-0F7F-EDD21943FF3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C6C231D-EFE3-1868-1FEE-6880C8B53AE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5FC441D-F55C-5516-7DAB-15A0733D88A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496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6E866E6-8CE5-385C-4E3E-3B42F6A8891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5C75D4B-1712-558C-45ED-DC0F6C9779D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9C50D70-43DD-457B-A53B-8D192EC9BF8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7F03BA9-0771-A560-46DD-9BC35EBF3F7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408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228E-5996-BEEF-7D2D-69B5F93FF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DCECDD-B7C0-4595-1174-3E7C5BCAE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DFF7AC-4CA1-FE17-C6D9-A69716B553A6}"/>
              </a:ext>
            </a:extLst>
          </p:cNvPr>
          <p:cNvSpPr>
            <a:spLocks noGrp="1"/>
          </p:cNvSpPr>
          <p:nvPr>
            <p:ph type="dt" sz="half" idx="10"/>
          </p:nvPr>
        </p:nvSpPr>
        <p:spPr/>
        <p:txBody>
          <a:bodyPr/>
          <a:lstStyle/>
          <a:p>
            <a:fld id="{45AA013A-25B9-45A0-9AAA-86993DA53F08}" type="datetimeFigureOut">
              <a:rPr lang="en-IN" smtClean="0"/>
              <a:pPr/>
              <a:t>14-11-2024</a:t>
            </a:fld>
            <a:endParaRPr lang="en-IN"/>
          </a:p>
        </p:txBody>
      </p:sp>
      <p:sp>
        <p:nvSpPr>
          <p:cNvPr id="5" name="Footer Placeholder 4">
            <a:extLst>
              <a:ext uri="{FF2B5EF4-FFF2-40B4-BE49-F238E27FC236}">
                <a16:creationId xmlns:a16="http://schemas.microsoft.com/office/drawing/2014/main" id="{3CF22832-E50F-D739-27C0-E135B711D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6B3A7-7F12-EDD2-A1FE-B4FD91F9DB8C}"/>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08468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620F-4214-DBD6-ACA8-5B6EFC40E2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AF36C-07BC-3B2A-561F-D09540B48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F2658-D54A-230B-2AFF-4A5EC1857C51}"/>
              </a:ext>
            </a:extLst>
          </p:cNvPr>
          <p:cNvSpPr>
            <a:spLocks noGrp="1"/>
          </p:cNvSpPr>
          <p:nvPr>
            <p:ph type="dt" sz="half" idx="10"/>
          </p:nvPr>
        </p:nvSpPr>
        <p:spPr/>
        <p:txBody>
          <a:bodyPr/>
          <a:lstStyle/>
          <a:p>
            <a:fld id="{45AA013A-25B9-45A0-9AAA-86993DA53F08}" type="datetimeFigureOut">
              <a:rPr lang="en-IN" smtClean="0"/>
              <a:pPr/>
              <a:t>14-11-2024</a:t>
            </a:fld>
            <a:endParaRPr lang="en-IN"/>
          </a:p>
        </p:txBody>
      </p:sp>
      <p:sp>
        <p:nvSpPr>
          <p:cNvPr id="5" name="Footer Placeholder 4">
            <a:extLst>
              <a:ext uri="{FF2B5EF4-FFF2-40B4-BE49-F238E27FC236}">
                <a16:creationId xmlns:a16="http://schemas.microsoft.com/office/drawing/2014/main" id="{39BED1D5-DC17-8FAD-0011-42D211C38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96BFC-8D7E-1897-9B24-5D4DD8EE24A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06126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21D82-10CF-2838-AB6F-2E6DE44BC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4A882-9628-0F63-031B-D8C863A88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0B9C5-3AA7-999D-0F8B-52311263236D}"/>
              </a:ext>
            </a:extLst>
          </p:cNvPr>
          <p:cNvSpPr>
            <a:spLocks noGrp="1"/>
          </p:cNvSpPr>
          <p:nvPr>
            <p:ph type="dt" sz="half" idx="10"/>
          </p:nvPr>
        </p:nvSpPr>
        <p:spPr/>
        <p:txBody>
          <a:bodyPr/>
          <a:lstStyle/>
          <a:p>
            <a:fld id="{45AA013A-25B9-45A0-9AAA-86993DA53F08}" type="datetimeFigureOut">
              <a:rPr lang="en-IN" smtClean="0"/>
              <a:pPr/>
              <a:t>14-11-2024</a:t>
            </a:fld>
            <a:endParaRPr lang="en-IN"/>
          </a:p>
        </p:txBody>
      </p:sp>
      <p:sp>
        <p:nvSpPr>
          <p:cNvPr id="5" name="Footer Placeholder 4">
            <a:extLst>
              <a:ext uri="{FF2B5EF4-FFF2-40B4-BE49-F238E27FC236}">
                <a16:creationId xmlns:a16="http://schemas.microsoft.com/office/drawing/2014/main" id="{1C58BE4E-026E-1C60-37DD-2857CFCCE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21273E-539F-C9A1-0A0B-6DF9252B24F0}"/>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125738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01AE-C4D1-7139-AD4A-45C8DE224F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14F223-BDAD-1B08-F618-CD462DACE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432CE-2087-0427-8045-5C886A2943A8}"/>
              </a:ext>
            </a:extLst>
          </p:cNvPr>
          <p:cNvSpPr>
            <a:spLocks noGrp="1"/>
          </p:cNvSpPr>
          <p:nvPr>
            <p:ph type="dt" sz="half" idx="10"/>
          </p:nvPr>
        </p:nvSpPr>
        <p:spPr/>
        <p:txBody>
          <a:bodyPr/>
          <a:lstStyle/>
          <a:p>
            <a:fld id="{45AA013A-25B9-45A0-9AAA-86993DA53F08}" type="datetimeFigureOut">
              <a:rPr lang="en-IN" smtClean="0"/>
              <a:pPr/>
              <a:t>14-11-2024</a:t>
            </a:fld>
            <a:endParaRPr lang="en-IN"/>
          </a:p>
        </p:txBody>
      </p:sp>
      <p:sp>
        <p:nvSpPr>
          <p:cNvPr id="5" name="Footer Placeholder 4">
            <a:extLst>
              <a:ext uri="{FF2B5EF4-FFF2-40B4-BE49-F238E27FC236}">
                <a16:creationId xmlns:a16="http://schemas.microsoft.com/office/drawing/2014/main" id="{0E1C0320-9218-6CC7-28D8-9407CA7670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3C758-3349-7244-FC01-15BFBCD8A65C}"/>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9299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F11F-59A6-C62C-C9A1-5471E4B13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CF0FC-591A-1C62-87B2-2587DAF2C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0E8B8-7DBC-F267-F764-E05AB1433CE1}"/>
              </a:ext>
            </a:extLst>
          </p:cNvPr>
          <p:cNvSpPr>
            <a:spLocks noGrp="1"/>
          </p:cNvSpPr>
          <p:nvPr>
            <p:ph type="dt" sz="half" idx="10"/>
          </p:nvPr>
        </p:nvSpPr>
        <p:spPr/>
        <p:txBody>
          <a:bodyPr/>
          <a:lstStyle/>
          <a:p>
            <a:fld id="{45AA013A-25B9-45A0-9AAA-86993DA53F08}" type="datetimeFigureOut">
              <a:rPr lang="en-IN" smtClean="0"/>
              <a:pPr/>
              <a:t>14-11-2024</a:t>
            </a:fld>
            <a:endParaRPr lang="en-IN"/>
          </a:p>
        </p:txBody>
      </p:sp>
      <p:sp>
        <p:nvSpPr>
          <p:cNvPr id="5" name="Footer Placeholder 4">
            <a:extLst>
              <a:ext uri="{FF2B5EF4-FFF2-40B4-BE49-F238E27FC236}">
                <a16:creationId xmlns:a16="http://schemas.microsoft.com/office/drawing/2014/main" id="{8E4A069B-75F7-D8ED-5497-560E0A26C6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49602-600C-4713-4A5A-8001B1AC527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85582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6438-6EF0-959E-7477-49A3E2BD6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E9F84-C542-20DE-5385-0CFC4F349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3C8CF0-B542-A2C3-ED52-769D9F22E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E5F8B-E214-A193-4AD5-9AC77A5A2E22}"/>
              </a:ext>
            </a:extLst>
          </p:cNvPr>
          <p:cNvSpPr>
            <a:spLocks noGrp="1"/>
          </p:cNvSpPr>
          <p:nvPr>
            <p:ph type="dt" sz="half" idx="10"/>
          </p:nvPr>
        </p:nvSpPr>
        <p:spPr/>
        <p:txBody>
          <a:bodyPr/>
          <a:lstStyle/>
          <a:p>
            <a:fld id="{45AA013A-25B9-45A0-9AAA-86993DA53F08}" type="datetimeFigureOut">
              <a:rPr lang="en-IN" smtClean="0"/>
              <a:pPr/>
              <a:t>14-11-2024</a:t>
            </a:fld>
            <a:endParaRPr lang="en-IN"/>
          </a:p>
        </p:txBody>
      </p:sp>
      <p:sp>
        <p:nvSpPr>
          <p:cNvPr id="6" name="Footer Placeholder 5">
            <a:extLst>
              <a:ext uri="{FF2B5EF4-FFF2-40B4-BE49-F238E27FC236}">
                <a16:creationId xmlns:a16="http://schemas.microsoft.com/office/drawing/2014/main" id="{E2965F36-1773-EED0-6F00-5275372FF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8B7A7D-A963-4116-2586-752C9A0ADA05}"/>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36394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37D3-7984-1843-4DF4-EDC12568A6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85190D-0033-B57F-86BA-B4822F4FE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E27762-E4E4-DD52-C139-0658492980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3B2F3F-4AF6-434E-993B-51CAE6A20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4CD2C-A8F7-5BF8-BEA9-626080E12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6EFA8A-D6C3-AF77-F97A-4BB4E6FCAF25}"/>
              </a:ext>
            </a:extLst>
          </p:cNvPr>
          <p:cNvSpPr>
            <a:spLocks noGrp="1"/>
          </p:cNvSpPr>
          <p:nvPr>
            <p:ph type="dt" sz="half" idx="10"/>
          </p:nvPr>
        </p:nvSpPr>
        <p:spPr/>
        <p:txBody>
          <a:bodyPr/>
          <a:lstStyle/>
          <a:p>
            <a:fld id="{45AA013A-25B9-45A0-9AAA-86993DA53F08}" type="datetimeFigureOut">
              <a:rPr lang="en-IN" smtClean="0"/>
              <a:pPr/>
              <a:t>14-11-2024</a:t>
            </a:fld>
            <a:endParaRPr lang="en-IN"/>
          </a:p>
        </p:txBody>
      </p:sp>
      <p:sp>
        <p:nvSpPr>
          <p:cNvPr id="8" name="Footer Placeholder 7">
            <a:extLst>
              <a:ext uri="{FF2B5EF4-FFF2-40B4-BE49-F238E27FC236}">
                <a16:creationId xmlns:a16="http://schemas.microsoft.com/office/drawing/2014/main" id="{89788343-98E4-8FED-B022-5BF85F698E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38947D-6C36-BE16-B9D7-D374C83B39B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151301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4561-4465-C7A0-8AC4-CC668ACA21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6860E4-B7E4-E81F-46D9-2B08D4AC6EE2}"/>
              </a:ext>
            </a:extLst>
          </p:cNvPr>
          <p:cNvSpPr>
            <a:spLocks noGrp="1"/>
          </p:cNvSpPr>
          <p:nvPr>
            <p:ph type="dt" sz="half" idx="10"/>
          </p:nvPr>
        </p:nvSpPr>
        <p:spPr/>
        <p:txBody>
          <a:bodyPr/>
          <a:lstStyle/>
          <a:p>
            <a:fld id="{45AA013A-25B9-45A0-9AAA-86993DA53F08}" type="datetimeFigureOut">
              <a:rPr lang="en-IN" smtClean="0"/>
              <a:pPr/>
              <a:t>14-11-2024</a:t>
            </a:fld>
            <a:endParaRPr lang="en-IN"/>
          </a:p>
        </p:txBody>
      </p:sp>
      <p:sp>
        <p:nvSpPr>
          <p:cNvPr id="4" name="Footer Placeholder 3">
            <a:extLst>
              <a:ext uri="{FF2B5EF4-FFF2-40B4-BE49-F238E27FC236}">
                <a16:creationId xmlns:a16="http://schemas.microsoft.com/office/drawing/2014/main" id="{79FAB823-6BB9-2109-B769-F355880BC8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4090F7-F34B-BDFD-74E9-82D051BEB9E8}"/>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66716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3AC81-863B-11CF-7FDA-9A95BEA03C2B}"/>
              </a:ext>
            </a:extLst>
          </p:cNvPr>
          <p:cNvSpPr>
            <a:spLocks noGrp="1"/>
          </p:cNvSpPr>
          <p:nvPr>
            <p:ph type="dt" sz="half" idx="10"/>
          </p:nvPr>
        </p:nvSpPr>
        <p:spPr/>
        <p:txBody>
          <a:bodyPr/>
          <a:lstStyle/>
          <a:p>
            <a:fld id="{45AA013A-25B9-45A0-9AAA-86993DA53F08}" type="datetimeFigureOut">
              <a:rPr lang="en-IN" smtClean="0"/>
              <a:pPr/>
              <a:t>14-11-2024</a:t>
            </a:fld>
            <a:endParaRPr lang="en-IN"/>
          </a:p>
        </p:txBody>
      </p:sp>
      <p:sp>
        <p:nvSpPr>
          <p:cNvPr id="3" name="Footer Placeholder 2">
            <a:extLst>
              <a:ext uri="{FF2B5EF4-FFF2-40B4-BE49-F238E27FC236}">
                <a16:creationId xmlns:a16="http://schemas.microsoft.com/office/drawing/2014/main" id="{3544D250-CD0A-AFEE-A3BD-77427FF200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760054-1473-5214-3F45-9C08C5812661}"/>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78897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8423-27EA-6BB4-FA53-D1347AC8C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FE41E3-B450-9F59-E301-98647A0B17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0D6AA-23AA-386B-69E5-30865DC40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65DCF-E699-5491-471D-E9A82ACCFF0E}"/>
              </a:ext>
            </a:extLst>
          </p:cNvPr>
          <p:cNvSpPr>
            <a:spLocks noGrp="1"/>
          </p:cNvSpPr>
          <p:nvPr>
            <p:ph type="dt" sz="half" idx="10"/>
          </p:nvPr>
        </p:nvSpPr>
        <p:spPr/>
        <p:txBody>
          <a:bodyPr/>
          <a:lstStyle/>
          <a:p>
            <a:fld id="{45AA013A-25B9-45A0-9AAA-86993DA53F08}" type="datetimeFigureOut">
              <a:rPr lang="en-IN" smtClean="0"/>
              <a:pPr/>
              <a:t>14-11-2024</a:t>
            </a:fld>
            <a:endParaRPr lang="en-IN"/>
          </a:p>
        </p:txBody>
      </p:sp>
      <p:sp>
        <p:nvSpPr>
          <p:cNvPr id="6" name="Footer Placeholder 5">
            <a:extLst>
              <a:ext uri="{FF2B5EF4-FFF2-40B4-BE49-F238E27FC236}">
                <a16:creationId xmlns:a16="http://schemas.microsoft.com/office/drawing/2014/main" id="{8974BEA7-454C-7314-FF7C-C034883857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766AC-EC7F-94CE-634E-877FE6EF05E1}"/>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96324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7970-7893-6770-D390-6166F680D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45538C-C5B1-B6F3-9D00-261A6A598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5CCF34-6013-8163-F487-02EACF51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51F65-428D-90C9-0306-9B6585FD13D4}"/>
              </a:ext>
            </a:extLst>
          </p:cNvPr>
          <p:cNvSpPr>
            <a:spLocks noGrp="1"/>
          </p:cNvSpPr>
          <p:nvPr>
            <p:ph type="dt" sz="half" idx="10"/>
          </p:nvPr>
        </p:nvSpPr>
        <p:spPr/>
        <p:txBody>
          <a:bodyPr/>
          <a:lstStyle/>
          <a:p>
            <a:fld id="{45AA013A-25B9-45A0-9AAA-86993DA53F08}" type="datetimeFigureOut">
              <a:rPr lang="en-IN" smtClean="0"/>
              <a:pPr/>
              <a:t>14-11-2024</a:t>
            </a:fld>
            <a:endParaRPr lang="en-IN"/>
          </a:p>
        </p:txBody>
      </p:sp>
      <p:sp>
        <p:nvSpPr>
          <p:cNvPr id="6" name="Footer Placeholder 5">
            <a:extLst>
              <a:ext uri="{FF2B5EF4-FFF2-40B4-BE49-F238E27FC236}">
                <a16:creationId xmlns:a16="http://schemas.microsoft.com/office/drawing/2014/main" id="{7177F0A6-7C72-A6E6-54EC-C1C40AFA2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B0419-D635-F3A8-327D-4CD033B7A587}"/>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9055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F5BB0-BC1D-223F-A810-6BA2B328E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DB2490-BDEF-82DC-6749-AA143A7D8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37E66-3A26-5422-D8E8-8D13AF346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A013A-25B9-45A0-9AAA-86993DA53F08}" type="datetimeFigureOut">
              <a:rPr lang="en-IN" smtClean="0"/>
              <a:pPr/>
              <a:t>14-11-2024</a:t>
            </a:fld>
            <a:endParaRPr lang="en-IN"/>
          </a:p>
        </p:txBody>
      </p:sp>
      <p:sp>
        <p:nvSpPr>
          <p:cNvPr id="5" name="Footer Placeholder 4">
            <a:extLst>
              <a:ext uri="{FF2B5EF4-FFF2-40B4-BE49-F238E27FC236}">
                <a16:creationId xmlns:a16="http://schemas.microsoft.com/office/drawing/2014/main" id="{2FCE24BB-DE37-169D-9995-9D73D5539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58A0E0-735B-ABC6-F17F-D42ED9D88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47632-1E11-4065-B9E5-98A948FE5CE4}" type="slidenum">
              <a:rPr lang="en-IN" smtClean="0"/>
              <a:pPr/>
              <a:t>‹#›</a:t>
            </a:fld>
            <a:endParaRPr lang="en-IN"/>
          </a:p>
        </p:txBody>
      </p:sp>
    </p:spTree>
    <p:extLst>
      <p:ext uri="{BB962C8B-B14F-4D97-AF65-F5344CB8AC3E}">
        <p14:creationId xmlns:p14="http://schemas.microsoft.com/office/powerpoint/2010/main" val="314512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421524" y="793535"/>
            <a:ext cx="10989081" cy="3416279"/>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sz="3600" b="1" dirty="0">
                <a:latin typeface="Nunito Sans"/>
              </a:rPr>
              <a:t>		</a:t>
            </a:r>
          </a:p>
          <a:p>
            <a:pPr fontAlgn="base">
              <a:lnSpc>
                <a:spcPct val="150000"/>
              </a:lnSpc>
            </a:pPr>
            <a:r>
              <a:rPr lang="en-US" sz="3600" b="1" dirty="0">
                <a:latin typeface="Nunito Sans"/>
              </a:rPr>
              <a:t>		</a:t>
            </a:r>
          </a:p>
          <a:p>
            <a:pPr fontAlgn="base">
              <a:lnSpc>
                <a:spcPct val="150000"/>
              </a:lnSpc>
            </a:pPr>
            <a:r>
              <a:rPr lang="en-US" sz="3600" b="1" dirty="0">
                <a:latin typeface="Nunito Sans"/>
              </a:rPr>
              <a:t>	    INTRODUCTION TO MACHINE LEARNING</a:t>
            </a:r>
          </a:p>
          <a:p>
            <a:pPr fontAlgn="base">
              <a:lnSpc>
                <a:spcPct val="150000"/>
              </a:lnSpc>
            </a:pPr>
            <a:r>
              <a:rPr lang="en-US" sz="3600" b="1" dirty="0">
                <a:latin typeface="Nunito Sans"/>
              </a:rPr>
              <a:t>					- UNIT 1</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859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AE21D0B-330A-6A6F-5714-F8A32B4B095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6D63AF7-C9BD-A255-0CFF-C85AEF7A217F}"/>
              </a:ext>
            </a:extLst>
          </p:cNvPr>
          <p:cNvSpPr txBox="1"/>
          <p:nvPr/>
        </p:nvSpPr>
        <p:spPr>
          <a:xfrm>
            <a:off x="460375" y="1167627"/>
            <a:ext cx="10989081" cy="517060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The </a:t>
            </a:r>
            <a:r>
              <a:rPr lang="en-US" sz="2000" b="1" dirty="0">
                <a:latin typeface="Nunito Sans" pitchFamily="2" charset="0"/>
              </a:rPr>
              <a:t>hypothesis space</a:t>
            </a:r>
            <a:r>
              <a:rPr lang="en-US" sz="2000" dirty="0">
                <a:latin typeface="Nunito Sans" pitchFamily="2" charset="0"/>
              </a:rPr>
              <a:t> in machine learning is the set of all possible models or functions that a learning algorithm can choose from to fit a given dataset. It includes every potential hypothesis (or function) that could map inputs to outputs based on the training data.</a:t>
            </a:r>
          </a:p>
          <a:p>
            <a:pPr>
              <a:lnSpc>
                <a:spcPct val="150000"/>
              </a:lnSpc>
            </a:pPr>
            <a:r>
              <a:rPr lang="en-US" sz="2000" b="1" dirty="0">
                <a:latin typeface="Nunito Sans" pitchFamily="2" charset="0"/>
              </a:rPr>
              <a:t>Why It’s Essential</a:t>
            </a:r>
          </a:p>
          <a:p>
            <a:pPr>
              <a:lnSpc>
                <a:spcPct val="150000"/>
              </a:lnSpc>
              <a:buFont typeface="Arial" panose="020B0604020202020204" pitchFamily="34" charset="0"/>
              <a:buChar char="•"/>
            </a:pPr>
            <a:r>
              <a:rPr lang="en-US" sz="2000" b="1" dirty="0">
                <a:latin typeface="Nunito Sans" pitchFamily="2" charset="0"/>
              </a:rPr>
              <a:t>Defines Learning Scope</a:t>
            </a:r>
            <a:r>
              <a:rPr lang="en-US" sz="2000" dirty="0">
                <a:latin typeface="Nunito Sans" pitchFamily="2" charset="0"/>
              </a:rPr>
              <a:t>: The hypothesis space determines the complexity and flexibility of the models, influencing what patterns or relationships the model can learn from the data.</a:t>
            </a:r>
          </a:p>
          <a:p>
            <a:pPr>
              <a:lnSpc>
                <a:spcPct val="150000"/>
              </a:lnSpc>
              <a:buFont typeface="Arial" panose="020B0604020202020204" pitchFamily="34" charset="0"/>
              <a:buChar char="•"/>
            </a:pPr>
            <a:r>
              <a:rPr lang="en-US" sz="2000" b="1" dirty="0">
                <a:latin typeface="Nunito Sans" pitchFamily="2" charset="0"/>
              </a:rPr>
              <a:t>Affects Generalization</a:t>
            </a:r>
            <a:r>
              <a:rPr lang="en-US" sz="2000" dirty="0">
                <a:latin typeface="Nunito Sans" pitchFamily="2" charset="0"/>
              </a:rPr>
              <a:t>: A too-large hypothesis space can lead to overfitting, where the model learns noise instead of patterns. A too-small hypothesis space may underfit, missing important data relationships.</a:t>
            </a:r>
          </a:p>
          <a:p>
            <a:pPr>
              <a:lnSpc>
                <a:spcPct val="150000"/>
              </a:lnSpc>
              <a:buFont typeface="Arial" panose="020B0604020202020204" pitchFamily="34" charset="0"/>
              <a:buChar char="•"/>
            </a:pPr>
            <a:r>
              <a:rPr lang="en-US" sz="2000" b="1" dirty="0">
                <a:latin typeface="Nunito Sans" pitchFamily="2" charset="0"/>
              </a:rPr>
              <a:t>Guides Model Selection</a:t>
            </a:r>
            <a:r>
              <a:rPr lang="en-US" sz="2000" dirty="0">
                <a:latin typeface="Nunito Sans" pitchFamily="2" charset="0"/>
              </a:rPr>
              <a:t>: Choosing an appropriate hypothesis space helps balance model accuracy with computational efficiency and generalization ability on new data.</a:t>
            </a:r>
          </a:p>
        </p:txBody>
      </p:sp>
      <p:sp>
        <p:nvSpPr>
          <p:cNvPr id="115" name="Google Shape;115;p3">
            <a:extLst>
              <a:ext uri="{FF2B5EF4-FFF2-40B4-BE49-F238E27FC236}">
                <a16:creationId xmlns:a16="http://schemas.microsoft.com/office/drawing/2014/main" id="{A6D14C27-0E6D-BAC3-CB41-ED11D46FEFE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966E72D-76A9-F8C9-B479-1F6633BDBE4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HYPOTHESIS SPACE </a:t>
            </a:r>
          </a:p>
        </p:txBody>
      </p:sp>
      <p:pic>
        <p:nvPicPr>
          <p:cNvPr id="117" name="Google Shape;117;p3">
            <a:extLst>
              <a:ext uri="{FF2B5EF4-FFF2-40B4-BE49-F238E27FC236}">
                <a16:creationId xmlns:a16="http://schemas.microsoft.com/office/drawing/2014/main" id="{539D2910-CAAC-C593-49AA-E0CD1DA023E8}"/>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923C3153-B40A-2EE0-73D7-24CDC4AFCB9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CD825A3-E785-4988-8AD7-BE807C7EFE20}"/>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20B332B4-91F9-7F41-108F-843F96E2E34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F2ADD15-FCA9-E6A1-B787-E46BA37E7EC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E5D78D6-CA22-79BA-2F44-4802431320F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228DB82-2763-3AAC-5B89-7F4443E4412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F001FBB-13AE-2DA5-8D90-13A4E52458F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AFF73DA6-7A10-E4A6-2776-5C5A90E0B34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940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22D8962-8F88-6D8B-1149-435928D3725E}"/>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56E62E7-E706-0C82-8112-3DD24A6BB967}"/>
              </a:ext>
            </a:extLst>
          </p:cNvPr>
          <p:cNvSpPr txBox="1"/>
          <p:nvPr/>
        </p:nvSpPr>
        <p:spPr>
          <a:xfrm>
            <a:off x="460375" y="1167627"/>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Inductive bias </a:t>
            </a:r>
            <a:r>
              <a:rPr lang="en-US" sz="2000" dirty="0">
                <a:latin typeface="Nunito Sans" pitchFamily="2" charset="0"/>
              </a:rPr>
              <a:t>is the set of assumptions a machine learning model makes to predict outputs for unseen inputs based on its training data. It provides the model with a "preference" toward certain solutions, which helps it generalize effectively from limited data.</a:t>
            </a:r>
          </a:p>
          <a:p>
            <a:pPr>
              <a:lnSpc>
                <a:spcPct val="150000"/>
              </a:lnSpc>
            </a:pPr>
            <a:r>
              <a:rPr lang="en-US" sz="2000" b="1" dirty="0">
                <a:latin typeface="Nunito Sans" pitchFamily="2" charset="0"/>
              </a:rPr>
              <a:t>Purpose</a:t>
            </a:r>
            <a:r>
              <a:rPr lang="en-US" sz="2000" dirty="0">
                <a:latin typeface="Nunito Sans" pitchFamily="2" charset="0"/>
              </a:rPr>
              <a:t>:</a:t>
            </a:r>
          </a:p>
          <a:p>
            <a:pPr marL="342900" indent="-342900">
              <a:lnSpc>
                <a:spcPct val="150000"/>
              </a:lnSpc>
              <a:buFont typeface="Arial" panose="020B0604020202020204" pitchFamily="34" charset="0"/>
              <a:buChar char="•"/>
            </a:pPr>
            <a:r>
              <a:rPr lang="en-US" sz="2000" b="1" dirty="0">
                <a:latin typeface="Nunito Sans" pitchFamily="2" charset="0"/>
              </a:rPr>
              <a:t>Generalization</a:t>
            </a:r>
            <a:r>
              <a:rPr lang="en-US" sz="2000" dirty="0">
                <a:latin typeface="Nunito Sans" pitchFamily="2" charset="0"/>
              </a:rPr>
              <a:t>: Inductive bias enables a model to go beyond the training data, predicting patterns it hasn't explicitly seen.</a:t>
            </a:r>
          </a:p>
          <a:p>
            <a:pPr marL="342900" indent="-342900">
              <a:lnSpc>
                <a:spcPct val="150000"/>
              </a:lnSpc>
              <a:buFont typeface="Arial" panose="020B0604020202020204" pitchFamily="34" charset="0"/>
              <a:buChar char="•"/>
            </a:pPr>
            <a:r>
              <a:rPr lang="en-US" sz="2000" b="1" dirty="0">
                <a:latin typeface="Nunito Sans" pitchFamily="2" charset="0"/>
              </a:rPr>
              <a:t>Guiding Hypothesis Selection: </a:t>
            </a:r>
            <a:r>
              <a:rPr lang="en-US" sz="2000" dirty="0">
                <a:latin typeface="Nunito Sans" pitchFamily="2" charset="0"/>
              </a:rPr>
              <a:t>By narrowing down the hypothesis space, inductive bias helps the model focus on likely solutions rather than exploring every possible one.</a:t>
            </a:r>
          </a:p>
          <a:p>
            <a:pPr marL="342900" indent="-342900">
              <a:lnSpc>
                <a:spcPct val="150000"/>
              </a:lnSpc>
              <a:buFont typeface="Arial" panose="020B0604020202020204" pitchFamily="34" charset="0"/>
              <a:buChar char="•"/>
            </a:pPr>
            <a:endParaRPr lang="en-US" sz="2000" dirty="0">
              <a:latin typeface="Nunito Sans" pitchFamily="2" charset="0"/>
            </a:endParaRPr>
          </a:p>
          <a:p>
            <a:pPr>
              <a:lnSpc>
                <a:spcPct val="150000"/>
              </a:lnSpc>
            </a:pPr>
            <a:r>
              <a:rPr lang="en-US" sz="2000" b="1" dirty="0">
                <a:latin typeface="Nunito Sans" pitchFamily="2" charset="0"/>
              </a:rPr>
              <a:t>Types of Inductive Bias:</a:t>
            </a:r>
          </a:p>
          <a:p>
            <a:pPr marL="457200" indent="-457200">
              <a:lnSpc>
                <a:spcPct val="150000"/>
              </a:lnSpc>
              <a:buAutoNum type="arabicPeriod"/>
            </a:pPr>
            <a:r>
              <a:rPr lang="en-US" sz="2000" dirty="0">
                <a:latin typeface="Nunito Sans" pitchFamily="2" charset="0"/>
              </a:rPr>
              <a:t>Language Bias</a:t>
            </a:r>
          </a:p>
          <a:p>
            <a:pPr marL="457200" indent="-457200">
              <a:lnSpc>
                <a:spcPct val="150000"/>
              </a:lnSpc>
              <a:buAutoNum type="arabicPeriod"/>
            </a:pPr>
            <a:r>
              <a:rPr lang="en-US" sz="2000" dirty="0">
                <a:latin typeface="Nunito Sans" pitchFamily="2" charset="0"/>
              </a:rPr>
              <a:t>Search Bias</a:t>
            </a:r>
          </a:p>
        </p:txBody>
      </p:sp>
      <p:sp>
        <p:nvSpPr>
          <p:cNvPr id="115" name="Google Shape;115;p3">
            <a:extLst>
              <a:ext uri="{FF2B5EF4-FFF2-40B4-BE49-F238E27FC236}">
                <a16:creationId xmlns:a16="http://schemas.microsoft.com/office/drawing/2014/main" id="{B8F69611-4EDC-A41B-7F6E-7E2A358C03C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9812DEE-81E6-1AED-0D2C-48BB103A2E7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INDUCTIVE BIAS </a:t>
            </a:r>
          </a:p>
        </p:txBody>
      </p:sp>
      <p:pic>
        <p:nvPicPr>
          <p:cNvPr id="117" name="Google Shape;117;p3">
            <a:extLst>
              <a:ext uri="{FF2B5EF4-FFF2-40B4-BE49-F238E27FC236}">
                <a16:creationId xmlns:a16="http://schemas.microsoft.com/office/drawing/2014/main" id="{F866590E-9227-4F0B-0E43-433140DD913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76C8D032-7295-D0D3-0A9C-DC0DD229996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975B6C5-44BB-15BE-7F9E-A15BAC077DDB}"/>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8A42A19-40B9-F8E2-444E-BA50632E546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1D312AD-3514-8B68-8B95-03CEEB965A5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5788DD57-5F9E-09BC-4D71-E62D1CF76A9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22B70F8-B6B0-6673-59DA-027FE47ACC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6301D27F-6DB9-2BA1-C72C-0F8C4F3DDC0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9F2D6713-4B3A-40F3-F4A3-C4796B350DB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4667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9D10997-2491-F7F0-D9F2-39C18A103AF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78B18F5-CA14-7577-534F-CA009F638466}"/>
              </a:ext>
            </a:extLst>
          </p:cNvPr>
          <p:cNvSpPr txBox="1"/>
          <p:nvPr/>
        </p:nvSpPr>
        <p:spPr>
          <a:xfrm>
            <a:off x="460375" y="1167627"/>
            <a:ext cx="10989081" cy="517060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Generalization refers to a model's ability to make accurate predictions on new, unseen data, based on patterns learned from the training data. It is a key goal, as a model that generalizes well performs well not only on the training data but also on previously unseen test data.</a:t>
            </a:r>
          </a:p>
          <a:p>
            <a:pPr marL="342900" indent="-342900">
              <a:lnSpc>
                <a:spcPct val="150000"/>
              </a:lnSpc>
              <a:buFont typeface="Arial" panose="020B0604020202020204" pitchFamily="34" charset="0"/>
              <a:buChar char="•"/>
            </a:pPr>
            <a:r>
              <a:rPr lang="en-US" sz="2000" b="1" dirty="0">
                <a:latin typeface="Nunito Sans" pitchFamily="2" charset="0"/>
              </a:rPr>
              <a:t>Good generalization </a:t>
            </a:r>
            <a:r>
              <a:rPr lang="en-US" sz="2000" dirty="0">
                <a:latin typeface="Nunito Sans" pitchFamily="2" charset="0"/>
              </a:rPr>
              <a:t>means the model can handle new data effectively.</a:t>
            </a:r>
          </a:p>
          <a:p>
            <a:pPr marL="342900" indent="-342900">
              <a:lnSpc>
                <a:spcPct val="150000"/>
              </a:lnSpc>
              <a:buFont typeface="Arial" panose="020B0604020202020204" pitchFamily="34" charset="0"/>
              <a:buChar char="•"/>
            </a:pPr>
            <a:r>
              <a:rPr lang="en-US" sz="2000" b="1" dirty="0">
                <a:latin typeface="Nunito Sans" pitchFamily="2" charset="0"/>
              </a:rPr>
              <a:t>Overfitting</a:t>
            </a:r>
            <a:r>
              <a:rPr lang="en-US" sz="2000" dirty="0">
                <a:latin typeface="Nunito Sans" pitchFamily="2" charset="0"/>
              </a:rPr>
              <a:t> occurs when the model is too specific to the training data and performs poorly on new data.</a:t>
            </a:r>
          </a:p>
          <a:p>
            <a:pPr marL="342900" indent="-342900">
              <a:lnSpc>
                <a:spcPct val="150000"/>
              </a:lnSpc>
              <a:buFont typeface="Arial" panose="020B0604020202020204" pitchFamily="34" charset="0"/>
              <a:buChar char="•"/>
            </a:pPr>
            <a:r>
              <a:rPr lang="en-US" sz="2000" b="1" dirty="0">
                <a:latin typeface="Nunito Sans" pitchFamily="2" charset="0"/>
              </a:rPr>
              <a:t>Underfitting</a:t>
            </a:r>
            <a:r>
              <a:rPr lang="en-US" sz="2000" dirty="0">
                <a:latin typeface="Nunito Sans" pitchFamily="2" charset="0"/>
              </a:rPr>
              <a:t> occurs when the model is too simple to capture the underlying patterns in the data.</a:t>
            </a:r>
          </a:p>
          <a:p>
            <a:pPr marL="342900" indent="-342900">
              <a:lnSpc>
                <a:spcPct val="150000"/>
              </a:lnSpc>
              <a:buFont typeface="Arial" panose="020B0604020202020204" pitchFamily="34" charset="0"/>
              <a:buChar char="•"/>
            </a:pPr>
            <a:r>
              <a:rPr lang="en-US" sz="2000" dirty="0">
                <a:latin typeface="Nunito Sans" pitchFamily="2" charset="0"/>
              </a:rPr>
              <a:t>The </a:t>
            </a:r>
            <a:r>
              <a:rPr lang="en-US" sz="2000" b="1" dirty="0">
                <a:latin typeface="Nunito Sans" pitchFamily="2" charset="0"/>
              </a:rPr>
              <a:t>bias-variance tradeoff </a:t>
            </a:r>
            <a:r>
              <a:rPr lang="en-US" sz="2000" dirty="0">
                <a:latin typeface="Nunito Sans" pitchFamily="2" charset="0"/>
              </a:rPr>
              <a:t>affects generalization: models with high bias may underfit, while those with high variance may overfit.</a:t>
            </a:r>
          </a:p>
          <a:p>
            <a:pPr marL="342900" indent="-342900">
              <a:lnSpc>
                <a:spcPct val="150000"/>
              </a:lnSpc>
              <a:buFont typeface="Arial" panose="020B0604020202020204" pitchFamily="34" charset="0"/>
              <a:buChar char="•"/>
            </a:pPr>
            <a:r>
              <a:rPr lang="en-US" sz="2000" dirty="0">
                <a:latin typeface="Nunito Sans" pitchFamily="2" charset="0"/>
              </a:rPr>
              <a:t>Techniques like regularization help prevent overfitting and improve generalization.</a:t>
            </a:r>
          </a:p>
        </p:txBody>
      </p:sp>
      <p:sp>
        <p:nvSpPr>
          <p:cNvPr id="115" name="Google Shape;115;p3">
            <a:extLst>
              <a:ext uri="{FF2B5EF4-FFF2-40B4-BE49-F238E27FC236}">
                <a16:creationId xmlns:a16="http://schemas.microsoft.com/office/drawing/2014/main" id="{A3B9EA21-B4F4-C673-378B-78432B20CD4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6FFDD22-BDE6-3E8E-0A84-E914661AEA3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GENERALIZATION</a:t>
            </a:r>
          </a:p>
        </p:txBody>
      </p:sp>
      <p:pic>
        <p:nvPicPr>
          <p:cNvPr id="117" name="Google Shape;117;p3">
            <a:extLst>
              <a:ext uri="{FF2B5EF4-FFF2-40B4-BE49-F238E27FC236}">
                <a16:creationId xmlns:a16="http://schemas.microsoft.com/office/drawing/2014/main" id="{BB15FDE5-1DFD-E4EF-9A4D-C8FE3C01B8A7}"/>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E96BDF7E-A8BA-5CBD-CC19-95DE3890037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6AAA179-B6D6-74C1-574D-D5F0C1C53BDE}"/>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62FFD579-7FA5-DF03-0540-32740B12B4F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F9E0E0F-CA3D-BE5A-0102-F43E10293A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96B611B6-E754-ED42-77DB-A4F9AE57F74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DF3A458-5BCD-1BD7-105D-557D2D348E1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BFB6185-2D2F-3AFA-A028-4965C2993A0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272014A-010A-B572-212A-76B4898F33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393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E6A82E4-78D1-6CE3-BA45-11F892196269}"/>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00ADA7B-6E28-31A7-6F81-5770E58E7C32}"/>
              </a:ext>
            </a:extLst>
          </p:cNvPr>
          <p:cNvSpPr txBox="1"/>
          <p:nvPr/>
        </p:nvSpPr>
        <p:spPr>
          <a:xfrm>
            <a:off x="460375" y="747907"/>
            <a:ext cx="10989081"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1. </a:t>
            </a:r>
            <a:r>
              <a:rPr lang="en-US" sz="2000" b="1" dirty="0">
                <a:latin typeface="Nunito Sans" pitchFamily="2" charset="0"/>
              </a:rPr>
              <a:t>Bias</a:t>
            </a:r>
            <a:r>
              <a:rPr lang="en-US" sz="2000" dirty="0">
                <a:latin typeface="Nunito Sans" pitchFamily="2" charset="0"/>
              </a:rPr>
              <a:t>:</a:t>
            </a:r>
          </a:p>
          <a:p>
            <a:pPr>
              <a:lnSpc>
                <a:spcPct val="150000"/>
              </a:lnSpc>
            </a:pPr>
            <a:r>
              <a:rPr lang="en-US" sz="2000" dirty="0">
                <a:latin typeface="Nunito Sans" pitchFamily="2" charset="0"/>
              </a:rPr>
              <a:t>Definition: Bias refers to the error done by overly simplistic assumptions made by the model.</a:t>
            </a:r>
          </a:p>
          <a:p>
            <a:pPr>
              <a:lnSpc>
                <a:spcPct val="150000"/>
              </a:lnSpc>
            </a:pPr>
            <a:r>
              <a:rPr lang="en-US" sz="2000" dirty="0">
                <a:latin typeface="Nunito Sans" pitchFamily="2" charset="0"/>
              </a:rPr>
              <a:t>Effect: High bias means the model is too simple to capture the underlying patterns in the data, leading to underfitting.</a:t>
            </a:r>
          </a:p>
          <a:p>
            <a:pPr>
              <a:lnSpc>
                <a:spcPct val="150000"/>
              </a:lnSpc>
            </a:pPr>
            <a:r>
              <a:rPr lang="en-US" sz="2000" dirty="0">
                <a:latin typeface="Nunito Sans" pitchFamily="2" charset="0"/>
              </a:rPr>
              <a:t>Result: A model with high bias will have poor performance on both training and test data because it cannot represent the complexity of the data.</a:t>
            </a:r>
          </a:p>
          <a:p>
            <a:pPr>
              <a:lnSpc>
                <a:spcPct val="150000"/>
              </a:lnSpc>
            </a:pPr>
            <a:r>
              <a:rPr lang="en-US" sz="2000" dirty="0">
                <a:latin typeface="Nunito Sans" pitchFamily="2" charset="0"/>
              </a:rPr>
              <a:t>2. </a:t>
            </a:r>
            <a:r>
              <a:rPr lang="en-US" sz="2000" b="1" dirty="0">
                <a:latin typeface="Nunito Sans" pitchFamily="2" charset="0"/>
              </a:rPr>
              <a:t>Variance</a:t>
            </a:r>
            <a:r>
              <a:rPr lang="en-US" sz="2000" dirty="0">
                <a:latin typeface="Nunito Sans" pitchFamily="2" charset="0"/>
              </a:rPr>
              <a:t>:</a:t>
            </a:r>
          </a:p>
          <a:p>
            <a:pPr>
              <a:lnSpc>
                <a:spcPct val="150000"/>
              </a:lnSpc>
            </a:pPr>
            <a:r>
              <a:rPr lang="en-US" sz="2000" dirty="0">
                <a:latin typeface="Nunito Sans" pitchFamily="2" charset="0"/>
              </a:rPr>
              <a:t>Definition: Variance refers to the error introduced by the model’s sensitivity to small fluctuations or noise in the training data.</a:t>
            </a:r>
          </a:p>
          <a:p>
            <a:pPr>
              <a:lnSpc>
                <a:spcPct val="150000"/>
              </a:lnSpc>
            </a:pPr>
            <a:r>
              <a:rPr lang="en-US" sz="2000" dirty="0">
                <a:latin typeface="Nunito Sans" pitchFamily="2" charset="0"/>
              </a:rPr>
              <a:t>Effect: High variance means the model is too complex and overfits, learning the noise and details of the training set rather than the underlying pattern.</a:t>
            </a:r>
          </a:p>
          <a:p>
            <a:pPr>
              <a:lnSpc>
                <a:spcPct val="150000"/>
              </a:lnSpc>
            </a:pPr>
            <a:r>
              <a:rPr lang="en-US" sz="2000" dirty="0">
                <a:latin typeface="Nunito Sans" pitchFamily="2" charset="0"/>
              </a:rPr>
              <a:t>Result: A model with high variance will perform well on training data but poorly on new, unseen test data because it has "memorized" the training examples.</a:t>
            </a:r>
          </a:p>
        </p:txBody>
      </p:sp>
      <p:sp>
        <p:nvSpPr>
          <p:cNvPr id="115" name="Google Shape;115;p3">
            <a:extLst>
              <a:ext uri="{FF2B5EF4-FFF2-40B4-BE49-F238E27FC236}">
                <a16:creationId xmlns:a16="http://schemas.microsoft.com/office/drawing/2014/main" id="{E08AEFE1-0C86-A8EF-1161-982B31D8FD9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DD90395-107D-352A-E43C-E7B3B366CA2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a:t>
            </a:r>
          </a:p>
        </p:txBody>
      </p:sp>
      <p:pic>
        <p:nvPicPr>
          <p:cNvPr id="117" name="Google Shape;117;p3">
            <a:extLst>
              <a:ext uri="{FF2B5EF4-FFF2-40B4-BE49-F238E27FC236}">
                <a16:creationId xmlns:a16="http://schemas.microsoft.com/office/drawing/2014/main" id="{55F6E85F-A8A4-D383-EE4D-88DEC435137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E41AC637-E80B-1729-8A31-B65A9F38F18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D825EAC9-818B-5DE4-155B-7A8A9F80138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12D8D95-03BF-F208-3C3B-D198234DC84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1A72144-7679-EFC8-C9E7-76E6D135C43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1237C759-DC3B-EBCC-7A72-7F4E0CF217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4E949CF-AC84-C8CB-EAAE-D340CBF1AF1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51779F72-A598-ED9A-1B6C-8E8AD56C46B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FCAE894-659B-344F-4188-E097CE2FBE7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54717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09EEF7C-E4B6-C00F-D2F2-804822C554D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467262F6-9004-8E22-BEF7-F5118D74BED0}"/>
              </a:ext>
            </a:extLst>
          </p:cNvPr>
          <p:cNvSpPr txBox="1"/>
          <p:nvPr/>
        </p:nvSpPr>
        <p:spPr>
          <a:xfrm>
            <a:off x="460375" y="1167627"/>
            <a:ext cx="10989081" cy="2585283"/>
          </a:xfrm>
          <a:prstGeom prst="rect">
            <a:avLst/>
          </a:prstGeom>
          <a:noFill/>
          <a:ln>
            <a:noFill/>
          </a:ln>
        </p:spPr>
        <p:txBody>
          <a:bodyPr spcFirstLastPara="1" wrap="square" lIns="91425" tIns="45700" rIns="91425" bIns="45700" anchor="t" anchorCtr="0">
            <a:spAutoFit/>
          </a:bodyPr>
          <a:lstStyle/>
          <a:p>
            <a:pPr>
              <a:lnSpc>
                <a:spcPct val="150000"/>
              </a:lnSpc>
            </a:pPr>
            <a:endParaRPr lang="en-US" sz="3600" b="1" dirty="0">
              <a:latin typeface="Nunito Sans" pitchFamily="2" charset="0"/>
            </a:endParaRPr>
          </a:p>
          <a:p>
            <a:pPr>
              <a:lnSpc>
                <a:spcPct val="150000"/>
              </a:lnSpc>
            </a:pPr>
            <a:endParaRPr lang="en-US" sz="3600" b="1" dirty="0">
              <a:latin typeface="Nunito Sans" pitchFamily="2" charset="0"/>
            </a:endParaRPr>
          </a:p>
          <a:p>
            <a:pPr>
              <a:lnSpc>
                <a:spcPct val="150000"/>
              </a:lnSpc>
            </a:pPr>
            <a:r>
              <a:rPr lang="en-US" sz="3600" b="1" dirty="0">
                <a:latin typeface="Nunito Sans" pitchFamily="2" charset="0"/>
              </a:rPr>
              <a:t>				THANK YOU..</a:t>
            </a:r>
          </a:p>
        </p:txBody>
      </p:sp>
      <p:sp>
        <p:nvSpPr>
          <p:cNvPr id="115" name="Google Shape;115;p3">
            <a:extLst>
              <a:ext uri="{FF2B5EF4-FFF2-40B4-BE49-F238E27FC236}">
                <a16:creationId xmlns:a16="http://schemas.microsoft.com/office/drawing/2014/main" id="{85E2AF02-6F1B-724C-6CD7-D41B9560163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C0AFA89-A6C2-AC74-16EF-56C65A20E4E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 VISUALIZATION</a:t>
            </a:r>
          </a:p>
        </p:txBody>
      </p:sp>
      <p:pic>
        <p:nvPicPr>
          <p:cNvPr id="117" name="Google Shape;117;p3">
            <a:extLst>
              <a:ext uri="{FF2B5EF4-FFF2-40B4-BE49-F238E27FC236}">
                <a16:creationId xmlns:a16="http://schemas.microsoft.com/office/drawing/2014/main" id="{26363FC3-3F7D-6E08-B59B-37BCAA2BA9F8}"/>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51D429F0-0464-B206-74C1-F05EDC41437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BDF4EFD8-5763-40C9-029F-788DB42E4BD9}"/>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402DC1A7-104C-78D4-9D7A-A4320E9C0D0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50F72D7-8AB4-76D8-0B5C-8A2D546C698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CB1BACA-0889-8A17-B0B9-2013555D16C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3D8DBFB-6BD6-DA48-E0E1-8C42A7A9FE9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D6E3EA3-0685-B091-0F70-8586BF600B0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CAD6CD9-8C04-CCDC-0F5C-73DB971B763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656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527B6D7-F119-7711-BDC8-0E26241CDC5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91DCD8-C8A8-313E-F5EA-3E5F0F6EC2C0}"/>
              </a:ext>
            </a:extLst>
          </p:cNvPr>
          <p:cNvSpPr txBox="1"/>
          <p:nvPr/>
        </p:nvSpPr>
        <p:spPr>
          <a:xfrm>
            <a:off x="421524" y="553694"/>
            <a:ext cx="10989081" cy="7478930"/>
          </a:xfrm>
          <a:prstGeom prst="rect">
            <a:avLst/>
          </a:prstGeom>
          <a:noFill/>
          <a:ln>
            <a:noFill/>
          </a:ln>
        </p:spPr>
        <p:txBody>
          <a:bodyPr spcFirstLastPara="1" wrap="square" lIns="91425" tIns="45700" rIns="91425" bIns="45700" anchor="t" anchorCtr="0">
            <a:spAutoFit/>
          </a:bodyPr>
          <a:lstStyle/>
          <a:p>
            <a:endParaRPr lang="en-IN" sz="2000" b="1" dirty="0">
              <a:latin typeface="Nunito Sans" pitchFamily="2" charset="0"/>
            </a:endParaRPr>
          </a:p>
          <a:p>
            <a:pPr marL="457200" indent="-457200">
              <a:lnSpc>
                <a:spcPct val="150000"/>
              </a:lnSpc>
              <a:buAutoNum type="arabicPeriod"/>
            </a:pPr>
            <a:r>
              <a:rPr lang="en-IN" sz="2000" b="1" dirty="0">
                <a:latin typeface="Nunito Sans" pitchFamily="2" charset="0"/>
              </a:rPr>
              <a:t>Basics :</a:t>
            </a:r>
          </a:p>
          <a:p>
            <a:pPr>
              <a:lnSpc>
                <a:spcPct val="150000"/>
              </a:lnSpc>
              <a:buFont typeface="Arial" panose="020B0604020202020204" pitchFamily="34" charset="0"/>
              <a:buChar char="•"/>
            </a:pPr>
            <a:r>
              <a:rPr lang="en-IN" sz="2000" b="1" dirty="0">
                <a:latin typeface="Nunito Sans" pitchFamily="2" charset="0"/>
              </a:rPr>
              <a:t>Scalars</a:t>
            </a:r>
            <a:r>
              <a:rPr lang="en-IN" sz="2000" dirty="0">
                <a:latin typeface="Nunito Sans" pitchFamily="2" charset="0"/>
              </a:rPr>
              <a:t>: Single values, denoted as lowercase letters (e.g., </a:t>
            </a:r>
            <a:r>
              <a:rPr lang="en-IN" sz="2000" dirty="0" err="1">
                <a:latin typeface="Nunito Sans" pitchFamily="2" charset="0"/>
              </a:rPr>
              <a:t>aaa</a:t>
            </a:r>
            <a:r>
              <a:rPr lang="en-IN" sz="2000" dirty="0">
                <a:latin typeface="Nunito Sans" pitchFamily="2" charset="0"/>
              </a:rPr>
              <a:t>).</a:t>
            </a:r>
          </a:p>
          <a:p>
            <a:pPr>
              <a:lnSpc>
                <a:spcPct val="150000"/>
              </a:lnSpc>
              <a:buFont typeface="Arial" panose="020B0604020202020204" pitchFamily="34" charset="0"/>
              <a:buChar char="•"/>
            </a:pPr>
            <a:r>
              <a:rPr lang="en-IN" sz="2000" b="1" dirty="0">
                <a:latin typeface="Nunito Sans" pitchFamily="2" charset="0"/>
              </a:rPr>
              <a:t>Vectors</a:t>
            </a:r>
            <a:r>
              <a:rPr lang="en-IN" sz="2000" dirty="0">
                <a:latin typeface="Nunito Sans" pitchFamily="2" charset="0"/>
              </a:rPr>
              <a:t>: Ordered lists of numbers denoted as bold lowercase (e.g., v\</a:t>
            </a:r>
            <a:r>
              <a:rPr lang="en-IN" sz="2000" dirty="0" err="1">
                <a:latin typeface="Nunito Sans" pitchFamily="2" charset="0"/>
              </a:rPr>
              <a:t>mathbf</a:t>
            </a:r>
            <a:r>
              <a:rPr lang="en-IN" sz="2000" dirty="0">
                <a:latin typeface="Nunito Sans" pitchFamily="2" charset="0"/>
              </a:rPr>
              <a:t>{v}v).</a:t>
            </a:r>
          </a:p>
          <a:p>
            <a:pPr>
              <a:lnSpc>
                <a:spcPct val="150000"/>
              </a:lnSpc>
              <a:buFont typeface="Arial" panose="020B0604020202020204" pitchFamily="34" charset="0"/>
              <a:buChar char="•"/>
            </a:pPr>
            <a:r>
              <a:rPr lang="en-IN" sz="2000" b="1" dirty="0">
                <a:latin typeface="Nunito Sans" pitchFamily="2" charset="0"/>
              </a:rPr>
              <a:t>Matrices</a:t>
            </a:r>
            <a:r>
              <a:rPr lang="en-IN" sz="2000" dirty="0">
                <a:latin typeface="Nunito Sans" pitchFamily="2" charset="0"/>
              </a:rPr>
              <a:t>: 2D arrays of numbers denoted as bold uppercase (e.g., A\</a:t>
            </a:r>
            <a:r>
              <a:rPr lang="en-IN" sz="2000" dirty="0" err="1">
                <a:latin typeface="Nunito Sans" pitchFamily="2" charset="0"/>
              </a:rPr>
              <a:t>mathbf</a:t>
            </a:r>
            <a:r>
              <a:rPr lang="en-IN" sz="2000" dirty="0">
                <a:latin typeface="Nunito Sans" pitchFamily="2" charset="0"/>
              </a:rPr>
              <a:t>{A}A).</a:t>
            </a:r>
          </a:p>
          <a:p>
            <a:pPr>
              <a:lnSpc>
                <a:spcPct val="150000"/>
              </a:lnSpc>
              <a:buFont typeface="Arial" panose="020B0604020202020204" pitchFamily="34" charset="0"/>
              <a:buChar char="•"/>
            </a:pPr>
            <a:r>
              <a:rPr lang="en-IN" sz="2000" b="1" dirty="0">
                <a:latin typeface="Nunito Sans" pitchFamily="2" charset="0"/>
              </a:rPr>
              <a:t>Tensors</a:t>
            </a:r>
            <a:r>
              <a:rPr lang="en-IN" sz="2000" dirty="0">
                <a:latin typeface="Nunito Sans" pitchFamily="2" charset="0"/>
              </a:rPr>
              <a:t>: Generalizations of vectors &amp; matrices to higher dimensions.</a:t>
            </a:r>
          </a:p>
          <a:p>
            <a:pPr>
              <a:lnSpc>
                <a:spcPct val="150000"/>
              </a:lnSpc>
              <a:buFont typeface="Arial" panose="020B0604020202020204" pitchFamily="34" charset="0"/>
              <a:buChar char="•"/>
            </a:pPr>
            <a:r>
              <a:rPr lang="en-US" sz="2000" b="1" dirty="0">
                <a:latin typeface="Nunito Sans" pitchFamily="2" charset="0"/>
              </a:rPr>
              <a:t>Eigen vector</a:t>
            </a:r>
            <a:r>
              <a:rPr lang="en-US" sz="2000" dirty="0">
                <a:latin typeface="Nunito Sans" pitchFamily="2" charset="0"/>
              </a:rPr>
              <a:t>: The direction that doesn’t change under transformation.</a:t>
            </a:r>
          </a:p>
          <a:p>
            <a:pPr>
              <a:lnSpc>
                <a:spcPct val="150000"/>
              </a:lnSpc>
              <a:buFont typeface="Arial" panose="020B0604020202020204" pitchFamily="34" charset="0"/>
              <a:buChar char="•"/>
            </a:pPr>
            <a:r>
              <a:rPr lang="en-US" sz="2000" b="1" dirty="0">
                <a:latin typeface="Nunito Sans" pitchFamily="2" charset="0"/>
              </a:rPr>
              <a:t>Eigen value</a:t>
            </a:r>
            <a:r>
              <a:rPr lang="en-US" sz="2000" dirty="0">
                <a:latin typeface="Nunito Sans" pitchFamily="2" charset="0"/>
              </a:rPr>
              <a:t>: The factor by which the eigenvector is scaled under transformation.</a:t>
            </a:r>
            <a:endParaRPr lang="en-IN" sz="2000" dirty="0">
              <a:latin typeface="Nunito Sans" pitchFamily="2" charset="0"/>
            </a:endParaRPr>
          </a:p>
          <a:p>
            <a:pPr>
              <a:lnSpc>
                <a:spcPct val="150000"/>
              </a:lnSpc>
            </a:pPr>
            <a:endParaRPr lang="en-IN" sz="2000" dirty="0">
              <a:latin typeface="Nunito Sans" pitchFamily="2" charset="0"/>
            </a:endParaRPr>
          </a:p>
          <a:p>
            <a:r>
              <a:rPr lang="en-IN" sz="2000" b="1" dirty="0">
                <a:latin typeface="Nunito Sans" pitchFamily="2" charset="0"/>
              </a:rPr>
              <a:t>2.  Key Operations :</a:t>
            </a:r>
          </a:p>
          <a:p>
            <a:endParaRPr lang="en-IN" sz="2000" b="1" dirty="0">
              <a:latin typeface="Nunito Sans" pitchFamily="2" charset="0"/>
            </a:endParaRPr>
          </a:p>
          <a:p>
            <a:pPr>
              <a:buFont typeface="Arial" panose="020B0604020202020204" pitchFamily="34" charset="0"/>
              <a:buChar char="•"/>
            </a:pPr>
            <a:r>
              <a:rPr lang="en-IN" sz="2000" b="1" dirty="0">
                <a:latin typeface="Nunito Sans" pitchFamily="2" charset="0"/>
              </a:rPr>
              <a:t>Addition/Subtraction</a:t>
            </a:r>
            <a:r>
              <a:rPr lang="en-IN" sz="2000" dirty="0">
                <a:latin typeface="Nunito Sans" pitchFamily="2" charset="0"/>
              </a:rPr>
              <a:t>: Element-wise for same-sized matrices or vectors.</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Scalar Multiplication</a:t>
            </a:r>
            <a:r>
              <a:rPr lang="en-IN" sz="2000" dirty="0">
                <a:latin typeface="Nunito Sans" pitchFamily="2" charset="0"/>
              </a:rPr>
              <a:t>: Each element is multiplied by a scalar.</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Dot Product</a:t>
            </a:r>
            <a:r>
              <a:rPr lang="en-IN" sz="2000" dirty="0">
                <a:latin typeface="Nunito Sans" pitchFamily="2" charset="0"/>
              </a:rPr>
              <a:t>: Multiplication of two vectors to yield a scalar (measures similarity).</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Matrix Multiplication</a:t>
            </a:r>
            <a:r>
              <a:rPr lang="en-IN" sz="2000" dirty="0">
                <a:latin typeface="Nunito Sans" pitchFamily="2" charset="0"/>
              </a:rPr>
              <a:t>: Combines two matrices; central for transformations (applying weights).</a:t>
            </a:r>
          </a:p>
          <a:p>
            <a:pPr>
              <a:buFont typeface="Arial" panose="020B0604020202020204" pitchFamily="34" charset="0"/>
              <a:buChar char="•"/>
            </a:pPr>
            <a:endParaRPr lang="en-IN" sz="2000" dirty="0">
              <a:latin typeface="Nunito Sans" pitchFamily="2" charset="0"/>
            </a:endParaRPr>
          </a:p>
          <a:p>
            <a:endParaRPr lang="en-US" sz="2000" dirty="0">
              <a:solidFill>
                <a:srgbClr val="000000"/>
              </a:solidFill>
              <a:latin typeface="Nunito Sans" pitchFamily="2" charset="0"/>
            </a:endParaRPr>
          </a:p>
        </p:txBody>
      </p:sp>
      <p:sp>
        <p:nvSpPr>
          <p:cNvPr id="115" name="Google Shape;115;p3">
            <a:extLst>
              <a:ext uri="{FF2B5EF4-FFF2-40B4-BE49-F238E27FC236}">
                <a16:creationId xmlns:a16="http://schemas.microsoft.com/office/drawing/2014/main" id="{F9D8CA79-882A-D5A5-16E0-B5ECF5EF4C6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109E945-9EC5-3D72-5DFD-6E5A43DCF22B}"/>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CC5A2BF-FE8C-DA13-FFFE-2F1CB2E5C3B9}"/>
              </a:ext>
            </a:extLst>
          </p:cNvPr>
          <p:cNvPicPr preferRelativeResize="0"/>
          <p:nvPr/>
        </p:nvPicPr>
        <p:blipFill rotWithShape="1">
          <a:blip r:embed="rId3"/>
          <a:srcRect/>
          <a:stretch>
            <a:fillRect/>
          </a:stretch>
        </p:blipFill>
        <p:spPr>
          <a:xfrm>
            <a:off x="10064023" y="6534443"/>
            <a:ext cx="1494825" cy="150375"/>
          </a:xfrm>
          <a:prstGeom prst="rect">
            <a:avLst/>
          </a:prstGeom>
          <a:noFill/>
          <a:ln>
            <a:noFill/>
          </a:ln>
        </p:spPr>
      </p:pic>
      <p:sp>
        <p:nvSpPr>
          <p:cNvPr id="29700" name="Rectangle 4">
            <a:extLst>
              <a:ext uri="{FF2B5EF4-FFF2-40B4-BE49-F238E27FC236}">
                <a16:creationId xmlns:a16="http://schemas.microsoft.com/office/drawing/2014/main" id="{1685A6AF-09F2-03F1-E996-EA6F730A7AA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DEF0AE4-FB16-D1A5-23C9-1193D075DB7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826F8E0-652D-E821-7E35-9EC29FE7A5D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EFF91D7-70A1-E3FB-1AE6-246E50B381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FC8BABF-9F19-29AF-C7AB-A96356F0C5A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9636611C-6A20-FA1C-64FB-2064594C7D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4ECC65BF-F829-B90B-0B96-7315430F8F4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66F6EBC-7007-3724-249E-718F5D750B6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1802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619E7DA-6AC1-46D1-E056-325FACC05C23}"/>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D16C770-3AB0-B654-69FE-F4E9FD007262}"/>
              </a:ext>
            </a:extLst>
          </p:cNvPr>
          <p:cNvSpPr txBox="1"/>
          <p:nvPr/>
        </p:nvSpPr>
        <p:spPr>
          <a:xfrm>
            <a:off x="406534" y="1183283"/>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Linear Algebra for Machine learning :</a:t>
            </a:r>
          </a:p>
          <a:p>
            <a:pPr marL="342900" indent="-342900">
              <a:lnSpc>
                <a:spcPct val="150000"/>
              </a:lnSpc>
              <a:buFont typeface="Arial" panose="020B0604020202020204" pitchFamily="34" charset="0"/>
              <a:buChar char="•"/>
            </a:pPr>
            <a:r>
              <a:rPr lang="en-US" sz="2000" dirty="0">
                <a:latin typeface="Nunito Sans" pitchFamily="2" charset="0"/>
              </a:rPr>
              <a:t>Linear Algebra is an essential field of mathematics, which defines the study of vectors, matrices, planes, mapping, and lines required for linear transformation. </a:t>
            </a:r>
          </a:p>
          <a:p>
            <a:pPr marL="342900" indent="-342900">
              <a:lnSpc>
                <a:spcPct val="150000"/>
              </a:lnSpc>
              <a:buFont typeface="Arial" panose="020B0604020202020204" pitchFamily="34" charset="0"/>
              <a:buChar char="•"/>
            </a:pPr>
            <a:r>
              <a:rPr lang="en-US" sz="2000" dirty="0">
                <a:latin typeface="Nunito Sans" pitchFamily="2" charset="0"/>
              </a:rPr>
              <a:t>Linear algebra plays a vital role and key foundation in machine learning, and it enables ML algorithms to run on a huge number of datasets. </a:t>
            </a:r>
          </a:p>
          <a:p>
            <a:pPr marL="342900" indent="-342900">
              <a:lnSpc>
                <a:spcPct val="150000"/>
              </a:lnSpc>
              <a:buFont typeface="Arial" panose="020B0604020202020204" pitchFamily="34" charset="0"/>
              <a:buChar char="•"/>
            </a:pPr>
            <a:r>
              <a:rPr lang="en-US" sz="2000" dirty="0">
                <a:latin typeface="Nunito Sans" pitchFamily="2" charset="0"/>
              </a:rPr>
              <a:t>Linear algebra is used almost in each concept of Machine learning, specifically, it can perform the following task: </a:t>
            </a:r>
          </a:p>
          <a:p>
            <a:pPr>
              <a:lnSpc>
                <a:spcPct val="150000"/>
              </a:lnSpc>
            </a:pPr>
            <a:r>
              <a:rPr lang="en-US" sz="2000" dirty="0">
                <a:latin typeface="Nunito Sans" pitchFamily="2" charset="0"/>
              </a:rPr>
              <a:t>	o Optimization of data. </a:t>
            </a:r>
          </a:p>
          <a:p>
            <a:pPr>
              <a:lnSpc>
                <a:spcPct val="150000"/>
              </a:lnSpc>
            </a:pPr>
            <a:r>
              <a:rPr lang="en-US" sz="2000" dirty="0">
                <a:latin typeface="Nunito Sans" pitchFamily="2" charset="0"/>
              </a:rPr>
              <a:t>	o Applicable in loss functions, regularization, covariance matrices, Singular Value 	    Decomposition (SVD), Matrix Operations, and support vector machine classification. </a:t>
            </a:r>
          </a:p>
          <a:p>
            <a:pPr>
              <a:lnSpc>
                <a:spcPct val="150000"/>
              </a:lnSpc>
            </a:pPr>
            <a:r>
              <a:rPr lang="en-US" sz="2000" dirty="0">
                <a:latin typeface="Nunito Sans" pitchFamily="2" charset="0"/>
              </a:rPr>
              <a:t>	o Implementation of Linear Regression in Machine Learning. </a:t>
            </a:r>
          </a:p>
          <a:p>
            <a:pPr>
              <a:lnSpc>
                <a:spcPct val="150000"/>
              </a:lnSpc>
            </a:pPr>
            <a:r>
              <a:rPr lang="en-US" sz="2000" dirty="0">
                <a:latin typeface="Nunito Sans" pitchFamily="2" charset="0"/>
              </a:rPr>
              <a:t>	o Linear algebra is also used in neural networks and the data science field. </a:t>
            </a:r>
          </a:p>
        </p:txBody>
      </p:sp>
      <p:sp>
        <p:nvSpPr>
          <p:cNvPr id="115" name="Google Shape;115;p3">
            <a:extLst>
              <a:ext uri="{FF2B5EF4-FFF2-40B4-BE49-F238E27FC236}">
                <a16:creationId xmlns:a16="http://schemas.microsoft.com/office/drawing/2014/main" id="{443FD1BA-FE29-E9B3-4278-4D5067AE5D2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BAE2DC4-EB1E-361A-40C8-AEDCD45F5680}"/>
              </a:ext>
            </a:extLst>
          </p:cNvPr>
          <p:cNvSpPr txBox="1"/>
          <p:nvPr/>
        </p:nvSpPr>
        <p:spPr>
          <a:xfrm>
            <a:off x="-1244184" y="173182"/>
            <a:ext cx="13436184" cy="830956"/>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CDD8304A-6578-C872-1E2C-FC5C9AEA4F2D}"/>
              </a:ext>
            </a:extLst>
          </p:cNvPr>
          <p:cNvPicPr preferRelativeResize="0"/>
          <p:nvPr/>
        </p:nvPicPr>
        <p:blipFill rotWithShape="1">
          <a:blip r:embed="rId3"/>
          <a:srcRect/>
          <a:stretch>
            <a:fillRect/>
          </a:stretch>
        </p:blipFill>
        <p:spPr>
          <a:xfrm>
            <a:off x="10064023" y="6534443"/>
            <a:ext cx="1494825" cy="150375"/>
          </a:xfrm>
          <a:prstGeom prst="rect">
            <a:avLst/>
          </a:prstGeom>
          <a:noFill/>
          <a:ln>
            <a:noFill/>
          </a:ln>
        </p:spPr>
      </p:pic>
      <p:sp>
        <p:nvSpPr>
          <p:cNvPr id="29700" name="Rectangle 4">
            <a:extLst>
              <a:ext uri="{FF2B5EF4-FFF2-40B4-BE49-F238E27FC236}">
                <a16:creationId xmlns:a16="http://schemas.microsoft.com/office/drawing/2014/main" id="{2DFB407B-4787-5D5E-03A2-CA9093775F6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9626BEF6-A562-FE00-B798-57F35208502B}"/>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5B25901-D947-1571-35D7-365D6D3EB05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510713B4-1E53-827A-9874-2B183D382FD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D5E6A66-F3EF-3FE8-9866-7DF4CEC0354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CC98F3FB-40BC-AE26-A19A-570DBC9E141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C8223CFA-7969-4D8F-006C-5BE39470203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3F349CB-0A15-AD7F-E9BC-6CEC6ABF326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321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994E19B-ED59-2181-352F-1B437B360EFB}"/>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8FABAC94-010C-C694-BCCF-04FAE7C56A79}"/>
              </a:ext>
            </a:extLst>
          </p:cNvPr>
          <p:cNvSpPr txBox="1"/>
          <p:nvPr/>
        </p:nvSpPr>
        <p:spPr>
          <a:xfrm>
            <a:off x="406534" y="793543"/>
            <a:ext cx="10989081"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Minimum Linear Algebra for Machine Learning :</a:t>
            </a:r>
          </a:p>
          <a:p>
            <a:pPr marL="342900" indent="-342900">
              <a:lnSpc>
                <a:spcPct val="150000"/>
              </a:lnSpc>
              <a:buFont typeface="Arial" panose="020B0604020202020204" pitchFamily="34" charset="0"/>
              <a:buChar char="•"/>
            </a:pPr>
            <a:r>
              <a:rPr lang="en-US" sz="2000" b="1" dirty="0">
                <a:latin typeface="Nunito Sans" pitchFamily="2" charset="0"/>
              </a:rPr>
              <a:t>Notation</a:t>
            </a:r>
            <a:r>
              <a:rPr lang="en-US" sz="2000" dirty="0">
                <a:latin typeface="Nunito Sans" pitchFamily="2" charset="0"/>
              </a:rPr>
              <a:t>: </a:t>
            </a:r>
          </a:p>
          <a:p>
            <a:pPr>
              <a:lnSpc>
                <a:spcPct val="150000"/>
              </a:lnSpc>
            </a:pPr>
            <a:r>
              <a:rPr lang="en-US" sz="2000" dirty="0">
                <a:latin typeface="Nunito Sans" pitchFamily="2" charset="0"/>
              </a:rPr>
              <a:t>Notation in linear algebra enables you to read algorithm descriptions in papers, books, and websites to understand the algorithm's working. Even if you use for-loops rather than matrix operations, you will be able to piece things together. </a:t>
            </a:r>
          </a:p>
          <a:p>
            <a:pPr marL="342900" indent="-342900">
              <a:lnSpc>
                <a:spcPct val="150000"/>
              </a:lnSpc>
              <a:buFont typeface="Arial" panose="020B0604020202020204" pitchFamily="34" charset="0"/>
              <a:buChar char="•"/>
            </a:pPr>
            <a:r>
              <a:rPr lang="en-US" sz="2000" dirty="0">
                <a:latin typeface="Nunito Sans" pitchFamily="2" charset="0"/>
              </a:rPr>
              <a:t>1.3.2	Operations: </a:t>
            </a:r>
          </a:p>
          <a:p>
            <a:pPr marL="342900" indent="-342900">
              <a:lnSpc>
                <a:spcPct val="150000"/>
              </a:lnSpc>
              <a:buFont typeface="Arial" panose="020B0604020202020204" pitchFamily="34" charset="0"/>
              <a:buChar char="•"/>
            </a:pPr>
            <a:r>
              <a:rPr lang="en-US" sz="2000" dirty="0">
                <a:latin typeface="Nunito Sans" pitchFamily="2" charset="0"/>
              </a:rPr>
              <a:t>Working with an advanced level of abstractions in vectors and matrices can make concepts clearer, and it can also help in the description, coding, and even thinking capability. In linear algebra, it is required to learn the basic operations such as addition, multiplication, inversion, transposing of matrices, vectors, etc. </a:t>
            </a:r>
          </a:p>
          <a:p>
            <a:pPr marL="342900" indent="-342900">
              <a:lnSpc>
                <a:spcPct val="150000"/>
              </a:lnSpc>
              <a:buFont typeface="Arial" panose="020B0604020202020204" pitchFamily="34" charset="0"/>
              <a:buChar char="•"/>
            </a:pPr>
            <a:r>
              <a:rPr lang="en-US" sz="2000" dirty="0">
                <a:latin typeface="Nunito Sans" pitchFamily="2" charset="0"/>
              </a:rPr>
              <a:t>1.3.3	Matrix Factorization: </a:t>
            </a:r>
          </a:p>
          <a:p>
            <a:pPr marL="342900" indent="-342900">
              <a:lnSpc>
                <a:spcPct val="150000"/>
              </a:lnSpc>
              <a:buFont typeface="Arial" panose="020B0604020202020204" pitchFamily="34" charset="0"/>
              <a:buChar char="•"/>
            </a:pPr>
            <a:r>
              <a:rPr lang="en-US" sz="2000" dirty="0">
                <a:latin typeface="Nunito Sans" pitchFamily="2" charset="0"/>
              </a:rPr>
              <a:t>One of the most recommended areas of linear algebra is matrix factorization, specifically matrix deposition methods such as SVD and QR. </a:t>
            </a:r>
          </a:p>
        </p:txBody>
      </p:sp>
      <p:sp>
        <p:nvSpPr>
          <p:cNvPr id="115" name="Google Shape;115;p3">
            <a:extLst>
              <a:ext uri="{FF2B5EF4-FFF2-40B4-BE49-F238E27FC236}">
                <a16:creationId xmlns:a16="http://schemas.microsoft.com/office/drawing/2014/main" id="{192010F3-38EB-2BBD-DE41-F5378C8B792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681E5D6-0EDE-1C3B-6EC8-94286279268B}"/>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F99CF76E-94A7-B0F2-36DB-F68BE92ACF78}"/>
              </a:ext>
            </a:extLst>
          </p:cNvPr>
          <p:cNvPicPr preferRelativeResize="0"/>
          <p:nvPr/>
        </p:nvPicPr>
        <p:blipFill rotWithShape="1">
          <a:blip r:embed="rId3"/>
          <a:srcRect/>
          <a:stretch>
            <a:fillRect/>
          </a:stretch>
        </p:blipFill>
        <p:spPr>
          <a:xfrm>
            <a:off x="10064023" y="6534443"/>
            <a:ext cx="1494825" cy="150375"/>
          </a:xfrm>
          <a:prstGeom prst="rect">
            <a:avLst/>
          </a:prstGeom>
          <a:noFill/>
          <a:ln>
            <a:noFill/>
          </a:ln>
        </p:spPr>
      </p:pic>
      <p:sp>
        <p:nvSpPr>
          <p:cNvPr id="29700" name="Rectangle 4">
            <a:extLst>
              <a:ext uri="{FF2B5EF4-FFF2-40B4-BE49-F238E27FC236}">
                <a16:creationId xmlns:a16="http://schemas.microsoft.com/office/drawing/2014/main" id="{82D2EA1A-78B9-D49B-7FF0-41F06D9A4C9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41658C7-382A-55D2-70C4-A06074295C36}"/>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4A7C1E76-2279-327E-0205-F76E132173D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8D39CFC-1DCB-297A-EBBF-7C3C8534B2B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DED9CFA3-E7EC-66A1-B874-CE5F2ECAAF1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89392B3-D447-F0AA-D54C-9E601C49EE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8040195F-3B0C-A895-9030-068B3BC019A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0F0F3166-D9B4-C903-5DF8-87E967E6FA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3095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421524" y="793535"/>
            <a:ext cx="10989081" cy="5170606"/>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sz="2000" dirty="0">
                <a:latin typeface="Nunito Sans" pitchFamily="2" charset="0"/>
              </a:rPr>
              <a:t>Machine learning is a subset of artificial intelligence that involves using algorithms and statistical models to enable computers to perform tasks without being explicitly programmed. ML allows systems to learn from data and improve their performance over time based on experience.</a:t>
            </a:r>
          </a:p>
          <a:p>
            <a:pPr fontAlgn="base">
              <a:lnSpc>
                <a:spcPct val="150000"/>
              </a:lnSpc>
            </a:pPr>
            <a:endParaRPr lang="en-US" sz="2000" dirty="0">
              <a:latin typeface="Nunito Sans" pitchFamily="2" charset="0"/>
            </a:endParaRPr>
          </a:p>
          <a:p>
            <a:pPr marL="457200" indent="-457200">
              <a:buAutoNum type="arabicPeriod"/>
            </a:pPr>
            <a:r>
              <a:rPr lang="en-US" sz="2000" b="1" dirty="0">
                <a:latin typeface="Nunito Sans" pitchFamily="2" charset="0"/>
              </a:rPr>
              <a:t>Types of Machine Learning: </a:t>
            </a:r>
          </a:p>
          <a:p>
            <a:endParaRPr lang="en-US" sz="2000" b="1" dirty="0">
              <a:latin typeface="Nunito Sans" pitchFamily="2" charset="0"/>
            </a:endParaRPr>
          </a:p>
          <a:p>
            <a:pPr marL="457200" indent="-457200" algn="l">
              <a:buAutoNum type="alphaLcPeriod"/>
            </a:pPr>
            <a:r>
              <a:rPr lang="en-US" sz="2000" b="1" i="0" u="none" strike="noStrike" baseline="0" dirty="0">
                <a:solidFill>
                  <a:srgbClr val="333333"/>
                </a:solidFill>
                <a:latin typeface="Nunito Sans" pitchFamily="2" charset="0"/>
              </a:rPr>
              <a:t>Supervised learning </a:t>
            </a:r>
            <a:r>
              <a:rPr lang="en-US" sz="2000" b="0" i="0" u="none" strike="noStrike" baseline="0" dirty="0">
                <a:solidFill>
                  <a:srgbClr val="333333"/>
                </a:solidFill>
                <a:latin typeface="Nunito Sans" pitchFamily="2" charset="0"/>
              </a:rPr>
              <a:t>– Also called predictive learning. A machine predicts the class of unknown objects based on prior class-related </a:t>
            </a:r>
            <a:r>
              <a:rPr lang="en-IN" sz="2000" b="0" i="0" u="none" strike="noStrike" baseline="0" dirty="0">
                <a:solidFill>
                  <a:srgbClr val="333333"/>
                </a:solidFill>
                <a:latin typeface="Nunito Sans" pitchFamily="2" charset="0"/>
              </a:rPr>
              <a:t>information of similar objects.</a:t>
            </a:r>
          </a:p>
          <a:p>
            <a:pPr algn="l"/>
            <a:endParaRPr lang="en-IN" sz="2000" b="0" i="0" u="none" strike="noStrike" baseline="0" dirty="0">
              <a:solidFill>
                <a:srgbClr val="333333"/>
              </a:solidFill>
              <a:latin typeface="Nunito Sans" pitchFamily="2" charset="0"/>
            </a:endParaRPr>
          </a:p>
          <a:p>
            <a:pPr algn="l"/>
            <a:r>
              <a:rPr lang="en-US" sz="2000" b="1" dirty="0">
                <a:solidFill>
                  <a:srgbClr val="333333"/>
                </a:solidFill>
                <a:latin typeface="Nunito Sans" pitchFamily="2" charset="0"/>
              </a:rPr>
              <a:t>b</a:t>
            </a:r>
            <a:r>
              <a:rPr lang="en-US" sz="2000" dirty="0">
                <a:solidFill>
                  <a:srgbClr val="333333"/>
                </a:solidFill>
                <a:latin typeface="Nunito Sans" pitchFamily="2" charset="0"/>
              </a:rPr>
              <a:t>.  </a:t>
            </a:r>
            <a:r>
              <a:rPr lang="en-US" sz="2000" b="0" i="0" u="none" strike="noStrike" baseline="0" dirty="0">
                <a:solidFill>
                  <a:srgbClr val="333333"/>
                </a:solidFill>
                <a:latin typeface="Nunito Sans" pitchFamily="2" charset="0"/>
              </a:rPr>
              <a:t> </a:t>
            </a:r>
            <a:r>
              <a:rPr lang="en-US" sz="2000" b="1" i="0" u="none" strike="noStrike" baseline="0" dirty="0">
                <a:solidFill>
                  <a:srgbClr val="333333"/>
                </a:solidFill>
                <a:latin typeface="Nunito Sans" pitchFamily="2" charset="0"/>
              </a:rPr>
              <a:t>Unsupervised learning </a:t>
            </a:r>
            <a:r>
              <a:rPr lang="en-US" sz="2000" b="0" i="0" u="none" strike="noStrike" baseline="0" dirty="0">
                <a:solidFill>
                  <a:srgbClr val="333333"/>
                </a:solidFill>
                <a:latin typeface="Nunito Sans" pitchFamily="2" charset="0"/>
              </a:rPr>
              <a:t>– Also called descriptive learning. A machine finds patterns in unknown objects by grouping similar objects together.</a:t>
            </a:r>
          </a:p>
          <a:p>
            <a:pPr algn="l"/>
            <a:endParaRPr lang="en-US" sz="2000" b="0" i="0" u="none" strike="noStrike" baseline="0" dirty="0">
              <a:solidFill>
                <a:srgbClr val="333333"/>
              </a:solidFill>
              <a:latin typeface="Nunito Sans" pitchFamily="2" charset="0"/>
            </a:endParaRPr>
          </a:p>
          <a:p>
            <a:pPr algn="l"/>
            <a:r>
              <a:rPr lang="en-US" sz="2000" b="1" dirty="0">
                <a:solidFill>
                  <a:srgbClr val="333333"/>
                </a:solidFill>
                <a:latin typeface="Nunito Sans" pitchFamily="2" charset="0"/>
              </a:rPr>
              <a:t>c</a:t>
            </a:r>
            <a:r>
              <a:rPr lang="en-US" sz="2000" b="0" i="0" u="none" strike="noStrike" baseline="0" dirty="0">
                <a:solidFill>
                  <a:srgbClr val="333333"/>
                </a:solidFill>
                <a:latin typeface="Nunito Sans" pitchFamily="2" charset="0"/>
              </a:rPr>
              <a:t>.   </a:t>
            </a:r>
            <a:r>
              <a:rPr lang="en-US" sz="2000" b="1" i="0" u="none" strike="noStrike" baseline="0" dirty="0">
                <a:solidFill>
                  <a:srgbClr val="333333"/>
                </a:solidFill>
                <a:latin typeface="Nunito Sans" pitchFamily="2" charset="0"/>
              </a:rPr>
              <a:t>Reinforcement learning </a:t>
            </a:r>
            <a:r>
              <a:rPr lang="en-US" sz="2000" b="0" i="0" u="none" strike="noStrike" baseline="0" dirty="0">
                <a:solidFill>
                  <a:srgbClr val="333333"/>
                </a:solidFill>
                <a:latin typeface="Nunito Sans" pitchFamily="2" charset="0"/>
              </a:rPr>
              <a:t>– A machine learns to act on its own to achieve </a:t>
            </a:r>
            <a:r>
              <a:rPr lang="en-IN" sz="2000" b="0" i="0" u="none" strike="noStrike" baseline="0" dirty="0">
                <a:solidFill>
                  <a:srgbClr val="333333"/>
                </a:solidFill>
                <a:latin typeface="Nunito Sans" pitchFamily="2" charset="0"/>
              </a:rPr>
              <a:t>the given goals</a:t>
            </a:r>
            <a:r>
              <a:rPr lang="en-US" sz="2000" dirty="0">
                <a:latin typeface="Nunito Sans" pitchFamily="2" charset="0"/>
              </a:rPr>
              <a:t>. </a:t>
            </a:r>
            <a:endParaRPr lang="en-US" sz="2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421524" y="173182"/>
            <a:ext cx="10589862"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25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INTRODUCTION AND MOTIVATION </a:t>
            </a:r>
            <a:r>
              <a:rPr lang="en-GB" sz="2500" b="1" dirty="0">
                <a:solidFill>
                  <a:prstClr val="white"/>
                </a:solidFill>
                <a:latin typeface="Nunito Sans" panose="00000500000000000000"/>
                <a:ea typeface="Nunito Sans" panose="00000500000000000000"/>
                <a:cs typeface="Nunito Sans" panose="00000500000000000000"/>
                <a:sym typeface="Nunito Sans" panose="00000500000000000000"/>
              </a:rPr>
              <a:t>F</a:t>
            </a:r>
            <a:r>
              <a:rPr lang="en-GB" sz="25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OR MACHINE LEARNING</a:t>
            </a:r>
            <a:endParaRPr kumimoji="0"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859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478D540-8CE7-0C46-30A0-78A4A0FD939C}"/>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C3E265-220C-3DFF-C205-2C0C8327636A}"/>
              </a:ext>
            </a:extLst>
          </p:cNvPr>
          <p:cNvSpPr txBox="1"/>
          <p:nvPr/>
        </p:nvSpPr>
        <p:spPr>
          <a:xfrm>
            <a:off x="421524" y="1183275"/>
            <a:ext cx="10989081" cy="4585830"/>
          </a:xfrm>
          <a:prstGeom prst="rect">
            <a:avLst/>
          </a:prstGeom>
          <a:noFill/>
          <a:ln>
            <a:noFill/>
          </a:ln>
        </p:spPr>
        <p:txBody>
          <a:bodyPr spcFirstLastPara="1" wrap="square" lIns="91425" tIns="45700" rIns="91425" bIns="45700" anchor="t" anchorCtr="0">
            <a:spAutoFit/>
          </a:bodyPr>
          <a:lstStyle/>
          <a:p>
            <a:pPr marL="457200" indent="-457200">
              <a:buAutoNum type="arabicPeriod"/>
            </a:pPr>
            <a:r>
              <a:rPr lang="en-US" sz="2400" b="1" dirty="0">
                <a:latin typeface="Nunito Sans" pitchFamily="2" charset="0"/>
              </a:rPr>
              <a:t>Image Recognition and Computer Vision</a:t>
            </a:r>
          </a:p>
          <a:p>
            <a:endParaRPr lang="en-US" sz="2400" b="1" dirty="0">
              <a:latin typeface="Nunito Sans" pitchFamily="2" charset="0"/>
            </a:endParaRPr>
          </a:p>
          <a:p>
            <a:pPr>
              <a:buFont typeface="Arial" panose="020B0604020202020204" pitchFamily="34" charset="0"/>
              <a:buChar char="•"/>
            </a:pPr>
            <a:r>
              <a:rPr lang="en-US" sz="2400" b="1" dirty="0">
                <a:latin typeface="Nunito Sans" pitchFamily="2" charset="0"/>
              </a:rPr>
              <a:t>Facial Recognition</a:t>
            </a:r>
            <a:r>
              <a:rPr lang="en-US" sz="2000" dirty="0">
                <a:latin typeface="Nunito Sans" pitchFamily="2" charset="0"/>
              </a:rPr>
              <a:t>: Used in social media, surveillance, and smartphone security, facial recognition systems can identify or verify people based on their facial features</a:t>
            </a:r>
          </a:p>
          <a:p>
            <a:endParaRPr lang="en-US" sz="2800" dirty="0">
              <a:latin typeface="Nunito Sans" pitchFamily="2" charset="0"/>
            </a:endParaRPr>
          </a:p>
          <a:p>
            <a:pPr>
              <a:buFont typeface="Arial" panose="020B0604020202020204" pitchFamily="34" charset="0"/>
              <a:buChar char="•"/>
            </a:pPr>
            <a:r>
              <a:rPr lang="en-US" sz="2400" b="1" dirty="0">
                <a:latin typeface="Nunito Sans" pitchFamily="2" charset="0"/>
              </a:rPr>
              <a:t>Object Detection</a:t>
            </a:r>
            <a:r>
              <a:rPr lang="en-US" sz="2400" dirty="0">
                <a:latin typeface="Nunito Sans" pitchFamily="2" charset="0"/>
              </a:rPr>
              <a:t>: </a:t>
            </a:r>
            <a:r>
              <a:rPr lang="en-US" sz="2000" dirty="0">
                <a:latin typeface="Nunito Sans" pitchFamily="2" charset="0"/>
              </a:rPr>
              <a:t>Self-driving cars rely on computer vision to detect and classify objects like other cars, pedestrians, and traffic signals, ensuring safe navigation.</a:t>
            </a:r>
          </a:p>
          <a:p>
            <a:endParaRPr lang="en-US" sz="2000" dirty="0">
              <a:latin typeface="Nunito Sans" pitchFamily="2" charset="0"/>
            </a:endParaRPr>
          </a:p>
          <a:p>
            <a:pPr>
              <a:buFont typeface="Arial" panose="020B0604020202020204" pitchFamily="34" charset="0"/>
              <a:buChar char="•"/>
            </a:pPr>
            <a:r>
              <a:rPr lang="en-US" sz="2400" b="1" dirty="0">
                <a:latin typeface="Nunito Sans" pitchFamily="2" charset="0"/>
              </a:rPr>
              <a:t>Medical Imaging</a:t>
            </a:r>
            <a:r>
              <a:rPr lang="en-US" sz="2400" dirty="0">
                <a:latin typeface="Nunito Sans" pitchFamily="2" charset="0"/>
              </a:rPr>
              <a:t>: </a:t>
            </a:r>
            <a:r>
              <a:rPr lang="en-US" sz="2000" dirty="0">
                <a:latin typeface="Nunito Sans" pitchFamily="2" charset="0"/>
              </a:rPr>
              <a:t>AI models help radiologists detect abnormalities (like tumors) in X-rays, MRIs, and CT scans, aiding early diagnosis and treatment planning.</a:t>
            </a:r>
          </a:p>
          <a:p>
            <a:pPr>
              <a:buFont typeface="Arial" panose="020B0604020202020204" pitchFamily="34" charset="0"/>
              <a:buChar char="•"/>
            </a:pPr>
            <a:endParaRPr lang="en-US" sz="2000" dirty="0">
              <a:latin typeface="Nunito Sans" pitchFamily="2" charset="0"/>
            </a:endParaRPr>
          </a:p>
          <a:p>
            <a:pPr>
              <a:buFont typeface="Arial" panose="020B0604020202020204" pitchFamily="34" charset="0"/>
              <a:buChar char="•"/>
            </a:pPr>
            <a:r>
              <a:rPr lang="en-US" sz="2400" b="1" dirty="0">
                <a:latin typeface="Nunito Sans" pitchFamily="2" charset="0"/>
              </a:rPr>
              <a:t>Augmented Reality (AR)</a:t>
            </a:r>
            <a:r>
              <a:rPr lang="en-US" sz="2400" dirty="0">
                <a:latin typeface="Nunito Sans" pitchFamily="2" charset="0"/>
              </a:rPr>
              <a:t>: </a:t>
            </a:r>
            <a:r>
              <a:rPr lang="en-US" sz="2000" dirty="0">
                <a:latin typeface="Nunito Sans" pitchFamily="2" charset="0"/>
              </a:rPr>
              <a:t>Image recognition algorithms track real-world objects, which AR applications then overlay with virtual content for gaming, shopping, or remote assistance.</a:t>
            </a:r>
            <a:endParaRPr lang="en-US" sz="2800" dirty="0">
              <a:latin typeface="Nunito Sans" pitchFamily="2" charset="0"/>
            </a:endParaRPr>
          </a:p>
        </p:txBody>
      </p:sp>
      <p:sp>
        <p:nvSpPr>
          <p:cNvPr id="115" name="Google Shape;115;p3">
            <a:extLst>
              <a:ext uri="{FF2B5EF4-FFF2-40B4-BE49-F238E27FC236}">
                <a16:creationId xmlns:a16="http://schemas.microsoft.com/office/drawing/2014/main" id="{BA228899-BC8B-0950-7E35-5DFD8E3E920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2CAAB6F-0ED4-7652-DF43-98D047FD11BC}"/>
              </a:ext>
            </a:extLst>
          </p:cNvPr>
          <p:cNvSpPr txBox="1"/>
          <p:nvPr/>
        </p:nvSpPr>
        <p:spPr>
          <a:xfrm>
            <a:off x="3238986" y="173182"/>
            <a:ext cx="7772400" cy="523180"/>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EXAMPLES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5D4596E-48AD-B476-CEAA-16994EC372B2}"/>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562E4A92-D703-C33D-D0D5-6BD95155F79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4EC9A01D-2E23-2EEC-56A9-323B66E2D2D0}"/>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A17AA5CE-6B7F-929A-EE77-DBF15EED678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5A0DE1A-B352-45B2-E0BC-12BD7B6A75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F88C92E-B667-60B9-5F1A-B989D0E621F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A5139CB-3A6B-8C05-7AEA-94FBC5774EF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A833079-055B-F1B7-68ED-AB845D04F43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0EE92FE-0B01-C2E1-7622-473BCD1AB87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399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8F6F47D-EAE9-52EB-5FE9-6F130A39592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E739603-6A79-7193-F76C-1B8AA15EC8AA}"/>
              </a:ext>
            </a:extLst>
          </p:cNvPr>
          <p:cNvSpPr txBox="1"/>
          <p:nvPr/>
        </p:nvSpPr>
        <p:spPr>
          <a:xfrm>
            <a:off x="421524" y="898465"/>
            <a:ext cx="10989081" cy="5355272"/>
          </a:xfrm>
          <a:prstGeom prst="rect">
            <a:avLst/>
          </a:prstGeom>
          <a:noFill/>
          <a:ln>
            <a:noFill/>
          </a:ln>
        </p:spPr>
        <p:txBody>
          <a:bodyPr spcFirstLastPara="1" wrap="square" lIns="91425" tIns="45700" rIns="91425" bIns="45700" anchor="t" anchorCtr="0">
            <a:spAutoFit/>
          </a:bodyPr>
          <a:lstStyle/>
          <a:p>
            <a:pPr>
              <a:lnSpc>
                <a:spcPct val="150000"/>
              </a:lnSpc>
            </a:pPr>
            <a:r>
              <a:rPr lang="en-US" sz="2400" b="1" dirty="0">
                <a:latin typeface="Nunito Sans" pitchFamily="2" charset="0"/>
              </a:rPr>
              <a:t>2. Natural Language Processing (NLP)</a:t>
            </a:r>
          </a:p>
          <a:p>
            <a:pPr>
              <a:lnSpc>
                <a:spcPct val="150000"/>
              </a:lnSpc>
              <a:buFont typeface="Arial" panose="020B0604020202020204" pitchFamily="34" charset="0"/>
              <a:buChar char="•"/>
            </a:pPr>
            <a:r>
              <a:rPr lang="en-US" sz="2400" b="1" dirty="0">
                <a:latin typeface="Nunito Sans" pitchFamily="2" charset="0"/>
              </a:rPr>
              <a:t> Language Translation</a:t>
            </a:r>
            <a:r>
              <a:rPr lang="en-US" sz="2400" dirty="0">
                <a:latin typeface="Nunito Sans" pitchFamily="2" charset="0"/>
              </a:rPr>
              <a:t>: </a:t>
            </a:r>
            <a:r>
              <a:rPr lang="en-US" sz="2000" dirty="0">
                <a:latin typeface="Nunito Sans" pitchFamily="2" charset="0"/>
              </a:rPr>
              <a:t>Apps like Google Translate use NLP models to translate text or speech in real-time, supporting multiple languages.</a:t>
            </a:r>
          </a:p>
          <a:p>
            <a:pPr>
              <a:lnSpc>
                <a:spcPct val="150000"/>
              </a:lnSpc>
              <a:buFont typeface="Arial" panose="020B0604020202020204" pitchFamily="34" charset="0"/>
              <a:buChar char="•"/>
            </a:pPr>
            <a:r>
              <a:rPr lang="en-US" sz="2400" b="1" dirty="0">
                <a:latin typeface="Nunito Sans" pitchFamily="2" charset="0"/>
              </a:rPr>
              <a:t> Sentiment Analysis</a:t>
            </a:r>
            <a:r>
              <a:rPr lang="en-US" sz="2400" dirty="0">
                <a:latin typeface="Nunito Sans" pitchFamily="2" charset="0"/>
              </a:rPr>
              <a:t>: </a:t>
            </a:r>
            <a:r>
              <a:rPr lang="en-US" sz="2000" dirty="0">
                <a:latin typeface="Nunito Sans" pitchFamily="2" charset="0"/>
              </a:rPr>
              <a:t>Businesses use NLP to analyze customer sentiment in reviews or social media, helping them understand consumer opinions.</a:t>
            </a:r>
            <a:endParaRPr lang="en-US" sz="2400" dirty="0">
              <a:latin typeface="Nunito Sans" pitchFamily="2" charset="0"/>
            </a:endParaRPr>
          </a:p>
          <a:p>
            <a:pPr>
              <a:lnSpc>
                <a:spcPct val="150000"/>
              </a:lnSpc>
              <a:buFont typeface="Arial" panose="020B0604020202020204" pitchFamily="34" charset="0"/>
              <a:buChar char="•"/>
            </a:pPr>
            <a:r>
              <a:rPr lang="en-US" sz="2400" b="1" dirty="0">
                <a:latin typeface="Nunito Sans" pitchFamily="2" charset="0"/>
              </a:rPr>
              <a:t> Chatbots and Virtual Assistants</a:t>
            </a:r>
            <a:r>
              <a:rPr lang="en-US" sz="2400" dirty="0">
                <a:latin typeface="Nunito Sans" pitchFamily="2" charset="0"/>
              </a:rPr>
              <a:t>: </a:t>
            </a:r>
            <a:r>
              <a:rPr lang="en-US" sz="2000" dirty="0">
                <a:latin typeface="Nunito Sans" pitchFamily="2" charset="0"/>
              </a:rPr>
              <a:t>Siri, Alexa, and other voice-activated assistants use NLP to understand spoken language, answer questions, and perform tasks.</a:t>
            </a:r>
            <a:endParaRPr lang="en-US" sz="2400" dirty="0">
              <a:latin typeface="Nunito Sans" pitchFamily="2" charset="0"/>
            </a:endParaRPr>
          </a:p>
          <a:p>
            <a:pPr>
              <a:lnSpc>
                <a:spcPct val="150000"/>
              </a:lnSpc>
              <a:buFont typeface="Arial" panose="020B0604020202020204" pitchFamily="34" charset="0"/>
              <a:buChar char="•"/>
            </a:pPr>
            <a:r>
              <a:rPr lang="en-US" sz="2400" b="1" dirty="0">
                <a:latin typeface="Nunito Sans" pitchFamily="2" charset="0"/>
              </a:rPr>
              <a:t> Content Generation and Summarization</a:t>
            </a:r>
            <a:r>
              <a:rPr lang="en-US" sz="2000" dirty="0">
                <a:latin typeface="Nunito Sans" pitchFamily="2" charset="0"/>
              </a:rPr>
              <a:t>: </a:t>
            </a:r>
            <a:r>
              <a:rPr lang="en-US" sz="2400" dirty="0">
                <a:latin typeface="Nunito Sans" pitchFamily="2" charset="0"/>
              </a:rPr>
              <a:t>Tools like GPT can generate human-like text, summarize articles, or assist with creative writing, enhancing productivity.</a:t>
            </a:r>
            <a:endParaRPr lang="en-US" sz="2800" dirty="0">
              <a:latin typeface="Nunito Sans" pitchFamily="2" charset="0"/>
            </a:endParaRPr>
          </a:p>
        </p:txBody>
      </p:sp>
      <p:sp>
        <p:nvSpPr>
          <p:cNvPr id="115" name="Google Shape;115;p3">
            <a:extLst>
              <a:ext uri="{FF2B5EF4-FFF2-40B4-BE49-F238E27FC236}">
                <a16:creationId xmlns:a16="http://schemas.microsoft.com/office/drawing/2014/main" id="{085EEEFC-F3CD-3EA3-3A2D-6475E3148FC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DF573A8-5119-E5EC-D5CA-8FC8E793530B}"/>
              </a:ext>
            </a:extLst>
          </p:cNvPr>
          <p:cNvSpPr txBox="1"/>
          <p:nvPr/>
        </p:nvSpPr>
        <p:spPr>
          <a:xfrm>
            <a:off x="3238986" y="173182"/>
            <a:ext cx="7772400" cy="523180"/>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EXAMPLES</a:t>
            </a:r>
            <a:endParaRPr kumimoji="0" sz="2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A5949A66-4AD7-FA8A-E289-FEE1892894D4}"/>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FE2BB15F-287B-683B-01FD-06347A7C27E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603D4A9-3463-A3EB-A987-98804A3CAAC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5B448517-BBC8-4FB0-B251-7044119A571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BACA8CF-A038-F087-E97B-07D3439E45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11589C47-3123-DBE2-27F6-889423E20C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3A78465-43CB-E42A-276E-827BCA40E34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19EBF64-7F6C-DFB4-88D8-B764A7ABFF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E37500F3-8B59-D282-32D9-54A2C954BE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61665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B56CBDB-7709-BE89-8BB6-BFB2901AF9D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21D5772-7D08-8E38-48A9-168A7B7D668E}"/>
              </a:ext>
            </a:extLst>
          </p:cNvPr>
          <p:cNvSpPr txBox="1"/>
          <p:nvPr/>
        </p:nvSpPr>
        <p:spPr>
          <a:xfrm>
            <a:off x="460375" y="1167627"/>
            <a:ext cx="10989081" cy="4524275"/>
          </a:xfrm>
          <a:prstGeom prst="rect">
            <a:avLst/>
          </a:prstGeom>
          <a:noFill/>
          <a:ln>
            <a:noFill/>
          </a:ln>
        </p:spPr>
        <p:txBody>
          <a:bodyPr spcFirstLastPara="1" wrap="square" lIns="91425" tIns="45700" rIns="91425" bIns="45700" anchor="t" anchorCtr="0">
            <a:spAutoFit/>
          </a:bodyPr>
          <a:lstStyle/>
          <a:p>
            <a:pPr>
              <a:lnSpc>
                <a:spcPct val="200000"/>
              </a:lnSpc>
            </a:pPr>
            <a:r>
              <a:rPr lang="en-US" sz="2400" b="1" dirty="0">
                <a:latin typeface="Nunito Sans" pitchFamily="2" charset="0"/>
              </a:rPr>
              <a:t>VC Dimension</a:t>
            </a:r>
            <a:r>
              <a:rPr lang="en-US" sz="2400" dirty="0">
                <a:latin typeface="Nunito Sans" pitchFamily="2" charset="0"/>
              </a:rPr>
              <a:t> :</a:t>
            </a:r>
            <a:endParaRPr lang="en-US" sz="2000" dirty="0">
              <a:latin typeface="Nunito Sans" pitchFamily="2" charset="0"/>
            </a:endParaRPr>
          </a:p>
          <a:p>
            <a:pPr>
              <a:lnSpc>
                <a:spcPct val="200000"/>
              </a:lnSpc>
            </a:pPr>
            <a:r>
              <a:rPr lang="en-US" sz="2000" dirty="0">
                <a:latin typeface="Nunito Sans" pitchFamily="2" charset="0"/>
              </a:rPr>
              <a:t>	(</a:t>
            </a:r>
            <a:r>
              <a:rPr lang="en-US" sz="2000" dirty="0" err="1">
                <a:latin typeface="Nunito Sans" pitchFamily="2" charset="0"/>
              </a:rPr>
              <a:t>Vapnik-Chervonenkis</a:t>
            </a:r>
            <a:r>
              <a:rPr lang="en-US" sz="2000" dirty="0">
                <a:latin typeface="Nunito Sans" pitchFamily="2" charset="0"/>
              </a:rPr>
              <a:t> Dimension): The VC dimension is a measure of a model’s capacity, or its ability to classify a variety of data patterns. It’s defined as the maximum number of points a model can shatter, meaning the model can perfectly classify all possible </a:t>
            </a:r>
            <a:r>
              <a:rPr lang="en-US" sz="2000" dirty="0" err="1">
                <a:latin typeface="Nunito Sans" pitchFamily="2" charset="0"/>
              </a:rPr>
              <a:t>labelings</a:t>
            </a:r>
            <a:r>
              <a:rPr lang="en-US" sz="2000" dirty="0">
                <a:latin typeface="Nunito Sans" pitchFamily="2" charset="0"/>
              </a:rPr>
              <a:t> of those points. Higher VC dimensions imply more complex models, potentially leading to overfitting, while lower VC dimensions suggest simpler models that may underfit. It’s crucial for understanding a model’s generalization ability.</a:t>
            </a:r>
            <a:endParaRPr lang="en-US" sz="2400" dirty="0">
              <a:latin typeface="Nunito Sans" pitchFamily="2" charset="0"/>
            </a:endParaRPr>
          </a:p>
        </p:txBody>
      </p:sp>
      <p:sp>
        <p:nvSpPr>
          <p:cNvPr id="115" name="Google Shape;115;p3">
            <a:extLst>
              <a:ext uri="{FF2B5EF4-FFF2-40B4-BE49-F238E27FC236}">
                <a16:creationId xmlns:a16="http://schemas.microsoft.com/office/drawing/2014/main" id="{09B810D2-83F7-F7BC-EF78-8DB4709D374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EABBF9C-C84D-7111-AEEF-F51FC363C442}"/>
              </a:ext>
            </a:extLst>
          </p:cNvPr>
          <p:cNvSpPr txBox="1"/>
          <p:nvPr/>
        </p:nvSpPr>
        <p:spPr>
          <a:xfrm>
            <a:off x="3238986" y="173182"/>
            <a:ext cx="7772400" cy="523180"/>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VC DIMENSION</a:t>
            </a:r>
          </a:p>
        </p:txBody>
      </p:sp>
      <p:pic>
        <p:nvPicPr>
          <p:cNvPr id="117" name="Google Shape;117;p3">
            <a:extLst>
              <a:ext uri="{FF2B5EF4-FFF2-40B4-BE49-F238E27FC236}">
                <a16:creationId xmlns:a16="http://schemas.microsoft.com/office/drawing/2014/main" id="{10C56AC9-9B6F-1BA9-EF16-0FC28AAEABB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1568EAA2-EE4E-F202-4E78-EBBBDCA2849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106AE39-00C9-DCD3-D221-8F2B83DD4D6F}"/>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E1B8609E-C95E-263C-D995-03E0255E981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A5DFD6E-AA75-5CCE-7BE2-F654D93D031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57B36DD-C045-49EC-BCC5-2DED62CCA5C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6CE9309-7E8E-E189-A1B3-3956B659B9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7F68C25-9A1A-0936-0125-F5C799C6AC9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747A741-5175-DCD3-3728-09850617031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3009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FD4C6A9-917B-0168-5F62-E806CC0C97E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196B085-BB7E-0C59-7585-0744EDCC3EBB}"/>
              </a:ext>
            </a:extLst>
          </p:cNvPr>
          <p:cNvSpPr txBox="1"/>
          <p:nvPr/>
        </p:nvSpPr>
        <p:spPr>
          <a:xfrm>
            <a:off x="460375" y="1167627"/>
            <a:ext cx="10989081" cy="517060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t>Probably Approximately Correct (PAC) Learning</a:t>
            </a:r>
            <a:r>
              <a:rPr lang="en-US" sz="2000" dirty="0"/>
              <a:t> is a framework in machine learning that quantifies a model's ability to learn from data. In PAC learning, a model is considered successful if, with high probability (the "Probably" part), it can learn a hypothesis that is approximately correct—that is, close enough to the true function or distribution generating the data.</a:t>
            </a:r>
          </a:p>
          <a:p>
            <a:pPr>
              <a:lnSpc>
                <a:spcPct val="150000"/>
              </a:lnSpc>
            </a:pPr>
            <a:endParaRPr lang="en-US" sz="2000" dirty="0"/>
          </a:p>
          <a:p>
            <a:pPr>
              <a:lnSpc>
                <a:spcPct val="150000"/>
              </a:lnSpc>
            </a:pPr>
            <a:r>
              <a:rPr lang="en-US" sz="2000" dirty="0"/>
              <a:t>Key points:</a:t>
            </a:r>
          </a:p>
          <a:p>
            <a:pPr>
              <a:lnSpc>
                <a:spcPct val="150000"/>
              </a:lnSpc>
              <a:buFont typeface="Arial" panose="020B0604020202020204" pitchFamily="34" charset="0"/>
              <a:buChar char="•"/>
            </a:pPr>
            <a:r>
              <a:rPr lang="en-US" sz="2000" b="1" dirty="0"/>
              <a:t>Probably</a:t>
            </a:r>
            <a:r>
              <a:rPr lang="en-US" sz="2000" dirty="0"/>
              <a:t>: The model will produce an accurate hypothesis with a high probability (e.g., 95%).</a:t>
            </a:r>
          </a:p>
          <a:p>
            <a:pPr>
              <a:lnSpc>
                <a:spcPct val="150000"/>
              </a:lnSpc>
              <a:buFont typeface="Arial" panose="020B0604020202020204" pitchFamily="34" charset="0"/>
              <a:buChar char="•"/>
            </a:pPr>
            <a:r>
              <a:rPr lang="en-US" sz="2000" b="1" dirty="0"/>
              <a:t>Approximately Correct</a:t>
            </a:r>
            <a:r>
              <a:rPr lang="en-US" sz="2000" dirty="0"/>
              <a:t>: The hypothesis may not be perfect, but its error is within an acceptable margin (ε).</a:t>
            </a:r>
          </a:p>
          <a:p>
            <a:pPr>
              <a:lnSpc>
                <a:spcPct val="150000"/>
              </a:lnSpc>
              <a:buFont typeface="Arial" panose="020B0604020202020204" pitchFamily="34" charset="0"/>
              <a:buChar char="•"/>
            </a:pPr>
            <a:r>
              <a:rPr lang="en-US" sz="2000" b="1" dirty="0"/>
              <a:t>Efficiency</a:t>
            </a:r>
            <a:r>
              <a:rPr lang="en-US" sz="2000" dirty="0"/>
              <a:t>: PAC learning also considers the computational efficiency of finding this hypothesis within a reasonable amount of data and time.</a:t>
            </a:r>
          </a:p>
        </p:txBody>
      </p:sp>
      <p:sp>
        <p:nvSpPr>
          <p:cNvPr id="115" name="Google Shape;115;p3">
            <a:extLst>
              <a:ext uri="{FF2B5EF4-FFF2-40B4-BE49-F238E27FC236}">
                <a16:creationId xmlns:a16="http://schemas.microsoft.com/office/drawing/2014/main" id="{00607FBB-D3C4-BDFE-5243-18210F9C92E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5B7AA3C-B860-3E24-735E-424CDF3F4458}"/>
              </a:ext>
            </a:extLst>
          </p:cNvPr>
          <p:cNvSpPr txBox="1"/>
          <p:nvPr/>
        </p:nvSpPr>
        <p:spPr>
          <a:xfrm>
            <a:off x="22305" y="173182"/>
            <a:ext cx="10989081"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PROBABLY APPROXIMATELY CORRECT (PAC) LEARNING </a:t>
            </a:r>
            <a:endPar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D4950A8-605E-70DE-10A3-1C196D0A9F4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43C271AD-DF75-9759-D03E-9194BC9C6F0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13B46BA-7703-0AB9-6D4D-8B9F0DB72599}"/>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2AA4BD8-AE5F-D820-C24B-8C1C45593C9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FC6676F-9B73-6DB2-0541-208FDDD8578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66827DB-3CF3-9A58-F887-9ED3D3D980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CF1B5DF4-C7A4-64CE-2C32-30C4BC66EEF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7849BC5-D0B4-520E-AD87-7B2BFAE7458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CE427C50-D793-BCCD-5707-968DA648D65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3596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33220</TotalTime>
  <Words>1624</Words>
  <Application>Microsoft Office PowerPoint</Application>
  <PresentationFormat>Widescreen</PresentationFormat>
  <Paragraphs>195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jayanth vellingiri</dc:creator>
  <cp:lastModifiedBy>Prabhaa .V.N</cp:lastModifiedBy>
  <cp:revision>508</cp:revision>
  <dcterms:created xsi:type="dcterms:W3CDTF">2024-01-18T06:50:09Z</dcterms:created>
  <dcterms:modified xsi:type="dcterms:W3CDTF">2024-11-15T00:12:38Z</dcterms:modified>
</cp:coreProperties>
</file>