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83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pPr algn="just"/>
            <a:r>
              <a:rPr lang="en-US" sz="2400" dirty="0"/>
              <a:t>STUDENT NAME</a:t>
            </a:r>
            <a:r>
              <a:rPr lang="en-US" sz="2400" dirty="0" smtClean="0"/>
              <a:t>:  PRABHA B</a:t>
            </a:r>
            <a:endParaRPr lang="en-US" sz="2400" dirty="0"/>
          </a:p>
          <a:p>
            <a:pPr algn="just"/>
            <a:r>
              <a:rPr lang="en-US" sz="2400" dirty="0"/>
              <a:t>REGISTER </a:t>
            </a:r>
            <a:r>
              <a:rPr lang="en-US" sz="2400" dirty="0" smtClean="0"/>
              <a:t>NO: 6A0990D98E7404A91F54C99D7FF46070/ </a:t>
            </a:r>
            <a:r>
              <a:rPr lang="en-US" sz="2400" dirty="0" smtClean="0"/>
              <a:t>312208734</a:t>
            </a:r>
            <a:endParaRPr lang="en-US" sz="2400" dirty="0"/>
          </a:p>
          <a:p>
            <a:pPr algn="just"/>
            <a:r>
              <a:rPr lang="en-US" sz="2400" dirty="0"/>
              <a:t>DEPARTMENT</a:t>
            </a:r>
            <a:r>
              <a:rPr lang="en-US" sz="2400" dirty="0" smtClean="0"/>
              <a:t>:   B.COM [GENERAL]</a:t>
            </a:r>
            <a:endParaRPr lang="en-US" sz="2400" dirty="0"/>
          </a:p>
          <a:p>
            <a:pPr algn="just"/>
            <a:r>
              <a:rPr lang="en-US" sz="2400" dirty="0" smtClean="0"/>
              <a:t>COLLEGE         </a:t>
            </a:r>
            <a:r>
              <a:rPr lang="en-US" sz="2400" dirty="0" smtClean="0"/>
              <a:t>:     </a:t>
            </a:r>
            <a:r>
              <a:rPr lang="en-US" sz="2400" dirty="0" smtClean="0"/>
              <a:t>MEENAKSHI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1809720" y="1164134"/>
            <a:ext cx="5929354" cy="5693866"/>
          </a:xfrm>
          <a:prstGeom prst="rect">
            <a:avLst/>
          </a:prstGeom>
        </p:spPr>
        <p:txBody>
          <a:bodyPr wrap="square">
            <a:spAutoFit/>
          </a:bodyPr>
          <a:lstStyle/>
          <a:p>
            <a:r>
              <a:rPr lang="en-US" sz="2800" dirty="0" smtClean="0"/>
              <a:t>STEP 1 : </a:t>
            </a:r>
            <a:r>
              <a:rPr lang="en-US" sz="2800" dirty="0" smtClean="0"/>
              <a:t>FIRST I LOGIN </a:t>
            </a:r>
            <a:r>
              <a:rPr lang="en-US" sz="2800" dirty="0" smtClean="0"/>
              <a:t>TO </a:t>
            </a:r>
            <a:r>
              <a:rPr lang="en-US" sz="2800" dirty="0" smtClean="0"/>
              <a:t>NAAN </a:t>
            </a:r>
            <a:r>
              <a:rPr lang="en-US" sz="2800" dirty="0" smtClean="0"/>
              <a:t>MUDHALVAN    </a:t>
            </a:r>
            <a:r>
              <a:rPr lang="en-US" sz="2800" dirty="0" smtClean="0"/>
              <a:t>   </a:t>
            </a:r>
          </a:p>
          <a:p>
            <a:r>
              <a:rPr lang="en-US" sz="2800" dirty="0" smtClean="0"/>
              <a:t>STEP 2 :  I ENTER MY  </a:t>
            </a:r>
            <a:r>
              <a:rPr lang="en-US" sz="2800" dirty="0" smtClean="0"/>
              <a:t>NMID AND PASSWORD </a:t>
            </a:r>
            <a:r>
              <a:rPr lang="en-US" sz="2800" dirty="0" smtClean="0"/>
              <a:t> </a:t>
            </a:r>
          </a:p>
          <a:p>
            <a:r>
              <a:rPr lang="en-US" sz="2800" dirty="0" smtClean="0"/>
              <a:t>STEP </a:t>
            </a:r>
            <a:r>
              <a:rPr lang="en-US" sz="2800" dirty="0" smtClean="0"/>
              <a:t>3 </a:t>
            </a:r>
            <a:r>
              <a:rPr lang="en-US" sz="2800" dirty="0" smtClean="0"/>
              <a:t>: NEXT I  CLICK  </a:t>
            </a:r>
            <a:r>
              <a:rPr lang="en-US" sz="2800" dirty="0" smtClean="0"/>
              <a:t>MANDATORY </a:t>
            </a:r>
            <a:r>
              <a:rPr lang="en-US" sz="2800" dirty="0" smtClean="0"/>
              <a:t>COURSES  </a:t>
            </a:r>
          </a:p>
          <a:p>
            <a:r>
              <a:rPr lang="en-US" sz="2800" dirty="0" smtClean="0"/>
              <a:t>STEP </a:t>
            </a:r>
            <a:r>
              <a:rPr lang="en-US" sz="2800" dirty="0" smtClean="0"/>
              <a:t>4 </a:t>
            </a:r>
            <a:r>
              <a:rPr lang="en-US" sz="2800" dirty="0" smtClean="0"/>
              <a:t>: I </a:t>
            </a:r>
            <a:r>
              <a:rPr lang="en-US" sz="2800" dirty="0" smtClean="0"/>
              <a:t>SELECT DATA ANALYSIS  </a:t>
            </a:r>
            <a:r>
              <a:rPr lang="en-US" sz="2800" dirty="0" smtClean="0"/>
              <a:t>USING EXCEL</a:t>
            </a:r>
          </a:p>
          <a:p>
            <a:r>
              <a:rPr lang="en-IN" sz="2800" dirty="0" smtClean="0"/>
              <a:t>STEP 5 : THEN I  CLICK WATCH,  I  CLICK ACCESS COURSE </a:t>
            </a:r>
          </a:p>
          <a:p>
            <a:r>
              <a:rPr lang="en-IN" sz="2800" dirty="0" smtClean="0"/>
              <a:t>STEP 6 : NEXT I CLICK EMPLOYEE DATA, AND  DOWNLOADED THE DATA SET.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76"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48328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1238216" y="2928934"/>
            <a:ext cx="7945438" cy="2200275"/>
          </a:xfrm>
          <a:prstGeom prst="rect">
            <a:avLst/>
          </a:prstGeom>
          <a:noFill/>
          <a:ln w="9525">
            <a:noFill/>
            <a:miter lim="800000"/>
            <a:headEnd/>
            <a:tailEnd/>
          </a:ln>
          <a:effectLst/>
        </p:spPr>
      </p:pic>
      <p:sp>
        <p:nvSpPr>
          <p:cNvPr id="10" name="Rectangle 9"/>
          <p:cNvSpPr/>
          <p:nvPr/>
        </p:nvSpPr>
        <p:spPr>
          <a:xfrm>
            <a:off x="4381488" y="1285860"/>
            <a:ext cx="2643206" cy="1015663"/>
          </a:xfrm>
          <a:prstGeom prst="rect">
            <a:avLst/>
          </a:prstGeom>
        </p:spPr>
        <p:txBody>
          <a:bodyPr wrap="square">
            <a:spAutoFit/>
          </a:bodyPr>
          <a:lstStyle/>
          <a:p>
            <a:r>
              <a:rPr lang="en-IN" sz="6000" b="1" dirty="0" smtClean="0"/>
              <a:t>TABLE</a:t>
            </a:r>
            <a:endParaRPr lang="en-US" sz="6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91190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2052" name="Picture 4"/>
          <p:cNvPicPr>
            <a:picLocks noChangeAspect="1" noChangeArrowheads="1"/>
          </p:cNvPicPr>
          <p:nvPr/>
        </p:nvPicPr>
        <p:blipFill>
          <a:blip r:embed="rId3"/>
          <a:srcRect/>
          <a:stretch>
            <a:fillRect/>
          </a:stretch>
        </p:blipFill>
        <p:spPr bwMode="auto">
          <a:xfrm>
            <a:off x="523836" y="1285860"/>
            <a:ext cx="7993062" cy="5153025"/>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66778" y="1857364"/>
            <a:ext cx="7715304" cy="3416320"/>
          </a:xfrm>
          <a:prstGeom prst="rect">
            <a:avLst/>
          </a:prstGeom>
        </p:spPr>
        <p:txBody>
          <a:bodyPr wrap="square">
            <a:spAutoFit/>
          </a:bodyPr>
          <a:lstStyle/>
          <a:p>
            <a:pPr algn="just"/>
            <a:r>
              <a:rPr lang="en-US" sz="2400" dirty="0" smtClean="0"/>
              <a:t>The </a:t>
            </a:r>
            <a:r>
              <a:rPr lang="en-US" sz="2400" dirty="0" smtClean="0"/>
              <a:t>analysis provides a structured and insightful view of employee performance by using a pivot table to compare ratings across departments and divisions. The focused data management through sorting and field removal, coupled with clear visual representation via a bar chart, enhances the ability to interpret and communicate findings. This approach effectively highlights performance trends and areas for improvement, offering actionable insights that support informed decision-making and strategic planning.</a:t>
            </a:r>
            <a:endParaRPr lang="en-US" sz="24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EMPLOYEE  PERFORMANCE  EVALUATION USING  EXCEL</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952464" y="2143116"/>
            <a:ext cx="6572296" cy="2585323"/>
          </a:xfrm>
          <a:prstGeom prst="rect">
            <a:avLst/>
          </a:prstGeom>
        </p:spPr>
        <p:txBody>
          <a:bodyPr wrap="square">
            <a:spAutoFit/>
          </a:bodyPr>
          <a:lstStyle/>
          <a:p>
            <a:pPr marL="342900" indent="-342900">
              <a:buFont typeface="Arial" pitchFamily="34" charset="0"/>
              <a:buChar char="•"/>
            </a:pPr>
            <a:r>
              <a:rPr lang="en-US" dirty="0" smtClean="0">
                <a:cs typeface="Times New Roman" pitchFamily="18" charset="0"/>
              </a:rPr>
              <a:t>Evaluate </a:t>
            </a:r>
            <a:r>
              <a:rPr lang="en-US" dirty="0" smtClean="0">
                <a:cs typeface="Times New Roman" pitchFamily="18" charset="0"/>
              </a:rPr>
              <a:t>Employee Performance</a:t>
            </a:r>
            <a:r>
              <a:rPr lang="en-US" dirty="0" smtClean="0">
                <a:cs typeface="Times New Roman" pitchFamily="18" charset="0"/>
              </a:rPr>
              <a:t>: </a:t>
            </a:r>
            <a:r>
              <a:rPr lang="en-US" dirty="0" smtClean="0">
                <a:cs typeface="Times New Roman" pitchFamily="18" charset="0"/>
              </a:rPr>
              <a:t>To assess how employees are performing across different departments and </a:t>
            </a:r>
            <a:r>
              <a:rPr lang="en-US" dirty="0" smtClean="0">
                <a:cs typeface="Times New Roman" pitchFamily="18" charset="0"/>
              </a:rPr>
              <a:t>divisions.</a:t>
            </a: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dirty="0" smtClean="0">
                <a:cs typeface="Times New Roman" pitchFamily="18" charset="0"/>
              </a:rPr>
              <a:t>Identify </a:t>
            </a:r>
            <a:r>
              <a:rPr lang="en-US" dirty="0" smtClean="0">
                <a:cs typeface="Times New Roman" pitchFamily="18" charset="0"/>
              </a:rPr>
              <a:t>Strengths and Weaknesses</a:t>
            </a:r>
            <a:r>
              <a:rPr lang="en-US" dirty="0" smtClean="0">
                <a:cs typeface="Times New Roman" pitchFamily="18" charset="0"/>
              </a:rPr>
              <a:t>: </a:t>
            </a:r>
            <a:r>
              <a:rPr lang="en-US" dirty="0" smtClean="0">
                <a:cs typeface="Times New Roman" pitchFamily="18" charset="0"/>
              </a:rPr>
              <a:t>To pinpoint which areas are excelling and which need improvement</a:t>
            </a:r>
            <a:r>
              <a:rPr lang="en-US" dirty="0" smtClean="0">
                <a:cs typeface="Times New Roman" pitchFamily="18" charset="0"/>
              </a:rPr>
              <a:t>.</a:t>
            </a: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dirty="0" smtClean="0">
                <a:cs typeface="Times New Roman" pitchFamily="18" charset="0"/>
              </a:rPr>
              <a:t>Guide Decision-Making:  To provide clear insights that help in making informed decisions about resource allocation, training, and support initiatives.</a:t>
            </a:r>
            <a:endParaRPr lang="en-US" dirty="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452398" y="2071678"/>
            <a:ext cx="7924800" cy="4619854"/>
          </a:xfrm>
          <a:prstGeom prst="rect">
            <a:avLst/>
          </a:prstGeom>
          <a:noFill/>
        </p:spPr>
        <p:txBody>
          <a:bodyPr wrap="square" rtlCol="0">
            <a:spAutoFit/>
          </a:bodyPr>
          <a:lstStyle/>
          <a:p>
            <a:pPr>
              <a:lnSpc>
                <a:spcPct val="150000"/>
              </a:lnSpc>
            </a:pPr>
            <a:r>
              <a:rPr lang="en-US" dirty="0" smtClean="0">
                <a:solidFill>
                  <a:srgbClr val="0D0D0D"/>
                </a:solidFill>
                <a:cs typeface="Times New Roman" panose="02020603050405020304" pitchFamily="18" charset="0"/>
              </a:rPr>
              <a:t>The project aims to generate detailed insights into employee performance across various departments and divisions, offering a clear understanding of where resources are being utilized effectively and where there may be gaps</a:t>
            </a:r>
            <a:r>
              <a:rPr lang="en-US" dirty="0" smtClean="0">
                <a:solidFill>
                  <a:srgbClr val="0D0D0D"/>
                </a:solidFill>
                <a:cs typeface="Times New Roman" panose="02020603050405020304" pitchFamily="18" charset="0"/>
              </a:rPr>
              <a:t>.</a:t>
            </a:r>
          </a:p>
          <a:p>
            <a:pPr>
              <a:lnSpc>
                <a:spcPct val="150000"/>
              </a:lnSpc>
            </a:pPr>
            <a:r>
              <a:rPr lang="en-US" dirty="0" smtClean="0">
                <a:solidFill>
                  <a:srgbClr val="0D0D0D"/>
                </a:solidFill>
                <a:cs typeface="Times New Roman" panose="02020603050405020304" pitchFamily="18" charset="0"/>
              </a:rPr>
              <a:t>By </a:t>
            </a:r>
            <a:r>
              <a:rPr lang="en-US" dirty="0" smtClean="0">
                <a:solidFill>
                  <a:srgbClr val="0D0D0D"/>
                </a:solidFill>
                <a:cs typeface="Times New Roman" panose="02020603050405020304" pitchFamily="18" charset="0"/>
              </a:rPr>
              <a:t>analyzing performance data, management can make informed decisions about where to allocate resources, such as funding, personnel, and time, to maximize efficiency and effectiveness</a:t>
            </a:r>
            <a:r>
              <a:rPr lang="en-US" dirty="0" smtClean="0">
                <a:solidFill>
                  <a:srgbClr val="0D0D0D"/>
                </a:solidFill>
                <a:cs typeface="Times New Roman" panose="02020603050405020304" pitchFamily="18" charset="0"/>
              </a:rPr>
              <a:t>. </a:t>
            </a:r>
          </a:p>
          <a:p>
            <a:pPr>
              <a:lnSpc>
                <a:spcPct val="150000"/>
              </a:lnSpc>
            </a:pPr>
            <a:r>
              <a:rPr lang="en-US" dirty="0" smtClean="0">
                <a:solidFill>
                  <a:srgbClr val="0D0D0D"/>
                </a:solidFill>
                <a:cs typeface="Times New Roman" panose="02020603050405020304" pitchFamily="18" charset="0"/>
              </a:rPr>
              <a:t>Additionally</a:t>
            </a:r>
            <a:r>
              <a:rPr lang="en-US" dirty="0" smtClean="0">
                <a:solidFill>
                  <a:srgbClr val="0D0D0D"/>
                </a:solidFill>
                <a:cs typeface="Times New Roman" panose="02020603050405020304" pitchFamily="18" charset="0"/>
              </a:rPr>
              <a:t>, these insights will help identify specific training needs and areas requiring additional support, ensuring that interventions are targeted and impactful. Ultimately, this leads to better strategic planning and a more agile response to organizational challenges.</a:t>
            </a:r>
            <a:endParaRPr lang="en-US" b="0" i="0" dirty="0">
              <a:solidFill>
                <a:srgbClr val="0D0D0D"/>
              </a:solidFill>
              <a:effectLst/>
              <a:cs typeface="Times New Roman" panose="02020603050405020304" pitchFamily="18" charset="0"/>
            </a:endParaRPr>
          </a:p>
          <a:p>
            <a:pPr>
              <a:lnSpc>
                <a:spcPct val="150000"/>
              </a:lnSpc>
            </a:pP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38942"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000240"/>
            <a:ext cx="7500990" cy="4524315"/>
          </a:xfrm>
          <a:prstGeom prst="rect">
            <a:avLst/>
          </a:prstGeom>
        </p:spPr>
        <p:txBody>
          <a:bodyPr wrap="square">
            <a:spAutoFit/>
          </a:bodyPr>
          <a:lstStyle/>
          <a:p>
            <a:pPr marL="342900" indent="-342900"/>
            <a:r>
              <a:rPr lang="en-US" dirty="0" smtClean="0"/>
              <a:t>1. </a:t>
            </a:r>
            <a:r>
              <a:rPr lang="en-US" b="1" dirty="0" smtClean="0"/>
              <a:t>Management </a:t>
            </a:r>
            <a:r>
              <a:rPr lang="en-US" b="1" dirty="0" smtClean="0"/>
              <a:t>and Executives</a:t>
            </a:r>
            <a:r>
              <a:rPr lang="en-US" dirty="0" smtClean="0"/>
              <a:t>: </a:t>
            </a:r>
            <a:r>
              <a:rPr lang="en-US" dirty="0" smtClean="0"/>
              <a:t>They use the insights to make </a:t>
            </a:r>
            <a:r>
              <a:rPr lang="en-US" dirty="0" smtClean="0"/>
              <a:t>strategic</a:t>
            </a:r>
          </a:p>
          <a:p>
            <a:pPr marL="342900" indent="-342900"/>
            <a:r>
              <a:rPr lang="en-US" dirty="0" smtClean="0"/>
              <a:t>decisions </a:t>
            </a:r>
            <a:r>
              <a:rPr lang="en-US" dirty="0" smtClean="0"/>
              <a:t>regarding resource allocation, performance management, </a:t>
            </a:r>
            <a:r>
              <a:rPr lang="en-US" dirty="0" smtClean="0"/>
              <a:t>and </a:t>
            </a:r>
          </a:p>
          <a:p>
            <a:pPr marL="342900" indent="-342900"/>
            <a:r>
              <a:rPr lang="en-US" dirty="0" smtClean="0"/>
              <a:t>organizational </a:t>
            </a:r>
            <a:r>
              <a:rPr lang="en-US" dirty="0" smtClean="0"/>
              <a:t>development</a:t>
            </a:r>
            <a:r>
              <a:rPr lang="en-US" dirty="0" smtClean="0"/>
              <a:t>.</a:t>
            </a:r>
          </a:p>
          <a:p>
            <a:pPr marL="342900" indent="-342900"/>
            <a:endParaRPr lang="en-US" dirty="0" smtClean="0"/>
          </a:p>
          <a:p>
            <a:pPr marL="342900" indent="-342900"/>
            <a:r>
              <a:rPr lang="en-US" dirty="0" smtClean="0"/>
              <a:t>2</a:t>
            </a:r>
            <a:r>
              <a:rPr lang="en-US" dirty="0" smtClean="0"/>
              <a:t>. </a:t>
            </a:r>
            <a:r>
              <a:rPr lang="en-US" b="1" dirty="0" smtClean="0"/>
              <a:t>Human </a:t>
            </a:r>
            <a:r>
              <a:rPr lang="en-US" b="1" dirty="0" smtClean="0"/>
              <a:t>Resources (HR) Teams</a:t>
            </a:r>
            <a:r>
              <a:rPr lang="en-US" dirty="0" smtClean="0"/>
              <a:t>: </a:t>
            </a:r>
            <a:r>
              <a:rPr lang="en-US" dirty="0" smtClean="0"/>
              <a:t>They analyze the data to identify </a:t>
            </a:r>
            <a:r>
              <a:rPr lang="en-US" dirty="0" smtClean="0"/>
              <a:t>training </a:t>
            </a:r>
          </a:p>
          <a:p>
            <a:pPr marL="342900" indent="-342900"/>
            <a:r>
              <a:rPr lang="en-US" dirty="0" smtClean="0"/>
              <a:t>needs</a:t>
            </a:r>
            <a:r>
              <a:rPr lang="en-US" dirty="0" smtClean="0"/>
              <a:t>, improve employee engagement, and manage talent effectively</a:t>
            </a:r>
            <a:r>
              <a:rPr lang="en-US" dirty="0" smtClean="0"/>
              <a:t>.</a:t>
            </a:r>
          </a:p>
          <a:p>
            <a:pPr marL="342900" indent="-342900"/>
            <a:endParaRPr lang="en-US" dirty="0" smtClean="0"/>
          </a:p>
          <a:p>
            <a:pPr marL="342900" indent="-342900"/>
            <a:r>
              <a:rPr lang="en-US" dirty="0" smtClean="0"/>
              <a:t>3</a:t>
            </a:r>
            <a:r>
              <a:rPr lang="en-US" b="1" dirty="0" smtClean="0"/>
              <a:t>. </a:t>
            </a:r>
            <a:r>
              <a:rPr lang="en-US" b="1" dirty="0" smtClean="0"/>
              <a:t>Department </a:t>
            </a:r>
            <a:r>
              <a:rPr lang="en-US" b="1" dirty="0" smtClean="0"/>
              <a:t>Heads and Division Leaders</a:t>
            </a:r>
            <a:r>
              <a:rPr lang="en-US" dirty="0" smtClean="0"/>
              <a:t>: </a:t>
            </a:r>
            <a:r>
              <a:rPr lang="en-US" dirty="0" smtClean="0"/>
              <a:t>They use the information </a:t>
            </a:r>
            <a:r>
              <a:rPr lang="en-US" dirty="0" smtClean="0"/>
              <a:t>to </a:t>
            </a:r>
          </a:p>
          <a:p>
            <a:pPr marL="342900" indent="-342900"/>
            <a:r>
              <a:rPr lang="en-US" dirty="0" smtClean="0"/>
              <a:t>understand </a:t>
            </a:r>
            <a:r>
              <a:rPr lang="en-US" dirty="0" smtClean="0"/>
              <a:t>their team's performance, address weaknesses, and </a:t>
            </a:r>
            <a:r>
              <a:rPr lang="en-US" dirty="0" smtClean="0"/>
              <a:t>recognize </a:t>
            </a:r>
          </a:p>
          <a:p>
            <a:pPr marL="342900" indent="-342900"/>
            <a:r>
              <a:rPr lang="en-US" dirty="0" smtClean="0"/>
              <a:t>high-performing </a:t>
            </a:r>
            <a:r>
              <a:rPr lang="en-US" dirty="0" smtClean="0"/>
              <a:t>employees</a:t>
            </a:r>
            <a:r>
              <a:rPr lang="en-US" dirty="0" smtClean="0"/>
              <a:t>.</a:t>
            </a:r>
          </a:p>
          <a:p>
            <a:pPr marL="342900" indent="-342900"/>
            <a:endParaRPr lang="en-US" dirty="0" smtClean="0"/>
          </a:p>
          <a:p>
            <a:pPr marL="342900" indent="-342900"/>
            <a:r>
              <a:rPr lang="en-US" dirty="0" smtClean="0"/>
              <a:t>4</a:t>
            </a:r>
            <a:r>
              <a:rPr lang="en-US" b="1" dirty="0" smtClean="0"/>
              <a:t>. </a:t>
            </a:r>
            <a:r>
              <a:rPr lang="en-US" b="1" dirty="0" smtClean="0"/>
              <a:t>Performance </a:t>
            </a:r>
            <a:r>
              <a:rPr lang="en-US" b="1" dirty="0" smtClean="0"/>
              <a:t>Review Committees</a:t>
            </a:r>
            <a:r>
              <a:rPr lang="en-US" dirty="0" smtClean="0"/>
              <a:t>: </a:t>
            </a:r>
            <a:r>
              <a:rPr lang="en-US" dirty="0" smtClean="0"/>
              <a:t>They utilize the data for fair </a:t>
            </a:r>
            <a:r>
              <a:rPr lang="en-US" dirty="0" smtClean="0"/>
              <a:t>and </a:t>
            </a:r>
          </a:p>
          <a:p>
            <a:pPr marL="342900" indent="-342900"/>
            <a:r>
              <a:rPr lang="en-US" dirty="0" smtClean="0"/>
              <a:t>informed evaluations </a:t>
            </a:r>
            <a:r>
              <a:rPr lang="en-US" dirty="0" smtClean="0"/>
              <a:t>during performance reviews and employee appraisals</a:t>
            </a:r>
            <a:r>
              <a:rPr lang="en-US" dirty="0" smtClean="0"/>
              <a:t>.</a:t>
            </a:r>
          </a:p>
          <a:p>
            <a:pPr marL="342900" indent="-342900"/>
            <a:endParaRPr lang="en-US" dirty="0" smtClean="0"/>
          </a:p>
          <a:p>
            <a:pPr marL="342900" indent="-342900"/>
            <a:r>
              <a:rPr lang="en-US" dirty="0" smtClean="0"/>
              <a:t>5</a:t>
            </a:r>
            <a:r>
              <a:rPr lang="en-US" b="1" dirty="0" smtClean="0"/>
              <a:t>. </a:t>
            </a:r>
            <a:r>
              <a:rPr lang="en-US" b="1" dirty="0" smtClean="0"/>
              <a:t>Business </a:t>
            </a:r>
            <a:r>
              <a:rPr lang="en-US" b="1" dirty="0" smtClean="0"/>
              <a:t>Analysts</a:t>
            </a:r>
            <a:r>
              <a:rPr lang="en-US" dirty="0" smtClean="0"/>
              <a:t>: </a:t>
            </a:r>
            <a:r>
              <a:rPr lang="en-US" dirty="0" smtClean="0"/>
              <a:t>They interpret the data to provide </a:t>
            </a:r>
            <a:r>
              <a:rPr lang="en-US" dirty="0" smtClean="0"/>
              <a:t>actionable </a:t>
            </a:r>
          </a:p>
          <a:p>
            <a:pPr marL="342900" indent="-342900"/>
            <a:r>
              <a:rPr lang="en-US" dirty="0" smtClean="0"/>
              <a:t>recommendations </a:t>
            </a:r>
            <a:r>
              <a:rPr lang="en-US" dirty="0" smtClean="0"/>
              <a:t>for enhancing overall organizational performance.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167966"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9404" y="60007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809852" y="2071678"/>
            <a:ext cx="6786610" cy="4524315"/>
          </a:xfrm>
          <a:prstGeom prst="rect">
            <a:avLst/>
          </a:prstGeom>
        </p:spPr>
        <p:txBody>
          <a:bodyPr wrap="square">
            <a:spAutoFit/>
          </a:bodyPr>
          <a:lstStyle/>
          <a:p>
            <a:pPr marL="342900" indent="-342900">
              <a:buAutoNum type="arabicPeriod"/>
            </a:pPr>
            <a:r>
              <a:rPr lang="en-US" dirty="0" smtClean="0"/>
              <a:t>Data </a:t>
            </a:r>
            <a:r>
              <a:rPr lang="en-US" dirty="0" smtClean="0"/>
              <a:t>Organization</a:t>
            </a:r>
            <a:r>
              <a:rPr lang="en-US" dirty="0" smtClean="0"/>
              <a:t>: </a:t>
            </a:r>
            <a:r>
              <a:rPr lang="en-US" dirty="0" smtClean="0"/>
              <a:t>The dataset was sorted based on </a:t>
            </a:r>
            <a:r>
              <a:rPr lang="en-US" dirty="0" smtClean="0"/>
              <a:t>gender </a:t>
            </a:r>
          </a:p>
          <a:p>
            <a:pPr marL="342900" indent="-342900"/>
            <a:r>
              <a:rPr lang="en-US" dirty="0" smtClean="0"/>
              <a:t>to </a:t>
            </a:r>
            <a:r>
              <a:rPr lang="en-US" dirty="0" smtClean="0"/>
              <a:t>structure the information accordingly.  </a:t>
            </a:r>
            <a:endParaRPr lang="en-US" dirty="0" smtClean="0"/>
          </a:p>
          <a:p>
            <a:pPr marL="342900" indent="-342900"/>
            <a:r>
              <a:rPr lang="en-US" dirty="0" smtClean="0"/>
              <a:t> </a:t>
            </a:r>
          </a:p>
          <a:p>
            <a:pPr marL="342900" indent="-342900"/>
            <a:r>
              <a:rPr lang="en-US" dirty="0" smtClean="0"/>
              <a:t>2</a:t>
            </a:r>
            <a:r>
              <a:rPr lang="en-US" dirty="0" smtClean="0"/>
              <a:t>. </a:t>
            </a:r>
            <a:r>
              <a:rPr lang="en-US" dirty="0" smtClean="0"/>
              <a:t>Filtering: </a:t>
            </a:r>
            <a:r>
              <a:rPr lang="en-US" dirty="0" smtClean="0"/>
              <a:t>Specific divisions of interest were selected, </a:t>
            </a:r>
            <a:r>
              <a:rPr lang="en-US" dirty="0" smtClean="0"/>
              <a:t>and </a:t>
            </a:r>
          </a:p>
          <a:p>
            <a:pPr marL="342900" indent="-342900"/>
            <a:r>
              <a:rPr lang="en-US" dirty="0" smtClean="0"/>
              <a:t>irrelevant </a:t>
            </a:r>
            <a:r>
              <a:rPr lang="en-US" dirty="0" smtClean="0"/>
              <a:t>fields were removed to streamline the dataset. </a:t>
            </a:r>
            <a:endParaRPr lang="en-US" dirty="0" smtClean="0"/>
          </a:p>
          <a:p>
            <a:pPr marL="342900" indent="-342900"/>
            <a:endParaRPr lang="en-US" dirty="0" smtClean="0"/>
          </a:p>
          <a:p>
            <a:pPr marL="342900" indent="-342900"/>
            <a:r>
              <a:rPr lang="en-US" dirty="0" smtClean="0"/>
              <a:t>3</a:t>
            </a:r>
            <a:r>
              <a:rPr lang="en-US" dirty="0" smtClean="0"/>
              <a:t>. </a:t>
            </a:r>
            <a:r>
              <a:rPr lang="en-US" dirty="0" smtClean="0"/>
              <a:t>Pivot </a:t>
            </a:r>
            <a:r>
              <a:rPr lang="en-US" dirty="0" smtClean="0"/>
              <a:t>Table Creation</a:t>
            </a:r>
            <a:r>
              <a:rPr lang="en-US" dirty="0" smtClean="0"/>
              <a:t>: </a:t>
            </a:r>
            <a:r>
              <a:rPr lang="en-US" dirty="0" smtClean="0"/>
              <a:t>A pivot table was constructed </a:t>
            </a:r>
            <a:r>
              <a:rPr lang="en-US" dirty="0" smtClean="0"/>
              <a:t>to </a:t>
            </a:r>
          </a:p>
          <a:p>
            <a:pPr marL="342900" indent="-342900"/>
            <a:r>
              <a:rPr lang="en-US" dirty="0" smtClean="0"/>
              <a:t>analyze </a:t>
            </a:r>
            <a:r>
              <a:rPr lang="en-US" dirty="0" smtClean="0"/>
              <a:t>employee performance, with the following structure:   </a:t>
            </a:r>
            <a:endParaRPr lang="en-US" dirty="0" smtClean="0"/>
          </a:p>
          <a:p>
            <a:pPr marL="342900" indent="-342900"/>
            <a:r>
              <a:rPr lang="en-US" dirty="0" smtClean="0"/>
              <a:t> </a:t>
            </a:r>
            <a:r>
              <a:rPr lang="en-US" dirty="0" smtClean="0"/>
              <a:t>                        - Rows: </a:t>
            </a:r>
            <a:r>
              <a:rPr lang="en-US" dirty="0" smtClean="0"/>
              <a:t>Departments   </a:t>
            </a:r>
            <a:endParaRPr lang="en-US" dirty="0" smtClean="0"/>
          </a:p>
          <a:p>
            <a:pPr marL="342900" indent="-342900"/>
            <a:r>
              <a:rPr lang="en-US" dirty="0" smtClean="0"/>
              <a:t> </a:t>
            </a:r>
            <a:r>
              <a:rPr lang="en-US" dirty="0" smtClean="0"/>
              <a:t>                        - Columns: </a:t>
            </a:r>
            <a:r>
              <a:rPr lang="en-US" dirty="0" smtClean="0"/>
              <a:t>Divisions   </a:t>
            </a:r>
            <a:endParaRPr lang="en-US" dirty="0" smtClean="0"/>
          </a:p>
          <a:p>
            <a:pPr marL="342900" indent="-342900"/>
            <a:r>
              <a:rPr lang="en-US" dirty="0" smtClean="0"/>
              <a:t> </a:t>
            </a:r>
            <a:r>
              <a:rPr lang="en-US" dirty="0" smtClean="0"/>
              <a:t>                        - Values: </a:t>
            </a:r>
            <a:r>
              <a:rPr lang="en-US" dirty="0" smtClean="0"/>
              <a:t>Average employee </a:t>
            </a:r>
            <a:r>
              <a:rPr lang="en-US" dirty="0" smtClean="0"/>
              <a:t>rating</a:t>
            </a:r>
          </a:p>
          <a:p>
            <a:pPr marL="342900" indent="-342900"/>
            <a:endParaRPr lang="en-US" dirty="0" smtClean="0"/>
          </a:p>
          <a:p>
            <a:pPr marL="342900" indent="-342900"/>
            <a:r>
              <a:rPr lang="en-US" dirty="0" smtClean="0"/>
              <a:t>4</a:t>
            </a:r>
            <a:r>
              <a:rPr lang="en-US" dirty="0" smtClean="0"/>
              <a:t>. </a:t>
            </a:r>
            <a:r>
              <a:rPr lang="en-US" dirty="0" smtClean="0"/>
              <a:t>Analysis: </a:t>
            </a:r>
            <a:r>
              <a:rPr lang="en-US" dirty="0" smtClean="0"/>
              <a:t>The pivot table provides a detailed view of </a:t>
            </a:r>
            <a:r>
              <a:rPr lang="en-US" dirty="0" smtClean="0"/>
              <a:t>average </a:t>
            </a:r>
          </a:p>
          <a:p>
            <a:pPr marL="342900" indent="-342900"/>
            <a:r>
              <a:rPr lang="en-US" dirty="0" smtClean="0"/>
              <a:t>ratings </a:t>
            </a:r>
            <a:r>
              <a:rPr lang="en-US" dirty="0" smtClean="0"/>
              <a:t>across different departments and divisions, </a:t>
            </a:r>
            <a:r>
              <a:rPr lang="en-US" dirty="0" smtClean="0"/>
              <a:t>facilitating </a:t>
            </a:r>
          </a:p>
          <a:p>
            <a:pPr marL="342900" indent="-342900"/>
            <a:r>
              <a:rPr lang="en-US" dirty="0" smtClean="0"/>
              <a:t>an </a:t>
            </a:r>
            <a:r>
              <a:rPr lang="en-US" dirty="0" smtClean="0"/>
              <a:t>in-depth comparison and offering insights into </a:t>
            </a:r>
            <a:r>
              <a:rPr lang="en-US" dirty="0" smtClean="0"/>
              <a:t>overall </a:t>
            </a:r>
          </a:p>
          <a:p>
            <a:pPr marL="342900" indent="-342900"/>
            <a:r>
              <a:rPr lang="en-US" dirty="0" smtClean="0"/>
              <a:t>performance </a:t>
            </a:r>
            <a:r>
              <a:rPr lang="en-US" dirty="0" smtClean="0"/>
              <a:t>metrics.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166646" y="2214554"/>
            <a:ext cx="10144196" cy="2286016"/>
          </a:xfrm>
          <a:prstGeom prst="rect">
            <a:avLst/>
          </a:prstGeom>
        </p:spPr>
        <p:txBody>
          <a:bodyPr wrap="square">
            <a:spAutoFit/>
          </a:bodyPr>
          <a:lstStyle/>
          <a:p>
            <a:r>
              <a:rPr lang="en-US" dirty="0" err="1" smtClean="0"/>
              <a:t>EmpID</a:t>
            </a:r>
            <a:r>
              <a:rPr lang="en-US" dirty="0" smtClean="0"/>
              <a:t>: (Numeric), </a:t>
            </a:r>
            <a:r>
              <a:rPr lang="en-US" dirty="0" err="1" smtClean="0"/>
              <a:t>FirstName</a:t>
            </a:r>
            <a:r>
              <a:rPr lang="en-US" dirty="0" smtClean="0"/>
              <a:t>: (Categorical), </a:t>
            </a:r>
            <a:r>
              <a:rPr lang="en-US" dirty="0" err="1" smtClean="0"/>
              <a:t>LastName</a:t>
            </a:r>
            <a:r>
              <a:rPr lang="en-US" dirty="0" smtClean="0"/>
              <a:t>: (Categorical), </a:t>
            </a:r>
            <a:r>
              <a:rPr lang="en-US" dirty="0" err="1" smtClean="0"/>
              <a:t>StartDate</a:t>
            </a:r>
            <a:r>
              <a:rPr lang="en-US" dirty="0" smtClean="0"/>
              <a:t>: (Date), </a:t>
            </a:r>
            <a:r>
              <a:rPr lang="en-US" dirty="0" err="1" smtClean="0"/>
              <a:t>ExitDate</a:t>
            </a:r>
            <a:r>
              <a:rPr lang="en-US" dirty="0" smtClean="0"/>
              <a:t>: (Date, </a:t>
            </a:r>
            <a:r>
              <a:rPr lang="en-US" dirty="0" err="1" smtClean="0"/>
              <a:t>nullable</a:t>
            </a:r>
            <a:r>
              <a:rPr lang="en-US" dirty="0" smtClean="0"/>
              <a:t>), Title: (Categorical), Supervisor: (Categorical), </a:t>
            </a:r>
            <a:r>
              <a:rPr lang="en-US" dirty="0" err="1" smtClean="0"/>
              <a:t>ADEmail</a:t>
            </a:r>
            <a:r>
              <a:rPr lang="en-US" dirty="0" smtClean="0"/>
              <a:t>: (Categorical), </a:t>
            </a:r>
            <a:r>
              <a:rPr lang="en-US" dirty="0" err="1" smtClean="0"/>
              <a:t>BusinessUnit</a:t>
            </a:r>
            <a:r>
              <a:rPr lang="en-US" dirty="0" smtClean="0"/>
              <a:t>: (Categorical), </a:t>
            </a:r>
            <a:r>
              <a:rPr lang="en-US" dirty="0" err="1" smtClean="0"/>
              <a:t>EmployeeStatus</a:t>
            </a:r>
            <a:r>
              <a:rPr lang="en-US" dirty="0" smtClean="0"/>
              <a:t>: (Categorical), </a:t>
            </a:r>
            <a:r>
              <a:rPr lang="en-US" dirty="0" err="1" smtClean="0"/>
              <a:t>EmployeeType</a:t>
            </a:r>
            <a:r>
              <a:rPr lang="en-US" dirty="0" smtClean="0"/>
              <a:t>: (Categorical), </a:t>
            </a:r>
            <a:r>
              <a:rPr lang="en-US" dirty="0" err="1" smtClean="0"/>
              <a:t>PayZone</a:t>
            </a:r>
            <a:r>
              <a:rPr lang="en-US" dirty="0" smtClean="0"/>
              <a:t>: (Categorical), </a:t>
            </a:r>
            <a:r>
              <a:rPr lang="en-US" dirty="0" err="1" smtClean="0"/>
              <a:t>EmployeeClassificationType</a:t>
            </a:r>
            <a:r>
              <a:rPr lang="en-US" dirty="0" smtClean="0"/>
              <a:t>: (Categorical), </a:t>
            </a:r>
            <a:r>
              <a:rPr lang="en-US" dirty="0" err="1" smtClean="0"/>
              <a:t>TerminationType</a:t>
            </a:r>
            <a:r>
              <a:rPr lang="en-US" dirty="0" smtClean="0"/>
              <a:t>: (Categorical), </a:t>
            </a:r>
            <a:r>
              <a:rPr lang="en-US" dirty="0" err="1" smtClean="0"/>
              <a:t>TerminationDescription</a:t>
            </a:r>
            <a:r>
              <a:rPr lang="en-US" dirty="0" smtClean="0"/>
              <a:t>: (Categorical), </a:t>
            </a:r>
            <a:r>
              <a:rPr lang="en-US" dirty="0" err="1" smtClean="0"/>
              <a:t>DepartmentType</a:t>
            </a:r>
            <a:r>
              <a:rPr lang="en-US" dirty="0" smtClean="0"/>
              <a:t>: (Categorical), Division: (Categorical), DOB: (Date), State: (Categorical), </a:t>
            </a:r>
            <a:r>
              <a:rPr lang="en-US" dirty="0" err="1" smtClean="0"/>
              <a:t>JobFunctionDescription</a:t>
            </a:r>
            <a:r>
              <a:rPr lang="en-US" dirty="0" smtClean="0"/>
              <a:t>: (Categorical), </a:t>
            </a:r>
            <a:r>
              <a:rPr lang="en-US" dirty="0" err="1" smtClean="0"/>
              <a:t>GenderCode</a:t>
            </a:r>
            <a:r>
              <a:rPr lang="en-US" dirty="0" smtClean="0"/>
              <a:t>: (Categorical), </a:t>
            </a:r>
            <a:r>
              <a:rPr lang="en-US" dirty="0" err="1" smtClean="0"/>
              <a:t>LocationCode</a:t>
            </a:r>
            <a:r>
              <a:rPr lang="en-US" dirty="0" smtClean="0"/>
              <a:t>: (Categorical), </a:t>
            </a:r>
            <a:r>
              <a:rPr lang="en-US" dirty="0" err="1" smtClean="0"/>
              <a:t>RaceDesc</a:t>
            </a:r>
            <a:r>
              <a:rPr lang="en-US" dirty="0" smtClean="0"/>
              <a:t>: (Categorical), </a:t>
            </a:r>
            <a:r>
              <a:rPr lang="en-US" dirty="0" err="1" smtClean="0"/>
              <a:t>MaritalDesc</a:t>
            </a:r>
            <a:r>
              <a:rPr lang="en-US" dirty="0" smtClean="0"/>
              <a:t>: (Categorical), Performance Score: (Categorical), Current Employee Rating: (Numeric).</a:t>
            </a:r>
            <a:endParaRPr lang="en-US" dirty="0"/>
          </a:p>
        </p:txBody>
      </p:sp>
      <p:sp>
        <p:nvSpPr>
          <p:cNvPr id="7" name="Rectangle 6"/>
          <p:cNvSpPr/>
          <p:nvPr/>
        </p:nvSpPr>
        <p:spPr>
          <a:xfrm>
            <a:off x="309522" y="5500702"/>
            <a:ext cx="9929882" cy="646331"/>
          </a:xfrm>
          <a:prstGeom prst="rect">
            <a:avLst/>
          </a:prstGeom>
        </p:spPr>
        <p:txBody>
          <a:bodyPr wrap="square">
            <a:spAutoFit/>
          </a:bodyPr>
          <a:lstStyle/>
          <a:p>
            <a:r>
              <a:rPr lang="en-US" dirty="0" err="1" smtClean="0"/>
              <a:t>EmpID</a:t>
            </a:r>
            <a:r>
              <a:rPr lang="en-US" dirty="0" smtClean="0"/>
              <a:t>, </a:t>
            </a:r>
            <a:r>
              <a:rPr lang="en-US" dirty="0" err="1" smtClean="0"/>
              <a:t>FirstName</a:t>
            </a:r>
            <a:r>
              <a:rPr lang="en-US" dirty="0" smtClean="0"/>
              <a:t>, </a:t>
            </a:r>
            <a:r>
              <a:rPr lang="en-US" dirty="0" err="1" smtClean="0"/>
              <a:t>LastName</a:t>
            </a:r>
            <a:r>
              <a:rPr lang="en-US" dirty="0" smtClean="0"/>
              <a:t>, Title, </a:t>
            </a:r>
            <a:r>
              <a:rPr lang="en-US" dirty="0" err="1" smtClean="0"/>
              <a:t>EmployeeStatus</a:t>
            </a:r>
            <a:r>
              <a:rPr lang="en-US" dirty="0" smtClean="0"/>
              <a:t>, </a:t>
            </a:r>
            <a:r>
              <a:rPr lang="en-US" dirty="0" err="1" smtClean="0"/>
              <a:t>EmployeeType</a:t>
            </a:r>
            <a:r>
              <a:rPr lang="en-US" dirty="0" smtClean="0"/>
              <a:t>, </a:t>
            </a:r>
            <a:r>
              <a:rPr lang="en-US" dirty="0" err="1" smtClean="0"/>
              <a:t>EmployeeClassificationType</a:t>
            </a:r>
            <a:r>
              <a:rPr lang="en-US" dirty="0" smtClean="0"/>
              <a:t>, </a:t>
            </a:r>
            <a:r>
              <a:rPr lang="en-US" dirty="0" err="1" smtClean="0"/>
              <a:t>DepartmentType</a:t>
            </a:r>
            <a:r>
              <a:rPr lang="en-US" dirty="0" smtClean="0"/>
              <a:t>, Division, </a:t>
            </a:r>
            <a:r>
              <a:rPr lang="en-US" dirty="0" err="1" smtClean="0"/>
              <a:t>JobFunctionDescription</a:t>
            </a:r>
            <a:r>
              <a:rPr lang="en-US" dirty="0" smtClean="0"/>
              <a:t>, </a:t>
            </a:r>
            <a:r>
              <a:rPr lang="en-US" dirty="0" err="1" smtClean="0"/>
              <a:t>GenderCode</a:t>
            </a:r>
            <a:r>
              <a:rPr lang="en-US" dirty="0" smtClean="0"/>
              <a:t>, Performance Score, Current Employee Rating</a:t>
            </a:r>
            <a:endParaRPr lang="en-US" dirty="0"/>
          </a:p>
        </p:txBody>
      </p:sp>
      <p:sp>
        <p:nvSpPr>
          <p:cNvPr id="8" name="Rectangle 7"/>
          <p:cNvSpPr/>
          <p:nvPr/>
        </p:nvSpPr>
        <p:spPr>
          <a:xfrm>
            <a:off x="238084" y="1428736"/>
            <a:ext cx="5500726" cy="646331"/>
          </a:xfrm>
          <a:prstGeom prst="rect">
            <a:avLst/>
          </a:prstGeom>
        </p:spPr>
        <p:txBody>
          <a:bodyPr wrap="square">
            <a:spAutoFit/>
          </a:bodyPr>
          <a:lstStyle/>
          <a:p>
            <a:r>
              <a:rPr lang="en-IN" b="1" dirty="0" smtClean="0"/>
              <a:t>ATTRIBUTES AND ITS TYPES  OF THE GIVEN DATA SETS </a:t>
            </a:r>
          </a:p>
          <a:p>
            <a:r>
              <a:rPr lang="en-IN" b="1" dirty="0" smtClean="0"/>
              <a:t>Total number of columns – 26 </a:t>
            </a:r>
            <a:endParaRPr lang="en-US" b="1" dirty="0"/>
          </a:p>
        </p:txBody>
      </p:sp>
      <p:sp>
        <p:nvSpPr>
          <p:cNvPr id="9" name="Rectangle 8"/>
          <p:cNvSpPr/>
          <p:nvPr/>
        </p:nvSpPr>
        <p:spPr>
          <a:xfrm>
            <a:off x="309522" y="4714884"/>
            <a:ext cx="3571900" cy="646331"/>
          </a:xfrm>
          <a:prstGeom prst="rect">
            <a:avLst/>
          </a:prstGeom>
        </p:spPr>
        <p:txBody>
          <a:bodyPr wrap="square">
            <a:spAutoFit/>
          </a:bodyPr>
          <a:lstStyle/>
          <a:p>
            <a:r>
              <a:rPr lang="en-IN" b="1" dirty="0" smtClean="0"/>
              <a:t>SELECTED COLUMNS FOR ANALYSIS </a:t>
            </a:r>
          </a:p>
          <a:p>
            <a:r>
              <a:rPr lang="en-IN" b="1" dirty="0" smtClean="0"/>
              <a:t>Total number of columns – 13</a:t>
            </a:r>
            <a:endParaRPr lang="en-US" b="1"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4958"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52662" y="2143116"/>
            <a:ext cx="6786610" cy="3139321"/>
          </a:xfrm>
          <a:prstGeom prst="rect">
            <a:avLst/>
          </a:prstGeom>
        </p:spPr>
        <p:txBody>
          <a:bodyPr wrap="square">
            <a:spAutoFit/>
          </a:bodyPr>
          <a:lstStyle/>
          <a:p>
            <a:r>
              <a:rPr lang="en-US" dirty="0" smtClean="0"/>
              <a:t>The analysis leverages a pivot table to compare average employee ratings across different departments and divisions, offering a clear view of performance metrics. By sorting the data by gender and removing unnecessary fields, the focus is sharpened on relevant information, revealing important trends and insights</a:t>
            </a:r>
            <a:r>
              <a:rPr lang="en-US" dirty="0" smtClean="0"/>
              <a:t>.</a:t>
            </a:r>
          </a:p>
          <a:p>
            <a:endParaRPr lang="en-US" dirty="0" smtClean="0"/>
          </a:p>
          <a:p>
            <a:r>
              <a:rPr lang="en-US" dirty="0" smtClean="0"/>
              <a:t>Additionally</a:t>
            </a:r>
            <a:r>
              <a:rPr lang="en-US" dirty="0" smtClean="0"/>
              <a:t>, the use of a bar chart to visualize the data enhances understanding and facilitates comparison, making it easier to communicate findings. This approach not only organizes and simplifies the data but also provides actionable insights that can guide strategic decisions and improve overall performance.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914</Words>
  <Application>Microsoft Office PowerPoint</Application>
  <PresentationFormat>Custom</PresentationFormat>
  <Paragraphs>100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34</cp:revision>
  <dcterms:created xsi:type="dcterms:W3CDTF">2024-03-29T15:07:22Z</dcterms:created>
  <dcterms:modified xsi:type="dcterms:W3CDTF">2024-08-25T11:08:17Z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