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1" d="100"/>
          <a:sy n="61" d="100"/>
        </p:scale>
        <p:origin x="-832" y="-6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pPr algn="just"/>
            <a:r>
              <a:rPr lang="en-US" sz="2400" dirty="0"/>
              <a:t>STUDENT NAME</a:t>
            </a:r>
            <a:r>
              <a:rPr lang="en-US" sz="2400" dirty="0" smtClean="0"/>
              <a:t>:  PRABHA </a:t>
            </a:r>
            <a:r>
              <a:rPr lang="en-US" sz="2400" dirty="0" smtClean="0"/>
              <a:t>B</a:t>
            </a:r>
          </a:p>
          <a:p>
            <a:pPr algn="just"/>
            <a:r>
              <a:rPr lang="en-US" sz="2400" smtClean="0"/>
              <a:t>REGISTER </a:t>
            </a:r>
            <a:r>
              <a:rPr lang="en-US" sz="2400" dirty="0" smtClean="0"/>
              <a:t>NO: </a:t>
            </a:r>
            <a:r>
              <a:rPr lang="en-US" sz="2400" dirty="0" smtClean="0"/>
              <a:t>6A0990D98E7404A91F54C99D7FF46070</a:t>
            </a:r>
            <a:endParaRPr lang="en-US" sz="2400" dirty="0" smtClean="0"/>
          </a:p>
          <a:p>
            <a:pPr algn="just"/>
            <a:r>
              <a:rPr lang="en-US" sz="2400" dirty="0" smtClean="0"/>
              <a:t>COLLEGE REGISTER NO: 312208734</a:t>
            </a:r>
            <a:endParaRPr lang="en-US" sz="2400" dirty="0"/>
          </a:p>
          <a:p>
            <a:pPr algn="just"/>
            <a:r>
              <a:rPr lang="en-US" sz="2400" dirty="0"/>
              <a:t>DEPARTMENT</a:t>
            </a:r>
            <a:r>
              <a:rPr lang="en-US" sz="2400" dirty="0" smtClean="0"/>
              <a:t>:   B.COM [GENERAL]</a:t>
            </a:r>
            <a:endParaRPr lang="en-US" sz="2400" dirty="0"/>
          </a:p>
          <a:p>
            <a:pPr algn="just"/>
            <a:r>
              <a:rPr lang="en-US" sz="2400" dirty="0" smtClean="0"/>
              <a:t>COLLEGE         :     MEENAKSHI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1809720" y="1164134"/>
            <a:ext cx="5929354" cy="5693866"/>
          </a:xfrm>
          <a:prstGeom prst="rect">
            <a:avLst/>
          </a:prstGeom>
        </p:spPr>
        <p:txBody>
          <a:bodyPr wrap="square">
            <a:spAutoFit/>
          </a:bodyPr>
          <a:lstStyle/>
          <a:p>
            <a:r>
              <a:rPr lang="en-US" sz="2800" dirty="0" smtClean="0"/>
              <a:t>STEP 1 : FIRST I LOGIN TO NAAN MUDHALVAN       </a:t>
            </a:r>
          </a:p>
          <a:p>
            <a:r>
              <a:rPr lang="en-US" sz="2800" dirty="0" smtClean="0"/>
              <a:t>STEP 2 :  I ENTER MY  NMID AND PASSWORD  </a:t>
            </a:r>
          </a:p>
          <a:p>
            <a:r>
              <a:rPr lang="en-US" sz="2800" dirty="0" smtClean="0"/>
              <a:t>STEP 3 : NEXT I  CLICK  MANDATORY COURSES  </a:t>
            </a:r>
          </a:p>
          <a:p>
            <a:r>
              <a:rPr lang="en-US" sz="2800" dirty="0" smtClean="0"/>
              <a:t>STEP 4 : I SELECT DATA ANALYSIS  USING EXCEL</a:t>
            </a:r>
          </a:p>
          <a:p>
            <a:r>
              <a:rPr lang="en-IN" sz="2800" dirty="0" smtClean="0"/>
              <a:t>STEP 5 : THEN I  CLICK WATCH,  I  CLICK ACCESS COURSE </a:t>
            </a:r>
          </a:p>
          <a:p>
            <a:r>
              <a:rPr lang="en-IN" sz="2800" dirty="0" smtClean="0"/>
              <a:t>STEP 6 : NEXT I CLICK EMPLOYEE DATA, AND  DOWNLOADED THE DATA SET. </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10776" y="8572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48328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1026" name="Picture 2"/>
          <p:cNvPicPr>
            <a:picLocks noChangeAspect="1" noChangeArrowheads="1"/>
          </p:cNvPicPr>
          <p:nvPr/>
        </p:nvPicPr>
        <p:blipFill>
          <a:blip r:embed="rId3"/>
          <a:srcRect/>
          <a:stretch>
            <a:fillRect/>
          </a:stretch>
        </p:blipFill>
        <p:spPr bwMode="auto">
          <a:xfrm>
            <a:off x="1238216" y="2928934"/>
            <a:ext cx="7945438" cy="2200275"/>
          </a:xfrm>
          <a:prstGeom prst="rect">
            <a:avLst/>
          </a:prstGeom>
          <a:noFill/>
          <a:ln w="9525">
            <a:noFill/>
            <a:miter lim="800000"/>
            <a:headEnd/>
            <a:tailEnd/>
          </a:ln>
          <a:effectLst/>
        </p:spPr>
      </p:pic>
      <p:sp>
        <p:nvSpPr>
          <p:cNvPr id="10" name="Rectangle 9"/>
          <p:cNvSpPr/>
          <p:nvPr/>
        </p:nvSpPr>
        <p:spPr>
          <a:xfrm>
            <a:off x="4381488" y="1285860"/>
            <a:ext cx="2643206" cy="1015663"/>
          </a:xfrm>
          <a:prstGeom prst="rect">
            <a:avLst/>
          </a:prstGeom>
        </p:spPr>
        <p:txBody>
          <a:bodyPr wrap="square">
            <a:spAutoFit/>
          </a:bodyPr>
          <a:lstStyle/>
          <a:p>
            <a:r>
              <a:rPr lang="en-IN" sz="6000" b="1" dirty="0" smtClean="0"/>
              <a:t>TABLE</a:t>
            </a:r>
            <a:endParaRPr lang="en-US" sz="6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91190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2052" name="Picture 4"/>
          <p:cNvPicPr>
            <a:picLocks noChangeAspect="1" noChangeArrowheads="1"/>
          </p:cNvPicPr>
          <p:nvPr/>
        </p:nvPicPr>
        <p:blipFill>
          <a:blip r:embed="rId3"/>
          <a:srcRect/>
          <a:stretch>
            <a:fillRect/>
          </a:stretch>
        </p:blipFill>
        <p:spPr bwMode="auto">
          <a:xfrm>
            <a:off x="523836" y="1285860"/>
            <a:ext cx="7993062" cy="5153025"/>
          </a:xfrm>
          <a:prstGeom prst="rect">
            <a:avLst/>
          </a:prstGeom>
          <a:noFill/>
          <a:ln w="9525">
            <a:solidFill>
              <a:schemeClr val="tx1"/>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166778" y="1857364"/>
            <a:ext cx="7715304" cy="3416320"/>
          </a:xfrm>
          <a:prstGeom prst="rect">
            <a:avLst/>
          </a:prstGeom>
        </p:spPr>
        <p:txBody>
          <a:bodyPr wrap="square">
            <a:spAutoFit/>
          </a:bodyPr>
          <a:lstStyle/>
          <a:p>
            <a:pPr algn="just"/>
            <a:r>
              <a:rPr lang="en-US" sz="2400" dirty="0" smtClean="0"/>
              <a:t>The analysis provides a structured and insightful view of employee performance by using a pivot table to compare ratings across departments and divisions. The focused data management through sorting and field removal, coupled with clear visual representation via a bar chart, enhances the ability to interpret and communicate findings. This approach effectively highlights performance trends and areas for improvement, offering actionable insights that support informed decision-making and strategic planning.</a:t>
            </a:r>
            <a:endParaRPr lang="en-US" sz="2400"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EMPLOYEE  PERFORMANCE  EVALUATION USING  EXCEL</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3" name="Rectangle 12"/>
          <p:cNvSpPr/>
          <p:nvPr/>
        </p:nvSpPr>
        <p:spPr>
          <a:xfrm>
            <a:off x="952464" y="2143116"/>
            <a:ext cx="6572296" cy="2585323"/>
          </a:xfrm>
          <a:prstGeom prst="rect">
            <a:avLst/>
          </a:prstGeom>
        </p:spPr>
        <p:txBody>
          <a:bodyPr wrap="square">
            <a:spAutoFit/>
          </a:bodyPr>
          <a:lstStyle/>
          <a:p>
            <a:pPr marL="342900" indent="-342900">
              <a:buFont typeface="Arial" pitchFamily="34" charset="0"/>
              <a:buChar char="•"/>
            </a:pPr>
            <a:r>
              <a:rPr lang="en-US" dirty="0" smtClean="0">
                <a:cs typeface="Times New Roman" pitchFamily="18" charset="0"/>
              </a:rPr>
              <a:t>Evaluate Employee Performance: To assess how employees are performing across different departments and divisions.</a:t>
            </a:r>
          </a:p>
          <a:p>
            <a:pPr marL="342900" indent="-342900">
              <a:buFont typeface="Arial" pitchFamily="34" charset="0"/>
              <a:buChar char="•"/>
            </a:pPr>
            <a:endParaRPr lang="en-US" dirty="0" smtClean="0">
              <a:cs typeface="Times New Roman" pitchFamily="18" charset="0"/>
            </a:endParaRPr>
          </a:p>
          <a:p>
            <a:pPr marL="342900" indent="-342900">
              <a:buFont typeface="Arial" pitchFamily="34" charset="0"/>
              <a:buChar char="•"/>
            </a:pPr>
            <a:r>
              <a:rPr lang="en-US" dirty="0" smtClean="0">
                <a:cs typeface="Times New Roman" pitchFamily="18" charset="0"/>
              </a:rPr>
              <a:t>Identify Strengths and Weaknesses: To pinpoint which areas are excelling and which need improvement.</a:t>
            </a:r>
          </a:p>
          <a:p>
            <a:pPr marL="342900" indent="-342900">
              <a:buFont typeface="Arial" pitchFamily="34" charset="0"/>
              <a:buChar char="•"/>
            </a:pPr>
            <a:endParaRPr lang="en-US" dirty="0" smtClean="0">
              <a:cs typeface="Times New Roman" pitchFamily="18" charset="0"/>
            </a:endParaRPr>
          </a:p>
          <a:p>
            <a:pPr marL="342900" indent="-342900">
              <a:buFont typeface="Arial" pitchFamily="34" charset="0"/>
              <a:buChar char="•"/>
            </a:pPr>
            <a:r>
              <a:rPr lang="en-US" dirty="0" smtClean="0">
                <a:cs typeface="Times New Roman" pitchFamily="18" charset="0"/>
              </a:rPr>
              <a:t>Guide Decision-Making:  To provide clear insights that help in making informed decisions about resource allocation, training, and support initiatives.</a:t>
            </a:r>
            <a:endParaRPr lang="en-US" dirty="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452398" y="2071678"/>
            <a:ext cx="7924800" cy="4619854"/>
          </a:xfrm>
          <a:prstGeom prst="rect">
            <a:avLst/>
          </a:prstGeom>
          <a:noFill/>
        </p:spPr>
        <p:txBody>
          <a:bodyPr wrap="square" rtlCol="0">
            <a:spAutoFit/>
          </a:bodyPr>
          <a:lstStyle/>
          <a:p>
            <a:pPr>
              <a:lnSpc>
                <a:spcPct val="150000"/>
              </a:lnSpc>
            </a:pPr>
            <a:r>
              <a:rPr lang="en-US" dirty="0" smtClean="0">
                <a:solidFill>
                  <a:srgbClr val="0D0D0D"/>
                </a:solidFill>
                <a:cs typeface="Times New Roman" panose="02020603050405020304" pitchFamily="18" charset="0"/>
              </a:rPr>
              <a:t>The project aims to generate detailed insights into employee performance across various departments and divisions, offering a clear understanding of where resources are being utilized effectively and where there may be gaps.</a:t>
            </a:r>
          </a:p>
          <a:p>
            <a:pPr>
              <a:lnSpc>
                <a:spcPct val="150000"/>
              </a:lnSpc>
            </a:pPr>
            <a:r>
              <a:rPr lang="en-US" dirty="0" smtClean="0">
                <a:solidFill>
                  <a:srgbClr val="0D0D0D"/>
                </a:solidFill>
                <a:cs typeface="Times New Roman" panose="02020603050405020304" pitchFamily="18" charset="0"/>
              </a:rPr>
              <a:t>By analyzing performance data, management can make informed decisions about where to allocate resources, such as funding, personnel, and time, to maximize efficiency and effectiveness. </a:t>
            </a:r>
          </a:p>
          <a:p>
            <a:pPr>
              <a:lnSpc>
                <a:spcPct val="150000"/>
              </a:lnSpc>
            </a:pPr>
            <a:r>
              <a:rPr lang="en-US" dirty="0" smtClean="0">
                <a:solidFill>
                  <a:srgbClr val="0D0D0D"/>
                </a:solidFill>
                <a:cs typeface="Times New Roman" panose="02020603050405020304" pitchFamily="18" charset="0"/>
              </a:rPr>
              <a:t>Additionally, these insights will help identify specific training needs and areas requiring additional support, ensuring that interventions are targeted and impactful. Ultimately, this leads to better strategic planning and a more agile response to organizational challenges.</a:t>
            </a:r>
            <a:endParaRPr lang="en-US" b="0" i="0" dirty="0">
              <a:solidFill>
                <a:srgbClr val="0D0D0D"/>
              </a:solidFill>
              <a:effectLst/>
              <a:cs typeface="Times New Roman" panose="02020603050405020304" pitchFamily="18" charset="0"/>
            </a:endParaRPr>
          </a:p>
          <a:p>
            <a:pPr>
              <a:lnSpc>
                <a:spcPct val="150000"/>
              </a:lnSpc>
            </a:pPr>
            <a:endParaRPr lang="en-IN"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738942" y="10001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738150" y="2000240"/>
            <a:ext cx="7500990" cy="4524315"/>
          </a:xfrm>
          <a:prstGeom prst="rect">
            <a:avLst/>
          </a:prstGeom>
        </p:spPr>
        <p:txBody>
          <a:bodyPr wrap="square">
            <a:spAutoFit/>
          </a:bodyPr>
          <a:lstStyle/>
          <a:p>
            <a:pPr marL="342900" indent="-342900"/>
            <a:r>
              <a:rPr lang="en-US" dirty="0" smtClean="0"/>
              <a:t>1. </a:t>
            </a:r>
            <a:r>
              <a:rPr lang="en-US" b="1" dirty="0" smtClean="0"/>
              <a:t>Management and Executives</a:t>
            </a:r>
            <a:r>
              <a:rPr lang="en-US" dirty="0" smtClean="0"/>
              <a:t>: They use the insights to make strategic</a:t>
            </a:r>
          </a:p>
          <a:p>
            <a:pPr marL="342900" indent="-342900"/>
            <a:r>
              <a:rPr lang="en-US" dirty="0" smtClean="0"/>
              <a:t>decisions regarding resource allocation, performance management, and </a:t>
            </a:r>
          </a:p>
          <a:p>
            <a:pPr marL="342900" indent="-342900"/>
            <a:r>
              <a:rPr lang="en-US" dirty="0" smtClean="0"/>
              <a:t>organizational development.</a:t>
            </a:r>
          </a:p>
          <a:p>
            <a:pPr marL="342900" indent="-342900"/>
            <a:endParaRPr lang="en-US" dirty="0" smtClean="0"/>
          </a:p>
          <a:p>
            <a:pPr marL="342900" indent="-342900"/>
            <a:r>
              <a:rPr lang="en-US" dirty="0" smtClean="0"/>
              <a:t>2. </a:t>
            </a:r>
            <a:r>
              <a:rPr lang="en-US" b="1" dirty="0" smtClean="0"/>
              <a:t>Human Resources (HR) Teams</a:t>
            </a:r>
            <a:r>
              <a:rPr lang="en-US" dirty="0" smtClean="0"/>
              <a:t>: They analyze the data to identify training </a:t>
            </a:r>
          </a:p>
          <a:p>
            <a:pPr marL="342900" indent="-342900"/>
            <a:r>
              <a:rPr lang="en-US" dirty="0" smtClean="0"/>
              <a:t>needs, improve employee engagement, and manage talent effectively.</a:t>
            </a:r>
          </a:p>
          <a:p>
            <a:pPr marL="342900" indent="-342900"/>
            <a:endParaRPr lang="en-US" dirty="0" smtClean="0"/>
          </a:p>
          <a:p>
            <a:pPr marL="342900" indent="-342900"/>
            <a:r>
              <a:rPr lang="en-US" dirty="0" smtClean="0"/>
              <a:t>3</a:t>
            </a:r>
            <a:r>
              <a:rPr lang="en-US" b="1" dirty="0" smtClean="0"/>
              <a:t>. Department Heads and Division Leaders</a:t>
            </a:r>
            <a:r>
              <a:rPr lang="en-US" dirty="0" smtClean="0"/>
              <a:t>: They use the information to </a:t>
            </a:r>
          </a:p>
          <a:p>
            <a:pPr marL="342900" indent="-342900"/>
            <a:r>
              <a:rPr lang="en-US" dirty="0" smtClean="0"/>
              <a:t>understand their team's performance, address weaknesses, and recognize </a:t>
            </a:r>
          </a:p>
          <a:p>
            <a:pPr marL="342900" indent="-342900"/>
            <a:r>
              <a:rPr lang="en-US" dirty="0" smtClean="0"/>
              <a:t>high-performing employees.</a:t>
            </a:r>
          </a:p>
          <a:p>
            <a:pPr marL="342900" indent="-342900"/>
            <a:endParaRPr lang="en-US" dirty="0" smtClean="0"/>
          </a:p>
          <a:p>
            <a:pPr marL="342900" indent="-342900"/>
            <a:r>
              <a:rPr lang="en-US" dirty="0" smtClean="0"/>
              <a:t>4</a:t>
            </a:r>
            <a:r>
              <a:rPr lang="en-US" b="1" dirty="0" smtClean="0"/>
              <a:t>. Performance Review Committees</a:t>
            </a:r>
            <a:r>
              <a:rPr lang="en-US" dirty="0" smtClean="0"/>
              <a:t>: They utilize the data for fair and </a:t>
            </a:r>
          </a:p>
          <a:p>
            <a:pPr marL="342900" indent="-342900"/>
            <a:r>
              <a:rPr lang="en-US" dirty="0" smtClean="0"/>
              <a:t>informed evaluations during performance reviews and employee appraisals.</a:t>
            </a:r>
          </a:p>
          <a:p>
            <a:pPr marL="342900" indent="-342900"/>
            <a:endParaRPr lang="en-US" dirty="0" smtClean="0"/>
          </a:p>
          <a:p>
            <a:pPr marL="342900" indent="-342900"/>
            <a:r>
              <a:rPr lang="en-US" dirty="0" smtClean="0"/>
              <a:t>5</a:t>
            </a:r>
            <a:r>
              <a:rPr lang="en-US" b="1" dirty="0" smtClean="0"/>
              <a:t>. Business Analysts</a:t>
            </a:r>
            <a:r>
              <a:rPr lang="en-US" dirty="0" smtClean="0"/>
              <a:t>: They interpret the data to provide actionable </a:t>
            </a:r>
          </a:p>
          <a:p>
            <a:pPr marL="342900" indent="-342900"/>
            <a:r>
              <a:rPr lang="en-US" dirty="0" smtClean="0"/>
              <a:t>recommendations for enhancing overall organizational performance.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167966" y="52863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239404" y="600076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809852" y="2071678"/>
            <a:ext cx="6786610" cy="4524315"/>
          </a:xfrm>
          <a:prstGeom prst="rect">
            <a:avLst/>
          </a:prstGeom>
        </p:spPr>
        <p:txBody>
          <a:bodyPr wrap="square">
            <a:spAutoFit/>
          </a:bodyPr>
          <a:lstStyle/>
          <a:p>
            <a:pPr marL="342900" indent="-342900">
              <a:buAutoNum type="arabicPeriod"/>
            </a:pPr>
            <a:r>
              <a:rPr lang="en-US" dirty="0" smtClean="0"/>
              <a:t>Data Organization: The dataset was sorted based on gender </a:t>
            </a:r>
          </a:p>
          <a:p>
            <a:pPr marL="342900" indent="-342900"/>
            <a:r>
              <a:rPr lang="en-US" dirty="0" smtClean="0"/>
              <a:t>to structure the information accordingly.  </a:t>
            </a:r>
          </a:p>
          <a:p>
            <a:pPr marL="342900" indent="-342900"/>
            <a:r>
              <a:rPr lang="en-US" dirty="0" smtClean="0"/>
              <a:t> </a:t>
            </a:r>
          </a:p>
          <a:p>
            <a:pPr marL="342900" indent="-342900"/>
            <a:r>
              <a:rPr lang="en-US" dirty="0" smtClean="0"/>
              <a:t>2. Filtering: Specific divisions of interest were selected, and </a:t>
            </a:r>
          </a:p>
          <a:p>
            <a:pPr marL="342900" indent="-342900"/>
            <a:r>
              <a:rPr lang="en-US" dirty="0" smtClean="0"/>
              <a:t>irrelevant fields were removed to streamline the dataset. </a:t>
            </a:r>
          </a:p>
          <a:p>
            <a:pPr marL="342900" indent="-342900"/>
            <a:endParaRPr lang="en-US" dirty="0" smtClean="0"/>
          </a:p>
          <a:p>
            <a:pPr marL="342900" indent="-342900"/>
            <a:r>
              <a:rPr lang="en-US" dirty="0" smtClean="0"/>
              <a:t>3. Pivot Table Creation: A pivot table was constructed to </a:t>
            </a:r>
          </a:p>
          <a:p>
            <a:pPr marL="342900" indent="-342900"/>
            <a:r>
              <a:rPr lang="en-US" dirty="0" smtClean="0"/>
              <a:t>analyze employee performance, with the following structure:   </a:t>
            </a:r>
          </a:p>
          <a:p>
            <a:pPr marL="342900" indent="-342900"/>
            <a:r>
              <a:rPr lang="en-US" dirty="0" smtClean="0"/>
              <a:t>                         - Rows: Departments   </a:t>
            </a:r>
          </a:p>
          <a:p>
            <a:pPr marL="342900" indent="-342900"/>
            <a:r>
              <a:rPr lang="en-US" dirty="0" smtClean="0"/>
              <a:t>                         - Columns: Divisions   </a:t>
            </a:r>
          </a:p>
          <a:p>
            <a:pPr marL="342900" indent="-342900"/>
            <a:r>
              <a:rPr lang="en-US" dirty="0" smtClean="0"/>
              <a:t>                         - Values: Average employee rating</a:t>
            </a:r>
          </a:p>
          <a:p>
            <a:pPr marL="342900" indent="-342900"/>
            <a:endParaRPr lang="en-US" dirty="0" smtClean="0"/>
          </a:p>
          <a:p>
            <a:pPr marL="342900" indent="-342900"/>
            <a:r>
              <a:rPr lang="en-US" dirty="0" smtClean="0"/>
              <a:t>4. Analysis: The pivot table provides a detailed view of average </a:t>
            </a:r>
          </a:p>
          <a:p>
            <a:pPr marL="342900" indent="-342900"/>
            <a:r>
              <a:rPr lang="en-US" dirty="0" smtClean="0"/>
              <a:t>ratings across different departments and divisions, facilitating </a:t>
            </a:r>
          </a:p>
          <a:p>
            <a:pPr marL="342900" indent="-342900"/>
            <a:r>
              <a:rPr lang="en-US" dirty="0" smtClean="0"/>
              <a:t>an in-depth comparison and offering insights into overall </a:t>
            </a:r>
          </a:p>
          <a:p>
            <a:pPr marL="342900" indent="-342900"/>
            <a:r>
              <a:rPr lang="en-US" dirty="0" smtClean="0"/>
              <a:t>performance metrics.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5" name="Rectangle 4"/>
          <p:cNvSpPr/>
          <p:nvPr/>
        </p:nvSpPr>
        <p:spPr>
          <a:xfrm>
            <a:off x="166646" y="2214554"/>
            <a:ext cx="10144196" cy="2286016"/>
          </a:xfrm>
          <a:prstGeom prst="rect">
            <a:avLst/>
          </a:prstGeom>
        </p:spPr>
        <p:txBody>
          <a:bodyPr wrap="square">
            <a:spAutoFit/>
          </a:bodyPr>
          <a:lstStyle/>
          <a:p>
            <a:r>
              <a:rPr lang="en-US" dirty="0" err="1" smtClean="0"/>
              <a:t>EmpID</a:t>
            </a:r>
            <a:r>
              <a:rPr lang="en-US" dirty="0" smtClean="0"/>
              <a:t>: (Numeric), </a:t>
            </a:r>
            <a:r>
              <a:rPr lang="en-US" dirty="0" err="1" smtClean="0"/>
              <a:t>FirstName</a:t>
            </a:r>
            <a:r>
              <a:rPr lang="en-US" dirty="0" smtClean="0"/>
              <a:t>: (Categorical), </a:t>
            </a:r>
            <a:r>
              <a:rPr lang="en-US" dirty="0" err="1" smtClean="0"/>
              <a:t>LastName</a:t>
            </a:r>
            <a:r>
              <a:rPr lang="en-US" dirty="0" smtClean="0"/>
              <a:t>: (Categorical), </a:t>
            </a:r>
            <a:r>
              <a:rPr lang="en-US" dirty="0" err="1" smtClean="0"/>
              <a:t>StartDate</a:t>
            </a:r>
            <a:r>
              <a:rPr lang="en-US" dirty="0" smtClean="0"/>
              <a:t>: (Date), </a:t>
            </a:r>
            <a:r>
              <a:rPr lang="en-US" dirty="0" err="1" smtClean="0"/>
              <a:t>ExitDate</a:t>
            </a:r>
            <a:r>
              <a:rPr lang="en-US" dirty="0" smtClean="0"/>
              <a:t>: (Date, </a:t>
            </a:r>
            <a:r>
              <a:rPr lang="en-US" dirty="0" err="1" smtClean="0"/>
              <a:t>nullable</a:t>
            </a:r>
            <a:r>
              <a:rPr lang="en-US" dirty="0" smtClean="0"/>
              <a:t>), Title: (Categorical), Supervisor: (Categorical), </a:t>
            </a:r>
            <a:r>
              <a:rPr lang="en-US" dirty="0" err="1" smtClean="0"/>
              <a:t>ADEmail</a:t>
            </a:r>
            <a:r>
              <a:rPr lang="en-US" dirty="0" smtClean="0"/>
              <a:t>: (Categorical), </a:t>
            </a:r>
            <a:r>
              <a:rPr lang="en-US" dirty="0" err="1" smtClean="0"/>
              <a:t>BusinessUnit</a:t>
            </a:r>
            <a:r>
              <a:rPr lang="en-US" dirty="0" smtClean="0"/>
              <a:t>: (Categorical), </a:t>
            </a:r>
            <a:r>
              <a:rPr lang="en-US" dirty="0" err="1" smtClean="0"/>
              <a:t>EmployeeStatus</a:t>
            </a:r>
            <a:r>
              <a:rPr lang="en-US" dirty="0" smtClean="0"/>
              <a:t>: (Categorical), </a:t>
            </a:r>
            <a:r>
              <a:rPr lang="en-US" dirty="0" err="1" smtClean="0"/>
              <a:t>EmployeeType</a:t>
            </a:r>
            <a:r>
              <a:rPr lang="en-US" dirty="0" smtClean="0"/>
              <a:t>: (Categorical), </a:t>
            </a:r>
            <a:r>
              <a:rPr lang="en-US" dirty="0" err="1" smtClean="0"/>
              <a:t>PayZone</a:t>
            </a:r>
            <a:r>
              <a:rPr lang="en-US" dirty="0" smtClean="0"/>
              <a:t>: (Categorical), </a:t>
            </a:r>
            <a:r>
              <a:rPr lang="en-US" dirty="0" err="1" smtClean="0"/>
              <a:t>EmployeeClassificationType</a:t>
            </a:r>
            <a:r>
              <a:rPr lang="en-US" dirty="0" smtClean="0"/>
              <a:t>: (Categorical), </a:t>
            </a:r>
            <a:r>
              <a:rPr lang="en-US" dirty="0" err="1" smtClean="0"/>
              <a:t>TerminationType</a:t>
            </a:r>
            <a:r>
              <a:rPr lang="en-US" dirty="0" smtClean="0"/>
              <a:t>: (Categorical), </a:t>
            </a:r>
            <a:r>
              <a:rPr lang="en-US" dirty="0" err="1" smtClean="0"/>
              <a:t>TerminationDescription</a:t>
            </a:r>
            <a:r>
              <a:rPr lang="en-US" dirty="0" smtClean="0"/>
              <a:t>: (Categorical), </a:t>
            </a:r>
            <a:r>
              <a:rPr lang="en-US" dirty="0" err="1" smtClean="0"/>
              <a:t>DepartmentType</a:t>
            </a:r>
            <a:r>
              <a:rPr lang="en-US" dirty="0" smtClean="0"/>
              <a:t>: (Categorical), Division: (Categorical), DOB: (Date), State: (Categorical), </a:t>
            </a:r>
            <a:r>
              <a:rPr lang="en-US" dirty="0" err="1" smtClean="0"/>
              <a:t>JobFunctionDescription</a:t>
            </a:r>
            <a:r>
              <a:rPr lang="en-US" dirty="0" smtClean="0"/>
              <a:t>: (Categorical), </a:t>
            </a:r>
            <a:r>
              <a:rPr lang="en-US" dirty="0" err="1" smtClean="0"/>
              <a:t>GenderCode</a:t>
            </a:r>
            <a:r>
              <a:rPr lang="en-US" dirty="0" smtClean="0"/>
              <a:t>: (Categorical), </a:t>
            </a:r>
            <a:r>
              <a:rPr lang="en-US" dirty="0" err="1" smtClean="0"/>
              <a:t>LocationCode</a:t>
            </a:r>
            <a:r>
              <a:rPr lang="en-US" dirty="0" smtClean="0"/>
              <a:t>: (Categorical), </a:t>
            </a:r>
            <a:r>
              <a:rPr lang="en-US" dirty="0" err="1" smtClean="0"/>
              <a:t>RaceDesc</a:t>
            </a:r>
            <a:r>
              <a:rPr lang="en-US" dirty="0" smtClean="0"/>
              <a:t>: (Categorical), </a:t>
            </a:r>
            <a:r>
              <a:rPr lang="en-US" dirty="0" err="1" smtClean="0"/>
              <a:t>MaritalDesc</a:t>
            </a:r>
            <a:r>
              <a:rPr lang="en-US" dirty="0" smtClean="0"/>
              <a:t>: (Categorical), Performance Score: (Categorical), Current Employee Rating: (Numeric).</a:t>
            </a:r>
            <a:endParaRPr lang="en-US" dirty="0"/>
          </a:p>
        </p:txBody>
      </p:sp>
      <p:sp>
        <p:nvSpPr>
          <p:cNvPr id="7" name="Rectangle 6"/>
          <p:cNvSpPr/>
          <p:nvPr/>
        </p:nvSpPr>
        <p:spPr>
          <a:xfrm>
            <a:off x="309522" y="5500702"/>
            <a:ext cx="9929882" cy="646331"/>
          </a:xfrm>
          <a:prstGeom prst="rect">
            <a:avLst/>
          </a:prstGeom>
        </p:spPr>
        <p:txBody>
          <a:bodyPr wrap="square">
            <a:spAutoFit/>
          </a:bodyPr>
          <a:lstStyle/>
          <a:p>
            <a:r>
              <a:rPr lang="en-US" dirty="0" err="1" smtClean="0"/>
              <a:t>EmpID</a:t>
            </a:r>
            <a:r>
              <a:rPr lang="en-US" dirty="0" smtClean="0"/>
              <a:t>, </a:t>
            </a:r>
            <a:r>
              <a:rPr lang="en-US" dirty="0" err="1" smtClean="0"/>
              <a:t>FirstName</a:t>
            </a:r>
            <a:r>
              <a:rPr lang="en-US" dirty="0" smtClean="0"/>
              <a:t>, </a:t>
            </a:r>
            <a:r>
              <a:rPr lang="en-US" dirty="0" err="1" smtClean="0"/>
              <a:t>LastName</a:t>
            </a:r>
            <a:r>
              <a:rPr lang="en-US" dirty="0" smtClean="0"/>
              <a:t>, Title, </a:t>
            </a:r>
            <a:r>
              <a:rPr lang="en-US" dirty="0" err="1" smtClean="0"/>
              <a:t>EmployeeStatus</a:t>
            </a:r>
            <a:r>
              <a:rPr lang="en-US" dirty="0" smtClean="0"/>
              <a:t>, </a:t>
            </a:r>
            <a:r>
              <a:rPr lang="en-US" dirty="0" err="1" smtClean="0"/>
              <a:t>EmployeeType</a:t>
            </a:r>
            <a:r>
              <a:rPr lang="en-US" dirty="0" smtClean="0"/>
              <a:t>, </a:t>
            </a:r>
            <a:r>
              <a:rPr lang="en-US" dirty="0" err="1" smtClean="0"/>
              <a:t>EmployeeClassificationType</a:t>
            </a:r>
            <a:r>
              <a:rPr lang="en-US" dirty="0" smtClean="0"/>
              <a:t>, </a:t>
            </a:r>
            <a:r>
              <a:rPr lang="en-US" dirty="0" err="1" smtClean="0"/>
              <a:t>DepartmentType</a:t>
            </a:r>
            <a:r>
              <a:rPr lang="en-US" dirty="0" smtClean="0"/>
              <a:t>, Division, </a:t>
            </a:r>
            <a:r>
              <a:rPr lang="en-US" dirty="0" err="1" smtClean="0"/>
              <a:t>JobFunctionDescription</a:t>
            </a:r>
            <a:r>
              <a:rPr lang="en-US" dirty="0" smtClean="0"/>
              <a:t>, </a:t>
            </a:r>
            <a:r>
              <a:rPr lang="en-US" dirty="0" err="1" smtClean="0"/>
              <a:t>GenderCode</a:t>
            </a:r>
            <a:r>
              <a:rPr lang="en-US" dirty="0" smtClean="0"/>
              <a:t>, Performance Score, Current Employee Rating</a:t>
            </a:r>
            <a:endParaRPr lang="en-US" dirty="0"/>
          </a:p>
        </p:txBody>
      </p:sp>
      <p:sp>
        <p:nvSpPr>
          <p:cNvPr id="8" name="Rectangle 7"/>
          <p:cNvSpPr/>
          <p:nvPr/>
        </p:nvSpPr>
        <p:spPr>
          <a:xfrm>
            <a:off x="238084" y="1428736"/>
            <a:ext cx="5500726" cy="646331"/>
          </a:xfrm>
          <a:prstGeom prst="rect">
            <a:avLst/>
          </a:prstGeom>
        </p:spPr>
        <p:txBody>
          <a:bodyPr wrap="square">
            <a:spAutoFit/>
          </a:bodyPr>
          <a:lstStyle/>
          <a:p>
            <a:r>
              <a:rPr lang="en-IN" b="1" dirty="0" smtClean="0"/>
              <a:t>ATTRIBUTES AND ITS TYPES  OF THE GIVEN DATA SETS </a:t>
            </a:r>
          </a:p>
          <a:p>
            <a:r>
              <a:rPr lang="en-IN" b="1" dirty="0" smtClean="0"/>
              <a:t>Total number of columns – 26 </a:t>
            </a:r>
            <a:endParaRPr lang="en-US" b="1" dirty="0"/>
          </a:p>
        </p:txBody>
      </p:sp>
      <p:sp>
        <p:nvSpPr>
          <p:cNvPr id="9" name="Rectangle 8"/>
          <p:cNvSpPr/>
          <p:nvPr/>
        </p:nvSpPr>
        <p:spPr>
          <a:xfrm>
            <a:off x="309522" y="4714884"/>
            <a:ext cx="3571900" cy="646331"/>
          </a:xfrm>
          <a:prstGeom prst="rect">
            <a:avLst/>
          </a:prstGeom>
        </p:spPr>
        <p:txBody>
          <a:bodyPr wrap="square">
            <a:spAutoFit/>
          </a:bodyPr>
          <a:lstStyle/>
          <a:p>
            <a:r>
              <a:rPr lang="en-IN" b="1" dirty="0" smtClean="0"/>
              <a:t>SELECTED COLUMNS FOR ANALYSIS </a:t>
            </a:r>
          </a:p>
          <a:p>
            <a:r>
              <a:rPr lang="en-IN" b="1" dirty="0" smtClean="0"/>
              <a:t>Total number of columns – 13</a:t>
            </a:r>
            <a:endParaRPr lang="en-US" b="1"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24958" y="85723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452662" y="2143116"/>
            <a:ext cx="6786610" cy="3139321"/>
          </a:xfrm>
          <a:prstGeom prst="rect">
            <a:avLst/>
          </a:prstGeom>
        </p:spPr>
        <p:txBody>
          <a:bodyPr wrap="square">
            <a:spAutoFit/>
          </a:bodyPr>
          <a:lstStyle/>
          <a:p>
            <a:r>
              <a:rPr lang="en-US" dirty="0" smtClean="0"/>
              <a:t>The analysis leverages a pivot table to compare average employee ratings across different departments and divisions, offering a clear view of performance metrics. By sorting the data by gender and removing unnecessary fields, the focus is sharpened on relevant information, revealing important trends and insights.</a:t>
            </a:r>
          </a:p>
          <a:p>
            <a:endParaRPr lang="en-US" dirty="0" smtClean="0"/>
          </a:p>
          <a:p>
            <a:r>
              <a:rPr lang="en-US" dirty="0" smtClean="0"/>
              <a:t>Additionally, the use of a bar chart to visualize the data enhances understanding and facilitates comparison, making it easier to communicate findings. This approach not only organizes and simplifies the data but also provides actionable insights that can guide strategic decisions and improve overall performance.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486</TotalTime>
  <Words>917</Words>
  <Application>Microsoft Office PowerPoint</Application>
  <PresentationFormat>Custom</PresentationFormat>
  <Paragraphs>101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35</cp:revision>
  <dcterms:created xsi:type="dcterms:W3CDTF">2024-03-29T15:07:22Z</dcterms:created>
  <dcterms:modified xsi:type="dcterms:W3CDTF">2024-08-30T02:29:03Z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