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7" r:id="rId4"/>
    <p:sldId id="267" r:id="rId5"/>
    <p:sldId id="264" r:id="rId6"/>
    <p:sldId id="260" r:id="rId7"/>
    <p:sldId id="263"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60"/>
  </p:normalViewPr>
  <p:slideViewPr>
    <p:cSldViewPr snapToGrid="0">
      <p:cViewPr varScale="1">
        <p:scale>
          <a:sx n="63" d="100"/>
          <a:sy n="63" d="100"/>
        </p:scale>
        <p:origin x="10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CEE1F-53F6-41B6-9478-16463D36BA77}" type="datetimeFigureOut">
              <a:rPr lang="en-IN" smtClean="0"/>
              <a:t>18-03-2025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9665A-7E73-4BE8-AF24-A195AD9E5AE6}" type="slidenum">
              <a:rPr lang="en-IN" smtClean="0"/>
              <a:t>‹#›</a:t>
            </a:fld>
            <a:endParaRPr lang="en-IN"/>
          </a:p>
        </p:txBody>
      </p:sp>
    </p:spTree>
    <p:extLst>
      <p:ext uri="{BB962C8B-B14F-4D97-AF65-F5344CB8AC3E}">
        <p14:creationId xmlns:p14="http://schemas.microsoft.com/office/powerpoint/2010/main" val="3925869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A9665A-7E73-4BE8-AF24-A195AD9E5AE6}" type="slidenum">
              <a:rPr lang="en-IN" smtClean="0"/>
              <a:t>7</a:t>
            </a:fld>
            <a:endParaRPr lang="en-IN"/>
          </a:p>
        </p:txBody>
      </p:sp>
    </p:spTree>
    <p:extLst>
      <p:ext uri="{BB962C8B-B14F-4D97-AF65-F5344CB8AC3E}">
        <p14:creationId xmlns:p14="http://schemas.microsoft.com/office/powerpoint/2010/main" val="430139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4AA8E-ECDD-E015-2C30-EB9AAE2E0B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DABD27-6CFB-D920-90E0-15086D3708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60519F-8CC9-4DEA-6165-8B931D780934}"/>
              </a:ext>
            </a:extLst>
          </p:cNvPr>
          <p:cNvSpPr>
            <a:spLocks noGrp="1"/>
          </p:cNvSpPr>
          <p:nvPr>
            <p:ph type="dt" sz="half" idx="10"/>
          </p:nvPr>
        </p:nvSpPr>
        <p:spPr/>
        <p:txBody>
          <a:bodyPr/>
          <a:lstStyle/>
          <a:p>
            <a:fld id="{66ABA9E6-15AF-4400-A383-7BABFC531001}" type="datetimeFigureOut">
              <a:rPr lang="en-IN" smtClean="0"/>
              <a:t>18-03-2025</a:t>
            </a:fld>
            <a:endParaRPr lang="en-IN"/>
          </a:p>
        </p:txBody>
      </p:sp>
      <p:sp>
        <p:nvSpPr>
          <p:cNvPr id="5" name="Footer Placeholder 4">
            <a:extLst>
              <a:ext uri="{FF2B5EF4-FFF2-40B4-BE49-F238E27FC236}">
                <a16:creationId xmlns:a16="http://schemas.microsoft.com/office/drawing/2014/main" id="{1C05BF8D-96A1-526F-7ED3-41487E89AB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E359A1-F8CA-1721-5726-8ABF5478C011}"/>
              </a:ext>
            </a:extLst>
          </p:cNvPr>
          <p:cNvSpPr>
            <a:spLocks noGrp="1"/>
          </p:cNvSpPr>
          <p:nvPr>
            <p:ph type="sldNum" sz="quarter" idx="12"/>
          </p:nvPr>
        </p:nvSpPr>
        <p:spPr/>
        <p:txBody>
          <a:bodyPr/>
          <a:lstStyle/>
          <a:p>
            <a:fld id="{41AA76AF-3486-4F2F-AF49-D8B54D40B829}" type="slidenum">
              <a:rPr lang="en-IN" smtClean="0"/>
              <a:t>‹#›</a:t>
            </a:fld>
            <a:endParaRPr lang="en-IN"/>
          </a:p>
        </p:txBody>
      </p:sp>
    </p:spTree>
    <p:extLst>
      <p:ext uri="{BB962C8B-B14F-4D97-AF65-F5344CB8AC3E}">
        <p14:creationId xmlns:p14="http://schemas.microsoft.com/office/powerpoint/2010/main" val="1704857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4548-742A-DFC9-874B-1016BDF5C5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85BB47-AB7C-FC43-36A3-CADB39C810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4EEBAE-909B-1C56-B523-60B06581ABB3}"/>
              </a:ext>
            </a:extLst>
          </p:cNvPr>
          <p:cNvSpPr>
            <a:spLocks noGrp="1"/>
          </p:cNvSpPr>
          <p:nvPr>
            <p:ph type="dt" sz="half" idx="10"/>
          </p:nvPr>
        </p:nvSpPr>
        <p:spPr/>
        <p:txBody>
          <a:bodyPr/>
          <a:lstStyle/>
          <a:p>
            <a:fld id="{66ABA9E6-15AF-4400-A383-7BABFC531001}" type="datetimeFigureOut">
              <a:rPr lang="en-IN" smtClean="0"/>
              <a:t>18-03-2025</a:t>
            </a:fld>
            <a:endParaRPr lang="en-IN"/>
          </a:p>
        </p:txBody>
      </p:sp>
      <p:sp>
        <p:nvSpPr>
          <p:cNvPr id="5" name="Footer Placeholder 4">
            <a:extLst>
              <a:ext uri="{FF2B5EF4-FFF2-40B4-BE49-F238E27FC236}">
                <a16:creationId xmlns:a16="http://schemas.microsoft.com/office/drawing/2014/main" id="{31501E3E-BB73-0182-F1CD-761213E25A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589F61-41A6-7C0B-B91F-799DF39582A1}"/>
              </a:ext>
            </a:extLst>
          </p:cNvPr>
          <p:cNvSpPr>
            <a:spLocks noGrp="1"/>
          </p:cNvSpPr>
          <p:nvPr>
            <p:ph type="sldNum" sz="quarter" idx="12"/>
          </p:nvPr>
        </p:nvSpPr>
        <p:spPr/>
        <p:txBody>
          <a:bodyPr/>
          <a:lstStyle/>
          <a:p>
            <a:fld id="{41AA76AF-3486-4F2F-AF49-D8B54D40B829}" type="slidenum">
              <a:rPr lang="en-IN" smtClean="0"/>
              <a:t>‹#›</a:t>
            </a:fld>
            <a:endParaRPr lang="en-IN"/>
          </a:p>
        </p:txBody>
      </p:sp>
    </p:spTree>
    <p:extLst>
      <p:ext uri="{BB962C8B-B14F-4D97-AF65-F5344CB8AC3E}">
        <p14:creationId xmlns:p14="http://schemas.microsoft.com/office/powerpoint/2010/main" val="396650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A2F488-A57C-9815-F6C4-359CD7335B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D99227-D4B5-993A-CFF9-4FDECB3228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7F90-E9FE-F6BB-EDC9-895B39D5C7D3}"/>
              </a:ext>
            </a:extLst>
          </p:cNvPr>
          <p:cNvSpPr>
            <a:spLocks noGrp="1"/>
          </p:cNvSpPr>
          <p:nvPr>
            <p:ph type="dt" sz="half" idx="10"/>
          </p:nvPr>
        </p:nvSpPr>
        <p:spPr/>
        <p:txBody>
          <a:bodyPr/>
          <a:lstStyle/>
          <a:p>
            <a:fld id="{66ABA9E6-15AF-4400-A383-7BABFC531001}" type="datetimeFigureOut">
              <a:rPr lang="en-IN" smtClean="0"/>
              <a:t>18-03-2025</a:t>
            </a:fld>
            <a:endParaRPr lang="en-IN"/>
          </a:p>
        </p:txBody>
      </p:sp>
      <p:sp>
        <p:nvSpPr>
          <p:cNvPr id="5" name="Footer Placeholder 4">
            <a:extLst>
              <a:ext uri="{FF2B5EF4-FFF2-40B4-BE49-F238E27FC236}">
                <a16:creationId xmlns:a16="http://schemas.microsoft.com/office/drawing/2014/main" id="{36E5B7ED-FB41-3FD7-2486-8E1166B8AC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1DB210-771A-D925-3733-3F0A4DD662D6}"/>
              </a:ext>
            </a:extLst>
          </p:cNvPr>
          <p:cNvSpPr>
            <a:spLocks noGrp="1"/>
          </p:cNvSpPr>
          <p:nvPr>
            <p:ph type="sldNum" sz="quarter" idx="12"/>
          </p:nvPr>
        </p:nvSpPr>
        <p:spPr/>
        <p:txBody>
          <a:bodyPr/>
          <a:lstStyle/>
          <a:p>
            <a:fld id="{41AA76AF-3486-4F2F-AF49-D8B54D40B829}" type="slidenum">
              <a:rPr lang="en-IN" smtClean="0"/>
              <a:t>‹#›</a:t>
            </a:fld>
            <a:endParaRPr lang="en-IN"/>
          </a:p>
        </p:txBody>
      </p:sp>
    </p:spTree>
    <p:extLst>
      <p:ext uri="{BB962C8B-B14F-4D97-AF65-F5344CB8AC3E}">
        <p14:creationId xmlns:p14="http://schemas.microsoft.com/office/powerpoint/2010/main" val="2778868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F44E8-1523-B9D9-CCDE-5B1244AA2F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327DF5-8A86-86AA-E250-213A7E3B10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B14BE3-6C1C-5458-3CFF-BC8CEBA96A5A}"/>
              </a:ext>
            </a:extLst>
          </p:cNvPr>
          <p:cNvSpPr>
            <a:spLocks noGrp="1"/>
          </p:cNvSpPr>
          <p:nvPr>
            <p:ph type="dt" sz="half" idx="10"/>
          </p:nvPr>
        </p:nvSpPr>
        <p:spPr/>
        <p:txBody>
          <a:bodyPr/>
          <a:lstStyle/>
          <a:p>
            <a:fld id="{66ABA9E6-15AF-4400-A383-7BABFC531001}" type="datetimeFigureOut">
              <a:rPr lang="en-IN" smtClean="0"/>
              <a:t>18-03-2025</a:t>
            </a:fld>
            <a:endParaRPr lang="en-IN"/>
          </a:p>
        </p:txBody>
      </p:sp>
      <p:sp>
        <p:nvSpPr>
          <p:cNvPr id="5" name="Footer Placeholder 4">
            <a:extLst>
              <a:ext uri="{FF2B5EF4-FFF2-40B4-BE49-F238E27FC236}">
                <a16:creationId xmlns:a16="http://schemas.microsoft.com/office/drawing/2014/main" id="{03513E7D-A7B3-938F-101E-4C4C2E310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EF4738-ABF9-7E49-C367-CD6971BD9958}"/>
              </a:ext>
            </a:extLst>
          </p:cNvPr>
          <p:cNvSpPr>
            <a:spLocks noGrp="1"/>
          </p:cNvSpPr>
          <p:nvPr>
            <p:ph type="sldNum" sz="quarter" idx="12"/>
          </p:nvPr>
        </p:nvSpPr>
        <p:spPr/>
        <p:txBody>
          <a:bodyPr/>
          <a:lstStyle/>
          <a:p>
            <a:fld id="{41AA76AF-3486-4F2F-AF49-D8B54D40B829}" type="slidenum">
              <a:rPr lang="en-IN" smtClean="0"/>
              <a:t>‹#›</a:t>
            </a:fld>
            <a:endParaRPr lang="en-IN"/>
          </a:p>
        </p:txBody>
      </p:sp>
    </p:spTree>
    <p:extLst>
      <p:ext uri="{BB962C8B-B14F-4D97-AF65-F5344CB8AC3E}">
        <p14:creationId xmlns:p14="http://schemas.microsoft.com/office/powerpoint/2010/main" val="416605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F2F1-BDF0-B688-05D2-C88B7E7B9A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9EE8FC-9240-EB51-9FF0-E8263D1D04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130271-3D37-F268-3162-204612F88B12}"/>
              </a:ext>
            </a:extLst>
          </p:cNvPr>
          <p:cNvSpPr>
            <a:spLocks noGrp="1"/>
          </p:cNvSpPr>
          <p:nvPr>
            <p:ph type="dt" sz="half" idx="10"/>
          </p:nvPr>
        </p:nvSpPr>
        <p:spPr/>
        <p:txBody>
          <a:bodyPr/>
          <a:lstStyle/>
          <a:p>
            <a:fld id="{66ABA9E6-15AF-4400-A383-7BABFC531001}" type="datetimeFigureOut">
              <a:rPr lang="en-IN" smtClean="0"/>
              <a:t>18-03-2025</a:t>
            </a:fld>
            <a:endParaRPr lang="en-IN"/>
          </a:p>
        </p:txBody>
      </p:sp>
      <p:sp>
        <p:nvSpPr>
          <p:cNvPr id="5" name="Footer Placeholder 4">
            <a:extLst>
              <a:ext uri="{FF2B5EF4-FFF2-40B4-BE49-F238E27FC236}">
                <a16:creationId xmlns:a16="http://schemas.microsoft.com/office/drawing/2014/main" id="{56396FAF-3EE1-9EB8-4324-0E3126DA4F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084BE9-A3CD-C909-A2BF-9E60E078ABB2}"/>
              </a:ext>
            </a:extLst>
          </p:cNvPr>
          <p:cNvSpPr>
            <a:spLocks noGrp="1"/>
          </p:cNvSpPr>
          <p:nvPr>
            <p:ph type="sldNum" sz="quarter" idx="12"/>
          </p:nvPr>
        </p:nvSpPr>
        <p:spPr/>
        <p:txBody>
          <a:bodyPr/>
          <a:lstStyle/>
          <a:p>
            <a:fld id="{41AA76AF-3486-4F2F-AF49-D8B54D40B829}" type="slidenum">
              <a:rPr lang="en-IN" smtClean="0"/>
              <a:t>‹#›</a:t>
            </a:fld>
            <a:endParaRPr lang="en-IN"/>
          </a:p>
        </p:txBody>
      </p:sp>
    </p:spTree>
    <p:extLst>
      <p:ext uri="{BB962C8B-B14F-4D97-AF65-F5344CB8AC3E}">
        <p14:creationId xmlns:p14="http://schemas.microsoft.com/office/powerpoint/2010/main" val="361767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9129-2775-8834-1B59-D327FF65A2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4C2500-7840-1164-5818-F955EA05BF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DF5736-566F-536C-BD34-B876B0768F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6510FF-5902-A476-4609-511535883381}"/>
              </a:ext>
            </a:extLst>
          </p:cNvPr>
          <p:cNvSpPr>
            <a:spLocks noGrp="1"/>
          </p:cNvSpPr>
          <p:nvPr>
            <p:ph type="dt" sz="half" idx="10"/>
          </p:nvPr>
        </p:nvSpPr>
        <p:spPr/>
        <p:txBody>
          <a:bodyPr/>
          <a:lstStyle/>
          <a:p>
            <a:fld id="{66ABA9E6-15AF-4400-A383-7BABFC531001}" type="datetimeFigureOut">
              <a:rPr lang="en-IN" smtClean="0"/>
              <a:t>18-03-2025</a:t>
            </a:fld>
            <a:endParaRPr lang="en-IN"/>
          </a:p>
        </p:txBody>
      </p:sp>
      <p:sp>
        <p:nvSpPr>
          <p:cNvPr id="6" name="Footer Placeholder 5">
            <a:extLst>
              <a:ext uri="{FF2B5EF4-FFF2-40B4-BE49-F238E27FC236}">
                <a16:creationId xmlns:a16="http://schemas.microsoft.com/office/drawing/2014/main" id="{3181B2A6-B0A1-B0A8-756E-D90FAF4B29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108030-D1A3-3226-CCC5-7A1B83D354AC}"/>
              </a:ext>
            </a:extLst>
          </p:cNvPr>
          <p:cNvSpPr>
            <a:spLocks noGrp="1"/>
          </p:cNvSpPr>
          <p:nvPr>
            <p:ph type="sldNum" sz="quarter" idx="12"/>
          </p:nvPr>
        </p:nvSpPr>
        <p:spPr/>
        <p:txBody>
          <a:bodyPr/>
          <a:lstStyle/>
          <a:p>
            <a:fld id="{41AA76AF-3486-4F2F-AF49-D8B54D40B829}" type="slidenum">
              <a:rPr lang="en-IN" smtClean="0"/>
              <a:t>‹#›</a:t>
            </a:fld>
            <a:endParaRPr lang="en-IN"/>
          </a:p>
        </p:txBody>
      </p:sp>
    </p:spTree>
    <p:extLst>
      <p:ext uri="{BB962C8B-B14F-4D97-AF65-F5344CB8AC3E}">
        <p14:creationId xmlns:p14="http://schemas.microsoft.com/office/powerpoint/2010/main" val="83314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A2AD-0C12-406A-4CA3-F5CD2DA55F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983C85-6AED-3714-5C95-72C45A5096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78CE7A-6058-5C07-8A07-9021AE60AB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298C7E-BEF6-976A-2928-95BC2EDBF7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539513-2D20-3941-934A-CC52B32819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EE4F5C-E90C-CB3B-3250-5432BD9782D0}"/>
              </a:ext>
            </a:extLst>
          </p:cNvPr>
          <p:cNvSpPr>
            <a:spLocks noGrp="1"/>
          </p:cNvSpPr>
          <p:nvPr>
            <p:ph type="dt" sz="half" idx="10"/>
          </p:nvPr>
        </p:nvSpPr>
        <p:spPr/>
        <p:txBody>
          <a:bodyPr/>
          <a:lstStyle/>
          <a:p>
            <a:fld id="{66ABA9E6-15AF-4400-A383-7BABFC531001}" type="datetimeFigureOut">
              <a:rPr lang="en-IN" smtClean="0"/>
              <a:t>18-03-2025</a:t>
            </a:fld>
            <a:endParaRPr lang="en-IN"/>
          </a:p>
        </p:txBody>
      </p:sp>
      <p:sp>
        <p:nvSpPr>
          <p:cNvPr id="8" name="Footer Placeholder 7">
            <a:extLst>
              <a:ext uri="{FF2B5EF4-FFF2-40B4-BE49-F238E27FC236}">
                <a16:creationId xmlns:a16="http://schemas.microsoft.com/office/drawing/2014/main" id="{F1E07336-E6A6-1E97-57BA-FB1EF7C07C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A46102-9574-44CC-3874-E46DFE9B4CA2}"/>
              </a:ext>
            </a:extLst>
          </p:cNvPr>
          <p:cNvSpPr>
            <a:spLocks noGrp="1"/>
          </p:cNvSpPr>
          <p:nvPr>
            <p:ph type="sldNum" sz="quarter" idx="12"/>
          </p:nvPr>
        </p:nvSpPr>
        <p:spPr/>
        <p:txBody>
          <a:bodyPr/>
          <a:lstStyle/>
          <a:p>
            <a:fld id="{41AA76AF-3486-4F2F-AF49-D8B54D40B829}" type="slidenum">
              <a:rPr lang="en-IN" smtClean="0"/>
              <a:t>‹#›</a:t>
            </a:fld>
            <a:endParaRPr lang="en-IN"/>
          </a:p>
        </p:txBody>
      </p:sp>
    </p:spTree>
    <p:extLst>
      <p:ext uri="{BB962C8B-B14F-4D97-AF65-F5344CB8AC3E}">
        <p14:creationId xmlns:p14="http://schemas.microsoft.com/office/powerpoint/2010/main" val="148974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D91AD-4E4B-588F-82E3-0F5C315DEA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C03019-9CE7-92C2-527D-93869C20A6C1}"/>
              </a:ext>
            </a:extLst>
          </p:cNvPr>
          <p:cNvSpPr>
            <a:spLocks noGrp="1"/>
          </p:cNvSpPr>
          <p:nvPr>
            <p:ph type="dt" sz="half" idx="10"/>
          </p:nvPr>
        </p:nvSpPr>
        <p:spPr/>
        <p:txBody>
          <a:bodyPr/>
          <a:lstStyle/>
          <a:p>
            <a:fld id="{66ABA9E6-15AF-4400-A383-7BABFC531001}" type="datetimeFigureOut">
              <a:rPr lang="en-IN" smtClean="0"/>
              <a:t>18-03-2025</a:t>
            </a:fld>
            <a:endParaRPr lang="en-IN"/>
          </a:p>
        </p:txBody>
      </p:sp>
      <p:sp>
        <p:nvSpPr>
          <p:cNvPr id="4" name="Footer Placeholder 3">
            <a:extLst>
              <a:ext uri="{FF2B5EF4-FFF2-40B4-BE49-F238E27FC236}">
                <a16:creationId xmlns:a16="http://schemas.microsoft.com/office/drawing/2014/main" id="{8BF50BD8-17DD-A499-1F79-DD75614041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602142-54F0-CE03-2F8C-EC07FD630B17}"/>
              </a:ext>
            </a:extLst>
          </p:cNvPr>
          <p:cNvSpPr>
            <a:spLocks noGrp="1"/>
          </p:cNvSpPr>
          <p:nvPr>
            <p:ph type="sldNum" sz="quarter" idx="12"/>
          </p:nvPr>
        </p:nvSpPr>
        <p:spPr/>
        <p:txBody>
          <a:bodyPr/>
          <a:lstStyle/>
          <a:p>
            <a:fld id="{41AA76AF-3486-4F2F-AF49-D8B54D40B829}" type="slidenum">
              <a:rPr lang="en-IN" smtClean="0"/>
              <a:t>‹#›</a:t>
            </a:fld>
            <a:endParaRPr lang="en-IN"/>
          </a:p>
        </p:txBody>
      </p:sp>
    </p:spTree>
    <p:extLst>
      <p:ext uri="{BB962C8B-B14F-4D97-AF65-F5344CB8AC3E}">
        <p14:creationId xmlns:p14="http://schemas.microsoft.com/office/powerpoint/2010/main" val="74688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BFC964-B422-F805-A888-C29B999069B9}"/>
              </a:ext>
            </a:extLst>
          </p:cNvPr>
          <p:cNvSpPr>
            <a:spLocks noGrp="1"/>
          </p:cNvSpPr>
          <p:nvPr>
            <p:ph type="dt" sz="half" idx="10"/>
          </p:nvPr>
        </p:nvSpPr>
        <p:spPr/>
        <p:txBody>
          <a:bodyPr/>
          <a:lstStyle/>
          <a:p>
            <a:fld id="{66ABA9E6-15AF-4400-A383-7BABFC531001}" type="datetimeFigureOut">
              <a:rPr lang="en-IN" smtClean="0"/>
              <a:t>18-03-2025</a:t>
            </a:fld>
            <a:endParaRPr lang="en-IN"/>
          </a:p>
        </p:txBody>
      </p:sp>
      <p:sp>
        <p:nvSpPr>
          <p:cNvPr id="3" name="Footer Placeholder 2">
            <a:extLst>
              <a:ext uri="{FF2B5EF4-FFF2-40B4-BE49-F238E27FC236}">
                <a16:creationId xmlns:a16="http://schemas.microsoft.com/office/drawing/2014/main" id="{1BED4057-4919-E38B-EF66-F222604780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536643-3D91-DC2C-A38B-2D56935157AD}"/>
              </a:ext>
            </a:extLst>
          </p:cNvPr>
          <p:cNvSpPr>
            <a:spLocks noGrp="1"/>
          </p:cNvSpPr>
          <p:nvPr>
            <p:ph type="sldNum" sz="quarter" idx="12"/>
          </p:nvPr>
        </p:nvSpPr>
        <p:spPr/>
        <p:txBody>
          <a:bodyPr/>
          <a:lstStyle/>
          <a:p>
            <a:fld id="{41AA76AF-3486-4F2F-AF49-D8B54D40B829}" type="slidenum">
              <a:rPr lang="en-IN" smtClean="0"/>
              <a:t>‹#›</a:t>
            </a:fld>
            <a:endParaRPr lang="en-IN"/>
          </a:p>
        </p:txBody>
      </p:sp>
    </p:spTree>
    <p:extLst>
      <p:ext uri="{BB962C8B-B14F-4D97-AF65-F5344CB8AC3E}">
        <p14:creationId xmlns:p14="http://schemas.microsoft.com/office/powerpoint/2010/main" val="25385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14CC-BA34-F21D-60A2-4A2FEA3934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03D04F-62DA-2168-BD2A-2F64D8980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E55E9F-5AA0-700D-D12C-CF1287A0C4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C3D5B-A115-E9F1-4C86-2CA930776DF5}"/>
              </a:ext>
            </a:extLst>
          </p:cNvPr>
          <p:cNvSpPr>
            <a:spLocks noGrp="1"/>
          </p:cNvSpPr>
          <p:nvPr>
            <p:ph type="dt" sz="half" idx="10"/>
          </p:nvPr>
        </p:nvSpPr>
        <p:spPr/>
        <p:txBody>
          <a:bodyPr/>
          <a:lstStyle/>
          <a:p>
            <a:fld id="{66ABA9E6-15AF-4400-A383-7BABFC531001}" type="datetimeFigureOut">
              <a:rPr lang="en-IN" smtClean="0"/>
              <a:t>18-03-2025</a:t>
            </a:fld>
            <a:endParaRPr lang="en-IN"/>
          </a:p>
        </p:txBody>
      </p:sp>
      <p:sp>
        <p:nvSpPr>
          <p:cNvPr id="6" name="Footer Placeholder 5">
            <a:extLst>
              <a:ext uri="{FF2B5EF4-FFF2-40B4-BE49-F238E27FC236}">
                <a16:creationId xmlns:a16="http://schemas.microsoft.com/office/drawing/2014/main" id="{D8821B13-EA24-1DF9-72C6-C66EB7B6E9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21B24A-52A1-17C0-A654-292C0ADC3CF1}"/>
              </a:ext>
            </a:extLst>
          </p:cNvPr>
          <p:cNvSpPr>
            <a:spLocks noGrp="1"/>
          </p:cNvSpPr>
          <p:nvPr>
            <p:ph type="sldNum" sz="quarter" idx="12"/>
          </p:nvPr>
        </p:nvSpPr>
        <p:spPr/>
        <p:txBody>
          <a:bodyPr/>
          <a:lstStyle/>
          <a:p>
            <a:fld id="{41AA76AF-3486-4F2F-AF49-D8B54D40B829}" type="slidenum">
              <a:rPr lang="en-IN" smtClean="0"/>
              <a:t>‹#›</a:t>
            </a:fld>
            <a:endParaRPr lang="en-IN"/>
          </a:p>
        </p:txBody>
      </p:sp>
    </p:spTree>
    <p:extLst>
      <p:ext uri="{BB962C8B-B14F-4D97-AF65-F5344CB8AC3E}">
        <p14:creationId xmlns:p14="http://schemas.microsoft.com/office/powerpoint/2010/main" val="449125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18251-AA2A-7CA5-5F59-BC114F847F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D5132F-0495-4DAE-71C9-BCD96CF9A0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174BC8-2D97-C0F0-FE9E-6F52FDFB1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8657EC-0623-7A40-44DD-1096204BDBC3}"/>
              </a:ext>
            </a:extLst>
          </p:cNvPr>
          <p:cNvSpPr>
            <a:spLocks noGrp="1"/>
          </p:cNvSpPr>
          <p:nvPr>
            <p:ph type="dt" sz="half" idx="10"/>
          </p:nvPr>
        </p:nvSpPr>
        <p:spPr/>
        <p:txBody>
          <a:bodyPr/>
          <a:lstStyle/>
          <a:p>
            <a:fld id="{66ABA9E6-15AF-4400-A383-7BABFC531001}" type="datetimeFigureOut">
              <a:rPr lang="en-IN" smtClean="0"/>
              <a:t>18-03-2025</a:t>
            </a:fld>
            <a:endParaRPr lang="en-IN"/>
          </a:p>
        </p:txBody>
      </p:sp>
      <p:sp>
        <p:nvSpPr>
          <p:cNvPr id="6" name="Footer Placeholder 5">
            <a:extLst>
              <a:ext uri="{FF2B5EF4-FFF2-40B4-BE49-F238E27FC236}">
                <a16:creationId xmlns:a16="http://schemas.microsoft.com/office/drawing/2014/main" id="{5B762FB7-3595-DA76-0981-0078D46F05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05EC69-9EBB-15E2-9BD1-DFEC6A0014E9}"/>
              </a:ext>
            </a:extLst>
          </p:cNvPr>
          <p:cNvSpPr>
            <a:spLocks noGrp="1"/>
          </p:cNvSpPr>
          <p:nvPr>
            <p:ph type="sldNum" sz="quarter" idx="12"/>
          </p:nvPr>
        </p:nvSpPr>
        <p:spPr/>
        <p:txBody>
          <a:bodyPr/>
          <a:lstStyle/>
          <a:p>
            <a:fld id="{41AA76AF-3486-4F2F-AF49-D8B54D40B829}" type="slidenum">
              <a:rPr lang="en-IN" smtClean="0"/>
              <a:t>‹#›</a:t>
            </a:fld>
            <a:endParaRPr lang="en-IN"/>
          </a:p>
        </p:txBody>
      </p:sp>
    </p:spTree>
    <p:extLst>
      <p:ext uri="{BB962C8B-B14F-4D97-AF65-F5344CB8AC3E}">
        <p14:creationId xmlns:p14="http://schemas.microsoft.com/office/powerpoint/2010/main" val="412954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f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5FE185-F622-4C10-9484-539DA4B9C4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AC782C-5DBB-BE08-5424-1DAF1F6B0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BAF255-2395-B81F-DAF6-0D2551E0E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BA9E6-15AF-4400-A383-7BABFC531001}" type="datetimeFigureOut">
              <a:rPr lang="en-IN" smtClean="0"/>
              <a:t>18-03-2025</a:t>
            </a:fld>
            <a:endParaRPr lang="en-IN"/>
          </a:p>
        </p:txBody>
      </p:sp>
      <p:sp>
        <p:nvSpPr>
          <p:cNvPr id="5" name="Footer Placeholder 4">
            <a:extLst>
              <a:ext uri="{FF2B5EF4-FFF2-40B4-BE49-F238E27FC236}">
                <a16:creationId xmlns:a16="http://schemas.microsoft.com/office/drawing/2014/main" id="{274D03EF-FA6D-5603-A36F-E6940B5AD4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C25FDF-11F4-7D0C-F6CC-B10E3F011D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AA76AF-3486-4F2F-AF49-D8B54D40B829}" type="slidenum">
              <a:rPr lang="en-IN" smtClean="0"/>
              <a:t>‹#›</a:t>
            </a:fld>
            <a:endParaRPr lang="en-IN"/>
          </a:p>
        </p:txBody>
      </p:sp>
    </p:spTree>
    <p:extLst>
      <p:ext uri="{BB962C8B-B14F-4D97-AF65-F5344CB8AC3E}">
        <p14:creationId xmlns:p14="http://schemas.microsoft.com/office/powerpoint/2010/main" val="19576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2171-B0EE-D06A-6ECE-EFB1C65DEBB8}"/>
              </a:ext>
            </a:extLst>
          </p:cNvPr>
          <p:cNvSpPr>
            <a:spLocks noGrp="1"/>
          </p:cNvSpPr>
          <p:nvPr>
            <p:ph type="ctrTitle"/>
          </p:nvPr>
        </p:nvSpPr>
        <p:spPr>
          <a:xfrm>
            <a:off x="1524000" y="1350963"/>
            <a:ext cx="9144000" cy="2387600"/>
          </a:xfrm>
        </p:spPr>
        <p:txBody>
          <a:bodyPr/>
          <a:lstStyle/>
          <a:p>
            <a:r>
              <a:rPr lang="en-US" dirty="0">
                <a:solidFill>
                  <a:srgbClr val="FF0000"/>
                </a:solidFill>
                <a:latin typeface="Times New Roman" panose="02020603050405020304" pitchFamily="18" charset="0"/>
                <a:cs typeface="Times New Roman" panose="02020603050405020304" pitchFamily="18" charset="0"/>
              </a:rPr>
              <a:t>INCOME EVALUATION</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17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17D8-9D8F-1DB2-7BB2-7D79474DC0FF}"/>
              </a:ext>
            </a:extLst>
          </p:cNvPr>
          <p:cNvSpPr>
            <a:spLocks noGrp="1"/>
          </p:cNvSpPr>
          <p:nvPr>
            <p:ph type="title"/>
          </p:nvPr>
        </p:nvSpPr>
        <p:spPr/>
        <p:txBody>
          <a:bodyPr>
            <a:normAutofit/>
          </a:bodyPr>
          <a:lstStyle/>
          <a:p>
            <a:r>
              <a:rPr lang="en-US" sz="2400" b="1" dirty="0">
                <a:solidFill>
                  <a:schemeClr val="accent4">
                    <a:lumMod val="75000"/>
                  </a:schemeClr>
                </a:solidFill>
                <a:latin typeface="Times New Roman" panose="02020603050405020304" pitchFamily="18" charset="0"/>
                <a:cs typeface="Times New Roman" panose="02020603050405020304" pitchFamily="18" charset="0"/>
              </a:rPr>
              <a:t>INTRODUCTION</a:t>
            </a:r>
            <a:endParaRPr lang="en-IN" sz="24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C55FA0-66CD-28AD-BEA5-2EBF3C459A00}"/>
              </a:ext>
            </a:extLst>
          </p:cNvPr>
          <p:cNvSpPr>
            <a:spLocks noGrp="1"/>
          </p:cNvSpPr>
          <p:nvPr>
            <p:ph idx="1"/>
          </p:nvPr>
        </p:nvSpPr>
        <p:spPr>
          <a:xfrm>
            <a:off x="838200" y="1429385"/>
            <a:ext cx="10515600" cy="4351338"/>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Income evaluation is the process of assessing an individual’s or household’s financial resources to determine their total income, sources, and sufficiency. This analysis often involves considering factors like education, occupation, demographics, and government programs to provide a comprehensive picture of income dynamics.</a:t>
            </a:r>
          </a:p>
        </p:txBody>
      </p:sp>
    </p:spTree>
    <p:extLst>
      <p:ext uri="{BB962C8B-B14F-4D97-AF65-F5344CB8AC3E}">
        <p14:creationId xmlns:p14="http://schemas.microsoft.com/office/powerpoint/2010/main" val="388951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E36A-3FE9-A564-C456-0CD608BCC8CB}"/>
              </a:ext>
            </a:extLst>
          </p:cNvPr>
          <p:cNvSpPr>
            <a:spLocks noGrp="1"/>
          </p:cNvSpPr>
          <p:nvPr>
            <p:ph type="title"/>
          </p:nvPr>
        </p:nvSpPr>
        <p:spPr>
          <a:xfrm>
            <a:off x="838200" y="365125"/>
            <a:ext cx="10515600" cy="1077913"/>
          </a:xfrm>
        </p:spPr>
        <p:txBody>
          <a:bodyPr>
            <a:normAutofit/>
          </a:bodyPr>
          <a:lstStyle/>
          <a:p>
            <a:r>
              <a:rPr lang="en-US" sz="2400" b="1" dirty="0">
                <a:solidFill>
                  <a:schemeClr val="accent4">
                    <a:lumMod val="75000"/>
                  </a:schemeClr>
                </a:solidFill>
                <a:latin typeface="Times New Roman" panose="02020603050405020304" pitchFamily="18" charset="0"/>
                <a:cs typeface="Times New Roman" panose="02020603050405020304" pitchFamily="18" charset="0"/>
              </a:rPr>
              <a:t>ANALYSING AND FILTERING OF DATA</a:t>
            </a:r>
            <a:endParaRPr lang="en-IN" sz="24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02430A-8FCC-983C-3697-925F4FAF8166}"/>
              </a:ext>
            </a:extLst>
          </p:cNvPr>
          <p:cNvSpPr>
            <a:spLocks noGrp="1"/>
          </p:cNvSpPr>
          <p:nvPr>
            <p:ph sz="half" idx="1"/>
          </p:nvPr>
        </p:nvSpPr>
        <p:spPr>
          <a:xfrm>
            <a:off x="838200" y="1569720"/>
            <a:ext cx="5181600" cy="4607243"/>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ANALYSING:</a:t>
            </a:r>
          </a:p>
          <a:p>
            <a:r>
              <a:rPr lang="en-US" sz="1800" dirty="0">
                <a:latin typeface="Times New Roman" panose="02020603050405020304" pitchFamily="18" charset="0"/>
                <a:cs typeface="Times New Roman" panose="02020603050405020304" pitchFamily="18" charset="0"/>
              </a:rPr>
              <a:t>Income is based on different sectors/</a:t>
            </a:r>
            <a:r>
              <a:rPr lang="en-US" sz="1800" dirty="0" err="1">
                <a:latin typeface="Times New Roman" panose="02020603050405020304" pitchFamily="18" charset="0"/>
                <a:cs typeface="Times New Roman" panose="02020603050405020304" pitchFamily="18" charset="0"/>
              </a:rPr>
              <a:t>workclass</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Sectors are compared with  occupation</a:t>
            </a:r>
          </a:p>
          <a:p>
            <a:r>
              <a:rPr lang="en-US" sz="1800" dirty="0">
                <a:latin typeface="Times New Roman" panose="02020603050405020304" pitchFamily="18" charset="0"/>
                <a:cs typeface="Times New Roman" panose="02020603050405020304" pitchFamily="18" charset="0"/>
              </a:rPr>
              <a:t>Occupation lo  how much income is  getting profit and loss.</a:t>
            </a:r>
          </a:p>
          <a:p>
            <a:r>
              <a:rPr lang="en-US" sz="1800" dirty="0">
                <a:latin typeface="Times New Roman" panose="02020603050405020304" pitchFamily="18" charset="0"/>
                <a:cs typeface="Times New Roman" panose="02020603050405020304" pitchFamily="18" charset="0"/>
              </a:rPr>
              <a:t>Income is compared with  ages</a:t>
            </a:r>
          </a:p>
          <a:p>
            <a:r>
              <a:rPr lang="en-US" sz="1800" dirty="0">
                <a:latin typeface="Times New Roman" panose="02020603050405020304" pitchFamily="18" charset="0"/>
                <a:cs typeface="Times New Roman" panose="02020603050405020304" pitchFamily="18" charset="0"/>
              </a:rPr>
              <a:t>Ages are divided &gt;50 and &lt;=50 and compared with sex and </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marital-status</a:t>
            </a:r>
            <a:r>
              <a:rPr lang="en-IN"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Martial status based on education and num of hours work</a:t>
            </a:r>
            <a:r>
              <a:rPr lang="en-US" sz="1600" dirty="0">
                <a:latin typeface="Times New Roman" panose="02020603050405020304" pitchFamily="18" charset="0"/>
                <a:cs typeface="Times New Roman" panose="02020603050405020304" pitchFamily="18" charset="0"/>
              </a:rPr>
              <a:t>.</a:t>
            </a:r>
          </a:p>
        </p:txBody>
      </p:sp>
      <p:sp>
        <p:nvSpPr>
          <p:cNvPr id="4" name="Content Placeholder 3">
            <a:extLst>
              <a:ext uri="{FF2B5EF4-FFF2-40B4-BE49-F238E27FC236}">
                <a16:creationId xmlns:a16="http://schemas.microsoft.com/office/drawing/2014/main" id="{9E726DDD-E553-70FC-294C-276DEF1DB57E}"/>
              </a:ext>
            </a:extLst>
          </p:cNvPr>
          <p:cNvSpPr>
            <a:spLocks noGrp="1"/>
          </p:cNvSpPr>
          <p:nvPr>
            <p:ph sz="half" idx="2"/>
          </p:nvPr>
        </p:nvSpPr>
        <p:spPr>
          <a:xfrm>
            <a:off x="6172200" y="1569720"/>
            <a:ext cx="5181600" cy="4607243"/>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FILTERING:</a:t>
            </a:r>
          </a:p>
          <a:p>
            <a:pPr>
              <a:lnSpc>
                <a:spcPct val="150000"/>
              </a:lnSpc>
            </a:pPr>
            <a:r>
              <a:rPr lang="en-US" sz="1800" dirty="0">
                <a:latin typeface="Times New Roman" panose="02020603050405020304" pitchFamily="18" charset="0"/>
                <a:cs typeface="Times New Roman" panose="02020603050405020304" pitchFamily="18" charset="0"/>
              </a:rPr>
              <a:t>Removing all the null values.</a:t>
            </a:r>
          </a:p>
          <a:p>
            <a:pPr>
              <a:lnSpc>
                <a:spcPct val="150000"/>
              </a:lnSpc>
            </a:pPr>
            <a:r>
              <a:rPr lang="en-US" sz="1800" dirty="0">
                <a:latin typeface="Times New Roman" panose="02020603050405020304" pitchFamily="18" charset="0"/>
                <a:cs typeface="Times New Roman" panose="02020603050405020304" pitchFamily="18" charset="0"/>
              </a:rPr>
              <a:t>Applying fill up and down function on specific columns</a:t>
            </a:r>
          </a:p>
          <a:p>
            <a:pPr>
              <a:lnSpc>
                <a:spcPct val="150000"/>
              </a:lnSpc>
            </a:pPr>
            <a:r>
              <a:rPr lang="en-US" sz="1800" dirty="0">
                <a:latin typeface="Times New Roman" panose="02020603050405020304" pitchFamily="18" charset="0"/>
                <a:cs typeface="Times New Roman" panose="02020603050405020304" pitchFamily="18" charset="0"/>
              </a:rPr>
              <a:t>Applying reverse row function and modified data on specific rows</a:t>
            </a:r>
            <a:endParaRPr lang="en-IN" sz="18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16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5E3CD7-43C4-D21D-6067-87FE3ED755B8}"/>
              </a:ext>
            </a:extLst>
          </p:cNvPr>
          <p:cNvSpPr>
            <a:spLocks noGrp="1"/>
          </p:cNvSpPr>
          <p:nvPr>
            <p:ph type="title"/>
          </p:nvPr>
        </p:nvSpPr>
        <p:spPr/>
        <p:txBody>
          <a:bodyPr>
            <a:normAutofit/>
          </a:bodyPr>
          <a:lstStyle/>
          <a:p>
            <a:r>
              <a:rPr lang="en-US" sz="2400" dirty="0">
                <a:solidFill>
                  <a:schemeClr val="accent4">
                    <a:lumMod val="75000"/>
                  </a:schemeClr>
                </a:solidFill>
                <a:latin typeface="Times New Roman" panose="02020603050405020304" pitchFamily="18" charset="0"/>
                <a:cs typeface="Times New Roman" panose="02020603050405020304" pitchFamily="18" charset="0"/>
              </a:rPr>
              <a:t>DAX FUNCTIONS</a:t>
            </a:r>
            <a:endParaRPr lang="en-IN" sz="24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C5F2918-7251-56DA-0617-8494DB453601}"/>
              </a:ext>
            </a:extLst>
          </p:cNvPr>
          <p:cNvSpPr>
            <a:spLocks noGrp="1"/>
          </p:cNvSpPr>
          <p:nvPr>
            <p:ph idx="1"/>
          </p:nvPr>
        </p:nvSpPr>
        <p:spPr/>
        <p:txBody>
          <a:bodyPr/>
          <a:lstStyle/>
          <a:p>
            <a:pPr algn="just"/>
            <a:r>
              <a:rPr lang="en-US" sz="2000" b="0" dirty="0" err="1">
                <a:solidFill>
                  <a:srgbClr val="000000"/>
                </a:solidFill>
                <a:effectLst/>
                <a:latin typeface="Times New Roman" panose="02020603050405020304" pitchFamily="18" charset="0"/>
                <a:cs typeface="Times New Roman" panose="02020603050405020304" pitchFamily="18" charset="0"/>
              </a:rPr>
              <a:t>sum_of_capital</a:t>
            </a:r>
            <a:r>
              <a:rPr lang="en-US" sz="2000" b="0" dirty="0">
                <a:solidFill>
                  <a:srgbClr val="000000"/>
                </a:solidFill>
                <a:effectLst/>
                <a:latin typeface="Times New Roman" panose="02020603050405020304" pitchFamily="18" charset="0"/>
                <a:cs typeface="Times New Roman" panose="02020603050405020304" pitchFamily="18" charset="0"/>
              </a:rPr>
              <a:t>-gain = </a:t>
            </a:r>
            <a:r>
              <a:rPr lang="en-US" sz="2000" b="0" dirty="0">
                <a:solidFill>
                  <a:srgbClr val="3165BB"/>
                </a:solidFill>
                <a:effectLst/>
                <a:latin typeface="Times New Roman" panose="02020603050405020304" pitchFamily="18" charset="0"/>
                <a:cs typeface="Times New Roman" panose="02020603050405020304" pitchFamily="18" charset="0"/>
              </a:rPr>
              <a:t>SUM</a:t>
            </a:r>
            <a:r>
              <a:rPr lang="en-US" sz="2000" b="0" dirty="0">
                <a:solidFill>
                  <a:srgbClr val="000000"/>
                </a:solidFill>
                <a:effectLst/>
                <a:latin typeface="Times New Roman" panose="02020603050405020304" pitchFamily="18" charset="0"/>
                <a:cs typeface="Times New Roman" panose="02020603050405020304" pitchFamily="18" charset="0"/>
              </a:rPr>
              <a:t>(</a:t>
            </a:r>
            <a:r>
              <a:rPr lang="en-US" sz="2000" b="0" dirty="0" err="1">
                <a:solidFill>
                  <a:srgbClr val="001080"/>
                </a:solidFill>
                <a:effectLst/>
                <a:latin typeface="Times New Roman" panose="02020603050405020304" pitchFamily="18" charset="0"/>
                <a:cs typeface="Times New Roman" panose="02020603050405020304" pitchFamily="18" charset="0"/>
              </a:rPr>
              <a:t>income_evaluation</a:t>
            </a:r>
            <a:r>
              <a:rPr lang="en-US" sz="2000" b="0" dirty="0">
                <a:solidFill>
                  <a:srgbClr val="001080"/>
                </a:solidFill>
                <a:effectLst/>
                <a:latin typeface="Times New Roman" panose="02020603050405020304" pitchFamily="18" charset="0"/>
                <a:cs typeface="Times New Roman" panose="02020603050405020304" pitchFamily="18" charset="0"/>
              </a:rPr>
              <a:t>[ capital-gain]</a:t>
            </a:r>
            <a:r>
              <a:rPr lang="en-US" sz="2000" b="0" dirty="0">
                <a:solidFill>
                  <a:srgbClr val="000000"/>
                </a:solidFill>
                <a:effectLst/>
                <a:latin typeface="Times New Roman" panose="02020603050405020304" pitchFamily="18" charset="0"/>
                <a:cs typeface="Times New Roman" panose="02020603050405020304" pitchFamily="18" charset="0"/>
              </a:rPr>
              <a:t>)</a:t>
            </a:r>
          </a:p>
          <a:p>
            <a:pPr algn="just"/>
            <a:r>
              <a:rPr lang="en-US" sz="2000" b="0" dirty="0" err="1">
                <a:solidFill>
                  <a:srgbClr val="000000"/>
                </a:solidFill>
                <a:effectLst/>
                <a:latin typeface="Times New Roman" panose="02020603050405020304" pitchFamily="18" charset="0"/>
                <a:cs typeface="Times New Roman" panose="02020603050405020304" pitchFamily="18" charset="0"/>
              </a:rPr>
              <a:t>sum_of_capital</a:t>
            </a:r>
            <a:r>
              <a:rPr lang="en-US" sz="2000" b="0" dirty="0">
                <a:solidFill>
                  <a:srgbClr val="000000"/>
                </a:solidFill>
                <a:effectLst/>
                <a:latin typeface="Times New Roman" panose="02020603050405020304" pitchFamily="18" charset="0"/>
                <a:cs typeface="Times New Roman" panose="02020603050405020304" pitchFamily="18" charset="0"/>
              </a:rPr>
              <a:t>-loss = </a:t>
            </a:r>
            <a:r>
              <a:rPr lang="en-US" sz="2000" b="0" dirty="0">
                <a:solidFill>
                  <a:srgbClr val="3165BB"/>
                </a:solidFill>
                <a:effectLst/>
                <a:latin typeface="Times New Roman" panose="02020603050405020304" pitchFamily="18" charset="0"/>
                <a:cs typeface="Times New Roman" panose="02020603050405020304" pitchFamily="18" charset="0"/>
              </a:rPr>
              <a:t>SUM</a:t>
            </a:r>
            <a:r>
              <a:rPr lang="en-US" sz="2000" b="0" dirty="0">
                <a:solidFill>
                  <a:srgbClr val="000000"/>
                </a:solidFill>
                <a:effectLst/>
                <a:latin typeface="Times New Roman" panose="02020603050405020304" pitchFamily="18" charset="0"/>
                <a:cs typeface="Times New Roman" panose="02020603050405020304" pitchFamily="18" charset="0"/>
              </a:rPr>
              <a:t>(</a:t>
            </a:r>
            <a:r>
              <a:rPr lang="en-US" sz="2000" b="0" dirty="0" err="1">
                <a:solidFill>
                  <a:srgbClr val="001080"/>
                </a:solidFill>
                <a:effectLst/>
                <a:latin typeface="Times New Roman" panose="02020603050405020304" pitchFamily="18" charset="0"/>
                <a:cs typeface="Times New Roman" panose="02020603050405020304" pitchFamily="18" charset="0"/>
              </a:rPr>
              <a:t>income_evaluation</a:t>
            </a:r>
            <a:r>
              <a:rPr lang="en-US" sz="2000" b="0" dirty="0">
                <a:solidFill>
                  <a:srgbClr val="001080"/>
                </a:solidFill>
                <a:effectLst/>
                <a:latin typeface="Times New Roman" panose="02020603050405020304" pitchFamily="18" charset="0"/>
                <a:cs typeface="Times New Roman" panose="02020603050405020304" pitchFamily="18" charset="0"/>
              </a:rPr>
              <a:t>[ capital-loss]</a:t>
            </a:r>
            <a:r>
              <a:rPr lang="en-US" sz="2000" b="0" dirty="0">
                <a:solidFill>
                  <a:srgbClr val="000000"/>
                </a:solidFill>
                <a:effectLst/>
                <a:latin typeface="Times New Roman" panose="02020603050405020304" pitchFamily="18" charset="0"/>
                <a:cs typeface="Times New Roman" panose="02020603050405020304" pitchFamily="18" charset="0"/>
              </a:rPr>
              <a:t>)</a:t>
            </a:r>
          </a:p>
          <a:p>
            <a:pPr algn="just"/>
            <a:r>
              <a:rPr lang="en-US" sz="2000" b="0" dirty="0" err="1">
                <a:solidFill>
                  <a:srgbClr val="000000"/>
                </a:solidFill>
                <a:effectLst/>
                <a:latin typeface="Times New Roman" panose="02020603050405020304" pitchFamily="18" charset="0"/>
                <a:cs typeface="Times New Roman" panose="02020603050405020304" pitchFamily="18" charset="0"/>
              </a:rPr>
              <a:t>count_of_income</a:t>
            </a:r>
            <a:r>
              <a:rPr lang="en-US" sz="2000" b="0" dirty="0">
                <a:solidFill>
                  <a:srgbClr val="000000"/>
                </a:solidFill>
                <a:effectLst/>
                <a:latin typeface="Times New Roman" panose="02020603050405020304" pitchFamily="18" charset="0"/>
                <a:cs typeface="Times New Roman" panose="02020603050405020304" pitchFamily="18" charset="0"/>
              </a:rPr>
              <a:t> = </a:t>
            </a:r>
            <a:r>
              <a:rPr lang="en-US" sz="2000" b="0" dirty="0">
                <a:solidFill>
                  <a:srgbClr val="3165BB"/>
                </a:solidFill>
                <a:effectLst/>
                <a:latin typeface="Times New Roman" panose="02020603050405020304" pitchFamily="18" charset="0"/>
                <a:cs typeface="Times New Roman" panose="02020603050405020304" pitchFamily="18" charset="0"/>
              </a:rPr>
              <a:t>COUNT</a:t>
            </a:r>
            <a:r>
              <a:rPr lang="en-US" sz="2000" b="0" dirty="0">
                <a:solidFill>
                  <a:srgbClr val="000000"/>
                </a:solidFill>
                <a:effectLst/>
                <a:latin typeface="Times New Roman" panose="02020603050405020304" pitchFamily="18" charset="0"/>
                <a:cs typeface="Times New Roman" panose="02020603050405020304" pitchFamily="18" charset="0"/>
              </a:rPr>
              <a:t>(</a:t>
            </a:r>
            <a:r>
              <a:rPr lang="en-US" sz="2000" b="0" dirty="0" err="1">
                <a:solidFill>
                  <a:srgbClr val="001080"/>
                </a:solidFill>
                <a:effectLst/>
                <a:latin typeface="Times New Roman" panose="02020603050405020304" pitchFamily="18" charset="0"/>
                <a:cs typeface="Times New Roman" panose="02020603050405020304" pitchFamily="18" charset="0"/>
              </a:rPr>
              <a:t>income_evaluation</a:t>
            </a:r>
            <a:r>
              <a:rPr lang="en-US" sz="2000" b="0" dirty="0">
                <a:solidFill>
                  <a:srgbClr val="001080"/>
                </a:solidFill>
                <a:effectLst/>
                <a:latin typeface="Times New Roman" panose="02020603050405020304" pitchFamily="18" charset="0"/>
                <a:cs typeface="Times New Roman" panose="02020603050405020304" pitchFamily="18" charset="0"/>
              </a:rPr>
              <a:t>[ income]</a:t>
            </a:r>
            <a:r>
              <a:rPr lang="en-US" sz="2000" b="0" dirty="0">
                <a:solidFill>
                  <a:srgbClr val="000000"/>
                </a:solidFill>
                <a:effectLst/>
                <a:latin typeface="Times New Roman" panose="02020603050405020304" pitchFamily="18" charset="0"/>
                <a:cs typeface="Times New Roman" panose="02020603050405020304" pitchFamily="18" charset="0"/>
              </a:rPr>
              <a:t>)</a:t>
            </a:r>
          </a:p>
          <a:p>
            <a:pPr algn="just"/>
            <a:r>
              <a:rPr lang="en-US" sz="2000" b="0" dirty="0" err="1">
                <a:solidFill>
                  <a:srgbClr val="000000"/>
                </a:solidFill>
                <a:effectLst/>
                <a:latin typeface="Times New Roman" panose="02020603050405020304" pitchFamily="18" charset="0"/>
                <a:cs typeface="Times New Roman" panose="02020603050405020304" pitchFamily="18" charset="0"/>
              </a:rPr>
              <a:t>avg_capital</a:t>
            </a:r>
            <a:r>
              <a:rPr lang="en-US" sz="2000" b="0" dirty="0">
                <a:solidFill>
                  <a:srgbClr val="000000"/>
                </a:solidFill>
                <a:effectLst/>
                <a:latin typeface="Times New Roman" panose="02020603050405020304" pitchFamily="18" charset="0"/>
                <a:cs typeface="Times New Roman" panose="02020603050405020304" pitchFamily="18" charset="0"/>
              </a:rPr>
              <a:t>-gain = </a:t>
            </a:r>
            <a:r>
              <a:rPr lang="en-US" sz="2000" b="0" dirty="0">
                <a:solidFill>
                  <a:srgbClr val="3165BB"/>
                </a:solidFill>
                <a:effectLst/>
                <a:latin typeface="Times New Roman" panose="02020603050405020304" pitchFamily="18" charset="0"/>
                <a:cs typeface="Times New Roman" panose="02020603050405020304" pitchFamily="18" charset="0"/>
              </a:rPr>
              <a:t>AVERAGE</a:t>
            </a:r>
            <a:r>
              <a:rPr lang="en-US" sz="2000" b="0" dirty="0">
                <a:solidFill>
                  <a:srgbClr val="000000"/>
                </a:solidFill>
                <a:effectLst/>
                <a:latin typeface="Times New Roman" panose="02020603050405020304" pitchFamily="18" charset="0"/>
                <a:cs typeface="Times New Roman" panose="02020603050405020304" pitchFamily="18" charset="0"/>
              </a:rPr>
              <a:t>(</a:t>
            </a:r>
            <a:r>
              <a:rPr lang="en-US" sz="2000" b="0" dirty="0" err="1">
                <a:solidFill>
                  <a:srgbClr val="001080"/>
                </a:solidFill>
                <a:effectLst/>
                <a:latin typeface="Times New Roman" panose="02020603050405020304" pitchFamily="18" charset="0"/>
                <a:cs typeface="Times New Roman" panose="02020603050405020304" pitchFamily="18" charset="0"/>
              </a:rPr>
              <a:t>income_evaluation</a:t>
            </a:r>
            <a:r>
              <a:rPr lang="en-US" sz="2000" b="0" dirty="0">
                <a:solidFill>
                  <a:srgbClr val="001080"/>
                </a:solidFill>
                <a:effectLst/>
                <a:latin typeface="Times New Roman" panose="02020603050405020304" pitchFamily="18" charset="0"/>
                <a:cs typeface="Times New Roman" panose="02020603050405020304" pitchFamily="18" charset="0"/>
              </a:rPr>
              <a:t>[ capital-gain]</a:t>
            </a:r>
            <a:r>
              <a:rPr lang="en-US" sz="2000" b="0" dirty="0">
                <a:solidFill>
                  <a:srgbClr val="000000"/>
                </a:solidFill>
                <a:effectLst/>
                <a:latin typeface="Times New Roman" panose="02020603050405020304" pitchFamily="18" charset="0"/>
                <a:cs typeface="Times New Roman" panose="02020603050405020304" pitchFamily="18" charset="0"/>
              </a:rPr>
              <a:t>)</a:t>
            </a:r>
          </a:p>
          <a:p>
            <a:pPr algn="just"/>
            <a:r>
              <a:rPr lang="en-US" sz="2000" b="0" dirty="0" err="1">
                <a:solidFill>
                  <a:srgbClr val="000000"/>
                </a:solidFill>
                <a:effectLst/>
                <a:latin typeface="Times New Roman" panose="02020603050405020304" pitchFamily="18" charset="0"/>
                <a:cs typeface="Times New Roman" panose="02020603050405020304" pitchFamily="18" charset="0"/>
              </a:rPr>
              <a:t>avg_capital</a:t>
            </a:r>
            <a:r>
              <a:rPr lang="en-US" sz="2000" b="0" dirty="0">
                <a:solidFill>
                  <a:srgbClr val="000000"/>
                </a:solidFill>
                <a:effectLst/>
                <a:latin typeface="Times New Roman" panose="02020603050405020304" pitchFamily="18" charset="0"/>
                <a:cs typeface="Times New Roman" panose="02020603050405020304" pitchFamily="18" charset="0"/>
              </a:rPr>
              <a:t>-loss = </a:t>
            </a:r>
            <a:r>
              <a:rPr lang="en-US" sz="2000" b="0" dirty="0">
                <a:solidFill>
                  <a:srgbClr val="3165BB"/>
                </a:solidFill>
                <a:effectLst/>
                <a:latin typeface="Times New Roman" panose="02020603050405020304" pitchFamily="18" charset="0"/>
                <a:cs typeface="Times New Roman" panose="02020603050405020304" pitchFamily="18" charset="0"/>
              </a:rPr>
              <a:t>AVERAGE</a:t>
            </a:r>
            <a:r>
              <a:rPr lang="en-US" sz="2000" b="0" dirty="0">
                <a:solidFill>
                  <a:srgbClr val="000000"/>
                </a:solidFill>
                <a:effectLst/>
                <a:latin typeface="Times New Roman" panose="02020603050405020304" pitchFamily="18" charset="0"/>
                <a:cs typeface="Times New Roman" panose="02020603050405020304" pitchFamily="18" charset="0"/>
              </a:rPr>
              <a:t>(</a:t>
            </a:r>
            <a:r>
              <a:rPr lang="en-US" sz="2000" b="0" dirty="0" err="1">
                <a:solidFill>
                  <a:srgbClr val="001080"/>
                </a:solidFill>
                <a:effectLst/>
                <a:latin typeface="Times New Roman" panose="02020603050405020304" pitchFamily="18" charset="0"/>
                <a:cs typeface="Times New Roman" panose="02020603050405020304" pitchFamily="18" charset="0"/>
              </a:rPr>
              <a:t>income_evaluation</a:t>
            </a:r>
            <a:r>
              <a:rPr lang="en-US" sz="2000" b="0" dirty="0">
                <a:solidFill>
                  <a:srgbClr val="001080"/>
                </a:solidFill>
                <a:effectLst/>
                <a:latin typeface="Times New Roman" panose="02020603050405020304" pitchFamily="18" charset="0"/>
                <a:cs typeface="Times New Roman" panose="02020603050405020304" pitchFamily="18" charset="0"/>
              </a:rPr>
              <a:t>[ capital-loss]</a:t>
            </a:r>
            <a:r>
              <a:rPr lang="en-US" sz="2000" b="0" dirty="0">
                <a:solidFill>
                  <a:srgbClr val="000000"/>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329705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16B9C5-B22C-805E-ED6E-A7A38DAE0CCD}"/>
              </a:ext>
            </a:extLst>
          </p:cNvPr>
          <p:cNvSpPr>
            <a:spLocks noGrp="1"/>
          </p:cNvSpPr>
          <p:nvPr>
            <p:ph type="title"/>
          </p:nvPr>
        </p:nvSpPr>
        <p:spPr>
          <a:xfrm>
            <a:off x="838200" y="136525"/>
            <a:ext cx="10515600" cy="686435"/>
          </a:xfrm>
        </p:spPr>
        <p:txBody>
          <a:bodyPr>
            <a:normAutofit/>
          </a:bodyPr>
          <a:lstStyle/>
          <a:p>
            <a:r>
              <a:rPr lang="en-US" sz="2400" b="1" dirty="0">
                <a:solidFill>
                  <a:schemeClr val="accent4">
                    <a:lumMod val="75000"/>
                  </a:schemeClr>
                </a:solidFill>
                <a:latin typeface="Times New Roman" panose="02020603050405020304" pitchFamily="18" charset="0"/>
                <a:cs typeface="Times New Roman" panose="02020603050405020304" pitchFamily="18" charset="0"/>
              </a:rPr>
              <a:t>GRAPHICAL VISUALIZATION</a:t>
            </a:r>
            <a:endParaRPr lang="en-IN" sz="2400" b="1"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9E9FB23C-D7C9-612C-88EA-99AF970C139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0814" t="20388" r="25386" b="14819"/>
          <a:stretch/>
        </p:blipFill>
        <p:spPr>
          <a:xfrm>
            <a:off x="838200" y="975360"/>
            <a:ext cx="10515600" cy="5318760"/>
          </a:xfrm>
        </p:spPr>
      </p:pic>
    </p:spTree>
    <p:extLst>
      <p:ext uri="{BB962C8B-B14F-4D97-AF65-F5344CB8AC3E}">
        <p14:creationId xmlns:p14="http://schemas.microsoft.com/office/powerpoint/2010/main" val="2932233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CEAC562-F02C-AAA1-B94F-78AC8EFD8319}"/>
              </a:ext>
            </a:extLst>
          </p:cNvPr>
          <p:cNvSpPr>
            <a:spLocks noGrp="1"/>
          </p:cNvSpPr>
          <p:nvPr>
            <p:ph sz="half" idx="4294967295"/>
          </p:nvPr>
        </p:nvSpPr>
        <p:spPr>
          <a:xfrm>
            <a:off x="7010400" y="549275"/>
            <a:ext cx="5181600" cy="5627688"/>
          </a:xfrm>
        </p:spPr>
        <p:txBody>
          <a:bodyPr/>
          <a:lstStyle/>
          <a:p>
            <a:endParaRPr lang="en-US" dirty="0"/>
          </a:p>
          <a:p>
            <a:endParaRPr lang="en-IN" dirty="0"/>
          </a:p>
        </p:txBody>
      </p:sp>
      <p:pic>
        <p:nvPicPr>
          <p:cNvPr id="6" name="Content Placeholder 5">
            <a:extLst>
              <a:ext uri="{FF2B5EF4-FFF2-40B4-BE49-F238E27FC236}">
                <a16:creationId xmlns:a16="http://schemas.microsoft.com/office/drawing/2014/main" id="{3103662A-E6AF-875E-3418-FF5349B69D8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5104" t="20737" r="30703" b="15170"/>
          <a:stretch/>
        </p:blipFill>
        <p:spPr>
          <a:xfrm>
            <a:off x="579120" y="380999"/>
            <a:ext cx="10896600" cy="6116805"/>
          </a:xfrm>
        </p:spPr>
      </p:pic>
    </p:spTree>
    <p:extLst>
      <p:ext uri="{BB962C8B-B14F-4D97-AF65-F5344CB8AC3E}">
        <p14:creationId xmlns:p14="http://schemas.microsoft.com/office/powerpoint/2010/main" val="341210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B401-550C-47D3-C774-E4CD738B261E}"/>
              </a:ext>
            </a:extLst>
          </p:cNvPr>
          <p:cNvSpPr>
            <a:spLocks noGrp="1"/>
          </p:cNvSpPr>
          <p:nvPr>
            <p:ph type="title"/>
          </p:nvPr>
        </p:nvSpPr>
        <p:spPr/>
        <p:txBody>
          <a:bodyPr>
            <a:normAutofit/>
          </a:bodyPr>
          <a:lstStyle/>
          <a:p>
            <a:r>
              <a:rPr lang="en-US" sz="2400" b="1" dirty="0">
                <a:solidFill>
                  <a:schemeClr val="accent4">
                    <a:lumMod val="75000"/>
                  </a:schemeClr>
                </a:solidFill>
                <a:latin typeface="Times New Roman" panose="02020603050405020304" pitchFamily="18" charset="0"/>
                <a:cs typeface="Times New Roman" panose="02020603050405020304" pitchFamily="18" charset="0"/>
              </a:rPr>
              <a:t>VISUALIZATION EXPLAINATION</a:t>
            </a:r>
            <a:endParaRPr lang="en-IN" sz="24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64C6FA-3147-D934-731D-504C97E4B4AA}"/>
              </a:ext>
            </a:extLst>
          </p:cNvPr>
          <p:cNvSpPr>
            <a:spLocks noGrp="1"/>
          </p:cNvSpPr>
          <p:nvPr>
            <p:ph idx="1"/>
          </p:nvPr>
        </p:nvSpPr>
        <p:spPr>
          <a:xfrm>
            <a:off x="838200" y="1690688"/>
            <a:ext cx="10515600" cy="4486275"/>
          </a:xfrm>
        </p:spPr>
        <p:txBody>
          <a:bodyPr>
            <a:normAutofit/>
          </a:bodyPr>
          <a:lstStyle/>
          <a:p>
            <a:pPr algn="just">
              <a:lnSpc>
                <a:spcPct val="150000"/>
              </a:lnSpc>
            </a:pPr>
            <a:r>
              <a:rPr lang="en-IN" sz="1800" dirty="0">
                <a:latin typeface="Times New Roman" panose="02020603050405020304" pitchFamily="18" charset="0"/>
                <a:cs typeface="Times New Roman" panose="02020603050405020304" pitchFamily="18" charset="0"/>
              </a:rPr>
              <a:t>Analyzes how capital gains impact on income across different work classes.</a:t>
            </a:r>
          </a:p>
          <a:p>
            <a:pPr algn="just">
              <a:lnSpc>
                <a:spcPct val="150000"/>
              </a:lnSpc>
            </a:pPr>
            <a:r>
              <a:rPr lang="en-IN" sz="1800" dirty="0">
                <a:latin typeface="Times New Roman" panose="02020603050405020304" pitchFamily="18" charset="0"/>
                <a:cs typeface="Times New Roman" panose="02020603050405020304" pitchFamily="18" charset="0"/>
              </a:rPr>
              <a:t>How many hours our work per week by education.</a:t>
            </a:r>
          </a:p>
          <a:p>
            <a:pPr algn="just">
              <a:lnSpc>
                <a:spcPct val="150000"/>
              </a:lnSpc>
            </a:pPr>
            <a:r>
              <a:rPr lang="en-IN" sz="1800" dirty="0">
                <a:latin typeface="Times New Roman" panose="02020603050405020304" pitchFamily="18" charset="0"/>
                <a:cs typeface="Times New Roman" panose="02020603050405020304" pitchFamily="18" charset="0"/>
              </a:rPr>
              <a:t>Identifying which occupation has tend on higher and lower income.</a:t>
            </a:r>
          </a:p>
          <a:p>
            <a:pPr algn="just">
              <a:lnSpc>
                <a:spcPct val="150000"/>
              </a:lnSpc>
            </a:pPr>
            <a:r>
              <a:rPr lang="en-IN" sz="1800" dirty="0">
                <a:latin typeface="Times New Roman" panose="02020603050405020304" pitchFamily="18" charset="0"/>
                <a:cs typeface="Times New Roman" panose="02020603050405020304" pitchFamily="18" charset="0"/>
              </a:rPr>
              <a:t>Suppose we  represent gender on particular country what is their highest income and lowest income.</a:t>
            </a:r>
          </a:p>
          <a:p>
            <a:pPr algn="just">
              <a:lnSpc>
                <a:spcPct val="150000"/>
              </a:lnSpc>
            </a:pPr>
            <a:r>
              <a:rPr lang="en-IN" sz="1800" dirty="0">
                <a:latin typeface="Times New Roman" panose="02020603050405020304" pitchFamily="18" charset="0"/>
                <a:cs typeface="Times New Roman" panose="02020603050405020304" pitchFamily="18" charset="0"/>
              </a:rPr>
              <a:t>The age is compared with particular sector what is their income gain and loss on different country.</a:t>
            </a:r>
          </a:p>
          <a:p>
            <a:pPr algn="just">
              <a:lnSpc>
                <a:spcPct val="150000"/>
              </a:lnSpc>
            </a:pPr>
            <a:r>
              <a:rPr lang="en-IN" sz="1800" dirty="0">
                <a:latin typeface="Times New Roman" panose="02020603050405020304" pitchFamily="18" charset="0"/>
                <a:cs typeface="Times New Roman" panose="02020603050405020304" pitchFamily="18" charset="0"/>
              </a:rPr>
              <a:t>tables shows the data with particular columns based </a:t>
            </a:r>
            <a:r>
              <a:rPr lang="en-IN" sz="1800">
                <a:latin typeface="Times New Roman" panose="02020603050405020304" pitchFamily="18" charset="0"/>
                <a:cs typeface="Times New Roman" panose="02020603050405020304" pitchFamily="18" charset="0"/>
              </a:rPr>
              <a:t>on income.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455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767E-F767-7F9F-200D-7C5980ED3813}"/>
              </a:ext>
            </a:extLst>
          </p:cNvPr>
          <p:cNvSpPr>
            <a:spLocks noGrp="1"/>
          </p:cNvSpPr>
          <p:nvPr>
            <p:ph type="title"/>
          </p:nvPr>
        </p:nvSpPr>
        <p:spPr/>
        <p:txBody>
          <a:bodyPr>
            <a:normAutofit/>
          </a:bodyPr>
          <a:lstStyle/>
          <a:p>
            <a:r>
              <a:rPr lang="en-US" sz="2400" b="1" dirty="0">
                <a:solidFill>
                  <a:schemeClr val="accent4">
                    <a:lumMod val="75000"/>
                  </a:schemeClr>
                </a:solidFill>
                <a:latin typeface="Times New Roman" panose="02020603050405020304" pitchFamily="18" charset="0"/>
                <a:cs typeface="Times New Roman" panose="02020603050405020304" pitchFamily="18" charset="0"/>
              </a:rPr>
              <a:t>CONCLUSION</a:t>
            </a:r>
            <a:endParaRPr lang="en-IN" sz="24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66860B-C4CF-F264-EB6A-CB630C6BC67C}"/>
              </a:ext>
            </a:extLst>
          </p:cNvPr>
          <p:cNvSpPr>
            <a:spLocks noGrp="1"/>
          </p:cNvSpPr>
          <p:nvPr>
            <p:ph idx="1"/>
          </p:nvPr>
        </p:nvSpPr>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I conclude that capital gains significantly impact income, varying across work classes, education levels, and occupations. Longer working hours and higher education levels correspond to higher incomes. Certain occupations, like software engineering and medicine, tend to earn more. Additionally, income differs by country and age, with older adults in developed countries earning higher incomes. </a:t>
            </a:r>
          </a:p>
          <a:p>
            <a:pPr algn="just">
              <a:lnSpc>
                <a:spcPct val="150000"/>
              </a:lnSpc>
            </a:pPr>
            <a:r>
              <a:rPr lang="en-US" sz="1800" dirty="0">
                <a:latin typeface="Times New Roman" panose="02020603050405020304" pitchFamily="18" charset="0"/>
                <a:cs typeface="Times New Roman" panose="02020603050405020304" pitchFamily="18" charset="0"/>
              </a:rPr>
              <a:t>I learned how to write </a:t>
            </a:r>
            <a:r>
              <a:rPr lang="en-US" sz="1800" dirty="0" err="1">
                <a:latin typeface="Times New Roman" panose="02020603050405020304" pitchFamily="18" charset="0"/>
                <a:cs typeface="Times New Roman" panose="02020603050405020304" pitchFamily="18" charset="0"/>
              </a:rPr>
              <a:t>dax</a:t>
            </a:r>
            <a:r>
              <a:rPr lang="en-US" sz="1800" dirty="0">
                <a:latin typeface="Times New Roman" panose="02020603050405020304" pitchFamily="18" charset="0"/>
                <a:cs typeface="Times New Roman" panose="02020603050405020304" pitchFamily="18" charset="0"/>
              </a:rPr>
              <a:t> functions on different numerical data.</a:t>
            </a:r>
          </a:p>
        </p:txBody>
      </p:sp>
    </p:spTree>
    <p:extLst>
      <p:ext uri="{BB962C8B-B14F-4D97-AF65-F5344CB8AC3E}">
        <p14:creationId xmlns:p14="http://schemas.microsoft.com/office/powerpoint/2010/main" val="455246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5E1969-2B31-5280-334F-BB26CD78D6EB}"/>
              </a:ext>
            </a:extLst>
          </p:cNvPr>
          <p:cNvSpPr>
            <a:spLocks noGrp="1"/>
          </p:cNvSpPr>
          <p:nvPr>
            <p:ph type="title"/>
          </p:nvPr>
        </p:nvSpPr>
        <p:spPr>
          <a:xfrm>
            <a:off x="1021080" y="2315845"/>
            <a:ext cx="10515600" cy="1325563"/>
          </a:xfrm>
        </p:spPr>
        <p:txBody>
          <a:bodyPr>
            <a:normAutofit/>
          </a:bodyPr>
          <a:lstStyle/>
          <a:p>
            <a:pPr algn="ctr"/>
            <a:r>
              <a:rPr lang="en-US" sz="6000" dirty="0">
                <a:solidFill>
                  <a:srgbClr val="C00000"/>
                </a:solidFill>
                <a:latin typeface="Times New Roman" panose="02020603050405020304" pitchFamily="18" charset="0"/>
                <a:cs typeface="Times New Roman" panose="02020603050405020304" pitchFamily="18" charset="0"/>
              </a:rPr>
              <a:t>THANK YOU</a:t>
            </a:r>
            <a:endParaRPr lang="en-IN" sz="6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57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154</TotalTime>
  <Words>372</Words>
  <Application>Microsoft Office PowerPoint</Application>
  <PresentationFormat>Widescreen</PresentationFormat>
  <Paragraphs>34</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INCOME EVALUATION</vt:lpstr>
      <vt:lpstr>INTRODUCTION</vt:lpstr>
      <vt:lpstr>ANALYSING AND FILTERING OF DATA</vt:lpstr>
      <vt:lpstr>DAX FUNCTIONS</vt:lpstr>
      <vt:lpstr>GRAPHICAL VISUALIZATION</vt:lpstr>
      <vt:lpstr>PowerPoint Presentation</vt:lpstr>
      <vt:lpstr>VISUALIZATION EXPLAINATION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 Prabhakar Reddy</dc:creator>
  <cp:lastModifiedBy>ch. Prabhakar Reddy</cp:lastModifiedBy>
  <cp:revision>12</cp:revision>
  <dcterms:created xsi:type="dcterms:W3CDTF">2025-02-03T14:35:14Z</dcterms:created>
  <dcterms:modified xsi:type="dcterms:W3CDTF">2025-03-18T07:11:06Z</dcterms:modified>
</cp:coreProperties>
</file>