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media/image14.jpg" ContentType="image/jpg"/>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7" r:id="rId13"/>
    <p:sldId id="278" r:id="rId14"/>
    <p:sldId id="269" r:id="rId15"/>
    <p:sldId id="270" r:id="rId16"/>
    <p:sldId id="271" r:id="rId17"/>
    <p:sldId id="272" r:id="rId18"/>
    <p:sldId id="279" r:id="rId19"/>
    <p:sldId id="280" r:id="rId20"/>
    <p:sldId id="281" r:id="rId21"/>
    <p:sldId id="282"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AD57A5-DBEE-440D-A76F-88030BD97EA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42D0FB3-D0C5-48C0-92CD-EB7384B5108B}">
      <dgm:prSet/>
      <dgm:spPr/>
      <dgm:t>
        <a:bodyPr/>
        <a:lstStyle/>
        <a:p>
          <a:r>
            <a:rPr lang="en-US" b="1" i="1" dirty="0"/>
            <a:t>1.	</a:t>
          </a:r>
          <a:r>
            <a:rPr lang="en-US" b="1" i="1" dirty="0">
              <a:latin typeface="Times New Roman" panose="02020603050405020304" pitchFamily="18" charset="0"/>
              <a:cs typeface="Times New Roman" panose="02020603050405020304" pitchFamily="18" charset="0"/>
            </a:rPr>
            <a:t>Linear Regression</a:t>
          </a:r>
          <a:endParaRPr lang="en-US" dirty="0">
            <a:latin typeface="Times New Roman" panose="02020603050405020304" pitchFamily="18" charset="0"/>
            <a:cs typeface="Times New Roman" panose="02020603050405020304" pitchFamily="18" charset="0"/>
          </a:endParaRPr>
        </a:p>
      </dgm:t>
    </dgm:pt>
    <dgm:pt modelId="{DDF5B7B7-3953-43AE-8815-1C4DC7F963CE}" type="parTrans" cxnId="{64E57F29-EB31-491D-A6CD-642065F7EF56}">
      <dgm:prSet/>
      <dgm:spPr/>
      <dgm:t>
        <a:bodyPr/>
        <a:lstStyle/>
        <a:p>
          <a:endParaRPr lang="en-US"/>
        </a:p>
      </dgm:t>
    </dgm:pt>
    <dgm:pt modelId="{152643E4-70CB-493D-A66B-29AA422AD9C1}" type="sibTrans" cxnId="{64E57F29-EB31-491D-A6CD-642065F7EF56}">
      <dgm:prSet/>
      <dgm:spPr/>
      <dgm:t>
        <a:bodyPr/>
        <a:lstStyle/>
        <a:p>
          <a:endParaRPr lang="en-US"/>
        </a:p>
      </dgm:t>
    </dgm:pt>
    <dgm:pt modelId="{EB0E3B56-D652-48B8-B049-245E03FE839E}">
      <dgm:prSet/>
      <dgm:spPr/>
      <dgm:t>
        <a:bodyPr/>
        <a:lstStyle/>
        <a:p>
          <a:pPr>
            <a:buClr>
              <a:srgbClr val="0D0D0D"/>
            </a:buClr>
            <a:buSzPts val="1200"/>
            <a:buFont typeface="Arial" panose="020B0604020202020204" pitchFamily="34" charset="0"/>
            <a:buChar char="●"/>
          </a:pPr>
          <a:r>
            <a:rPr lang="en-US" b="1" u="none" dirty="0">
              <a:uFillTx/>
            </a:rPr>
            <a:t>Description</a:t>
          </a:r>
          <a:r>
            <a:rPr lang="en-US" u="none" dirty="0">
              <a:uFillTx/>
            </a:rPr>
            <a:t>: Predicts a dependent variable using a fixed number of independent variables by fitting a linear equation to observed data.</a:t>
          </a:r>
          <a:endParaRPr lang="en-US" dirty="0"/>
        </a:p>
      </dgm:t>
    </dgm:pt>
    <dgm:pt modelId="{1117B2B4-04C8-40DD-9BFA-5FCB943CC8AD}" type="parTrans" cxnId="{EB46EDB2-6AF4-4670-B595-F00403C348E7}">
      <dgm:prSet/>
      <dgm:spPr/>
      <dgm:t>
        <a:bodyPr/>
        <a:lstStyle/>
        <a:p>
          <a:endParaRPr lang="en-US"/>
        </a:p>
      </dgm:t>
    </dgm:pt>
    <dgm:pt modelId="{054DF0F4-E621-4A6C-91B5-E009BA58E3F6}" type="sibTrans" cxnId="{EB46EDB2-6AF4-4670-B595-F00403C348E7}">
      <dgm:prSet/>
      <dgm:spPr/>
      <dgm:t>
        <a:bodyPr/>
        <a:lstStyle/>
        <a:p>
          <a:endParaRPr lang="en-US"/>
        </a:p>
      </dgm:t>
    </dgm:pt>
    <dgm:pt modelId="{768FC3F5-0A28-4835-8478-18959BCCB72D}">
      <dgm:prSet/>
      <dgm:spPr/>
      <dgm:t>
        <a:bodyPr/>
        <a:lstStyle/>
        <a:p>
          <a:pPr>
            <a:buClr>
              <a:srgbClr val="0D0D0D"/>
            </a:buClr>
            <a:buSzPts val="1200"/>
            <a:buFont typeface="Arial" panose="020B0604020202020204" pitchFamily="34" charset="0"/>
            <a:buChar char="●"/>
          </a:pPr>
          <a:r>
            <a:rPr lang="en-US" b="1" u="none">
              <a:uFillTx/>
            </a:rPr>
            <a:t>Advantages</a:t>
          </a:r>
          <a:r>
            <a:rPr lang="en-US" u="none">
              <a:uFillTx/>
            </a:rPr>
            <a:t>: Fast to train and predict, provides clear interpretations of feature importance, and requires minimal data preparation.</a:t>
          </a:r>
          <a:endParaRPr lang="en-IN" u="none">
            <a:uFillTx/>
          </a:endParaRPr>
        </a:p>
      </dgm:t>
    </dgm:pt>
    <dgm:pt modelId="{EA943B65-AE4C-497A-85EA-B41E8E98AF70}" type="parTrans" cxnId="{475CB6C2-D642-430B-96EA-AAAAD77CDF1D}">
      <dgm:prSet/>
      <dgm:spPr/>
      <dgm:t>
        <a:bodyPr/>
        <a:lstStyle/>
        <a:p>
          <a:endParaRPr lang="en-IN"/>
        </a:p>
      </dgm:t>
    </dgm:pt>
    <dgm:pt modelId="{129D425A-A4C8-40FE-BEB0-4DF726982FF2}" type="sibTrans" cxnId="{475CB6C2-D642-430B-96EA-AAAAD77CDF1D}">
      <dgm:prSet/>
      <dgm:spPr/>
      <dgm:t>
        <a:bodyPr/>
        <a:lstStyle/>
        <a:p>
          <a:endParaRPr lang="en-IN"/>
        </a:p>
      </dgm:t>
    </dgm:pt>
    <dgm:pt modelId="{9AE4181A-2B00-4FD4-9569-6BD2A76F9F6E}">
      <dgm:prSet/>
      <dgm:spPr/>
      <dgm:t>
        <a:bodyPr/>
        <a:lstStyle/>
        <a:p>
          <a:pPr>
            <a:buClr>
              <a:srgbClr val="0D0D0D"/>
            </a:buClr>
            <a:buSzPts val="1200"/>
            <a:buFont typeface="Arial" panose="020B0604020202020204" pitchFamily="34" charset="0"/>
            <a:buChar char="●"/>
          </a:pPr>
          <a:r>
            <a:rPr lang="en-US" b="1" u="none" dirty="0">
              <a:uFillTx/>
            </a:rPr>
            <a:t>Use Case</a:t>
          </a:r>
          <a:r>
            <a:rPr lang="en-US" u="none" dirty="0">
              <a:uFillTx/>
            </a:rPr>
            <a:t>: Establishing a baseline understanding of how various attributes (like acoustic features) linearly relate to the popularity score.</a:t>
          </a:r>
          <a:endParaRPr lang="en-IN" u="none" dirty="0">
            <a:uFillTx/>
          </a:endParaRPr>
        </a:p>
      </dgm:t>
    </dgm:pt>
    <dgm:pt modelId="{B10F1229-935B-42D6-9415-C4CC4301EB14}" type="parTrans" cxnId="{480692DC-3D39-4FBE-B78C-E5D5B62CAFE9}">
      <dgm:prSet/>
      <dgm:spPr/>
      <dgm:t>
        <a:bodyPr/>
        <a:lstStyle/>
        <a:p>
          <a:endParaRPr lang="en-IN"/>
        </a:p>
      </dgm:t>
    </dgm:pt>
    <dgm:pt modelId="{CBA83E87-ECA5-40B3-B219-BECC7557A6FE}" type="sibTrans" cxnId="{480692DC-3D39-4FBE-B78C-E5D5B62CAFE9}">
      <dgm:prSet/>
      <dgm:spPr/>
      <dgm:t>
        <a:bodyPr/>
        <a:lstStyle/>
        <a:p>
          <a:endParaRPr lang="en-IN"/>
        </a:p>
      </dgm:t>
    </dgm:pt>
    <dgm:pt modelId="{AA855F83-0666-4F63-9D50-70E695A71DE7}" type="pres">
      <dgm:prSet presAssocID="{EBAD57A5-DBEE-440D-A76F-88030BD97EA3}" presName="linear" presStyleCnt="0">
        <dgm:presLayoutVars>
          <dgm:animLvl val="lvl"/>
          <dgm:resizeHandles val="exact"/>
        </dgm:presLayoutVars>
      </dgm:prSet>
      <dgm:spPr/>
    </dgm:pt>
    <dgm:pt modelId="{518EA359-A1EE-47AA-AA6D-8A237AED87DC}" type="pres">
      <dgm:prSet presAssocID="{C42D0FB3-D0C5-48C0-92CD-EB7384B5108B}" presName="parentText" presStyleLbl="node1" presStyleIdx="0" presStyleCnt="1">
        <dgm:presLayoutVars>
          <dgm:chMax val="0"/>
          <dgm:bulletEnabled val="1"/>
        </dgm:presLayoutVars>
      </dgm:prSet>
      <dgm:spPr/>
    </dgm:pt>
    <dgm:pt modelId="{8F93849E-3357-432C-8C21-AC06BE1B9B4A}" type="pres">
      <dgm:prSet presAssocID="{C42D0FB3-D0C5-48C0-92CD-EB7384B5108B}" presName="childText" presStyleLbl="revTx" presStyleIdx="0" presStyleCnt="1">
        <dgm:presLayoutVars>
          <dgm:bulletEnabled val="1"/>
        </dgm:presLayoutVars>
      </dgm:prSet>
      <dgm:spPr/>
    </dgm:pt>
  </dgm:ptLst>
  <dgm:cxnLst>
    <dgm:cxn modelId="{64E57F29-EB31-491D-A6CD-642065F7EF56}" srcId="{EBAD57A5-DBEE-440D-A76F-88030BD97EA3}" destId="{C42D0FB3-D0C5-48C0-92CD-EB7384B5108B}" srcOrd="0" destOrd="0" parTransId="{DDF5B7B7-3953-43AE-8815-1C4DC7F963CE}" sibTransId="{152643E4-70CB-493D-A66B-29AA422AD9C1}"/>
    <dgm:cxn modelId="{EB46EDB2-6AF4-4670-B595-F00403C348E7}" srcId="{C42D0FB3-D0C5-48C0-92CD-EB7384B5108B}" destId="{EB0E3B56-D652-48B8-B049-245E03FE839E}" srcOrd="0" destOrd="0" parTransId="{1117B2B4-04C8-40DD-9BFA-5FCB943CC8AD}" sibTransId="{054DF0F4-E621-4A6C-91B5-E009BA58E3F6}"/>
    <dgm:cxn modelId="{FAE8B4BD-E1E8-4A6B-AB19-D0A62F185724}" type="presOf" srcId="{768FC3F5-0A28-4835-8478-18959BCCB72D}" destId="{8F93849E-3357-432C-8C21-AC06BE1B9B4A}" srcOrd="0" destOrd="1" presId="urn:microsoft.com/office/officeart/2005/8/layout/vList2"/>
    <dgm:cxn modelId="{475CB6C2-D642-430B-96EA-AAAAD77CDF1D}" srcId="{C42D0FB3-D0C5-48C0-92CD-EB7384B5108B}" destId="{768FC3F5-0A28-4835-8478-18959BCCB72D}" srcOrd="1" destOrd="0" parTransId="{EA943B65-AE4C-497A-85EA-B41E8E98AF70}" sibTransId="{129D425A-A4C8-40FE-BEB0-4DF726982FF2}"/>
    <dgm:cxn modelId="{3DE2BAC2-8BA6-4EBC-B3E2-BCAE13E8EC57}" type="presOf" srcId="{EB0E3B56-D652-48B8-B049-245E03FE839E}" destId="{8F93849E-3357-432C-8C21-AC06BE1B9B4A}" srcOrd="0" destOrd="0" presId="urn:microsoft.com/office/officeart/2005/8/layout/vList2"/>
    <dgm:cxn modelId="{3ED409D1-0F4E-4902-AE2C-88050D978B97}" type="presOf" srcId="{C42D0FB3-D0C5-48C0-92CD-EB7384B5108B}" destId="{518EA359-A1EE-47AA-AA6D-8A237AED87DC}" srcOrd="0" destOrd="0" presId="urn:microsoft.com/office/officeart/2005/8/layout/vList2"/>
    <dgm:cxn modelId="{4DE7B1D7-9E42-4BE7-8108-63BC5323AF08}" type="presOf" srcId="{EBAD57A5-DBEE-440D-A76F-88030BD97EA3}" destId="{AA855F83-0666-4F63-9D50-70E695A71DE7}" srcOrd="0" destOrd="0" presId="urn:microsoft.com/office/officeart/2005/8/layout/vList2"/>
    <dgm:cxn modelId="{480692DC-3D39-4FBE-B78C-E5D5B62CAFE9}" srcId="{C42D0FB3-D0C5-48C0-92CD-EB7384B5108B}" destId="{9AE4181A-2B00-4FD4-9569-6BD2A76F9F6E}" srcOrd="2" destOrd="0" parTransId="{B10F1229-935B-42D6-9415-C4CC4301EB14}" sibTransId="{CBA83E87-ECA5-40B3-B219-BECC7557A6FE}"/>
    <dgm:cxn modelId="{3206A6F5-0A64-4A93-A907-17B6587F007D}" type="presOf" srcId="{9AE4181A-2B00-4FD4-9569-6BD2A76F9F6E}" destId="{8F93849E-3357-432C-8C21-AC06BE1B9B4A}" srcOrd="0" destOrd="2" presId="urn:microsoft.com/office/officeart/2005/8/layout/vList2"/>
    <dgm:cxn modelId="{59E6B53A-6ABF-4587-B3C0-9CD42850180A}" type="presParOf" srcId="{AA855F83-0666-4F63-9D50-70E695A71DE7}" destId="{518EA359-A1EE-47AA-AA6D-8A237AED87DC}" srcOrd="0" destOrd="0" presId="urn:microsoft.com/office/officeart/2005/8/layout/vList2"/>
    <dgm:cxn modelId="{C4D35D91-646D-4759-84B5-2548E558A6C3}" type="presParOf" srcId="{AA855F83-0666-4F63-9D50-70E695A71DE7}" destId="{8F93849E-3357-432C-8C21-AC06BE1B9B4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AD57A5-DBEE-440D-A76F-88030BD97EA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42D0FB3-D0C5-48C0-92CD-EB7384B5108B}">
      <dgm:prSet/>
      <dgm:spPr/>
      <dgm:t>
        <a:bodyPr/>
        <a:lstStyle/>
        <a:p>
          <a:r>
            <a:rPr lang="en-US" b="1" i="1" dirty="0"/>
            <a:t>2.	</a:t>
          </a:r>
          <a:r>
            <a:rPr lang="en-US" b="1" i="1" dirty="0">
              <a:latin typeface="Times New Roman" panose="02020603050405020304" pitchFamily="18" charset="0"/>
              <a:cs typeface="Times New Roman" panose="02020603050405020304" pitchFamily="18" charset="0"/>
            </a:rPr>
            <a:t>Logistic Regression</a:t>
          </a:r>
          <a:endParaRPr lang="en-US" dirty="0">
            <a:latin typeface="Times New Roman" panose="02020603050405020304" pitchFamily="18" charset="0"/>
            <a:cs typeface="Times New Roman" panose="02020603050405020304" pitchFamily="18" charset="0"/>
          </a:endParaRPr>
        </a:p>
      </dgm:t>
    </dgm:pt>
    <dgm:pt modelId="{DDF5B7B7-3953-43AE-8815-1C4DC7F963CE}" type="parTrans" cxnId="{64E57F29-EB31-491D-A6CD-642065F7EF56}">
      <dgm:prSet/>
      <dgm:spPr/>
      <dgm:t>
        <a:bodyPr/>
        <a:lstStyle/>
        <a:p>
          <a:endParaRPr lang="en-US"/>
        </a:p>
      </dgm:t>
    </dgm:pt>
    <dgm:pt modelId="{152643E4-70CB-493D-A66B-29AA422AD9C1}" type="sibTrans" cxnId="{64E57F29-EB31-491D-A6CD-642065F7EF56}">
      <dgm:prSet/>
      <dgm:spPr/>
      <dgm:t>
        <a:bodyPr/>
        <a:lstStyle/>
        <a:p>
          <a:endParaRPr lang="en-US"/>
        </a:p>
      </dgm:t>
    </dgm:pt>
    <dgm:pt modelId="{EB0E3B56-D652-48B8-B049-245E03FE839E}">
      <dgm:prSet/>
      <dgm:spPr/>
      <dgm:t>
        <a:bodyPr/>
        <a:lstStyle/>
        <a:p>
          <a:pPr>
            <a:buClr>
              <a:srgbClr val="0D0D0D"/>
            </a:buClr>
            <a:buSzPts val="1200"/>
            <a:buFont typeface="Arial" panose="020B0604020202020204" pitchFamily="34" charset="0"/>
            <a:buChar char="●"/>
          </a:pPr>
          <a:r>
            <a:rPr lang="en-US" b="1" u="none" dirty="0">
              <a:uFillTx/>
            </a:rPr>
            <a:t>Description</a:t>
          </a:r>
          <a:r>
            <a:rPr lang="en-US" u="none" dirty="0">
              <a:uFillTx/>
            </a:rPr>
            <a:t>: A probabilistic, linear classifier that is very easy to implement. It’s particularly useful for binary classification but can be extended to multiclass through strategies like one-vs-all.</a:t>
          </a:r>
          <a:endParaRPr lang="en-US" dirty="0"/>
        </a:p>
      </dgm:t>
    </dgm:pt>
    <dgm:pt modelId="{1117B2B4-04C8-40DD-9BFA-5FCB943CC8AD}" type="parTrans" cxnId="{EB46EDB2-6AF4-4670-B595-F00403C348E7}">
      <dgm:prSet/>
      <dgm:spPr/>
      <dgm:t>
        <a:bodyPr/>
        <a:lstStyle/>
        <a:p>
          <a:endParaRPr lang="en-US"/>
        </a:p>
      </dgm:t>
    </dgm:pt>
    <dgm:pt modelId="{054DF0F4-E621-4A6C-91B5-E009BA58E3F6}" type="sibTrans" cxnId="{EB46EDB2-6AF4-4670-B595-F00403C348E7}">
      <dgm:prSet/>
      <dgm:spPr/>
      <dgm:t>
        <a:bodyPr/>
        <a:lstStyle/>
        <a:p>
          <a:endParaRPr lang="en-US"/>
        </a:p>
      </dgm:t>
    </dgm:pt>
    <dgm:pt modelId="{F89440B3-5F24-4736-BD15-BFF94CB421F7}">
      <dgm:prSet/>
      <dgm:spPr/>
      <dgm:t>
        <a:bodyPr/>
        <a:lstStyle/>
        <a:p>
          <a:pPr>
            <a:buClr>
              <a:srgbClr val="0D0D0D"/>
            </a:buClr>
            <a:buSzPts val="1200"/>
            <a:buFont typeface="Arial" panose="020B0604020202020204" pitchFamily="34" charset="0"/>
            <a:buChar char="●"/>
          </a:pPr>
          <a:r>
            <a:rPr lang="en-US" b="1" u="none">
              <a:uFillTx/>
            </a:rPr>
            <a:t>Advantages</a:t>
          </a:r>
          <a:r>
            <a:rPr lang="en-US" u="none">
              <a:uFillTx/>
            </a:rPr>
            <a:t>: Simple to understand and implement, outputs probabilities that a sample belongs to a class, facilitating threshold adjustments based on specific needs.</a:t>
          </a:r>
          <a:endParaRPr lang="en-IN" u="none">
            <a:uFillTx/>
          </a:endParaRPr>
        </a:p>
      </dgm:t>
    </dgm:pt>
    <dgm:pt modelId="{8D10B005-BDF5-4692-9069-6BA2A6498B4C}" type="parTrans" cxnId="{12A40B63-0D33-4F69-9092-B78D1C457872}">
      <dgm:prSet/>
      <dgm:spPr/>
      <dgm:t>
        <a:bodyPr/>
        <a:lstStyle/>
        <a:p>
          <a:endParaRPr lang="en-IN"/>
        </a:p>
      </dgm:t>
    </dgm:pt>
    <dgm:pt modelId="{5785CBEF-777C-4FB5-B609-B9482935376E}" type="sibTrans" cxnId="{12A40B63-0D33-4F69-9092-B78D1C457872}">
      <dgm:prSet/>
      <dgm:spPr/>
      <dgm:t>
        <a:bodyPr/>
        <a:lstStyle/>
        <a:p>
          <a:endParaRPr lang="en-IN"/>
        </a:p>
      </dgm:t>
    </dgm:pt>
    <dgm:pt modelId="{C6682C9F-728C-4F46-B089-DB6EBC00F4FA}">
      <dgm:prSet/>
      <dgm:spPr/>
      <dgm:t>
        <a:bodyPr/>
        <a:lstStyle/>
        <a:p>
          <a:pPr>
            <a:buClr>
              <a:srgbClr val="0D0D0D"/>
            </a:buClr>
            <a:buSzPts val="1200"/>
            <a:buFont typeface="Arial" panose="020B0604020202020204" pitchFamily="34" charset="0"/>
            <a:buChar char="●"/>
          </a:pPr>
          <a:r>
            <a:rPr lang="en-US" b="1" u="none" dirty="0">
              <a:uFillTx/>
            </a:rPr>
            <a:t>Use Case</a:t>
          </a:r>
          <a:r>
            <a:rPr lang="en-US" u="none" dirty="0">
              <a:uFillTx/>
            </a:rPr>
            <a:t>: Predicting whether a song will be popular or not based on features like tempo, energy, etc.</a:t>
          </a:r>
          <a:endParaRPr lang="en-IN" u="none" dirty="0">
            <a:uFillTx/>
          </a:endParaRPr>
        </a:p>
      </dgm:t>
    </dgm:pt>
    <dgm:pt modelId="{01BECF3D-52BE-4E04-A94A-C3E1CA328D6D}" type="parTrans" cxnId="{08067198-6FCF-4941-9257-B257DCA6EAAA}">
      <dgm:prSet/>
      <dgm:spPr/>
      <dgm:t>
        <a:bodyPr/>
        <a:lstStyle/>
        <a:p>
          <a:endParaRPr lang="en-IN"/>
        </a:p>
      </dgm:t>
    </dgm:pt>
    <dgm:pt modelId="{7E7DC859-F433-4534-B9E3-0A6490EB8323}" type="sibTrans" cxnId="{08067198-6FCF-4941-9257-B257DCA6EAAA}">
      <dgm:prSet/>
      <dgm:spPr/>
      <dgm:t>
        <a:bodyPr/>
        <a:lstStyle/>
        <a:p>
          <a:endParaRPr lang="en-IN"/>
        </a:p>
      </dgm:t>
    </dgm:pt>
    <dgm:pt modelId="{AA855F83-0666-4F63-9D50-70E695A71DE7}" type="pres">
      <dgm:prSet presAssocID="{EBAD57A5-DBEE-440D-A76F-88030BD97EA3}" presName="linear" presStyleCnt="0">
        <dgm:presLayoutVars>
          <dgm:animLvl val="lvl"/>
          <dgm:resizeHandles val="exact"/>
        </dgm:presLayoutVars>
      </dgm:prSet>
      <dgm:spPr/>
    </dgm:pt>
    <dgm:pt modelId="{518EA359-A1EE-47AA-AA6D-8A237AED87DC}" type="pres">
      <dgm:prSet presAssocID="{C42D0FB3-D0C5-48C0-92CD-EB7384B5108B}" presName="parentText" presStyleLbl="node1" presStyleIdx="0" presStyleCnt="1">
        <dgm:presLayoutVars>
          <dgm:chMax val="0"/>
          <dgm:bulletEnabled val="1"/>
        </dgm:presLayoutVars>
      </dgm:prSet>
      <dgm:spPr/>
    </dgm:pt>
    <dgm:pt modelId="{8F93849E-3357-432C-8C21-AC06BE1B9B4A}" type="pres">
      <dgm:prSet presAssocID="{C42D0FB3-D0C5-48C0-92CD-EB7384B5108B}" presName="childText" presStyleLbl="revTx" presStyleIdx="0" presStyleCnt="1">
        <dgm:presLayoutVars>
          <dgm:bulletEnabled val="1"/>
        </dgm:presLayoutVars>
      </dgm:prSet>
      <dgm:spPr/>
    </dgm:pt>
  </dgm:ptLst>
  <dgm:cxnLst>
    <dgm:cxn modelId="{F4AB3516-215A-4EAB-8B66-DAB2C8E755D9}" type="presOf" srcId="{F89440B3-5F24-4736-BD15-BFF94CB421F7}" destId="{8F93849E-3357-432C-8C21-AC06BE1B9B4A}" srcOrd="0" destOrd="1" presId="urn:microsoft.com/office/officeart/2005/8/layout/vList2"/>
    <dgm:cxn modelId="{4A247121-B60F-41F8-933B-7F1F07DF038A}" type="presOf" srcId="{C6682C9F-728C-4F46-B089-DB6EBC00F4FA}" destId="{8F93849E-3357-432C-8C21-AC06BE1B9B4A}" srcOrd="0" destOrd="2" presId="urn:microsoft.com/office/officeart/2005/8/layout/vList2"/>
    <dgm:cxn modelId="{64E57F29-EB31-491D-A6CD-642065F7EF56}" srcId="{EBAD57A5-DBEE-440D-A76F-88030BD97EA3}" destId="{C42D0FB3-D0C5-48C0-92CD-EB7384B5108B}" srcOrd="0" destOrd="0" parTransId="{DDF5B7B7-3953-43AE-8815-1C4DC7F963CE}" sibTransId="{152643E4-70CB-493D-A66B-29AA422AD9C1}"/>
    <dgm:cxn modelId="{12A40B63-0D33-4F69-9092-B78D1C457872}" srcId="{C42D0FB3-D0C5-48C0-92CD-EB7384B5108B}" destId="{F89440B3-5F24-4736-BD15-BFF94CB421F7}" srcOrd="1" destOrd="0" parTransId="{8D10B005-BDF5-4692-9069-6BA2A6498B4C}" sibTransId="{5785CBEF-777C-4FB5-B609-B9482935376E}"/>
    <dgm:cxn modelId="{08067198-6FCF-4941-9257-B257DCA6EAAA}" srcId="{C42D0FB3-D0C5-48C0-92CD-EB7384B5108B}" destId="{C6682C9F-728C-4F46-B089-DB6EBC00F4FA}" srcOrd="2" destOrd="0" parTransId="{01BECF3D-52BE-4E04-A94A-C3E1CA328D6D}" sibTransId="{7E7DC859-F433-4534-B9E3-0A6490EB8323}"/>
    <dgm:cxn modelId="{EB46EDB2-6AF4-4670-B595-F00403C348E7}" srcId="{C42D0FB3-D0C5-48C0-92CD-EB7384B5108B}" destId="{EB0E3B56-D652-48B8-B049-245E03FE839E}" srcOrd="0" destOrd="0" parTransId="{1117B2B4-04C8-40DD-9BFA-5FCB943CC8AD}" sibTransId="{054DF0F4-E621-4A6C-91B5-E009BA58E3F6}"/>
    <dgm:cxn modelId="{3DE2BAC2-8BA6-4EBC-B3E2-BCAE13E8EC57}" type="presOf" srcId="{EB0E3B56-D652-48B8-B049-245E03FE839E}" destId="{8F93849E-3357-432C-8C21-AC06BE1B9B4A}" srcOrd="0" destOrd="0" presId="urn:microsoft.com/office/officeart/2005/8/layout/vList2"/>
    <dgm:cxn modelId="{3ED409D1-0F4E-4902-AE2C-88050D978B97}" type="presOf" srcId="{C42D0FB3-D0C5-48C0-92CD-EB7384B5108B}" destId="{518EA359-A1EE-47AA-AA6D-8A237AED87DC}" srcOrd="0" destOrd="0" presId="urn:microsoft.com/office/officeart/2005/8/layout/vList2"/>
    <dgm:cxn modelId="{4DE7B1D7-9E42-4BE7-8108-63BC5323AF08}" type="presOf" srcId="{EBAD57A5-DBEE-440D-A76F-88030BD97EA3}" destId="{AA855F83-0666-4F63-9D50-70E695A71DE7}" srcOrd="0" destOrd="0" presId="urn:microsoft.com/office/officeart/2005/8/layout/vList2"/>
    <dgm:cxn modelId="{59E6B53A-6ABF-4587-B3C0-9CD42850180A}" type="presParOf" srcId="{AA855F83-0666-4F63-9D50-70E695A71DE7}" destId="{518EA359-A1EE-47AA-AA6D-8A237AED87DC}" srcOrd="0" destOrd="0" presId="urn:microsoft.com/office/officeart/2005/8/layout/vList2"/>
    <dgm:cxn modelId="{C4D35D91-646D-4759-84B5-2548E558A6C3}" type="presParOf" srcId="{AA855F83-0666-4F63-9D50-70E695A71DE7}" destId="{8F93849E-3357-432C-8C21-AC06BE1B9B4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AD57A5-DBEE-440D-A76F-88030BD97EA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42D0FB3-D0C5-48C0-92CD-EB7384B5108B}">
      <dgm:prSet/>
      <dgm:spPr/>
      <dgm:t>
        <a:bodyPr/>
        <a:lstStyle/>
        <a:p>
          <a:r>
            <a:rPr lang="en-US" b="1" i="1" dirty="0"/>
            <a:t>3.	</a:t>
          </a:r>
          <a:r>
            <a:rPr lang="en-US" b="1" i="1" dirty="0">
              <a:latin typeface="Times New Roman" panose="02020603050405020304" pitchFamily="18" charset="0"/>
              <a:cs typeface="Times New Roman" panose="02020603050405020304" pitchFamily="18" charset="0"/>
            </a:rPr>
            <a:t>Ridge Regression</a:t>
          </a:r>
          <a:endParaRPr lang="en-US" dirty="0">
            <a:latin typeface="Times New Roman" panose="02020603050405020304" pitchFamily="18" charset="0"/>
            <a:cs typeface="Times New Roman" panose="02020603050405020304" pitchFamily="18" charset="0"/>
          </a:endParaRPr>
        </a:p>
      </dgm:t>
    </dgm:pt>
    <dgm:pt modelId="{DDF5B7B7-3953-43AE-8815-1C4DC7F963CE}" type="parTrans" cxnId="{64E57F29-EB31-491D-A6CD-642065F7EF56}">
      <dgm:prSet/>
      <dgm:spPr/>
      <dgm:t>
        <a:bodyPr/>
        <a:lstStyle/>
        <a:p>
          <a:endParaRPr lang="en-US"/>
        </a:p>
      </dgm:t>
    </dgm:pt>
    <dgm:pt modelId="{152643E4-70CB-493D-A66B-29AA422AD9C1}" type="sibTrans" cxnId="{64E57F29-EB31-491D-A6CD-642065F7EF56}">
      <dgm:prSet/>
      <dgm:spPr/>
      <dgm:t>
        <a:bodyPr/>
        <a:lstStyle/>
        <a:p>
          <a:endParaRPr lang="en-US"/>
        </a:p>
      </dgm:t>
    </dgm:pt>
    <dgm:pt modelId="{EB0E3B56-D652-48B8-B049-245E03FE839E}">
      <dgm:prSet/>
      <dgm:spPr/>
      <dgm:t>
        <a:bodyPr/>
        <a:lstStyle/>
        <a:p>
          <a:pPr>
            <a:buClr>
              <a:srgbClr val="0D0D0D"/>
            </a:buClr>
            <a:buSzPts val="1200"/>
            <a:buFont typeface="Arial" panose="020B0604020202020204" pitchFamily="34" charset="0"/>
            <a:buChar char="●"/>
          </a:pPr>
          <a:r>
            <a:rPr lang="en-US" b="1" u="none" dirty="0">
              <a:uFillTx/>
            </a:rPr>
            <a:t>Description</a:t>
          </a:r>
          <a:r>
            <a:rPr lang="en-US" u="none" dirty="0">
              <a:uFillTx/>
            </a:rPr>
            <a:t>: A type of linear regression that includes regularization. The L2 regularization adds a penalty equal to the square of the magnitude of coefficients to the loss function, helping to prevent overfitting.</a:t>
          </a:r>
          <a:endParaRPr lang="en-US" dirty="0"/>
        </a:p>
      </dgm:t>
    </dgm:pt>
    <dgm:pt modelId="{1117B2B4-04C8-40DD-9BFA-5FCB943CC8AD}" type="parTrans" cxnId="{EB46EDB2-6AF4-4670-B595-F00403C348E7}">
      <dgm:prSet/>
      <dgm:spPr/>
      <dgm:t>
        <a:bodyPr/>
        <a:lstStyle/>
        <a:p>
          <a:endParaRPr lang="en-US"/>
        </a:p>
      </dgm:t>
    </dgm:pt>
    <dgm:pt modelId="{054DF0F4-E621-4A6C-91B5-E009BA58E3F6}" type="sibTrans" cxnId="{EB46EDB2-6AF4-4670-B595-F00403C348E7}">
      <dgm:prSet/>
      <dgm:spPr/>
      <dgm:t>
        <a:bodyPr/>
        <a:lstStyle/>
        <a:p>
          <a:endParaRPr lang="en-US"/>
        </a:p>
      </dgm:t>
    </dgm:pt>
    <dgm:pt modelId="{E80E6EE8-CA4E-4854-AF5C-0DE6ECAEB09B}">
      <dgm:prSet/>
      <dgm:spPr/>
      <dgm:t>
        <a:bodyPr/>
        <a:lstStyle/>
        <a:p>
          <a:pPr>
            <a:buClr>
              <a:srgbClr val="0D0D0D"/>
            </a:buClr>
            <a:buSzPts val="1200"/>
            <a:buFont typeface="Arial" panose="020B0604020202020204" pitchFamily="34" charset="0"/>
            <a:buChar char="●"/>
          </a:pPr>
          <a:r>
            <a:rPr lang="en-US" b="1" u="none">
              <a:uFillTx/>
            </a:rPr>
            <a:t>Advantages</a:t>
          </a:r>
          <a:r>
            <a:rPr lang="en-US" u="none">
              <a:uFillTx/>
            </a:rPr>
            <a:t>: Reduces model complexity by penalizing large coefficients, typically performs better than plain linear regression when the dataset features high multicollinearity.</a:t>
          </a:r>
          <a:endParaRPr lang="en-IN" u="none">
            <a:uFillTx/>
          </a:endParaRPr>
        </a:p>
      </dgm:t>
    </dgm:pt>
    <dgm:pt modelId="{FBF60E45-DADB-4C1B-A847-8A66492A124A}" type="parTrans" cxnId="{847FE9FD-8056-4A6A-9C12-732B8ADAC810}">
      <dgm:prSet/>
      <dgm:spPr/>
      <dgm:t>
        <a:bodyPr/>
        <a:lstStyle/>
        <a:p>
          <a:endParaRPr lang="en-IN"/>
        </a:p>
      </dgm:t>
    </dgm:pt>
    <dgm:pt modelId="{D0E8690A-1E98-46F3-BECE-A68448F15142}" type="sibTrans" cxnId="{847FE9FD-8056-4A6A-9C12-732B8ADAC810}">
      <dgm:prSet/>
      <dgm:spPr/>
      <dgm:t>
        <a:bodyPr/>
        <a:lstStyle/>
        <a:p>
          <a:endParaRPr lang="en-IN"/>
        </a:p>
      </dgm:t>
    </dgm:pt>
    <dgm:pt modelId="{54032033-ECEF-47FF-8BD0-9CDDD62E4392}">
      <dgm:prSet/>
      <dgm:spPr/>
      <dgm:t>
        <a:bodyPr/>
        <a:lstStyle/>
        <a:p>
          <a:pPr>
            <a:buClr>
              <a:srgbClr val="0D0D0D"/>
            </a:buClr>
            <a:buSzPts val="1200"/>
            <a:buFont typeface="Arial" panose="020B0604020202020204" pitchFamily="34" charset="0"/>
            <a:buChar char="●"/>
          </a:pPr>
          <a:r>
            <a:rPr lang="en-US" b="1" u="none" dirty="0">
              <a:uFillTx/>
            </a:rPr>
            <a:t>Use Case</a:t>
          </a:r>
          <a:r>
            <a:rPr lang="en-US" u="none" dirty="0">
              <a:uFillTx/>
            </a:rPr>
            <a:t>: Suitable when data features are not independent of one another, and you need a robust model that avoids the pitfalls of overfitting.</a:t>
          </a:r>
          <a:endParaRPr lang="en-IN" u="none" dirty="0">
            <a:uFillTx/>
          </a:endParaRPr>
        </a:p>
      </dgm:t>
    </dgm:pt>
    <dgm:pt modelId="{25E13978-A563-4C8E-BFD5-715259C87855}" type="parTrans" cxnId="{DF667325-F1AB-4FAC-81D2-AB18C59FB801}">
      <dgm:prSet/>
      <dgm:spPr/>
      <dgm:t>
        <a:bodyPr/>
        <a:lstStyle/>
        <a:p>
          <a:endParaRPr lang="en-IN"/>
        </a:p>
      </dgm:t>
    </dgm:pt>
    <dgm:pt modelId="{7CAA6057-52AD-40AE-8C0B-10A845B6CD53}" type="sibTrans" cxnId="{DF667325-F1AB-4FAC-81D2-AB18C59FB801}">
      <dgm:prSet/>
      <dgm:spPr/>
      <dgm:t>
        <a:bodyPr/>
        <a:lstStyle/>
        <a:p>
          <a:endParaRPr lang="en-IN"/>
        </a:p>
      </dgm:t>
    </dgm:pt>
    <dgm:pt modelId="{AA855F83-0666-4F63-9D50-70E695A71DE7}" type="pres">
      <dgm:prSet presAssocID="{EBAD57A5-DBEE-440D-A76F-88030BD97EA3}" presName="linear" presStyleCnt="0">
        <dgm:presLayoutVars>
          <dgm:animLvl val="lvl"/>
          <dgm:resizeHandles val="exact"/>
        </dgm:presLayoutVars>
      </dgm:prSet>
      <dgm:spPr/>
    </dgm:pt>
    <dgm:pt modelId="{518EA359-A1EE-47AA-AA6D-8A237AED87DC}" type="pres">
      <dgm:prSet presAssocID="{C42D0FB3-D0C5-48C0-92CD-EB7384B5108B}" presName="parentText" presStyleLbl="node1" presStyleIdx="0" presStyleCnt="1">
        <dgm:presLayoutVars>
          <dgm:chMax val="0"/>
          <dgm:bulletEnabled val="1"/>
        </dgm:presLayoutVars>
      </dgm:prSet>
      <dgm:spPr/>
    </dgm:pt>
    <dgm:pt modelId="{8F93849E-3357-432C-8C21-AC06BE1B9B4A}" type="pres">
      <dgm:prSet presAssocID="{C42D0FB3-D0C5-48C0-92CD-EB7384B5108B}" presName="childText" presStyleLbl="revTx" presStyleIdx="0" presStyleCnt="1">
        <dgm:presLayoutVars>
          <dgm:bulletEnabled val="1"/>
        </dgm:presLayoutVars>
      </dgm:prSet>
      <dgm:spPr/>
    </dgm:pt>
  </dgm:ptLst>
  <dgm:cxnLst>
    <dgm:cxn modelId="{462F181B-A851-474F-834B-AB0ABEBCD269}" type="presOf" srcId="{E80E6EE8-CA4E-4854-AF5C-0DE6ECAEB09B}" destId="{8F93849E-3357-432C-8C21-AC06BE1B9B4A}" srcOrd="0" destOrd="1" presId="urn:microsoft.com/office/officeart/2005/8/layout/vList2"/>
    <dgm:cxn modelId="{DF667325-F1AB-4FAC-81D2-AB18C59FB801}" srcId="{C42D0FB3-D0C5-48C0-92CD-EB7384B5108B}" destId="{54032033-ECEF-47FF-8BD0-9CDDD62E4392}" srcOrd="2" destOrd="0" parTransId="{25E13978-A563-4C8E-BFD5-715259C87855}" sibTransId="{7CAA6057-52AD-40AE-8C0B-10A845B6CD53}"/>
    <dgm:cxn modelId="{64E57F29-EB31-491D-A6CD-642065F7EF56}" srcId="{EBAD57A5-DBEE-440D-A76F-88030BD97EA3}" destId="{C42D0FB3-D0C5-48C0-92CD-EB7384B5108B}" srcOrd="0" destOrd="0" parTransId="{DDF5B7B7-3953-43AE-8815-1C4DC7F963CE}" sibTransId="{152643E4-70CB-493D-A66B-29AA422AD9C1}"/>
    <dgm:cxn modelId="{F62DF682-D7D8-46C3-820F-FF29960FBF64}" type="presOf" srcId="{54032033-ECEF-47FF-8BD0-9CDDD62E4392}" destId="{8F93849E-3357-432C-8C21-AC06BE1B9B4A}" srcOrd="0" destOrd="2" presId="urn:microsoft.com/office/officeart/2005/8/layout/vList2"/>
    <dgm:cxn modelId="{EB46EDB2-6AF4-4670-B595-F00403C348E7}" srcId="{C42D0FB3-D0C5-48C0-92CD-EB7384B5108B}" destId="{EB0E3B56-D652-48B8-B049-245E03FE839E}" srcOrd="0" destOrd="0" parTransId="{1117B2B4-04C8-40DD-9BFA-5FCB943CC8AD}" sibTransId="{054DF0F4-E621-4A6C-91B5-E009BA58E3F6}"/>
    <dgm:cxn modelId="{3DE2BAC2-8BA6-4EBC-B3E2-BCAE13E8EC57}" type="presOf" srcId="{EB0E3B56-D652-48B8-B049-245E03FE839E}" destId="{8F93849E-3357-432C-8C21-AC06BE1B9B4A}" srcOrd="0" destOrd="0" presId="urn:microsoft.com/office/officeart/2005/8/layout/vList2"/>
    <dgm:cxn modelId="{3ED409D1-0F4E-4902-AE2C-88050D978B97}" type="presOf" srcId="{C42D0FB3-D0C5-48C0-92CD-EB7384B5108B}" destId="{518EA359-A1EE-47AA-AA6D-8A237AED87DC}" srcOrd="0" destOrd="0" presId="urn:microsoft.com/office/officeart/2005/8/layout/vList2"/>
    <dgm:cxn modelId="{4DE7B1D7-9E42-4BE7-8108-63BC5323AF08}" type="presOf" srcId="{EBAD57A5-DBEE-440D-A76F-88030BD97EA3}" destId="{AA855F83-0666-4F63-9D50-70E695A71DE7}" srcOrd="0" destOrd="0" presId="urn:microsoft.com/office/officeart/2005/8/layout/vList2"/>
    <dgm:cxn modelId="{847FE9FD-8056-4A6A-9C12-732B8ADAC810}" srcId="{C42D0FB3-D0C5-48C0-92CD-EB7384B5108B}" destId="{E80E6EE8-CA4E-4854-AF5C-0DE6ECAEB09B}" srcOrd="1" destOrd="0" parTransId="{FBF60E45-DADB-4C1B-A847-8A66492A124A}" sibTransId="{D0E8690A-1E98-46F3-BECE-A68448F15142}"/>
    <dgm:cxn modelId="{59E6B53A-6ABF-4587-B3C0-9CD42850180A}" type="presParOf" srcId="{AA855F83-0666-4F63-9D50-70E695A71DE7}" destId="{518EA359-A1EE-47AA-AA6D-8A237AED87DC}" srcOrd="0" destOrd="0" presId="urn:microsoft.com/office/officeart/2005/8/layout/vList2"/>
    <dgm:cxn modelId="{C4D35D91-646D-4759-84B5-2548E558A6C3}" type="presParOf" srcId="{AA855F83-0666-4F63-9D50-70E695A71DE7}" destId="{8F93849E-3357-432C-8C21-AC06BE1B9B4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BAD57A5-DBEE-440D-A76F-88030BD97EA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42D0FB3-D0C5-48C0-92CD-EB7384B5108B}">
      <dgm:prSet/>
      <dgm:spPr/>
      <dgm:t>
        <a:bodyPr/>
        <a:lstStyle/>
        <a:p>
          <a:r>
            <a:rPr lang="en-US" b="1" i="1" dirty="0"/>
            <a:t>4.	</a:t>
          </a:r>
          <a:r>
            <a:rPr lang="en-US" b="1" i="1" dirty="0">
              <a:latin typeface="Times New Roman" panose="02020603050405020304" pitchFamily="18" charset="0"/>
              <a:cs typeface="Times New Roman" panose="02020603050405020304" pitchFamily="18" charset="0"/>
            </a:rPr>
            <a:t>K-Nearest Neighbors (KNN)</a:t>
          </a:r>
          <a:endParaRPr lang="en-US" b="1" dirty="0">
            <a:latin typeface="Times New Roman" panose="02020603050405020304" pitchFamily="18" charset="0"/>
            <a:cs typeface="Times New Roman" panose="02020603050405020304" pitchFamily="18" charset="0"/>
          </a:endParaRPr>
        </a:p>
      </dgm:t>
    </dgm:pt>
    <dgm:pt modelId="{DDF5B7B7-3953-43AE-8815-1C4DC7F963CE}" type="parTrans" cxnId="{64E57F29-EB31-491D-A6CD-642065F7EF56}">
      <dgm:prSet/>
      <dgm:spPr/>
      <dgm:t>
        <a:bodyPr/>
        <a:lstStyle/>
        <a:p>
          <a:endParaRPr lang="en-US"/>
        </a:p>
      </dgm:t>
    </dgm:pt>
    <dgm:pt modelId="{152643E4-70CB-493D-A66B-29AA422AD9C1}" type="sibTrans" cxnId="{64E57F29-EB31-491D-A6CD-642065F7EF56}">
      <dgm:prSet/>
      <dgm:spPr/>
      <dgm:t>
        <a:bodyPr/>
        <a:lstStyle/>
        <a:p>
          <a:endParaRPr lang="en-US"/>
        </a:p>
      </dgm:t>
    </dgm:pt>
    <dgm:pt modelId="{EB0E3B56-D652-48B8-B049-245E03FE839E}">
      <dgm:prSet/>
      <dgm:spPr/>
      <dgm:t>
        <a:bodyPr/>
        <a:lstStyle/>
        <a:p>
          <a:pPr>
            <a:buClr>
              <a:srgbClr val="0D0D0D"/>
            </a:buClr>
            <a:buSzPts val="1200"/>
            <a:buFont typeface="Arial" panose="020B0604020202020204" pitchFamily="34" charset="0"/>
            <a:buChar char="●"/>
          </a:pPr>
          <a:r>
            <a:rPr lang="en-US" b="1" u="none" dirty="0">
              <a:uFillTx/>
            </a:rPr>
            <a:t>Description</a:t>
          </a:r>
          <a:r>
            <a:rPr lang="en-US" u="none" dirty="0">
              <a:uFillTx/>
            </a:rPr>
            <a:t>: A non-parametric, lazy learning algorithm that classifies data based on the most common class among the k-closest samples.</a:t>
          </a:r>
          <a:endParaRPr lang="en-US" dirty="0"/>
        </a:p>
      </dgm:t>
    </dgm:pt>
    <dgm:pt modelId="{1117B2B4-04C8-40DD-9BFA-5FCB943CC8AD}" type="parTrans" cxnId="{EB46EDB2-6AF4-4670-B595-F00403C348E7}">
      <dgm:prSet/>
      <dgm:spPr/>
      <dgm:t>
        <a:bodyPr/>
        <a:lstStyle/>
        <a:p>
          <a:endParaRPr lang="en-US"/>
        </a:p>
      </dgm:t>
    </dgm:pt>
    <dgm:pt modelId="{054DF0F4-E621-4A6C-91B5-E009BA58E3F6}" type="sibTrans" cxnId="{EB46EDB2-6AF4-4670-B595-F00403C348E7}">
      <dgm:prSet/>
      <dgm:spPr/>
      <dgm:t>
        <a:bodyPr/>
        <a:lstStyle/>
        <a:p>
          <a:endParaRPr lang="en-US"/>
        </a:p>
      </dgm:t>
    </dgm:pt>
    <dgm:pt modelId="{D157F12E-BC0B-422E-BA0A-81E7660F74B4}">
      <dgm:prSet/>
      <dgm:spPr/>
      <dgm:t>
        <a:bodyPr/>
        <a:lstStyle/>
        <a:p>
          <a:pPr>
            <a:buClr>
              <a:srgbClr val="0D0D0D"/>
            </a:buClr>
            <a:buSzPts val="1200"/>
            <a:buFont typeface="Arial" panose="020B0604020202020204" pitchFamily="34" charset="0"/>
            <a:buChar char="●"/>
          </a:pPr>
          <a:r>
            <a:rPr lang="en-US" b="1" u="none">
              <a:uFillTx/>
            </a:rPr>
            <a:t>Advantages</a:t>
          </a:r>
          <a:r>
            <a:rPr lang="en-US" u="none">
              <a:uFillTx/>
            </a:rPr>
            <a:t>: Very simple and intuitive, no assumptions about the underlying data distribution, and implementation is straightforward.</a:t>
          </a:r>
          <a:endParaRPr lang="en-IN" u="none">
            <a:uFillTx/>
          </a:endParaRPr>
        </a:p>
      </dgm:t>
    </dgm:pt>
    <dgm:pt modelId="{CCE14B02-FAA5-450A-8AE0-F4039F6EA8A6}" type="parTrans" cxnId="{33D8BAC2-FC6C-46EB-A1FE-1056EA6D235F}">
      <dgm:prSet/>
      <dgm:spPr/>
      <dgm:t>
        <a:bodyPr/>
        <a:lstStyle/>
        <a:p>
          <a:endParaRPr lang="en-IN"/>
        </a:p>
      </dgm:t>
    </dgm:pt>
    <dgm:pt modelId="{5625A5AB-E2E5-41FC-81A3-1CFBF45C330D}" type="sibTrans" cxnId="{33D8BAC2-FC6C-46EB-A1FE-1056EA6D235F}">
      <dgm:prSet/>
      <dgm:spPr/>
      <dgm:t>
        <a:bodyPr/>
        <a:lstStyle/>
        <a:p>
          <a:endParaRPr lang="en-IN"/>
        </a:p>
      </dgm:t>
    </dgm:pt>
    <dgm:pt modelId="{97067F74-D729-4E2D-8C00-C35A0103E896}">
      <dgm:prSet/>
      <dgm:spPr/>
      <dgm:t>
        <a:bodyPr/>
        <a:lstStyle/>
        <a:p>
          <a:pPr>
            <a:buClr>
              <a:srgbClr val="0D0D0D"/>
            </a:buClr>
            <a:buSzPts val="1200"/>
            <a:buFont typeface="Arial" panose="020B0604020202020204" pitchFamily="34" charset="0"/>
            <a:buChar char="●"/>
          </a:pPr>
          <a:r>
            <a:rPr lang="en-US" b="1" u="none" dirty="0">
              <a:uFillTx/>
            </a:rPr>
            <a:t>Use Case</a:t>
          </a:r>
          <a:r>
            <a:rPr lang="en-US" u="none" dirty="0">
              <a:uFillTx/>
            </a:rPr>
            <a:t>: Useful for making predictions that require a non-linear decision boundary, and when the number of data points is not overwhelmingly large.</a:t>
          </a:r>
          <a:endParaRPr lang="en-IN" u="none" dirty="0">
            <a:uFillTx/>
          </a:endParaRPr>
        </a:p>
      </dgm:t>
    </dgm:pt>
    <dgm:pt modelId="{8B715900-A7A2-447C-A2B0-9F3F99874114}" type="parTrans" cxnId="{E54A39DA-768C-47C8-8814-E7EE6B4C63A7}">
      <dgm:prSet/>
      <dgm:spPr/>
      <dgm:t>
        <a:bodyPr/>
        <a:lstStyle/>
        <a:p>
          <a:endParaRPr lang="en-IN"/>
        </a:p>
      </dgm:t>
    </dgm:pt>
    <dgm:pt modelId="{DE3D1DCD-A92F-4398-ABD3-779936B4552D}" type="sibTrans" cxnId="{E54A39DA-768C-47C8-8814-E7EE6B4C63A7}">
      <dgm:prSet/>
      <dgm:spPr/>
      <dgm:t>
        <a:bodyPr/>
        <a:lstStyle/>
        <a:p>
          <a:endParaRPr lang="en-IN"/>
        </a:p>
      </dgm:t>
    </dgm:pt>
    <dgm:pt modelId="{AA855F83-0666-4F63-9D50-70E695A71DE7}" type="pres">
      <dgm:prSet presAssocID="{EBAD57A5-DBEE-440D-A76F-88030BD97EA3}" presName="linear" presStyleCnt="0">
        <dgm:presLayoutVars>
          <dgm:animLvl val="lvl"/>
          <dgm:resizeHandles val="exact"/>
        </dgm:presLayoutVars>
      </dgm:prSet>
      <dgm:spPr/>
    </dgm:pt>
    <dgm:pt modelId="{518EA359-A1EE-47AA-AA6D-8A237AED87DC}" type="pres">
      <dgm:prSet presAssocID="{C42D0FB3-D0C5-48C0-92CD-EB7384B5108B}" presName="parentText" presStyleLbl="node1" presStyleIdx="0" presStyleCnt="1">
        <dgm:presLayoutVars>
          <dgm:chMax val="0"/>
          <dgm:bulletEnabled val="1"/>
        </dgm:presLayoutVars>
      </dgm:prSet>
      <dgm:spPr/>
    </dgm:pt>
    <dgm:pt modelId="{8F93849E-3357-432C-8C21-AC06BE1B9B4A}" type="pres">
      <dgm:prSet presAssocID="{C42D0FB3-D0C5-48C0-92CD-EB7384B5108B}" presName="childText" presStyleLbl="revTx" presStyleIdx="0" presStyleCnt="1">
        <dgm:presLayoutVars>
          <dgm:bulletEnabled val="1"/>
        </dgm:presLayoutVars>
      </dgm:prSet>
      <dgm:spPr/>
    </dgm:pt>
  </dgm:ptLst>
  <dgm:cxnLst>
    <dgm:cxn modelId="{64E57F29-EB31-491D-A6CD-642065F7EF56}" srcId="{EBAD57A5-DBEE-440D-A76F-88030BD97EA3}" destId="{C42D0FB3-D0C5-48C0-92CD-EB7384B5108B}" srcOrd="0" destOrd="0" parTransId="{DDF5B7B7-3953-43AE-8815-1C4DC7F963CE}" sibTransId="{152643E4-70CB-493D-A66B-29AA422AD9C1}"/>
    <dgm:cxn modelId="{04B5B89D-8303-4BA5-80D6-1978F7C2812B}" type="presOf" srcId="{97067F74-D729-4E2D-8C00-C35A0103E896}" destId="{8F93849E-3357-432C-8C21-AC06BE1B9B4A}" srcOrd="0" destOrd="2" presId="urn:microsoft.com/office/officeart/2005/8/layout/vList2"/>
    <dgm:cxn modelId="{EB46EDB2-6AF4-4670-B595-F00403C348E7}" srcId="{C42D0FB3-D0C5-48C0-92CD-EB7384B5108B}" destId="{EB0E3B56-D652-48B8-B049-245E03FE839E}" srcOrd="0" destOrd="0" parTransId="{1117B2B4-04C8-40DD-9BFA-5FCB943CC8AD}" sibTransId="{054DF0F4-E621-4A6C-91B5-E009BA58E3F6}"/>
    <dgm:cxn modelId="{33D8BAC2-FC6C-46EB-A1FE-1056EA6D235F}" srcId="{C42D0FB3-D0C5-48C0-92CD-EB7384B5108B}" destId="{D157F12E-BC0B-422E-BA0A-81E7660F74B4}" srcOrd="1" destOrd="0" parTransId="{CCE14B02-FAA5-450A-8AE0-F4039F6EA8A6}" sibTransId="{5625A5AB-E2E5-41FC-81A3-1CFBF45C330D}"/>
    <dgm:cxn modelId="{3DE2BAC2-8BA6-4EBC-B3E2-BCAE13E8EC57}" type="presOf" srcId="{EB0E3B56-D652-48B8-B049-245E03FE839E}" destId="{8F93849E-3357-432C-8C21-AC06BE1B9B4A}" srcOrd="0" destOrd="0" presId="urn:microsoft.com/office/officeart/2005/8/layout/vList2"/>
    <dgm:cxn modelId="{3ED409D1-0F4E-4902-AE2C-88050D978B97}" type="presOf" srcId="{C42D0FB3-D0C5-48C0-92CD-EB7384B5108B}" destId="{518EA359-A1EE-47AA-AA6D-8A237AED87DC}" srcOrd="0" destOrd="0" presId="urn:microsoft.com/office/officeart/2005/8/layout/vList2"/>
    <dgm:cxn modelId="{E9FD6CD7-3357-492C-8806-3995DCFE43F6}" type="presOf" srcId="{D157F12E-BC0B-422E-BA0A-81E7660F74B4}" destId="{8F93849E-3357-432C-8C21-AC06BE1B9B4A}" srcOrd="0" destOrd="1" presId="urn:microsoft.com/office/officeart/2005/8/layout/vList2"/>
    <dgm:cxn modelId="{4DE7B1D7-9E42-4BE7-8108-63BC5323AF08}" type="presOf" srcId="{EBAD57A5-DBEE-440D-A76F-88030BD97EA3}" destId="{AA855F83-0666-4F63-9D50-70E695A71DE7}" srcOrd="0" destOrd="0" presId="urn:microsoft.com/office/officeart/2005/8/layout/vList2"/>
    <dgm:cxn modelId="{E54A39DA-768C-47C8-8814-E7EE6B4C63A7}" srcId="{C42D0FB3-D0C5-48C0-92CD-EB7384B5108B}" destId="{97067F74-D729-4E2D-8C00-C35A0103E896}" srcOrd="2" destOrd="0" parTransId="{8B715900-A7A2-447C-A2B0-9F3F99874114}" sibTransId="{DE3D1DCD-A92F-4398-ABD3-779936B4552D}"/>
    <dgm:cxn modelId="{59E6B53A-6ABF-4587-B3C0-9CD42850180A}" type="presParOf" srcId="{AA855F83-0666-4F63-9D50-70E695A71DE7}" destId="{518EA359-A1EE-47AA-AA6D-8A237AED87DC}" srcOrd="0" destOrd="0" presId="urn:microsoft.com/office/officeart/2005/8/layout/vList2"/>
    <dgm:cxn modelId="{C4D35D91-646D-4759-84B5-2548E558A6C3}" type="presParOf" srcId="{AA855F83-0666-4F63-9D50-70E695A71DE7}" destId="{8F93849E-3357-432C-8C21-AC06BE1B9B4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78E8C9-6369-49E1-B75D-C5F6A01CE09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872175E-2773-488D-B79E-0C70946B5FA2}">
      <dgm:prSet custT="1"/>
      <dgm:spPr/>
      <dgm:t>
        <a:bodyPr/>
        <a:lstStyle/>
        <a:p>
          <a:pPr>
            <a:lnSpc>
              <a:spcPct val="100000"/>
            </a:lnSpc>
          </a:pPr>
          <a:r>
            <a:rPr lang="en-US" sz="1400" b="1" dirty="0"/>
            <a:t>Feature Importance: </a:t>
          </a:r>
          <a:r>
            <a:rPr lang="en-US" sz="1400" dirty="0"/>
            <a:t>Attributes like danceability, energy, and </a:t>
          </a:r>
          <a:r>
            <a:rPr lang="en-US" sz="1400" dirty="0" err="1"/>
            <a:t>acousticness</a:t>
          </a:r>
          <a:r>
            <a:rPr lang="en-US" sz="1400" dirty="0"/>
            <a:t> were found to be significant predictors of popularity. These features consistently showed strong correlations with the popularity scores across different models.</a:t>
          </a:r>
        </a:p>
      </dgm:t>
    </dgm:pt>
    <dgm:pt modelId="{D4C6816A-C362-4A06-B698-DB0F89D802A1}" type="parTrans" cxnId="{389A985F-84C0-42CA-B3AE-65DA75C326BD}">
      <dgm:prSet/>
      <dgm:spPr/>
      <dgm:t>
        <a:bodyPr/>
        <a:lstStyle/>
        <a:p>
          <a:endParaRPr lang="en-US"/>
        </a:p>
      </dgm:t>
    </dgm:pt>
    <dgm:pt modelId="{146BA3D8-6295-4B06-A5D3-F25B21E002A0}" type="sibTrans" cxnId="{389A985F-84C0-42CA-B3AE-65DA75C326BD}">
      <dgm:prSet/>
      <dgm:spPr/>
      <dgm:t>
        <a:bodyPr/>
        <a:lstStyle/>
        <a:p>
          <a:endParaRPr lang="en-US"/>
        </a:p>
      </dgm:t>
    </dgm:pt>
    <dgm:pt modelId="{FE8A7458-E338-40E6-80BF-0B2725A0233E}">
      <dgm:prSet/>
      <dgm:spPr/>
      <dgm:t>
        <a:bodyPr/>
        <a:lstStyle/>
        <a:p>
          <a:pPr>
            <a:lnSpc>
              <a:spcPct val="100000"/>
            </a:lnSpc>
          </a:pPr>
          <a:r>
            <a:rPr lang="en-US" b="1" dirty="0"/>
            <a:t>Model Performance: </a:t>
          </a:r>
          <a:r>
            <a:rPr lang="en-US" dirty="0"/>
            <a:t>The Logistic Regression model demonstrated the highest accuracy and was particularly effective in capturing the nonlinear dependencies between song characteristics and their popularity levels.</a:t>
          </a:r>
        </a:p>
      </dgm:t>
    </dgm:pt>
    <dgm:pt modelId="{C3A9BBCE-CC98-431B-834D-CFB83E1910CB}" type="parTrans" cxnId="{A0873D9E-E70A-41DF-969C-ED4E47E2BA2B}">
      <dgm:prSet/>
      <dgm:spPr/>
      <dgm:t>
        <a:bodyPr/>
        <a:lstStyle/>
        <a:p>
          <a:endParaRPr lang="en-US"/>
        </a:p>
      </dgm:t>
    </dgm:pt>
    <dgm:pt modelId="{A42EF6A2-BE5E-469C-9971-58491E653D53}" type="sibTrans" cxnId="{A0873D9E-E70A-41DF-969C-ED4E47E2BA2B}">
      <dgm:prSet/>
      <dgm:spPr/>
      <dgm:t>
        <a:bodyPr/>
        <a:lstStyle/>
        <a:p>
          <a:endParaRPr lang="en-US"/>
        </a:p>
      </dgm:t>
    </dgm:pt>
    <dgm:pt modelId="{D889A49E-0A90-43D8-B862-A93874189535}">
      <dgm:prSet/>
      <dgm:spPr/>
      <dgm:t>
        <a:bodyPr/>
        <a:lstStyle/>
        <a:p>
          <a:pPr>
            <a:lnSpc>
              <a:spcPct val="100000"/>
            </a:lnSpc>
          </a:pPr>
          <a:r>
            <a:rPr lang="en-US" b="1" dirty="0"/>
            <a:t>Temporal Trends: </a:t>
          </a:r>
          <a:r>
            <a:rPr lang="en-US" dirty="0"/>
            <a:t>Although initial temporal analysis suggested some seasonal variations in song preferences, more detailed time series analysis would be required to fully understand these patterns.</a:t>
          </a:r>
        </a:p>
      </dgm:t>
    </dgm:pt>
    <dgm:pt modelId="{E0EB769C-BA5A-49B7-8DBC-BB60B13EEAA8}" type="parTrans" cxnId="{25818B42-7BD1-4556-932F-022BA93E941E}">
      <dgm:prSet/>
      <dgm:spPr/>
      <dgm:t>
        <a:bodyPr/>
        <a:lstStyle/>
        <a:p>
          <a:endParaRPr lang="en-US"/>
        </a:p>
      </dgm:t>
    </dgm:pt>
    <dgm:pt modelId="{8C02D04C-7E90-48DA-ADE6-A5F07801397C}" type="sibTrans" cxnId="{25818B42-7BD1-4556-932F-022BA93E941E}">
      <dgm:prSet/>
      <dgm:spPr/>
      <dgm:t>
        <a:bodyPr/>
        <a:lstStyle/>
        <a:p>
          <a:endParaRPr lang="en-US"/>
        </a:p>
      </dgm:t>
    </dgm:pt>
    <dgm:pt modelId="{E4D82A29-794D-4C38-8AB0-D77A4D8BB6A3}" type="pres">
      <dgm:prSet presAssocID="{C278E8C9-6369-49E1-B75D-C5F6A01CE090}" presName="root" presStyleCnt="0">
        <dgm:presLayoutVars>
          <dgm:dir/>
          <dgm:resizeHandles val="exact"/>
        </dgm:presLayoutVars>
      </dgm:prSet>
      <dgm:spPr/>
    </dgm:pt>
    <dgm:pt modelId="{904CCB52-DE28-4A58-BBD5-1FEB85486BEC}" type="pres">
      <dgm:prSet presAssocID="{7872175E-2773-488D-B79E-0C70946B5FA2}" presName="compNode" presStyleCnt="0"/>
      <dgm:spPr/>
    </dgm:pt>
    <dgm:pt modelId="{48CEF793-5497-42B8-90E5-4CD474EEE82B}" type="pres">
      <dgm:prSet presAssocID="{7872175E-2773-488D-B79E-0C70946B5FA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ndmill"/>
        </a:ext>
      </dgm:extLst>
    </dgm:pt>
    <dgm:pt modelId="{E134DC20-EA23-48AE-9970-2D3DBCFE4B82}" type="pres">
      <dgm:prSet presAssocID="{7872175E-2773-488D-B79E-0C70946B5FA2}" presName="spaceRect" presStyleCnt="0"/>
      <dgm:spPr/>
    </dgm:pt>
    <dgm:pt modelId="{2BA9CCE1-5445-4079-95D0-5881A21BF0F1}" type="pres">
      <dgm:prSet presAssocID="{7872175E-2773-488D-B79E-0C70946B5FA2}" presName="textRect" presStyleLbl="revTx" presStyleIdx="0" presStyleCnt="3">
        <dgm:presLayoutVars>
          <dgm:chMax val="1"/>
          <dgm:chPref val="1"/>
        </dgm:presLayoutVars>
      </dgm:prSet>
      <dgm:spPr/>
    </dgm:pt>
    <dgm:pt modelId="{CCD62970-5A92-47FB-BFD6-920166CDFFD6}" type="pres">
      <dgm:prSet presAssocID="{146BA3D8-6295-4B06-A5D3-F25B21E002A0}" presName="sibTrans" presStyleCnt="0"/>
      <dgm:spPr/>
    </dgm:pt>
    <dgm:pt modelId="{C3A1D739-E948-4C7A-A049-8EB4ADE646F2}" type="pres">
      <dgm:prSet presAssocID="{FE8A7458-E338-40E6-80BF-0B2725A0233E}" presName="compNode" presStyleCnt="0"/>
      <dgm:spPr/>
    </dgm:pt>
    <dgm:pt modelId="{7D6EFADF-EC3A-404E-A314-38014CAC6EC4}" type="pres">
      <dgm:prSet presAssocID="{FE8A7458-E338-40E6-80BF-0B2725A0233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reble clef"/>
        </a:ext>
      </dgm:extLst>
    </dgm:pt>
    <dgm:pt modelId="{F37AF256-2F89-499B-80EF-B92E72182965}" type="pres">
      <dgm:prSet presAssocID="{FE8A7458-E338-40E6-80BF-0B2725A0233E}" presName="spaceRect" presStyleCnt="0"/>
      <dgm:spPr/>
    </dgm:pt>
    <dgm:pt modelId="{FBAEC4A9-91C5-49F7-B49B-1A400EAAD1DE}" type="pres">
      <dgm:prSet presAssocID="{FE8A7458-E338-40E6-80BF-0B2725A0233E}" presName="textRect" presStyleLbl="revTx" presStyleIdx="1" presStyleCnt="3">
        <dgm:presLayoutVars>
          <dgm:chMax val="1"/>
          <dgm:chPref val="1"/>
        </dgm:presLayoutVars>
      </dgm:prSet>
      <dgm:spPr/>
    </dgm:pt>
    <dgm:pt modelId="{A08EB904-4428-4FAA-B8C7-13179C36E6A4}" type="pres">
      <dgm:prSet presAssocID="{A42EF6A2-BE5E-469C-9971-58491E653D53}" presName="sibTrans" presStyleCnt="0"/>
      <dgm:spPr/>
    </dgm:pt>
    <dgm:pt modelId="{94AD32EC-47C3-4092-9679-DE665ED332F2}" type="pres">
      <dgm:prSet presAssocID="{D889A49E-0A90-43D8-B862-A93874189535}" presName="compNode" presStyleCnt="0"/>
      <dgm:spPr/>
    </dgm:pt>
    <dgm:pt modelId="{FA2193FB-0320-4DEB-BE8D-58DFF39EFABA}" type="pres">
      <dgm:prSet presAssocID="{D889A49E-0A90-43D8-B862-A9387418953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usic"/>
        </a:ext>
      </dgm:extLst>
    </dgm:pt>
    <dgm:pt modelId="{E5927FA4-FF0D-4B6C-A32F-422CC1900B95}" type="pres">
      <dgm:prSet presAssocID="{D889A49E-0A90-43D8-B862-A93874189535}" presName="spaceRect" presStyleCnt="0"/>
      <dgm:spPr/>
    </dgm:pt>
    <dgm:pt modelId="{517F09AD-18A5-480F-B5DB-601FEC779D80}" type="pres">
      <dgm:prSet presAssocID="{D889A49E-0A90-43D8-B862-A93874189535}" presName="textRect" presStyleLbl="revTx" presStyleIdx="2" presStyleCnt="3">
        <dgm:presLayoutVars>
          <dgm:chMax val="1"/>
          <dgm:chPref val="1"/>
        </dgm:presLayoutVars>
      </dgm:prSet>
      <dgm:spPr/>
    </dgm:pt>
  </dgm:ptLst>
  <dgm:cxnLst>
    <dgm:cxn modelId="{DBC21501-9152-478A-B228-23055A1BAF69}" type="presOf" srcId="{D889A49E-0A90-43D8-B862-A93874189535}" destId="{517F09AD-18A5-480F-B5DB-601FEC779D80}" srcOrd="0" destOrd="0" presId="urn:microsoft.com/office/officeart/2018/2/layout/IconLabelList"/>
    <dgm:cxn modelId="{F77D430C-153E-44E2-9C9F-4E288C864D8E}" type="presOf" srcId="{C278E8C9-6369-49E1-B75D-C5F6A01CE090}" destId="{E4D82A29-794D-4C38-8AB0-D77A4D8BB6A3}" srcOrd="0" destOrd="0" presId="urn:microsoft.com/office/officeart/2018/2/layout/IconLabelList"/>
    <dgm:cxn modelId="{389A985F-84C0-42CA-B3AE-65DA75C326BD}" srcId="{C278E8C9-6369-49E1-B75D-C5F6A01CE090}" destId="{7872175E-2773-488D-B79E-0C70946B5FA2}" srcOrd="0" destOrd="0" parTransId="{D4C6816A-C362-4A06-B698-DB0F89D802A1}" sibTransId="{146BA3D8-6295-4B06-A5D3-F25B21E002A0}"/>
    <dgm:cxn modelId="{25818B42-7BD1-4556-932F-022BA93E941E}" srcId="{C278E8C9-6369-49E1-B75D-C5F6A01CE090}" destId="{D889A49E-0A90-43D8-B862-A93874189535}" srcOrd="2" destOrd="0" parTransId="{E0EB769C-BA5A-49B7-8DBC-BB60B13EEAA8}" sibTransId="{8C02D04C-7E90-48DA-ADE6-A5F07801397C}"/>
    <dgm:cxn modelId="{A0873D9E-E70A-41DF-969C-ED4E47E2BA2B}" srcId="{C278E8C9-6369-49E1-B75D-C5F6A01CE090}" destId="{FE8A7458-E338-40E6-80BF-0B2725A0233E}" srcOrd="1" destOrd="0" parTransId="{C3A9BBCE-CC98-431B-834D-CFB83E1910CB}" sibTransId="{A42EF6A2-BE5E-469C-9971-58491E653D53}"/>
    <dgm:cxn modelId="{ED7309B0-F82D-44AE-A8EB-540A702A2DAD}" type="presOf" srcId="{FE8A7458-E338-40E6-80BF-0B2725A0233E}" destId="{FBAEC4A9-91C5-49F7-B49B-1A400EAAD1DE}" srcOrd="0" destOrd="0" presId="urn:microsoft.com/office/officeart/2018/2/layout/IconLabelList"/>
    <dgm:cxn modelId="{4292DCD6-6F53-4667-9D2C-1B1491C84184}" type="presOf" srcId="{7872175E-2773-488D-B79E-0C70946B5FA2}" destId="{2BA9CCE1-5445-4079-95D0-5881A21BF0F1}" srcOrd="0" destOrd="0" presId="urn:microsoft.com/office/officeart/2018/2/layout/IconLabelList"/>
    <dgm:cxn modelId="{A03659F7-2B3E-45B7-9EFB-E9835987900E}" type="presParOf" srcId="{E4D82A29-794D-4C38-8AB0-D77A4D8BB6A3}" destId="{904CCB52-DE28-4A58-BBD5-1FEB85486BEC}" srcOrd="0" destOrd="0" presId="urn:microsoft.com/office/officeart/2018/2/layout/IconLabelList"/>
    <dgm:cxn modelId="{8E748778-B5EA-4823-B028-A6F9645C22A8}" type="presParOf" srcId="{904CCB52-DE28-4A58-BBD5-1FEB85486BEC}" destId="{48CEF793-5497-42B8-90E5-4CD474EEE82B}" srcOrd="0" destOrd="0" presId="urn:microsoft.com/office/officeart/2018/2/layout/IconLabelList"/>
    <dgm:cxn modelId="{DCE71A60-5E64-4964-B249-19A9B54BC33B}" type="presParOf" srcId="{904CCB52-DE28-4A58-BBD5-1FEB85486BEC}" destId="{E134DC20-EA23-48AE-9970-2D3DBCFE4B82}" srcOrd="1" destOrd="0" presId="urn:microsoft.com/office/officeart/2018/2/layout/IconLabelList"/>
    <dgm:cxn modelId="{514D062E-92A9-4718-BA60-2B0418B6A98B}" type="presParOf" srcId="{904CCB52-DE28-4A58-BBD5-1FEB85486BEC}" destId="{2BA9CCE1-5445-4079-95D0-5881A21BF0F1}" srcOrd="2" destOrd="0" presId="urn:microsoft.com/office/officeart/2018/2/layout/IconLabelList"/>
    <dgm:cxn modelId="{5CF2172C-5F75-4873-8E0C-5120A5365777}" type="presParOf" srcId="{E4D82A29-794D-4C38-8AB0-D77A4D8BB6A3}" destId="{CCD62970-5A92-47FB-BFD6-920166CDFFD6}" srcOrd="1" destOrd="0" presId="urn:microsoft.com/office/officeart/2018/2/layout/IconLabelList"/>
    <dgm:cxn modelId="{73833C1B-85C5-4B53-88A6-2991DC558F38}" type="presParOf" srcId="{E4D82A29-794D-4C38-8AB0-D77A4D8BB6A3}" destId="{C3A1D739-E948-4C7A-A049-8EB4ADE646F2}" srcOrd="2" destOrd="0" presId="urn:microsoft.com/office/officeart/2018/2/layout/IconLabelList"/>
    <dgm:cxn modelId="{0860BB30-ABB6-4FD2-89FB-365D3046AB93}" type="presParOf" srcId="{C3A1D739-E948-4C7A-A049-8EB4ADE646F2}" destId="{7D6EFADF-EC3A-404E-A314-38014CAC6EC4}" srcOrd="0" destOrd="0" presId="urn:microsoft.com/office/officeart/2018/2/layout/IconLabelList"/>
    <dgm:cxn modelId="{5218D489-87B3-4F4A-9A37-C16852F9395B}" type="presParOf" srcId="{C3A1D739-E948-4C7A-A049-8EB4ADE646F2}" destId="{F37AF256-2F89-499B-80EF-B92E72182965}" srcOrd="1" destOrd="0" presId="urn:microsoft.com/office/officeart/2018/2/layout/IconLabelList"/>
    <dgm:cxn modelId="{E3575A44-6EE0-44A5-A81C-0F44C81D319F}" type="presParOf" srcId="{C3A1D739-E948-4C7A-A049-8EB4ADE646F2}" destId="{FBAEC4A9-91C5-49F7-B49B-1A400EAAD1DE}" srcOrd="2" destOrd="0" presId="urn:microsoft.com/office/officeart/2018/2/layout/IconLabelList"/>
    <dgm:cxn modelId="{BC7BF6E7-58AC-4811-8E46-7547C243917A}" type="presParOf" srcId="{E4D82A29-794D-4C38-8AB0-D77A4D8BB6A3}" destId="{A08EB904-4428-4FAA-B8C7-13179C36E6A4}" srcOrd="3" destOrd="0" presId="urn:microsoft.com/office/officeart/2018/2/layout/IconLabelList"/>
    <dgm:cxn modelId="{C9701884-05EF-4EF5-BFA5-E5F4F98AFA7C}" type="presParOf" srcId="{E4D82A29-794D-4C38-8AB0-D77A4D8BB6A3}" destId="{94AD32EC-47C3-4092-9679-DE665ED332F2}" srcOrd="4" destOrd="0" presId="urn:microsoft.com/office/officeart/2018/2/layout/IconLabelList"/>
    <dgm:cxn modelId="{DB5B0320-8382-4C0A-A79C-B9F93A986C1D}" type="presParOf" srcId="{94AD32EC-47C3-4092-9679-DE665ED332F2}" destId="{FA2193FB-0320-4DEB-BE8D-58DFF39EFABA}" srcOrd="0" destOrd="0" presId="urn:microsoft.com/office/officeart/2018/2/layout/IconLabelList"/>
    <dgm:cxn modelId="{E92BB438-D951-4021-87BE-831805476D6D}" type="presParOf" srcId="{94AD32EC-47C3-4092-9679-DE665ED332F2}" destId="{E5927FA4-FF0D-4B6C-A32F-422CC1900B95}" srcOrd="1" destOrd="0" presId="urn:microsoft.com/office/officeart/2018/2/layout/IconLabelList"/>
    <dgm:cxn modelId="{9F5EDA68-D7D3-4D20-9D49-EFF39385FA7B}" type="presParOf" srcId="{94AD32EC-47C3-4092-9679-DE665ED332F2}" destId="{517F09AD-18A5-480F-B5DB-601FEC779D8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EA359-A1EE-47AA-AA6D-8A237AED87DC}">
      <dsp:nvSpPr>
        <dsp:cNvPr id="0" name=""/>
        <dsp:cNvSpPr/>
      </dsp:nvSpPr>
      <dsp:spPr>
        <a:xfrm>
          <a:off x="0" y="5820"/>
          <a:ext cx="11658599" cy="10073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b="1" i="1" kern="1200" dirty="0"/>
            <a:t>1.	</a:t>
          </a:r>
          <a:r>
            <a:rPr lang="en-US" sz="4100" b="1" i="1" kern="1200" dirty="0">
              <a:latin typeface="Times New Roman" panose="02020603050405020304" pitchFamily="18" charset="0"/>
              <a:cs typeface="Times New Roman" panose="02020603050405020304" pitchFamily="18" charset="0"/>
            </a:rPr>
            <a:t>Linear Regression</a:t>
          </a:r>
          <a:endParaRPr lang="en-US" sz="4100" kern="1200" dirty="0">
            <a:latin typeface="Times New Roman" panose="02020603050405020304" pitchFamily="18" charset="0"/>
            <a:cs typeface="Times New Roman" panose="02020603050405020304" pitchFamily="18" charset="0"/>
          </a:endParaRPr>
        </a:p>
      </dsp:txBody>
      <dsp:txXfrm>
        <a:off x="49176" y="54996"/>
        <a:ext cx="11560247" cy="909018"/>
      </dsp:txXfrm>
    </dsp:sp>
    <dsp:sp modelId="{8F93849E-3357-432C-8C21-AC06BE1B9B4A}">
      <dsp:nvSpPr>
        <dsp:cNvPr id="0" name=""/>
        <dsp:cNvSpPr/>
      </dsp:nvSpPr>
      <dsp:spPr>
        <a:xfrm>
          <a:off x="0" y="1013190"/>
          <a:ext cx="11658599" cy="4328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0161" tIns="52070" rIns="291592" bIns="52070" numCol="1" spcCol="1270" anchor="t" anchorCtr="0">
          <a:noAutofit/>
        </a:bodyPr>
        <a:lstStyle/>
        <a:p>
          <a:pPr marL="285750" lvl="1" indent="-285750" algn="l" defTabSz="1422400">
            <a:lnSpc>
              <a:spcPct val="90000"/>
            </a:lnSpc>
            <a:spcBef>
              <a:spcPct val="0"/>
            </a:spcBef>
            <a:spcAft>
              <a:spcPct val="20000"/>
            </a:spcAft>
            <a:buClr>
              <a:srgbClr val="0D0D0D"/>
            </a:buClr>
            <a:buSzPts val="1200"/>
            <a:buFont typeface="Arial" panose="020B0604020202020204" pitchFamily="34" charset="0"/>
            <a:buChar char="●"/>
          </a:pPr>
          <a:r>
            <a:rPr lang="en-US" sz="3200" b="1" u="none" kern="1200" dirty="0">
              <a:uFillTx/>
            </a:rPr>
            <a:t>Description</a:t>
          </a:r>
          <a:r>
            <a:rPr lang="en-US" sz="3200" u="none" kern="1200" dirty="0">
              <a:uFillTx/>
            </a:rPr>
            <a:t>: Predicts a dependent variable using a fixed number of independent variables by fitting a linear equation to observed data.</a:t>
          </a:r>
          <a:endParaRPr lang="en-US" sz="3200" kern="1200" dirty="0"/>
        </a:p>
        <a:p>
          <a:pPr marL="285750" lvl="1" indent="-285750" algn="l" defTabSz="1422400">
            <a:lnSpc>
              <a:spcPct val="90000"/>
            </a:lnSpc>
            <a:spcBef>
              <a:spcPct val="0"/>
            </a:spcBef>
            <a:spcAft>
              <a:spcPct val="20000"/>
            </a:spcAft>
            <a:buClr>
              <a:srgbClr val="0D0D0D"/>
            </a:buClr>
            <a:buSzPts val="1200"/>
            <a:buFont typeface="Arial" panose="020B0604020202020204" pitchFamily="34" charset="0"/>
            <a:buChar char="●"/>
          </a:pPr>
          <a:r>
            <a:rPr lang="en-US" sz="3200" b="1" u="none" kern="1200">
              <a:uFillTx/>
            </a:rPr>
            <a:t>Advantages</a:t>
          </a:r>
          <a:r>
            <a:rPr lang="en-US" sz="3200" u="none" kern="1200">
              <a:uFillTx/>
            </a:rPr>
            <a:t>: Fast to train and predict, provides clear interpretations of feature importance, and requires minimal data preparation.</a:t>
          </a:r>
          <a:endParaRPr lang="en-IN" sz="3200" u="none" kern="1200">
            <a:uFillTx/>
          </a:endParaRPr>
        </a:p>
        <a:p>
          <a:pPr marL="285750" lvl="1" indent="-285750" algn="l" defTabSz="1422400">
            <a:lnSpc>
              <a:spcPct val="90000"/>
            </a:lnSpc>
            <a:spcBef>
              <a:spcPct val="0"/>
            </a:spcBef>
            <a:spcAft>
              <a:spcPct val="20000"/>
            </a:spcAft>
            <a:buClr>
              <a:srgbClr val="0D0D0D"/>
            </a:buClr>
            <a:buSzPts val="1200"/>
            <a:buFont typeface="Arial" panose="020B0604020202020204" pitchFamily="34" charset="0"/>
            <a:buChar char="●"/>
          </a:pPr>
          <a:r>
            <a:rPr lang="en-US" sz="3200" b="1" u="none" kern="1200" dirty="0">
              <a:uFillTx/>
            </a:rPr>
            <a:t>Use Case</a:t>
          </a:r>
          <a:r>
            <a:rPr lang="en-US" sz="3200" u="none" kern="1200" dirty="0">
              <a:uFillTx/>
            </a:rPr>
            <a:t>: Establishing a baseline understanding of how various attributes (like acoustic features) linearly relate to the popularity score.</a:t>
          </a:r>
          <a:endParaRPr lang="en-IN" sz="3200" u="none" kern="1200" dirty="0">
            <a:uFillTx/>
          </a:endParaRPr>
        </a:p>
      </dsp:txBody>
      <dsp:txXfrm>
        <a:off x="0" y="1013190"/>
        <a:ext cx="11658599" cy="43283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EA359-A1EE-47AA-AA6D-8A237AED87DC}">
      <dsp:nvSpPr>
        <dsp:cNvPr id="0" name=""/>
        <dsp:cNvSpPr/>
      </dsp:nvSpPr>
      <dsp:spPr>
        <a:xfrm>
          <a:off x="0" y="5820"/>
          <a:ext cx="11658599" cy="10073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b="1" i="1" kern="1200" dirty="0"/>
            <a:t>2.	</a:t>
          </a:r>
          <a:r>
            <a:rPr lang="en-US" sz="4100" b="1" i="1" kern="1200" dirty="0">
              <a:latin typeface="Times New Roman" panose="02020603050405020304" pitchFamily="18" charset="0"/>
              <a:cs typeface="Times New Roman" panose="02020603050405020304" pitchFamily="18" charset="0"/>
            </a:rPr>
            <a:t>Logistic Regression</a:t>
          </a:r>
          <a:endParaRPr lang="en-US" sz="4100" kern="1200" dirty="0">
            <a:latin typeface="Times New Roman" panose="02020603050405020304" pitchFamily="18" charset="0"/>
            <a:cs typeface="Times New Roman" panose="02020603050405020304" pitchFamily="18" charset="0"/>
          </a:endParaRPr>
        </a:p>
      </dsp:txBody>
      <dsp:txXfrm>
        <a:off x="49176" y="54996"/>
        <a:ext cx="11560247" cy="909018"/>
      </dsp:txXfrm>
    </dsp:sp>
    <dsp:sp modelId="{8F93849E-3357-432C-8C21-AC06BE1B9B4A}">
      <dsp:nvSpPr>
        <dsp:cNvPr id="0" name=""/>
        <dsp:cNvSpPr/>
      </dsp:nvSpPr>
      <dsp:spPr>
        <a:xfrm>
          <a:off x="0" y="1013190"/>
          <a:ext cx="11658599" cy="4328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0161" tIns="52070" rIns="291592" bIns="52070" numCol="1" spcCol="1270" anchor="t" anchorCtr="0">
          <a:noAutofit/>
        </a:bodyPr>
        <a:lstStyle/>
        <a:p>
          <a:pPr marL="285750" lvl="1" indent="-285750" algn="l" defTabSz="1422400">
            <a:lnSpc>
              <a:spcPct val="90000"/>
            </a:lnSpc>
            <a:spcBef>
              <a:spcPct val="0"/>
            </a:spcBef>
            <a:spcAft>
              <a:spcPct val="20000"/>
            </a:spcAft>
            <a:buClr>
              <a:srgbClr val="0D0D0D"/>
            </a:buClr>
            <a:buSzPts val="1200"/>
            <a:buFont typeface="Arial" panose="020B0604020202020204" pitchFamily="34" charset="0"/>
            <a:buChar char="●"/>
          </a:pPr>
          <a:r>
            <a:rPr lang="en-US" sz="3200" b="1" u="none" kern="1200" dirty="0">
              <a:uFillTx/>
            </a:rPr>
            <a:t>Description</a:t>
          </a:r>
          <a:r>
            <a:rPr lang="en-US" sz="3200" u="none" kern="1200" dirty="0">
              <a:uFillTx/>
            </a:rPr>
            <a:t>: A probabilistic, linear classifier that is very easy to implement. It’s particularly useful for binary classification but can be extended to multiclass through strategies like one-vs-all.</a:t>
          </a:r>
          <a:endParaRPr lang="en-US" sz="3200" kern="1200" dirty="0"/>
        </a:p>
        <a:p>
          <a:pPr marL="285750" lvl="1" indent="-285750" algn="l" defTabSz="1422400">
            <a:lnSpc>
              <a:spcPct val="90000"/>
            </a:lnSpc>
            <a:spcBef>
              <a:spcPct val="0"/>
            </a:spcBef>
            <a:spcAft>
              <a:spcPct val="20000"/>
            </a:spcAft>
            <a:buClr>
              <a:srgbClr val="0D0D0D"/>
            </a:buClr>
            <a:buSzPts val="1200"/>
            <a:buFont typeface="Arial" panose="020B0604020202020204" pitchFamily="34" charset="0"/>
            <a:buChar char="●"/>
          </a:pPr>
          <a:r>
            <a:rPr lang="en-US" sz="3200" b="1" u="none" kern="1200">
              <a:uFillTx/>
            </a:rPr>
            <a:t>Advantages</a:t>
          </a:r>
          <a:r>
            <a:rPr lang="en-US" sz="3200" u="none" kern="1200">
              <a:uFillTx/>
            </a:rPr>
            <a:t>: Simple to understand and implement, outputs probabilities that a sample belongs to a class, facilitating threshold adjustments based on specific needs.</a:t>
          </a:r>
          <a:endParaRPr lang="en-IN" sz="3200" u="none" kern="1200">
            <a:uFillTx/>
          </a:endParaRPr>
        </a:p>
        <a:p>
          <a:pPr marL="285750" lvl="1" indent="-285750" algn="l" defTabSz="1422400">
            <a:lnSpc>
              <a:spcPct val="90000"/>
            </a:lnSpc>
            <a:spcBef>
              <a:spcPct val="0"/>
            </a:spcBef>
            <a:spcAft>
              <a:spcPct val="20000"/>
            </a:spcAft>
            <a:buClr>
              <a:srgbClr val="0D0D0D"/>
            </a:buClr>
            <a:buSzPts val="1200"/>
            <a:buFont typeface="Arial" panose="020B0604020202020204" pitchFamily="34" charset="0"/>
            <a:buChar char="●"/>
          </a:pPr>
          <a:r>
            <a:rPr lang="en-US" sz="3200" b="1" u="none" kern="1200" dirty="0">
              <a:uFillTx/>
            </a:rPr>
            <a:t>Use Case</a:t>
          </a:r>
          <a:r>
            <a:rPr lang="en-US" sz="3200" u="none" kern="1200" dirty="0">
              <a:uFillTx/>
            </a:rPr>
            <a:t>: Predicting whether a song will be popular or not based on features like tempo, energy, etc.</a:t>
          </a:r>
          <a:endParaRPr lang="en-IN" sz="3200" u="none" kern="1200" dirty="0">
            <a:uFillTx/>
          </a:endParaRPr>
        </a:p>
      </dsp:txBody>
      <dsp:txXfrm>
        <a:off x="0" y="1013190"/>
        <a:ext cx="11658599" cy="43283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EA359-A1EE-47AA-AA6D-8A237AED87DC}">
      <dsp:nvSpPr>
        <dsp:cNvPr id="0" name=""/>
        <dsp:cNvSpPr/>
      </dsp:nvSpPr>
      <dsp:spPr>
        <a:xfrm>
          <a:off x="0" y="36329"/>
          <a:ext cx="11658599" cy="9090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b="1" i="1" kern="1200" dirty="0"/>
            <a:t>3.	</a:t>
          </a:r>
          <a:r>
            <a:rPr lang="en-US" sz="3700" b="1" i="1" kern="1200" dirty="0">
              <a:latin typeface="Times New Roman" panose="02020603050405020304" pitchFamily="18" charset="0"/>
              <a:cs typeface="Times New Roman" panose="02020603050405020304" pitchFamily="18" charset="0"/>
            </a:rPr>
            <a:t>Ridge Regression</a:t>
          </a:r>
          <a:endParaRPr lang="en-US" sz="3700" kern="1200" dirty="0">
            <a:latin typeface="Times New Roman" panose="02020603050405020304" pitchFamily="18" charset="0"/>
            <a:cs typeface="Times New Roman" panose="02020603050405020304" pitchFamily="18" charset="0"/>
          </a:endParaRPr>
        </a:p>
      </dsp:txBody>
      <dsp:txXfrm>
        <a:off x="44378" y="80707"/>
        <a:ext cx="11569843" cy="820334"/>
      </dsp:txXfrm>
    </dsp:sp>
    <dsp:sp modelId="{8F93849E-3357-432C-8C21-AC06BE1B9B4A}">
      <dsp:nvSpPr>
        <dsp:cNvPr id="0" name=""/>
        <dsp:cNvSpPr/>
      </dsp:nvSpPr>
      <dsp:spPr>
        <a:xfrm>
          <a:off x="0" y="945419"/>
          <a:ext cx="11658599" cy="4365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0161" tIns="46990" rIns="263144" bIns="46990" numCol="1" spcCol="1270" anchor="t" anchorCtr="0">
          <a:noAutofit/>
        </a:bodyPr>
        <a:lstStyle/>
        <a:p>
          <a:pPr marL="285750" lvl="1" indent="-285750" algn="l" defTabSz="1289050">
            <a:lnSpc>
              <a:spcPct val="90000"/>
            </a:lnSpc>
            <a:spcBef>
              <a:spcPct val="0"/>
            </a:spcBef>
            <a:spcAft>
              <a:spcPct val="20000"/>
            </a:spcAft>
            <a:buClr>
              <a:srgbClr val="0D0D0D"/>
            </a:buClr>
            <a:buSzPts val="1200"/>
            <a:buFont typeface="Arial" panose="020B0604020202020204" pitchFamily="34" charset="0"/>
            <a:buChar char="●"/>
          </a:pPr>
          <a:r>
            <a:rPr lang="en-US" sz="2900" b="1" u="none" kern="1200" dirty="0">
              <a:uFillTx/>
            </a:rPr>
            <a:t>Description</a:t>
          </a:r>
          <a:r>
            <a:rPr lang="en-US" sz="2900" u="none" kern="1200" dirty="0">
              <a:uFillTx/>
            </a:rPr>
            <a:t>: A type of linear regression that includes regularization. The L2 regularization adds a penalty equal to the square of the magnitude of coefficients to the loss function, helping to prevent overfitting.</a:t>
          </a:r>
          <a:endParaRPr lang="en-US" sz="2900" kern="1200" dirty="0"/>
        </a:p>
        <a:p>
          <a:pPr marL="285750" lvl="1" indent="-285750" algn="l" defTabSz="1289050">
            <a:lnSpc>
              <a:spcPct val="90000"/>
            </a:lnSpc>
            <a:spcBef>
              <a:spcPct val="0"/>
            </a:spcBef>
            <a:spcAft>
              <a:spcPct val="20000"/>
            </a:spcAft>
            <a:buClr>
              <a:srgbClr val="0D0D0D"/>
            </a:buClr>
            <a:buSzPts val="1200"/>
            <a:buFont typeface="Arial" panose="020B0604020202020204" pitchFamily="34" charset="0"/>
            <a:buChar char="●"/>
          </a:pPr>
          <a:r>
            <a:rPr lang="en-US" sz="2900" b="1" u="none" kern="1200">
              <a:uFillTx/>
            </a:rPr>
            <a:t>Advantages</a:t>
          </a:r>
          <a:r>
            <a:rPr lang="en-US" sz="2900" u="none" kern="1200">
              <a:uFillTx/>
            </a:rPr>
            <a:t>: Reduces model complexity by penalizing large coefficients, typically performs better than plain linear regression when the dataset features high multicollinearity.</a:t>
          </a:r>
          <a:endParaRPr lang="en-IN" sz="2900" u="none" kern="1200">
            <a:uFillTx/>
          </a:endParaRPr>
        </a:p>
        <a:p>
          <a:pPr marL="285750" lvl="1" indent="-285750" algn="l" defTabSz="1289050">
            <a:lnSpc>
              <a:spcPct val="90000"/>
            </a:lnSpc>
            <a:spcBef>
              <a:spcPct val="0"/>
            </a:spcBef>
            <a:spcAft>
              <a:spcPct val="20000"/>
            </a:spcAft>
            <a:buClr>
              <a:srgbClr val="0D0D0D"/>
            </a:buClr>
            <a:buSzPts val="1200"/>
            <a:buFont typeface="Arial" panose="020B0604020202020204" pitchFamily="34" charset="0"/>
            <a:buChar char="●"/>
          </a:pPr>
          <a:r>
            <a:rPr lang="en-US" sz="2900" b="1" u="none" kern="1200" dirty="0">
              <a:uFillTx/>
            </a:rPr>
            <a:t>Use Case</a:t>
          </a:r>
          <a:r>
            <a:rPr lang="en-US" sz="2900" u="none" kern="1200" dirty="0">
              <a:uFillTx/>
            </a:rPr>
            <a:t>: Suitable when data features are not independent of one another, and you need a robust model that avoids the pitfalls of overfitting.</a:t>
          </a:r>
          <a:endParaRPr lang="en-IN" sz="2900" u="none" kern="1200" dirty="0">
            <a:uFillTx/>
          </a:endParaRPr>
        </a:p>
      </dsp:txBody>
      <dsp:txXfrm>
        <a:off x="0" y="945419"/>
        <a:ext cx="11658599" cy="43656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EA359-A1EE-47AA-AA6D-8A237AED87DC}">
      <dsp:nvSpPr>
        <dsp:cNvPr id="0" name=""/>
        <dsp:cNvSpPr/>
      </dsp:nvSpPr>
      <dsp:spPr>
        <a:xfrm>
          <a:off x="0" y="5820"/>
          <a:ext cx="11658599" cy="10073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b="1" i="1" kern="1200" dirty="0"/>
            <a:t>4.	</a:t>
          </a:r>
          <a:r>
            <a:rPr lang="en-US" sz="4100" b="1" i="1" kern="1200" dirty="0">
              <a:latin typeface="Times New Roman" panose="02020603050405020304" pitchFamily="18" charset="0"/>
              <a:cs typeface="Times New Roman" panose="02020603050405020304" pitchFamily="18" charset="0"/>
            </a:rPr>
            <a:t>K-Nearest Neighbors (KNN)</a:t>
          </a:r>
          <a:endParaRPr lang="en-US" sz="4100" b="1" kern="1200" dirty="0">
            <a:latin typeface="Times New Roman" panose="02020603050405020304" pitchFamily="18" charset="0"/>
            <a:cs typeface="Times New Roman" panose="02020603050405020304" pitchFamily="18" charset="0"/>
          </a:endParaRPr>
        </a:p>
      </dsp:txBody>
      <dsp:txXfrm>
        <a:off x="49176" y="54996"/>
        <a:ext cx="11560247" cy="909018"/>
      </dsp:txXfrm>
    </dsp:sp>
    <dsp:sp modelId="{8F93849E-3357-432C-8C21-AC06BE1B9B4A}">
      <dsp:nvSpPr>
        <dsp:cNvPr id="0" name=""/>
        <dsp:cNvSpPr/>
      </dsp:nvSpPr>
      <dsp:spPr>
        <a:xfrm>
          <a:off x="0" y="1013190"/>
          <a:ext cx="11658599" cy="4328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0161" tIns="52070" rIns="291592" bIns="52070" numCol="1" spcCol="1270" anchor="t" anchorCtr="0">
          <a:noAutofit/>
        </a:bodyPr>
        <a:lstStyle/>
        <a:p>
          <a:pPr marL="285750" lvl="1" indent="-285750" algn="l" defTabSz="1422400">
            <a:lnSpc>
              <a:spcPct val="90000"/>
            </a:lnSpc>
            <a:spcBef>
              <a:spcPct val="0"/>
            </a:spcBef>
            <a:spcAft>
              <a:spcPct val="20000"/>
            </a:spcAft>
            <a:buClr>
              <a:srgbClr val="0D0D0D"/>
            </a:buClr>
            <a:buSzPts val="1200"/>
            <a:buFont typeface="Arial" panose="020B0604020202020204" pitchFamily="34" charset="0"/>
            <a:buChar char="●"/>
          </a:pPr>
          <a:r>
            <a:rPr lang="en-US" sz="3200" b="1" u="none" kern="1200" dirty="0">
              <a:uFillTx/>
            </a:rPr>
            <a:t>Description</a:t>
          </a:r>
          <a:r>
            <a:rPr lang="en-US" sz="3200" u="none" kern="1200" dirty="0">
              <a:uFillTx/>
            </a:rPr>
            <a:t>: A non-parametric, lazy learning algorithm that classifies data based on the most common class among the k-closest samples.</a:t>
          </a:r>
          <a:endParaRPr lang="en-US" sz="3200" kern="1200" dirty="0"/>
        </a:p>
        <a:p>
          <a:pPr marL="285750" lvl="1" indent="-285750" algn="l" defTabSz="1422400">
            <a:lnSpc>
              <a:spcPct val="90000"/>
            </a:lnSpc>
            <a:spcBef>
              <a:spcPct val="0"/>
            </a:spcBef>
            <a:spcAft>
              <a:spcPct val="20000"/>
            </a:spcAft>
            <a:buClr>
              <a:srgbClr val="0D0D0D"/>
            </a:buClr>
            <a:buSzPts val="1200"/>
            <a:buFont typeface="Arial" panose="020B0604020202020204" pitchFamily="34" charset="0"/>
            <a:buChar char="●"/>
          </a:pPr>
          <a:r>
            <a:rPr lang="en-US" sz="3200" b="1" u="none" kern="1200">
              <a:uFillTx/>
            </a:rPr>
            <a:t>Advantages</a:t>
          </a:r>
          <a:r>
            <a:rPr lang="en-US" sz="3200" u="none" kern="1200">
              <a:uFillTx/>
            </a:rPr>
            <a:t>: Very simple and intuitive, no assumptions about the underlying data distribution, and implementation is straightforward.</a:t>
          </a:r>
          <a:endParaRPr lang="en-IN" sz="3200" u="none" kern="1200">
            <a:uFillTx/>
          </a:endParaRPr>
        </a:p>
        <a:p>
          <a:pPr marL="285750" lvl="1" indent="-285750" algn="l" defTabSz="1422400">
            <a:lnSpc>
              <a:spcPct val="90000"/>
            </a:lnSpc>
            <a:spcBef>
              <a:spcPct val="0"/>
            </a:spcBef>
            <a:spcAft>
              <a:spcPct val="20000"/>
            </a:spcAft>
            <a:buClr>
              <a:srgbClr val="0D0D0D"/>
            </a:buClr>
            <a:buSzPts val="1200"/>
            <a:buFont typeface="Arial" panose="020B0604020202020204" pitchFamily="34" charset="0"/>
            <a:buChar char="●"/>
          </a:pPr>
          <a:r>
            <a:rPr lang="en-US" sz="3200" b="1" u="none" kern="1200" dirty="0">
              <a:uFillTx/>
            </a:rPr>
            <a:t>Use Case</a:t>
          </a:r>
          <a:r>
            <a:rPr lang="en-US" sz="3200" u="none" kern="1200" dirty="0">
              <a:uFillTx/>
            </a:rPr>
            <a:t>: Useful for making predictions that require a non-linear decision boundary, and when the number of data points is not overwhelmingly large.</a:t>
          </a:r>
          <a:endParaRPr lang="en-IN" sz="3200" u="none" kern="1200" dirty="0">
            <a:uFillTx/>
          </a:endParaRPr>
        </a:p>
      </dsp:txBody>
      <dsp:txXfrm>
        <a:off x="0" y="1013190"/>
        <a:ext cx="11658599" cy="43283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EF793-5497-42B8-90E5-4CD474EEE82B}">
      <dsp:nvSpPr>
        <dsp:cNvPr id="0" name=""/>
        <dsp:cNvSpPr/>
      </dsp:nvSpPr>
      <dsp:spPr>
        <a:xfrm>
          <a:off x="1417560" y="1130068"/>
          <a:ext cx="1569390" cy="15693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A9CCE1-5445-4079-95D0-5881A21BF0F1}">
      <dsp:nvSpPr>
        <dsp:cNvPr id="0" name=""/>
        <dsp:cNvSpPr/>
      </dsp:nvSpPr>
      <dsp:spPr>
        <a:xfrm>
          <a:off x="458488" y="3206906"/>
          <a:ext cx="3487533" cy="13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dirty="0"/>
            <a:t>Feature Importance: </a:t>
          </a:r>
          <a:r>
            <a:rPr lang="en-US" sz="1400" kern="1200" dirty="0"/>
            <a:t>Attributes like danceability, energy, and </a:t>
          </a:r>
          <a:r>
            <a:rPr lang="en-US" sz="1400" kern="1200" dirty="0" err="1"/>
            <a:t>acousticness</a:t>
          </a:r>
          <a:r>
            <a:rPr lang="en-US" sz="1400" kern="1200" dirty="0"/>
            <a:t> were found to be significant predictors of popularity. These features consistently showed strong correlations with the popularity scores across different models.</a:t>
          </a:r>
        </a:p>
      </dsp:txBody>
      <dsp:txXfrm>
        <a:off x="458488" y="3206906"/>
        <a:ext cx="3487533" cy="1305000"/>
      </dsp:txXfrm>
    </dsp:sp>
    <dsp:sp modelId="{7D6EFADF-EC3A-404E-A314-38014CAC6EC4}">
      <dsp:nvSpPr>
        <dsp:cNvPr id="0" name=""/>
        <dsp:cNvSpPr/>
      </dsp:nvSpPr>
      <dsp:spPr>
        <a:xfrm>
          <a:off x="5515411" y="1130068"/>
          <a:ext cx="1569390" cy="15693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AEC4A9-91C5-49F7-B49B-1A400EAAD1DE}">
      <dsp:nvSpPr>
        <dsp:cNvPr id="0" name=""/>
        <dsp:cNvSpPr/>
      </dsp:nvSpPr>
      <dsp:spPr>
        <a:xfrm>
          <a:off x="4556340" y="3206906"/>
          <a:ext cx="3487533" cy="13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dirty="0"/>
            <a:t>Model Performance: </a:t>
          </a:r>
          <a:r>
            <a:rPr lang="en-US" sz="1400" kern="1200" dirty="0"/>
            <a:t>The Logistic Regression model demonstrated the highest accuracy and was particularly effective in capturing the nonlinear dependencies between song characteristics and their popularity levels.</a:t>
          </a:r>
        </a:p>
      </dsp:txBody>
      <dsp:txXfrm>
        <a:off x="4556340" y="3206906"/>
        <a:ext cx="3487533" cy="1305000"/>
      </dsp:txXfrm>
    </dsp:sp>
    <dsp:sp modelId="{FA2193FB-0320-4DEB-BE8D-58DFF39EFABA}">
      <dsp:nvSpPr>
        <dsp:cNvPr id="0" name=""/>
        <dsp:cNvSpPr/>
      </dsp:nvSpPr>
      <dsp:spPr>
        <a:xfrm>
          <a:off x="9613263" y="1130068"/>
          <a:ext cx="1569390" cy="15693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7F09AD-18A5-480F-B5DB-601FEC779D80}">
      <dsp:nvSpPr>
        <dsp:cNvPr id="0" name=""/>
        <dsp:cNvSpPr/>
      </dsp:nvSpPr>
      <dsp:spPr>
        <a:xfrm>
          <a:off x="8654192" y="3206906"/>
          <a:ext cx="3487533" cy="13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dirty="0"/>
            <a:t>Temporal Trends: </a:t>
          </a:r>
          <a:r>
            <a:rPr lang="en-US" sz="1400" kern="1200" dirty="0"/>
            <a:t>Although initial temporal analysis suggested some seasonal variations in song preferences, more detailed time series analysis would be required to fully understand these patterns.</a:t>
          </a:r>
        </a:p>
      </dsp:txBody>
      <dsp:txXfrm>
        <a:off x="8654192" y="3206906"/>
        <a:ext cx="3487533" cy="1305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ED77-A489-EC15-F128-395F259E9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C3482A-BC1B-212A-0B03-F79EE2C530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AC35DD-6B19-6278-6B02-F9AF8F255C74}"/>
              </a:ext>
            </a:extLst>
          </p:cNvPr>
          <p:cNvSpPr>
            <a:spLocks noGrp="1"/>
          </p:cNvSpPr>
          <p:nvPr>
            <p:ph type="dt" sz="half" idx="10"/>
          </p:nvPr>
        </p:nvSpPr>
        <p:spPr/>
        <p:txBody>
          <a:bodyPr/>
          <a:lstStyle/>
          <a:p>
            <a:fld id="{83BB57E1-E333-42A2-9C6D-B8CC39433C69}" type="datetimeFigureOut">
              <a:rPr lang="en-IN" smtClean="0"/>
              <a:t>13-05-2024</a:t>
            </a:fld>
            <a:endParaRPr lang="en-IN"/>
          </a:p>
        </p:txBody>
      </p:sp>
      <p:sp>
        <p:nvSpPr>
          <p:cNvPr id="5" name="Footer Placeholder 4">
            <a:extLst>
              <a:ext uri="{FF2B5EF4-FFF2-40B4-BE49-F238E27FC236}">
                <a16:creationId xmlns:a16="http://schemas.microsoft.com/office/drawing/2014/main" id="{ED4AA881-AB91-E19B-C827-7FD8265231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622D3E-1710-F686-9657-4294840F1EF0}"/>
              </a:ext>
            </a:extLst>
          </p:cNvPr>
          <p:cNvSpPr>
            <a:spLocks noGrp="1"/>
          </p:cNvSpPr>
          <p:nvPr>
            <p:ph type="sldNum" sz="quarter" idx="12"/>
          </p:nvPr>
        </p:nvSpPr>
        <p:spPr/>
        <p:txBody>
          <a:bodyPr/>
          <a:lstStyle/>
          <a:p>
            <a:fld id="{6C1DB249-DDD4-4585-9F61-E7C5D194A060}" type="slidenum">
              <a:rPr lang="en-IN" smtClean="0"/>
              <a:t>‹#›</a:t>
            </a:fld>
            <a:endParaRPr lang="en-IN"/>
          </a:p>
        </p:txBody>
      </p:sp>
    </p:spTree>
    <p:extLst>
      <p:ext uri="{BB962C8B-B14F-4D97-AF65-F5344CB8AC3E}">
        <p14:creationId xmlns:p14="http://schemas.microsoft.com/office/powerpoint/2010/main" val="1929243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58D7F-C9E2-3867-222F-099B717BF9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AC4160-8113-FE48-383B-C43E7A6845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B22791-9C90-ABD6-B1B8-43E3983DBDDC}"/>
              </a:ext>
            </a:extLst>
          </p:cNvPr>
          <p:cNvSpPr>
            <a:spLocks noGrp="1"/>
          </p:cNvSpPr>
          <p:nvPr>
            <p:ph type="dt" sz="half" idx="10"/>
          </p:nvPr>
        </p:nvSpPr>
        <p:spPr/>
        <p:txBody>
          <a:bodyPr/>
          <a:lstStyle/>
          <a:p>
            <a:fld id="{83BB57E1-E333-42A2-9C6D-B8CC39433C69}" type="datetimeFigureOut">
              <a:rPr lang="en-IN" smtClean="0"/>
              <a:t>13-05-2024</a:t>
            </a:fld>
            <a:endParaRPr lang="en-IN"/>
          </a:p>
        </p:txBody>
      </p:sp>
      <p:sp>
        <p:nvSpPr>
          <p:cNvPr id="5" name="Footer Placeholder 4">
            <a:extLst>
              <a:ext uri="{FF2B5EF4-FFF2-40B4-BE49-F238E27FC236}">
                <a16:creationId xmlns:a16="http://schemas.microsoft.com/office/drawing/2014/main" id="{12424FEA-1F47-A7DD-697D-CF63DF211B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17516D-CCD6-864B-7B90-65453F7A387B}"/>
              </a:ext>
            </a:extLst>
          </p:cNvPr>
          <p:cNvSpPr>
            <a:spLocks noGrp="1"/>
          </p:cNvSpPr>
          <p:nvPr>
            <p:ph type="sldNum" sz="quarter" idx="12"/>
          </p:nvPr>
        </p:nvSpPr>
        <p:spPr/>
        <p:txBody>
          <a:bodyPr/>
          <a:lstStyle/>
          <a:p>
            <a:fld id="{6C1DB249-DDD4-4585-9F61-E7C5D194A060}" type="slidenum">
              <a:rPr lang="en-IN" smtClean="0"/>
              <a:t>‹#›</a:t>
            </a:fld>
            <a:endParaRPr lang="en-IN"/>
          </a:p>
        </p:txBody>
      </p:sp>
    </p:spTree>
    <p:extLst>
      <p:ext uri="{BB962C8B-B14F-4D97-AF65-F5344CB8AC3E}">
        <p14:creationId xmlns:p14="http://schemas.microsoft.com/office/powerpoint/2010/main" val="2826641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BA5CBE-E644-740B-FF00-0D92F82A6A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B3E1EF-90D0-EF61-9745-1B9D9913AF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26D02A-F59C-5636-659E-3065E627D7B2}"/>
              </a:ext>
            </a:extLst>
          </p:cNvPr>
          <p:cNvSpPr>
            <a:spLocks noGrp="1"/>
          </p:cNvSpPr>
          <p:nvPr>
            <p:ph type="dt" sz="half" idx="10"/>
          </p:nvPr>
        </p:nvSpPr>
        <p:spPr/>
        <p:txBody>
          <a:bodyPr/>
          <a:lstStyle/>
          <a:p>
            <a:fld id="{83BB57E1-E333-42A2-9C6D-B8CC39433C69}" type="datetimeFigureOut">
              <a:rPr lang="en-IN" smtClean="0"/>
              <a:t>13-05-2024</a:t>
            </a:fld>
            <a:endParaRPr lang="en-IN"/>
          </a:p>
        </p:txBody>
      </p:sp>
      <p:sp>
        <p:nvSpPr>
          <p:cNvPr id="5" name="Footer Placeholder 4">
            <a:extLst>
              <a:ext uri="{FF2B5EF4-FFF2-40B4-BE49-F238E27FC236}">
                <a16:creationId xmlns:a16="http://schemas.microsoft.com/office/drawing/2014/main" id="{CAE0173D-6B20-0076-539E-59886989DC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DDD033-9776-EEDA-EA39-87CCB9DE2379}"/>
              </a:ext>
            </a:extLst>
          </p:cNvPr>
          <p:cNvSpPr>
            <a:spLocks noGrp="1"/>
          </p:cNvSpPr>
          <p:nvPr>
            <p:ph type="sldNum" sz="quarter" idx="12"/>
          </p:nvPr>
        </p:nvSpPr>
        <p:spPr/>
        <p:txBody>
          <a:bodyPr/>
          <a:lstStyle/>
          <a:p>
            <a:fld id="{6C1DB249-DDD4-4585-9F61-E7C5D194A060}" type="slidenum">
              <a:rPr lang="en-IN" smtClean="0"/>
              <a:t>‹#›</a:t>
            </a:fld>
            <a:endParaRPr lang="en-IN"/>
          </a:p>
        </p:txBody>
      </p:sp>
    </p:spTree>
    <p:extLst>
      <p:ext uri="{BB962C8B-B14F-4D97-AF65-F5344CB8AC3E}">
        <p14:creationId xmlns:p14="http://schemas.microsoft.com/office/powerpoint/2010/main" val="333485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B02BC-3340-18E6-E1DA-EABD09DBDC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72E275-1804-3652-96E8-B5E841CBAD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A8C427-8BFD-AA10-F860-FB17040C41C0}"/>
              </a:ext>
            </a:extLst>
          </p:cNvPr>
          <p:cNvSpPr>
            <a:spLocks noGrp="1"/>
          </p:cNvSpPr>
          <p:nvPr>
            <p:ph type="dt" sz="half" idx="10"/>
          </p:nvPr>
        </p:nvSpPr>
        <p:spPr/>
        <p:txBody>
          <a:bodyPr/>
          <a:lstStyle/>
          <a:p>
            <a:fld id="{83BB57E1-E333-42A2-9C6D-B8CC39433C69}" type="datetimeFigureOut">
              <a:rPr lang="en-IN" smtClean="0"/>
              <a:t>13-05-2024</a:t>
            </a:fld>
            <a:endParaRPr lang="en-IN"/>
          </a:p>
        </p:txBody>
      </p:sp>
      <p:sp>
        <p:nvSpPr>
          <p:cNvPr id="5" name="Footer Placeholder 4">
            <a:extLst>
              <a:ext uri="{FF2B5EF4-FFF2-40B4-BE49-F238E27FC236}">
                <a16:creationId xmlns:a16="http://schemas.microsoft.com/office/drawing/2014/main" id="{58F19985-0B56-8B67-826D-F1F5CEE12F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58A86F-81BC-F369-F6F8-BF6B134D3B99}"/>
              </a:ext>
            </a:extLst>
          </p:cNvPr>
          <p:cNvSpPr>
            <a:spLocks noGrp="1"/>
          </p:cNvSpPr>
          <p:nvPr>
            <p:ph type="sldNum" sz="quarter" idx="12"/>
          </p:nvPr>
        </p:nvSpPr>
        <p:spPr/>
        <p:txBody>
          <a:bodyPr/>
          <a:lstStyle/>
          <a:p>
            <a:fld id="{6C1DB249-DDD4-4585-9F61-E7C5D194A060}" type="slidenum">
              <a:rPr lang="en-IN" smtClean="0"/>
              <a:t>‹#›</a:t>
            </a:fld>
            <a:endParaRPr lang="en-IN"/>
          </a:p>
        </p:txBody>
      </p:sp>
    </p:spTree>
    <p:extLst>
      <p:ext uri="{BB962C8B-B14F-4D97-AF65-F5344CB8AC3E}">
        <p14:creationId xmlns:p14="http://schemas.microsoft.com/office/powerpoint/2010/main" val="622670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A58D-A0AB-29AA-F831-BB5CF7686F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5D07E4-77A9-5B0A-7F67-30CE09D0F70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6CC68E-92F9-4F51-6A9C-AA6F7DA635F8}"/>
              </a:ext>
            </a:extLst>
          </p:cNvPr>
          <p:cNvSpPr>
            <a:spLocks noGrp="1"/>
          </p:cNvSpPr>
          <p:nvPr>
            <p:ph type="dt" sz="half" idx="10"/>
          </p:nvPr>
        </p:nvSpPr>
        <p:spPr/>
        <p:txBody>
          <a:bodyPr/>
          <a:lstStyle/>
          <a:p>
            <a:fld id="{83BB57E1-E333-42A2-9C6D-B8CC39433C69}" type="datetimeFigureOut">
              <a:rPr lang="en-IN" smtClean="0"/>
              <a:t>13-05-2024</a:t>
            </a:fld>
            <a:endParaRPr lang="en-IN"/>
          </a:p>
        </p:txBody>
      </p:sp>
      <p:sp>
        <p:nvSpPr>
          <p:cNvPr id="5" name="Footer Placeholder 4">
            <a:extLst>
              <a:ext uri="{FF2B5EF4-FFF2-40B4-BE49-F238E27FC236}">
                <a16:creationId xmlns:a16="http://schemas.microsoft.com/office/drawing/2014/main" id="{4A8ECDD1-90A5-4714-37AD-D52767AAC2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A40B3A-A115-2EC2-C797-20DE8B7112BD}"/>
              </a:ext>
            </a:extLst>
          </p:cNvPr>
          <p:cNvSpPr>
            <a:spLocks noGrp="1"/>
          </p:cNvSpPr>
          <p:nvPr>
            <p:ph type="sldNum" sz="quarter" idx="12"/>
          </p:nvPr>
        </p:nvSpPr>
        <p:spPr/>
        <p:txBody>
          <a:bodyPr/>
          <a:lstStyle/>
          <a:p>
            <a:fld id="{6C1DB249-DDD4-4585-9F61-E7C5D194A060}" type="slidenum">
              <a:rPr lang="en-IN" smtClean="0"/>
              <a:t>‹#›</a:t>
            </a:fld>
            <a:endParaRPr lang="en-IN"/>
          </a:p>
        </p:txBody>
      </p:sp>
    </p:spTree>
    <p:extLst>
      <p:ext uri="{BB962C8B-B14F-4D97-AF65-F5344CB8AC3E}">
        <p14:creationId xmlns:p14="http://schemas.microsoft.com/office/powerpoint/2010/main" val="3691395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808C4-7765-0F8D-59E0-3055337D1B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C4D32F-0D51-EBE7-3009-8BB2821831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7C676D-6114-A119-FEC2-6BC281053B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E823A3-02EC-4AC4-B9A6-DE142EC4240A}"/>
              </a:ext>
            </a:extLst>
          </p:cNvPr>
          <p:cNvSpPr>
            <a:spLocks noGrp="1"/>
          </p:cNvSpPr>
          <p:nvPr>
            <p:ph type="dt" sz="half" idx="10"/>
          </p:nvPr>
        </p:nvSpPr>
        <p:spPr/>
        <p:txBody>
          <a:bodyPr/>
          <a:lstStyle/>
          <a:p>
            <a:fld id="{83BB57E1-E333-42A2-9C6D-B8CC39433C69}" type="datetimeFigureOut">
              <a:rPr lang="en-IN" smtClean="0"/>
              <a:t>13-05-2024</a:t>
            </a:fld>
            <a:endParaRPr lang="en-IN"/>
          </a:p>
        </p:txBody>
      </p:sp>
      <p:sp>
        <p:nvSpPr>
          <p:cNvPr id="6" name="Footer Placeholder 5">
            <a:extLst>
              <a:ext uri="{FF2B5EF4-FFF2-40B4-BE49-F238E27FC236}">
                <a16:creationId xmlns:a16="http://schemas.microsoft.com/office/drawing/2014/main" id="{951B3950-2D6D-F05F-1215-E984570509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EFA6D5-182B-2021-4602-CADB612CC15B}"/>
              </a:ext>
            </a:extLst>
          </p:cNvPr>
          <p:cNvSpPr>
            <a:spLocks noGrp="1"/>
          </p:cNvSpPr>
          <p:nvPr>
            <p:ph type="sldNum" sz="quarter" idx="12"/>
          </p:nvPr>
        </p:nvSpPr>
        <p:spPr/>
        <p:txBody>
          <a:bodyPr/>
          <a:lstStyle/>
          <a:p>
            <a:fld id="{6C1DB249-DDD4-4585-9F61-E7C5D194A060}" type="slidenum">
              <a:rPr lang="en-IN" smtClean="0"/>
              <a:t>‹#›</a:t>
            </a:fld>
            <a:endParaRPr lang="en-IN"/>
          </a:p>
        </p:txBody>
      </p:sp>
    </p:spTree>
    <p:extLst>
      <p:ext uri="{BB962C8B-B14F-4D97-AF65-F5344CB8AC3E}">
        <p14:creationId xmlns:p14="http://schemas.microsoft.com/office/powerpoint/2010/main" val="3555374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4531-CF17-6B72-83D2-2EBAAFD9EE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860E04-A622-BEFE-2180-BEEF7FE9BB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661601-F9F0-2378-9065-911EDD2A72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FCB675-83C5-2050-093C-A97953471A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3AC949-D64D-8328-123A-E23E5206E8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6150CD-C54F-1DB5-2E24-43ECD28403AE}"/>
              </a:ext>
            </a:extLst>
          </p:cNvPr>
          <p:cNvSpPr>
            <a:spLocks noGrp="1"/>
          </p:cNvSpPr>
          <p:nvPr>
            <p:ph type="dt" sz="half" idx="10"/>
          </p:nvPr>
        </p:nvSpPr>
        <p:spPr/>
        <p:txBody>
          <a:bodyPr/>
          <a:lstStyle/>
          <a:p>
            <a:fld id="{83BB57E1-E333-42A2-9C6D-B8CC39433C69}" type="datetimeFigureOut">
              <a:rPr lang="en-IN" smtClean="0"/>
              <a:t>13-05-2024</a:t>
            </a:fld>
            <a:endParaRPr lang="en-IN"/>
          </a:p>
        </p:txBody>
      </p:sp>
      <p:sp>
        <p:nvSpPr>
          <p:cNvPr id="8" name="Footer Placeholder 7">
            <a:extLst>
              <a:ext uri="{FF2B5EF4-FFF2-40B4-BE49-F238E27FC236}">
                <a16:creationId xmlns:a16="http://schemas.microsoft.com/office/drawing/2014/main" id="{FE8915BA-A601-AB37-3A1C-9317CC4353B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B33D35-3388-3B32-757A-807E9B248C80}"/>
              </a:ext>
            </a:extLst>
          </p:cNvPr>
          <p:cNvSpPr>
            <a:spLocks noGrp="1"/>
          </p:cNvSpPr>
          <p:nvPr>
            <p:ph type="sldNum" sz="quarter" idx="12"/>
          </p:nvPr>
        </p:nvSpPr>
        <p:spPr/>
        <p:txBody>
          <a:bodyPr/>
          <a:lstStyle/>
          <a:p>
            <a:fld id="{6C1DB249-DDD4-4585-9F61-E7C5D194A060}" type="slidenum">
              <a:rPr lang="en-IN" smtClean="0"/>
              <a:t>‹#›</a:t>
            </a:fld>
            <a:endParaRPr lang="en-IN"/>
          </a:p>
        </p:txBody>
      </p:sp>
    </p:spTree>
    <p:extLst>
      <p:ext uri="{BB962C8B-B14F-4D97-AF65-F5344CB8AC3E}">
        <p14:creationId xmlns:p14="http://schemas.microsoft.com/office/powerpoint/2010/main" val="2460310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14F65-3D36-38C2-168D-1F8ADBBD0A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6C0FEA8-BA0C-10A2-FF6C-FBED67E7DFCC}"/>
              </a:ext>
            </a:extLst>
          </p:cNvPr>
          <p:cNvSpPr>
            <a:spLocks noGrp="1"/>
          </p:cNvSpPr>
          <p:nvPr>
            <p:ph type="dt" sz="half" idx="10"/>
          </p:nvPr>
        </p:nvSpPr>
        <p:spPr/>
        <p:txBody>
          <a:bodyPr/>
          <a:lstStyle/>
          <a:p>
            <a:fld id="{83BB57E1-E333-42A2-9C6D-B8CC39433C69}" type="datetimeFigureOut">
              <a:rPr lang="en-IN" smtClean="0"/>
              <a:t>13-05-2024</a:t>
            </a:fld>
            <a:endParaRPr lang="en-IN"/>
          </a:p>
        </p:txBody>
      </p:sp>
      <p:sp>
        <p:nvSpPr>
          <p:cNvPr id="4" name="Footer Placeholder 3">
            <a:extLst>
              <a:ext uri="{FF2B5EF4-FFF2-40B4-BE49-F238E27FC236}">
                <a16:creationId xmlns:a16="http://schemas.microsoft.com/office/drawing/2014/main" id="{D256AB42-C51D-47A0-4D2C-5C968C385A1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DAA84E-BF72-D7B8-1042-AE610F574A2D}"/>
              </a:ext>
            </a:extLst>
          </p:cNvPr>
          <p:cNvSpPr>
            <a:spLocks noGrp="1"/>
          </p:cNvSpPr>
          <p:nvPr>
            <p:ph type="sldNum" sz="quarter" idx="12"/>
          </p:nvPr>
        </p:nvSpPr>
        <p:spPr/>
        <p:txBody>
          <a:bodyPr/>
          <a:lstStyle/>
          <a:p>
            <a:fld id="{6C1DB249-DDD4-4585-9F61-E7C5D194A060}" type="slidenum">
              <a:rPr lang="en-IN" smtClean="0"/>
              <a:t>‹#›</a:t>
            </a:fld>
            <a:endParaRPr lang="en-IN"/>
          </a:p>
        </p:txBody>
      </p:sp>
    </p:spTree>
    <p:extLst>
      <p:ext uri="{BB962C8B-B14F-4D97-AF65-F5344CB8AC3E}">
        <p14:creationId xmlns:p14="http://schemas.microsoft.com/office/powerpoint/2010/main" val="3719033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CDEA6D-599E-9BD3-A279-4B1A655852B6}"/>
              </a:ext>
            </a:extLst>
          </p:cNvPr>
          <p:cNvSpPr>
            <a:spLocks noGrp="1"/>
          </p:cNvSpPr>
          <p:nvPr>
            <p:ph type="dt" sz="half" idx="10"/>
          </p:nvPr>
        </p:nvSpPr>
        <p:spPr/>
        <p:txBody>
          <a:bodyPr/>
          <a:lstStyle/>
          <a:p>
            <a:fld id="{83BB57E1-E333-42A2-9C6D-B8CC39433C69}" type="datetimeFigureOut">
              <a:rPr lang="en-IN" smtClean="0"/>
              <a:t>13-05-2024</a:t>
            </a:fld>
            <a:endParaRPr lang="en-IN"/>
          </a:p>
        </p:txBody>
      </p:sp>
      <p:sp>
        <p:nvSpPr>
          <p:cNvPr id="3" name="Footer Placeholder 2">
            <a:extLst>
              <a:ext uri="{FF2B5EF4-FFF2-40B4-BE49-F238E27FC236}">
                <a16:creationId xmlns:a16="http://schemas.microsoft.com/office/drawing/2014/main" id="{481D1B5B-9063-6208-6EDF-30D134242D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EB71217-D9A3-B3AD-475E-DC09FCB920C3}"/>
              </a:ext>
            </a:extLst>
          </p:cNvPr>
          <p:cNvSpPr>
            <a:spLocks noGrp="1"/>
          </p:cNvSpPr>
          <p:nvPr>
            <p:ph type="sldNum" sz="quarter" idx="12"/>
          </p:nvPr>
        </p:nvSpPr>
        <p:spPr/>
        <p:txBody>
          <a:bodyPr/>
          <a:lstStyle/>
          <a:p>
            <a:fld id="{6C1DB249-DDD4-4585-9F61-E7C5D194A060}" type="slidenum">
              <a:rPr lang="en-IN" smtClean="0"/>
              <a:t>‹#›</a:t>
            </a:fld>
            <a:endParaRPr lang="en-IN"/>
          </a:p>
        </p:txBody>
      </p:sp>
    </p:spTree>
    <p:extLst>
      <p:ext uri="{BB962C8B-B14F-4D97-AF65-F5344CB8AC3E}">
        <p14:creationId xmlns:p14="http://schemas.microsoft.com/office/powerpoint/2010/main" val="16799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8CFBC-51BE-126B-5CC6-BE632C4AAB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B1755F-1C0B-C6B5-6944-56EA3B19B3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0A18AD-BD33-A477-F41B-7780EFBFA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D6DA86-2DF6-0A2B-2D18-CB4485C17BDB}"/>
              </a:ext>
            </a:extLst>
          </p:cNvPr>
          <p:cNvSpPr>
            <a:spLocks noGrp="1"/>
          </p:cNvSpPr>
          <p:nvPr>
            <p:ph type="dt" sz="half" idx="10"/>
          </p:nvPr>
        </p:nvSpPr>
        <p:spPr/>
        <p:txBody>
          <a:bodyPr/>
          <a:lstStyle/>
          <a:p>
            <a:fld id="{83BB57E1-E333-42A2-9C6D-B8CC39433C69}" type="datetimeFigureOut">
              <a:rPr lang="en-IN" smtClean="0"/>
              <a:t>13-05-2024</a:t>
            </a:fld>
            <a:endParaRPr lang="en-IN"/>
          </a:p>
        </p:txBody>
      </p:sp>
      <p:sp>
        <p:nvSpPr>
          <p:cNvPr id="6" name="Footer Placeholder 5">
            <a:extLst>
              <a:ext uri="{FF2B5EF4-FFF2-40B4-BE49-F238E27FC236}">
                <a16:creationId xmlns:a16="http://schemas.microsoft.com/office/drawing/2014/main" id="{59E18BAD-96BB-0420-828F-8561E522E8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793CCE-76C1-1535-47E8-493F2C048185}"/>
              </a:ext>
            </a:extLst>
          </p:cNvPr>
          <p:cNvSpPr>
            <a:spLocks noGrp="1"/>
          </p:cNvSpPr>
          <p:nvPr>
            <p:ph type="sldNum" sz="quarter" idx="12"/>
          </p:nvPr>
        </p:nvSpPr>
        <p:spPr/>
        <p:txBody>
          <a:bodyPr/>
          <a:lstStyle/>
          <a:p>
            <a:fld id="{6C1DB249-DDD4-4585-9F61-E7C5D194A060}" type="slidenum">
              <a:rPr lang="en-IN" smtClean="0"/>
              <a:t>‹#›</a:t>
            </a:fld>
            <a:endParaRPr lang="en-IN"/>
          </a:p>
        </p:txBody>
      </p:sp>
    </p:spTree>
    <p:extLst>
      <p:ext uri="{BB962C8B-B14F-4D97-AF65-F5344CB8AC3E}">
        <p14:creationId xmlns:p14="http://schemas.microsoft.com/office/powerpoint/2010/main" val="26643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89778-1F35-B677-6907-E0D628D03B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7B22AD-F2CA-A1DA-0A1D-DAEF4E5C77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61A5372-F5B5-DDD7-45DF-43CD4C1413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04F81A-EFF3-37B8-AF3C-C75C00DCE85B}"/>
              </a:ext>
            </a:extLst>
          </p:cNvPr>
          <p:cNvSpPr>
            <a:spLocks noGrp="1"/>
          </p:cNvSpPr>
          <p:nvPr>
            <p:ph type="dt" sz="half" idx="10"/>
          </p:nvPr>
        </p:nvSpPr>
        <p:spPr/>
        <p:txBody>
          <a:bodyPr/>
          <a:lstStyle/>
          <a:p>
            <a:fld id="{83BB57E1-E333-42A2-9C6D-B8CC39433C69}" type="datetimeFigureOut">
              <a:rPr lang="en-IN" smtClean="0"/>
              <a:t>13-05-2024</a:t>
            </a:fld>
            <a:endParaRPr lang="en-IN"/>
          </a:p>
        </p:txBody>
      </p:sp>
      <p:sp>
        <p:nvSpPr>
          <p:cNvPr id="6" name="Footer Placeholder 5">
            <a:extLst>
              <a:ext uri="{FF2B5EF4-FFF2-40B4-BE49-F238E27FC236}">
                <a16:creationId xmlns:a16="http://schemas.microsoft.com/office/drawing/2014/main" id="{D998EFCF-9C76-9F0A-EE27-AE61B31D7E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5653E6-39AB-B931-7FDD-4D9A25D56E49}"/>
              </a:ext>
            </a:extLst>
          </p:cNvPr>
          <p:cNvSpPr>
            <a:spLocks noGrp="1"/>
          </p:cNvSpPr>
          <p:nvPr>
            <p:ph type="sldNum" sz="quarter" idx="12"/>
          </p:nvPr>
        </p:nvSpPr>
        <p:spPr/>
        <p:txBody>
          <a:bodyPr/>
          <a:lstStyle/>
          <a:p>
            <a:fld id="{6C1DB249-DDD4-4585-9F61-E7C5D194A060}" type="slidenum">
              <a:rPr lang="en-IN" smtClean="0"/>
              <a:t>‹#›</a:t>
            </a:fld>
            <a:endParaRPr lang="en-IN"/>
          </a:p>
        </p:txBody>
      </p:sp>
    </p:spTree>
    <p:extLst>
      <p:ext uri="{BB962C8B-B14F-4D97-AF65-F5344CB8AC3E}">
        <p14:creationId xmlns:p14="http://schemas.microsoft.com/office/powerpoint/2010/main" val="2657383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EA8DD6-0783-75A5-897F-4D82C2F2B9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63D868-1A02-B3F6-33AE-CBE0840905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2203A3-8B2F-D2C8-C646-0E34323B80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3BB57E1-E333-42A2-9C6D-B8CC39433C69}" type="datetimeFigureOut">
              <a:rPr lang="en-IN" smtClean="0"/>
              <a:t>13-05-2024</a:t>
            </a:fld>
            <a:endParaRPr lang="en-IN"/>
          </a:p>
        </p:txBody>
      </p:sp>
      <p:sp>
        <p:nvSpPr>
          <p:cNvPr id="5" name="Footer Placeholder 4">
            <a:extLst>
              <a:ext uri="{FF2B5EF4-FFF2-40B4-BE49-F238E27FC236}">
                <a16:creationId xmlns:a16="http://schemas.microsoft.com/office/drawing/2014/main" id="{4E4ABFFC-4A4A-5830-984C-9740836E13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A978680-5D04-51E1-4B53-FC698D88BF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C1DB249-DDD4-4585-9F61-E7C5D194A060}" type="slidenum">
              <a:rPr lang="en-IN" smtClean="0"/>
              <a:t>‹#›</a:t>
            </a:fld>
            <a:endParaRPr lang="en-IN"/>
          </a:p>
        </p:txBody>
      </p:sp>
    </p:spTree>
    <p:extLst>
      <p:ext uri="{BB962C8B-B14F-4D97-AF65-F5344CB8AC3E}">
        <p14:creationId xmlns:p14="http://schemas.microsoft.com/office/powerpoint/2010/main" val="2084371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circle with a black and white logo&#10;&#10;Description automatically generated">
            <a:extLst>
              <a:ext uri="{FF2B5EF4-FFF2-40B4-BE49-F238E27FC236}">
                <a16:creationId xmlns:a16="http://schemas.microsoft.com/office/drawing/2014/main" id="{D7D45224-6784-DD99-4453-83D61754D0BF}"/>
              </a:ext>
            </a:extLst>
          </p:cNvPr>
          <p:cNvPicPr>
            <a:picLocks noChangeAspect="1"/>
          </p:cNvPicPr>
          <p:nvPr/>
        </p:nvPicPr>
        <p:blipFill rotWithShape="1">
          <a:blip r:embed="rId2">
            <a:extLst>
              <a:ext uri="{28A0092B-C50C-407E-A947-70E740481C1C}">
                <a14:useLocalDpi xmlns:a14="http://schemas.microsoft.com/office/drawing/2010/main" val="0"/>
              </a:ext>
            </a:extLst>
          </a:blip>
          <a:srcRect l="4072" t="1294" r="25757" b="12"/>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373094-8C97-7218-3DD3-8471CAA0C380}"/>
              </a:ext>
            </a:extLst>
          </p:cNvPr>
          <p:cNvSpPr>
            <a:spLocks noGrp="1"/>
          </p:cNvSpPr>
          <p:nvPr>
            <p:ph type="ctrTitle"/>
          </p:nvPr>
        </p:nvSpPr>
        <p:spPr>
          <a:xfrm>
            <a:off x="342623" y="147476"/>
            <a:ext cx="4023360" cy="3204134"/>
          </a:xfrm>
        </p:spPr>
        <p:txBody>
          <a:bodyPr anchor="b">
            <a:normAutofit/>
          </a:bodyPr>
          <a:lstStyle/>
          <a:p>
            <a:pPr algn="l"/>
            <a:r>
              <a:rPr lang="en-GB" sz="4800" dirty="0">
                <a:solidFill>
                  <a:schemeClr val="bg1"/>
                </a:solidFill>
              </a:rPr>
              <a:t>Spotify Data Analysis And Visualization.</a:t>
            </a:r>
            <a:endParaRPr lang="en-IN" sz="4800" dirty="0">
              <a:solidFill>
                <a:schemeClr val="bg1"/>
              </a:solidFill>
            </a:endParaRPr>
          </a:p>
        </p:txBody>
      </p:sp>
      <p:sp>
        <p:nvSpPr>
          <p:cNvPr id="3" name="Subtitle 2">
            <a:extLst>
              <a:ext uri="{FF2B5EF4-FFF2-40B4-BE49-F238E27FC236}">
                <a16:creationId xmlns:a16="http://schemas.microsoft.com/office/drawing/2014/main" id="{41C93005-251D-C7D9-17E6-7EBFCE6D6DBF}"/>
              </a:ext>
            </a:extLst>
          </p:cNvPr>
          <p:cNvSpPr>
            <a:spLocks noGrp="1"/>
          </p:cNvSpPr>
          <p:nvPr>
            <p:ph type="subTitle" idx="1"/>
          </p:nvPr>
        </p:nvSpPr>
        <p:spPr>
          <a:xfrm>
            <a:off x="342623" y="3506391"/>
            <a:ext cx="6646006" cy="2861752"/>
          </a:xfrm>
        </p:spPr>
        <p:txBody>
          <a:bodyPr>
            <a:normAutofit fontScale="92500" lnSpcReduction="10000"/>
          </a:bodyPr>
          <a:lstStyle/>
          <a:p>
            <a:pPr algn="l"/>
            <a:r>
              <a:rPr lang="en-GB" sz="2000" dirty="0">
                <a:solidFill>
                  <a:schemeClr val="bg1"/>
                </a:solidFill>
              </a:rPr>
              <a:t>Subject : ALY 6140</a:t>
            </a:r>
          </a:p>
          <a:p>
            <a:pPr algn="l"/>
            <a:r>
              <a:rPr lang="en-GB" sz="2000" dirty="0">
                <a:solidFill>
                  <a:schemeClr val="bg1"/>
                </a:solidFill>
              </a:rPr>
              <a:t>Capstone 1 :</a:t>
            </a:r>
          </a:p>
          <a:p>
            <a:pPr algn="l"/>
            <a:r>
              <a:rPr lang="en-GB" sz="2000" dirty="0" err="1">
                <a:solidFill>
                  <a:schemeClr val="bg1"/>
                </a:solidFill>
              </a:rPr>
              <a:t>Asritha</a:t>
            </a:r>
            <a:r>
              <a:rPr lang="en-GB" sz="2000" dirty="0">
                <a:solidFill>
                  <a:schemeClr val="bg1"/>
                </a:solidFill>
              </a:rPr>
              <a:t> Mantri</a:t>
            </a:r>
          </a:p>
          <a:p>
            <a:pPr algn="l"/>
            <a:r>
              <a:rPr lang="en-GB" sz="2000" dirty="0">
                <a:solidFill>
                  <a:schemeClr val="bg1"/>
                </a:solidFill>
              </a:rPr>
              <a:t>Prabhakar Elavala</a:t>
            </a:r>
          </a:p>
          <a:p>
            <a:pPr algn="l"/>
            <a:r>
              <a:rPr lang="en-GB" sz="2000" dirty="0">
                <a:solidFill>
                  <a:schemeClr val="bg1"/>
                </a:solidFill>
              </a:rPr>
              <a:t>Dinesh </a:t>
            </a:r>
            <a:r>
              <a:rPr lang="en-GB" sz="2000" dirty="0" err="1">
                <a:solidFill>
                  <a:schemeClr val="bg1"/>
                </a:solidFill>
              </a:rPr>
              <a:t>Kothapalli</a:t>
            </a:r>
            <a:endParaRPr lang="en-GB" sz="2000" dirty="0">
              <a:solidFill>
                <a:schemeClr val="bg1"/>
              </a:solidFill>
            </a:endParaRPr>
          </a:p>
          <a:p>
            <a:pPr algn="l"/>
            <a:r>
              <a:rPr lang="en-GB" sz="2000" dirty="0">
                <a:solidFill>
                  <a:schemeClr val="bg1"/>
                </a:solidFill>
              </a:rPr>
              <a:t>Harshitha </a:t>
            </a:r>
            <a:r>
              <a:rPr lang="en-GB" sz="2000" dirty="0" err="1">
                <a:solidFill>
                  <a:schemeClr val="bg1"/>
                </a:solidFill>
              </a:rPr>
              <a:t>Pasupuletty</a:t>
            </a:r>
            <a:endParaRPr lang="en-GB" sz="2000" dirty="0">
              <a:solidFill>
                <a:schemeClr val="bg1"/>
              </a:solidFill>
            </a:endParaRPr>
          </a:p>
          <a:p>
            <a:pPr algn="l"/>
            <a:endParaRPr lang="en-GB" sz="2000" dirty="0">
              <a:solidFill>
                <a:schemeClr val="bg1"/>
              </a:solidFill>
            </a:endParaRPr>
          </a:p>
          <a:p>
            <a:pPr algn="l"/>
            <a:r>
              <a:rPr lang="en-GB" sz="2000" dirty="0">
                <a:solidFill>
                  <a:schemeClr val="bg1"/>
                </a:solidFill>
              </a:rPr>
              <a:t>Professor : Zhi He</a:t>
            </a:r>
          </a:p>
          <a:p>
            <a:pPr algn="l"/>
            <a:endParaRPr lang="en-GB" sz="2000" dirty="0">
              <a:solidFill>
                <a:schemeClr val="bg1"/>
              </a:solidFill>
            </a:endParaRPr>
          </a:p>
          <a:p>
            <a:pPr algn="l"/>
            <a:endParaRPr lang="en-IN" sz="2000" dirty="0">
              <a:solidFill>
                <a:schemeClr val="bg1"/>
              </a:solidFill>
            </a:endParaRP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32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525418-7432-257E-468A-48577C25A91B}"/>
              </a:ext>
            </a:extLst>
          </p:cNvPr>
          <p:cNvSpPr>
            <a:spLocks noGrp="1"/>
          </p:cNvSpPr>
          <p:nvPr>
            <p:ph type="title"/>
          </p:nvPr>
        </p:nvSpPr>
        <p:spPr>
          <a:xfrm>
            <a:off x="0" y="-28775"/>
            <a:ext cx="4044192" cy="1239012"/>
          </a:xfrm>
        </p:spPr>
        <p:txBody>
          <a:bodyPr anchor="ctr">
            <a:normAutofit/>
          </a:bodyPr>
          <a:lstStyle/>
          <a:p>
            <a:r>
              <a:rPr lang="en-GB" sz="2800" dirty="0">
                <a:latin typeface="Times New Roman" panose="02020603050405020304" pitchFamily="18" charset="0"/>
                <a:cs typeface="Times New Roman" panose="02020603050405020304" pitchFamily="18" charset="0"/>
              </a:rPr>
              <a:t>Histogram Of Residuals :</a:t>
            </a:r>
            <a:endParaRPr lang="en-IN" sz="2800" dirty="0">
              <a:latin typeface="Times New Roman" panose="02020603050405020304" pitchFamily="18" charset="0"/>
              <a:cs typeface="Times New Roman" panose="02020603050405020304" pitchFamily="18" charset="0"/>
            </a:endParaRPr>
          </a:p>
        </p:txBody>
      </p:sp>
      <p:sp>
        <p:nvSpPr>
          <p:cNvPr id="45" name="Rectangle 4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6" name="Rectangle 4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DA9CD72A-EFB7-DB7C-788F-3F234EE31C00}"/>
              </a:ext>
            </a:extLst>
          </p:cNvPr>
          <p:cNvSpPr>
            <a:spLocks noGrp="1"/>
          </p:cNvSpPr>
          <p:nvPr>
            <p:ph idx="1"/>
          </p:nvPr>
        </p:nvSpPr>
        <p:spPr>
          <a:xfrm>
            <a:off x="137159" y="1208314"/>
            <a:ext cx="4532812" cy="5562600"/>
          </a:xfrm>
        </p:spPr>
        <p:txBody>
          <a:bodyPr anchor="t">
            <a:normAutofit/>
          </a:bodyPr>
          <a:lstStyle/>
          <a:p>
            <a:pPr algn="just">
              <a:buFont typeface="Arial" panose="020B0604020202020204" pitchFamily="34" charset="0"/>
              <a:buChar char="•"/>
            </a:pPr>
            <a:r>
              <a:rPr lang="en-GB"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Normality</a:t>
            </a:r>
            <a:r>
              <a:rPr lang="en-GB"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fit of the curve to the histogram indicates how normally distributed the residuals are. In regression analysis, ideally, residuals should be normally distributed which suggests that the model does not suffer from heteroscedasticity or non-linearity issues, and that the model parameters are efficiently estimated.</a:t>
            </a:r>
          </a:p>
          <a:p>
            <a:pPr>
              <a:buFont typeface="Arial" panose="020B0604020202020204" pitchFamily="34" charset="0"/>
              <a:buChar char="•"/>
            </a:pPr>
            <a:r>
              <a:rPr lang="en-GB" sz="1800" b="1" i="0" dirty="0" err="1">
                <a:solidFill>
                  <a:srgbClr val="0D0D0D"/>
                </a:solidFill>
                <a:effectLst/>
                <a:highlight>
                  <a:srgbClr val="FFFFFF"/>
                </a:highlight>
                <a:latin typeface="Times New Roman" panose="02020603050405020304" pitchFamily="18" charset="0"/>
                <a:cs typeface="Times New Roman" panose="02020603050405020304" pitchFamily="18" charset="0"/>
              </a:rPr>
              <a:t>Centering</a:t>
            </a:r>
            <a:r>
              <a:rPr lang="en-GB"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distribution appears </a:t>
            </a:r>
            <a:r>
              <a:rPr lang="en-GB" sz="18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centered</a:t>
            </a:r>
            <a:r>
              <a:rPr lang="en-GB"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around zero, which is ideal. It suggests that the model does not systematically overpredict or underpredict.</a:t>
            </a:r>
          </a:p>
          <a:p>
            <a:pPr>
              <a:buFont typeface="Arial" panose="020B0604020202020204" pitchFamily="34" charset="0"/>
              <a:buChar char="•"/>
            </a:pPr>
            <a:r>
              <a:rPr lang="en-GB"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Skewness and Outliers</a:t>
            </a:r>
            <a:r>
              <a:rPr lang="en-GB"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plot appears slightly right-skewed, indicating more frequent overpredictions than underpredictions. Additionally, there are more extreme values on the right side of the plot, suggesting potential outliers in the positive direction.</a:t>
            </a:r>
          </a:p>
          <a:p>
            <a:endParaRPr lang="en-US" sz="1700" dirty="0"/>
          </a:p>
        </p:txBody>
      </p:sp>
      <p:pic>
        <p:nvPicPr>
          <p:cNvPr id="5" name="Content Placeholder 4" descr="A graph of a graph&#10;&#10;Description automatically generated">
            <a:extLst>
              <a:ext uri="{FF2B5EF4-FFF2-40B4-BE49-F238E27FC236}">
                <a16:creationId xmlns:a16="http://schemas.microsoft.com/office/drawing/2014/main" id="{3748379A-3013-4087-0F51-9D394641F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130" y="1073213"/>
            <a:ext cx="7361832" cy="4711573"/>
          </a:xfrm>
          <a:prstGeom prst="rect">
            <a:avLst/>
          </a:prstGeom>
        </p:spPr>
      </p:pic>
    </p:spTree>
    <p:extLst>
      <p:ext uri="{BB962C8B-B14F-4D97-AF65-F5344CB8AC3E}">
        <p14:creationId xmlns:p14="http://schemas.microsoft.com/office/powerpoint/2010/main" val="906332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E1ED-E02F-354D-8CFC-3A2880A9FDF8}"/>
              </a:ext>
            </a:extLst>
          </p:cNvPr>
          <p:cNvSpPr>
            <a:spLocks noGrp="1"/>
          </p:cNvSpPr>
          <p:nvPr>
            <p:ph type="title"/>
          </p:nvPr>
        </p:nvSpPr>
        <p:spPr>
          <a:xfrm>
            <a:off x="0" y="0"/>
            <a:ext cx="10515600" cy="1325563"/>
          </a:xfrm>
        </p:spPr>
        <p:txBody>
          <a:bodyPr/>
          <a:lstStyle/>
          <a:p>
            <a:r>
              <a:rPr lang="en-US" sz="4000" b="1" kern="100" dirty="0">
                <a:solidFill>
                  <a:srgbClr val="0D0D0D"/>
                </a:solidFill>
                <a:effectLst/>
                <a:latin typeface="Times New Roman" panose="02020603050405020304" pitchFamily="18" charset="0"/>
                <a:ea typeface="Times New Roman" panose="02020603050405020304" pitchFamily="18" charset="0"/>
              </a:rPr>
              <a:t>Classification Models</a:t>
            </a:r>
            <a:endParaRPr lang="en-IN" dirty="0"/>
          </a:p>
        </p:txBody>
      </p:sp>
      <p:graphicFrame>
        <p:nvGraphicFramePr>
          <p:cNvPr id="5" name="Content Placeholder 2">
            <a:extLst>
              <a:ext uri="{FF2B5EF4-FFF2-40B4-BE49-F238E27FC236}">
                <a16:creationId xmlns:a16="http://schemas.microsoft.com/office/drawing/2014/main" id="{0F3168CE-9684-5888-B544-C78594A35657}"/>
              </a:ext>
            </a:extLst>
          </p:cNvPr>
          <p:cNvGraphicFramePr>
            <a:graphicFrameLocks noGrp="1"/>
          </p:cNvGraphicFramePr>
          <p:nvPr>
            <p:ph idx="1"/>
            <p:extLst>
              <p:ext uri="{D42A27DB-BD31-4B8C-83A1-F6EECF244321}">
                <p14:modId xmlns:p14="http://schemas.microsoft.com/office/powerpoint/2010/main" val="638702000"/>
              </p:ext>
            </p:extLst>
          </p:nvPr>
        </p:nvGraphicFramePr>
        <p:xfrm>
          <a:off x="97971" y="1325563"/>
          <a:ext cx="11658599" cy="5347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5962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0545" y="146623"/>
            <a:ext cx="8584043" cy="691819"/>
          </a:xfrm>
          <a:prstGeom prst="rect">
            <a:avLst/>
          </a:prstGeom>
        </p:spPr>
        <p:txBody>
          <a:bodyPr vert="horz" wrap="square" lIns="0" tIns="14568" rIns="0" bIns="0" rtlCol="0" anchor="ctr">
            <a:spAutoFit/>
          </a:bodyPr>
          <a:lstStyle/>
          <a:p>
            <a:pPr marL="11206">
              <a:lnSpc>
                <a:spcPct val="100000"/>
              </a:lnSpc>
              <a:spcBef>
                <a:spcPts val="115"/>
              </a:spcBef>
            </a:pPr>
            <a:r>
              <a:rPr lang="en-IN" spc="4" dirty="0">
                <a:latin typeface="Times New Roman"/>
                <a:cs typeface="Times New Roman"/>
              </a:rPr>
              <a:t>Model Training &amp; Evaluation</a:t>
            </a:r>
            <a:endParaRPr spc="4" dirty="0">
              <a:latin typeface="Times New Roman"/>
              <a:cs typeface="Times New Roman"/>
            </a:endParaRPr>
          </a:p>
        </p:txBody>
      </p:sp>
      <p:sp>
        <p:nvSpPr>
          <p:cNvPr id="3" name="object 3"/>
          <p:cNvSpPr txBox="1"/>
          <p:nvPr/>
        </p:nvSpPr>
        <p:spPr>
          <a:xfrm>
            <a:off x="576944" y="751113"/>
            <a:ext cx="11615056" cy="5136712"/>
          </a:xfrm>
          <a:prstGeom prst="rect">
            <a:avLst/>
          </a:prstGeom>
        </p:spPr>
        <p:txBody>
          <a:bodyPr vert="horz" wrap="square" lIns="0" tIns="80122" rIns="0" bIns="0" rtlCol="0">
            <a:spAutoFit/>
          </a:bodyPr>
          <a:lstStyle/>
          <a:p>
            <a:pPr marL="177623" indent="-166416">
              <a:spcBef>
                <a:spcPts val="631"/>
              </a:spcBef>
              <a:buFont typeface="Arial MT"/>
              <a:buChar char="•"/>
              <a:tabLst>
                <a:tab pos="177623" algn="l"/>
              </a:tabLst>
            </a:pPr>
            <a:endParaRPr lang="en-IN" sz="2581" b="1" spc="6" baseline="1424" dirty="0">
              <a:latin typeface="Arial" panose="020B0604020202020204" pitchFamily="34" charset="0"/>
              <a:cs typeface="Arial" panose="020B0604020202020204" pitchFamily="34" charset="0"/>
            </a:endParaRPr>
          </a:p>
          <a:p>
            <a:pPr marL="177623" indent="-166416">
              <a:spcBef>
                <a:spcPts val="631"/>
              </a:spcBef>
              <a:buFont typeface="Arial MT"/>
              <a:buChar char="•"/>
              <a:tabLst>
                <a:tab pos="177623" algn="l"/>
              </a:tabLst>
            </a:pPr>
            <a:r>
              <a:rPr lang="en-IN" sz="4000" b="1" spc="6" baseline="1424" dirty="0">
                <a:latin typeface="Times New Roman" panose="02020603050405020304" pitchFamily="18" charset="0"/>
                <a:cs typeface="Times New Roman" panose="02020603050405020304" pitchFamily="18" charset="0"/>
              </a:rPr>
              <a:t>Model Training</a:t>
            </a:r>
            <a:r>
              <a:rPr sz="4000" b="1" spc="13" baseline="1424" dirty="0">
                <a:latin typeface="Times New Roman" panose="02020603050405020304" pitchFamily="18" charset="0"/>
                <a:cs typeface="Times New Roman" panose="02020603050405020304" pitchFamily="18" charset="0"/>
              </a:rPr>
              <a:t>:</a:t>
            </a:r>
            <a:endParaRPr lang="en-IN" sz="4000" b="1" spc="13" baseline="1424" dirty="0">
              <a:latin typeface="Times New Roman" panose="02020603050405020304" pitchFamily="18" charset="0"/>
              <a:cs typeface="Times New Roman" panose="02020603050405020304" pitchFamily="18" charset="0"/>
            </a:endParaRPr>
          </a:p>
          <a:p>
            <a:pPr marL="11206">
              <a:spcBef>
                <a:spcPts val="631"/>
              </a:spcBef>
              <a:tabLst>
                <a:tab pos="177623" algn="l"/>
              </a:tabLst>
            </a:pPr>
            <a:endParaRPr sz="2824" baseline="1424" dirty="0">
              <a:latin typeface="Arial" panose="020B0604020202020204" pitchFamily="34" charset="0"/>
              <a:cs typeface="Arial" panose="020B0604020202020204" pitchFamily="34" charset="0"/>
            </a:endParaRPr>
          </a:p>
          <a:p>
            <a:pPr marL="177062" marR="4483" indent="-166416">
              <a:lnSpc>
                <a:spcPts val="1509"/>
              </a:lnSpc>
              <a:spcBef>
                <a:spcPts val="737"/>
              </a:spcBef>
              <a:buAutoNum type="arabicPeriod"/>
              <a:tabLst>
                <a:tab pos="177623" algn="l"/>
              </a:tabLst>
            </a:pPr>
            <a:r>
              <a:rPr lang="en-IN" sz="2200" spc="-13" dirty="0">
                <a:latin typeface="Times New Roman" panose="02020603050405020304" pitchFamily="18" charset="0"/>
                <a:cs typeface="Times New Roman" panose="02020603050405020304" pitchFamily="18" charset="0"/>
              </a:rPr>
              <a:t> Split Data into 80% training and 20% testing using </a:t>
            </a:r>
            <a:r>
              <a:rPr lang="en-IN" sz="2200" b="1" spc="-13" dirty="0">
                <a:latin typeface="Times New Roman" panose="02020603050405020304" pitchFamily="18" charset="0"/>
                <a:cs typeface="Times New Roman" panose="02020603050405020304" pitchFamily="18" charset="0"/>
              </a:rPr>
              <a:t>‘</a:t>
            </a:r>
            <a:r>
              <a:rPr lang="en-IN" sz="2200" b="1" spc="-13" dirty="0" err="1">
                <a:latin typeface="Times New Roman" panose="02020603050405020304" pitchFamily="18" charset="0"/>
                <a:cs typeface="Times New Roman" panose="02020603050405020304" pitchFamily="18" charset="0"/>
              </a:rPr>
              <a:t>train_test_split</a:t>
            </a:r>
            <a:r>
              <a:rPr lang="en-IN" sz="2200" b="1" spc="-13" dirty="0">
                <a:latin typeface="Times New Roman" panose="02020603050405020304" pitchFamily="18" charset="0"/>
                <a:cs typeface="Times New Roman" panose="02020603050405020304" pitchFamily="18" charset="0"/>
              </a:rPr>
              <a:t>’</a:t>
            </a:r>
            <a:r>
              <a:rPr lang="en-IN" sz="2200" spc="-13" dirty="0">
                <a:latin typeface="Times New Roman" panose="02020603050405020304" pitchFamily="18" charset="0"/>
                <a:cs typeface="Times New Roman" panose="02020603050405020304" pitchFamily="18" charset="0"/>
              </a:rPr>
              <a:t>.</a:t>
            </a:r>
          </a:p>
          <a:p>
            <a:pPr marL="10646" marR="4483">
              <a:lnSpc>
                <a:spcPts val="1509"/>
              </a:lnSpc>
              <a:spcBef>
                <a:spcPts val="737"/>
              </a:spcBef>
              <a:tabLst>
                <a:tab pos="177623" algn="l"/>
              </a:tabLst>
            </a:pPr>
            <a:r>
              <a:rPr lang="en-IN" sz="1588" spc="-13" dirty="0">
                <a:latin typeface="Arial" panose="020B0604020202020204" pitchFamily="34" charset="0"/>
                <a:cs typeface="Arial" panose="020B0604020202020204" pitchFamily="34" charset="0"/>
              </a:rPr>
              <a:t> </a:t>
            </a:r>
            <a:endParaRPr lang="en-IN" sz="2200" spc="-13" dirty="0">
              <a:latin typeface="Times New Roman" panose="02020603050405020304" pitchFamily="18" charset="0"/>
              <a:cs typeface="Times New Roman" panose="02020603050405020304" pitchFamily="18" charset="0"/>
            </a:endParaRPr>
          </a:p>
          <a:p>
            <a:pPr marL="10646" marR="4483">
              <a:lnSpc>
                <a:spcPts val="1509"/>
              </a:lnSpc>
              <a:spcBef>
                <a:spcPts val="737"/>
              </a:spcBef>
              <a:tabLst>
                <a:tab pos="177623" algn="l"/>
              </a:tabLst>
            </a:pPr>
            <a:r>
              <a:rPr lang="en-IN" sz="2200" spc="-13" dirty="0">
                <a:latin typeface="Times New Roman" panose="02020603050405020304" pitchFamily="18" charset="0"/>
                <a:cs typeface="Times New Roman" panose="02020603050405020304" pitchFamily="18" charset="0"/>
              </a:rPr>
              <a:t>2. Trained a Logistic Regression model to predict song popularity based on </a:t>
            </a:r>
            <a:r>
              <a:rPr lang="en-IN" sz="2200" b="1" spc="-13" dirty="0">
                <a:latin typeface="Times New Roman" panose="02020603050405020304" pitchFamily="18" charset="0"/>
                <a:cs typeface="Times New Roman" panose="02020603050405020304" pitchFamily="18" charset="0"/>
              </a:rPr>
              <a:t>‘danceability</a:t>
            </a:r>
            <a:r>
              <a:rPr lang="en-IN" sz="2200" b="1" spc="-13" dirty="0">
                <a:latin typeface="Arial" panose="020B0604020202020204" pitchFamily="34" charset="0"/>
                <a:cs typeface="Arial" panose="020B0604020202020204" pitchFamily="34" charset="0"/>
              </a:rPr>
              <a:t>’</a:t>
            </a:r>
          </a:p>
          <a:p>
            <a:pPr marL="177062" marR="4483" indent="-166416">
              <a:lnSpc>
                <a:spcPts val="1509"/>
              </a:lnSpc>
              <a:spcBef>
                <a:spcPts val="737"/>
              </a:spcBef>
              <a:buAutoNum type="arabicPeriod"/>
              <a:tabLst>
                <a:tab pos="177623" algn="l"/>
              </a:tabLst>
            </a:pPr>
            <a:endParaRPr lang="en-IN" sz="1588" spc="-13" dirty="0">
              <a:latin typeface="Arial" panose="020B0604020202020204" pitchFamily="34" charset="0"/>
              <a:cs typeface="Arial" panose="020B0604020202020204" pitchFamily="34" charset="0"/>
            </a:endParaRPr>
          </a:p>
          <a:p>
            <a:pPr marL="10646" marR="4483">
              <a:lnSpc>
                <a:spcPts val="1509"/>
              </a:lnSpc>
              <a:spcBef>
                <a:spcPts val="737"/>
              </a:spcBef>
              <a:tabLst>
                <a:tab pos="177623" algn="l"/>
              </a:tabLst>
            </a:pPr>
            <a:endParaRPr sz="1588" dirty="0">
              <a:latin typeface="Arial" panose="020B0604020202020204" pitchFamily="34" charset="0"/>
              <a:cs typeface="Arial" panose="020B0604020202020204" pitchFamily="34" charset="0"/>
            </a:endParaRPr>
          </a:p>
          <a:p>
            <a:pPr marL="177623" indent="-166416">
              <a:spcBef>
                <a:spcPts val="490"/>
              </a:spcBef>
              <a:buFont typeface="Arial MT"/>
              <a:buChar char="•"/>
              <a:tabLst>
                <a:tab pos="177623" algn="l"/>
              </a:tabLst>
            </a:pPr>
            <a:r>
              <a:rPr lang="en-IN" sz="4000" b="1" spc="6" baseline="1424" dirty="0">
                <a:latin typeface="Times New Roman" panose="02020603050405020304" pitchFamily="18" charset="0"/>
                <a:cs typeface="Times New Roman" panose="02020603050405020304" pitchFamily="18" charset="0"/>
              </a:rPr>
              <a:t>Model Evaluations:</a:t>
            </a:r>
          </a:p>
          <a:p>
            <a:pPr marL="11206">
              <a:spcBef>
                <a:spcPts val="490"/>
              </a:spcBef>
              <a:tabLst>
                <a:tab pos="177623" algn="l"/>
              </a:tabLst>
            </a:pPr>
            <a:endParaRPr sz="2200" baseline="1424" dirty="0">
              <a:latin typeface="Times New Roman" panose="02020603050405020304" pitchFamily="18" charset="0"/>
              <a:cs typeface="Times New Roman" panose="02020603050405020304" pitchFamily="18" charset="0"/>
            </a:endParaRPr>
          </a:p>
          <a:p>
            <a:pPr marL="177062" marR="165296" indent="-166416">
              <a:lnSpc>
                <a:spcPts val="1500"/>
              </a:lnSpc>
              <a:spcBef>
                <a:spcPts val="706"/>
              </a:spcBef>
              <a:buFont typeface="Arial MT"/>
              <a:buChar char="•"/>
              <a:tabLst>
                <a:tab pos="177623" algn="l"/>
              </a:tabLst>
            </a:pPr>
            <a:r>
              <a:rPr lang="en-IN" sz="2200" spc="-4" dirty="0">
                <a:latin typeface="Times New Roman" panose="02020603050405020304" pitchFamily="18" charset="0"/>
                <a:cs typeface="Times New Roman" panose="02020603050405020304" pitchFamily="18" charset="0"/>
              </a:rPr>
              <a:t>Evaluated Model performance using classification metrics.</a:t>
            </a:r>
          </a:p>
          <a:p>
            <a:pPr marL="10646" marR="165296">
              <a:lnSpc>
                <a:spcPts val="1500"/>
              </a:lnSpc>
              <a:spcBef>
                <a:spcPts val="706"/>
              </a:spcBef>
              <a:tabLst>
                <a:tab pos="177623" algn="l"/>
              </a:tabLst>
            </a:pPr>
            <a:endParaRPr sz="1588" dirty="0">
              <a:latin typeface="Arial" panose="020B0604020202020204" pitchFamily="34" charset="0"/>
              <a:cs typeface="Arial" panose="020B0604020202020204" pitchFamily="34" charset="0"/>
            </a:endParaRPr>
          </a:p>
          <a:p>
            <a:pPr marL="177062" marR="87971" indent="-166416">
              <a:lnSpc>
                <a:spcPts val="1500"/>
              </a:lnSpc>
              <a:spcBef>
                <a:spcPts val="754"/>
              </a:spcBef>
              <a:buFont typeface="Arial MT"/>
              <a:buChar char="•"/>
              <a:tabLst>
                <a:tab pos="177623" algn="l"/>
              </a:tabLst>
            </a:pPr>
            <a:r>
              <a:rPr lang="en-US" sz="2200" b="1" spc="-4" dirty="0">
                <a:latin typeface="Times New Roman" panose="02020603050405020304" pitchFamily="18" charset="0"/>
                <a:cs typeface="Times New Roman" panose="02020603050405020304" pitchFamily="18" charset="0"/>
              </a:rPr>
              <a:t>Key Metrics: </a:t>
            </a:r>
            <a:r>
              <a:rPr lang="en-US" sz="2200" spc="-4" dirty="0">
                <a:latin typeface="Times New Roman" panose="02020603050405020304" pitchFamily="18" charset="0"/>
                <a:cs typeface="Times New Roman" panose="02020603050405020304" pitchFamily="18" charset="0"/>
              </a:rPr>
              <a:t>Accuracy (-52%), Precision, and Recall.</a:t>
            </a:r>
          </a:p>
          <a:p>
            <a:pPr marL="10646" marR="87971">
              <a:lnSpc>
                <a:spcPts val="1500"/>
              </a:lnSpc>
              <a:spcBef>
                <a:spcPts val="754"/>
              </a:spcBef>
              <a:tabLst>
                <a:tab pos="177623" algn="l"/>
              </a:tabLst>
            </a:pPr>
            <a:endParaRPr lang="en-US" sz="1588" b="1" spc="-4" dirty="0">
              <a:latin typeface="Arial" panose="020B0604020202020204" pitchFamily="34" charset="0"/>
              <a:cs typeface="Arial" panose="020B0604020202020204" pitchFamily="34" charset="0"/>
            </a:endParaRPr>
          </a:p>
          <a:p>
            <a:pPr marL="177062" marR="87971" indent="-166416">
              <a:lnSpc>
                <a:spcPts val="1500"/>
              </a:lnSpc>
              <a:spcBef>
                <a:spcPts val="754"/>
              </a:spcBef>
              <a:buFont typeface="Arial MT"/>
              <a:buChar char="•"/>
              <a:tabLst>
                <a:tab pos="177623" algn="l"/>
              </a:tabLst>
            </a:pPr>
            <a:r>
              <a:rPr lang="en-IN" sz="2200" b="1" spc="-22" dirty="0">
                <a:latin typeface="Times New Roman" panose="02020603050405020304" pitchFamily="18" charset="0"/>
                <a:cs typeface="Times New Roman" panose="02020603050405020304" pitchFamily="18" charset="0"/>
              </a:rPr>
              <a:t>Insights: </a:t>
            </a:r>
            <a:r>
              <a:rPr lang="en-IN" sz="2200" spc="-22" dirty="0">
                <a:latin typeface="Times New Roman" panose="02020603050405020304" pitchFamily="18" charset="0"/>
                <a:cs typeface="Times New Roman" panose="02020603050405020304" pitchFamily="18" charset="0"/>
              </a:rPr>
              <a:t>Moderate prediction capability, indicating danceability as a relevant but not exclusive</a:t>
            </a:r>
          </a:p>
          <a:p>
            <a:pPr marL="10646" marR="87971">
              <a:lnSpc>
                <a:spcPts val="1500"/>
              </a:lnSpc>
              <a:spcBef>
                <a:spcPts val="754"/>
              </a:spcBef>
              <a:tabLst>
                <a:tab pos="177623" algn="l"/>
              </a:tabLst>
            </a:pPr>
            <a:r>
              <a:rPr lang="en-IN" sz="2200" spc="-22" dirty="0">
                <a:latin typeface="Times New Roman" panose="02020603050405020304" pitchFamily="18" charset="0"/>
                <a:cs typeface="Times New Roman" panose="02020603050405020304" pitchFamily="18" charset="0"/>
              </a:rPr>
              <a:t> predictor of popularity.</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9487" y="-65314"/>
            <a:ext cx="8584043" cy="691819"/>
          </a:xfrm>
          <a:prstGeom prst="rect">
            <a:avLst/>
          </a:prstGeom>
        </p:spPr>
        <p:txBody>
          <a:bodyPr vert="horz" wrap="square" lIns="0" tIns="14568" rIns="0" bIns="0" rtlCol="0" anchor="ctr">
            <a:spAutoFit/>
          </a:bodyPr>
          <a:lstStyle/>
          <a:p>
            <a:pPr marL="11206">
              <a:lnSpc>
                <a:spcPct val="100000"/>
              </a:lnSpc>
              <a:spcBef>
                <a:spcPts val="115"/>
              </a:spcBef>
            </a:pPr>
            <a:r>
              <a:rPr lang="en-IN" spc="4" dirty="0">
                <a:latin typeface="Times New Roman"/>
                <a:cs typeface="Times New Roman"/>
              </a:rPr>
              <a:t>Visualization &amp; Insights</a:t>
            </a:r>
            <a:endParaRPr spc="4" dirty="0">
              <a:latin typeface="Times New Roman"/>
              <a:cs typeface="Times New Roman"/>
            </a:endParaRPr>
          </a:p>
        </p:txBody>
      </p:sp>
      <p:sp>
        <p:nvSpPr>
          <p:cNvPr id="3" name="object 3"/>
          <p:cNvSpPr txBox="1"/>
          <p:nvPr/>
        </p:nvSpPr>
        <p:spPr>
          <a:xfrm>
            <a:off x="185058" y="626504"/>
            <a:ext cx="6828543" cy="5135878"/>
          </a:xfrm>
          <a:prstGeom prst="rect">
            <a:avLst/>
          </a:prstGeom>
        </p:spPr>
        <p:txBody>
          <a:bodyPr vert="horz" wrap="square" lIns="0" tIns="80122" rIns="0" bIns="0" rtlCol="0">
            <a:spAutoFit/>
          </a:bodyPr>
          <a:lstStyle/>
          <a:p>
            <a:pPr marL="177623" indent="-166416">
              <a:spcBef>
                <a:spcPts val="631"/>
              </a:spcBef>
              <a:buFont typeface="Arial MT"/>
              <a:buChar char="•"/>
              <a:tabLst>
                <a:tab pos="177623" algn="l"/>
              </a:tabLst>
            </a:pPr>
            <a:endParaRPr lang="en-IN" sz="2581" b="1" spc="6" baseline="1424" dirty="0">
              <a:latin typeface="Times New Roman"/>
              <a:cs typeface="Times New Roman"/>
            </a:endParaRPr>
          </a:p>
          <a:p>
            <a:pPr marL="177623" indent="-166416">
              <a:spcBef>
                <a:spcPts val="631"/>
              </a:spcBef>
              <a:buFont typeface="Arial MT"/>
              <a:buChar char="•"/>
              <a:tabLst>
                <a:tab pos="177623" algn="l"/>
              </a:tabLst>
            </a:pPr>
            <a:r>
              <a:rPr lang="en-IN" sz="3600" b="1" spc="6" baseline="1424" dirty="0">
                <a:latin typeface="Times New Roman"/>
                <a:cs typeface="Times New Roman"/>
              </a:rPr>
              <a:t>Probability Curve</a:t>
            </a:r>
            <a:r>
              <a:rPr sz="3600" b="1" spc="13" baseline="1424" dirty="0">
                <a:latin typeface="Times New Roman"/>
                <a:cs typeface="Times New Roman"/>
              </a:rPr>
              <a:t>:</a:t>
            </a:r>
            <a:endParaRPr lang="en-GB" sz="3600" b="1" spc="13" baseline="1424" dirty="0">
              <a:latin typeface="Times New Roman"/>
              <a:cs typeface="Times New Roman"/>
            </a:endParaRPr>
          </a:p>
          <a:p>
            <a:pPr marL="11207">
              <a:spcBef>
                <a:spcPts val="631"/>
              </a:spcBef>
              <a:tabLst>
                <a:tab pos="177623" algn="l"/>
              </a:tabLst>
            </a:pPr>
            <a:endParaRPr sz="3600" baseline="1424" dirty="0">
              <a:latin typeface="Times New Roman"/>
              <a:cs typeface="Times New Roman"/>
            </a:endParaRPr>
          </a:p>
          <a:p>
            <a:pPr marL="177062" marR="4483" indent="-166416">
              <a:lnSpc>
                <a:spcPts val="1509"/>
              </a:lnSpc>
              <a:spcBef>
                <a:spcPts val="737"/>
              </a:spcBef>
              <a:buAutoNum type="arabicPeriod"/>
              <a:tabLst>
                <a:tab pos="177623" algn="l"/>
              </a:tabLst>
            </a:pPr>
            <a:r>
              <a:rPr lang="en-IN" sz="2000" spc="-13" dirty="0">
                <a:latin typeface="Times New Roman"/>
                <a:cs typeface="Times New Roman"/>
              </a:rPr>
              <a:t> Plotted the probability of songs being popular across varying </a:t>
            </a:r>
          </a:p>
          <a:p>
            <a:pPr marL="10646" marR="4483">
              <a:lnSpc>
                <a:spcPts val="1509"/>
              </a:lnSpc>
              <a:spcBef>
                <a:spcPts val="737"/>
              </a:spcBef>
              <a:tabLst>
                <a:tab pos="177623" algn="l"/>
              </a:tabLst>
            </a:pPr>
            <a:r>
              <a:rPr lang="en-IN" sz="2000" spc="-13" dirty="0">
                <a:latin typeface="Times New Roman"/>
                <a:cs typeface="Times New Roman"/>
              </a:rPr>
              <a:t>levels of </a:t>
            </a:r>
            <a:r>
              <a:rPr lang="en-IN" sz="2000" b="1" spc="-13" dirty="0">
                <a:latin typeface="Times New Roman"/>
                <a:cs typeface="Times New Roman"/>
              </a:rPr>
              <a:t>‘danceability’.</a:t>
            </a:r>
          </a:p>
          <a:p>
            <a:pPr marL="10646" marR="4483">
              <a:lnSpc>
                <a:spcPts val="1509"/>
              </a:lnSpc>
              <a:spcBef>
                <a:spcPts val="737"/>
              </a:spcBef>
              <a:tabLst>
                <a:tab pos="177623" algn="l"/>
              </a:tabLst>
            </a:pPr>
            <a:endParaRPr lang="en-IN" sz="2000" spc="-13" dirty="0">
              <a:latin typeface="Times New Roman"/>
              <a:cs typeface="Times New Roman"/>
            </a:endParaRPr>
          </a:p>
          <a:p>
            <a:pPr marL="10646" marR="4483">
              <a:lnSpc>
                <a:spcPts val="1509"/>
              </a:lnSpc>
              <a:spcBef>
                <a:spcPts val="737"/>
              </a:spcBef>
              <a:tabLst>
                <a:tab pos="177623" algn="l"/>
              </a:tabLst>
            </a:pPr>
            <a:r>
              <a:rPr lang="en-IN" sz="2000" spc="-13" dirty="0">
                <a:latin typeface="Times New Roman"/>
                <a:cs typeface="Times New Roman"/>
              </a:rPr>
              <a:t>2. Observed a linear relationship within the range of data, </a:t>
            </a:r>
          </a:p>
          <a:p>
            <a:pPr marL="10646" marR="4483">
              <a:lnSpc>
                <a:spcPts val="1509"/>
              </a:lnSpc>
              <a:spcBef>
                <a:spcPts val="737"/>
              </a:spcBef>
              <a:tabLst>
                <a:tab pos="177623" algn="l"/>
              </a:tabLst>
            </a:pPr>
            <a:r>
              <a:rPr lang="en-IN" sz="2000" spc="-13" dirty="0">
                <a:latin typeface="Times New Roman"/>
                <a:cs typeface="Times New Roman"/>
              </a:rPr>
              <a:t>suggesting a consistent but mild influence of   danceability on </a:t>
            </a:r>
          </a:p>
          <a:p>
            <a:pPr marL="10646" marR="4483">
              <a:lnSpc>
                <a:spcPts val="1509"/>
              </a:lnSpc>
              <a:spcBef>
                <a:spcPts val="737"/>
              </a:spcBef>
              <a:tabLst>
                <a:tab pos="177623" algn="l"/>
              </a:tabLst>
            </a:pPr>
            <a:r>
              <a:rPr lang="en-IN" sz="2000" spc="-13" dirty="0">
                <a:latin typeface="Times New Roman"/>
                <a:cs typeface="Times New Roman"/>
              </a:rPr>
              <a:t>popularity.</a:t>
            </a:r>
          </a:p>
          <a:p>
            <a:pPr marL="10646" marR="4483">
              <a:lnSpc>
                <a:spcPts val="1509"/>
              </a:lnSpc>
              <a:spcBef>
                <a:spcPts val="737"/>
              </a:spcBef>
              <a:tabLst>
                <a:tab pos="177623" algn="l"/>
              </a:tabLst>
            </a:pPr>
            <a:endParaRPr sz="1588" dirty="0">
              <a:latin typeface="Times New Roman"/>
              <a:cs typeface="Times New Roman"/>
            </a:endParaRPr>
          </a:p>
          <a:p>
            <a:pPr marL="177623" indent="-166416">
              <a:spcBef>
                <a:spcPts val="490"/>
              </a:spcBef>
              <a:buFont typeface="Arial MT"/>
              <a:buChar char="•"/>
              <a:tabLst>
                <a:tab pos="177623" algn="l"/>
              </a:tabLst>
            </a:pPr>
            <a:r>
              <a:rPr lang="en-IN" sz="4000" b="1" spc="6" baseline="1424" dirty="0">
                <a:latin typeface="Times New Roman"/>
                <a:cs typeface="Times New Roman"/>
              </a:rPr>
              <a:t>Model Evaluations:</a:t>
            </a:r>
            <a:endParaRPr sz="4000" baseline="1424" dirty="0">
              <a:latin typeface="Times New Roman"/>
              <a:cs typeface="Times New Roman"/>
            </a:endParaRPr>
          </a:p>
          <a:p>
            <a:pPr marL="177062" marR="165296" indent="-166416">
              <a:lnSpc>
                <a:spcPts val="1500"/>
              </a:lnSpc>
              <a:spcBef>
                <a:spcPts val="706"/>
              </a:spcBef>
              <a:buFont typeface="Arial MT"/>
              <a:buChar char="•"/>
              <a:tabLst>
                <a:tab pos="177623" algn="l"/>
              </a:tabLst>
            </a:pPr>
            <a:r>
              <a:rPr lang="en-IN" sz="2000" spc="-4" dirty="0">
                <a:latin typeface="Times New Roman"/>
                <a:cs typeface="Times New Roman"/>
              </a:rPr>
              <a:t>Danceability alone provides some insight into popularity but </a:t>
            </a:r>
          </a:p>
          <a:p>
            <a:pPr marL="10646" marR="165296">
              <a:lnSpc>
                <a:spcPts val="1500"/>
              </a:lnSpc>
              <a:spcBef>
                <a:spcPts val="706"/>
              </a:spcBef>
              <a:tabLst>
                <a:tab pos="177623" algn="l"/>
              </a:tabLst>
            </a:pPr>
            <a:r>
              <a:rPr lang="en-IN" sz="2000" spc="-4" dirty="0">
                <a:latin typeface="Times New Roman"/>
                <a:cs typeface="Times New Roman"/>
              </a:rPr>
              <a:t>should be combined with other features for robust predictions.</a:t>
            </a:r>
          </a:p>
          <a:p>
            <a:pPr marL="10646" marR="165296">
              <a:lnSpc>
                <a:spcPts val="1500"/>
              </a:lnSpc>
              <a:spcBef>
                <a:spcPts val="706"/>
              </a:spcBef>
              <a:tabLst>
                <a:tab pos="177623" algn="l"/>
              </a:tabLst>
            </a:pPr>
            <a:endParaRPr sz="2000" dirty="0">
              <a:latin typeface="Times New Roman"/>
              <a:cs typeface="Times New Roman"/>
            </a:endParaRPr>
          </a:p>
          <a:p>
            <a:pPr marL="177062" marR="87971" indent="-166416">
              <a:lnSpc>
                <a:spcPts val="1500"/>
              </a:lnSpc>
              <a:spcBef>
                <a:spcPts val="754"/>
              </a:spcBef>
              <a:buFont typeface="Arial MT"/>
              <a:buChar char="•"/>
              <a:tabLst>
                <a:tab pos="177623" algn="l"/>
              </a:tabLst>
            </a:pPr>
            <a:r>
              <a:rPr lang="en-IN" sz="2000" spc="-22" dirty="0">
                <a:latin typeface="Times New Roman"/>
                <a:cs typeface="Times New Roman"/>
              </a:rPr>
              <a:t>Potential for further analysis: Incorporating additional song </a:t>
            </a:r>
          </a:p>
          <a:p>
            <a:pPr marL="10646" marR="87971">
              <a:lnSpc>
                <a:spcPts val="1500"/>
              </a:lnSpc>
              <a:spcBef>
                <a:spcPts val="754"/>
              </a:spcBef>
              <a:tabLst>
                <a:tab pos="177623" algn="l"/>
              </a:tabLst>
            </a:pPr>
            <a:r>
              <a:rPr lang="en-IN" sz="2000" spc="-22" dirty="0">
                <a:latin typeface="Times New Roman"/>
                <a:cs typeface="Times New Roman"/>
              </a:rPr>
              <a:t>attributes could enhance understanding and model performance.</a:t>
            </a:r>
            <a:endParaRPr sz="2000" dirty="0">
              <a:latin typeface="Times New Roman"/>
              <a:cs typeface="Times New Roman"/>
            </a:endParaRPr>
          </a:p>
        </p:txBody>
      </p:sp>
      <p:pic>
        <p:nvPicPr>
          <p:cNvPr id="5" name="Picture 4">
            <a:extLst>
              <a:ext uri="{FF2B5EF4-FFF2-40B4-BE49-F238E27FC236}">
                <a16:creationId xmlns:a16="http://schemas.microsoft.com/office/drawing/2014/main" id="{3403014E-FF2A-408B-8B69-281D4BB3A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3601" y="626505"/>
            <a:ext cx="4765585" cy="3074936"/>
          </a:xfrm>
          <a:prstGeom prst="rect">
            <a:avLst/>
          </a:prstGeom>
        </p:spPr>
      </p:pic>
    </p:spTree>
    <p:extLst>
      <p:ext uri="{BB962C8B-B14F-4D97-AF65-F5344CB8AC3E}">
        <p14:creationId xmlns:p14="http://schemas.microsoft.com/office/powerpoint/2010/main" val="629154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E1ED-E02F-354D-8CFC-3A2880A9FDF8}"/>
              </a:ext>
            </a:extLst>
          </p:cNvPr>
          <p:cNvSpPr>
            <a:spLocks noGrp="1"/>
          </p:cNvSpPr>
          <p:nvPr>
            <p:ph type="title"/>
          </p:nvPr>
        </p:nvSpPr>
        <p:spPr>
          <a:xfrm>
            <a:off x="0" y="0"/>
            <a:ext cx="10515600" cy="1325563"/>
          </a:xfrm>
        </p:spPr>
        <p:txBody>
          <a:bodyPr/>
          <a:lstStyle/>
          <a:p>
            <a:r>
              <a:rPr lang="en-US" sz="4000" b="1" kern="100" dirty="0">
                <a:solidFill>
                  <a:srgbClr val="0D0D0D"/>
                </a:solidFill>
                <a:effectLst/>
                <a:latin typeface="Times New Roman" panose="02020603050405020304" pitchFamily="18" charset="0"/>
                <a:ea typeface="Times New Roman" panose="02020603050405020304" pitchFamily="18" charset="0"/>
              </a:rPr>
              <a:t>Classification Models</a:t>
            </a:r>
            <a:endParaRPr lang="en-IN" dirty="0"/>
          </a:p>
        </p:txBody>
      </p:sp>
      <p:graphicFrame>
        <p:nvGraphicFramePr>
          <p:cNvPr id="5" name="Content Placeholder 2">
            <a:extLst>
              <a:ext uri="{FF2B5EF4-FFF2-40B4-BE49-F238E27FC236}">
                <a16:creationId xmlns:a16="http://schemas.microsoft.com/office/drawing/2014/main" id="{0F3168CE-9684-5888-B544-C78594A35657}"/>
              </a:ext>
            </a:extLst>
          </p:cNvPr>
          <p:cNvGraphicFramePr>
            <a:graphicFrameLocks noGrp="1"/>
          </p:cNvGraphicFramePr>
          <p:nvPr>
            <p:ph idx="1"/>
            <p:extLst>
              <p:ext uri="{D42A27DB-BD31-4B8C-83A1-F6EECF244321}">
                <p14:modId xmlns:p14="http://schemas.microsoft.com/office/powerpoint/2010/main" val="1152137252"/>
              </p:ext>
            </p:extLst>
          </p:nvPr>
        </p:nvGraphicFramePr>
        <p:xfrm>
          <a:off x="97971" y="1325563"/>
          <a:ext cx="11658599" cy="5347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8911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36925" y="664028"/>
            <a:ext cx="5388428" cy="5665940"/>
          </a:xfrm>
          <a:prstGeom prst="rect">
            <a:avLst/>
          </a:prstGeom>
        </p:spPr>
        <p:txBody>
          <a:bodyPr vert="horz" wrap="square" lIns="0" tIns="11206" rIns="0" bIns="0" rtlCol="0">
            <a:spAutoFit/>
          </a:bodyPr>
          <a:lstStyle/>
          <a:p>
            <a:pPr marL="11206" marR="4483">
              <a:lnSpc>
                <a:spcPct val="103099"/>
              </a:lnSpc>
              <a:spcBef>
                <a:spcPts val="88"/>
              </a:spcBef>
            </a:pPr>
            <a:endParaRPr lang="en-GB" sz="1700" spc="9" dirty="0">
              <a:solidFill>
                <a:srgbClr val="0D0D0D"/>
              </a:solidFill>
              <a:latin typeface="Times New Roman" panose="02020603050405020304" pitchFamily="18" charset="0"/>
              <a:cs typeface="Times New Roman" panose="02020603050405020304" pitchFamily="18" charset="0"/>
            </a:endParaRPr>
          </a:p>
          <a:p>
            <a:pPr marL="11206" marR="4483">
              <a:lnSpc>
                <a:spcPct val="103099"/>
              </a:lnSpc>
              <a:spcBef>
                <a:spcPts val="88"/>
              </a:spcBef>
            </a:pPr>
            <a:r>
              <a:rPr sz="1700" spc="9" dirty="0">
                <a:solidFill>
                  <a:srgbClr val="0D0D0D"/>
                </a:solidFill>
                <a:latin typeface="Times New Roman" panose="02020603050405020304" pitchFamily="18" charset="0"/>
                <a:cs typeface="Times New Roman" panose="02020603050405020304" pitchFamily="18" charset="0"/>
              </a:rPr>
              <a:t>This</a:t>
            </a:r>
            <a:r>
              <a:rPr sz="1700" spc="13"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correlation</a:t>
            </a:r>
            <a:r>
              <a:rPr sz="1700" spc="18"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matrix</a:t>
            </a:r>
            <a:r>
              <a:rPr sz="1700" spc="18"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visualizes</a:t>
            </a:r>
            <a:r>
              <a:rPr sz="1700" spc="18"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the</a:t>
            </a:r>
            <a:r>
              <a:rPr sz="1700" spc="18"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relationships</a:t>
            </a:r>
            <a:r>
              <a:rPr sz="1700" spc="18" dirty="0">
                <a:solidFill>
                  <a:srgbClr val="0D0D0D"/>
                </a:solidFill>
                <a:latin typeface="Times New Roman" panose="02020603050405020304" pitchFamily="18" charset="0"/>
                <a:cs typeface="Times New Roman" panose="02020603050405020304" pitchFamily="18" charset="0"/>
              </a:rPr>
              <a:t> </a:t>
            </a:r>
            <a:r>
              <a:rPr sz="1700" spc="13" dirty="0">
                <a:solidFill>
                  <a:srgbClr val="0D0D0D"/>
                </a:solidFill>
                <a:latin typeface="Times New Roman" panose="02020603050405020304" pitchFamily="18" charset="0"/>
                <a:cs typeface="Times New Roman" panose="02020603050405020304" pitchFamily="18" charset="0"/>
              </a:rPr>
              <a:t>between</a:t>
            </a:r>
            <a:r>
              <a:rPr sz="1700" spc="18"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various </a:t>
            </a:r>
            <a:r>
              <a:rPr sz="1700" spc="13"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attributes of </a:t>
            </a:r>
            <a:r>
              <a:rPr sz="1700" spc="13" dirty="0">
                <a:solidFill>
                  <a:srgbClr val="0D0D0D"/>
                </a:solidFill>
                <a:latin typeface="Times New Roman" panose="02020603050405020304" pitchFamily="18" charset="0"/>
                <a:cs typeface="Times New Roman" panose="02020603050405020304" pitchFamily="18" charset="0"/>
              </a:rPr>
              <a:t>musical</a:t>
            </a:r>
            <a:r>
              <a:rPr sz="1700" spc="9" dirty="0">
                <a:solidFill>
                  <a:srgbClr val="0D0D0D"/>
                </a:solidFill>
                <a:latin typeface="Times New Roman" panose="02020603050405020304" pitchFamily="18" charset="0"/>
                <a:cs typeface="Times New Roman" panose="02020603050405020304" pitchFamily="18" charset="0"/>
              </a:rPr>
              <a:t> tracks, revealing</a:t>
            </a:r>
            <a:r>
              <a:rPr sz="1700" spc="13"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significant insights into </a:t>
            </a:r>
            <a:r>
              <a:rPr sz="1700" spc="13" dirty="0">
                <a:solidFill>
                  <a:srgbClr val="0D0D0D"/>
                </a:solidFill>
                <a:latin typeface="Times New Roman" panose="02020603050405020304" pitchFamily="18" charset="0"/>
                <a:cs typeface="Times New Roman" panose="02020603050405020304" pitchFamily="18" charset="0"/>
              </a:rPr>
              <a:t>how </a:t>
            </a:r>
            <a:r>
              <a:rPr sz="1700" spc="18" dirty="0">
                <a:solidFill>
                  <a:srgbClr val="0D0D0D"/>
                </a:solidFill>
                <a:latin typeface="Times New Roman" panose="02020603050405020304" pitchFamily="18" charset="0"/>
                <a:cs typeface="Times New Roman" panose="02020603050405020304" pitchFamily="18" charset="0"/>
              </a:rPr>
              <a:t> </a:t>
            </a:r>
            <a:r>
              <a:rPr sz="1700" spc="13" dirty="0">
                <a:solidFill>
                  <a:srgbClr val="0D0D0D"/>
                </a:solidFill>
                <a:latin typeface="Times New Roman" panose="02020603050405020304" pitchFamily="18" charset="0"/>
                <a:cs typeface="Times New Roman" panose="02020603050405020304" pitchFamily="18" charset="0"/>
              </a:rPr>
              <a:t>these </a:t>
            </a:r>
            <a:r>
              <a:rPr sz="1700" spc="9" dirty="0">
                <a:solidFill>
                  <a:srgbClr val="0D0D0D"/>
                </a:solidFill>
                <a:latin typeface="Times New Roman" panose="02020603050405020304" pitchFamily="18" charset="0"/>
                <a:cs typeface="Times New Roman" panose="02020603050405020304" pitchFamily="18" charset="0"/>
              </a:rPr>
              <a:t>characteristics</a:t>
            </a:r>
            <a:r>
              <a:rPr sz="1700" spc="18"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interact.</a:t>
            </a:r>
            <a:r>
              <a:rPr sz="1700" spc="13" dirty="0">
                <a:solidFill>
                  <a:srgbClr val="0D0D0D"/>
                </a:solidFill>
                <a:latin typeface="Times New Roman" panose="02020603050405020304" pitchFamily="18" charset="0"/>
                <a:cs typeface="Times New Roman" panose="02020603050405020304" pitchFamily="18" charset="0"/>
              </a:rPr>
              <a:t> For</a:t>
            </a:r>
            <a:r>
              <a:rPr sz="1700" spc="18"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instance,</a:t>
            </a:r>
            <a:r>
              <a:rPr sz="1700" spc="13"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"energy"</a:t>
            </a:r>
            <a:r>
              <a:rPr sz="1700" spc="18" dirty="0">
                <a:solidFill>
                  <a:srgbClr val="0D0D0D"/>
                </a:solidFill>
                <a:latin typeface="Times New Roman" panose="02020603050405020304" pitchFamily="18" charset="0"/>
                <a:cs typeface="Times New Roman" panose="02020603050405020304" pitchFamily="18" charset="0"/>
              </a:rPr>
              <a:t> </a:t>
            </a:r>
            <a:r>
              <a:rPr sz="1700" spc="13" dirty="0">
                <a:solidFill>
                  <a:srgbClr val="0D0D0D"/>
                </a:solidFill>
                <a:latin typeface="Times New Roman" panose="02020603050405020304" pitchFamily="18" charset="0"/>
                <a:cs typeface="Times New Roman" panose="02020603050405020304" pitchFamily="18" charset="0"/>
              </a:rPr>
              <a:t>and </a:t>
            </a:r>
            <a:r>
              <a:rPr sz="1700" spc="9" dirty="0">
                <a:solidFill>
                  <a:srgbClr val="0D0D0D"/>
                </a:solidFill>
                <a:latin typeface="Times New Roman" panose="02020603050405020304" pitchFamily="18" charset="0"/>
                <a:cs typeface="Times New Roman" panose="02020603050405020304" pitchFamily="18" charset="0"/>
              </a:rPr>
              <a:t>"loudness" </a:t>
            </a:r>
            <a:r>
              <a:rPr sz="1700" spc="-180" dirty="0">
                <a:solidFill>
                  <a:srgbClr val="0D0D0D"/>
                </a:solidFill>
                <a:latin typeface="Times New Roman" panose="02020603050405020304" pitchFamily="18" charset="0"/>
                <a:cs typeface="Times New Roman" panose="02020603050405020304" pitchFamily="18" charset="0"/>
              </a:rPr>
              <a:t> </a:t>
            </a:r>
            <a:r>
              <a:rPr sz="1700" spc="13" dirty="0">
                <a:solidFill>
                  <a:srgbClr val="0D0D0D"/>
                </a:solidFill>
                <a:latin typeface="Times New Roman" panose="02020603050405020304" pitchFamily="18" charset="0"/>
                <a:cs typeface="Times New Roman" panose="02020603050405020304" pitchFamily="18" charset="0"/>
              </a:rPr>
              <a:t>demonstrate a </a:t>
            </a:r>
            <a:r>
              <a:rPr sz="1700" spc="9" dirty="0">
                <a:solidFill>
                  <a:srgbClr val="0D0D0D"/>
                </a:solidFill>
                <a:latin typeface="Times New Roman" panose="02020603050405020304" pitchFamily="18" charset="0"/>
                <a:cs typeface="Times New Roman" panose="02020603050405020304" pitchFamily="18" charset="0"/>
              </a:rPr>
              <a:t>robust positive correlation of 0.68, indicating that </a:t>
            </a:r>
            <a:r>
              <a:rPr sz="1700" spc="13"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tracks</a:t>
            </a:r>
            <a:r>
              <a:rPr sz="1700" spc="31"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with</a:t>
            </a:r>
            <a:r>
              <a:rPr sz="1700" spc="35"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higher</a:t>
            </a:r>
            <a:r>
              <a:rPr sz="1700" spc="31" dirty="0">
                <a:solidFill>
                  <a:srgbClr val="0D0D0D"/>
                </a:solidFill>
                <a:latin typeface="Times New Roman" panose="02020603050405020304" pitchFamily="18" charset="0"/>
                <a:cs typeface="Times New Roman" panose="02020603050405020304" pitchFamily="18" charset="0"/>
              </a:rPr>
              <a:t> </a:t>
            </a:r>
            <a:r>
              <a:rPr sz="1700" spc="13" dirty="0">
                <a:solidFill>
                  <a:srgbClr val="0D0D0D"/>
                </a:solidFill>
                <a:latin typeface="Times New Roman" panose="02020603050405020304" pitchFamily="18" charset="0"/>
                <a:cs typeface="Times New Roman" panose="02020603050405020304" pitchFamily="18" charset="0"/>
              </a:rPr>
              <a:t>energy</a:t>
            </a:r>
            <a:r>
              <a:rPr sz="1700" spc="35"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levels</a:t>
            </a:r>
            <a:r>
              <a:rPr sz="1700" spc="31"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often</a:t>
            </a:r>
            <a:r>
              <a:rPr sz="1700" spc="35"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also</a:t>
            </a:r>
            <a:r>
              <a:rPr sz="1700" spc="31" dirty="0">
                <a:solidFill>
                  <a:srgbClr val="0D0D0D"/>
                </a:solidFill>
                <a:latin typeface="Times New Roman" panose="02020603050405020304" pitchFamily="18" charset="0"/>
                <a:cs typeface="Times New Roman" panose="02020603050405020304" pitchFamily="18" charset="0"/>
              </a:rPr>
              <a:t> </a:t>
            </a:r>
            <a:r>
              <a:rPr sz="1700" spc="13" dirty="0">
                <a:solidFill>
                  <a:srgbClr val="0D0D0D"/>
                </a:solidFill>
                <a:latin typeface="Times New Roman" panose="02020603050405020304" pitchFamily="18" charset="0"/>
                <a:cs typeface="Times New Roman" panose="02020603050405020304" pitchFamily="18" charset="0"/>
              </a:rPr>
              <a:t>have</a:t>
            </a:r>
            <a:r>
              <a:rPr sz="1700" spc="35" dirty="0">
                <a:solidFill>
                  <a:srgbClr val="0D0D0D"/>
                </a:solidFill>
                <a:latin typeface="Times New Roman" panose="02020603050405020304" pitchFamily="18" charset="0"/>
                <a:cs typeface="Times New Roman" panose="02020603050405020304" pitchFamily="18" charset="0"/>
              </a:rPr>
              <a:t> </a:t>
            </a:r>
            <a:r>
              <a:rPr sz="1700" spc="13" dirty="0">
                <a:solidFill>
                  <a:srgbClr val="0D0D0D"/>
                </a:solidFill>
                <a:latin typeface="Times New Roman" panose="02020603050405020304" pitchFamily="18" charset="0"/>
                <a:cs typeface="Times New Roman" panose="02020603050405020304" pitchFamily="18" charset="0"/>
              </a:rPr>
              <a:t>increased </a:t>
            </a:r>
            <a:r>
              <a:rPr sz="1700" spc="18" dirty="0">
                <a:solidFill>
                  <a:srgbClr val="0D0D0D"/>
                </a:solidFill>
                <a:latin typeface="Times New Roman" panose="02020603050405020304" pitchFamily="18" charset="0"/>
                <a:cs typeface="Times New Roman" panose="02020603050405020304" pitchFamily="18" charset="0"/>
              </a:rPr>
              <a:t> </a:t>
            </a:r>
            <a:r>
              <a:rPr sz="1700" spc="13" dirty="0">
                <a:solidFill>
                  <a:srgbClr val="0D0D0D"/>
                </a:solidFill>
                <a:latin typeface="Times New Roman" panose="02020603050405020304" pitchFamily="18" charset="0"/>
                <a:cs typeface="Times New Roman" panose="02020603050405020304" pitchFamily="18" charset="0"/>
              </a:rPr>
              <a:t>loudness. </a:t>
            </a:r>
            <a:r>
              <a:rPr sz="1700" spc="9" dirty="0">
                <a:solidFill>
                  <a:srgbClr val="0D0D0D"/>
                </a:solidFill>
                <a:latin typeface="Times New Roman" panose="02020603050405020304" pitchFamily="18" charset="0"/>
                <a:cs typeface="Times New Roman" panose="02020603050405020304" pitchFamily="18" charset="0"/>
              </a:rPr>
              <a:t>This relationship </a:t>
            </a:r>
            <a:r>
              <a:rPr sz="1700" spc="13" dirty="0">
                <a:solidFill>
                  <a:srgbClr val="0D0D0D"/>
                </a:solidFill>
                <a:latin typeface="Times New Roman" panose="02020603050405020304" pitchFamily="18" charset="0"/>
                <a:cs typeface="Times New Roman" panose="02020603050405020304" pitchFamily="18" charset="0"/>
              </a:rPr>
              <a:t>suggests </a:t>
            </a:r>
            <a:r>
              <a:rPr sz="1700" spc="9" dirty="0">
                <a:solidFill>
                  <a:srgbClr val="0D0D0D"/>
                </a:solidFill>
                <a:latin typeface="Times New Roman" panose="02020603050405020304" pitchFamily="18" charset="0"/>
                <a:cs typeface="Times New Roman" panose="02020603050405020304" pitchFamily="18" charset="0"/>
              </a:rPr>
              <a:t>that energetic tracks </a:t>
            </a:r>
            <a:r>
              <a:rPr sz="1700" spc="13" dirty="0">
                <a:solidFill>
                  <a:srgbClr val="0D0D0D"/>
                </a:solidFill>
                <a:latin typeface="Times New Roman" panose="02020603050405020304" pitchFamily="18" charset="0"/>
                <a:cs typeface="Times New Roman" panose="02020603050405020304" pitchFamily="18" charset="0"/>
              </a:rPr>
              <a:t>are </a:t>
            </a:r>
            <a:r>
              <a:rPr sz="1700" spc="9" dirty="0">
                <a:solidFill>
                  <a:srgbClr val="0D0D0D"/>
                </a:solidFill>
                <a:latin typeface="Times New Roman" panose="02020603050405020304" pitchFamily="18" charset="0"/>
                <a:cs typeface="Times New Roman" panose="02020603050405020304" pitchFamily="18" charset="0"/>
              </a:rPr>
              <a:t>likely </a:t>
            </a:r>
            <a:r>
              <a:rPr sz="1700" spc="13"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to </a:t>
            </a:r>
            <a:r>
              <a:rPr sz="1700" spc="13" dirty="0">
                <a:solidFill>
                  <a:srgbClr val="0D0D0D"/>
                </a:solidFill>
                <a:latin typeface="Times New Roman" panose="02020603050405020304" pitchFamily="18" charset="0"/>
                <a:cs typeface="Times New Roman" panose="02020603050405020304" pitchFamily="18" charset="0"/>
              </a:rPr>
              <a:t>be more </a:t>
            </a:r>
            <a:r>
              <a:rPr sz="1700" spc="9" dirty="0">
                <a:solidFill>
                  <a:srgbClr val="0D0D0D"/>
                </a:solidFill>
                <a:latin typeface="Times New Roman" panose="02020603050405020304" pitchFamily="18" charset="0"/>
                <a:cs typeface="Times New Roman" panose="02020603050405020304" pitchFamily="18" charset="0"/>
              </a:rPr>
              <a:t>intense </a:t>
            </a:r>
            <a:r>
              <a:rPr sz="1700" spc="13" dirty="0">
                <a:solidFill>
                  <a:srgbClr val="0D0D0D"/>
                </a:solidFill>
                <a:latin typeface="Times New Roman" panose="02020603050405020304" pitchFamily="18" charset="0"/>
                <a:cs typeface="Times New Roman" panose="02020603050405020304" pitchFamily="18" charset="0"/>
              </a:rPr>
              <a:t>and dynamic. </a:t>
            </a:r>
            <a:r>
              <a:rPr sz="1700" spc="4" dirty="0">
                <a:solidFill>
                  <a:srgbClr val="0D0D0D"/>
                </a:solidFill>
                <a:latin typeface="Times New Roman" panose="02020603050405020304" pitchFamily="18" charset="0"/>
                <a:cs typeface="Times New Roman" panose="02020603050405020304" pitchFamily="18" charset="0"/>
              </a:rPr>
              <a:t>Conversely, </a:t>
            </a:r>
            <a:r>
              <a:rPr sz="1700" spc="9" dirty="0">
                <a:solidFill>
                  <a:srgbClr val="0D0D0D"/>
                </a:solidFill>
                <a:latin typeface="Times New Roman" panose="02020603050405020304" pitchFamily="18" charset="0"/>
                <a:cs typeface="Times New Roman" panose="02020603050405020304" pitchFamily="18" charset="0"/>
              </a:rPr>
              <a:t>"acousticness" </a:t>
            </a:r>
            <a:r>
              <a:rPr sz="1700" spc="13"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displays</a:t>
            </a:r>
            <a:r>
              <a:rPr sz="1700" spc="13"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strong</a:t>
            </a:r>
            <a:r>
              <a:rPr sz="1700" spc="18"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negative</a:t>
            </a:r>
            <a:r>
              <a:rPr sz="1700" spc="18"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correlations</a:t>
            </a:r>
            <a:r>
              <a:rPr sz="1700" spc="13"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with</a:t>
            </a:r>
            <a:r>
              <a:rPr sz="1700" spc="18" dirty="0">
                <a:solidFill>
                  <a:srgbClr val="0D0D0D"/>
                </a:solidFill>
                <a:latin typeface="Times New Roman" panose="02020603050405020304" pitchFamily="18" charset="0"/>
                <a:cs typeface="Times New Roman" panose="02020603050405020304" pitchFamily="18" charset="0"/>
              </a:rPr>
              <a:t> </a:t>
            </a:r>
            <a:r>
              <a:rPr sz="1700" spc="13" dirty="0">
                <a:solidFill>
                  <a:srgbClr val="0D0D0D"/>
                </a:solidFill>
                <a:latin typeface="Times New Roman" panose="02020603050405020304" pitchFamily="18" charset="0"/>
                <a:cs typeface="Times New Roman" panose="02020603050405020304" pitchFamily="18" charset="0"/>
              </a:rPr>
              <a:t>both</a:t>
            </a:r>
            <a:r>
              <a:rPr sz="1700" spc="18"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"energy"</a:t>
            </a:r>
            <a:r>
              <a:rPr sz="1700" spc="13"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(-0.54)</a:t>
            </a:r>
            <a:r>
              <a:rPr sz="1700" spc="18" dirty="0">
                <a:solidFill>
                  <a:srgbClr val="0D0D0D"/>
                </a:solidFill>
                <a:latin typeface="Times New Roman" panose="02020603050405020304" pitchFamily="18" charset="0"/>
                <a:cs typeface="Times New Roman" panose="02020603050405020304" pitchFamily="18" charset="0"/>
              </a:rPr>
              <a:t> </a:t>
            </a:r>
            <a:r>
              <a:rPr sz="1700" spc="13" dirty="0">
                <a:solidFill>
                  <a:srgbClr val="0D0D0D"/>
                </a:solidFill>
                <a:latin typeface="Times New Roman" panose="02020603050405020304" pitchFamily="18" charset="0"/>
                <a:cs typeface="Times New Roman" panose="02020603050405020304" pitchFamily="18" charset="0"/>
              </a:rPr>
              <a:t>and </a:t>
            </a:r>
            <a:r>
              <a:rPr sz="1700" spc="18"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"loudness" (-0.36),</a:t>
            </a:r>
            <a:r>
              <a:rPr sz="1700" spc="13"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highlighting that</a:t>
            </a:r>
            <a:r>
              <a:rPr sz="1700" spc="13"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tracks with</a:t>
            </a:r>
            <a:r>
              <a:rPr sz="1700" spc="13"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higher acoustic </a:t>
            </a:r>
            <a:r>
              <a:rPr sz="1700" spc="13"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quality </a:t>
            </a:r>
            <a:r>
              <a:rPr sz="1700" spc="13" dirty="0">
                <a:solidFill>
                  <a:srgbClr val="0D0D0D"/>
                </a:solidFill>
                <a:latin typeface="Times New Roman" panose="02020603050405020304" pitchFamily="18" charset="0"/>
                <a:cs typeface="Times New Roman" panose="02020603050405020304" pitchFamily="18" charset="0"/>
              </a:rPr>
              <a:t>are </a:t>
            </a:r>
            <a:r>
              <a:rPr sz="1700" spc="9" dirty="0">
                <a:solidFill>
                  <a:srgbClr val="0D0D0D"/>
                </a:solidFill>
                <a:latin typeface="Times New Roman" panose="02020603050405020304" pitchFamily="18" charset="0"/>
                <a:cs typeface="Times New Roman" panose="02020603050405020304" pitchFamily="18" charset="0"/>
              </a:rPr>
              <a:t>generally quieter</a:t>
            </a:r>
            <a:r>
              <a:rPr sz="1700" spc="13" dirty="0">
                <a:solidFill>
                  <a:srgbClr val="0D0D0D"/>
                </a:solidFill>
                <a:latin typeface="Times New Roman" panose="02020603050405020304" pitchFamily="18" charset="0"/>
                <a:cs typeface="Times New Roman" panose="02020603050405020304" pitchFamily="18" charset="0"/>
              </a:rPr>
              <a:t> and</a:t>
            </a:r>
            <a:r>
              <a:rPr sz="1700" spc="9" dirty="0">
                <a:solidFill>
                  <a:srgbClr val="0D0D0D"/>
                </a:solidFill>
                <a:latin typeface="Times New Roman" panose="02020603050405020304" pitchFamily="18" charset="0"/>
                <a:cs typeface="Times New Roman" panose="02020603050405020304" pitchFamily="18" charset="0"/>
              </a:rPr>
              <a:t> less</a:t>
            </a:r>
            <a:r>
              <a:rPr sz="1700" spc="13"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energetic,</a:t>
            </a:r>
            <a:r>
              <a:rPr sz="1700" spc="13" dirty="0">
                <a:solidFill>
                  <a:srgbClr val="0D0D0D"/>
                </a:solidFill>
                <a:latin typeface="Times New Roman" panose="02020603050405020304" pitchFamily="18" charset="0"/>
                <a:cs typeface="Times New Roman" panose="02020603050405020304" pitchFamily="18" charset="0"/>
              </a:rPr>
              <a:t> embodying</a:t>
            </a:r>
            <a:r>
              <a:rPr sz="1700" spc="9" dirty="0">
                <a:solidFill>
                  <a:srgbClr val="0D0D0D"/>
                </a:solidFill>
                <a:latin typeface="Times New Roman" panose="02020603050405020304" pitchFamily="18" charset="0"/>
                <a:cs typeface="Times New Roman" panose="02020603050405020304" pitchFamily="18" charset="0"/>
              </a:rPr>
              <a:t> </a:t>
            </a:r>
            <a:r>
              <a:rPr sz="1700" spc="13" dirty="0">
                <a:solidFill>
                  <a:srgbClr val="0D0D0D"/>
                </a:solidFill>
                <a:latin typeface="Times New Roman" panose="02020603050405020304" pitchFamily="18" charset="0"/>
                <a:cs typeface="Times New Roman" panose="02020603050405020304" pitchFamily="18" charset="0"/>
              </a:rPr>
              <a:t>a </a:t>
            </a:r>
            <a:r>
              <a:rPr sz="1700" spc="4" dirty="0">
                <a:solidFill>
                  <a:srgbClr val="0D0D0D"/>
                </a:solidFill>
                <a:latin typeface="Times New Roman" panose="02020603050405020304" pitchFamily="18" charset="0"/>
                <a:cs typeface="Times New Roman" panose="02020603050405020304" pitchFamily="18" charset="0"/>
              </a:rPr>
              <a:t>softer, </a:t>
            </a:r>
            <a:r>
              <a:rPr sz="1700" spc="-185" dirty="0">
                <a:solidFill>
                  <a:srgbClr val="0D0D0D"/>
                </a:solidFill>
                <a:latin typeface="Times New Roman" panose="02020603050405020304" pitchFamily="18" charset="0"/>
                <a:cs typeface="Times New Roman" panose="02020603050405020304" pitchFamily="18" charset="0"/>
              </a:rPr>
              <a:t> </a:t>
            </a:r>
            <a:r>
              <a:rPr sz="1700" spc="13" dirty="0">
                <a:solidFill>
                  <a:srgbClr val="0D0D0D"/>
                </a:solidFill>
                <a:latin typeface="Times New Roman" panose="02020603050405020304" pitchFamily="18" charset="0"/>
                <a:cs typeface="Times New Roman" panose="02020603050405020304" pitchFamily="18" charset="0"/>
              </a:rPr>
              <a:t>more mellow</a:t>
            </a:r>
            <a:r>
              <a:rPr sz="1700" spc="18" dirty="0">
                <a:solidFill>
                  <a:srgbClr val="0D0D0D"/>
                </a:solidFill>
                <a:latin typeface="Times New Roman" panose="02020603050405020304" pitchFamily="18" charset="0"/>
                <a:cs typeface="Times New Roman" panose="02020603050405020304" pitchFamily="18" charset="0"/>
              </a:rPr>
              <a:t> </a:t>
            </a:r>
            <a:r>
              <a:rPr sz="1700" spc="13" dirty="0">
                <a:solidFill>
                  <a:srgbClr val="0D0D0D"/>
                </a:solidFill>
                <a:latin typeface="Times New Roman" panose="02020603050405020304" pitchFamily="18" charset="0"/>
                <a:cs typeface="Times New Roman" panose="02020603050405020304" pitchFamily="18" charset="0"/>
              </a:rPr>
              <a:t>sound.</a:t>
            </a:r>
            <a:r>
              <a:rPr sz="1700" spc="-22" dirty="0">
                <a:solidFill>
                  <a:srgbClr val="0D0D0D"/>
                </a:solidFill>
                <a:latin typeface="Times New Roman" panose="02020603050405020304" pitchFamily="18" charset="0"/>
                <a:cs typeface="Times New Roman" panose="02020603050405020304" pitchFamily="18" charset="0"/>
              </a:rPr>
              <a:t> </a:t>
            </a:r>
            <a:r>
              <a:rPr sz="1700" spc="4" dirty="0">
                <a:solidFill>
                  <a:srgbClr val="0D0D0D"/>
                </a:solidFill>
                <a:latin typeface="Times New Roman" panose="02020603050405020304" pitchFamily="18" charset="0"/>
                <a:cs typeface="Times New Roman" panose="02020603050405020304" pitchFamily="18" charset="0"/>
              </a:rPr>
              <a:t>Additionally,</a:t>
            </a:r>
            <a:r>
              <a:rPr sz="1700" spc="18"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the</a:t>
            </a:r>
            <a:r>
              <a:rPr sz="1700" spc="18" dirty="0">
                <a:solidFill>
                  <a:srgbClr val="0D0D0D"/>
                </a:solidFill>
                <a:latin typeface="Times New Roman" panose="02020603050405020304" pitchFamily="18" charset="0"/>
                <a:cs typeface="Times New Roman" panose="02020603050405020304" pitchFamily="18" charset="0"/>
              </a:rPr>
              <a:t> </a:t>
            </a:r>
            <a:r>
              <a:rPr sz="1700" spc="13" dirty="0">
                <a:solidFill>
                  <a:srgbClr val="0D0D0D"/>
                </a:solidFill>
                <a:latin typeface="Times New Roman" panose="02020603050405020304" pitchFamily="18" charset="0"/>
                <a:cs typeface="Times New Roman" panose="02020603050405020304" pitchFamily="18" charset="0"/>
              </a:rPr>
              <a:t>moderate</a:t>
            </a:r>
            <a:r>
              <a:rPr sz="1700" spc="18"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positive</a:t>
            </a:r>
            <a:r>
              <a:rPr sz="1700" spc="18"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correlation </a:t>
            </a:r>
            <a:r>
              <a:rPr sz="1700" spc="13"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of </a:t>
            </a:r>
            <a:r>
              <a:rPr sz="1700" spc="13" dirty="0">
                <a:solidFill>
                  <a:srgbClr val="0D0D0D"/>
                </a:solidFill>
                <a:latin typeface="Times New Roman" panose="02020603050405020304" pitchFamily="18" charset="0"/>
                <a:cs typeface="Times New Roman" panose="02020603050405020304" pitchFamily="18" charset="0"/>
              </a:rPr>
              <a:t>0.33 between </a:t>
            </a:r>
            <a:r>
              <a:rPr sz="1700" spc="9" dirty="0">
                <a:solidFill>
                  <a:srgbClr val="0D0D0D"/>
                </a:solidFill>
                <a:latin typeface="Times New Roman" panose="02020603050405020304" pitchFamily="18" charset="0"/>
                <a:cs typeface="Times New Roman" panose="02020603050405020304" pitchFamily="18" charset="0"/>
              </a:rPr>
              <a:t>"danceability" </a:t>
            </a:r>
            <a:r>
              <a:rPr sz="1700" spc="13" dirty="0">
                <a:solidFill>
                  <a:srgbClr val="0D0D0D"/>
                </a:solidFill>
                <a:latin typeface="Times New Roman" panose="02020603050405020304" pitchFamily="18" charset="0"/>
                <a:cs typeface="Times New Roman" panose="02020603050405020304" pitchFamily="18" charset="0"/>
              </a:rPr>
              <a:t>and </a:t>
            </a:r>
            <a:r>
              <a:rPr sz="1700" spc="9" dirty="0">
                <a:solidFill>
                  <a:srgbClr val="0D0D0D"/>
                </a:solidFill>
                <a:latin typeface="Times New Roman" panose="02020603050405020304" pitchFamily="18" charset="0"/>
                <a:cs typeface="Times New Roman" panose="02020603050405020304" pitchFamily="18" charset="0"/>
              </a:rPr>
              <a:t>"valence" </a:t>
            </a:r>
            <a:r>
              <a:rPr sz="1700" spc="13" dirty="0">
                <a:solidFill>
                  <a:srgbClr val="0D0D0D"/>
                </a:solidFill>
                <a:latin typeface="Times New Roman" panose="02020603050405020304" pitchFamily="18" charset="0"/>
                <a:cs typeface="Times New Roman" panose="02020603050405020304" pitchFamily="18" charset="0"/>
              </a:rPr>
              <a:t>suggests </a:t>
            </a:r>
            <a:r>
              <a:rPr sz="1700" spc="9" dirty="0">
                <a:solidFill>
                  <a:srgbClr val="0D0D0D"/>
                </a:solidFill>
                <a:latin typeface="Times New Roman" panose="02020603050405020304" pitchFamily="18" charset="0"/>
                <a:cs typeface="Times New Roman" panose="02020603050405020304" pitchFamily="18" charset="0"/>
              </a:rPr>
              <a:t>that tracks </a:t>
            </a:r>
            <a:r>
              <a:rPr sz="1700" spc="13" dirty="0">
                <a:solidFill>
                  <a:srgbClr val="0D0D0D"/>
                </a:solidFill>
                <a:latin typeface="Times New Roman" panose="02020603050405020304" pitchFamily="18" charset="0"/>
                <a:cs typeface="Times New Roman" panose="02020603050405020304" pitchFamily="18" charset="0"/>
              </a:rPr>
              <a:t> designed </a:t>
            </a:r>
            <a:r>
              <a:rPr sz="1700" spc="9" dirty="0">
                <a:solidFill>
                  <a:srgbClr val="0D0D0D"/>
                </a:solidFill>
                <a:latin typeface="Times New Roman" panose="02020603050405020304" pitchFamily="18" charset="0"/>
                <a:cs typeface="Times New Roman" panose="02020603050405020304" pitchFamily="18" charset="0"/>
              </a:rPr>
              <a:t>to </a:t>
            </a:r>
            <a:r>
              <a:rPr sz="1700" spc="13" dirty="0">
                <a:solidFill>
                  <a:srgbClr val="0D0D0D"/>
                </a:solidFill>
                <a:latin typeface="Times New Roman" panose="02020603050405020304" pitchFamily="18" charset="0"/>
                <a:cs typeface="Times New Roman" panose="02020603050405020304" pitchFamily="18" charset="0"/>
              </a:rPr>
              <a:t>be danceable are </a:t>
            </a:r>
            <a:r>
              <a:rPr sz="1700" spc="9" dirty="0">
                <a:solidFill>
                  <a:srgbClr val="0D0D0D"/>
                </a:solidFill>
                <a:latin typeface="Times New Roman" panose="02020603050405020304" pitchFamily="18" charset="0"/>
                <a:cs typeface="Times New Roman" panose="02020603050405020304" pitchFamily="18" charset="0"/>
              </a:rPr>
              <a:t>often </a:t>
            </a:r>
            <a:r>
              <a:rPr sz="1700" spc="13" dirty="0">
                <a:solidFill>
                  <a:srgbClr val="0D0D0D"/>
                </a:solidFill>
                <a:latin typeface="Times New Roman" panose="02020603050405020304" pitchFamily="18" charset="0"/>
                <a:cs typeface="Times New Roman" panose="02020603050405020304" pitchFamily="18" charset="0"/>
              </a:rPr>
              <a:t>associated </a:t>
            </a:r>
            <a:r>
              <a:rPr sz="1700" spc="9" dirty="0">
                <a:solidFill>
                  <a:srgbClr val="0D0D0D"/>
                </a:solidFill>
                <a:latin typeface="Times New Roman" panose="02020603050405020304" pitchFamily="18" charset="0"/>
                <a:cs typeface="Times New Roman" panose="02020603050405020304" pitchFamily="18" charset="0"/>
              </a:rPr>
              <a:t>with positive </a:t>
            </a:r>
            <a:r>
              <a:rPr sz="1700" spc="13" dirty="0">
                <a:solidFill>
                  <a:srgbClr val="0D0D0D"/>
                </a:solidFill>
                <a:latin typeface="Times New Roman" panose="02020603050405020304" pitchFamily="18" charset="0"/>
                <a:cs typeface="Times New Roman" panose="02020603050405020304" pitchFamily="18" charset="0"/>
              </a:rPr>
              <a:t> emotions, </a:t>
            </a:r>
            <a:r>
              <a:rPr sz="1700" spc="9" dirty="0">
                <a:solidFill>
                  <a:srgbClr val="0D0D0D"/>
                </a:solidFill>
                <a:latin typeface="Times New Roman" panose="02020603050405020304" pitchFamily="18" charset="0"/>
                <a:cs typeface="Times New Roman" panose="02020603050405020304" pitchFamily="18" charset="0"/>
              </a:rPr>
              <a:t>potentially </a:t>
            </a:r>
            <a:r>
              <a:rPr sz="1700" spc="13" dirty="0">
                <a:solidFill>
                  <a:srgbClr val="0D0D0D"/>
                </a:solidFill>
                <a:latin typeface="Times New Roman" panose="02020603050405020304" pitchFamily="18" charset="0"/>
                <a:cs typeface="Times New Roman" panose="02020603050405020304" pitchFamily="18" charset="0"/>
              </a:rPr>
              <a:t>enhancing </a:t>
            </a:r>
            <a:r>
              <a:rPr sz="1700" spc="9" dirty="0">
                <a:solidFill>
                  <a:srgbClr val="0D0D0D"/>
                </a:solidFill>
                <a:latin typeface="Times New Roman" panose="02020603050405020304" pitchFamily="18" charset="0"/>
                <a:cs typeface="Times New Roman" panose="02020603050405020304" pitchFamily="18" charset="0"/>
              </a:rPr>
              <a:t>the listener's </a:t>
            </a:r>
            <a:r>
              <a:rPr sz="1700" spc="13" dirty="0">
                <a:solidFill>
                  <a:srgbClr val="0D0D0D"/>
                </a:solidFill>
                <a:latin typeface="Times New Roman" panose="02020603050405020304" pitchFamily="18" charset="0"/>
                <a:cs typeface="Times New Roman" panose="02020603050405020304" pitchFamily="18" charset="0"/>
              </a:rPr>
              <a:t>mood. These </a:t>
            </a:r>
            <a:r>
              <a:rPr sz="1700" spc="18"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relationships </a:t>
            </a:r>
            <a:r>
              <a:rPr sz="1700" spc="13" dirty="0">
                <a:solidFill>
                  <a:srgbClr val="0D0D0D"/>
                </a:solidFill>
                <a:latin typeface="Times New Roman" panose="02020603050405020304" pitchFamily="18" charset="0"/>
                <a:cs typeface="Times New Roman" panose="02020603050405020304" pitchFamily="18" charset="0"/>
              </a:rPr>
              <a:t>are </a:t>
            </a:r>
            <a:r>
              <a:rPr sz="1700" spc="9" dirty="0">
                <a:solidFill>
                  <a:srgbClr val="0D0D0D"/>
                </a:solidFill>
                <a:latin typeface="Times New Roman" panose="02020603050405020304" pitchFamily="18" charset="0"/>
                <a:cs typeface="Times New Roman" panose="02020603050405020304" pitchFamily="18" charset="0"/>
              </a:rPr>
              <a:t>crucial for </a:t>
            </a:r>
            <a:r>
              <a:rPr sz="1700" spc="13" dirty="0">
                <a:solidFill>
                  <a:srgbClr val="0D0D0D"/>
                </a:solidFill>
                <a:latin typeface="Times New Roman" panose="02020603050405020304" pitchFamily="18" charset="0"/>
                <a:cs typeface="Times New Roman" panose="02020603050405020304" pitchFamily="18" charset="0"/>
              </a:rPr>
              <a:t>understanding </a:t>
            </a:r>
            <a:r>
              <a:rPr sz="1700" spc="9" dirty="0">
                <a:solidFill>
                  <a:srgbClr val="0D0D0D"/>
                </a:solidFill>
                <a:latin typeface="Times New Roman" panose="02020603050405020304" pitchFamily="18" charset="0"/>
                <a:cs typeface="Times New Roman" panose="02020603050405020304" pitchFamily="18" charset="0"/>
              </a:rPr>
              <a:t>the auditory </a:t>
            </a:r>
            <a:r>
              <a:rPr sz="1700" spc="13" dirty="0">
                <a:solidFill>
                  <a:srgbClr val="0D0D0D"/>
                </a:solidFill>
                <a:latin typeface="Times New Roman" panose="02020603050405020304" pitchFamily="18" charset="0"/>
                <a:cs typeface="Times New Roman" panose="02020603050405020304" pitchFamily="18" charset="0"/>
              </a:rPr>
              <a:t>and </a:t>
            </a:r>
            <a:r>
              <a:rPr sz="1700" spc="18" dirty="0">
                <a:solidFill>
                  <a:srgbClr val="0D0D0D"/>
                </a:solidFill>
                <a:latin typeface="Times New Roman" panose="02020603050405020304" pitchFamily="18" charset="0"/>
                <a:cs typeface="Times New Roman" panose="02020603050405020304" pitchFamily="18" charset="0"/>
              </a:rPr>
              <a:t> </a:t>
            </a:r>
            <a:r>
              <a:rPr sz="1700" spc="13" dirty="0">
                <a:solidFill>
                  <a:srgbClr val="0D0D0D"/>
                </a:solidFill>
                <a:latin typeface="Times New Roman" panose="02020603050405020304" pitchFamily="18" charset="0"/>
                <a:cs typeface="Times New Roman" panose="02020603050405020304" pitchFamily="18" charset="0"/>
              </a:rPr>
              <a:t>emotional appeal </a:t>
            </a:r>
            <a:r>
              <a:rPr sz="1700" spc="9" dirty="0">
                <a:solidFill>
                  <a:srgbClr val="0D0D0D"/>
                </a:solidFill>
                <a:latin typeface="Times New Roman" panose="02020603050405020304" pitchFamily="18" charset="0"/>
                <a:cs typeface="Times New Roman" panose="02020603050405020304" pitchFamily="18" charset="0"/>
              </a:rPr>
              <a:t>of </a:t>
            </a:r>
            <a:r>
              <a:rPr sz="1700" spc="13" dirty="0">
                <a:solidFill>
                  <a:srgbClr val="0D0D0D"/>
                </a:solidFill>
                <a:latin typeface="Times New Roman" panose="02020603050405020304" pitchFamily="18" charset="0"/>
                <a:cs typeface="Times New Roman" panose="02020603050405020304" pitchFamily="18" charset="0"/>
              </a:rPr>
              <a:t>music, </a:t>
            </a:r>
            <a:r>
              <a:rPr sz="1700" spc="9" dirty="0">
                <a:solidFill>
                  <a:srgbClr val="0D0D0D"/>
                </a:solidFill>
                <a:latin typeface="Times New Roman" panose="02020603050405020304" pitchFamily="18" charset="0"/>
                <a:cs typeface="Times New Roman" panose="02020603050405020304" pitchFamily="18" charset="0"/>
              </a:rPr>
              <a:t>influencing everything </a:t>
            </a:r>
            <a:r>
              <a:rPr sz="1700" spc="13" dirty="0">
                <a:solidFill>
                  <a:srgbClr val="0D0D0D"/>
                </a:solidFill>
                <a:latin typeface="Times New Roman" panose="02020603050405020304" pitchFamily="18" charset="0"/>
                <a:cs typeface="Times New Roman" panose="02020603050405020304" pitchFamily="18" charset="0"/>
              </a:rPr>
              <a:t>from </a:t>
            </a:r>
            <a:r>
              <a:rPr sz="1700" spc="9" dirty="0">
                <a:solidFill>
                  <a:srgbClr val="0D0D0D"/>
                </a:solidFill>
                <a:latin typeface="Times New Roman" panose="02020603050405020304" pitchFamily="18" charset="0"/>
                <a:cs typeface="Times New Roman" panose="02020603050405020304" pitchFamily="18" charset="0"/>
              </a:rPr>
              <a:t>production </a:t>
            </a:r>
            <a:r>
              <a:rPr sz="1700" spc="13"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decisions</a:t>
            </a:r>
            <a:r>
              <a:rPr sz="1700" spc="4"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to</a:t>
            </a:r>
            <a:r>
              <a:rPr sz="1700" dirty="0">
                <a:solidFill>
                  <a:srgbClr val="0D0D0D"/>
                </a:solidFill>
                <a:latin typeface="Times New Roman" panose="02020603050405020304" pitchFamily="18" charset="0"/>
                <a:cs typeface="Times New Roman" panose="02020603050405020304" pitchFamily="18" charset="0"/>
              </a:rPr>
              <a:t> </a:t>
            </a:r>
            <a:r>
              <a:rPr sz="1700" spc="13" dirty="0">
                <a:solidFill>
                  <a:srgbClr val="0D0D0D"/>
                </a:solidFill>
                <a:latin typeface="Times New Roman" panose="02020603050405020304" pitchFamily="18" charset="0"/>
                <a:cs typeface="Times New Roman" panose="02020603050405020304" pitchFamily="18" charset="0"/>
              </a:rPr>
              <a:t>consumer</a:t>
            </a:r>
            <a:r>
              <a:rPr sz="1700" spc="4" dirty="0">
                <a:solidFill>
                  <a:srgbClr val="0D0D0D"/>
                </a:solidFill>
                <a:latin typeface="Times New Roman" panose="02020603050405020304" pitchFamily="18" charset="0"/>
                <a:cs typeface="Times New Roman" panose="02020603050405020304" pitchFamily="18" charset="0"/>
              </a:rPr>
              <a:t> </a:t>
            </a:r>
            <a:r>
              <a:rPr sz="1700" spc="13" dirty="0">
                <a:solidFill>
                  <a:srgbClr val="0D0D0D"/>
                </a:solidFill>
                <a:latin typeface="Times New Roman" panose="02020603050405020304" pitchFamily="18" charset="0"/>
                <a:cs typeface="Times New Roman" panose="02020603050405020304" pitchFamily="18" charset="0"/>
              </a:rPr>
              <a:t>preferences</a:t>
            </a:r>
            <a:r>
              <a:rPr sz="1700" spc="4"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in</a:t>
            </a:r>
            <a:r>
              <a:rPr sz="1700" spc="4" dirty="0">
                <a:solidFill>
                  <a:srgbClr val="0D0D0D"/>
                </a:solidFill>
                <a:latin typeface="Times New Roman" panose="02020603050405020304" pitchFamily="18" charset="0"/>
                <a:cs typeface="Times New Roman" panose="02020603050405020304" pitchFamily="18" charset="0"/>
              </a:rPr>
              <a:t> </a:t>
            </a:r>
            <a:r>
              <a:rPr sz="1700" spc="9" dirty="0">
                <a:solidFill>
                  <a:srgbClr val="0D0D0D"/>
                </a:solidFill>
                <a:latin typeface="Times New Roman" panose="02020603050405020304" pitchFamily="18" charset="0"/>
                <a:cs typeface="Times New Roman" panose="02020603050405020304" pitchFamily="18" charset="0"/>
              </a:rPr>
              <a:t>the</a:t>
            </a:r>
            <a:r>
              <a:rPr sz="1700" spc="4" dirty="0">
                <a:solidFill>
                  <a:srgbClr val="0D0D0D"/>
                </a:solidFill>
                <a:latin typeface="Times New Roman" panose="02020603050405020304" pitchFamily="18" charset="0"/>
                <a:cs typeface="Times New Roman" panose="02020603050405020304" pitchFamily="18" charset="0"/>
              </a:rPr>
              <a:t> </a:t>
            </a:r>
            <a:r>
              <a:rPr sz="1700" spc="13" dirty="0">
                <a:solidFill>
                  <a:srgbClr val="0D0D0D"/>
                </a:solidFill>
                <a:latin typeface="Times New Roman" panose="02020603050405020304" pitchFamily="18" charset="0"/>
                <a:cs typeface="Times New Roman" panose="02020603050405020304" pitchFamily="18" charset="0"/>
              </a:rPr>
              <a:t>music</a:t>
            </a:r>
            <a:r>
              <a:rPr sz="1700" spc="4" dirty="0">
                <a:solidFill>
                  <a:srgbClr val="0D0D0D"/>
                </a:solidFill>
                <a:latin typeface="Times New Roman" panose="02020603050405020304" pitchFamily="18" charset="0"/>
                <a:cs typeface="Times New Roman" panose="02020603050405020304" pitchFamily="18" charset="0"/>
              </a:rPr>
              <a:t> industry.</a:t>
            </a:r>
            <a:endParaRPr sz="17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B52B712-3A0C-4662-BD71-E6C76EAB0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5191" y="772886"/>
            <a:ext cx="6375402" cy="5686374"/>
          </a:xfrm>
          <a:prstGeom prst="rect">
            <a:avLst/>
          </a:prstGeom>
        </p:spPr>
      </p:pic>
      <p:sp>
        <p:nvSpPr>
          <p:cNvPr id="2" name="TextBox 1">
            <a:extLst>
              <a:ext uri="{FF2B5EF4-FFF2-40B4-BE49-F238E27FC236}">
                <a16:creationId xmlns:a16="http://schemas.microsoft.com/office/drawing/2014/main" id="{DB9F86C2-0DC8-11E9-1CB5-4F2A9680B16F}"/>
              </a:ext>
            </a:extLst>
          </p:cNvPr>
          <p:cNvSpPr txBox="1"/>
          <p:nvPr/>
        </p:nvSpPr>
        <p:spPr>
          <a:xfrm>
            <a:off x="236925" y="0"/>
            <a:ext cx="2017668" cy="584775"/>
          </a:xfrm>
          <a:prstGeom prst="rect">
            <a:avLst/>
          </a:prstGeom>
          <a:noFill/>
        </p:spPr>
        <p:txBody>
          <a:bodyPr wrap="none" rtlCol="0">
            <a:spAutoFit/>
          </a:bodyPr>
          <a:lstStyle/>
          <a:p>
            <a:r>
              <a:rPr lang="en-GB" sz="3200" b="1" dirty="0">
                <a:latin typeface="Times New Roman" panose="02020603050405020304" pitchFamily="18" charset="0"/>
                <a:cs typeface="Times New Roman" panose="02020603050405020304" pitchFamily="18" charset="0"/>
              </a:rPr>
              <a:t>RESULTS</a:t>
            </a:r>
            <a:endParaRPr lang="en-IN"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0630" y="-76200"/>
            <a:ext cx="5192484" cy="6817922"/>
          </a:xfrm>
          <a:prstGeom prst="rect">
            <a:avLst/>
          </a:prstGeom>
        </p:spPr>
        <p:txBody>
          <a:bodyPr vert="horz" wrap="square" lIns="0" tIns="96931" rIns="0" bIns="0" rtlCol="0">
            <a:spAutoFit/>
          </a:bodyPr>
          <a:lstStyle/>
          <a:p>
            <a:pPr marL="11206">
              <a:spcBef>
                <a:spcPts val="763"/>
              </a:spcBef>
            </a:pPr>
            <a:r>
              <a:rPr sz="1412" spc="4" dirty="0">
                <a:solidFill>
                  <a:srgbClr val="0D0D0D"/>
                </a:solidFill>
                <a:latin typeface="Arial Black" panose="020B0A04020102020204" pitchFamily="34" charset="0"/>
                <a:cs typeface="Times New Roman" panose="02020603050405020304" pitchFamily="18" charset="0"/>
              </a:rPr>
              <a:t>"</a:t>
            </a:r>
            <a:r>
              <a:rPr sz="2000" b="1" spc="4" dirty="0">
                <a:solidFill>
                  <a:srgbClr val="0D0D0D"/>
                </a:solidFill>
                <a:latin typeface="Arial Black" panose="020B0A04020102020204" pitchFamily="34" charset="0"/>
                <a:cs typeface="Times New Roman" panose="02020603050405020304" pitchFamily="18" charset="0"/>
              </a:rPr>
              <a:t>Evaluating </a:t>
            </a:r>
            <a:r>
              <a:rPr sz="2000" b="1" spc="9" dirty="0">
                <a:solidFill>
                  <a:srgbClr val="0D0D0D"/>
                </a:solidFill>
                <a:latin typeface="Arial Black" panose="020B0A04020102020204" pitchFamily="34" charset="0"/>
                <a:cs typeface="Times New Roman" panose="02020603050405020304" pitchFamily="18" charset="0"/>
              </a:rPr>
              <a:t>Model</a:t>
            </a:r>
            <a:r>
              <a:rPr sz="2000" b="1" spc="4" dirty="0">
                <a:solidFill>
                  <a:srgbClr val="0D0D0D"/>
                </a:solidFill>
                <a:latin typeface="Arial Black" panose="020B0A04020102020204" pitchFamily="34" charset="0"/>
                <a:cs typeface="Times New Roman" panose="02020603050405020304" pitchFamily="18" charset="0"/>
              </a:rPr>
              <a:t> Fit</a:t>
            </a:r>
            <a:r>
              <a:rPr sz="2000" b="1" spc="9" dirty="0">
                <a:solidFill>
                  <a:srgbClr val="0D0D0D"/>
                </a:solidFill>
                <a:latin typeface="Arial Black" panose="020B0A04020102020204" pitchFamily="34" charset="0"/>
                <a:cs typeface="Times New Roman" panose="02020603050405020304" pitchFamily="18" charset="0"/>
              </a:rPr>
              <a:t> and</a:t>
            </a:r>
            <a:r>
              <a:rPr sz="2000" b="1" spc="4" dirty="0">
                <a:solidFill>
                  <a:srgbClr val="0D0D0D"/>
                </a:solidFill>
                <a:latin typeface="Arial Black" panose="020B0A04020102020204" pitchFamily="34" charset="0"/>
                <a:cs typeface="Times New Roman" panose="02020603050405020304" pitchFamily="18" charset="0"/>
              </a:rPr>
              <a:t> </a:t>
            </a:r>
            <a:r>
              <a:rPr sz="2000" b="1" spc="-4" dirty="0">
                <a:solidFill>
                  <a:srgbClr val="0D0D0D"/>
                </a:solidFill>
                <a:latin typeface="Arial Black" panose="020B0A04020102020204" pitchFamily="34" charset="0"/>
                <a:cs typeface="Times New Roman" panose="02020603050405020304" pitchFamily="18" charset="0"/>
              </a:rPr>
              <a:t>Variability</a:t>
            </a:r>
            <a:r>
              <a:rPr sz="2000" spc="-4" dirty="0">
                <a:solidFill>
                  <a:srgbClr val="0D0D0D"/>
                </a:solidFill>
                <a:latin typeface="Arial Black" panose="020B0A04020102020204" pitchFamily="34" charset="0"/>
                <a:cs typeface="Times New Roman" panose="02020603050405020304" pitchFamily="18" charset="0"/>
              </a:rPr>
              <a:t>"</a:t>
            </a:r>
            <a:endParaRPr sz="2000" dirty="0">
              <a:latin typeface="Arial Black" panose="020B0A04020102020204" pitchFamily="34" charset="0"/>
              <a:cs typeface="Times New Roman" panose="02020603050405020304" pitchFamily="18" charset="0"/>
            </a:endParaRPr>
          </a:p>
          <a:p>
            <a:pPr marL="11206" marR="4483">
              <a:spcBef>
                <a:spcPts val="494"/>
              </a:spcBef>
            </a:pPr>
            <a:endParaRPr lang="en-IN" sz="1235" spc="9" dirty="0">
              <a:latin typeface="Times New Roman"/>
              <a:cs typeface="Times New Roman"/>
            </a:endParaRPr>
          </a:p>
          <a:p>
            <a:pPr marL="11206" marR="4483">
              <a:spcBef>
                <a:spcPts val="494"/>
              </a:spcBef>
            </a:pPr>
            <a:r>
              <a:rPr sz="2200" spc="9" dirty="0">
                <a:latin typeface="Times New Roman"/>
                <a:cs typeface="Times New Roman"/>
              </a:rPr>
              <a:t>This residual plot displays the </a:t>
            </a:r>
            <a:r>
              <a:rPr sz="2200" spc="4" dirty="0">
                <a:latin typeface="Times New Roman"/>
                <a:cs typeface="Times New Roman"/>
              </a:rPr>
              <a:t>difference </a:t>
            </a:r>
            <a:r>
              <a:rPr sz="2200" spc="9" dirty="0">
                <a:latin typeface="Times New Roman"/>
                <a:cs typeface="Times New Roman"/>
              </a:rPr>
              <a:t>between observed values </a:t>
            </a:r>
            <a:r>
              <a:rPr sz="2200" spc="13" dirty="0">
                <a:latin typeface="Times New Roman"/>
                <a:cs typeface="Times New Roman"/>
              </a:rPr>
              <a:t> </a:t>
            </a:r>
            <a:r>
              <a:rPr sz="2200" spc="9" dirty="0">
                <a:latin typeface="Times New Roman"/>
                <a:cs typeface="Times New Roman"/>
              </a:rPr>
              <a:t>and those predicted </a:t>
            </a:r>
            <a:r>
              <a:rPr sz="2200" spc="13" dirty="0">
                <a:latin typeface="Times New Roman"/>
                <a:cs typeface="Times New Roman"/>
              </a:rPr>
              <a:t>by </a:t>
            </a:r>
            <a:r>
              <a:rPr sz="2200" spc="9" dirty="0">
                <a:latin typeface="Times New Roman"/>
                <a:cs typeface="Times New Roman"/>
              </a:rPr>
              <a:t>a model, across a range of predicted values. </a:t>
            </a:r>
            <a:r>
              <a:rPr sz="2200" spc="-185" dirty="0">
                <a:latin typeface="Times New Roman"/>
                <a:cs typeface="Times New Roman"/>
              </a:rPr>
              <a:t> </a:t>
            </a:r>
            <a:r>
              <a:rPr sz="2200" dirty="0">
                <a:latin typeface="Times New Roman"/>
                <a:cs typeface="Times New Roman"/>
              </a:rPr>
              <a:t>Notably,</a:t>
            </a:r>
            <a:r>
              <a:rPr sz="2200" spc="44" dirty="0">
                <a:latin typeface="Times New Roman"/>
                <a:cs typeface="Times New Roman"/>
              </a:rPr>
              <a:t> </a:t>
            </a:r>
            <a:r>
              <a:rPr sz="2200" spc="9" dirty="0">
                <a:latin typeface="Times New Roman"/>
                <a:cs typeface="Times New Roman"/>
              </a:rPr>
              <a:t>the</a:t>
            </a:r>
            <a:r>
              <a:rPr sz="2200" spc="44" dirty="0">
                <a:latin typeface="Times New Roman"/>
                <a:cs typeface="Times New Roman"/>
              </a:rPr>
              <a:t> </a:t>
            </a:r>
            <a:r>
              <a:rPr sz="2200" spc="9" dirty="0">
                <a:latin typeface="Times New Roman"/>
                <a:cs typeface="Times New Roman"/>
              </a:rPr>
              <a:t>residuals</a:t>
            </a:r>
            <a:r>
              <a:rPr sz="2200" spc="44" dirty="0">
                <a:latin typeface="Times New Roman"/>
                <a:cs typeface="Times New Roman"/>
              </a:rPr>
              <a:t> </a:t>
            </a:r>
            <a:r>
              <a:rPr sz="2200" spc="13" dirty="0">
                <a:latin typeface="Times New Roman"/>
                <a:cs typeface="Times New Roman"/>
              </a:rPr>
              <a:t>do</a:t>
            </a:r>
            <a:r>
              <a:rPr sz="2200" spc="44" dirty="0">
                <a:latin typeface="Times New Roman"/>
                <a:cs typeface="Times New Roman"/>
              </a:rPr>
              <a:t> </a:t>
            </a:r>
            <a:r>
              <a:rPr sz="2200" spc="9" dirty="0">
                <a:latin typeface="Times New Roman"/>
                <a:cs typeface="Times New Roman"/>
              </a:rPr>
              <a:t>not</a:t>
            </a:r>
            <a:r>
              <a:rPr sz="2200" spc="44" dirty="0">
                <a:latin typeface="Times New Roman"/>
                <a:cs typeface="Times New Roman"/>
              </a:rPr>
              <a:t> </a:t>
            </a:r>
            <a:r>
              <a:rPr sz="2200" spc="9" dirty="0">
                <a:latin typeface="Times New Roman"/>
                <a:cs typeface="Times New Roman"/>
              </a:rPr>
              <a:t>cluster</a:t>
            </a:r>
            <a:r>
              <a:rPr sz="2200" spc="44" dirty="0">
                <a:latin typeface="Times New Roman"/>
                <a:cs typeface="Times New Roman"/>
              </a:rPr>
              <a:t> </a:t>
            </a:r>
            <a:r>
              <a:rPr sz="2200" spc="9" dirty="0">
                <a:latin typeface="Times New Roman"/>
                <a:cs typeface="Times New Roman"/>
              </a:rPr>
              <a:t>symmetrically</a:t>
            </a:r>
            <a:r>
              <a:rPr sz="2200" spc="44" dirty="0">
                <a:latin typeface="Times New Roman"/>
                <a:cs typeface="Times New Roman"/>
              </a:rPr>
              <a:t> </a:t>
            </a:r>
            <a:r>
              <a:rPr sz="2200" spc="9" dirty="0">
                <a:latin typeface="Times New Roman"/>
                <a:cs typeface="Times New Roman"/>
              </a:rPr>
              <a:t>around</a:t>
            </a:r>
            <a:r>
              <a:rPr sz="2200" spc="44" dirty="0">
                <a:latin typeface="Times New Roman"/>
                <a:cs typeface="Times New Roman"/>
              </a:rPr>
              <a:t> </a:t>
            </a:r>
            <a:r>
              <a:rPr sz="2200" spc="9" dirty="0">
                <a:latin typeface="Times New Roman"/>
                <a:cs typeface="Times New Roman"/>
              </a:rPr>
              <a:t>the </a:t>
            </a:r>
            <a:r>
              <a:rPr sz="2200" spc="13" dirty="0">
                <a:latin typeface="Times New Roman"/>
                <a:cs typeface="Times New Roman"/>
              </a:rPr>
              <a:t> </a:t>
            </a:r>
            <a:r>
              <a:rPr sz="2200" spc="9" dirty="0">
                <a:latin typeface="Times New Roman"/>
                <a:cs typeface="Times New Roman"/>
              </a:rPr>
              <a:t>zero </a:t>
            </a:r>
            <a:r>
              <a:rPr sz="2200" spc="4" dirty="0">
                <a:latin typeface="Times New Roman"/>
                <a:cs typeface="Times New Roman"/>
              </a:rPr>
              <a:t>line, </a:t>
            </a:r>
            <a:r>
              <a:rPr sz="2200" spc="9" dirty="0">
                <a:latin typeface="Times New Roman"/>
                <a:cs typeface="Times New Roman"/>
              </a:rPr>
              <a:t>indicating potential issues with the model such as non- </a:t>
            </a:r>
            <a:r>
              <a:rPr sz="2200" spc="13" dirty="0">
                <a:latin typeface="Times New Roman"/>
                <a:cs typeface="Times New Roman"/>
              </a:rPr>
              <a:t> </a:t>
            </a:r>
            <a:r>
              <a:rPr sz="2200" spc="9" dirty="0">
                <a:latin typeface="Times New Roman"/>
                <a:cs typeface="Times New Roman"/>
              </a:rPr>
              <a:t>linearity or heteroscedasticity (inconsistent variance of residuals </a:t>
            </a:r>
            <a:r>
              <a:rPr sz="2200" spc="13" dirty="0">
                <a:latin typeface="Times New Roman"/>
                <a:cs typeface="Times New Roman"/>
              </a:rPr>
              <a:t> </a:t>
            </a:r>
            <a:r>
              <a:rPr sz="2200" spc="9" dirty="0">
                <a:latin typeface="Times New Roman"/>
                <a:cs typeface="Times New Roman"/>
              </a:rPr>
              <a:t>across the range of values). </a:t>
            </a:r>
            <a:r>
              <a:rPr sz="2200" spc="13" dirty="0">
                <a:latin typeface="Times New Roman"/>
                <a:cs typeface="Times New Roman"/>
              </a:rPr>
              <a:t>As </a:t>
            </a:r>
            <a:r>
              <a:rPr sz="2200" spc="9" dirty="0">
                <a:latin typeface="Times New Roman"/>
                <a:cs typeface="Times New Roman"/>
              </a:rPr>
              <a:t>predicted values increase, residuals </a:t>
            </a:r>
            <a:r>
              <a:rPr sz="2200" spc="-185" dirty="0">
                <a:latin typeface="Times New Roman"/>
                <a:cs typeface="Times New Roman"/>
              </a:rPr>
              <a:t> </a:t>
            </a:r>
            <a:r>
              <a:rPr sz="2200" spc="9" dirty="0">
                <a:latin typeface="Times New Roman"/>
                <a:cs typeface="Times New Roman"/>
              </a:rPr>
              <a:t>also tend to </a:t>
            </a:r>
            <a:r>
              <a:rPr sz="2200" spc="13" dirty="0">
                <a:latin typeface="Times New Roman"/>
                <a:cs typeface="Times New Roman"/>
              </a:rPr>
              <a:t>show </a:t>
            </a:r>
            <a:r>
              <a:rPr sz="2200" spc="9" dirty="0">
                <a:latin typeface="Times New Roman"/>
                <a:cs typeface="Times New Roman"/>
              </a:rPr>
              <a:t>a wider spread, which could suggest that the </a:t>
            </a:r>
            <a:r>
              <a:rPr sz="2200" spc="13" dirty="0">
                <a:latin typeface="Times New Roman"/>
                <a:cs typeface="Times New Roman"/>
              </a:rPr>
              <a:t> </a:t>
            </a:r>
            <a:r>
              <a:rPr sz="2200" spc="9" dirty="0">
                <a:latin typeface="Times New Roman"/>
                <a:cs typeface="Times New Roman"/>
              </a:rPr>
              <a:t>model </a:t>
            </a:r>
            <a:r>
              <a:rPr sz="2200" spc="-4" dirty="0">
                <a:latin typeface="Times New Roman"/>
                <a:cs typeface="Times New Roman"/>
              </a:rPr>
              <a:t>fits </a:t>
            </a:r>
            <a:r>
              <a:rPr sz="2200" spc="9" dirty="0">
                <a:latin typeface="Times New Roman"/>
                <a:cs typeface="Times New Roman"/>
              </a:rPr>
              <a:t>better at lower predicted values than at higher ones. </a:t>
            </a:r>
            <a:r>
              <a:rPr sz="2200" spc="13" dirty="0">
                <a:latin typeface="Times New Roman"/>
                <a:cs typeface="Times New Roman"/>
              </a:rPr>
              <a:t>The </a:t>
            </a:r>
            <a:r>
              <a:rPr sz="2200" spc="-185" dirty="0">
                <a:latin typeface="Times New Roman"/>
                <a:cs typeface="Times New Roman"/>
              </a:rPr>
              <a:t> </a:t>
            </a:r>
            <a:r>
              <a:rPr sz="2200" spc="9" dirty="0">
                <a:latin typeface="Times New Roman"/>
                <a:cs typeface="Times New Roman"/>
              </a:rPr>
              <a:t>pattern observed here, where the spread of residuals increases with </a:t>
            </a:r>
            <a:r>
              <a:rPr sz="2200" spc="-185" dirty="0">
                <a:latin typeface="Times New Roman"/>
                <a:cs typeface="Times New Roman"/>
              </a:rPr>
              <a:t> </a:t>
            </a:r>
            <a:r>
              <a:rPr sz="2200" spc="9" dirty="0">
                <a:latin typeface="Times New Roman"/>
                <a:cs typeface="Times New Roman"/>
              </a:rPr>
              <a:t>the predicted values, points to the need for model reassessment or </a:t>
            </a:r>
            <a:r>
              <a:rPr sz="2200" spc="13" dirty="0">
                <a:latin typeface="Times New Roman"/>
                <a:cs typeface="Times New Roman"/>
              </a:rPr>
              <a:t> </a:t>
            </a:r>
            <a:r>
              <a:rPr sz="2200" spc="9" dirty="0">
                <a:latin typeface="Times New Roman"/>
                <a:cs typeface="Times New Roman"/>
              </a:rPr>
              <a:t>the consideration of a </a:t>
            </a:r>
            <a:r>
              <a:rPr sz="2200" spc="4" dirty="0">
                <a:latin typeface="Times New Roman"/>
                <a:cs typeface="Times New Roman"/>
              </a:rPr>
              <a:t>different </a:t>
            </a:r>
            <a:r>
              <a:rPr sz="2200" spc="9" dirty="0">
                <a:latin typeface="Times New Roman"/>
                <a:cs typeface="Times New Roman"/>
              </a:rPr>
              <a:t>modeling approach to improve </a:t>
            </a:r>
            <a:r>
              <a:rPr sz="2200" spc="13" dirty="0">
                <a:latin typeface="Times New Roman"/>
                <a:cs typeface="Times New Roman"/>
              </a:rPr>
              <a:t> </a:t>
            </a:r>
            <a:r>
              <a:rPr sz="2200" spc="9" dirty="0">
                <a:latin typeface="Times New Roman"/>
                <a:cs typeface="Times New Roman"/>
              </a:rPr>
              <a:t>prediction</a:t>
            </a:r>
            <a:r>
              <a:rPr sz="2200" dirty="0">
                <a:latin typeface="Times New Roman"/>
                <a:cs typeface="Times New Roman"/>
              </a:rPr>
              <a:t> </a:t>
            </a:r>
            <a:r>
              <a:rPr sz="2200" spc="4" dirty="0">
                <a:latin typeface="Times New Roman"/>
                <a:cs typeface="Times New Roman"/>
              </a:rPr>
              <a:t>accuracy.</a:t>
            </a:r>
            <a:endParaRPr sz="2200" dirty="0">
              <a:latin typeface="Times New Roman"/>
              <a:cs typeface="Times New Roman"/>
            </a:endParaRPr>
          </a:p>
        </p:txBody>
      </p:sp>
      <p:pic>
        <p:nvPicPr>
          <p:cNvPr id="3" name="object 3"/>
          <p:cNvPicPr/>
          <p:nvPr/>
        </p:nvPicPr>
        <p:blipFill>
          <a:blip r:embed="rId2" cstate="print"/>
          <a:stretch>
            <a:fillRect/>
          </a:stretch>
        </p:blipFill>
        <p:spPr>
          <a:xfrm>
            <a:off x="5638501" y="587830"/>
            <a:ext cx="6422869" cy="461186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E1ED-E02F-354D-8CFC-3A2880A9FDF8}"/>
              </a:ext>
            </a:extLst>
          </p:cNvPr>
          <p:cNvSpPr>
            <a:spLocks noGrp="1"/>
          </p:cNvSpPr>
          <p:nvPr>
            <p:ph type="title"/>
          </p:nvPr>
        </p:nvSpPr>
        <p:spPr>
          <a:xfrm>
            <a:off x="0" y="0"/>
            <a:ext cx="10515600" cy="1325563"/>
          </a:xfrm>
        </p:spPr>
        <p:txBody>
          <a:bodyPr/>
          <a:lstStyle/>
          <a:p>
            <a:r>
              <a:rPr lang="en-US" sz="4000" b="1" kern="100" dirty="0">
                <a:solidFill>
                  <a:srgbClr val="0D0D0D"/>
                </a:solidFill>
                <a:effectLst/>
                <a:latin typeface="Times New Roman" panose="02020603050405020304" pitchFamily="18" charset="0"/>
                <a:ea typeface="Times New Roman" panose="02020603050405020304" pitchFamily="18" charset="0"/>
              </a:rPr>
              <a:t>Classification Models</a:t>
            </a:r>
            <a:endParaRPr lang="en-IN" dirty="0"/>
          </a:p>
        </p:txBody>
      </p:sp>
      <p:graphicFrame>
        <p:nvGraphicFramePr>
          <p:cNvPr id="5" name="Content Placeholder 2">
            <a:extLst>
              <a:ext uri="{FF2B5EF4-FFF2-40B4-BE49-F238E27FC236}">
                <a16:creationId xmlns:a16="http://schemas.microsoft.com/office/drawing/2014/main" id="{0F3168CE-9684-5888-B544-C78594A35657}"/>
              </a:ext>
            </a:extLst>
          </p:cNvPr>
          <p:cNvGraphicFramePr>
            <a:graphicFrameLocks noGrp="1"/>
          </p:cNvGraphicFramePr>
          <p:nvPr>
            <p:ph idx="1"/>
            <p:extLst>
              <p:ext uri="{D42A27DB-BD31-4B8C-83A1-F6EECF244321}">
                <p14:modId xmlns:p14="http://schemas.microsoft.com/office/powerpoint/2010/main" val="884952036"/>
              </p:ext>
            </p:extLst>
          </p:nvPr>
        </p:nvGraphicFramePr>
        <p:xfrm>
          <a:off x="97971" y="1325563"/>
          <a:ext cx="11658599" cy="5347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500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A5B809-F808-E674-5A95-FDD4545A6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5942" y="1404876"/>
            <a:ext cx="5522263" cy="3570536"/>
          </a:xfrm>
          <a:prstGeom prst="rect">
            <a:avLst/>
          </a:prstGeom>
        </p:spPr>
      </p:pic>
      <p:sp>
        <p:nvSpPr>
          <p:cNvPr id="5" name="TextBox 4">
            <a:extLst>
              <a:ext uri="{FF2B5EF4-FFF2-40B4-BE49-F238E27FC236}">
                <a16:creationId xmlns:a16="http://schemas.microsoft.com/office/drawing/2014/main" id="{58322CC9-ED59-2906-5762-C14E639AF5DA}"/>
              </a:ext>
            </a:extLst>
          </p:cNvPr>
          <p:cNvSpPr txBox="1"/>
          <p:nvPr/>
        </p:nvSpPr>
        <p:spPr>
          <a:xfrm>
            <a:off x="1077686" y="333508"/>
            <a:ext cx="9254137" cy="707886"/>
          </a:xfrm>
          <a:prstGeom prst="rect">
            <a:avLst/>
          </a:prstGeom>
          <a:noFill/>
        </p:spPr>
        <p:txBody>
          <a:bodyPr wrap="square" rtlCol="0">
            <a:spAutoFit/>
          </a:bodyPr>
          <a:lstStyle/>
          <a:p>
            <a:pPr algn="just"/>
            <a:r>
              <a:rPr lang="en-US" sz="2000" dirty="0">
                <a:solidFill>
                  <a:srgbClr val="0D0D0D"/>
                </a:solidFill>
                <a:highlight>
                  <a:srgbClr val="FFFFFF"/>
                </a:highlight>
                <a:latin typeface="Times New Roman "/>
              </a:rPr>
              <a:t>This dataset consists of various attributes of songs from Spotify, including both audio features and metadata elements that describe each song’s characteristics.</a:t>
            </a:r>
            <a:endParaRPr lang="en-IN" sz="2000" dirty="0">
              <a:latin typeface="Times New Roman "/>
            </a:endParaRPr>
          </a:p>
        </p:txBody>
      </p:sp>
      <p:sp>
        <p:nvSpPr>
          <p:cNvPr id="6" name="TextBox 5">
            <a:extLst>
              <a:ext uri="{FF2B5EF4-FFF2-40B4-BE49-F238E27FC236}">
                <a16:creationId xmlns:a16="http://schemas.microsoft.com/office/drawing/2014/main" id="{5A807BFA-A388-1CFC-BECE-CF088CC70C20}"/>
              </a:ext>
            </a:extLst>
          </p:cNvPr>
          <p:cNvSpPr txBox="1"/>
          <p:nvPr/>
        </p:nvSpPr>
        <p:spPr>
          <a:xfrm>
            <a:off x="1077686" y="5277971"/>
            <a:ext cx="10080171" cy="707886"/>
          </a:xfrm>
          <a:prstGeom prst="rect">
            <a:avLst/>
          </a:prstGeom>
          <a:noFill/>
        </p:spPr>
        <p:txBody>
          <a:bodyPr wrap="square" rtlCol="0">
            <a:spAutoFit/>
          </a:bodyPr>
          <a:lstStyle/>
          <a:p>
            <a:pPr algn="just"/>
            <a:r>
              <a:rPr lang="en-US" sz="2000" dirty="0">
                <a:solidFill>
                  <a:srgbClr val="0D0D0D"/>
                </a:solidFill>
                <a:highlight>
                  <a:srgbClr val="FFFFFF"/>
                </a:highlight>
                <a:latin typeface="Times New Roman "/>
              </a:rPr>
              <a:t>Understanding these attributes and their interactions is crucial for our next steps, which involve preparing the data for a machine learning model to predict the mode of songs accurately.</a:t>
            </a:r>
            <a:endParaRPr lang="en-IN" sz="2000" dirty="0">
              <a:latin typeface="Times New Roman "/>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1488" y="1022167"/>
            <a:ext cx="6763647" cy="321355"/>
          </a:xfrm>
          <a:prstGeom prst="rect">
            <a:avLst/>
          </a:prstGeom>
        </p:spPr>
        <p:txBody>
          <a:bodyPr vert="horz" wrap="square" lIns="0" tIns="13447" rIns="0" bIns="0" rtlCol="0" anchor="ctr">
            <a:spAutoFit/>
          </a:bodyPr>
          <a:lstStyle/>
          <a:p>
            <a:pPr marL="11206">
              <a:lnSpc>
                <a:spcPct val="100000"/>
              </a:lnSpc>
              <a:spcBef>
                <a:spcPts val="106"/>
              </a:spcBef>
            </a:pPr>
            <a:r>
              <a:rPr lang="en-US" sz="1765" dirty="0">
                <a:solidFill>
                  <a:srgbClr val="0D0D0D"/>
                </a:solidFill>
                <a:highlight>
                  <a:srgbClr val="FFFFFF"/>
                </a:highlight>
                <a:latin typeface="Söhne"/>
              </a:rPr>
              <a:t>                                       ‘</a:t>
            </a:r>
            <a:r>
              <a:rPr lang="en-US" sz="2000" b="1" dirty="0">
                <a:solidFill>
                  <a:srgbClr val="0D0D0D"/>
                </a:solidFill>
                <a:highlight>
                  <a:srgbClr val="FFFFFF"/>
                </a:highlight>
                <a:latin typeface="Times New Roman" panose="02020603050405020304" pitchFamily="18" charset="0"/>
                <a:cs typeface="Times New Roman" panose="02020603050405020304" pitchFamily="18" charset="0"/>
              </a:rPr>
              <a:t>K-Nearest Neighbors with 65 neighbors’</a:t>
            </a:r>
            <a:endParaRPr sz="2000" b="1" dirty="0">
              <a:latin typeface="Times New Roman" panose="02020603050405020304" pitchFamily="18" charset="0"/>
              <a:cs typeface="Times New Roman" panose="02020603050405020304" pitchFamily="18" charset="0"/>
            </a:endParaRPr>
          </a:p>
        </p:txBody>
      </p:sp>
      <p:sp>
        <p:nvSpPr>
          <p:cNvPr id="4" name="object 4"/>
          <p:cNvSpPr txBox="1"/>
          <p:nvPr/>
        </p:nvSpPr>
        <p:spPr>
          <a:xfrm>
            <a:off x="1841488" y="4281921"/>
            <a:ext cx="2543735" cy="158196"/>
          </a:xfrm>
          <a:prstGeom prst="rect">
            <a:avLst/>
          </a:prstGeom>
        </p:spPr>
        <p:txBody>
          <a:bodyPr vert="horz" wrap="square" lIns="0" tIns="8965" rIns="0" bIns="0" rtlCol="0">
            <a:spAutoFit/>
          </a:bodyPr>
          <a:lstStyle/>
          <a:p>
            <a:pPr marL="11206" marR="4483" indent="-560" algn="ctr">
              <a:lnSpc>
                <a:spcPct val="101600"/>
              </a:lnSpc>
              <a:spcBef>
                <a:spcPts val="71"/>
              </a:spcBef>
            </a:pPr>
            <a:r>
              <a:rPr sz="1015" dirty="0">
                <a:latin typeface="Arial MT"/>
                <a:cs typeface="Arial MT"/>
              </a:rPr>
              <a:t>.</a:t>
            </a:r>
          </a:p>
        </p:txBody>
      </p:sp>
      <p:sp>
        <p:nvSpPr>
          <p:cNvPr id="8" name="object 8"/>
          <p:cNvSpPr txBox="1"/>
          <p:nvPr/>
        </p:nvSpPr>
        <p:spPr>
          <a:xfrm>
            <a:off x="7820875" y="4281921"/>
            <a:ext cx="2516841" cy="158196"/>
          </a:xfrm>
          <a:prstGeom prst="rect">
            <a:avLst/>
          </a:prstGeom>
        </p:spPr>
        <p:txBody>
          <a:bodyPr vert="horz" wrap="square" lIns="0" tIns="8965" rIns="0" bIns="0" rtlCol="0">
            <a:spAutoFit/>
          </a:bodyPr>
          <a:lstStyle/>
          <a:p>
            <a:pPr marL="10646" marR="4483" algn="ctr">
              <a:lnSpc>
                <a:spcPct val="101600"/>
              </a:lnSpc>
              <a:spcBef>
                <a:spcPts val="71"/>
              </a:spcBef>
            </a:pPr>
            <a:r>
              <a:rPr sz="1015" dirty="0">
                <a:latin typeface="Arial MT"/>
                <a:cs typeface="Arial MT"/>
              </a:rPr>
              <a:t>.</a:t>
            </a:r>
          </a:p>
        </p:txBody>
      </p:sp>
      <p:sp>
        <p:nvSpPr>
          <p:cNvPr id="9" name="TextBox 8">
            <a:extLst>
              <a:ext uri="{FF2B5EF4-FFF2-40B4-BE49-F238E27FC236}">
                <a16:creationId xmlns:a16="http://schemas.microsoft.com/office/drawing/2014/main" id="{E3E447B3-4ECB-4455-F84F-4371A1736026}"/>
              </a:ext>
            </a:extLst>
          </p:cNvPr>
          <p:cNvSpPr txBox="1"/>
          <p:nvPr/>
        </p:nvSpPr>
        <p:spPr>
          <a:xfrm>
            <a:off x="174171" y="2084295"/>
            <a:ext cx="11625943" cy="1015663"/>
          </a:xfrm>
          <a:prstGeom prst="rect">
            <a:avLst/>
          </a:prstGeom>
          <a:noFill/>
        </p:spPr>
        <p:txBody>
          <a:bodyPr wrap="square" rtlCol="0">
            <a:spAutoFit/>
          </a:bodyPr>
          <a:lstStyle/>
          <a:p>
            <a:pPr algn="just"/>
            <a:r>
              <a:rPr lang="en-US" sz="2000" dirty="0">
                <a:solidFill>
                  <a:srgbClr val="0D0D0D"/>
                </a:solidFill>
                <a:highlight>
                  <a:srgbClr val="FFFFFF"/>
                </a:highlight>
                <a:latin typeface="Times New Roman" panose="02020603050405020304" pitchFamily="18" charset="0"/>
                <a:cs typeface="Times New Roman" panose="02020603050405020304" pitchFamily="18" charset="0"/>
              </a:rPr>
              <a:t>"For this analysis, the number of neighbors was set to 65. This number was chosen based on preliminary testing which suggested it balances well between bias and variance, providing a good generalization for unseen data. A larger k reduces noise but makes the boundaries between classes less distinct." </a:t>
            </a:r>
            <a:endParaRPr lang="en-IN" sz="2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D5CF9EC6-8198-A42A-6A16-1FE4C0724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6353" y="3427746"/>
            <a:ext cx="6495573" cy="152059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191BBA0-95A7-8F73-D867-09AAC96BB5D0}"/>
              </a:ext>
            </a:extLst>
          </p:cNvPr>
          <p:cNvSpPr>
            <a:spLocks noGrp="1"/>
          </p:cNvSpPr>
          <p:nvPr>
            <p:ph type="title"/>
          </p:nvPr>
        </p:nvSpPr>
        <p:spPr>
          <a:xfrm>
            <a:off x="0" y="0"/>
            <a:ext cx="5393361" cy="1325563"/>
          </a:xfrm>
        </p:spPr>
        <p:txBody>
          <a:bodyPr>
            <a:normAutofit/>
          </a:bodyPr>
          <a:lstStyle/>
          <a:p>
            <a:r>
              <a:rPr lang="en-GB" b="1" dirty="0">
                <a:latin typeface="Times New Roman" panose="02020603050405020304" pitchFamily="18" charset="0"/>
                <a:cs typeface="Times New Roman" panose="02020603050405020304" pitchFamily="18" charset="0"/>
              </a:rPr>
              <a:t>Introduction</a:t>
            </a:r>
            <a:r>
              <a:rPr lang="en-GB" dirty="0"/>
              <a:t> </a:t>
            </a:r>
            <a:endParaRPr lang="en-IN" dirty="0"/>
          </a:p>
        </p:txBody>
      </p:sp>
      <p:sp>
        <p:nvSpPr>
          <p:cNvPr id="22" name="Content Placeholder 2">
            <a:extLst>
              <a:ext uri="{FF2B5EF4-FFF2-40B4-BE49-F238E27FC236}">
                <a16:creationId xmlns:a16="http://schemas.microsoft.com/office/drawing/2014/main" id="{AF20741C-048E-DB9A-3148-41E570DFE813}"/>
              </a:ext>
            </a:extLst>
          </p:cNvPr>
          <p:cNvSpPr>
            <a:spLocks noGrp="1"/>
          </p:cNvSpPr>
          <p:nvPr>
            <p:ph idx="1"/>
          </p:nvPr>
        </p:nvSpPr>
        <p:spPr>
          <a:xfrm>
            <a:off x="0" y="1133107"/>
            <a:ext cx="6528963" cy="5921103"/>
          </a:xfrm>
        </p:spPr>
        <p:txBody>
          <a:bodyPr>
            <a:normAutofit/>
          </a:bodyPr>
          <a:lstStyle/>
          <a:p>
            <a:r>
              <a:rPr lang="en-GB" sz="2400" b="1" i="0" dirty="0">
                <a:effectLst/>
                <a:highlight>
                  <a:srgbClr val="FFFFFF"/>
                </a:highlight>
                <a:latin typeface="Times New Roman" panose="02020603050405020304" pitchFamily="18" charset="0"/>
                <a:cs typeface="Times New Roman" panose="02020603050405020304" pitchFamily="18" charset="0"/>
              </a:rPr>
              <a:t>Project Goals:</a:t>
            </a:r>
            <a:endParaRPr lang="en-GB" sz="2400" b="0" i="0" dirty="0">
              <a:effectLst/>
              <a:highlight>
                <a:srgbClr val="FFFFFF"/>
              </a:highlight>
              <a:latin typeface="Times New Roman" panose="02020603050405020304" pitchFamily="18" charset="0"/>
              <a:cs typeface="Times New Roman" panose="02020603050405020304" pitchFamily="18" charset="0"/>
            </a:endParaRPr>
          </a:p>
          <a:p>
            <a:pPr>
              <a:buFont typeface="+mj-lt"/>
              <a:buAutoNum type="arabicPeriod"/>
            </a:pPr>
            <a:r>
              <a:rPr lang="en-GB" sz="2000" b="1" i="0" dirty="0">
                <a:effectLst/>
                <a:highlight>
                  <a:srgbClr val="FFFFFF"/>
                </a:highlight>
                <a:latin typeface="Times New Roman" panose="02020603050405020304" pitchFamily="18" charset="0"/>
                <a:cs typeface="Times New Roman" panose="02020603050405020304" pitchFamily="18" charset="0"/>
              </a:rPr>
              <a:t>Identify Key Attributes:</a:t>
            </a:r>
            <a:r>
              <a:rPr lang="en-GB" sz="2000" b="0" i="0" dirty="0">
                <a:effectLst/>
                <a:highlight>
                  <a:srgbClr val="FFFFFF"/>
                </a:highlight>
                <a:latin typeface="Times New Roman" panose="02020603050405020304" pitchFamily="18" charset="0"/>
                <a:cs typeface="Times New Roman" panose="02020603050405020304" pitchFamily="18" charset="0"/>
              </a:rPr>
              <a:t> Determine the main factors that influence the popularity of songs on Spotify.</a:t>
            </a:r>
          </a:p>
          <a:p>
            <a:pPr>
              <a:buFont typeface="+mj-lt"/>
              <a:buAutoNum type="arabicPeriod"/>
            </a:pPr>
            <a:r>
              <a:rPr lang="en-GB" sz="2000" b="1" i="0" dirty="0">
                <a:effectLst/>
                <a:highlight>
                  <a:srgbClr val="FFFFFF"/>
                </a:highlight>
                <a:latin typeface="Times New Roman" panose="02020603050405020304" pitchFamily="18" charset="0"/>
                <a:cs typeface="Times New Roman" panose="02020603050405020304" pitchFamily="18" charset="0"/>
              </a:rPr>
              <a:t>Predictive </a:t>
            </a:r>
            <a:r>
              <a:rPr lang="en-GB" sz="2000" b="1" i="0" dirty="0" err="1">
                <a:effectLst/>
                <a:highlight>
                  <a:srgbClr val="FFFFFF"/>
                </a:highlight>
                <a:latin typeface="Times New Roman" panose="02020603050405020304" pitchFamily="18" charset="0"/>
                <a:cs typeface="Times New Roman" panose="02020603050405020304" pitchFamily="18" charset="0"/>
              </a:rPr>
              <a:t>Modeling</a:t>
            </a:r>
            <a:r>
              <a:rPr lang="en-GB" sz="2000" b="1" i="0" dirty="0">
                <a:effectLst/>
                <a:highlight>
                  <a:srgbClr val="FFFFFF"/>
                </a:highlight>
                <a:latin typeface="Times New Roman" panose="02020603050405020304" pitchFamily="18" charset="0"/>
                <a:cs typeface="Times New Roman" panose="02020603050405020304" pitchFamily="18" charset="0"/>
              </a:rPr>
              <a:t>:</a:t>
            </a:r>
            <a:r>
              <a:rPr lang="en-GB" sz="2000" b="0" i="0" dirty="0">
                <a:effectLst/>
                <a:highlight>
                  <a:srgbClr val="FFFFFF"/>
                </a:highlight>
                <a:latin typeface="Times New Roman" panose="02020603050405020304" pitchFamily="18" charset="0"/>
                <a:cs typeface="Times New Roman" panose="02020603050405020304" pitchFamily="18" charset="0"/>
              </a:rPr>
              <a:t> Use these attributes to build models that can predict the popularity of new songs.</a:t>
            </a:r>
          </a:p>
          <a:p>
            <a:pPr>
              <a:buFont typeface="+mj-lt"/>
              <a:buAutoNum type="arabicPeriod"/>
            </a:pPr>
            <a:r>
              <a:rPr lang="en-GB" sz="2000" b="1" i="0" dirty="0">
                <a:effectLst/>
                <a:highlight>
                  <a:srgbClr val="FFFFFF"/>
                </a:highlight>
                <a:latin typeface="Times New Roman" panose="02020603050405020304" pitchFamily="18" charset="0"/>
                <a:cs typeface="Times New Roman" panose="02020603050405020304" pitchFamily="18" charset="0"/>
              </a:rPr>
              <a:t>Temporal Trend Analysis:</a:t>
            </a:r>
            <a:r>
              <a:rPr lang="en-GB" sz="2000" b="0" i="0" dirty="0">
                <a:effectLst/>
                <a:highlight>
                  <a:srgbClr val="FFFFFF"/>
                </a:highlight>
                <a:latin typeface="Times New Roman" panose="02020603050405020304" pitchFamily="18" charset="0"/>
                <a:cs typeface="Times New Roman" panose="02020603050405020304" pitchFamily="18" charset="0"/>
              </a:rPr>
              <a:t> Assess how seasonal and annual trends impact song popularity.</a:t>
            </a:r>
          </a:p>
          <a:p>
            <a:r>
              <a:rPr lang="en-GB" sz="2400" b="1" i="0" dirty="0">
                <a:effectLst/>
                <a:highlight>
                  <a:srgbClr val="FFFFFF"/>
                </a:highlight>
                <a:latin typeface="Times New Roman" panose="02020603050405020304" pitchFamily="18" charset="0"/>
                <a:cs typeface="Times New Roman" panose="02020603050405020304" pitchFamily="18" charset="0"/>
              </a:rPr>
              <a:t>Research Questions:</a:t>
            </a:r>
            <a:endParaRPr lang="en-GB" sz="2400" b="0" i="0" dirty="0">
              <a:effectLst/>
              <a:highlight>
                <a:srgbClr val="FFFFFF"/>
              </a:highligh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b="1" i="0" dirty="0">
                <a:effectLst/>
                <a:highlight>
                  <a:srgbClr val="FFFFFF"/>
                </a:highlight>
                <a:latin typeface="Times New Roman" panose="02020603050405020304" pitchFamily="18" charset="0"/>
                <a:cs typeface="Times New Roman" panose="02020603050405020304" pitchFamily="18" charset="0"/>
              </a:rPr>
              <a:t>Key Predictors:</a:t>
            </a:r>
            <a:r>
              <a:rPr lang="en-GB" sz="2000" b="0" i="0" dirty="0">
                <a:effectLst/>
                <a:highlight>
                  <a:srgbClr val="FFFFFF"/>
                </a:highlight>
                <a:latin typeface="Times New Roman" panose="02020603050405020304" pitchFamily="18" charset="0"/>
                <a:cs typeface="Times New Roman" panose="02020603050405020304" pitchFamily="18" charset="0"/>
              </a:rPr>
              <a:t> Which attributes significantly predict the popularity of songs on Spotify?</a:t>
            </a:r>
          </a:p>
          <a:p>
            <a:pPr>
              <a:buFont typeface="Arial" panose="020B0604020202020204" pitchFamily="34" charset="0"/>
              <a:buChar char="•"/>
            </a:pPr>
            <a:r>
              <a:rPr lang="en-GB" sz="2000" b="1" i="0" dirty="0">
                <a:effectLst/>
                <a:highlight>
                  <a:srgbClr val="FFFFFF"/>
                </a:highlight>
                <a:latin typeface="Times New Roman" panose="02020603050405020304" pitchFamily="18" charset="0"/>
                <a:cs typeface="Times New Roman" panose="02020603050405020304" pitchFamily="18" charset="0"/>
              </a:rPr>
              <a:t>Forecasting Popularity:</a:t>
            </a:r>
            <a:r>
              <a:rPr lang="en-GB" sz="2000" b="0" i="0" dirty="0">
                <a:effectLst/>
                <a:highlight>
                  <a:srgbClr val="FFFFFF"/>
                </a:highlight>
                <a:latin typeface="Times New Roman" panose="02020603050405020304" pitchFamily="18" charset="0"/>
                <a:cs typeface="Times New Roman" panose="02020603050405020304" pitchFamily="18" charset="0"/>
              </a:rPr>
              <a:t> How can we effectively use these attributes to forecast the popularity of new songs?</a:t>
            </a:r>
          </a:p>
          <a:p>
            <a:pPr>
              <a:buFont typeface="Arial" panose="020B0604020202020204" pitchFamily="34" charset="0"/>
              <a:buChar char="•"/>
            </a:pPr>
            <a:r>
              <a:rPr lang="en-GB" sz="2000" b="1" i="0" dirty="0">
                <a:effectLst/>
                <a:highlight>
                  <a:srgbClr val="FFFFFF"/>
                </a:highlight>
                <a:latin typeface="Times New Roman" panose="02020603050405020304" pitchFamily="18" charset="0"/>
                <a:cs typeface="Times New Roman" panose="02020603050405020304" pitchFamily="18" charset="0"/>
              </a:rPr>
              <a:t>Temporal Trends:</a:t>
            </a:r>
            <a:r>
              <a:rPr lang="en-GB" sz="2000" b="0" i="0" dirty="0">
                <a:effectLst/>
                <a:highlight>
                  <a:srgbClr val="FFFFFF"/>
                </a:highlight>
                <a:latin typeface="Times New Roman" panose="02020603050405020304" pitchFamily="18" charset="0"/>
                <a:cs typeface="Times New Roman" panose="02020603050405020304" pitchFamily="18" charset="0"/>
              </a:rPr>
              <a:t> How do temporal trends affect song popularity, and can these trends be predicted from historical data?</a:t>
            </a:r>
          </a:p>
          <a:p>
            <a:endParaRPr lang="en-IN" sz="1500" dirty="0"/>
          </a:p>
        </p:txBody>
      </p:sp>
      <p:pic>
        <p:nvPicPr>
          <p:cNvPr id="5" name="Picture 4" descr="Microphone with stage lights">
            <a:extLst>
              <a:ext uri="{FF2B5EF4-FFF2-40B4-BE49-F238E27FC236}">
                <a16:creationId xmlns:a16="http://schemas.microsoft.com/office/drawing/2014/main" id="{E48514DB-21C4-8460-AC55-46720388A07E}"/>
              </a:ext>
            </a:extLst>
          </p:cNvPr>
          <p:cNvPicPr>
            <a:picLocks noChangeAspect="1"/>
          </p:cNvPicPr>
          <p:nvPr/>
        </p:nvPicPr>
        <p:blipFill rotWithShape="1">
          <a:blip r:embed="rId2"/>
          <a:srcRect r="34249" b="-1"/>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9"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8768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0706" y="1273275"/>
            <a:ext cx="6763647" cy="285191"/>
          </a:xfrm>
          <a:prstGeom prst="rect">
            <a:avLst/>
          </a:prstGeom>
        </p:spPr>
        <p:txBody>
          <a:bodyPr vert="horz" wrap="square" lIns="0" tIns="13447" rIns="0" bIns="0" rtlCol="0" anchor="ctr">
            <a:spAutoFit/>
          </a:bodyPr>
          <a:lstStyle/>
          <a:p>
            <a:pPr marL="11206">
              <a:lnSpc>
                <a:spcPct val="100000"/>
              </a:lnSpc>
              <a:spcBef>
                <a:spcPts val="106"/>
              </a:spcBef>
            </a:pPr>
            <a:r>
              <a:rPr lang="en-US" sz="1765" dirty="0">
                <a:solidFill>
                  <a:srgbClr val="0D0D0D"/>
                </a:solidFill>
                <a:highlight>
                  <a:srgbClr val="FFFFFF"/>
                </a:highlight>
                <a:latin typeface="Söhne"/>
              </a:rPr>
              <a:t>                                       </a:t>
            </a:r>
            <a:endParaRPr sz="1765" dirty="0">
              <a:latin typeface="Times New Roman"/>
              <a:cs typeface="Times New Roman"/>
            </a:endParaRPr>
          </a:p>
        </p:txBody>
      </p:sp>
      <p:sp>
        <p:nvSpPr>
          <p:cNvPr id="4" name="object 4"/>
          <p:cNvSpPr txBox="1"/>
          <p:nvPr/>
        </p:nvSpPr>
        <p:spPr>
          <a:xfrm>
            <a:off x="1841488" y="4281921"/>
            <a:ext cx="2543735" cy="158196"/>
          </a:xfrm>
          <a:prstGeom prst="rect">
            <a:avLst/>
          </a:prstGeom>
        </p:spPr>
        <p:txBody>
          <a:bodyPr vert="horz" wrap="square" lIns="0" tIns="8965" rIns="0" bIns="0" rtlCol="0">
            <a:spAutoFit/>
          </a:bodyPr>
          <a:lstStyle/>
          <a:p>
            <a:pPr marL="11206" marR="4483" indent="-560" algn="ctr">
              <a:lnSpc>
                <a:spcPct val="101600"/>
              </a:lnSpc>
              <a:spcBef>
                <a:spcPts val="71"/>
              </a:spcBef>
            </a:pPr>
            <a:r>
              <a:rPr sz="1015" dirty="0">
                <a:latin typeface="Arial MT"/>
                <a:cs typeface="Arial MT"/>
              </a:rPr>
              <a:t>.</a:t>
            </a:r>
          </a:p>
        </p:txBody>
      </p:sp>
      <p:sp>
        <p:nvSpPr>
          <p:cNvPr id="8" name="object 8"/>
          <p:cNvSpPr txBox="1"/>
          <p:nvPr/>
        </p:nvSpPr>
        <p:spPr>
          <a:xfrm>
            <a:off x="7820875" y="4281921"/>
            <a:ext cx="2516841" cy="158196"/>
          </a:xfrm>
          <a:prstGeom prst="rect">
            <a:avLst/>
          </a:prstGeom>
        </p:spPr>
        <p:txBody>
          <a:bodyPr vert="horz" wrap="square" lIns="0" tIns="8965" rIns="0" bIns="0" rtlCol="0">
            <a:spAutoFit/>
          </a:bodyPr>
          <a:lstStyle/>
          <a:p>
            <a:pPr marL="10646" marR="4483" algn="ctr">
              <a:lnSpc>
                <a:spcPct val="101600"/>
              </a:lnSpc>
              <a:spcBef>
                <a:spcPts val="71"/>
              </a:spcBef>
            </a:pPr>
            <a:r>
              <a:rPr sz="1015" dirty="0">
                <a:latin typeface="Arial MT"/>
                <a:cs typeface="Arial MT"/>
              </a:rPr>
              <a:t>.</a:t>
            </a:r>
          </a:p>
        </p:txBody>
      </p:sp>
      <p:sp>
        <p:nvSpPr>
          <p:cNvPr id="12" name="Rectangle 1">
            <a:extLst>
              <a:ext uri="{FF2B5EF4-FFF2-40B4-BE49-F238E27FC236}">
                <a16:creationId xmlns:a16="http://schemas.microsoft.com/office/drawing/2014/main" id="{722C02F0-4713-F18D-32C8-7CB20F3E5F0F}"/>
              </a:ext>
            </a:extLst>
          </p:cNvPr>
          <p:cNvSpPr>
            <a:spLocks noChangeArrowheads="1"/>
          </p:cNvSpPr>
          <p:nvPr/>
        </p:nvSpPr>
        <p:spPr bwMode="auto">
          <a:xfrm>
            <a:off x="1658471" y="38790"/>
            <a:ext cx="163004" cy="325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0682" tIns="40341" rIns="80682" bIns="4034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06867"/>
            <a:endParaRPr lang="en-US" altLang="en-US" sz="1588" dirty="0"/>
          </a:p>
        </p:txBody>
      </p:sp>
      <p:pic>
        <p:nvPicPr>
          <p:cNvPr id="14" name="Picture 13">
            <a:extLst>
              <a:ext uri="{FF2B5EF4-FFF2-40B4-BE49-F238E27FC236}">
                <a16:creationId xmlns:a16="http://schemas.microsoft.com/office/drawing/2014/main" id="{6D9782F9-FC01-EF9C-0DD5-DDB9A1078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7774" y="773206"/>
            <a:ext cx="7648585" cy="5311589"/>
          </a:xfrm>
          <a:prstGeom prst="rect">
            <a:avLst/>
          </a:prstGeom>
        </p:spPr>
      </p:pic>
    </p:spTree>
    <p:extLst>
      <p:ext uri="{BB962C8B-B14F-4D97-AF65-F5344CB8AC3E}">
        <p14:creationId xmlns:p14="http://schemas.microsoft.com/office/powerpoint/2010/main" val="1425857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0706" y="1273275"/>
            <a:ext cx="6763647" cy="285191"/>
          </a:xfrm>
          <a:prstGeom prst="rect">
            <a:avLst/>
          </a:prstGeom>
        </p:spPr>
        <p:txBody>
          <a:bodyPr vert="horz" wrap="square" lIns="0" tIns="13447" rIns="0" bIns="0" rtlCol="0" anchor="ctr">
            <a:spAutoFit/>
          </a:bodyPr>
          <a:lstStyle/>
          <a:p>
            <a:pPr marL="11206">
              <a:lnSpc>
                <a:spcPct val="100000"/>
              </a:lnSpc>
              <a:spcBef>
                <a:spcPts val="106"/>
              </a:spcBef>
            </a:pPr>
            <a:r>
              <a:rPr lang="en-US" sz="1765" dirty="0">
                <a:solidFill>
                  <a:srgbClr val="0D0D0D"/>
                </a:solidFill>
                <a:highlight>
                  <a:srgbClr val="FFFFFF"/>
                </a:highlight>
                <a:latin typeface="Söhne"/>
              </a:rPr>
              <a:t>                                       </a:t>
            </a:r>
            <a:endParaRPr sz="1765" dirty="0">
              <a:latin typeface="Times New Roman"/>
              <a:cs typeface="Times New Roman"/>
            </a:endParaRPr>
          </a:p>
        </p:txBody>
      </p:sp>
      <p:sp>
        <p:nvSpPr>
          <p:cNvPr id="4" name="object 4"/>
          <p:cNvSpPr txBox="1"/>
          <p:nvPr/>
        </p:nvSpPr>
        <p:spPr>
          <a:xfrm>
            <a:off x="1841488" y="4281921"/>
            <a:ext cx="2543735" cy="158196"/>
          </a:xfrm>
          <a:prstGeom prst="rect">
            <a:avLst/>
          </a:prstGeom>
        </p:spPr>
        <p:txBody>
          <a:bodyPr vert="horz" wrap="square" lIns="0" tIns="8965" rIns="0" bIns="0" rtlCol="0">
            <a:spAutoFit/>
          </a:bodyPr>
          <a:lstStyle/>
          <a:p>
            <a:pPr marL="11206" marR="4483" indent="-560" algn="ctr">
              <a:lnSpc>
                <a:spcPct val="101600"/>
              </a:lnSpc>
              <a:spcBef>
                <a:spcPts val="71"/>
              </a:spcBef>
            </a:pPr>
            <a:r>
              <a:rPr sz="1015" dirty="0">
                <a:latin typeface="Arial MT"/>
                <a:cs typeface="Arial MT"/>
              </a:rPr>
              <a:t>.</a:t>
            </a:r>
          </a:p>
        </p:txBody>
      </p:sp>
      <p:sp>
        <p:nvSpPr>
          <p:cNvPr id="8" name="object 8"/>
          <p:cNvSpPr txBox="1"/>
          <p:nvPr/>
        </p:nvSpPr>
        <p:spPr>
          <a:xfrm>
            <a:off x="7820875" y="4281921"/>
            <a:ext cx="2516841" cy="158196"/>
          </a:xfrm>
          <a:prstGeom prst="rect">
            <a:avLst/>
          </a:prstGeom>
        </p:spPr>
        <p:txBody>
          <a:bodyPr vert="horz" wrap="square" lIns="0" tIns="8965" rIns="0" bIns="0" rtlCol="0">
            <a:spAutoFit/>
          </a:bodyPr>
          <a:lstStyle/>
          <a:p>
            <a:pPr marL="10646" marR="4483" algn="ctr">
              <a:lnSpc>
                <a:spcPct val="101600"/>
              </a:lnSpc>
              <a:spcBef>
                <a:spcPts val="71"/>
              </a:spcBef>
            </a:pPr>
            <a:r>
              <a:rPr sz="1015" dirty="0">
                <a:latin typeface="Arial MT"/>
                <a:cs typeface="Arial MT"/>
              </a:rPr>
              <a:t>.</a:t>
            </a:r>
          </a:p>
        </p:txBody>
      </p:sp>
      <p:sp>
        <p:nvSpPr>
          <p:cNvPr id="12" name="Rectangle 1">
            <a:extLst>
              <a:ext uri="{FF2B5EF4-FFF2-40B4-BE49-F238E27FC236}">
                <a16:creationId xmlns:a16="http://schemas.microsoft.com/office/drawing/2014/main" id="{722C02F0-4713-F18D-32C8-7CB20F3E5F0F}"/>
              </a:ext>
            </a:extLst>
          </p:cNvPr>
          <p:cNvSpPr>
            <a:spLocks noChangeArrowheads="1"/>
          </p:cNvSpPr>
          <p:nvPr/>
        </p:nvSpPr>
        <p:spPr bwMode="auto">
          <a:xfrm>
            <a:off x="1658471" y="38790"/>
            <a:ext cx="163004" cy="325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0682" tIns="40341" rIns="80682" bIns="4034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06867"/>
            <a:endParaRPr lang="en-US" altLang="en-US" sz="1588" dirty="0"/>
          </a:p>
        </p:txBody>
      </p:sp>
      <p:pic>
        <p:nvPicPr>
          <p:cNvPr id="5" name="Picture 4">
            <a:extLst>
              <a:ext uri="{FF2B5EF4-FFF2-40B4-BE49-F238E27FC236}">
                <a16:creationId xmlns:a16="http://schemas.microsoft.com/office/drawing/2014/main" id="{2805170B-7BA3-DFFA-1D9A-BC156A061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858" y="171836"/>
            <a:ext cx="8254285" cy="6514328"/>
          </a:xfrm>
          <a:prstGeom prst="rect">
            <a:avLst/>
          </a:prstGeom>
        </p:spPr>
      </p:pic>
    </p:spTree>
    <p:extLst>
      <p:ext uri="{BB962C8B-B14F-4D97-AF65-F5344CB8AC3E}">
        <p14:creationId xmlns:p14="http://schemas.microsoft.com/office/powerpoint/2010/main" val="788991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E4682-AC64-3F07-5C39-1AC81897F654}"/>
              </a:ext>
            </a:extLst>
          </p:cNvPr>
          <p:cNvSpPr>
            <a:spLocks noGrp="1"/>
          </p:cNvSpPr>
          <p:nvPr>
            <p:ph type="title"/>
          </p:nvPr>
        </p:nvSpPr>
        <p:spPr/>
        <p:txBody>
          <a:bodyPr/>
          <a:lstStyle/>
          <a:p>
            <a:r>
              <a:rPr lang="en-US" sz="3600" b="1" kern="100" dirty="0">
                <a:solidFill>
                  <a:srgbClr val="0D0D0D"/>
                </a:solidFill>
                <a:effectLst/>
                <a:latin typeface="Times New Roman" panose="02020603050405020304" pitchFamily="18" charset="0"/>
                <a:ea typeface="Times New Roman" panose="02020603050405020304" pitchFamily="18" charset="0"/>
              </a:rPr>
              <a:t>Key findings:</a:t>
            </a:r>
            <a:br>
              <a:rPr lang="en-IN" sz="1800" b="1" kern="100" dirty="0">
                <a:solidFill>
                  <a:srgbClr val="0D0D0D"/>
                </a:solidFill>
                <a:effectLst/>
                <a:latin typeface="Times New Roman" panose="02020603050405020304" pitchFamily="18" charset="0"/>
                <a:ea typeface="Times New Roman" panose="02020603050405020304" pitchFamily="18" charset="0"/>
              </a:rPr>
            </a:br>
            <a:endParaRPr lang="en-IN" dirty="0"/>
          </a:p>
        </p:txBody>
      </p:sp>
      <p:graphicFrame>
        <p:nvGraphicFramePr>
          <p:cNvPr id="5" name="Content Placeholder 2">
            <a:extLst>
              <a:ext uri="{FF2B5EF4-FFF2-40B4-BE49-F238E27FC236}">
                <a16:creationId xmlns:a16="http://schemas.microsoft.com/office/drawing/2014/main" id="{D2451B30-C5A6-2C0B-44A7-C05D5832981F}"/>
              </a:ext>
            </a:extLst>
          </p:cNvPr>
          <p:cNvGraphicFramePr>
            <a:graphicFrameLocks noGrp="1"/>
          </p:cNvGraphicFramePr>
          <p:nvPr>
            <p:ph idx="1"/>
            <p:extLst>
              <p:ext uri="{D42A27DB-BD31-4B8C-83A1-F6EECF244321}">
                <p14:modId xmlns:p14="http://schemas.microsoft.com/office/powerpoint/2010/main" val="1501316453"/>
              </p:ext>
            </p:extLst>
          </p:nvPr>
        </p:nvGraphicFramePr>
        <p:xfrm>
          <a:off x="-204107" y="1411968"/>
          <a:ext cx="12600214" cy="564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1848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42A1C9-6741-302F-9E0F-0FE1EE43C85A}"/>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b="1" kern="1200" dirty="0">
                <a:solidFill>
                  <a:schemeClr val="tx1"/>
                </a:solidFill>
                <a:latin typeface="+mj-lt"/>
                <a:ea typeface="+mj-ea"/>
                <a:cs typeface="+mj-cs"/>
              </a:rPr>
              <a:t>Thank You</a:t>
            </a:r>
          </a:p>
        </p:txBody>
      </p:sp>
      <p:pic>
        <p:nvPicPr>
          <p:cNvPr id="5" name="Picture 4" descr="Magnifying glass on clear background">
            <a:extLst>
              <a:ext uri="{FF2B5EF4-FFF2-40B4-BE49-F238E27FC236}">
                <a16:creationId xmlns:a16="http://schemas.microsoft.com/office/drawing/2014/main" id="{D4FCBDED-530F-E0E7-BEB8-9A59A97AB39E}"/>
              </a:ext>
            </a:extLst>
          </p:cNvPr>
          <p:cNvPicPr>
            <a:picLocks noChangeAspect="1"/>
          </p:cNvPicPr>
          <p:nvPr/>
        </p:nvPicPr>
        <p:blipFill rotWithShape="1">
          <a:blip r:embed="rId2"/>
          <a:srcRect b="15370"/>
          <a:stretch/>
        </p:blipFill>
        <p:spPr>
          <a:xfrm>
            <a:off x="5895751" y="1801590"/>
            <a:ext cx="5708649" cy="3224845"/>
          </a:xfrm>
          <a:prstGeom prst="rect">
            <a:avLst/>
          </a:prstGeom>
        </p:spPr>
      </p:pic>
    </p:spTree>
    <p:extLst>
      <p:ext uri="{BB962C8B-B14F-4D97-AF65-F5344CB8AC3E}">
        <p14:creationId xmlns:p14="http://schemas.microsoft.com/office/powerpoint/2010/main" val="2312796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EBCBE8-AC4C-1410-7522-66E19F93F2FF}"/>
              </a:ext>
            </a:extLst>
          </p:cNvPr>
          <p:cNvSpPr>
            <a:spLocks noGrp="1"/>
          </p:cNvSpPr>
          <p:nvPr>
            <p:ph type="title"/>
          </p:nvPr>
        </p:nvSpPr>
        <p:spPr>
          <a:xfrm>
            <a:off x="0" y="33070"/>
            <a:ext cx="7881257" cy="1763073"/>
          </a:xfrm>
        </p:spPr>
        <p:txBody>
          <a:bodyPr>
            <a:normAutofit/>
          </a:bodyPr>
          <a:lstStyle/>
          <a:p>
            <a:r>
              <a:rPr lang="en-IN" sz="3600" b="1" i="0" dirty="0">
                <a:solidFill>
                  <a:schemeClr val="tx2"/>
                </a:solidFill>
                <a:effectLst/>
                <a:highlight>
                  <a:srgbClr val="FFFFFF"/>
                </a:highlight>
                <a:latin typeface="Times New Roman" panose="02020603050405020304" pitchFamily="18" charset="0"/>
                <a:cs typeface="Times New Roman" panose="02020603050405020304" pitchFamily="18" charset="0"/>
              </a:rPr>
              <a:t>Exploratory Data Analysis Overview</a:t>
            </a:r>
            <a:br>
              <a:rPr lang="en-IN" sz="3300" b="1" i="0" dirty="0">
                <a:solidFill>
                  <a:schemeClr val="tx2"/>
                </a:solidFill>
                <a:effectLst/>
                <a:highlight>
                  <a:srgbClr val="FFFFFF"/>
                </a:highlight>
                <a:latin typeface="Söhne"/>
              </a:rPr>
            </a:br>
            <a:endParaRPr lang="en-IN" sz="3300" dirty="0">
              <a:solidFill>
                <a:schemeClr val="tx2"/>
              </a:solidFill>
            </a:endParaRPr>
          </a:p>
        </p:txBody>
      </p:sp>
      <p:sp>
        <p:nvSpPr>
          <p:cNvPr id="4" name="Rectangle 1">
            <a:extLst>
              <a:ext uri="{FF2B5EF4-FFF2-40B4-BE49-F238E27FC236}">
                <a16:creationId xmlns:a16="http://schemas.microsoft.com/office/drawing/2014/main" id="{8C1F2E1E-78D2-01F7-144B-0C2CFEC9F513}"/>
              </a:ext>
            </a:extLst>
          </p:cNvPr>
          <p:cNvSpPr>
            <a:spLocks noGrp="1" noChangeArrowheads="1"/>
          </p:cNvSpPr>
          <p:nvPr>
            <p:ph idx="1"/>
          </p:nvPr>
        </p:nvSpPr>
        <p:spPr bwMode="auto">
          <a:xfrm>
            <a:off x="109522" y="1540446"/>
            <a:ext cx="8763000" cy="482068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fontScale="925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Data Extraction:</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Extracted key song attributes such as acoustic features, duration, and track popularity from the </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spotify_songs.csv</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file.</a:t>
            </a:r>
          </a:p>
          <a:p>
            <a:pPr marL="0" marR="0" lvl="0" indent="0" defTabSz="914400" rtl="0" eaLnBrk="0" fontAlgn="base" latinLnBrk="0" hangingPunct="0">
              <a:spcBef>
                <a:spcPct val="0"/>
              </a:spcBef>
              <a:spcAft>
                <a:spcPts val="600"/>
              </a:spcAft>
              <a:buClrTx/>
              <a:buSzTx/>
              <a:buNone/>
              <a:tabLst/>
            </a:pP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Data Cleanup:</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Using Pandas Library , Addressed missing values via imputation or removal.</a:t>
            </a:r>
          </a:p>
          <a:p>
            <a:pPr marL="0" marR="0" lvl="0" indent="0" defTabSz="914400" rtl="0" eaLnBrk="0" fontAlgn="base" latinLnBrk="0" hangingPunct="0">
              <a:spcBef>
                <a:spcPct val="0"/>
              </a:spcBef>
              <a:spcAft>
                <a:spcPts val="60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Normalized numerical data to eliminate model bias from variable scales.</a:t>
            </a:r>
          </a:p>
          <a:p>
            <a:pPr marL="0" marR="0" lvl="0" indent="0" defTabSz="914400" rtl="0" eaLnBrk="0" fontAlgn="base" latinLnBrk="0" hangingPunct="0">
              <a:spcBef>
                <a:spcPct val="0"/>
              </a:spcBef>
              <a:spcAft>
                <a:spcPts val="600"/>
              </a:spcAft>
              <a:buClrTx/>
              <a:buSzTx/>
              <a:buFontTx/>
              <a:buChar char="•"/>
              <a:tabLst/>
            </a:pPr>
            <a:r>
              <a:rPr lang="en-US" altLang="en-US" sz="2400" dirty="0">
                <a:latin typeface="Times New Roman" panose="02020603050405020304" pitchFamily="18" charset="0"/>
                <a:cs typeface="Times New Roman" panose="02020603050405020304" pitchFamily="18" charset="0"/>
              </a:rPr>
              <a:t>Arranged the whole data according to the track popularity. As it is the main metric for our prediction Analysis.</a:t>
            </a:r>
          </a:p>
          <a:p>
            <a:pPr marL="0" marR="0" lvl="0" indent="0" defTabSz="914400" rtl="0" eaLnBrk="0" fontAlgn="base" latinLnBrk="0" hangingPunct="0">
              <a:spcBef>
                <a:spcPct val="0"/>
              </a:spcBef>
              <a:spcAft>
                <a:spcPts val="60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Our Dataset is really huge , so data visualization</a:t>
            </a:r>
            <a:r>
              <a:rPr lang="en-US" altLang="en-US" sz="2400" dirty="0">
                <a:latin typeface="Times New Roman" panose="02020603050405020304" pitchFamily="18" charset="0"/>
                <a:cs typeface="Times New Roman" panose="02020603050405020304" pitchFamily="18" charset="0"/>
              </a:rPr>
              <a:t>s from such a huge data is not making any sense . So, we used sampled data , randomly selected by pandas.</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500" b="0" i="0" u="none" strike="noStrike" cap="none" normalizeH="0" baseline="0" dirty="0">
              <a:ln>
                <a:noFill/>
              </a:ln>
              <a:solidFill>
                <a:schemeClr val="tx2"/>
              </a:solidFill>
              <a:effectLst/>
              <a:latin typeface="Arial" panose="020B0604020202020204" pitchFamily="34" charset="0"/>
            </a:endParaRPr>
          </a:p>
        </p:txBody>
      </p:sp>
      <p:grpSp>
        <p:nvGrpSpPr>
          <p:cNvPr id="15" name="Group 14">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6" name="Freeform: Shape 15">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Graphic 7" descr="Database">
            <a:extLst>
              <a:ext uri="{FF2B5EF4-FFF2-40B4-BE49-F238E27FC236}">
                <a16:creationId xmlns:a16="http://schemas.microsoft.com/office/drawing/2014/main" id="{36F67D12-CF03-AC72-F610-64870C39E2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138867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31B556-078D-3110-F343-F2F5ADF57A80}"/>
              </a:ext>
            </a:extLst>
          </p:cNvPr>
          <p:cNvSpPr>
            <a:spLocks noGrp="1"/>
          </p:cNvSpPr>
          <p:nvPr>
            <p:ph type="title"/>
          </p:nvPr>
        </p:nvSpPr>
        <p:spPr>
          <a:xfrm>
            <a:off x="0" y="0"/>
            <a:ext cx="4977976" cy="1454051"/>
          </a:xfrm>
        </p:spPr>
        <p:txBody>
          <a:bodyPr>
            <a:normAutofit/>
          </a:bodyPr>
          <a:lstStyle/>
          <a:p>
            <a:r>
              <a:rPr lang="en-GB" sz="3600" dirty="0">
                <a:solidFill>
                  <a:schemeClr val="tx2"/>
                </a:solidFill>
                <a:latin typeface="Times New Roman" panose="02020603050405020304" pitchFamily="18" charset="0"/>
                <a:cs typeface="Times New Roman" panose="02020603050405020304" pitchFamily="18" charset="0"/>
              </a:rPr>
              <a:t>Data Visualizations</a:t>
            </a:r>
            <a:r>
              <a:rPr lang="en-GB" sz="3600" dirty="0">
                <a:solidFill>
                  <a:schemeClr val="tx2"/>
                </a:solidFill>
              </a:rPr>
              <a:t>.</a:t>
            </a:r>
            <a:endParaRPr lang="en-IN" sz="3600" dirty="0">
              <a:solidFill>
                <a:schemeClr val="tx2"/>
              </a:solidFill>
            </a:endParaRPr>
          </a:p>
        </p:txBody>
      </p:sp>
      <p:sp>
        <p:nvSpPr>
          <p:cNvPr id="3" name="Content Placeholder 2">
            <a:extLst>
              <a:ext uri="{FF2B5EF4-FFF2-40B4-BE49-F238E27FC236}">
                <a16:creationId xmlns:a16="http://schemas.microsoft.com/office/drawing/2014/main" id="{C67DA9F9-1FB0-9765-548C-0F421565BE4E}"/>
              </a:ext>
            </a:extLst>
          </p:cNvPr>
          <p:cNvSpPr>
            <a:spLocks noGrp="1"/>
          </p:cNvSpPr>
          <p:nvPr>
            <p:ph idx="1"/>
          </p:nvPr>
        </p:nvSpPr>
        <p:spPr>
          <a:xfrm>
            <a:off x="0" y="1874864"/>
            <a:ext cx="8305800" cy="5009627"/>
          </a:xfrm>
        </p:spPr>
        <p:txBody>
          <a:bodyPr anchor="ctr">
            <a:normAutofit fontScale="92500"/>
          </a:bodyPr>
          <a:lstStyle/>
          <a:p>
            <a:r>
              <a:rPr lang="en-GB" sz="2600" b="1" i="0" dirty="0">
                <a:effectLst/>
                <a:highlight>
                  <a:srgbClr val="FFFFFF"/>
                </a:highlight>
                <a:latin typeface="Times New Roman" panose="02020603050405020304" pitchFamily="18" charset="0"/>
                <a:cs typeface="Times New Roman" panose="02020603050405020304" pitchFamily="18" charset="0"/>
              </a:rPr>
              <a:t>Key Points:</a:t>
            </a:r>
          </a:p>
          <a:p>
            <a:endParaRPr lang="en-GB" sz="2200" b="0" i="0" dirty="0">
              <a:effectLst/>
              <a:highlight>
                <a:srgbClr val="FFFFFF"/>
              </a:highligh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200" b="1" i="0" dirty="0">
                <a:effectLst/>
                <a:highlight>
                  <a:srgbClr val="FFFFFF"/>
                </a:highlight>
                <a:latin typeface="Times New Roman" panose="02020603050405020304" pitchFamily="18" charset="0"/>
                <a:cs typeface="Times New Roman" panose="02020603050405020304" pitchFamily="18" charset="0"/>
              </a:rPr>
              <a:t>Purpose</a:t>
            </a:r>
            <a:r>
              <a:rPr lang="en-GB" sz="2200" b="0" i="0" dirty="0">
                <a:effectLst/>
                <a:highlight>
                  <a:srgbClr val="FFFFFF"/>
                </a:highlight>
                <a:latin typeface="Times New Roman" panose="02020603050405020304" pitchFamily="18" charset="0"/>
                <a:cs typeface="Times New Roman" panose="02020603050405020304" pitchFamily="18" charset="0"/>
              </a:rPr>
              <a:t>: Data visualization converts complex data sets into graphical formats, making patterns and trends easier to understand.</a:t>
            </a:r>
          </a:p>
          <a:p>
            <a:pPr>
              <a:buFont typeface="Arial" panose="020B0604020202020204" pitchFamily="34" charset="0"/>
              <a:buChar char="•"/>
            </a:pPr>
            <a:r>
              <a:rPr lang="en-GB" sz="2200" b="1" i="0" dirty="0">
                <a:effectLst/>
                <a:highlight>
                  <a:srgbClr val="FFFFFF"/>
                </a:highlight>
                <a:latin typeface="Times New Roman" panose="02020603050405020304" pitchFamily="18" charset="0"/>
                <a:cs typeface="Times New Roman" panose="02020603050405020304" pitchFamily="18" charset="0"/>
              </a:rPr>
              <a:t>Benefits</a:t>
            </a:r>
            <a:r>
              <a:rPr lang="en-GB" sz="2200" b="0" i="0" dirty="0">
                <a:effectLst/>
                <a:highlight>
                  <a:srgbClr val="FFFFFF"/>
                </a:highlight>
                <a:latin typeface="Times New Roman" panose="02020603050405020304" pitchFamily="18" charset="0"/>
                <a:cs typeface="Times New Roman" panose="02020603050405020304" pitchFamily="18" charset="0"/>
              </a:rPr>
              <a:t>: Enhances the ability to </a:t>
            </a:r>
            <a:r>
              <a:rPr lang="en-GB" sz="2200" b="0" i="0" dirty="0" err="1">
                <a:effectLst/>
                <a:highlight>
                  <a:srgbClr val="FFFFFF"/>
                </a:highlight>
                <a:latin typeface="Times New Roman" panose="02020603050405020304" pitchFamily="18" charset="0"/>
                <a:cs typeface="Times New Roman" panose="02020603050405020304" pitchFamily="18" charset="0"/>
              </a:rPr>
              <a:t>analyze</a:t>
            </a:r>
            <a:r>
              <a:rPr lang="en-GB" sz="2200" b="0" i="0" dirty="0">
                <a:effectLst/>
                <a:highlight>
                  <a:srgbClr val="FFFFFF"/>
                </a:highlight>
                <a:latin typeface="Times New Roman" panose="02020603050405020304" pitchFamily="18" charset="0"/>
                <a:cs typeface="Times New Roman" panose="02020603050405020304" pitchFamily="18" charset="0"/>
              </a:rPr>
              <a:t> data, communicate information clearly, and support decision-making processes.</a:t>
            </a:r>
          </a:p>
          <a:p>
            <a:pPr marL="0" indent="0">
              <a:buNone/>
            </a:pPr>
            <a:endParaRPr lang="en-GB" sz="2200" b="0" i="0" dirty="0">
              <a:effectLst/>
              <a:highlight>
                <a:srgbClr val="FFFFFF"/>
              </a:highligh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600" b="1" i="0" dirty="0">
                <a:effectLst/>
                <a:highlight>
                  <a:srgbClr val="FFFFFF"/>
                </a:highlight>
                <a:latin typeface="Times New Roman" panose="02020603050405020304" pitchFamily="18" charset="0"/>
                <a:cs typeface="Times New Roman" panose="02020603050405020304" pitchFamily="18" charset="0"/>
              </a:rPr>
              <a:t>Common Types</a:t>
            </a:r>
            <a:r>
              <a:rPr lang="en-GB" sz="2600" b="0" i="0" dirty="0">
                <a:effectLst/>
                <a:highlight>
                  <a:srgbClr val="FFFFFF"/>
                </a:highlight>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GB" sz="2200" b="1" i="0" dirty="0">
                <a:effectLst/>
                <a:highlight>
                  <a:srgbClr val="FFFFFF"/>
                </a:highlight>
                <a:latin typeface="Times New Roman" panose="02020603050405020304" pitchFamily="18" charset="0"/>
                <a:cs typeface="Times New Roman" panose="02020603050405020304" pitchFamily="18" charset="0"/>
              </a:rPr>
              <a:t>Bar Charts</a:t>
            </a:r>
            <a:r>
              <a:rPr lang="en-GB" sz="2200" b="0" i="0" dirty="0">
                <a:effectLst/>
                <a:highlight>
                  <a:srgbClr val="FFFFFF"/>
                </a:highlight>
                <a:latin typeface="Times New Roman" panose="02020603050405020304" pitchFamily="18" charset="0"/>
                <a:cs typeface="Times New Roman" panose="02020603050405020304" pitchFamily="18" charset="0"/>
              </a:rPr>
              <a:t>: Useful for comparing quantities across different categories.</a:t>
            </a:r>
          </a:p>
          <a:p>
            <a:pPr marL="742950" lvl="1" indent="-285750">
              <a:buFont typeface="Arial" panose="020B0604020202020204" pitchFamily="34" charset="0"/>
              <a:buChar char="•"/>
            </a:pPr>
            <a:r>
              <a:rPr lang="en-GB" sz="2200" b="1" i="0" dirty="0">
                <a:effectLst/>
                <a:highlight>
                  <a:srgbClr val="FFFFFF"/>
                </a:highlight>
                <a:latin typeface="Times New Roman" panose="02020603050405020304" pitchFamily="18" charset="0"/>
                <a:cs typeface="Times New Roman" panose="02020603050405020304" pitchFamily="18" charset="0"/>
              </a:rPr>
              <a:t>Line Graphs</a:t>
            </a:r>
            <a:r>
              <a:rPr lang="en-GB" sz="2200" b="0" i="0" dirty="0">
                <a:effectLst/>
                <a:highlight>
                  <a:srgbClr val="FFFFFF"/>
                </a:highlight>
                <a:latin typeface="Times New Roman" panose="02020603050405020304" pitchFamily="18" charset="0"/>
                <a:cs typeface="Times New Roman" panose="02020603050405020304" pitchFamily="18" charset="0"/>
              </a:rPr>
              <a:t>: Ideal for showing changes over time.</a:t>
            </a:r>
          </a:p>
          <a:p>
            <a:pPr marL="742950" lvl="1" indent="-285750">
              <a:buFont typeface="Arial" panose="020B0604020202020204" pitchFamily="34" charset="0"/>
              <a:buChar char="•"/>
            </a:pPr>
            <a:r>
              <a:rPr lang="en-GB" sz="2200" b="1" i="0" dirty="0">
                <a:effectLst/>
                <a:highlight>
                  <a:srgbClr val="FFFFFF"/>
                </a:highlight>
                <a:latin typeface="Times New Roman" panose="02020603050405020304" pitchFamily="18" charset="0"/>
                <a:cs typeface="Times New Roman" panose="02020603050405020304" pitchFamily="18" charset="0"/>
              </a:rPr>
              <a:t>Pie Charts</a:t>
            </a:r>
            <a:r>
              <a:rPr lang="en-GB" sz="2200" b="0" i="0" dirty="0">
                <a:effectLst/>
                <a:highlight>
                  <a:srgbClr val="FFFFFF"/>
                </a:highlight>
                <a:latin typeface="Times New Roman" panose="02020603050405020304" pitchFamily="18" charset="0"/>
                <a:cs typeface="Times New Roman" panose="02020603050405020304" pitchFamily="18" charset="0"/>
              </a:rPr>
              <a:t>: Effective for displaying proportions and percentages.</a:t>
            </a:r>
          </a:p>
          <a:p>
            <a:pPr marL="742950" lvl="1" indent="-285750">
              <a:buFont typeface="Arial" panose="020B0604020202020204" pitchFamily="34" charset="0"/>
              <a:buChar char="•"/>
            </a:pPr>
            <a:r>
              <a:rPr lang="en-GB" sz="2200" b="1" i="0" dirty="0">
                <a:effectLst/>
                <a:highlight>
                  <a:srgbClr val="FFFFFF"/>
                </a:highlight>
                <a:latin typeface="Times New Roman" panose="02020603050405020304" pitchFamily="18" charset="0"/>
                <a:cs typeface="Times New Roman" panose="02020603050405020304" pitchFamily="18" charset="0"/>
              </a:rPr>
              <a:t>Scatter Plots</a:t>
            </a:r>
            <a:r>
              <a:rPr lang="en-GB" sz="2200" b="0" i="0" dirty="0">
                <a:effectLst/>
                <a:highlight>
                  <a:srgbClr val="FFFFFF"/>
                </a:highlight>
                <a:latin typeface="Times New Roman" panose="02020603050405020304" pitchFamily="18" charset="0"/>
                <a:cs typeface="Times New Roman" panose="02020603050405020304" pitchFamily="18" charset="0"/>
              </a:rPr>
              <a:t>: Used to identify relationships between variables.</a:t>
            </a:r>
          </a:p>
          <a:p>
            <a:pPr marL="742950" lvl="1" indent="-285750">
              <a:buFont typeface="Arial" panose="020B0604020202020204" pitchFamily="34" charset="0"/>
              <a:buChar char="•"/>
            </a:pPr>
            <a:r>
              <a:rPr lang="en-GB" sz="2200" b="1" i="0" dirty="0">
                <a:effectLst/>
                <a:highlight>
                  <a:srgbClr val="FFFFFF"/>
                </a:highlight>
                <a:latin typeface="Times New Roman" panose="02020603050405020304" pitchFamily="18" charset="0"/>
                <a:cs typeface="Times New Roman" panose="02020603050405020304" pitchFamily="18" charset="0"/>
              </a:rPr>
              <a:t>Heat Maps</a:t>
            </a:r>
            <a:r>
              <a:rPr lang="en-GB" sz="2200" b="0" i="0" dirty="0">
                <a:effectLst/>
                <a:highlight>
                  <a:srgbClr val="FFFFFF"/>
                </a:highlight>
                <a:latin typeface="Times New Roman" panose="02020603050405020304" pitchFamily="18" charset="0"/>
                <a:cs typeface="Times New Roman" panose="02020603050405020304" pitchFamily="18" charset="0"/>
              </a:rPr>
              <a:t>: Good for visualizing data density or intensity across a surface.</a:t>
            </a:r>
          </a:p>
          <a:p>
            <a:pPr>
              <a:buFont typeface="Arial" panose="020B0604020202020204" pitchFamily="34" charset="0"/>
              <a:buChar char="•"/>
            </a:pPr>
            <a:endParaRPr lang="en-GB" sz="1100" b="0" i="0" dirty="0">
              <a:solidFill>
                <a:schemeClr val="tx2"/>
              </a:solidFill>
              <a:effectLst/>
              <a:highlight>
                <a:srgbClr val="FFFFFF"/>
              </a:highlight>
              <a:latin typeface="Times New Roman" panose="02020603050405020304" pitchFamily="18" charset="0"/>
              <a:cs typeface="Times New Roman" panose="02020603050405020304" pitchFamily="18" charset="0"/>
            </a:endParaRPr>
          </a:p>
          <a:p>
            <a:endParaRPr lang="en-IN" sz="1100"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Presentation with Org Chart">
            <a:extLst>
              <a:ext uri="{FF2B5EF4-FFF2-40B4-BE49-F238E27FC236}">
                <a16:creationId xmlns:a16="http://schemas.microsoft.com/office/drawing/2014/main" id="{836E5D87-B6B3-0DE4-BE4A-284974B761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674992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2" name="Group 41">
            <a:extLst>
              <a:ext uri="{FF2B5EF4-FFF2-40B4-BE49-F238E27FC236}">
                <a16:creationId xmlns:a16="http://schemas.microsoft.com/office/drawing/2014/main" id="{AC27E70C-5470-4262-B9CE-AE52C51CF4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43" name="Color">
              <a:extLst>
                <a:ext uri="{FF2B5EF4-FFF2-40B4-BE49-F238E27FC236}">
                  <a16:creationId xmlns:a16="http://schemas.microsoft.com/office/drawing/2014/main" id="{B5C7D35F-738C-47DF-AD6E-859806E46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Color">
              <a:extLst>
                <a:ext uri="{FF2B5EF4-FFF2-40B4-BE49-F238E27FC236}">
                  <a16:creationId xmlns:a16="http://schemas.microsoft.com/office/drawing/2014/main" id="{740F8C8B-E52F-46CF-89C7-51C6A037C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Content Placeholder 3">
            <a:extLst>
              <a:ext uri="{FF2B5EF4-FFF2-40B4-BE49-F238E27FC236}">
                <a16:creationId xmlns:a16="http://schemas.microsoft.com/office/drawing/2014/main" id="{9B50E042-3569-F314-C3E7-BC4B121049EB}"/>
              </a:ext>
            </a:extLst>
          </p:cNvPr>
          <p:cNvPicPr>
            <a:picLocks noGrp="1"/>
          </p:cNvPicPr>
          <p:nvPr>
            <p:ph idx="1"/>
          </p:nvPr>
        </p:nvPicPr>
        <p:blipFill rotWithShape="1">
          <a:blip r:embed="rId2"/>
          <a:srcRect l="1138" r="2954"/>
          <a:stretch/>
        </p:blipFill>
        <p:spPr>
          <a:xfrm>
            <a:off x="4895812" y="91480"/>
            <a:ext cx="6960914" cy="57853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46" name="Group 45">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47" name="Freeform: Shape 46">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8" name="Freeform: Shape 47">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9" name="Freeform: Shape 48">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0" name="Freeform: Shape 49">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 name="Freeform: Shape 50">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2" name="Freeform: Shape 51">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3" name="Freeform: Shape 52">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A6D055DD-92BD-8C8C-44FE-582756505F80}"/>
              </a:ext>
            </a:extLst>
          </p:cNvPr>
          <p:cNvSpPr>
            <a:spLocks noGrp="1"/>
          </p:cNvSpPr>
          <p:nvPr>
            <p:ph type="title"/>
          </p:nvPr>
        </p:nvSpPr>
        <p:spPr>
          <a:xfrm>
            <a:off x="786384" y="841249"/>
            <a:ext cx="5692953" cy="2587131"/>
          </a:xfrm>
        </p:spPr>
        <p:txBody>
          <a:bodyPr vert="horz" lIns="91440" tIns="45720" rIns="91440" bIns="45720" rtlCol="0" anchor="b">
            <a:normAutofit/>
          </a:bodyPr>
          <a:lstStyle/>
          <a:p>
            <a:br>
              <a:rPr lang="en-US" sz="4800" b="1" kern="1200">
                <a:solidFill>
                  <a:schemeClr val="bg1"/>
                </a:solidFill>
                <a:effectLst/>
                <a:latin typeface="+mj-lt"/>
                <a:ea typeface="+mj-ea"/>
                <a:cs typeface="+mj-cs"/>
              </a:rPr>
            </a:br>
            <a:r>
              <a:rPr lang="en-US" sz="4800" b="1" kern="1200">
                <a:solidFill>
                  <a:schemeClr val="bg1"/>
                </a:solidFill>
                <a:effectLst/>
                <a:latin typeface="+mj-lt"/>
                <a:ea typeface="+mj-ea"/>
                <a:cs typeface="+mj-cs"/>
              </a:rPr>
              <a:t>Examples :</a:t>
            </a:r>
            <a:br>
              <a:rPr lang="en-US" sz="4800" b="1" kern="1200">
                <a:solidFill>
                  <a:schemeClr val="bg1"/>
                </a:solidFill>
                <a:effectLst/>
                <a:latin typeface="+mj-lt"/>
                <a:ea typeface="+mj-ea"/>
                <a:cs typeface="+mj-cs"/>
              </a:rPr>
            </a:br>
            <a:endParaRPr lang="en-US" sz="4800" kern="1200">
              <a:solidFill>
                <a:schemeClr val="bg1"/>
              </a:solidFill>
              <a:latin typeface="+mj-lt"/>
              <a:ea typeface="+mj-ea"/>
              <a:cs typeface="+mj-cs"/>
            </a:endParaRPr>
          </a:p>
        </p:txBody>
      </p:sp>
      <p:sp>
        <p:nvSpPr>
          <p:cNvPr id="5" name="TextBox 4">
            <a:extLst>
              <a:ext uri="{FF2B5EF4-FFF2-40B4-BE49-F238E27FC236}">
                <a16:creationId xmlns:a16="http://schemas.microsoft.com/office/drawing/2014/main" id="{98A3DA3C-C3B0-E72E-8B56-FCA98ACAFE13}"/>
              </a:ext>
            </a:extLst>
          </p:cNvPr>
          <p:cNvSpPr txBox="1"/>
          <p:nvPr/>
        </p:nvSpPr>
        <p:spPr>
          <a:xfrm>
            <a:off x="166299" y="3543056"/>
            <a:ext cx="4839928" cy="2651110"/>
          </a:xfrm>
          <a:prstGeom prst="rect">
            <a:avLst/>
          </a:prstGeom>
        </p:spPr>
        <p:txBody>
          <a:bodyPr vert="horz" lIns="91440" tIns="45720" rIns="91440" bIns="45720" rtlCol="0" anchor="ctr">
            <a:normAutofit fontScale="47500" lnSpcReduction="20000"/>
          </a:bodyPr>
          <a:lstStyle/>
          <a:p>
            <a:pPr indent="-228600">
              <a:lnSpc>
                <a:spcPct val="90000"/>
              </a:lnSpc>
              <a:spcAft>
                <a:spcPts val="600"/>
              </a:spcAft>
              <a:buFont typeface="Arial" panose="020B0604020202020204" pitchFamily="34" charset="0"/>
              <a:buChar char="•"/>
            </a:pPr>
            <a:endParaRPr lang="en-US" sz="2000" b="1" u="none" strike="noStrike" dirty="0">
              <a:solidFill>
                <a:schemeClr val="tx2"/>
              </a:solidFill>
              <a:effectLst/>
              <a:uFill>
                <a:solidFill>
                  <a:srgbClr val="000000"/>
                </a:solidFill>
              </a:uFill>
            </a:endParaRPr>
          </a:p>
          <a:p>
            <a:pPr indent="-228600">
              <a:lnSpc>
                <a:spcPct val="90000"/>
              </a:lnSpc>
              <a:spcAft>
                <a:spcPts val="600"/>
              </a:spcAft>
              <a:buFont typeface="Arial" panose="020B0604020202020204" pitchFamily="34" charset="0"/>
              <a:buChar char="•"/>
            </a:pPr>
            <a:endParaRPr lang="en-US" sz="2000" b="1" dirty="0">
              <a:solidFill>
                <a:schemeClr val="tx2"/>
              </a:solidFill>
              <a:uFill>
                <a:solidFill>
                  <a:srgbClr val="000000"/>
                </a:solidFill>
              </a:uFill>
            </a:endParaRPr>
          </a:p>
          <a:p>
            <a:pPr indent="-228600">
              <a:lnSpc>
                <a:spcPct val="90000"/>
              </a:lnSpc>
              <a:spcAft>
                <a:spcPts val="600"/>
              </a:spcAft>
              <a:buFont typeface="Arial" panose="020B0604020202020204" pitchFamily="34" charset="0"/>
              <a:buChar char="•"/>
            </a:pPr>
            <a:endParaRPr lang="en-US" sz="2000" b="1" u="none" strike="noStrike" dirty="0">
              <a:solidFill>
                <a:schemeClr val="tx2"/>
              </a:solidFill>
              <a:effectLst/>
              <a:uFill>
                <a:solidFill>
                  <a:srgbClr val="000000"/>
                </a:solidFill>
              </a:uFill>
            </a:endParaRPr>
          </a:p>
          <a:p>
            <a:pPr indent="-228600">
              <a:lnSpc>
                <a:spcPct val="90000"/>
              </a:lnSpc>
              <a:spcAft>
                <a:spcPts val="600"/>
              </a:spcAft>
              <a:buFont typeface="Arial" panose="020B0604020202020204" pitchFamily="34" charset="0"/>
              <a:buChar char="•"/>
            </a:pPr>
            <a:endParaRPr lang="en-US" sz="2000" b="1" dirty="0">
              <a:solidFill>
                <a:schemeClr val="tx2"/>
              </a:solidFill>
              <a:uFill>
                <a:solidFill>
                  <a:srgbClr val="000000"/>
                </a:solidFill>
              </a:uFill>
            </a:endParaRPr>
          </a:p>
          <a:p>
            <a:pPr indent="-228600">
              <a:lnSpc>
                <a:spcPct val="90000"/>
              </a:lnSpc>
              <a:spcAft>
                <a:spcPts val="600"/>
              </a:spcAft>
              <a:buFont typeface="Arial" panose="020B0604020202020204" pitchFamily="34" charset="0"/>
              <a:buChar char="•"/>
            </a:pPr>
            <a:endParaRPr lang="en-US" sz="2000" b="1" u="none" strike="noStrike" dirty="0">
              <a:solidFill>
                <a:schemeClr val="tx2"/>
              </a:solidFill>
              <a:effectLst/>
              <a:uFill>
                <a:solidFill>
                  <a:srgbClr val="000000"/>
                </a:solidFill>
              </a:uFill>
            </a:endParaRPr>
          </a:p>
          <a:p>
            <a:pPr indent="-228600">
              <a:lnSpc>
                <a:spcPct val="90000"/>
              </a:lnSpc>
              <a:spcAft>
                <a:spcPts val="600"/>
              </a:spcAft>
              <a:buFont typeface="Arial" panose="020B0604020202020204" pitchFamily="34" charset="0"/>
              <a:buChar char="•"/>
            </a:pPr>
            <a:endParaRPr lang="en-US" sz="2000" b="1" u="none" strike="noStrike" dirty="0">
              <a:solidFill>
                <a:schemeClr val="tx2"/>
              </a:solidFill>
              <a:effectLst/>
              <a:uFill>
                <a:solidFill>
                  <a:srgbClr val="000000"/>
                </a:solidFill>
              </a:uFill>
            </a:endParaRPr>
          </a:p>
          <a:p>
            <a:pPr indent="-228600">
              <a:lnSpc>
                <a:spcPct val="90000"/>
              </a:lnSpc>
              <a:spcAft>
                <a:spcPts val="600"/>
              </a:spcAft>
              <a:buFont typeface="Arial" panose="020B0604020202020204" pitchFamily="34" charset="0"/>
              <a:buChar char="•"/>
            </a:pPr>
            <a:endParaRPr lang="en-US" sz="2000" b="1" u="none" strike="noStrike" dirty="0">
              <a:solidFill>
                <a:schemeClr val="tx2"/>
              </a:solidFill>
              <a:effectLst/>
              <a:uFill>
                <a:solidFill>
                  <a:srgbClr val="000000"/>
                </a:solidFill>
              </a:uFill>
            </a:endParaRPr>
          </a:p>
          <a:p>
            <a:pPr indent="-228600">
              <a:lnSpc>
                <a:spcPct val="90000"/>
              </a:lnSpc>
              <a:spcAft>
                <a:spcPts val="600"/>
              </a:spcAft>
              <a:buFont typeface="Arial" panose="020B0604020202020204" pitchFamily="34" charset="0"/>
              <a:buChar char="•"/>
            </a:pPr>
            <a:endParaRPr lang="en-US" sz="2000" b="1" u="none" strike="noStrike" dirty="0">
              <a:solidFill>
                <a:schemeClr val="tx2"/>
              </a:solidFill>
              <a:effectLst/>
              <a:uFill>
                <a:solidFill>
                  <a:srgbClr val="000000"/>
                </a:solidFill>
              </a:uFill>
            </a:endParaRPr>
          </a:p>
          <a:p>
            <a:pPr indent="-228600">
              <a:lnSpc>
                <a:spcPct val="90000"/>
              </a:lnSpc>
              <a:spcAft>
                <a:spcPts val="600"/>
              </a:spcAft>
              <a:buFont typeface="Arial" panose="020B0604020202020204" pitchFamily="34" charset="0"/>
              <a:buChar char="•"/>
            </a:pPr>
            <a:endParaRPr lang="en-US" sz="2000" b="1" u="none" strike="noStrike" dirty="0">
              <a:solidFill>
                <a:schemeClr val="tx2"/>
              </a:solidFill>
              <a:effectLst/>
              <a:uFill>
                <a:solidFill>
                  <a:srgbClr val="000000"/>
                </a:solidFill>
              </a:uFill>
            </a:endParaRPr>
          </a:p>
          <a:p>
            <a:pPr indent="-228600">
              <a:lnSpc>
                <a:spcPct val="90000"/>
              </a:lnSpc>
              <a:spcAft>
                <a:spcPts val="600"/>
              </a:spcAft>
              <a:buFont typeface="Arial" panose="020B0604020202020204" pitchFamily="34" charset="0"/>
              <a:buChar char="•"/>
            </a:pPr>
            <a:r>
              <a:rPr lang="en-US" sz="5100" b="1" u="none" strike="noStrike" dirty="0">
                <a:solidFill>
                  <a:schemeClr val="tx2"/>
                </a:solidFill>
                <a:effectLst/>
                <a:uFill>
                  <a:solidFill>
                    <a:srgbClr val="000000"/>
                  </a:solidFill>
                </a:uFill>
              </a:rPr>
              <a:t>Correlation Matrix</a:t>
            </a:r>
            <a:r>
              <a:rPr lang="en-US" sz="5100" u="none" strike="noStrike" dirty="0">
                <a:solidFill>
                  <a:schemeClr val="tx2"/>
                </a:solidFill>
                <a:effectLst/>
                <a:uFill>
                  <a:solidFill>
                    <a:srgbClr val="000000"/>
                  </a:solidFill>
                </a:uFill>
              </a:rPr>
              <a:t>: </a:t>
            </a:r>
            <a:r>
              <a:rPr lang="en-US" sz="5100" u="none" strike="noStrike" dirty="0">
                <a:solidFill>
                  <a:schemeClr val="tx2"/>
                </a:solidFill>
                <a:effectLst/>
                <a:uFill>
                  <a:solidFill>
                    <a:srgbClr val="000000"/>
                  </a:solidFill>
                </a:uFill>
                <a:latin typeface="Times New Roman" panose="02020603050405020304" pitchFamily="18" charset="0"/>
                <a:cs typeface="Times New Roman" panose="02020603050405020304" pitchFamily="18" charset="0"/>
              </a:rPr>
              <a:t>To discern relationships between different attributes and song popularity</a:t>
            </a:r>
            <a:r>
              <a:rPr lang="en-US" sz="3100" u="none" strike="noStrike" dirty="0">
                <a:solidFill>
                  <a:schemeClr val="tx2"/>
                </a:solidFill>
                <a:effectLst/>
                <a:uFill>
                  <a:solidFill>
                    <a:srgbClr val="000000"/>
                  </a:solidFill>
                </a:uFill>
                <a:latin typeface="Times New Roman" panose="02020603050405020304" pitchFamily="18" charset="0"/>
                <a:cs typeface="Times New Roman" panose="02020603050405020304" pitchFamily="18" charset="0"/>
              </a:rPr>
              <a:t>.</a:t>
            </a:r>
          </a:p>
          <a:p>
            <a:pPr indent="-228600">
              <a:lnSpc>
                <a:spcPct val="90000"/>
              </a:lnSpc>
              <a:spcAft>
                <a:spcPts val="600"/>
              </a:spcAft>
              <a:buFont typeface="Arial" panose="020B0604020202020204" pitchFamily="34" charset="0"/>
              <a:buChar char="•"/>
            </a:pPr>
            <a:endParaRPr lang="en-US" dirty="0">
              <a:solidFill>
                <a:schemeClr val="tx2"/>
              </a:solidFill>
            </a:endParaRPr>
          </a:p>
        </p:txBody>
      </p:sp>
    </p:spTree>
    <p:extLst>
      <p:ext uri="{BB962C8B-B14F-4D97-AF65-F5344CB8AC3E}">
        <p14:creationId xmlns:p14="http://schemas.microsoft.com/office/powerpoint/2010/main" val="1242741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AC27E70C-5470-4262-B9CE-AE52C51CF4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40" name="Color">
              <a:extLst>
                <a:ext uri="{FF2B5EF4-FFF2-40B4-BE49-F238E27FC236}">
                  <a16:creationId xmlns:a16="http://schemas.microsoft.com/office/drawing/2014/main" id="{B5C7D35F-738C-47DF-AD6E-859806E46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Color">
              <a:extLst>
                <a:ext uri="{FF2B5EF4-FFF2-40B4-BE49-F238E27FC236}">
                  <a16:creationId xmlns:a16="http://schemas.microsoft.com/office/drawing/2014/main" id="{740F8C8B-E52F-46CF-89C7-51C6A037C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A comparison of a graph&#10;&#10;Description automatically generated">
            <a:extLst>
              <a:ext uri="{FF2B5EF4-FFF2-40B4-BE49-F238E27FC236}">
                <a16:creationId xmlns:a16="http://schemas.microsoft.com/office/drawing/2014/main" id="{3FA338C5-3F46-8201-E767-F022DDEBC76E}"/>
              </a:ext>
            </a:extLst>
          </p:cNvPr>
          <p:cNvPicPr/>
          <p:nvPr/>
        </p:nvPicPr>
        <p:blipFill>
          <a:blip r:embed="rId2"/>
          <a:stretch>
            <a:fillRect/>
          </a:stretch>
        </p:blipFill>
        <p:spPr>
          <a:xfrm>
            <a:off x="3912465" y="12929"/>
            <a:ext cx="8276483" cy="4733242"/>
          </a:xfrm>
          <a:prstGeom prst="rect">
            <a:avLst/>
          </a:prstGeom>
        </p:spPr>
      </p:pic>
      <p:grpSp>
        <p:nvGrpSpPr>
          <p:cNvPr id="43" name="Group 42">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44" name="Freeform: Shape 43">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5" name="Freeform: Shape 44">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6" name="Freeform: Shape 45">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7" name="Freeform: Shape 46">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8" name="Freeform: Shape 47">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9" name="Freeform: Shape 48">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0" name="Freeform: Shape 49">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3" name="Content Placeholder 2">
            <a:extLst>
              <a:ext uri="{FF2B5EF4-FFF2-40B4-BE49-F238E27FC236}">
                <a16:creationId xmlns:a16="http://schemas.microsoft.com/office/drawing/2014/main" id="{D72B81E5-EC1E-D0C0-CC57-68D85B76334F}"/>
              </a:ext>
            </a:extLst>
          </p:cNvPr>
          <p:cNvSpPr>
            <a:spLocks noGrp="1"/>
          </p:cNvSpPr>
          <p:nvPr>
            <p:ph idx="1"/>
          </p:nvPr>
        </p:nvSpPr>
        <p:spPr>
          <a:xfrm>
            <a:off x="786383" y="3566809"/>
            <a:ext cx="5655355" cy="2942847"/>
          </a:xfrm>
        </p:spPr>
        <p:txBody>
          <a:bodyPr anchor="ctr">
            <a:normAutofit fontScale="92500" lnSpcReduction="20000"/>
          </a:bodyPr>
          <a:lstStyle/>
          <a:p>
            <a:endParaRPr lang="en-US" sz="1800" b="1" u="none" strike="noStrike" kern="100" dirty="0">
              <a:solidFill>
                <a:schemeClr val="tx2"/>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100" dirty="0">
              <a:solidFill>
                <a:schemeClr val="tx2"/>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endParaRPr>
          </a:p>
          <a:p>
            <a:endParaRPr lang="en-US" sz="1800" b="1" u="none" strike="noStrike" kern="100" dirty="0">
              <a:solidFill>
                <a:schemeClr val="tx2"/>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endParaRPr>
          </a:p>
          <a:p>
            <a:endParaRPr lang="en-US" sz="1800" b="1" kern="100" dirty="0">
              <a:solidFill>
                <a:schemeClr val="tx2"/>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endParaRPr>
          </a:p>
          <a:p>
            <a:endParaRPr lang="en-US" sz="1800" b="1" u="none" strike="noStrike" kern="100" dirty="0">
              <a:solidFill>
                <a:schemeClr val="tx2"/>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endParaRPr>
          </a:p>
          <a:p>
            <a:endParaRPr lang="en-US" sz="1800" b="1" u="none" strike="noStrike" kern="100" dirty="0">
              <a:solidFill>
                <a:schemeClr val="tx2"/>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endParaRPr>
          </a:p>
          <a:p>
            <a:pPr marL="0" indent="0">
              <a:buNone/>
            </a:pPr>
            <a:r>
              <a:rPr lang="en-US" sz="2600" b="1" u="none" strike="noStrike" kern="100" dirty="0">
                <a:solidFill>
                  <a:schemeClr val="tx2"/>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Histograms and Density Plots</a:t>
            </a:r>
            <a:r>
              <a:rPr lang="en-US" sz="2600" u="none" strike="noStrike" kern="100" dirty="0">
                <a:solidFill>
                  <a:schemeClr val="tx2"/>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sz="2600" u="none" strike="noStrike" kern="100" dirty="0">
                <a:solidFill>
                  <a:schemeClr val="tx2"/>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To analyze the distributions of key variables like popularity and energy levels.</a:t>
            </a:r>
            <a:endParaRPr lang="en-IN" sz="2600" u="none" strike="noStrike" kern="100" dirty="0">
              <a:solidFill>
                <a:schemeClr val="tx2"/>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endParaRPr lang="en-IN" sz="1800" dirty="0">
              <a:solidFill>
                <a:schemeClr val="tx2"/>
              </a:solidFill>
            </a:endParaRPr>
          </a:p>
        </p:txBody>
      </p:sp>
    </p:spTree>
    <p:extLst>
      <p:ext uri="{BB962C8B-B14F-4D97-AF65-F5344CB8AC3E}">
        <p14:creationId xmlns:p14="http://schemas.microsoft.com/office/powerpoint/2010/main" val="2734303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AC27E70C-5470-4262-B9CE-AE52C51CF4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33" name="Color">
              <a:extLst>
                <a:ext uri="{FF2B5EF4-FFF2-40B4-BE49-F238E27FC236}">
                  <a16:creationId xmlns:a16="http://schemas.microsoft.com/office/drawing/2014/main" id="{B5C7D35F-738C-47DF-AD6E-859806E46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olor">
              <a:extLst>
                <a:ext uri="{FF2B5EF4-FFF2-40B4-BE49-F238E27FC236}">
                  <a16:creationId xmlns:a16="http://schemas.microsoft.com/office/drawing/2014/main" id="{740F8C8B-E52F-46CF-89C7-51C6A037C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3C8F7399-1921-761E-94DB-DC957ACC735B}"/>
              </a:ext>
            </a:extLst>
          </p:cNvPr>
          <p:cNvPicPr/>
          <p:nvPr/>
        </p:nvPicPr>
        <p:blipFill>
          <a:blip r:embed="rId2"/>
          <a:stretch>
            <a:fillRect/>
          </a:stretch>
        </p:blipFill>
        <p:spPr>
          <a:xfrm>
            <a:off x="4387019" y="59415"/>
            <a:ext cx="7609038" cy="4762955"/>
          </a:xfrm>
          <a:prstGeom prst="rect">
            <a:avLst/>
          </a:prstGeom>
        </p:spPr>
      </p:pic>
      <p:grpSp>
        <p:nvGrpSpPr>
          <p:cNvPr id="36" name="Group 35">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7" name="Freeform: Shape 36">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8" name="Freeform: Shape 37">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9" name="Freeform: Shape 38">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0" name="Freeform: Shape 39">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1" name="Freeform: Shape 40">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2" name="Freeform: Shape 41">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3" name="Freeform: Shape 42">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3" name="Content Placeholder 2">
            <a:extLst>
              <a:ext uri="{FF2B5EF4-FFF2-40B4-BE49-F238E27FC236}">
                <a16:creationId xmlns:a16="http://schemas.microsoft.com/office/drawing/2014/main" id="{6155ABEB-3E57-0A5A-3FD8-549B0A9D84F8}"/>
              </a:ext>
            </a:extLst>
          </p:cNvPr>
          <p:cNvSpPr>
            <a:spLocks noGrp="1"/>
          </p:cNvSpPr>
          <p:nvPr>
            <p:ph idx="1"/>
          </p:nvPr>
        </p:nvSpPr>
        <p:spPr>
          <a:xfrm>
            <a:off x="786383" y="3566810"/>
            <a:ext cx="5692953" cy="2651110"/>
          </a:xfrm>
        </p:spPr>
        <p:txBody>
          <a:bodyPr anchor="ctr">
            <a:normAutofit fontScale="92500" lnSpcReduction="10000"/>
          </a:bodyPr>
          <a:lstStyle/>
          <a:p>
            <a:endParaRPr lang="en-US" sz="2400" b="1" u="none" strike="noStrike" kern="100" dirty="0">
              <a:solidFill>
                <a:srgbClr val="0D0D0D"/>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endParaRPr>
          </a:p>
          <a:p>
            <a:endParaRPr lang="en-US" sz="2400" b="1" kern="100" dirty="0">
              <a:solidFill>
                <a:srgbClr val="0D0D0D"/>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endParaRPr>
          </a:p>
          <a:p>
            <a:endParaRPr lang="en-US" sz="2400" b="1" u="none" strike="noStrike" kern="100" dirty="0">
              <a:solidFill>
                <a:srgbClr val="0D0D0D"/>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endParaRPr>
          </a:p>
          <a:p>
            <a:endParaRPr lang="en-US" sz="2400" b="1" kern="100" dirty="0">
              <a:solidFill>
                <a:srgbClr val="0D0D0D"/>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endParaRPr>
          </a:p>
          <a:p>
            <a:pPr marL="0" indent="0">
              <a:buNone/>
            </a:pPr>
            <a:r>
              <a:rPr lang="en-US" sz="2600" b="1" u="none" strike="noStrike" kern="100" dirty="0">
                <a:solidFill>
                  <a:srgbClr val="0D0D0D"/>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Scatter Plots</a:t>
            </a:r>
            <a:r>
              <a:rPr lang="en-US" sz="2600" i="1" u="none" strike="noStrike" kern="100" dirty="0">
                <a:solidFill>
                  <a:srgbClr val="0D0D0D"/>
                </a:solidFill>
                <a:effectLst/>
                <a:uFill>
                  <a:solidFill>
                    <a:srgbClr val="000000"/>
                  </a:solidFill>
                </a:uFill>
                <a:latin typeface="Roboto" panose="02000000000000000000" pitchFamily="2" charset="0"/>
                <a:ea typeface="Roboto" panose="02000000000000000000" pitchFamily="2" charset="0"/>
                <a:cs typeface="Roboto" panose="02000000000000000000" pitchFamily="2" charset="0"/>
              </a:rPr>
              <a:t>: </a:t>
            </a:r>
            <a:r>
              <a:rPr lang="en-US" sz="2600" u="none" strike="noStrike" kern="100" dirty="0">
                <a:solidFill>
                  <a:srgbClr val="0D0D0D"/>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To investigate potential linear or non-linear relationships between features and popularity.</a:t>
            </a:r>
            <a:endParaRPr lang="en-IN" sz="26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IN" sz="1800" dirty="0">
              <a:solidFill>
                <a:schemeClr val="tx2"/>
              </a:solidFill>
            </a:endParaRPr>
          </a:p>
        </p:txBody>
      </p:sp>
    </p:spTree>
    <p:extLst>
      <p:ext uri="{BB962C8B-B14F-4D97-AF65-F5344CB8AC3E}">
        <p14:creationId xmlns:p14="http://schemas.microsoft.com/office/powerpoint/2010/main" val="210935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E1ED-E02F-354D-8CFC-3A2880A9FDF8}"/>
              </a:ext>
            </a:extLst>
          </p:cNvPr>
          <p:cNvSpPr>
            <a:spLocks noGrp="1"/>
          </p:cNvSpPr>
          <p:nvPr>
            <p:ph type="title"/>
          </p:nvPr>
        </p:nvSpPr>
        <p:spPr>
          <a:xfrm>
            <a:off x="0" y="0"/>
            <a:ext cx="10515600" cy="1325563"/>
          </a:xfrm>
        </p:spPr>
        <p:txBody>
          <a:bodyPr/>
          <a:lstStyle/>
          <a:p>
            <a:r>
              <a:rPr lang="en-US" sz="4000" b="1" kern="100" dirty="0">
                <a:solidFill>
                  <a:srgbClr val="0D0D0D"/>
                </a:solidFill>
                <a:effectLst/>
                <a:latin typeface="Times New Roman" panose="02020603050405020304" pitchFamily="18" charset="0"/>
                <a:ea typeface="Times New Roman" panose="02020603050405020304" pitchFamily="18" charset="0"/>
              </a:rPr>
              <a:t>Classification Models</a:t>
            </a:r>
            <a:endParaRPr lang="en-IN" dirty="0"/>
          </a:p>
        </p:txBody>
      </p:sp>
      <p:graphicFrame>
        <p:nvGraphicFramePr>
          <p:cNvPr id="5" name="Content Placeholder 2">
            <a:extLst>
              <a:ext uri="{FF2B5EF4-FFF2-40B4-BE49-F238E27FC236}">
                <a16:creationId xmlns:a16="http://schemas.microsoft.com/office/drawing/2014/main" id="{0F3168CE-9684-5888-B544-C78594A35657}"/>
              </a:ext>
            </a:extLst>
          </p:cNvPr>
          <p:cNvGraphicFramePr>
            <a:graphicFrameLocks noGrp="1"/>
          </p:cNvGraphicFramePr>
          <p:nvPr>
            <p:ph idx="1"/>
            <p:extLst>
              <p:ext uri="{D42A27DB-BD31-4B8C-83A1-F6EECF244321}">
                <p14:modId xmlns:p14="http://schemas.microsoft.com/office/powerpoint/2010/main" val="3894699681"/>
              </p:ext>
            </p:extLst>
          </p:nvPr>
        </p:nvGraphicFramePr>
        <p:xfrm>
          <a:off x="97971" y="1325563"/>
          <a:ext cx="11658599" cy="5347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1343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526422-94D3-0569-8CFC-B486B39751D1}"/>
              </a:ext>
            </a:extLst>
          </p:cNvPr>
          <p:cNvSpPr>
            <a:spLocks noGrp="1"/>
          </p:cNvSpPr>
          <p:nvPr>
            <p:ph type="title"/>
          </p:nvPr>
        </p:nvSpPr>
        <p:spPr>
          <a:xfrm>
            <a:off x="-1045028" y="189767"/>
            <a:ext cx="4353116" cy="1474666"/>
          </a:xfrm>
        </p:spPr>
        <p:txBody>
          <a:bodyPr vert="horz" lIns="91440" tIns="45720" rIns="91440" bIns="45720" rtlCol="0" anchor="b">
            <a:normAutofit fontScale="90000"/>
          </a:bodyPr>
          <a:lstStyle/>
          <a:p>
            <a:pPr algn="ctr"/>
            <a:r>
              <a:rPr lang="en-US" sz="4800" kern="1200" dirty="0">
                <a:solidFill>
                  <a:srgbClr val="595959"/>
                </a:solidFill>
                <a:latin typeface="Times New Roman" panose="02020603050405020304" pitchFamily="18" charset="0"/>
                <a:cs typeface="Times New Roman" panose="02020603050405020304" pitchFamily="18" charset="0"/>
              </a:rPr>
              <a:t>Results : </a:t>
            </a:r>
            <a:br>
              <a:rPr lang="en-US" sz="2000" kern="1200" dirty="0">
                <a:solidFill>
                  <a:srgbClr val="595959"/>
                </a:solidFill>
                <a:latin typeface="+mj-lt"/>
                <a:ea typeface="+mj-ea"/>
                <a:cs typeface="+mj-cs"/>
              </a:rPr>
            </a:br>
            <a:br>
              <a:rPr lang="en-US" sz="2000" kern="1200" dirty="0">
                <a:solidFill>
                  <a:srgbClr val="595959"/>
                </a:solidFill>
                <a:latin typeface="+mj-lt"/>
                <a:ea typeface="+mj-ea"/>
                <a:cs typeface="+mj-cs"/>
              </a:rPr>
            </a:br>
            <a:br>
              <a:rPr lang="en-US" sz="2000" kern="1200" dirty="0">
                <a:solidFill>
                  <a:srgbClr val="595959"/>
                </a:solidFill>
                <a:latin typeface="+mj-lt"/>
                <a:ea typeface="+mj-ea"/>
                <a:cs typeface="+mj-cs"/>
              </a:rPr>
            </a:br>
            <a:br>
              <a:rPr lang="en-US" sz="2000" kern="1200" dirty="0">
                <a:solidFill>
                  <a:srgbClr val="595959"/>
                </a:solidFill>
                <a:latin typeface="+mj-lt"/>
                <a:ea typeface="+mj-ea"/>
                <a:cs typeface="+mj-cs"/>
              </a:rPr>
            </a:br>
            <a:endParaRPr lang="en-US" sz="2000" kern="1200" dirty="0">
              <a:solidFill>
                <a:srgbClr val="595959"/>
              </a:solidFill>
              <a:latin typeface="+mj-lt"/>
              <a:ea typeface="+mj-ea"/>
              <a:cs typeface="+mj-cs"/>
            </a:endParaRPr>
          </a:p>
        </p:txBody>
      </p:sp>
      <p:sp>
        <p:nvSpPr>
          <p:cNvPr id="43" name="Content Placeholder 33">
            <a:extLst>
              <a:ext uri="{FF2B5EF4-FFF2-40B4-BE49-F238E27FC236}">
                <a16:creationId xmlns:a16="http://schemas.microsoft.com/office/drawing/2014/main" id="{D369EDD3-618B-8CC4-36B9-EFE7602006AC}"/>
              </a:ext>
            </a:extLst>
          </p:cNvPr>
          <p:cNvSpPr>
            <a:spLocks noGrp="1"/>
          </p:cNvSpPr>
          <p:nvPr>
            <p:ph idx="1"/>
          </p:nvPr>
        </p:nvSpPr>
        <p:spPr>
          <a:xfrm>
            <a:off x="-64372" y="645537"/>
            <a:ext cx="6204857" cy="6219936"/>
          </a:xfrm>
        </p:spPr>
        <p:txBody>
          <a:bodyPr anchor="t">
            <a:normAutofit fontScale="40000" lnSpcReduction="20000"/>
          </a:bodyPr>
          <a:lstStyle/>
          <a:p>
            <a:pPr algn="just">
              <a:buFont typeface="+mj-lt"/>
              <a:buAutoNum type="arabicPeriod"/>
            </a:pPr>
            <a:r>
              <a:rPr lang="en-GB" sz="4500" b="1" i="0" dirty="0">
                <a:solidFill>
                  <a:schemeClr val="tx2"/>
                </a:solidFill>
                <a:effectLst/>
                <a:latin typeface="Times New Roman" panose="02020603050405020304" pitchFamily="18" charset="0"/>
                <a:cs typeface="Times New Roman" panose="02020603050405020304" pitchFamily="18" charset="0"/>
              </a:rPr>
              <a:t>Axes</a:t>
            </a:r>
            <a:r>
              <a:rPr lang="en-GB" sz="4500" b="0" i="0" dirty="0">
                <a:solidFill>
                  <a:schemeClr val="tx2"/>
                </a:solidFill>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GB" sz="4500" b="0" i="0" dirty="0">
                <a:solidFill>
                  <a:schemeClr val="tx2"/>
                </a:solidFill>
                <a:effectLst/>
                <a:latin typeface="Times New Roman" panose="02020603050405020304" pitchFamily="18" charset="0"/>
                <a:cs typeface="Times New Roman" panose="02020603050405020304" pitchFamily="18" charset="0"/>
              </a:rPr>
              <a:t>The x-axis represents the "</a:t>
            </a:r>
            <a:r>
              <a:rPr lang="en-GB" sz="4500" b="0" i="0" dirty="0" err="1">
                <a:solidFill>
                  <a:schemeClr val="tx2"/>
                </a:solidFill>
                <a:effectLst/>
                <a:latin typeface="Times New Roman" panose="02020603050405020304" pitchFamily="18" charset="0"/>
                <a:cs typeface="Times New Roman" panose="02020603050405020304" pitchFamily="18" charset="0"/>
              </a:rPr>
              <a:t>instrumentalness</a:t>
            </a:r>
            <a:r>
              <a:rPr lang="en-GB" sz="4500" b="0" i="0" dirty="0">
                <a:solidFill>
                  <a:schemeClr val="tx2"/>
                </a:solidFill>
                <a:effectLst/>
                <a:latin typeface="Times New Roman" panose="02020603050405020304" pitchFamily="18" charset="0"/>
                <a:cs typeface="Times New Roman" panose="02020603050405020304" pitchFamily="18" charset="0"/>
              </a:rPr>
              <a:t>" of tracks, which likely measures how much of the track is instrumental (i.e., no vocals or lyrics). This value ranges from 0 to 1.</a:t>
            </a:r>
          </a:p>
          <a:p>
            <a:pPr marL="742950" lvl="1" indent="-285750" algn="just">
              <a:buFont typeface="+mj-lt"/>
              <a:buAutoNum type="arabicPeriod"/>
            </a:pPr>
            <a:r>
              <a:rPr lang="en-GB" sz="4500" b="0" i="0" dirty="0">
                <a:solidFill>
                  <a:schemeClr val="tx2"/>
                </a:solidFill>
                <a:effectLst/>
                <a:latin typeface="Times New Roman" panose="02020603050405020304" pitchFamily="18" charset="0"/>
                <a:cs typeface="Times New Roman" panose="02020603050405020304" pitchFamily="18" charset="0"/>
              </a:rPr>
              <a:t>The y-axis represents the "track popularity," likely on a scale of 0 to 100, where 100 is the most popular.</a:t>
            </a:r>
          </a:p>
          <a:p>
            <a:pPr algn="just">
              <a:buFont typeface="+mj-lt"/>
              <a:buAutoNum type="arabicPeriod"/>
            </a:pPr>
            <a:r>
              <a:rPr lang="en-GB" sz="4500" b="1" i="0" dirty="0">
                <a:solidFill>
                  <a:schemeClr val="tx2"/>
                </a:solidFill>
                <a:effectLst/>
                <a:latin typeface="Times New Roman" panose="02020603050405020304" pitchFamily="18" charset="0"/>
                <a:cs typeface="Times New Roman" panose="02020603050405020304" pitchFamily="18" charset="0"/>
              </a:rPr>
              <a:t>Data Points</a:t>
            </a:r>
            <a:r>
              <a:rPr lang="en-GB" sz="4500" b="0" i="0" dirty="0">
                <a:solidFill>
                  <a:schemeClr val="tx2"/>
                </a:solidFill>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GB" sz="4500" b="0" i="0" dirty="0">
                <a:solidFill>
                  <a:schemeClr val="tx2"/>
                </a:solidFill>
                <a:effectLst/>
                <a:latin typeface="Times New Roman" panose="02020603050405020304" pitchFamily="18" charset="0"/>
                <a:cs typeface="Times New Roman" panose="02020603050405020304" pitchFamily="18" charset="0"/>
              </a:rPr>
              <a:t>Each dot on the scatter plot represents a single track, plotted based on its </a:t>
            </a:r>
            <a:r>
              <a:rPr lang="en-GB" sz="4500" b="0" i="0" dirty="0" err="1">
                <a:solidFill>
                  <a:schemeClr val="tx2"/>
                </a:solidFill>
                <a:effectLst/>
                <a:latin typeface="Times New Roman" panose="02020603050405020304" pitchFamily="18" charset="0"/>
                <a:cs typeface="Times New Roman" panose="02020603050405020304" pitchFamily="18" charset="0"/>
              </a:rPr>
              <a:t>instrumentalness</a:t>
            </a:r>
            <a:r>
              <a:rPr lang="en-GB" sz="4500" b="0" i="0" dirty="0">
                <a:solidFill>
                  <a:schemeClr val="tx2"/>
                </a:solidFill>
                <a:effectLst/>
                <a:latin typeface="Times New Roman" panose="02020603050405020304" pitchFamily="18" charset="0"/>
                <a:cs typeface="Times New Roman" panose="02020603050405020304" pitchFamily="18" charset="0"/>
              </a:rPr>
              <a:t> and popularity scores.</a:t>
            </a:r>
          </a:p>
          <a:p>
            <a:pPr algn="just">
              <a:buFont typeface="+mj-lt"/>
              <a:buAutoNum type="arabicPeriod"/>
            </a:pPr>
            <a:r>
              <a:rPr lang="en-GB" sz="4500" b="1" i="0" dirty="0">
                <a:solidFill>
                  <a:schemeClr val="tx2"/>
                </a:solidFill>
                <a:effectLst/>
                <a:latin typeface="Times New Roman" panose="02020603050405020304" pitchFamily="18" charset="0"/>
                <a:cs typeface="Times New Roman" panose="02020603050405020304" pitchFamily="18" charset="0"/>
              </a:rPr>
              <a:t>Trend Line</a:t>
            </a:r>
            <a:r>
              <a:rPr lang="en-GB" sz="4500" b="0" i="0" dirty="0">
                <a:solidFill>
                  <a:schemeClr val="tx2"/>
                </a:solidFill>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GB" sz="4500" b="0" i="0" dirty="0">
                <a:solidFill>
                  <a:schemeClr val="tx2"/>
                </a:solidFill>
                <a:effectLst/>
                <a:latin typeface="Times New Roman" panose="02020603050405020304" pitchFamily="18" charset="0"/>
                <a:cs typeface="Times New Roman" panose="02020603050405020304" pitchFamily="18" charset="0"/>
              </a:rPr>
              <a:t>There is a line running through the data, which appears to be a line of best fit, suggesting </a:t>
            </a:r>
            <a:r>
              <a:rPr lang="en-GB" sz="4500" dirty="0">
                <a:solidFill>
                  <a:schemeClr val="tx2"/>
                </a:solidFill>
                <a:latin typeface="Times New Roman" panose="02020603050405020304" pitchFamily="18" charset="0"/>
                <a:cs typeface="Times New Roman" panose="02020603050405020304" pitchFamily="18" charset="0"/>
              </a:rPr>
              <a:t>an</a:t>
            </a:r>
            <a:r>
              <a:rPr lang="en-GB" sz="4500" b="0" i="0" dirty="0">
                <a:solidFill>
                  <a:schemeClr val="tx2"/>
                </a:solidFill>
                <a:effectLst/>
                <a:latin typeface="Times New Roman" panose="02020603050405020304" pitchFamily="18" charset="0"/>
                <a:cs typeface="Times New Roman" panose="02020603050405020304" pitchFamily="18" charset="0"/>
              </a:rPr>
              <a:t> overall trend in the data. This line is </a:t>
            </a:r>
            <a:r>
              <a:rPr lang="en-GB" sz="4500" dirty="0">
                <a:solidFill>
                  <a:schemeClr val="tx2"/>
                </a:solidFill>
                <a:latin typeface="Times New Roman" panose="02020603050405020304" pitchFamily="18" charset="0"/>
                <a:cs typeface="Times New Roman" panose="02020603050405020304" pitchFamily="18" charset="0"/>
              </a:rPr>
              <a:t>a little downward direction</a:t>
            </a:r>
            <a:r>
              <a:rPr lang="en-GB" sz="4500" b="0" i="0" dirty="0">
                <a:solidFill>
                  <a:schemeClr val="tx2"/>
                </a:solidFill>
                <a:effectLst/>
                <a:latin typeface="Times New Roman" panose="02020603050405020304" pitchFamily="18" charset="0"/>
                <a:cs typeface="Times New Roman" panose="02020603050405020304" pitchFamily="18" charset="0"/>
              </a:rPr>
              <a:t>, suggesting a weak inversely </a:t>
            </a:r>
            <a:r>
              <a:rPr lang="en-GB" sz="4500" b="0" i="0" dirty="0" err="1">
                <a:solidFill>
                  <a:schemeClr val="tx2"/>
                </a:solidFill>
                <a:effectLst/>
                <a:latin typeface="Times New Roman" panose="02020603050405020304" pitchFamily="18" charset="0"/>
                <a:cs typeface="Times New Roman" panose="02020603050405020304" pitchFamily="18" charset="0"/>
              </a:rPr>
              <a:t>propotional</a:t>
            </a:r>
            <a:r>
              <a:rPr lang="en-GB" sz="4500" b="0" i="0" dirty="0">
                <a:solidFill>
                  <a:schemeClr val="tx2"/>
                </a:solidFill>
                <a:effectLst/>
                <a:latin typeface="Times New Roman" panose="02020603050405020304" pitchFamily="18" charset="0"/>
                <a:cs typeface="Times New Roman" panose="02020603050405020304" pitchFamily="18" charset="0"/>
              </a:rPr>
              <a:t> relation between those two.</a:t>
            </a:r>
          </a:p>
          <a:p>
            <a:pPr algn="just">
              <a:buFont typeface="+mj-lt"/>
              <a:buAutoNum type="arabicPeriod"/>
            </a:pPr>
            <a:r>
              <a:rPr lang="en-GB" sz="4500" b="1" i="0" dirty="0">
                <a:solidFill>
                  <a:schemeClr val="tx2"/>
                </a:solidFill>
                <a:effectLst/>
                <a:latin typeface="Times New Roman" panose="02020603050405020304" pitchFamily="18" charset="0"/>
                <a:cs typeface="Times New Roman" panose="02020603050405020304" pitchFamily="18" charset="0"/>
              </a:rPr>
              <a:t>Data Distribution</a:t>
            </a:r>
            <a:r>
              <a:rPr lang="en-GB" sz="4500" b="0" i="0" dirty="0">
                <a:solidFill>
                  <a:schemeClr val="tx2"/>
                </a:solidFill>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GB" sz="4500" b="0" i="0" dirty="0">
                <a:solidFill>
                  <a:schemeClr val="tx2"/>
                </a:solidFill>
                <a:effectLst/>
                <a:latin typeface="Times New Roman" panose="02020603050405020304" pitchFamily="18" charset="0"/>
                <a:cs typeface="Times New Roman" panose="02020603050405020304" pitchFamily="18" charset="0"/>
              </a:rPr>
              <a:t>A dense cluster of points near the y-axis (around </a:t>
            </a:r>
            <a:r>
              <a:rPr lang="en-GB" sz="4500" b="0" i="0" dirty="0" err="1">
                <a:solidFill>
                  <a:schemeClr val="tx2"/>
                </a:solidFill>
                <a:effectLst/>
                <a:latin typeface="Times New Roman" panose="02020603050405020304" pitchFamily="18" charset="0"/>
                <a:cs typeface="Times New Roman" panose="02020603050405020304" pitchFamily="18" charset="0"/>
              </a:rPr>
              <a:t>instrumentalness</a:t>
            </a:r>
            <a:r>
              <a:rPr lang="en-GB" sz="4500" b="0" i="0" dirty="0">
                <a:solidFill>
                  <a:schemeClr val="tx2"/>
                </a:solidFill>
                <a:effectLst/>
                <a:latin typeface="Times New Roman" panose="02020603050405020304" pitchFamily="18" charset="0"/>
                <a:cs typeface="Times New Roman" panose="02020603050405020304" pitchFamily="18" charset="0"/>
              </a:rPr>
              <a:t> close to 0) suggests that most tracks have low </a:t>
            </a:r>
            <a:r>
              <a:rPr lang="en-GB" sz="4500" b="0" i="0" dirty="0" err="1">
                <a:solidFill>
                  <a:schemeClr val="tx2"/>
                </a:solidFill>
                <a:effectLst/>
                <a:latin typeface="Times New Roman" panose="02020603050405020304" pitchFamily="18" charset="0"/>
                <a:cs typeface="Times New Roman" panose="02020603050405020304" pitchFamily="18" charset="0"/>
              </a:rPr>
              <a:t>instrumentalness</a:t>
            </a:r>
            <a:r>
              <a:rPr lang="en-GB" sz="4500" b="0" i="0" dirty="0">
                <a:solidFill>
                  <a:schemeClr val="tx2"/>
                </a:solidFill>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GB" sz="4500" b="0" i="0" dirty="0">
                <a:solidFill>
                  <a:schemeClr val="tx2"/>
                </a:solidFill>
                <a:effectLst/>
                <a:latin typeface="Times New Roman" panose="02020603050405020304" pitchFamily="18" charset="0"/>
                <a:cs typeface="Times New Roman" panose="02020603050405020304" pitchFamily="18" charset="0"/>
              </a:rPr>
              <a:t>The vertical line at </a:t>
            </a:r>
            <a:r>
              <a:rPr lang="en-GB" sz="4500" b="0" i="0" dirty="0" err="1">
                <a:solidFill>
                  <a:schemeClr val="tx2"/>
                </a:solidFill>
                <a:effectLst/>
                <a:latin typeface="Times New Roman" panose="02020603050405020304" pitchFamily="18" charset="0"/>
                <a:cs typeface="Times New Roman" panose="02020603050405020304" pitchFamily="18" charset="0"/>
              </a:rPr>
              <a:t>instrumentalness</a:t>
            </a:r>
            <a:r>
              <a:rPr lang="en-GB" sz="4500" b="0" i="0" dirty="0">
                <a:solidFill>
                  <a:schemeClr val="tx2"/>
                </a:solidFill>
                <a:effectLst/>
                <a:latin typeface="Times New Roman" panose="02020603050405020304" pitchFamily="18" charset="0"/>
                <a:cs typeface="Times New Roman" panose="02020603050405020304" pitchFamily="18" charset="0"/>
              </a:rPr>
              <a:t> close to 0 also shows that many tracks with low </a:t>
            </a:r>
            <a:r>
              <a:rPr lang="en-GB" sz="4500" b="0" i="0" dirty="0" err="1">
                <a:solidFill>
                  <a:schemeClr val="tx2"/>
                </a:solidFill>
                <a:effectLst/>
                <a:latin typeface="Times New Roman" panose="02020603050405020304" pitchFamily="18" charset="0"/>
                <a:cs typeface="Times New Roman" panose="02020603050405020304" pitchFamily="18" charset="0"/>
              </a:rPr>
              <a:t>instrumentalness</a:t>
            </a:r>
            <a:r>
              <a:rPr lang="en-GB" sz="4500" b="0" i="0" dirty="0">
                <a:solidFill>
                  <a:schemeClr val="tx2"/>
                </a:solidFill>
                <a:effectLst/>
                <a:latin typeface="Times New Roman" panose="02020603050405020304" pitchFamily="18" charset="0"/>
                <a:cs typeface="Times New Roman" panose="02020603050405020304" pitchFamily="18" charset="0"/>
              </a:rPr>
              <a:t> have a wide range of popularity scores, from very low to very high.</a:t>
            </a:r>
          </a:p>
          <a:p>
            <a:pPr marL="742950" lvl="1" indent="-285750" algn="just">
              <a:buFont typeface="+mj-lt"/>
              <a:buAutoNum type="arabicPeriod"/>
            </a:pPr>
            <a:r>
              <a:rPr lang="en-GB" sz="4500" b="0" i="0" dirty="0">
                <a:solidFill>
                  <a:schemeClr val="tx2"/>
                </a:solidFill>
                <a:effectLst/>
                <a:latin typeface="Times New Roman" panose="02020603050405020304" pitchFamily="18" charset="0"/>
                <a:cs typeface="Times New Roman" panose="02020603050405020304" pitchFamily="18" charset="0"/>
              </a:rPr>
              <a:t>Tracks with higher </a:t>
            </a:r>
            <a:r>
              <a:rPr lang="en-GB" sz="4500" b="0" i="0" dirty="0" err="1">
                <a:solidFill>
                  <a:schemeClr val="tx2"/>
                </a:solidFill>
                <a:effectLst/>
                <a:latin typeface="Times New Roman" panose="02020603050405020304" pitchFamily="18" charset="0"/>
                <a:cs typeface="Times New Roman" panose="02020603050405020304" pitchFamily="18" charset="0"/>
              </a:rPr>
              <a:t>instrumentalness</a:t>
            </a:r>
            <a:r>
              <a:rPr lang="en-GB" sz="4500" b="0" i="0" dirty="0">
                <a:solidFill>
                  <a:schemeClr val="tx2"/>
                </a:solidFill>
                <a:effectLst/>
                <a:latin typeface="Times New Roman" panose="02020603050405020304" pitchFamily="18" charset="0"/>
                <a:cs typeface="Times New Roman" panose="02020603050405020304" pitchFamily="18" charset="0"/>
              </a:rPr>
              <a:t> (closer to 1) are generally less popular, as seen by fewer points with high popularity scores in that range.</a:t>
            </a:r>
          </a:p>
          <a:p>
            <a:pPr marL="0" indent="0">
              <a:buNone/>
            </a:pPr>
            <a:endParaRPr lang="en-US" sz="2000" dirty="0">
              <a:solidFill>
                <a:srgbClr val="595959"/>
              </a:solidFill>
            </a:endParaRPr>
          </a:p>
        </p:txBody>
      </p:sp>
      <p:pic>
        <p:nvPicPr>
          <p:cNvPr id="5" name="Content Placeholder 4" descr="A chart of blue dots&#10;&#10;Description automatically generated">
            <a:extLst>
              <a:ext uri="{FF2B5EF4-FFF2-40B4-BE49-F238E27FC236}">
                <a16:creationId xmlns:a16="http://schemas.microsoft.com/office/drawing/2014/main" id="{12B94130-FD68-172B-F62A-AD6B1313B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6112" y="1371600"/>
            <a:ext cx="6057029" cy="3876499"/>
          </a:xfrm>
          <a:prstGeom prst="rect">
            <a:avLst/>
          </a:prstGeom>
        </p:spPr>
      </p:pic>
    </p:spTree>
    <p:extLst>
      <p:ext uri="{BB962C8B-B14F-4D97-AF65-F5344CB8AC3E}">
        <p14:creationId xmlns:p14="http://schemas.microsoft.com/office/powerpoint/2010/main" val="1039932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570</TotalTime>
  <Words>1771</Words>
  <Application>Microsoft Office PowerPoint</Application>
  <PresentationFormat>Widescreen</PresentationFormat>
  <Paragraphs>155</Paragraphs>
  <Slides>23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Aptos</vt:lpstr>
      <vt:lpstr>Aptos Display</vt:lpstr>
      <vt:lpstr>Arial</vt:lpstr>
      <vt:lpstr>Arial Black</vt:lpstr>
      <vt:lpstr>Arial MT</vt:lpstr>
      <vt:lpstr>Calibri</vt:lpstr>
      <vt:lpstr>Roboto</vt:lpstr>
      <vt:lpstr>Söhne</vt:lpstr>
      <vt:lpstr>Times New Roman</vt:lpstr>
      <vt:lpstr>Times New Roman </vt:lpstr>
      <vt:lpstr>Office Theme</vt:lpstr>
      <vt:lpstr>Spotify Data Analysis And Visualization.</vt:lpstr>
      <vt:lpstr>Introduction </vt:lpstr>
      <vt:lpstr>Exploratory Data Analysis Overview </vt:lpstr>
      <vt:lpstr>Data Visualizations.</vt:lpstr>
      <vt:lpstr> Examples : </vt:lpstr>
      <vt:lpstr>PowerPoint Presentation</vt:lpstr>
      <vt:lpstr>PowerPoint Presentation</vt:lpstr>
      <vt:lpstr>Classification Models</vt:lpstr>
      <vt:lpstr>Results :     </vt:lpstr>
      <vt:lpstr>Histogram Of Residuals :</vt:lpstr>
      <vt:lpstr>Classification Models</vt:lpstr>
      <vt:lpstr>Model Training &amp; Evaluation</vt:lpstr>
      <vt:lpstr>Visualization &amp; Insights</vt:lpstr>
      <vt:lpstr>Classification Models</vt:lpstr>
      <vt:lpstr>PowerPoint Presentation</vt:lpstr>
      <vt:lpstr>PowerPoint Presentation</vt:lpstr>
      <vt:lpstr>Classification Models</vt:lpstr>
      <vt:lpstr>PowerPoint Presentation</vt:lpstr>
      <vt:lpstr>                                       ‘K-Nearest Neighbors with 65 neighbors’</vt:lpstr>
      <vt:lpstr>                                       </vt:lpstr>
      <vt:lpstr>                                       </vt:lpstr>
      <vt:lpstr>Key findings: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Data Analysis And Visualization.</dc:title>
  <dc:creator>karthik elavala</dc:creator>
  <cp:lastModifiedBy>karthik elavala</cp:lastModifiedBy>
  <cp:revision>4</cp:revision>
  <dcterms:created xsi:type="dcterms:W3CDTF">2024-05-13T07:15:56Z</dcterms:created>
  <dcterms:modified xsi:type="dcterms:W3CDTF">2024-05-13T20:54:42Z</dcterms:modified>
</cp:coreProperties>
</file>