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6" r:id="rId5"/>
    <p:sldId id="309" r:id="rId6"/>
    <p:sldId id="311" r:id="rId7"/>
    <p:sldId id="312" r:id="rId8"/>
    <p:sldId id="322" r:id="rId9"/>
    <p:sldId id="313" r:id="rId10"/>
    <p:sldId id="314" r:id="rId11"/>
    <p:sldId id="315" r:id="rId12"/>
    <p:sldId id="316" r:id="rId13"/>
    <p:sldId id="317" r:id="rId14"/>
    <p:sldId id="318" r:id="rId15"/>
    <p:sldId id="319" r:id="rId16"/>
    <p:sldId id="320" r:id="rId17"/>
    <p:sldId id="321" r:id="rId18"/>
    <p:sldId id="323" r:id="rId19"/>
    <p:sldId id="324" r:id="rId20"/>
    <p:sldId id="325" r:id="rId21"/>
    <p:sldId id="326" r:id="rId22"/>
    <p:sldId id="327" r:id="rId23"/>
    <p:sldId id="328" r:id="rId24"/>
    <p:sldId id="329" r:id="rId25"/>
    <p:sldId id="330" r:id="rId26"/>
    <p:sldId id="331" r:id="rId27"/>
    <p:sldId id="332" r:id="rId28"/>
    <p:sldId id="334" r:id="rId29"/>
    <p:sldId id="333" r:id="rId30"/>
    <p:sldId id="33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BCFC810-50C4-43D5-9101-2250479BB45F}"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en-IN"/>
        </a:p>
      </dgm:t>
    </dgm:pt>
    <dgm:pt modelId="{88C26EE9-78D7-4F0A-8A8A-770F1E6AD966}">
      <dgm:prSet phldrT="[Text]"/>
      <dgm:spPr/>
      <dgm:t>
        <a:bodyPr/>
        <a:lstStyle/>
        <a:p>
          <a:r>
            <a:rPr lang="en-US" dirty="0"/>
            <a:t>Data Reading </a:t>
          </a:r>
          <a:endParaRPr lang="en-IN" dirty="0"/>
        </a:p>
      </dgm:t>
    </dgm:pt>
    <dgm:pt modelId="{60207229-78DB-47BB-9597-FFD367E8C975}" type="parTrans" cxnId="{2783D8E9-146C-42DB-B6F8-928CCD4D8402}">
      <dgm:prSet/>
      <dgm:spPr/>
      <dgm:t>
        <a:bodyPr/>
        <a:lstStyle/>
        <a:p>
          <a:endParaRPr lang="en-IN"/>
        </a:p>
      </dgm:t>
    </dgm:pt>
    <dgm:pt modelId="{05B8256F-6C48-4A93-949F-55EEB5FC06F5}" type="sibTrans" cxnId="{2783D8E9-146C-42DB-B6F8-928CCD4D8402}">
      <dgm:prSet/>
      <dgm:spPr/>
      <dgm:t>
        <a:bodyPr/>
        <a:lstStyle/>
        <a:p>
          <a:endParaRPr lang="en-IN"/>
        </a:p>
      </dgm:t>
    </dgm:pt>
    <dgm:pt modelId="{953CA1F8-AFE7-41C9-8960-DB2EB8D9A712}">
      <dgm:prSet phldrT="[Text]"/>
      <dgm:spPr/>
      <dgm:t>
        <a:bodyPr/>
        <a:lstStyle/>
        <a:p>
          <a:r>
            <a:rPr lang="en-US" dirty="0"/>
            <a:t>Data Wrangling</a:t>
          </a:r>
          <a:endParaRPr lang="en-IN" dirty="0"/>
        </a:p>
      </dgm:t>
    </dgm:pt>
    <dgm:pt modelId="{D0B0A5A0-D065-4026-847B-EB46C2FBA296}" type="parTrans" cxnId="{125A5DD5-A4E0-4E78-BFB1-EA6C8E3F27BE}">
      <dgm:prSet/>
      <dgm:spPr/>
      <dgm:t>
        <a:bodyPr/>
        <a:lstStyle/>
        <a:p>
          <a:endParaRPr lang="en-IN"/>
        </a:p>
      </dgm:t>
    </dgm:pt>
    <dgm:pt modelId="{59B6F33B-DFC6-42DB-BB8D-D678816ED0BA}" type="sibTrans" cxnId="{125A5DD5-A4E0-4E78-BFB1-EA6C8E3F27BE}">
      <dgm:prSet/>
      <dgm:spPr/>
      <dgm:t>
        <a:bodyPr/>
        <a:lstStyle/>
        <a:p>
          <a:endParaRPr lang="en-IN"/>
        </a:p>
      </dgm:t>
    </dgm:pt>
    <dgm:pt modelId="{DA2258E1-E298-4946-813D-DC347A5D20AB}">
      <dgm:prSet phldrT="[Text]"/>
      <dgm:spPr/>
      <dgm:t>
        <a:bodyPr/>
        <a:lstStyle/>
        <a:p>
          <a:r>
            <a:rPr lang="en-US" dirty="0"/>
            <a:t>Exploratory Data Analysis</a:t>
          </a:r>
          <a:endParaRPr lang="en-IN" dirty="0"/>
        </a:p>
      </dgm:t>
    </dgm:pt>
    <dgm:pt modelId="{1682F2F6-8E99-4F3E-802B-C2F80FCE4AAB}" type="parTrans" cxnId="{D0AB5DFD-4902-4634-AD1A-7201B423B258}">
      <dgm:prSet/>
      <dgm:spPr/>
      <dgm:t>
        <a:bodyPr/>
        <a:lstStyle/>
        <a:p>
          <a:endParaRPr lang="en-IN"/>
        </a:p>
      </dgm:t>
    </dgm:pt>
    <dgm:pt modelId="{54E89F11-81C3-4E59-8BBA-6402A6907595}" type="sibTrans" cxnId="{D0AB5DFD-4902-4634-AD1A-7201B423B258}">
      <dgm:prSet/>
      <dgm:spPr/>
      <dgm:t>
        <a:bodyPr/>
        <a:lstStyle/>
        <a:p>
          <a:endParaRPr lang="en-IN"/>
        </a:p>
      </dgm:t>
    </dgm:pt>
    <dgm:pt modelId="{9EB82972-3D22-4E78-8EF0-A0863CE82DC3}">
      <dgm:prSet phldrT="[Text]"/>
      <dgm:spPr/>
      <dgm:t>
        <a:bodyPr/>
        <a:lstStyle/>
        <a:p>
          <a:r>
            <a:rPr lang="en-US" dirty="0"/>
            <a:t>Feature Selection</a:t>
          </a:r>
          <a:endParaRPr lang="en-IN" dirty="0"/>
        </a:p>
      </dgm:t>
    </dgm:pt>
    <dgm:pt modelId="{4EECFC8A-38A3-4074-860C-2D88831954D0}" type="parTrans" cxnId="{4DDCCD48-C912-4CAE-B97A-0A16BBC21AF8}">
      <dgm:prSet/>
      <dgm:spPr/>
      <dgm:t>
        <a:bodyPr/>
        <a:lstStyle/>
        <a:p>
          <a:endParaRPr lang="en-IN"/>
        </a:p>
      </dgm:t>
    </dgm:pt>
    <dgm:pt modelId="{A23439E6-79D7-478B-A314-4492490EE717}" type="sibTrans" cxnId="{4DDCCD48-C912-4CAE-B97A-0A16BBC21AF8}">
      <dgm:prSet/>
      <dgm:spPr/>
      <dgm:t>
        <a:bodyPr/>
        <a:lstStyle/>
        <a:p>
          <a:endParaRPr lang="en-IN"/>
        </a:p>
      </dgm:t>
    </dgm:pt>
    <dgm:pt modelId="{307A19CE-F805-482D-AF65-C10E613F46F0}">
      <dgm:prSet phldrT="[Text]"/>
      <dgm:spPr/>
      <dgm:t>
        <a:bodyPr/>
        <a:lstStyle/>
        <a:p>
          <a:r>
            <a:rPr lang="en-US" dirty="0"/>
            <a:t>Data Cleaning</a:t>
          </a:r>
          <a:endParaRPr lang="en-IN" dirty="0"/>
        </a:p>
      </dgm:t>
    </dgm:pt>
    <dgm:pt modelId="{41241547-50F4-4FF6-BD35-80A2C7DC1F30}" type="sibTrans" cxnId="{4B945F4B-9B41-4EDF-867A-82023EF48E73}">
      <dgm:prSet/>
      <dgm:spPr/>
      <dgm:t>
        <a:bodyPr/>
        <a:lstStyle/>
        <a:p>
          <a:endParaRPr lang="en-IN"/>
        </a:p>
      </dgm:t>
    </dgm:pt>
    <dgm:pt modelId="{A0C845F6-6547-4455-9908-09A836342993}" type="parTrans" cxnId="{4B945F4B-9B41-4EDF-867A-82023EF48E73}">
      <dgm:prSet/>
      <dgm:spPr/>
      <dgm:t>
        <a:bodyPr/>
        <a:lstStyle/>
        <a:p>
          <a:endParaRPr lang="en-IN"/>
        </a:p>
      </dgm:t>
    </dgm:pt>
    <dgm:pt modelId="{F571E504-2ED1-4604-86A3-3DB53D20F59B}">
      <dgm:prSet phldrT="[Text]"/>
      <dgm:spPr/>
      <dgm:t>
        <a:bodyPr/>
        <a:lstStyle/>
        <a:p>
          <a:r>
            <a:rPr lang="en-US" dirty="0"/>
            <a:t>Prediction/</a:t>
          </a:r>
        </a:p>
        <a:p>
          <a:r>
            <a:rPr lang="en-US" dirty="0"/>
            <a:t>Conclusion</a:t>
          </a:r>
          <a:endParaRPr lang="en-IN" dirty="0"/>
        </a:p>
      </dgm:t>
    </dgm:pt>
    <dgm:pt modelId="{E7936E85-7CB0-4057-884E-92BED7719FFB}" type="parTrans" cxnId="{8145E9B2-E744-48C5-9B52-328BF6541DEC}">
      <dgm:prSet/>
      <dgm:spPr/>
      <dgm:t>
        <a:bodyPr/>
        <a:lstStyle/>
        <a:p>
          <a:endParaRPr lang="en-IN"/>
        </a:p>
      </dgm:t>
    </dgm:pt>
    <dgm:pt modelId="{A3888908-4B17-41DE-AF80-6D29F1E543AA}" type="sibTrans" cxnId="{8145E9B2-E744-48C5-9B52-328BF6541DEC}">
      <dgm:prSet/>
      <dgm:spPr/>
      <dgm:t>
        <a:bodyPr/>
        <a:lstStyle/>
        <a:p>
          <a:endParaRPr lang="en-IN"/>
        </a:p>
      </dgm:t>
    </dgm:pt>
    <dgm:pt modelId="{0343C4E8-6F47-47D3-A9DC-464500ADD110}">
      <dgm:prSet phldrT="[Text]"/>
      <dgm:spPr/>
      <dgm:t>
        <a:bodyPr/>
        <a:lstStyle/>
        <a:p>
          <a:r>
            <a:rPr lang="en-US" dirty="0"/>
            <a:t>Cross Validation Score</a:t>
          </a:r>
          <a:endParaRPr lang="en-IN" dirty="0"/>
        </a:p>
      </dgm:t>
    </dgm:pt>
    <dgm:pt modelId="{1BF34045-E8B5-4780-A757-09004E6DAB11}" type="parTrans" cxnId="{6B8D5A3D-A538-4BA2-929B-22AEF2877B6D}">
      <dgm:prSet/>
      <dgm:spPr/>
      <dgm:t>
        <a:bodyPr/>
        <a:lstStyle/>
        <a:p>
          <a:endParaRPr lang="en-IN"/>
        </a:p>
      </dgm:t>
    </dgm:pt>
    <dgm:pt modelId="{DE0B25B7-4E7A-40CE-A301-134CB0806BE7}" type="sibTrans" cxnId="{6B8D5A3D-A538-4BA2-929B-22AEF2877B6D}">
      <dgm:prSet/>
      <dgm:spPr/>
      <dgm:t>
        <a:bodyPr/>
        <a:lstStyle/>
        <a:p>
          <a:endParaRPr lang="en-IN"/>
        </a:p>
      </dgm:t>
    </dgm:pt>
    <dgm:pt modelId="{758652ED-4489-4D73-AB9B-6E73AC38E52E}">
      <dgm:prSet phldrT="[Text]"/>
      <dgm:spPr/>
      <dgm:t>
        <a:bodyPr/>
        <a:lstStyle/>
        <a:p>
          <a:r>
            <a:rPr lang="en-US" dirty="0"/>
            <a:t>Model Building</a:t>
          </a:r>
          <a:endParaRPr lang="en-IN" dirty="0"/>
        </a:p>
      </dgm:t>
    </dgm:pt>
    <dgm:pt modelId="{8766C976-680B-41A9-81CC-A695B38ABEAF}" type="parTrans" cxnId="{07D5952C-EE05-4C24-86A9-B77BCCB84825}">
      <dgm:prSet/>
      <dgm:spPr/>
      <dgm:t>
        <a:bodyPr/>
        <a:lstStyle/>
        <a:p>
          <a:endParaRPr lang="en-IN"/>
        </a:p>
      </dgm:t>
    </dgm:pt>
    <dgm:pt modelId="{36BC07E8-161F-4F16-B352-0C6B4DCBEF2C}" type="sibTrans" cxnId="{07D5952C-EE05-4C24-86A9-B77BCCB84825}">
      <dgm:prSet/>
      <dgm:spPr/>
      <dgm:t>
        <a:bodyPr/>
        <a:lstStyle/>
        <a:p>
          <a:endParaRPr lang="en-IN"/>
        </a:p>
      </dgm:t>
    </dgm:pt>
    <dgm:pt modelId="{E1280778-69B8-4F92-A7FC-DBFB2688C21F}">
      <dgm:prSet phldrT="[Text]"/>
      <dgm:spPr/>
      <dgm:t>
        <a:bodyPr/>
        <a:lstStyle/>
        <a:p>
          <a:r>
            <a:rPr lang="en-US" dirty="0"/>
            <a:t>Hyper Parameter Tuning</a:t>
          </a:r>
          <a:endParaRPr lang="en-IN" dirty="0"/>
        </a:p>
      </dgm:t>
    </dgm:pt>
    <dgm:pt modelId="{59CED076-3086-4F49-AE38-64A0C64611AE}" type="parTrans" cxnId="{B6352C5B-B63A-477B-9E6C-111E0B9C3707}">
      <dgm:prSet/>
      <dgm:spPr/>
      <dgm:t>
        <a:bodyPr/>
        <a:lstStyle/>
        <a:p>
          <a:endParaRPr lang="en-IN"/>
        </a:p>
      </dgm:t>
    </dgm:pt>
    <dgm:pt modelId="{E49BF5B7-7537-4C70-A6DB-4F5BED7E660C}" type="sibTrans" cxnId="{B6352C5B-B63A-477B-9E6C-111E0B9C3707}">
      <dgm:prSet/>
      <dgm:spPr/>
      <dgm:t>
        <a:bodyPr/>
        <a:lstStyle/>
        <a:p>
          <a:endParaRPr lang="en-IN"/>
        </a:p>
      </dgm:t>
    </dgm:pt>
    <dgm:pt modelId="{6271DA04-F483-4ABC-B387-32789320AFCD}" type="pres">
      <dgm:prSet presAssocID="{3BCFC810-50C4-43D5-9101-2250479BB45F}" presName="Name0" presStyleCnt="0">
        <dgm:presLayoutVars>
          <dgm:dir/>
          <dgm:resizeHandles val="exact"/>
        </dgm:presLayoutVars>
      </dgm:prSet>
      <dgm:spPr/>
      <dgm:t>
        <a:bodyPr/>
        <a:lstStyle/>
        <a:p>
          <a:endParaRPr lang="en-US"/>
        </a:p>
      </dgm:t>
    </dgm:pt>
    <dgm:pt modelId="{C86AB0B9-B1F2-48E8-A446-E71A1FB787F1}" type="pres">
      <dgm:prSet presAssocID="{88C26EE9-78D7-4F0A-8A8A-770F1E6AD966}" presName="node" presStyleLbl="node1" presStyleIdx="0" presStyleCnt="9">
        <dgm:presLayoutVars>
          <dgm:bulletEnabled val="1"/>
        </dgm:presLayoutVars>
      </dgm:prSet>
      <dgm:spPr/>
      <dgm:t>
        <a:bodyPr/>
        <a:lstStyle/>
        <a:p>
          <a:endParaRPr lang="en-US"/>
        </a:p>
      </dgm:t>
    </dgm:pt>
    <dgm:pt modelId="{BC13AB98-2A5F-45C0-884E-C934AAAF6471}" type="pres">
      <dgm:prSet presAssocID="{05B8256F-6C48-4A93-949F-55EEB5FC06F5}" presName="sibTrans" presStyleLbl="sibTrans1D1" presStyleIdx="0" presStyleCnt="8"/>
      <dgm:spPr/>
      <dgm:t>
        <a:bodyPr/>
        <a:lstStyle/>
        <a:p>
          <a:endParaRPr lang="en-US"/>
        </a:p>
      </dgm:t>
    </dgm:pt>
    <dgm:pt modelId="{2511C8DC-6A7D-481C-872B-62E95D335010}" type="pres">
      <dgm:prSet presAssocID="{05B8256F-6C48-4A93-949F-55EEB5FC06F5}" presName="connectorText" presStyleLbl="sibTrans1D1" presStyleIdx="0" presStyleCnt="8"/>
      <dgm:spPr/>
      <dgm:t>
        <a:bodyPr/>
        <a:lstStyle/>
        <a:p>
          <a:endParaRPr lang="en-US"/>
        </a:p>
      </dgm:t>
    </dgm:pt>
    <dgm:pt modelId="{1AC59D88-40DB-4031-876D-D6C054767701}" type="pres">
      <dgm:prSet presAssocID="{953CA1F8-AFE7-41C9-8960-DB2EB8D9A712}" presName="node" presStyleLbl="node1" presStyleIdx="1" presStyleCnt="9">
        <dgm:presLayoutVars>
          <dgm:bulletEnabled val="1"/>
        </dgm:presLayoutVars>
      </dgm:prSet>
      <dgm:spPr/>
      <dgm:t>
        <a:bodyPr/>
        <a:lstStyle/>
        <a:p>
          <a:endParaRPr lang="en-US"/>
        </a:p>
      </dgm:t>
    </dgm:pt>
    <dgm:pt modelId="{A18AF7BA-AD2F-4D70-B0D1-F58A31DD346A}" type="pres">
      <dgm:prSet presAssocID="{59B6F33B-DFC6-42DB-BB8D-D678816ED0BA}" presName="sibTrans" presStyleLbl="sibTrans1D1" presStyleIdx="1" presStyleCnt="8"/>
      <dgm:spPr/>
      <dgm:t>
        <a:bodyPr/>
        <a:lstStyle/>
        <a:p>
          <a:endParaRPr lang="en-US"/>
        </a:p>
      </dgm:t>
    </dgm:pt>
    <dgm:pt modelId="{7B3F7E25-591F-438B-8014-A751E47FA9FC}" type="pres">
      <dgm:prSet presAssocID="{59B6F33B-DFC6-42DB-BB8D-D678816ED0BA}" presName="connectorText" presStyleLbl="sibTrans1D1" presStyleIdx="1" presStyleCnt="8"/>
      <dgm:spPr/>
      <dgm:t>
        <a:bodyPr/>
        <a:lstStyle/>
        <a:p>
          <a:endParaRPr lang="en-US"/>
        </a:p>
      </dgm:t>
    </dgm:pt>
    <dgm:pt modelId="{B8F66F5D-B26F-4F05-8AC4-FF7FF566F5BE}" type="pres">
      <dgm:prSet presAssocID="{307A19CE-F805-482D-AF65-C10E613F46F0}" presName="node" presStyleLbl="node1" presStyleIdx="2" presStyleCnt="9" custLinFactNeighborX="-1122" custLinFactNeighborY="0">
        <dgm:presLayoutVars>
          <dgm:bulletEnabled val="1"/>
        </dgm:presLayoutVars>
      </dgm:prSet>
      <dgm:spPr/>
      <dgm:t>
        <a:bodyPr/>
        <a:lstStyle/>
        <a:p>
          <a:endParaRPr lang="en-US"/>
        </a:p>
      </dgm:t>
    </dgm:pt>
    <dgm:pt modelId="{FACD7821-DA38-4C06-A1DC-4BF6ECA15045}" type="pres">
      <dgm:prSet presAssocID="{41241547-50F4-4FF6-BD35-80A2C7DC1F30}" presName="sibTrans" presStyleLbl="sibTrans1D1" presStyleIdx="2" presStyleCnt="8"/>
      <dgm:spPr/>
      <dgm:t>
        <a:bodyPr/>
        <a:lstStyle/>
        <a:p>
          <a:endParaRPr lang="en-US"/>
        </a:p>
      </dgm:t>
    </dgm:pt>
    <dgm:pt modelId="{FF039337-B4DD-449E-94A4-5D09969203E8}" type="pres">
      <dgm:prSet presAssocID="{41241547-50F4-4FF6-BD35-80A2C7DC1F30}" presName="connectorText" presStyleLbl="sibTrans1D1" presStyleIdx="2" presStyleCnt="8"/>
      <dgm:spPr/>
      <dgm:t>
        <a:bodyPr/>
        <a:lstStyle/>
        <a:p>
          <a:endParaRPr lang="en-US"/>
        </a:p>
      </dgm:t>
    </dgm:pt>
    <dgm:pt modelId="{E1D91AEB-3F1F-4F4E-88DA-7561D284C76F}" type="pres">
      <dgm:prSet presAssocID="{DA2258E1-E298-4946-813D-DC347A5D20AB}" presName="node" presStyleLbl="node1" presStyleIdx="3" presStyleCnt="9">
        <dgm:presLayoutVars>
          <dgm:bulletEnabled val="1"/>
        </dgm:presLayoutVars>
      </dgm:prSet>
      <dgm:spPr/>
      <dgm:t>
        <a:bodyPr/>
        <a:lstStyle/>
        <a:p>
          <a:endParaRPr lang="en-US"/>
        </a:p>
      </dgm:t>
    </dgm:pt>
    <dgm:pt modelId="{A7C30C51-DD15-4662-A71F-BB38198C0E72}" type="pres">
      <dgm:prSet presAssocID="{54E89F11-81C3-4E59-8BBA-6402A6907595}" presName="sibTrans" presStyleLbl="sibTrans1D1" presStyleIdx="3" presStyleCnt="8"/>
      <dgm:spPr/>
      <dgm:t>
        <a:bodyPr/>
        <a:lstStyle/>
        <a:p>
          <a:endParaRPr lang="en-US"/>
        </a:p>
      </dgm:t>
    </dgm:pt>
    <dgm:pt modelId="{3AB7F833-D8B8-437F-AED0-617E52B10E53}" type="pres">
      <dgm:prSet presAssocID="{54E89F11-81C3-4E59-8BBA-6402A6907595}" presName="connectorText" presStyleLbl="sibTrans1D1" presStyleIdx="3" presStyleCnt="8"/>
      <dgm:spPr/>
      <dgm:t>
        <a:bodyPr/>
        <a:lstStyle/>
        <a:p>
          <a:endParaRPr lang="en-US"/>
        </a:p>
      </dgm:t>
    </dgm:pt>
    <dgm:pt modelId="{8EF91EBA-72BB-4249-A602-E4B8D11EE3D1}" type="pres">
      <dgm:prSet presAssocID="{9EB82972-3D22-4E78-8EF0-A0863CE82DC3}" presName="node" presStyleLbl="node1" presStyleIdx="4" presStyleCnt="9">
        <dgm:presLayoutVars>
          <dgm:bulletEnabled val="1"/>
        </dgm:presLayoutVars>
      </dgm:prSet>
      <dgm:spPr/>
      <dgm:t>
        <a:bodyPr/>
        <a:lstStyle/>
        <a:p>
          <a:endParaRPr lang="en-US"/>
        </a:p>
      </dgm:t>
    </dgm:pt>
    <dgm:pt modelId="{C94C4A6B-5CEB-4775-863F-113260E88772}" type="pres">
      <dgm:prSet presAssocID="{A23439E6-79D7-478B-A314-4492490EE717}" presName="sibTrans" presStyleLbl="sibTrans1D1" presStyleIdx="4" presStyleCnt="8"/>
      <dgm:spPr/>
      <dgm:t>
        <a:bodyPr/>
        <a:lstStyle/>
        <a:p>
          <a:endParaRPr lang="en-US"/>
        </a:p>
      </dgm:t>
    </dgm:pt>
    <dgm:pt modelId="{12E2ADD6-FB94-4A7D-A071-A2A5A129873A}" type="pres">
      <dgm:prSet presAssocID="{A23439E6-79D7-478B-A314-4492490EE717}" presName="connectorText" presStyleLbl="sibTrans1D1" presStyleIdx="4" presStyleCnt="8"/>
      <dgm:spPr/>
      <dgm:t>
        <a:bodyPr/>
        <a:lstStyle/>
        <a:p>
          <a:endParaRPr lang="en-US"/>
        </a:p>
      </dgm:t>
    </dgm:pt>
    <dgm:pt modelId="{AE8D9F9B-0081-4D75-BCA8-5F84D246E12B}" type="pres">
      <dgm:prSet presAssocID="{758652ED-4489-4D73-AB9B-6E73AC38E52E}" presName="node" presStyleLbl="node1" presStyleIdx="5" presStyleCnt="9">
        <dgm:presLayoutVars>
          <dgm:bulletEnabled val="1"/>
        </dgm:presLayoutVars>
      </dgm:prSet>
      <dgm:spPr/>
      <dgm:t>
        <a:bodyPr/>
        <a:lstStyle/>
        <a:p>
          <a:endParaRPr lang="en-US"/>
        </a:p>
      </dgm:t>
    </dgm:pt>
    <dgm:pt modelId="{90878694-7E0D-4ED3-9215-83B04D2192A2}" type="pres">
      <dgm:prSet presAssocID="{36BC07E8-161F-4F16-B352-0C6B4DCBEF2C}" presName="sibTrans" presStyleLbl="sibTrans1D1" presStyleIdx="5" presStyleCnt="8"/>
      <dgm:spPr/>
      <dgm:t>
        <a:bodyPr/>
        <a:lstStyle/>
        <a:p>
          <a:endParaRPr lang="en-US"/>
        </a:p>
      </dgm:t>
    </dgm:pt>
    <dgm:pt modelId="{6A2EDBF0-699E-4012-9DF0-A72EED60FABB}" type="pres">
      <dgm:prSet presAssocID="{36BC07E8-161F-4F16-B352-0C6B4DCBEF2C}" presName="connectorText" presStyleLbl="sibTrans1D1" presStyleIdx="5" presStyleCnt="8"/>
      <dgm:spPr/>
      <dgm:t>
        <a:bodyPr/>
        <a:lstStyle/>
        <a:p>
          <a:endParaRPr lang="en-US"/>
        </a:p>
      </dgm:t>
    </dgm:pt>
    <dgm:pt modelId="{BF7EEAC3-74AF-4E12-824E-184899B95064}" type="pres">
      <dgm:prSet presAssocID="{0343C4E8-6F47-47D3-A9DC-464500ADD110}" presName="node" presStyleLbl="node1" presStyleIdx="6" presStyleCnt="9">
        <dgm:presLayoutVars>
          <dgm:bulletEnabled val="1"/>
        </dgm:presLayoutVars>
      </dgm:prSet>
      <dgm:spPr/>
      <dgm:t>
        <a:bodyPr/>
        <a:lstStyle/>
        <a:p>
          <a:endParaRPr lang="en-US"/>
        </a:p>
      </dgm:t>
    </dgm:pt>
    <dgm:pt modelId="{EA613116-F646-49BE-BB0C-4BE747A41595}" type="pres">
      <dgm:prSet presAssocID="{DE0B25B7-4E7A-40CE-A301-134CB0806BE7}" presName="sibTrans" presStyleLbl="sibTrans1D1" presStyleIdx="6" presStyleCnt="8"/>
      <dgm:spPr/>
      <dgm:t>
        <a:bodyPr/>
        <a:lstStyle/>
        <a:p>
          <a:endParaRPr lang="en-US"/>
        </a:p>
      </dgm:t>
    </dgm:pt>
    <dgm:pt modelId="{4289A6E8-C96D-4D91-96C9-AB646FBF5ED2}" type="pres">
      <dgm:prSet presAssocID="{DE0B25B7-4E7A-40CE-A301-134CB0806BE7}" presName="connectorText" presStyleLbl="sibTrans1D1" presStyleIdx="6" presStyleCnt="8"/>
      <dgm:spPr/>
      <dgm:t>
        <a:bodyPr/>
        <a:lstStyle/>
        <a:p>
          <a:endParaRPr lang="en-US"/>
        </a:p>
      </dgm:t>
    </dgm:pt>
    <dgm:pt modelId="{0AE51E26-12DA-40E2-A75E-D3B9D54A0B2F}" type="pres">
      <dgm:prSet presAssocID="{E1280778-69B8-4F92-A7FC-DBFB2688C21F}" presName="node" presStyleLbl="node1" presStyleIdx="7" presStyleCnt="9">
        <dgm:presLayoutVars>
          <dgm:bulletEnabled val="1"/>
        </dgm:presLayoutVars>
      </dgm:prSet>
      <dgm:spPr/>
      <dgm:t>
        <a:bodyPr/>
        <a:lstStyle/>
        <a:p>
          <a:endParaRPr lang="en-US"/>
        </a:p>
      </dgm:t>
    </dgm:pt>
    <dgm:pt modelId="{7B3DF912-07BC-4530-8195-6D64FC69B717}" type="pres">
      <dgm:prSet presAssocID="{E49BF5B7-7537-4C70-A6DB-4F5BED7E660C}" presName="sibTrans" presStyleLbl="sibTrans1D1" presStyleIdx="7" presStyleCnt="8"/>
      <dgm:spPr/>
      <dgm:t>
        <a:bodyPr/>
        <a:lstStyle/>
        <a:p>
          <a:endParaRPr lang="en-US"/>
        </a:p>
      </dgm:t>
    </dgm:pt>
    <dgm:pt modelId="{E609522E-935A-4023-8D8F-5366EEA42EB5}" type="pres">
      <dgm:prSet presAssocID="{E49BF5B7-7537-4C70-A6DB-4F5BED7E660C}" presName="connectorText" presStyleLbl="sibTrans1D1" presStyleIdx="7" presStyleCnt="8"/>
      <dgm:spPr/>
      <dgm:t>
        <a:bodyPr/>
        <a:lstStyle/>
        <a:p>
          <a:endParaRPr lang="en-US"/>
        </a:p>
      </dgm:t>
    </dgm:pt>
    <dgm:pt modelId="{A9CEA345-2CCA-4CDC-8F10-99E488D153B5}" type="pres">
      <dgm:prSet presAssocID="{F571E504-2ED1-4604-86A3-3DB53D20F59B}" presName="node" presStyleLbl="node1" presStyleIdx="8" presStyleCnt="9" custLinFactNeighborX="-1122" custLinFactNeighborY="0">
        <dgm:presLayoutVars>
          <dgm:bulletEnabled val="1"/>
        </dgm:presLayoutVars>
      </dgm:prSet>
      <dgm:spPr/>
      <dgm:t>
        <a:bodyPr/>
        <a:lstStyle/>
        <a:p>
          <a:endParaRPr lang="en-US"/>
        </a:p>
      </dgm:t>
    </dgm:pt>
  </dgm:ptLst>
  <dgm:cxnLst>
    <dgm:cxn modelId="{D0AB5DFD-4902-4634-AD1A-7201B423B258}" srcId="{3BCFC810-50C4-43D5-9101-2250479BB45F}" destId="{DA2258E1-E298-4946-813D-DC347A5D20AB}" srcOrd="3" destOrd="0" parTransId="{1682F2F6-8E99-4F3E-802B-C2F80FCE4AAB}" sibTransId="{54E89F11-81C3-4E59-8BBA-6402A6907595}"/>
    <dgm:cxn modelId="{28FAE28A-18FA-431A-A610-C815235E1CA8}" type="presOf" srcId="{953CA1F8-AFE7-41C9-8960-DB2EB8D9A712}" destId="{1AC59D88-40DB-4031-876D-D6C054767701}" srcOrd="0" destOrd="0" presId="urn:microsoft.com/office/officeart/2005/8/layout/bProcess3"/>
    <dgm:cxn modelId="{B988203A-2CE4-4BD8-AA5E-57EB2BDC1D7D}" type="presOf" srcId="{758652ED-4489-4D73-AB9B-6E73AC38E52E}" destId="{AE8D9F9B-0081-4D75-BCA8-5F84D246E12B}" srcOrd="0" destOrd="0" presId="urn:microsoft.com/office/officeart/2005/8/layout/bProcess3"/>
    <dgm:cxn modelId="{4B945F4B-9B41-4EDF-867A-82023EF48E73}" srcId="{3BCFC810-50C4-43D5-9101-2250479BB45F}" destId="{307A19CE-F805-482D-AF65-C10E613F46F0}" srcOrd="2" destOrd="0" parTransId="{A0C845F6-6547-4455-9908-09A836342993}" sibTransId="{41241547-50F4-4FF6-BD35-80A2C7DC1F30}"/>
    <dgm:cxn modelId="{4844094F-69A0-4E76-B10A-1754489D48CF}" type="presOf" srcId="{307A19CE-F805-482D-AF65-C10E613F46F0}" destId="{B8F66F5D-B26F-4F05-8AC4-FF7FF566F5BE}" srcOrd="0" destOrd="0" presId="urn:microsoft.com/office/officeart/2005/8/layout/bProcess3"/>
    <dgm:cxn modelId="{1A3F036D-D150-4C02-B1D2-88747E7DA2F0}" type="presOf" srcId="{59B6F33B-DFC6-42DB-BB8D-D678816ED0BA}" destId="{A18AF7BA-AD2F-4D70-B0D1-F58A31DD346A}" srcOrd="0" destOrd="0" presId="urn:microsoft.com/office/officeart/2005/8/layout/bProcess3"/>
    <dgm:cxn modelId="{68B2C75F-F29D-4A7B-B58A-4AC10FB24B85}" type="presOf" srcId="{9EB82972-3D22-4E78-8EF0-A0863CE82DC3}" destId="{8EF91EBA-72BB-4249-A602-E4B8D11EE3D1}" srcOrd="0" destOrd="0" presId="urn:microsoft.com/office/officeart/2005/8/layout/bProcess3"/>
    <dgm:cxn modelId="{AD1DC407-9C0C-4C3C-B20E-7F589B4B5F2F}" type="presOf" srcId="{41241547-50F4-4FF6-BD35-80A2C7DC1F30}" destId="{FACD7821-DA38-4C06-A1DC-4BF6ECA15045}" srcOrd="0" destOrd="0" presId="urn:microsoft.com/office/officeart/2005/8/layout/bProcess3"/>
    <dgm:cxn modelId="{4DDCCD48-C912-4CAE-B97A-0A16BBC21AF8}" srcId="{3BCFC810-50C4-43D5-9101-2250479BB45F}" destId="{9EB82972-3D22-4E78-8EF0-A0863CE82DC3}" srcOrd="4" destOrd="0" parTransId="{4EECFC8A-38A3-4074-860C-2D88831954D0}" sibTransId="{A23439E6-79D7-478B-A314-4492490EE717}"/>
    <dgm:cxn modelId="{43C047FB-853E-4CAC-9B35-96DC8F1FB5A3}" type="presOf" srcId="{05B8256F-6C48-4A93-949F-55EEB5FC06F5}" destId="{BC13AB98-2A5F-45C0-884E-C934AAAF6471}" srcOrd="0" destOrd="0" presId="urn:microsoft.com/office/officeart/2005/8/layout/bProcess3"/>
    <dgm:cxn modelId="{6BC0C18D-AB99-4666-ACDD-70387FA3492A}" type="presOf" srcId="{88C26EE9-78D7-4F0A-8A8A-770F1E6AD966}" destId="{C86AB0B9-B1F2-48E8-A446-E71A1FB787F1}" srcOrd="0" destOrd="0" presId="urn:microsoft.com/office/officeart/2005/8/layout/bProcess3"/>
    <dgm:cxn modelId="{5AAAFE89-3C29-477F-8182-BCA5BDB64879}" type="presOf" srcId="{59B6F33B-DFC6-42DB-BB8D-D678816ED0BA}" destId="{7B3F7E25-591F-438B-8014-A751E47FA9FC}" srcOrd="1" destOrd="0" presId="urn:microsoft.com/office/officeart/2005/8/layout/bProcess3"/>
    <dgm:cxn modelId="{C3DFF5F0-8446-4E15-917E-52C98ADD33C6}" type="presOf" srcId="{A23439E6-79D7-478B-A314-4492490EE717}" destId="{12E2ADD6-FB94-4A7D-A071-A2A5A129873A}" srcOrd="1" destOrd="0" presId="urn:microsoft.com/office/officeart/2005/8/layout/bProcess3"/>
    <dgm:cxn modelId="{62B0BED0-E4F4-4A27-BC26-21EC38AA4D08}" type="presOf" srcId="{E49BF5B7-7537-4C70-A6DB-4F5BED7E660C}" destId="{E609522E-935A-4023-8D8F-5366EEA42EB5}" srcOrd="1" destOrd="0" presId="urn:microsoft.com/office/officeart/2005/8/layout/bProcess3"/>
    <dgm:cxn modelId="{94E3DCC4-DED5-44E2-AD85-C22C0D433EBD}" type="presOf" srcId="{A23439E6-79D7-478B-A314-4492490EE717}" destId="{C94C4A6B-5CEB-4775-863F-113260E88772}" srcOrd="0" destOrd="0" presId="urn:microsoft.com/office/officeart/2005/8/layout/bProcess3"/>
    <dgm:cxn modelId="{2783D8E9-146C-42DB-B6F8-928CCD4D8402}" srcId="{3BCFC810-50C4-43D5-9101-2250479BB45F}" destId="{88C26EE9-78D7-4F0A-8A8A-770F1E6AD966}" srcOrd="0" destOrd="0" parTransId="{60207229-78DB-47BB-9597-FFD367E8C975}" sibTransId="{05B8256F-6C48-4A93-949F-55EEB5FC06F5}"/>
    <dgm:cxn modelId="{9B27B5BA-D432-4135-A8EA-F00167598464}" type="presOf" srcId="{DA2258E1-E298-4946-813D-DC347A5D20AB}" destId="{E1D91AEB-3F1F-4F4E-88DA-7561D284C76F}" srcOrd="0" destOrd="0" presId="urn:microsoft.com/office/officeart/2005/8/layout/bProcess3"/>
    <dgm:cxn modelId="{093D0338-22AB-4CA8-80E8-7B7C8C09ABB8}" type="presOf" srcId="{05B8256F-6C48-4A93-949F-55EEB5FC06F5}" destId="{2511C8DC-6A7D-481C-872B-62E95D335010}" srcOrd="1" destOrd="0" presId="urn:microsoft.com/office/officeart/2005/8/layout/bProcess3"/>
    <dgm:cxn modelId="{1D59F9EA-A857-4E8E-82B3-20593AA64A96}" type="presOf" srcId="{54E89F11-81C3-4E59-8BBA-6402A6907595}" destId="{3AB7F833-D8B8-437F-AED0-617E52B10E53}" srcOrd="1" destOrd="0" presId="urn:microsoft.com/office/officeart/2005/8/layout/bProcess3"/>
    <dgm:cxn modelId="{A9F97F04-A4BF-4B39-B457-A18F41B45B7D}" type="presOf" srcId="{36BC07E8-161F-4F16-B352-0C6B4DCBEF2C}" destId="{90878694-7E0D-4ED3-9215-83B04D2192A2}" srcOrd="0" destOrd="0" presId="urn:microsoft.com/office/officeart/2005/8/layout/bProcess3"/>
    <dgm:cxn modelId="{07D5952C-EE05-4C24-86A9-B77BCCB84825}" srcId="{3BCFC810-50C4-43D5-9101-2250479BB45F}" destId="{758652ED-4489-4D73-AB9B-6E73AC38E52E}" srcOrd="5" destOrd="0" parTransId="{8766C976-680B-41A9-81CC-A695B38ABEAF}" sibTransId="{36BC07E8-161F-4F16-B352-0C6B4DCBEF2C}"/>
    <dgm:cxn modelId="{A0DE7104-7222-478B-990B-C464EC8BE466}" type="presOf" srcId="{E1280778-69B8-4F92-A7FC-DBFB2688C21F}" destId="{0AE51E26-12DA-40E2-A75E-D3B9D54A0B2F}" srcOrd="0" destOrd="0" presId="urn:microsoft.com/office/officeart/2005/8/layout/bProcess3"/>
    <dgm:cxn modelId="{7804A63E-9B7F-4749-B411-3976D5F27C61}" type="presOf" srcId="{F571E504-2ED1-4604-86A3-3DB53D20F59B}" destId="{A9CEA345-2CCA-4CDC-8F10-99E488D153B5}" srcOrd="0" destOrd="0" presId="urn:microsoft.com/office/officeart/2005/8/layout/bProcess3"/>
    <dgm:cxn modelId="{2E40DA5D-630B-4C4E-BE88-DFA5EB34DC17}" type="presOf" srcId="{DE0B25B7-4E7A-40CE-A301-134CB0806BE7}" destId="{EA613116-F646-49BE-BB0C-4BE747A41595}" srcOrd="0" destOrd="0" presId="urn:microsoft.com/office/officeart/2005/8/layout/bProcess3"/>
    <dgm:cxn modelId="{B1385A53-13E2-4F67-BEF2-AE14C9756A97}" type="presOf" srcId="{DE0B25B7-4E7A-40CE-A301-134CB0806BE7}" destId="{4289A6E8-C96D-4D91-96C9-AB646FBF5ED2}" srcOrd="1" destOrd="0" presId="urn:microsoft.com/office/officeart/2005/8/layout/bProcess3"/>
    <dgm:cxn modelId="{BEFCF51E-CC80-44C9-BC9F-72172A599652}" type="presOf" srcId="{41241547-50F4-4FF6-BD35-80A2C7DC1F30}" destId="{FF039337-B4DD-449E-94A4-5D09969203E8}" srcOrd="1" destOrd="0" presId="urn:microsoft.com/office/officeart/2005/8/layout/bProcess3"/>
    <dgm:cxn modelId="{A6863A16-18AF-4AFE-9DF5-F3FC526F2E9F}" type="presOf" srcId="{3BCFC810-50C4-43D5-9101-2250479BB45F}" destId="{6271DA04-F483-4ABC-B387-32789320AFCD}" srcOrd="0" destOrd="0" presId="urn:microsoft.com/office/officeart/2005/8/layout/bProcess3"/>
    <dgm:cxn modelId="{6B8D5A3D-A538-4BA2-929B-22AEF2877B6D}" srcId="{3BCFC810-50C4-43D5-9101-2250479BB45F}" destId="{0343C4E8-6F47-47D3-A9DC-464500ADD110}" srcOrd="6" destOrd="0" parTransId="{1BF34045-E8B5-4780-A757-09004E6DAB11}" sibTransId="{DE0B25B7-4E7A-40CE-A301-134CB0806BE7}"/>
    <dgm:cxn modelId="{31D3699F-4578-477A-BCC6-DC0AEC9998B5}" type="presOf" srcId="{0343C4E8-6F47-47D3-A9DC-464500ADD110}" destId="{BF7EEAC3-74AF-4E12-824E-184899B95064}" srcOrd="0" destOrd="0" presId="urn:microsoft.com/office/officeart/2005/8/layout/bProcess3"/>
    <dgm:cxn modelId="{125A5DD5-A4E0-4E78-BFB1-EA6C8E3F27BE}" srcId="{3BCFC810-50C4-43D5-9101-2250479BB45F}" destId="{953CA1F8-AFE7-41C9-8960-DB2EB8D9A712}" srcOrd="1" destOrd="0" parTransId="{D0B0A5A0-D065-4026-847B-EB46C2FBA296}" sibTransId="{59B6F33B-DFC6-42DB-BB8D-D678816ED0BA}"/>
    <dgm:cxn modelId="{B03FF9B8-2606-4D8D-8527-721F385D0E9E}" type="presOf" srcId="{E49BF5B7-7537-4C70-A6DB-4F5BED7E660C}" destId="{7B3DF912-07BC-4530-8195-6D64FC69B717}" srcOrd="0" destOrd="0" presId="urn:microsoft.com/office/officeart/2005/8/layout/bProcess3"/>
    <dgm:cxn modelId="{B6352C5B-B63A-477B-9E6C-111E0B9C3707}" srcId="{3BCFC810-50C4-43D5-9101-2250479BB45F}" destId="{E1280778-69B8-4F92-A7FC-DBFB2688C21F}" srcOrd="7" destOrd="0" parTransId="{59CED076-3086-4F49-AE38-64A0C64611AE}" sibTransId="{E49BF5B7-7537-4C70-A6DB-4F5BED7E660C}"/>
    <dgm:cxn modelId="{2314D0AD-695F-44DE-819E-C037D46CEDE6}" type="presOf" srcId="{36BC07E8-161F-4F16-B352-0C6B4DCBEF2C}" destId="{6A2EDBF0-699E-4012-9DF0-A72EED60FABB}" srcOrd="1" destOrd="0" presId="urn:microsoft.com/office/officeart/2005/8/layout/bProcess3"/>
    <dgm:cxn modelId="{8145E9B2-E744-48C5-9B52-328BF6541DEC}" srcId="{3BCFC810-50C4-43D5-9101-2250479BB45F}" destId="{F571E504-2ED1-4604-86A3-3DB53D20F59B}" srcOrd="8" destOrd="0" parTransId="{E7936E85-7CB0-4057-884E-92BED7719FFB}" sibTransId="{A3888908-4B17-41DE-AF80-6D29F1E543AA}"/>
    <dgm:cxn modelId="{A256FCF0-379B-4C3F-94E7-798F4C3AFEC5}" type="presOf" srcId="{54E89F11-81C3-4E59-8BBA-6402A6907595}" destId="{A7C30C51-DD15-4662-A71F-BB38198C0E72}" srcOrd="0" destOrd="0" presId="urn:microsoft.com/office/officeart/2005/8/layout/bProcess3"/>
    <dgm:cxn modelId="{31798373-18EB-4D4A-98BA-7AABCF3A080B}" type="presParOf" srcId="{6271DA04-F483-4ABC-B387-32789320AFCD}" destId="{C86AB0B9-B1F2-48E8-A446-E71A1FB787F1}" srcOrd="0" destOrd="0" presId="urn:microsoft.com/office/officeart/2005/8/layout/bProcess3"/>
    <dgm:cxn modelId="{A777B6A6-CC94-4B89-999F-BE0769993240}" type="presParOf" srcId="{6271DA04-F483-4ABC-B387-32789320AFCD}" destId="{BC13AB98-2A5F-45C0-884E-C934AAAF6471}" srcOrd="1" destOrd="0" presId="urn:microsoft.com/office/officeart/2005/8/layout/bProcess3"/>
    <dgm:cxn modelId="{28448E69-CF36-47A8-A93C-C4F9B8BF9970}" type="presParOf" srcId="{BC13AB98-2A5F-45C0-884E-C934AAAF6471}" destId="{2511C8DC-6A7D-481C-872B-62E95D335010}" srcOrd="0" destOrd="0" presId="urn:microsoft.com/office/officeart/2005/8/layout/bProcess3"/>
    <dgm:cxn modelId="{6F23A45D-D74D-4AA9-A586-8E22EB284451}" type="presParOf" srcId="{6271DA04-F483-4ABC-B387-32789320AFCD}" destId="{1AC59D88-40DB-4031-876D-D6C054767701}" srcOrd="2" destOrd="0" presId="urn:microsoft.com/office/officeart/2005/8/layout/bProcess3"/>
    <dgm:cxn modelId="{3C1F036A-9571-44DD-9E9B-EA30DF16CDD4}" type="presParOf" srcId="{6271DA04-F483-4ABC-B387-32789320AFCD}" destId="{A18AF7BA-AD2F-4D70-B0D1-F58A31DD346A}" srcOrd="3" destOrd="0" presId="urn:microsoft.com/office/officeart/2005/8/layout/bProcess3"/>
    <dgm:cxn modelId="{FC2DB2FA-6F5A-4B3A-897D-67828B3BF92F}" type="presParOf" srcId="{A18AF7BA-AD2F-4D70-B0D1-F58A31DD346A}" destId="{7B3F7E25-591F-438B-8014-A751E47FA9FC}" srcOrd="0" destOrd="0" presId="urn:microsoft.com/office/officeart/2005/8/layout/bProcess3"/>
    <dgm:cxn modelId="{24C429A1-7CFF-4E15-8B13-ED8A1403C68D}" type="presParOf" srcId="{6271DA04-F483-4ABC-B387-32789320AFCD}" destId="{B8F66F5D-B26F-4F05-8AC4-FF7FF566F5BE}" srcOrd="4" destOrd="0" presId="urn:microsoft.com/office/officeart/2005/8/layout/bProcess3"/>
    <dgm:cxn modelId="{07AA27CD-AEDE-4F53-94E9-EC74719547C5}" type="presParOf" srcId="{6271DA04-F483-4ABC-B387-32789320AFCD}" destId="{FACD7821-DA38-4C06-A1DC-4BF6ECA15045}" srcOrd="5" destOrd="0" presId="urn:microsoft.com/office/officeart/2005/8/layout/bProcess3"/>
    <dgm:cxn modelId="{3763877C-4127-4927-92F2-6D56AC066B66}" type="presParOf" srcId="{FACD7821-DA38-4C06-A1DC-4BF6ECA15045}" destId="{FF039337-B4DD-449E-94A4-5D09969203E8}" srcOrd="0" destOrd="0" presId="urn:microsoft.com/office/officeart/2005/8/layout/bProcess3"/>
    <dgm:cxn modelId="{34A0FAE7-D9D9-49BF-9AA4-068898AFBDB9}" type="presParOf" srcId="{6271DA04-F483-4ABC-B387-32789320AFCD}" destId="{E1D91AEB-3F1F-4F4E-88DA-7561D284C76F}" srcOrd="6" destOrd="0" presId="urn:microsoft.com/office/officeart/2005/8/layout/bProcess3"/>
    <dgm:cxn modelId="{A12F5C8A-525D-4E03-870B-5B97849C2A8A}" type="presParOf" srcId="{6271DA04-F483-4ABC-B387-32789320AFCD}" destId="{A7C30C51-DD15-4662-A71F-BB38198C0E72}" srcOrd="7" destOrd="0" presId="urn:microsoft.com/office/officeart/2005/8/layout/bProcess3"/>
    <dgm:cxn modelId="{247E94E4-035C-4B93-B944-F5E984F54DFF}" type="presParOf" srcId="{A7C30C51-DD15-4662-A71F-BB38198C0E72}" destId="{3AB7F833-D8B8-437F-AED0-617E52B10E53}" srcOrd="0" destOrd="0" presId="urn:microsoft.com/office/officeart/2005/8/layout/bProcess3"/>
    <dgm:cxn modelId="{34617F60-090E-4ACF-A692-57A454FA9AFF}" type="presParOf" srcId="{6271DA04-F483-4ABC-B387-32789320AFCD}" destId="{8EF91EBA-72BB-4249-A602-E4B8D11EE3D1}" srcOrd="8" destOrd="0" presId="urn:microsoft.com/office/officeart/2005/8/layout/bProcess3"/>
    <dgm:cxn modelId="{5774B6E4-A122-4861-8876-78E7EABDE7D0}" type="presParOf" srcId="{6271DA04-F483-4ABC-B387-32789320AFCD}" destId="{C94C4A6B-5CEB-4775-863F-113260E88772}" srcOrd="9" destOrd="0" presId="urn:microsoft.com/office/officeart/2005/8/layout/bProcess3"/>
    <dgm:cxn modelId="{89E42211-C2DB-45D5-B090-DBDC285A00D6}" type="presParOf" srcId="{C94C4A6B-5CEB-4775-863F-113260E88772}" destId="{12E2ADD6-FB94-4A7D-A071-A2A5A129873A}" srcOrd="0" destOrd="0" presId="urn:microsoft.com/office/officeart/2005/8/layout/bProcess3"/>
    <dgm:cxn modelId="{8269F3B1-1B23-4272-8E24-9715164C0765}" type="presParOf" srcId="{6271DA04-F483-4ABC-B387-32789320AFCD}" destId="{AE8D9F9B-0081-4D75-BCA8-5F84D246E12B}" srcOrd="10" destOrd="0" presId="urn:microsoft.com/office/officeart/2005/8/layout/bProcess3"/>
    <dgm:cxn modelId="{DA8D2A68-3248-4660-B9BB-1FBB4CF0297B}" type="presParOf" srcId="{6271DA04-F483-4ABC-B387-32789320AFCD}" destId="{90878694-7E0D-4ED3-9215-83B04D2192A2}" srcOrd="11" destOrd="0" presId="urn:microsoft.com/office/officeart/2005/8/layout/bProcess3"/>
    <dgm:cxn modelId="{51721FC9-4F86-4CCB-AAFC-4EB88980C908}" type="presParOf" srcId="{90878694-7E0D-4ED3-9215-83B04D2192A2}" destId="{6A2EDBF0-699E-4012-9DF0-A72EED60FABB}" srcOrd="0" destOrd="0" presId="urn:microsoft.com/office/officeart/2005/8/layout/bProcess3"/>
    <dgm:cxn modelId="{CC857885-CBD8-4287-A7EB-E2D010A08BD0}" type="presParOf" srcId="{6271DA04-F483-4ABC-B387-32789320AFCD}" destId="{BF7EEAC3-74AF-4E12-824E-184899B95064}" srcOrd="12" destOrd="0" presId="urn:microsoft.com/office/officeart/2005/8/layout/bProcess3"/>
    <dgm:cxn modelId="{55419B60-0E01-414C-8050-648AB3098F51}" type="presParOf" srcId="{6271DA04-F483-4ABC-B387-32789320AFCD}" destId="{EA613116-F646-49BE-BB0C-4BE747A41595}" srcOrd="13" destOrd="0" presId="urn:microsoft.com/office/officeart/2005/8/layout/bProcess3"/>
    <dgm:cxn modelId="{F05B5583-DE3D-47F2-A820-4DFBF7ED4346}" type="presParOf" srcId="{EA613116-F646-49BE-BB0C-4BE747A41595}" destId="{4289A6E8-C96D-4D91-96C9-AB646FBF5ED2}" srcOrd="0" destOrd="0" presId="urn:microsoft.com/office/officeart/2005/8/layout/bProcess3"/>
    <dgm:cxn modelId="{097C73C7-190D-4E03-97D7-9CB898204CC8}" type="presParOf" srcId="{6271DA04-F483-4ABC-B387-32789320AFCD}" destId="{0AE51E26-12DA-40E2-A75E-D3B9D54A0B2F}" srcOrd="14" destOrd="0" presId="urn:microsoft.com/office/officeart/2005/8/layout/bProcess3"/>
    <dgm:cxn modelId="{CCDCCB14-6445-4536-B9E5-0DCA1F0DDB75}" type="presParOf" srcId="{6271DA04-F483-4ABC-B387-32789320AFCD}" destId="{7B3DF912-07BC-4530-8195-6D64FC69B717}" srcOrd="15" destOrd="0" presId="urn:microsoft.com/office/officeart/2005/8/layout/bProcess3"/>
    <dgm:cxn modelId="{FED7768A-1133-42EE-A5D7-37C9525EE1B6}" type="presParOf" srcId="{7B3DF912-07BC-4530-8195-6D64FC69B717}" destId="{E609522E-935A-4023-8D8F-5366EEA42EB5}" srcOrd="0" destOrd="0" presId="urn:microsoft.com/office/officeart/2005/8/layout/bProcess3"/>
    <dgm:cxn modelId="{CC5AA117-A264-4D3F-99C8-92529930D269}" type="presParOf" srcId="{6271DA04-F483-4ABC-B387-32789320AFCD}" destId="{A9CEA345-2CCA-4CDC-8F10-99E488D153B5}" srcOrd="16"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13AB98-2A5F-45C0-884E-C934AAAF6471}">
      <dsp:nvSpPr>
        <dsp:cNvPr id="0" name=""/>
        <dsp:cNvSpPr/>
      </dsp:nvSpPr>
      <dsp:spPr>
        <a:xfrm>
          <a:off x="1543256" y="821742"/>
          <a:ext cx="323410" cy="91440"/>
        </a:xfrm>
        <a:custGeom>
          <a:avLst/>
          <a:gdLst/>
          <a:ahLst/>
          <a:cxnLst/>
          <a:rect l="0" t="0" r="0" b="0"/>
          <a:pathLst>
            <a:path>
              <a:moveTo>
                <a:pt x="0" y="45720"/>
              </a:moveTo>
              <a:lnTo>
                <a:pt x="323410" y="45720"/>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1696110" y="865692"/>
        <a:ext cx="17700" cy="3540"/>
      </dsp:txXfrm>
    </dsp:sp>
    <dsp:sp modelId="{C86AB0B9-B1F2-48E8-A446-E71A1FB787F1}">
      <dsp:nvSpPr>
        <dsp:cNvPr id="0" name=""/>
        <dsp:cNvSpPr/>
      </dsp:nvSpPr>
      <dsp:spPr>
        <a:xfrm>
          <a:off x="5880" y="405709"/>
          <a:ext cx="1539175" cy="923505"/>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lang="en-US" sz="1700" kern="1200" dirty="0"/>
            <a:t>Data Reading </a:t>
          </a:r>
          <a:endParaRPr lang="en-IN" sz="1700" kern="1200" dirty="0"/>
        </a:p>
      </dsp:txBody>
      <dsp:txXfrm>
        <a:off x="5880" y="405709"/>
        <a:ext cx="1539175" cy="923505"/>
      </dsp:txXfrm>
    </dsp:sp>
    <dsp:sp modelId="{A18AF7BA-AD2F-4D70-B0D1-F58A31DD346A}">
      <dsp:nvSpPr>
        <dsp:cNvPr id="0" name=""/>
        <dsp:cNvSpPr/>
      </dsp:nvSpPr>
      <dsp:spPr>
        <a:xfrm>
          <a:off x="3436441" y="821742"/>
          <a:ext cx="306140" cy="91440"/>
        </a:xfrm>
        <a:custGeom>
          <a:avLst/>
          <a:gdLst/>
          <a:ahLst/>
          <a:cxnLst/>
          <a:rect l="0" t="0" r="0" b="0"/>
          <a:pathLst>
            <a:path>
              <a:moveTo>
                <a:pt x="0" y="45720"/>
              </a:moveTo>
              <a:lnTo>
                <a:pt x="306140" y="45720"/>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3581093" y="865692"/>
        <a:ext cx="16837" cy="3540"/>
      </dsp:txXfrm>
    </dsp:sp>
    <dsp:sp modelId="{1AC59D88-40DB-4031-876D-D6C054767701}">
      <dsp:nvSpPr>
        <dsp:cNvPr id="0" name=""/>
        <dsp:cNvSpPr/>
      </dsp:nvSpPr>
      <dsp:spPr>
        <a:xfrm>
          <a:off x="1899066" y="405709"/>
          <a:ext cx="1539175" cy="923505"/>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lang="en-US" sz="1700" kern="1200" dirty="0"/>
            <a:t>Data Wrangling</a:t>
          </a:r>
          <a:endParaRPr lang="en-IN" sz="1700" kern="1200" dirty="0"/>
        </a:p>
      </dsp:txBody>
      <dsp:txXfrm>
        <a:off x="1899066" y="405709"/>
        <a:ext cx="1539175" cy="923505"/>
      </dsp:txXfrm>
    </dsp:sp>
    <dsp:sp modelId="{FACD7821-DA38-4C06-A1DC-4BF6ECA15045}">
      <dsp:nvSpPr>
        <dsp:cNvPr id="0" name=""/>
        <dsp:cNvSpPr/>
      </dsp:nvSpPr>
      <dsp:spPr>
        <a:xfrm>
          <a:off x="5312358" y="821742"/>
          <a:ext cx="340679" cy="91440"/>
        </a:xfrm>
        <a:custGeom>
          <a:avLst/>
          <a:gdLst/>
          <a:ahLst/>
          <a:cxnLst/>
          <a:rect l="0" t="0" r="0" b="0"/>
          <a:pathLst>
            <a:path>
              <a:moveTo>
                <a:pt x="0" y="45720"/>
              </a:moveTo>
              <a:lnTo>
                <a:pt x="340679" y="45720"/>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5473416" y="865692"/>
        <a:ext cx="18563" cy="3540"/>
      </dsp:txXfrm>
    </dsp:sp>
    <dsp:sp modelId="{B8F66F5D-B26F-4F05-8AC4-FF7FF566F5BE}">
      <dsp:nvSpPr>
        <dsp:cNvPr id="0" name=""/>
        <dsp:cNvSpPr/>
      </dsp:nvSpPr>
      <dsp:spPr>
        <a:xfrm>
          <a:off x="3774982" y="405709"/>
          <a:ext cx="1539175" cy="923505"/>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lang="en-US" sz="1700" kern="1200" dirty="0"/>
            <a:t>Data Cleaning</a:t>
          </a:r>
          <a:endParaRPr lang="en-IN" sz="1700" kern="1200" dirty="0"/>
        </a:p>
      </dsp:txBody>
      <dsp:txXfrm>
        <a:off x="3774982" y="405709"/>
        <a:ext cx="1539175" cy="923505"/>
      </dsp:txXfrm>
    </dsp:sp>
    <dsp:sp modelId="{A7C30C51-DD15-4662-A71F-BB38198C0E72}">
      <dsp:nvSpPr>
        <dsp:cNvPr id="0" name=""/>
        <dsp:cNvSpPr/>
      </dsp:nvSpPr>
      <dsp:spPr>
        <a:xfrm>
          <a:off x="7222813" y="821742"/>
          <a:ext cx="323410" cy="91440"/>
        </a:xfrm>
        <a:custGeom>
          <a:avLst/>
          <a:gdLst/>
          <a:ahLst/>
          <a:cxnLst/>
          <a:rect l="0" t="0" r="0" b="0"/>
          <a:pathLst>
            <a:path>
              <a:moveTo>
                <a:pt x="0" y="45720"/>
              </a:moveTo>
              <a:lnTo>
                <a:pt x="323410" y="45720"/>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7375668" y="865692"/>
        <a:ext cx="17700" cy="3540"/>
      </dsp:txXfrm>
    </dsp:sp>
    <dsp:sp modelId="{E1D91AEB-3F1F-4F4E-88DA-7561D284C76F}">
      <dsp:nvSpPr>
        <dsp:cNvPr id="0" name=""/>
        <dsp:cNvSpPr/>
      </dsp:nvSpPr>
      <dsp:spPr>
        <a:xfrm>
          <a:off x="5685438" y="405709"/>
          <a:ext cx="1539175" cy="923505"/>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lang="en-US" sz="1700" kern="1200" dirty="0"/>
            <a:t>Exploratory Data Analysis</a:t>
          </a:r>
          <a:endParaRPr lang="en-IN" sz="1700" kern="1200" dirty="0"/>
        </a:p>
      </dsp:txBody>
      <dsp:txXfrm>
        <a:off x="5685438" y="405709"/>
        <a:ext cx="1539175" cy="923505"/>
      </dsp:txXfrm>
    </dsp:sp>
    <dsp:sp modelId="{C94C4A6B-5CEB-4775-863F-113260E88772}">
      <dsp:nvSpPr>
        <dsp:cNvPr id="0" name=""/>
        <dsp:cNvSpPr/>
      </dsp:nvSpPr>
      <dsp:spPr>
        <a:xfrm>
          <a:off x="775468" y="1327414"/>
          <a:ext cx="7572743" cy="323410"/>
        </a:xfrm>
        <a:custGeom>
          <a:avLst/>
          <a:gdLst/>
          <a:ahLst/>
          <a:cxnLst/>
          <a:rect l="0" t="0" r="0" b="0"/>
          <a:pathLst>
            <a:path>
              <a:moveTo>
                <a:pt x="7572743" y="0"/>
              </a:moveTo>
              <a:lnTo>
                <a:pt x="7572743" y="178805"/>
              </a:lnTo>
              <a:lnTo>
                <a:pt x="0" y="178805"/>
              </a:lnTo>
              <a:lnTo>
                <a:pt x="0" y="323410"/>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4372314" y="1487349"/>
        <a:ext cx="379050" cy="3540"/>
      </dsp:txXfrm>
    </dsp:sp>
    <dsp:sp modelId="{8EF91EBA-72BB-4249-A602-E4B8D11EE3D1}">
      <dsp:nvSpPr>
        <dsp:cNvPr id="0" name=""/>
        <dsp:cNvSpPr/>
      </dsp:nvSpPr>
      <dsp:spPr>
        <a:xfrm>
          <a:off x="7578623" y="405709"/>
          <a:ext cx="1539175" cy="923505"/>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lang="en-US" sz="1700" kern="1200" dirty="0"/>
            <a:t>Feature Selection</a:t>
          </a:r>
          <a:endParaRPr lang="en-IN" sz="1700" kern="1200" dirty="0"/>
        </a:p>
      </dsp:txBody>
      <dsp:txXfrm>
        <a:off x="7578623" y="405709"/>
        <a:ext cx="1539175" cy="923505"/>
      </dsp:txXfrm>
    </dsp:sp>
    <dsp:sp modelId="{90878694-7E0D-4ED3-9215-83B04D2192A2}">
      <dsp:nvSpPr>
        <dsp:cNvPr id="0" name=""/>
        <dsp:cNvSpPr/>
      </dsp:nvSpPr>
      <dsp:spPr>
        <a:xfrm>
          <a:off x="1543256" y="2099257"/>
          <a:ext cx="323410" cy="91440"/>
        </a:xfrm>
        <a:custGeom>
          <a:avLst/>
          <a:gdLst/>
          <a:ahLst/>
          <a:cxnLst/>
          <a:rect l="0" t="0" r="0" b="0"/>
          <a:pathLst>
            <a:path>
              <a:moveTo>
                <a:pt x="0" y="45720"/>
              </a:moveTo>
              <a:lnTo>
                <a:pt x="323410" y="45720"/>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1696110" y="2143207"/>
        <a:ext cx="17700" cy="3540"/>
      </dsp:txXfrm>
    </dsp:sp>
    <dsp:sp modelId="{AE8D9F9B-0081-4D75-BCA8-5F84D246E12B}">
      <dsp:nvSpPr>
        <dsp:cNvPr id="0" name=""/>
        <dsp:cNvSpPr/>
      </dsp:nvSpPr>
      <dsp:spPr>
        <a:xfrm>
          <a:off x="5880" y="1683225"/>
          <a:ext cx="1539175" cy="923505"/>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lang="en-US" sz="1700" kern="1200" dirty="0"/>
            <a:t>Model Building</a:t>
          </a:r>
          <a:endParaRPr lang="en-IN" sz="1700" kern="1200" dirty="0"/>
        </a:p>
      </dsp:txBody>
      <dsp:txXfrm>
        <a:off x="5880" y="1683225"/>
        <a:ext cx="1539175" cy="923505"/>
      </dsp:txXfrm>
    </dsp:sp>
    <dsp:sp modelId="{EA613116-F646-49BE-BB0C-4BE747A41595}">
      <dsp:nvSpPr>
        <dsp:cNvPr id="0" name=""/>
        <dsp:cNvSpPr/>
      </dsp:nvSpPr>
      <dsp:spPr>
        <a:xfrm>
          <a:off x="3436441" y="2099257"/>
          <a:ext cx="323410" cy="91440"/>
        </a:xfrm>
        <a:custGeom>
          <a:avLst/>
          <a:gdLst/>
          <a:ahLst/>
          <a:cxnLst/>
          <a:rect l="0" t="0" r="0" b="0"/>
          <a:pathLst>
            <a:path>
              <a:moveTo>
                <a:pt x="0" y="45720"/>
              </a:moveTo>
              <a:lnTo>
                <a:pt x="323410" y="45720"/>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3589296" y="2143207"/>
        <a:ext cx="17700" cy="3540"/>
      </dsp:txXfrm>
    </dsp:sp>
    <dsp:sp modelId="{BF7EEAC3-74AF-4E12-824E-184899B95064}">
      <dsp:nvSpPr>
        <dsp:cNvPr id="0" name=""/>
        <dsp:cNvSpPr/>
      </dsp:nvSpPr>
      <dsp:spPr>
        <a:xfrm>
          <a:off x="1899066" y="1683225"/>
          <a:ext cx="1539175" cy="923505"/>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lang="en-US" sz="1700" kern="1200" dirty="0"/>
            <a:t>Cross Validation Score</a:t>
          </a:r>
          <a:endParaRPr lang="en-IN" sz="1700" kern="1200" dirty="0"/>
        </a:p>
      </dsp:txBody>
      <dsp:txXfrm>
        <a:off x="1899066" y="1683225"/>
        <a:ext cx="1539175" cy="923505"/>
      </dsp:txXfrm>
    </dsp:sp>
    <dsp:sp modelId="{7B3DF912-07BC-4530-8195-6D64FC69B717}">
      <dsp:nvSpPr>
        <dsp:cNvPr id="0" name=""/>
        <dsp:cNvSpPr/>
      </dsp:nvSpPr>
      <dsp:spPr>
        <a:xfrm>
          <a:off x="5329627" y="2099257"/>
          <a:ext cx="306140" cy="91440"/>
        </a:xfrm>
        <a:custGeom>
          <a:avLst/>
          <a:gdLst/>
          <a:ahLst/>
          <a:cxnLst/>
          <a:rect l="0" t="0" r="0" b="0"/>
          <a:pathLst>
            <a:path>
              <a:moveTo>
                <a:pt x="0" y="45720"/>
              </a:moveTo>
              <a:lnTo>
                <a:pt x="306140" y="45720"/>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5474279" y="2143207"/>
        <a:ext cx="16837" cy="3540"/>
      </dsp:txXfrm>
    </dsp:sp>
    <dsp:sp modelId="{0AE51E26-12DA-40E2-A75E-D3B9D54A0B2F}">
      <dsp:nvSpPr>
        <dsp:cNvPr id="0" name=""/>
        <dsp:cNvSpPr/>
      </dsp:nvSpPr>
      <dsp:spPr>
        <a:xfrm>
          <a:off x="3792252" y="1683225"/>
          <a:ext cx="1539175" cy="923505"/>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lang="en-US" sz="1700" kern="1200" dirty="0"/>
            <a:t>Hyper Parameter Tuning</a:t>
          </a:r>
          <a:endParaRPr lang="en-IN" sz="1700" kern="1200" dirty="0"/>
        </a:p>
      </dsp:txBody>
      <dsp:txXfrm>
        <a:off x="3792252" y="1683225"/>
        <a:ext cx="1539175" cy="923505"/>
      </dsp:txXfrm>
    </dsp:sp>
    <dsp:sp modelId="{A9CEA345-2CCA-4CDC-8F10-99E488D153B5}">
      <dsp:nvSpPr>
        <dsp:cNvPr id="0" name=""/>
        <dsp:cNvSpPr/>
      </dsp:nvSpPr>
      <dsp:spPr>
        <a:xfrm>
          <a:off x="5668168" y="1683225"/>
          <a:ext cx="1539175" cy="923505"/>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lang="en-US" sz="1700" kern="1200" dirty="0"/>
            <a:t>Prediction/</a:t>
          </a:r>
        </a:p>
        <a:p>
          <a:pPr lvl="0" algn="ctr" defTabSz="755650">
            <a:lnSpc>
              <a:spcPct val="90000"/>
            </a:lnSpc>
            <a:spcBef>
              <a:spcPct val="0"/>
            </a:spcBef>
            <a:spcAft>
              <a:spcPct val="35000"/>
            </a:spcAft>
          </a:pPr>
          <a:r>
            <a:rPr lang="en-US" sz="1700" kern="1200" dirty="0"/>
            <a:t>Conclusion</a:t>
          </a:r>
          <a:endParaRPr lang="en-IN" sz="1700" kern="1200" dirty="0"/>
        </a:p>
      </dsp:txBody>
      <dsp:txXfrm>
        <a:off x="5668168" y="1683225"/>
        <a:ext cx="1539175" cy="923505"/>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3/16/2022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3/16/2022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3/16/2022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3/16/2022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3/16/2022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3/16/2022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3/16/2022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3/16/2022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3/16/2022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3/16/2022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1.xml"/><Relationship Id="rId1" Type="http://schemas.openxmlformats.org/officeDocument/2006/relationships/themeOverride" Target="../theme/themeOverride1.xml"/><Relationship Id="rId6" Type="http://schemas.openxmlformats.org/officeDocument/2006/relationships/image" Target="../media/image2.png"/><Relationship Id="rId5" Type="http://schemas.openxmlformats.org/officeDocument/2006/relationships/hyperlink" Target="https://creativecommons.org/licenses/by-sa/3.0/" TargetMode="External"/><Relationship Id="rId4" Type="http://schemas.openxmlformats.org/officeDocument/2006/relationships/hyperlink" Target="http://english.stackexchange.com/questions/30838/meaning-in-context-and-grammar"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737465" y="820257"/>
            <a:ext cx="4813072" cy="3494791"/>
          </a:xfrm>
        </p:spPr>
        <p:txBody>
          <a:bodyPr>
            <a:normAutofit/>
          </a:bodyPr>
          <a:lstStyle/>
          <a:p>
            <a:r>
              <a:rPr lang="en-US" dirty="0"/>
              <a:t>House Price Prediction</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805053" y="4725992"/>
            <a:ext cx="5030535" cy="1238616"/>
          </a:xfrm>
        </p:spPr>
        <p:txBody>
          <a:bodyPr>
            <a:normAutofit/>
          </a:bodyPr>
          <a:lstStyle/>
          <a:p>
            <a:r>
              <a:rPr lang="en-US" dirty="0" err="1" smtClean="0"/>
              <a:t>Prabhakar</a:t>
            </a:r>
            <a:r>
              <a:rPr lang="en-US" dirty="0" smtClean="0"/>
              <a:t> </a:t>
            </a:r>
            <a:r>
              <a:rPr lang="en-US" dirty="0" err="1" smtClean="0"/>
              <a:t>kumar</a:t>
            </a:r>
            <a:r>
              <a:rPr lang="en-US" dirty="0" smtClean="0"/>
              <a:t> </a:t>
            </a:r>
            <a:r>
              <a:rPr lang="en-US" dirty="0" err="1" smtClean="0"/>
              <a:t>jha</a:t>
            </a:r>
            <a:r>
              <a:rPr lang="en-US" dirty="0" smtClean="0"/>
              <a:t> </a:t>
            </a:r>
            <a:endParaRPr lang="en-US" dirty="0"/>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xmlns="" val="1"/>
              </a:ext>
            </a:extLst>
          </p:cNvPr>
          <p:cNvPicPr>
            <a:picLocks noChangeAspect="1"/>
          </p:cNvPicPr>
          <p:nvPr/>
        </p:nvPicPr>
        <p:blipFill>
          <a:blip r:embed="rId3">
            <a:extLst>
              <a:ext uri="{837473B0-CC2E-450A-ABE3-18F120FF3D39}">
                <a1611:picAttrSrcUrl xmlns:a1611="http://schemas.microsoft.com/office/drawing/2016/11/main" xmlns="" r:id="rId4"/>
              </a:ext>
            </a:extLst>
          </a:blip>
          <a:srcRect/>
          <a:stretch/>
        </p:blipFill>
        <p:spPr>
          <a:xfrm>
            <a:off x="1" y="0"/>
            <a:ext cx="6096000" cy="6858000"/>
          </a:xfrm>
          <a:prstGeom prst="rect">
            <a:avLst/>
          </a:prstGeom>
        </p:spPr>
      </p:pic>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2C55842-F3FB-44DE-9E51-00E7E3D6F10B}"/>
              </a:ext>
            </a:extLst>
          </p:cNvPr>
          <p:cNvSpPr txBox="1"/>
          <p:nvPr/>
        </p:nvSpPr>
        <p:spPr>
          <a:xfrm>
            <a:off x="1" y="5554268"/>
            <a:ext cx="6096000" cy="230832"/>
          </a:xfrm>
          <a:prstGeom prst="rect">
            <a:avLst/>
          </a:prstGeom>
          <a:noFill/>
        </p:spPr>
        <p:txBody>
          <a:bodyPr wrap="square" rtlCol="0">
            <a:spAutoFit/>
          </a:bodyPr>
          <a:lstStyle/>
          <a:p>
            <a:r>
              <a:rPr lang="en-IN" sz="900">
                <a:hlinkClick r:id="rId4" tooltip="http://english.stackexchange.com/questions/30838/meaning-in-context-and-grammar"/>
              </a:rPr>
              <a:t>This Photo</a:t>
            </a:r>
            <a:r>
              <a:rPr lang="en-IN" sz="900"/>
              <a:t> by Unknown Author is licensed under </a:t>
            </a:r>
            <a:r>
              <a:rPr lang="en-IN" sz="900">
                <a:hlinkClick r:id="rId5" tooltip="https://creativecommons.org/licenses/by-sa/3.0/"/>
              </a:rPr>
              <a:t>CC BY-SA</a:t>
            </a:r>
            <a:endParaRPr lang="en-IN" sz="900"/>
          </a:p>
        </p:txBody>
      </p:sp>
      <p:pic>
        <p:nvPicPr>
          <p:cNvPr id="8" name="Picture 7">
            <a:extLst>
              <a:ext uri="{FF2B5EF4-FFF2-40B4-BE49-F238E27FC236}">
                <a16:creationId xmlns:a16="http://schemas.microsoft.com/office/drawing/2014/main" id="{8C994A9A-48C5-4D55-B30E-95526BF50467}"/>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9616637" y="-671104"/>
            <a:ext cx="2929890" cy="2133600"/>
          </a:xfrm>
          <a:prstGeom prst="rect">
            <a:avLst/>
          </a:prstGeom>
          <a:noFill/>
          <a:ln>
            <a:noFill/>
          </a:ln>
        </p:spPr>
      </p:pic>
    </p:spTree>
    <p:extLst>
      <p:ext uri="{BB962C8B-B14F-4D97-AF65-F5344CB8AC3E}">
        <p14:creationId xmlns:p14="http://schemas.microsoft.com/office/powerpoint/2010/main" val="89591584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A99BC-D7A8-4394-9EF3-A630F89070B8}"/>
              </a:ext>
            </a:extLst>
          </p:cNvPr>
          <p:cNvSpPr>
            <a:spLocks noGrp="1"/>
          </p:cNvSpPr>
          <p:nvPr>
            <p:ph type="title"/>
          </p:nvPr>
        </p:nvSpPr>
        <p:spPr/>
        <p:txBody>
          <a:bodyPr/>
          <a:lstStyle/>
          <a:p>
            <a:r>
              <a:rPr lang="en-US" dirty="0"/>
              <a:t>Visualization</a:t>
            </a:r>
            <a:endParaRPr lang="en-IN" dirty="0"/>
          </a:p>
        </p:txBody>
      </p:sp>
      <p:sp>
        <p:nvSpPr>
          <p:cNvPr id="3" name="Content Placeholder 2">
            <a:extLst>
              <a:ext uri="{FF2B5EF4-FFF2-40B4-BE49-F238E27FC236}">
                <a16:creationId xmlns:a16="http://schemas.microsoft.com/office/drawing/2014/main" id="{24316676-AA57-4A4F-82FA-8FD5AC0536D9}"/>
              </a:ext>
            </a:extLst>
          </p:cNvPr>
          <p:cNvSpPr>
            <a:spLocks noGrp="1"/>
          </p:cNvSpPr>
          <p:nvPr>
            <p:ph idx="1"/>
          </p:nvPr>
        </p:nvSpPr>
        <p:spPr/>
        <p:txBody>
          <a:bodyPr/>
          <a:lstStyle/>
          <a:p>
            <a:endParaRPr lang="en-US" dirty="0"/>
          </a:p>
          <a:p>
            <a:pPr marL="201168" lvl="1" indent="0">
              <a:buNone/>
            </a:pPr>
            <a:r>
              <a:rPr lang="en-IN" sz="2400" dirty="0">
                <a:latin typeface="Source Sans Pro" panose="020B0503030403020204" pitchFamily="34" charset="0"/>
                <a:ea typeface="Source Sans Pro" panose="020B0503030403020204" pitchFamily="34" charset="0"/>
              </a:rPr>
              <a:t>3. Histogram</a:t>
            </a:r>
          </a:p>
        </p:txBody>
      </p:sp>
      <p:sp>
        <p:nvSpPr>
          <p:cNvPr id="4" name="TextBox 3">
            <a:extLst>
              <a:ext uri="{FF2B5EF4-FFF2-40B4-BE49-F238E27FC236}">
                <a16:creationId xmlns:a16="http://schemas.microsoft.com/office/drawing/2014/main" id="{6F4DDA22-418F-40F8-B6E6-23BE38EE5699}"/>
              </a:ext>
            </a:extLst>
          </p:cNvPr>
          <p:cNvSpPr txBox="1"/>
          <p:nvPr/>
        </p:nvSpPr>
        <p:spPr>
          <a:xfrm>
            <a:off x="1250577" y="3106396"/>
            <a:ext cx="5002306" cy="2246769"/>
          </a:xfrm>
          <a:prstGeom prst="rect">
            <a:avLst/>
          </a:prstGeom>
          <a:noFill/>
        </p:spPr>
        <p:txBody>
          <a:bodyPr wrap="square" rtlCol="0">
            <a:spAutoFit/>
          </a:bodyPr>
          <a:lstStyle/>
          <a:p>
            <a:r>
              <a:rPr lang="en-US" sz="2000" dirty="0">
                <a:latin typeface="Source Sans Pro" panose="020B0503030403020204" pitchFamily="34" charset="0"/>
                <a:ea typeface="Source Sans Pro" panose="020B0503030403020204" pitchFamily="34" charset="0"/>
              </a:rPr>
              <a:t>From histogram, </a:t>
            </a:r>
            <a:r>
              <a:rPr lang="en-US" sz="2000" b="0" i="0" dirty="0">
                <a:solidFill>
                  <a:srgbClr val="000000"/>
                </a:solidFill>
                <a:effectLst/>
                <a:latin typeface="Helvetica Neue"/>
              </a:rPr>
              <a:t>We have observed from the above histogram plot that the columns like 'Street', 'Utilities', '</a:t>
            </a:r>
            <a:r>
              <a:rPr lang="en-US" sz="2000" b="0" i="0" dirty="0" err="1">
                <a:solidFill>
                  <a:srgbClr val="000000"/>
                </a:solidFill>
                <a:effectLst/>
                <a:latin typeface="Helvetica Neue"/>
              </a:rPr>
              <a:t>LotContour</a:t>
            </a:r>
            <a:r>
              <a:rPr lang="en-US" sz="2000" b="0" i="0" dirty="0">
                <a:solidFill>
                  <a:srgbClr val="000000"/>
                </a:solidFill>
                <a:effectLst/>
                <a:latin typeface="Helvetica Neue"/>
              </a:rPr>
              <a:t>', '</a:t>
            </a:r>
            <a:r>
              <a:rPr lang="en-US" sz="2000" b="0" i="0" dirty="0" err="1">
                <a:solidFill>
                  <a:srgbClr val="000000"/>
                </a:solidFill>
                <a:effectLst/>
                <a:latin typeface="Helvetica Neue"/>
              </a:rPr>
              <a:t>KitchenAbvGr</a:t>
            </a:r>
            <a:r>
              <a:rPr lang="en-US" sz="2000" b="0" i="0" dirty="0">
                <a:solidFill>
                  <a:srgbClr val="000000"/>
                </a:solidFill>
                <a:effectLst/>
                <a:latin typeface="Helvetica Neue"/>
              </a:rPr>
              <a:t>', '3SsnPorch', '</a:t>
            </a:r>
            <a:r>
              <a:rPr lang="en-US" sz="2000" b="0" i="0" dirty="0" err="1">
                <a:solidFill>
                  <a:srgbClr val="000000"/>
                </a:solidFill>
                <a:effectLst/>
                <a:latin typeface="Helvetica Neue"/>
              </a:rPr>
              <a:t>PoolArea</a:t>
            </a:r>
            <a:r>
              <a:rPr lang="en-US" sz="2000" b="0" i="0" dirty="0">
                <a:solidFill>
                  <a:srgbClr val="000000"/>
                </a:solidFill>
                <a:effectLst/>
                <a:latin typeface="Helvetica Neue"/>
              </a:rPr>
              <a:t>', and '</a:t>
            </a:r>
            <a:r>
              <a:rPr lang="en-US" sz="2000" b="0" i="0" dirty="0" err="1">
                <a:solidFill>
                  <a:srgbClr val="000000"/>
                </a:solidFill>
                <a:effectLst/>
                <a:latin typeface="Helvetica Neue"/>
              </a:rPr>
              <a:t>YrSold</a:t>
            </a:r>
            <a:r>
              <a:rPr lang="en-US" sz="2000" b="0" i="0" dirty="0">
                <a:solidFill>
                  <a:srgbClr val="000000"/>
                </a:solidFill>
                <a:effectLst/>
                <a:latin typeface="Helvetica Neue"/>
              </a:rPr>
              <a:t>' have least contribution in the data prediction as they contains of almost only same values in them.</a:t>
            </a:r>
            <a:endParaRPr lang="en-IN" sz="2000" dirty="0">
              <a:latin typeface="Source Sans Pro" panose="020B0503030403020204" pitchFamily="34" charset="0"/>
              <a:ea typeface="Source Sans Pro" panose="020B0503030403020204" pitchFamily="34" charset="0"/>
            </a:endParaRPr>
          </a:p>
        </p:txBody>
      </p:sp>
      <p:pic>
        <p:nvPicPr>
          <p:cNvPr id="6" name="Picture 5">
            <a:extLst>
              <a:ext uri="{FF2B5EF4-FFF2-40B4-BE49-F238E27FC236}">
                <a16:creationId xmlns:a16="http://schemas.microsoft.com/office/drawing/2014/main" id="{A3B2CF02-E342-4F92-B57D-3E73ABF5BCA7}"/>
              </a:ext>
            </a:extLst>
          </p:cNvPr>
          <p:cNvPicPr>
            <a:picLocks noChangeAspect="1"/>
          </p:cNvPicPr>
          <p:nvPr/>
        </p:nvPicPr>
        <p:blipFill>
          <a:blip r:embed="rId2"/>
          <a:stretch>
            <a:fillRect/>
          </a:stretch>
        </p:blipFill>
        <p:spPr>
          <a:xfrm>
            <a:off x="6406180" y="286603"/>
            <a:ext cx="5602045" cy="5639587"/>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345765072"/>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12FE5-2E01-41AF-BA8F-78E0169047F8}"/>
              </a:ext>
            </a:extLst>
          </p:cNvPr>
          <p:cNvSpPr>
            <a:spLocks noGrp="1"/>
          </p:cNvSpPr>
          <p:nvPr>
            <p:ph type="title"/>
          </p:nvPr>
        </p:nvSpPr>
        <p:spPr/>
        <p:txBody>
          <a:bodyPr/>
          <a:lstStyle/>
          <a:p>
            <a:r>
              <a:rPr lang="en-US" dirty="0"/>
              <a:t>Visualization</a:t>
            </a:r>
            <a:endParaRPr lang="en-IN" dirty="0"/>
          </a:p>
        </p:txBody>
      </p:sp>
      <p:sp>
        <p:nvSpPr>
          <p:cNvPr id="3" name="Content Placeholder 2">
            <a:extLst>
              <a:ext uri="{FF2B5EF4-FFF2-40B4-BE49-F238E27FC236}">
                <a16:creationId xmlns:a16="http://schemas.microsoft.com/office/drawing/2014/main" id="{F1B0C16B-5057-4FD3-8F2C-E0DD498EE1FF}"/>
              </a:ext>
            </a:extLst>
          </p:cNvPr>
          <p:cNvSpPr>
            <a:spLocks noGrp="1"/>
          </p:cNvSpPr>
          <p:nvPr>
            <p:ph idx="1"/>
          </p:nvPr>
        </p:nvSpPr>
        <p:spPr>
          <a:xfrm>
            <a:off x="1097280" y="2336801"/>
            <a:ext cx="4752191" cy="3760891"/>
          </a:xfrm>
        </p:spPr>
        <p:txBody>
          <a:bodyPr>
            <a:normAutofit fontScale="92500" lnSpcReduction="20000"/>
          </a:bodyPr>
          <a:lstStyle/>
          <a:p>
            <a:r>
              <a:rPr lang="en-US" sz="2600" dirty="0">
                <a:latin typeface="Source Sans Pro" panose="020B0503030403020204" pitchFamily="34" charset="0"/>
                <a:ea typeface="Source Sans Pro" panose="020B0503030403020204" pitchFamily="34" charset="0"/>
              </a:rPr>
              <a:t>4. Violin Plot</a:t>
            </a:r>
          </a:p>
          <a:p>
            <a:pPr algn="l"/>
            <a:r>
              <a:rPr lang="en-US" b="0" i="0" dirty="0">
                <a:solidFill>
                  <a:srgbClr val="000000"/>
                </a:solidFill>
                <a:effectLst/>
                <a:latin typeface="Helvetica Neue"/>
              </a:rPr>
              <a:t>Our dataset contains a lot of variables, but the most important one for us to explore is the target variable. We need to understand its distribution. First, we start by plotting the violin plot for the target variable. The width of the violin represents the frequency.</a:t>
            </a:r>
          </a:p>
          <a:p>
            <a:pPr algn="l"/>
            <a:r>
              <a:rPr lang="en-US" b="0" i="0" dirty="0">
                <a:solidFill>
                  <a:srgbClr val="000000"/>
                </a:solidFill>
                <a:effectLst/>
                <a:latin typeface="Helvetica Neue"/>
              </a:rPr>
              <a:t>We can see from the plot that most house prices fall between 100,000 and 250,000. The dashed lines represent the locations of the three quartiles Q1, Q2 (the median), and Q3</a:t>
            </a:r>
          </a:p>
          <a:p>
            <a:endParaRPr lang="en-IN" dirty="0"/>
          </a:p>
        </p:txBody>
      </p:sp>
      <p:pic>
        <p:nvPicPr>
          <p:cNvPr id="10" name="Picture 9">
            <a:extLst>
              <a:ext uri="{FF2B5EF4-FFF2-40B4-BE49-F238E27FC236}">
                <a16:creationId xmlns:a16="http://schemas.microsoft.com/office/drawing/2014/main" id="{3F7D559C-ECE2-4C33-AA51-8479F6FAAC24}"/>
              </a:ext>
            </a:extLst>
          </p:cNvPr>
          <p:cNvPicPr>
            <a:picLocks noChangeAspect="1"/>
          </p:cNvPicPr>
          <p:nvPr/>
        </p:nvPicPr>
        <p:blipFill rotWithShape="1">
          <a:blip r:embed="rId2"/>
          <a:srcRect r="18351"/>
          <a:stretch/>
        </p:blipFill>
        <p:spPr>
          <a:xfrm>
            <a:off x="5943601" y="2593007"/>
            <a:ext cx="6248399" cy="3248478"/>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995553018"/>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3E4A3-7697-4AC8-9D01-95248CBBB29B}"/>
              </a:ext>
            </a:extLst>
          </p:cNvPr>
          <p:cNvSpPr>
            <a:spLocks noGrp="1"/>
          </p:cNvSpPr>
          <p:nvPr>
            <p:ph type="title"/>
          </p:nvPr>
        </p:nvSpPr>
        <p:spPr/>
        <p:txBody>
          <a:bodyPr/>
          <a:lstStyle/>
          <a:p>
            <a:r>
              <a:rPr lang="en-US" dirty="0"/>
              <a:t>Visualization</a:t>
            </a:r>
            <a:endParaRPr lang="en-IN" dirty="0"/>
          </a:p>
        </p:txBody>
      </p:sp>
      <p:sp>
        <p:nvSpPr>
          <p:cNvPr id="3" name="Content Placeholder 2">
            <a:extLst>
              <a:ext uri="{FF2B5EF4-FFF2-40B4-BE49-F238E27FC236}">
                <a16:creationId xmlns:a16="http://schemas.microsoft.com/office/drawing/2014/main" id="{7DA9DF7D-322E-4A81-A8EE-4AEFF85EED71}"/>
              </a:ext>
            </a:extLst>
          </p:cNvPr>
          <p:cNvSpPr>
            <a:spLocks noGrp="1"/>
          </p:cNvSpPr>
          <p:nvPr>
            <p:ph idx="1"/>
          </p:nvPr>
        </p:nvSpPr>
        <p:spPr>
          <a:xfrm>
            <a:off x="1097280" y="2108201"/>
            <a:ext cx="4631167" cy="3760891"/>
          </a:xfrm>
        </p:spPr>
        <p:txBody>
          <a:bodyPr>
            <a:normAutofit fontScale="92500"/>
          </a:bodyPr>
          <a:lstStyle/>
          <a:p>
            <a:r>
              <a:rPr lang="en-US" sz="2400" dirty="0">
                <a:solidFill>
                  <a:schemeClr val="tx1"/>
                </a:solidFill>
                <a:latin typeface="Source Sans Pro" panose="020B0503030403020204" pitchFamily="34" charset="0"/>
                <a:ea typeface="Source Sans Pro" panose="020B0503030403020204" pitchFamily="34" charset="0"/>
              </a:rPr>
              <a:t>5. Bar Plot</a:t>
            </a:r>
          </a:p>
          <a:p>
            <a:r>
              <a:rPr lang="en-US" b="0" i="0" dirty="0">
                <a:solidFill>
                  <a:schemeClr val="tx1"/>
                </a:solidFill>
                <a:effectLst/>
                <a:latin typeface="Source Sans Pro" panose="020B0503030403020204" pitchFamily="34" charset="0"/>
                <a:ea typeface="Source Sans Pro" panose="020B0503030403020204" pitchFamily="34" charset="0"/>
              </a:rPr>
              <a:t>There are still so many features and all are affecting the target either in positive way or in negative way. Now let's check out the correlation.</a:t>
            </a:r>
          </a:p>
          <a:p>
            <a:r>
              <a:rPr lang="en-US" b="0" i="0" dirty="0">
                <a:solidFill>
                  <a:schemeClr val="tx1"/>
                </a:solidFill>
                <a:effectLst/>
                <a:latin typeface="Source Sans Pro" panose="020B0503030403020204" pitchFamily="34" charset="0"/>
                <a:ea typeface="Source Sans Pro" panose="020B0503030403020204" pitchFamily="34" charset="0"/>
              </a:rPr>
              <a:t>A </a:t>
            </a:r>
            <a:r>
              <a:rPr lang="en-US" b="0" i="0" dirty="0" err="1">
                <a:solidFill>
                  <a:schemeClr val="tx1"/>
                </a:solidFill>
                <a:effectLst/>
                <a:latin typeface="Source Sans Pro" panose="020B0503030403020204" pitchFamily="34" charset="0"/>
                <a:ea typeface="Source Sans Pro" panose="020B0503030403020204" pitchFamily="34" charset="0"/>
              </a:rPr>
              <a:t>barplot</a:t>
            </a:r>
            <a:r>
              <a:rPr lang="en-US" b="0" i="0" dirty="0">
                <a:solidFill>
                  <a:schemeClr val="tx1"/>
                </a:solidFill>
                <a:effectLst/>
                <a:latin typeface="Source Sans Pro" panose="020B0503030403020204" pitchFamily="34" charset="0"/>
                <a:ea typeface="Source Sans Pro" panose="020B0503030403020204" pitchFamily="34" charset="0"/>
              </a:rPr>
              <a:t> shows the relationship between a numeric and a categoric variable. Each entity of the categoric variable is represented as a bar. The size of the bar represents its numeric value</a:t>
            </a:r>
            <a:r>
              <a:rPr lang="en-US" b="0" i="0" dirty="0">
                <a:solidFill>
                  <a:srgbClr val="444444"/>
                </a:solidFill>
                <a:effectLst/>
                <a:latin typeface="Source Sans Pro" panose="020B0503030403020204" pitchFamily="34" charset="0"/>
                <a:ea typeface="Source Sans Pro" panose="020B0503030403020204" pitchFamily="34" charset="0"/>
              </a:rPr>
              <a:t>.</a:t>
            </a:r>
            <a:endParaRPr lang="en-IN" dirty="0">
              <a:latin typeface="Source Sans Pro" panose="020B0503030403020204" pitchFamily="34" charset="0"/>
              <a:ea typeface="Source Sans Pro" panose="020B0503030403020204" pitchFamily="34" charset="0"/>
            </a:endParaRPr>
          </a:p>
        </p:txBody>
      </p:sp>
      <p:pic>
        <p:nvPicPr>
          <p:cNvPr id="5" name="Picture 4">
            <a:extLst>
              <a:ext uri="{FF2B5EF4-FFF2-40B4-BE49-F238E27FC236}">
                <a16:creationId xmlns:a16="http://schemas.microsoft.com/office/drawing/2014/main" id="{D3A517B3-B9CE-4C05-B76D-87262A73DD7B}"/>
              </a:ext>
            </a:extLst>
          </p:cNvPr>
          <p:cNvPicPr>
            <a:picLocks noChangeAspect="1"/>
          </p:cNvPicPr>
          <p:nvPr/>
        </p:nvPicPr>
        <p:blipFill>
          <a:blip r:embed="rId2"/>
          <a:stretch>
            <a:fillRect/>
          </a:stretch>
        </p:blipFill>
        <p:spPr>
          <a:xfrm>
            <a:off x="5957047" y="286603"/>
            <a:ext cx="5674659" cy="5858534"/>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406932370"/>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4CC3E-9745-4285-B700-0CC7459368EB}"/>
              </a:ext>
            </a:extLst>
          </p:cNvPr>
          <p:cNvSpPr>
            <a:spLocks noGrp="1"/>
          </p:cNvSpPr>
          <p:nvPr>
            <p:ph type="title"/>
          </p:nvPr>
        </p:nvSpPr>
        <p:spPr>
          <a:xfrm>
            <a:off x="0" y="120853"/>
            <a:ext cx="10058400" cy="1450757"/>
          </a:xfrm>
        </p:spPr>
        <p:txBody>
          <a:bodyPr/>
          <a:lstStyle/>
          <a:p>
            <a:r>
              <a:rPr lang="en-US" dirty="0"/>
              <a:t>   EDA</a:t>
            </a:r>
            <a:endParaRPr lang="en-IN" dirty="0"/>
          </a:p>
        </p:txBody>
      </p:sp>
      <p:sp>
        <p:nvSpPr>
          <p:cNvPr id="3" name="Content Placeholder 2">
            <a:extLst>
              <a:ext uri="{FF2B5EF4-FFF2-40B4-BE49-F238E27FC236}">
                <a16:creationId xmlns:a16="http://schemas.microsoft.com/office/drawing/2014/main" id="{921403E7-AE22-4589-B88A-D6C6E285EF92}"/>
              </a:ext>
            </a:extLst>
          </p:cNvPr>
          <p:cNvSpPr>
            <a:spLocks noGrp="1"/>
          </p:cNvSpPr>
          <p:nvPr>
            <p:ph idx="1"/>
          </p:nvPr>
        </p:nvSpPr>
        <p:spPr>
          <a:xfrm>
            <a:off x="147918" y="2439138"/>
            <a:ext cx="3240740" cy="3760891"/>
          </a:xfrm>
        </p:spPr>
        <p:txBody>
          <a:bodyPr>
            <a:normAutofit/>
          </a:bodyPr>
          <a:lstStyle/>
          <a:p>
            <a:r>
              <a:rPr lang="en-US" sz="2400" dirty="0">
                <a:latin typeface="Source Sans Pro" panose="020B0503030403020204" pitchFamily="34" charset="0"/>
                <a:ea typeface="Source Sans Pro" panose="020B0503030403020204" pitchFamily="34" charset="0"/>
              </a:rPr>
              <a:t>6. Heat Map</a:t>
            </a:r>
          </a:p>
          <a:p>
            <a:r>
              <a:rPr lang="en-IN" dirty="0">
                <a:solidFill>
                  <a:schemeClr val="tx1"/>
                </a:solidFill>
                <a:latin typeface="Source Sans Pro" panose="020B0503030403020204" pitchFamily="34" charset="0"/>
                <a:ea typeface="Source Sans Pro" panose="020B0503030403020204" pitchFamily="34" charset="0"/>
              </a:rPr>
              <a:t>Heatmap gives the</a:t>
            </a:r>
          </a:p>
          <a:p>
            <a:r>
              <a:rPr lang="en-IN" dirty="0">
                <a:solidFill>
                  <a:schemeClr val="tx1"/>
                </a:solidFill>
                <a:latin typeface="Source Sans Pro" panose="020B0503030403020204" pitchFamily="34" charset="0"/>
                <a:ea typeface="Source Sans Pro" panose="020B0503030403020204" pitchFamily="34" charset="0"/>
              </a:rPr>
              <a:t> correlation between </a:t>
            </a:r>
          </a:p>
          <a:p>
            <a:r>
              <a:rPr lang="en-IN" dirty="0">
                <a:solidFill>
                  <a:schemeClr val="tx1"/>
                </a:solidFill>
                <a:latin typeface="Source Sans Pro" panose="020B0503030403020204" pitchFamily="34" charset="0"/>
                <a:ea typeface="Source Sans Pro" panose="020B0503030403020204" pitchFamily="34" charset="0"/>
              </a:rPr>
              <a:t>features - target &amp;  </a:t>
            </a:r>
          </a:p>
          <a:p>
            <a:r>
              <a:rPr lang="en-IN" dirty="0">
                <a:solidFill>
                  <a:schemeClr val="tx1"/>
                </a:solidFill>
                <a:latin typeface="Source Sans Pro" panose="020B0503030403020204" pitchFamily="34" charset="0"/>
                <a:ea typeface="Source Sans Pro" panose="020B0503030403020204" pitchFamily="34" charset="0"/>
              </a:rPr>
              <a:t>feature-feature</a:t>
            </a:r>
          </a:p>
          <a:p>
            <a:endParaRPr lang="en-IN" dirty="0">
              <a:latin typeface="Source Sans Pro" panose="020B0503030403020204" pitchFamily="34" charset="0"/>
              <a:ea typeface="Source Sans Pro" panose="020B0503030403020204" pitchFamily="34" charset="0"/>
            </a:endParaRPr>
          </a:p>
        </p:txBody>
      </p:sp>
      <p:pic>
        <p:nvPicPr>
          <p:cNvPr id="7" name="Picture 6">
            <a:extLst>
              <a:ext uri="{FF2B5EF4-FFF2-40B4-BE49-F238E27FC236}">
                <a16:creationId xmlns:a16="http://schemas.microsoft.com/office/drawing/2014/main" id="{7ED0DB6A-F2F6-4A13-B2C3-6C47BEB08220}"/>
              </a:ext>
            </a:extLst>
          </p:cNvPr>
          <p:cNvPicPr>
            <a:picLocks noChangeAspect="1"/>
          </p:cNvPicPr>
          <p:nvPr/>
        </p:nvPicPr>
        <p:blipFill>
          <a:blip r:embed="rId2"/>
          <a:stretch>
            <a:fillRect/>
          </a:stretch>
        </p:blipFill>
        <p:spPr>
          <a:xfrm>
            <a:off x="2630415" y="690085"/>
            <a:ext cx="9211961" cy="5353797"/>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060584977"/>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CDF4F-0DB2-4A32-9F25-C8830639A3FF}"/>
              </a:ext>
            </a:extLst>
          </p:cNvPr>
          <p:cNvSpPr>
            <a:spLocks noGrp="1"/>
          </p:cNvSpPr>
          <p:nvPr>
            <p:ph type="title"/>
          </p:nvPr>
        </p:nvSpPr>
        <p:spPr/>
        <p:txBody>
          <a:bodyPr/>
          <a:lstStyle/>
          <a:p>
            <a:r>
              <a:rPr lang="en-US" dirty="0"/>
              <a:t>Model Building</a:t>
            </a:r>
            <a:endParaRPr lang="en-IN" dirty="0"/>
          </a:p>
        </p:txBody>
      </p:sp>
      <p:sp>
        <p:nvSpPr>
          <p:cNvPr id="3" name="Content Placeholder 2">
            <a:extLst>
              <a:ext uri="{FF2B5EF4-FFF2-40B4-BE49-F238E27FC236}">
                <a16:creationId xmlns:a16="http://schemas.microsoft.com/office/drawing/2014/main" id="{D74671FB-2AF6-4460-8B17-51C93445EB0C}"/>
              </a:ext>
            </a:extLst>
          </p:cNvPr>
          <p:cNvSpPr>
            <a:spLocks noGrp="1"/>
          </p:cNvSpPr>
          <p:nvPr>
            <p:ph idx="1"/>
          </p:nvPr>
        </p:nvSpPr>
        <p:spPr>
          <a:xfrm>
            <a:off x="1127760" y="2328484"/>
            <a:ext cx="4998720" cy="3760891"/>
          </a:xfrm>
        </p:spPr>
        <p:txBody>
          <a:bodyPr>
            <a:normAutofit/>
          </a:bodyPr>
          <a:lstStyle/>
          <a:p>
            <a:r>
              <a:rPr lang="en-IN" sz="2400" dirty="0">
                <a:solidFill>
                  <a:schemeClr val="tx1"/>
                </a:solidFill>
                <a:latin typeface="Source Sans Pro" panose="020B0503030403020204" pitchFamily="34" charset="0"/>
                <a:ea typeface="Source Sans Pro" panose="020B0503030403020204" pitchFamily="34" charset="0"/>
              </a:rPr>
              <a:t>I have used Following algorithms :</a:t>
            </a:r>
          </a:p>
        </p:txBody>
      </p:sp>
      <p:sp>
        <p:nvSpPr>
          <p:cNvPr id="5" name="TextBox 4">
            <a:extLst>
              <a:ext uri="{FF2B5EF4-FFF2-40B4-BE49-F238E27FC236}">
                <a16:creationId xmlns:a16="http://schemas.microsoft.com/office/drawing/2014/main" id="{BFCC5CCE-F7EC-4203-8297-F63432D39E10}"/>
              </a:ext>
            </a:extLst>
          </p:cNvPr>
          <p:cNvSpPr txBox="1"/>
          <p:nvPr/>
        </p:nvSpPr>
        <p:spPr>
          <a:xfrm>
            <a:off x="1127760" y="2931656"/>
            <a:ext cx="4020671" cy="2554545"/>
          </a:xfrm>
          <a:prstGeom prst="rect">
            <a:avLst/>
          </a:prstGeom>
          <a:noFill/>
        </p:spPr>
        <p:txBody>
          <a:bodyPr wrap="square" rtlCol="0">
            <a:spAutoFit/>
          </a:bodyPr>
          <a:lstStyle/>
          <a:p>
            <a:r>
              <a:rPr lang="en-IN" sz="2000" dirty="0" err="1">
                <a:latin typeface="Source Sans Pro" panose="020B0503030403020204" pitchFamily="34" charset="0"/>
                <a:ea typeface="Source Sans Pro" panose="020B0503030403020204" pitchFamily="34" charset="0"/>
              </a:rPr>
              <a:t>i</a:t>
            </a:r>
            <a:r>
              <a:rPr lang="en-IN" sz="2000" dirty="0">
                <a:latin typeface="Source Sans Pro" panose="020B0503030403020204" pitchFamily="34" charset="0"/>
                <a:ea typeface="Source Sans Pro" panose="020B0503030403020204" pitchFamily="34" charset="0"/>
              </a:rPr>
              <a:t>) Linear Regression </a:t>
            </a:r>
          </a:p>
          <a:p>
            <a:r>
              <a:rPr lang="en-IN" sz="2000" dirty="0">
                <a:latin typeface="Source Sans Pro" panose="020B0503030403020204" pitchFamily="34" charset="0"/>
                <a:ea typeface="Source Sans Pro" panose="020B0503030403020204" pitchFamily="34" charset="0"/>
              </a:rPr>
              <a:t>ii) Ridge </a:t>
            </a:r>
          </a:p>
          <a:p>
            <a:r>
              <a:rPr lang="en-IN" sz="2000" dirty="0">
                <a:latin typeface="Source Sans Pro" panose="020B0503030403020204" pitchFamily="34" charset="0"/>
                <a:ea typeface="Source Sans Pro" panose="020B0503030403020204" pitchFamily="34" charset="0"/>
              </a:rPr>
              <a:t>iii) Elastic Net </a:t>
            </a:r>
          </a:p>
          <a:p>
            <a:r>
              <a:rPr lang="en-IN" sz="2000" dirty="0">
                <a:latin typeface="Source Sans Pro" panose="020B0503030403020204" pitchFamily="34" charset="0"/>
                <a:ea typeface="Source Sans Pro" panose="020B0503030403020204" pitchFamily="34" charset="0"/>
              </a:rPr>
              <a:t>iv) SGD Regressor </a:t>
            </a:r>
          </a:p>
          <a:p>
            <a:r>
              <a:rPr lang="en-IN" sz="2000" dirty="0">
                <a:latin typeface="Source Sans Pro" panose="020B0503030403020204" pitchFamily="34" charset="0"/>
                <a:ea typeface="Source Sans Pro" panose="020B0503030403020204" pitchFamily="34" charset="0"/>
              </a:rPr>
              <a:t>v) K Neighbours Regressor </a:t>
            </a:r>
          </a:p>
          <a:p>
            <a:r>
              <a:rPr lang="en-IN" sz="2000" dirty="0">
                <a:latin typeface="Source Sans Pro" panose="020B0503030403020204" pitchFamily="34" charset="0"/>
                <a:ea typeface="Source Sans Pro" panose="020B0503030403020204" pitchFamily="34" charset="0"/>
              </a:rPr>
              <a:t>vi) Decision Tree Regressor </a:t>
            </a:r>
          </a:p>
          <a:p>
            <a:r>
              <a:rPr lang="en-IN" sz="2000" dirty="0">
                <a:latin typeface="Source Sans Pro" panose="020B0503030403020204" pitchFamily="34" charset="0"/>
                <a:ea typeface="Source Sans Pro" panose="020B0503030403020204" pitchFamily="34" charset="0"/>
              </a:rPr>
              <a:t>vii) Random Forest Regressor </a:t>
            </a:r>
          </a:p>
          <a:p>
            <a:r>
              <a:rPr lang="en-IN" sz="2000" dirty="0">
                <a:latin typeface="Source Sans Pro" panose="020B0503030403020204" pitchFamily="34" charset="0"/>
                <a:ea typeface="Source Sans Pro" panose="020B0503030403020204" pitchFamily="34" charset="0"/>
              </a:rPr>
              <a:t>viii) Gradient Boosting Regressor</a:t>
            </a:r>
          </a:p>
        </p:txBody>
      </p:sp>
    </p:spTree>
    <p:extLst>
      <p:ext uri="{BB962C8B-B14F-4D97-AF65-F5344CB8AC3E}">
        <p14:creationId xmlns:p14="http://schemas.microsoft.com/office/powerpoint/2010/main" val="2900351982"/>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337E7-7D49-48AC-B551-39FFCF8C5166}"/>
              </a:ext>
            </a:extLst>
          </p:cNvPr>
          <p:cNvSpPr>
            <a:spLocks noGrp="1"/>
          </p:cNvSpPr>
          <p:nvPr>
            <p:ph type="title"/>
          </p:nvPr>
        </p:nvSpPr>
        <p:spPr/>
        <p:txBody>
          <a:bodyPr/>
          <a:lstStyle/>
          <a:p>
            <a:r>
              <a:rPr lang="en-US" dirty="0"/>
              <a:t>1. Linear Regression</a:t>
            </a:r>
            <a:endParaRPr lang="en-IN" dirty="0"/>
          </a:p>
        </p:txBody>
      </p:sp>
      <p:pic>
        <p:nvPicPr>
          <p:cNvPr id="5" name="Content Placeholder 4">
            <a:extLst>
              <a:ext uri="{FF2B5EF4-FFF2-40B4-BE49-F238E27FC236}">
                <a16:creationId xmlns:a16="http://schemas.microsoft.com/office/drawing/2014/main" id="{5F16C576-6E01-4475-B914-88B0DA30B791}"/>
              </a:ext>
            </a:extLst>
          </p:cNvPr>
          <p:cNvPicPr>
            <a:picLocks noGrp="1" noChangeAspect="1"/>
          </p:cNvPicPr>
          <p:nvPr>
            <p:ph idx="1"/>
          </p:nvPr>
        </p:nvPicPr>
        <p:blipFill>
          <a:blip r:embed="rId2"/>
          <a:stretch>
            <a:fillRect/>
          </a:stretch>
        </p:blipFill>
        <p:spPr>
          <a:xfrm>
            <a:off x="1097280" y="2097741"/>
            <a:ext cx="10225144" cy="3657600"/>
          </a:xfrm>
        </p:spPr>
      </p:pic>
    </p:spTree>
    <p:extLst>
      <p:ext uri="{BB962C8B-B14F-4D97-AF65-F5344CB8AC3E}">
        <p14:creationId xmlns:p14="http://schemas.microsoft.com/office/powerpoint/2010/main" val="3254812871"/>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671E4-B3E3-4381-9928-9E13309F4742}"/>
              </a:ext>
            </a:extLst>
          </p:cNvPr>
          <p:cNvSpPr>
            <a:spLocks noGrp="1"/>
          </p:cNvSpPr>
          <p:nvPr>
            <p:ph type="title"/>
          </p:nvPr>
        </p:nvSpPr>
        <p:spPr/>
        <p:txBody>
          <a:bodyPr/>
          <a:lstStyle/>
          <a:p>
            <a:r>
              <a:rPr lang="en-US" dirty="0"/>
              <a:t>2. Ridge Regression</a:t>
            </a:r>
            <a:endParaRPr lang="en-IN" dirty="0"/>
          </a:p>
        </p:txBody>
      </p:sp>
      <p:pic>
        <p:nvPicPr>
          <p:cNvPr id="5" name="Content Placeholder 4">
            <a:extLst>
              <a:ext uri="{FF2B5EF4-FFF2-40B4-BE49-F238E27FC236}">
                <a16:creationId xmlns:a16="http://schemas.microsoft.com/office/drawing/2014/main" id="{8EAD3CEF-E91A-442F-96A2-C3776030F823}"/>
              </a:ext>
            </a:extLst>
          </p:cNvPr>
          <p:cNvPicPr>
            <a:picLocks noGrp="1" noChangeAspect="1"/>
          </p:cNvPicPr>
          <p:nvPr>
            <p:ph idx="1"/>
          </p:nvPr>
        </p:nvPicPr>
        <p:blipFill>
          <a:blip r:embed="rId2"/>
          <a:stretch>
            <a:fillRect/>
          </a:stretch>
        </p:blipFill>
        <p:spPr>
          <a:xfrm>
            <a:off x="860612" y="2097740"/>
            <a:ext cx="10394576" cy="3926541"/>
          </a:xfrm>
        </p:spPr>
      </p:pic>
    </p:spTree>
    <p:extLst>
      <p:ext uri="{BB962C8B-B14F-4D97-AF65-F5344CB8AC3E}">
        <p14:creationId xmlns:p14="http://schemas.microsoft.com/office/powerpoint/2010/main" val="3463118729"/>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8179F-2211-432F-8863-D833376BE055}"/>
              </a:ext>
            </a:extLst>
          </p:cNvPr>
          <p:cNvSpPr>
            <a:spLocks noGrp="1"/>
          </p:cNvSpPr>
          <p:nvPr>
            <p:ph type="title"/>
          </p:nvPr>
        </p:nvSpPr>
        <p:spPr/>
        <p:txBody>
          <a:bodyPr/>
          <a:lstStyle/>
          <a:p>
            <a:r>
              <a:rPr lang="en-US" dirty="0"/>
              <a:t>3. Elastic Net</a:t>
            </a:r>
            <a:endParaRPr lang="en-IN" dirty="0"/>
          </a:p>
        </p:txBody>
      </p:sp>
      <p:pic>
        <p:nvPicPr>
          <p:cNvPr id="5" name="Content Placeholder 4">
            <a:extLst>
              <a:ext uri="{FF2B5EF4-FFF2-40B4-BE49-F238E27FC236}">
                <a16:creationId xmlns:a16="http://schemas.microsoft.com/office/drawing/2014/main" id="{7E080633-E551-4860-8660-9E8A4CCB85B3}"/>
              </a:ext>
            </a:extLst>
          </p:cNvPr>
          <p:cNvPicPr>
            <a:picLocks noGrp="1" noChangeAspect="1"/>
          </p:cNvPicPr>
          <p:nvPr>
            <p:ph idx="1"/>
          </p:nvPr>
        </p:nvPicPr>
        <p:blipFill>
          <a:blip r:embed="rId2"/>
          <a:stretch>
            <a:fillRect/>
          </a:stretch>
        </p:blipFill>
        <p:spPr>
          <a:xfrm>
            <a:off x="1097280" y="2003612"/>
            <a:ext cx="10058400" cy="3644153"/>
          </a:xfrm>
        </p:spPr>
      </p:pic>
    </p:spTree>
    <p:extLst>
      <p:ext uri="{BB962C8B-B14F-4D97-AF65-F5344CB8AC3E}">
        <p14:creationId xmlns:p14="http://schemas.microsoft.com/office/powerpoint/2010/main" val="548668013"/>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92085-025D-4E02-8A82-7DF7B7411181}"/>
              </a:ext>
            </a:extLst>
          </p:cNvPr>
          <p:cNvSpPr>
            <a:spLocks noGrp="1"/>
          </p:cNvSpPr>
          <p:nvPr>
            <p:ph type="title"/>
          </p:nvPr>
        </p:nvSpPr>
        <p:spPr/>
        <p:txBody>
          <a:bodyPr/>
          <a:lstStyle/>
          <a:p>
            <a:r>
              <a:rPr lang="en-US" dirty="0"/>
              <a:t>4. SGD Regressor</a:t>
            </a:r>
            <a:endParaRPr lang="en-IN" dirty="0"/>
          </a:p>
        </p:txBody>
      </p:sp>
      <p:pic>
        <p:nvPicPr>
          <p:cNvPr id="5" name="Content Placeholder 4">
            <a:extLst>
              <a:ext uri="{FF2B5EF4-FFF2-40B4-BE49-F238E27FC236}">
                <a16:creationId xmlns:a16="http://schemas.microsoft.com/office/drawing/2014/main" id="{DCA6E689-BBD3-4D79-AAB7-30CC65C66A90}"/>
              </a:ext>
            </a:extLst>
          </p:cNvPr>
          <p:cNvPicPr>
            <a:picLocks noGrp="1" noChangeAspect="1"/>
          </p:cNvPicPr>
          <p:nvPr>
            <p:ph idx="1"/>
          </p:nvPr>
        </p:nvPicPr>
        <p:blipFill>
          <a:blip r:embed="rId2"/>
          <a:stretch>
            <a:fillRect/>
          </a:stretch>
        </p:blipFill>
        <p:spPr>
          <a:xfrm>
            <a:off x="1097280" y="1936376"/>
            <a:ext cx="10058399" cy="4061012"/>
          </a:xfrm>
        </p:spPr>
      </p:pic>
    </p:spTree>
    <p:extLst>
      <p:ext uri="{BB962C8B-B14F-4D97-AF65-F5344CB8AC3E}">
        <p14:creationId xmlns:p14="http://schemas.microsoft.com/office/powerpoint/2010/main" val="1247033103"/>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4581D-1118-4E2D-AD79-D41B8DA171D1}"/>
              </a:ext>
            </a:extLst>
          </p:cNvPr>
          <p:cNvSpPr>
            <a:spLocks noGrp="1"/>
          </p:cNvSpPr>
          <p:nvPr>
            <p:ph type="title"/>
          </p:nvPr>
        </p:nvSpPr>
        <p:spPr/>
        <p:txBody>
          <a:bodyPr/>
          <a:lstStyle/>
          <a:p>
            <a:r>
              <a:rPr lang="en-US" dirty="0"/>
              <a:t>5. K Neighbors Regressor</a:t>
            </a:r>
            <a:endParaRPr lang="en-IN" dirty="0"/>
          </a:p>
        </p:txBody>
      </p:sp>
      <p:pic>
        <p:nvPicPr>
          <p:cNvPr id="5" name="Content Placeholder 4">
            <a:extLst>
              <a:ext uri="{FF2B5EF4-FFF2-40B4-BE49-F238E27FC236}">
                <a16:creationId xmlns:a16="http://schemas.microsoft.com/office/drawing/2014/main" id="{5941FB6C-BA8A-46FB-B54C-EF9EB1C44C24}"/>
              </a:ext>
            </a:extLst>
          </p:cNvPr>
          <p:cNvPicPr>
            <a:picLocks noGrp="1" noChangeAspect="1"/>
          </p:cNvPicPr>
          <p:nvPr>
            <p:ph idx="1"/>
          </p:nvPr>
        </p:nvPicPr>
        <p:blipFill>
          <a:blip r:embed="rId2"/>
          <a:stretch>
            <a:fillRect/>
          </a:stretch>
        </p:blipFill>
        <p:spPr>
          <a:xfrm>
            <a:off x="1097280" y="2030506"/>
            <a:ext cx="10058400" cy="3966882"/>
          </a:xfrm>
        </p:spPr>
      </p:pic>
    </p:spTree>
    <p:extLst>
      <p:ext uri="{BB962C8B-B14F-4D97-AF65-F5344CB8AC3E}">
        <p14:creationId xmlns:p14="http://schemas.microsoft.com/office/powerpoint/2010/main" val="3137215439"/>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1FCA5-80A8-412C-83B8-064D85AC7574}"/>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CD7A0D50-E603-4099-9C1D-DF92700E0915}"/>
              </a:ext>
            </a:extLst>
          </p:cNvPr>
          <p:cNvSpPr>
            <a:spLocks noGrp="1"/>
          </p:cNvSpPr>
          <p:nvPr>
            <p:ph idx="1"/>
          </p:nvPr>
        </p:nvSpPr>
        <p:spPr/>
        <p:txBody>
          <a:bodyPr/>
          <a:lstStyle/>
          <a:p>
            <a:r>
              <a:rPr lang="en-US" b="0" i="0" dirty="0">
                <a:solidFill>
                  <a:srgbClr val="3B3835"/>
                </a:solidFill>
                <a:effectLst/>
                <a:latin typeface="Source Sans Pro" panose="020B0604020202020204" pitchFamily="34" charset="0"/>
              </a:rPr>
              <a:t> Problems faced during buying a house: </a:t>
            </a:r>
          </a:p>
          <a:p>
            <a:r>
              <a:rPr lang="en-US" b="0" i="0" dirty="0">
                <a:solidFill>
                  <a:srgbClr val="3B3835"/>
                </a:solidFill>
                <a:effectLst/>
                <a:latin typeface="Source Sans Pro" panose="020B0604020202020204" pitchFamily="34" charset="0"/>
              </a:rPr>
              <a:t>1) Buying a house is a stressful thing. </a:t>
            </a:r>
          </a:p>
          <a:p>
            <a:r>
              <a:rPr lang="en-US" b="0" i="0" dirty="0">
                <a:solidFill>
                  <a:srgbClr val="3B3835"/>
                </a:solidFill>
                <a:effectLst/>
                <a:latin typeface="Source Sans Pro" panose="020B0604020202020204" pitchFamily="34" charset="0"/>
              </a:rPr>
              <a:t>2) Buyers are generally not aware of factors that influence the house prices. </a:t>
            </a:r>
          </a:p>
          <a:p>
            <a:r>
              <a:rPr lang="en-US" b="0" i="0" dirty="0">
                <a:solidFill>
                  <a:srgbClr val="3B3835"/>
                </a:solidFill>
                <a:effectLst/>
                <a:latin typeface="Source Sans Pro" panose="020B0604020202020204" pitchFamily="34" charset="0"/>
              </a:rPr>
              <a:t>3) Many problems are faced during buying a house.</a:t>
            </a:r>
          </a:p>
          <a:p>
            <a:r>
              <a:rPr lang="en-US" b="0" i="0" dirty="0">
                <a:solidFill>
                  <a:srgbClr val="3B3835"/>
                </a:solidFill>
                <a:effectLst/>
                <a:latin typeface="Source Sans Pro" panose="020B0604020202020204" pitchFamily="34" charset="0"/>
              </a:rPr>
              <a:t>4) Hence real estate agents are trusted with the communication between buyers and sellers as well as laying down a legal contract for the transfer. This just creates a middle man and increases the cost of houses</a:t>
            </a:r>
            <a:endParaRPr lang="en-IN" dirty="0"/>
          </a:p>
        </p:txBody>
      </p:sp>
    </p:spTree>
    <p:extLst>
      <p:ext uri="{BB962C8B-B14F-4D97-AF65-F5344CB8AC3E}">
        <p14:creationId xmlns:p14="http://schemas.microsoft.com/office/powerpoint/2010/main" val="947252710"/>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09676-F528-4432-AF8D-9D9E5CC85CBA}"/>
              </a:ext>
            </a:extLst>
          </p:cNvPr>
          <p:cNvSpPr>
            <a:spLocks noGrp="1"/>
          </p:cNvSpPr>
          <p:nvPr>
            <p:ph type="title"/>
          </p:nvPr>
        </p:nvSpPr>
        <p:spPr/>
        <p:txBody>
          <a:bodyPr/>
          <a:lstStyle/>
          <a:p>
            <a:r>
              <a:rPr lang="en-US" dirty="0"/>
              <a:t>6. Decision Tree Regressor</a:t>
            </a:r>
            <a:endParaRPr lang="en-IN" dirty="0"/>
          </a:p>
        </p:txBody>
      </p:sp>
      <p:pic>
        <p:nvPicPr>
          <p:cNvPr id="5" name="Content Placeholder 4">
            <a:extLst>
              <a:ext uri="{FF2B5EF4-FFF2-40B4-BE49-F238E27FC236}">
                <a16:creationId xmlns:a16="http://schemas.microsoft.com/office/drawing/2014/main" id="{BD1B14C2-52C9-4CC2-87BB-1FC44E915FE7}"/>
              </a:ext>
            </a:extLst>
          </p:cNvPr>
          <p:cNvPicPr>
            <a:picLocks noGrp="1" noChangeAspect="1"/>
          </p:cNvPicPr>
          <p:nvPr>
            <p:ph idx="1"/>
          </p:nvPr>
        </p:nvPicPr>
        <p:blipFill>
          <a:blip r:embed="rId2"/>
          <a:stretch>
            <a:fillRect/>
          </a:stretch>
        </p:blipFill>
        <p:spPr>
          <a:xfrm>
            <a:off x="1097280" y="2057400"/>
            <a:ext cx="10058400" cy="3913094"/>
          </a:xfrm>
        </p:spPr>
      </p:pic>
    </p:spTree>
    <p:extLst>
      <p:ext uri="{BB962C8B-B14F-4D97-AF65-F5344CB8AC3E}">
        <p14:creationId xmlns:p14="http://schemas.microsoft.com/office/powerpoint/2010/main" val="498118156"/>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DB523-803F-4C0A-BEC7-9908D03A5940}"/>
              </a:ext>
            </a:extLst>
          </p:cNvPr>
          <p:cNvSpPr>
            <a:spLocks noGrp="1"/>
          </p:cNvSpPr>
          <p:nvPr>
            <p:ph type="title"/>
          </p:nvPr>
        </p:nvSpPr>
        <p:spPr/>
        <p:txBody>
          <a:bodyPr/>
          <a:lstStyle/>
          <a:p>
            <a:r>
              <a:rPr lang="en-US" dirty="0"/>
              <a:t>7. Random Forest Regressor</a:t>
            </a:r>
            <a:endParaRPr lang="en-IN" dirty="0"/>
          </a:p>
        </p:txBody>
      </p:sp>
      <p:pic>
        <p:nvPicPr>
          <p:cNvPr id="5" name="Content Placeholder 4">
            <a:extLst>
              <a:ext uri="{FF2B5EF4-FFF2-40B4-BE49-F238E27FC236}">
                <a16:creationId xmlns:a16="http://schemas.microsoft.com/office/drawing/2014/main" id="{FCABD515-7820-4F54-ADA1-7DE9FB3F149C}"/>
              </a:ext>
            </a:extLst>
          </p:cNvPr>
          <p:cNvPicPr>
            <a:picLocks noGrp="1" noChangeAspect="1"/>
          </p:cNvPicPr>
          <p:nvPr>
            <p:ph idx="1"/>
          </p:nvPr>
        </p:nvPicPr>
        <p:blipFill>
          <a:blip r:embed="rId2"/>
          <a:stretch>
            <a:fillRect/>
          </a:stretch>
        </p:blipFill>
        <p:spPr>
          <a:xfrm>
            <a:off x="1097280" y="2124635"/>
            <a:ext cx="10058399" cy="3805518"/>
          </a:xfrm>
        </p:spPr>
      </p:pic>
    </p:spTree>
    <p:extLst>
      <p:ext uri="{BB962C8B-B14F-4D97-AF65-F5344CB8AC3E}">
        <p14:creationId xmlns:p14="http://schemas.microsoft.com/office/powerpoint/2010/main" val="3210177539"/>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0447C-AC8E-4C5E-B1B2-080D417B7071}"/>
              </a:ext>
            </a:extLst>
          </p:cNvPr>
          <p:cNvSpPr>
            <a:spLocks noGrp="1"/>
          </p:cNvSpPr>
          <p:nvPr>
            <p:ph type="title"/>
          </p:nvPr>
        </p:nvSpPr>
        <p:spPr/>
        <p:txBody>
          <a:bodyPr/>
          <a:lstStyle/>
          <a:p>
            <a:r>
              <a:rPr lang="en-US" dirty="0"/>
              <a:t>8. Gradient Boosting Regressor</a:t>
            </a:r>
            <a:endParaRPr lang="en-IN" dirty="0"/>
          </a:p>
        </p:txBody>
      </p:sp>
      <p:pic>
        <p:nvPicPr>
          <p:cNvPr id="5" name="Content Placeholder 4">
            <a:extLst>
              <a:ext uri="{FF2B5EF4-FFF2-40B4-BE49-F238E27FC236}">
                <a16:creationId xmlns:a16="http://schemas.microsoft.com/office/drawing/2014/main" id="{B46539C2-9EC7-47AD-A292-06B01CB4205B}"/>
              </a:ext>
            </a:extLst>
          </p:cNvPr>
          <p:cNvPicPr>
            <a:picLocks noGrp="1" noChangeAspect="1"/>
          </p:cNvPicPr>
          <p:nvPr>
            <p:ph idx="1"/>
          </p:nvPr>
        </p:nvPicPr>
        <p:blipFill>
          <a:blip r:embed="rId2"/>
          <a:stretch>
            <a:fillRect/>
          </a:stretch>
        </p:blipFill>
        <p:spPr>
          <a:xfrm>
            <a:off x="1237129" y="2138082"/>
            <a:ext cx="9918551" cy="3792071"/>
          </a:xfrm>
        </p:spPr>
      </p:pic>
    </p:spTree>
    <p:extLst>
      <p:ext uri="{BB962C8B-B14F-4D97-AF65-F5344CB8AC3E}">
        <p14:creationId xmlns:p14="http://schemas.microsoft.com/office/powerpoint/2010/main" val="3940880068"/>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C98A2-ACAB-446F-8FDD-0613DD685C02}"/>
              </a:ext>
            </a:extLst>
          </p:cNvPr>
          <p:cNvSpPr>
            <a:spLocks noGrp="1"/>
          </p:cNvSpPr>
          <p:nvPr>
            <p:ph type="title"/>
          </p:nvPr>
        </p:nvSpPr>
        <p:spPr/>
        <p:txBody>
          <a:bodyPr/>
          <a:lstStyle/>
          <a:p>
            <a:r>
              <a:rPr lang="en-US" dirty="0"/>
              <a:t>Cross Validation Score</a:t>
            </a:r>
            <a:endParaRPr lang="en-IN" dirty="0"/>
          </a:p>
        </p:txBody>
      </p:sp>
      <p:pic>
        <p:nvPicPr>
          <p:cNvPr id="5" name="Content Placeholder 4">
            <a:extLst>
              <a:ext uri="{FF2B5EF4-FFF2-40B4-BE49-F238E27FC236}">
                <a16:creationId xmlns:a16="http://schemas.microsoft.com/office/drawing/2014/main" id="{611B37B9-CE15-4218-9B97-8161441C7D39}"/>
              </a:ext>
            </a:extLst>
          </p:cNvPr>
          <p:cNvPicPr>
            <a:picLocks noGrp="1" noChangeAspect="1"/>
          </p:cNvPicPr>
          <p:nvPr>
            <p:ph idx="1"/>
          </p:nvPr>
        </p:nvPicPr>
        <p:blipFill>
          <a:blip r:embed="rId2"/>
          <a:stretch>
            <a:fillRect/>
          </a:stretch>
        </p:blipFill>
        <p:spPr>
          <a:xfrm>
            <a:off x="1398494" y="1949824"/>
            <a:ext cx="9757186" cy="4061011"/>
          </a:xfrm>
        </p:spPr>
      </p:pic>
    </p:spTree>
    <p:extLst>
      <p:ext uri="{BB962C8B-B14F-4D97-AF65-F5344CB8AC3E}">
        <p14:creationId xmlns:p14="http://schemas.microsoft.com/office/powerpoint/2010/main" val="2608843746"/>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DA51F-7DF5-4E84-B689-43DF4A9002AE}"/>
              </a:ext>
            </a:extLst>
          </p:cNvPr>
          <p:cNvSpPr>
            <a:spLocks noGrp="1"/>
          </p:cNvSpPr>
          <p:nvPr>
            <p:ph type="title"/>
          </p:nvPr>
        </p:nvSpPr>
        <p:spPr/>
        <p:txBody>
          <a:bodyPr/>
          <a:lstStyle/>
          <a:p>
            <a:r>
              <a:rPr lang="en-US" dirty="0"/>
              <a:t>Hyper Parameter Tuning</a:t>
            </a:r>
            <a:endParaRPr lang="en-IN" dirty="0"/>
          </a:p>
        </p:txBody>
      </p:sp>
      <p:pic>
        <p:nvPicPr>
          <p:cNvPr id="5" name="Content Placeholder 4">
            <a:extLst>
              <a:ext uri="{FF2B5EF4-FFF2-40B4-BE49-F238E27FC236}">
                <a16:creationId xmlns:a16="http://schemas.microsoft.com/office/drawing/2014/main" id="{5F4B94AF-D07C-43FA-B94D-FC06C7C0BB4C}"/>
              </a:ext>
            </a:extLst>
          </p:cNvPr>
          <p:cNvPicPr>
            <a:picLocks noGrp="1" noChangeAspect="1"/>
          </p:cNvPicPr>
          <p:nvPr>
            <p:ph idx="1"/>
          </p:nvPr>
        </p:nvPicPr>
        <p:blipFill>
          <a:blip r:embed="rId2"/>
          <a:stretch>
            <a:fillRect/>
          </a:stretch>
        </p:blipFill>
        <p:spPr>
          <a:xfrm>
            <a:off x="1317812" y="1949825"/>
            <a:ext cx="9197788" cy="4356846"/>
          </a:xfrm>
        </p:spPr>
      </p:pic>
    </p:spTree>
    <p:extLst>
      <p:ext uri="{BB962C8B-B14F-4D97-AF65-F5344CB8AC3E}">
        <p14:creationId xmlns:p14="http://schemas.microsoft.com/office/powerpoint/2010/main" val="1549182984"/>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3C4FA-5333-4E8F-9D14-C1D2FB9F5520}"/>
              </a:ext>
            </a:extLst>
          </p:cNvPr>
          <p:cNvSpPr>
            <a:spLocks noGrp="1"/>
          </p:cNvSpPr>
          <p:nvPr>
            <p:ph type="title"/>
          </p:nvPr>
        </p:nvSpPr>
        <p:spPr/>
        <p:txBody>
          <a:bodyPr/>
          <a:lstStyle/>
          <a:p>
            <a:r>
              <a:rPr lang="en-US" dirty="0"/>
              <a:t>Prediction</a:t>
            </a:r>
            <a:endParaRPr lang="en-IN" dirty="0"/>
          </a:p>
        </p:txBody>
      </p:sp>
      <p:sp>
        <p:nvSpPr>
          <p:cNvPr id="3" name="Content Placeholder 2">
            <a:extLst>
              <a:ext uri="{FF2B5EF4-FFF2-40B4-BE49-F238E27FC236}">
                <a16:creationId xmlns:a16="http://schemas.microsoft.com/office/drawing/2014/main" id="{51260773-83F7-4AA8-BE94-B8DEC17A7BD2}"/>
              </a:ext>
            </a:extLst>
          </p:cNvPr>
          <p:cNvSpPr>
            <a:spLocks noGrp="1"/>
          </p:cNvSpPr>
          <p:nvPr>
            <p:ph idx="1"/>
          </p:nvPr>
        </p:nvSpPr>
        <p:spPr>
          <a:xfrm>
            <a:off x="1258645" y="2511613"/>
            <a:ext cx="3071308" cy="3760891"/>
          </a:xfrm>
        </p:spPr>
        <p:txBody>
          <a:bodyPr/>
          <a:lstStyle/>
          <a:p>
            <a:r>
              <a:rPr lang="en-US" dirty="0">
                <a:latin typeface="Source Sans Pro" panose="020B0503030403020204" pitchFamily="34" charset="0"/>
                <a:ea typeface="Source Sans Pro" panose="020B0503030403020204" pitchFamily="34" charset="0"/>
              </a:rPr>
              <a:t>Predicting the </a:t>
            </a:r>
            <a:r>
              <a:rPr lang="en-US" dirty="0" err="1">
                <a:latin typeface="Source Sans Pro" panose="020B0503030403020204" pitchFamily="34" charset="0"/>
                <a:ea typeface="Source Sans Pro" panose="020B0503030403020204" pitchFamily="34" charset="0"/>
              </a:rPr>
              <a:t>SalePrice</a:t>
            </a:r>
            <a:r>
              <a:rPr lang="en-US" dirty="0">
                <a:latin typeface="Source Sans Pro" panose="020B0503030403020204" pitchFamily="34" charset="0"/>
                <a:ea typeface="Source Sans Pro" panose="020B0503030403020204" pitchFamily="34" charset="0"/>
              </a:rPr>
              <a:t> for test dataset using the hyper tuned finalized model</a:t>
            </a:r>
            <a:r>
              <a:rPr lang="en-US" dirty="0"/>
              <a:t>. </a:t>
            </a:r>
            <a:endParaRPr lang="en-IN" dirty="0"/>
          </a:p>
        </p:txBody>
      </p:sp>
      <p:pic>
        <p:nvPicPr>
          <p:cNvPr id="5" name="Picture 4">
            <a:extLst>
              <a:ext uri="{FF2B5EF4-FFF2-40B4-BE49-F238E27FC236}">
                <a16:creationId xmlns:a16="http://schemas.microsoft.com/office/drawing/2014/main" id="{CE7DA0B9-B238-4FDA-B19D-932074DEACDF}"/>
              </a:ext>
            </a:extLst>
          </p:cNvPr>
          <p:cNvPicPr>
            <a:picLocks noChangeAspect="1"/>
          </p:cNvPicPr>
          <p:nvPr/>
        </p:nvPicPr>
        <p:blipFill>
          <a:blip r:embed="rId2"/>
          <a:stretch>
            <a:fillRect/>
          </a:stretch>
        </p:blipFill>
        <p:spPr>
          <a:xfrm>
            <a:off x="6910203" y="1011981"/>
            <a:ext cx="4500971" cy="4932862"/>
          </a:xfrm>
          <a:prstGeom prst="rect">
            <a:avLst/>
          </a:prstGeom>
        </p:spPr>
      </p:pic>
    </p:spTree>
    <p:extLst>
      <p:ext uri="{BB962C8B-B14F-4D97-AF65-F5344CB8AC3E}">
        <p14:creationId xmlns:p14="http://schemas.microsoft.com/office/powerpoint/2010/main" val="1681622661"/>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9FA31-C2E3-45F6-A511-9A8FCC657650}"/>
              </a:ext>
            </a:extLst>
          </p:cNvPr>
          <p:cNvSpPr>
            <a:spLocks noGrp="1"/>
          </p:cNvSpPr>
          <p:nvPr>
            <p:ph type="title"/>
          </p:nvPr>
        </p:nvSpPr>
        <p:spPr/>
        <p:txBody>
          <a:bodyPr/>
          <a:lstStyle/>
          <a:p>
            <a:r>
              <a:rPr lang="en-US" dirty="0"/>
              <a:t>Conclusion</a:t>
            </a:r>
            <a:endParaRPr lang="en-IN" dirty="0"/>
          </a:p>
        </p:txBody>
      </p:sp>
      <p:pic>
        <p:nvPicPr>
          <p:cNvPr id="5" name="Content Placeholder 4">
            <a:extLst>
              <a:ext uri="{FF2B5EF4-FFF2-40B4-BE49-F238E27FC236}">
                <a16:creationId xmlns:a16="http://schemas.microsoft.com/office/drawing/2014/main" id="{1CABAEEC-EB88-401C-AF77-017A91E38672}"/>
              </a:ext>
            </a:extLst>
          </p:cNvPr>
          <p:cNvPicPr>
            <a:picLocks noGrp="1" noChangeAspect="1"/>
          </p:cNvPicPr>
          <p:nvPr>
            <p:ph idx="1"/>
          </p:nvPr>
        </p:nvPicPr>
        <p:blipFill>
          <a:blip r:embed="rId2"/>
          <a:stretch>
            <a:fillRect/>
          </a:stretch>
        </p:blipFill>
        <p:spPr>
          <a:xfrm>
            <a:off x="6985953" y="2094753"/>
            <a:ext cx="4277807" cy="3760788"/>
          </a:xfrm>
        </p:spPr>
      </p:pic>
      <p:sp>
        <p:nvSpPr>
          <p:cNvPr id="7" name="TextBox 6">
            <a:extLst>
              <a:ext uri="{FF2B5EF4-FFF2-40B4-BE49-F238E27FC236}">
                <a16:creationId xmlns:a16="http://schemas.microsoft.com/office/drawing/2014/main" id="{E700463D-A749-4540-900D-918083BF75D6}"/>
              </a:ext>
            </a:extLst>
          </p:cNvPr>
          <p:cNvSpPr txBox="1"/>
          <p:nvPr/>
        </p:nvSpPr>
        <p:spPr>
          <a:xfrm>
            <a:off x="887713" y="2390097"/>
            <a:ext cx="6098240" cy="3170099"/>
          </a:xfrm>
          <a:prstGeom prst="rect">
            <a:avLst/>
          </a:prstGeom>
          <a:noFill/>
        </p:spPr>
        <p:txBody>
          <a:bodyPr wrap="square">
            <a:spAutoFit/>
          </a:bodyPr>
          <a:lstStyle/>
          <a:p>
            <a:r>
              <a:rPr lang="en-US" sz="2000" dirty="0">
                <a:latin typeface="Source Sans Pro" panose="020B0503030403020204" pitchFamily="34" charset="0"/>
                <a:ea typeface="Source Sans Pro" panose="020B0503030403020204" pitchFamily="34" charset="0"/>
              </a:rPr>
              <a:t>We have used 8 different algorithms and all are working very fine. The Score of each algorithms is above 0.8 0r 80%. The r2 Score (Accuracy) of each model is 85%+ except for Decision Tree Classifier (It has only 78% accuracy). Coming to the case of choosing best model, Random Forest Regressor turned out to be the one being most accurate compared from others followed by Gradient Boosting Regressor. The accuracy of Random Forest is 89% with a score of 0.98 which can be used to solve real world problems easily.</a:t>
            </a:r>
            <a:endParaRPr lang="en-IN" sz="2000"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736826595"/>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DDD3AE1-2E37-4711-A3AF-88BB1D81E301}"/>
              </a:ext>
            </a:extLst>
          </p:cNvPr>
          <p:cNvSpPr/>
          <p:nvPr/>
        </p:nvSpPr>
        <p:spPr>
          <a:xfrm>
            <a:off x="4584881" y="2805970"/>
            <a:ext cx="3022238" cy="923330"/>
          </a:xfrm>
          <a:prstGeom prst="rect">
            <a:avLst/>
          </a:prstGeom>
          <a:noFill/>
        </p:spPr>
        <p:txBody>
          <a:bodyPr wrap="none" lIns="91440" tIns="45720" rIns="91440" bIns="45720">
            <a:spAutoFit/>
            <a:scene3d>
              <a:camera prst="perspectiveFront"/>
              <a:lightRig rig="threePt" dir="t"/>
            </a:scene3d>
          </a:bodyPr>
          <a:lstStyle/>
          <a:p>
            <a:pPr algn="ctr"/>
            <a:r>
              <a:rPr lang="en-US" sz="5400" b="0" cap="none" spc="0" dirty="0">
                <a:ln w="57150">
                  <a:solidFill>
                    <a:schemeClr val="tx2">
                      <a:lumMod val="75000"/>
                      <a:lumOff val="25000"/>
                    </a:schemeClr>
                  </a:solidFill>
                </a:ln>
                <a:solidFill>
                  <a:schemeClr val="tx1"/>
                </a:solidFill>
                <a:effectLst>
                  <a:outerShdw blurRad="60007" dir="2000400" sy="-30000" kx="-800400" algn="bl" rotWithShape="0">
                    <a:prstClr val="black">
                      <a:alpha val="20000"/>
                    </a:prstClr>
                  </a:outerShdw>
                </a:effectLst>
              </a:rPr>
              <a:t>Thank</a:t>
            </a:r>
            <a:r>
              <a:rPr lang="en-US" sz="5400" b="0" cap="none" spc="0" dirty="0">
                <a:ln w="57150"/>
                <a:solidFill>
                  <a:schemeClr val="tx1"/>
                </a:solidFill>
                <a:effectLst>
                  <a:outerShdw blurRad="60007" dir="2000400" sy="-30000" kx="-800400" algn="bl" rotWithShape="0">
                    <a:prstClr val="black">
                      <a:alpha val="20000"/>
                    </a:prstClr>
                  </a:outerShdw>
                </a:effectLst>
              </a:rPr>
              <a:t> </a:t>
            </a:r>
            <a:r>
              <a:rPr lang="en-US" sz="5400" b="0" cap="none" spc="0" dirty="0">
                <a:ln w="57150">
                  <a:solidFill>
                    <a:schemeClr val="tx2">
                      <a:lumMod val="90000"/>
                      <a:lumOff val="10000"/>
                    </a:schemeClr>
                  </a:solidFill>
                </a:ln>
                <a:solidFill>
                  <a:schemeClr val="tx1"/>
                </a:solidFill>
                <a:effectLst>
                  <a:outerShdw blurRad="60007" dir="2000400" sy="-30000" kx="-800400" algn="bl" rotWithShape="0">
                    <a:prstClr val="black">
                      <a:alpha val="20000"/>
                    </a:prstClr>
                  </a:outerShdw>
                </a:effectLst>
              </a:rPr>
              <a:t>You</a:t>
            </a:r>
          </a:p>
        </p:txBody>
      </p:sp>
    </p:spTree>
    <p:extLst>
      <p:ext uri="{BB962C8B-B14F-4D97-AF65-F5344CB8AC3E}">
        <p14:creationId xmlns:p14="http://schemas.microsoft.com/office/powerpoint/2010/main" val="366881115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C1199-29D3-4B77-9BBB-6262721091BF}"/>
              </a:ext>
            </a:extLst>
          </p:cNvPr>
          <p:cNvSpPr>
            <a:spLocks noGrp="1"/>
          </p:cNvSpPr>
          <p:nvPr>
            <p:ph type="title"/>
          </p:nvPr>
        </p:nvSpPr>
        <p:spPr/>
        <p:txBody>
          <a:bodyPr/>
          <a:lstStyle/>
          <a:p>
            <a:r>
              <a:rPr lang="en-US" dirty="0"/>
              <a:t>Depending Factors</a:t>
            </a:r>
            <a:endParaRPr lang="en-IN" dirty="0"/>
          </a:p>
        </p:txBody>
      </p:sp>
      <p:sp>
        <p:nvSpPr>
          <p:cNvPr id="3" name="Content Placeholder 2">
            <a:extLst>
              <a:ext uri="{FF2B5EF4-FFF2-40B4-BE49-F238E27FC236}">
                <a16:creationId xmlns:a16="http://schemas.microsoft.com/office/drawing/2014/main" id="{4BA60DCD-1C56-4674-B48D-8C95BC782492}"/>
              </a:ext>
            </a:extLst>
          </p:cNvPr>
          <p:cNvSpPr>
            <a:spLocks noGrp="1"/>
          </p:cNvSpPr>
          <p:nvPr>
            <p:ph sz="half" idx="1"/>
          </p:nvPr>
        </p:nvSpPr>
        <p:spPr/>
        <p:txBody>
          <a:bodyPr/>
          <a:lstStyle/>
          <a:p>
            <a:r>
              <a:rPr lang="en-US" b="0" i="0" dirty="0">
                <a:solidFill>
                  <a:srgbClr val="3B3835"/>
                </a:solidFill>
                <a:effectLst/>
                <a:latin typeface="Source Sans Pro" panose="020B0503030403020204" pitchFamily="34" charset="0"/>
              </a:rPr>
              <a:t> They believe that it depends upon:</a:t>
            </a:r>
          </a:p>
          <a:p>
            <a:r>
              <a:rPr lang="en-US" b="0" i="0" dirty="0">
                <a:solidFill>
                  <a:srgbClr val="3B3835"/>
                </a:solidFill>
                <a:effectLst/>
                <a:latin typeface="Source Sans Pro" panose="020B0503030403020204" pitchFamily="34" charset="0"/>
              </a:rPr>
              <a:t> 1) The square foot area</a:t>
            </a:r>
          </a:p>
          <a:p>
            <a:r>
              <a:rPr lang="en-US" b="0" i="0" dirty="0">
                <a:solidFill>
                  <a:srgbClr val="3B3835"/>
                </a:solidFill>
                <a:effectLst/>
                <a:latin typeface="Source Sans Pro" panose="020B0503030403020204" pitchFamily="34" charset="0"/>
              </a:rPr>
              <a:t> 2) </a:t>
            </a:r>
            <a:r>
              <a:rPr lang="en-US" b="0" i="0" dirty="0" err="1">
                <a:solidFill>
                  <a:srgbClr val="3B3835"/>
                </a:solidFill>
                <a:effectLst/>
                <a:latin typeface="Source Sans Pro" panose="020B0503030403020204" pitchFamily="34" charset="0"/>
              </a:rPr>
              <a:t>Neighbourhood</a:t>
            </a:r>
            <a:r>
              <a:rPr lang="en-US" b="0" i="0" dirty="0">
                <a:solidFill>
                  <a:srgbClr val="3B3835"/>
                </a:solidFill>
                <a:effectLst/>
                <a:latin typeface="Source Sans Pro" panose="020B0503030403020204" pitchFamily="34" charset="0"/>
              </a:rPr>
              <a:t> </a:t>
            </a:r>
          </a:p>
          <a:p>
            <a:r>
              <a:rPr lang="en-US" b="0" i="0" dirty="0">
                <a:solidFill>
                  <a:srgbClr val="3B3835"/>
                </a:solidFill>
                <a:effectLst/>
                <a:latin typeface="Source Sans Pro" panose="020B0503030403020204" pitchFamily="34" charset="0"/>
              </a:rPr>
              <a:t>3) The no. of bedrooms </a:t>
            </a:r>
            <a:endParaRPr lang="en-IN" dirty="0"/>
          </a:p>
        </p:txBody>
      </p:sp>
      <p:sp>
        <p:nvSpPr>
          <p:cNvPr id="4" name="Content Placeholder 3">
            <a:extLst>
              <a:ext uri="{FF2B5EF4-FFF2-40B4-BE49-F238E27FC236}">
                <a16:creationId xmlns:a16="http://schemas.microsoft.com/office/drawing/2014/main" id="{9CEE6F69-F5B4-4C48-BB1E-458B6874DE42}"/>
              </a:ext>
            </a:extLst>
          </p:cNvPr>
          <p:cNvSpPr>
            <a:spLocks noGrp="1"/>
          </p:cNvSpPr>
          <p:nvPr>
            <p:ph sz="half" idx="2"/>
          </p:nvPr>
        </p:nvSpPr>
        <p:spPr/>
        <p:txBody>
          <a:bodyPr/>
          <a:lstStyle/>
          <a:p>
            <a:r>
              <a:rPr lang="en-US" b="0" i="0" dirty="0">
                <a:solidFill>
                  <a:srgbClr val="3B3835"/>
                </a:solidFill>
                <a:effectLst/>
                <a:latin typeface="Source Sans Pro" panose="020B0503030403020204" pitchFamily="34" charset="0"/>
              </a:rPr>
              <a:t>But it depends upon many factors also…..Such as:</a:t>
            </a:r>
          </a:p>
          <a:p>
            <a:r>
              <a:rPr lang="en-US" b="0" i="0" dirty="0">
                <a:solidFill>
                  <a:srgbClr val="3B3835"/>
                </a:solidFill>
                <a:effectLst/>
                <a:latin typeface="Source Sans Pro" panose="020B0503030403020204" pitchFamily="34" charset="0"/>
              </a:rPr>
              <a:t> 1) No. of </a:t>
            </a:r>
            <a:r>
              <a:rPr lang="en-US" b="0" i="0" dirty="0" err="1">
                <a:solidFill>
                  <a:srgbClr val="3B3835"/>
                </a:solidFill>
                <a:effectLst/>
                <a:latin typeface="Source Sans Pro" panose="020B0503030403020204" pitchFamily="34" charset="0"/>
              </a:rPr>
              <a:t>storeys</a:t>
            </a:r>
            <a:r>
              <a:rPr lang="en-US" b="0" i="0" dirty="0">
                <a:solidFill>
                  <a:srgbClr val="3B3835"/>
                </a:solidFill>
                <a:effectLst/>
                <a:latin typeface="Source Sans Pro" panose="020B0503030403020204" pitchFamily="34" charset="0"/>
              </a:rPr>
              <a:t>. </a:t>
            </a:r>
          </a:p>
          <a:p>
            <a:r>
              <a:rPr lang="en-US" b="0" i="0" dirty="0">
                <a:solidFill>
                  <a:srgbClr val="3B3835"/>
                </a:solidFill>
                <a:effectLst/>
                <a:latin typeface="Source Sans Pro" panose="020B0503030403020204" pitchFamily="34" charset="0"/>
              </a:rPr>
              <a:t>2) Area outside the house.</a:t>
            </a:r>
          </a:p>
          <a:p>
            <a:r>
              <a:rPr lang="en-US" b="0" i="0" dirty="0">
                <a:solidFill>
                  <a:srgbClr val="3B3835"/>
                </a:solidFill>
                <a:effectLst/>
                <a:latin typeface="Source Sans Pro" panose="020B0503030403020204" pitchFamily="34" charset="0"/>
              </a:rPr>
              <a:t> 3) Rooms on one floor.</a:t>
            </a:r>
            <a:endParaRPr lang="en-IN" dirty="0"/>
          </a:p>
        </p:txBody>
      </p:sp>
    </p:spTree>
    <p:extLst>
      <p:ext uri="{BB962C8B-B14F-4D97-AF65-F5344CB8AC3E}">
        <p14:creationId xmlns:p14="http://schemas.microsoft.com/office/powerpoint/2010/main" val="1625788840"/>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5E17B-6D49-40FA-83B9-BF38EEFA8194}"/>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2D22B9F5-E455-48F1-AB0F-DE2E2F246421}"/>
              </a:ext>
            </a:extLst>
          </p:cNvPr>
          <p:cNvSpPr>
            <a:spLocks noGrp="1"/>
          </p:cNvSpPr>
          <p:nvPr>
            <p:ph idx="1"/>
          </p:nvPr>
        </p:nvSpPr>
        <p:spPr/>
        <p:txBody>
          <a:bodyPr>
            <a:normAutofit lnSpcReduction="10000"/>
          </a:bodyPr>
          <a:lstStyle/>
          <a:p>
            <a:r>
              <a:rPr lang="en-US" dirty="0">
                <a:latin typeface="Source Sans Pro" panose="020B0503030403020204" pitchFamily="34" charset="0"/>
                <a:ea typeface="Source Sans Pro" panose="020B0503030403020204" pitchFamily="34" charset="0"/>
              </a:rPr>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 Our problem is related to one such housing company.</a:t>
            </a:r>
          </a:p>
          <a:p>
            <a:r>
              <a:rPr lang="en-US" dirty="0">
                <a:latin typeface="Source Sans Pro" panose="020B0503030403020204" pitchFamily="34" charset="0"/>
                <a:ea typeface="Source Sans Pro" panose="020B0503030403020204" pitchFamily="34" charset="0"/>
              </a:rPr>
              <a:t>Objective: To build a model to predict the house prices for a US based company named Surprise Housing.</a:t>
            </a:r>
            <a:endParaRPr lang="en-IN"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585308206"/>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9903A-97E4-4EB8-A178-105921A2D211}"/>
              </a:ext>
            </a:extLst>
          </p:cNvPr>
          <p:cNvSpPr>
            <a:spLocks noGrp="1"/>
          </p:cNvSpPr>
          <p:nvPr>
            <p:ph type="title"/>
          </p:nvPr>
        </p:nvSpPr>
        <p:spPr/>
        <p:txBody>
          <a:bodyPr/>
          <a:lstStyle/>
          <a:p>
            <a:r>
              <a:rPr lang="en-US" dirty="0"/>
              <a:t>Flow Chart</a:t>
            </a:r>
            <a:endParaRPr lang="en-IN" dirty="0"/>
          </a:p>
        </p:txBody>
      </p:sp>
      <p:sp>
        <p:nvSpPr>
          <p:cNvPr id="3" name="Content Placeholder 2">
            <a:extLst>
              <a:ext uri="{FF2B5EF4-FFF2-40B4-BE49-F238E27FC236}">
                <a16:creationId xmlns:a16="http://schemas.microsoft.com/office/drawing/2014/main" id="{3A16E4C5-05AE-4402-BE18-DE4C434739DA}"/>
              </a:ext>
            </a:extLst>
          </p:cNvPr>
          <p:cNvSpPr>
            <a:spLocks noGrp="1"/>
          </p:cNvSpPr>
          <p:nvPr>
            <p:ph idx="1"/>
          </p:nvPr>
        </p:nvSpPr>
        <p:spPr/>
        <p:txBody>
          <a:bodyPr/>
          <a:lstStyle/>
          <a:p>
            <a:r>
              <a:rPr lang="en-US" dirty="0"/>
              <a:t> </a:t>
            </a:r>
            <a:endParaRPr lang="en-IN" dirty="0"/>
          </a:p>
        </p:txBody>
      </p:sp>
      <p:graphicFrame>
        <p:nvGraphicFramePr>
          <p:cNvPr id="7" name="Diagram 6">
            <a:extLst>
              <a:ext uri="{FF2B5EF4-FFF2-40B4-BE49-F238E27FC236}">
                <a16:creationId xmlns:a16="http://schemas.microsoft.com/office/drawing/2014/main" id="{CB3A05EF-EF3E-44F3-A51E-69AF619FB838}"/>
              </a:ext>
            </a:extLst>
          </p:cNvPr>
          <p:cNvGraphicFramePr/>
          <p:nvPr>
            <p:extLst>
              <p:ext uri="{D42A27DB-BD31-4B8C-83A1-F6EECF244321}">
                <p14:modId xmlns:p14="http://schemas.microsoft.com/office/powerpoint/2010/main" val="3277339551"/>
              </p:ext>
            </p:extLst>
          </p:nvPr>
        </p:nvGraphicFramePr>
        <p:xfrm>
          <a:off x="1564640" y="2256118"/>
          <a:ext cx="9123680" cy="30124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76445840"/>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19433-2F02-4693-A471-B5884260D4BD}"/>
              </a:ext>
            </a:extLst>
          </p:cNvPr>
          <p:cNvSpPr>
            <a:spLocks noGrp="1"/>
          </p:cNvSpPr>
          <p:nvPr>
            <p:ph type="title"/>
          </p:nvPr>
        </p:nvSpPr>
        <p:spPr/>
        <p:txBody>
          <a:bodyPr/>
          <a:lstStyle/>
          <a:p>
            <a:r>
              <a:rPr lang="en-US" dirty="0"/>
              <a:t>Data Reading</a:t>
            </a:r>
            <a:endParaRPr lang="en-IN" dirty="0"/>
          </a:p>
        </p:txBody>
      </p:sp>
      <p:sp>
        <p:nvSpPr>
          <p:cNvPr id="3" name="Content Placeholder 2">
            <a:extLst>
              <a:ext uri="{FF2B5EF4-FFF2-40B4-BE49-F238E27FC236}">
                <a16:creationId xmlns:a16="http://schemas.microsoft.com/office/drawing/2014/main" id="{E249BBF9-EFA1-4BF5-875B-31E467C96D26}"/>
              </a:ext>
            </a:extLst>
          </p:cNvPr>
          <p:cNvSpPr>
            <a:spLocks noGrp="1"/>
          </p:cNvSpPr>
          <p:nvPr>
            <p:ph idx="1"/>
          </p:nvPr>
        </p:nvSpPr>
        <p:spPr/>
        <p:txBody>
          <a:bodyPr/>
          <a:lstStyle/>
          <a:p>
            <a:r>
              <a:rPr lang="en-US" dirty="0">
                <a:latin typeface="Source Sans Pro" panose="020B0503030403020204" pitchFamily="34" charset="0"/>
                <a:ea typeface="Source Sans Pro" panose="020B0503030403020204" pitchFamily="34" charset="0"/>
              </a:rPr>
              <a:t>Training Dataset: The preparation information comprises of 1,168 instances of houses with 81 highlights portraying each part of the house. We are given sale prices (labels) for each house. The preparation information is what we will use to "instruct" our models.</a:t>
            </a:r>
          </a:p>
          <a:p>
            <a:r>
              <a:rPr lang="en-US" dirty="0">
                <a:latin typeface="Source Sans Pro" panose="020B0503030403020204" pitchFamily="34" charset="0"/>
                <a:ea typeface="Source Sans Pro" panose="020B0503030403020204" pitchFamily="34" charset="0"/>
              </a:rPr>
              <a:t> Testing Dataset: The test informational collection comprises of 292 models with similar number of highlights as the preparation information. Our test informational collection prohibits the deal cost since this is the thing we are attempting to anticipate. When our models have been constructed we will run the best one on the test dataset</a:t>
            </a:r>
            <a:r>
              <a:rPr lang="en-US" dirty="0"/>
              <a:t>.</a:t>
            </a:r>
            <a:endParaRPr lang="en-IN" dirty="0"/>
          </a:p>
        </p:txBody>
      </p:sp>
    </p:spTree>
    <p:extLst>
      <p:ext uri="{BB962C8B-B14F-4D97-AF65-F5344CB8AC3E}">
        <p14:creationId xmlns:p14="http://schemas.microsoft.com/office/powerpoint/2010/main" val="2467993109"/>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5288A-DD12-431C-B356-258CD88D1470}"/>
              </a:ext>
            </a:extLst>
          </p:cNvPr>
          <p:cNvSpPr>
            <a:spLocks noGrp="1"/>
          </p:cNvSpPr>
          <p:nvPr>
            <p:ph type="title"/>
          </p:nvPr>
        </p:nvSpPr>
        <p:spPr/>
        <p:txBody>
          <a:bodyPr/>
          <a:lstStyle/>
          <a:p>
            <a:r>
              <a:rPr lang="en-US" dirty="0"/>
              <a:t>Data Cleaning</a:t>
            </a:r>
            <a:endParaRPr lang="en-IN" dirty="0"/>
          </a:p>
        </p:txBody>
      </p:sp>
      <p:sp>
        <p:nvSpPr>
          <p:cNvPr id="3" name="Content Placeholder 2">
            <a:extLst>
              <a:ext uri="{FF2B5EF4-FFF2-40B4-BE49-F238E27FC236}">
                <a16:creationId xmlns:a16="http://schemas.microsoft.com/office/drawing/2014/main" id="{A0394B4F-EE3E-4FC9-9EBA-508FE2FC6C6B}"/>
              </a:ext>
            </a:extLst>
          </p:cNvPr>
          <p:cNvSpPr>
            <a:spLocks noGrp="1"/>
          </p:cNvSpPr>
          <p:nvPr>
            <p:ph idx="1"/>
          </p:nvPr>
        </p:nvSpPr>
        <p:spPr>
          <a:xfrm>
            <a:off x="1097280" y="1879601"/>
            <a:ext cx="10058400" cy="3760891"/>
          </a:xfrm>
        </p:spPr>
        <p:txBody>
          <a:bodyPr>
            <a:noAutofit/>
          </a:bodyPr>
          <a:lstStyle/>
          <a:p>
            <a:r>
              <a:rPr lang="en-US" dirty="0">
                <a:latin typeface="Source Sans Pro" panose="020B0503030403020204" pitchFamily="34" charset="0"/>
                <a:ea typeface="Source Sans Pro" panose="020B0503030403020204" pitchFamily="34" charset="0"/>
              </a:rPr>
              <a:t>Generally speaking, machine learning projects follow the same process. Data ingestion, data cleaning, exploratory data analysis, feature engineering and finally machine learning. I started by removing duplicates from the data, checked for missing or </a:t>
            </a:r>
            <a:r>
              <a:rPr lang="en-US" dirty="0" err="1">
                <a:latin typeface="Source Sans Pro" panose="020B0503030403020204" pitchFamily="34" charset="0"/>
                <a:ea typeface="Source Sans Pro" panose="020B0503030403020204" pitchFamily="34" charset="0"/>
              </a:rPr>
              <a:t>NaN</a:t>
            </a:r>
            <a:r>
              <a:rPr lang="en-US" dirty="0">
                <a:latin typeface="Source Sans Pro" panose="020B0503030403020204" pitchFamily="34" charset="0"/>
                <a:ea typeface="Source Sans Pro" panose="020B0503030403020204" pitchFamily="34" charset="0"/>
              </a:rPr>
              <a:t> values. It’s important to check for </a:t>
            </a:r>
            <a:r>
              <a:rPr lang="en-US" dirty="0" err="1">
                <a:latin typeface="Source Sans Pro" panose="020B0503030403020204" pitchFamily="34" charset="0"/>
                <a:ea typeface="Source Sans Pro" panose="020B0503030403020204" pitchFamily="34" charset="0"/>
              </a:rPr>
              <a:t>NaNs</a:t>
            </a:r>
            <a:r>
              <a:rPr lang="en-IN" dirty="0">
                <a:latin typeface="Source Sans Pro" panose="020B0503030403020204" pitchFamily="34" charset="0"/>
                <a:ea typeface="Source Sans Pro" panose="020B0503030403020204" pitchFamily="34" charset="0"/>
              </a:rPr>
              <a:t>.</a:t>
            </a:r>
          </a:p>
          <a:p>
            <a:r>
              <a:rPr lang="en-US" dirty="0">
                <a:latin typeface="Source Sans Pro" panose="020B0503030403020204" pitchFamily="34" charset="0"/>
                <a:ea typeface="Source Sans Pro" panose="020B0503030403020204" pitchFamily="34" charset="0"/>
              </a:rPr>
              <a:t>There are a lot of categorical variables that are marked as N/A when a feature of the house is nonexistent. I identified all the cases where this was happening across the training and test data and replaced the N/As with something more descriptive. N/As can cause errors with machine learning later down the line so get rid of them. </a:t>
            </a:r>
          </a:p>
          <a:p>
            <a:r>
              <a:rPr lang="en-US" dirty="0">
                <a:latin typeface="Source Sans Pro" panose="020B0503030403020204" pitchFamily="34" charset="0"/>
                <a:ea typeface="Source Sans Pro" panose="020B0503030403020204" pitchFamily="34" charset="0"/>
              </a:rPr>
              <a:t>The data consisted of many null values, outliers and skewness. I have dropped all the features with 60%+ missing values. Removed the outliers for training dataset having </a:t>
            </a:r>
            <a:r>
              <a:rPr lang="en-US" dirty="0" err="1">
                <a:latin typeface="Source Sans Pro" panose="020B0503030403020204" pitchFamily="34" charset="0"/>
                <a:ea typeface="Source Sans Pro" panose="020B0503030403020204" pitchFamily="34" charset="0"/>
              </a:rPr>
              <a:t>zscore</a:t>
            </a:r>
            <a:r>
              <a:rPr lang="en-US" dirty="0">
                <a:latin typeface="Source Sans Pro" panose="020B0503030403020204" pitchFamily="34" charset="0"/>
                <a:ea typeface="Source Sans Pro" panose="020B0503030403020204" pitchFamily="34" charset="0"/>
              </a:rPr>
              <a:t> more than 4 and treated the skewness of all numerical columns using log transformation and power transformation techniques.</a:t>
            </a:r>
          </a:p>
        </p:txBody>
      </p:sp>
    </p:spTree>
    <p:extLst>
      <p:ext uri="{BB962C8B-B14F-4D97-AF65-F5344CB8AC3E}">
        <p14:creationId xmlns:p14="http://schemas.microsoft.com/office/powerpoint/2010/main" val="2318632172"/>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C535F-4C86-4519-837B-2525533BAC06}"/>
              </a:ext>
            </a:extLst>
          </p:cNvPr>
          <p:cNvSpPr>
            <a:spLocks noGrp="1"/>
          </p:cNvSpPr>
          <p:nvPr>
            <p:ph type="title"/>
          </p:nvPr>
        </p:nvSpPr>
        <p:spPr/>
        <p:txBody>
          <a:bodyPr/>
          <a:lstStyle/>
          <a:p>
            <a:r>
              <a:rPr lang="en-US" dirty="0"/>
              <a:t>Visualization</a:t>
            </a:r>
            <a:endParaRPr lang="en-IN" dirty="0"/>
          </a:p>
        </p:txBody>
      </p:sp>
      <p:pic>
        <p:nvPicPr>
          <p:cNvPr id="5" name="Content Placeholder 4">
            <a:extLst>
              <a:ext uri="{FF2B5EF4-FFF2-40B4-BE49-F238E27FC236}">
                <a16:creationId xmlns:a16="http://schemas.microsoft.com/office/drawing/2014/main" id="{2A02DFA3-D2D2-4D59-B537-9157918AEF60}"/>
              </a:ext>
            </a:extLst>
          </p:cNvPr>
          <p:cNvPicPr>
            <a:picLocks noGrp="1" noChangeAspect="1"/>
          </p:cNvPicPr>
          <p:nvPr>
            <p:ph idx="1"/>
          </p:nvPr>
        </p:nvPicPr>
        <p:blipFill>
          <a:blip r:embed="rId2"/>
          <a:stretch>
            <a:fillRect/>
          </a:stretch>
        </p:blipFill>
        <p:spPr>
          <a:xfrm>
            <a:off x="6893857" y="211990"/>
            <a:ext cx="5082989" cy="5815199"/>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6" name="TextBox 5">
            <a:extLst>
              <a:ext uri="{FF2B5EF4-FFF2-40B4-BE49-F238E27FC236}">
                <a16:creationId xmlns:a16="http://schemas.microsoft.com/office/drawing/2014/main" id="{2B2B19F3-8434-48D8-A99A-5CCA4DDA41AE}"/>
              </a:ext>
            </a:extLst>
          </p:cNvPr>
          <p:cNvSpPr txBox="1"/>
          <p:nvPr/>
        </p:nvSpPr>
        <p:spPr>
          <a:xfrm>
            <a:off x="1250576" y="3267635"/>
            <a:ext cx="5082989" cy="1631216"/>
          </a:xfrm>
          <a:prstGeom prst="rect">
            <a:avLst/>
          </a:prstGeom>
          <a:noFill/>
        </p:spPr>
        <p:txBody>
          <a:bodyPr wrap="square" rtlCol="0">
            <a:spAutoFit/>
          </a:bodyPr>
          <a:lstStyle/>
          <a:p>
            <a:r>
              <a:rPr lang="en-US" sz="2000" dirty="0">
                <a:latin typeface="Source Sans Pro" panose="020B0503030403020204" pitchFamily="34" charset="0"/>
                <a:ea typeface="Source Sans Pro" panose="020B0503030403020204" pitchFamily="34" charset="0"/>
              </a:rPr>
              <a:t>The box plot gives us the values of Quartiles, Inter Quartile Range and median of the data. </a:t>
            </a:r>
          </a:p>
          <a:p>
            <a:endParaRPr lang="en-US" sz="2000" dirty="0">
              <a:latin typeface="Source Sans Pro" panose="020B0503030403020204" pitchFamily="34" charset="0"/>
              <a:ea typeface="Source Sans Pro" panose="020B0503030403020204" pitchFamily="34" charset="0"/>
            </a:endParaRPr>
          </a:p>
          <a:p>
            <a:r>
              <a:rPr lang="en-US" sz="2000" dirty="0">
                <a:latin typeface="Source Sans Pro" panose="020B0503030403020204" pitchFamily="34" charset="0"/>
                <a:ea typeface="Source Sans Pro" panose="020B0503030403020204" pitchFamily="34" charset="0"/>
              </a:rPr>
              <a:t>It also tells us about the outliers in that particular feature. </a:t>
            </a:r>
            <a:endParaRPr lang="en-IN" sz="2000" dirty="0">
              <a:latin typeface="Source Sans Pro" panose="020B0503030403020204" pitchFamily="34" charset="0"/>
              <a:ea typeface="Source Sans Pro" panose="020B0503030403020204" pitchFamily="34" charset="0"/>
            </a:endParaRPr>
          </a:p>
        </p:txBody>
      </p:sp>
      <p:sp>
        <p:nvSpPr>
          <p:cNvPr id="7" name="TextBox 6">
            <a:extLst>
              <a:ext uri="{FF2B5EF4-FFF2-40B4-BE49-F238E27FC236}">
                <a16:creationId xmlns:a16="http://schemas.microsoft.com/office/drawing/2014/main" id="{5A55F51F-45AB-4590-A2A5-94CAE9BAAB85}"/>
              </a:ext>
            </a:extLst>
          </p:cNvPr>
          <p:cNvSpPr txBox="1"/>
          <p:nvPr/>
        </p:nvSpPr>
        <p:spPr>
          <a:xfrm>
            <a:off x="1250576" y="2366682"/>
            <a:ext cx="3289986" cy="461665"/>
          </a:xfrm>
          <a:prstGeom prst="rect">
            <a:avLst/>
          </a:prstGeom>
          <a:noFill/>
        </p:spPr>
        <p:txBody>
          <a:bodyPr wrap="square" rtlCol="0">
            <a:spAutoFit/>
          </a:bodyPr>
          <a:lstStyle/>
          <a:p>
            <a:r>
              <a:rPr lang="en-US" sz="2400" dirty="0">
                <a:latin typeface="Source Sans Pro" panose="020B0503030403020204" pitchFamily="34" charset="0"/>
                <a:ea typeface="Source Sans Pro" panose="020B0503030403020204" pitchFamily="34" charset="0"/>
              </a:rPr>
              <a:t>1. Box Plot</a:t>
            </a:r>
            <a:endParaRPr lang="en-IN" sz="2400"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352396228"/>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44D7A-B388-4B03-9E56-802918008662}"/>
              </a:ext>
            </a:extLst>
          </p:cNvPr>
          <p:cNvSpPr>
            <a:spLocks noGrp="1"/>
          </p:cNvSpPr>
          <p:nvPr>
            <p:ph type="title"/>
          </p:nvPr>
        </p:nvSpPr>
        <p:spPr/>
        <p:txBody>
          <a:bodyPr/>
          <a:lstStyle/>
          <a:p>
            <a:r>
              <a:rPr lang="en-US" dirty="0"/>
              <a:t>Visualization</a:t>
            </a:r>
            <a:endParaRPr lang="en-IN" dirty="0"/>
          </a:p>
        </p:txBody>
      </p:sp>
      <p:sp>
        <p:nvSpPr>
          <p:cNvPr id="3" name="Content Placeholder 2">
            <a:extLst>
              <a:ext uri="{FF2B5EF4-FFF2-40B4-BE49-F238E27FC236}">
                <a16:creationId xmlns:a16="http://schemas.microsoft.com/office/drawing/2014/main" id="{82731174-474D-4BD6-B3ED-5D7A0263C1BB}"/>
              </a:ext>
            </a:extLst>
          </p:cNvPr>
          <p:cNvSpPr>
            <a:spLocks noGrp="1"/>
          </p:cNvSpPr>
          <p:nvPr>
            <p:ph idx="1"/>
          </p:nvPr>
        </p:nvSpPr>
        <p:spPr>
          <a:xfrm>
            <a:off x="389068" y="2511612"/>
            <a:ext cx="5706932" cy="3760891"/>
          </a:xfrm>
        </p:spPr>
        <p:txBody>
          <a:bodyPr/>
          <a:lstStyle/>
          <a:p>
            <a:r>
              <a:rPr lang="en-US" sz="2400" dirty="0">
                <a:latin typeface="Source Sans Pro" panose="020B0503030403020204" pitchFamily="34" charset="0"/>
                <a:ea typeface="Source Sans Pro" panose="020B0503030403020204" pitchFamily="34" charset="0"/>
              </a:rPr>
              <a:t>2. Distribution Plot</a:t>
            </a:r>
          </a:p>
          <a:p>
            <a:r>
              <a:rPr lang="en-US" b="0" i="0" dirty="0">
                <a:solidFill>
                  <a:srgbClr val="666666"/>
                </a:solidFill>
                <a:effectLst/>
                <a:latin typeface="Source Sans Pro" panose="020B0503030403020204" pitchFamily="34" charset="0"/>
                <a:ea typeface="Source Sans Pro" panose="020B0503030403020204" pitchFamily="34" charset="0"/>
              </a:rPr>
              <a:t>A </a:t>
            </a:r>
            <a:r>
              <a:rPr lang="en-US" b="0" i="0" dirty="0" err="1">
                <a:solidFill>
                  <a:srgbClr val="666666"/>
                </a:solidFill>
                <a:effectLst/>
                <a:latin typeface="Source Sans Pro" panose="020B0503030403020204" pitchFamily="34" charset="0"/>
                <a:ea typeface="Source Sans Pro" panose="020B0503030403020204" pitchFamily="34" charset="0"/>
              </a:rPr>
              <a:t>Distplot</a:t>
            </a:r>
            <a:r>
              <a:rPr lang="en-US" b="0" i="0" dirty="0">
                <a:solidFill>
                  <a:srgbClr val="666666"/>
                </a:solidFill>
                <a:effectLst/>
                <a:latin typeface="Source Sans Pro" panose="020B0503030403020204" pitchFamily="34" charset="0"/>
                <a:ea typeface="Source Sans Pro" panose="020B0503030403020204" pitchFamily="34" charset="0"/>
              </a:rPr>
              <a:t> or distribution plot,</a:t>
            </a:r>
            <a:r>
              <a:rPr lang="en-US" b="1" i="0" dirty="0">
                <a:solidFill>
                  <a:srgbClr val="666666"/>
                </a:solidFill>
                <a:effectLst/>
                <a:latin typeface="Source Sans Pro" panose="020B0503030403020204" pitchFamily="34" charset="0"/>
                <a:ea typeface="Source Sans Pro" panose="020B0503030403020204" pitchFamily="34" charset="0"/>
              </a:rPr>
              <a:t> depicts the variation in the data distribution</a:t>
            </a:r>
            <a:r>
              <a:rPr lang="en-US" b="0" i="0" dirty="0">
                <a:solidFill>
                  <a:srgbClr val="666666"/>
                </a:solidFill>
                <a:effectLst/>
                <a:latin typeface="Source Sans Pro" panose="020B0503030403020204" pitchFamily="34" charset="0"/>
                <a:ea typeface="Source Sans Pro" panose="020B0503030403020204" pitchFamily="34" charset="0"/>
              </a:rPr>
              <a:t>. Seaborn </a:t>
            </a:r>
            <a:r>
              <a:rPr lang="en-US" b="0" i="0" dirty="0" err="1">
                <a:solidFill>
                  <a:srgbClr val="666666"/>
                </a:solidFill>
                <a:effectLst/>
                <a:latin typeface="Source Sans Pro" panose="020B0503030403020204" pitchFamily="34" charset="0"/>
                <a:ea typeface="Source Sans Pro" panose="020B0503030403020204" pitchFamily="34" charset="0"/>
              </a:rPr>
              <a:t>Distplot</a:t>
            </a:r>
            <a:r>
              <a:rPr lang="en-US" b="0" i="0" dirty="0">
                <a:solidFill>
                  <a:srgbClr val="666666"/>
                </a:solidFill>
                <a:effectLst/>
                <a:latin typeface="Source Sans Pro" panose="020B0503030403020204" pitchFamily="34" charset="0"/>
                <a:ea typeface="Source Sans Pro" panose="020B0503030403020204" pitchFamily="34" charset="0"/>
              </a:rPr>
              <a:t> represents the overall distribution of continuous data variables.</a:t>
            </a:r>
            <a:endParaRPr lang="en-IN" dirty="0">
              <a:latin typeface="Source Sans Pro" panose="020B0503030403020204" pitchFamily="34" charset="0"/>
              <a:ea typeface="Source Sans Pro" panose="020B0503030403020204" pitchFamily="34" charset="0"/>
            </a:endParaRPr>
          </a:p>
        </p:txBody>
      </p:sp>
      <p:pic>
        <p:nvPicPr>
          <p:cNvPr id="5" name="Picture 4">
            <a:extLst>
              <a:ext uri="{FF2B5EF4-FFF2-40B4-BE49-F238E27FC236}">
                <a16:creationId xmlns:a16="http://schemas.microsoft.com/office/drawing/2014/main" id="{5566A0FA-7E41-48FD-A059-C8E0E9423D39}"/>
              </a:ext>
            </a:extLst>
          </p:cNvPr>
          <p:cNvPicPr>
            <a:picLocks noChangeAspect="1"/>
          </p:cNvPicPr>
          <p:nvPr/>
        </p:nvPicPr>
        <p:blipFill>
          <a:blip r:embed="rId2"/>
          <a:stretch>
            <a:fillRect/>
          </a:stretch>
        </p:blipFill>
        <p:spPr>
          <a:xfrm>
            <a:off x="6314740" y="504814"/>
            <a:ext cx="5706932" cy="5317762"/>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022681275"/>
      </p:ext>
    </p:extLst>
  </p:cSld>
  <p:clrMapOvr>
    <a:masterClrMapping/>
  </p:clrMapOvr>
  <p:transition spd="slow">
    <p:wipe/>
  </p:transition>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2.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{0F18FFF3-6007-4C9E-8F37-1AC8BAF937E7}tf11437505_win32</Template>
  <TotalTime>123</TotalTime>
  <Words>987</Words>
  <Application>Microsoft Office PowerPoint</Application>
  <PresentationFormat>Widescreen</PresentationFormat>
  <Paragraphs>91</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Calibri</vt:lpstr>
      <vt:lpstr>Georgia Pro Cond Light</vt:lpstr>
      <vt:lpstr>Helvetica Neue</vt:lpstr>
      <vt:lpstr>Source Sans Pro</vt:lpstr>
      <vt:lpstr>Speak Pro</vt:lpstr>
      <vt:lpstr>RetrospectVTI</vt:lpstr>
      <vt:lpstr>House Price Prediction</vt:lpstr>
      <vt:lpstr>Introduction</vt:lpstr>
      <vt:lpstr>Depending Factors</vt:lpstr>
      <vt:lpstr>Problem Statement</vt:lpstr>
      <vt:lpstr>Flow Chart</vt:lpstr>
      <vt:lpstr>Data Reading</vt:lpstr>
      <vt:lpstr>Data Cleaning</vt:lpstr>
      <vt:lpstr>Visualization</vt:lpstr>
      <vt:lpstr>Visualization</vt:lpstr>
      <vt:lpstr>Visualization</vt:lpstr>
      <vt:lpstr>Visualization</vt:lpstr>
      <vt:lpstr>Visualization</vt:lpstr>
      <vt:lpstr>   EDA</vt:lpstr>
      <vt:lpstr>Model Building</vt:lpstr>
      <vt:lpstr>1. Linear Regression</vt:lpstr>
      <vt:lpstr>2. Ridge Regression</vt:lpstr>
      <vt:lpstr>3. Elastic Net</vt:lpstr>
      <vt:lpstr>4. SGD Regressor</vt:lpstr>
      <vt:lpstr>5. K Neighbors Regressor</vt:lpstr>
      <vt:lpstr>6. Decision Tree Regressor</vt:lpstr>
      <vt:lpstr>7. Random Forest Regressor</vt:lpstr>
      <vt:lpstr>8. Gradient Boosting Regressor</vt:lpstr>
      <vt:lpstr>Cross Validation Score</vt:lpstr>
      <vt:lpstr>Hyper Parameter Tuning</vt:lpstr>
      <vt:lpstr>Prediction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Price Prediction</dc:title>
  <dc:creator>Hinalseth@outlook.com</dc:creator>
  <cp:lastModifiedBy>Jai Mata Di</cp:lastModifiedBy>
  <cp:revision>2</cp:revision>
  <dcterms:created xsi:type="dcterms:W3CDTF">2022-02-05T19:55:05Z</dcterms:created>
  <dcterms:modified xsi:type="dcterms:W3CDTF">2022-03-16T15:54:43Z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