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D80B1C-B9C3-44F4-B2EE-C32FECBB34E4}" type="datetimeFigureOut">
              <a:rPr lang="ta-IN" smtClean="0"/>
              <a:t>04-04-2020</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A4E878AE-2A6D-4CC6-AB85-B609835358CF}" type="slidenum">
              <a:rPr lang="ta-IN" smtClean="0"/>
              <a:t>‹#›</a:t>
            </a:fld>
            <a:endParaRPr lang="ta-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D80B1C-B9C3-44F4-B2EE-C32FECBB34E4}" type="datetimeFigureOut">
              <a:rPr lang="ta-IN" smtClean="0"/>
              <a:t>04-04-2020</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A4E878AE-2A6D-4CC6-AB85-B609835358CF}"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D80B1C-B9C3-44F4-B2EE-C32FECBB34E4}" type="datetimeFigureOut">
              <a:rPr lang="ta-IN" smtClean="0"/>
              <a:t>04-04-2020</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A4E878AE-2A6D-4CC6-AB85-B609835358CF}"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D80B1C-B9C3-44F4-B2EE-C32FECBB34E4}" type="datetimeFigureOut">
              <a:rPr lang="ta-IN" smtClean="0"/>
              <a:t>04-04-2020</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A4E878AE-2A6D-4CC6-AB85-B609835358CF}"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D80B1C-B9C3-44F4-B2EE-C32FECBB34E4}" type="datetimeFigureOut">
              <a:rPr lang="ta-IN" smtClean="0"/>
              <a:t>04-04-2020</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A4E878AE-2A6D-4CC6-AB85-B609835358CF}" type="slidenum">
              <a:rPr lang="ta-IN" smtClean="0"/>
              <a:t>‹#›</a:t>
            </a:fld>
            <a:endParaRPr lang="ta-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D80B1C-B9C3-44F4-B2EE-C32FECBB34E4}" type="datetimeFigureOut">
              <a:rPr lang="ta-IN" smtClean="0"/>
              <a:t>04-04-2020</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A4E878AE-2A6D-4CC6-AB85-B609835358CF}"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D80B1C-B9C3-44F4-B2EE-C32FECBB34E4}" type="datetimeFigureOut">
              <a:rPr lang="ta-IN" smtClean="0"/>
              <a:t>04-04-2020</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A4E878AE-2A6D-4CC6-AB85-B609835358CF}"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D80B1C-B9C3-44F4-B2EE-C32FECBB34E4}" type="datetimeFigureOut">
              <a:rPr lang="ta-IN" smtClean="0"/>
              <a:t>04-04-2020</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A4E878AE-2A6D-4CC6-AB85-B609835358CF}"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80B1C-B9C3-44F4-B2EE-C32FECBB34E4}" type="datetimeFigureOut">
              <a:rPr lang="ta-IN" smtClean="0"/>
              <a:t>04-04-2020</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A4E878AE-2A6D-4CC6-AB85-B609835358CF}" type="slidenum">
              <a:rPr lang="ta-IN" smtClean="0"/>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80B1C-B9C3-44F4-B2EE-C32FECBB34E4}" type="datetimeFigureOut">
              <a:rPr lang="ta-IN" smtClean="0"/>
              <a:t>04-04-2020</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A4E878AE-2A6D-4CC6-AB85-B609835358CF}" type="slidenum">
              <a:rPr lang="ta-IN" smtClean="0"/>
              <a:t>‹#›</a:t>
            </a:fld>
            <a:endParaRPr lang="ta-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7D80B1C-B9C3-44F4-B2EE-C32FECBB34E4}" type="datetimeFigureOut">
              <a:rPr lang="ta-IN" smtClean="0"/>
              <a:t>04-04-2020</a:t>
            </a:fld>
            <a:endParaRPr lang="ta-IN"/>
          </a:p>
        </p:txBody>
      </p:sp>
      <p:sp>
        <p:nvSpPr>
          <p:cNvPr id="9" name="Slide Number Placeholder 8"/>
          <p:cNvSpPr>
            <a:spLocks noGrp="1"/>
          </p:cNvSpPr>
          <p:nvPr>
            <p:ph type="sldNum" sz="quarter" idx="11"/>
          </p:nvPr>
        </p:nvSpPr>
        <p:spPr/>
        <p:txBody>
          <a:bodyPr/>
          <a:lstStyle/>
          <a:p>
            <a:fld id="{A4E878AE-2A6D-4CC6-AB85-B609835358CF}" type="slidenum">
              <a:rPr lang="ta-IN" smtClean="0"/>
              <a:t>‹#›</a:t>
            </a:fld>
            <a:endParaRPr lang="ta-IN"/>
          </a:p>
        </p:txBody>
      </p:sp>
      <p:sp>
        <p:nvSpPr>
          <p:cNvPr id="10" name="Footer Placeholder 9"/>
          <p:cNvSpPr>
            <a:spLocks noGrp="1"/>
          </p:cNvSpPr>
          <p:nvPr>
            <p:ph type="ftr" sz="quarter" idx="12"/>
          </p:nvPr>
        </p:nvSpPr>
        <p:spPr/>
        <p:txBody>
          <a:bodyPr/>
          <a:lstStyle/>
          <a:p>
            <a:endParaRPr lang="ta-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4E878AE-2A6D-4CC6-AB85-B609835358CF}" type="slidenum">
              <a:rPr lang="ta-IN" smtClean="0"/>
              <a:t>‹#›</a:t>
            </a:fld>
            <a:endParaRPr lang="ta-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ta-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7D80B1C-B9C3-44F4-B2EE-C32FECBB34E4}" type="datetimeFigureOut">
              <a:rPr lang="ta-IN" smtClean="0"/>
              <a:t>04-04-2020</a:t>
            </a:fld>
            <a:endParaRPr lang="ta-IN"/>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ensusindia.gov.in/pca/pcadata/Houselisting-housing-TM.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589"/>
            <a:ext cx="7772400" cy="3600451"/>
          </a:xfrm>
        </p:spPr>
        <p:txBody>
          <a:bodyPr>
            <a:normAutofit fontScale="90000"/>
          </a:bodyPr>
          <a:lstStyle/>
          <a:p>
            <a:r>
              <a:rPr lang="en-US" b="1" cap="small" dirty="0"/>
              <a:t>Restaurant Venues Clustering in Chennai City using Foursquare &amp; Population data</a:t>
            </a:r>
            <a:endParaRPr lang="ta-IN" dirty="0"/>
          </a:p>
        </p:txBody>
      </p:sp>
      <p:sp>
        <p:nvSpPr>
          <p:cNvPr id="3" name="Subtitle 2"/>
          <p:cNvSpPr>
            <a:spLocks noGrp="1"/>
          </p:cNvSpPr>
          <p:nvPr>
            <p:ph type="subTitle" idx="1"/>
          </p:nvPr>
        </p:nvSpPr>
        <p:spPr/>
        <p:txBody>
          <a:bodyPr>
            <a:noAutofit/>
          </a:bodyPr>
          <a:lstStyle/>
          <a:p>
            <a:r>
              <a:rPr lang="en-US" sz="3200" dirty="0" smtClean="0"/>
              <a:t>By </a:t>
            </a:r>
          </a:p>
          <a:p>
            <a:r>
              <a:rPr lang="en-US" sz="3200" dirty="0" err="1" smtClean="0"/>
              <a:t>Prabhakaran</a:t>
            </a:r>
            <a:r>
              <a:rPr lang="en-US" sz="3200" dirty="0" smtClean="0"/>
              <a:t> </a:t>
            </a:r>
            <a:r>
              <a:rPr lang="en-US" sz="3200" dirty="0" err="1" smtClean="0"/>
              <a:t>Elangovan</a:t>
            </a:r>
            <a:endParaRPr lang="ta-IN" sz="3200" dirty="0"/>
          </a:p>
        </p:txBody>
      </p:sp>
    </p:spTree>
    <p:extLst>
      <p:ext uri="{BB962C8B-B14F-4D97-AF65-F5344CB8AC3E}">
        <p14:creationId xmlns:p14="http://schemas.microsoft.com/office/powerpoint/2010/main" val="217641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 Results</a:t>
            </a:r>
            <a:endParaRPr lang="ta-IN" dirty="0"/>
          </a:p>
        </p:txBody>
      </p:sp>
      <p:sp>
        <p:nvSpPr>
          <p:cNvPr id="3" name="Content Placeholder 2"/>
          <p:cNvSpPr>
            <a:spLocks noGrp="1"/>
          </p:cNvSpPr>
          <p:nvPr>
            <p:ph idx="1"/>
          </p:nvPr>
        </p:nvSpPr>
        <p:spPr/>
        <p:txBody>
          <a:bodyPr/>
          <a:lstStyle/>
          <a:p>
            <a:pPr lvl="0"/>
            <a:r>
              <a:rPr lang="en-US" dirty="0" smtClean="0"/>
              <a:t>The cluster segmentation chart is shown below.</a:t>
            </a:r>
            <a:endParaRPr lang="en-US" dirty="0"/>
          </a:p>
        </p:txBody>
      </p:sp>
      <p:pic>
        <p:nvPicPr>
          <p:cNvPr id="4" name="Picture 3"/>
          <p:cNvPicPr/>
          <p:nvPr/>
        </p:nvPicPr>
        <p:blipFill>
          <a:blip r:embed="rId2"/>
          <a:stretch>
            <a:fillRect/>
          </a:stretch>
        </p:blipFill>
        <p:spPr>
          <a:xfrm>
            <a:off x="1619672" y="2132856"/>
            <a:ext cx="5429250" cy="4229100"/>
          </a:xfrm>
          <a:prstGeom prst="rect">
            <a:avLst/>
          </a:prstGeom>
          <a:ln w="12700">
            <a:solidFill>
              <a:schemeClr val="tx1"/>
            </a:solidFill>
          </a:ln>
        </p:spPr>
      </p:pic>
    </p:spTree>
    <p:extLst>
      <p:ext uri="{BB962C8B-B14F-4D97-AF65-F5344CB8AC3E}">
        <p14:creationId xmlns:p14="http://schemas.microsoft.com/office/powerpoint/2010/main" val="1446091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 Folium Map</a:t>
            </a:r>
            <a:endParaRPr lang="ta-IN" dirty="0"/>
          </a:p>
        </p:txBody>
      </p:sp>
      <p:pic>
        <p:nvPicPr>
          <p:cNvPr id="4" name="Picture 3"/>
          <p:cNvPicPr/>
          <p:nvPr/>
        </p:nvPicPr>
        <p:blipFill>
          <a:blip r:embed="rId2"/>
          <a:stretch>
            <a:fillRect/>
          </a:stretch>
        </p:blipFill>
        <p:spPr>
          <a:xfrm>
            <a:off x="899592" y="1412776"/>
            <a:ext cx="6408712" cy="5040560"/>
          </a:xfrm>
          <a:prstGeom prst="rect">
            <a:avLst/>
          </a:prstGeom>
        </p:spPr>
      </p:pic>
    </p:spTree>
    <p:extLst>
      <p:ext uri="{BB962C8B-B14F-4D97-AF65-F5344CB8AC3E}">
        <p14:creationId xmlns:p14="http://schemas.microsoft.com/office/powerpoint/2010/main" val="2083633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1 - Descriptive</a:t>
            </a:r>
            <a:endParaRPr lang="ta-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528" y="1412776"/>
            <a:ext cx="7848872" cy="4608512"/>
          </a:xfrm>
          <a:prstGeom prst="rect">
            <a:avLst/>
          </a:prstGeom>
        </p:spPr>
      </p:pic>
    </p:spTree>
    <p:extLst>
      <p:ext uri="{BB962C8B-B14F-4D97-AF65-F5344CB8AC3E}">
        <p14:creationId xmlns:p14="http://schemas.microsoft.com/office/powerpoint/2010/main" val="2865223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2 - Descriptive</a:t>
            </a:r>
            <a:endParaRPr lang="ta-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528" y="1268760"/>
            <a:ext cx="7992888" cy="5112568"/>
          </a:xfrm>
          <a:prstGeom prst="rect">
            <a:avLst/>
          </a:prstGeom>
        </p:spPr>
      </p:pic>
    </p:spTree>
    <p:extLst>
      <p:ext uri="{BB962C8B-B14F-4D97-AF65-F5344CB8AC3E}">
        <p14:creationId xmlns:p14="http://schemas.microsoft.com/office/powerpoint/2010/main" val="2943709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t>
            </a:r>
            <a:r>
              <a:rPr lang="en-US" dirty="0" smtClean="0"/>
              <a:t>3 </a:t>
            </a:r>
            <a:r>
              <a:rPr lang="en-US" dirty="0"/>
              <a:t>- Descriptive</a:t>
            </a:r>
            <a:endParaRPr lang="ta-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9512" y="1556792"/>
            <a:ext cx="8136904" cy="4680520"/>
          </a:xfrm>
          <a:prstGeom prst="rect">
            <a:avLst/>
          </a:prstGeom>
        </p:spPr>
      </p:pic>
    </p:spTree>
    <p:extLst>
      <p:ext uri="{BB962C8B-B14F-4D97-AF65-F5344CB8AC3E}">
        <p14:creationId xmlns:p14="http://schemas.microsoft.com/office/powerpoint/2010/main" val="3377630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 Findings</a:t>
            </a:r>
            <a:endParaRPr lang="ta-IN" dirty="0"/>
          </a:p>
        </p:txBody>
      </p:sp>
      <p:sp>
        <p:nvSpPr>
          <p:cNvPr id="3" name="Content Placeholder 2"/>
          <p:cNvSpPr>
            <a:spLocks noGrp="1"/>
          </p:cNvSpPr>
          <p:nvPr>
            <p:ph idx="1"/>
          </p:nvPr>
        </p:nvSpPr>
        <p:spPr/>
        <p:txBody>
          <a:bodyPr/>
          <a:lstStyle/>
          <a:p>
            <a:pPr lvl="0"/>
            <a:r>
              <a:rPr lang="en-US" dirty="0"/>
              <a:t>Cluster 1 – Dense cluster, sparsely populated areas, high education population</a:t>
            </a:r>
            <a:r>
              <a:rPr lang="en-US" dirty="0" smtClean="0"/>
              <a:t>.</a:t>
            </a:r>
          </a:p>
          <a:p>
            <a:pPr marL="114300" lvl="0" indent="0">
              <a:buNone/>
            </a:pPr>
            <a:endParaRPr lang="en-US" dirty="0"/>
          </a:p>
          <a:p>
            <a:pPr lvl="0"/>
            <a:r>
              <a:rPr lang="en-US" dirty="0"/>
              <a:t>Cluster 2 – Sparse cluster, densely populated areas, high kids population</a:t>
            </a:r>
            <a:r>
              <a:rPr lang="en-US" dirty="0" smtClean="0"/>
              <a:t>.</a:t>
            </a:r>
          </a:p>
          <a:p>
            <a:pPr marL="114300" lvl="0" indent="0">
              <a:buNone/>
            </a:pPr>
            <a:endParaRPr lang="en-US" dirty="0"/>
          </a:p>
          <a:p>
            <a:pPr lvl="0"/>
            <a:r>
              <a:rPr lang="en-US" dirty="0"/>
              <a:t>Cluster 3 – Moderately dense cluster, moderately populated, high education population.</a:t>
            </a:r>
          </a:p>
          <a:p>
            <a:endParaRPr lang="ta-IN" dirty="0"/>
          </a:p>
        </p:txBody>
      </p:sp>
    </p:spTree>
    <p:extLst>
      <p:ext uri="{BB962C8B-B14F-4D97-AF65-F5344CB8AC3E}">
        <p14:creationId xmlns:p14="http://schemas.microsoft.com/office/powerpoint/2010/main" val="4273092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2934072"/>
            <a:ext cx="7620000" cy="1143000"/>
          </a:xfrm>
        </p:spPr>
        <p:txBody>
          <a:bodyPr/>
          <a:lstStyle/>
          <a:p>
            <a:pPr algn="ctr"/>
            <a:r>
              <a:rPr lang="en-US" dirty="0" smtClean="0"/>
              <a:t>Thank You</a:t>
            </a:r>
            <a:endParaRPr lang="ta-IN" dirty="0"/>
          </a:p>
        </p:txBody>
      </p:sp>
    </p:spTree>
    <p:extLst>
      <p:ext uri="{BB962C8B-B14F-4D97-AF65-F5344CB8AC3E}">
        <p14:creationId xmlns:p14="http://schemas.microsoft.com/office/powerpoint/2010/main" val="3485734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ta-IN" dirty="0"/>
          </a:p>
        </p:txBody>
      </p:sp>
      <p:sp>
        <p:nvSpPr>
          <p:cNvPr id="3" name="Content Placeholder 2"/>
          <p:cNvSpPr>
            <a:spLocks noGrp="1"/>
          </p:cNvSpPr>
          <p:nvPr>
            <p:ph idx="1"/>
          </p:nvPr>
        </p:nvSpPr>
        <p:spPr/>
        <p:txBody>
          <a:bodyPr/>
          <a:lstStyle/>
          <a:p>
            <a:r>
              <a:rPr lang="en-US" dirty="0"/>
              <a:t>The objective of the project is to harness the power of data &amp; Data Science and to derive insights about various locations. </a:t>
            </a:r>
            <a:endParaRPr lang="en-US" dirty="0" smtClean="0"/>
          </a:p>
          <a:p>
            <a:pPr marL="114300" indent="0">
              <a:buNone/>
            </a:pPr>
            <a:endParaRPr lang="en-US" dirty="0" smtClean="0"/>
          </a:p>
          <a:p>
            <a:r>
              <a:rPr lang="en-US" dirty="0" smtClean="0"/>
              <a:t>Aims to reduce </a:t>
            </a:r>
            <a:r>
              <a:rPr lang="en-US" dirty="0"/>
              <a:t>the burden of entrepreneurs to make better and profitable decisions while finalizing the venue to invest</a:t>
            </a:r>
            <a:r>
              <a:rPr lang="en-US" dirty="0" smtClean="0"/>
              <a:t>.</a:t>
            </a:r>
          </a:p>
          <a:p>
            <a:endParaRPr lang="en-US" dirty="0"/>
          </a:p>
          <a:p>
            <a:r>
              <a:rPr lang="en-US" dirty="0" smtClean="0"/>
              <a:t>To segment various locations in </a:t>
            </a:r>
            <a:r>
              <a:rPr lang="en-US" dirty="0" err="1" smtClean="0"/>
              <a:t>chennai</a:t>
            </a:r>
            <a:r>
              <a:rPr lang="en-US" dirty="0" smtClean="0"/>
              <a:t> by using Machine Learning model with location-wise population and venue data.</a:t>
            </a:r>
            <a:endParaRPr lang="en-US" dirty="0"/>
          </a:p>
          <a:p>
            <a:endParaRPr lang="ta-IN" dirty="0"/>
          </a:p>
        </p:txBody>
      </p:sp>
    </p:spTree>
    <p:extLst>
      <p:ext uri="{BB962C8B-B14F-4D97-AF65-F5344CB8AC3E}">
        <p14:creationId xmlns:p14="http://schemas.microsoft.com/office/powerpoint/2010/main" val="3631707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ta-IN" dirty="0"/>
          </a:p>
        </p:txBody>
      </p:sp>
      <p:sp>
        <p:nvSpPr>
          <p:cNvPr id="3" name="Content Placeholder 2"/>
          <p:cNvSpPr>
            <a:spLocks noGrp="1"/>
          </p:cNvSpPr>
          <p:nvPr>
            <p:ph idx="1"/>
          </p:nvPr>
        </p:nvSpPr>
        <p:spPr/>
        <p:txBody>
          <a:bodyPr/>
          <a:lstStyle/>
          <a:p>
            <a:pPr lvl="0"/>
            <a:r>
              <a:rPr lang="en-US" dirty="0"/>
              <a:t>Population data – Primary Census Abstract (PCA) data released by Government of India partnered with the Chennai Metro Corporation department</a:t>
            </a:r>
            <a:r>
              <a:rPr lang="en-US" dirty="0" smtClean="0"/>
              <a:t>. </a:t>
            </a:r>
          </a:p>
          <a:p>
            <a:pPr lvl="1"/>
            <a:r>
              <a:rPr lang="en-US" dirty="0"/>
              <a:t>Data Source: </a:t>
            </a:r>
            <a:r>
              <a:rPr lang="en-US" u="sng" dirty="0">
                <a:hlinkClick r:id="rId2"/>
              </a:rPr>
              <a:t>http://censusindia.gov.in/pca/pcadata/Houselisting-housing-TM.html</a:t>
            </a:r>
            <a:endParaRPr lang="en-US" dirty="0"/>
          </a:p>
          <a:p>
            <a:pPr marL="114300" lvl="0" indent="0">
              <a:buNone/>
            </a:pPr>
            <a:endParaRPr lang="en-US" dirty="0"/>
          </a:p>
          <a:p>
            <a:pPr lvl="0"/>
            <a:r>
              <a:rPr lang="en-US" dirty="0"/>
              <a:t>Venue master list – Venue list for each area in Chennai as available in </a:t>
            </a:r>
            <a:r>
              <a:rPr lang="en-US" dirty="0" smtClean="0"/>
              <a:t>Foursquare </a:t>
            </a:r>
            <a:r>
              <a:rPr lang="en-US" dirty="0"/>
              <a:t>application</a:t>
            </a:r>
            <a:r>
              <a:rPr lang="en-US" dirty="0" smtClean="0"/>
              <a:t>.</a:t>
            </a:r>
          </a:p>
          <a:p>
            <a:pPr lvl="0"/>
            <a:endParaRPr lang="en-US" dirty="0"/>
          </a:p>
          <a:p>
            <a:pPr lvl="0"/>
            <a:r>
              <a:rPr lang="en-US" dirty="0" smtClean="0"/>
              <a:t>Additionally </a:t>
            </a:r>
            <a:r>
              <a:rPr lang="en-US" dirty="0" err="1" smtClean="0"/>
              <a:t>geocoder</a:t>
            </a:r>
            <a:r>
              <a:rPr lang="en-US" dirty="0" smtClean="0"/>
              <a:t> python library is used to fetch location coordinates</a:t>
            </a:r>
          </a:p>
          <a:p>
            <a:pPr lvl="0"/>
            <a:endParaRPr lang="en-US" dirty="0"/>
          </a:p>
        </p:txBody>
      </p:sp>
    </p:spTree>
    <p:extLst>
      <p:ext uri="{BB962C8B-B14F-4D97-AF65-F5344CB8AC3E}">
        <p14:creationId xmlns:p14="http://schemas.microsoft.com/office/powerpoint/2010/main" val="3792495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ta-IN" dirty="0"/>
          </a:p>
        </p:txBody>
      </p:sp>
      <p:sp>
        <p:nvSpPr>
          <p:cNvPr id="3" name="Content Placeholder 2"/>
          <p:cNvSpPr>
            <a:spLocks noGrp="1"/>
          </p:cNvSpPr>
          <p:nvPr>
            <p:ph idx="1"/>
          </p:nvPr>
        </p:nvSpPr>
        <p:spPr/>
        <p:txBody>
          <a:bodyPr/>
          <a:lstStyle/>
          <a:p>
            <a:r>
              <a:rPr lang="en-US" dirty="0" smtClean="0"/>
              <a:t>Clustering – Unsupervised learning algorithm is used to segment the various locations.</a:t>
            </a:r>
          </a:p>
          <a:p>
            <a:r>
              <a:rPr lang="en-US" dirty="0" smtClean="0"/>
              <a:t>Obtain location coordinates using </a:t>
            </a:r>
            <a:r>
              <a:rPr lang="en-US" dirty="0" err="1" smtClean="0"/>
              <a:t>geocoder</a:t>
            </a:r>
            <a:r>
              <a:rPr lang="en-US" dirty="0" smtClean="0"/>
              <a:t> and join that with the existing population dataframe.</a:t>
            </a:r>
          </a:p>
          <a:p>
            <a:r>
              <a:rPr lang="en-US" dirty="0" smtClean="0"/>
              <a:t>Locations containing duplicate values are handled by grouping the data and passing aggregate functions to each column, separately.</a:t>
            </a:r>
          </a:p>
          <a:p>
            <a:r>
              <a:rPr lang="en-US" dirty="0" smtClean="0"/>
              <a:t>Use Foursquare API to get venue details for each locations, duplicate venues are found and removed by concatenating venue and latitude values.</a:t>
            </a:r>
          </a:p>
          <a:p>
            <a:r>
              <a:rPr lang="en-US" dirty="0" smtClean="0"/>
              <a:t>Venue category is converted to numeric values by using one-hot encoding.</a:t>
            </a:r>
          </a:p>
        </p:txBody>
      </p:sp>
    </p:spTree>
    <p:extLst>
      <p:ext uri="{BB962C8B-B14F-4D97-AF65-F5344CB8AC3E}">
        <p14:creationId xmlns:p14="http://schemas.microsoft.com/office/powerpoint/2010/main" val="4008162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ta-IN" dirty="0"/>
          </a:p>
        </p:txBody>
      </p:sp>
      <p:sp>
        <p:nvSpPr>
          <p:cNvPr id="3" name="Content Placeholder 2"/>
          <p:cNvSpPr>
            <a:spLocks noGrp="1"/>
          </p:cNvSpPr>
          <p:nvPr>
            <p:ph idx="1"/>
          </p:nvPr>
        </p:nvSpPr>
        <p:spPr/>
        <p:txBody>
          <a:bodyPr/>
          <a:lstStyle/>
          <a:p>
            <a:r>
              <a:rPr lang="en-US" dirty="0" smtClean="0"/>
              <a:t>Dataframe is grouped at Location level and the column values are summed up.</a:t>
            </a:r>
          </a:p>
          <a:p>
            <a:r>
              <a:rPr lang="en-US" dirty="0" smtClean="0"/>
              <a:t>The population and venue is merged together and relevant features are selected.</a:t>
            </a:r>
          </a:p>
          <a:p>
            <a:r>
              <a:rPr lang="en-US" dirty="0" smtClean="0"/>
              <a:t>The feature values are converted to feature matrix.</a:t>
            </a:r>
          </a:p>
          <a:p>
            <a:r>
              <a:rPr lang="en-US" dirty="0" smtClean="0"/>
              <a:t>The feature matrix is standardized by using </a:t>
            </a:r>
            <a:r>
              <a:rPr lang="en-US" dirty="0" err="1" smtClean="0"/>
              <a:t>StandardScaler</a:t>
            </a:r>
            <a:r>
              <a:rPr lang="en-US" dirty="0" smtClean="0"/>
              <a:t>.</a:t>
            </a:r>
          </a:p>
          <a:p>
            <a:r>
              <a:rPr lang="en-US" dirty="0" smtClean="0"/>
              <a:t>The feature matrix is then passed to k-Means algorithm to obtain clusters.</a:t>
            </a:r>
          </a:p>
          <a:p>
            <a:r>
              <a:rPr lang="en-US" dirty="0" smtClean="0"/>
              <a:t>K value is initialized to 3.</a:t>
            </a:r>
            <a:endParaRPr lang="ta-IN" dirty="0"/>
          </a:p>
        </p:txBody>
      </p:sp>
    </p:spTree>
    <p:extLst>
      <p:ext uri="{BB962C8B-B14F-4D97-AF65-F5344CB8AC3E}">
        <p14:creationId xmlns:p14="http://schemas.microsoft.com/office/powerpoint/2010/main" val="3931272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ta-IN" dirty="0"/>
          </a:p>
        </p:txBody>
      </p:sp>
      <p:sp>
        <p:nvSpPr>
          <p:cNvPr id="3" name="Content Placeholder 2"/>
          <p:cNvSpPr>
            <a:spLocks noGrp="1"/>
          </p:cNvSpPr>
          <p:nvPr>
            <p:ph idx="1"/>
          </p:nvPr>
        </p:nvSpPr>
        <p:spPr/>
        <p:txBody>
          <a:bodyPr/>
          <a:lstStyle/>
          <a:p>
            <a:pPr lvl="0"/>
            <a:r>
              <a:rPr lang="en-US" dirty="0"/>
              <a:t>Total number of Venue categories available in Chennai as per Foursquare is 171</a:t>
            </a:r>
            <a:r>
              <a:rPr lang="en-US" dirty="0" smtClean="0"/>
              <a:t>.</a:t>
            </a:r>
          </a:p>
          <a:p>
            <a:r>
              <a:rPr lang="en-US" dirty="0"/>
              <a:t>The data is filtered such that it contains only ‘Restaurant’ related venue categories like any value containing restaurant in it or BBQ Joint or other similar categories. It is found that the city contains 418 such joints belonging to 71 different types of restaurants</a:t>
            </a:r>
            <a:r>
              <a:rPr lang="en-US" dirty="0" smtClean="0"/>
              <a:t>..</a:t>
            </a:r>
            <a:endParaRPr lang="ta-IN" dirty="0"/>
          </a:p>
        </p:txBody>
      </p:sp>
    </p:spTree>
    <p:extLst>
      <p:ext uri="{BB962C8B-B14F-4D97-AF65-F5344CB8AC3E}">
        <p14:creationId xmlns:p14="http://schemas.microsoft.com/office/powerpoint/2010/main" val="4198378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Venue Categories</a:t>
            </a:r>
            <a:endParaRPr lang="ta-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91680" y="1613527"/>
            <a:ext cx="4032448" cy="4263745"/>
          </a:xfrm>
          <a:prstGeom prst="rect">
            <a:avLst/>
          </a:prstGeom>
        </p:spPr>
      </p:pic>
    </p:spTree>
    <p:extLst>
      <p:ext uri="{BB962C8B-B14F-4D97-AF65-F5344CB8AC3E}">
        <p14:creationId xmlns:p14="http://schemas.microsoft.com/office/powerpoint/2010/main" val="3973837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Venue Categories - </a:t>
            </a:r>
            <a:r>
              <a:rPr lang="en-US" dirty="0" err="1"/>
              <a:t>h</a:t>
            </a:r>
            <a:r>
              <a:rPr lang="en-US" dirty="0" err="1" smtClean="0"/>
              <a:t>bar</a:t>
            </a:r>
            <a:endParaRPr lang="ta-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67544" y="1484784"/>
            <a:ext cx="7272808" cy="4104456"/>
          </a:xfrm>
          <a:prstGeom prst="rect">
            <a:avLst/>
          </a:prstGeom>
          <a:ln w="12700">
            <a:solidFill>
              <a:schemeClr val="tx1"/>
            </a:solidFill>
          </a:ln>
        </p:spPr>
      </p:pic>
    </p:spTree>
    <p:extLst>
      <p:ext uri="{BB962C8B-B14F-4D97-AF65-F5344CB8AC3E}">
        <p14:creationId xmlns:p14="http://schemas.microsoft.com/office/powerpoint/2010/main" val="1668232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locations </a:t>
            </a:r>
            <a:r>
              <a:rPr lang="en-US" dirty="0" smtClean="0"/>
              <a:t>with most venues</a:t>
            </a:r>
            <a:endParaRPr lang="ta-IN" dirty="0"/>
          </a:p>
        </p:txBody>
      </p:sp>
      <p:pic>
        <p:nvPicPr>
          <p:cNvPr id="4" name="Picture 3"/>
          <p:cNvPicPr/>
          <p:nvPr/>
        </p:nvPicPr>
        <p:blipFill rotWithShape="1">
          <a:blip r:embed="rId2"/>
          <a:srcRect t="1445"/>
          <a:stretch/>
        </p:blipFill>
        <p:spPr bwMode="auto">
          <a:xfrm>
            <a:off x="395536" y="1556792"/>
            <a:ext cx="7920880" cy="4680520"/>
          </a:xfrm>
          <a:prstGeom prst="rect">
            <a:avLst/>
          </a:prstGeom>
          <a:ln w="12700">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339380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36</TotalTime>
  <Words>438</Words>
  <Application>Microsoft Office PowerPoint</Application>
  <PresentationFormat>On-screen Show (4:3)</PresentationFormat>
  <Paragraphs>48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Restaurant Venues Clustering in Chennai City using Foursquare &amp; Population data</vt:lpstr>
      <vt:lpstr>Problem Statement</vt:lpstr>
      <vt:lpstr>Data Sources</vt:lpstr>
      <vt:lpstr>Methodology</vt:lpstr>
      <vt:lpstr>Methodology</vt:lpstr>
      <vt:lpstr>EDA</vt:lpstr>
      <vt:lpstr>Top 10 Venue Categories</vt:lpstr>
      <vt:lpstr>Top 10 Venue Categories - hbar</vt:lpstr>
      <vt:lpstr>Top 10 locations with most venues</vt:lpstr>
      <vt:lpstr>Modeling - Results</vt:lpstr>
      <vt:lpstr>Clusters – Folium Map</vt:lpstr>
      <vt:lpstr>Cluster 1 - Descriptive</vt:lpstr>
      <vt:lpstr>Cluster 2 - Descriptive</vt:lpstr>
      <vt:lpstr>Cluster 3 - Descriptive</vt:lpstr>
      <vt:lpstr>Cluster - Findings</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Venues Clustering in Chennai City using Foursquare &amp; Population data</dc:title>
  <dc:creator>Compaq</dc:creator>
  <cp:lastModifiedBy>Compaq</cp:lastModifiedBy>
  <cp:revision>9</cp:revision>
  <dcterms:created xsi:type="dcterms:W3CDTF">2020-04-04T16:13:30Z</dcterms:created>
  <dcterms:modified xsi:type="dcterms:W3CDTF">2020-04-04T16:50:23Z</dcterms:modified>
</cp:coreProperties>
</file>