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65" r:id="rId3"/>
    <p:sldId id="269" r:id="rId4"/>
    <p:sldId id="268" r:id="rId5"/>
    <p:sldId id="266" r:id="rId6"/>
    <p:sldId id="292" r:id="rId7"/>
    <p:sldId id="270" r:id="rId8"/>
    <p:sldId id="257" r:id="rId9"/>
    <p:sldId id="294" r:id="rId10"/>
    <p:sldId id="296" r:id="rId11"/>
    <p:sldId id="293" r:id="rId12"/>
    <p:sldId id="274" r:id="rId13"/>
    <p:sldId id="275" r:id="rId14"/>
    <p:sldId id="305" r:id="rId15"/>
    <p:sldId id="273" r:id="rId16"/>
    <p:sldId id="308" r:id="rId17"/>
    <p:sldId id="309" r:id="rId18"/>
    <p:sldId id="283" r:id="rId19"/>
    <p:sldId id="282" r:id="rId20"/>
    <p:sldId id="297" r:id="rId21"/>
    <p:sldId id="279" r:id="rId22"/>
    <p:sldId id="280" r:id="rId23"/>
    <p:sldId id="304" r:id="rId24"/>
    <p:sldId id="311" r:id="rId25"/>
    <p:sldId id="310" r:id="rId26"/>
    <p:sldId id="278" r:id="rId27"/>
    <p:sldId id="285" r:id="rId28"/>
    <p:sldId id="286" r:id="rId29"/>
    <p:sldId id="287" r:id="rId30"/>
    <p:sldId id="288" r:id="rId31"/>
    <p:sldId id="289" r:id="rId32"/>
    <p:sldId id="306" r:id="rId33"/>
    <p:sldId id="290" r:id="rId34"/>
    <p:sldId id="291" r:id="rId35"/>
    <p:sldId id="299" r:id="rId36"/>
    <p:sldId id="300" r:id="rId37"/>
    <p:sldId id="301" r:id="rId38"/>
    <p:sldId id="302" r:id="rId39"/>
    <p:sldId id="303" r:id="rId40"/>
    <p:sldId id="307"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175" autoAdjust="0"/>
  </p:normalViewPr>
  <p:slideViewPr>
    <p:cSldViewPr>
      <p:cViewPr>
        <p:scale>
          <a:sx n="90" d="100"/>
          <a:sy n="90" d="100"/>
        </p:scale>
        <p:origin x="-1238" y="-34"/>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484812-6949-4E98-9A02-43D114FAE2F3}" type="datetimeFigureOut">
              <a:rPr lang="en-US" smtClean="0"/>
              <a:pPr/>
              <a:t>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406332-BAB5-405B-A72F-FC53AA88E64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cloudfoundry.org/buildpacks/custom.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None/>
            </a:pPr>
            <a:r>
              <a:rPr lang="en-US" sz="1200" kern="1200" dirty="0" smtClean="0">
                <a:solidFill>
                  <a:schemeClr val="tx1"/>
                </a:solidFill>
                <a:latin typeface="+mn-lt"/>
                <a:ea typeface="+mn-ea"/>
                <a:cs typeface="+mn-cs"/>
              </a:rPr>
              <a:t>Before you can push your app to Cloud Foundry you need to know:</a:t>
            </a:r>
          </a:p>
          <a:p>
            <a:pPr lvl="1">
              <a:buNone/>
            </a:pPr>
            <a:endParaRPr lang="en-US" sz="1200" kern="1200" dirty="0" smtClean="0">
              <a:solidFill>
                <a:schemeClr val="tx1"/>
              </a:solidFill>
              <a:latin typeface="+mn-lt"/>
              <a:ea typeface="+mn-ea"/>
              <a:cs typeface="+mn-cs"/>
            </a:endParaRPr>
          </a:p>
          <a:p>
            <a:pPr lvl="2">
              <a:buBlip>
                <a:blip r:embed="rId3"/>
              </a:buBlip>
            </a:pPr>
            <a:r>
              <a:rPr lang="en-US" sz="1200" kern="1200" dirty="0" smtClean="0">
                <a:solidFill>
                  <a:schemeClr val="tx1"/>
                </a:solidFill>
                <a:latin typeface="+mn-lt"/>
                <a:ea typeface="+mn-ea"/>
                <a:cs typeface="+mn-cs"/>
              </a:rPr>
              <a:t>The API endpoint for your Cloud Foundry instance. Also known as the target URL, this is the URL of the Cloud Controller in your Cloud Foundry instance.</a:t>
            </a:r>
          </a:p>
          <a:p>
            <a:pPr lvl="2">
              <a:buBlip>
                <a:blip r:embed="rId3"/>
              </a:buBlip>
            </a:pPr>
            <a:r>
              <a:rPr lang="en-US" sz="1200" kern="1200" dirty="0" smtClean="0">
                <a:solidFill>
                  <a:schemeClr val="tx1"/>
                </a:solidFill>
                <a:latin typeface="+mn-lt"/>
                <a:ea typeface="+mn-ea"/>
                <a:cs typeface="+mn-cs"/>
              </a:rPr>
              <a:t>Your username and password for your Cloud Foundry instance.</a:t>
            </a:r>
          </a:p>
          <a:p>
            <a:pPr lvl="2">
              <a:buBlip>
                <a:blip r:embed="rId3"/>
              </a:buBlip>
            </a:pPr>
            <a:r>
              <a:rPr lang="en-US" sz="1200" kern="1200" dirty="0" smtClean="0">
                <a:solidFill>
                  <a:schemeClr val="tx1"/>
                </a:solidFill>
                <a:latin typeface="+mn-lt"/>
                <a:ea typeface="+mn-ea"/>
                <a:cs typeface="+mn-cs"/>
              </a:rPr>
              <a:t>The organization and space where you want to deploy your app. A Cloud Foundry workspace is organized into organizations, and within them, spaces. As a Cloud Foundry user, you have access to one or more organizations and spaces.</a:t>
            </a:r>
          </a:p>
        </p:txBody>
      </p:sp>
      <p:sp>
        <p:nvSpPr>
          <p:cNvPr id="4" name="Slide Number Placeholder 3"/>
          <p:cNvSpPr>
            <a:spLocks noGrp="1"/>
          </p:cNvSpPr>
          <p:nvPr>
            <p:ph type="sldNum" sz="quarter" idx="10"/>
          </p:nvPr>
        </p:nvSpPr>
        <p:spPr/>
        <p:txBody>
          <a:bodyPr/>
          <a:lstStyle/>
          <a:p>
            <a:fld id="{17406332-BAB5-405B-A72F-FC53AA88E64D}" type="slidenum">
              <a:rPr lang="en-US" smtClean="0"/>
              <a:pPr/>
              <a:t>15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Note:</a:t>
            </a:r>
            <a:r>
              <a:rPr lang="en-US" sz="1200" b="0" i="0" kern="1200" dirty="0" smtClean="0">
                <a:solidFill>
                  <a:schemeClr val="tx1"/>
                </a:solidFill>
                <a:latin typeface="+mn-lt"/>
                <a:ea typeface="+mn-ea"/>
                <a:cs typeface="+mn-cs"/>
              </a:rPr>
              <a:t> You must restart or in some cases re-push your application for changes to be applied to the </a:t>
            </a:r>
            <a:r>
              <a:rPr lang="en-US" sz="1200" b="0" i="0" u="none" strike="noStrike" kern="1200" dirty="0" smtClean="0">
                <a:solidFill>
                  <a:schemeClr val="tx1"/>
                </a:solidFill>
                <a:latin typeface="+mn-lt"/>
                <a:ea typeface="+mn-ea"/>
                <a:cs typeface="+mn-cs"/>
              </a:rPr>
              <a:t>VCAP_SERVICES</a:t>
            </a:r>
            <a:r>
              <a:rPr lang="en-US" sz="1200" b="0" i="0" kern="1200" dirty="0" smtClean="0">
                <a:solidFill>
                  <a:schemeClr val="tx1"/>
                </a:solidFill>
                <a:latin typeface="+mn-lt"/>
                <a:ea typeface="+mn-ea"/>
                <a:cs typeface="+mn-cs"/>
              </a:rPr>
              <a:t> environment variable and for the application to recognize these changes.</a:t>
            </a:r>
            <a:endParaRPr lang="en-US" dirty="0"/>
          </a:p>
        </p:txBody>
      </p:sp>
      <p:sp>
        <p:nvSpPr>
          <p:cNvPr id="4" name="Slide Number Placeholder 3"/>
          <p:cNvSpPr>
            <a:spLocks noGrp="1"/>
          </p:cNvSpPr>
          <p:nvPr>
            <p:ph type="sldNum" sz="quarter" idx="10"/>
          </p:nvPr>
        </p:nvSpPr>
        <p:spPr/>
        <p:txBody>
          <a:bodyPr/>
          <a:lstStyle/>
          <a:p>
            <a:fld id="{17406332-BAB5-405B-A72F-FC53AA88E64D}" type="slidenum">
              <a:rPr lang="en-US" smtClean="0"/>
              <a:pPr/>
              <a:t>29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None/>
            </a:pPr>
            <a:r>
              <a:rPr lang="en-US" sz="1200" kern="1200" dirty="0" smtClean="0">
                <a:solidFill>
                  <a:schemeClr val="tx1"/>
                </a:solidFill>
                <a:latin typeface="+mn-lt"/>
                <a:ea typeface="+mn-ea"/>
                <a:cs typeface="+mn-cs"/>
              </a:rPr>
              <a:t>Before you can push your app to Cloud Foundry you need to know:</a:t>
            </a:r>
          </a:p>
          <a:p>
            <a:pPr lvl="1">
              <a:buNone/>
            </a:pPr>
            <a:endParaRPr lang="en-US" sz="1200" kern="1200" dirty="0" smtClean="0">
              <a:solidFill>
                <a:schemeClr val="tx1"/>
              </a:solidFill>
              <a:latin typeface="+mn-lt"/>
              <a:ea typeface="+mn-ea"/>
              <a:cs typeface="+mn-cs"/>
            </a:endParaRPr>
          </a:p>
          <a:p>
            <a:pPr lvl="2">
              <a:buBlip>
                <a:blip r:embed="rId3"/>
              </a:buBlip>
            </a:pPr>
            <a:r>
              <a:rPr lang="en-US" sz="1200" kern="1200" dirty="0" smtClean="0">
                <a:solidFill>
                  <a:schemeClr val="tx1"/>
                </a:solidFill>
                <a:latin typeface="+mn-lt"/>
                <a:ea typeface="+mn-ea"/>
                <a:cs typeface="+mn-cs"/>
              </a:rPr>
              <a:t>The API endpoint for your Cloud Foundry instance. Also known as the target URL, this is the URL of the Cloud Controller in your Cloud Foundry instance.</a:t>
            </a:r>
          </a:p>
          <a:p>
            <a:pPr lvl="2">
              <a:buBlip>
                <a:blip r:embed="rId3"/>
              </a:buBlip>
            </a:pPr>
            <a:r>
              <a:rPr lang="en-US" sz="1200" kern="1200" dirty="0" smtClean="0">
                <a:solidFill>
                  <a:schemeClr val="tx1"/>
                </a:solidFill>
                <a:latin typeface="+mn-lt"/>
                <a:ea typeface="+mn-ea"/>
                <a:cs typeface="+mn-cs"/>
              </a:rPr>
              <a:t>Your username and password for your Cloud Foundry instance.</a:t>
            </a:r>
          </a:p>
          <a:p>
            <a:pPr lvl="2">
              <a:buBlip>
                <a:blip r:embed="rId3"/>
              </a:buBlip>
            </a:pPr>
            <a:r>
              <a:rPr lang="en-US" sz="1200" kern="1200" dirty="0" smtClean="0">
                <a:solidFill>
                  <a:schemeClr val="tx1"/>
                </a:solidFill>
                <a:latin typeface="+mn-lt"/>
                <a:ea typeface="+mn-ea"/>
                <a:cs typeface="+mn-cs"/>
              </a:rPr>
              <a:t>The organization and space where you want to deploy your app. A Cloud Foundry workspace is organized into organizations, and within them, spaces. As a Cloud Foundry user, you have access to one or more organizations and spaces.</a:t>
            </a:r>
          </a:p>
        </p:txBody>
      </p:sp>
      <p:sp>
        <p:nvSpPr>
          <p:cNvPr id="4" name="Slide Number Placeholder 3"/>
          <p:cNvSpPr>
            <a:spLocks noGrp="1"/>
          </p:cNvSpPr>
          <p:nvPr>
            <p:ph type="sldNum" sz="quarter" idx="10"/>
          </p:nvPr>
        </p:nvSpPr>
        <p:spPr/>
        <p:txBody>
          <a:bodyPr/>
          <a:lstStyle/>
          <a:p>
            <a:fld id="{17406332-BAB5-405B-A72F-FC53AA88E64D}" type="slidenum">
              <a:rPr lang="en-US" smtClean="0"/>
              <a:pPr/>
              <a:t>16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None/>
            </a:pPr>
            <a:r>
              <a:rPr lang="en-US" sz="1200" kern="1200" dirty="0" smtClean="0">
                <a:solidFill>
                  <a:schemeClr val="tx1"/>
                </a:solidFill>
                <a:latin typeface="+mn-lt"/>
                <a:ea typeface="+mn-ea"/>
                <a:cs typeface="+mn-cs"/>
              </a:rPr>
              <a:t>Before you can push your app to Cloud Foundry you need to know:</a:t>
            </a:r>
          </a:p>
          <a:p>
            <a:pPr lvl="1">
              <a:buNone/>
            </a:pPr>
            <a:endParaRPr lang="en-US" sz="1200" kern="1200" dirty="0" smtClean="0">
              <a:solidFill>
                <a:schemeClr val="tx1"/>
              </a:solidFill>
              <a:latin typeface="+mn-lt"/>
              <a:ea typeface="+mn-ea"/>
              <a:cs typeface="+mn-cs"/>
            </a:endParaRPr>
          </a:p>
          <a:p>
            <a:pPr lvl="2">
              <a:buBlip>
                <a:blip r:embed="rId3"/>
              </a:buBlip>
            </a:pPr>
            <a:r>
              <a:rPr lang="en-US" sz="1200" kern="1200" dirty="0" smtClean="0">
                <a:solidFill>
                  <a:schemeClr val="tx1"/>
                </a:solidFill>
                <a:latin typeface="+mn-lt"/>
                <a:ea typeface="+mn-ea"/>
                <a:cs typeface="+mn-cs"/>
              </a:rPr>
              <a:t>The API endpoint for your Cloud Foundry instance. Also known as the target URL, this is the URL of the Cloud Controller in your Cloud Foundry instance.</a:t>
            </a:r>
          </a:p>
          <a:p>
            <a:pPr lvl="2">
              <a:buBlip>
                <a:blip r:embed="rId3"/>
              </a:buBlip>
            </a:pPr>
            <a:r>
              <a:rPr lang="en-US" sz="1200" kern="1200" dirty="0" smtClean="0">
                <a:solidFill>
                  <a:schemeClr val="tx1"/>
                </a:solidFill>
                <a:latin typeface="+mn-lt"/>
                <a:ea typeface="+mn-ea"/>
                <a:cs typeface="+mn-cs"/>
              </a:rPr>
              <a:t>Your username and password for your Cloud Foundry instance.</a:t>
            </a:r>
          </a:p>
          <a:p>
            <a:pPr lvl="2">
              <a:buBlip>
                <a:blip r:embed="rId3"/>
              </a:buBlip>
            </a:pPr>
            <a:r>
              <a:rPr lang="en-US" sz="1200" kern="1200" dirty="0" smtClean="0">
                <a:solidFill>
                  <a:schemeClr val="tx1"/>
                </a:solidFill>
                <a:latin typeface="+mn-lt"/>
                <a:ea typeface="+mn-ea"/>
                <a:cs typeface="+mn-cs"/>
              </a:rPr>
              <a:t>The organization and space where you want to deploy your app. A Cloud Foundry workspace is organized into organizations, and within them, spaces. As a Cloud Foundry user, you have access to one or more organizations and spaces.</a:t>
            </a:r>
          </a:p>
        </p:txBody>
      </p:sp>
      <p:sp>
        <p:nvSpPr>
          <p:cNvPr id="4" name="Slide Number Placeholder 3"/>
          <p:cNvSpPr>
            <a:spLocks noGrp="1"/>
          </p:cNvSpPr>
          <p:nvPr>
            <p:ph type="sldNum" sz="quarter" idx="10"/>
          </p:nvPr>
        </p:nvSpPr>
        <p:spPr/>
        <p:txBody>
          <a:bodyPr/>
          <a:lstStyle/>
          <a:p>
            <a:fld id="{17406332-BAB5-405B-A72F-FC53AA88E64D}" type="slidenum">
              <a:rPr lang="en-US" smtClean="0"/>
              <a:pPr/>
              <a:t>17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None/>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7406332-BAB5-405B-A72F-FC53AA88E64D}" type="slidenum">
              <a:rPr lang="en-US" smtClean="0"/>
              <a:pPr/>
              <a:t>18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Note</a:t>
            </a:r>
            <a:r>
              <a:rPr lang="en-US" sz="1200" b="0" i="0" kern="1200" dirty="0" smtClean="0">
                <a:solidFill>
                  <a:schemeClr val="tx1"/>
                </a:solidFill>
                <a:latin typeface="+mn-lt"/>
                <a:ea typeface="+mn-ea"/>
                <a:cs typeface="+mn-cs"/>
              </a:rPr>
              <a:t>: Your app root directory may also include a </a:t>
            </a:r>
            <a:r>
              <a:rPr lang="en-US" dirty="0" smtClean="0"/>
              <a:t>.</a:t>
            </a:r>
            <a:r>
              <a:rPr lang="en-US" dirty="0" err="1" smtClean="0"/>
              <a:t>profile.d</a:t>
            </a:r>
            <a:r>
              <a:rPr lang="en-US" sz="1200" b="0" i="0" kern="1200" dirty="0" smtClean="0">
                <a:solidFill>
                  <a:schemeClr val="tx1"/>
                </a:solidFill>
                <a:latin typeface="+mn-lt"/>
                <a:ea typeface="+mn-ea"/>
                <a:cs typeface="+mn-cs"/>
              </a:rPr>
              <a:t> directory that contains bash scripts that perform initialization tasks for the </a:t>
            </a:r>
            <a:r>
              <a:rPr lang="en-US" sz="1200" b="0" i="0" kern="1200" dirty="0" err="1" smtClean="0">
                <a:solidFill>
                  <a:schemeClr val="tx1"/>
                </a:solidFill>
                <a:latin typeface="+mn-lt"/>
                <a:ea typeface="+mn-ea"/>
                <a:cs typeface="+mn-cs"/>
              </a:rPr>
              <a:t>buildpack</a:t>
            </a:r>
            <a:r>
              <a:rPr lang="en-US" sz="1200" b="0" i="0" kern="1200" dirty="0" smtClean="0">
                <a:solidFill>
                  <a:schemeClr val="tx1"/>
                </a:solidFill>
                <a:latin typeface="+mn-lt"/>
                <a:ea typeface="+mn-ea"/>
                <a:cs typeface="+mn-cs"/>
              </a:rPr>
              <a:t>. Developers should not edit these scripts unless they are using a </a:t>
            </a:r>
            <a:r>
              <a:rPr lang="en-US" sz="1200" b="0" i="0" u="none" strike="noStrike" kern="1200" dirty="0" smtClean="0">
                <a:solidFill>
                  <a:schemeClr val="tx1"/>
                </a:solidFill>
                <a:latin typeface="+mn-lt"/>
                <a:ea typeface="+mn-ea"/>
                <a:cs typeface="+mn-cs"/>
                <a:hlinkClick r:id="rId3"/>
              </a:rPr>
              <a:t>custom </a:t>
            </a:r>
            <a:r>
              <a:rPr lang="en-US" sz="1200" b="0" i="0" u="none" strike="noStrike" kern="1200" dirty="0" err="1" smtClean="0">
                <a:solidFill>
                  <a:schemeClr val="tx1"/>
                </a:solidFill>
                <a:latin typeface="+mn-lt"/>
                <a:ea typeface="+mn-ea"/>
                <a:cs typeface="+mn-cs"/>
                <a:hlinkClick r:id="rId3"/>
              </a:rPr>
              <a:t>buildpack</a:t>
            </a:r>
            <a:r>
              <a:rPr lang="en-US" sz="1200" b="0" i="0" u="none" strike="noStrike"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17406332-BAB5-405B-A72F-FC53AA88E64D}" type="slidenum">
              <a:rPr lang="en-US" smtClean="0"/>
              <a:pPr/>
              <a:t>19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Notes:</a:t>
            </a:r>
          </a:p>
          <a:p>
            <a:r>
              <a:rPr lang="en-US" sz="1200" b="0" i="0" kern="1200" dirty="0" smtClean="0">
                <a:solidFill>
                  <a:schemeClr val="tx1"/>
                </a:solidFill>
                <a:latin typeface="+mn-lt"/>
                <a:ea typeface="+mn-ea"/>
                <a:cs typeface="+mn-cs"/>
              </a:rPr>
              <a:t>If your app uses a relational database, blue-green deployment can lead to discrepancies between your Green and Blue databases during an update. To maximize data integrity, configure a single database for backward and forward compatibility.</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You can adjust the route mapping pattern to display a static maintenance page during a maintenance window for time-consuming tasks, such as migrating a database. In this scenario, the router switches all incoming requests from Blue to Maintenance to Green.</a:t>
            </a:r>
            <a:endParaRPr lang="en-US" dirty="0"/>
          </a:p>
        </p:txBody>
      </p:sp>
      <p:sp>
        <p:nvSpPr>
          <p:cNvPr id="4" name="Slide Number Placeholder 3"/>
          <p:cNvSpPr>
            <a:spLocks noGrp="1"/>
          </p:cNvSpPr>
          <p:nvPr>
            <p:ph type="sldNum" sz="quarter" idx="10"/>
          </p:nvPr>
        </p:nvSpPr>
        <p:spPr/>
        <p:txBody>
          <a:bodyPr/>
          <a:lstStyle/>
          <a:p>
            <a:fld id="{17406332-BAB5-405B-A72F-FC53AA88E64D}" type="slidenum">
              <a:rPr lang="en-US" smtClean="0"/>
              <a:pPr/>
              <a:t>21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For a service to be available in the marketplace, it must be integrated with Cloud Foundry by way of APIs.</a:t>
            </a:r>
            <a:endParaRPr lang="en-US" dirty="0"/>
          </a:p>
        </p:txBody>
      </p:sp>
      <p:sp>
        <p:nvSpPr>
          <p:cNvPr id="4" name="Slide Number Placeholder 3"/>
          <p:cNvSpPr>
            <a:spLocks noGrp="1"/>
          </p:cNvSpPr>
          <p:nvPr>
            <p:ph type="sldNum" sz="quarter" idx="10"/>
          </p:nvPr>
        </p:nvSpPr>
        <p:spPr/>
        <p:txBody>
          <a:bodyPr/>
          <a:lstStyle/>
          <a:p>
            <a:fld id="{17406332-BAB5-405B-A72F-FC53AA88E64D}" type="slidenum">
              <a:rPr lang="en-US" smtClean="0"/>
              <a:pPr/>
              <a:t>26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For a service to be available in the marketplace, it must be integrated with Cloud Foundry by way of APIs.</a:t>
            </a:r>
            <a:endParaRPr lang="en-US" dirty="0"/>
          </a:p>
        </p:txBody>
      </p:sp>
      <p:sp>
        <p:nvSpPr>
          <p:cNvPr id="4" name="Slide Number Placeholder 3"/>
          <p:cNvSpPr>
            <a:spLocks noGrp="1"/>
          </p:cNvSpPr>
          <p:nvPr>
            <p:ph type="sldNum" sz="quarter" idx="10"/>
          </p:nvPr>
        </p:nvSpPr>
        <p:spPr/>
        <p:txBody>
          <a:bodyPr/>
          <a:lstStyle/>
          <a:p>
            <a:fld id="{17406332-BAB5-405B-A72F-FC53AA88E64D}" type="slidenum">
              <a:rPr lang="en-US" smtClean="0"/>
              <a:pPr/>
              <a:t>27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406332-BAB5-405B-A72F-FC53AA88E64D}" type="slidenum">
              <a:rPr lang="en-US" smtClean="0"/>
              <a:pPr/>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dirty="0" smtClean="0"/>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1/3/2017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1/3/2017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cw0149\AppData\Local\Microsoft\Windows\Temporary Internet Files\Content.IE5\17I02EFT\MC900432591[1].png"/>
          <p:cNvPicPr>
            <a:picLocks noGrp="1" noChangeAspect="1" noChangeArrowheads="1"/>
          </p:cNvPicPr>
          <p:nvPr>
            <p:ph idx="1"/>
          </p:nvPr>
        </p:nvPicPr>
        <p:blipFill>
          <a:blip r:embed="rId2" cstate="print"/>
          <a:srcRect/>
          <a:stretch>
            <a:fillRect/>
          </a:stretch>
        </p:blipFill>
        <p:spPr bwMode="auto">
          <a:xfrm>
            <a:off x="5334000" y="990600"/>
            <a:ext cx="2286000" cy="2286000"/>
          </a:xfrm>
          <a:noFill/>
        </p:spPr>
      </p:pic>
      <p:sp>
        <p:nvSpPr>
          <p:cNvPr id="2" name="Title 1"/>
          <p:cNvSpPr>
            <a:spLocks noGrp="1"/>
          </p:cNvSpPr>
          <p:nvPr>
            <p:ph type="ctrTitle"/>
          </p:nvPr>
        </p:nvSpPr>
        <p:spPr>
          <a:xfrm>
            <a:off x="533400" y="2057400"/>
            <a:ext cx="7851648" cy="1828800"/>
          </a:xfrm>
        </p:spPr>
        <p:txBody>
          <a:bodyPr/>
          <a:lstStyle/>
          <a:p>
            <a:r>
              <a:rPr lang="en-US" dirty="0" smtClean="0"/>
              <a:t>Pivotal Cloud </a:t>
            </a:r>
            <a:r>
              <a:rPr lang="en-US" dirty="0" err="1" smtClean="0"/>
              <a:t>Foundary</a:t>
            </a:r>
            <a:r>
              <a:rPr lang="en-US" dirty="0" smtClean="0"/>
              <a:t> </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smtClean="0"/>
              <a:t>Diego Architecture</a:t>
            </a:r>
            <a:endParaRPr lang="en-US" sz="4400" dirty="0"/>
          </a:p>
        </p:txBody>
      </p:sp>
      <p:sp>
        <p:nvSpPr>
          <p:cNvPr id="5" name="Content Placeholder 4"/>
          <p:cNvSpPr>
            <a:spLocks noGrp="1"/>
          </p:cNvSpPr>
          <p:nvPr>
            <p:ph idx="1"/>
          </p:nvPr>
        </p:nvSpPr>
        <p:spPr/>
        <p:txBody>
          <a:bodyPr>
            <a:normAutofit fontScale="55000" lnSpcReduction="20000"/>
          </a:bodyPr>
          <a:lstStyle/>
          <a:p>
            <a:r>
              <a:rPr lang="en-US" dirty="0" smtClean="0">
                <a:latin typeface="+mj-lt"/>
              </a:rPr>
              <a:t>The Cloud Controller passes requests to stage and run applications to the Cloud Controller Bridge (CC-Bridge).</a:t>
            </a:r>
          </a:p>
          <a:p>
            <a:endParaRPr lang="en-US" dirty="0" smtClean="0">
              <a:latin typeface="+mj-lt"/>
            </a:endParaRPr>
          </a:p>
          <a:p>
            <a:r>
              <a:rPr lang="en-US" dirty="0" smtClean="0">
                <a:latin typeface="+mj-lt"/>
              </a:rPr>
              <a:t>The CC-Bridge translates staging and running requests into Tasks and Long Running Processes(LRPs), then submits these to the Bulletin Board System (BBS) through an API over HTTP.</a:t>
            </a:r>
          </a:p>
          <a:p>
            <a:endParaRPr lang="en-US" dirty="0" smtClean="0">
              <a:latin typeface="+mj-lt"/>
            </a:endParaRPr>
          </a:p>
          <a:p>
            <a:r>
              <a:rPr lang="en-US" dirty="0" smtClean="0">
                <a:latin typeface="+mj-lt"/>
              </a:rPr>
              <a:t>The BBS submits the Tasks and LRPs to the Auctioneer part of the Diego Brain.</a:t>
            </a:r>
          </a:p>
          <a:p>
            <a:endParaRPr lang="en-US" dirty="0" smtClean="0">
              <a:latin typeface="+mj-lt"/>
            </a:endParaRPr>
          </a:p>
          <a:p>
            <a:r>
              <a:rPr lang="en-US" dirty="0" smtClean="0">
                <a:latin typeface="+mj-lt"/>
              </a:rPr>
              <a:t>The Auctioneer distributes these Tasks and LRPs to Cells through an Auction. The Diego Brain communicates with Diego Cells using SSL/TLS protocol.</a:t>
            </a:r>
          </a:p>
          <a:p>
            <a:endParaRPr lang="en-US" dirty="0" smtClean="0">
              <a:latin typeface="+mj-lt"/>
            </a:endParaRPr>
          </a:p>
          <a:p>
            <a:r>
              <a:rPr lang="en-US" dirty="0" smtClean="0">
                <a:latin typeface="+mj-lt"/>
              </a:rPr>
              <a:t>Once the Auctioneer assigns a Task or LRP to a Cell, an in-process Executor creates a Garden container in the Cell. The Task or LRP runs in the container.</a:t>
            </a:r>
          </a:p>
          <a:p>
            <a:endParaRPr lang="en-US" dirty="0" smtClean="0">
              <a:latin typeface="+mj-lt"/>
            </a:endParaRPr>
          </a:p>
          <a:p>
            <a:r>
              <a:rPr lang="en-US" dirty="0" smtClean="0">
                <a:latin typeface="+mj-lt"/>
              </a:rPr>
              <a:t>The BBS tracks desired LRPs, running LRP instances, and in-flight Tasks. It also periodically analyzes this information and corrects discrepancies to ensure consistency between </a:t>
            </a:r>
            <a:r>
              <a:rPr lang="en-US" dirty="0" err="1" smtClean="0">
                <a:latin typeface="+mj-lt"/>
              </a:rPr>
              <a:t>ActualLRP</a:t>
            </a:r>
            <a:r>
              <a:rPr lang="en-US" dirty="0" smtClean="0">
                <a:latin typeface="+mj-lt"/>
              </a:rPr>
              <a:t> and </a:t>
            </a:r>
            <a:r>
              <a:rPr lang="en-US" dirty="0" err="1" smtClean="0">
                <a:latin typeface="+mj-lt"/>
              </a:rPr>
              <a:t>DesiredLRP</a:t>
            </a:r>
            <a:r>
              <a:rPr lang="en-US" dirty="0" smtClean="0">
                <a:latin typeface="+mj-lt"/>
              </a:rPr>
              <a:t> counts.</a:t>
            </a:r>
          </a:p>
          <a:p>
            <a:endParaRPr lang="en-US" dirty="0" smtClean="0">
              <a:latin typeface="+mj-lt"/>
            </a:endParaRPr>
          </a:p>
          <a:p>
            <a:r>
              <a:rPr lang="en-US" dirty="0" smtClean="0">
                <a:latin typeface="+mj-lt"/>
              </a:rPr>
              <a:t>The </a:t>
            </a:r>
            <a:r>
              <a:rPr lang="en-US" dirty="0" err="1" smtClean="0">
                <a:latin typeface="+mj-lt"/>
              </a:rPr>
              <a:t>Metron</a:t>
            </a:r>
            <a:r>
              <a:rPr lang="en-US" dirty="0" smtClean="0">
                <a:latin typeface="+mj-lt"/>
              </a:rPr>
              <a:t> Agent, part of the Cell, forwards application logs, errors, and metrics to the Cloud Foundry </a:t>
            </a:r>
            <a:r>
              <a:rPr lang="en-US" dirty="0" err="1" smtClean="0">
                <a:latin typeface="+mj-lt"/>
              </a:rPr>
              <a:t>Loggregator</a:t>
            </a:r>
            <a:r>
              <a:rPr lang="en-US" dirty="0" smtClean="0">
                <a:latin typeface="+mj-lt"/>
              </a:rPr>
              <a:t>. For more information, see the Application Logging in Cloud Foundry topic.</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4000" dirty="0" smtClean="0"/>
              <a:t>Metrics and Logging</a:t>
            </a:r>
            <a:endParaRPr lang="en-US" sz="4000" dirty="0"/>
          </a:p>
        </p:txBody>
      </p:sp>
      <p:sp>
        <p:nvSpPr>
          <p:cNvPr id="3" name="Content Placeholder 2"/>
          <p:cNvSpPr>
            <a:spLocks noGrp="1"/>
          </p:cNvSpPr>
          <p:nvPr>
            <p:ph idx="1"/>
          </p:nvPr>
        </p:nvSpPr>
        <p:spPr>
          <a:xfrm>
            <a:off x="457200" y="1752600"/>
            <a:ext cx="8229600" cy="4876800"/>
          </a:xfrm>
        </p:spPr>
        <p:txBody>
          <a:bodyPr>
            <a:normAutofit fontScale="70000" lnSpcReduction="20000"/>
          </a:bodyPr>
          <a:lstStyle/>
          <a:p>
            <a:pPr>
              <a:buNone/>
            </a:pPr>
            <a:r>
              <a:rPr lang="en-US" b="1" dirty="0" err="1" smtClean="0">
                <a:latin typeface="+mj-lt"/>
              </a:rPr>
              <a:t>Loggregator</a:t>
            </a:r>
            <a:r>
              <a:rPr lang="en-US" dirty="0" smtClean="0">
                <a:latin typeface="+mj-lt"/>
              </a:rPr>
              <a:t> (log aggregator) </a:t>
            </a:r>
            <a:endParaRPr lang="en-US" b="1" dirty="0" smtClean="0">
              <a:latin typeface="+mj-lt"/>
            </a:endParaRPr>
          </a:p>
          <a:p>
            <a:r>
              <a:rPr lang="en-US" dirty="0" err="1" smtClean="0">
                <a:latin typeface="+mj-lt"/>
              </a:rPr>
              <a:t>Loggregator</a:t>
            </a:r>
            <a:r>
              <a:rPr lang="en-US" dirty="0" smtClean="0">
                <a:latin typeface="+mj-lt"/>
              </a:rPr>
              <a:t> is the next generation system for aggregating and streaming logs and metrics from all of the user apps and system components in an Elastic Runtime deployment.</a:t>
            </a:r>
            <a:endParaRPr lang="en-US" b="1" dirty="0" smtClean="0">
              <a:latin typeface="+mj-lt"/>
            </a:endParaRPr>
          </a:p>
          <a:p>
            <a:r>
              <a:rPr lang="en-US" dirty="0" smtClean="0">
                <a:latin typeface="+mj-lt"/>
              </a:rPr>
              <a:t>The </a:t>
            </a:r>
            <a:r>
              <a:rPr lang="en-US" dirty="0" err="1" smtClean="0">
                <a:latin typeface="+mj-lt"/>
              </a:rPr>
              <a:t>Loggregator</a:t>
            </a:r>
            <a:r>
              <a:rPr lang="en-US" dirty="0" smtClean="0">
                <a:latin typeface="+mj-lt"/>
              </a:rPr>
              <a:t> system streams application logs to developers for many purposes.</a:t>
            </a:r>
          </a:p>
          <a:p>
            <a:r>
              <a:rPr lang="en-US" dirty="0" smtClean="0">
                <a:latin typeface="+mj-lt"/>
              </a:rPr>
              <a:t>You can configure Elastic Runtime to forward log data from components and apps to an external aggregator service instead of routing it to the </a:t>
            </a:r>
            <a:r>
              <a:rPr lang="en-US" dirty="0" err="1" smtClean="0">
                <a:latin typeface="+mj-lt"/>
              </a:rPr>
              <a:t>Loggregator</a:t>
            </a:r>
            <a:r>
              <a:rPr lang="en-US" dirty="0" smtClean="0">
                <a:latin typeface="+mj-lt"/>
              </a:rPr>
              <a:t> </a:t>
            </a:r>
            <a:r>
              <a:rPr lang="en-US" dirty="0" err="1" smtClean="0">
                <a:latin typeface="+mj-lt"/>
              </a:rPr>
              <a:t>Firehose</a:t>
            </a:r>
            <a:r>
              <a:rPr lang="en-US" dirty="0" smtClean="0">
                <a:latin typeface="+mj-lt"/>
              </a:rPr>
              <a:t>.</a:t>
            </a:r>
          </a:p>
          <a:p>
            <a:endParaRPr lang="en-US" dirty="0" smtClean="0">
              <a:latin typeface="+mj-lt"/>
            </a:endParaRPr>
          </a:p>
          <a:p>
            <a:pPr>
              <a:buNone/>
            </a:pPr>
            <a:r>
              <a:rPr lang="en-US" b="1" dirty="0" smtClean="0">
                <a:latin typeface="+mj-lt"/>
              </a:rPr>
              <a:t>Use cases of </a:t>
            </a:r>
            <a:r>
              <a:rPr lang="en-US" b="1" dirty="0" err="1" smtClean="0">
                <a:latin typeface="+mj-lt"/>
              </a:rPr>
              <a:t>Loggregator</a:t>
            </a:r>
            <a:r>
              <a:rPr lang="en-US" b="1" dirty="0" smtClean="0">
                <a:latin typeface="+mj-lt"/>
              </a:rPr>
              <a:t> :</a:t>
            </a:r>
          </a:p>
          <a:p>
            <a:pPr lvl="1"/>
            <a:r>
              <a:rPr lang="en-US" dirty="0" smtClean="0">
                <a:latin typeface="+mj-lt"/>
              </a:rPr>
              <a:t>App developers can tail their application logs or dump the recent logs from the CF CLI, or stream these to a third party log archive and analysis service.</a:t>
            </a:r>
          </a:p>
          <a:p>
            <a:pPr lvl="1"/>
            <a:r>
              <a:rPr lang="en-US" dirty="0" smtClean="0">
                <a:latin typeface="+mj-lt"/>
              </a:rPr>
              <a:t>Operators and administrators can access the </a:t>
            </a:r>
            <a:r>
              <a:rPr lang="en-US" dirty="0" err="1" smtClean="0">
                <a:latin typeface="+mj-lt"/>
              </a:rPr>
              <a:t>Loggregator</a:t>
            </a:r>
            <a:r>
              <a:rPr lang="en-US" dirty="0" smtClean="0">
                <a:latin typeface="+mj-lt"/>
              </a:rPr>
              <a:t> </a:t>
            </a:r>
            <a:r>
              <a:rPr lang="en-US" dirty="0" err="1" smtClean="0">
                <a:latin typeface="+mj-lt"/>
              </a:rPr>
              <a:t>Firehose</a:t>
            </a:r>
            <a:r>
              <a:rPr lang="en-US" dirty="0" smtClean="0">
                <a:latin typeface="+mj-lt"/>
              </a:rPr>
              <a:t>, the combined stream of logs from all apps, plus metrics data from CF components.</a:t>
            </a:r>
          </a:p>
          <a:p>
            <a:pPr lvl="1"/>
            <a:r>
              <a:rPr lang="en-US" dirty="0" smtClean="0">
                <a:latin typeface="+mj-lt"/>
              </a:rPr>
              <a:t>Operators can deploy ‘nozzles’ to the </a:t>
            </a:r>
            <a:r>
              <a:rPr lang="en-US" dirty="0" err="1" smtClean="0">
                <a:latin typeface="+mj-lt"/>
              </a:rPr>
              <a:t>Firehose</a:t>
            </a:r>
            <a:r>
              <a:rPr lang="en-US" dirty="0" smtClean="0">
                <a:latin typeface="+mj-lt"/>
              </a:rPr>
              <a:t>. A nozzle is a component that listens to the </a:t>
            </a:r>
            <a:r>
              <a:rPr lang="en-US" dirty="0" err="1" smtClean="0">
                <a:latin typeface="+mj-lt"/>
              </a:rPr>
              <a:t>Firehose</a:t>
            </a:r>
            <a:r>
              <a:rPr lang="en-US" dirty="0" smtClean="0">
                <a:latin typeface="+mj-lt"/>
              </a:rPr>
              <a:t> for specified events and metrics and streams this data to external services.</a:t>
            </a:r>
            <a:endParaRPr lang="en-US" dirty="0">
              <a:latin typeface="+mj-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dirty="0" smtClean="0"/>
              <a:t>CF CLI commands</a:t>
            </a:r>
            <a:endParaRPr lang="en-US" sz="4000" dirty="0"/>
          </a:p>
        </p:txBody>
      </p:sp>
      <p:sp>
        <p:nvSpPr>
          <p:cNvPr id="3" name="Content Placeholder 2"/>
          <p:cNvSpPr>
            <a:spLocks noGrp="1"/>
          </p:cNvSpPr>
          <p:nvPr>
            <p:ph idx="1"/>
          </p:nvPr>
        </p:nvSpPr>
        <p:spPr>
          <a:xfrm>
            <a:off x="457200" y="1524000"/>
            <a:ext cx="8229600" cy="4800600"/>
          </a:xfrm>
        </p:spPr>
        <p:txBody>
          <a:bodyPr>
            <a:normAutofit fontScale="70000" lnSpcReduction="20000"/>
          </a:bodyPr>
          <a:lstStyle/>
          <a:p>
            <a:pPr>
              <a:buBlip>
                <a:blip r:embed="rId2"/>
              </a:buBlip>
            </a:pPr>
            <a:r>
              <a:rPr lang="en-US" sz="2900" dirty="0" smtClean="0">
                <a:latin typeface="+mj-lt"/>
              </a:rPr>
              <a:t>Cloud Foundry Command Line Interface (</a:t>
            </a:r>
            <a:r>
              <a:rPr lang="en-US" sz="2900" dirty="0" err="1" smtClean="0">
                <a:latin typeface="+mj-lt"/>
              </a:rPr>
              <a:t>cf</a:t>
            </a:r>
            <a:r>
              <a:rPr lang="en-US" sz="2900" dirty="0" smtClean="0">
                <a:latin typeface="+mj-lt"/>
              </a:rPr>
              <a:t> CLI), a tool you use to deploy and manage your applications.</a:t>
            </a:r>
          </a:p>
          <a:p>
            <a:pPr>
              <a:buNone/>
            </a:pPr>
            <a:r>
              <a:rPr lang="en-US" sz="1600" b="1" dirty="0" smtClean="0"/>
              <a:t>	</a:t>
            </a:r>
            <a:r>
              <a:rPr lang="en-US" sz="1900" b="1" dirty="0" smtClean="0"/>
              <a:t>Name</a:t>
            </a:r>
          </a:p>
          <a:p>
            <a:pPr lvl="1"/>
            <a:r>
              <a:rPr lang="en-US" sz="2200" i="1" dirty="0" err="1" smtClean="0">
                <a:solidFill>
                  <a:schemeClr val="accent1">
                    <a:lumMod val="60000"/>
                    <a:lumOff val="40000"/>
                  </a:schemeClr>
                </a:solidFill>
                <a:latin typeface="+mj-lt"/>
              </a:rPr>
              <a:t>cf</a:t>
            </a:r>
            <a:r>
              <a:rPr lang="en-US" sz="2200" i="1" dirty="0" smtClean="0">
                <a:solidFill>
                  <a:schemeClr val="accent1">
                    <a:lumMod val="60000"/>
                    <a:lumOff val="40000"/>
                  </a:schemeClr>
                </a:solidFill>
                <a:latin typeface="+mj-lt"/>
              </a:rPr>
              <a:t> - A command line tool to interact with Cloud Foundry</a:t>
            </a:r>
          </a:p>
          <a:p>
            <a:pPr>
              <a:buNone/>
            </a:pPr>
            <a:r>
              <a:rPr lang="en-US" sz="1600" b="1" dirty="0" smtClean="0"/>
              <a:t>	</a:t>
            </a:r>
            <a:r>
              <a:rPr lang="en-US" sz="1900" b="1" dirty="0" smtClean="0"/>
              <a:t>Usage</a:t>
            </a:r>
          </a:p>
          <a:p>
            <a:pPr lvl="1"/>
            <a:r>
              <a:rPr lang="en-US" sz="2200" i="1" dirty="0" err="1" smtClean="0">
                <a:solidFill>
                  <a:schemeClr val="accent1">
                    <a:lumMod val="60000"/>
                    <a:lumOff val="40000"/>
                  </a:schemeClr>
                </a:solidFill>
                <a:latin typeface="+mj-lt"/>
              </a:rPr>
              <a:t>cf</a:t>
            </a:r>
            <a:r>
              <a:rPr lang="en-US" sz="2200" i="1" dirty="0" smtClean="0">
                <a:solidFill>
                  <a:schemeClr val="accent1">
                    <a:lumMod val="60000"/>
                    <a:lumOff val="40000"/>
                  </a:schemeClr>
                </a:solidFill>
                <a:latin typeface="+mj-lt"/>
              </a:rPr>
              <a:t> [global options] command [arguments…] [command options]</a:t>
            </a:r>
          </a:p>
          <a:p>
            <a:pPr>
              <a:buBlip>
                <a:blip r:embed="rId2"/>
              </a:buBlip>
            </a:pPr>
            <a:endParaRPr lang="en-US" sz="2900" dirty="0" smtClean="0">
              <a:latin typeface="+mj-lt"/>
            </a:endParaRPr>
          </a:p>
          <a:p>
            <a:pPr>
              <a:buBlip>
                <a:blip r:embed="rId2"/>
              </a:buBlip>
            </a:pPr>
            <a:r>
              <a:rPr lang="en-US" sz="2900" dirty="0" smtClean="0">
                <a:latin typeface="+mj-lt"/>
              </a:rPr>
              <a:t>Use </a:t>
            </a:r>
            <a:r>
              <a:rPr lang="en-US" sz="2900" dirty="0" err="1" smtClean="0">
                <a:latin typeface="+mj-lt"/>
              </a:rPr>
              <a:t>cf</a:t>
            </a:r>
            <a:r>
              <a:rPr lang="en-US" sz="2900" dirty="0" smtClean="0">
                <a:latin typeface="+mj-lt"/>
              </a:rPr>
              <a:t> </a:t>
            </a:r>
            <a:r>
              <a:rPr lang="en-US" sz="2900" dirty="0" err="1" smtClean="0">
                <a:latin typeface="+mj-lt"/>
              </a:rPr>
              <a:t>config</a:t>
            </a:r>
            <a:r>
              <a:rPr lang="en-US" sz="2900" dirty="0" smtClean="0">
                <a:latin typeface="+mj-lt"/>
              </a:rPr>
              <a:t> to set the language. To set the language with </a:t>
            </a:r>
            <a:r>
              <a:rPr lang="en-US" sz="2900" dirty="0" err="1" smtClean="0">
                <a:latin typeface="+mj-lt"/>
              </a:rPr>
              <a:t>cf</a:t>
            </a:r>
            <a:r>
              <a:rPr lang="en-US" sz="2900" dirty="0" smtClean="0">
                <a:latin typeface="+mj-lt"/>
              </a:rPr>
              <a:t> </a:t>
            </a:r>
            <a:r>
              <a:rPr lang="en-US" sz="2900" dirty="0" err="1" smtClean="0">
                <a:latin typeface="+mj-lt"/>
              </a:rPr>
              <a:t>config</a:t>
            </a:r>
            <a:r>
              <a:rPr lang="en-US" sz="2900" dirty="0" smtClean="0">
                <a:latin typeface="+mj-lt"/>
              </a:rPr>
              <a:t>, use the syntax: </a:t>
            </a:r>
          </a:p>
          <a:p>
            <a:pPr lvl="1">
              <a:buBlip>
                <a:blip r:embed="rId2"/>
              </a:buBlip>
            </a:pPr>
            <a:r>
              <a:rPr lang="en-US" u="sng" dirty="0" smtClean="0">
                <a:latin typeface="+mj-lt"/>
              </a:rPr>
              <a:t>E.g.</a:t>
            </a:r>
          </a:p>
          <a:p>
            <a:pPr lvl="2">
              <a:buBlip>
                <a:blip r:embed="rId2"/>
              </a:buBlip>
            </a:pPr>
            <a:r>
              <a:rPr lang="en-US" dirty="0" smtClean="0">
                <a:latin typeface="+mj-lt"/>
              </a:rPr>
              <a:t> </a:t>
            </a:r>
            <a:r>
              <a:rPr lang="en-US" sz="2200" i="1" dirty="0" err="1" smtClean="0">
                <a:solidFill>
                  <a:schemeClr val="accent1">
                    <a:lumMod val="60000"/>
                    <a:lumOff val="40000"/>
                  </a:schemeClr>
                </a:solidFill>
                <a:latin typeface="+mj-lt"/>
              </a:rPr>
              <a:t>cf</a:t>
            </a:r>
            <a:r>
              <a:rPr lang="en-US" sz="2200" i="1" dirty="0" smtClean="0">
                <a:solidFill>
                  <a:schemeClr val="accent1">
                    <a:lumMod val="60000"/>
                    <a:lumOff val="40000"/>
                  </a:schemeClr>
                </a:solidFill>
                <a:latin typeface="+mj-lt"/>
              </a:rPr>
              <a:t> </a:t>
            </a:r>
            <a:r>
              <a:rPr lang="en-US" sz="2200" i="1" dirty="0" err="1" smtClean="0">
                <a:solidFill>
                  <a:schemeClr val="accent1">
                    <a:lumMod val="60000"/>
                    <a:lumOff val="40000"/>
                  </a:schemeClr>
                </a:solidFill>
                <a:latin typeface="+mj-lt"/>
              </a:rPr>
              <a:t>config</a:t>
            </a:r>
            <a:r>
              <a:rPr lang="en-US" sz="2200" i="1" dirty="0" smtClean="0">
                <a:solidFill>
                  <a:schemeClr val="accent1">
                    <a:lumMod val="60000"/>
                    <a:lumOff val="40000"/>
                  </a:schemeClr>
                </a:solidFill>
                <a:latin typeface="+mj-lt"/>
              </a:rPr>
              <a:t> --locale YOUR_LANGUAGE</a:t>
            </a:r>
          </a:p>
          <a:p>
            <a:pPr>
              <a:buBlip>
                <a:blip r:embed="rId2"/>
              </a:buBlip>
            </a:pPr>
            <a:r>
              <a:rPr lang="en-US" sz="2900" dirty="0" smtClean="0">
                <a:latin typeface="+mj-lt"/>
              </a:rPr>
              <a:t>Use </a:t>
            </a:r>
            <a:r>
              <a:rPr lang="en-US" sz="2900" dirty="0" err="1" smtClean="0">
                <a:latin typeface="+mj-lt"/>
              </a:rPr>
              <a:t>cf</a:t>
            </a:r>
            <a:r>
              <a:rPr lang="en-US" sz="2900" dirty="0" smtClean="0">
                <a:latin typeface="+mj-lt"/>
              </a:rPr>
              <a:t> login to log in to Elastic Runtime. </a:t>
            </a:r>
          </a:p>
          <a:p>
            <a:pPr lvl="1">
              <a:buBlip>
                <a:blip r:embed="rId2"/>
              </a:buBlip>
            </a:pPr>
            <a:r>
              <a:rPr lang="en-US" sz="2500" u="sng" dirty="0" smtClean="0">
                <a:latin typeface="+mj-lt"/>
              </a:rPr>
              <a:t>E.g.</a:t>
            </a:r>
            <a:r>
              <a:rPr lang="en-US" sz="2500" dirty="0" smtClean="0">
                <a:latin typeface="+mj-lt"/>
              </a:rPr>
              <a:t> </a:t>
            </a:r>
          </a:p>
          <a:p>
            <a:pPr lvl="2">
              <a:buBlip>
                <a:blip r:embed="rId2"/>
              </a:buBlip>
            </a:pPr>
            <a:r>
              <a:rPr lang="en-US" sz="2200" i="1" dirty="0" err="1" smtClean="0">
                <a:solidFill>
                  <a:schemeClr val="accent1">
                    <a:lumMod val="60000"/>
                    <a:lumOff val="40000"/>
                  </a:schemeClr>
                </a:solidFill>
                <a:latin typeface="+mj-lt"/>
              </a:rPr>
              <a:t>cf</a:t>
            </a:r>
            <a:r>
              <a:rPr lang="en-US" sz="2200" i="1" dirty="0" smtClean="0">
                <a:solidFill>
                  <a:schemeClr val="accent1">
                    <a:lumMod val="60000"/>
                    <a:lumOff val="40000"/>
                  </a:schemeClr>
                </a:solidFill>
                <a:latin typeface="+mj-lt"/>
              </a:rPr>
              <a:t> login [-a API_URL] [-u USERNAME] [-p PASSWORD] [-o ORG] [-s SPACE] </a:t>
            </a:r>
            <a:endParaRPr lang="en-US" sz="2200" dirty="0" smtClean="0">
              <a:latin typeface="+mj-lt"/>
            </a:endParaRPr>
          </a:p>
          <a:p>
            <a:pPr>
              <a:buBlip>
                <a:blip r:embed="rId2"/>
              </a:buBlip>
            </a:pPr>
            <a:r>
              <a:rPr lang="en-US" sz="2900" dirty="0" smtClean="0">
                <a:latin typeface="+mj-lt"/>
              </a:rPr>
              <a:t>Commands for Listing Users:</a:t>
            </a:r>
          </a:p>
          <a:p>
            <a:pPr lvl="1">
              <a:buBlip>
                <a:blip r:embed="rId2"/>
              </a:buBlip>
            </a:pPr>
            <a:r>
              <a:rPr lang="en-US" u="sng" dirty="0" smtClean="0">
                <a:latin typeface="+mj-lt"/>
              </a:rPr>
              <a:t>E.g.</a:t>
            </a:r>
            <a:endParaRPr lang="en-US" dirty="0" smtClean="0">
              <a:latin typeface="+mj-lt"/>
            </a:endParaRPr>
          </a:p>
          <a:p>
            <a:pPr lvl="2">
              <a:buBlip>
                <a:blip r:embed="rId2"/>
              </a:buBlip>
            </a:pPr>
            <a:r>
              <a:rPr lang="en-US" sz="2200" i="1" dirty="0" err="1" smtClean="0">
                <a:solidFill>
                  <a:schemeClr val="accent1">
                    <a:lumMod val="60000"/>
                    <a:lumOff val="40000"/>
                  </a:schemeClr>
                </a:solidFill>
                <a:latin typeface="+mj-lt"/>
              </a:rPr>
              <a:t>cf</a:t>
            </a:r>
            <a:r>
              <a:rPr lang="en-US" sz="2200" i="1" dirty="0" smtClean="0">
                <a:solidFill>
                  <a:schemeClr val="accent1">
                    <a:lumMod val="60000"/>
                    <a:lumOff val="40000"/>
                  </a:schemeClr>
                </a:solidFill>
                <a:latin typeface="+mj-lt"/>
              </a:rPr>
              <a:t> org-users </a:t>
            </a:r>
          </a:p>
          <a:p>
            <a:pPr lvl="2">
              <a:buBlip>
                <a:blip r:embed="rId2"/>
              </a:buBlip>
            </a:pPr>
            <a:r>
              <a:rPr lang="en-US" sz="2200" i="1" dirty="0" err="1" smtClean="0">
                <a:solidFill>
                  <a:schemeClr val="accent1">
                    <a:lumMod val="60000"/>
                    <a:lumOff val="40000"/>
                  </a:schemeClr>
                </a:solidFill>
                <a:latin typeface="+mj-lt"/>
              </a:rPr>
              <a:t>cf</a:t>
            </a:r>
            <a:r>
              <a:rPr lang="en-US" sz="2200" i="1" dirty="0" smtClean="0">
                <a:solidFill>
                  <a:schemeClr val="accent1">
                    <a:lumMod val="60000"/>
                    <a:lumOff val="40000"/>
                  </a:schemeClr>
                </a:solidFill>
                <a:latin typeface="+mj-lt"/>
              </a:rPr>
              <a:t> space-users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4000" dirty="0" smtClean="0"/>
              <a:t>CF CLI Commands</a:t>
            </a:r>
            <a:endParaRPr lang="en-US" sz="4000" dirty="0"/>
          </a:p>
        </p:txBody>
      </p:sp>
      <p:sp>
        <p:nvSpPr>
          <p:cNvPr id="3" name="Content Placeholder 2"/>
          <p:cNvSpPr>
            <a:spLocks noGrp="1"/>
          </p:cNvSpPr>
          <p:nvPr>
            <p:ph idx="1"/>
          </p:nvPr>
        </p:nvSpPr>
        <p:spPr>
          <a:xfrm>
            <a:off x="457200" y="1752600"/>
            <a:ext cx="8229600" cy="4876800"/>
          </a:xfrm>
        </p:spPr>
        <p:txBody>
          <a:bodyPr>
            <a:normAutofit fontScale="77500" lnSpcReduction="20000"/>
          </a:bodyPr>
          <a:lstStyle/>
          <a:p>
            <a:pPr>
              <a:buBlip>
                <a:blip r:embed="rId2"/>
              </a:buBlip>
            </a:pPr>
            <a:r>
              <a:rPr lang="en-US" sz="2900" dirty="0" smtClean="0">
                <a:latin typeface="+mj-lt"/>
              </a:rPr>
              <a:t>The </a:t>
            </a:r>
            <a:r>
              <a:rPr lang="en-US" sz="2900" dirty="0" err="1" smtClean="0">
                <a:latin typeface="+mj-lt"/>
              </a:rPr>
              <a:t>cf</a:t>
            </a:r>
            <a:r>
              <a:rPr lang="en-US" sz="2900" dirty="0" smtClean="0">
                <a:latin typeface="+mj-lt"/>
              </a:rPr>
              <a:t> push command pushes a new app or syncs changes to an existing app.</a:t>
            </a:r>
          </a:p>
          <a:p>
            <a:pPr lvl="1">
              <a:buBlip>
                <a:blip r:embed="rId2"/>
              </a:buBlip>
            </a:pPr>
            <a:r>
              <a:rPr lang="en-US" dirty="0" smtClean="0">
                <a:latin typeface="+mj-lt"/>
              </a:rPr>
              <a:t>Creating app my-awesome-app in org example-org</a:t>
            </a:r>
          </a:p>
          <a:p>
            <a:pPr lvl="2">
              <a:buBlip>
                <a:blip r:embed="rId2"/>
              </a:buBlip>
            </a:pPr>
            <a:r>
              <a:rPr lang="en-US" u="sng" dirty="0" smtClean="0">
                <a:latin typeface="+mj-lt"/>
              </a:rPr>
              <a:t>E.g.</a:t>
            </a:r>
            <a:r>
              <a:rPr lang="en-US" dirty="0" smtClean="0">
                <a:latin typeface="+mj-lt"/>
              </a:rPr>
              <a:t> </a:t>
            </a:r>
            <a:r>
              <a:rPr lang="en-US" i="1" dirty="0" smtClean="0">
                <a:solidFill>
                  <a:schemeClr val="accent1">
                    <a:lumMod val="60000"/>
                    <a:lumOff val="40000"/>
                  </a:schemeClr>
                </a:solidFill>
                <a:latin typeface="+mj-lt"/>
              </a:rPr>
              <a:t> </a:t>
            </a:r>
            <a:r>
              <a:rPr lang="en-US" sz="2200" i="1" dirty="0" err="1" smtClean="0">
                <a:solidFill>
                  <a:schemeClr val="accent1">
                    <a:lumMod val="60000"/>
                    <a:lumOff val="40000"/>
                  </a:schemeClr>
                </a:solidFill>
                <a:latin typeface="+mj-lt"/>
              </a:rPr>
              <a:t>cf</a:t>
            </a:r>
            <a:r>
              <a:rPr lang="en-US" sz="2200" i="1" dirty="0" smtClean="0">
                <a:solidFill>
                  <a:schemeClr val="accent1">
                    <a:lumMod val="60000"/>
                    <a:lumOff val="40000"/>
                  </a:schemeClr>
                </a:solidFill>
                <a:latin typeface="+mj-lt"/>
              </a:rPr>
              <a:t> push my-awesome-app -b https://github.com/cloudfoundry/java-buildpack.git</a:t>
            </a:r>
          </a:p>
          <a:p>
            <a:pPr lvl="2">
              <a:buBlip>
                <a:blip r:embed="rId2"/>
              </a:buBlip>
            </a:pPr>
            <a:endParaRPr lang="en-US" i="1" dirty="0" smtClean="0">
              <a:solidFill>
                <a:schemeClr val="accent1">
                  <a:lumMod val="60000"/>
                  <a:lumOff val="40000"/>
                </a:schemeClr>
              </a:solidFill>
              <a:latin typeface="+mj-lt"/>
            </a:endParaRPr>
          </a:p>
          <a:p>
            <a:pPr>
              <a:buBlip>
                <a:blip r:embed="rId2"/>
              </a:buBlip>
            </a:pPr>
            <a:r>
              <a:rPr lang="en-US" sz="2900" dirty="0" smtClean="0">
                <a:latin typeface="+mj-lt"/>
              </a:rPr>
              <a:t>To view available services from the PCF market place, use</a:t>
            </a:r>
          </a:p>
          <a:p>
            <a:pPr lvl="2">
              <a:buBlip>
                <a:blip r:embed="rId2"/>
              </a:buBlip>
            </a:pPr>
            <a:r>
              <a:rPr lang="en-US" sz="2000" u="sng" dirty="0" smtClean="0">
                <a:latin typeface="+mj-lt"/>
              </a:rPr>
              <a:t>E.g.</a:t>
            </a:r>
            <a:r>
              <a:rPr lang="en-US" sz="2000" dirty="0" smtClean="0">
                <a:latin typeface="+mj-lt"/>
              </a:rPr>
              <a:t> </a:t>
            </a:r>
            <a:r>
              <a:rPr lang="en-US" sz="2200" i="1" dirty="0" err="1" smtClean="0">
                <a:solidFill>
                  <a:schemeClr val="accent1">
                    <a:lumMod val="60000"/>
                    <a:lumOff val="40000"/>
                  </a:schemeClr>
                </a:solidFill>
                <a:latin typeface="+mj-lt"/>
              </a:rPr>
              <a:t>cf</a:t>
            </a:r>
            <a:r>
              <a:rPr lang="en-US" sz="2200" i="1" dirty="0" smtClean="0">
                <a:solidFill>
                  <a:schemeClr val="accent1">
                    <a:lumMod val="60000"/>
                    <a:lumOff val="40000"/>
                  </a:schemeClr>
                </a:solidFill>
                <a:latin typeface="+mj-lt"/>
              </a:rPr>
              <a:t> marketplace</a:t>
            </a:r>
          </a:p>
          <a:p>
            <a:pPr lvl="2">
              <a:buBlip>
                <a:blip r:embed="rId2"/>
              </a:buBlip>
            </a:pPr>
            <a:endParaRPr lang="en-US" i="1" dirty="0" smtClean="0">
              <a:solidFill>
                <a:schemeClr val="accent1">
                  <a:lumMod val="60000"/>
                  <a:lumOff val="40000"/>
                </a:schemeClr>
              </a:solidFill>
              <a:latin typeface="+mj-lt"/>
            </a:endParaRPr>
          </a:p>
          <a:p>
            <a:pPr>
              <a:buBlip>
                <a:blip r:embed="rId2"/>
              </a:buBlip>
            </a:pPr>
            <a:r>
              <a:rPr lang="en-US" sz="2900" dirty="0" smtClean="0">
                <a:latin typeface="+mj-lt"/>
              </a:rPr>
              <a:t>The </a:t>
            </a:r>
            <a:r>
              <a:rPr lang="en-US" sz="2900" dirty="0" err="1" smtClean="0">
                <a:latin typeface="+mj-lt"/>
              </a:rPr>
              <a:t>cf</a:t>
            </a:r>
            <a:r>
              <a:rPr lang="en-US" sz="2900" dirty="0" smtClean="0">
                <a:latin typeface="+mj-lt"/>
              </a:rPr>
              <a:t> help command lists the </a:t>
            </a:r>
            <a:r>
              <a:rPr lang="en-US" sz="2900" dirty="0" err="1" smtClean="0">
                <a:latin typeface="+mj-lt"/>
              </a:rPr>
              <a:t>cf</a:t>
            </a:r>
            <a:r>
              <a:rPr lang="en-US" sz="2900" dirty="0" smtClean="0">
                <a:latin typeface="+mj-lt"/>
              </a:rPr>
              <a:t> CLI commands and a brief description of each.</a:t>
            </a:r>
          </a:p>
          <a:p>
            <a:pPr lvl="2">
              <a:buBlip>
                <a:blip r:embed="rId2"/>
              </a:buBlip>
            </a:pPr>
            <a:r>
              <a:rPr lang="en-US" sz="2000" u="sng" dirty="0" smtClean="0">
                <a:latin typeface="+mj-lt"/>
              </a:rPr>
              <a:t>E.g.</a:t>
            </a:r>
            <a:r>
              <a:rPr lang="en-US" sz="2000" dirty="0" smtClean="0">
                <a:latin typeface="+mj-lt"/>
              </a:rPr>
              <a:t> </a:t>
            </a:r>
            <a:r>
              <a:rPr lang="en-US" sz="2200" i="1" dirty="0" err="1" smtClean="0">
                <a:solidFill>
                  <a:schemeClr val="accent1">
                    <a:lumMod val="60000"/>
                    <a:lumOff val="40000"/>
                  </a:schemeClr>
                </a:solidFill>
                <a:latin typeface="+mj-lt"/>
              </a:rPr>
              <a:t>cf</a:t>
            </a:r>
            <a:r>
              <a:rPr lang="en-US" sz="2200" i="1" dirty="0" smtClean="0">
                <a:solidFill>
                  <a:schemeClr val="accent1">
                    <a:lumMod val="60000"/>
                    <a:lumOff val="40000"/>
                  </a:schemeClr>
                </a:solidFill>
                <a:latin typeface="+mj-lt"/>
              </a:rPr>
              <a:t> delete –h</a:t>
            </a:r>
          </a:p>
          <a:p>
            <a:pPr lvl="2">
              <a:buBlip>
                <a:blip r:embed="rId2"/>
              </a:buBlip>
            </a:pPr>
            <a:endParaRPr lang="en-US" i="1" dirty="0" smtClean="0">
              <a:solidFill>
                <a:schemeClr val="accent1">
                  <a:lumMod val="60000"/>
                  <a:lumOff val="40000"/>
                </a:schemeClr>
              </a:solidFill>
              <a:latin typeface="+mj-lt"/>
            </a:endParaRPr>
          </a:p>
          <a:p>
            <a:pPr>
              <a:buBlip>
                <a:blip r:embed="rId2"/>
              </a:buBlip>
            </a:pPr>
            <a:r>
              <a:rPr lang="en-US" sz="2800" dirty="0" smtClean="0">
                <a:latin typeface="+mj-lt"/>
              </a:rPr>
              <a:t>List down apps</a:t>
            </a:r>
          </a:p>
          <a:p>
            <a:pPr lvl="2">
              <a:buBlip>
                <a:blip r:embed="rId2"/>
              </a:buBlip>
            </a:pPr>
            <a:r>
              <a:rPr lang="en-US" u="sng" dirty="0" smtClean="0">
                <a:latin typeface="+mj-lt"/>
              </a:rPr>
              <a:t>E.g. </a:t>
            </a:r>
            <a:r>
              <a:rPr lang="en-US" sz="2200" i="1" dirty="0" err="1" smtClean="0">
                <a:solidFill>
                  <a:schemeClr val="accent1">
                    <a:lumMod val="60000"/>
                    <a:lumOff val="40000"/>
                  </a:schemeClr>
                </a:solidFill>
                <a:latin typeface="+mj-lt"/>
              </a:rPr>
              <a:t>cf</a:t>
            </a:r>
            <a:r>
              <a:rPr lang="en-US" sz="2200" i="1" dirty="0" smtClean="0">
                <a:solidFill>
                  <a:schemeClr val="accent1">
                    <a:lumMod val="60000"/>
                    <a:lumOff val="40000"/>
                  </a:schemeClr>
                </a:solidFill>
                <a:latin typeface="+mj-lt"/>
              </a:rPr>
              <a:t> apps</a:t>
            </a:r>
          </a:p>
          <a:p>
            <a:pPr>
              <a:buBlip>
                <a:blip r:embed="rId2"/>
              </a:buBlip>
            </a:pPr>
            <a:r>
              <a:rPr lang="en-US" sz="2800" dirty="0" smtClean="0">
                <a:latin typeface="+mj-lt"/>
              </a:rPr>
              <a:t>To know the status of the app</a:t>
            </a:r>
          </a:p>
          <a:p>
            <a:pPr lvl="2">
              <a:buBlip>
                <a:blip r:embed="rId2"/>
              </a:buBlip>
            </a:pPr>
            <a:r>
              <a:rPr lang="en-US" sz="2200" i="1" u="sng" dirty="0" smtClean="0">
                <a:latin typeface="+mj-lt"/>
              </a:rPr>
              <a:t>E.g.</a:t>
            </a:r>
            <a:r>
              <a:rPr lang="en-US" sz="2200" i="1" dirty="0" smtClean="0">
                <a:solidFill>
                  <a:schemeClr val="accent1">
                    <a:lumMod val="60000"/>
                    <a:lumOff val="40000"/>
                  </a:schemeClr>
                </a:solidFill>
                <a:latin typeface="+mj-lt"/>
              </a:rPr>
              <a:t> </a:t>
            </a:r>
            <a:r>
              <a:rPr lang="en-US" sz="2200" i="1" dirty="0" err="1" smtClean="0">
                <a:solidFill>
                  <a:schemeClr val="accent1">
                    <a:lumMod val="60000"/>
                    <a:lumOff val="40000"/>
                  </a:schemeClr>
                </a:solidFill>
                <a:latin typeface="+mj-lt"/>
              </a:rPr>
              <a:t>cf</a:t>
            </a:r>
            <a:r>
              <a:rPr lang="en-US" sz="2200" i="1" dirty="0" smtClean="0">
                <a:solidFill>
                  <a:schemeClr val="accent1">
                    <a:lumMod val="60000"/>
                    <a:lumOff val="40000"/>
                  </a:schemeClr>
                </a:solidFill>
                <a:latin typeface="+mj-lt"/>
              </a:rPr>
              <a:t> app APP_NAME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CF CLI Commands</a:t>
            </a:r>
            <a:endParaRPr lang="en-US" sz="4400" dirty="0"/>
          </a:p>
        </p:txBody>
      </p:sp>
      <p:sp>
        <p:nvSpPr>
          <p:cNvPr id="3" name="Content Placeholder 2"/>
          <p:cNvSpPr>
            <a:spLocks noGrp="1"/>
          </p:cNvSpPr>
          <p:nvPr>
            <p:ph idx="1"/>
          </p:nvPr>
        </p:nvSpPr>
        <p:spPr/>
        <p:txBody>
          <a:bodyPr>
            <a:normAutofit/>
          </a:bodyPr>
          <a:lstStyle/>
          <a:p>
            <a:pPr>
              <a:buBlip>
                <a:blip r:embed="rId2"/>
              </a:buBlip>
            </a:pPr>
            <a:r>
              <a:rPr lang="en-US" sz="2200" dirty="0" smtClean="0"/>
              <a:t>Commands for Managing Roles</a:t>
            </a:r>
          </a:p>
          <a:p>
            <a:pPr lvl="1">
              <a:buBlip>
                <a:blip r:embed="rId2"/>
              </a:buBlip>
            </a:pPr>
            <a:r>
              <a:rPr lang="en-US" sz="1800" u="sng" dirty="0" smtClean="0"/>
              <a:t>E.g.</a:t>
            </a:r>
            <a:endParaRPr lang="en-US" sz="1800" dirty="0" smtClean="0"/>
          </a:p>
          <a:p>
            <a:pPr lvl="2">
              <a:buBlip>
                <a:blip r:embed="rId2"/>
              </a:buBlip>
            </a:pPr>
            <a:r>
              <a:rPr lang="en-US" sz="1700" i="1" dirty="0" err="1" smtClean="0">
                <a:solidFill>
                  <a:schemeClr val="accent1">
                    <a:lumMod val="60000"/>
                    <a:lumOff val="40000"/>
                  </a:schemeClr>
                </a:solidFill>
              </a:rPr>
              <a:t>cf</a:t>
            </a:r>
            <a:r>
              <a:rPr lang="en-US" sz="1700" i="1" dirty="0" smtClean="0">
                <a:solidFill>
                  <a:schemeClr val="accent1">
                    <a:lumMod val="60000"/>
                    <a:lumOff val="40000"/>
                  </a:schemeClr>
                </a:solidFill>
              </a:rPr>
              <a:t> set-org-role  (</a:t>
            </a:r>
            <a:r>
              <a:rPr lang="en-US" sz="1700" i="1" dirty="0" err="1" smtClean="0">
                <a:solidFill>
                  <a:schemeClr val="accent1">
                    <a:lumMod val="60000"/>
                    <a:lumOff val="40000"/>
                  </a:schemeClr>
                </a:solidFill>
              </a:rPr>
              <a:t>cf</a:t>
            </a:r>
            <a:r>
              <a:rPr lang="en-US" sz="1700" i="1" dirty="0" smtClean="0">
                <a:solidFill>
                  <a:schemeClr val="accent1">
                    <a:lumMod val="60000"/>
                    <a:lumOff val="40000"/>
                  </a:schemeClr>
                </a:solidFill>
              </a:rPr>
              <a:t>  set-org-role  huey@example.com  example-org  </a:t>
            </a:r>
            <a:r>
              <a:rPr lang="en-US" sz="1700" i="1" dirty="0" err="1" smtClean="0">
                <a:solidFill>
                  <a:schemeClr val="accent1">
                    <a:lumMod val="60000"/>
                    <a:lumOff val="40000"/>
                  </a:schemeClr>
                </a:solidFill>
              </a:rPr>
              <a:t>OrgManager</a:t>
            </a:r>
            <a:r>
              <a:rPr lang="en-US" sz="1700" i="1" dirty="0" smtClean="0">
                <a:solidFill>
                  <a:schemeClr val="accent1">
                    <a:lumMod val="60000"/>
                    <a:lumOff val="40000"/>
                  </a:schemeClr>
                </a:solidFill>
              </a:rPr>
              <a:t>)</a:t>
            </a:r>
          </a:p>
          <a:p>
            <a:pPr lvl="2">
              <a:buBlip>
                <a:blip r:embed="rId2"/>
              </a:buBlip>
            </a:pPr>
            <a:r>
              <a:rPr lang="en-US" sz="1700" i="1" dirty="0" err="1" smtClean="0">
                <a:solidFill>
                  <a:schemeClr val="accent1">
                    <a:lumMod val="60000"/>
                    <a:lumOff val="40000"/>
                  </a:schemeClr>
                </a:solidFill>
              </a:rPr>
              <a:t>cf</a:t>
            </a:r>
            <a:r>
              <a:rPr lang="en-US" sz="1700" i="1" dirty="0" smtClean="0">
                <a:solidFill>
                  <a:schemeClr val="accent1">
                    <a:lumMod val="60000"/>
                    <a:lumOff val="40000"/>
                  </a:schemeClr>
                </a:solidFill>
              </a:rPr>
              <a:t> unset-org-role</a:t>
            </a:r>
          </a:p>
          <a:p>
            <a:pPr lvl="2">
              <a:buBlip>
                <a:blip r:embed="rId2"/>
              </a:buBlip>
            </a:pPr>
            <a:r>
              <a:rPr lang="en-US" sz="1700" i="1" dirty="0" err="1" smtClean="0">
                <a:solidFill>
                  <a:schemeClr val="accent1">
                    <a:lumMod val="60000"/>
                    <a:lumOff val="40000"/>
                  </a:schemeClr>
                </a:solidFill>
              </a:rPr>
              <a:t>cf</a:t>
            </a:r>
            <a:r>
              <a:rPr lang="en-US" sz="1700" i="1" dirty="0" smtClean="0">
                <a:solidFill>
                  <a:schemeClr val="accent1">
                    <a:lumMod val="60000"/>
                    <a:lumOff val="40000"/>
                  </a:schemeClr>
                </a:solidFill>
              </a:rPr>
              <a:t> set-space-role </a:t>
            </a:r>
          </a:p>
          <a:p>
            <a:pPr lvl="2">
              <a:buBlip>
                <a:blip r:embed="rId2"/>
              </a:buBlip>
            </a:pPr>
            <a:r>
              <a:rPr lang="en-US" sz="1700" i="1" dirty="0" err="1" smtClean="0">
                <a:solidFill>
                  <a:schemeClr val="accent1">
                    <a:lumMod val="60000"/>
                    <a:lumOff val="40000"/>
                  </a:schemeClr>
                </a:solidFill>
              </a:rPr>
              <a:t>cf</a:t>
            </a:r>
            <a:r>
              <a:rPr lang="en-US" sz="1700" i="1" dirty="0" smtClean="0">
                <a:solidFill>
                  <a:schemeClr val="accent1">
                    <a:lumMod val="60000"/>
                    <a:lumOff val="40000"/>
                  </a:schemeClr>
                </a:solidFill>
              </a:rPr>
              <a:t> unset-space-role </a:t>
            </a:r>
          </a:p>
          <a:p>
            <a:r>
              <a:rPr lang="en-US" sz="2200" dirty="0" smtClean="0"/>
              <a:t>Setting </a:t>
            </a:r>
            <a:r>
              <a:rPr lang="en-US" sz="2200" dirty="0" err="1" smtClean="0"/>
              <a:t>env</a:t>
            </a:r>
            <a:r>
              <a:rPr lang="en-US" sz="2200" dirty="0" smtClean="0"/>
              <a:t> variable </a:t>
            </a:r>
          </a:p>
          <a:p>
            <a:pPr lvl="1"/>
            <a:r>
              <a:rPr lang="en-US" sz="1800" u="sng" dirty="0" smtClean="0"/>
              <a:t>E.g.</a:t>
            </a:r>
          </a:p>
          <a:p>
            <a:pPr lvl="2"/>
            <a:r>
              <a:rPr lang="da-DK" sz="1600" i="1" dirty="0" smtClean="0">
                <a:solidFill>
                  <a:schemeClr val="accent1">
                    <a:lumMod val="60000"/>
                    <a:lumOff val="40000"/>
                  </a:schemeClr>
                </a:solidFill>
              </a:rPr>
              <a:t>cf set-env APP_NAME  ENV_VAR_NAME  ENV_VAR_VALUE</a:t>
            </a:r>
          </a:p>
          <a:p>
            <a:r>
              <a:rPr lang="da-DK" sz="2200" dirty="0" smtClean="0"/>
              <a:t>Command to Logout</a:t>
            </a:r>
          </a:p>
          <a:p>
            <a:pPr lvl="1"/>
            <a:r>
              <a:rPr lang="da-DK" sz="1800" u="sng" dirty="0" smtClean="0"/>
              <a:t>E.g.</a:t>
            </a:r>
          </a:p>
          <a:p>
            <a:pPr lvl="2"/>
            <a:r>
              <a:rPr lang="da-DK" sz="1600" i="1" dirty="0" smtClean="0">
                <a:solidFill>
                  <a:schemeClr val="accent1">
                    <a:lumMod val="60000"/>
                    <a:lumOff val="40000"/>
                  </a:schemeClr>
                </a:solidFill>
              </a:rPr>
              <a:t>cf logout</a:t>
            </a:r>
            <a:endParaRPr lang="en-US" sz="1600" i="1" dirty="0" smtClean="0">
              <a:solidFill>
                <a:schemeClr val="accent1">
                  <a:lumMod val="60000"/>
                  <a:lumOff val="40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US" sz="4400" dirty="0" smtClean="0"/>
              <a:t>App Deployment</a:t>
            </a:r>
            <a:endParaRPr lang="en-US" sz="4400" dirty="0"/>
          </a:p>
        </p:txBody>
      </p:sp>
      <p:sp>
        <p:nvSpPr>
          <p:cNvPr id="3" name="Content Placeholder 2"/>
          <p:cNvSpPr>
            <a:spLocks noGrp="1"/>
          </p:cNvSpPr>
          <p:nvPr>
            <p:ph idx="1"/>
          </p:nvPr>
        </p:nvSpPr>
        <p:spPr>
          <a:xfrm>
            <a:off x="457200" y="1676400"/>
            <a:ext cx="8229600" cy="4800600"/>
          </a:xfrm>
        </p:spPr>
        <p:txBody>
          <a:bodyPr>
            <a:normAutofit lnSpcReduction="10000"/>
          </a:bodyPr>
          <a:lstStyle/>
          <a:p>
            <a:pPr>
              <a:buNone/>
            </a:pPr>
            <a:r>
              <a:rPr lang="en-US" b="1" u="sng" dirty="0" smtClean="0">
                <a:latin typeface="+mj-lt"/>
              </a:rPr>
              <a:t>Deployment Process</a:t>
            </a:r>
          </a:p>
          <a:p>
            <a:pPr>
              <a:buBlip>
                <a:blip r:embed="rId3"/>
              </a:buBlip>
            </a:pPr>
            <a:r>
              <a:rPr lang="en-US" sz="2200" dirty="0" smtClean="0">
                <a:latin typeface="+mj-lt"/>
              </a:rPr>
              <a:t>CF Push command to be used to push an cloud-native app into PCF.</a:t>
            </a:r>
          </a:p>
          <a:p>
            <a:pPr lvl="1">
              <a:buBlip>
                <a:blip r:embed="rId3"/>
              </a:buBlip>
            </a:pPr>
            <a:r>
              <a:rPr lang="en-US" sz="2200" dirty="0" smtClean="0">
                <a:latin typeface="+mj-lt"/>
              </a:rPr>
              <a:t>Deploy an app to PCF by running a </a:t>
            </a:r>
            <a:r>
              <a:rPr lang="en-US" sz="2200" dirty="0" err="1" smtClean="0">
                <a:latin typeface="+mj-lt"/>
              </a:rPr>
              <a:t>cf</a:t>
            </a:r>
            <a:r>
              <a:rPr lang="en-US" sz="2200" dirty="0" smtClean="0">
                <a:latin typeface="+mj-lt"/>
              </a:rPr>
              <a:t> push command from the Cloud Foundry Command Line Interface (</a:t>
            </a:r>
            <a:r>
              <a:rPr lang="en-US" sz="2200" dirty="0" err="1" smtClean="0">
                <a:latin typeface="+mj-lt"/>
              </a:rPr>
              <a:t>cf</a:t>
            </a:r>
            <a:r>
              <a:rPr lang="en-US" sz="2200" dirty="0" smtClean="0">
                <a:latin typeface="+mj-lt"/>
              </a:rPr>
              <a:t> CLI). </a:t>
            </a:r>
          </a:p>
          <a:p>
            <a:pPr lvl="2">
              <a:buNone/>
            </a:pPr>
            <a:r>
              <a:rPr lang="en-US" u="sng" dirty="0" smtClean="0">
                <a:latin typeface="+mj-lt"/>
              </a:rPr>
              <a:t>E.g.</a:t>
            </a:r>
            <a:r>
              <a:rPr lang="en-US" dirty="0" smtClean="0">
                <a:latin typeface="+mj-lt"/>
              </a:rPr>
              <a:t> </a:t>
            </a:r>
            <a:r>
              <a:rPr lang="en-US" i="1" dirty="0" smtClean="0">
                <a:solidFill>
                  <a:schemeClr val="accent1">
                    <a:lumMod val="60000"/>
                    <a:lumOff val="40000"/>
                  </a:schemeClr>
                </a:solidFill>
                <a:latin typeface="+mj-lt"/>
              </a:rPr>
              <a:t> </a:t>
            </a:r>
            <a:r>
              <a:rPr lang="en-US" sz="1800" i="1" dirty="0" err="1" smtClean="0">
                <a:solidFill>
                  <a:schemeClr val="accent1">
                    <a:lumMod val="60000"/>
                    <a:lumOff val="40000"/>
                  </a:schemeClr>
                </a:solidFill>
                <a:latin typeface="+mj-lt"/>
              </a:rPr>
              <a:t>cf</a:t>
            </a:r>
            <a:r>
              <a:rPr lang="en-US" sz="1800" i="1" dirty="0" smtClean="0">
                <a:solidFill>
                  <a:schemeClr val="accent1">
                    <a:lumMod val="60000"/>
                    <a:lumOff val="40000"/>
                  </a:schemeClr>
                </a:solidFill>
                <a:latin typeface="+mj-lt"/>
              </a:rPr>
              <a:t> push my-app -b https://github.com/cloudfoundry/java-buildpack.git</a:t>
            </a:r>
            <a:endParaRPr lang="en-US" sz="1800" i="1" dirty="0" smtClean="0">
              <a:solidFill>
                <a:srgbClr val="FF0000"/>
              </a:solidFill>
              <a:latin typeface="+mj-lt"/>
            </a:endParaRPr>
          </a:p>
          <a:p>
            <a:pPr lvl="2">
              <a:buNone/>
            </a:pPr>
            <a:endParaRPr lang="en-US" sz="1800" dirty="0" smtClean="0">
              <a:solidFill>
                <a:srgbClr val="FF0000"/>
              </a:solidFill>
              <a:latin typeface="+mj-lt"/>
            </a:endParaRPr>
          </a:p>
          <a:p>
            <a:pPr lvl="1">
              <a:buNone/>
            </a:pPr>
            <a:r>
              <a:rPr lang="en-US" sz="2000" dirty="0" smtClean="0">
                <a:latin typeface="+mj-lt"/>
              </a:rPr>
              <a:t>The command does few operation at the background:</a:t>
            </a:r>
            <a:endParaRPr lang="en-US" dirty="0" smtClean="0">
              <a:latin typeface="+mj-lt"/>
            </a:endParaRPr>
          </a:p>
          <a:p>
            <a:pPr lvl="2">
              <a:buBlip>
                <a:blip r:embed="rId3"/>
              </a:buBlip>
            </a:pPr>
            <a:r>
              <a:rPr lang="en-US" sz="2000" dirty="0" smtClean="0">
                <a:latin typeface="+mj-lt"/>
              </a:rPr>
              <a:t>Uploads and stores app files</a:t>
            </a:r>
          </a:p>
          <a:p>
            <a:pPr lvl="2">
              <a:buBlip>
                <a:blip r:embed="rId3"/>
              </a:buBlip>
            </a:pPr>
            <a:r>
              <a:rPr lang="en-US" sz="2000" dirty="0" smtClean="0">
                <a:latin typeface="+mj-lt"/>
              </a:rPr>
              <a:t>Examines and stores app metadata</a:t>
            </a:r>
          </a:p>
          <a:p>
            <a:pPr lvl="2">
              <a:buBlip>
                <a:blip r:embed="rId3"/>
              </a:buBlip>
            </a:pPr>
            <a:r>
              <a:rPr lang="en-US" sz="2000" dirty="0" smtClean="0">
                <a:latin typeface="+mj-lt"/>
              </a:rPr>
              <a:t>Creates a “droplet” (the Cloud Foundry unit of execution) for the app</a:t>
            </a:r>
          </a:p>
          <a:p>
            <a:pPr lvl="2">
              <a:buBlip>
                <a:blip r:embed="rId3"/>
              </a:buBlip>
            </a:pPr>
            <a:r>
              <a:rPr lang="en-US" sz="2000" dirty="0" smtClean="0">
                <a:latin typeface="+mj-lt"/>
              </a:rPr>
              <a:t>Selects an appropriate Diego cell or Droplet Execution Agent (DEA) to run the droplet</a:t>
            </a:r>
          </a:p>
          <a:p>
            <a:pPr lvl="2">
              <a:buBlip>
                <a:blip r:embed="rId3"/>
              </a:buBlip>
            </a:pPr>
            <a:r>
              <a:rPr lang="en-US" sz="2000" dirty="0" smtClean="0">
                <a:latin typeface="+mj-lt"/>
              </a:rPr>
              <a:t>Starts the app</a:t>
            </a:r>
            <a:endParaRPr lang="en-US" sz="2000" dirty="0">
              <a:latin typeface="+mj-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US" sz="4400" dirty="0" smtClean="0"/>
              <a:t>App Deployment</a:t>
            </a:r>
            <a:endParaRPr lang="en-US" sz="4400" dirty="0"/>
          </a:p>
        </p:txBody>
      </p:sp>
      <p:sp>
        <p:nvSpPr>
          <p:cNvPr id="3" name="Content Placeholder 2"/>
          <p:cNvSpPr>
            <a:spLocks noGrp="1"/>
          </p:cNvSpPr>
          <p:nvPr>
            <p:ph idx="1"/>
          </p:nvPr>
        </p:nvSpPr>
        <p:spPr>
          <a:xfrm>
            <a:off x="457200" y="1676400"/>
            <a:ext cx="8229600" cy="4800600"/>
          </a:xfrm>
        </p:spPr>
        <p:txBody>
          <a:bodyPr>
            <a:normAutofit/>
          </a:bodyPr>
          <a:lstStyle/>
          <a:p>
            <a:pPr>
              <a:buNone/>
            </a:pPr>
            <a:r>
              <a:rPr lang="en-US" b="1" u="sng" dirty="0" smtClean="0">
                <a:latin typeface="+mj-lt"/>
              </a:rPr>
              <a:t>CF push through CLI</a:t>
            </a:r>
          </a:p>
          <a:p>
            <a:pPr>
              <a:buNone/>
            </a:pPr>
            <a:endParaRPr lang="en-US" b="1" u="sng" dirty="0" smtClean="0">
              <a:latin typeface="+mj-lt"/>
            </a:endParaRPr>
          </a:p>
        </p:txBody>
      </p:sp>
      <p:pic>
        <p:nvPicPr>
          <p:cNvPr id="4" name="Picture 3" descr="cf_push_cli.PNG"/>
          <p:cNvPicPr>
            <a:picLocks noChangeAspect="1"/>
          </p:cNvPicPr>
          <p:nvPr/>
        </p:nvPicPr>
        <p:blipFill>
          <a:blip r:embed="rId3" cstate="print"/>
          <a:stretch>
            <a:fillRect/>
          </a:stretch>
        </p:blipFill>
        <p:spPr>
          <a:xfrm>
            <a:off x="914400" y="2286000"/>
            <a:ext cx="6934200" cy="43815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US" sz="4400" dirty="0" smtClean="0"/>
              <a:t>App Deployment</a:t>
            </a:r>
            <a:endParaRPr lang="en-US" sz="4400" dirty="0"/>
          </a:p>
        </p:txBody>
      </p:sp>
      <p:sp>
        <p:nvSpPr>
          <p:cNvPr id="3" name="Content Placeholder 2"/>
          <p:cNvSpPr>
            <a:spLocks noGrp="1"/>
          </p:cNvSpPr>
          <p:nvPr>
            <p:ph idx="1"/>
          </p:nvPr>
        </p:nvSpPr>
        <p:spPr>
          <a:xfrm>
            <a:off x="457200" y="1676400"/>
            <a:ext cx="8229600" cy="4800600"/>
          </a:xfrm>
        </p:spPr>
        <p:txBody>
          <a:bodyPr>
            <a:normAutofit/>
          </a:bodyPr>
          <a:lstStyle/>
          <a:p>
            <a:pPr>
              <a:buNone/>
            </a:pPr>
            <a:r>
              <a:rPr lang="en-US" b="1" u="sng" dirty="0" smtClean="0">
                <a:latin typeface="+mj-lt"/>
              </a:rPr>
              <a:t>Console view after deployment</a:t>
            </a:r>
          </a:p>
          <a:p>
            <a:pPr>
              <a:buNone/>
            </a:pPr>
            <a:endParaRPr lang="en-US" b="1" u="sng" dirty="0" smtClean="0">
              <a:latin typeface="+mj-lt"/>
            </a:endParaRPr>
          </a:p>
        </p:txBody>
      </p:sp>
      <p:pic>
        <p:nvPicPr>
          <p:cNvPr id="5" name="Picture 4" descr="cf_push_app.PNG"/>
          <p:cNvPicPr>
            <a:picLocks noChangeAspect="1"/>
          </p:cNvPicPr>
          <p:nvPr/>
        </p:nvPicPr>
        <p:blipFill>
          <a:blip r:embed="rId3" cstate="print"/>
          <a:stretch>
            <a:fillRect/>
          </a:stretch>
        </p:blipFill>
        <p:spPr>
          <a:xfrm>
            <a:off x="838200" y="2590800"/>
            <a:ext cx="7162800" cy="38100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US" sz="4400" dirty="0" smtClean="0"/>
              <a:t>App Deployment</a:t>
            </a:r>
            <a:endParaRPr lang="en-US" sz="4400" dirty="0"/>
          </a:p>
        </p:txBody>
      </p:sp>
      <p:sp>
        <p:nvSpPr>
          <p:cNvPr id="3" name="Content Placeholder 2"/>
          <p:cNvSpPr>
            <a:spLocks noGrp="1"/>
          </p:cNvSpPr>
          <p:nvPr>
            <p:ph idx="1"/>
          </p:nvPr>
        </p:nvSpPr>
        <p:spPr>
          <a:xfrm>
            <a:off x="457200" y="1676400"/>
            <a:ext cx="8229600" cy="5029200"/>
          </a:xfrm>
        </p:spPr>
        <p:txBody>
          <a:bodyPr>
            <a:normAutofit fontScale="92500" lnSpcReduction="20000"/>
          </a:bodyPr>
          <a:lstStyle/>
          <a:p>
            <a:pPr>
              <a:buNone/>
            </a:pPr>
            <a:r>
              <a:rPr lang="en-US" sz="1800" b="1" dirty="0" smtClean="0">
                <a:latin typeface="+mj-lt"/>
              </a:rPr>
              <a:t>	</a:t>
            </a:r>
            <a:r>
              <a:rPr lang="en-US" sz="2200" b="1" u="sng" dirty="0" smtClean="0">
                <a:latin typeface="+mj-lt"/>
              </a:rPr>
              <a:t>Restart Your Application</a:t>
            </a:r>
          </a:p>
          <a:p>
            <a:pPr>
              <a:buBlip>
                <a:blip r:embed="rId3"/>
              </a:buBlip>
            </a:pPr>
            <a:r>
              <a:rPr lang="en-US" sz="1800" dirty="0" smtClean="0">
                <a:latin typeface="+mj-lt"/>
              </a:rPr>
              <a:t>Restarting your application stops your application and restarts it with the already compiled droplet. A droplet is a </a:t>
            </a:r>
            <a:r>
              <a:rPr lang="en-US" sz="1800" dirty="0" err="1" smtClean="0">
                <a:latin typeface="+mj-lt"/>
              </a:rPr>
              <a:t>tarball</a:t>
            </a:r>
            <a:r>
              <a:rPr lang="en-US" sz="1800" dirty="0" smtClean="0">
                <a:latin typeface="+mj-lt"/>
              </a:rPr>
              <a:t> that includes:</a:t>
            </a:r>
          </a:p>
          <a:p>
            <a:pPr lvl="2"/>
            <a:r>
              <a:rPr lang="en-US" sz="1600" dirty="0" smtClean="0">
                <a:latin typeface="+mj-lt"/>
              </a:rPr>
              <a:t>stack</a:t>
            </a:r>
          </a:p>
          <a:p>
            <a:pPr lvl="2"/>
            <a:r>
              <a:rPr lang="en-US" sz="1600" dirty="0" err="1" smtClean="0">
                <a:latin typeface="+mj-lt"/>
              </a:rPr>
              <a:t>buildpack</a:t>
            </a:r>
            <a:endParaRPr lang="en-US" sz="1600" dirty="0" smtClean="0">
              <a:latin typeface="+mj-lt"/>
            </a:endParaRPr>
          </a:p>
          <a:p>
            <a:pPr lvl="2"/>
            <a:r>
              <a:rPr lang="en-US" sz="1600" dirty="0" smtClean="0">
                <a:latin typeface="+mj-lt"/>
              </a:rPr>
              <a:t>application source code</a:t>
            </a:r>
          </a:p>
          <a:p>
            <a:pPr lvl="1">
              <a:buNone/>
            </a:pPr>
            <a:r>
              <a:rPr lang="en-US" sz="1700" dirty="0" smtClean="0">
                <a:solidFill>
                  <a:schemeClr val="accent1">
                    <a:lumMod val="60000"/>
                    <a:lumOff val="40000"/>
                  </a:schemeClr>
                </a:solidFill>
                <a:latin typeface="+mj-lt"/>
              </a:rPr>
              <a:t>	</a:t>
            </a:r>
            <a:r>
              <a:rPr lang="en-US" sz="1700" dirty="0" err="1" smtClean="0">
                <a:solidFill>
                  <a:schemeClr val="accent1">
                    <a:lumMod val="60000"/>
                    <a:lumOff val="40000"/>
                  </a:schemeClr>
                </a:solidFill>
                <a:latin typeface="+mj-lt"/>
              </a:rPr>
              <a:t>cf</a:t>
            </a:r>
            <a:r>
              <a:rPr lang="en-US" sz="1700" dirty="0" smtClean="0">
                <a:solidFill>
                  <a:schemeClr val="accent1">
                    <a:lumMod val="60000"/>
                    <a:lumOff val="40000"/>
                  </a:schemeClr>
                </a:solidFill>
                <a:latin typeface="+mj-lt"/>
              </a:rPr>
              <a:t> restart &lt;YOUR-APP&gt;</a:t>
            </a:r>
            <a:endParaRPr lang="en-US" sz="1700" b="1" dirty="0" smtClean="0">
              <a:solidFill>
                <a:schemeClr val="accent1">
                  <a:lumMod val="60000"/>
                  <a:lumOff val="40000"/>
                </a:schemeClr>
              </a:solidFill>
              <a:latin typeface="+mj-lt"/>
            </a:endParaRPr>
          </a:p>
          <a:p>
            <a:pPr>
              <a:buBlip>
                <a:blip r:embed="rId3"/>
              </a:buBlip>
            </a:pPr>
            <a:r>
              <a:rPr lang="en-US" sz="1800" dirty="0" smtClean="0">
                <a:latin typeface="+mj-lt"/>
              </a:rPr>
              <a:t>Restart your application to refresh the application’s environment after actions such as binding a new service to the application or setting an environment variable that only the application consumes.</a:t>
            </a:r>
          </a:p>
          <a:p>
            <a:pPr>
              <a:buNone/>
            </a:pPr>
            <a:r>
              <a:rPr lang="en-US" b="1" dirty="0" smtClean="0">
                <a:latin typeface="+mj-lt"/>
              </a:rPr>
              <a:t>	</a:t>
            </a:r>
            <a:r>
              <a:rPr lang="en-US" sz="2200" b="1" u="sng" dirty="0" smtClean="0">
                <a:latin typeface="+mj-lt"/>
              </a:rPr>
              <a:t>Restage Your Application</a:t>
            </a:r>
          </a:p>
          <a:p>
            <a:pPr>
              <a:buBlip>
                <a:blip r:embed="rId3"/>
              </a:buBlip>
            </a:pPr>
            <a:r>
              <a:rPr lang="en-US" sz="1800" dirty="0" smtClean="0">
                <a:latin typeface="+mj-lt"/>
              </a:rPr>
              <a:t>Restaging your application stops your application and restages it, by compiling a new droplet and starting it.</a:t>
            </a:r>
          </a:p>
          <a:p>
            <a:pPr lvl="1">
              <a:buNone/>
            </a:pPr>
            <a:r>
              <a:rPr lang="en-US" dirty="0" smtClean="0">
                <a:latin typeface="+mj-lt"/>
              </a:rPr>
              <a:t>	</a:t>
            </a:r>
            <a:r>
              <a:rPr lang="en-US" sz="1600" dirty="0" err="1" smtClean="0">
                <a:solidFill>
                  <a:schemeClr val="accent1">
                    <a:lumMod val="60000"/>
                    <a:lumOff val="40000"/>
                  </a:schemeClr>
                </a:solidFill>
                <a:latin typeface="+mj-lt"/>
              </a:rPr>
              <a:t>cf</a:t>
            </a:r>
            <a:r>
              <a:rPr lang="en-US" sz="1600" dirty="0" smtClean="0">
                <a:solidFill>
                  <a:schemeClr val="accent1">
                    <a:lumMod val="60000"/>
                    <a:lumOff val="40000"/>
                  </a:schemeClr>
                </a:solidFill>
                <a:latin typeface="+mj-lt"/>
              </a:rPr>
              <a:t> restage&lt; YOUR-APP&gt;</a:t>
            </a:r>
          </a:p>
          <a:p>
            <a:pPr>
              <a:buBlip>
                <a:blip r:embed="rId3"/>
              </a:buBlip>
            </a:pPr>
            <a:r>
              <a:rPr lang="en-US" sz="1800" dirty="0" smtClean="0">
                <a:latin typeface="+mj-lt"/>
              </a:rPr>
              <a:t>Restage your application if you have changed the environment in a way that affects your staging process, such as setting an environment variable that the </a:t>
            </a:r>
            <a:r>
              <a:rPr lang="en-US" sz="1800" dirty="0" err="1" smtClean="0">
                <a:latin typeface="+mj-lt"/>
              </a:rPr>
              <a:t>buildpack</a:t>
            </a:r>
            <a:r>
              <a:rPr lang="en-US" sz="1800" dirty="0" smtClean="0">
                <a:latin typeface="+mj-lt"/>
              </a:rPr>
              <a:t> consumes.</a:t>
            </a:r>
          </a:p>
          <a:p>
            <a:pPr>
              <a:buBlip>
                <a:blip r:embed="rId3"/>
              </a:buBlip>
            </a:pPr>
            <a:r>
              <a:rPr lang="en-US" sz="1800" dirty="0" smtClean="0">
                <a:latin typeface="+mj-lt"/>
              </a:rPr>
              <a:t>Restaging your application compiles a new droplet from your application without updating your application source. If you need to update your application source, re-push your application</a:t>
            </a:r>
          </a:p>
          <a:p>
            <a:pPr>
              <a:buBlip>
                <a:blip r:embed="rId3"/>
              </a:buBlip>
            </a:pPr>
            <a:endParaRPr lang="en-US" dirty="0" smtClean="0">
              <a:latin typeface="+mj-lt"/>
            </a:endParaRPr>
          </a:p>
          <a:p>
            <a:pPr>
              <a:buBlip>
                <a:blip r:embed="rId3"/>
              </a:buBlip>
            </a:pPr>
            <a:endParaRPr lang="en-US" dirty="0">
              <a:latin typeface="+mj-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US" sz="4400" dirty="0" smtClean="0"/>
              <a:t>App Deployment</a:t>
            </a:r>
            <a:endParaRPr lang="en-US" sz="4400" dirty="0"/>
          </a:p>
        </p:txBody>
      </p:sp>
      <p:sp>
        <p:nvSpPr>
          <p:cNvPr id="3" name="Content Placeholder 2"/>
          <p:cNvSpPr>
            <a:spLocks noGrp="1"/>
          </p:cNvSpPr>
          <p:nvPr>
            <p:ph idx="1"/>
          </p:nvPr>
        </p:nvSpPr>
        <p:spPr>
          <a:xfrm>
            <a:off x="457200" y="1828800"/>
            <a:ext cx="8229600" cy="4876800"/>
          </a:xfrm>
        </p:spPr>
        <p:txBody>
          <a:bodyPr>
            <a:normAutofit/>
          </a:bodyPr>
          <a:lstStyle/>
          <a:p>
            <a:pPr>
              <a:buNone/>
            </a:pPr>
            <a:r>
              <a:rPr lang="en-US" b="1" u="sng" dirty="0" smtClean="0">
                <a:latin typeface="+mj-lt"/>
              </a:rPr>
              <a:t>Configure Pre-Runtime Hook</a:t>
            </a:r>
          </a:p>
          <a:p>
            <a:pPr>
              <a:buNone/>
            </a:pPr>
            <a:r>
              <a:rPr lang="en-US" sz="2200" dirty="0" smtClean="0">
                <a:latin typeface="+mj-lt"/>
              </a:rPr>
              <a:t>Java build pack does not support pre-runtime hooks.</a:t>
            </a:r>
          </a:p>
          <a:p>
            <a:pPr lvl="1">
              <a:buBlip>
                <a:blip r:embed="rId3"/>
              </a:buBlip>
            </a:pPr>
            <a:r>
              <a:rPr lang="en-US" sz="2200" dirty="0" smtClean="0">
                <a:latin typeface="+mj-lt"/>
              </a:rPr>
              <a:t>To configure pre-runtime hooks, create a file named </a:t>
            </a:r>
            <a:r>
              <a:rPr lang="en-US" sz="2200" i="1" dirty="0" smtClean="0">
                <a:solidFill>
                  <a:srgbClr val="0070C0"/>
                </a:solidFill>
                <a:latin typeface="+mj-lt"/>
              </a:rPr>
              <a:t>.profile</a:t>
            </a:r>
            <a:r>
              <a:rPr lang="en-US" sz="2200" dirty="0" smtClean="0">
                <a:latin typeface="+mj-lt"/>
              </a:rPr>
              <a:t> and place it in the root of your app directory. If the directory includes a </a:t>
            </a:r>
            <a:r>
              <a:rPr lang="en-US" sz="2200" i="1" dirty="0" smtClean="0">
                <a:latin typeface="+mj-lt"/>
              </a:rPr>
              <a:t>.profile</a:t>
            </a:r>
            <a:r>
              <a:rPr lang="en-US" sz="2200" dirty="0" smtClean="0">
                <a:latin typeface="+mj-lt"/>
              </a:rPr>
              <a:t> script, then Cloud Foundry executes it immediately before each instance of your app starts. </a:t>
            </a:r>
          </a:p>
          <a:p>
            <a:pPr lvl="1">
              <a:buBlip>
                <a:blip r:embed="rId3"/>
              </a:buBlip>
            </a:pPr>
            <a:r>
              <a:rPr lang="en-US" sz="2200" dirty="0" smtClean="0">
                <a:latin typeface="+mj-lt"/>
              </a:rPr>
              <a:t>You can use the .profile script to perform app-specific initialization tasks, such as setting custom environment variables. Environment variables are key-value pairs.</a:t>
            </a:r>
          </a:p>
          <a:p>
            <a:pPr lvl="1">
              <a:buBlip>
                <a:blip r:embed="rId3"/>
              </a:buBlip>
            </a:pPr>
            <a:r>
              <a:rPr lang="en-US" sz="2200" dirty="0" smtClean="0">
                <a:latin typeface="+mj-lt"/>
              </a:rPr>
              <a:t>To set an environment variable, add the appropriate bash commands to your </a:t>
            </a:r>
            <a:r>
              <a:rPr lang="en-US" sz="2200" i="1" dirty="0" smtClean="0">
                <a:solidFill>
                  <a:srgbClr val="0070C0"/>
                </a:solidFill>
                <a:latin typeface="+mj-lt"/>
              </a:rPr>
              <a:t>.profile</a:t>
            </a:r>
            <a:r>
              <a:rPr lang="en-US" sz="2200" dirty="0" smtClean="0">
                <a:latin typeface="+mj-lt"/>
              </a:rPr>
              <a:t> file. See the example below.</a:t>
            </a:r>
          </a:p>
          <a:p>
            <a:pPr lvl="4">
              <a:buNone/>
            </a:pPr>
            <a:r>
              <a:rPr lang="en-US" sz="1800" i="1" dirty="0" smtClean="0">
                <a:solidFill>
                  <a:srgbClr val="0070C0"/>
                </a:solidFill>
                <a:latin typeface="+mj-lt"/>
              </a:rPr>
              <a:t># Set the default LANG for your apps</a:t>
            </a:r>
            <a:r>
              <a:rPr lang="en-US" sz="1800" dirty="0" smtClean="0">
                <a:solidFill>
                  <a:srgbClr val="0070C0"/>
                </a:solidFill>
                <a:latin typeface="+mj-lt"/>
              </a:rPr>
              <a:t> </a:t>
            </a:r>
          </a:p>
          <a:p>
            <a:pPr lvl="4">
              <a:buNone/>
            </a:pPr>
            <a:r>
              <a:rPr lang="en-US" sz="1800" dirty="0" smtClean="0">
                <a:solidFill>
                  <a:srgbClr val="0070C0"/>
                </a:solidFill>
                <a:latin typeface="+mj-lt"/>
              </a:rPr>
              <a:t>export LANG=en_US.UTF-8</a:t>
            </a:r>
            <a:endParaRPr lang="en-US" sz="1800" dirty="0">
              <a:solidFill>
                <a:srgbClr val="0070C0"/>
              </a:solidFill>
              <a:latin typeface="+mj-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smtClean="0"/>
              <a:t>Agenda</a:t>
            </a:r>
            <a:endParaRPr lang="en-US" dirty="0"/>
          </a:p>
        </p:txBody>
      </p:sp>
      <p:sp>
        <p:nvSpPr>
          <p:cNvPr id="3" name="Content Placeholder 2"/>
          <p:cNvSpPr>
            <a:spLocks noGrp="1"/>
          </p:cNvSpPr>
          <p:nvPr>
            <p:ph idx="1"/>
          </p:nvPr>
        </p:nvSpPr>
        <p:spPr>
          <a:xfrm>
            <a:off x="457200" y="1676400"/>
            <a:ext cx="8229600" cy="4648200"/>
          </a:xfrm>
        </p:spPr>
        <p:txBody>
          <a:bodyPr numCol="2">
            <a:normAutofit/>
          </a:bodyPr>
          <a:lstStyle/>
          <a:p>
            <a:pPr>
              <a:buBlip>
                <a:blip r:embed="rId2"/>
              </a:buBlip>
            </a:pPr>
            <a:r>
              <a:rPr lang="en-US" dirty="0" smtClean="0"/>
              <a:t>PCF Introduction</a:t>
            </a:r>
          </a:p>
          <a:p>
            <a:pPr>
              <a:buBlip>
                <a:blip r:embed="rId2"/>
              </a:buBlip>
            </a:pPr>
            <a:r>
              <a:rPr lang="en-US" dirty="0" err="1" smtClean="0"/>
              <a:t>PaaS</a:t>
            </a:r>
            <a:endParaRPr lang="en-US" dirty="0" smtClean="0"/>
          </a:p>
          <a:p>
            <a:pPr>
              <a:buBlip>
                <a:blip r:embed="rId2"/>
              </a:buBlip>
            </a:pPr>
            <a:r>
              <a:rPr lang="en-US" dirty="0" smtClean="0"/>
              <a:t>PCF App Manager Console</a:t>
            </a:r>
          </a:p>
          <a:p>
            <a:pPr>
              <a:buBlip>
                <a:blip r:embed="rId2"/>
              </a:buBlip>
            </a:pPr>
            <a:r>
              <a:rPr lang="en-US" dirty="0" smtClean="0"/>
              <a:t>CF Orgs, Spaces &amp; Roles</a:t>
            </a:r>
          </a:p>
          <a:p>
            <a:pPr>
              <a:buBlip>
                <a:blip r:embed="rId2"/>
              </a:buBlip>
            </a:pPr>
            <a:r>
              <a:rPr lang="en-US" dirty="0" smtClean="0"/>
              <a:t>CF Components</a:t>
            </a:r>
          </a:p>
          <a:p>
            <a:pPr>
              <a:buBlip>
                <a:blip r:embed="rId2"/>
              </a:buBlip>
            </a:pPr>
            <a:r>
              <a:rPr lang="en-US" dirty="0" smtClean="0"/>
              <a:t>PCF Architecture</a:t>
            </a:r>
          </a:p>
          <a:p>
            <a:pPr>
              <a:buBlip>
                <a:blip r:embed="rId2"/>
              </a:buBlip>
            </a:pPr>
            <a:r>
              <a:rPr lang="en-US" dirty="0" smtClean="0"/>
              <a:t>Metrics and </a:t>
            </a:r>
            <a:r>
              <a:rPr lang="en-US" dirty="0" err="1" smtClean="0"/>
              <a:t>Loggregator</a:t>
            </a:r>
            <a:endParaRPr lang="en-US" dirty="0" smtClean="0"/>
          </a:p>
          <a:p>
            <a:pPr>
              <a:buBlip>
                <a:blip r:embed="rId2"/>
              </a:buBlip>
            </a:pPr>
            <a:r>
              <a:rPr lang="en-US" dirty="0" smtClean="0"/>
              <a:t>CF CLI</a:t>
            </a:r>
          </a:p>
          <a:p>
            <a:pPr>
              <a:buBlip>
                <a:blip r:embed="rId2"/>
              </a:buBlip>
            </a:pPr>
            <a:r>
              <a:rPr lang="en-US" dirty="0" smtClean="0"/>
              <a:t>Deploy Apps on PCF</a:t>
            </a:r>
          </a:p>
          <a:p>
            <a:pPr>
              <a:buBlip>
                <a:blip r:embed="rId2"/>
              </a:buBlip>
            </a:pPr>
            <a:r>
              <a:rPr lang="en-US" dirty="0" smtClean="0"/>
              <a:t>Scaling</a:t>
            </a:r>
          </a:p>
          <a:p>
            <a:pPr>
              <a:buBlip>
                <a:blip r:embed="rId2"/>
              </a:buBlip>
            </a:pPr>
            <a:r>
              <a:rPr lang="en-US" dirty="0" err="1" smtClean="0"/>
              <a:t>Env</a:t>
            </a:r>
            <a:r>
              <a:rPr lang="en-US" dirty="0" smtClean="0"/>
              <a:t> Variables</a:t>
            </a:r>
          </a:p>
          <a:p>
            <a:pPr>
              <a:buBlip>
                <a:blip r:embed="rId2"/>
              </a:buBlip>
            </a:pPr>
            <a:r>
              <a:rPr lang="en-US" dirty="0" smtClean="0"/>
              <a:t>VCAP services</a:t>
            </a:r>
          </a:p>
          <a:p>
            <a:pPr>
              <a:buBlip>
                <a:blip r:embed="rId2"/>
              </a:buBlip>
            </a:pPr>
            <a:r>
              <a:rPr lang="en-US" dirty="0" smtClean="0"/>
              <a:t>PCF Services</a:t>
            </a:r>
          </a:p>
          <a:p>
            <a:pPr>
              <a:buBlip>
                <a:blip r:embed="rId2"/>
              </a:buBlip>
            </a:pPr>
            <a:endParaRPr lang="en-US" dirty="0" smtClean="0"/>
          </a:p>
          <a:p>
            <a:pPr>
              <a:buNone/>
            </a:pP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App Deployment</a:t>
            </a:r>
            <a:endParaRPr lang="en-US" dirty="0"/>
          </a:p>
        </p:txBody>
      </p:sp>
      <p:sp>
        <p:nvSpPr>
          <p:cNvPr id="3" name="Content Placeholder 2"/>
          <p:cNvSpPr>
            <a:spLocks noGrp="1"/>
          </p:cNvSpPr>
          <p:nvPr>
            <p:ph idx="1"/>
          </p:nvPr>
        </p:nvSpPr>
        <p:spPr/>
        <p:txBody>
          <a:bodyPr/>
          <a:lstStyle/>
          <a:p>
            <a:r>
              <a:rPr lang="en-US" dirty="0" smtClean="0"/>
              <a:t>Push through Manifest</a:t>
            </a:r>
          </a:p>
          <a:p>
            <a:endParaRPr lang="en-US" dirty="0" smtClean="0"/>
          </a:p>
          <a:p>
            <a:endParaRPr lang="en-US" dirty="0"/>
          </a:p>
        </p:txBody>
      </p:sp>
      <p:pic>
        <p:nvPicPr>
          <p:cNvPr id="4" name="Picture 3" descr="cf_push_manifest.PNG"/>
          <p:cNvPicPr>
            <a:picLocks noChangeAspect="1"/>
          </p:cNvPicPr>
          <p:nvPr/>
        </p:nvPicPr>
        <p:blipFill>
          <a:blip r:embed="rId2" cstate="print"/>
          <a:stretch>
            <a:fillRect/>
          </a:stretch>
        </p:blipFill>
        <p:spPr>
          <a:xfrm>
            <a:off x="1143000" y="3200400"/>
            <a:ext cx="5333999" cy="1371599"/>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Blue-Green Deployment</a:t>
            </a:r>
            <a:endParaRPr lang="en-US" sz="4400" dirty="0"/>
          </a:p>
        </p:txBody>
      </p:sp>
      <p:sp>
        <p:nvSpPr>
          <p:cNvPr id="3" name="Content Placeholder 2"/>
          <p:cNvSpPr>
            <a:spLocks noGrp="1"/>
          </p:cNvSpPr>
          <p:nvPr>
            <p:ph idx="1"/>
          </p:nvPr>
        </p:nvSpPr>
        <p:spPr>
          <a:xfrm>
            <a:off x="457200" y="1935480"/>
            <a:ext cx="8229600" cy="4770120"/>
          </a:xfrm>
        </p:spPr>
        <p:txBody>
          <a:bodyPr>
            <a:normAutofit/>
          </a:bodyPr>
          <a:lstStyle/>
          <a:p>
            <a:pPr>
              <a:buBlip>
                <a:blip r:embed="rId3"/>
              </a:buBlip>
            </a:pPr>
            <a:r>
              <a:rPr lang="en-US" sz="2000" dirty="0" smtClean="0">
                <a:latin typeface="+mj-lt"/>
              </a:rPr>
              <a:t>Blue-green deployment is a release technique that reduces downtime and risk by running two identical production environments called Blue and Green.</a:t>
            </a:r>
          </a:p>
          <a:p>
            <a:pPr>
              <a:buBlip>
                <a:blip r:embed="rId3"/>
              </a:buBlip>
            </a:pPr>
            <a:r>
              <a:rPr lang="en-US" sz="2000" dirty="0" smtClean="0">
                <a:latin typeface="+mj-lt"/>
              </a:rPr>
              <a:t>At any time, only one of the environments is live, with the live environment serving all production traffic. For this example, Blue is currently live and Green is idle.</a:t>
            </a:r>
          </a:p>
          <a:p>
            <a:pPr>
              <a:buBlip>
                <a:blip r:embed="rId3"/>
              </a:buBlip>
            </a:pPr>
            <a:endParaRPr lang="en-US" sz="2000" dirty="0" smtClean="0">
              <a:latin typeface="+mj-lt"/>
            </a:endParaRPr>
          </a:p>
        </p:txBody>
      </p:sp>
      <p:pic>
        <p:nvPicPr>
          <p:cNvPr id="4" name="Picture 3" descr="blue-green.png"/>
          <p:cNvPicPr>
            <a:picLocks noChangeAspect="1"/>
          </p:cNvPicPr>
          <p:nvPr/>
        </p:nvPicPr>
        <p:blipFill>
          <a:blip r:embed="rId4" cstate="print"/>
          <a:stretch>
            <a:fillRect/>
          </a:stretch>
        </p:blipFill>
        <p:spPr>
          <a:xfrm>
            <a:off x="2438400" y="4038600"/>
            <a:ext cx="3886200" cy="24384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4400" dirty="0" smtClean="0"/>
              <a:t>Scaling an Application</a:t>
            </a:r>
            <a:endParaRPr lang="en-US" sz="4400" dirty="0"/>
          </a:p>
        </p:txBody>
      </p:sp>
      <p:sp>
        <p:nvSpPr>
          <p:cNvPr id="5" name="Content Placeholder 4"/>
          <p:cNvSpPr>
            <a:spLocks noGrp="1"/>
          </p:cNvSpPr>
          <p:nvPr>
            <p:ph idx="1"/>
          </p:nvPr>
        </p:nvSpPr>
        <p:spPr/>
        <p:txBody>
          <a:bodyPr>
            <a:normAutofit fontScale="85000" lnSpcReduction="10000"/>
          </a:bodyPr>
          <a:lstStyle/>
          <a:p>
            <a:pPr>
              <a:buBlip>
                <a:blip r:embed="rId2"/>
              </a:buBlip>
            </a:pPr>
            <a:r>
              <a:rPr lang="en-US" dirty="0" smtClean="0">
                <a:latin typeface="+mj-lt"/>
              </a:rPr>
              <a:t>Factors such as user load, or the number and nature of tasks performed by an application, can change the disk space and memory the application uses. For many applications, increasing the available disk space or memory can improve overall performance</a:t>
            </a:r>
          </a:p>
          <a:p>
            <a:pPr>
              <a:buBlip>
                <a:blip r:embed="rId2"/>
              </a:buBlip>
            </a:pPr>
            <a:r>
              <a:rPr lang="en-US" b="1" dirty="0" smtClean="0">
                <a:latin typeface="+mj-lt"/>
              </a:rPr>
              <a:t>Scaling</a:t>
            </a:r>
            <a:r>
              <a:rPr lang="en-US" dirty="0" smtClean="0">
                <a:latin typeface="+mj-lt"/>
              </a:rPr>
              <a:t> :</a:t>
            </a:r>
          </a:p>
          <a:p>
            <a:pPr lvl="1">
              <a:buBlip>
                <a:blip r:embed="rId2"/>
              </a:buBlip>
            </a:pPr>
            <a:r>
              <a:rPr lang="en-US" dirty="0" smtClean="0">
                <a:latin typeface="+mj-lt"/>
              </a:rPr>
              <a:t>Running additional instances of an application can allow the application to handle increases in user load and concurrent requests..</a:t>
            </a:r>
          </a:p>
          <a:p>
            <a:pPr>
              <a:buBlip>
                <a:blip r:embed="rId2"/>
              </a:buBlip>
            </a:pPr>
            <a:r>
              <a:rPr lang="en-US" b="1" dirty="0" smtClean="0">
                <a:latin typeface="+mj-lt"/>
              </a:rPr>
              <a:t>Scaling Horizontally</a:t>
            </a:r>
          </a:p>
          <a:p>
            <a:pPr lvl="1">
              <a:buBlip>
                <a:blip r:embed="rId2"/>
              </a:buBlip>
            </a:pPr>
            <a:r>
              <a:rPr lang="nn-NO" dirty="0" smtClean="0">
                <a:latin typeface="+mj-lt"/>
              </a:rPr>
              <a:t>cf scale myApp -i 5 </a:t>
            </a:r>
            <a:br>
              <a:rPr lang="nn-NO" dirty="0" smtClean="0">
                <a:latin typeface="+mj-lt"/>
              </a:rPr>
            </a:br>
            <a:endParaRPr lang="en-US" b="1" dirty="0" smtClean="0">
              <a:latin typeface="+mj-lt"/>
            </a:endParaRPr>
          </a:p>
          <a:p>
            <a:pPr>
              <a:buBlip>
                <a:blip r:embed="rId2"/>
              </a:buBlip>
            </a:pPr>
            <a:r>
              <a:rPr lang="en-US" b="1" dirty="0" smtClean="0">
                <a:latin typeface="+mj-lt"/>
              </a:rPr>
              <a:t>Scaling Vertically</a:t>
            </a:r>
          </a:p>
          <a:p>
            <a:pPr lvl="1">
              <a:buBlip>
                <a:blip r:embed="rId2"/>
              </a:buBlip>
            </a:pPr>
            <a:r>
              <a:rPr lang="en-US" dirty="0" err="1" smtClean="0">
                <a:latin typeface="+mj-lt"/>
              </a:rPr>
              <a:t>cf</a:t>
            </a:r>
            <a:r>
              <a:rPr lang="en-US" dirty="0" smtClean="0">
                <a:latin typeface="+mj-lt"/>
              </a:rPr>
              <a:t> scale </a:t>
            </a:r>
            <a:r>
              <a:rPr lang="en-US" dirty="0" err="1" smtClean="0">
                <a:latin typeface="+mj-lt"/>
              </a:rPr>
              <a:t>myApp</a:t>
            </a:r>
            <a:r>
              <a:rPr lang="en-US" dirty="0" smtClean="0">
                <a:latin typeface="+mj-lt"/>
              </a:rPr>
              <a:t> -k 512M</a:t>
            </a:r>
          </a:p>
          <a:p>
            <a:pPr lvl="1">
              <a:buBlip>
                <a:blip r:embed="rId2"/>
              </a:buBlip>
            </a:pPr>
            <a:r>
              <a:rPr lang="en-US" dirty="0" err="1" smtClean="0">
                <a:latin typeface="+mj-lt"/>
              </a:rPr>
              <a:t>cf</a:t>
            </a:r>
            <a:r>
              <a:rPr lang="en-US" dirty="0" smtClean="0">
                <a:latin typeface="+mj-lt"/>
              </a:rPr>
              <a:t> scale </a:t>
            </a:r>
            <a:r>
              <a:rPr lang="en-US" dirty="0" err="1" smtClean="0">
                <a:latin typeface="+mj-lt"/>
              </a:rPr>
              <a:t>myApp</a:t>
            </a:r>
            <a:r>
              <a:rPr lang="en-US" dirty="0" smtClean="0">
                <a:latin typeface="+mj-lt"/>
              </a:rPr>
              <a:t> -m 1G</a:t>
            </a:r>
            <a:endParaRPr lang="en-US" dirty="0">
              <a:latin typeface="+mj-l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4400" dirty="0" smtClean="0"/>
              <a:t>Scaling an Application</a:t>
            </a:r>
            <a:endParaRPr lang="en-US" sz="4400" dirty="0"/>
          </a:p>
        </p:txBody>
      </p:sp>
      <p:sp>
        <p:nvSpPr>
          <p:cNvPr id="5" name="Content Placeholder 4"/>
          <p:cNvSpPr>
            <a:spLocks noGrp="1"/>
          </p:cNvSpPr>
          <p:nvPr>
            <p:ph idx="1"/>
          </p:nvPr>
        </p:nvSpPr>
        <p:spPr>
          <a:xfrm>
            <a:off x="457200" y="1676400"/>
            <a:ext cx="8305800" cy="4953000"/>
          </a:xfrm>
        </p:spPr>
        <p:txBody>
          <a:bodyPr>
            <a:normAutofit/>
          </a:bodyPr>
          <a:lstStyle/>
          <a:p>
            <a:pPr>
              <a:buNone/>
            </a:pPr>
            <a:r>
              <a:rPr lang="en-US" sz="2000" b="1" dirty="0" smtClean="0">
                <a:latin typeface="+mj-lt"/>
              </a:rPr>
              <a:t>Configure </a:t>
            </a:r>
            <a:r>
              <a:rPr lang="en-US" sz="2000" b="1" dirty="0" err="1" smtClean="0">
                <a:latin typeface="+mj-lt"/>
              </a:rPr>
              <a:t>Autoscaling</a:t>
            </a:r>
            <a:r>
              <a:rPr lang="en-US" sz="2000" b="1" dirty="0" smtClean="0">
                <a:latin typeface="+mj-lt"/>
              </a:rPr>
              <a:t> for an App</a:t>
            </a:r>
          </a:p>
          <a:p>
            <a:r>
              <a:rPr lang="en-US" sz="1600" dirty="0" err="1" smtClean="0">
                <a:latin typeface="+mj-lt"/>
              </a:rPr>
              <a:t>Autoscaler</a:t>
            </a:r>
            <a:r>
              <a:rPr lang="en-US" sz="1600" dirty="0" smtClean="0">
                <a:latin typeface="+mj-lt"/>
              </a:rPr>
              <a:t> keeps instance counts within an allowable range defined by minimum and maximum values, or </a:t>
            </a:r>
            <a:r>
              <a:rPr lang="en-US" sz="1600" i="1" dirty="0" smtClean="0">
                <a:latin typeface="+mj-lt"/>
              </a:rPr>
              <a:t>instance limits</a:t>
            </a:r>
            <a:r>
              <a:rPr lang="en-US" sz="1600" dirty="0" smtClean="0">
                <a:latin typeface="+mj-lt"/>
              </a:rPr>
              <a:t>.</a:t>
            </a:r>
          </a:p>
          <a:p>
            <a:pPr lvl="1"/>
            <a:r>
              <a:rPr lang="en-US" sz="1600" dirty="0" smtClean="0">
                <a:latin typeface="+mj-lt"/>
              </a:rPr>
              <a:t>Instance Limits</a:t>
            </a:r>
          </a:p>
          <a:p>
            <a:pPr lvl="1"/>
            <a:r>
              <a:rPr lang="en-US" sz="1600" dirty="0" smtClean="0">
                <a:latin typeface="+mj-lt"/>
              </a:rPr>
              <a:t>Scaling Rules</a:t>
            </a:r>
          </a:p>
          <a:p>
            <a:pPr lvl="1"/>
            <a:r>
              <a:rPr lang="en-US" sz="1600" dirty="0" smtClean="0">
                <a:latin typeface="+mj-lt"/>
              </a:rPr>
              <a:t>Scheduled Limit Changes</a:t>
            </a:r>
          </a:p>
          <a:p>
            <a:endParaRPr lang="en-US" sz="1800" dirty="0" smtClean="0">
              <a:latin typeface="+mj-lt"/>
            </a:endParaRPr>
          </a:p>
          <a:p>
            <a:endParaRPr lang="en-US" sz="1800" dirty="0">
              <a:latin typeface="+mj-lt"/>
            </a:endParaRPr>
          </a:p>
        </p:txBody>
      </p:sp>
      <p:pic>
        <p:nvPicPr>
          <p:cNvPr id="7" name="Picture 6" descr="cf_scale_config.PNG"/>
          <p:cNvPicPr>
            <a:picLocks noChangeAspect="1"/>
          </p:cNvPicPr>
          <p:nvPr/>
        </p:nvPicPr>
        <p:blipFill>
          <a:blip r:embed="rId2" cstate="print"/>
          <a:stretch>
            <a:fillRect/>
          </a:stretch>
        </p:blipFill>
        <p:spPr>
          <a:xfrm>
            <a:off x="1371600" y="3581400"/>
            <a:ext cx="6324600" cy="29718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4400" dirty="0" smtClean="0"/>
              <a:t>Scaling an Application</a:t>
            </a:r>
            <a:endParaRPr lang="en-US" sz="4400" dirty="0"/>
          </a:p>
        </p:txBody>
      </p:sp>
      <p:sp>
        <p:nvSpPr>
          <p:cNvPr id="5" name="Content Placeholder 4"/>
          <p:cNvSpPr>
            <a:spLocks noGrp="1"/>
          </p:cNvSpPr>
          <p:nvPr>
            <p:ph idx="1"/>
          </p:nvPr>
        </p:nvSpPr>
        <p:spPr>
          <a:xfrm>
            <a:off x="457200" y="1676400"/>
            <a:ext cx="8305800" cy="4953000"/>
          </a:xfrm>
        </p:spPr>
        <p:txBody>
          <a:bodyPr>
            <a:normAutofit/>
          </a:bodyPr>
          <a:lstStyle/>
          <a:p>
            <a:pPr>
              <a:buNone/>
            </a:pPr>
            <a:r>
              <a:rPr lang="en-US" sz="2000" b="1" dirty="0" smtClean="0">
                <a:latin typeface="+mj-lt"/>
              </a:rPr>
              <a:t>Configure </a:t>
            </a:r>
            <a:r>
              <a:rPr lang="en-US" sz="2000" b="1" dirty="0" err="1" smtClean="0">
                <a:latin typeface="+mj-lt"/>
              </a:rPr>
              <a:t>Autoscaling</a:t>
            </a:r>
            <a:r>
              <a:rPr lang="en-US" sz="2000" b="1" dirty="0" smtClean="0">
                <a:latin typeface="+mj-lt"/>
              </a:rPr>
              <a:t> for an App</a:t>
            </a:r>
          </a:p>
          <a:p>
            <a:r>
              <a:rPr lang="en-US" sz="1600" dirty="0" smtClean="0">
                <a:latin typeface="+mj-lt"/>
              </a:rPr>
              <a:t>Creating </a:t>
            </a:r>
            <a:r>
              <a:rPr lang="en-US" sz="1600" dirty="0" err="1" smtClean="0">
                <a:latin typeface="+mj-lt"/>
              </a:rPr>
              <a:t>Autoscalar</a:t>
            </a:r>
            <a:r>
              <a:rPr lang="en-US" sz="1600" dirty="0" smtClean="0">
                <a:latin typeface="+mj-lt"/>
              </a:rPr>
              <a:t> instance and binding to an App</a:t>
            </a:r>
          </a:p>
          <a:p>
            <a:endParaRPr lang="en-US" sz="1600" dirty="0" smtClean="0">
              <a:latin typeface="+mj-lt"/>
            </a:endParaRPr>
          </a:p>
          <a:p>
            <a:endParaRPr lang="en-US" sz="1800" dirty="0" smtClean="0">
              <a:latin typeface="+mj-lt"/>
            </a:endParaRPr>
          </a:p>
          <a:p>
            <a:endParaRPr lang="en-US" sz="1800" dirty="0">
              <a:latin typeface="+mj-lt"/>
            </a:endParaRPr>
          </a:p>
        </p:txBody>
      </p:sp>
      <p:pic>
        <p:nvPicPr>
          <p:cNvPr id="6" name="Picture 5" descr="cf_scale_app_config.PNG"/>
          <p:cNvPicPr>
            <a:picLocks noChangeAspect="1"/>
          </p:cNvPicPr>
          <p:nvPr/>
        </p:nvPicPr>
        <p:blipFill>
          <a:blip r:embed="rId2" cstate="print"/>
          <a:stretch>
            <a:fillRect/>
          </a:stretch>
        </p:blipFill>
        <p:spPr>
          <a:xfrm>
            <a:off x="914400" y="2590800"/>
            <a:ext cx="7308317" cy="38862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4400" dirty="0" smtClean="0"/>
              <a:t>Scaling an Application</a:t>
            </a:r>
            <a:endParaRPr lang="en-US" sz="4400" dirty="0"/>
          </a:p>
        </p:txBody>
      </p:sp>
      <p:sp>
        <p:nvSpPr>
          <p:cNvPr id="5" name="Content Placeholder 4"/>
          <p:cNvSpPr>
            <a:spLocks noGrp="1"/>
          </p:cNvSpPr>
          <p:nvPr>
            <p:ph idx="1"/>
          </p:nvPr>
        </p:nvSpPr>
        <p:spPr>
          <a:xfrm>
            <a:off x="457200" y="1676400"/>
            <a:ext cx="8305800" cy="4953000"/>
          </a:xfrm>
        </p:spPr>
        <p:txBody>
          <a:bodyPr>
            <a:normAutofit/>
          </a:bodyPr>
          <a:lstStyle/>
          <a:p>
            <a:pPr>
              <a:buNone/>
            </a:pPr>
            <a:r>
              <a:rPr lang="en-US" sz="2000" b="1" dirty="0" smtClean="0">
                <a:latin typeface="+mj-lt"/>
              </a:rPr>
              <a:t>Configuring </a:t>
            </a:r>
            <a:r>
              <a:rPr lang="en-US" sz="2000" b="1" dirty="0" err="1" smtClean="0">
                <a:latin typeface="+mj-lt"/>
              </a:rPr>
              <a:t>Autoscaler</a:t>
            </a:r>
            <a:r>
              <a:rPr lang="en-US" sz="2000" b="1" dirty="0" smtClean="0">
                <a:latin typeface="+mj-lt"/>
              </a:rPr>
              <a:t> instance </a:t>
            </a:r>
            <a:r>
              <a:rPr lang="en-US" sz="2000" b="1" dirty="0" smtClean="0">
                <a:latin typeface="+mj-lt"/>
              </a:rPr>
              <a:t>to an </a:t>
            </a:r>
            <a:r>
              <a:rPr lang="en-US" sz="2000" b="1" dirty="0" smtClean="0">
                <a:latin typeface="+mj-lt"/>
              </a:rPr>
              <a:t>App</a:t>
            </a:r>
          </a:p>
          <a:p>
            <a:endParaRPr lang="en-US" sz="1800" dirty="0" smtClean="0">
              <a:latin typeface="+mj-lt"/>
            </a:endParaRPr>
          </a:p>
          <a:p>
            <a:endParaRPr lang="en-US" sz="1800" dirty="0">
              <a:latin typeface="+mj-lt"/>
            </a:endParaRPr>
          </a:p>
        </p:txBody>
      </p:sp>
      <p:pic>
        <p:nvPicPr>
          <p:cNvPr id="8" name="Picture 7" descr="cf_scale_app.PNG"/>
          <p:cNvPicPr>
            <a:picLocks noChangeAspect="1"/>
          </p:cNvPicPr>
          <p:nvPr/>
        </p:nvPicPr>
        <p:blipFill>
          <a:blip r:embed="rId2" cstate="print"/>
          <a:stretch>
            <a:fillRect/>
          </a:stretch>
        </p:blipFill>
        <p:spPr>
          <a:xfrm>
            <a:off x="762000" y="2133600"/>
            <a:ext cx="7772400" cy="44450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smtClean="0"/>
              <a:t>Services</a:t>
            </a:r>
            <a:endParaRPr lang="en-US" sz="4400" dirty="0"/>
          </a:p>
        </p:txBody>
      </p:sp>
      <p:sp>
        <p:nvSpPr>
          <p:cNvPr id="3" name="Content Placeholder 2"/>
          <p:cNvSpPr>
            <a:spLocks noGrp="1"/>
          </p:cNvSpPr>
          <p:nvPr>
            <p:ph idx="1"/>
          </p:nvPr>
        </p:nvSpPr>
        <p:spPr>
          <a:xfrm>
            <a:off x="304800" y="1600200"/>
            <a:ext cx="8382000" cy="5029200"/>
          </a:xfrm>
        </p:spPr>
        <p:txBody>
          <a:bodyPr>
            <a:normAutofit fontScale="40000" lnSpcReduction="20000"/>
          </a:bodyPr>
          <a:lstStyle/>
          <a:p>
            <a:pPr>
              <a:buNone/>
            </a:pPr>
            <a:r>
              <a:rPr lang="en-US" sz="3100" dirty="0" smtClean="0">
                <a:latin typeface="+mj-lt"/>
              </a:rPr>
              <a:t>	</a:t>
            </a:r>
            <a:r>
              <a:rPr lang="en-US" sz="3300" dirty="0" smtClean="0">
                <a:latin typeface="+mj-lt"/>
              </a:rPr>
              <a:t>For end users of Cloud Foundry they can do provisioning of service instances and integrating them with applications that have been pushed to Cloud Foundry. </a:t>
            </a:r>
          </a:p>
          <a:p>
            <a:pPr>
              <a:buNone/>
            </a:pPr>
            <a:endParaRPr lang="en-US" sz="2900" dirty="0" smtClean="0">
              <a:latin typeface="+mj-lt"/>
            </a:endParaRPr>
          </a:p>
          <a:p>
            <a:pPr>
              <a:buBlip>
                <a:blip r:embed="rId3"/>
              </a:buBlip>
            </a:pPr>
            <a:r>
              <a:rPr lang="en-US" sz="3500" b="1" dirty="0" smtClean="0">
                <a:latin typeface="+mj-lt"/>
              </a:rPr>
              <a:t>Services and Service Instances</a:t>
            </a:r>
          </a:p>
          <a:p>
            <a:pPr lvl="1">
              <a:buBlip>
                <a:blip r:embed="rId3"/>
              </a:buBlip>
            </a:pPr>
            <a:r>
              <a:rPr lang="en-US" sz="3300" dirty="0" smtClean="0">
                <a:latin typeface="+mj-lt"/>
              </a:rPr>
              <a:t>Cloud Foundry offers a marketplace of services, from which users can provision reserved resources on-demand.</a:t>
            </a:r>
          </a:p>
          <a:p>
            <a:pPr lvl="2">
              <a:buBlip>
                <a:blip r:embed="rId3"/>
              </a:buBlip>
            </a:pPr>
            <a:r>
              <a:rPr lang="en-US" sz="2500" dirty="0" smtClean="0">
                <a:latin typeface="+mj-lt"/>
              </a:rPr>
              <a:t>E.g. resources services provide include databases on a shared or dedicated server, or accounts on a </a:t>
            </a:r>
            <a:r>
              <a:rPr lang="en-US" sz="2500" dirty="0" err="1" smtClean="0">
                <a:latin typeface="+mj-lt"/>
              </a:rPr>
              <a:t>SaaS</a:t>
            </a:r>
            <a:r>
              <a:rPr lang="en-US" sz="2500" dirty="0" smtClean="0">
                <a:latin typeface="+mj-lt"/>
              </a:rPr>
              <a:t> application.</a:t>
            </a:r>
          </a:p>
          <a:p>
            <a:pPr lvl="1">
              <a:buBlip>
                <a:blip r:embed="rId3"/>
              </a:buBlip>
            </a:pPr>
            <a:r>
              <a:rPr lang="en-US" sz="3300" dirty="0" smtClean="0">
                <a:latin typeface="+mj-lt"/>
              </a:rPr>
              <a:t>These resources are known as service instances and the systems that deliver and operate these resources are known as Services.</a:t>
            </a:r>
          </a:p>
          <a:p>
            <a:pPr lvl="1">
              <a:buBlip>
                <a:blip r:embed="rId3"/>
              </a:buBlip>
            </a:pPr>
            <a:endParaRPr lang="en-US" sz="2700" dirty="0" smtClean="0">
              <a:latin typeface="+mj-lt"/>
            </a:endParaRPr>
          </a:p>
          <a:p>
            <a:pPr>
              <a:buBlip>
                <a:blip r:embed="rId3"/>
              </a:buBlip>
            </a:pPr>
            <a:r>
              <a:rPr lang="en-US" sz="3500" b="1" dirty="0" smtClean="0">
                <a:latin typeface="+mj-lt"/>
              </a:rPr>
              <a:t>User-Provided Service Instances</a:t>
            </a:r>
          </a:p>
          <a:p>
            <a:pPr lvl="1">
              <a:buBlip>
                <a:blip r:embed="rId3"/>
              </a:buBlip>
            </a:pPr>
            <a:r>
              <a:rPr lang="en-US" sz="3300" dirty="0" smtClean="0">
                <a:latin typeface="+mj-lt"/>
              </a:rPr>
              <a:t>Cloud Foundry enables users to leverage services that are not available in the marketplace using a feature called User-Provided Service Instances (UPSI).</a:t>
            </a:r>
          </a:p>
          <a:p>
            <a:pPr lvl="1">
              <a:buBlip>
                <a:blip r:embed="rId3"/>
              </a:buBlip>
            </a:pPr>
            <a:r>
              <a:rPr lang="en-US" sz="3300" dirty="0" smtClean="0">
                <a:latin typeface="+mj-lt"/>
              </a:rPr>
              <a:t>User-Provided Service Instances</a:t>
            </a:r>
          </a:p>
          <a:p>
            <a:pPr lvl="2">
              <a:buBlip>
                <a:blip r:embed="rId3"/>
              </a:buBlip>
            </a:pPr>
            <a:r>
              <a:rPr lang="en-US" sz="2600" dirty="0" smtClean="0">
                <a:latin typeface="+mj-lt"/>
              </a:rPr>
              <a:t>Use  (alias </a:t>
            </a:r>
            <a:r>
              <a:rPr lang="en-US" sz="2600" dirty="0" err="1" smtClean="0">
                <a:latin typeface="+mj-lt"/>
              </a:rPr>
              <a:t>cf</a:t>
            </a:r>
            <a:r>
              <a:rPr lang="en-US" sz="2600" dirty="0" smtClean="0">
                <a:latin typeface="+mj-lt"/>
              </a:rPr>
              <a:t> cups) creates a new service instance.</a:t>
            </a:r>
          </a:p>
          <a:p>
            <a:pPr lvl="3">
              <a:buBlip>
                <a:blip r:embed="rId3"/>
              </a:buBlip>
            </a:pPr>
            <a:r>
              <a:rPr lang="en-US" sz="2600" u="sng" dirty="0" smtClean="0">
                <a:latin typeface="+mj-lt"/>
              </a:rPr>
              <a:t>E.g.</a:t>
            </a:r>
            <a:r>
              <a:rPr lang="en-US" sz="2600" dirty="0" smtClean="0">
                <a:latin typeface="+mj-lt"/>
              </a:rPr>
              <a:t>  </a:t>
            </a:r>
            <a:r>
              <a:rPr lang="en-US" sz="2500" i="1" dirty="0" err="1" smtClean="0">
                <a:solidFill>
                  <a:schemeClr val="accent1">
                    <a:lumMod val="75000"/>
                  </a:schemeClr>
                </a:solidFill>
                <a:latin typeface="+mj-lt"/>
              </a:rPr>
              <a:t>cf</a:t>
            </a:r>
            <a:r>
              <a:rPr lang="en-US" sz="2500" i="1" dirty="0" smtClean="0">
                <a:solidFill>
                  <a:schemeClr val="accent1">
                    <a:lumMod val="75000"/>
                  </a:schemeClr>
                </a:solidFill>
                <a:latin typeface="+mj-lt"/>
              </a:rPr>
              <a:t> cups </a:t>
            </a:r>
            <a:r>
              <a:rPr lang="en-US" sz="2500" i="1" dirty="0" err="1" smtClean="0">
                <a:solidFill>
                  <a:schemeClr val="accent1">
                    <a:lumMod val="75000"/>
                  </a:schemeClr>
                </a:solidFill>
                <a:latin typeface="+mj-lt"/>
              </a:rPr>
              <a:t>sql</a:t>
            </a:r>
            <a:r>
              <a:rPr lang="en-US" sz="2500" i="1" dirty="0" smtClean="0">
                <a:solidFill>
                  <a:schemeClr val="accent1">
                    <a:lumMod val="75000"/>
                  </a:schemeClr>
                </a:solidFill>
                <a:latin typeface="+mj-lt"/>
              </a:rPr>
              <a:t>-service-instance -p "host, port, </a:t>
            </a:r>
            <a:r>
              <a:rPr lang="en-US" sz="2500" i="1" dirty="0" err="1" smtClean="0">
                <a:solidFill>
                  <a:schemeClr val="accent1">
                    <a:lumMod val="75000"/>
                  </a:schemeClr>
                </a:solidFill>
                <a:latin typeface="+mj-lt"/>
              </a:rPr>
              <a:t>dbname</a:t>
            </a:r>
            <a:r>
              <a:rPr lang="en-US" sz="2500" i="1" dirty="0" smtClean="0">
                <a:solidFill>
                  <a:schemeClr val="accent1">
                    <a:lumMod val="75000"/>
                  </a:schemeClr>
                </a:solidFill>
                <a:latin typeface="+mj-lt"/>
              </a:rPr>
              <a:t>, username, password“</a:t>
            </a:r>
          </a:p>
          <a:p>
            <a:pPr lvl="3">
              <a:buBlip>
                <a:blip r:embed="rId3"/>
              </a:buBlip>
            </a:pPr>
            <a:endParaRPr lang="en-US" sz="2600" i="1" dirty="0" smtClean="0">
              <a:latin typeface="+mj-lt"/>
            </a:endParaRPr>
          </a:p>
          <a:p>
            <a:pPr lvl="2">
              <a:buBlip>
                <a:blip r:embed="rId3"/>
              </a:buBlip>
            </a:pPr>
            <a:r>
              <a:rPr lang="en-US" sz="2600" dirty="0" smtClean="0">
                <a:latin typeface="+mj-lt"/>
              </a:rPr>
              <a:t>To create a service instance that sends data to a third-party. </a:t>
            </a:r>
          </a:p>
          <a:p>
            <a:pPr lvl="2">
              <a:buBlip>
                <a:blip r:embed="rId3"/>
              </a:buBlip>
            </a:pPr>
            <a:r>
              <a:rPr lang="en-US" sz="2600" dirty="0" smtClean="0">
                <a:latin typeface="+mj-lt"/>
              </a:rPr>
              <a:t>	Use the </a:t>
            </a:r>
            <a:r>
              <a:rPr lang="en-US" sz="2600" i="1" dirty="0" smtClean="0">
                <a:latin typeface="+mj-lt"/>
              </a:rPr>
              <a:t>-l</a:t>
            </a:r>
            <a:r>
              <a:rPr lang="en-US" sz="2600" dirty="0" smtClean="0">
                <a:latin typeface="+mj-lt"/>
              </a:rPr>
              <a:t> option followed by the external destination URL.</a:t>
            </a:r>
          </a:p>
          <a:p>
            <a:pPr lvl="3">
              <a:buBlip>
                <a:blip r:embed="rId3"/>
              </a:buBlip>
            </a:pPr>
            <a:r>
              <a:rPr lang="en-US" sz="2600" u="sng" dirty="0" smtClean="0">
                <a:latin typeface="+mj-lt"/>
              </a:rPr>
              <a:t>E.g.</a:t>
            </a:r>
            <a:r>
              <a:rPr lang="en-US" sz="2600" dirty="0" smtClean="0">
                <a:latin typeface="+mj-lt"/>
              </a:rPr>
              <a:t> </a:t>
            </a:r>
            <a:r>
              <a:rPr lang="en-US" sz="2600" i="1" dirty="0" err="1" smtClean="0">
                <a:solidFill>
                  <a:schemeClr val="accent1">
                    <a:lumMod val="75000"/>
                  </a:schemeClr>
                </a:solidFill>
                <a:latin typeface="+mj-lt"/>
              </a:rPr>
              <a:t>cf</a:t>
            </a:r>
            <a:r>
              <a:rPr lang="en-US" sz="2600" i="1" dirty="0" smtClean="0">
                <a:solidFill>
                  <a:schemeClr val="accent1">
                    <a:lumMod val="75000"/>
                  </a:schemeClr>
                </a:solidFill>
                <a:latin typeface="+mj-lt"/>
              </a:rPr>
              <a:t> cups </a:t>
            </a:r>
            <a:r>
              <a:rPr lang="en-US" sz="2600" i="1" dirty="0" err="1" smtClean="0">
                <a:solidFill>
                  <a:schemeClr val="accent1">
                    <a:lumMod val="75000"/>
                  </a:schemeClr>
                </a:solidFill>
                <a:latin typeface="+mj-lt"/>
              </a:rPr>
              <a:t>mylog</a:t>
            </a:r>
            <a:r>
              <a:rPr lang="en-US" sz="2600" i="1" dirty="0" smtClean="0">
                <a:solidFill>
                  <a:schemeClr val="accent1">
                    <a:lumMod val="75000"/>
                  </a:schemeClr>
                </a:solidFill>
                <a:latin typeface="+mj-lt"/>
              </a:rPr>
              <a:t> -l syslog://logs4.example.com:25258</a:t>
            </a:r>
          </a:p>
          <a:p>
            <a:pPr lvl="3">
              <a:buBlip>
                <a:blip r:embed="rId3"/>
              </a:buBlip>
            </a:pPr>
            <a:endParaRPr lang="en-US" sz="2600" i="1" dirty="0" smtClean="0">
              <a:latin typeface="+mj-lt"/>
            </a:endParaRPr>
          </a:p>
          <a:p>
            <a:pPr lvl="2">
              <a:buBlip>
                <a:blip r:embed="rId3"/>
              </a:buBlip>
            </a:pPr>
            <a:r>
              <a:rPr lang="en-US" sz="2600" dirty="0" smtClean="0">
                <a:latin typeface="+mj-lt"/>
              </a:rPr>
              <a:t>Use  (alias </a:t>
            </a:r>
            <a:r>
              <a:rPr lang="en-US" sz="2600" dirty="0" err="1" smtClean="0">
                <a:latin typeface="+mj-lt"/>
              </a:rPr>
              <a:t>cf</a:t>
            </a:r>
            <a:r>
              <a:rPr lang="en-US" sz="2600" dirty="0" smtClean="0">
                <a:latin typeface="+mj-lt"/>
              </a:rPr>
              <a:t> </a:t>
            </a:r>
            <a:r>
              <a:rPr lang="en-US" sz="2600" dirty="0" err="1" smtClean="0">
                <a:latin typeface="+mj-lt"/>
              </a:rPr>
              <a:t>uups</a:t>
            </a:r>
            <a:r>
              <a:rPr lang="en-US" sz="2600" dirty="0" smtClean="0">
                <a:latin typeface="+mj-lt"/>
              </a:rPr>
              <a:t>) to update a existing service instance.</a:t>
            </a:r>
          </a:p>
          <a:p>
            <a:pPr lvl="3">
              <a:buBlip>
                <a:blip r:embed="rId3"/>
              </a:buBlip>
            </a:pPr>
            <a:r>
              <a:rPr lang="en-US" sz="2600" u="sng" dirty="0" smtClean="0">
                <a:latin typeface="+mj-lt"/>
              </a:rPr>
              <a:t>E.g.</a:t>
            </a:r>
            <a:r>
              <a:rPr lang="en-US" sz="2600" dirty="0" smtClean="0">
                <a:latin typeface="+mj-lt"/>
              </a:rPr>
              <a:t>  </a:t>
            </a:r>
            <a:r>
              <a:rPr lang="en-US" sz="2500" i="1" dirty="0" err="1" smtClean="0">
                <a:solidFill>
                  <a:schemeClr val="accent1">
                    <a:lumMod val="75000"/>
                  </a:schemeClr>
                </a:solidFill>
                <a:latin typeface="+mj-lt"/>
              </a:rPr>
              <a:t>cf</a:t>
            </a:r>
            <a:r>
              <a:rPr lang="en-US" sz="2500" i="1" dirty="0" smtClean="0">
                <a:solidFill>
                  <a:schemeClr val="accent1">
                    <a:lumMod val="75000"/>
                  </a:schemeClr>
                </a:solidFill>
                <a:latin typeface="+mj-lt"/>
              </a:rPr>
              <a:t> </a:t>
            </a:r>
            <a:r>
              <a:rPr lang="en-US" sz="2500" i="1" dirty="0" err="1" smtClean="0">
                <a:solidFill>
                  <a:schemeClr val="accent1">
                    <a:lumMod val="75000"/>
                  </a:schemeClr>
                </a:solidFill>
                <a:latin typeface="+mj-lt"/>
              </a:rPr>
              <a:t>uups</a:t>
            </a:r>
            <a:r>
              <a:rPr lang="en-US" sz="2500" i="1" dirty="0" smtClean="0">
                <a:solidFill>
                  <a:schemeClr val="accent1">
                    <a:lumMod val="75000"/>
                  </a:schemeClr>
                </a:solidFill>
                <a:latin typeface="+mj-lt"/>
              </a:rPr>
              <a:t> </a:t>
            </a:r>
            <a:r>
              <a:rPr lang="en-US" sz="2500" i="1" dirty="0" err="1" smtClean="0">
                <a:solidFill>
                  <a:schemeClr val="accent1">
                    <a:lumMod val="75000"/>
                  </a:schemeClr>
                </a:solidFill>
                <a:latin typeface="+mj-lt"/>
              </a:rPr>
              <a:t>sql</a:t>
            </a:r>
            <a:r>
              <a:rPr lang="en-US" sz="2500" i="1" dirty="0" smtClean="0">
                <a:solidFill>
                  <a:schemeClr val="accent1">
                    <a:lumMod val="75000"/>
                  </a:schemeClr>
                </a:solidFill>
                <a:latin typeface="+mj-lt"/>
              </a:rPr>
              <a:t>-service-instance -p "host, port, </a:t>
            </a:r>
            <a:r>
              <a:rPr lang="en-US" sz="2500" i="1" dirty="0" err="1" smtClean="0">
                <a:solidFill>
                  <a:schemeClr val="accent1">
                    <a:lumMod val="75000"/>
                  </a:schemeClr>
                </a:solidFill>
                <a:latin typeface="+mj-lt"/>
              </a:rPr>
              <a:t>dbname</a:t>
            </a:r>
            <a:r>
              <a:rPr lang="en-US" sz="2500" i="1" dirty="0" smtClean="0">
                <a:solidFill>
                  <a:schemeClr val="accent1">
                    <a:lumMod val="75000"/>
                  </a:schemeClr>
                </a:solidFill>
                <a:latin typeface="+mj-lt"/>
              </a:rPr>
              <a:t>, username, password“</a:t>
            </a:r>
          </a:p>
          <a:p>
            <a:pPr lvl="1">
              <a:buBlip>
                <a:blip r:embed="rId3"/>
              </a:buBlip>
            </a:pPr>
            <a:endParaRPr lang="en-US" dirty="0" smtClean="0">
              <a:latin typeface="+mj-lt"/>
            </a:endParaRPr>
          </a:p>
          <a:p>
            <a:pPr lvl="1">
              <a:buNone/>
            </a:pPr>
            <a:endParaRPr lang="en-US" dirty="0" smtClean="0">
              <a:latin typeface="+mj-lt"/>
            </a:endParaRPr>
          </a:p>
          <a:p>
            <a:pPr>
              <a:buBlip>
                <a:blip r:embed="rId3"/>
              </a:buBlip>
            </a:pPr>
            <a:r>
              <a:rPr lang="en-US" sz="3500" b="1" dirty="0" smtClean="0">
                <a:latin typeface="+mj-lt"/>
              </a:rPr>
              <a:t>Service Instance Credentials</a:t>
            </a:r>
          </a:p>
          <a:p>
            <a:pPr lvl="1">
              <a:buBlip>
                <a:blip r:embed="rId3"/>
              </a:buBlip>
            </a:pPr>
            <a:r>
              <a:rPr lang="en-US" sz="3300" dirty="0" smtClean="0">
                <a:latin typeface="+mj-lt"/>
              </a:rPr>
              <a:t>If your app need to bind or use any service instance, then user must use the credentials provided by CF.</a:t>
            </a:r>
          </a:p>
          <a:p>
            <a:pPr lvl="1">
              <a:buBlip>
                <a:blip r:embed="rId3"/>
              </a:buBlip>
            </a:pPr>
            <a:r>
              <a:rPr lang="en-US" sz="3300" dirty="0" smtClean="0">
                <a:latin typeface="+mj-lt"/>
              </a:rPr>
              <a:t>For external and local clients, you can use service keys to generate credentials to communicate directly with a service instance</a:t>
            </a:r>
            <a:endParaRPr lang="en-US" sz="3300" dirty="0">
              <a:latin typeface="+mj-l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sz="4400" dirty="0" smtClean="0"/>
              <a:t>Manage Service Instances with the CLI</a:t>
            </a:r>
            <a:endParaRPr lang="en-US" sz="4400" dirty="0"/>
          </a:p>
        </p:txBody>
      </p:sp>
      <p:sp>
        <p:nvSpPr>
          <p:cNvPr id="3" name="Content Placeholder 2"/>
          <p:cNvSpPr>
            <a:spLocks noGrp="1"/>
          </p:cNvSpPr>
          <p:nvPr>
            <p:ph idx="1"/>
          </p:nvPr>
        </p:nvSpPr>
        <p:spPr>
          <a:xfrm>
            <a:off x="457200" y="1600200"/>
            <a:ext cx="8229600" cy="4953000"/>
          </a:xfrm>
        </p:spPr>
        <p:txBody>
          <a:bodyPr>
            <a:normAutofit/>
          </a:bodyPr>
          <a:lstStyle/>
          <a:p>
            <a:pPr>
              <a:buBlip>
                <a:blip r:embed="rId3"/>
              </a:buBlip>
            </a:pPr>
            <a:r>
              <a:rPr lang="en-US" b="1" dirty="0" smtClean="0">
                <a:latin typeface="+mj-lt"/>
              </a:rPr>
              <a:t>List Marketplace Services</a:t>
            </a:r>
          </a:p>
          <a:p>
            <a:pPr>
              <a:buBlip>
                <a:blip r:embed="rId3"/>
              </a:buBlip>
            </a:pPr>
            <a:endParaRPr lang="en-US" b="1" dirty="0" smtClean="0">
              <a:latin typeface="+mj-lt"/>
            </a:endParaRPr>
          </a:p>
          <a:p>
            <a:pPr>
              <a:buBlip>
                <a:blip r:embed="rId3"/>
              </a:buBlip>
            </a:pPr>
            <a:endParaRPr lang="en-US" b="1" dirty="0" smtClean="0">
              <a:latin typeface="+mj-lt"/>
            </a:endParaRPr>
          </a:p>
          <a:p>
            <a:pPr>
              <a:buBlip>
                <a:blip r:embed="rId3"/>
              </a:buBlip>
            </a:pPr>
            <a:endParaRPr lang="en-US" b="1" dirty="0" smtClean="0">
              <a:latin typeface="+mj-lt"/>
            </a:endParaRPr>
          </a:p>
          <a:p>
            <a:pPr>
              <a:buBlip>
                <a:blip r:embed="rId3"/>
              </a:buBlip>
            </a:pPr>
            <a:endParaRPr lang="en-US" b="1" dirty="0" smtClean="0">
              <a:latin typeface="+mj-lt"/>
            </a:endParaRPr>
          </a:p>
          <a:p>
            <a:pPr>
              <a:buBlip>
                <a:blip r:embed="rId3"/>
              </a:buBlip>
            </a:pPr>
            <a:r>
              <a:rPr lang="en-US" b="1" dirty="0" smtClean="0">
                <a:latin typeface="+mj-lt"/>
              </a:rPr>
              <a:t>Creating Service Instances</a:t>
            </a:r>
          </a:p>
          <a:p>
            <a:pPr lvl="1">
              <a:buBlip>
                <a:blip r:embed="rId3"/>
              </a:buBlip>
            </a:pPr>
            <a:r>
              <a:rPr lang="en-US" dirty="0" smtClean="0">
                <a:latin typeface="+mj-lt"/>
              </a:rPr>
              <a:t>create a service instance with the command;</a:t>
            </a:r>
          </a:p>
          <a:p>
            <a:pPr lvl="1">
              <a:buNone/>
            </a:pPr>
            <a:r>
              <a:rPr lang="en-US" sz="1800" i="1" dirty="0" smtClean="0">
                <a:solidFill>
                  <a:schemeClr val="accent1">
                    <a:lumMod val="60000"/>
                    <a:lumOff val="40000"/>
                  </a:schemeClr>
                </a:solidFill>
                <a:latin typeface="+mj-lt"/>
              </a:rPr>
              <a:t>	</a:t>
            </a:r>
            <a:r>
              <a:rPr lang="en-US" sz="1800" i="1" dirty="0" err="1" smtClean="0">
                <a:solidFill>
                  <a:schemeClr val="accent1">
                    <a:lumMod val="60000"/>
                    <a:lumOff val="40000"/>
                  </a:schemeClr>
                </a:solidFill>
                <a:latin typeface="+mj-lt"/>
              </a:rPr>
              <a:t>cf</a:t>
            </a:r>
            <a:r>
              <a:rPr lang="en-US" sz="1800" i="1" dirty="0" smtClean="0">
                <a:solidFill>
                  <a:schemeClr val="accent1">
                    <a:lumMod val="60000"/>
                    <a:lumOff val="40000"/>
                  </a:schemeClr>
                </a:solidFill>
                <a:latin typeface="+mj-lt"/>
              </a:rPr>
              <a:t> create-service &lt;SERVICE&gt; &lt;PLAN&gt; &lt;SERVICE_INSTANCE&gt; </a:t>
            </a:r>
          </a:p>
          <a:p>
            <a:endParaRPr lang="en-US" sz="2700" dirty="0" smtClean="0">
              <a:latin typeface="+mj-lt"/>
            </a:endParaRPr>
          </a:p>
          <a:p>
            <a:endParaRPr lang="en-US" sz="2700" dirty="0" smtClean="0">
              <a:latin typeface="+mj-lt"/>
            </a:endParaRPr>
          </a:p>
          <a:p>
            <a:endParaRPr lang="en-US" sz="2700" dirty="0" smtClean="0">
              <a:latin typeface="+mj-lt"/>
            </a:endParaRPr>
          </a:p>
          <a:p>
            <a:endParaRPr lang="en-US" sz="2700" dirty="0">
              <a:latin typeface="+mj-lt"/>
            </a:endParaRPr>
          </a:p>
        </p:txBody>
      </p:sp>
      <p:pic>
        <p:nvPicPr>
          <p:cNvPr id="4" name="Picture 3" descr="cf_market_cli.PNG"/>
          <p:cNvPicPr>
            <a:picLocks noChangeAspect="1"/>
          </p:cNvPicPr>
          <p:nvPr/>
        </p:nvPicPr>
        <p:blipFill>
          <a:blip r:embed="rId4" cstate="print"/>
          <a:stretch>
            <a:fillRect/>
          </a:stretch>
        </p:blipFill>
        <p:spPr>
          <a:xfrm>
            <a:off x="1066800" y="2057400"/>
            <a:ext cx="5928874" cy="1615580"/>
          </a:xfrm>
          <a:prstGeom prst="rect">
            <a:avLst/>
          </a:prstGeom>
        </p:spPr>
      </p:pic>
      <p:pic>
        <p:nvPicPr>
          <p:cNvPr id="6" name="Picture 5" descr="cf_createService.PNG"/>
          <p:cNvPicPr>
            <a:picLocks noChangeAspect="1"/>
          </p:cNvPicPr>
          <p:nvPr/>
        </p:nvPicPr>
        <p:blipFill>
          <a:blip r:embed="rId5" cstate="print"/>
          <a:stretch>
            <a:fillRect/>
          </a:stretch>
        </p:blipFill>
        <p:spPr>
          <a:xfrm>
            <a:off x="1066800" y="5257800"/>
            <a:ext cx="6019800" cy="1013548"/>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sz="4400" dirty="0" smtClean="0"/>
              <a:t>Manage Service Instances with the CLI</a:t>
            </a:r>
            <a:endParaRPr lang="en-US" sz="4400" dirty="0"/>
          </a:p>
        </p:txBody>
      </p:sp>
      <p:sp>
        <p:nvSpPr>
          <p:cNvPr id="3" name="Content Placeholder 2"/>
          <p:cNvSpPr>
            <a:spLocks noGrp="1"/>
          </p:cNvSpPr>
          <p:nvPr>
            <p:ph idx="1"/>
          </p:nvPr>
        </p:nvSpPr>
        <p:spPr>
          <a:xfrm>
            <a:off x="457200" y="1600200"/>
            <a:ext cx="8229600" cy="4953000"/>
          </a:xfrm>
        </p:spPr>
        <p:txBody>
          <a:bodyPr>
            <a:normAutofit fontScale="62500" lnSpcReduction="20000"/>
          </a:bodyPr>
          <a:lstStyle/>
          <a:p>
            <a:r>
              <a:rPr lang="en-US" sz="3200" b="1" dirty="0" smtClean="0">
                <a:latin typeface="+mj-lt"/>
              </a:rPr>
              <a:t>Bind a Service Instance</a:t>
            </a:r>
          </a:p>
          <a:p>
            <a:pPr lvl="1"/>
            <a:r>
              <a:rPr lang="en-US" dirty="0" smtClean="0">
                <a:latin typeface="+mj-lt"/>
              </a:rPr>
              <a:t>binding a service instance to an application after pushing an application</a:t>
            </a:r>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r>
              <a:rPr lang="en-US" sz="3200" b="1" dirty="0" smtClean="0">
                <a:latin typeface="+mj-lt"/>
              </a:rPr>
              <a:t>Binding a service with Application Manifest</a:t>
            </a:r>
          </a:p>
          <a:p>
            <a:pPr lvl="1"/>
            <a:r>
              <a:rPr lang="en-US" dirty="0" smtClean="0">
                <a:latin typeface="+mj-lt"/>
              </a:rPr>
              <a:t>Alternatively, a service instance can be bind to an app after pushing an application, you can use the application manifest to bind the service instance during push</a:t>
            </a:r>
          </a:p>
          <a:p>
            <a:pPr lvl="1"/>
            <a:r>
              <a:rPr lang="en-US" b="1" dirty="0" smtClean="0">
                <a:latin typeface="+mj-lt"/>
              </a:rPr>
              <a:t>Manifest.yml</a:t>
            </a:r>
          </a:p>
          <a:p>
            <a:pPr lvl="2">
              <a:buNone/>
            </a:pPr>
            <a:r>
              <a:rPr lang="en-US" i="1" dirty="0" smtClean="0">
                <a:latin typeface="+mj-lt"/>
              </a:rPr>
              <a:t>services: </a:t>
            </a:r>
          </a:p>
          <a:p>
            <a:pPr lvl="2">
              <a:buNone/>
            </a:pPr>
            <a:r>
              <a:rPr lang="en-US" i="1" dirty="0" smtClean="0">
                <a:latin typeface="+mj-lt"/>
              </a:rPr>
              <a:t>	- test-mysql-01</a:t>
            </a:r>
            <a:endParaRPr lang="en-US" b="1" i="1" dirty="0" smtClean="0">
              <a:latin typeface="+mj-lt"/>
            </a:endParaRPr>
          </a:p>
          <a:p>
            <a:pPr lvl="1"/>
            <a:endParaRPr lang="en-US" b="1" dirty="0" smtClean="0">
              <a:latin typeface="+mj-lt"/>
            </a:endParaRPr>
          </a:p>
          <a:p>
            <a:endParaRPr lang="en-US" sz="2700" dirty="0" smtClean="0">
              <a:latin typeface="+mj-lt"/>
            </a:endParaRPr>
          </a:p>
          <a:p>
            <a:endParaRPr lang="en-US" sz="2700" dirty="0" smtClean="0">
              <a:latin typeface="+mj-lt"/>
            </a:endParaRPr>
          </a:p>
          <a:p>
            <a:endParaRPr lang="en-US" sz="2700" dirty="0" smtClean="0">
              <a:latin typeface="+mj-lt"/>
            </a:endParaRPr>
          </a:p>
          <a:p>
            <a:pPr>
              <a:buNone/>
            </a:pPr>
            <a:r>
              <a:rPr lang="en-US" sz="2700" dirty="0" smtClean="0">
                <a:latin typeface="+mj-lt"/>
              </a:rPr>
              <a:t> </a:t>
            </a:r>
            <a:endParaRPr lang="en-US" sz="2700" dirty="0">
              <a:latin typeface="+mj-lt"/>
            </a:endParaRPr>
          </a:p>
        </p:txBody>
      </p:sp>
      <p:pic>
        <p:nvPicPr>
          <p:cNvPr id="7" name="Picture 6" descr="service_bind.PNG"/>
          <p:cNvPicPr>
            <a:picLocks noChangeAspect="1"/>
          </p:cNvPicPr>
          <p:nvPr/>
        </p:nvPicPr>
        <p:blipFill>
          <a:blip r:embed="rId3" cstate="print"/>
          <a:stretch>
            <a:fillRect/>
          </a:stretch>
        </p:blipFill>
        <p:spPr>
          <a:xfrm>
            <a:off x="1295400" y="2286000"/>
            <a:ext cx="5257800" cy="1066919"/>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sz="4400" dirty="0" smtClean="0"/>
              <a:t>Manage Service Instances with the CLI</a:t>
            </a:r>
            <a:endParaRPr lang="en-US" sz="4400" dirty="0"/>
          </a:p>
        </p:txBody>
      </p:sp>
      <p:sp>
        <p:nvSpPr>
          <p:cNvPr id="3" name="Content Placeholder 2"/>
          <p:cNvSpPr>
            <a:spLocks noGrp="1"/>
          </p:cNvSpPr>
          <p:nvPr>
            <p:ph idx="1"/>
          </p:nvPr>
        </p:nvSpPr>
        <p:spPr>
          <a:xfrm>
            <a:off x="457200" y="1600200"/>
            <a:ext cx="8229600" cy="4953000"/>
          </a:xfrm>
        </p:spPr>
        <p:txBody>
          <a:bodyPr>
            <a:normAutofit fontScale="55000" lnSpcReduction="20000"/>
          </a:bodyPr>
          <a:lstStyle/>
          <a:p>
            <a:r>
              <a:rPr lang="en-US" sz="2900" b="1" dirty="0" smtClean="0">
                <a:solidFill>
                  <a:srgbClr val="333333"/>
                </a:solidFill>
                <a:latin typeface="+mj-lt"/>
              </a:rPr>
              <a:t>Unbind a Service Instance</a:t>
            </a:r>
            <a:r>
              <a:rPr lang="en-US" b="1" dirty="0" smtClean="0">
                <a:solidFill>
                  <a:srgbClr val="333333"/>
                </a:solidFill>
                <a:latin typeface="+mj-lt"/>
              </a:rPr>
              <a:t>	</a:t>
            </a:r>
            <a:endParaRPr lang="en-US" b="1" dirty="0" smtClean="0">
              <a:latin typeface="+mj-lt"/>
            </a:endParaRPr>
          </a:p>
          <a:p>
            <a:pPr lvl="1"/>
            <a:r>
              <a:rPr lang="en-US" b="1" dirty="0" smtClean="0">
                <a:latin typeface="+mj-lt"/>
              </a:rPr>
              <a:t>Unbinding a service instance from an application removes the credentials created for your application from the VCAP_SERVICES  environment variable.</a:t>
            </a:r>
          </a:p>
          <a:p>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r>
              <a:rPr lang="en-US" sz="2900" b="1" dirty="0" smtClean="0">
                <a:latin typeface="+mj-lt"/>
              </a:rPr>
              <a:t>Update a Service Instance</a:t>
            </a:r>
          </a:p>
          <a:p>
            <a:pPr lvl="1"/>
            <a:r>
              <a:rPr lang="en-US" b="1" dirty="0" smtClean="0">
                <a:latin typeface="+mj-lt"/>
              </a:rPr>
              <a:t>If any service plan needs to be updated to your service instance, then </a:t>
            </a:r>
            <a:r>
              <a:rPr lang="en-US" b="1" dirty="0" err="1" smtClean="0">
                <a:latin typeface="+mj-lt"/>
              </a:rPr>
              <a:t>cf</a:t>
            </a:r>
            <a:r>
              <a:rPr lang="en-US" b="1" dirty="0" smtClean="0">
                <a:latin typeface="+mj-lt"/>
              </a:rPr>
              <a:t> update-service can be performed, </a:t>
            </a:r>
          </a:p>
          <a:p>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pPr>
              <a:buNone/>
            </a:pPr>
            <a:endParaRPr lang="en-US" b="1" dirty="0" smtClean="0">
              <a:latin typeface="+mj-lt"/>
            </a:endParaRPr>
          </a:p>
          <a:p>
            <a:r>
              <a:rPr lang="en-US" sz="2900" b="1" dirty="0" smtClean="0">
                <a:latin typeface="+mj-lt"/>
              </a:rPr>
              <a:t>Delete a service Instance</a:t>
            </a:r>
            <a:endParaRPr lang="en-US" b="1" i="1" dirty="0" smtClean="0">
              <a:latin typeface="+mj-lt"/>
            </a:endParaRPr>
          </a:p>
          <a:p>
            <a:pPr lvl="1"/>
            <a:endParaRPr lang="en-US" b="1" dirty="0" smtClean="0">
              <a:latin typeface="+mj-lt"/>
            </a:endParaRPr>
          </a:p>
          <a:p>
            <a:endParaRPr lang="en-US" sz="2700" dirty="0" smtClean="0">
              <a:latin typeface="+mj-lt"/>
            </a:endParaRPr>
          </a:p>
          <a:p>
            <a:endParaRPr lang="en-US" sz="2700" dirty="0" smtClean="0">
              <a:latin typeface="+mj-lt"/>
            </a:endParaRPr>
          </a:p>
          <a:p>
            <a:pPr>
              <a:buNone/>
            </a:pPr>
            <a:r>
              <a:rPr lang="en-US" sz="2700" dirty="0" smtClean="0">
                <a:latin typeface="+mj-lt"/>
              </a:rPr>
              <a:t> </a:t>
            </a:r>
            <a:endParaRPr lang="en-US" sz="2700" dirty="0">
              <a:latin typeface="+mj-lt"/>
            </a:endParaRPr>
          </a:p>
        </p:txBody>
      </p:sp>
      <p:pic>
        <p:nvPicPr>
          <p:cNvPr id="6" name="Picture 5" descr="cf_unbind.PNG"/>
          <p:cNvPicPr>
            <a:picLocks noChangeAspect="1"/>
          </p:cNvPicPr>
          <p:nvPr/>
        </p:nvPicPr>
        <p:blipFill>
          <a:blip r:embed="rId3" cstate="print"/>
          <a:stretch>
            <a:fillRect/>
          </a:stretch>
        </p:blipFill>
        <p:spPr>
          <a:xfrm>
            <a:off x="1219200" y="2286000"/>
            <a:ext cx="6043184" cy="784928"/>
          </a:xfrm>
          <a:prstGeom prst="rect">
            <a:avLst/>
          </a:prstGeom>
        </p:spPr>
      </p:pic>
      <p:pic>
        <p:nvPicPr>
          <p:cNvPr id="9" name="Picture 8" descr="cf_deleteServiceInstance.PNG"/>
          <p:cNvPicPr>
            <a:picLocks noChangeAspect="1"/>
          </p:cNvPicPr>
          <p:nvPr/>
        </p:nvPicPr>
        <p:blipFill>
          <a:blip r:embed="rId4" cstate="print"/>
          <a:stretch>
            <a:fillRect/>
          </a:stretch>
        </p:blipFill>
        <p:spPr>
          <a:xfrm>
            <a:off x="1219200" y="5334000"/>
            <a:ext cx="5784082" cy="1173582"/>
          </a:xfrm>
          <a:prstGeom prst="rect">
            <a:avLst/>
          </a:prstGeom>
        </p:spPr>
      </p:pic>
      <p:pic>
        <p:nvPicPr>
          <p:cNvPr id="10" name="Picture 9" descr="cf_update_service.PNG"/>
          <p:cNvPicPr>
            <a:picLocks noChangeAspect="1"/>
          </p:cNvPicPr>
          <p:nvPr/>
        </p:nvPicPr>
        <p:blipFill>
          <a:blip r:embed="rId5" cstate="print"/>
          <a:stretch>
            <a:fillRect/>
          </a:stretch>
        </p:blipFill>
        <p:spPr>
          <a:xfrm>
            <a:off x="1219200" y="3962400"/>
            <a:ext cx="5044877" cy="80779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cw0149\AppData\Local\Microsoft\Windows\Temporary Internet Files\Content.IE5\17I02EFT\MC900432591[1].png"/>
          <p:cNvPicPr>
            <a:picLocks noChangeAspect="1" noChangeArrowheads="1"/>
          </p:cNvPicPr>
          <p:nvPr/>
        </p:nvPicPr>
        <p:blipFill>
          <a:blip r:embed="rId2" cstate="print"/>
          <a:srcRect/>
          <a:stretch>
            <a:fillRect/>
          </a:stretch>
        </p:blipFill>
        <p:spPr bwMode="auto">
          <a:xfrm>
            <a:off x="4191000" y="2971800"/>
            <a:ext cx="2286000" cy="2286000"/>
          </a:xfrm>
          <a:prstGeom prst="rect">
            <a:avLst/>
          </a:prstGeom>
          <a:noFill/>
        </p:spPr>
      </p:pic>
      <p:sp>
        <p:nvSpPr>
          <p:cNvPr id="2" name="Title 1"/>
          <p:cNvSpPr>
            <a:spLocks noGrp="1"/>
          </p:cNvSpPr>
          <p:nvPr>
            <p:ph type="title"/>
          </p:nvPr>
        </p:nvSpPr>
        <p:spPr>
          <a:xfrm>
            <a:off x="457200" y="704088"/>
            <a:ext cx="8229600" cy="896112"/>
          </a:xfrm>
        </p:spPr>
        <p:txBody>
          <a:bodyPr/>
          <a:lstStyle/>
          <a:p>
            <a:r>
              <a:rPr lang="en-US" dirty="0" smtClean="0"/>
              <a:t>PCF Introduction</a:t>
            </a:r>
            <a:endParaRPr lang="en-US" dirty="0"/>
          </a:p>
        </p:txBody>
      </p:sp>
      <p:sp>
        <p:nvSpPr>
          <p:cNvPr id="3" name="Content Placeholder 2"/>
          <p:cNvSpPr>
            <a:spLocks noGrp="1"/>
          </p:cNvSpPr>
          <p:nvPr>
            <p:ph idx="1"/>
          </p:nvPr>
        </p:nvSpPr>
        <p:spPr>
          <a:xfrm>
            <a:off x="457200" y="1905000"/>
            <a:ext cx="8229600" cy="4419600"/>
          </a:xfrm>
        </p:spPr>
        <p:txBody>
          <a:bodyPr>
            <a:normAutofit/>
          </a:bodyPr>
          <a:lstStyle/>
          <a:p>
            <a:pPr>
              <a:buBlip>
                <a:blip r:embed="rId3"/>
              </a:buBlip>
            </a:pPr>
            <a:r>
              <a:rPr lang="en-US" sz="1700" dirty="0" smtClean="0">
                <a:latin typeface="+mj-lt"/>
              </a:rPr>
              <a:t>Cloud Foundry (CF) is an open source and  has become the industry standard for deploying apps. </a:t>
            </a:r>
          </a:p>
          <a:p>
            <a:pPr>
              <a:buBlip>
                <a:blip r:embed="rId3"/>
              </a:buBlip>
            </a:pPr>
            <a:r>
              <a:rPr lang="en-US" sz="1800" dirty="0" smtClean="0">
                <a:latin typeface="+mj-lt"/>
              </a:rPr>
              <a:t>Cloud platforms let anyone deploy network apps or services and make them available to the world in a few minutes. When an app becomes popular, the cloud easily scales it to handle more traffic.</a:t>
            </a:r>
          </a:p>
          <a:p>
            <a:pPr>
              <a:buBlip>
                <a:blip r:embed="rId3"/>
              </a:buBlip>
            </a:pPr>
            <a:r>
              <a:rPr lang="en-US" sz="1900" dirty="0" smtClean="0">
                <a:latin typeface="+mj-lt"/>
              </a:rPr>
              <a:t>Pivotal cloud foundry is an implementation of CF standards and specs.</a:t>
            </a:r>
          </a:p>
          <a:p>
            <a:pPr>
              <a:buBlip>
                <a:blip r:embed="rId3"/>
              </a:buBlip>
            </a:pPr>
            <a:r>
              <a:rPr lang="en-US" sz="1900" dirty="0" smtClean="0">
                <a:solidFill>
                  <a:srgbClr val="FF0000"/>
                </a:solidFill>
                <a:latin typeface="+mj-lt"/>
              </a:rPr>
              <a:t>One can do lots of work using PCF such as deploy applications on pivotal cloud foundry, </a:t>
            </a:r>
            <a:r>
              <a:rPr lang="en-US" sz="1900" dirty="0" err="1" smtClean="0">
                <a:solidFill>
                  <a:srgbClr val="FF0000"/>
                </a:solidFill>
                <a:latin typeface="+mj-lt"/>
              </a:rPr>
              <a:t>buildpacks</a:t>
            </a:r>
            <a:r>
              <a:rPr lang="en-US" sz="1900" dirty="0" smtClean="0">
                <a:solidFill>
                  <a:srgbClr val="FF0000"/>
                </a:solidFill>
                <a:latin typeface="+mj-lt"/>
              </a:rPr>
              <a:t>, manifests, organizations, spaces, users, roles, domains, routes, services</a:t>
            </a:r>
          </a:p>
          <a:p>
            <a:pPr>
              <a:buBlip>
                <a:blip r:embed="rId3"/>
              </a:buBlip>
            </a:pPr>
            <a:r>
              <a:rPr lang="en-US" sz="2000" dirty="0" smtClean="0">
                <a:latin typeface="+mj-lt"/>
              </a:rPr>
              <a:t>With PCF we can know how to push applications to Cloud Foundry (various languages), services, user provided services, manifests, YAML, environment variables, </a:t>
            </a:r>
            <a:r>
              <a:rPr lang="en-US" sz="2000" dirty="0" err="1" smtClean="0">
                <a:latin typeface="+mj-lt"/>
              </a:rPr>
              <a:t>autoconfiguration</a:t>
            </a:r>
            <a:r>
              <a:rPr lang="en-US" sz="2000" dirty="0" smtClean="0">
                <a:latin typeface="+mj-lt"/>
              </a:rPr>
              <a:t>, logging and </a:t>
            </a:r>
            <a:r>
              <a:rPr lang="en-US" sz="2000" dirty="0" err="1" smtClean="0">
                <a:latin typeface="+mj-lt"/>
              </a:rPr>
              <a:t>loggregator</a:t>
            </a:r>
            <a:r>
              <a:rPr lang="en-US" sz="2000" dirty="0" smtClean="0">
                <a:latin typeface="+mj-lt"/>
              </a:rPr>
              <a:t>. </a:t>
            </a:r>
          </a:p>
          <a:p>
            <a:pPr>
              <a:buBlip>
                <a:blip r:embed="rId3"/>
              </a:buBlip>
            </a:pPr>
            <a:endParaRPr lang="en-US" sz="2400" dirty="0" smtClean="0">
              <a:latin typeface="+mj-lt"/>
            </a:endParaRPr>
          </a:p>
          <a:p>
            <a:pPr>
              <a:buNone/>
            </a:pPr>
            <a:endParaRPr lang="en-US" dirty="0" smtClean="0"/>
          </a:p>
          <a:p>
            <a:endParaRPr lang="en-US" dirty="0"/>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sz="4400" dirty="0" err="1" smtClean="0"/>
              <a:t>Buildpack</a:t>
            </a:r>
            <a:endParaRPr lang="en-US" sz="4400" dirty="0"/>
          </a:p>
        </p:txBody>
      </p:sp>
      <p:sp>
        <p:nvSpPr>
          <p:cNvPr id="3" name="Content Placeholder 2"/>
          <p:cNvSpPr>
            <a:spLocks noGrp="1"/>
          </p:cNvSpPr>
          <p:nvPr>
            <p:ph idx="1"/>
          </p:nvPr>
        </p:nvSpPr>
        <p:spPr>
          <a:xfrm>
            <a:off x="457200" y="1752600"/>
            <a:ext cx="8229600" cy="4572000"/>
          </a:xfrm>
        </p:spPr>
        <p:txBody>
          <a:bodyPr>
            <a:normAutofit fontScale="70000" lnSpcReduction="20000"/>
          </a:bodyPr>
          <a:lstStyle/>
          <a:p>
            <a:r>
              <a:rPr lang="en-US" dirty="0" err="1" smtClean="0">
                <a:latin typeface="+mj-lt"/>
              </a:rPr>
              <a:t>Buildpacks</a:t>
            </a:r>
            <a:r>
              <a:rPr lang="en-US" dirty="0" smtClean="0">
                <a:latin typeface="+mj-lt"/>
              </a:rPr>
              <a:t> provide framework and runtime support for your applications. </a:t>
            </a:r>
          </a:p>
          <a:p>
            <a:endParaRPr lang="en-US" dirty="0" smtClean="0">
              <a:latin typeface="+mj-lt"/>
            </a:endParaRPr>
          </a:p>
          <a:p>
            <a:r>
              <a:rPr lang="en-US" dirty="0" err="1" smtClean="0">
                <a:latin typeface="+mj-lt"/>
              </a:rPr>
              <a:t>Buildpacks</a:t>
            </a:r>
            <a:r>
              <a:rPr lang="en-US" dirty="0" smtClean="0">
                <a:latin typeface="+mj-lt"/>
              </a:rPr>
              <a:t> typically examine user-provided artifacts to determine what dependencies to download and how to configure applications to communicate with bound services.</a:t>
            </a:r>
          </a:p>
          <a:p>
            <a:endParaRPr lang="en-US" dirty="0" smtClean="0">
              <a:latin typeface="+mj-lt"/>
            </a:endParaRPr>
          </a:p>
          <a:p>
            <a:r>
              <a:rPr lang="en-US" dirty="0" smtClean="0">
                <a:latin typeface="+mj-lt"/>
              </a:rPr>
              <a:t>When you push an application, Cloud Foundry automatically detects which </a:t>
            </a:r>
            <a:r>
              <a:rPr lang="en-US" dirty="0" err="1" smtClean="0">
                <a:latin typeface="+mj-lt"/>
              </a:rPr>
              <a:t>buildpack</a:t>
            </a:r>
            <a:r>
              <a:rPr lang="en-US" dirty="0" smtClean="0">
                <a:latin typeface="+mj-lt"/>
              </a:rPr>
              <a:t> is required and installs it on the Diego cell where the application runs.</a:t>
            </a:r>
          </a:p>
          <a:p>
            <a:endParaRPr lang="en-US" dirty="0" smtClean="0">
              <a:latin typeface="+mj-lt"/>
            </a:endParaRPr>
          </a:p>
          <a:p>
            <a:r>
              <a:rPr lang="en-US" dirty="0" smtClean="0">
                <a:latin typeface="+mj-lt"/>
              </a:rPr>
              <a:t>During staging, each </a:t>
            </a:r>
            <a:r>
              <a:rPr lang="en-US" dirty="0" err="1" smtClean="0">
                <a:latin typeface="+mj-lt"/>
              </a:rPr>
              <a:t>buildpack</a:t>
            </a:r>
            <a:r>
              <a:rPr lang="en-US" dirty="0" smtClean="0">
                <a:latin typeface="+mj-lt"/>
              </a:rPr>
              <a:t> has a position in a priority list (identified by running </a:t>
            </a:r>
            <a:r>
              <a:rPr lang="en-US" dirty="0" err="1" smtClean="0">
                <a:latin typeface="+mj-lt"/>
              </a:rPr>
              <a:t>cf</a:t>
            </a:r>
            <a:r>
              <a:rPr lang="en-US" dirty="0" smtClean="0">
                <a:latin typeface="+mj-lt"/>
              </a:rPr>
              <a:t> </a:t>
            </a:r>
            <a:r>
              <a:rPr lang="en-US" dirty="0" err="1" smtClean="0">
                <a:latin typeface="+mj-lt"/>
              </a:rPr>
              <a:t>buildpacks</a:t>
            </a:r>
            <a:r>
              <a:rPr lang="en-US" dirty="0" smtClean="0">
                <a:latin typeface="+mj-lt"/>
              </a:rPr>
              <a:t>). </a:t>
            </a:r>
          </a:p>
          <a:p>
            <a:endParaRPr lang="en-US" dirty="0" smtClean="0">
              <a:latin typeface="+mj-lt"/>
            </a:endParaRPr>
          </a:p>
          <a:p>
            <a:r>
              <a:rPr lang="en-US" dirty="0" smtClean="0">
                <a:latin typeface="+mj-lt"/>
              </a:rPr>
              <a:t>Cloud Foundry checks if the </a:t>
            </a:r>
            <a:r>
              <a:rPr lang="en-US" dirty="0" err="1" smtClean="0">
                <a:latin typeface="+mj-lt"/>
              </a:rPr>
              <a:t>buildpack</a:t>
            </a:r>
            <a:r>
              <a:rPr lang="en-US" dirty="0" smtClean="0">
                <a:latin typeface="+mj-lt"/>
              </a:rPr>
              <a:t> in position 1 is a compatible </a:t>
            </a:r>
            <a:r>
              <a:rPr lang="en-US" dirty="0" err="1" smtClean="0">
                <a:latin typeface="+mj-lt"/>
              </a:rPr>
              <a:t>buildpack</a:t>
            </a:r>
            <a:r>
              <a:rPr lang="en-US" dirty="0" smtClean="0">
                <a:latin typeface="+mj-lt"/>
              </a:rPr>
              <a:t>. If the position 1 </a:t>
            </a:r>
            <a:r>
              <a:rPr lang="en-US" dirty="0" err="1" smtClean="0">
                <a:latin typeface="+mj-lt"/>
              </a:rPr>
              <a:t>buildpack</a:t>
            </a:r>
            <a:r>
              <a:rPr lang="en-US" dirty="0" smtClean="0">
                <a:latin typeface="+mj-lt"/>
              </a:rPr>
              <a:t> is not compatible, Cloud Foundry moves on to the </a:t>
            </a:r>
            <a:r>
              <a:rPr lang="en-US" dirty="0" err="1" smtClean="0">
                <a:latin typeface="+mj-lt"/>
              </a:rPr>
              <a:t>buildpack</a:t>
            </a:r>
            <a:r>
              <a:rPr lang="en-US" dirty="0" smtClean="0">
                <a:latin typeface="+mj-lt"/>
              </a:rPr>
              <a:t> in position 2. Cloud Foundry continues this process until the correct </a:t>
            </a:r>
            <a:r>
              <a:rPr lang="en-US" dirty="0" err="1" smtClean="0">
                <a:latin typeface="+mj-lt"/>
              </a:rPr>
              <a:t>buildpack</a:t>
            </a:r>
            <a:r>
              <a:rPr lang="en-US" dirty="0" smtClean="0">
                <a:latin typeface="+mj-lt"/>
              </a:rPr>
              <a:t> is found. If no </a:t>
            </a:r>
            <a:r>
              <a:rPr lang="en-US" dirty="0" err="1" smtClean="0">
                <a:latin typeface="+mj-lt"/>
              </a:rPr>
              <a:t>buildpack</a:t>
            </a:r>
            <a:r>
              <a:rPr lang="en-US" dirty="0" smtClean="0">
                <a:latin typeface="+mj-lt"/>
              </a:rPr>
              <a:t> is compatible </a:t>
            </a:r>
            <a:r>
              <a:rPr lang="en-US" dirty="0" err="1" smtClean="0">
                <a:latin typeface="+mj-lt"/>
              </a:rPr>
              <a:t>cf</a:t>
            </a:r>
            <a:r>
              <a:rPr lang="en-US" dirty="0" smtClean="0">
                <a:latin typeface="+mj-lt"/>
              </a:rPr>
              <a:t> push fails.</a:t>
            </a:r>
            <a:endParaRPr lang="en-US" dirty="0">
              <a:latin typeface="+mj-l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000" dirty="0" smtClean="0"/>
              <a:t>Cloud Foundry Environment Variables</a:t>
            </a:r>
            <a:endParaRPr lang="en-US" sz="4000" dirty="0"/>
          </a:p>
        </p:txBody>
      </p:sp>
      <p:sp>
        <p:nvSpPr>
          <p:cNvPr id="3" name="Content Placeholder 2"/>
          <p:cNvSpPr>
            <a:spLocks noGrp="1"/>
          </p:cNvSpPr>
          <p:nvPr>
            <p:ph idx="1"/>
          </p:nvPr>
        </p:nvSpPr>
        <p:spPr>
          <a:xfrm>
            <a:off x="457200" y="1676400"/>
            <a:ext cx="8229600" cy="4648200"/>
          </a:xfrm>
        </p:spPr>
        <p:txBody>
          <a:bodyPr>
            <a:normAutofit/>
          </a:bodyPr>
          <a:lstStyle/>
          <a:p>
            <a:r>
              <a:rPr lang="en-US" sz="1600" dirty="0" smtClean="0">
                <a:latin typeface="+mj-lt"/>
              </a:rPr>
              <a:t>Environment variables are the means by which the Cloud Foundry runtime communicates with a deployed application about its environment.</a:t>
            </a:r>
          </a:p>
          <a:p>
            <a:endParaRPr lang="en-US" sz="1600" dirty="0" smtClean="0">
              <a:latin typeface="+mj-lt"/>
            </a:endParaRPr>
          </a:p>
          <a:p>
            <a:pPr>
              <a:buNone/>
            </a:pPr>
            <a:r>
              <a:rPr lang="en-US" sz="1600" b="1" dirty="0" smtClean="0">
                <a:latin typeface="+mj-lt"/>
              </a:rPr>
              <a:t>		</a:t>
            </a:r>
            <a:r>
              <a:rPr lang="en-US" sz="1600" b="1" u="sng" dirty="0" smtClean="0">
                <a:latin typeface="+mj-lt"/>
              </a:rPr>
              <a:t>View Environment Variables</a:t>
            </a:r>
          </a:p>
          <a:p>
            <a:pPr>
              <a:buNone/>
            </a:pPr>
            <a:endParaRPr lang="en-US" sz="1600" b="1" u="sng" dirty="0" smtClean="0">
              <a:latin typeface="+mj-lt"/>
            </a:endParaRPr>
          </a:p>
          <a:p>
            <a:pPr>
              <a:buNone/>
            </a:pPr>
            <a:endParaRPr lang="en-US" sz="1600" b="1" u="sng" dirty="0" smtClean="0">
              <a:latin typeface="+mj-lt"/>
            </a:endParaRPr>
          </a:p>
          <a:p>
            <a:pPr>
              <a:buNone/>
            </a:pPr>
            <a:endParaRPr lang="en-US" sz="1600" b="1" u="sng" dirty="0" smtClean="0">
              <a:latin typeface="+mj-lt"/>
            </a:endParaRPr>
          </a:p>
          <a:p>
            <a:pPr>
              <a:buNone/>
            </a:pPr>
            <a:endParaRPr lang="en-US" sz="1600" b="1" u="sng" dirty="0" smtClean="0">
              <a:latin typeface="+mj-lt"/>
            </a:endParaRPr>
          </a:p>
          <a:p>
            <a:pPr>
              <a:buNone/>
            </a:pPr>
            <a:endParaRPr lang="en-US" sz="1600" b="1" u="sng" dirty="0" smtClean="0">
              <a:latin typeface="+mj-lt"/>
            </a:endParaRPr>
          </a:p>
          <a:p>
            <a:pPr>
              <a:buNone/>
            </a:pPr>
            <a:endParaRPr lang="en-US" sz="1600" b="1" u="sng" dirty="0" smtClean="0">
              <a:latin typeface="+mj-lt"/>
            </a:endParaRPr>
          </a:p>
          <a:p>
            <a:pPr>
              <a:buNone/>
            </a:pPr>
            <a:endParaRPr lang="en-US" sz="1600" b="1" u="sng" dirty="0" smtClean="0">
              <a:latin typeface="+mj-lt"/>
            </a:endParaRPr>
          </a:p>
          <a:p>
            <a:pPr>
              <a:buNone/>
            </a:pPr>
            <a:endParaRPr lang="en-US" sz="1600" b="1" u="sng" dirty="0" smtClean="0">
              <a:latin typeface="+mj-lt"/>
            </a:endParaRPr>
          </a:p>
          <a:p>
            <a:pPr>
              <a:buNone/>
            </a:pPr>
            <a:endParaRPr lang="en-US" sz="1600" b="1" u="sng" dirty="0" smtClean="0">
              <a:latin typeface="+mj-lt"/>
            </a:endParaRPr>
          </a:p>
          <a:p>
            <a:endParaRPr lang="en-US" sz="2200" dirty="0" smtClean="0">
              <a:latin typeface="+mj-lt"/>
            </a:endParaRPr>
          </a:p>
        </p:txBody>
      </p:sp>
      <p:pic>
        <p:nvPicPr>
          <p:cNvPr id="4" name="Picture 3" descr="cf_env_vars.PNG"/>
          <p:cNvPicPr>
            <a:picLocks noChangeAspect="1"/>
          </p:cNvPicPr>
          <p:nvPr/>
        </p:nvPicPr>
        <p:blipFill>
          <a:blip r:embed="rId2" cstate="print"/>
          <a:stretch>
            <a:fillRect/>
          </a:stretch>
        </p:blipFill>
        <p:spPr>
          <a:xfrm>
            <a:off x="1371600" y="2819400"/>
            <a:ext cx="5715496" cy="2461473"/>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000" dirty="0" smtClean="0"/>
              <a:t>Cloud Foundry Environment Variables</a:t>
            </a:r>
            <a:endParaRPr lang="en-US" sz="4000" dirty="0"/>
          </a:p>
        </p:txBody>
      </p:sp>
      <p:sp>
        <p:nvSpPr>
          <p:cNvPr id="3" name="Content Placeholder 2"/>
          <p:cNvSpPr>
            <a:spLocks noGrp="1"/>
          </p:cNvSpPr>
          <p:nvPr>
            <p:ph idx="1"/>
          </p:nvPr>
        </p:nvSpPr>
        <p:spPr/>
        <p:txBody>
          <a:bodyPr/>
          <a:lstStyle/>
          <a:p>
            <a:r>
              <a:rPr lang="en-US" sz="2200" dirty="0" smtClean="0">
                <a:latin typeface="+mj-lt"/>
              </a:rPr>
              <a:t>Setting </a:t>
            </a:r>
            <a:r>
              <a:rPr lang="en-US" sz="2200" dirty="0" err="1" smtClean="0">
                <a:latin typeface="+mj-lt"/>
              </a:rPr>
              <a:t>env</a:t>
            </a:r>
            <a:r>
              <a:rPr lang="en-US" sz="2200" dirty="0" smtClean="0">
                <a:latin typeface="+mj-lt"/>
              </a:rPr>
              <a:t> variable via CF CLI </a:t>
            </a:r>
          </a:p>
          <a:p>
            <a:pPr lvl="1"/>
            <a:r>
              <a:rPr lang="en-US" sz="1800" u="sng" dirty="0" smtClean="0">
                <a:latin typeface="+mj-lt"/>
              </a:rPr>
              <a:t>E.g.</a:t>
            </a:r>
          </a:p>
          <a:p>
            <a:pPr lvl="2"/>
            <a:r>
              <a:rPr lang="da-DK" sz="1600" i="1" dirty="0" smtClean="0">
                <a:solidFill>
                  <a:schemeClr val="accent1">
                    <a:lumMod val="60000"/>
                    <a:lumOff val="40000"/>
                  </a:schemeClr>
                </a:solidFill>
                <a:latin typeface="+mj-lt"/>
              </a:rPr>
              <a:t>cf set-env APP_NAME  ENV_VAR_NAME  ENV_VAR_VALUE</a:t>
            </a:r>
          </a:p>
          <a:p>
            <a:r>
              <a:rPr lang="da-DK" sz="2200" dirty="0" smtClean="0">
                <a:latin typeface="+mj-lt"/>
              </a:rPr>
              <a:t>Reverting the env variable</a:t>
            </a:r>
          </a:p>
          <a:p>
            <a:pPr lvl="1"/>
            <a:r>
              <a:rPr lang="da-DK" sz="2200" u="sng" dirty="0" smtClean="0">
                <a:latin typeface="+mj-lt"/>
              </a:rPr>
              <a:t>E.g.</a:t>
            </a:r>
          </a:p>
          <a:p>
            <a:pPr lvl="2"/>
            <a:r>
              <a:rPr lang="da-DK" sz="1600" i="1" dirty="0" smtClean="0">
                <a:solidFill>
                  <a:schemeClr val="accent1">
                    <a:lumMod val="60000"/>
                    <a:lumOff val="40000"/>
                  </a:schemeClr>
                </a:solidFill>
                <a:latin typeface="+mj-lt"/>
              </a:rPr>
              <a:t> cf unset-env APP_NAME ENV_VAR_NAME</a:t>
            </a:r>
          </a:p>
          <a:p>
            <a:pPr>
              <a:buNone/>
            </a:pPr>
            <a:endParaRPr lang="en-US" sz="1600" dirty="0" smtClean="0">
              <a:latin typeface="+mj-lt"/>
            </a:endParaRPr>
          </a:p>
          <a:p>
            <a:pPr>
              <a:buNone/>
            </a:pPr>
            <a:r>
              <a:rPr lang="en-US" sz="1600" dirty="0" smtClean="0">
                <a:latin typeface="+mj-lt"/>
              </a:rPr>
              <a:t>In addition, you can set environment variables in an application manifest file.</a:t>
            </a:r>
          </a:p>
          <a:p>
            <a:pPr>
              <a:buNone/>
            </a:pPr>
            <a:endParaRPr lang="en-US" sz="1600" b="1" dirty="0" smtClean="0">
              <a:latin typeface="+mj-lt"/>
            </a:endParaRPr>
          </a:p>
          <a:p>
            <a:pPr>
              <a:buNone/>
            </a:pPr>
            <a:endParaRPr lang="en-US" sz="1600" b="1" dirty="0" smtClean="0">
              <a:latin typeface="+mj-lt"/>
            </a:endParaRPr>
          </a:p>
        </p:txBody>
      </p:sp>
      <p:pic>
        <p:nvPicPr>
          <p:cNvPr id="4" name="Picture 3" descr="set_env_manifest.PNG"/>
          <p:cNvPicPr>
            <a:picLocks noChangeAspect="1"/>
          </p:cNvPicPr>
          <p:nvPr/>
        </p:nvPicPr>
        <p:blipFill>
          <a:blip r:embed="rId2" cstate="print"/>
          <a:stretch>
            <a:fillRect/>
          </a:stretch>
        </p:blipFill>
        <p:spPr>
          <a:xfrm>
            <a:off x="990600" y="4953000"/>
            <a:ext cx="3840813" cy="103641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000" dirty="0" smtClean="0"/>
              <a:t>Cloud Foundry Environment Variables</a:t>
            </a:r>
            <a:endParaRPr lang="en-US" sz="4000" dirty="0"/>
          </a:p>
        </p:txBody>
      </p:sp>
      <p:sp>
        <p:nvSpPr>
          <p:cNvPr id="3" name="Content Placeholder 2"/>
          <p:cNvSpPr>
            <a:spLocks noGrp="1"/>
          </p:cNvSpPr>
          <p:nvPr>
            <p:ph idx="1"/>
          </p:nvPr>
        </p:nvSpPr>
        <p:spPr/>
        <p:txBody>
          <a:bodyPr/>
          <a:lstStyle/>
          <a:p>
            <a:pPr>
              <a:buNone/>
            </a:pPr>
            <a:r>
              <a:rPr lang="en-US" sz="1600" b="1" dirty="0" smtClean="0">
                <a:latin typeface="+mj-lt"/>
              </a:rPr>
              <a:t>VCAP_SERVICES</a:t>
            </a:r>
          </a:p>
          <a:p>
            <a:pPr>
              <a:buBlip>
                <a:blip r:embed="rId2"/>
              </a:buBlip>
            </a:pPr>
            <a:r>
              <a:rPr lang="en-US" sz="1500" dirty="0" smtClean="0">
                <a:latin typeface="+mj-lt"/>
              </a:rPr>
              <a:t>The VCAP_SERVICES environment variable is a JSON object that contains information that you can use to interact with a service instance</a:t>
            </a:r>
          </a:p>
          <a:p>
            <a:pPr>
              <a:buBlip>
                <a:blip r:embed="rId2"/>
              </a:buBlip>
            </a:pPr>
            <a:endParaRPr lang="en-US" sz="1600" b="1" u="sng" dirty="0" smtClean="0">
              <a:latin typeface="+mj-lt"/>
            </a:endParaRPr>
          </a:p>
          <a:p>
            <a:pPr>
              <a:buBlip>
                <a:blip r:embed="rId2"/>
              </a:buBlip>
            </a:pPr>
            <a:r>
              <a:rPr lang="en-US" sz="1600" dirty="0" smtClean="0">
                <a:latin typeface="+mj-lt"/>
              </a:rPr>
              <a:t>The information includes service instance name, credential, and connection URL to the service instance. These values are populated into the VCAP_SERVICES environment variable when your application is bound to a service instance.</a:t>
            </a:r>
          </a:p>
          <a:p>
            <a:pPr>
              <a:buBlip>
                <a:blip r:embed="rId2"/>
              </a:buBlip>
            </a:pPr>
            <a:endParaRPr lang="en-US" sz="1600" dirty="0" smtClean="0">
              <a:latin typeface="+mj-lt"/>
            </a:endParaRPr>
          </a:p>
          <a:p>
            <a:pPr>
              <a:buBlip>
                <a:blip r:embed="rId2"/>
              </a:buBlip>
            </a:pPr>
            <a:r>
              <a:rPr lang="en-US" sz="1700" dirty="0" smtClean="0">
                <a:solidFill>
                  <a:srgbClr val="152935"/>
                </a:solidFill>
                <a:latin typeface="+mj-lt"/>
              </a:rPr>
              <a:t>The value of the VCAP_SERVICES environment variable is available only when you bind a service instance to your application. </a:t>
            </a:r>
          </a:p>
          <a:p>
            <a:pPr>
              <a:buBlip>
                <a:blip r:embed="rId2"/>
              </a:buBlip>
            </a:pPr>
            <a:endParaRPr lang="en-US" sz="1600" b="1" u="sng" dirty="0" smtClean="0">
              <a:latin typeface="+mj-lt"/>
            </a:endParaRPr>
          </a:p>
          <a:p>
            <a:pPr>
              <a:buBlip>
                <a:blip r:embed="rId2"/>
              </a:buBlip>
            </a:pPr>
            <a:r>
              <a:rPr lang="en-US" sz="1800" dirty="0" smtClean="0">
                <a:latin typeface="+mj-lt"/>
              </a:rPr>
              <a:t>The service object contains a child object for each service instance of that service that is bound to the application. </a:t>
            </a:r>
            <a:endParaRPr lang="en-US" dirty="0">
              <a:latin typeface="+mj-l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000" dirty="0" smtClean="0"/>
              <a:t>Cloud Foundry Environment Variables</a:t>
            </a:r>
            <a:endParaRPr lang="en-US" sz="4000" dirty="0"/>
          </a:p>
        </p:txBody>
      </p:sp>
      <p:sp>
        <p:nvSpPr>
          <p:cNvPr id="3" name="Content Placeholder 2"/>
          <p:cNvSpPr>
            <a:spLocks noGrp="1"/>
          </p:cNvSpPr>
          <p:nvPr>
            <p:ph idx="1"/>
          </p:nvPr>
        </p:nvSpPr>
        <p:spPr>
          <a:xfrm>
            <a:off x="457200" y="1524000"/>
            <a:ext cx="8229600" cy="5181600"/>
          </a:xfrm>
        </p:spPr>
        <p:txBody>
          <a:bodyPr/>
          <a:lstStyle/>
          <a:p>
            <a:pPr>
              <a:buNone/>
            </a:pPr>
            <a:r>
              <a:rPr lang="en-US" sz="1600" b="1" dirty="0" smtClean="0">
                <a:latin typeface="+mj-lt"/>
              </a:rPr>
              <a:t>VCAP_SERVICES</a:t>
            </a:r>
          </a:p>
          <a:p>
            <a:pPr>
              <a:buNone/>
            </a:pPr>
            <a:r>
              <a:rPr lang="en-US" sz="1600" dirty="0" smtClean="0"/>
              <a:t>	</a:t>
            </a:r>
            <a:r>
              <a:rPr lang="en-US" sz="1600" dirty="0" smtClean="0">
                <a:latin typeface="+mj-lt"/>
              </a:rPr>
              <a:t>The example below shows the value of VCAP_SERVICES for bound instances of several services available in the Pivotal Web Services Marketplace.</a:t>
            </a:r>
            <a:endParaRPr lang="en-US" sz="1600" b="1" dirty="0" smtClean="0">
              <a:latin typeface="+mj-lt"/>
            </a:endParaRPr>
          </a:p>
        </p:txBody>
      </p:sp>
      <p:pic>
        <p:nvPicPr>
          <p:cNvPr id="4" name="Picture 3" descr="cf_vcap.PNG"/>
          <p:cNvPicPr>
            <a:picLocks noChangeAspect="1"/>
          </p:cNvPicPr>
          <p:nvPr/>
        </p:nvPicPr>
        <p:blipFill>
          <a:blip r:embed="rId2" cstate="print"/>
          <a:stretch>
            <a:fillRect/>
          </a:stretch>
        </p:blipFill>
        <p:spPr>
          <a:xfrm>
            <a:off x="1524000" y="2514600"/>
            <a:ext cx="5334000" cy="403860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Broker</a:t>
            </a:r>
            <a:endParaRPr lang="en-US" dirty="0"/>
          </a:p>
        </p:txBody>
      </p:sp>
      <p:pic>
        <p:nvPicPr>
          <p:cNvPr id="4" name="Content Placeholder 3" descr="managed-services.png"/>
          <p:cNvPicPr>
            <a:picLocks noGrp="1" noChangeAspect="1"/>
          </p:cNvPicPr>
          <p:nvPr>
            <p:ph idx="1"/>
          </p:nvPr>
        </p:nvPicPr>
        <p:blipFill>
          <a:blip r:embed="rId2" cstate="print"/>
          <a:stretch>
            <a:fillRect/>
          </a:stretch>
        </p:blipFill>
        <p:spPr>
          <a:xfrm>
            <a:off x="838200" y="2286000"/>
            <a:ext cx="6782064" cy="4012708"/>
          </a:xfr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Broker</a:t>
            </a:r>
            <a:endParaRPr lang="en-US" dirty="0"/>
          </a:p>
        </p:txBody>
      </p:sp>
      <p:sp>
        <p:nvSpPr>
          <p:cNvPr id="5" name="Content Placeholder 4"/>
          <p:cNvSpPr>
            <a:spLocks noGrp="1"/>
          </p:cNvSpPr>
          <p:nvPr>
            <p:ph idx="1"/>
          </p:nvPr>
        </p:nvSpPr>
        <p:spPr/>
        <p:txBody>
          <a:bodyPr>
            <a:normAutofit/>
          </a:bodyPr>
          <a:lstStyle/>
          <a:p>
            <a:r>
              <a:rPr lang="en-US" dirty="0" smtClean="0">
                <a:latin typeface="+mj-lt"/>
              </a:rPr>
              <a:t>Services are integrated with Cloud Foundry by implementing a documented API for which the cloud controller is the client; we call this the Service Broker API.</a:t>
            </a:r>
          </a:p>
          <a:p>
            <a:r>
              <a:rPr lang="en-US" dirty="0" smtClean="0">
                <a:latin typeface="+mj-lt"/>
              </a:rPr>
              <a:t>Service Broker is the term we use to refer to a component of the service which implements the service broker API. </a:t>
            </a:r>
          </a:p>
          <a:p>
            <a:r>
              <a:rPr lang="en-US" dirty="0" smtClean="0">
                <a:latin typeface="+mj-lt"/>
              </a:rPr>
              <a:t>Service brokers advertise a catalog of service offerings and service plans, as well as interpreting calls for provision (create), bind, unbind, and </a:t>
            </a:r>
            <a:r>
              <a:rPr lang="en-US" dirty="0" err="1" smtClean="0">
                <a:latin typeface="+mj-lt"/>
              </a:rPr>
              <a:t>deprovision</a:t>
            </a:r>
            <a:r>
              <a:rPr lang="en-US" dirty="0" smtClean="0">
                <a:latin typeface="+mj-lt"/>
              </a:rPr>
              <a:t> (delete). </a:t>
            </a:r>
            <a:endParaRPr lang="en-US" dirty="0">
              <a:latin typeface="+mj-l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Broker</a:t>
            </a:r>
            <a:endParaRPr lang="en-US" dirty="0"/>
          </a:p>
        </p:txBody>
      </p:sp>
      <p:sp>
        <p:nvSpPr>
          <p:cNvPr id="5" name="Content Placeholder 4"/>
          <p:cNvSpPr>
            <a:spLocks noGrp="1"/>
          </p:cNvSpPr>
          <p:nvPr>
            <p:ph idx="1"/>
          </p:nvPr>
        </p:nvSpPr>
        <p:spPr/>
        <p:txBody>
          <a:bodyPr>
            <a:normAutofit fontScale="77500" lnSpcReduction="20000"/>
          </a:bodyPr>
          <a:lstStyle/>
          <a:p>
            <a:pPr>
              <a:buNone/>
            </a:pPr>
            <a:r>
              <a:rPr lang="en-US" b="1" dirty="0" smtClean="0">
                <a:latin typeface="+mj-lt"/>
              </a:rPr>
              <a:t>Implementation &amp; Deployment</a:t>
            </a:r>
          </a:p>
          <a:p>
            <a:pPr>
              <a:buNone/>
            </a:pPr>
            <a:endParaRPr lang="en-US" b="1" dirty="0" smtClean="0">
              <a:latin typeface="+mj-lt"/>
            </a:endParaRPr>
          </a:p>
          <a:p>
            <a:r>
              <a:rPr lang="en-US" dirty="0" smtClean="0">
                <a:latin typeface="+mj-lt"/>
              </a:rPr>
              <a:t>Cloud Foundry only requires that the service provider implement the service broker API. A broker can be implemented as a separate application, or by adding the required http endpoints to an existing service.</a:t>
            </a:r>
          </a:p>
          <a:p>
            <a:r>
              <a:rPr lang="en-US" dirty="0" smtClean="0">
                <a:latin typeface="+mj-lt"/>
              </a:rPr>
              <a:t>Because Cloud Foundry only requires that a service implements the broker API in order to be available to Cloud Foundry end users.</a:t>
            </a:r>
          </a:p>
          <a:p>
            <a:r>
              <a:rPr lang="en-US" dirty="0" smtClean="0">
                <a:latin typeface="+mj-lt"/>
              </a:rPr>
              <a:t>examples of valid deployment models.</a:t>
            </a:r>
          </a:p>
          <a:p>
            <a:pPr lvl="1"/>
            <a:r>
              <a:rPr lang="en-US" dirty="0" smtClean="0">
                <a:latin typeface="+mj-lt"/>
              </a:rPr>
              <a:t>Entire service packaged and deployed by BOSH alongside Cloud Foundry</a:t>
            </a:r>
          </a:p>
          <a:p>
            <a:pPr lvl="1"/>
            <a:r>
              <a:rPr lang="en-US" dirty="0" smtClean="0">
                <a:latin typeface="+mj-lt"/>
              </a:rPr>
              <a:t>Broker packaged and deployed by BOSH alongside Cloud Foundry, rest of the service deployed and maintained by other means</a:t>
            </a:r>
          </a:p>
          <a:p>
            <a:pPr lvl="1"/>
            <a:r>
              <a:rPr lang="en-US" dirty="0" smtClean="0">
                <a:latin typeface="+mj-lt"/>
              </a:rPr>
              <a:t>Broker (and optionally service) pushed as an application to Cloud Foundry user space</a:t>
            </a:r>
          </a:p>
          <a:p>
            <a:pPr lvl="1"/>
            <a:r>
              <a:rPr lang="en-US" dirty="0" smtClean="0">
                <a:latin typeface="+mj-lt"/>
              </a:rPr>
              <a:t>Entire service, including broker, deployed and maintained outside of Cloud Foundry by other means</a:t>
            </a:r>
          </a:p>
          <a:p>
            <a:pPr lvl="1"/>
            <a:endParaRPr lang="en-US" dirty="0">
              <a:latin typeface="+mj-l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Broker</a:t>
            </a:r>
            <a:endParaRPr lang="en-US" dirty="0"/>
          </a:p>
        </p:txBody>
      </p:sp>
      <p:sp>
        <p:nvSpPr>
          <p:cNvPr id="5" name="Content Placeholder 4"/>
          <p:cNvSpPr>
            <a:spLocks noGrp="1"/>
          </p:cNvSpPr>
          <p:nvPr>
            <p:ph idx="1"/>
          </p:nvPr>
        </p:nvSpPr>
        <p:spPr/>
        <p:txBody>
          <a:bodyPr>
            <a:normAutofit fontScale="77500" lnSpcReduction="20000"/>
          </a:bodyPr>
          <a:lstStyle/>
          <a:p>
            <a:pPr>
              <a:buNone/>
            </a:pPr>
            <a:r>
              <a:rPr lang="en-US" b="1" dirty="0" smtClean="0">
                <a:latin typeface="+mj-lt"/>
              </a:rPr>
              <a:t>Managing Service Brokers</a:t>
            </a:r>
          </a:p>
          <a:p>
            <a:pPr>
              <a:buNone/>
            </a:pPr>
            <a:r>
              <a:rPr lang="en-US" dirty="0" smtClean="0">
                <a:latin typeface="+mj-lt"/>
              </a:rPr>
              <a:t>Steps make its services available to end users in all orgs or a limited number of orgs by service plan.</a:t>
            </a:r>
          </a:p>
          <a:p>
            <a:pPr marL="514350" indent="-514350">
              <a:buFont typeface="+mj-lt"/>
              <a:buAutoNum type="arabicPeriod"/>
            </a:pPr>
            <a:r>
              <a:rPr lang="en-US" dirty="0" smtClean="0">
                <a:latin typeface="+mj-lt"/>
              </a:rPr>
              <a:t>Register a Broker</a:t>
            </a:r>
          </a:p>
          <a:p>
            <a:pPr lvl="2"/>
            <a:r>
              <a:rPr lang="en-US" dirty="0" smtClean="0">
                <a:latin typeface="+mj-lt"/>
              </a:rPr>
              <a:t>Publish service plans to specific orgs or all orgs in the deployment. Can also keep plans unavailable, or </a:t>
            </a:r>
            <a:r>
              <a:rPr lang="en-US" i="1" dirty="0" smtClean="0">
                <a:latin typeface="+mj-lt"/>
              </a:rPr>
              <a:t>private</a:t>
            </a:r>
            <a:r>
              <a:rPr lang="en-US" dirty="0" smtClean="0">
                <a:latin typeface="+mj-lt"/>
              </a:rPr>
              <a:t>.</a:t>
            </a:r>
          </a:p>
          <a:p>
            <a:pPr lvl="2"/>
            <a:r>
              <a:rPr lang="en-US" dirty="0" smtClean="0">
                <a:latin typeface="+mj-lt"/>
              </a:rPr>
              <a:t>Created by </a:t>
            </a:r>
            <a:r>
              <a:rPr lang="en-US" dirty="0" err="1" smtClean="0">
                <a:latin typeface="+mj-lt"/>
              </a:rPr>
              <a:t>admins</a:t>
            </a:r>
            <a:r>
              <a:rPr lang="en-US" dirty="0" smtClean="0">
                <a:latin typeface="+mj-lt"/>
              </a:rPr>
              <a:t>, with the command </a:t>
            </a:r>
          </a:p>
          <a:p>
            <a:pPr lvl="2"/>
            <a:r>
              <a:rPr lang="en-US" i="1" dirty="0" err="1" smtClean="0">
                <a:solidFill>
                  <a:schemeClr val="tx2">
                    <a:lumMod val="60000"/>
                    <a:lumOff val="40000"/>
                  </a:schemeClr>
                </a:solidFill>
                <a:latin typeface="+mj-lt"/>
              </a:rPr>
              <a:t>cf</a:t>
            </a:r>
            <a:r>
              <a:rPr lang="en-US" i="1" dirty="0" smtClean="0">
                <a:solidFill>
                  <a:schemeClr val="tx2">
                    <a:lumMod val="60000"/>
                    <a:lumOff val="40000"/>
                  </a:schemeClr>
                </a:solidFill>
                <a:latin typeface="+mj-lt"/>
              </a:rPr>
              <a:t> create-service-broker$ </a:t>
            </a:r>
            <a:r>
              <a:rPr lang="en-US" i="1" dirty="0" err="1" smtClean="0">
                <a:solidFill>
                  <a:schemeClr val="tx2">
                    <a:lumMod val="60000"/>
                    <a:lumOff val="40000"/>
                  </a:schemeClr>
                </a:solidFill>
                <a:latin typeface="+mj-lt"/>
              </a:rPr>
              <a:t>cf</a:t>
            </a:r>
            <a:r>
              <a:rPr lang="en-US" i="1" dirty="0" smtClean="0">
                <a:solidFill>
                  <a:schemeClr val="tx2">
                    <a:lumMod val="60000"/>
                    <a:lumOff val="40000"/>
                  </a:schemeClr>
                </a:solidFill>
                <a:latin typeface="+mj-lt"/>
              </a:rPr>
              <a:t> create-service-broker </a:t>
            </a:r>
            <a:r>
              <a:rPr lang="en-US" i="1" dirty="0" err="1" smtClean="0">
                <a:solidFill>
                  <a:schemeClr val="tx2">
                    <a:lumMod val="60000"/>
                    <a:lumOff val="40000"/>
                  </a:schemeClr>
                </a:solidFill>
                <a:latin typeface="+mj-lt"/>
              </a:rPr>
              <a:t>mybrokername</a:t>
            </a:r>
            <a:r>
              <a:rPr lang="en-US" i="1" dirty="0" smtClean="0">
                <a:solidFill>
                  <a:schemeClr val="tx2">
                    <a:lumMod val="60000"/>
                    <a:lumOff val="40000"/>
                  </a:schemeClr>
                </a:solidFill>
                <a:latin typeface="+mj-lt"/>
              </a:rPr>
              <a:t> </a:t>
            </a:r>
            <a:r>
              <a:rPr lang="en-US" i="1" dirty="0" err="1" smtClean="0">
                <a:solidFill>
                  <a:schemeClr val="tx2">
                    <a:lumMod val="60000"/>
                    <a:lumOff val="40000"/>
                  </a:schemeClr>
                </a:solidFill>
                <a:latin typeface="+mj-lt"/>
              </a:rPr>
              <a:t>someuser</a:t>
            </a:r>
            <a:r>
              <a:rPr lang="en-US" i="1" dirty="0" smtClean="0">
                <a:solidFill>
                  <a:schemeClr val="tx2">
                    <a:lumMod val="60000"/>
                    <a:lumOff val="40000"/>
                  </a:schemeClr>
                </a:solidFill>
                <a:latin typeface="+mj-lt"/>
              </a:rPr>
              <a:t> </a:t>
            </a:r>
            <a:r>
              <a:rPr lang="en-US" i="1" dirty="0" err="1" smtClean="0">
                <a:solidFill>
                  <a:schemeClr val="tx2">
                    <a:lumMod val="60000"/>
                    <a:lumOff val="40000"/>
                  </a:schemeClr>
                </a:solidFill>
                <a:latin typeface="+mj-lt"/>
              </a:rPr>
              <a:t>somethingsecure</a:t>
            </a:r>
            <a:r>
              <a:rPr lang="en-US" i="1" dirty="0" smtClean="0">
                <a:solidFill>
                  <a:schemeClr val="tx2">
                    <a:lumMod val="60000"/>
                    <a:lumOff val="40000"/>
                  </a:schemeClr>
                </a:solidFill>
                <a:latin typeface="+mj-lt"/>
              </a:rPr>
              <a:t> http://mybroker.example.com/</a:t>
            </a:r>
          </a:p>
          <a:p>
            <a:pPr lvl="2"/>
            <a:r>
              <a:rPr lang="en-US" dirty="0" smtClean="0">
                <a:latin typeface="+mj-lt"/>
              </a:rPr>
              <a:t>Managed by </a:t>
            </a:r>
            <a:r>
              <a:rPr lang="en-US" dirty="0" err="1" smtClean="0">
                <a:latin typeface="+mj-lt"/>
              </a:rPr>
              <a:t>admins</a:t>
            </a:r>
            <a:endParaRPr lang="en-US" dirty="0" smtClean="0">
              <a:latin typeface="+mj-lt"/>
            </a:endParaRPr>
          </a:p>
          <a:p>
            <a:pPr lvl="2"/>
            <a:r>
              <a:rPr lang="en-US" dirty="0" smtClean="0">
                <a:latin typeface="+mj-lt"/>
              </a:rPr>
              <a:t>Service plans are created private. Before anyone can use them, an admin must explicitly make them available within an org or across all orgs.</a:t>
            </a:r>
          </a:p>
          <a:p>
            <a:pPr marL="514350" indent="-514350">
              <a:buFont typeface="+mj-lt"/>
              <a:buAutoNum type="arabicPeriod"/>
            </a:pPr>
            <a:endParaRPr lang="en-US" dirty="0" smtClean="0">
              <a:latin typeface="+mj-lt"/>
            </a:endParaRPr>
          </a:p>
          <a:p>
            <a:pPr marL="514350" indent="-514350">
              <a:buFont typeface="+mj-lt"/>
              <a:buAutoNum type="arabicPeriod"/>
            </a:pPr>
            <a:r>
              <a:rPr lang="en-US" dirty="0" smtClean="0">
                <a:latin typeface="+mj-lt"/>
              </a:rPr>
              <a:t>Make Plans Public</a:t>
            </a:r>
          </a:p>
          <a:p>
            <a:pPr marL="880110" lvl="1" indent="-514350"/>
            <a:r>
              <a:rPr lang="en-US" sz="2100" dirty="0" smtClean="0">
                <a:latin typeface="+mj-lt"/>
              </a:rPr>
              <a:t>After an admin creates a new service plan from a standard broker, no one can use it until the admin explicitly makes it available to users within a specific org or all orgs in the deployment.</a:t>
            </a:r>
            <a:endParaRPr lang="en-US" dirty="0">
              <a:latin typeface="+mj-l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Broker</a:t>
            </a:r>
            <a:endParaRPr lang="en-US" dirty="0"/>
          </a:p>
        </p:txBody>
      </p:sp>
      <p:sp>
        <p:nvSpPr>
          <p:cNvPr id="5" name="Content Placeholder 4"/>
          <p:cNvSpPr>
            <a:spLocks noGrp="1"/>
          </p:cNvSpPr>
          <p:nvPr>
            <p:ph idx="1"/>
          </p:nvPr>
        </p:nvSpPr>
        <p:spPr/>
        <p:txBody>
          <a:bodyPr>
            <a:normAutofit/>
          </a:bodyPr>
          <a:lstStyle/>
          <a:p>
            <a:r>
              <a:rPr lang="en-US" sz="1600" b="1" dirty="0" smtClean="0"/>
              <a:t>List Service Brokers</a:t>
            </a:r>
          </a:p>
          <a:p>
            <a:endParaRPr lang="en-US" sz="1600" b="1" dirty="0" smtClean="0"/>
          </a:p>
          <a:p>
            <a:endParaRPr lang="en-US" sz="1600" b="1" dirty="0" smtClean="0"/>
          </a:p>
          <a:p>
            <a:endParaRPr lang="en-US" sz="1600" b="1" dirty="0" smtClean="0"/>
          </a:p>
          <a:p>
            <a:endParaRPr lang="en-US" sz="1600" b="1" dirty="0" smtClean="0"/>
          </a:p>
          <a:p>
            <a:endParaRPr lang="en-US" sz="1600" b="1" dirty="0" smtClean="0"/>
          </a:p>
          <a:p>
            <a:r>
              <a:rPr lang="en-US" sz="1600" b="1" dirty="0" smtClean="0"/>
              <a:t>Update a Broker</a:t>
            </a:r>
          </a:p>
          <a:p>
            <a:endParaRPr lang="en-US" sz="1600" b="1" dirty="0" smtClean="0"/>
          </a:p>
          <a:p>
            <a:endParaRPr lang="en-US" sz="1600" b="1" dirty="0" smtClean="0"/>
          </a:p>
          <a:p>
            <a:endParaRPr lang="en-US" sz="1600" b="1" dirty="0" smtClean="0"/>
          </a:p>
          <a:p>
            <a:r>
              <a:rPr lang="en-US" sz="1600" b="1" dirty="0" smtClean="0"/>
              <a:t>Remove a Broker</a:t>
            </a:r>
          </a:p>
          <a:p>
            <a:endParaRPr lang="en-US" sz="1600" b="1" dirty="0" smtClean="0"/>
          </a:p>
          <a:p>
            <a:endParaRPr lang="en-US" b="1" dirty="0" smtClean="0"/>
          </a:p>
          <a:p>
            <a:endParaRPr lang="en-US" b="1" dirty="0" smtClean="0"/>
          </a:p>
          <a:p>
            <a:endParaRPr lang="en-US" b="1" dirty="0" smtClean="0"/>
          </a:p>
          <a:p>
            <a:endParaRPr lang="en-US" b="1" dirty="0" smtClean="0"/>
          </a:p>
          <a:p>
            <a:endParaRPr lang="en-US" b="1" dirty="0" smtClean="0">
              <a:latin typeface="+mj-lt"/>
            </a:endParaRPr>
          </a:p>
          <a:p>
            <a:endParaRPr lang="en-US" b="1" dirty="0" smtClean="0">
              <a:latin typeface="+mj-lt"/>
            </a:endParaRPr>
          </a:p>
          <a:p>
            <a:pPr lvl="1"/>
            <a:endParaRPr lang="en-US" dirty="0">
              <a:latin typeface="+mj-lt"/>
            </a:endParaRPr>
          </a:p>
        </p:txBody>
      </p:sp>
      <p:pic>
        <p:nvPicPr>
          <p:cNvPr id="4" name="Picture 3" descr="lst_serv_broker.PNG"/>
          <p:cNvPicPr>
            <a:picLocks noChangeAspect="1"/>
          </p:cNvPicPr>
          <p:nvPr/>
        </p:nvPicPr>
        <p:blipFill>
          <a:blip r:embed="rId2" cstate="print"/>
          <a:stretch>
            <a:fillRect/>
          </a:stretch>
        </p:blipFill>
        <p:spPr>
          <a:xfrm>
            <a:off x="1066800" y="2362200"/>
            <a:ext cx="5608806" cy="1333616"/>
          </a:xfrm>
          <a:prstGeom prst="rect">
            <a:avLst/>
          </a:prstGeom>
        </p:spPr>
      </p:pic>
      <p:pic>
        <p:nvPicPr>
          <p:cNvPr id="6" name="Picture 5" descr="upd_serv_broker.PNG"/>
          <p:cNvPicPr>
            <a:picLocks noChangeAspect="1"/>
          </p:cNvPicPr>
          <p:nvPr/>
        </p:nvPicPr>
        <p:blipFill>
          <a:blip r:embed="rId3" cstate="print"/>
          <a:stretch>
            <a:fillRect/>
          </a:stretch>
        </p:blipFill>
        <p:spPr>
          <a:xfrm>
            <a:off x="1066800" y="4114800"/>
            <a:ext cx="6256563" cy="480102"/>
          </a:xfrm>
          <a:prstGeom prst="rect">
            <a:avLst/>
          </a:prstGeom>
        </p:spPr>
      </p:pic>
      <p:pic>
        <p:nvPicPr>
          <p:cNvPr id="7" name="Picture 6" descr="del_serv_broker.PNG"/>
          <p:cNvPicPr>
            <a:picLocks noChangeAspect="1"/>
          </p:cNvPicPr>
          <p:nvPr/>
        </p:nvPicPr>
        <p:blipFill>
          <a:blip r:embed="rId4" cstate="print"/>
          <a:stretch>
            <a:fillRect/>
          </a:stretch>
        </p:blipFill>
        <p:spPr>
          <a:xfrm>
            <a:off x="1066800" y="5410200"/>
            <a:ext cx="5593565" cy="449619"/>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cw0149\AppData\Local\Microsoft\Windows\Temporary Internet Files\Content.IE5\17I02EFT\MC900432591[1].png"/>
          <p:cNvPicPr>
            <a:picLocks noChangeAspect="1" noChangeArrowheads="1"/>
          </p:cNvPicPr>
          <p:nvPr/>
        </p:nvPicPr>
        <p:blipFill>
          <a:blip r:embed="rId2" cstate="print"/>
          <a:srcRect/>
          <a:stretch>
            <a:fillRect/>
          </a:stretch>
        </p:blipFill>
        <p:spPr bwMode="auto">
          <a:xfrm>
            <a:off x="4495800" y="2743200"/>
            <a:ext cx="2286000" cy="2286000"/>
          </a:xfrm>
          <a:prstGeom prst="rect">
            <a:avLst/>
          </a:prstGeom>
          <a:noFill/>
        </p:spPr>
      </p:pic>
      <p:sp>
        <p:nvSpPr>
          <p:cNvPr id="2" name="Title 1"/>
          <p:cNvSpPr>
            <a:spLocks noGrp="1"/>
          </p:cNvSpPr>
          <p:nvPr>
            <p:ph type="title"/>
          </p:nvPr>
        </p:nvSpPr>
        <p:spPr>
          <a:xfrm>
            <a:off x="457200" y="704088"/>
            <a:ext cx="8229600" cy="896112"/>
          </a:xfrm>
        </p:spPr>
        <p:txBody>
          <a:bodyPr/>
          <a:lstStyle/>
          <a:p>
            <a:r>
              <a:rPr lang="en-US" dirty="0" smtClean="0"/>
              <a:t>PCF Introduction</a:t>
            </a:r>
            <a:endParaRPr lang="en-US" dirty="0"/>
          </a:p>
        </p:txBody>
      </p:sp>
      <p:sp>
        <p:nvSpPr>
          <p:cNvPr id="3" name="Content Placeholder 2"/>
          <p:cNvSpPr>
            <a:spLocks noGrp="1"/>
          </p:cNvSpPr>
          <p:nvPr>
            <p:ph idx="1"/>
          </p:nvPr>
        </p:nvSpPr>
        <p:spPr>
          <a:xfrm>
            <a:off x="457200" y="1752600"/>
            <a:ext cx="8229600" cy="4648200"/>
          </a:xfrm>
        </p:spPr>
        <p:txBody>
          <a:bodyPr>
            <a:normAutofit fontScale="70000" lnSpcReduction="20000"/>
          </a:bodyPr>
          <a:lstStyle/>
          <a:p>
            <a:pPr>
              <a:buNone/>
            </a:pPr>
            <a:r>
              <a:rPr lang="en-US" sz="3600" b="1" u="sng" dirty="0" smtClean="0">
                <a:latin typeface="+mj-lt"/>
              </a:rPr>
              <a:t>Key aspects of PCF</a:t>
            </a:r>
          </a:p>
          <a:p>
            <a:pPr>
              <a:buNone/>
            </a:pPr>
            <a:endParaRPr lang="en-US" sz="3600" b="1" u="sng" dirty="0" smtClean="0">
              <a:latin typeface="+mj-lt"/>
            </a:endParaRPr>
          </a:p>
          <a:p>
            <a:pPr>
              <a:buBlip>
                <a:blip r:embed="rId3"/>
              </a:buBlip>
            </a:pPr>
            <a:r>
              <a:rPr lang="en-US" dirty="0" smtClean="0">
                <a:latin typeface="+mj-lt"/>
              </a:rPr>
              <a:t>Pivotal Cloud platforms, enabling you to focus exclusively on your applications and data without worrying about underlying infrastructure.</a:t>
            </a:r>
          </a:p>
          <a:p>
            <a:pPr>
              <a:buBlip>
                <a:blip r:embed="rId3"/>
              </a:buBlip>
            </a:pPr>
            <a:endParaRPr lang="en-US" dirty="0" smtClean="0">
              <a:latin typeface="+mj-lt"/>
            </a:endParaRPr>
          </a:p>
          <a:p>
            <a:pPr>
              <a:buBlip>
                <a:blip r:embed="rId3"/>
              </a:buBlip>
            </a:pPr>
            <a:r>
              <a:rPr lang="en-US" dirty="0" smtClean="0">
                <a:latin typeface="+mj-lt"/>
              </a:rPr>
              <a:t>Cloud native apps can be deployed on your own computing infrastructure or on any </a:t>
            </a:r>
            <a:r>
              <a:rPr lang="en-US" dirty="0" err="1" smtClean="0">
                <a:latin typeface="+mj-lt"/>
              </a:rPr>
              <a:t>IaaS</a:t>
            </a:r>
            <a:r>
              <a:rPr lang="en-US" dirty="0" smtClean="0">
                <a:latin typeface="+mj-lt"/>
              </a:rPr>
              <a:t> platform (AWS, </a:t>
            </a:r>
            <a:r>
              <a:rPr lang="en-US" dirty="0" err="1" smtClean="0">
                <a:latin typeface="+mj-lt"/>
              </a:rPr>
              <a:t>Vsphere</a:t>
            </a:r>
            <a:r>
              <a:rPr lang="en-US" dirty="0" smtClean="0">
                <a:latin typeface="+mj-lt"/>
              </a:rPr>
              <a:t>, etc ..)</a:t>
            </a:r>
          </a:p>
          <a:p>
            <a:pPr>
              <a:buBlip>
                <a:blip r:embed="rId3"/>
              </a:buBlip>
            </a:pPr>
            <a:endParaRPr lang="en-US" dirty="0" smtClean="0">
              <a:latin typeface="+mj-lt"/>
            </a:endParaRPr>
          </a:p>
          <a:p>
            <a:pPr>
              <a:buBlip>
                <a:blip r:embed="rId3"/>
              </a:buBlip>
            </a:pPr>
            <a:r>
              <a:rPr lang="en-US" dirty="0" smtClean="0">
                <a:latin typeface="+mj-lt"/>
              </a:rPr>
              <a:t>Cloud Foundry is ideal for anyone interested in removing the cost and complexity of configuring infrastructure for their apps.</a:t>
            </a:r>
          </a:p>
          <a:p>
            <a:pPr>
              <a:buBlip>
                <a:blip r:embed="rId3"/>
              </a:buBlip>
            </a:pPr>
            <a:endParaRPr lang="en-US" dirty="0" smtClean="0">
              <a:latin typeface="+mj-lt"/>
            </a:endParaRPr>
          </a:p>
          <a:p>
            <a:pPr>
              <a:buBlip>
                <a:blip r:embed="rId3"/>
              </a:buBlip>
            </a:pPr>
            <a:r>
              <a:rPr lang="en-US" dirty="0" smtClean="0">
                <a:latin typeface="+mj-lt"/>
              </a:rPr>
              <a:t>Developers can deploy their apps to Pivotal Cloud Foundry using their existing tools and with zero modification to their code.</a:t>
            </a:r>
          </a:p>
          <a:p>
            <a:pPr>
              <a:buBlip>
                <a:blip r:embed="rId3"/>
              </a:buBlip>
            </a:pPr>
            <a:endParaRPr lang="en-US" dirty="0" smtClean="0">
              <a:latin typeface="+mj-lt"/>
            </a:endParaRPr>
          </a:p>
          <a:p>
            <a:pPr>
              <a:buBlip>
                <a:blip r:embed="rId3"/>
              </a:buBlip>
            </a:pPr>
            <a:r>
              <a:rPr lang="en-US" dirty="0" smtClean="0">
                <a:latin typeface="+mj-lt"/>
              </a:rPr>
              <a:t>The platform’s openness and extensibility prevent its users from being locked into a single framework, set of app services, or cloud.</a:t>
            </a:r>
          </a:p>
          <a:p>
            <a:endParaRPr lang="en-US" dirty="0">
              <a:latin typeface="+mj-l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Broker</a:t>
            </a:r>
            <a:endParaRPr lang="en-US" dirty="0"/>
          </a:p>
        </p:txBody>
      </p:sp>
      <p:sp>
        <p:nvSpPr>
          <p:cNvPr id="5" name="Content Placeholder 4"/>
          <p:cNvSpPr>
            <a:spLocks noGrp="1"/>
          </p:cNvSpPr>
          <p:nvPr>
            <p:ph idx="1"/>
          </p:nvPr>
        </p:nvSpPr>
        <p:spPr/>
        <p:txBody>
          <a:bodyPr>
            <a:normAutofit/>
          </a:bodyPr>
          <a:lstStyle/>
          <a:p>
            <a:r>
              <a:rPr lang="en-US" sz="1600" dirty="0" smtClean="0">
                <a:latin typeface="+mj-lt"/>
              </a:rPr>
              <a:t>Creating Custom service and making it available in the Marketplace. </a:t>
            </a:r>
          </a:p>
          <a:p>
            <a:endParaRPr lang="en-US" sz="1600" dirty="0" smtClean="0">
              <a:latin typeface="+mj-lt"/>
            </a:endParaRPr>
          </a:p>
          <a:p>
            <a:endParaRPr lang="en-US" dirty="0" smtClean="0">
              <a:latin typeface="+mj-lt"/>
            </a:endParaRPr>
          </a:p>
          <a:p>
            <a:endParaRPr lang="en-US" dirty="0" smtClean="0">
              <a:latin typeface="+mj-lt"/>
            </a:endParaRPr>
          </a:p>
          <a:p>
            <a:endParaRPr lang="en-US" dirty="0" smtClean="0">
              <a:latin typeface="+mj-lt"/>
            </a:endParaRPr>
          </a:p>
          <a:p>
            <a:endParaRPr lang="en-US" dirty="0" smtClean="0">
              <a:latin typeface="+mj-lt"/>
            </a:endParaRPr>
          </a:p>
          <a:p>
            <a:endParaRPr lang="en-US" dirty="0" smtClean="0">
              <a:latin typeface="+mj-lt"/>
            </a:endParaRPr>
          </a:p>
          <a:p>
            <a:endParaRPr lang="en-US" dirty="0" smtClean="0">
              <a:latin typeface="+mj-lt"/>
            </a:endParaRPr>
          </a:p>
          <a:p>
            <a:pPr lvl="1"/>
            <a:endParaRPr lang="en-US" dirty="0">
              <a:latin typeface="+mj-lt"/>
            </a:endParaRPr>
          </a:p>
        </p:txBody>
      </p:sp>
      <p:pic>
        <p:nvPicPr>
          <p:cNvPr id="8" name="Picture 7" descr="custom_service.PNG"/>
          <p:cNvPicPr>
            <a:picLocks noChangeAspect="1"/>
          </p:cNvPicPr>
          <p:nvPr/>
        </p:nvPicPr>
        <p:blipFill>
          <a:blip r:embed="rId2" cstate="print"/>
          <a:stretch>
            <a:fillRect/>
          </a:stretch>
        </p:blipFill>
        <p:spPr>
          <a:xfrm>
            <a:off x="1066800" y="2514600"/>
            <a:ext cx="6477000" cy="36576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1824"/>
            <a:ext cx="8229600" cy="743712"/>
          </a:xfrm>
        </p:spPr>
        <p:txBody>
          <a:bodyPr>
            <a:normAutofit fontScale="90000"/>
          </a:bodyPr>
          <a:lstStyle/>
          <a:p>
            <a:r>
              <a:rPr lang="en-US" dirty="0" smtClean="0"/>
              <a:t>What is </a:t>
            </a:r>
            <a:r>
              <a:rPr lang="en-US" dirty="0" err="1" smtClean="0"/>
              <a:t>PaaS</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592666" y="3251184"/>
            <a:ext cx="716280" cy="2057578"/>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868681" y="5079984"/>
            <a:ext cx="7904480" cy="312737"/>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914399" y="5384784"/>
            <a:ext cx="7772401" cy="320675"/>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1361440" y="2407904"/>
            <a:ext cx="2065337" cy="2767013"/>
          </a:xfrm>
          <a:prstGeom prst="rect">
            <a:avLst/>
          </a:prstGeom>
          <a:noFill/>
          <a:ln w="9525">
            <a:noFill/>
            <a:miter lim="800000"/>
            <a:headEnd/>
            <a:tailEnd/>
          </a:ln>
        </p:spPr>
      </p:pic>
      <p:pic>
        <p:nvPicPr>
          <p:cNvPr id="1032" name="Picture 8"/>
          <p:cNvPicPr>
            <a:picLocks noChangeAspect="1" noChangeArrowheads="1"/>
          </p:cNvPicPr>
          <p:nvPr/>
        </p:nvPicPr>
        <p:blipFill>
          <a:blip r:embed="rId6" cstate="print"/>
          <a:srcRect/>
          <a:stretch>
            <a:fillRect/>
          </a:stretch>
        </p:blipFill>
        <p:spPr bwMode="auto">
          <a:xfrm>
            <a:off x="3810000" y="3784584"/>
            <a:ext cx="1943100" cy="1333500"/>
          </a:xfrm>
          <a:prstGeom prst="rect">
            <a:avLst/>
          </a:prstGeom>
          <a:noFill/>
          <a:ln w="9525">
            <a:noFill/>
            <a:miter lim="800000"/>
            <a:headEnd/>
            <a:tailEnd/>
          </a:ln>
        </p:spPr>
      </p:pic>
      <p:pic>
        <p:nvPicPr>
          <p:cNvPr id="1033" name="Picture 9"/>
          <p:cNvPicPr>
            <a:picLocks noChangeAspect="1" noChangeArrowheads="1"/>
          </p:cNvPicPr>
          <p:nvPr/>
        </p:nvPicPr>
        <p:blipFill>
          <a:blip r:embed="rId7" cstate="print"/>
          <a:srcRect/>
          <a:stretch>
            <a:fillRect/>
          </a:stretch>
        </p:blipFill>
        <p:spPr bwMode="auto">
          <a:xfrm>
            <a:off x="3525520" y="2418064"/>
            <a:ext cx="1966913" cy="1387475"/>
          </a:xfrm>
          <a:prstGeom prst="rect">
            <a:avLst/>
          </a:prstGeom>
          <a:noFill/>
          <a:ln w="9525">
            <a:noFill/>
            <a:miter lim="800000"/>
            <a:headEnd/>
            <a:tailEnd/>
          </a:ln>
        </p:spPr>
      </p:pic>
      <p:pic>
        <p:nvPicPr>
          <p:cNvPr id="1034" name="Picture 10"/>
          <p:cNvPicPr>
            <a:picLocks noChangeAspect="1" noChangeArrowheads="1"/>
          </p:cNvPicPr>
          <p:nvPr/>
        </p:nvPicPr>
        <p:blipFill>
          <a:blip r:embed="rId8" cstate="print"/>
          <a:srcRect/>
          <a:stretch>
            <a:fillRect/>
          </a:stretch>
        </p:blipFill>
        <p:spPr bwMode="auto">
          <a:xfrm>
            <a:off x="6390640" y="3225784"/>
            <a:ext cx="1668463" cy="1866900"/>
          </a:xfrm>
          <a:prstGeom prst="rect">
            <a:avLst/>
          </a:prstGeom>
          <a:noFill/>
          <a:ln w="9525">
            <a:noFill/>
            <a:miter lim="800000"/>
            <a:headEnd/>
            <a:tailEnd/>
          </a:ln>
        </p:spPr>
      </p:pic>
      <p:pic>
        <p:nvPicPr>
          <p:cNvPr id="1035" name="Picture 11"/>
          <p:cNvPicPr>
            <a:picLocks noChangeAspect="1" noChangeArrowheads="1"/>
          </p:cNvPicPr>
          <p:nvPr/>
        </p:nvPicPr>
        <p:blipFill>
          <a:blip r:embed="rId9" cstate="print"/>
          <a:srcRect/>
          <a:stretch>
            <a:fillRect/>
          </a:stretch>
        </p:blipFill>
        <p:spPr bwMode="auto">
          <a:xfrm>
            <a:off x="8077200" y="3098784"/>
            <a:ext cx="388937" cy="2043113"/>
          </a:xfrm>
          <a:prstGeom prst="rect">
            <a:avLst/>
          </a:prstGeom>
          <a:noFill/>
          <a:ln w="9525">
            <a:noFill/>
            <a:miter lim="800000"/>
            <a:headEnd/>
            <a:tailEnd/>
          </a:ln>
        </p:spPr>
      </p:pic>
      <p:pic>
        <p:nvPicPr>
          <p:cNvPr id="1036" name="Picture 12"/>
          <p:cNvPicPr>
            <a:picLocks noChangeAspect="1" noChangeArrowheads="1"/>
          </p:cNvPicPr>
          <p:nvPr/>
        </p:nvPicPr>
        <p:blipFill>
          <a:blip r:embed="rId10" cstate="print"/>
          <a:srcRect/>
          <a:stretch>
            <a:fillRect/>
          </a:stretch>
        </p:blipFill>
        <p:spPr bwMode="auto">
          <a:xfrm>
            <a:off x="6400800" y="2421454"/>
            <a:ext cx="1660525" cy="822325"/>
          </a:xfrm>
          <a:prstGeom prst="rect">
            <a:avLst/>
          </a:prstGeom>
          <a:noFill/>
          <a:ln w="9525">
            <a:noFill/>
            <a:miter lim="800000"/>
            <a:headEnd/>
            <a:tailEnd/>
          </a:ln>
        </p:spPr>
      </p:pic>
      <p:pic>
        <p:nvPicPr>
          <p:cNvPr id="1037" name="Picture 13"/>
          <p:cNvPicPr>
            <a:picLocks noChangeAspect="1" noChangeArrowheads="1"/>
          </p:cNvPicPr>
          <p:nvPr/>
        </p:nvPicPr>
        <p:blipFill>
          <a:blip r:embed="rId11" cstate="print"/>
          <a:srcRect/>
          <a:stretch>
            <a:fillRect/>
          </a:stretch>
        </p:blipFill>
        <p:spPr bwMode="auto">
          <a:xfrm>
            <a:off x="5791200" y="2489184"/>
            <a:ext cx="587375" cy="8461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slide(fromBottom)">
                                      <p:cBhvr>
                                        <p:cTn id="7" dur="1000"/>
                                        <p:tgtEl>
                                          <p:spTgt spid="1026"/>
                                        </p:tgtEl>
                                      </p:cBhvr>
                                    </p:animEffect>
                                  </p:childTnLst>
                                </p:cTn>
                              </p:par>
                              <p:par>
                                <p:cTn id="8" presetID="12" presetClass="entr" presetSubtype="4" fill="hold" nodeType="withEffect">
                                  <p:stCondLst>
                                    <p:cond delay="0"/>
                                  </p:stCondLst>
                                  <p:childTnLst>
                                    <p:set>
                                      <p:cBhvr>
                                        <p:cTn id="9" dur="1" fill="hold">
                                          <p:stCondLst>
                                            <p:cond delay="0"/>
                                          </p:stCondLst>
                                        </p:cTn>
                                        <p:tgtEl>
                                          <p:spTgt spid="1027"/>
                                        </p:tgtEl>
                                        <p:attrNameLst>
                                          <p:attrName>style.visibility</p:attrName>
                                        </p:attrNameLst>
                                      </p:cBhvr>
                                      <p:to>
                                        <p:strVal val="visible"/>
                                      </p:to>
                                    </p:set>
                                    <p:animEffect transition="in" filter="slide(fromBottom)">
                                      <p:cBhvr>
                                        <p:cTn id="10" dur="1000"/>
                                        <p:tgtEl>
                                          <p:spTgt spid="1027"/>
                                        </p:tgtEl>
                                      </p:cBhvr>
                                    </p:animEffect>
                                  </p:childTnLst>
                                </p:cTn>
                              </p:par>
                              <p:par>
                                <p:cTn id="11" presetID="12" presetClass="entr" presetSubtype="4"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slide(fromBottom)">
                                      <p:cBhvr>
                                        <p:cTn id="13" dur="1000"/>
                                        <p:tgtEl>
                                          <p:spTgt spid="1028"/>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slide(fromBottom)">
                                      <p:cBhvr>
                                        <p:cTn id="18" dur="1000"/>
                                        <p:tgtEl>
                                          <p:spTgt spid="1029"/>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1032"/>
                                        </p:tgtEl>
                                        <p:attrNameLst>
                                          <p:attrName>style.visibility</p:attrName>
                                        </p:attrNameLst>
                                      </p:cBhvr>
                                      <p:to>
                                        <p:strVal val="visible"/>
                                      </p:to>
                                    </p:set>
                                    <p:animEffect transition="in" filter="slide(fromBottom)">
                                      <p:cBhvr>
                                        <p:cTn id="23" dur="1000"/>
                                        <p:tgtEl>
                                          <p:spTgt spid="1032"/>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1033"/>
                                        </p:tgtEl>
                                        <p:attrNameLst>
                                          <p:attrName>style.visibility</p:attrName>
                                        </p:attrNameLst>
                                      </p:cBhvr>
                                      <p:to>
                                        <p:strVal val="visible"/>
                                      </p:to>
                                    </p:set>
                                    <p:animEffect transition="in" filter="slide(fromBottom)">
                                      <p:cBhvr>
                                        <p:cTn id="28" dur="1000"/>
                                        <p:tgtEl>
                                          <p:spTgt spid="1033"/>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1034"/>
                                        </p:tgtEl>
                                        <p:attrNameLst>
                                          <p:attrName>style.visibility</p:attrName>
                                        </p:attrNameLst>
                                      </p:cBhvr>
                                      <p:to>
                                        <p:strVal val="visible"/>
                                      </p:to>
                                    </p:set>
                                    <p:animEffect transition="in" filter="slide(fromBottom)">
                                      <p:cBhvr>
                                        <p:cTn id="33" dur="1000"/>
                                        <p:tgtEl>
                                          <p:spTgt spid="1034"/>
                                        </p:tgtEl>
                                      </p:cBhvr>
                                    </p:animEffect>
                                  </p:childTnLst>
                                </p:cTn>
                              </p:par>
                              <p:par>
                                <p:cTn id="34" presetID="12" presetClass="entr" presetSubtype="4" fill="hold" nodeType="withEffect">
                                  <p:stCondLst>
                                    <p:cond delay="0"/>
                                  </p:stCondLst>
                                  <p:childTnLst>
                                    <p:set>
                                      <p:cBhvr>
                                        <p:cTn id="35" dur="1" fill="hold">
                                          <p:stCondLst>
                                            <p:cond delay="0"/>
                                          </p:stCondLst>
                                        </p:cTn>
                                        <p:tgtEl>
                                          <p:spTgt spid="1035"/>
                                        </p:tgtEl>
                                        <p:attrNameLst>
                                          <p:attrName>style.visibility</p:attrName>
                                        </p:attrNameLst>
                                      </p:cBhvr>
                                      <p:to>
                                        <p:strVal val="visible"/>
                                      </p:to>
                                    </p:set>
                                    <p:animEffect transition="in" filter="slide(fromBottom)">
                                      <p:cBhvr>
                                        <p:cTn id="36" dur="1000"/>
                                        <p:tgtEl>
                                          <p:spTgt spid="1035"/>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nodeType="clickEffect">
                                  <p:stCondLst>
                                    <p:cond delay="0"/>
                                  </p:stCondLst>
                                  <p:childTnLst>
                                    <p:set>
                                      <p:cBhvr>
                                        <p:cTn id="40" dur="1" fill="hold">
                                          <p:stCondLst>
                                            <p:cond delay="0"/>
                                          </p:stCondLst>
                                        </p:cTn>
                                        <p:tgtEl>
                                          <p:spTgt spid="1036"/>
                                        </p:tgtEl>
                                        <p:attrNameLst>
                                          <p:attrName>style.visibility</p:attrName>
                                        </p:attrNameLst>
                                      </p:cBhvr>
                                      <p:to>
                                        <p:strVal val="visible"/>
                                      </p:to>
                                    </p:set>
                                    <p:animEffect transition="in" filter="slide(fromBottom)">
                                      <p:cBhvr>
                                        <p:cTn id="41" dur="1000"/>
                                        <p:tgtEl>
                                          <p:spTgt spid="1036"/>
                                        </p:tgtEl>
                                      </p:cBhvr>
                                    </p:animEffect>
                                  </p:childTnLst>
                                </p:cTn>
                              </p:par>
                              <p:par>
                                <p:cTn id="42" presetID="12" presetClass="entr" presetSubtype="4" fill="hold" nodeType="withEffect">
                                  <p:stCondLst>
                                    <p:cond delay="0"/>
                                  </p:stCondLst>
                                  <p:childTnLst>
                                    <p:set>
                                      <p:cBhvr>
                                        <p:cTn id="43" dur="1" fill="hold">
                                          <p:stCondLst>
                                            <p:cond delay="0"/>
                                          </p:stCondLst>
                                        </p:cTn>
                                        <p:tgtEl>
                                          <p:spTgt spid="1037"/>
                                        </p:tgtEl>
                                        <p:attrNameLst>
                                          <p:attrName>style.visibility</p:attrName>
                                        </p:attrNameLst>
                                      </p:cBhvr>
                                      <p:to>
                                        <p:strVal val="visible"/>
                                      </p:to>
                                    </p:set>
                                    <p:animEffect transition="in" filter="slide(fromBottom)">
                                      <p:cBhvr>
                                        <p:cTn id="44" dur="1000"/>
                                        <p:tgtEl>
                                          <p:spTgt spid="1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Apps Manager Console</a:t>
            </a:r>
            <a:endParaRPr lang="en-US" dirty="0"/>
          </a:p>
        </p:txBody>
      </p:sp>
      <p:pic>
        <p:nvPicPr>
          <p:cNvPr id="4" name="Content Placeholder 3" descr="App_Manager_console.PNG"/>
          <p:cNvPicPr>
            <a:picLocks noGrp="1" noChangeAspect="1"/>
          </p:cNvPicPr>
          <p:nvPr>
            <p:ph idx="1"/>
          </p:nvPr>
        </p:nvPicPr>
        <p:blipFill>
          <a:blip r:embed="rId2" cstate="print"/>
          <a:stretch>
            <a:fillRect/>
          </a:stretch>
        </p:blipFill>
        <p:spPr>
          <a:xfrm>
            <a:off x="914400" y="2362200"/>
            <a:ext cx="7239000" cy="4078761"/>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CF Orgs, Space &amp; Roles</a:t>
            </a:r>
            <a:endParaRPr lang="en-US"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pPr>
              <a:spcBef>
                <a:spcPts val="0"/>
              </a:spcBef>
              <a:buNone/>
            </a:pPr>
            <a:r>
              <a:rPr lang="en-US" sz="1800" dirty="0" smtClean="0">
                <a:latin typeface="+mj-lt"/>
              </a:rPr>
              <a:t>CF uses a role-based access control (RBAC) system to grant Cloud Foundry users permissions appropriate to their role within an org or a space.</a:t>
            </a:r>
            <a:r>
              <a:rPr lang="en-US" dirty="0" smtClean="0">
                <a:latin typeface="+mj-lt"/>
              </a:rPr>
              <a:t> </a:t>
            </a:r>
          </a:p>
          <a:p>
            <a:pPr>
              <a:spcBef>
                <a:spcPts val="0"/>
              </a:spcBef>
            </a:pPr>
            <a:endParaRPr lang="en-US" dirty="0" smtClean="0">
              <a:latin typeface="+mj-lt"/>
            </a:endParaRPr>
          </a:p>
          <a:p>
            <a:pPr lvl="3">
              <a:buNone/>
            </a:pPr>
            <a:endParaRPr lang="en-US" sz="1700" b="1" dirty="0" smtClean="0">
              <a:latin typeface="+mj-lt"/>
            </a:endParaRPr>
          </a:p>
          <a:p>
            <a:pPr>
              <a:buNone/>
            </a:pPr>
            <a:r>
              <a:rPr lang="en-US" sz="1900" b="1" dirty="0" smtClean="0">
                <a:latin typeface="+mj-lt"/>
              </a:rPr>
              <a:t>Orgs</a:t>
            </a:r>
          </a:p>
          <a:p>
            <a:pPr lvl="3">
              <a:buNone/>
            </a:pPr>
            <a:r>
              <a:rPr lang="en-US" sz="1700" dirty="0" smtClean="0">
                <a:latin typeface="+mj-lt"/>
              </a:rPr>
              <a:t>     </a:t>
            </a:r>
            <a:r>
              <a:rPr lang="en-US" sz="1800" dirty="0" smtClean="0">
                <a:latin typeface="+mj-lt"/>
              </a:rPr>
              <a:t>An org is a development account that an individual or multiple collaborators can own and use. All collaborators access an org with user accounts. Collaborators in an org share a resource quota plan, applications, services availability, and custom domains.</a:t>
            </a:r>
          </a:p>
          <a:p>
            <a:pPr lvl="3"/>
            <a:endParaRPr lang="en-US" sz="1700" b="1" dirty="0" smtClean="0">
              <a:latin typeface="+mj-lt"/>
            </a:endParaRPr>
          </a:p>
          <a:p>
            <a:pPr>
              <a:buNone/>
            </a:pPr>
            <a:r>
              <a:rPr lang="en-US" sz="1900" b="1" dirty="0" smtClean="0">
                <a:latin typeface="+mj-lt"/>
              </a:rPr>
              <a:t>Spaces</a:t>
            </a:r>
          </a:p>
          <a:p>
            <a:pPr lvl="3">
              <a:buNone/>
            </a:pPr>
            <a:r>
              <a:rPr lang="en-US" sz="1500" dirty="0" smtClean="0">
                <a:latin typeface="+mj-lt"/>
              </a:rPr>
              <a:t>     </a:t>
            </a:r>
            <a:r>
              <a:rPr lang="en-US" sz="1800" dirty="0" smtClean="0">
                <a:latin typeface="+mj-lt"/>
              </a:rPr>
              <a:t>Every application and service is scoped to a space. Each org contains at least one space. A space provides users with access to a shared location for application development, deployment, and maintenance.</a:t>
            </a:r>
            <a:endParaRPr lang="en-US" sz="1800" b="1" dirty="0" smtClean="0">
              <a:latin typeface="+mj-lt"/>
            </a:endParaRPr>
          </a:p>
          <a:p>
            <a:endParaRPr lang="en-US" b="1" dirty="0" smtClean="0">
              <a:latin typeface="+mj-lt"/>
            </a:endParaRPr>
          </a:p>
          <a:p>
            <a:pPr>
              <a:buNone/>
            </a:pPr>
            <a:r>
              <a:rPr lang="en-US" sz="1900" b="1" dirty="0" smtClean="0">
                <a:latin typeface="+mj-lt"/>
              </a:rPr>
              <a:t>User Accounts</a:t>
            </a:r>
          </a:p>
          <a:p>
            <a:pPr lvl="3">
              <a:buNone/>
            </a:pPr>
            <a:r>
              <a:rPr lang="en-US" sz="1700" dirty="0" smtClean="0">
                <a:latin typeface="+mj-lt"/>
              </a:rPr>
              <a:t>     </a:t>
            </a:r>
            <a:r>
              <a:rPr lang="en-US" sz="1800" dirty="0" smtClean="0">
                <a:latin typeface="+mj-lt"/>
              </a:rPr>
              <a:t>A user account represents an individual person within the context of a CF installation. A user can have different roles in different spaces within an org, governing what level and type of access they have within that space.</a:t>
            </a:r>
          </a:p>
          <a:p>
            <a:pPr lvl="3">
              <a:buNone/>
            </a:pPr>
            <a:endParaRPr lang="en-US" sz="1700" dirty="0" smtClean="0">
              <a:latin typeface="+mj-lt"/>
            </a:endParaRPr>
          </a:p>
          <a:p>
            <a:pPr>
              <a:buNone/>
            </a:pPr>
            <a:r>
              <a:rPr lang="en-US" sz="1900" b="1" dirty="0" smtClean="0">
                <a:latin typeface="+mj-lt"/>
              </a:rPr>
              <a:t>Roles &amp;Permissions</a:t>
            </a:r>
          </a:p>
          <a:p>
            <a:pPr lvl="3">
              <a:buNone/>
            </a:pPr>
            <a:r>
              <a:rPr lang="en-US" sz="1700" dirty="0" smtClean="0">
                <a:latin typeface="+mj-lt"/>
              </a:rPr>
              <a:t>    </a:t>
            </a:r>
            <a:r>
              <a:rPr lang="en-US" sz="1800" dirty="0" smtClean="0">
                <a:latin typeface="+mj-lt"/>
              </a:rPr>
              <a:t>A user can have one or more roles. The combination of these roles defines the user’s overall permissions in the org and within specific spaces in that org.</a:t>
            </a:r>
            <a:endParaRPr lang="en-US" sz="1800" dirty="0">
              <a:latin typeface="+mj-lt"/>
            </a:endParaRPr>
          </a:p>
        </p:txBody>
      </p:sp>
      <p:pic>
        <p:nvPicPr>
          <p:cNvPr id="4" name="Picture 2" descr="D:\Users\mageyh\Documents\Cloud\images\user_img.png"/>
          <p:cNvPicPr>
            <a:picLocks noChangeAspect="1" noChangeArrowheads="1"/>
          </p:cNvPicPr>
          <p:nvPr/>
        </p:nvPicPr>
        <p:blipFill>
          <a:blip r:embed="rId2" cstate="print"/>
          <a:srcRect/>
          <a:stretch>
            <a:fillRect/>
          </a:stretch>
        </p:blipFill>
        <p:spPr bwMode="auto">
          <a:xfrm>
            <a:off x="685800" y="5768340"/>
            <a:ext cx="685801" cy="609600"/>
          </a:xfrm>
          <a:prstGeom prst="rect">
            <a:avLst/>
          </a:prstGeom>
          <a:noFill/>
        </p:spPr>
      </p:pic>
      <p:pic>
        <p:nvPicPr>
          <p:cNvPr id="5" name="Picture 4" descr="user-lock-512.png"/>
          <p:cNvPicPr>
            <a:picLocks noChangeAspect="1"/>
          </p:cNvPicPr>
          <p:nvPr/>
        </p:nvPicPr>
        <p:blipFill>
          <a:blip r:embed="rId3" cstate="print"/>
          <a:stretch>
            <a:fillRect/>
          </a:stretch>
        </p:blipFill>
        <p:spPr>
          <a:xfrm>
            <a:off x="762000" y="4876800"/>
            <a:ext cx="533400" cy="457200"/>
          </a:xfrm>
          <a:prstGeom prst="rect">
            <a:avLst/>
          </a:prstGeom>
        </p:spPr>
      </p:pic>
      <p:pic>
        <p:nvPicPr>
          <p:cNvPr id="7" name="Picture 3" descr="D:\Users\mageyh\Documents\Cloud\images\org.png"/>
          <p:cNvPicPr>
            <a:picLocks noChangeAspect="1" noChangeArrowheads="1"/>
          </p:cNvPicPr>
          <p:nvPr/>
        </p:nvPicPr>
        <p:blipFill>
          <a:blip r:embed="rId4" cstate="print"/>
          <a:srcRect/>
          <a:stretch>
            <a:fillRect/>
          </a:stretch>
        </p:blipFill>
        <p:spPr bwMode="auto">
          <a:xfrm>
            <a:off x="685800" y="2743200"/>
            <a:ext cx="685800" cy="563753"/>
          </a:xfrm>
          <a:prstGeom prst="rect">
            <a:avLst/>
          </a:prstGeom>
          <a:noFill/>
        </p:spPr>
      </p:pic>
      <p:pic>
        <p:nvPicPr>
          <p:cNvPr id="9" name="Picture 5" descr="D:\Users\mageyh\Documents\Cloud\images\space1.png"/>
          <p:cNvPicPr>
            <a:picLocks noChangeAspect="1" noChangeArrowheads="1"/>
          </p:cNvPicPr>
          <p:nvPr/>
        </p:nvPicPr>
        <p:blipFill>
          <a:blip r:embed="rId5" cstate="print"/>
          <a:srcRect/>
          <a:stretch>
            <a:fillRect/>
          </a:stretch>
        </p:blipFill>
        <p:spPr bwMode="auto">
          <a:xfrm>
            <a:off x="762000" y="3810000"/>
            <a:ext cx="461962" cy="46196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000" fill="hold"/>
                                        <p:tgtEl>
                                          <p:spTgt spid="4"/>
                                        </p:tgtEl>
                                        <p:attrNameLst>
                                          <p:attrName>ppt_w</p:attrName>
                                        </p:attrNameLst>
                                      </p:cBhvr>
                                      <p:tavLst>
                                        <p:tav tm="0">
                                          <p:val>
                                            <p:strVal val="#ppt_w*0.05"/>
                                          </p:val>
                                        </p:tav>
                                        <p:tav tm="100000">
                                          <p:val>
                                            <p:strVal val="#ppt_w"/>
                                          </p:val>
                                        </p:tav>
                                      </p:tavLst>
                                    </p:anim>
                                    <p:anim calcmode="lin" valueType="num">
                                      <p:cBhvr>
                                        <p:cTn id="8" dur="2000" fill="hold"/>
                                        <p:tgtEl>
                                          <p:spTgt spid="4"/>
                                        </p:tgtEl>
                                        <p:attrNameLst>
                                          <p:attrName>ppt_h</p:attrName>
                                        </p:attrNameLst>
                                      </p:cBhvr>
                                      <p:tavLst>
                                        <p:tav tm="0">
                                          <p:val>
                                            <p:strVal val="#ppt_h"/>
                                          </p:val>
                                        </p:tav>
                                        <p:tav tm="100000">
                                          <p:val>
                                            <p:strVal val="#ppt_h"/>
                                          </p:val>
                                        </p:tav>
                                      </p:tavLst>
                                    </p:anim>
                                    <p:anim calcmode="lin" valueType="num">
                                      <p:cBhvr>
                                        <p:cTn id="9" dur="2000" fill="hold"/>
                                        <p:tgtEl>
                                          <p:spTgt spid="4"/>
                                        </p:tgtEl>
                                        <p:attrNameLst>
                                          <p:attrName>ppt_x</p:attrName>
                                        </p:attrNameLst>
                                      </p:cBhvr>
                                      <p:tavLst>
                                        <p:tav tm="0">
                                          <p:val>
                                            <p:strVal val="#ppt_x-.2"/>
                                          </p:val>
                                        </p:tav>
                                        <p:tav tm="100000">
                                          <p:val>
                                            <p:strVal val="#ppt_x"/>
                                          </p:val>
                                        </p:tav>
                                      </p:tavLst>
                                    </p:anim>
                                    <p:anim calcmode="lin" valueType="num">
                                      <p:cBhvr>
                                        <p:cTn id="10" dur="2000" fill="hold"/>
                                        <p:tgtEl>
                                          <p:spTgt spid="4"/>
                                        </p:tgtEl>
                                        <p:attrNameLst>
                                          <p:attrName>ppt_y</p:attrName>
                                        </p:attrNameLst>
                                      </p:cBhvr>
                                      <p:tavLst>
                                        <p:tav tm="0">
                                          <p:val>
                                            <p:strVal val="#ppt_y"/>
                                          </p:val>
                                        </p:tav>
                                        <p:tav tm="100000">
                                          <p:val>
                                            <p:strVal val="#ppt_y"/>
                                          </p:val>
                                        </p:tav>
                                      </p:tavLst>
                                    </p:anim>
                                    <p:animEffect transition="in" filter="fade">
                                      <p:cBhvr>
                                        <p:cTn id="11" dur="20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2000" fill="hold"/>
                                        <p:tgtEl>
                                          <p:spTgt spid="5"/>
                                        </p:tgtEl>
                                        <p:attrNameLst>
                                          <p:attrName>ppt_w</p:attrName>
                                        </p:attrNameLst>
                                      </p:cBhvr>
                                      <p:tavLst>
                                        <p:tav tm="0">
                                          <p:val>
                                            <p:strVal val="#ppt_w*0.05"/>
                                          </p:val>
                                        </p:tav>
                                        <p:tav tm="100000">
                                          <p:val>
                                            <p:strVal val="#ppt_w"/>
                                          </p:val>
                                        </p:tav>
                                      </p:tavLst>
                                    </p:anim>
                                    <p:anim calcmode="lin" valueType="num">
                                      <p:cBhvr>
                                        <p:cTn id="17" dur="2000" fill="hold"/>
                                        <p:tgtEl>
                                          <p:spTgt spid="5"/>
                                        </p:tgtEl>
                                        <p:attrNameLst>
                                          <p:attrName>ppt_h</p:attrName>
                                        </p:attrNameLst>
                                      </p:cBhvr>
                                      <p:tavLst>
                                        <p:tav tm="0">
                                          <p:val>
                                            <p:strVal val="#ppt_h"/>
                                          </p:val>
                                        </p:tav>
                                        <p:tav tm="100000">
                                          <p:val>
                                            <p:strVal val="#ppt_h"/>
                                          </p:val>
                                        </p:tav>
                                      </p:tavLst>
                                    </p:anim>
                                    <p:anim calcmode="lin" valueType="num">
                                      <p:cBhvr>
                                        <p:cTn id="18" dur="2000" fill="hold"/>
                                        <p:tgtEl>
                                          <p:spTgt spid="5"/>
                                        </p:tgtEl>
                                        <p:attrNameLst>
                                          <p:attrName>ppt_x</p:attrName>
                                        </p:attrNameLst>
                                      </p:cBhvr>
                                      <p:tavLst>
                                        <p:tav tm="0">
                                          <p:val>
                                            <p:strVal val="#ppt_x-.2"/>
                                          </p:val>
                                        </p:tav>
                                        <p:tav tm="100000">
                                          <p:val>
                                            <p:strVal val="#ppt_x"/>
                                          </p:val>
                                        </p:tav>
                                      </p:tavLst>
                                    </p:anim>
                                    <p:anim calcmode="lin" valueType="num">
                                      <p:cBhvr>
                                        <p:cTn id="19" dur="2000" fill="hold"/>
                                        <p:tgtEl>
                                          <p:spTgt spid="5"/>
                                        </p:tgtEl>
                                        <p:attrNameLst>
                                          <p:attrName>ppt_y</p:attrName>
                                        </p:attrNameLst>
                                      </p:cBhvr>
                                      <p:tavLst>
                                        <p:tav tm="0">
                                          <p:val>
                                            <p:strVal val="#ppt_y"/>
                                          </p:val>
                                        </p:tav>
                                        <p:tav tm="100000">
                                          <p:val>
                                            <p:strVal val="#ppt_y"/>
                                          </p:val>
                                        </p:tav>
                                      </p:tavLst>
                                    </p:anim>
                                    <p:animEffect transition="in" filter="fade">
                                      <p:cBhvr>
                                        <p:cTn id="20" dur="20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2000" fill="hold"/>
                                        <p:tgtEl>
                                          <p:spTgt spid="7"/>
                                        </p:tgtEl>
                                        <p:attrNameLst>
                                          <p:attrName>ppt_w</p:attrName>
                                        </p:attrNameLst>
                                      </p:cBhvr>
                                      <p:tavLst>
                                        <p:tav tm="0">
                                          <p:val>
                                            <p:strVal val="#ppt_w*0.05"/>
                                          </p:val>
                                        </p:tav>
                                        <p:tav tm="100000">
                                          <p:val>
                                            <p:strVal val="#ppt_w"/>
                                          </p:val>
                                        </p:tav>
                                      </p:tavLst>
                                    </p:anim>
                                    <p:anim calcmode="lin" valueType="num">
                                      <p:cBhvr>
                                        <p:cTn id="26" dur="2000" fill="hold"/>
                                        <p:tgtEl>
                                          <p:spTgt spid="7"/>
                                        </p:tgtEl>
                                        <p:attrNameLst>
                                          <p:attrName>ppt_h</p:attrName>
                                        </p:attrNameLst>
                                      </p:cBhvr>
                                      <p:tavLst>
                                        <p:tav tm="0">
                                          <p:val>
                                            <p:strVal val="#ppt_h"/>
                                          </p:val>
                                        </p:tav>
                                        <p:tav tm="100000">
                                          <p:val>
                                            <p:strVal val="#ppt_h"/>
                                          </p:val>
                                        </p:tav>
                                      </p:tavLst>
                                    </p:anim>
                                    <p:anim calcmode="lin" valueType="num">
                                      <p:cBhvr>
                                        <p:cTn id="27" dur="2000" fill="hold"/>
                                        <p:tgtEl>
                                          <p:spTgt spid="7"/>
                                        </p:tgtEl>
                                        <p:attrNameLst>
                                          <p:attrName>ppt_x</p:attrName>
                                        </p:attrNameLst>
                                      </p:cBhvr>
                                      <p:tavLst>
                                        <p:tav tm="0">
                                          <p:val>
                                            <p:strVal val="#ppt_x-.2"/>
                                          </p:val>
                                        </p:tav>
                                        <p:tav tm="100000">
                                          <p:val>
                                            <p:strVal val="#ppt_x"/>
                                          </p:val>
                                        </p:tav>
                                      </p:tavLst>
                                    </p:anim>
                                    <p:anim calcmode="lin" valueType="num">
                                      <p:cBhvr>
                                        <p:cTn id="28" dur="2000" fill="hold"/>
                                        <p:tgtEl>
                                          <p:spTgt spid="7"/>
                                        </p:tgtEl>
                                        <p:attrNameLst>
                                          <p:attrName>ppt_y</p:attrName>
                                        </p:attrNameLst>
                                      </p:cBhvr>
                                      <p:tavLst>
                                        <p:tav tm="0">
                                          <p:val>
                                            <p:strVal val="#ppt_y"/>
                                          </p:val>
                                        </p:tav>
                                        <p:tav tm="100000">
                                          <p:val>
                                            <p:strVal val="#ppt_y"/>
                                          </p:val>
                                        </p:tav>
                                      </p:tavLst>
                                    </p:anim>
                                    <p:animEffect transition="in" filter="fade">
                                      <p:cBhvr>
                                        <p:cTn id="29" dur="20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54" presetClass="entr" presetSubtype="0" accel="100000" fill="hold"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2000" fill="hold"/>
                                        <p:tgtEl>
                                          <p:spTgt spid="3">
                                            <p:txEl>
                                              <p:pRg st="3" end="3"/>
                                            </p:txEl>
                                          </p:spTgt>
                                        </p:tgtEl>
                                        <p:attrNameLst>
                                          <p:attrName>ppt_w</p:attrName>
                                        </p:attrNameLst>
                                      </p:cBhvr>
                                      <p:tavLst>
                                        <p:tav tm="0">
                                          <p:val>
                                            <p:strVal val="#ppt_w*0.05"/>
                                          </p:val>
                                        </p:tav>
                                        <p:tav tm="100000">
                                          <p:val>
                                            <p:strVal val="#ppt_w"/>
                                          </p:val>
                                        </p:tav>
                                      </p:tavLst>
                                    </p:anim>
                                    <p:anim calcmode="lin" valueType="num">
                                      <p:cBhvr>
                                        <p:cTn id="35" dur="2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36" dur="2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37" dur="2000" fill="hold"/>
                                        <p:tgtEl>
                                          <p:spTgt spid="3">
                                            <p:txEl>
                                              <p:pRg st="3" end="3"/>
                                            </p:txEl>
                                          </p:spTgt>
                                        </p:tgtEl>
                                        <p:attrNameLst>
                                          <p:attrName>ppt_y</p:attrName>
                                        </p:attrNameLst>
                                      </p:cBhvr>
                                      <p:tavLst>
                                        <p:tav tm="0">
                                          <p:val>
                                            <p:strVal val="#ppt_y"/>
                                          </p:val>
                                        </p:tav>
                                        <p:tav tm="100000">
                                          <p:val>
                                            <p:strVal val="#ppt_y"/>
                                          </p:val>
                                        </p:tav>
                                      </p:tavLst>
                                    </p:anim>
                                    <p:animEffect transition="in" filter="fade">
                                      <p:cBhvr>
                                        <p:cTn id="38" dur="2000"/>
                                        <p:tgtEl>
                                          <p:spTgt spid="3">
                                            <p:txEl>
                                              <p:pRg st="3" end="3"/>
                                            </p:txEl>
                                          </p:spTgt>
                                        </p:tgtEl>
                                      </p:cBhvr>
                                    </p:animEffect>
                                  </p:childTnLst>
                                </p:cTn>
                              </p:par>
                              <p:par>
                                <p:cTn id="39" presetID="54" presetClass="entr" presetSubtype="0" accel="100000" fill="hold" nodeType="with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 calcmode="lin" valueType="num">
                                      <p:cBhvr>
                                        <p:cTn id="41" dur="2000" fill="hold"/>
                                        <p:tgtEl>
                                          <p:spTgt spid="3">
                                            <p:txEl>
                                              <p:pRg st="4" end="4"/>
                                            </p:txEl>
                                          </p:spTgt>
                                        </p:tgtEl>
                                        <p:attrNameLst>
                                          <p:attrName>ppt_w</p:attrName>
                                        </p:attrNameLst>
                                      </p:cBhvr>
                                      <p:tavLst>
                                        <p:tav tm="0">
                                          <p:val>
                                            <p:strVal val="#ppt_w*0.05"/>
                                          </p:val>
                                        </p:tav>
                                        <p:tav tm="100000">
                                          <p:val>
                                            <p:strVal val="#ppt_w"/>
                                          </p:val>
                                        </p:tav>
                                      </p:tavLst>
                                    </p:anim>
                                    <p:anim calcmode="lin" valueType="num">
                                      <p:cBhvr>
                                        <p:cTn id="42" dur="2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43" dur="20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44" dur="2000" fill="hold"/>
                                        <p:tgtEl>
                                          <p:spTgt spid="3">
                                            <p:txEl>
                                              <p:pRg st="4" end="4"/>
                                            </p:txEl>
                                          </p:spTgt>
                                        </p:tgtEl>
                                        <p:attrNameLst>
                                          <p:attrName>ppt_y</p:attrName>
                                        </p:attrNameLst>
                                      </p:cBhvr>
                                      <p:tavLst>
                                        <p:tav tm="0">
                                          <p:val>
                                            <p:strVal val="#ppt_y"/>
                                          </p:val>
                                        </p:tav>
                                        <p:tav tm="100000">
                                          <p:val>
                                            <p:strVal val="#ppt_y"/>
                                          </p:val>
                                        </p:tav>
                                      </p:tavLst>
                                    </p:anim>
                                    <p:animEffect transition="in" filter="fade">
                                      <p:cBhvr>
                                        <p:cTn id="45" dur="2000"/>
                                        <p:tgtEl>
                                          <p:spTgt spid="3">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4" presetClass="entr" presetSubtype="0" accel="100000" fill="hold" nodeType="clickEffect">
                                  <p:stCondLst>
                                    <p:cond delay="0"/>
                                  </p:stCondLst>
                                  <p:childTnLst>
                                    <p:set>
                                      <p:cBhvr>
                                        <p:cTn id="49" dur="1" fill="hold">
                                          <p:stCondLst>
                                            <p:cond delay="0"/>
                                          </p:stCondLst>
                                        </p:cTn>
                                        <p:tgtEl>
                                          <p:spTgt spid="9"/>
                                        </p:tgtEl>
                                        <p:attrNameLst>
                                          <p:attrName>style.visibility</p:attrName>
                                        </p:attrNameLst>
                                      </p:cBhvr>
                                      <p:to>
                                        <p:strVal val="visible"/>
                                      </p:to>
                                    </p:set>
                                    <p:anim calcmode="lin" valueType="num">
                                      <p:cBhvr>
                                        <p:cTn id="50" dur="2000" fill="hold"/>
                                        <p:tgtEl>
                                          <p:spTgt spid="9"/>
                                        </p:tgtEl>
                                        <p:attrNameLst>
                                          <p:attrName>ppt_w</p:attrName>
                                        </p:attrNameLst>
                                      </p:cBhvr>
                                      <p:tavLst>
                                        <p:tav tm="0">
                                          <p:val>
                                            <p:strVal val="#ppt_w*0.05"/>
                                          </p:val>
                                        </p:tav>
                                        <p:tav tm="100000">
                                          <p:val>
                                            <p:strVal val="#ppt_w"/>
                                          </p:val>
                                        </p:tav>
                                      </p:tavLst>
                                    </p:anim>
                                    <p:anim calcmode="lin" valueType="num">
                                      <p:cBhvr>
                                        <p:cTn id="51" dur="2000" fill="hold"/>
                                        <p:tgtEl>
                                          <p:spTgt spid="9"/>
                                        </p:tgtEl>
                                        <p:attrNameLst>
                                          <p:attrName>ppt_h</p:attrName>
                                        </p:attrNameLst>
                                      </p:cBhvr>
                                      <p:tavLst>
                                        <p:tav tm="0">
                                          <p:val>
                                            <p:strVal val="#ppt_h"/>
                                          </p:val>
                                        </p:tav>
                                        <p:tav tm="100000">
                                          <p:val>
                                            <p:strVal val="#ppt_h"/>
                                          </p:val>
                                        </p:tav>
                                      </p:tavLst>
                                    </p:anim>
                                    <p:anim calcmode="lin" valueType="num">
                                      <p:cBhvr>
                                        <p:cTn id="52" dur="2000" fill="hold"/>
                                        <p:tgtEl>
                                          <p:spTgt spid="9"/>
                                        </p:tgtEl>
                                        <p:attrNameLst>
                                          <p:attrName>ppt_x</p:attrName>
                                        </p:attrNameLst>
                                      </p:cBhvr>
                                      <p:tavLst>
                                        <p:tav tm="0">
                                          <p:val>
                                            <p:strVal val="#ppt_x-.2"/>
                                          </p:val>
                                        </p:tav>
                                        <p:tav tm="100000">
                                          <p:val>
                                            <p:strVal val="#ppt_x"/>
                                          </p:val>
                                        </p:tav>
                                      </p:tavLst>
                                    </p:anim>
                                    <p:anim calcmode="lin" valueType="num">
                                      <p:cBhvr>
                                        <p:cTn id="53" dur="2000" fill="hold"/>
                                        <p:tgtEl>
                                          <p:spTgt spid="9"/>
                                        </p:tgtEl>
                                        <p:attrNameLst>
                                          <p:attrName>ppt_y</p:attrName>
                                        </p:attrNameLst>
                                      </p:cBhvr>
                                      <p:tavLst>
                                        <p:tav tm="0">
                                          <p:val>
                                            <p:strVal val="#ppt_y"/>
                                          </p:val>
                                        </p:tav>
                                        <p:tav tm="100000">
                                          <p:val>
                                            <p:strVal val="#ppt_y"/>
                                          </p:val>
                                        </p:tav>
                                      </p:tavLst>
                                    </p:anim>
                                    <p:animEffect transition="in" filter="fade">
                                      <p:cBhvr>
                                        <p:cTn id="54" dur="2000"/>
                                        <p:tgtEl>
                                          <p:spTgt spid="9"/>
                                        </p:tgtEl>
                                      </p:cBhvr>
                                    </p:animEffect>
                                  </p:childTnLst>
                                </p:cTn>
                              </p:par>
                            </p:childTnLst>
                          </p:cTn>
                        </p:par>
                      </p:childTnLst>
                    </p:cTn>
                  </p:par>
                  <p:par>
                    <p:cTn id="55" fill="hold">
                      <p:stCondLst>
                        <p:cond delay="indefinite"/>
                      </p:stCondLst>
                      <p:childTnLst>
                        <p:par>
                          <p:cTn id="56" fill="hold">
                            <p:stCondLst>
                              <p:cond delay="0"/>
                            </p:stCondLst>
                            <p:childTnLst>
                              <p:par>
                                <p:cTn id="57" presetID="54" presetClass="entr" presetSubtype="0" accel="100000" fill="hold" nodeType="click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anim calcmode="lin" valueType="num">
                                      <p:cBhvr>
                                        <p:cTn id="59" dur="2000" fill="hold"/>
                                        <p:tgtEl>
                                          <p:spTgt spid="3">
                                            <p:txEl>
                                              <p:pRg st="6" end="6"/>
                                            </p:txEl>
                                          </p:spTgt>
                                        </p:tgtEl>
                                        <p:attrNameLst>
                                          <p:attrName>ppt_w</p:attrName>
                                        </p:attrNameLst>
                                      </p:cBhvr>
                                      <p:tavLst>
                                        <p:tav tm="0">
                                          <p:val>
                                            <p:strVal val="#ppt_w*0.05"/>
                                          </p:val>
                                        </p:tav>
                                        <p:tav tm="100000">
                                          <p:val>
                                            <p:strVal val="#ppt_w"/>
                                          </p:val>
                                        </p:tav>
                                      </p:tavLst>
                                    </p:anim>
                                    <p:anim calcmode="lin" valueType="num">
                                      <p:cBhvr>
                                        <p:cTn id="60" dur="2000" fill="hold"/>
                                        <p:tgtEl>
                                          <p:spTgt spid="3">
                                            <p:txEl>
                                              <p:pRg st="6" end="6"/>
                                            </p:txEl>
                                          </p:spTgt>
                                        </p:tgtEl>
                                        <p:attrNameLst>
                                          <p:attrName>ppt_h</p:attrName>
                                        </p:attrNameLst>
                                      </p:cBhvr>
                                      <p:tavLst>
                                        <p:tav tm="0">
                                          <p:val>
                                            <p:strVal val="#ppt_h"/>
                                          </p:val>
                                        </p:tav>
                                        <p:tav tm="100000">
                                          <p:val>
                                            <p:strVal val="#ppt_h"/>
                                          </p:val>
                                        </p:tav>
                                      </p:tavLst>
                                    </p:anim>
                                    <p:anim calcmode="lin" valueType="num">
                                      <p:cBhvr>
                                        <p:cTn id="61" dur="2000" fill="hold"/>
                                        <p:tgtEl>
                                          <p:spTgt spid="3">
                                            <p:txEl>
                                              <p:pRg st="6" end="6"/>
                                            </p:txEl>
                                          </p:spTgt>
                                        </p:tgtEl>
                                        <p:attrNameLst>
                                          <p:attrName>ppt_x</p:attrName>
                                        </p:attrNameLst>
                                      </p:cBhvr>
                                      <p:tavLst>
                                        <p:tav tm="0">
                                          <p:val>
                                            <p:strVal val="#ppt_x-.2"/>
                                          </p:val>
                                        </p:tav>
                                        <p:tav tm="100000">
                                          <p:val>
                                            <p:strVal val="#ppt_x"/>
                                          </p:val>
                                        </p:tav>
                                      </p:tavLst>
                                    </p:anim>
                                    <p:anim calcmode="lin" valueType="num">
                                      <p:cBhvr>
                                        <p:cTn id="62" dur="2000" fill="hold"/>
                                        <p:tgtEl>
                                          <p:spTgt spid="3">
                                            <p:txEl>
                                              <p:pRg st="6" end="6"/>
                                            </p:txEl>
                                          </p:spTgt>
                                        </p:tgtEl>
                                        <p:attrNameLst>
                                          <p:attrName>ppt_y</p:attrName>
                                        </p:attrNameLst>
                                      </p:cBhvr>
                                      <p:tavLst>
                                        <p:tav tm="0">
                                          <p:val>
                                            <p:strVal val="#ppt_y"/>
                                          </p:val>
                                        </p:tav>
                                        <p:tav tm="100000">
                                          <p:val>
                                            <p:strVal val="#ppt_y"/>
                                          </p:val>
                                        </p:tav>
                                      </p:tavLst>
                                    </p:anim>
                                    <p:animEffect transition="in" filter="fade">
                                      <p:cBhvr>
                                        <p:cTn id="63" dur="2000"/>
                                        <p:tgtEl>
                                          <p:spTgt spid="3">
                                            <p:txEl>
                                              <p:pRg st="6" end="6"/>
                                            </p:txEl>
                                          </p:spTgt>
                                        </p:tgtEl>
                                      </p:cBhvr>
                                    </p:animEffect>
                                  </p:childTnLst>
                                </p:cTn>
                              </p:par>
                              <p:par>
                                <p:cTn id="64" presetID="54" presetClass="entr" presetSubtype="0" accel="100000" fill="hold" nodeType="withEffect">
                                  <p:stCondLst>
                                    <p:cond delay="0"/>
                                  </p:stCondLst>
                                  <p:childTnLst>
                                    <p:set>
                                      <p:cBhvr>
                                        <p:cTn id="65" dur="1" fill="hold">
                                          <p:stCondLst>
                                            <p:cond delay="0"/>
                                          </p:stCondLst>
                                        </p:cTn>
                                        <p:tgtEl>
                                          <p:spTgt spid="3">
                                            <p:txEl>
                                              <p:pRg st="7" end="7"/>
                                            </p:txEl>
                                          </p:spTgt>
                                        </p:tgtEl>
                                        <p:attrNameLst>
                                          <p:attrName>style.visibility</p:attrName>
                                        </p:attrNameLst>
                                      </p:cBhvr>
                                      <p:to>
                                        <p:strVal val="visible"/>
                                      </p:to>
                                    </p:set>
                                    <p:anim calcmode="lin" valueType="num">
                                      <p:cBhvr>
                                        <p:cTn id="66" dur="2000" fill="hold"/>
                                        <p:tgtEl>
                                          <p:spTgt spid="3">
                                            <p:txEl>
                                              <p:pRg st="7" end="7"/>
                                            </p:txEl>
                                          </p:spTgt>
                                        </p:tgtEl>
                                        <p:attrNameLst>
                                          <p:attrName>ppt_w</p:attrName>
                                        </p:attrNameLst>
                                      </p:cBhvr>
                                      <p:tavLst>
                                        <p:tav tm="0">
                                          <p:val>
                                            <p:strVal val="#ppt_w*0.05"/>
                                          </p:val>
                                        </p:tav>
                                        <p:tav tm="100000">
                                          <p:val>
                                            <p:strVal val="#ppt_w"/>
                                          </p:val>
                                        </p:tav>
                                      </p:tavLst>
                                    </p:anim>
                                    <p:anim calcmode="lin" valueType="num">
                                      <p:cBhvr>
                                        <p:cTn id="67" dur="2000" fill="hold"/>
                                        <p:tgtEl>
                                          <p:spTgt spid="3">
                                            <p:txEl>
                                              <p:pRg st="7" end="7"/>
                                            </p:txEl>
                                          </p:spTgt>
                                        </p:tgtEl>
                                        <p:attrNameLst>
                                          <p:attrName>ppt_h</p:attrName>
                                        </p:attrNameLst>
                                      </p:cBhvr>
                                      <p:tavLst>
                                        <p:tav tm="0">
                                          <p:val>
                                            <p:strVal val="#ppt_h"/>
                                          </p:val>
                                        </p:tav>
                                        <p:tav tm="100000">
                                          <p:val>
                                            <p:strVal val="#ppt_h"/>
                                          </p:val>
                                        </p:tav>
                                      </p:tavLst>
                                    </p:anim>
                                    <p:anim calcmode="lin" valueType="num">
                                      <p:cBhvr>
                                        <p:cTn id="68" dur="2000" fill="hold"/>
                                        <p:tgtEl>
                                          <p:spTgt spid="3">
                                            <p:txEl>
                                              <p:pRg st="7" end="7"/>
                                            </p:txEl>
                                          </p:spTgt>
                                        </p:tgtEl>
                                        <p:attrNameLst>
                                          <p:attrName>ppt_x</p:attrName>
                                        </p:attrNameLst>
                                      </p:cBhvr>
                                      <p:tavLst>
                                        <p:tav tm="0">
                                          <p:val>
                                            <p:strVal val="#ppt_x-.2"/>
                                          </p:val>
                                        </p:tav>
                                        <p:tav tm="100000">
                                          <p:val>
                                            <p:strVal val="#ppt_x"/>
                                          </p:val>
                                        </p:tav>
                                      </p:tavLst>
                                    </p:anim>
                                    <p:anim calcmode="lin" valueType="num">
                                      <p:cBhvr>
                                        <p:cTn id="69" dur="2000" fill="hold"/>
                                        <p:tgtEl>
                                          <p:spTgt spid="3">
                                            <p:txEl>
                                              <p:pRg st="7" end="7"/>
                                            </p:txEl>
                                          </p:spTgt>
                                        </p:tgtEl>
                                        <p:attrNameLst>
                                          <p:attrName>ppt_y</p:attrName>
                                        </p:attrNameLst>
                                      </p:cBhvr>
                                      <p:tavLst>
                                        <p:tav tm="0">
                                          <p:val>
                                            <p:strVal val="#ppt_y"/>
                                          </p:val>
                                        </p:tav>
                                        <p:tav tm="100000">
                                          <p:val>
                                            <p:strVal val="#ppt_y"/>
                                          </p:val>
                                        </p:tav>
                                      </p:tavLst>
                                    </p:anim>
                                    <p:animEffect transition="in" filter="fade">
                                      <p:cBhvr>
                                        <p:cTn id="70" dur="2000"/>
                                        <p:tgtEl>
                                          <p:spTgt spid="3">
                                            <p:txEl>
                                              <p:pRg st="7" end="7"/>
                                            </p:txEl>
                                          </p:spTgt>
                                        </p:tgtEl>
                                      </p:cBhvr>
                                    </p:animEffect>
                                  </p:childTnLst>
                                </p:cTn>
                              </p:par>
                              <p:par>
                                <p:cTn id="71" presetID="54" presetClass="entr" presetSubtype="0" accel="100000" fill="hold" nodeType="withEffect">
                                  <p:stCondLst>
                                    <p:cond delay="0"/>
                                  </p:stCondLst>
                                  <p:childTnLst>
                                    <p:set>
                                      <p:cBhvr>
                                        <p:cTn id="72" dur="1" fill="hold">
                                          <p:stCondLst>
                                            <p:cond delay="0"/>
                                          </p:stCondLst>
                                        </p:cTn>
                                        <p:tgtEl>
                                          <p:spTgt spid="3">
                                            <p:txEl>
                                              <p:pRg st="9" end="9"/>
                                            </p:txEl>
                                          </p:spTgt>
                                        </p:tgtEl>
                                        <p:attrNameLst>
                                          <p:attrName>style.visibility</p:attrName>
                                        </p:attrNameLst>
                                      </p:cBhvr>
                                      <p:to>
                                        <p:strVal val="visible"/>
                                      </p:to>
                                    </p:set>
                                    <p:anim calcmode="lin" valueType="num">
                                      <p:cBhvr>
                                        <p:cTn id="73" dur="2000" fill="hold"/>
                                        <p:tgtEl>
                                          <p:spTgt spid="3">
                                            <p:txEl>
                                              <p:pRg st="9" end="9"/>
                                            </p:txEl>
                                          </p:spTgt>
                                        </p:tgtEl>
                                        <p:attrNameLst>
                                          <p:attrName>ppt_w</p:attrName>
                                        </p:attrNameLst>
                                      </p:cBhvr>
                                      <p:tavLst>
                                        <p:tav tm="0">
                                          <p:val>
                                            <p:strVal val="#ppt_w*0.05"/>
                                          </p:val>
                                        </p:tav>
                                        <p:tav tm="100000">
                                          <p:val>
                                            <p:strVal val="#ppt_w"/>
                                          </p:val>
                                        </p:tav>
                                      </p:tavLst>
                                    </p:anim>
                                    <p:anim calcmode="lin" valueType="num">
                                      <p:cBhvr>
                                        <p:cTn id="74" dur="2000" fill="hold"/>
                                        <p:tgtEl>
                                          <p:spTgt spid="3">
                                            <p:txEl>
                                              <p:pRg st="9" end="9"/>
                                            </p:txEl>
                                          </p:spTgt>
                                        </p:tgtEl>
                                        <p:attrNameLst>
                                          <p:attrName>ppt_h</p:attrName>
                                        </p:attrNameLst>
                                      </p:cBhvr>
                                      <p:tavLst>
                                        <p:tav tm="0">
                                          <p:val>
                                            <p:strVal val="#ppt_h"/>
                                          </p:val>
                                        </p:tav>
                                        <p:tav tm="100000">
                                          <p:val>
                                            <p:strVal val="#ppt_h"/>
                                          </p:val>
                                        </p:tav>
                                      </p:tavLst>
                                    </p:anim>
                                    <p:anim calcmode="lin" valueType="num">
                                      <p:cBhvr>
                                        <p:cTn id="75" dur="2000" fill="hold"/>
                                        <p:tgtEl>
                                          <p:spTgt spid="3">
                                            <p:txEl>
                                              <p:pRg st="9" end="9"/>
                                            </p:txEl>
                                          </p:spTgt>
                                        </p:tgtEl>
                                        <p:attrNameLst>
                                          <p:attrName>ppt_x</p:attrName>
                                        </p:attrNameLst>
                                      </p:cBhvr>
                                      <p:tavLst>
                                        <p:tav tm="0">
                                          <p:val>
                                            <p:strVal val="#ppt_x-.2"/>
                                          </p:val>
                                        </p:tav>
                                        <p:tav tm="100000">
                                          <p:val>
                                            <p:strVal val="#ppt_x"/>
                                          </p:val>
                                        </p:tav>
                                      </p:tavLst>
                                    </p:anim>
                                    <p:anim calcmode="lin" valueType="num">
                                      <p:cBhvr>
                                        <p:cTn id="76" dur="2000" fill="hold"/>
                                        <p:tgtEl>
                                          <p:spTgt spid="3">
                                            <p:txEl>
                                              <p:pRg st="9" end="9"/>
                                            </p:txEl>
                                          </p:spTgt>
                                        </p:tgtEl>
                                        <p:attrNameLst>
                                          <p:attrName>ppt_y</p:attrName>
                                        </p:attrNameLst>
                                      </p:cBhvr>
                                      <p:tavLst>
                                        <p:tav tm="0">
                                          <p:val>
                                            <p:strVal val="#ppt_y"/>
                                          </p:val>
                                        </p:tav>
                                        <p:tav tm="100000">
                                          <p:val>
                                            <p:strVal val="#ppt_y"/>
                                          </p:val>
                                        </p:tav>
                                      </p:tavLst>
                                    </p:anim>
                                    <p:animEffect transition="in" filter="fade">
                                      <p:cBhvr>
                                        <p:cTn id="77" dur="2000"/>
                                        <p:tgtEl>
                                          <p:spTgt spid="3">
                                            <p:txEl>
                                              <p:pRg st="9" end="9"/>
                                            </p:txEl>
                                          </p:spTgt>
                                        </p:tgtEl>
                                      </p:cBhvr>
                                    </p:animEffect>
                                  </p:childTnLst>
                                </p:cTn>
                              </p:par>
                              <p:par>
                                <p:cTn id="78" presetID="54" presetClass="entr" presetSubtype="0" accel="100000" fill="hold" nodeType="withEffect">
                                  <p:stCondLst>
                                    <p:cond delay="0"/>
                                  </p:stCondLst>
                                  <p:childTnLst>
                                    <p:set>
                                      <p:cBhvr>
                                        <p:cTn id="79" dur="1" fill="hold">
                                          <p:stCondLst>
                                            <p:cond delay="0"/>
                                          </p:stCondLst>
                                        </p:cTn>
                                        <p:tgtEl>
                                          <p:spTgt spid="3">
                                            <p:txEl>
                                              <p:pRg st="10" end="10"/>
                                            </p:txEl>
                                          </p:spTgt>
                                        </p:tgtEl>
                                        <p:attrNameLst>
                                          <p:attrName>style.visibility</p:attrName>
                                        </p:attrNameLst>
                                      </p:cBhvr>
                                      <p:to>
                                        <p:strVal val="visible"/>
                                      </p:to>
                                    </p:set>
                                    <p:anim calcmode="lin" valueType="num">
                                      <p:cBhvr>
                                        <p:cTn id="80" dur="2000" fill="hold"/>
                                        <p:tgtEl>
                                          <p:spTgt spid="3">
                                            <p:txEl>
                                              <p:pRg st="10" end="10"/>
                                            </p:txEl>
                                          </p:spTgt>
                                        </p:tgtEl>
                                        <p:attrNameLst>
                                          <p:attrName>ppt_w</p:attrName>
                                        </p:attrNameLst>
                                      </p:cBhvr>
                                      <p:tavLst>
                                        <p:tav tm="0">
                                          <p:val>
                                            <p:strVal val="#ppt_w*0.05"/>
                                          </p:val>
                                        </p:tav>
                                        <p:tav tm="100000">
                                          <p:val>
                                            <p:strVal val="#ppt_w"/>
                                          </p:val>
                                        </p:tav>
                                      </p:tavLst>
                                    </p:anim>
                                    <p:anim calcmode="lin" valueType="num">
                                      <p:cBhvr>
                                        <p:cTn id="81" dur="2000" fill="hold"/>
                                        <p:tgtEl>
                                          <p:spTgt spid="3">
                                            <p:txEl>
                                              <p:pRg st="10" end="10"/>
                                            </p:txEl>
                                          </p:spTgt>
                                        </p:tgtEl>
                                        <p:attrNameLst>
                                          <p:attrName>ppt_h</p:attrName>
                                        </p:attrNameLst>
                                      </p:cBhvr>
                                      <p:tavLst>
                                        <p:tav tm="0">
                                          <p:val>
                                            <p:strVal val="#ppt_h"/>
                                          </p:val>
                                        </p:tav>
                                        <p:tav tm="100000">
                                          <p:val>
                                            <p:strVal val="#ppt_h"/>
                                          </p:val>
                                        </p:tav>
                                      </p:tavLst>
                                    </p:anim>
                                    <p:anim calcmode="lin" valueType="num">
                                      <p:cBhvr>
                                        <p:cTn id="82" dur="2000" fill="hold"/>
                                        <p:tgtEl>
                                          <p:spTgt spid="3">
                                            <p:txEl>
                                              <p:pRg st="10" end="10"/>
                                            </p:txEl>
                                          </p:spTgt>
                                        </p:tgtEl>
                                        <p:attrNameLst>
                                          <p:attrName>ppt_x</p:attrName>
                                        </p:attrNameLst>
                                      </p:cBhvr>
                                      <p:tavLst>
                                        <p:tav tm="0">
                                          <p:val>
                                            <p:strVal val="#ppt_x-.2"/>
                                          </p:val>
                                        </p:tav>
                                        <p:tav tm="100000">
                                          <p:val>
                                            <p:strVal val="#ppt_x"/>
                                          </p:val>
                                        </p:tav>
                                      </p:tavLst>
                                    </p:anim>
                                    <p:anim calcmode="lin" valueType="num">
                                      <p:cBhvr>
                                        <p:cTn id="83" dur="2000" fill="hold"/>
                                        <p:tgtEl>
                                          <p:spTgt spid="3">
                                            <p:txEl>
                                              <p:pRg st="10" end="10"/>
                                            </p:txEl>
                                          </p:spTgt>
                                        </p:tgtEl>
                                        <p:attrNameLst>
                                          <p:attrName>ppt_y</p:attrName>
                                        </p:attrNameLst>
                                      </p:cBhvr>
                                      <p:tavLst>
                                        <p:tav tm="0">
                                          <p:val>
                                            <p:strVal val="#ppt_y"/>
                                          </p:val>
                                        </p:tav>
                                        <p:tav tm="100000">
                                          <p:val>
                                            <p:strVal val="#ppt_y"/>
                                          </p:val>
                                        </p:tav>
                                      </p:tavLst>
                                    </p:anim>
                                    <p:animEffect transition="in" filter="fade">
                                      <p:cBhvr>
                                        <p:cTn id="84" dur="2000"/>
                                        <p:tgtEl>
                                          <p:spTgt spid="3">
                                            <p:txEl>
                                              <p:pRg st="10" end="10"/>
                                            </p:txEl>
                                          </p:spTgt>
                                        </p:tgtEl>
                                      </p:cBhvr>
                                    </p:animEffect>
                                  </p:childTnLst>
                                </p:cTn>
                              </p:par>
                              <p:par>
                                <p:cTn id="85" presetID="54" presetClass="entr" presetSubtype="0" accel="100000" fill="hold" nodeType="withEffect">
                                  <p:stCondLst>
                                    <p:cond delay="0"/>
                                  </p:stCondLst>
                                  <p:childTnLst>
                                    <p:set>
                                      <p:cBhvr>
                                        <p:cTn id="86" dur="1" fill="hold">
                                          <p:stCondLst>
                                            <p:cond delay="0"/>
                                          </p:stCondLst>
                                        </p:cTn>
                                        <p:tgtEl>
                                          <p:spTgt spid="3">
                                            <p:txEl>
                                              <p:pRg st="12" end="12"/>
                                            </p:txEl>
                                          </p:spTgt>
                                        </p:tgtEl>
                                        <p:attrNameLst>
                                          <p:attrName>style.visibility</p:attrName>
                                        </p:attrNameLst>
                                      </p:cBhvr>
                                      <p:to>
                                        <p:strVal val="visible"/>
                                      </p:to>
                                    </p:set>
                                    <p:anim calcmode="lin" valueType="num">
                                      <p:cBhvr>
                                        <p:cTn id="87" dur="2000" fill="hold"/>
                                        <p:tgtEl>
                                          <p:spTgt spid="3">
                                            <p:txEl>
                                              <p:pRg st="12" end="12"/>
                                            </p:txEl>
                                          </p:spTgt>
                                        </p:tgtEl>
                                        <p:attrNameLst>
                                          <p:attrName>ppt_w</p:attrName>
                                        </p:attrNameLst>
                                      </p:cBhvr>
                                      <p:tavLst>
                                        <p:tav tm="0">
                                          <p:val>
                                            <p:strVal val="#ppt_w*0.05"/>
                                          </p:val>
                                        </p:tav>
                                        <p:tav tm="100000">
                                          <p:val>
                                            <p:strVal val="#ppt_w"/>
                                          </p:val>
                                        </p:tav>
                                      </p:tavLst>
                                    </p:anim>
                                    <p:anim calcmode="lin" valueType="num">
                                      <p:cBhvr>
                                        <p:cTn id="88" dur="2000" fill="hold"/>
                                        <p:tgtEl>
                                          <p:spTgt spid="3">
                                            <p:txEl>
                                              <p:pRg st="12" end="12"/>
                                            </p:txEl>
                                          </p:spTgt>
                                        </p:tgtEl>
                                        <p:attrNameLst>
                                          <p:attrName>ppt_h</p:attrName>
                                        </p:attrNameLst>
                                      </p:cBhvr>
                                      <p:tavLst>
                                        <p:tav tm="0">
                                          <p:val>
                                            <p:strVal val="#ppt_h"/>
                                          </p:val>
                                        </p:tav>
                                        <p:tav tm="100000">
                                          <p:val>
                                            <p:strVal val="#ppt_h"/>
                                          </p:val>
                                        </p:tav>
                                      </p:tavLst>
                                    </p:anim>
                                    <p:anim calcmode="lin" valueType="num">
                                      <p:cBhvr>
                                        <p:cTn id="89" dur="2000" fill="hold"/>
                                        <p:tgtEl>
                                          <p:spTgt spid="3">
                                            <p:txEl>
                                              <p:pRg st="12" end="12"/>
                                            </p:txEl>
                                          </p:spTgt>
                                        </p:tgtEl>
                                        <p:attrNameLst>
                                          <p:attrName>ppt_x</p:attrName>
                                        </p:attrNameLst>
                                      </p:cBhvr>
                                      <p:tavLst>
                                        <p:tav tm="0">
                                          <p:val>
                                            <p:strVal val="#ppt_x-.2"/>
                                          </p:val>
                                        </p:tav>
                                        <p:tav tm="100000">
                                          <p:val>
                                            <p:strVal val="#ppt_x"/>
                                          </p:val>
                                        </p:tav>
                                      </p:tavLst>
                                    </p:anim>
                                    <p:anim calcmode="lin" valueType="num">
                                      <p:cBhvr>
                                        <p:cTn id="90" dur="2000" fill="hold"/>
                                        <p:tgtEl>
                                          <p:spTgt spid="3">
                                            <p:txEl>
                                              <p:pRg st="12" end="12"/>
                                            </p:txEl>
                                          </p:spTgt>
                                        </p:tgtEl>
                                        <p:attrNameLst>
                                          <p:attrName>ppt_y</p:attrName>
                                        </p:attrNameLst>
                                      </p:cBhvr>
                                      <p:tavLst>
                                        <p:tav tm="0">
                                          <p:val>
                                            <p:strVal val="#ppt_y"/>
                                          </p:val>
                                        </p:tav>
                                        <p:tav tm="100000">
                                          <p:val>
                                            <p:strVal val="#ppt_y"/>
                                          </p:val>
                                        </p:tav>
                                      </p:tavLst>
                                    </p:anim>
                                    <p:animEffect transition="in" filter="fade">
                                      <p:cBhvr>
                                        <p:cTn id="91" dur="2000"/>
                                        <p:tgtEl>
                                          <p:spTgt spid="3">
                                            <p:txEl>
                                              <p:pRg st="12" end="12"/>
                                            </p:txEl>
                                          </p:spTgt>
                                        </p:tgtEl>
                                      </p:cBhvr>
                                    </p:animEffect>
                                  </p:childTnLst>
                                </p:cTn>
                              </p:par>
                              <p:par>
                                <p:cTn id="92" presetID="54" presetClass="entr" presetSubtype="0" accel="100000" fill="hold" nodeType="withEffect">
                                  <p:stCondLst>
                                    <p:cond delay="0"/>
                                  </p:stCondLst>
                                  <p:childTnLst>
                                    <p:set>
                                      <p:cBhvr>
                                        <p:cTn id="93" dur="1" fill="hold">
                                          <p:stCondLst>
                                            <p:cond delay="0"/>
                                          </p:stCondLst>
                                        </p:cTn>
                                        <p:tgtEl>
                                          <p:spTgt spid="3">
                                            <p:txEl>
                                              <p:pRg st="13" end="13"/>
                                            </p:txEl>
                                          </p:spTgt>
                                        </p:tgtEl>
                                        <p:attrNameLst>
                                          <p:attrName>style.visibility</p:attrName>
                                        </p:attrNameLst>
                                      </p:cBhvr>
                                      <p:to>
                                        <p:strVal val="visible"/>
                                      </p:to>
                                    </p:set>
                                    <p:anim calcmode="lin" valueType="num">
                                      <p:cBhvr>
                                        <p:cTn id="94" dur="2000" fill="hold"/>
                                        <p:tgtEl>
                                          <p:spTgt spid="3">
                                            <p:txEl>
                                              <p:pRg st="13" end="13"/>
                                            </p:txEl>
                                          </p:spTgt>
                                        </p:tgtEl>
                                        <p:attrNameLst>
                                          <p:attrName>ppt_w</p:attrName>
                                        </p:attrNameLst>
                                      </p:cBhvr>
                                      <p:tavLst>
                                        <p:tav tm="0">
                                          <p:val>
                                            <p:strVal val="#ppt_w*0.05"/>
                                          </p:val>
                                        </p:tav>
                                        <p:tav tm="100000">
                                          <p:val>
                                            <p:strVal val="#ppt_w"/>
                                          </p:val>
                                        </p:tav>
                                      </p:tavLst>
                                    </p:anim>
                                    <p:anim calcmode="lin" valueType="num">
                                      <p:cBhvr>
                                        <p:cTn id="95" dur="2000" fill="hold"/>
                                        <p:tgtEl>
                                          <p:spTgt spid="3">
                                            <p:txEl>
                                              <p:pRg st="13" end="13"/>
                                            </p:txEl>
                                          </p:spTgt>
                                        </p:tgtEl>
                                        <p:attrNameLst>
                                          <p:attrName>ppt_h</p:attrName>
                                        </p:attrNameLst>
                                      </p:cBhvr>
                                      <p:tavLst>
                                        <p:tav tm="0">
                                          <p:val>
                                            <p:strVal val="#ppt_h"/>
                                          </p:val>
                                        </p:tav>
                                        <p:tav tm="100000">
                                          <p:val>
                                            <p:strVal val="#ppt_h"/>
                                          </p:val>
                                        </p:tav>
                                      </p:tavLst>
                                    </p:anim>
                                    <p:anim calcmode="lin" valueType="num">
                                      <p:cBhvr>
                                        <p:cTn id="96" dur="2000" fill="hold"/>
                                        <p:tgtEl>
                                          <p:spTgt spid="3">
                                            <p:txEl>
                                              <p:pRg st="13" end="13"/>
                                            </p:txEl>
                                          </p:spTgt>
                                        </p:tgtEl>
                                        <p:attrNameLst>
                                          <p:attrName>ppt_x</p:attrName>
                                        </p:attrNameLst>
                                      </p:cBhvr>
                                      <p:tavLst>
                                        <p:tav tm="0">
                                          <p:val>
                                            <p:strVal val="#ppt_x-.2"/>
                                          </p:val>
                                        </p:tav>
                                        <p:tav tm="100000">
                                          <p:val>
                                            <p:strVal val="#ppt_x"/>
                                          </p:val>
                                        </p:tav>
                                      </p:tavLst>
                                    </p:anim>
                                    <p:anim calcmode="lin" valueType="num">
                                      <p:cBhvr>
                                        <p:cTn id="97" dur="2000" fill="hold"/>
                                        <p:tgtEl>
                                          <p:spTgt spid="3">
                                            <p:txEl>
                                              <p:pRg st="13" end="13"/>
                                            </p:txEl>
                                          </p:spTgt>
                                        </p:tgtEl>
                                        <p:attrNameLst>
                                          <p:attrName>ppt_y</p:attrName>
                                        </p:attrNameLst>
                                      </p:cBhvr>
                                      <p:tavLst>
                                        <p:tav tm="0">
                                          <p:val>
                                            <p:strVal val="#ppt_y"/>
                                          </p:val>
                                        </p:tav>
                                        <p:tav tm="100000">
                                          <p:val>
                                            <p:strVal val="#ppt_y"/>
                                          </p:val>
                                        </p:tav>
                                      </p:tavLst>
                                    </p:anim>
                                    <p:animEffect transition="in" filter="fade">
                                      <p:cBhvr>
                                        <p:cTn id="98" dur="2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US" sz="4400" dirty="0" smtClean="0"/>
              <a:t>Cloud Foundry Components</a:t>
            </a:r>
            <a:endParaRPr lang="en-US" sz="4400" dirty="0"/>
          </a:p>
        </p:txBody>
      </p:sp>
      <p:pic>
        <p:nvPicPr>
          <p:cNvPr id="4" name="Content Placeholder 3" descr="cf_architecture_block.png"/>
          <p:cNvPicPr>
            <a:picLocks noGrp="1" noChangeAspect="1"/>
          </p:cNvPicPr>
          <p:nvPr>
            <p:ph idx="1"/>
          </p:nvPr>
        </p:nvPicPr>
        <p:blipFill>
          <a:blip r:embed="rId2" cstate="print"/>
          <a:stretch>
            <a:fillRect/>
          </a:stretch>
        </p:blipFill>
        <p:spPr>
          <a:xfrm>
            <a:off x="808671" y="1935163"/>
            <a:ext cx="6612221" cy="4389437"/>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smtClean="0"/>
              <a:t>Diego Architecture</a:t>
            </a:r>
            <a:endParaRPr lang="en-US" sz="4400" dirty="0"/>
          </a:p>
        </p:txBody>
      </p:sp>
      <p:pic>
        <p:nvPicPr>
          <p:cNvPr id="4" name="Content Placeholder 3" descr="diego-Archi_flow.png"/>
          <p:cNvPicPr>
            <a:picLocks noGrp="1" noChangeAspect="1"/>
          </p:cNvPicPr>
          <p:nvPr>
            <p:ph idx="1"/>
          </p:nvPr>
        </p:nvPicPr>
        <p:blipFill>
          <a:blip r:embed="rId2" cstate="print"/>
          <a:stretch>
            <a:fillRect/>
          </a:stretch>
        </p:blipFill>
        <p:spPr>
          <a:xfrm>
            <a:off x="1752600" y="1642332"/>
            <a:ext cx="5562600" cy="4834667"/>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4588</TotalTime>
  <Words>1747</Words>
  <Application>Microsoft Office PowerPoint</Application>
  <PresentationFormat>On-screen Show (4:3)</PresentationFormat>
  <Paragraphs>391</Paragraphs>
  <Slides>40</Slides>
  <Notes>10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Flow</vt:lpstr>
      <vt:lpstr>Pivotal Cloud Foundary </vt:lpstr>
      <vt:lpstr>Agenda</vt:lpstr>
      <vt:lpstr>PCF Introduction</vt:lpstr>
      <vt:lpstr>PCF Introduction</vt:lpstr>
      <vt:lpstr>What is PaaS</vt:lpstr>
      <vt:lpstr>Apps Manager Console</vt:lpstr>
      <vt:lpstr>CF Orgs, Space &amp; Roles</vt:lpstr>
      <vt:lpstr>Cloud Foundry Components</vt:lpstr>
      <vt:lpstr>Diego Architecture</vt:lpstr>
      <vt:lpstr>Diego Architecture</vt:lpstr>
      <vt:lpstr>Metrics and Logging</vt:lpstr>
      <vt:lpstr>CF CLI commands</vt:lpstr>
      <vt:lpstr>CF CLI Commands</vt:lpstr>
      <vt:lpstr>CF CLI Commands</vt:lpstr>
      <vt:lpstr>App Deployment</vt:lpstr>
      <vt:lpstr>App Deployment</vt:lpstr>
      <vt:lpstr>App Deployment</vt:lpstr>
      <vt:lpstr>App Deployment</vt:lpstr>
      <vt:lpstr>App Deployment</vt:lpstr>
      <vt:lpstr>App Deployment</vt:lpstr>
      <vt:lpstr>Blue-Green Deployment</vt:lpstr>
      <vt:lpstr>Scaling an Application</vt:lpstr>
      <vt:lpstr>Scaling an Application</vt:lpstr>
      <vt:lpstr>Scaling an Application</vt:lpstr>
      <vt:lpstr>Scaling an Application</vt:lpstr>
      <vt:lpstr>Services</vt:lpstr>
      <vt:lpstr>Manage Service Instances with the CLI</vt:lpstr>
      <vt:lpstr>Manage Service Instances with the CLI</vt:lpstr>
      <vt:lpstr>Manage Service Instances with the CLI</vt:lpstr>
      <vt:lpstr>Buildpack</vt:lpstr>
      <vt:lpstr>Cloud Foundry Environment Variables</vt:lpstr>
      <vt:lpstr>Cloud Foundry Environment Variables</vt:lpstr>
      <vt:lpstr>Cloud Foundry Environment Variables</vt:lpstr>
      <vt:lpstr>Cloud Foundry Environment Variables</vt:lpstr>
      <vt:lpstr>Service Broker</vt:lpstr>
      <vt:lpstr>Service Broker</vt:lpstr>
      <vt:lpstr>Service Broker</vt:lpstr>
      <vt:lpstr>Service Broker</vt:lpstr>
      <vt:lpstr>Service Broker</vt:lpstr>
      <vt:lpstr>Service Broker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Yh, Mageshbalaji</dc:creator>
  <cp:lastModifiedBy>mageyh</cp:lastModifiedBy>
  <cp:revision>592</cp:revision>
  <dcterms:created xsi:type="dcterms:W3CDTF">2006-08-16T00:00:00Z</dcterms:created>
  <dcterms:modified xsi:type="dcterms:W3CDTF">2017-01-03T07:00:18Z</dcterms:modified>
</cp:coreProperties>
</file>