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68" d="100"/>
          <a:sy n="68" d="100"/>
        </p:scale>
        <p:origin x="62" y="4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ED18F35-F10F-4CE6-8841-554D9F16092C}" type="datetimeFigureOut">
              <a:rPr lang="en-US" smtClean="0"/>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5D0BC-32AD-441E-9959-2148D0531A04}"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54980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6ED18F35-F10F-4CE6-8841-554D9F16092C}" type="datetimeFigureOut">
              <a:rPr lang="en-US" smtClean="0"/>
              <a:t>3/22/2021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F5D0BC-32AD-441E-9959-2148D0531A04}" type="slidenum">
              <a:rPr lang="en-US" smtClean="0"/>
              <a:t>‹#›</a:t>
            </a:fld>
            <a:endParaRPr lang="en-US"/>
          </a:p>
        </p:txBody>
      </p:sp>
    </p:spTree>
    <p:extLst>
      <p:ext uri="{BB962C8B-B14F-4D97-AF65-F5344CB8AC3E}">
        <p14:creationId xmlns:p14="http://schemas.microsoft.com/office/powerpoint/2010/main" val="2405673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D18F35-F10F-4CE6-8841-554D9F16092C}" type="datetimeFigureOut">
              <a:rPr lang="en-US" smtClean="0"/>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5D0BC-32AD-441E-9959-2148D0531A04}" type="slidenum">
              <a:rPr lang="en-US" smtClean="0"/>
              <a:t>‹#›</a:t>
            </a:fld>
            <a:endParaRPr lang="en-US"/>
          </a:p>
        </p:txBody>
      </p:sp>
    </p:spTree>
    <p:extLst>
      <p:ext uri="{BB962C8B-B14F-4D97-AF65-F5344CB8AC3E}">
        <p14:creationId xmlns:p14="http://schemas.microsoft.com/office/powerpoint/2010/main" val="19423202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D18F35-F10F-4CE6-8841-554D9F16092C}" type="datetimeFigureOut">
              <a:rPr lang="en-US" smtClean="0"/>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5D0BC-32AD-441E-9959-2148D0531A04}"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4548541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D18F35-F10F-4CE6-8841-554D9F16092C}" type="datetimeFigureOut">
              <a:rPr lang="en-US" smtClean="0"/>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5D0BC-32AD-441E-9959-2148D0531A04}" type="slidenum">
              <a:rPr lang="en-US" smtClean="0"/>
              <a:t>‹#›</a:t>
            </a:fld>
            <a:endParaRPr lang="en-US"/>
          </a:p>
        </p:txBody>
      </p:sp>
    </p:spTree>
    <p:extLst>
      <p:ext uri="{BB962C8B-B14F-4D97-AF65-F5344CB8AC3E}">
        <p14:creationId xmlns:p14="http://schemas.microsoft.com/office/powerpoint/2010/main" val="5359763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D18F35-F10F-4CE6-8841-554D9F16092C}" type="datetimeFigureOut">
              <a:rPr lang="en-US" smtClean="0"/>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5D0BC-32AD-441E-9959-2148D0531A04}"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5776238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D18F35-F10F-4CE6-8841-554D9F16092C}" type="datetimeFigureOut">
              <a:rPr lang="en-US" smtClean="0"/>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5D0BC-32AD-441E-9959-2148D0531A04}" type="slidenum">
              <a:rPr lang="en-US" smtClean="0"/>
              <a:t>‹#›</a:t>
            </a:fld>
            <a:endParaRPr lang="en-US"/>
          </a:p>
        </p:txBody>
      </p:sp>
    </p:spTree>
    <p:extLst>
      <p:ext uri="{BB962C8B-B14F-4D97-AF65-F5344CB8AC3E}">
        <p14:creationId xmlns:p14="http://schemas.microsoft.com/office/powerpoint/2010/main" val="6373751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ED18F35-F10F-4CE6-8841-554D9F16092C}" type="datetimeFigureOut">
              <a:rPr lang="en-US" smtClean="0"/>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5D0BC-32AD-441E-9959-2148D0531A04}" type="slidenum">
              <a:rPr lang="en-US" smtClean="0"/>
              <a:t>‹#›</a:t>
            </a:fld>
            <a:endParaRPr lang="en-US"/>
          </a:p>
        </p:txBody>
      </p:sp>
    </p:spTree>
    <p:extLst>
      <p:ext uri="{BB962C8B-B14F-4D97-AF65-F5344CB8AC3E}">
        <p14:creationId xmlns:p14="http://schemas.microsoft.com/office/powerpoint/2010/main" val="5450638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ED18F35-F10F-4CE6-8841-554D9F16092C}" type="datetimeFigureOut">
              <a:rPr lang="en-US" smtClean="0"/>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5D0BC-32AD-441E-9959-2148D0531A04}" type="slidenum">
              <a:rPr lang="en-US" smtClean="0"/>
              <a:t>‹#›</a:t>
            </a:fld>
            <a:endParaRPr lang="en-US"/>
          </a:p>
        </p:txBody>
      </p:sp>
    </p:spTree>
    <p:extLst>
      <p:ext uri="{BB962C8B-B14F-4D97-AF65-F5344CB8AC3E}">
        <p14:creationId xmlns:p14="http://schemas.microsoft.com/office/powerpoint/2010/main" val="3398181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ED18F35-F10F-4CE6-8841-554D9F16092C}" type="datetimeFigureOut">
              <a:rPr lang="en-US" smtClean="0"/>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5D0BC-32AD-441E-9959-2148D0531A04}" type="slidenum">
              <a:rPr lang="en-US" smtClean="0"/>
              <a:t>‹#›</a:t>
            </a:fld>
            <a:endParaRPr lang="en-US"/>
          </a:p>
        </p:txBody>
      </p:sp>
    </p:spTree>
    <p:extLst>
      <p:ext uri="{BB962C8B-B14F-4D97-AF65-F5344CB8AC3E}">
        <p14:creationId xmlns:p14="http://schemas.microsoft.com/office/powerpoint/2010/main" val="4283162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D18F35-F10F-4CE6-8841-554D9F16092C}" type="datetimeFigureOut">
              <a:rPr lang="en-US" smtClean="0"/>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5D0BC-32AD-441E-9959-2148D0531A04}" type="slidenum">
              <a:rPr lang="en-US" smtClean="0"/>
              <a:t>‹#›</a:t>
            </a:fld>
            <a:endParaRPr lang="en-US"/>
          </a:p>
        </p:txBody>
      </p:sp>
    </p:spTree>
    <p:extLst>
      <p:ext uri="{BB962C8B-B14F-4D97-AF65-F5344CB8AC3E}">
        <p14:creationId xmlns:p14="http://schemas.microsoft.com/office/powerpoint/2010/main" val="3165031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ED18F35-F10F-4CE6-8841-554D9F16092C}" type="datetimeFigureOut">
              <a:rPr lang="en-US" smtClean="0"/>
              <a:t>3/22/2021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F5D0BC-32AD-441E-9959-2148D0531A04}" type="slidenum">
              <a:rPr lang="en-US" smtClean="0"/>
              <a:t>‹#›</a:t>
            </a:fld>
            <a:endParaRPr lang="en-US"/>
          </a:p>
        </p:txBody>
      </p:sp>
    </p:spTree>
    <p:extLst>
      <p:ext uri="{BB962C8B-B14F-4D97-AF65-F5344CB8AC3E}">
        <p14:creationId xmlns:p14="http://schemas.microsoft.com/office/powerpoint/2010/main" val="3101214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ED18F35-F10F-4CE6-8841-554D9F16092C}" type="datetimeFigureOut">
              <a:rPr lang="en-US" smtClean="0"/>
              <a:t>3/22/2021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F5D0BC-32AD-441E-9959-2148D0531A04}" type="slidenum">
              <a:rPr lang="en-US" smtClean="0"/>
              <a:t>‹#›</a:t>
            </a:fld>
            <a:endParaRPr lang="en-US"/>
          </a:p>
        </p:txBody>
      </p:sp>
    </p:spTree>
    <p:extLst>
      <p:ext uri="{BB962C8B-B14F-4D97-AF65-F5344CB8AC3E}">
        <p14:creationId xmlns:p14="http://schemas.microsoft.com/office/powerpoint/2010/main" val="4081548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ED18F35-F10F-4CE6-8841-554D9F16092C}" type="datetimeFigureOut">
              <a:rPr lang="en-US" smtClean="0"/>
              <a:t>3/22/2021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F5D0BC-32AD-441E-9959-2148D0531A04}" type="slidenum">
              <a:rPr lang="en-US" smtClean="0"/>
              <a:t>‹#›</a:t>
            </a:fld>
            <a:endParaRPr lang="en-US"/>
          </a:p>
        </p:txBody>
      </p:sp>
    </p:spTree>
    <p:extLst>
      <p:ext uri="{BB962C8B-B14F-4D97-AF65-F5344CB8AC3E}">
        <p14:creationId xmlns:p14="http://schemas.microsoft.com/office/powerpoint/2010/main" val="1866870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D18F35-F10F-4CE6-8841-554D9F16092C}" type="datetimeFigureOut">
              <a:rPr lang="en-US" smtClean="0"/>
              <a:t>3/22/2021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F5D0BC-32AD-441E-9959-2148D0531A04}" type="slidenum">
              <a:rPr lang="en-US" smtClean="0"/>
              <a:t>‹#›</a:t>
            </a:fld>
            <a:endParaRPr lang="en-US"/>
          </a:p>
        </p:txBody>
      </p:sp>
    </p:spTree>
    <p:extLst>
      <p:ext uri="{BB962C8B-B14F-4D97-AF65-F5344CB8AC3E}">
        <p14:creationId xmlns:p14="http://schemas.microsoft.com/office/powerpoint/2010/main" val="2521114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D18F35-F10F-4CE6-8841-554D9F16092C}" type="datetimeFigureOut">
              <a:rPr lang="en-US" smtClean="0"/>
              <a:t>3/22/2021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F5D0BC-32AD-441E-9959-2148D0531A04}" type="slidenum">
              <a:rPr lang="en-US" smtClean="0"/>
              <a:t>‹#›</a:t>
            </a:fld>
            <a:endParaRPr lang="en-US"/>
          </a:p>
        </p:txBody>
      </p:sp>
    </p:spTree>
    <p:extLst>
      <p:ext uri="{BB962C8B-B14F-4D97-AF65-F5344CB8AC3E}">
        <p14:creationId xmlns:p14="http://schemas.microsoft.com/office/powerpoint/2010/main" val="1288353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D18F35-F10F-4CE6-8841-554D9F16092C}" type="datetimeFigureOut">
              <a:rPr lang="en-US" smtClean="0"/>
              <a:t>3/22/2021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F5D0BC-32AD-441E-9959-2148D0531A04}" type="slidenum">
              <a:rPr lang="en-US" smtClean="0"/>
              <a:t>‹#›</a:t>
            </a:fld>
            <a:endParaRPr lang="en-US"/>
          </a:p>
        </p:txBody>
      </p:sp>
    </p:spTree>
    <p:extLst>
      <p:ext uri="{BB962C8B-B14F-4D97-AF65-F5344CB8AC3E}">
        <p14:creationId xmlns:p14="http://schemas.microsoft.com/office/powerpoint/2010/main" val="1385137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6ED18F35-F10F-4CE6-8841-554D9F16092C}" type="datetimeFigureOut">
              <a:rPr lang="en-US" smtClean="0"/>
              <a:t>3/22/2021</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57F5D0BC-32AD-441E-9959-2148D0531A04}" type="slidenum">
              <a:rPr lang="en-US" smtClean="0"/>
              <a:t>‹#›</a:t>
            </a:fld>
            <a:endParaRPr lang="en-US"/>
          </a:p>
        </p:txBody>
      </p:sp>
    </p:spTree>
    <p:extLst>
      <p:ext uri="{BB962C8B-B14F-4D97-AF65-F5344CB8AC3E}">
        <p14:creationId xmlns:p14="http://schemas.microsoft.com/office/powerpoint/2010/main" val="257594278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6000" b="1" u="sng" dirty="0" smtClean="0"/>
              <a:t>HUMAN COMPUTER INTERACTION.</a:t>
            </a:r>
            <a:endParaRPr lang="en-US" sz="6000" b="1" u="sng" dirty="0"/>
          </a:p>
        </p:txBody>
      </p:sp>
      <p:sp>
        <p:nvSpPr>
          <p:cNvPr id="3" name="Subtitle 2"/>
          <p:cNvSpPr>
            <a:spLocks noGrp="1"/>
          </p:cNvSpPr>
          <p:nvPr>
            <p:ph type="subTitle" idx="1"/>
          </p:nvPr>
        </p:nvSpPr>
        <p:spPr/>
        <p:txBody>
          <a:bodyPr/>
          <a:lstStyle/>
          <a:p>
            <a:pPr algn="ctr"/>
            <a:r>
              <a:rPr lang="en-US" b="1" i="1" dirty="0" smtClean="0"/>
              <a:t>IN CLASS ACTIVITY.</a:t>
            </a:r>
            <a:endParaRPr lang="en-US" b="1" i="1" dirty="0"/>
          </a:p>
        </p:txBody>
      </p:sp>
    </p:spTree>
    <p:extLst>
      <p:ext uri="{BB962C8B-B14F-4D97-AF65-F5344CB8AC3E}">
        <p14:creationId xmlns:p14="http://schemas.microsoft.com/office/powerpoint/2010/main" val="4216867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38422956"/>
              </p:ext>
            </p:extLst>
          </p:nvPr>
        </p:nvGraphicFramePr>
        <p:xfrm>
          <a:off x="684213" y="685800"/>
          <a:ext cx="8534400" cy="2595880"/>
        </p:xfrm>
        <a:graphic>
          <a:graphicData uri="http://schemas.openxmlformats.org/drawingml/2006/table">
            <a:tbl>
              <a:tblPr firstRow="1" bandRow="1">
                <a:tableStyleId>{5C22544A-7EE6-4342-B048-85BDC9FD1C3A}</a:tableStyleId>
              </a:tblPr>
              <a:tblGrid>
                <a:gridCol w="4267200"/>
                <a:gridCol w="4267200"/>
              </a:tblGrid>
              <a:tr h="370840">
                <a:tc>
                  <a:txBody>
                    <a:bodyPr/>
                    <a:lstStyle/>
                    <a:p>
                      <a:r>
                        <a:rPr lang="en-US" dirty="0" smtClean="0"/>
                        <a:t>Plymouth ID</a:t>
                      </a:r>
                      <a:endParaRPr lang="en-US" dirty="0"/>
                    </a:p>
                  </a:txBody>
                  <a:tcPr/>
                </a:tc>
                <a:tc>
                  <a:txBody>
                    <a:bodyPr/>
                    <a:lstStyle/>
                    <a:p>
                      <a:r>
                        <a:rPr lang="en-US" dirty="0" smtClean="0"/>
                        <a:t>Plymouth Name</a:t>
                      </a:r>
                      <a:endParaRPr lang="en-US" dirty="0"/>
                    </a:p>
                  </a:txBody>
                  <a:tcPr/>
                </a:tc>
              </a:tr>
              <a:tr h="370840">
                <a:tc>
                  <a:txBody>
                    <a:bodyPr/>
                    <a:lstStyle/>
                    <a:p>
                      <a:r>
                        <a:rPr lang="en-US" dirty="0" smtClean="0"/>
                        <a:t>10707375</a:t>
                      </a:r>
                      <a:endParaRPr lang="en-US" dirty="0"/>
                    </a:p>
                  </a:txBody>
                  <a:tcPr/>
                </a:tc>
                <a:tc>
                  <a:txBody>
                    <a:bodyPr/>
                    <a:lstStyle/>
                    <a:p>
                      <a:r>
                        <a:rPr lang="en-US" dirty="0" err="1" smtClean="0"/>
                        <a:t>Balage</a:t>
                      </a:r>
                      <a:r>
                        <a:rPr lang="en-US" dirty="0" smtClean="0"/>
                        <a:t> Silva</a:t>
                      </a:r>
                      <a:endParaRPr lang="en-US" dirty="0"/>
                    </a:p>
                  </a:txBody>
                  <a:tcPr/>
                </a:tc>
              </a:tr>
              <a:tr h="370840">
                <a:tc>
                  <a:txBody>
                    <a:bodyPr/>
                    <a:lstStyle/>
                    <a:p>
                      <a:r>
                        <a:rPr lang="en-US" dirty="0" smtClean="0"/>
                        <a:t>10707362</a:t>
                      </a:r>
                      <a:endParaRPr lang="en-US" dirty="0"/>
                    </a:p>
                  </a:txBody>
                  <a:tcPr/>
                </a:tc>
                <a:tc>
                  <a:txBody>
                    <a:bodyPr/>
                    <a:lstStyle/>
                    <a:p>
                      <a:r>
                        <a:rPr lang="en-US" dirty="0" err="1" smtClean="0"/>
                        <a:t>Saunda</a:t>
                      </a:r>
                      <a:r>
                        <a:rPr lang="en-US" dirty="0" smtClean="0"/>
                        <a:t> </a:t>
                      </a:r>
                      <a:r>
                        <a:rPr lang="en-US" dirty="0" err="1" smtClean="0"/>
                        <a:t>Sanjula</a:t>
                      </a:r>
                      <a:r>
                        <a:rPr lang="en-US" dirty="0" smtClean="0"/>
                        <a:t>.</a:t>
                      </a:r>
                      <a:endParaRPr lang="en-US" dirty="0"/>
                    </a:p>
                  </a:txBody>
                  <a:tcPr/>
                </a:tc>
              </a:tr>
              <a:tr h="370840">
                <a:tc>
                  <a:txBody>
                    <a:bodyPr/>
                    <a:lstStyle/>
                    <a:p>
                      <a:r>
                        <a:rPr lang="en-US" dirty="0" smtClean="0"/>
                        <a:t>10707193</a:t>
                      </a:r>
                      <a:endParaRPr lang="en-US" dirty="0"/>
                    </a:p>
                  </a:txBody>
                  <a:tcPr/>
                </a:tc>
                <a:tc>
                  <a:txBody>
                    <a:bodyPr/>
                    <a:lstStyle/>
                    <a:p>
                      <a:r>
                        <a:rPr lang="en-US" dirty="0" err="1" smtClean="0"/>
                        <a:t>Ruhunu</a:t>
                      </a:r>
                      <a:r>
                        <a:rPr lang="en-US" dirty="0" smtClean="0"/>
                        <a:t> Fernando.</a:t>
                      </a:r>
                      <a:endParaRPr lang="en-US" dirty="0"/>
                    </a:p>
                  </a:txBody>
                  <a:tcPr/>
                </a:tc>
              </a:tr>
              <a:tr h="370840">
                <a:tc>
                  <a:txBody>
                    <a:bodyPr/>
                    <a:lstStyle/>
                    <a:p>
                      <a:r>
                        <a:rPr lang="en-US" dirty="0" smtClean="0"/>
                        <a:t>10707202</a:t>
                      </a:r>
                      <a:endParaRPr lang="en-US" dirty="0"/>
                    </a:p>
                  </a:txBody>
                  <a:tcPr/>
                </a:tc>
                <a:tc>
                  <a:txBody>
                    <a:bodyPr/>
                    <a:lstStyle/>
                    <a:p>
                      <a:r>
                        <a:rPr lang="en-US" dirty="0" err="1" smtClean="0"/>
                        <a:t>Sasindu</a:t>
                      </a:r>
                      <a:r>
                        <a:rPr lang="en-US" dirty="0" smtClean="0"/>
                        <a:t> </a:t>
                      </a:r>
                      <a:r>
                        <a:rPr lang="en-US" dirty="0" err="1" smtClean="0"/>
                        <a:t>Gamage</a:t>
                      </a:r>
                      <a:r>
                        <a:rPr lang="en-US" dirty="0" smtClean="0"/>
                        <a:t>.</a:t>
                      </a:r>
                      <a:endParaRPr lang="en-US" dirty="0"/>
                    </a:p>
                  </a:txBody>
                  <a:tcPr/>
                </a:tc>
              </a:tr>
              <a:tr h="370840">
                <a:tc>
                  <a:txBody>
                    <a:bodyPr/>
                    <a:lstStyle/>
                    <a:p>
                      <a:r>
                        <a:rPr lang="en-US" dirty="0" smtClean="0"/>
                        <a:t>10707428</a:t>
                      </a:r>
                      <a:endParaRPr lang="en-US" dirty="0"/>
                    </a:p>
                  </a:txBody>
                  <a:tcPr/>
                </a:tc>
                <a:tc>
                  <a:txBody>
                    <a:bodyPr/>
                    <a:lstStyle/>
                    <a:p>
                      <a:r>
                        <a:rPr lang="en-US" dirty="0" smtClean="0"/>
                        <a:t>Ran </a:t>
                      </a:r>
                      <a:r>
                        <a:rPr lang="en-US" dirty="0" err="1" smtClean="0"/>
                        <a:t>Yasiru</a:t>
                      </a:r>
                      <a:r>
                        <a:rPr lang="en-US" dirty="0" smtClean="0"/>
                        <a:t>.</a:t>
                      </a:r>
                      <a:endParaRPr lang="en-US" dirty="0"/>
                    </a:p>
                  </a:txBody>
                  <a:tcPr/>
                </a:tc>
              </a:tr>
              <a:tr h="370840">
                <a:tc>
                  <a:txBody>
                    <a:bodyPr/>
                    <a:lstStyle/>
                    <a:p>
                      <a:r>
                        <a:rPr lang="en-US" dirty="0" smtClean="0"/>
                        <a:t>10707297</a:t>
                      </a:r>
                      <a:endParaRPr lang="en-US" dirty="0"/>
                    </a:p>
                  </a:txBody>
                  <a:tcPr/>
                </a:tc>
                <a:tc>
                  <a:txBody>
                    <a:bodyPr/>
                    <a:lstStyle/>
                    <a:p>
                      <a:r>
                        <a:rPr lang="en-US" dirty="0" err="1" smtClean="0"/>
                        <a:t>Godalla</a:t>
                      </a:r>
                      <a:r>
                        <a:rPr lang="en-US" dirty="0" smtClean="0"/>
                        <a:t> </a:t>
                      </a:r>
                      <a:r>
                        <a:rPr lang="en-US" dirty="0" err="1" smtClean="0"/>
                        <a:t>Pathirana</a:t>
                      </a:r>
                      <a:r>
                        <a:rPr lang="en-US" dirty="0" smtClean="0"/>
                        <a:t>.</a:t>
                      </a:r>
                      <a:endParaRPr lang="en-US" dirty="0"/>
                    </a:p>
                  </a:txBody>
                  <a:tcPr/>
                </a:tc>
              </a:tr>
            </a:tbl>
          </a:graphicData>
        </a:graphic>
      </p:graphicFrame>
    </p:spTree>
    <p:extLst>
      <p:ext uri="{BB962C8B-B14F-4D97-AF65-F5344CB8AC3E}">
        <p14:creationId xmlns:p14="http://schemas.microsoft.com/office/powerpoint/2010/main" val="1250181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C:\Users\User\Downloads\thank-you-message-for-him.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93913" y="883444"/>
            <a:ext cx="5715000" cy="3219450"/>
          </a:xfrm>
          <a:prstGeom prst="rect">
            <a:avLst/>
          </a:prstGeom>
          <a:noFill/>
          <a:ln>
            <a:noFill/>
          </a:ln>
        </p:spPr>
      </p:pic>
    </p:spTree>
    <p:extLst>
      <p:ext uri="{BB962C8B-B14F-4D97-AF65-F5344CB8AC3E}">
        <p14:creationId xmlns:p14="http://schemas.microsoft.com/office/powerpoint/2010/main" val="657305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0"/>
            <a:ext cx="8534400" cy="5263444"/>
          </a:xfrm>
        </p:spPr>
        <p:txBody>
          <a:bodyPr>
            <a:normAutofit/>
          </a:bodyPr>
          <a:lstStyle/>
          <a:p>
            <a:pPr marL="0" indent="0" algn="ctr">
              <a:buNone/>
            </a:pPr>
            <a:r>
              <a:rPr lang="en-US" sz="4800" b="1" dirty="0" smtClean="0"/>
              <a:t>NORMAN’S 7 PRINCIPLES.</a:t>
            </a:r>
            <a:endParaRPr lang="en-US" sz="4800" b="1" dirty="0"/>
          </a:p>
        </p:txBody>
      </p:sp>
    </p:spTree>
    <p:extLst>
      <p:ext uri="{BB962C8B-B14F-4D97-AF65-F5344CB8AC3E}">
        <p14:creationId xmlns:p14="http://schemas.microsoft.com/office/powerpoint/2010/main" val="1428952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1"/>
            <a:ext cx="8534400" cy="3801531"/>
          </a:xfrm>
        </p:spPr>
        <p:txBody>
          <a:bodyPr>
            <a:normAutofit lnSpcReduction="10000"/>
          </a:bodyPr>
          <a:lstStyle/>
          <a:p>
            <a:pPr marL="0" indent="0">
              <a:buNone/>
            </a:pPr>
            <a:r>
              <a:rPr lang="en-US" dirty="0" smtClean="0"/>
              <a:t>1.Use both knowledge in the world and knowledge In the head.</a:t>
            </a:r>
          </a:p>
          <a:p>
            <a:pPr>
              <a:buFont typeface="Wingdings" panose="05000000000000000000" pitchFamily="2" charset="2"/>
              <a:buChar char="v"/>
            </a:pPr>
            <a:r>
              <a:rPr lang="en-US" dirty="0" smtClean="0"/>
              <a:t>People work better when the knowledge they need to do a task is available externally – either explicitly or through the constraints imposed by the environment. But experts also need to be able internalize regular tasks to increase their efficiency.</a:t>
            </a:r>
          </a:p>
          <a:p>
            <a:pPr>
              <a:buFont typeface="Wingdings" panose="05000000000000000000" pitchFamily="2" charset="2"/>
              <a:buChar char="v"/>
            </a:pPr>
            <a:r>
              <a:rPr lang="en-US" dirty="0" smtClean="0"/>
              <a:t>Different key board styles present.</a:t>
            </a:r>
          </a:p>
          <a:p>
            <a:pPr>
              <a:buFont typeface="Wingdings" panose="05000000000000000000" pitchFamily="2" charset="2"/>
              <a:buChar char="v"/>
            </a:pPr>
            <a:r>
              <a:rPr lang="en-US" dirty="0" smtClean="0"/>
              <a:t>Example:</a:t>
            </a:r>
          </a:p>
          <a:p>
            <a:pPr>
              <a:buFont typeface="Courier New" panose="02070309020205020404" pitchFamily="49" charset="0"/>
              <a:buChar char="o"/>
            </a:pPr>
            <a:r>
              <a:rPr lang="en-US" dirty="0" smtClean="0"/>
              <a:t>1100 Mobile phone keyboard vs. Touch screen keyboards available.</a:t>
            </a:r>
          </a:p>
          <a:p>
            <a:pPr>
              <a:buFont typeface="Courier New" panose="02070309020205020404" pitchFamily="49" charset="0"/>
              <a:buChar char="o"/>
            </a:pPr>
            <a:r>
              <a:rPr lang="en-US" dirty="0" smtClean="0"/>
              <a:t>Letters on a keyboard vs. knowledge of touch typist.</a:t>
            </a:r>
          </a:p>
        </p:txBody>
      </p:sp>
      <p:sp>
        <p:nvSpPr>
          <p:cNvPr id="4" name="Title 3"/>
          <p:cNvSpPr>
            <a:spLocks noGrp="1"/>
          </p:cNvSpPr>
          <p:nvPr>
            <p:ph type="title"/>
          </p:nvPr>
        </p:nvSpPr>
        <p:spPr>
          <a:xfrm>
            <a:off x="684212" y="4487332"/>
            <a:ext cx="11586810" cy="1507067"/>
          </a:xfrm>
        </p:spPr>
        <p:txBody>
          <a:bodyPr/>
          <a:lstStyle/>
          <a:p>
            <a:r>
              <a:rPr lang="en-US" dirty="0" smtClean="0"/>
              <a:t>                                                           </a:t>
            </a: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1920" y="4599047"/>
            <a:ext cx="4755736" cy="193722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91928" y="2096668"/>
            <a:ext cx="2317904" cy="2237460"/>
          </a:xfrm>
          <a:prstGeom prst="rect">
            <a:avLst/>
          </a:prstGeom>
        </p:spPr>
      </p:pic>
    </p:spTree>
    <p:extLst>
      <p:ext uri="{BB962C8B-B14F-4D97-AF65-F5344CB8AC3E}">
        <p14:creationId xmlns:p14="http://schemas.microsoft.com/office/powerpoint/2010/main" val="2987711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r>
              <a:rPr lang="en-US" dirty="0" smtClean="0"/>
              <a:t>2.Simlify the structure of tasks.</a:t>
            </a:r>
          </a:p>
          <a:p>
            <a:pPr>
              <a:buFont typeface="Wingdings" panose="05000000000000000000" pitchFamily="2" charset="2"/>
              <a:buChar char="v"/>
            </a:pPr>
            <a:r>
              <a:rPr lang="en-US" dirty="0" smtClean="0"/>
              <a:t>Tasks need to be simple in order to avoid complex problem solving and excessive memory load.</a:t>
            </a:r>
          </a:p>
          <a:p>
            <a:pPr>
              <a:buFont typeface="Wingdings" panose="05000000000000000000" pitchFamily="2" charset="2"/>
              <a:buChar char="v"/>
            </a:pPr>
            <a:r>
              <a:rPr lang="en-US" dirty="0" smtClean="0"/>
              <a:t>Example:</a:t>
            </a:r>
          </a:p>
          <a:p>
            <a:pPr>
              <a:buFont typeface="Courier New" panose="02070309020205020404" pitchFamily="49" charset="0"/>
              <a:buChar char="o"/>
            </a:pPr>
            <a:r>
              <a:rPr lang="en-US" dirty="0" smtClean="0"/>
              <a:t>Breakdown into simpler structure or automate.</a:t>
            </a:r>
          </a:p>
          <a:p>
            <a:pPr>
              <a:buFont typeface="Courier New" panose="02070309020205020404" pitchFamily="49" charset="0"/>
              <a:buChar char="o"/>
            </a:pPr>
            <a:r>
              <a:rPr lang="en-US" dirty="0" smtClean="0"/>
              <a:t>Wide vs. deep structure.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05446" y="3217496"/>
            <a:ext cx="2971801" cy="2971801"/>
          </a:xfrm>
          <a:prstGeom prst="rect">
            <a:avLst/>
          </a:prstGeom>
        </p:spPr>
      </p:pic>
    </p:spTree>
    <p:extLst>
      <p:ext uri="{BB962C8B-B14F-4D97-AF65-F5344CB8AC3E}">
        <p14:creationId xmlns:p14="http://schemas.microsoft.com/office/powerpoint/2010/main" val="4113843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3.Make things visible: bridge the gulfs of Execution and Evaluation.</a:t>
            </a:r>
            <a:endParaRPr lang="en-US" dirty="0"/>
          </a:p>
          <a:p>
            <a:pPr>
              <a:buFont typeface="Wingdings" panose="05000000000000000000" pitchFamily="2" charset="2"/>
              <a:buChar char="v"/>
            </a:pPr>
            <a:r>
              <a:rPr lang="en-US" dirty="0" smtClean="0"/>
              <a:t>The interface should make clear what the system can do and how this is achieved, and should enable the user to see clearly the effect of their actions on the system.</a:t>
            </a:r>
          </a:p>
          <a:p>
            <a:pPr>
              <a:buFont typeface="Wingdings" panose="05000000000000000000" pitchFamily="2" charset="2"/>
              <a:buChar char="v"/>
            </a:pPr>
            <a:r>
              <a:rPr lang="en-US" dirty="0" smtClean="0"/>
              <a:t>The expectations and the availability of information specifying the state of the world (or an artifact) and how me may change it.</a:t>
            </a:r>
          </a:p>
          <a:p>
            <a:pPr>
              <a:buFont typeface="Wingdings" panose="05000000000000000000" pitchFamily="2" charset="2"/>
              <a:buChar char="v"/>
            </a:pPr>
            <a:r>
              <a:rPr lang="en-US" dirty="0" smtClean="0"/>
              <a:t>Example:</a:t>
            </a:r>
          </a:p>
          <a:p>
            <a:pPr>
              <a:buFont typeface="Courier New" panose="02070309020205020404" pitchFamily="49" charset="0"/>
              <a:buChar char="o"/>
            </a:pPr>
            <a:r>
              <a:rPr lang="en-US" dirty="0" smtClean="0"/>
              <a:t>When an application has a spinning wheel to show a “loading” state after the user performs an action.</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706" y="4726956"/>
            <a:ext cx="3581854" cy="1871807"/>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9689" y="4266296"/>
            <a:ext cx="4657456" cy="1879242"/>
          </a:xfrm>
          <a:prstGeom prst="rect">
            <a:avLst/>
          </a:prstGeom>
        </p:spPr>
      </p:pic>
    </p:spTree>
    <p:extLst>
      <p:ext uri="{BB962C8B-B14F-4D97-AF65-F5344CB8AC3E}">
        <p14:creationId xmlns:p14="http://schemas.microsoft.com/office/powerpoint/2010/main" val="4237491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r>
              <a:rPr lang="en-US" dirty="0" smtClean="0"/>
              <a:t>4.Get the mappings right.</a:t>
            </a:r>
          </a:p>
          <a:p>
            <a:pPr>
              <a:buFont typeface="Wingdings" panose="05000000000000000000" pitchFamily="2" charset="2"/>
              <a:buChar char="v"/>
            </a:pPr>
            <a:r>
              <a:rPr lang="en-US" dirty="0" smtClean="0"/>
              <a:t>User intentions should map clearly onto system controls. User actions should map clearly onto system events. So it should be clear what does what and by how much. Controls, sliders and dials should reflect the task – so a small movement has a small effect and a large movement a large effect.</a:t>
            </a:r>
          </a:p>
          <a:p>
            <a:pPr>
              <a:buFont typeface="Wingdings" panose="05000000000000000000" pitchFamily="2" charset="2"/>
              <a:buChar char="v"/>
            </a:pPr>
            <a:r>
              <a:rPr lang="en-US" dirty="0" smtClean="0"/>
              <a:t>Example: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5153" y="3584461"/>
            <a:ext cx="5434755" cy="2681145"/>
          </a:xfrm>
          <a:prstGeom prst="rect">
            <a:avLst/>
          </a:prstGeom>
        </p:spPr>
      </p:pic>
    </p:spTree>
    <p:extLst>
      <p:ext uri="{BB962C8B-B14F-4D97-AF65-F5344CB8AC3E}">
        <p14:creationId xmlns:p14="http://schemas.microsoft.com/office/powerpoint/2010/main" val="2986830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5.Exploit the power of constraints, both natural and artificial.</a:t>
            </a:r>
          </a:p>
          <a:p>
            <a:pPr>
              <a:buFont typeface="Wingdings" panose="05000000000000000000" pitchFamily="2" charset="2"/>
              <a:buChar char="v"/>
            </a:pPr>
            <a:r>
              <a:rPr lang="en-US" dirty="0" smtClean="0"/>
              <a:t>Information overload.</a:t>
            </a:r>
          </a:p>
          <a:p>
            <a:pPr>
              <a:buFont typeface="Courier New" panose="02070309020205020404" pitchFamily="49" charset="0"/>
              <a:buChar char="o"/>
            </a:pPr>
            <a:r>
              <a:rPr lang="en-US" dirty="0" smtClean="0"/>
              <a:t>Long forms.</a:t>
            </a:r>
          </a:p>
          <a:p>
            <a:pPr>
              <a:buFont typeface="Courier New" panose="02070309020205020404" pitchFamily="49" charset="0"/>
              <a:buChar char="o"/>
            </a:pPr>
            <a:r>
              <a:rPr lang="en-US" dirty="0" smtClean="0"/>
              <a:t>Complicated layouts.</a:t>
            </a:r>
          </a:p>
          <a:p>
            <a:pPr>
              <a:buFont typeface="Courier New" panose="02070309020205020404" pitchFamily="49" charset="0"/>
              <a:buChar char="o"/>
            </a:pPr>
            <a:r>
              <a:rPr lang="en-US" dirty="0" smtClean="0"/>
              <a:t>Heavily written descriptions.</a:t>
            </a:r>
          </a:p>
          <a:p>
            <a:pPr>
              <a:buFont typeface="Wingdings" panose="05000000000000000000" pitchFamily="2" charset="2"/>
              <a:buChar char="v"/>
            </a:pPr>
            <a:r>
              <a:rPr lang="en-US" dirty="0" smtClean="0"/>
              <a:t>Limiting the range of interaction possibilities for the user to simplify the interface and guide the user to the appropriate next action.</a:t>
            </a:r>
          </a:p>
          <a:p>
            <a:pPr>
              <a:buFont typeface="Wingdings" panose="05000000000000000000" pitchFamily="2" charset="2"/>
              <a:buChar char="v"/>
            </a:pPr>
            <a:r>
              <a:rPr lang="en-US" dirty="0" smtClean="0"/>
              <a:t>Example:</a:t>
            </a:r>
          </a:p>
          <a:p>
            <a:pPr>
              <a:buFont typeface="Courier New" panose="02070309020205020404" pitchFamily="49" charset="0"/>
              <a:buChar char="o"/>
            </a:pPr>
            <a:r>
              <a:rPr lang="en-US" dirty="0" smtClean="0"/>
              <a:t>Avoid entering dashes, dots in dates, constraints in date time formats.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8373" y="4500080"/>
            <a:ext cx="6859914" cy="2217555"/>
          </a:xfrm>
          <a:prstGeom prst="rect">
            <a:avLst/>
          </a:prstGeom>
        </p:spPr>
      </p:pic>
    </p:spTree>
    <p:extLst>
      <p:ext uri="{BB962C8B-B14F-4D97-AF65-F5344CB8AC3E}">
        <p14:creationId xmlns:p14="http://schemas.microsoft.com/office/powerpoint/2010/main" val="1623452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r>
              <a:rPr lang="en-US" dirty="0" smtClean="0"/>
              <a:t>6.Design for error.</a:t>
            </a:r>
            <a:endParaRPr lang="en-US" dirty="0"/>
          </a:p>
          <a:p>
            <a:pPr>
              <a:buFont typeface="Wingdings" panose="05000000000000000000" pitchFamily="2" charset="2"/>
              <a:buChar char="v"/>
            </a:pPr>
            <a:r>
              <a:rPr lang="en-US" dirty="0" smtClean="0"/>
              <a:t>To error is human, so anticipate the errors the user could make and design recovery into the system.</a:t>
            </a:r>
          </a:p>
          <a:p>
            <a:pPr>
              <a:buFont typeface="Wingdings" panose="05000000000000000000" pitchFamily="2" charset="2"/>
              <a:buChar char="v"/>
            </a:pPr>
            <a:r>
              <a:rPr lang="en-US" dirty="0" smtClean="0"/>
              <a:t>Example:</a:t>
            </a:r>
          </a:p>
          <a:p>
            <a:pPr>
              <a:buFont typeface="Courier New" panose="02070309020205020404" pitchFamily="49" charset="0"/>
              <a:buChar char="o"/>
            </a:pPr>
            <a:r>
              <a:rPr lang="en-US" dirty="0" smtClean="0"/>
              <a:t>Make undo easier.</a:t>
            </a:r>
          </a:p>
          <a:p>
            <a:pPr>
              <a:buFont typeface="Courier New" panose="02070309020205020404" pitchFamily="49" charset="0"/>
              <a:buChar char="o"/>
            </a:pPr>
            <a:r>
              <a:rPr lang="en-US" dirty="0" smtClean="0"/>
              <a:t>Predefined format for inputs.</a:t>
            </a:r>
          </a:p>
          <a:p>
            <a:pPr>
              <a:buFont typeface="Courier New" panose="02070309020205020404" pitchFamily="49" charset="0"/>
              <a:buChar char="o"/>
            </a:pPr>
            <a:r>
              <a:rPr lang="en-US" dirty="0" smtClean="0"/>
              <a:t>Make it simple and convenient for users to correct invalid inputs.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340" y="4487332"/>
            <a:ext cx="3660451" cy="219927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0167" y="4487332"/>
            <a:ext cx="4005055" cy="210767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65436" y="4487332"/>
            <a:ext cx="3307224" cy="2116225"/>
          </a:xfrm>
          <a:prstGeom prst="rect">
            <a:avLst/>
          </a:prstGeom>
        </p:spPr>
      </p:pic>
    </p:spTree>
    <p:extLst>
      <p:ext uri="{BB962C8B-B14F-4D97-AF65-F5344CB8AC3E}">
        <p14:creationId xmlns:p14="http://schemas.microsoft.com/office/powerpoint/2010/main" val="2805972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r>
              <a:rPr lang="en-US" dirty="0" smtClean="0"/>
              <a:t>7.When all else fails, standardize.</a:t>
            </a:r>
          </a:p>
          <a:p>
            <a:pPr>
              <a:buFont typeface="Wingdings" panose="05000000000000000000" pitchFamily="2" charset="2"/>
              <a:buChar char="v"/>
            </a:pPr>
            <a:r>
              <a:rPr lang="en-US" dirty="0" smtClean="0"/>
              <a:t>Key controls are standardized.</a:t>
            </a:r>
          </a:p>
          <a:p>
            <a:pPr>
              <a:buFont typeface="Wingdings" panose="05000000000000000000" pitchFamily="2" charset="2"/>
              <a:buChar char="v"/>
            </a:pPr>
            <a:r>
              <a:rPr lang="en-US" dirty="0" smtClean="0"/>
              <a:t>By leveraging consistent elements through your entire experience, you make your experience for easier to use.</a:t>
            </a:r>
          </a:p>
          <a:p>
            <a:pPr>
              <a:buFont typeface="Wingdings" panose="05000000000000000000" pitchFamily="2" charset="2"/>
              <a:buChar char="v"/>
            </a:pPr>
            <a:r>
              <a:rPr lang="en-US" dirty="0" smtClean="0"/>
              <a:t>Example:</a:t>
            </a:r>
          </a:p>
          <a:p>
            <a:pPr>
              <a:buFont typeface="Courier New" panose="02070309020205020404" pitchFamily="49" charset="0"/>
              <a:buChar char="o"/>
            </a:pPr>
            <a:r>
              <a:rPr lang="en-US" dirty="0" smtClean="0"/>
              <a:t>Poor consistency.</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6490" y="3341050"/>
            <a:ext cx="5935054" cy="3145579"/>
          </a:xfrm>
          <a:prstGeom prst="rect">
            <a:avLst/>
          </a:prstGeom>
        </p:spPr>
      </p:pic>
    </p:spTree>
    <p:extLst>
      <p:ext uri="{BB962C8B-B14F-4D97-AF65-F5344CB8AC3E}">
        <p14:creationId xmlns:p14="http://schemas.microsoft.com/office/powerpoint/2010/main" val="1694186908"/>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750</TotalTime>
  <Words>464</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Century Gothic</vt:lpstr>
      <vt:lpstr>Courier New</vt:lpstr>
      <vt:lpstr>Wingdings</vt:lpstr>
      <vt:lpstr>Wingdings 3</vt:lpstr>
      <vt:lpstr>Slice</vt:lpstr>
      <vt:lpstr>HUMAN COMPUTER INTERACTION.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19</cp:revision>
  <dcterms:created xsi:type="dcterms:W3CDTF">2021-03-22T17:52:05Z</dcterms:created>
  <dcterms:modified xsi:type="dcterms:W3CDTF">2021-03-23T06:22:24Z</dcterms:modified>
</cp:coreProperties>
</file>