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62" r:id="rId6"/>
    <p:sldId id="263" r:id="rId7"/>
    <p:sldId id="284" r:id="rId8"/>
    <p:sldId id="264" r:id="rId9"/>
    <p:sldId id="265" r:id="rId10"/>
    <p:sldId id="285" r:id="rId11"/>
    <p:sldId id="286" r:id="rId12"/>
    <p:sldId id="266" r:id="rId13"/>
    <p:sldId id="267" r:id="rId14"/>
    <p:sldId id="268" r:id="rId15"/>
    <p:sldId id="283" r:id="rId16"/>
    <p:sldId id="269" r:id="rId17"/>
    <p:sldId id="270" r:id="rId18"/>
    <p:sldId id="276" r:id="rId19"/>
    <p:sldId id="277" r:id="rId20"/>
    <p:sldId id="273" r:id="rId21"/>
    <p:sldId id="280" r:id="rId22"/>
    <p:sldId id="271" r:id="rId23"/>
    <p:sldId id="272" r:id="rId24"/>
    <p:sldId id="281" r:id="rId25"/>
    <p:sldId id="260" r:id="rId26"/>
    <p:sldId id="261"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202"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t>‹#›</a:t>
            </a:fld>
            <a:endParaRPr lang="en-US"/>
          </a:p>
        </p:txBody>
      </p:sp>
    </p:spTree>
    <p:extLst>
      <p:ext uri="{BB962C8B-B14F-4D97-AF65-F5344CB8AC3E}">
        <p14:creationId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25</a:t>
            </a:fld>
            <a:endParaRPr lang="en-US"/>
          </a:p>
        </p:txBody>
      </p:sp>
    </p:spTree>
    <p:extLst>
      <p:ext uri="{BB962C8B-B14F-4D97-AF65-F5344CB8AC3E}">
        <p14:creationId xmlns:p14="http://schemas.microsoft.com/office/powerpoint/2010/main" val="319203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ED38B126-F850-4970-96DD-0124EC76CD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latin typeface="AcanthusBlackSSi" panose="00000400000000000000" pitchFamily="2" charset="0"/>
              </a:rPr>
              <a:t>AGRICULTURE INFORMATION SYSTEM.</a:t>
            </a:r>
            <a:endParaRPr lang="en-US" sz="4000" dirty="0">
              <a:latin typeface="AcanthusBlackSSi" panose="00000400000000000000" pitchFamily="2" charset="0"/>
            </a:endParaRPr>
          </a:p>
        </p:txBody>
      </p:sp>
      <p:sp>
        <p:nvSpPr>
          <p:cNvPr id="3" name="Subtitle 2"/>
          <p:cNvSpPr>
            <a:spLocks noGrp="1"/>
          </p:cNvSpPr>
          <p:nvPr>
            <p:ph type="subTitle" idx="1"/>
          </p:nvPr>
        </p:nvSpPr>
        <p:spPr>
          <a:xfrm>
            <a:off x="1365195" y="1655520"/>
            <a:ext cx="7177135" cy="1374346"/>
          </a:xfrm>
        </p:spPr>
        <p:txBody>
          <a:bodyPr>
            <a:normAutofit fontScale="85000" lnSpcReduction="10000"/>
          </a:bodyPr>
          <a:lstStyle/>
          <a:p>
            <a:r>
              <a:rPr lang="en-US" sz="3200" b="1" dirty="0" smtClean="0">
                <a:latin typeface="Arial Black" panose="020B0A04020102020204" pitchFamily="34" charset="0"/>
              </a:rPr>
              <a:t>HUMAN COMPUTER INTERACTION.</a:t>
            </a:r>
          </a:p>
          <a:p>
            <a:r>
              <a:rPr lang="en-US" sz="3200" b="1" dirty="0">
                <a:latin typeface="Arial Black" panose="020B0A04020102020204" pitchFamily="34" charset="0"/>
              </a:rPr>
              <a:t>ISAD254SL</a:t>
            </a:r>
          </a:p>
          <a:p>
            <a:r>
              <a:rPr lang="en-US" sz="2400" dirty="0" smtClean="0">
                <a:solidFill>
                  <a:srgbClr val="00B050"/>
                </a:solidFill>
                <a:latin typeface="Broadway" panose="04040905080B02020502" pitchFamily="82" charset="0"/>
              </a:rPr>
              <a:t>GROUP NUMBER - 76</a:t>
            </a:r>
          </a:p>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My CART</a:t>
            </a:r>
            <a:r>
              <a:rPr lang="en-US" dirty="0">
                <a:latin typeface="Algerian" panose="04020705040A02060702" pitchFamily="82" charset="0"/>
              </a:rPr>
              <a:t>.</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350110"/>
            <a:ext cx="5497380" cy="3359510"/>
          </a:xfrm>
        </p:spPr>
      </p:pic>
      <p:sp>
        <p:nvSpPr>
          <p:cNvPr id="8" name="TextBox 7"/>
          <p:cNvSpPr txBox="1"/>
          <p:nvPr/>
        </p:nvSpPr>
        <p:spPr>
          <a:xfrm>
            <a:off x="5793640" y="1502815"/>
            <a:ext cx="2901395"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Purchased items can be viewed in the cart prototype user can see his bill using this.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28535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r>
              <a:rPr lang="en-US" dirty="0" smtClean="0">
                <a:latin typeface="Algerian" panose="04020705040A02060702" pitchFamily="82" charset="0"/>
              </a:rPr>
              <a:t>ADD PRODUCT.</a:t>
            </a:r>
            <a:endParaRPr lang="en-US" dirty="0">
              <a:latin typeface="Algerian" panose="04020705040A02060702" pitchFamily="82" charset="0"/>
            </a:endParaRPr>
          </a:p>
        </p:txBody>
      </p:sp>
      <p:pic>
        <p:nvPicPr>
          <p:cNvPr id="8"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555" y="1350110"/>
            <a:ext cx="5650085" cy="3512215"/>
          </a:xfrm>
        </p:spPr>
      </p:pic>
      <p:sp>
        <p:nvSpPr>
          <p:cNvPr id="9" name="TextBox 8"/>
          <p:cNvSpPr txBox="1"/>
          <p:nvPr/>
        </p:nvSpPr>
        <p:spPr>
          <a:xfrm>
            <a:off x="5946346" y="1655520"/>
            <a:ext cx="2748690" cy="224676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Farmers can add their products using this prototype only four fields are needed to be filled this user friendly.</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92207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latin typeface="Algerian" panose="04020705040A02060702" pitchFamily="82" charset="0"/>
              </a:rPr>
              <a:t>MESSAGE BOX - DRAFT.</a:t>
            </a:r>
            <a:br>
              <a:rPr lang="en-US" dirty="0">
                <a:latin typeface="Algerian" panose="04020705040A02060702" pitchFamily="82" charset="0"/>
              </a:rPr>
            </a:b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555" y="1350110"/>
            <a:ext cx="5344675" cy="3359510"/>
          </a:xfrm>
          <a:prstGeom prst="rect">
            <a:avLst/>
          </a:prstGeom>
        </p:spPr>
      </p:pic>
      <p:sp>
        <p:nvSpPr>
          <p:cNvPr id="6" name="TextBox 5"/>
          <p:cNvSpPr txBox="1"/>
          <p:nvPr/>
        </p:nvSpPr>
        <p:spPr>
          <a:xfrm>
            <a:off x="5640935" y="1655520"/>
            <a:ext cx="2901395" cy="1015663"/>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Unsent messages can be viewed using Draft.</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0905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Autofit/>
          </a:bodyPr>
          <a:lstStyle/>
          <a:p>
            <a:r>
              <a:rPr lang="en-US" dirty="0" smtClean="0">
                <a:latin typeface="Algerian" panose="04020705040A02060702" pitchFamily="82" charset="0"/>
              </a:rPr>
              <a:t>SELLER </a:t>
            </a:r>
            <a:r>
              <a:rPr lang="en-US" dirty="0" smtClean="0">
                <a:latin typeface="Algerian" panose="04020705040A02060702" pitchFamily="82" charset="0"/>
              </a:rPr>
              <a:t>BOARD – overview of last month.</a:t>
            </a:r>
            <a:endParaRPr lang="en-US" dirty="0">
              <a:latin typeface="Algerian" panose="04020705040A02060702" pitchFamily="82" charset="0"/>
            </a:endParaRPr>
          </a:p>
        </p:txBody>
      </p:sp>
      <p:pic>
        <p:nvPicPr>
          <p:cNvPr id="11"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4" y="1350110"/>
            <a:ext cx="5344675" cy="3512215"/>
          </a:xfrm>
        </p:spPr>
      </p:pic>
      <p:sp>
        <p:nvSpPr>
          <p:cNvPr id="12" name="TextBox 11"/>
          <p:cNvSpPr txBox="1"/>
          <p:nvPr/>
        </p:nvSpPr>
        <p:spPr>
          <a:xfrm>
            <a:off x="5640936" y="1655520"/>
            <a:ext cx="3054100" cy="132343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Using this farmer can gain an understanding about the monthly sales.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550524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anose="04020705040A02060702" pitchFamily="82" charset="0"/>
              </a:rPr>
              <a:t>Fruits.</a:t>
            </a:r>
            <a:endParaRPr lang="en-US" dirty="0">
              <a:latin typeface="Algerian" panose="04020705040A02060702" pitchFamily="82" charset="0"/>
            </a:endParaRPr>
          </a:p>
        </p:txBody>
      </p:sp>
      <p:pic>
        <p:nvPicPr>
          <p:cNvPr id="8"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350110"/>
            <a:ext cx="5802790" cy="3512215"/>
          </a:xfrm>
        </p:spPr>
      </p:pic>
      <p:sp>
        <p:nvSpPr>
          <p:cNvPr id="9" name="TextBox 8"/>
          <p:cNvSpPr txBox="1"/>
          <p:nvPr/>
        </p:nvSpPr>
        <p:spPr>
          <a:xfrm>
            <a:off x="6099050" y="1655520"/>
            <a:ext cx="2901395" cy="1938992"/>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Contains a navigation bar fruits which are to be sold can be viewed colors are used for fonts.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78540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lgerian" panose="04020705040A02060702" pitchFamily="82" charset="0"/>
              </a:rPr>
              <a:t>PAYMENTs.</a:t>
            </a:r>
            <a:endParaRPr lang="en-US" dirty="0"/>
          </a:p>
        </p:txBody>
      </p:sp>
      <p:pic>
        <p:nvPicPr>
          <p:cNvPr id="11"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502815"/>
            <a:ext cx="5802790" cy="3359509"/>
          </a:xfrm>
        </p:spPr>
      </p:pic>
      <p:sp>
        <p:nvSpPr>
          <p:cNvPr id="12" name="TextBox 11"/>
          <p:cNvSpPr txBox="1"/>
          <p:nvPr/>
        </p:nvSpPr>
        <p:spPr>
          <a:xfrm>
            <a:off x="6099050" y="1808225"/>
            <a:ext cx="2901395" cy="132343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This is a Payment method. It must be fill in card owner and card number.</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30117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lgerian" panose="04020705040A02060702" pitchFamily="82" charset="0"/>
              </a:rPr>
              <a:t>HOME </a:t>
            </a:r>
            <a:r>
              <a:rPr lang="en-US" dirty="0" smtClean="0">
                <a:latin typeface="Algerian" panose="04020705040A02060702" pitchFamily="82" charset="0"/>
              </a:rPr>
              <a:t>PAGE - fruits.</a:t>
            </a:r>
            <a:endParaRPr lang="en-US" dirty="0"/>
          </a:p>
        </p:txBody>
      </p:sp>
      <p:pic>
        <p:nvPicPr>
          <p:cNvPr id="6"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501438"/>
            <a:ext cx="6237531" cy="3206805"/>
          </a:xfrm>
        </p:spPr>
      </p:pic>
      <p:sp>
        <p:nvSpPr>
          <p:cNvPr id="8" name="TextBox 7"/>
          <p:cNvSpPr txBox="1"/>
          <p:nvPr/>
        </p:nvSpPr>
        <p:spPr>
          <a:xfrm>
            <a:off x="6404460" y="1502815"/>
            <a:ext cx="2595985" cy="2554545"/>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Fruits landing page has a navigation bar user can navigate through the site using this and can buy Fruits.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354260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lgerian" panose="04020705040A02060702" pitchFamily="82" charset="0"/>
              </a:rPr>
              <a:t>VEGETABLES</a:t>
            </a:r>
            <a:r>
              <a:rPr lang="en-US" dirty="0">
                <a:latin typeface="Algerian" panose="04020705040A02060702" pitchFamily="82" charset="0"/>
              </a:rPr>
              <a:t>.</a:t>
            </a:r>
            <a:endParaRPr lang="en-US" dirty="0"/>
          </a:p>
        </p:txBody>
      </p:sp>
      <p:pic>
        <p:nvPicPr>
          <p:cNvPr id="6"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350110"/>
            <a:ext cx="5344675" cy="3512215"/>
          </a:xfrm>
        </p:spPr>
      </p:pic>
      <p:sp>
        <p:nvSpPr>
          <p:cNvPr id="8" name="TextBox 7"/>
          <p:cNvSpPr txBox="1"/>
          <p:nvPr/>
        </p:nvSpPr>
        <p:spPr>
          <a:xfrm>
            <a:off x="5640936" y="1655520"/>
            <a:ext cx="3359510"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Contains a navigation bar vegetables which are to be sold can be viewed colors are used for fonts.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4047602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6" y="1502814"/>
            <a:ext cx="5955494" cy="3206805"/>
          </a:xfrm>
          <a:prstGeom prst="rect">
            <a:avLst/>
          </a:prstGeom>
        </p:spPr>
      </p:pic>
      <p:sp>
        <p:nvSpPr>
          <p:cNvPr id="3" name="TextBox 2"/>
          <p:cNvSpPr txBox="1"/>
          <p:nvPr/>
        </p:nvSpPr>
        <p:spPr>
          <a:xfrm>
            <a:off x="2739540" y="433880"/>
            <a:ext cx="6108200" cy="646331"/>
          </a:xfrm>
          <a:prstGeom prst="rect">
            <a:avLst/>
          </a:prstGeom>
          <a:noFill/>
        </p:spPr>
        <p:txBody>
          <a:bodyPr wrap="square" rtlCol="0">
            <a:spAutoFit/>
          </a:bodyPr>
          <a:lstStyle/>
          <a:p>
            <a:r>
              <a:rPr lang="en-US" sz="3600" dirty="0" smtClean="0">
                <a:solidFill>
                  <a:schemeClr val="accent6">
                    <a:lumMod val="75000"/>
                  </a:schemeClr>
                </a:solidFill>
                <a:latin typeface="Algerian" panose="04020705040A02060702" pitchFamily="82" charset="0"/>
              </a:rPr>
              <a:t>       MESSAGE BOX – START.</a:t>
            </a:r>
            <a:endParaRPr lang="en-US" sz="3600" dirty="0">
              <a:solidFill>
                <a:schemeClr val="accent6">
                  <a:lumMod val="75000"/>
                </a:schemeClr>
              </a:solidFill>
              <a:latin typeface="Algerian" panose="04020705040A02060702" pitchFamily="82" charset="0"/>
            </a:endParaRPr>
          </a:p>
        </p:txBody>
      </p:sp>
      <p:sp>
        <p:nvSpPr>
          <p:cNvPr id="4" name="TextBox 3"/>
          <p:cNvSpPr txBox="1"/>
          <p:nvPr/>
        </p:nvSpPr>
        <p:spPr>
          <a:xfrm>
            <a:off x="6251755" y="1808225"/>
            <a:ext cx="2748690"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Message box start is the page which will be displayed when using the message option.</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25698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6" y="1655520"/>
            <a:ext cx="5802790" cy="2595985"/>
          </a:xfrm>
          <a:prstGeom prst="rect">
            <a:avLst/>
          </a:prstGeom>
        </p:spPr>
      </p:pic>
      <p:sp>
        <p:nvSpPr>
          <p:cNvPr id="5" name="Rectangle 4"/>
          <p:cNvSpPr/>
          <p:nvPr/>
        </p:nvSpPr>
        <p:spPr>
          <a:xfrm>
            <a:off x="3350361" y="433880"/>
            <a:ext cx="5497380" cy="646331"/>
          </a:xfrm>
          <a:prstGeom prst="rect">
            <a:avLst/>
          </a:prstGeom>
        </p:spPr>
        <p:txBody>
          <a:bodyPr wrap="square">
            <a:spAutoFit/>
          </a:bodyPr>
          <a:lstStyle/>
          <a:p>
            <a:r>
              <a:rPr lang="en-US" sz="3600" dirty="0" smtClean="0">
                <a:solidFill>
                  <a:schemeClr val="accent6">
                    <a:lumMod val="75000"/>
                  </a:schemeClr>
                </a:solidFill>
                <a:latin typeface="Algerian" panose="04020705040A02060702" pitchFamily="82" charset="0"/>
              </a:rPr>
              <a:t>  MESSAGE </a:t>
            </a:r>
            <a:r>
              <a:rPr lang="en-US" sz="3600" dirty="0">
                <a:solidFill>
                  <a:schemeClr val="accent6">
                    <a:lumMod val="75000"/>
                  </a:schemeClr>
                </a:solidFill>
                <a:latin typeface="Algerian" panose="04020705040A02060702" pitchFamily="82" charset="0"/>
              </a:rPr>
              <a:t>BOX </a:t>
            </a:r>
            <a:r>
              <a:rPr lang="en-US" sz="3600" dirty="0" smtClean="0">
                <a:solidFill>
                  <a:schemeClr val="accent6">
                    <a:lumMod val="75000"/>
                  </a:schemeClr>
                </a:solidFill>
                <a:latin typeface="Algerian" panose="04020705040A02060702" pitchFamily="82" charset="0"/>
              </a:rPr>
              <a:t>– INBOX.</a:t>
            </a:r>
            <a:endParaRPr lang="en-US" sz="3600" dirty="0">
              <a:solidFill>
                <a:schemeClr val="accent6">
                  <a:lumMod val="75000"/>
                </a:schemeClr>
              </a:solidFill>
              <a:latin typeface="Algerian" panose="04020705040A02060702" pitchFamily="82" charset="0"/>
            </a:endParaRPr>
          </a:p>
        </p:txBody>
      </p:sp>
      <p:sp>
        <p:nvSpPr>
          <p:cNvPr id="2" name="TextBox 1"/>
          <p:cNvSpPr txBox="1"/>
          <p:nvPr/>
        </p:nvSpPr>
        <p:spPr>
          <a:xfrm>
            <a:off x="6099050" y="1808225"/>
            <a:ext cx="2901395"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Using this prototype user can view his inbox. Larger fonts were used.</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41994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1068935"/>
          </a:xfrm>
        </p:spPr>
        <p:txBody>
          <a:bodyPr>
            <a:noAutofit/>
          </a:bodyPr>
          <a:lstStyle/>
          <a:p>
            <a:r>
              <a:rPr lang="en-US" b="1" i="1" u="sng" dirty="0">
                <a:latin typeface="Algerian" panose="04020705040A02060702" pitchFamily="82" charset="0"/>
                <a:ea typeface="Calibri" panose="020F0502020204030204" pitchFamily="34" charset="0"/>
                <a:cs typeface="Times New Roman" panose="02020603050405020304" pitchFamily="18" charset="0"/>
              </a:rPr>
              <a:t>Acknowledgment.</a:t>
            </a:r>
            <a:r>
              <a:rPr lang="en-US" dirty="0">
                <a:latin typeface="Algerian" panose="04020705040A02060702" pitchFamily="82" charset="0"/>
                <a:ea typeface="Calibri" panose="020F0502020204030204" pitchFamily="34" charset="0"/>
                <a:cs typeface="Times New Roman" panose="02020603050405020304" pitchFamily="18" charset="0"/>
              </a:rPr>
              <a:t/>
            </a:r>
            <a:br>
              <a:rPr lang="en-US" dirty="0">
                <a:latin typeface="Algerian" panose="04020705040A02060702" pitchFamily="82"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Rectangle 3"/>
          <p:cNvSpPr/>
          <p:nvPr/>
        </p:nvSpPr>
        <p:spPr>
          <a:xfrm>
            <a:off x="2434129" y="1655519"/>
            <a:ext cx="6566315" cy="3043718"/>
          </a:xfrm>
          <a:prstGeom prst="rect">
            <a:avLst/>
          </a:prstGeom>
        </p:spPr>
        <p:txBody>
          <a:bodyPr wrap="square">
            <a:spAutoFit/>
          </a:bodyPr>
          <a:lstStyle/>
          <a:p>
            <a:pPr>
              <a:lnSpc>
                <a:spcPct val="107000"/>
              </a:lnSpc>
              <a:spcAft>
                <a:spcPts val="800"/>
              </a:spcAft>
              <a:tabLst>
                <a:tab pos="3733800" algn="l"/>
              </a:tabLst>
            </a:pPr>
            <a:r>
              <a:rPr lang="en-US" dirty="0" smtClean="0">
                <a:latin typeface="AcanthusBlackSSi" panose="00000400000000000000" pitchFamily="2" charset="0"/>
                <a:ea typeface="Calibri" panose="020F0502020204030204" pitchFamily="34" charset="0"/>
                <a:cs typeface="Times New Roman" panose="02020603050405020304" pitchFamily="18" charset="0"/>
              </a:rPr>
              <a:t>We </a:t>
            </a:r>
            <a:r>
              <a:rPr lang="en-US" dirty="0">
                <a:latin typeface="AcanthusBlackSSi" panose="00000400000000000000" pitchFamily="2" charset="0"/>
                <a:ea typeface="Calibri" panose="020F0502020204030204" pitchFamily="34" charset="0"/>
                <a:cs typeface="Times New Roman" panose="02020603050405020304" pitchFamily="18" charset="0"/>
              </a:rPr>
              <a:t>would like to express our special thanks and appreciation to Mrs. </a:t>
            </a:r>
            <a:r>
              <a:rPr lang="en-US" dirty="0" err="1">
                <a:latin typeface="AcanthusBlackSSi" panose="00000400000000000000" pitchFamily="2" charset="0"/>
                <a:ea typeface="Calibri" panose="020F0502020204030204" pitchFamily="34" charset="0"/>
                <a:cs typeface="Times New Roman" panose="02020603050405020304" pitchFamily="18" charset="0"/>
              </a:rPr>
              <a:t>Pavithra</a:t>
            </a:r>
            <a:r>
              <a:rPr lang="en-US" dirty="0">
                <a:latin typeface="AcanthusBlackSSi" panose="00000400000000000000" pitchFamily="2" charset="0"/>
                <a:ea typeface="Calibri" panose="020F0502020204030204" pitchFamily="34" charset="0"/>
                <a:cs typeface="Times New Roman" panose="02020603050405020304" pitchFamily="18" charset="0"/>
              </a:rPr>
              <a:t> </a:t>
            </a:r>
            <a:r>
              <a:rPr lang="en-US" dirty="0" err="1">
                <a:latin typeface="AcanthusBlackSSi" panose="00000400000000000000" pitchFamily="2" charset="0"/>
                <a:ea typeface="Calibri" panose="020F0502020204030204" pitchFamily="34" charset="0"/>
                <a:cs typeface="Times New Roman" panose="02020603050405020304" pitchFamily="18" charset="0"/>
              </a:rPr>
              <a:t>Subhashini</a:t>
            </a:r>
            <a:r>
              <a:rPr lang="en-US" dirty="0">
                <a:latin typeface="AcanthusBlackSSi" panose="00000400000000000000" pitchFamily="2" charset="0"/>
                <a:ea typeface="Calibri" panose="020F0502020204030204" pitchFamily="34" charset="0"/>
                <a:cs typeface="Times New Roman" panose="02020603050405020304" pitchFamily="18" charset="0"/>
              </a:rPr>
              <a:t>, Head of our Module. By doing this assignment we have developed a lot of data that can help us in our future. We would like to thank the academic staff of NSBM and the authorized and specialized hosting staff at the Faculty of Computing branch for their support through our alumni studies. We would like to thank our team for helping us to participate throughout our lives. Everyone who helped us is greatly appreciated.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1" y="2266339"/>
            <a:ext cx="1754076" cy="1376973"/>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1365" y="433575"/>
            <a:ext cx="8246070"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latin typeface="Algerian" panose="04020705040A02060702" pitchFamily="82" charset="0"/>
            </a:endParaRPr>
          </a:p>
        </p:txBody>
      </p:sp>
      <p:pic>
        <p:nvPicPr>
          <p:cNvPr id="8"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6" y="1502815"/>
            <a:ext cx="5955494" cy="2900910"/>
          </a:xfrm>
        </p:spPr>
      </p:pic>
      <p:sp>
        <p:nvSpPr>
          <p:cNvPr id="9" name="Content Placeholder 8"/>
          <p:cNvSpPr txBox="1">
            <a:spLocks noGrp="1"/>
          </p:cNvSpPr>
          <p:nvPr>
            <p:ph sz="quarter" idx="4"/>
          </p:nvPr>
        </p:nvSpPr>
        <p:spPr>
          <a:xfrm>
            <a:off x="6251756" y="1502815"/>
            <a:ext cx="2362020" cy="2246769"/>
          </a:xfrm>
          <a:prstGeom prst="rect">
            <a:avLst/>
          </a:prstGeom>
          <a:noFill/>
        </p:spPr>
        <p:txBody>
          <a:bodyPr wrap="square" rtlCol="0">
            <a:spAutoFit/>
          </a:bodyPr>
          <a:lstStyle/>
          <a:p>
            <a:pPr marL="0" indent="0" algn="l">
              <a:buNone/>
            </a:pPr>
            <a:r>
              <a:rPr lang="en-US" sz="2000" dirty="0" smtClean="0">
                <a:solidFill>
                  <a:srgbClr val="00B050"/>
                </a:solidFill>
                <a:latin typeface="Algerian" panose="04020705040A02060702" pitchFamily="82" charset="0"/>
              </a:rPr>
              <a:t>Vegetables landing page has a navigation bar. Users can buy Vegetables using this page.</a:t>
            </a:r>
            <a:endParaRPr lang="en-US" sz="2000" dirty="0">
              <a:solidFill>
                <a:srgbClr val="00B050"/>
              </a:solidFill>
              <a:latin typeface="Algerian" panose="04020705040A02060702" pitchFamily="82" charset="0"/>
            </a:endParaRPr>
          </a:p>
        </p:txBody>
      </p:sp>
      <p:sp>
        <p:nvSpPr>
          <p:cNvPr id="10" name="Title 2"/>
          <p:cNvSpPr>
            <a:spLocks noGrp="1"/>
          </p:cNvSpPr>
          <p:nvPr>
            <p:ph type="title"/>
          </p:nvPr>
        </p:nvSpPr>
        <p:spPr>
          <a:xfrm>
            <a:off x="448965" y="281175"/>
            <a:ext cx="8246070" cy="763525"/>
          </a:xfrm>
        </p:spPr>
        <p:txBody>
          <a:bodyPr/>
          <a:lstStyle/>
          <a:p>
            <a:r>
              <a:rPr lang="en-US" dirty="0">
                <a:latin typeface="Algerian" panose="04020705040A02060702" pitchFamily="82" charset="0"/>
              </a:rPr>
              <a:t>HOME </a:t>
            </a:r>
            <a:r>
              <a:rPr lang="en-US" dirty="0" smtClean="0">
                <a:latin typeface="Algerian" panose="04020705040A02060702" pitchFamily="82" charset="0"/>
              </a:rPr>
              <a:t>PAGE - vegetables.</a:t>
            </a:r>
            <a:endParaRPr lang="en-US" dirty="0"/>
          </a:p>
        </p:txBody>
      </p:sp>
    </p:spTree>
    <p:extLst>
      <p:ext uri="{BB962C8B-B14F-4D97-AF65-F5344CB8AC3E}">
        <p14:creationId xmlns:p14="http://schemas.microsoft.com/office/powerpoint/2010/main" val="1249690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474" y="281175"/>
            <a:ext cx="5039265" cy="646331"/>
          </a:xfrm>
          <a:prstGeom prst="rect">
            <a:avLst/>
          </a:prstGeom>
        </p:spPr>
        <p:txBody>
          <a:bodyPr wrap="square">
            <a:spAutoFit/>
          </a:bodyPr>
          <a:lstStyle/>
          <a:p>
            <a:r>
              <a:rPr lang="en-US" sz="3600" dirty="0" smtClean="0">
                <a:solidFill>
                  <a:schemeClr val="accent6">
                    <a:lumMod val="75000"/>
                  </a:schemeClr>
                </a:solidFill>
                <a:latin typeface="Algerian" panose="04020705040A02060702" pitchFamily="82" charset="0"/>
              </a:rPr>
              <a:t> </a:t>
            </a:r>
            <a:endParaRPr lang="en-US" sz="3600" dirty="0">
              <a:solidFill>
                <a:schemeClr val="accent6">
                  <a:lumMod val="75000"/>
                </a:schemeClr>
              </a:solidFill>
              <a:latin typeface="Algerian" panose="04020705040A02060702" pitchFamily="82" charset="0"/>
            </a:endParaRPr>
          </a:p>
        </p:txBody>
      </p:sp>
      <p:sp>
        <p:nvSpPr>
          <p:cNvPr id="5" name="Title 1"/>
          <p:cNvSpPr txBox="1">
            <a:spLocks/>
          </p:cNvSpPr>
          <p:nvPr/>
        </p:nvSpPr>
        <p:spPr>
          <a:xfrm>
            <a:off x="448965" y="281175"/>
            <a:ext cx="8246070" cy="76352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accent6">
                    <a:lumMod val="75000"/>
                  </a:schemeClr>
                </a:solidFill>
                <a:latin typeface="Algerian" panose="04020705040A02060702" pitchFamily="82" charset="0"/>
              </a:rPr>
              <a:t>                               home page - Seeds.</a:t>
            </a:r>
            <a:endParaRPr lang="en-US" sz="3600" dirty="0">
              <a:solidFill>
                <a:schemeClr val="accent6">
                  <a:lumMod val="75000"/>
                </a:schemeClr>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4" y="1502815"/>
            <a:ext cx="5497381" cy="3359510"/>
          </a:xfrm>
          <a:prstGeom prst="rect">
            <a:avLst/>
          </a:prstGeom>
        </p:spPr>
      </p:pic>
      <p:sp>
        <p:nvSpPr>
          <p:cNvPr id="2" name="TextBox 1"/>
          <p:cNvSpPr txBox="1"/>
          <p:nvPr/>
        </p:nvSpPr>
        <p:spPr>
          <a:xfrm>
            <a:off x="5793641" y="1655520"/>
            <a:ext cx="3206804"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Seed Landing page has a navigation bar. User can navigate through the site and proceed to buy seeds.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10852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lgerian" panose="04020705040A02060702" pitchFamily="82" charset="0"/>
              </a:rPr>
              <a:t>My Customers.</a:t>
            </a:r>
            <a:endParaRPr lang="en-US" dirty="0">
              <a:latin typeface="Algerian" panose="04020705040A02060702" pitchFamily="82" charset="0"/>
            </a:endParaRPr>
          </a:p>
        </p:txBody>
      </p:sp>
      <p:pic>
        <p:nvPicPr>
          <p:cNvPr id="6"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55" y="1350110"/>
            <a:ext cx="5650085" cy="3359510"/>
          </a:xfrm>
          <a:prstGeom prst="rect">
            <a:avLst/>
          </a:prstGeom>
        </p:spPr>
      </p:pic>
      <p:sp>
        <p:nvSpPr>
          <p:cNvPr id="5" name="TextBox 4"/>
          <p:cNvSpPr txBox="1"/>
          <p:nvPr/>
        </p:nvSpPr>
        <p:spPr>
          <a:xfrm>
            <a:off x="5946345" y="1655520"/>
            <a:ext cx="3054100" cy="1938992"/>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Farmers can see their customer states using this page. Bright colors were used for prototype.</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522830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Autofit/>
          </a:bodyPr>
          <a:lstStyle/>
          <a:p>
            <a:r>
              <a:rPr lang="en-US" dirty="0">
                <a:latin typeface="Algerian" panose="04020705040A02060702" pitchFamily="82" charset="0"/>
              </a:rPr>
              <a:t>MESSAGE BOX - SENT.</a:t>
            </a:r>
            <a:br>
              <a:rPr lang="en-US" dirty="0">
                <a:latin typeface="Algerian" panose="04020705040A02060702" pitchFamily="82" charset="0"/>
              </a:rPr>
            </a:br>
            <a:endParaRPr lang="en-US" dirty="0">
              <a:latin typeface="Algerian" panose="04020705040A02060702" pitchFamily="8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4" y="1350110"/>
            <a:ext cx="5650085" cy="3359510"/>
          </a:xfrm>
          <a:prstGeom prst="rect">
            <a:avLst/>
          </a:prstGeom>
        </p:spPr>
      </p:pic>
      <p:sp>
        <p:nvSpPr>
          <p:cNvPr id="10" name="TextBox 9"/>
          <p:cNvSpPr txBox="1"/>
          <p:nvPr/>
        </p:nvSpPr>
        <p:spPr>
          <a:xfrm>
            <a:off x="5946345" y="1502815"/>
            <a:ext cx="3054100" cy="1015663"/>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In this user can see their sent messages. Minimum </a:t>
            </a:r>
            <a:r>
              <a:rPr lang="en-US" sz="2000" dirty="0" err="1" smtClean="0">
                <a:solidFill>
                  <a:srgbClr val="00B050"/>
                </a:solidFill>
                <a:latin typeface="Algerian" panose="04020705040A02060702" pitchFamily="82" charset="0"/>
              </a:rPr>
              <a:t>ui</a:t>
            </a:r>
            <a:r>
              <a:rPr lang="en-US" sz="2000" dirty="0" smtClean="0">
                <a:solidFill>
                  <a:srgbClr val="00B050"/>
                </a:solidFill>
                <a:latin typeface="Algerian" panose="04020705040A02060702" pitchFamily="82" charset="0"/>
              </a:rPr>
              <a:t> is used. </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3682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350110"/>
            <a:ext cx="6108199" cy="3359510"/>
          </a:xfrm>
          <a:prstGeom prst="rect">
            <a:avLst/>
          </a:prstGeom>
        </p:spPr>
      </p:pic>
      <p:sp>
        <p:nvSpPr>
          <p:cNvPr id="3" name="Rectangle 2"/>
          <p:cNvSpPr/>
          <p:nvPr/>
        </p:nvSpPr>
        <p:spPr>
          <a:xfrm>
            <a:off x="3503064" y="281175"/>
            <a:ext cx="5344675" cy="646331"/>
          </a:xfrm>
          <a:prstGeom prst="rect">
            <a:avLst/>
          </a:prstGeom>
        </p:spPr>
        <p:txBody>
          <a:bodyPr wrap="square">
            <a:spAutoFit/>
          </a:bodyPr>
          <a:lstStyle/>
          <a:p>
            <a:r>
              <a:rPr lang="en-US" sz="3600" dirty="0" smtClean="0">
                <a:solidFill>
                  <a:schemeClr val="accent6">
                    <a:lumMod val="75000"/>
                  </a:schemeClr>
                </a:solidFill>
                <a:latin typeface="Algerian" panose="04020705040A02060702" pitchFamily="82" charset="0"/>
              </a:rPr>
              <a:t>    MESSAGE </a:t>
            </a:r>
            <a:r>
              <a:rPr lang="en-US" sz="3600" dirty="0">
                <a:solidFill>
                  <a:schemeClr val="accent6">
                    <a:lumMod val="75000"/>
                  </a:schemeClr>
                </a:solidFill>
                <a:latin typeface="Algerian" panose="04020705040A02060702" pitchFamily="82" charset="0"/>
              </a:rPr>
              <a:t>BOX - SENT.</a:t>
            </a:r>
          </a:p>
        </p:txBody>
      </p:sp>
      <p:sp>
        <p:nvSpPr>
          <p:cNvPr id="4" name="TextBox 3"/>
          <p:cNvSpPr txBox="1"/>
          <p:nvPr/>
        </p:nvSpPr>
        <p:spPr>
          <a:xfrm>
            <a:off x="6404460" y="1655520"/>
            <a:ext cx="2595985" cy="224676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User can send message through this prototype after sending the machine a message will displayed.</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40896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1853116"/>
              </p:ext>
            </p:extLst>
          </p:nvPr>
        </p:nvGraphicFramePr>
        <p:xfrm>
          <a:off x="1524000" y="1655519"/>
          <a:ext cx="6096000" cy="2834640"/>
        </p:xfrm>
        <a:graphic>
          <a:graphicData uri="http://schemas.openxmlformats.org/drawingml/2006/table">
            <a:tbl>
              <a:tblPr firstRow="1" bandRow="1">
                <a:tableStyleId>{5C22544A-7EE6-4342-B048-85BDC9FD1C3A}</a:tableStyleId>
              </a:tblPr>
              <a:tblGrid>
                <a:gridCol w="2032000"/>
                <a:gridCol w="2032000"/>
                <a:gridCol w="2032000"/>
              </a:tblGrid>
              <a:tr h="181965">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DEGREE PROGRAM</a:t>
                      </a:r>
                    </a:p>
                    <a:p>
                      <a:r>
                        <a:rPr lang="en-US" dirty="0" smtClean="0"/>
                        <a:t>(SE/CN/CS)</a:t>
                      </a:r>
                      <a:endParaRPr lang="en-US" dirty="0"/>
                    </a:p>
                  </a:txBody>
                  <a:tcPr/>
                </a:tc>
              </a:tr>
              <a:tr h="326352">
                <a:tc>
                  <a:txBody>
                    <a:bodyPr/>
                    <a:lstStyle/>
                    <a:p>
                      <a:r>
                        <a:rPr lang="en-US" dirty="0" smtClean="0"/>
                        <a:t>10707362</a:t>
                      </a:r>
                      <a:endParaRPr lang="en-US" dirty="0"/>
                    </a:p>
                  </a:txBody>
                  <a:tcPr/>
                </a:tc>
                <a:tc>
                  <a:txBody>
                    <a:bodyPr/>
                    <a:lstStyle/>
                    <a:p>
                      <a:r>
                        <a:rPr lang="en-US" dirty="0" err="1" smtClean="0"/>
                        <a:t>Saunda</a:t>
                      </a:r>
                      <a:r>
                        <a:rPr lang="en-US" dirty="0" smtClean="0"/>
                        <a:t> </a:t>
                      </a:r>
                      <a:r>
                        <a:rPr lang="en-US" dirty="0" err="1" smtClean="0"/>
                        <a:t>Sanjula</a:t>
                      </a:r>
                      <a:endParaRPr lang="en-US" dirty="0"/>
                    </a:p>
                  </a:txBody>
                  <a:tcPr/>
                </a:tc>
                <a:tc>
                  <a:txBody>
                    <a:bodyPr/>
                    <a:lstStyle/>
                    <a:p>
                      <a:r>
                        <a:rPr lang="en-US" dirty="0" smtClean="0"/>
                        <a:t>SE</a:t>
                      </a:r>
                      <a:endParaRPr lang="en-US" dirty="0"/>
                    </a:p>
                  </a:txBody>
                  <a:tcPr/>
                </a:tc>
              </a:tr>
              <a:tr h="326352">
                <a:tc>
                  <a:txBody>
                    <a:bodyPr/>
                    <a:lstStyle/>
                    <a:p>
                      <a:r>
                        <a:rPr lang="en-US" dirty="0" smtClean="0"/>
                        <a:t>10707193</a:t>
                      </a:r>
                      <a:endParaRPr lang="en-US" dirty="0"/>
                    </a:p>
                  </a:txBody>
                  <a:tcPr/>
                </a:tc>
                <a:tc>
                  <a:txBody>
                    <a:bodyPr/>
                    <a:lstStyle/>
                    <a:p>
                      <a:r>
                        <a:rPr lang="en-US" dirty="0" err="1" smtClean="0"/>
                        <a:t>Ruhunu</a:t>
                      </a:r>
                      <a:r>
                        <a:rPr lang="en-US" dirty="0" smtClean="0"/>
                        <a:t> Fernando</a:t>
                      </a:r>
                      <a:endParaRPr lang="en-US" dirty="0"/>
                    </a:p>
                  </a:txBody>
                  <a:tcPr/>
                </a:tc>
                <a:tc>
                  <a:txBody>
                    <a:bodyPr/>
                    <a:lstStyle/>
                    <a:p>
                      <a:r>
                        <a:rPr lang="en-US" dirty="0" smtClean="0"/>
                        <a:t>SE</a:t>
                      </a:r>
                      <a:endParaRPr lang="en-US" dirty="0"/>
                    </a:p>
                  </a:txBody>
                  <a:tcPr/>
                </a:tc>
              </a:tr>
              <a:tr h="326352">
                <a:tc>
                  <a:txBody>
                    <a:bodyPr/>
                    <a:lstStyle/>
                    <a:p>
                      <a:r>
                        <a:rPr lang="en-US" dirty="0" smtClean="0"/>
                        <a:t>10707375</a:t>
                      </a:r>
                      <a:endParaRPr lang="en-US" dirty="0"/>
                    </a:p>
                  </a:txBody>
                  <a:tcPr/>
                </a:tc>
                <a:tc>
                  <a:txBody>
                    <a:bodyPr/>
                    <a:lstStyle/>
                    <a:p>
                      <a:r>
                        <a:rPr lang="en-US" dirty="0" err="1" smtClean="0"/>
                        <a:t>Balage</a:t>
                      </a:r>
                      <a:r>
                        <a:rPr lang="en-US" dirty="0" smtClean="0"/>
                        <a:t> Silva</a:t>
                      </a:r>
                      <a:endParaRPr lang="en-US" dirty="0"/>
                    </a:p>
                  </a:txBody>
                  <a:tcPr/>
                </a:tc>
                <a:tc>
                  <a:txBody>
                    <a:bodyPr/>
                    <a:lstStyle/>
                    <a:p>
                      <a:r>
                        <a:rPr lang="en-US" dirty="0" smtClean="0"/>
                        <a:t>SE</a:t>
                      </a:r>
                      <a:endParaRPr lang="en-US" dirty="0"/>
                    </a:p>
                  </a:txBody>
                  <a:tcPr/>
                </a:tc>
              </a:tr>
              <a:tr h="326352">
                <a:tc>
                  <a:txBody>
                    <a:bodyPr/>
                    <a:lstStyle/>
                    <a:p>
                      <a:r>
                        <a:rPr lang="en-US" dirty="0" smtClean="0"/>
                        <a:t>10707202</a:t>
                      </a:r>
                      <a:endParaRPr lang="en-US" dirty="0"/>
                    </a:p>
                  </a:txBody>
                  <a:tcPr/>
                </a:tc>
                <a:tc>
                  <a:txBody>
                    <a:bodyPr/>
                    <a:lstStyle/>
                    <a:p>
                      <a:r>
                        <a:rPr lang="en-US" dirty="0" err="1" smtClean="0"/>
                        <a:t>Sasindu</a:t>
                      </a:r>
                      <a:r>
                        <a:rPr lang="en-US" dirty="0" smtClean="0"/>
                        <a:t> </a:t>
                      </a:r>
                      <a:r>
                        <a:rPr lang="en-US" dirty="0" err="1" smtClean="0"/>
                        <a:t>Gamage</a:t>
                      </a:r>
                      <a:endParaRPr lang="en-US" dirty="0"/>
                    </a:p>
                  </a:txBody>
                  <a:tcPr/>
                </a:tc>
                <a:tc>
                  <a:txBody>
                    <a:bodyPr/>
                    <a:lstStyle/>
                    <a:p>
                      <a:r>
                        <a:rPr lang="en-US" dirty="0" smtClean="0"/>
                        <a:t>SE</a:t>
                      </a:r>
                      <a:endParaRPr lang="en-US" dirty="0"/>
                    </a:p>
                  </a:txBody>
                  <a:tcPr/>
                </a:tc>
              </a:tr>
              <a:tr h="326352">
                <a:tc>
                  <a:txBody>
                    <a:bodyPr/>
                    <a:lstStyle/>
                    <a:p>
                      <a:r>
                        <a:rPr lang="en-US" dirty="0" smtClean="0"/>
                        <a:t>10707428</a:t>
                      </a:r>
                      <a:endParaRPr lang="en-US" dirty="0"/>
                    </a:p>
                  </a:txBody>
                  <a:tcPr/>
                </a:tc>
                <a:tc>
                  <a:txBody>
                    <a:bodyPr/>
                    <a:lstStyle/>
                    <a:p>
                      <a:r>
                        <a:rPr lang="en-US" dirty="0" smtClean="0"/>
                        <a:t>Ran </a:t>
                      </a:r>
                      <a:r>
                        <a:rPr lang="en-US" dirty="0" err="1" smtClean="0"/>
                        <a:t>Yasiru</a:t>
                      </a:r>
                      <a:endParaRPr lang="en-US" dirty="0"/>
                    </a:p>
                  </a:txBody>
                  <a:tcPr/>
                </a:tc>
                <a:tc>
                  <a:txBody>
                    <a:bodyPr/>
                    <a:lstStyle/>
                    <a:p>
                      <a:r>
                        <a:rPr lang="en-US" dirty="0" smtClean="0"/>
                        <a:t>SE</a:t>
                      </a:r>
                      <a:endParaRPr lang="en-US" dirty="0"/>
                    </a:p>
                  </a:txBody>
                  <a:tcPr/>
                </a:tc>
              </a:tr>
              <a:tr h="326352">
                <a:tc>
                  <a:txBody>
                    <a:bodyPr/>
                    <a:lstStyle/>
                    <a:p>
                      <a:r>
                        <a:rPr lang="en-US" dirty="0" smtClean="0"/>
                        <a:t>10707297</a:t>
                      </a:r>
                      <a:endParaRPr lang="en-US" dirty="0"/>
                    </a:p>
                  </a:txBody>
                  <a:tcPr/>
                </a:tc>
                <a:tc>
                  <a:txBody>
                    <a:bodyPr/>
                    <a:lstStyle/>
                    <a:p>
                      <a:r>
                        <a:rPr lang="en-US" dirty="0" err="1" smtClean="0"/>
                        <a:t>Godella</a:t>
                      </a:r>
                      <a:r>
                        <a:rPr lang="en-US" dirty="0" smtClean="0"/>
                        <a:t> </a:t>
                      </a:r>
                      <a:r>
                        <a:rPr lang="en-US" dirty="0" err="1" smtClean="0"/>
                        <a:t>Pathirana</a:t>
                      </a:r>
                      <a:endParaRPr lang="en-US" dirty="0"/>
                    </a:p>
                  </a:txBody>
                  <a:tcPr/>
                </a:tc>
                <a:tc>
                  <a:txBody>
                    <a:bodyPr/>
                    <a:lstStyle/>
                    <a:p>
                      <a:r>
                        <a:rPr lang="en-US" dirty="0" smtClean="0"/>
                        <a:t>SE</a:t>
                      </a:r>
                      <a:endParaRPr lang="en-US" dirty="0"/>
                    </a:p>
                  </a:txBody>
                  <a:tcPr/>
                </a:tc>
              </a:tr>
            </a:tbl>
          </a:graphicData>
        </a:graphic>
      </p:graphicFrame>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15" y="1655520"/>
            <a:ext cx="5334000" cy="2931565"/>
          </a:xfrm>
          <a:prstGeom prst="rect">
            <a:avLst/>
          </a:prstGeom>
        </p:spPr>
      </p:pic>
    </p:spTree>
    <p:extLst>
      <p:ext uri="{BB962C8B-B14F-4D97-AF65-F5344CB8AC3E}">
        <p14:creationId xmlns:p14="http://schemas.microsoft.com/office/powerpoint/2010/main" val="547197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433880"/>
            <a:ext cx="6260905" cy="572644"/>
          </a:xfrm>
        </p:spPr>
        <p:txBody>
          <a:bodyPr>
            <a:noAutofit/>
          </a:bodyPr>
          <a:lstStyle/>
          <a:p>
            <a:r>
              <a:rPr lang="en-US" dirty="0" smtClean="0">
                <a:latin typeface="Algerian" panose="04020705040A02060702" pitchFamily="82" charset="0"/>
              </a:rPr>
              <a:t>INTRODUCTION.</a:t>
            </a:r>
            <a:endParaRPr lang="en-US" dirty="0">
              <a:latin typeface="Algerian" panose="04020705040A02060702" pitchFamily="82" charset="0"/>
            </a:endParaRPr>
          </a:p>
        </p:txBody>
      </p:sp>
      <p:sp>
        <p:nvSpPr>
          <p:cNvPr id="5" name="Content Placeholder 4"/>
          <p:cNvSpPr>
            <a:spLocks noGrp="1"/>
          </p:cNvSpPr>
          <p:nvPr>
            <p:ph idx="1"/>
          </p:nvPr>
        </p:nvSpPr>
        <p:spPr/>
        <p:txBody>
          <a:bodyPr>
            <a:normAutofit fontScale="70000" lnSpcReduction="20000"/>
          </a:bodyPr>
          <a:lstStyle/>
          <a:p>
            <a:r>
              <a:rPr lang="en-US" dirty="0"/>
              <a:t>An </a:t>
            </a:r>
            <a:r>
              <a:rPr lang="en-US" b="1" dirty="0"/>
              <a:t>Agricultural Information System </a:t>
            </a:r>
            <a:r>
              <a:rPr lang="en-US" dirty="0"/>
              <a:t>can be defined as “a </a:t>
            </a:r>
            <a:r>
              <a:rPr lang="en-US" b="1" dirty="0"/>
              <a:t>system</a:t>
            </a:r>
            <a:r>
              <a:rPr lang="en-US" dirty="0"/>
              <a:t> in which </a:t>
            </a:r>
            <a:r>
              <a:rPr lang="en-US" b="1" dirty="0"/>
              <a:t>agricultural information</a:t>
            </a:r>
            <a:r>
              <a:rPr lang="en-US" dirty="0"/>
              <a:t> is generated, transformed, transferred, consolidated, received and fed back in such a manner that these processes function synergistically to underpin knowledge utilization by </a:t>
            </a:r>
            <a:r>
              <a:rPr lang="en-US" b="1" dirty="0"/>
              <a:t>agricultural</a:t>
            </a:r>
            <a:r>
              <a:rPr lang="en-US" dirty="0"/>
              <a:t> producers.” (</a:t>
            </a:r>
            <a:r>
              <a:rPr lang="en-US" dirty="0" err="1"/>
              <a:t>Roling</a:t>
            </a:r>
            <a:r>
              <a:rPr lang="en-US" dirty="0"/>
              <a:t>, 1988).</a:t>
            </a:r>
          </a:p>
          <a:p>
            <a:r>
              <a:rPr lang="en-US" dirty="0"/>
              <a:t>What is an agricultural information system?</a:t>
            </a:r>
          </a:p>
          <a:p>
            <a:r>
              <a:rPr lang="en-US" dirty="0"/>
              <a:t>The Agricultural resource Information System (</a:t>
            </a:r>
            <a:r>
              <a:rPr lang="en-US" dirty="0" err="1"/>
              <a:t>AgRIS</a:t>
            </a:r>
            <a:r>
              <a:rPr lang="en-US" dirty="0"/>
              <a:t>) is an e-governance program launched by the Department of Agriculture and Cooperation (DAC) to promote agricultural growth, poverty alleviation and sustainable resource use at the grassroots level in India.</a:t>
            </a:r>
          </a:p>
          <a:p>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lgerian" panose="04020705040A02060702" pitchFamily="82" charset="0"/>
              </a:rPr>
              <a:t>PROBLEM STATEMENT.</a:t>
            </a:r>
            <a:endParaRPr lang="en-US" dirty="0">
              <a:latin typeface="Algerian" panose="04020705040A02060702" pitchFamily="82" charset="0"/>
            </a:endParaRPr>
          </a:p>
        </p:txBody>
      </p:sp>
      <p:sp>
        <p:nvSpPr>
          <p:cNvPr id="6" name="Content Placeholder 5"/>
          <p:cNvSpPr>
            <a:spLocks noGrp="1"/>
          </p:cNvSpPr>
          <p:nvPr>
            <p:ph sz="half" idx="2"/>
          </p:nvPr>
        </p:nvSpPr>
        <p:spPr>
          <a:xfrm>
            <a:off x="536878" y="1502816"/>
            <a:ext cx="8005451" cy="2901396"/>
          </a:xfrm>
        </p:spPr>
        <p:txBody>
          <a:bodyPr>
            <a:normAutofit fontScale="85000" lnSpcReduction="20000"/>
          </a:bodyPr>
          <a:lstStyle/>
          <a:p>
            <a:pPr algn="l"/>
            <a:r>
              <a:rPr lang="en-US" dirty="0"/>
              <a:t>In today’s world of technology and the digital world, people need to rely on the internet to complete their tasks and learn new information. People use blogs and software as anti-blogging. In this case, the most important feature of these websites and applications is GUI. To achieve this, we need to create user-friendly as well as easy-to-manage user interfaces. As part of this course, we will design interfaces for an agricultural information system. As a result, we have primary target audiences as well as producers and agricultural workers. Then came the key issues: First, our site must be quick and easy for our audience to understand, and second, it must be truly user-friendly.</a:t>
            </a:r>
          </a:p>
          <a:p>
            <a:pPr marL="0" indent="0">
              <a:buNone/>
            </a:pPr>
            <a:r>
              <a:rPr lang="en-US" dirty="0"/>
              <a:t> </a:t>
            </a:r>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USER REGISTER.</a:t>
            </a:r>
          </a:p>
        </p:txBody>
      </p:sp>
      <p:pic>
        <p:nvPicPr>
          <p:cNvPr id="5"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4" y="1350110"/>
            <a:ext cx="5650085" cy="3206805"/>
          </a:xfrm>
        </p:spPr>
      </p:pic>
      <p:sp>
        <p:nvSpPr>
          <p:cNvPr id="3" name="TextBox 2"/>
          <p:cNvSpPr txBox="1"/>
          <p:nvPr/>
        </p:nvSpPr>
        <p:spPr>
          <a:xfrm>
            <a:off x="5946345" y="1502814"/>
            <a:ext cx="3054100" cy="224676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In this Prototype user can Register to the system users can easily register cognitive feature use is Attention capacity.</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816419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USER </a:t>
            </a:r>
            <a:r>
              <a:rPr lang="en-US" dirty="0" smtClean="0">
                <a:latin typeface="Algerian" panose="04020705040A02060702" pitchFamily="82" charset="0"/>
              </a:rPr>
              <a:t>LOGIN.</a:t>
            </a:r>
            <a:endParaRPr lang="en-US" dirty="0">
              <a:latin typeface="Algerian" panose="04020705040A02060702" pitchFamily="82" charset="0"/>
            </a:endParaRPr>
          </a:p>
        </p:txBody>
      </p:sp>
      <p:pic>
        <p:nvPicPr>
          <p:cNvPr id="5"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556" y="1349374"/>
            <a:ext cx="5955494" cy="3360245"/>
          </a:xfrm>
        </p:spPr>
      </p:pic>
      <p:sp>
        <p:nvSpPr>
          <p:cNvPr id="3" name="TextBox 2"/>
          <p:cNvSpPr txBox="1"/>
          <p:nvPr/>
        </p:nvSpPr>
        <p:spPr>
          <a:xfrm>
            <a:off x="6251755" y="1502815"/>
            <a:ext cx="2595985" cy="224676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Login Prototype is a simple design clear colors and text were used. Easy to access. Only need to fill two fields. </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272064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SELLER BOARD – MY PRODUCT.</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350110"/>
            <a:ext cx="5344675" cy="3359510"/>
          </a:xfrm>
        </p:spPr>
      </p:pic>
      <p:sp>
        <p:nvSpPr>
          <p:cNvPr id="8" name="TextBox 7"/>
          <p:cNvSpPr txBox="1"/>
          <p:nvPr/>
        </p:nvSpPr>
        <p:spPr>
          <a:xfrm>
            <a:off x="5640934" y="1502815"/>
            <a:ext cx="3206805"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Using this Prototype farmers can view their customer stats clear fonts were used. </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9646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6" y="1502815"/>
            <a:ext cx="5802790" cy="3054099"/>
          </a:xfrm>
        </p:spPr>
      </p:pic>
      <p:sp>
        <p:nvSpPr>
          <p:cNvPr id="5" name="Content Placeholder 3"/>
          <p:cNvSpPr>
            <a:spLocks noGrp="1"/>
          </p:cNvSpPr>
          <p:nvPr>
            <p:ph type="title"/>
          </p:nvPr>
        </p:nvSpPr>
        <p:spPr/>
        <p:txBody>
          <a:bodyPr/>
          <a:lstStyle/>
          <a:p>
            <a:r>
              <a:rPr lang="en-US" dirty="0" smtClean="0">
                <a:latin typeface="Algerian" panose="04020705040A02060702" pitchFamily="82" charset="0"/>
              </a:rPr>
              <a:t>Home Page - Welcome to the Farm.</a:t>
            </a:r>
            <a:endParaRPr lang="en-US" dirty="0">
              <a:latin typeface="Algerian" panose="04020705040A02060702" pitchFamily="82" charset="0"/>
            </a:endParaRPr>
          </a:p>
        </p:txBody>
      </p:sp>
      <p:sp>
        <p:nvSpPr>
          <p:cNvPr id="2" name="TextBox 1"/>
          <p:cNvSpPr txBox="1"/>
          <p:nvPr/>
        </p:nvSpPr>
        <p:spPr>
          <a:xfrm>
            <a:off x="6099050" y="1655520"/>
            <a:ext cx="2748690" cy="2246769"/>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Welcome to the Farm is a simple page with a navigation bar. Clear background colors and images were used.</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2863984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Algerian" panose="04020705040A02060702" pitchFamily="82" charset="0"/>
              </a:rPr>
              <a:t>seeds.</a:t>
            </a:r>
            <a:r>
              <a:rPr lang="en-US" dirty="0" smtClean="0">
                <a:latin typeface="Algerian" panose="04020705040A02060702" pitchFamily="82" charset="0"/>
              </a:rPr>
              <a:t/>
            </a:r>
            <a:br>
              <a:rPr lang="en-US" dirty="0" smtClean="0">
                <a:latin typeface="Algerian" panose="04020705040A02060702" pitchFamily="82" charset="0"/>
              </a:rPr>
            </a:br>
            <a:endParaRPr lang="en-US" dirty="0">
              <a:latin typeface="Algerian" panose="04020705040A02060702" pitchFamily="82" charset="0"/>
            </a:endParaRPr>
          </a:p>
        </p:txBody>
      </p:sp>
      <p:pic>
        <p:nvPicPr>
          <p:cNvPr id="9"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43555" y="1350110"/>
            <a:ext cx="5191970" cy="3206805"/>
          </a:xfrm>
        </p:spPr>
      </p:pic>
      <p:sp>
        <p:nvSpPr>
          <p:cNvPr id="10" name="TextBox 9"/>
          <p:cNvSpPr txBox="1"/>
          <p:nvPr/>
        </p:nvSpPr>
        <p:spPr>
          <a:xfrm>
            <a:off x="5488230" y="1655520"/>
            <a:ext cx="3359510" cy="1631216"/>
          </a:xfrm>
          <a:prstGeom prst="rect">
            <a:avLst/>
          </a:prstGeom>
          <a:noFill/>
        </p:spPr>
        <p:txBody>
          <a:bodyPr wrap="square" rtlCol="0">
            <a:spAutoFit/>
          </a:bodyPr>
          <a:lstStyle/>
          <a:p>
            <a:r>
              <a:rPr lang="en-US" sz="2000" dirty="0" smtClean="0">
                <a:solidFill>
                  <a:srgbClr val="00B050"/>
                </a:solidFill>
                <a:latin typeface="Algerian" panose="04020705040A02060702" pitchFamily="82" charset="0"/>
              </a:rPr>
              <a:t>Contains a navigation bar seeds which are to be sold can be viewed colors are used for fonts.</a:t>
            </a:r>
            <a:endParaRPr lang="en-US" sz="2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3795764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2585</TotalTime>
  <Words>807</Words>
  <Application>Microsoft Office PowerPoint</Application>
  <PresentationFormat>On-screen Show (16:9)</PresentationFormat>
  <Paragraphs>77</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AcanthusBlackSSi</vt:lpstr>
      <vt:lpstr>Algerian</vt:lpstr>
      <vt:lpstr>Arial</vt:lpstr>
      <vt:lpstr>Arial Black</vt:lpstr>
      <vt:lpstr>Broadway</vt:lpstr>
      <vt:lpstr>Calibri</vt:lpstr>
      <vt:lpstr>Times New Roman</vt:lpstr>
      <vt:lpstr>Office Theme</vt:lpstr>
      <vt:lpstr>AGRICULTURE INFORMATION SYSTEM.</vt:lpstr>
      <vt:lpstr>Acknowledgment. </vt:lpstr>
      <vt:lpstr>INTRODUCTION.</vt:lpstr>
      <vt:lpstr>PROBLEM STATEMENT.</vt:lpstr>
      <vt:lpstr>USER REGISTER.</vt:lpstr>
      <vt:lpstr>USER LOGIN.</vt:lpstr>
      <vt:lpstr>SELLER BOARD – MY PRODUCT.</vt:lpstr>
      <vt:lpstr>Home Page - Welcome to the Farm.</vt:lpstr>
      <vt:lpstr>seeds. </vt:lpstr>
      <vt:lpstr>My CART.</vt:lpstr>
      <vt:lpstr>ADD PRODUCT.</vt:lpstr>
      <vt:lpstr>MESSAGE BOX - DRAFT. </vt:lpstr>
      <vt:lpstr>SELLER BOARD – overview of last month.</vt:lpstr>
      <vt:lpstr>Fruits.</vt:lpstr>
      <vt:lpstr>PAYMENTs.</vt:lpstr>
      <vt:lpstr>HOME PAGE - fruits.</vt:lpstr>
      <vt:lpstr>VEGETABLES.</vt:lpstr>
      <vt:lpstr>PowerPoint Presentation</vt:lpstr>
      <vt:lpstr>PowerPoint Presentation</vt:lpstr>
      <vt:lpstr>HOME PAGE - vegetables.</vt:lpstr>
      <vt:lpstr>PowerPoint Presentation</vt:lpstr>
      <vt:lpstr>My Customers.</vt:lpstr>
      <vt:lpstr>MESSAGE BOX - SENT. </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User</cp:lastModifiedBy>
  <cp:revision>155</cp:revision>
  <dcterms:created xsi:type="dcterms:W3CDTF">2013-08-21T19:17:07Z</dcterms:created>
  <dcterms:modified xsi:type="dcterms:W3CDTF">2021-05-12T23:43:48Z</dcterms:modified>
</cp:coreProperties>
</file>