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DFCB-59A5-48BD-9AEB-0DC77064B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2FA974-5F6F-411D-8343-9C233238C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7CD25D-E5BB-4339-AABC-A16BAE609458}"/>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5" name="Footer Placeholder 4">
            <a:extLst>
              <a:ext uri="{FF2B5EF4-FFF2-40B4-BE49-F238E27FC236}">
                <a16:creationId xmlns:a16="http://schemas.microsoft.com/office/drawing/2014/main" id="{E11EED01-19E0-472A-A828-9CD64E0A6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F7DF8-5E3E-47D6-A526-ED648EF181F8}"/>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259550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C348-DFEE-4256-803D-917B48ACE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2E09C-6B4E-4237-9984-9485FCD85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419EE-1C68-433A-9D11-1BC97BA9F252}"/>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5" name="Footer Placeholder 4">
            <a:extLst>
              <a:ext uri="{FF2B5EF4-FFF2-40B4-BE49-F238E27FC236}">
                <a16:creationId xmlns:a16="http://schemas.microsoft.com/office/drawing/2014/main" id="{B4E0AD69-105D-4502-B5EF-F97F3C1F5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BBB57-5141-4946-A373-7E10057EB679}"/>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33065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96D1D-8336-4CAB-8E1A-EC9FE07F10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63F106-6F01-435D-9CF4-5BCE76D2BD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0D45C-B3BA-44E1-B6C7-3D1807E3CA73}"/>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5" name="Footer Placeholder 4">
            <a:extLst>
              <a:ext uri="{FF2B5EF4-FFF2-40B4-BE49-F238E27FC236}">
                <a16:creationId xmlns:a16="http://schemas.microsoft.com/office/drawing/2014/main" id="{227C9F34-B452-431B-95F0-1F21D4E40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C7807-2AC7-43EA-BECF-5192376FC69C}"/>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237572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A3FF-EEF6-4CD0-BBC2-A8F8D85868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6985F5-2730-49EC-BD9C-6C0E16F75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492CF-F95F-4516-AD5E-F7EBD5D9E0F7}"/>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5" name="Footer Placeholder 4">
            <a:extLst>
              <a:ext uri="{FF2B5EF4-FFF2-40B4-BE49-F238E27FC236}">
                <a16:creationId xmlns:a16="http://schemas.microsoft.com/office/drawing/2014/main" id="{0DE2BCC3-025F-4FF6-A0F0-A7F7DA4CB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DBC27-3634-465D-B8F2-D8D728F18C05}"/>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279814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5EF9-8A42-426D-A179-419DC24D41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638C92-06FF-4D38-8B61-2DA0ACF58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CB6978-34FA-4D68-9DC2-4A1F055B5FD2}"/>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5" name="Footer Placeholder 4">
            <a:extLst>
              <a:ext uri="{FF2B5EF4-FFF2-40B4-BE49-F238E27FC236}">
                <a16:creationId xmlns:a16="http://schemas.microsoft.com/office/drawing/2014/main" id="{D5381094-8BAF-4F3D-8DDF-82CE34C6A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7CAAE-2348-4EB7-9499-65EAAD8F10D0}"/>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264188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18C6-AE43-4D4E-BF54-11BEE91F0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7420B-BAF3-43C0-9FCF-D99AFD7215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2FA460-912E-44F4-99B7-32D08E2E6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3DC16D-BF30-41B8-A4D4-48DF8CF28C04}"/>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6" name="Footer Placeholder 5">
            <a:extLst>
              <a:ext uri="{FF2B5EF4-FFF2-40B4-BE49-F238E27FC236}">
                <a16:creationId xmlns:a16="http://schemas.microsoft.com/office/drawing/2014/main" id="{34DDE0ED-95EA-45C2-96D9-88494BC60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0ED98E-CF88-46EA-BAB0-89A076AD423C}"/>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319398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0088-FC94-4145-BBA8-4E3A4EF2AE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0C60C-AFB2-4CD7-9EA1-FFEC88E0D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D4D4E7-FC6A-447B-9B51-8E6D8A356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1E640C-FB95-462C-B305-F385FC605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FD7FD6-E75C-4C84-80C1-C8F719426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2088C-784E-4492-9350-9026BAA975E6}"/>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8" name="Footer Placeholder 7">
            <a:extLst>
              <a:ext uri="{FF2B5EF4-FFF2-40B4-BE49-F238E27FC236}">
                <a16:creationId xmlns:a16="http://schemas.microsoft.com/office/drawing/2014/main" id="{4FFC0584-C997-4D5C-A032-545D9ADFCB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D63AC2-5B86-4E43-877D-821AA3E93EA0}"/>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167029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C59F-495E-480B-BB4D-F3FC6C465D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6AC6FC-03F7-4A31-AC5C-ED66DCA83132}"/>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4" name="Footer Placeholder 3">
            <a:extLst>
              <a:ext uri="{FF2B5EF4-FFF2-40B4-BE49-F238E27FC236}">
                <a16:creationId xmlns:a16="http://schemas.microsoft.com/office/drawing/2014/main" id="{9EDD2086-A53F-448D-A251-06AF695D8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0980B3-D1FA-4494-B556-6B1729793E31}"/>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254522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4C03D-0FFB-473A-84CE-44C6CF642C73}"/>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3" name="Footer Placeholder 2">
            <a:extLst>
              <a:ext uri="{FF2B5EF4-FFF2-40B4-BE49-F238E27FC236}">
                <a16:creationId xmlns:a16="http://schemas.microsoft.com/office/drawing/2014/main" id="{D01D3321-3861-4353-A4E1-A3375C8CEF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585483-A3D5-4BAA-B4D4-B230F9491E46}"/>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134588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E57-3DB0-493F-87A2-61CBD9176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5B93B3-9E32-4F5B-9923-1509A40D6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7905B9-B0EF-4D64-B1ED-6D646E2DF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A5A67-FB98-43B7-AC67-5916856AD0C8}"/>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6" name="Footer Placeholder 5">
            <a:extLst>
              <a:ext uri="{FF2B5EF4-FFF2-40B4-BE49-F238E27FC236}">
                <a16:creationId xmlns:a16="http://schemas.microsoft.com/office/drawing/2014/main" id="{3BAA8C96-8D1E-47A7-9980-450ACA675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ECFAA-8361-4242-B159-BF61771F5A8C}"/>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301051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241D-3015-4A3F-A104-427EEF702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057776-5412-4E67-9D82-B5145B334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38BB74-F881-439A-87FB-9756E7158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1293A-CA3A-4B7E-943C-B77DC10C3485}"/>
              </a:ext>
            </a:extLst>
          </p:cNvPr>
          <p:cNvSpPr>
            <a:spLocks noGrp="1"/>
          </p:cNvSpPr>
          <p:nvPr>
            <p:ph type="dt" sz="half" idx="10"/>
          </p:nvPr>
        </p:nvSpPr>
        <p:spPr/>
        <p:txBody>
          <a:bodyPr/>
          <a:lstStyle/>
          <a:p>
            <a:fld id="{31A2815D-F212-4754-9439-3319407ABA43}" type="datetimeFigureOut">
              <a:rPr lang="en-US" smtClean="0"/>
              <a:t>7/22/2021</a:t>
            </a:fld>
            <a:endParaRPr lang="en-US"/>
          </a:p>
        </p:txBody>
      </p:sp>
      <p:sp>
        <p:nvSpPr>
          <p:cNvPr id="6" name="Footer Placeholder 5">
            <a:extLst>
              <a:ext uri="{FF2B5EF4-FFF2-40B4-BE49-F238E27FC236}">
                <a16:creationId xmlns:a16="http://schemas.microsoft.com/office/drawing/2014/main" id="{BF6F6438-47DA-457D-A51C-80818A3EE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327EF-26A4-4E73-A233-2B0634E67193}"/>
              </a:ext>
            </a:extLst>
          </p:cNvPr>
          <p:cNvSpPr>
            <a:spLocks noGrp="1"/>
          </p:cNvSpPr>
          <p:nvPr>
            <p:ph type="sldNum" sz="quarter" idx="12"/>
          </p:nvPr>
        </p:nvSpPr>
        <p:spPr/>
        <p:txBody>
          <a:bodyPr/>
          <a:lstStyle/>
          <a:p>
            <a:fld id="{89AD3FED-1B5B-4583-B586-F82AA013EA7E}" type="slidenum">
              <a:rPr lang="en-US" smtClean="0"/>
              <a:t>‹#›</a:t>
            </a:fld>
            <a:endParaRPr lang="en-US"/>
          </a:p>
        </p:txBody>
      </p:sp>
    </p:spTree>
    <p:extLst>
      <p:ext uri="{BB962C8B-B14F-4D97-AF65-F5344CB8AC3E}">
        <p14:creationId xmlns:p14="http://schemas.microsoft.com/office/powerpoint/2010/main" val="264922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77B99-3D00-4663-BEAB-AAC1EB6E3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CDE0E7-A3FF-4F6B-901A-475D62F17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4BB41-CF1E-4A0E-B8C7-F2A3E382C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2815D-F212-4754-9439-3319407ABA43}" type="datetimeFigureOut">
              <a:rPr lang="en-US" smtClean="0"/>
              <a:t>7/22/2021</a:t>
            </a:fld>
            <a:endParaRPr lang="en-US"/>
          </a:p>
        </p:txBody>
      </p:sp>
      <p:sp>
        <p:nvSpPr>
          <p:cNvPr id="5" name="Footer Placeholder 4">
            <a:extLst>
              <a:ext uri="{FF2B5EF4-FFF2-40B4-BE49-F238E27FC236}">
                <a16:creationId xmlns:a16="http://schemas.microsoft.com/office/drawing/2014/main" id="{B54960E3-AAC9-4B7C-B15E-94473F96A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2C2026-4EC9-4BF6-9E2C-659A7050C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D3FED-1B5B-4583-B586-F82AA013EA7E}" type="slidenum">
              <a:rPr lang="en-US" smtClean="0"/>
              <a:t>‹#›</a:t>
            </a:fld>
            <a:endParaRPr lang="en-US"/>
          </a:p>
        </p:txBody>
      </p:sp>
    </p:spTree>
    <p:extLst>
      <p:ext uri="{BB962C8B-B14F-4D97-AF65-F5344CB8AC3E}">
        <p14:creationId xmlns:p14="http://schemas.microsoft.com/office/powerpoint/2010/main" val="1166516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B289-71BD-49DC-BD04-1EA3927FC51B}"/>
              </a:ext>
            </a:extLst>
          </p:cNvPr>
          <p:cNvSpPr>
            <a:spLocks noGrp="1"/>
          </p:cNvSpPr>
          <p:nvPr>
            <p:ph type="ctrTitle"/>
          </p:nvPr>
        </p:nvSpPr>
        <p:spPr/>
        <p:txBody>
          <a:bodyPr/>
          <a:lstStyle/>
          <a:p>
            <a:r>
              <a:rPr lang="en-US" dirty="0"/>
              <a:t>Pancake Flipping Analysis</a:t>
            </a:r>
          </a:p>
        </p:txBody>
      </p:sp>
      <p:sp>
        <p:nvSpPr>
          <p:cNvPr id="3" name="Subtitle 2">
            <a:extLst>
              <a:ext uri="{FF2B5EF4-FFF2-40B4-BE49-F238E27FC236}">
                <a16:creationId xmlns:a16="http://schemas.microsoft.com/office/drawing/2014/main" id="{913C3DC3-2F8B-4136-AE5F-98E0F4CC8F72}"/>
              </a:ext>
            </a:extLst>
          </p:cNvPr>
          <p:cNvSpPr>
            <a:spLocks noGrp="1"/>
          </p:cNvSpPr>
          <p:nvPr>
            <p:ph type="subTitle" idx="1"/>
          </p:nvPr>
        </p:nvSpPr>
        <p:spPr/>
        <p:txBody>
          <a:bodyPr/>
          <a:lstStyle/>
          <a:p>
            <a:r>
              <a:rPr lang="en-US" dirty="0"/>
              <a:t>A case study by PayPal</a:t>
            </a:r>
          </a:p>
        </p:txBody>
      </p:sp>
    </p:spTree>
    <p:extLst>
      <p:ext uri="{BB962C8B-B14F-4D97-AF65-F5344CB8AC3E}">
        <p14:creationId xmlns:p14="http://schemas.microsoft.com/office/powerpoint/2010/main" val="20498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C0B9-478B-4D76-94F7-2ABF397DD4F5}"/>
              </a:ext>
            </a:extLst>
          </p:cNvPr>
          <p:cNvSpPr>
            <a:spLocks noGrp="1"/>
          </p:cNvSpPr>
          <p:nvPr>
            <p:ph type="title"/>
          </p:nvPr>
        </p:nvSpPr>
        <p:spPr/>
        <p:txBody>
          <a:bodyPr/>
          <a:lstStyle/>
          <a:p>
            <a:r>
              <a:rPr lang="en-US" dirty="0"/>
              <a:t>Data and challenge intro</a:t>
            </a:r>
          </a:p>
        </p:txBody>
      </p:sp>
      <p:sp>
        <p:nvSpPr>
          <p:cNvPr id="3" name="Content Placeholder 2">
            <a:extLst>
              <a:ext uri="{FF2B5EF4-FFF2-40B4-BE49-F238E27FC236}">
                <a16:creationId xmlns:a16="http://schemas.microsoft.com/office/drawing/2014/main" id="{8D4321E8-F003-47B6-B42B-CD7CD192F615}"/>
              </a:ext>
            </a:extLst>
          </p:cNvPr>
          <p:cNvSpPr>
            <a:spLocks noGrp="1"/>
          </p:cNvSpPr>
          <p:nvPr>
            <p:ph idx="1"/>
          </p:nvPr>
        </p:nvSpPr>
        <p:spPr/>
        <p:txBody>
          <a:bodyPr>
            <a:normAutofit fontScale="85000" lnSpcReduction="20000"/>
          </a:bodyPr>
          <a:lstStyle/>
          <a:p>
            <a:pPr algn="l"/>
            <a:r>
              <a:rPr lang="en-US" b="1" i="0" dirty="0">
                <a:solidFill>
                  <a:srgbClr val="000000"/>
                </a:solidFill>
                <a:effectLst/>
                <a:latin typeface="Abadi" panose="020B0604020104020204" pitchFamily="34" charset="0"/>
              </a:rPr>
              <a:t>Summary:</a:t>
            </a:r>
          </a:p>
          <a:p>
            <a:pPr marL="284163" indent="0" algn="l">
              <a:buNone/>
            </a:pPr>
            <a:r>
              <a:rPr lang="en-US" sz="1900" b="0" i="0" dirty="0">
                <a:solidFill>
                  <a:srgbClr val="000000"/>
                </a:solidFill>
                <a:effectLst/>
                <a:latin typeface="Abadi" panose="020B0604020104020204" pitchFamily="34" charset="0"/>
              </a:rPr>
              <a:t>Arielle and Boris compete in the little-known sport of pancake flipping and have both been nominated for this season's "best pancake flipper" award. Half the people in the pancake flipping league office think Arielle is the better pancake flipper, and the other half think Boris is, so they have retained a data scientist to help solve the issue.</a:t>
            </a:r>
          </a:p>
          <a:p>
            <a:pPr marL="0" indent="0" algn="l">
              <a:buNone/>
            </a:pPr>
            <a:endParaRPr lang="en-US" sz="1900" b="0" i="0" dirty="0">
              <a:solidFill>
                <a:srgbClr val="000000"/>
              </a:solidFill>
              <a:effectLst/>
              <a:latin typeface="Abadi" panose="020B0604020104020204" pitchFamily="34" charset="0"/>
            </a:endParaRPr>
          </a:p>
          <a:p>
            <a:pPr algn="l"/>
            <a:r>
              <a:rPr lang="en-US" b="1" i="0" dirty="0">
                <a:solidFill>
                  <a:srgbClr val="000000"/>
                </a:solidFill>
                <a:effectLst/>
                <a:latin typeface="Abadi" panose="020B0604020104020204" pitchFamily="34" charset="0"/>
              </a:rPr>
              <a:t>Variables from the data:</a:t>
            </a:r>
          </a:p>
          <a:p>
            <a:pPr marL="914400" lvl="1" indent="-452438">
              <a:buFont typeface="+mj-lt"/>
              <a:buAutoNum type="arabicPeriod"/>
            </a:pPr>
            <a:r>
              <a:rPr lang="en-US" sz="1700" b="0" i="0" dirty="0" err="1">
                <a:solidFill>
                  <a:srgbClr val="000000"/>
                </a:solidFill>
                <a:effectLst/>
                <a:latin typeface="Abadi" panose="020B0604020104020204" pitchFamily="34" charset="0"/>
              </a:rPr>
              <a:t>match_day</a:t>
            </a:r>
            <a:r>
              <a:rPr lang="en-US" sz="1700" b="0" i="0" dirty="0">
                <a:solidFill>
                  <a:srgbClr val="000000"/>
                </a:solidFill>
                <a:effectLst/>
                <a:latin typeface="Abadi" panose="020B0604020104020204" pitchFamily="34" charset="0"/>
              </a:rPr>
              <a:t> - numerical day of the match</a:t>
            </a:r>
          </a:p>
          <a:p>
            <a:pPr marL="914400" lvl="1" indent="-457200">
              <a:buAutoNum type="arabicPeriod"/>
            </a:pPr>
            <a:r>
              <a:rPr lang="en-US" sz="1700" b="0" i="0" dirty="0">
                <a:solidFill>
                  <a:srgbClr val="000000"/>
                </a:solidFill>
                <a:effectLst/>
                <a:latin typeface="Abadi" panose="020B0604020104020204" pitchFamily="34" charset="0"/>
              </a:rPr>
              <a:t>name - flipper's name</a:t>
            </a:r>
          </a:p>
          <a:p>
            <a:pPr marL="914400" lvl="1" indent="-457200">
              <a:buAutoNum type="arabicPeriod"/>
            </a:pPr>
            <a:r>
              <a:rPr lang="en-US" sz="1700" b="0" i="0" dirty="0">
                <a:solidFill>
                  <a:srgbClr val="000000"/>
                </a:solidFill>
                <a:effectLst/>
                <a:latin typeface="Abadi" panose="020B0604020104020204" pitchFamily="34" charset="0"/>
              </a:rPr>
              <a:t>hand - hand used (right or left)</a:t>
            </a:r>
          </a:p>
          <a:p>
            <a:pPr marL="914400" lvl="1" indent="-457200">
              <a:buAutoNum type="arabicPeriod"/>
            </a:pPr>
            <a:r>
              <a:rPr lang="en-US" sz="1700" b="0" i="0" dirty="0">
                <a:solidFill>
                  <a:srgbClr val="000000"/>
                </a:solidFill>
                <a:effectLst/>
                <a:latin typeface="Abadi" panose="020B0604020104020204" pitchFamily="34" charset="0"/>
              </a:rPr>
              <a:t>attempts - number of attempts/flips for the match in that day</a:t>
            </a:r>
          </a:p>
          <a:p>
            <a:pPr marL="914400" lvl="1" indent="-457200">
              <a:buAutoNum type="arabicPeriod"/>
            </a:pPr>
            <a:r>
              <a:rPr lang="en-US" sz="1700" b="0" i="0" dirty="0">
                <a:solidFill>
                  <a:srgbClr val="000000"/>
                </a:solidFill>
                <a:effectLst/>
                <a:latin typeface="Abadi" panose="020B0604020104020204" pitchFamily="34" charset="0"/>
              </a:rPr>
              <a:t>score - </a:t>
            </a:r>
            <a:r>
              <a:rPr lang="en-US" sz="1700" b="0" i="0" dirty="0" err="1">
                <a:solidFill>
                  <a:srgbClr val="000000"/>
                </a:solidFill>
                <a:effectLst/>
                <a:latin typeface="Abadi" panose="020B0604020104020204" pitchFamily="34" charset="0"/>
              </a:rPr>
              <a:t>succesful</a:t>
            </a:r>
            <a:r>
              <a:rPr lang="en-US" sz="1700" b="0" i="0" dirty="0">
                <a:solidFill>
                  <a:srgbClr val="000000"/>
                </a:solidFill>
                <a:effectLst/>
                <a:latin typeface="Abadi" panose="020B0604020104020204" pitchFamily="34" charset="0"/>
              </a:rPr>
              <a:t> no of flips for the match in that day</a:t>
            </a:r>
          </a:p>
          <a:p>
            <a:pPr marL="457200" lvl="1" indent="0">
              <a:buNone/>
            </a:pPr>
            <a:endParaRPr lang="en-US" sz="1700" b="0" i="0" dirty="0">
              <a:solidFill>
                <a:srgbClr val="000000"/>
              </a:solidFill>
              <a:effectLst/>
              <a:latin typeface="Abadi" panose="020B0604020104020204" pitchFamily="34" charset="0"/>
            </a:endParaRPr>
          </a:p>
          <a:p>
            <a:pPr algn="l"/>
            <a:r>
              <a:rPr lang="en-US" b="1" i="0" dirty="0">
                <a:solidFill>
                  <a:srgbClr val="000000"/>
                </a:solidFill>
                <a:effectLst/>
                <a:latin typeface="Abadi" panose="020B0604020104020204" pitchFamily="34" charset="0"/>
              </a:rPr>
              <a:t>What to determine?</a:t>
            </a:r>
            <a:r>
              <a:rPr lang="en-US" b="0" i="0" dirty="0">
                <a:solidFill>
                  <a:srgbClr val="000000"/>
                </a:solidFill>
                <a:effectLst/>
                <a:latin typeface="Abadi" panose="020B0604020104020204" pitchFamily="34" charset="0"/>
              </a:rPr>
              <a:t>:</a:t>
            </a:r>
          </a:p>
          <a:p>
            <a:pPr marL="0" indent="0" algn="l">
              <a:buNone/>
            </a:pPr>
            <a:r>
              <a:rPr lang="en-US" sz="2400" b="1" i="0" dirty="0">
                <a:solidFill>
                  <a:srgbClr val="000000"/>
                </a:solidFill>
                <a:effectLst/>
                <a:latin typeface="Abadi" panose="020B0604020104020204" pitchFamily="34" charset="0"/>
              </a:rPr>
              <a:t>Is Arielle or Boris the better pancake flipper? Justify your decision. Do both sides have a case here?</a:t>
            </a:r>
            <a:endParaRPr lang="en-US" sz="2400" b="0" i="0" dirty="0">
              <a:solidFill>
                <a:srgbClr val="000000"/>
              </a:solidFill>
              <a:effectLst/>
              <a:latin typeface="Abadi" panose="020B0604020104020204" pitchFamily="34" charset="0"/>
            </a:endParaRPr>
          </a:p>
          <a:p>
            <a:endParaRPr lang="en-US" dirty="0"/>
          </a:p>
        </p:txBody>
      </p:sp>
    </p:spTree>
    <p:extLst>
      <p:ext uri="{BB962C8B-B14F-4D97-AF65-F5344CB8AC3E}">
        <p14:creationId xmlns:p14="http://schemas.microsoft.com/office/powerpoint/2010/main" val="175174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7E2DE8-6646-466C-8B85-B348921FCAB4}"/>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a:t>EDA-1</a:t>
            </a:r>
          </a:p>
        </p:txBody>
      </p:sp>
      <p:sp>
        <p:nvSpPr>
          <p:cNvPr id="40" name="Rectangle 3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Rectangle 3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793893FE-2D4C-4B1F-8E8E-51F674F2B9A4}"/>
              </a:ext>
            </a:extLst>
          </p:cNvPr>
          <p:cNvSpPr txBox="1"/>
          <p:nvPr/>
        </p:nvSpPr>
        <p:spPr>
          <a:xfrm>
            <a:off x="4581144" y="510047"/>
            <a:ext cx="6858000" cy="1645920"/>
          </a:xfrm>
          <a:prstGeom prst="rect">
            <a:avLst/>
          </a:prstGeom>
        </p:spPr>
        <p:txBody>
          <a:bodyPr vert="horz" lIns="91440" tIns="45720" rIns="91440" bIns="45720" rtlCol="0" anchor="ctr">
            <a:normAutofit fontScale="85000" lnSpcReduction="20000"/>
          </a:bodyPr>
          <a:lstStyle/>
          <a:p>
            <a:pPr>
              <a:lnSpc>
                <a:spcPct val="90000"/>
              </a:lnSpc>
              <a:spcAft>
                <a:spcPts val="600"/>
              </a:spcAft>
            </a:pPr>
            <a:r>
              <a:rPr lang="en-US" b="1" dirty="0"/>
              <a:t>Few Observations:</a:t>
            </a:r>
          </a:p>
          <a:p>
            <a:pPr marL="342900" indent="-228600">
              <a:lnSpc>
                <a:spcPct val="90000"/>
              </a:lnSpc>
              <a:spcAft>
                <a:spcPts val="600"/>
              </a:spcAft>
              <a:buFont typeface="Arial" panose="020B0604020202020204" pitchFamily="34" charset="0"/>
              <a:buChar char="•"/>
            </a:pPr>
            <a:r>
              <a:rPr lang="en-US" sz="1600" dirty="0"/>
              <a:t>Number of matched played by each player are same - 50</a:t>
            </a:r>
          </a:p>
          <a:p>
            <a:pPr marL="342900" indent="-228600">
              <a:lnSpc>
                <a:spcPct val="90000"/>
              </a:lnSpc>
              <a:spcAft>
                <a:spcPts val="600"/>
              </a:spcAft>
              <a:buFont typeface="Arial" panose="020B0604020202020204" pitchFamily="34" charset="0"/>
              <a:buChar char="•"/>
            </a:pPr>
            <a:r>
              <a:rPr lang="en-US" sz="1600" dirty="0"/>
              <a:t>Arielle is a right hand favorite while Boris is left-handed base don the number of matches played</a:t>
            </a:r>
          </a:p>
          <a:p>
            <a:pPr marL="342900" indent="-228600">
              <a:lnSpc>
                <a:spcPct val="90000"/>
              </a:lnSpc>
              <a:spcAft>
                <a:spcPts val="600"/>
              </a:spcAft>
              <a:buFont typeface="Arial" panose="020B0604020202020204" pitchFamily="34" charset="0"/>
              <a:buChar char="•"/>
            </a:pPr>
            <a:r>
              <a:rPr lang="en-US" sz="1600" dirty="0"/>
              <a:t>Even though Boris is left hand favorite, he's proven good with right hand too with average score of ‘9.27’ from the played 15 matches</a:t>
            </a:r>
          </a:p>
          <a:p>
            <a:pPr marL="342900" indent="-228600">
              <a:lnSpc>
                <a:spcPct val="90000"/>
              </a:lnSpc>
              <a:spcAft>
                <a:spcPts val="600"/>
              </a:spcAft>
              <a:buFont typeface="Arial" panose="020B0604020202020204" pitchFamily="34" charset="0"/>
              <a:buChar char="•"/>
            </a:pPr>
            <a:r>
              <a:rPr lang="en-US" sz="1600" dirty="0"/>
              <a:t>Distribution of scores with progressing match day has no significant raise or fall – no relation between match day and score</a:t>
            </a:r>
          </a:p>
        </p:txBody>
      </p:sp>
      <p:pic>
        <p:nvPicPr>
          <p:cNvPr id="22" name="Picture 21" descr="Chart, bar chart&#10;&#10;Description automatically generated">
            <a:extLst>
              <a:ext uri="{FF2B5EF4-FFF2-40B4-BE49-F238E27FC236}">
                <a16:creationId xmlns:a16="http://schemas.microsoft.com/office/drawing/2014/main" id="{B960C2EB-8BAD-408E-B93E-6F760971F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87" y="2606462"/>
            <a:ext cx="2301864" cy="3639312"/>
          </a:xfrm>
          <a:prstGeom prst="rect">
            <a:avLst/>
          </a:prstGeom>
        </p:spPr>
      </p:pic>
      <p:pic>
        <p:nvPicPr>
          <p:cNvPr id="19" name="Content Placeholder 18" descr="Chart, bar chart&#10;&#10;Description automatically generated">
            <a:extLst>
              <a:ext uri="{FF2B5EF4-FFF2-40B4-BE49-F238E27FC236}">
                <a16:creationId xmlns:a16="http://schemas.microsoft.com/office/drawing/2014/main" id="{68838033-BED2-489E-9C65-84425D5847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5957" y="2606462"/>
            <a:ext cx="2465634" cy="3639312"/>
          </a:xfrm>
          <a:prstGeom prst="rect">
            <a:avLst/>
          </a:prstGeom>
        </p:spPr>
      </p:pic>
      <p:pic>
        <p:nvPicPr>
          <p:cNvPr id="7" name="Picture 6" descr="Chart, scatter chart&#10;&#10;Description automatically generated">
            <a:extLst>
              <a:ext uri="{FF2B5EF4-FFF2-40B4-BE49-F238E27FC236}">
                <a16:creationId xmlns:a16="http://schemas.microsoft.com/office/drawing/2014/main" id="{0D2D77CB-08E3-42AD-9BB3-494811CC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1656" y="2597325"/>
            <a:ext cx="6180208" cy="3639312"/>
          </a:xfrm>
          <a:prstGeom prst="rect">
            <a:avLst/>
          </a:prstGeom>
        </p:spPr>
      </p:pic>
    </p:spTree>
    <p:extLst>
      <p:ext uri="{BB962C8B-B14F-4D97-AF65-F5344CB8AC3E}">
        <p14:creationId xmlns:p14="http://schemas.microsoft.com/office/powerpoint/2010/main" val="7716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3BC9E9-2659-4E08-B805-0F09ED7FAA7F}"/>
              </a:ext>
            </a:extLst>
          </p:cNvPr>
          <p:cNvSpPr>
            <a:spLocks noGrp="1"/>
          </p:cNvSpPr>
          <p:nvPr>
            <p:ph type="title"/>
          </p:nvPr>
        </p:nvSpPr>
        <p:spPr>
          <a:xfrm>
            <a:off x="841247" y="978619"/>
            <a:ext cx="3410712" cy="1089612"/>
          </a:xfrm>
        </p:spPr>
        <p:txBody>
          <a:bodyPr>
            <a:normAutofit/>
          </a:bodyPr>
          <a:lstStyle/>
          <a:p>
            <a:r>
              <a:rPr lang="en-US" sz="2800" dirty="0"/>
              <a:t>Chi-square</a:t>
            </a:r>
          </a:p>
        </p:txBody>
      </p:sp>
      <p:sp>
        <p:nvSpPr>
          <p:cNvPr id="1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5452769B-DEA1-4AEB-94BC-A10EDB91AA25}"/>
              </a:ext>
            </a:extLst>
          </p:cNvPr>
          <p:cNvSpPr>
            <a:spLocks noGrp="1"/>
          </p:cNvSpPr>
          <p:nvPr>
            <p:ph idx="1"/>
          </p:nvPr>
        </p:nvSpPr>
        <p:spPr>
          <a:xfrm>
            <a:off x="841247" y="2183729"/>
            <a:ext cx="3410712" cy="3852554"/>
          </a:xfrm>
        </p:spPr>
        <p:txBody>
          <a:bodyPr>
            <a:normAutofit fontScale="92500" lnSpcReduction="10000"/>
          </a:bodyPr>
          <a:lstStyle/>
          <a:p>
            <a:r>
              <a:rPr lang="en-US" sz="1200" dirty="0"/>
              <a:t>Performed a chi-square test to see if there is relation between the person and hand used for better success rate in the match</a:t>
            </a:r>
          </a:p>
          <a:p>
            <a:r>
              <a:rPr lang="en-US" sz="1200" dirty="0"/>
              <a:t>The chi-square test of independence works by comparing the categorically coded data that you have collected (known as the observed frequencies) with the frequencies that you would expect to get in each cell of a table by chance alone (known as the expected frequencies)</a:t>
            </a:r>
          </a:p>
          <a:p>
            <a:r>
              <a:rPr lang="en-US" sz="1200" dirty="0"/>
              <a:t>For the test to be effective, at least five observations are required in each cell of the contingency table.</a:t>
            </a:r>
          </a:p>
          <a:p>
            <a:r>
              <a:rPr lang="en-US" sz="1200" dirty="0"/>
              <a:t>We can interpret the test statistic in the context of the chi-squared distribution with the requisite number of degrees of freedom as follows:</a:t>
            </a:r>
          </a:p>
          <a:p>
            <a:pPr lvl="1"/>
            <a:r>
              <a:rPr lang="en-US" sz="900" dirty="0"/>
              <a:t>If Statistic &gt;= Critical Value: significant result, reject null hypothesis (H0), dependent.</a:t>
            </a:r>
          </a:p>
          <a:p>
            <a:pPr lvl="1"/>
            <a:r>
              <a:rPr lang="en-US" sz="900" dirty="0"/>
              <a:t> If Statistic &lt; Critical Value: not significant result, fail to reject null hypothesis (H0), independent</a:t>
            </a:r>
          </a:p>
          <a:p>
            <a:r>
              <a:rPr lang="en-US" sz="1200" dirty="0"/>
              <a:t>In terms of a p-value and a chosen significance level (alpha), the test can be interpreted as follows:</a:t>
            </a:r>
          </a:p>
          <a:p>
            <a:pPr lvl="1"/>
            <a:r>
              <a:rPr lang="en-US" sz="900" dirty="0"/>
              <a:t>If p-value &lt;= alpha: significant result, reject null hypothesis (H0), dependent.</a:t>
            </a:r>
          </a:p>
          <a:p>
            <a:pPr lvl="1"/>
            <a:r>
              <a:rPr lang="en-US" sz="900" dirty="0"/>
              <a:t>If p-value &gt; alpha: not significant result, fail to reject null hypothesis (H0), independent.</a:t>
            </a:r>
          </a:p>
        </p:txBody>
      </p:sp>
      <p:pic>
        <p:nvPicPr>
          <p:cNvPr id="3074" name="Picture 2">
            <a:extLst>
              <a:ext uri="{FF2B5EF4-FFF2-40B4-BE49-F238E27FC236}">
                <a16:creationId xmlns:a16="http://schemas.microsoft.com/office/drawing/2014/main" id="{92DC5293-985E-44EB-8DF1-E03E7C92D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6622" y="631507"/>
            <a:ext cx="3609975" cy="248602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7">
            <a:extLst>
              <a:ext uri="{FF2B5EF4-FFF2-40B4-BE49-F238E27FC236}">
                <a16:creationId xmlns:a16="http://schemas.microsoft.com/office/drawing/2014/main" id="{0FB0F023-DFF0-47B2-A2B0-0DD28C50CFE8}"/>
              </a:ext>
            </a:extLst>
          </p:cNvPr>
          <p:cNvSpPr txBox="1">
            <a:spLocks/>
          </p:cNvSpPr>
          <p:nvPr/>
        </p:nvSpPr>
        <p:spPr>
          <a:xfrm>
            <a:off x="4944211" y="3117533"/>
            <a:ext cx="6406542" cy="301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Result and interpretation:</a:t>
            </a:r>
          </a:p>
          <a:p>
            <a:pPr marL="0" indent="0">
              <a:buNone/>
            </a:pPr>
            <a:r>
              <a:rPr lang="en-US" sz="1400" b="1" i="1" dirty="0"/>
              <a:t>Defining Hypothesis-</a:t>
            </a:r>
          </a:p>
          <a:p>
            <a:pPr marL="0" indent="0">
              <a:buNone/>
            </a:pPr>
            <a:r>
              <a:rPr lang="en-US" sz="1400" b="1" dirty="0"/>
              <a:t>Ho: No relation between hand used and the person to flip</a:t>
            </a:r>
          </a:p>
          <a:p>
            <a:pPr marL="0" indent="0">
              <a:buNone/>
            </a:pPr>
            <a:r>
              <a:rPr lang="en-US" sz="1400" b="1" dirty="0"/>
              <a:t>H1: significant relationship between hand used and person to flip</a:t>
            </a:r>
          </a:p>
          <a:p>
            <a:pPr marL="171450" lvl="1" indent="-171450">
              <a:buFont typeface="Wingdings" panose="05000000000000000000" pitchFamily="2" charset="2"/>
              <a:buChar char="Ø"/>
            </a:pPr>
            <a:endParaRPr lang="en-US" sz="1400" dirty="0"/>
          </a:p>
          <a:p>
            <a:pPr marL="171450" lvl="1" indent="-171450">
              <a:buFont typeface="Wingdings" panose="05000000000000000000" pitchFamily="2" charset="2"/>
              <a:buChar char="Ø"/>
            </a:pPr>
            <a:r>
              <a:rPr lang="en-US" sz="1400" dirty="0">
                <a:highlight>
                  <a:srgbClr val="FFFF00"/>
                </a:highlight>
              </a:rPr>
              <a:t>Obtained p-value is 2.1069426430623087e-23, result: Dependent (reject H0)</a:t>
            </a:r>
          </a:p>
          <a:p>
            <a:pPr marL="171450" lvl="1" indent="-171450">
              <a:buFont typeface="Wingdings" panose="05000000000000000000" pitchFamily="2" charset="2"/>
              <a:buChar char="Ø"/>
            </a:pPr>
            <a:r>
              <a:rPr lang="en-US" sz="1400" dirty="0"/>
              <a:t>For an alpha of .05, the result is a dependent relation is found between the person and his favorite hand leading to win more game for him</a:t>
            </a:r>
          </a:p>
          <a:p>
            <a:pPr marL="171450" lvl="1" indent="-171450">
              <a:buFont typeface="Wingdings" panose="05000000000000000000" pitchFamily="2" charset="2"/>
              <a:buChar char="Ø"/>
            </a:pPr>
            <a:r>
              <a:rPr lang="en-US" sz="1400" dirty="0">
                <a:highlight>
                  <a:srgbClr val="FFFF00"/>
                </a:highlight>
              </a:rPr>
              <a:t>It seems both the persons have their strength of winning getting enhanced by choosing their favorite to flip the pancake</a:t>
            </a:r>
          </a:p>
        </p:txBody>
      </p:sp>
      <p:sp>
        <p:nvSpPr>
          <p:cNvPr id="14" name="Content Placeholder 7">
            <a:extLst>
              <a:ext uri="{FF2B5EF4-FFF2-40B4-BE49-F238E27FC236}">
                <a16:creationId xmlns:a16="http://schemas.microsoft.com/office/drawing/2014/main" id="{9011CF14-9F09-4C0E-9B1E-18A079667E0F}"/>
              </a:ext>
            </a:extLst>
          </p:cNvPr>
          <p:cNvSpPr txBox="1">
            <a:spLocks/>
          </p:cNvSpPr>
          <p:nvPr/>
        </p:nvSpPr>
        <p:spPr>
          <a:xfrm>
            <a:off x="9034261" y="1116338"/>
            <a:ext cx="1752107" cy="12428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700" dirty="0"/>
              <a:t>A 2X2 contingency table of Person vs Hand with total score as value</a:t>
            </a:r>
          </a:p>
        </p:txBody>
      </p:sp>
    </p:spTree>
    <p:extLst>
      <p:ext uri="{BB962C8B-B14F-4D97-AF65-F5344CB8AC3E}">
        <p14:creationId xmlns:p14="http://schemas.microsoft.com/office/powerpoint/2010/main" val="106582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D19-5B77-49F9-94E3-5F09C3EE1F9D}"/>
              </a:ext>
            </a:extLst>
          </p:cNvPr>
          <p:cNvSpPr>
            <a:spLocks noGrp="1"/>
          </p:cNvSpPr>
          <p:nvPr>
            <p:ph type="title"/>
          </p:nvPr>
        </p:nvSpPr>
        <p:spPr/>
        <p:txBody>
          <a:bodyPr>
            <a:normAutofit/>
          </a:bodyPr>
          <a:lstStyle/>
          <a:p>
            <a:r>
              <a:rPr lang="en-US" dirty="0"/>
              <a:t>Conclusion:</a:t>
            </a:r>
            <a:br>
              <a:rPr lang="en-US" dirty="0"/>
            </a:br>
            <a:r>
              <a:rPr lang="en-US" sz="2000" dirty="0">
                <a:highlight>
                  <a:srgbClr val="00FF00"/>
                </a:highlight>
              </a:rPr>
              <a:t>With almost equal overall performance by both flippers, Boris is slightly more efficient with both hands compared to Arielle!</a:t>
            </a:r>
          </a:p>
        </p:txBody>
      </p:sp>
      <p:sp>
        <p:nvSpPr>
          <p:cNvPr id="3" name="Content Placeholder 2">
            <a:extLst>
              <a:ext uri="{FF2B5EF4-FFF2-40B4-BE49-F238E27FC236}">
                <a16:creationId xmlns:a16="http://schemas.microsoft.com/office/drawing/2014/main" id="{356F2C7B-BF20-4A67-B7FE-11366E0FB537}"/>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From the chi-square it is observed the influence of hand played on success rate is understood</a:t>
            </a:r>
          </a:p>
          <a:p>
            <a:pPr marL="514350" indent="-514350">
              <a:buFont typeface="+mj-lt"/>
              <a:buAutoNum type="arabicPeriod"/>
            </a:pPr>
            <a:r>
              <a:rPr lang="en-US" dirty="0"/>
              <a:t>With p&gt;0.05 in two sample t-test  we can say the means of players are similar have a closer to equal performance.</a:t>
            </a:r>
          </a:p>
          <a:p>
            <a:pPr marL="514350" indent="-514350">
              <a:buFont typeface="+mj-lt"/>
              <a:buAutoNum type="arabicPeriod"/>
            </a:pPr>
            <a:r>
              <a:rPr lang="en-US" dirty="0"/>
              <a:t>Plots of score distribution, mean and median of each player by hand also show a closer to equal performance by both players</a:t>
            </a:r>
          </a:p>
          <a:p>
            <a:pPr marL="514350" indent="-514350">
              <a:buFont typeface="+mj-lt"/>
              <a:buAutoNum type="arabicPeriod"/>
            </a:pPr>
            <a:r>
              <a:rPr lang="en-US" dirty="0"/>
              <a:t>With varied distribution of no of matches played by each hand, Boris has a very slight better efficiency over Arielle in Right hand tackle of flipping</a:t>
            </a:r>
          </a:p>
          <a:p>
            <a:pPr marL="514350" indent="-514350">
              <a:buFont typeface="+mj-lt"/>
              <a:buAutoNum type="arabicPeriod"/>
            </a:pPr>
            <a:r>
              <a:rPr lang="en-US" dirty="0"/>
              <a:t>The ratio of Boris with right hand is interesting with 139 score out of 15 matches this is 51% of Arielle score (269) within 42% of Arielle total matches (35) with right hand. this shows his efficacy with right hand</a:t>
            </a:r>
          </a:p>
          <a:p>
            <a:pPr marL="514350" indent="-514350">
              <a:buFont typeface="+mj-lt"/>
              <a:buAutoNum type="arabicPeriod"/>
            </a:pPr>
            <a:r>
              <a:rPr lang="en-US" dirty="0"/>
              <a:t>On the other hand, Arielle with left hand scored 72, which is 32% of Boris left-handed matches score (199) of similar ratio of matches as right hand above</a:t>
            </a:r>
          </a:p>
          <a:p>
            <a:pPr marL="514350" indent="-514350">
              <a:buFont typeface="+mj-lt"/>
              <a:buAutoNum type="arabicPeriod"/>
            </a:pPr>
            <a:r>
              <a:rPr lang="en-US" dirty="0"/>
              <a:t>In the overall performance (total score) even though Arielle is 3 points ahead of Boris with almost equal performance due to influence of hand, Boris is  slightly a better performer </a:t>
            </a:r>
            <a:r>
              <a:rPr lang="en-US"/>
              <a:t>over Arielle </a:t>
            </a:r>
            <a:r>
              <a:rPr lang="en-US" dirty="0"/>
              <a:t>as per point 4 and 5 </a:t>
            </a:r>
          </a:p>
        </p:txBody>
      </p:sp>
    </p:spTree>
    <p:extLst>
      <p:ext uri="{BB962C8B-B14F-4D97-AF65-F5344CB8AC3E}">
        <p14:creationId xmlns:p14="http://schemas.microsoft.com/office/powerpoint/2010/main" val="4059306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783</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Abadi</vt:lpstr>
      <vt:lpstr>Arial</vt:lpstr>
      <vt:lpstr>Calibri</vt:lpstr>
      <vt:lpstr>Calibri Light</vt:lpstr>
      <vt:lpstr>Wingdings</vt:lpstr>
      <vt:lpstr>Office Theme</vt:lpstr>
      <vt:lpstr>Pancake Flipping Analysis</vt:lpstr>
      <vt:lpstr>Data and challenge intro</vt:lpstr>
      <vt:lpstr>EDA-1</vt:lpstr>
      <vt:lpstr>Chi-square</vt:lpstr>
      <vt:lpstr>Conclusion: With almost equal overall performance by both flippers, Boris is slightly more efficient with both hands compared to Arielle!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Pancake Flipping Analysis</dc:title>
  <dc:creator>Kalluru, Sai Prabhanjan Reddy (SI DG EA-P&amp;R IN R&amp;D MP)</dc:creator>
  <cp:lastModifiedBy>Kalluru, Sai Prabhanjan Reddy (SI DG EA-P&amp;R IN R&amp;D MP)</cp:lastModifiedBy>
  <cp:revision>15</cp:revision>
  <dcterms:created xsi:type="dcterms:W3CDTF">2021-07-22T13:45:46Z</dcterms:created>
  <dcterms:modified xsi:type="dcterms:W3CDTF">2021-07-22T17:09:46Z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59b6cd5-d141-4a33-8bf1-0ca04484304f_Enabled">
    <vt:lpwstr>true</vt:lpwstr>
  </property>
  <property fmtid="{D5CDD505-2E9C-101B-9397-08002B2CF9AE}" pid="3" name="MSIP_Label_a59b6cd5-d141-4a33-8bf1-0ca04484304f_SetDate">
    <vt:lpwstr>2021-07-22T17:09:46Z</vt:lpwstr>
  </property>
  <property fmtid="{D5CDD505-2E9C-101B-9397-08002B2CF9AE}" pid="4" name="MSIP_Label_a59b6cd5-d141-4a33-8bf1-0ca04484304f_Method">
    <vt:lpwstr>Standard</vt:lpwstr>
  </property>
  <property fmtid="{D5CDD505-2E9C-101B-9397-08002B2CF9AE}" pid="5" name="MSIP_Label_a59b6cd5-d141-4a33-8bf1-0ca04484304f_Name">
    <vt:lpwstr>restricted-default</vt:lpwstr>
  </property>
  <property fmtid="{D5CDD505-2E9C-101B-9397-08002B2CF9AE}" pid="6" name="MSIP_Label_a59b6cd5-d141-4a33-8bf1-0ca04484304f_SiteId">
    <vt:lpwstr>38ae3bcd-9579-4fd4-adda-b42e1495d55a</vt:lpwstr>
  </property>
  <property fmtid="{D5CDD505-2E9C-101B-9397-08002B2CF9AE}" pid="7" name="MSIP_Label_a59b6cd5-d141-4a33-8bf1-0ca04484304f_ActionId">
    <vt:lpwstr>a51cf29a-0949-4c0f-9fb4-a399d9d28849</vt:lpwstr>
  </property>
  <property fmtid="{D5CDD505-2E9C-101B-9397-08002B2CF9AE}" pid="8" name="MSIP_Label_a59b6cd5-d141-4a33-8bf1-0ca04484304f_ContentBits">
    <vt:lpwstr>0</vt:lpwstr>
  </property>
  <property fmtid="{D5CDD505-2E9C-101B-9397-08002B2CF9AE}" pid="9" name="Document_Confidentiality">
    <vt:lpwstr>Restricted</vt:lpwstr>
  </property>
</Properties>
</file>