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8" r:id="rId4"/>
    <p:sldId id="259" r:id="rId5"/>
    <p:sldId id="260" r:id="rId6"/>
    <p:sldId id="261" r:id="rId7"/>
    <p:sldId id="268"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4937-2D75-1173-0FF4-0883A7BC0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1BBE74-D5FF-9801-EB15-0EF994372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7823B9-C2E5-13BF-78BB-ED3B4A165AFB}"/>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5" name="Footer Placeholder 4">
            <a:extLst>
              <a:ext uri="{FF2B5EF4-FFF2-40B4-BE49-F238E27FC236}">
                <a16:creationId xmlns:a16="http://schemas.microsoft.com/office/drawing/2014/main" id="{99A8423E-E319-A653-3007-5230C4334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B61AA-9AAF-560B-595A-4A18A9526AF7}"/>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98578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5FD4-2907-B23C-1C5F-7826CCF72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7A957-D7CF-0B32-5524-9E9AB32C0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6203B-97A4-CFF3-850D-6ED611DB3B7C}"/>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5" name="Footer Placeholder 4">
            <a:extLst>
              <a:ext uri="{FF2B5EF4-FFF2-40B4-BE49-F238E27FC236}">
                <a16:creationId xmlns:a16="http://schemas.microsoft.com/office/drawing/2014/main" id="{094FC87A-BEB5-967D-DACA-798030B8E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41CAD-5BCE-2EFD-313B-26FA06DF3BC6}"/>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19829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4AA56-6429-9606-9717-083A77B6A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76C39A-F519-A6ED-1257-10F2F971B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A625B-209C-B9B3-4276-633AD1E39051}"/>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5" name="Footer Placeholder 4">
            <a:extLst>
              <a:ext uri="{FF2B5EF4-FFF2-40B4-BE49-F238E27FC236}">
                <a16:creationId xmlns:a16="http://schemas.microsoft.com/office/drawing/2014/main" id="{490C9A51-8DB8-C4D5-8192-7E5D6BCAA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FD91C-1BA8-7718-DC96-50933EF690B0}"/>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8757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DE6-16C4-D6E6-BD71-AA4EEEF404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9A04C-0CF1-E614-941F-A5BB708C8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EF3B3-8BED-151C-F995-F50BB06B2246}"/>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5" name="Footer Placeholder 4">
            <a:extLst>
              <a:ext uri="{FF2B5EF4-FFF2-40B4-BE49-F238E27FC236}">
                <a16:creationId xmlns:a16="http://schemas.microsoft.com/office/drawing/2014/main" id="{3F6C2AA1-5A5F-7557-5616-7BECAFAE9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CFB96-A016-24CD-7C17-4EDC87A2276E}"/>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305311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D69-B435-B1EE-9F49-D484AB228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39B1FB-57B9-BC64-A36B-4338D616F8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67B38B-E008-F26A-F4CD-D76C78258867}"/>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5" name="Footer Placeholder 4">
            <a:extLst>
              <a:ext uri="{FF2B5EF4-FFF2-40B4-BE49-F238E27FC236}">
                <a16:creationId xmlns:a16="http://schemas.microsoft.com/office/drawing/2014/main" id="{600A3D51-8D7F-5E70-F08B-E7906874E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5F587-6F2B-CF99-9BD8-C3039DE9856E}"/>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221995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139-9859-04A0-E25C-39DAB2012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58CC7E-F8CC-5A23-6EB8-05BA1A68EF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F6229B-3B64-983A-D402-06684D974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5AE7AA-AD61-82E5-73BD-25414A277B3D}"/>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6" name="Footer Placeholder 5">
            <a:extLst>
              <a:ext uri="{FF2B5EF4-FFF2-40B4-BE49-F238E27FC236}">
                <a16:creationId xmlns:a16="http://schemas.microsoft.com/office/drawing/2014/main" id="{D8D48A3B-D2CD-56BA-F614-D1DB4D9B0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0D0163-1C67-71FC-20A4-CF70BCAEC5B7}"/>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81345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1EEB-6B8F-F294-1E99-B352D8F2F8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0AE61F-9C0E-8FED-8067-AFC100B4B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E7971-C364-F3E1-A28F-1A2250EB67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3E3A2-6D1D-CAAB-EDF0-552E824FD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609C5-C773-82C8-4447-7C262EA008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074B80-83A4-E127-BF6E-28A5C9DC65AB}"/>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8" name="Footer Placeholder 7">
            <a:extLst>
              <a:ext uri="{FF2B5EF4-FFF2-40B4-BE49-F238E27FC236}">
                <a16:creationId xmlns:a16="http://schemas.microsoft.com/office/drawing/2014/main" id="{D2CA8758-3E0B-6C16-6921-0489795872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E5BF4F-ED62-E19D-2478-D538BCB11BF3}"/>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11659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73A0-837D-E26D-96C0-D96297A77F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825291-625A-200F-6204-A42E9D42887E}"/>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4" name="Footer Placeholder 3">
            <a:extLst>
              <a:ext uri="{FF2B5EF4-FFF2-40B4-BE49-F238E27FC236}">
                <a16:creationId xmlns:a16="http://schemas.microsoft.com/office/drawing/2014/main" id="{2CF8EA5E-31AD-DDCD-B4D0-61E5D61FF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DE63F2-B5AA-4B55-8D4E-25F39A429542}"/>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4187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D6731-4901-CE4B-518E-09BB66EEF1E9}"/>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3" name="Footer Placeholder 2">
            <a:extLst>
              <a:ext uri="{FF2B5EF4-FFF2-40B4-BE49-F238E27FC236}">
                <a16:creationId xmlns:a16="http://schemas.microsoft.com/office/drawing/2014/main" id="{7193A2DA-026E-0585-2870-D98051F803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1B7959-672F-93FD-4CE3-3CD2192F9795}"/>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4689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0518-19F3-102B-EF13-B295E5229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E36468-DA19-A632-EA52-BC06D9542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5BCA54-E86F-D371-89FF-79BBF2396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52BCD-B606-540D-CE50-850F25A25241}"/>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6" name="Footer Placeholder 5">
            <a:extLst>
              <a:ext uri="{FF2B5EF4-FFF2-40B4-BE49-F238E27FC236}">
                <a16:creationId xmlns:a16="http://schemas.microsoft.com/office/drawing/2014/main" id="{318CEFA2-094E-B186-D7CE-7069EAA0B1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FFC77-5064-28C8-E69F-D331FED90B55}"/>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157166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5E51-EE75-C398-D5A3-59B3F9845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E35FE7-478C-6BB7-20F7-BE787978F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9A415C-4FAC-1E83-365C-579F75B25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3501F-583C-FC8B-8412-AE031839D5EC}"/>
              </a:ext>
            </a:extLst>
          </p:cNvPr>
          <p:cNvSpPr>
            <a:spLocks noGrp="1"/>
          </p:cNvSpPr>
          <p:nvPr>
            <p:ph type="dt" sz="half" idx="10"/>
          </p:nvPr>
        </p:nvSpPr>
        <p:spPr/>
        <p:txBody>
          <a:bodyPr/>
          <a:lstStyle/>
          <a:p>
            <a:fld id="{AFC75B39-20C1-4746-9EE2-D499CF98579A}" type="datetimeFigureOut">
              <a:rPr lang="en-IN" smtClean="0"/>
              <a:t>10-12-2023</a:t>
            </a:fld>
            <a:endParaRPr lang="en-IN"/>
          </a:p>
        </p:txBody>
      </p:sp>
      <p:sp>
        <p:nvSpPr>
          <p:cNvPr id="6" name="Footer Placeholder 5">
            <a:extLst>
              <a:ext uri="{FF2B5EF4-FFF2-40B4-BE49-F238E27FC236}">
                <a16:creationId xmlns:a16="http://schemas.microsoft.com/office/drawing/2014/main" id="{4714E65C-BE84-4C8D-8FC0-714B2B5172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A6A74-CCAB-4714-29F1-D220A1D74EB3}"/>
              </a:ext>
            </a:extLst>
          </p:cNvPr>
          <p:cNvSpPr>
            <a:spLocks noGrp="1"/>
          </p:cNvSpPr>
          <p:nvPr>
            <p:ph type="sldNum" sz="quarter" idx="12"/>
          </p:nvPr>
        </p:nvSpPr>
        <p:spPr/>
        <p:txBody>
          <a:bodyPr/>
          <a:lstStyle/>
          <a:p>
            <a:fld id="{D3FA0B4B-EBED-4D36-B3B8-B83FF9046DEF}" type="slidenum">
              <a:rPr lang="en-IN" smtClean="0"/>
              <a:t>‹#›</a:t>
            </a:fld>
            <a:endParaRPr lang="en-IN"/>
          </a:p>
        </p:txBody>
      </p:sp>
    </p:spTree>
    <p:extLst>
      <p:ext uri="{BB962C8B-B14F-4D97-AF65-F5344CB8AC3E}">
        <p14:creationId xmlns:p14="http://schemas.microsoft.com/office/powerpoint/2010/main" val="171133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C023E-5AB2-E948-E2DC-6BD3AABF5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CD24C9-4045-E2A0-3FA3-804066944E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3827B-AB89-3677-ED9F-D39C1EC6F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75B39-20C1-4746-9EE2-D499CF98579A}" type="datetimeFigureOut">
              <a:rPr lang="en-IN" smtClean="0"/>
              <a:t>10-12-2023</a:t>
            </a:fld>
            <a:endParaRPr lang="en-IN"/>
          </a:p>
        </p:txBody>
      </p:sp>
      <p:sp>
        <p:nvSpPr>
          <p:cNvPr id="5" name="Footer Placeholder 4">
            <a:extLst>
              <a:ext uri="{FF2B5EF4-FFF2-40B4-BE49-F238E27FC236}">
                <a16:creationId xmlns:a16="http://schemas.microsoft.com/office/drawing/2014/main" id="{5FC629CF-BFF2-E370-3526-B457F14AE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C59337-A490-7956-F67D-12CAF514F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A0B4B-EBED-4D36-B3B8-B83FF9046DEF}" type="slidenum">
              <a:rPr lang="en-IN" smtClean="0"/>
              <a:t>‹#›</a:t>
            </a:fld>
            <a:endParaRPr lang="en-IN"/>
          </a:p>
        </p:txBody>
      </p:sp>
    </p:spTree>
    <p:extLst>
      <p:ext uri="{BB962C8B-B14F-4D97-AF65-F5344CB8AC3E}">
        <p14:creationId xmlns:p14="http://schemas.microsoft.com/office/powerpoint/2010/main" val="171597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70702" y="1267825"/>
            <a:ext cx="11376454" cy="1323439"/>
          </a:xfrm>
          <a:prstGeom prst="rect">
            <a:avLst/>
          </a:prstGeom>
          <a:noFill/>
        </p:spPr>
        <p:txBody>
          <a:bodyPr wrap="square" rtlCol="0">
            <a:spAutoFit/>
          </a:bodyPr>
          <a:lstStyle/>
          <a:p>
            <a:pPr algn="ctr"/>
            <a:r>
              <a:rPr lang="en-US" sz="4000" dirty="0">
                <a:solidFill>
                  <a:srgbClr val="FF0000"/>
                </a:solidFill>
              </a:rPr>
              <a:t>Front End Engineering-I Project</a:t>
            </a:r>
          </a:p>
          <a:p>
            <a:pPr algn="ctr"/>
            <a:endParaRPr lang="en-US" sz="4000" dirty="0">
              <a:solidFill>
                <a:srgbClr val="FF0000"/>
              </a:solidFill>
            </a:endParaRPr>
          </a:p>
        </p:txBody>
      </p:sp>
      <p:sp>
        <p:nvSpPr>
          <p:cNvPr id="3" name="TextBox 2">
            <a:extLst>
              <a:ext uri="{FF2B5EF4-FFF2-40B4-BE49-F238E27FC236}">
                <a16:creationId xmlns:a16="http://schemas.microsoft.com/office/drawing/2014/main" id="{911B7D63-0595-456D-01F2-799C17B76466}"/>
              </a:ext>
            </a:extLst>
          </p:cNvPr>
          <p:cNvSpPr txBox="1"/>
          <p:nvPr/>
        </p:nvSpPr>
        <p:spPr>
          <a:xfrm>
            <a:off x="2969741" y="2192682"/>
            <a:ext cx="6252518" cy="2616101"/>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r>
              <a:rPr lang="en-US" dirty="0"/>
              <a:t>Team Details : </a:t>
            </a:r>
          </a:p>
          <a:p>
            <a:pPr algn="ctr"/>
            <a:r>
              <a:rPr lang="en-US" b="1" dirty="0"/>
              <a:t>Group/Team No: 26/PG-4</a:t>
            </a:r>
          </a:p>
          <a:p>
            <a:pPr algn="ctr"/>
            <a:r>
              <a:rPr lang="en-US" sz="1400" dirty="0" err="1"/>
              <a:t>Parmeet</a:t>
            </a:r>
            <a:r>
              <a:rPr lang="en-US" sz="1400" dirty="0"/>
              <a:t> Kaur, 2310992254</a:t>
            </a:r>
          </a:p>
          <a:p>
            <a:pPr algn="ctr"/>
            <a:r>
              <a:rPr lang="en-US" sz="1400" dirty="0" err="1"/>
              <a:t>Parthav</a:t>
            </a:r>
            <a:r>
              <a:rPr lang="en-US" sz="1400" dirty="0"/>
              <a:t> Chauhan, 2310992255</a:t>
            </a:r>
          </a:p>
          <a:p>
            <a:pPr algn="ctr"/>
            <a:r>
              <a:rPr lang="en-US" sz="1400" dirty="0"/>
              <a:t>Prabhasees Singh </a:t>
            </a:r>
            <a:r>
              <a:rPr lang="en-US" sz="1400" dirty="0" err="1"/>
              <a:t>Madaan</a:t>
            </a:r>
            <a:r>
              <a:rPr lang="en-US" sz="1400" dirty="0"/>
              <a:t> (Team Leader), 2310992256</a:t>
            </a:r>
          </a:p>
          <a:p>
            <a:endParaRPr lang="en-US" sz="1400" dirty="0"/>
          </a:p>
          <a:p>
            <a:pPr marL="285750" indent="-285750">
              <a:buFont typeface="Arial" panose="020B0604020202020204" pitchFamily="34" charset="0"/>
              <a:buChar char="•"/>
            </a:pPr>
            <a:r>
              <a:rPr lang="en-IN" dirty="0"/>
              <a:t>Faculty Coordinator</a:t>
            </a:r>
            <a:r>
              <a:rPr lang="en-US" dirty="0"/>
              <a:t>:</a:t>
            </a:r>
          </a:p>
          <a:p>
            <a:pPr algn="ctr"/>
            <a:r>
              <a:rPr lang="en-US" b="1" dirty="0"/>
              <a:t>Mrs. Preeti Saini</a:t>
            </a:r>
          </a:p>
          <a:p>
            <a:pPr algn="ctr"/>
            <a:endParaRPr lang="en-US" b="1" dirty="0"/>
          </a:p>
          <a:p>
            <a:pPr algn="ctr"/>
            <a:r>
              <a:rPr lang="en-US" dirty="0"/>
              <a:t> </a:t>
            </a:r>
          </a:p>
        </p:txBody>
      </p:sp>
      <p:sp>
        <p:nvSpPr>
          <p:cNvPr id="5" name="TextBox 4">
            <a:extLst>
              <a:ext uri="{FF2B5EF4-FFF2-40B4-BE49-F238E27FC236}">
                <a16:creationId xmlns:a16="http://schemas.microsoft.com/office/drawing/2014/main" id="{1A64A6BD-817D-E79F-652C-E64EC482A470}"/>
              </a:ext>
            </a:extLst>
          </p:cNvPr>
          <p:cNvSpPr txBox="1"/>
          <p:nvPr/>
        </p:nvSpPr>
        <p:spPr>
          <a:xfrm>
            <a:off x="2125360" y="5143604"/>
            <a:ext cx="7941277" cy="830997"/>
          </a:xfrm>
          <a:prstGeom prst="rect">
            <a:avLst/>
          </a:prstGeom>
          <a:noFill/>
        </p:spPr>
        <p:txBody>
          <a:bodyPr wrap="square" rtlCol="0">
            <a:spAutoFit/>
          </a:bodyPr>
          <a:lstStyle/>
          <a:p>
            <a:pPr algn="ctr"/>
            <a:r>
              <a:rPr lang="en-US" sz="2400" dirty="0" err="1">
                <a:solidFill>
                  <a:srgbClr val="FF0000"/>
                </a:solidFill>
              </a:rPr>
              <a:t>Chitkara</a:t>
            </a:r>
            <a:r>
              <a:rPr lang="en-US" sz="2400" dirty="0">
                <a:solidFill>
                  <a:srgbClr val="FF0000"/>
                </a:solidFill>
              </a:rPr>
              <a:t> University Institute of Engineering and Technology, </a:t>
            </a:r>
            <a:r>
              <a:rPr lang="en-US" sz="2400" dirty="0" err="1">
                <a:solidFill>
                  <a:srgbClr val="FF0000"/>
                </a:solidFill>
              </a:rPr>
              <a:t>Chitkara</a:t>
            </a:r>
            <a:r>
              <a:rPr lang="en-US" sz="2400" dirty="0">
                <a:solidFill>
                  <a:srgbClr val="FF0000"/>
                </a:solidFill>
              </a:rPr>
              <a:t> University, Punjab</a:t>
            </a:r>
            <a:endParaRPr lang="en-IN" sz="2400" dirty="0">
              <a:solidFill>
                <a:srgbClr val="FF0000"/>
              </a:solidFill>
            </a:endParaRPr>
          </a:p>
        </p:txBody>
      </p:sp>
    </p:spTree>
    <p:extLst>
      <p:ext uri="{BB962C8B-B14F-4D97-AF65-F5344CB8AC3E}">
        <p14:creationId xmlns:p14="http://schemas.microsoft.com/office/powerpoint/2010/main" val="305285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Conclusion</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298415" y="1230100"/>
            <a:ext cx="11024905" cy="2585323"/>
          </a:xfrm>
          <a:prstGeom prst="rect">
            <a:avLst/>
          </a:prstGeom>
          <a:noFill/>
        </p:spPr>
        <p:txBody>
          <a:bodyPr wrap="square" rtlCol="0">
            <a:spAutoFit/>
          </a:bodyPr>
          <a:lstStyle/>
          <a:p>
            <a:r>
              <a:rPr lang="en-US" dirty="0">
                <a:effectLst/>
              </a:rPr>
              <a:t>In short, this drawing tool project demonstrates the dynamic combination of HTML, CSS, and JavaScript to create a flexible and accessible platform for digital artists. With an intuitive user interface, customizable brushes, and real-time drawing capabilities, it allows artists of all levels to unleash their creativity. Additionally, its accessibility features and cross-browser compatibility  make it suitable for a diverse user base.</a:t>
            </a:r>
          </a:p>
          <a:p>
            <a:endParaRPr lang="en-US" dirty="0">
              <a:effectLst/>
            </a:endParaRPr>
          </a:p>
          <a:p>
            <a:r>
              <a:rPr lang="en-US" dirty="0">
                <a:effectLst/>
              </a:rPr>
              <a:t> The project's potential for real-time collaboration and community engagement fosters a sense of belonging and collective creativity. As the project evolves with continuous improvements and updates, it is a testament to the power of web technology to facilitate artistic expression and digital art. Whether for professional artists or amateurs, this drawing tool project provides a canvas for limitless creativity and artistic exploration.</a:t>
            </a:r>
          </a:p>
        </p:txBody>
      </p:sp>
    </p:spTree>
    <p:extLst>
      <p:ext uri="{BB962C8B-B14F-4D97-AF65-F5344CB8AC3E}">
        <p14:creationId xmlns:p14="http://schemas.microsoft.com/office/powerpoint/2010/main" val="218306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D24EE46-8B74-8AE4-8513-FAA50D273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674" y="1007153"/>
            <a:ext cx="7160742" cy="5424616"/>
          </a:xfrm>
          <a:prstGeom prst="rect">
            <a:avLst/>
          </a:prstGeom>
        </p:spPr>
      </p:pic>
    </p:spTree>
    <p:extLst>
      <p:ext uri="{BB962C8B-B14F-4D97-AF65-F5344CB8AC3E}">
        <p14:creationId xmlns:p14="http://schemas.microsoft.com/office/powerpoint/2010/main" val="186942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3964459" cy="499848"/>
          </a:xfrm>
        </p:spPr>
        <p:txBody>
          <a:bodyPr>
            <a:noAutofit/>
          </a:bodyPr>
          <a:lstStyle/>
          <a:p>
            <a:r>
              <a:rPr lang="en-IN" sz="3600" b="1" dirty="0"/>
              <a:t>Table of Contents</a:t>
            </a:r>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45988" y="1426315"/>
            <a:ext cx="1137645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Introduction</a:t>
            </a:r>
          </a:p>
          <a:p>
            <a:pPr marL="457200" indent="-457200">
              <a:buFont typeface="Arial" panose="020B0604020202020204" pitchFamily="34" charset="0"/>
              <a:buChar char="•"/>
            </a:pPr>
            <a:r>
              <a:rPr lang="en-US" sz="2800" dirty="0"/>
              <a:t>Problem Statement</a:t>
            </a:r>
          </a:p>
          <a:p>
            <a:pPr marL="457200" indent="-457200">
              <a:buFont typeface="Arial" panose="020B0604020202020204" pitchFamily="34" charset="0"/>
              <a:buChar char="•"/>
            </a:pPr>
            <a:r>
              <a:rPr lang="en-US" sz="2800" dirty="0"/>
              <a:t>Technical Details</a:t>
            </a:r>
          </a:p>
          <a:p>
            <a:pPr marL="457200" indent="-457200">
              <a:buFont typeface="Arial" panose="020B0604020202020204" pitchFamily="34" charset="0"/>
              <a:buChar char="•"/>
            </a:pPr>
            <a:r>
              <a:rPr lang="en-US" sz="2800" dirty="0"/>
              <a:t>Key Features</a:t>
            </a:r>
          </a:p>
          <a:p>
            <a:pPr marL="457200" indent="-457200">
              <a:buFont typeface="Arial" panose="020B0604020202020204" pitchFamily="34" charset="0"/>
              <a:buChar char="•"/>
            </a:pPr>
            <a:r>
              <a:rPr lang="en-US" sz="2800" dirty="0"/>
              <a:t>Project Highlights</a:t>
            </a:r>
          </a:p>
          <a:p>
            <a:pPr marL="457200" indent="-457200">
              <a:buFont typeface="Arial" panose="020B0604020202020204" pitchFamily="34" charset="0"/>
              <a:buChar char="•"/>
            </a:pPr>
            <a:r>
              <a:rPr lang="en-IN" sz="2800" dirty="0"/>
              <a:t>Conclusion</a:t>
            </a:r>
            <a:endParaRPr lang="en-US" sz="2800" dirty="0"/>
          </a:p>
        </p:txBody>
      </p:sp>
    </p:spTree>
    <p:extLst>
      <p:ext uri="{BB962C8B-B14F-4D97-AF65-F5344CB8AC3E}">
        <p14:creationId xmlns:p14="http://schemas.microsoft.com/office/powerpoint/2010/main" val="420854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3041821" cy="499848"/>
          </a:xfrm>
        </p:spPr>
        <p:txBody>
          <a:bodyPr>
            <a:noAutofit/>
          </a:bodyPr>
          <a:lstStyle/>
          <a:p>
            <a:r>
              <a:rPr lang="en-US" sz="3600" b="1" dirty="0"/>
              <a:t>Introduction</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45988" y="1426315"/>
            <a:ext cx="11376454" cy="2246769"/>
          </a:xfrm>
          <a:prstGeom prst="rect">
            <a:avLst/>
          </a:prstGeom>
          <a:noFill/>
        </p:spPr>
        <p:txBody>
          <a:bodyPr wrap="square" rtlCol="0">
            <a:spAutoFit/>
          </a:bodyPr>
          <a:lstStyle/>
          <a:p>
            <a:r>
              <a:rPr lang="en-US" sz="2800" dirty="0">
                <a:effectLst/>
              </a:rPr>
              <a:t>Introducing Drawing Tool: A creative masterpiece crafted by a team of developers, </a:t>
            </a:r>
            <a:r>
              <a:rPr lang="en-US" sz="2800" dirty="0" err="1">
                <a:effectLst/>
              </a:rPr>
              <a:t>Parmeet</a:t>
            </a:r>
            <a:r>
              <a:rPr lang="en-US" sz="2800" dirty="0">
                <a:effectLst/>
              </a:rPr>
              <a:t> Kaur, </a:t>
            </a:r>
            <a:r>
              <a:rPr lang="en-US" sz="2800" dirty="0" err="1">
                <a:effectLst/>
              </a:rPr>
              <a:t>Parthav</a:t>
            </a:r>
            <a:r>
              <a:rPr lang="en-US" sz="2800" dirty="0">
                <a:effectLst/>
              </a:rPr>
              <a:t> Chauhan, Prabhasees Singh </a:t>
            </a:r>
            <a:r>
              <a:rPr lang="en-US" sz="2800" dirty="0" err="1">
                <a:effectLst/>
              </a:rPr>
              <a:t>Madaan</a:t>
            </a:r>
            <a:r>
              <a:rPr lang="en-US" sz="2800" dirty="0">
                <a:effectLst/>
              </a:rPr>
              <a:t>. This innovative drawing tool, built using HTML, CSS, and Java, empowers artists of all levels to unleash their imagination. With an intuitive interface and a wide range of features, This is set to revolutionize digital artistry.</a:t>
            </a:r>
            <a:endParaRPr lang="en-IN" sz="2800" dirty="0"/>
          </a:p>
        </p:txBody>
      </p:sp>
    </p:spTree>
    <p:extLst>
      <p:ext uri="{BB962C8B-B14F-4D97-AF65-F5344CB8AC3E}">
        <p14:creationId xmlns:p14="http://schemas.microsoft.com/office/powerpoint/2010/main" val="246511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Problem Statement</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45988" y="1426315"/>
            <a:ext cx="11376454" cy="2246769"/>
          </a:xfrm>
          <a:prstGeom prst="rect">
            <a:avLst/>
          </a:prstGeom>
          <a:noFill/>
        </p:spPr>
        <p:txBody>
          <a:bodyPr wrap="square" rtlCol="0">
            <a:spAutoFit/>
          </a:bodyPr>
          <a:lstStyle/>
          <a:p>
            <a:r>
              <a:rPr lang="en-US" sz="2800" dirty="0">
                <a:effectLst/>
              </a:rPr>
              <a:t>With this tool, artists can unlock their full potential. This tool offers a seamless blend of creativity and technology, providing a wide range of pen sizes, colors, and effects to elevate their artwork. Its intuitive design allows artists to focus on their craft, Say goodbye to limitations and hello to boundless artistic expression with this!</a:t>
            </a:r>
            <a:endParaRPr lang="en-IN" sz="2800" dirty="0"/>
          </a:p>
        </p:txBody>
      </p:sp>
    </p:spTree>
    <p:extLst>
      <p:ext uri="{BB962C8B-B14F-4D97-AF65-F5344CB8AC3E}">
        <p14:creationId xmlns:p14="http://schemas.microsoft.com/office/powerpoint/2010/main" val="379969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Technical Details</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21275" y="1087762"/>
            <a:ext cx="11228174" cy="4939814"/>
          </a:xfrm>
          <a:prstGeom prst="rect">
            <a:avLst/>
          </a:prstGeom>
          <a:noFill/>
        </p:spPr>
        <p:txBody>
          <a:bodyPr wrap="square" rtlCol="0">
            <a:spAutoFit/>
          </a:bodyPr>
          <a:lstStyle/>
          <a:p>
            <a:r>
              <a:rPr lang="en-US" sz="1500" b="0" i="0" dirty="0">
                <a:solidFill>
                  <a:srgbClr val="000000"/>
                </a:solidFill>
                <a:effectLst/>
              </a:rPr>
              <a:t>The following HTML code serves as the fundamental structure for a web-based drawing application. It comprises various essential components that collectively form the user interface:</a:t>
            </a:r>
          </a:p>
          <a:p>
            <a:pPr marL="228600" indent="-228600">
              <a:buAutoNum type="arabicPeriod"/>
            </a:pPr>
            <a:endParaRPr lang="en-US" sz="1500" b="1" i="0" dirty="0">
              <a:solidFill>
                <a:srgbClr val="000000"/>
              </a:solidFill>
              <a:effectLst/>
            </a:endParaRPr>
          </a:p>
          <a:p>
            <a:pPr marL="228600" indent="-228600">
              <a:buAutoNum type="arabicPeriod"/>
            </a:pPr>
            <a:r>
              <a:rPr lang="en-US" sz="1500" b="1" i="0" dirty="0">
                <a:solidFill>
                  <a:srgbClr val="000000"/>
                </a:solidFill>
                <a:effectLst/>
              </a:rPr>
              <a:t>Canvas:</a:t>
            </a:r>
            <a:r>
              <a:rPr lang="en-US" sz="1500" b="0" i="0" dirty="0">
                <a:solidFill>
                  <a:srgbClr val="000000"/>
                </a:solidFill>
                <a:effectLst/>
              </a:rPr>
              <a:t> Located within the "</a:t>
            </a:r>
            <a:r>
              <a:rPr lang="en-US" sz="1500" b="0" i="0" dirty="0" err="1">
                <a:solidFill>
                  <a:srgbClr val="000000"/>
                </a:solidFill>
                <a:effectLst/>
              </a:rPr>
              <a:t>paintArea</a:t>
            </a:r>
            <a:r>
              <a:rPr lang="en-US" sz="1500" b="0" i="0" dirty="0">
                <a:solidFill>
                  <a:srgbClr val="000000"/>
                </a:solidFill>
                <a:effectLst/>
              </a:rPr>
              <a:t>" div, the "canvas" element acts as the central drawing surface. Users can directly create artwork or sketches on this canvas.</a:t>
            </a:r>
          </a:p>
          <a:p>
            <a:pPr marL="228600" indent="-228600">
              <a:buAutoNum type="arabicPeriod"/>
            </a:pPr>
            <a:endParaRPr lang="en-US" sz="1500" b="1" i="0" dirty="0">
              <a:solidFill>
                <a:srgbClr val="000000"/>
              </a:solidFill>
              <a:effectLst/>
            </a:endParaRPr>
          </a:p>
          <a:p>
            <a:pPr marL="228600" indent="-228600">
              <a:buAutoNum type="arabicPeriod"/>
            </a:pPr>
            <a:r>
              <a:rPr lang="en-US" sz="1500" b="1" i="0" dirty="0">
                <a:solidFill>
                  <a:srgbClr val="000000"/>
                </a:solidFill>
                <a:effectLst/>
              </a:rPr>
              <a:t>Tools:</a:t>
            </a:r>
            <a:r>
              <a:rPr lang="en-US" sz="1500" b="0" i="0" dirty="0">
                <a:solidFill>
                  <a:srgbClr val="000000"/>
                </a:solidFill>
                <a:effectLst/>
              </a:rPr>
              <a:t> The page incorporates a selection of tools within the "options" section. These tools empower users to personalize their drawings: </a:t>
            </a:r>
          </a:p>
          <a:p>
            <a:r>
              <a:rPr lang="en-US" sz="1500" dirty="0">
                <a:solidFill>
                  <a:srgbClr val="000000"/>
                </a:solidFill>
              </a:rPr>
              <a:t>         </a:t>
            </a:r>
            <a:r>
              <a:rPr lang="en-US" sz="1500" b="0" i="0" dirty="0">
                <a:solidFill>
                  <a:srgbClr val="000000"/>
                </a:solidFill>
                <a:effectLst/>
              </a:rPr>
              <a:t>     Pen Size: Users can modify the pen size using a range input called "pen-slider." – </a:t>
            </a:r>
          </a:p>
          <a:p>
            <a:r>
              <a:rPr lang="en-US" sz="1500" dirty="0">
                <a:solidFill>
                  <a:srgbClr val="000000"/>
                </a:solidFill>
              </a:rPr>
              <a:t>              </a:t>
            </a:r>
            <a:r>
              <a:rPr lang="en-US" sz="1500" b="0" i="0" dirty="0">
                <a:solidFill>
                  <a:srgbClr val="000000"/>
                </a:solidFill>
                <a:effectLst/>
              </a:rPr>
              <a:t>Color Selection: A color input named "color-input" enables users to choose their desired drawing color.</a:t>
            </a:r>
          </a:p>
          <a:p>
            <a:r>
              <a:rPr lang="en-US" sz="1500" dirty="0">
                <a:solidFill>
                  <a:srgbClr val="000000"/>
                </a:solidFill>
              </a:rPr>
              <a:t>              </a:t>
            </a:r>
            <a:r>
              <a:rPr lang="en-US" sz="1500" b="0" i="0" dirty="0">
                <a:solidFill>
                  <a:srgbClr val="000000"/>
                </a:solidFill>
                <a:effectLst/>
              </a:rPr>
              <a:t>Background Color: Another color input labeled "color-background" allows users to select the canvas background color.</a:t>
            </a:r>
          </a:p>
          <a:p>
            <a:endParaRPr lang="en-US" sz="1500" b="1" i="0" dirty="0">
              <a:solidFill>
                <a:srgbClr val="000000"/>
              </a:solidFill>
              <a:effectLst/>
            </a:endParaRPr>
          </a:p>
          <a:p>
            <a:r>
              <a:rPr lang="en-US" sz="1500" b="1" i="0" dirty="0">
                <a:solidFill>
                  <a:srgbClr val="000000"/>
                </a:solidFill>
                <a:effectLst/>
              </a:rPr>
              <a:t>3. Functionality: </a:t>
            </a:r>
            <a:r>
              <a:rPr lang="en-US" sz="1500" b="0" i="0" dirty="0">
                <a:solidFill>
                  <a:srgbClr val="000000"/>
                </a:solidFill>
                <a:effectLst/>
              </a:rPr>
              <a:t>The page includes buttons for specific actions: - </a:t>
            </a:r>
          </a:p>
          <a:p>
            <a:r>
              <a:rPr lang="en-US" sz="1500" dirty="0">
                <a:solidFill>
                  <a:srgbClr val="000000"/>
                </a:solidFill>
              </a:rPr>
              <a:t>             </a:t>
            </a:r>
            <a:r>
              <a:rPr lang="en-US" sz="1500" b="0" i="0" dirty="0">
                <a:solidFill>
                  <a:srgbClr val="000000"/>
                </a:solidFill>
                <a:effectLst/>
              </a:rPr>
              <a:t>Clear erases all content from the canvas.</a:t>
            </a:r>
          </a:p>
          <a:p>
            <a:r>
              <a:rPr lang="en-US" sz="1500" dirty="0">
                <a:solidFill>
                  <a:srgbClr val="000000"/>
                </a:solidFill>
              </a:rPr>
              <a:t>             </a:t>
            </a:r>
            <a:r>
              <a:rPr lang="en-US" sz="1500" b="0" i="0" dirty="0">
                <a:solidFill>
                  <a:srgbClr val="000000"/>
                </a:solidFill>
                <a:effectLst/>
              </a:rPr>
              <a:t>Pen" selects the drawing pen tool.</a:t>
            </a:r>
          </a:p>
          <a:p>
            <a:r>
              <a:rPr lang="en-US" sz="1500" dirty="0">
                <a:solidFill>
                  <a:srgbClr val="000000"/>
                </a:solidFill>
              </a:rPr>
              <a:t>             </a:t>
            </a:r>
            <a:r>
              <a:rPr lang="en-US" sz="1500" b="0" i="0" dirty="0">
                <a:solidFill>
                  <a:srgbClr val="000000"/>
                </a:solidFill>
                <a:effectLst/>
              </a:rPr>
              <a:t>Erase" activates the eraser tool. </a:t>
            </a:r>
          </a:p>
          <a:p>
            <a:endParaRPr lang="en-US" sz="1500" b="1" i="0" dirty="0">
              <a:solidFill>
                <a:srgbClr val="000000"/>
              </a:solidFill>
              <a:effectLst/>
            </a:endParaRPr>
          </a:p>
          <a:p>
            <a:r>
              <a:rPr lang="en-US" sz="1500" b="1" i="0" dirty="0">
                <a:solidFill>
                  <a:srgbClr val="000000"/>
                </a:solidFill>
                <a:effectLst/>
              </a:rPr>
              <a:t>4. External Resources: </a:t>
            </a:r>
            <a:r>
              <a:rPr lang="en-US" sz="1500" b="0" i="0" dirty="0">
                <a:solidFill>
                  <a:srgbClr val="000000"/>
                </a:solidFill>
                <a:effectLst/>
              </a:rPr>
              <a:t>To enhance aesthetics and provide interactive features, the page links to external resources such as a stylesheet named "16.css" for styling. </a:t>
            </a:r>
          </a:p>
          <a:p>
            <a:endParaRPr lang="en-US" sz="1500" dirty="0">
              <a:solidFill>
                <a:srgbClr val="000000"/>
              </a:solidFill>
            </a:endParaRPr>
          </a:p>
          <a:p>
            <a:r>
              <a:rPr lang="en-US" sz="1500" b="0" i="0" dirty="0">
                <a:solidFill>
                  <a:srgbClr val="000000"/>
                </a:solidFill>
                <a:effectLst/>
              </a:rPr>
              <a:t>In summary, this HTML code establishes the foundation for a versatile digital drawing platform, offering users a wide range of tools and options to create and customize their artwork.</a:t>
            </a:r>
            <a:endParaRPr lang="en-IN" sz="1500" dirty="0"/>
          </a:p>
        </p:txBody>
      </p:sp>
    </p:spTree>
    <p:extLst>
      <p:ext uri="{BB962C8B-B14F-4D97-AF65-F5344CB8AC3E}">
        <p14:creationId xmlns:p14="http://schemas.microsoft.com/office/powerpoint/2010/main" val="182937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Technical Details</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21275" y="1087762"/>
            <a:ext cx="11228174" cy="4247317"/>
          </a:xfrm>
          <a:prstGeom prst="rect">
            <a:avLst/>
          </a:prstGeom>
          <a:noFill/>
        </p:spPr>
        <p:txBody>
          <a:bodyPr wrap="square" rtlCol="0">
            <a:spAutoFit/>
          </a:bodyPr>
          <a:lstStyle/>
          <a:p>
            <a:r>
              <a:rPr lang="en-US" dirty="0">
                <a:effectLst/>
              </a:rPr>
              <a:t>This CSS code is designed to style elements for a web-based drawing tool:</a:t>
            </a:r>
          </a:p>
          <a:p>
            <a:endParaRPr lang="en-US" dirty="0">
              <a:effectLst/>
            </a:endParaRPr>
          </a:p>
          <a:p>
            <a:pPr marL="342900" indent="-342900">
              <a:buFontTx/>
              <a:buAutoNum type="arabicPeriod"/>
            </a:pPr>
            <a:r>
              <a:rPr lang="en-US" dirty="0">
                <a:effectLst/>
              </a:rPr>
              <a:t>It utilizes a universal selector to reset default styling, ensuring elements have no padding or margins and follow </a:t>
            </a:r>
            <a:r>
              <a:rPr lang="en-US" dirty="0" err="1">
                <a:effectLst/>
              </a:rPr>
              <a:t>the"Poppins</a:t>
            </a:r>
            <a:r>
              <a:rPr lang="en-US" dirty="0">
                <a:effectLst/>
              </a:rPr>
              <a:t>" font.</a:t>
            </a:r>
          </a:p>
          <a:p>
            <a:pPr marL="342900" indent="-342900">
              <a:buAutoNum type="arabicPeriod"/>
            </a:pPr>
            <a:endParaRPr lang="en-US" dirty="0">
              <a:effectLst/>
            </a:endParaRPr>
          </a:p>
          <a:p>
            <a:pPr marL="342900" indent="-342900">
              <a:buAutoNum type="arabicPeriod" startAt="2"/>
            </a:pPr>
            <a:r>
              <a:rPr lang="en-US" dirty="0">
                <a:effectLst/>
              </a:rPr>
              <a:t>The "#</a:t>
            </a:r>
            <a:r>
              <a:rPr lang="en-US" dirty="0" err="1">
                <a:effectLst/>
              </a:rPr>
              <a:t>paintArea</a:t>
            </a:r>
            <a:r>
              <a:rPr lang="en-US" dirty="0">
                <a:effectLst/>
              </a:rPr>
              <a:t>" is styled with a relative position, an 8-pixel solid border of #788eff, and takes up 70% of the        viewport height while spanning the entire width.</a:t>
            </a:r>
          </a:p>
          <a:p>
            <a:endParaRPr lang="en-US" dirty="0">
              <a:effectLst/>
            </a:endParaRPr>
          </a:p>
          <a:p>
            <a:r>
              <a:rPr lang="en-US" dirty="0">
                <a:effectLst/>
              </a:rPr>
              <a:t>3.   The ".options" section features a background color of #788eff, 30 pixels of padding, and a height of 30% of the</a:t>
            </a:r>
          </a:p>
          <a:p>
            <a:r>
              <a:rPr lang="en-US" dirty="0"/>
              <a:t>       viewport.</a:t>
            </a:r>
            <a:endParaRPr lang="en-US" dirty="0">
              <a:effectLst/>
            </a:endParaRPr>
          </a:p>
          <a:p>
            <a:endParaRPr lang="en-US" dirty="0">
              <a:effectLst/>
            </a:endParaRPr>
          </a:p>
          <a:p>
            <a:r>
              <a:rPr lang="en-US" dirty="0"/>
              <a:t>4.  </a:t>
            </a:r>
            <a:r>
              <a:rPr lang="en-US" dirty="0">
                <a:effectLst/>
              </a:rPr>
              <a:t>".tools-row" organizes its child elements in a three-column grid with 20 pixels of gap and a 40-pixel bottom margin.</a:t>
            </a:r>
          </a:p>
          <a:p>
            <a:endParaRPr lang="en-US" dirty="0">
              <a:effectLst/>
            </a:endParaRPr>
          </a:p>
          <a:p>
            <a:r>
              <a:rPr lang="en-US" dirty="0"/>
              <a:t>5.   </a:t>
            </a:r>
            <a:r>
              <a:rPr lang="en-US" dirty="0">
                <a:effectLst/>
              </a:rPr>
              <a:t>Customized styles for headings, buttons, range inputs, and color pickers enhance the drawing tool's aesthetics and</a:t>
            </a:r>
          </a:p>
          <a:p>
            <a:r>
              <a:rPr lang="en-US" dirty="0"/>
              <a:t>       </a:t>
            </a:r>
            <a:r>
              <a:rPr lang="en-US" dirty="0">
                <a:effectLst/>
              </a:rPr>
              <a:t>usability. </a:t>
            </a:r>
          </a:p>
        </p:txBody>
      </p:sp>
    </p:spTree>
    <p:extLst>
      <p:ext uri="{BB962C8B-B14F-4D97-AF65-F5344CB8AC3E}">
        <p14:creationId xmlns:p14="http://schemas.microsoft.com/office/powerpoint/2010/main" val="16192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Technical Details</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13037" y="1038110"/>
            <a:ext cx="11228174" cy="5454763"/>
          </a:xfrm>
          <a:prstGeom prst="rect">
            <a:avLst/>
          </a:prstGeom>
          <a:noFill/>
        </p:spPr>
        <p:txBody>
          <a:bodyPr wrap="square" rtlCol="0">
            <a:spAutoFit/>
          </a:bodyPr>
          <a:lstStyle/>
          <a:p>
            <a:pPr>
              <a:lnSpc>
                <a:spcPts val="1050"/>
              </a:lnSpc>
            </a:pPr>
            <a:r>
              <a:rPr lang="en-US" sz="1100" dirty="0">
                <a:effectLst/>
              </a:rPr>
              <a:t>This JavaScript code sets up a simple drawing application on an HTML canvas. Here's a brief explanation of the code:</a:t>
            </a:r>
          </a:p>
          <a:p>
            <a:pPr>
              <a:lnSpc>
                <a:spcPts val="1050"/>
              </a:lnSpc>
            </a:pPr>
            <a:endParaRPr lang="en-US" sz="1100" dirty="0">
              <a:effectLst/>
            </a:endParaRPr>
          </a:p>
          <a:p>
            <a:pPr>
              <a:lnSpc>
                <a:spcPts val="1050"/>
              </a:lnSpc>
            </a:pPr>
            <a:r>
              <a:rPr lang="en-US" sz="1100" dirty="0">
                <a:effectLst/>
              </a:rPr>
              <a:t>1. </a:t>
            </a:r>
            <a:r>
              <a:rPr lang="en-US" sz="1100" b="1" dirty="0">
                <a:effectLst/>
              </a:rPr>
              <a:t>Initial Setup:</a:t>
            </a:r>
          </a:p>
          <a:p>
            <a:pPr>
              <a:lnSpc>
                <a:spcPts val="1050"/>
              </a:lnSpc>
            </a:pPr>
            <a:r>
              <a:rPr lang="en-US" sz="1100" dirty="0">
                <a:effectLst/>
              </a:rPr>
              <a:t>   - The code starts by getting references to various HTML elements, such as buttons, sliders, and the canvas itself.</a:t>
            </a:r>
          </a:p>
          <a:p>
            <a:pPr>
              <a:lnSpc>
                <a:spcPts val="1050"/>
              </a:lnSpc>
            </a:pPr>
            <a:r>
              <a:rPr lang="en-US" sz="1100" dirty="0">
                <a:effectLst/>
              </a:rPr>
              <a:t>   - It initializes some variables to keep track of the drawing state (e.g., whether the eraser is active, whether the user is currently drawing).</a:t>
            </a:r>
          </a:p>
          <a:p>
            <a:pPr>
              <a:lnSpc>
                <a:spcPts val="1050"/>
              </a:lnSpc>
            </a:pPr>
            <a:r>
              <a:rPr lang="en-US" sz="1100" dirty="0">
                <a:effectLst/>
              </a:rPr>
              <a:t>   - The context of the canvas is obtained, which is used for drawing on the canvas.</a:t>
            </a:r>
          </a:p>
          <a:p>
            <a:pPr>
              <a:lnSpc>
                <a:spcPts val="1050"/>
              </a:lnSpc>
            </a:pPr>
            <a:endParaRPr lang="en-US" sz="1100" dirty="0">
              <a:effectLst/>
            </a:endParaRPr>
          </a:p>
          <a:p>
            <a:pPr>
              <a:lnSpc>
                <a:spcPts val="1050"/>
              </a:lnSpc>
            </a:pPr>
            <a:r>
              <a:rPr lang="en-US" sz="1100" dirty="0">
                <a:effectLst/>
              </a:rPr>
              <a:t>2. </a:t>
            </a:r>
            <a:r>
              <a:rPr lang="en-US" sz="1100" b="1" dirty="0">
                <a:effectLst/>
              </a:rPr>
              <a:t>Initialization Function (`</a:t>
            </a:r>
            <a:r>
              <a:rPr lang="en-US" sz="1100" b="1" dirty="0" err="1">
                <a:effectLst/>
              </a:rPr>
              <a:t>init</a:t>
            </a:r>
            <a:r>
              <a:rPr lang="en-US" sz="1100" b="1" dirty="0">
                <a:effectLst/>
              </a:rPr>
              <a:t>`):</a:t>
            </a:r>
          </a:p>
          <a:p>
            <a:pPr>
              <a:lnSpc>
                <a:spcPts val="1050"/>
              </a:lnSpc>
            </a:pPr>
            <a:r>
              <a:rPr lang="en-US" sz="1100" dirty="0">
                <a:effectLst/>
              </a:rPr>
              <a:t>   - Sets initial values for the canvas, such as its size, background color, and the default pen color and size.</a:t>
            </a:r>
          </a:p>
          <a:p>
            <a:pPr>
              <a:lnSpc>
                <a:spcPts val="1050"/>
              </a:lnSpc>
            </a:pPr>
            <a:endParaRPr lang="en-US" sz="1100" dirty="0">
              <a:effectLst/>
            </a:endParaRPr>
          </a:p>
          <a:p>
            <a:pPr>
              <a:lnSpc>
                <a:spcPts val="1050"/>
              </a:lnSpc>
            </a:pPr>
            <a:r>
              <a:rPr lang="en-US" sz="1100" dirty="0">
                <a:effectLst/>
              </a:rPr>
              <a:t>3. </a:t>
            </a:r>
            <a:r>
              <a:rPr lang="en-US" sz="1100" b="1" dirty="0">
                <a:effectLst/>
              </a:rPr>
              <a:t>Touch Device Detection:</a:t>
            </a:r>
          </a:p>
          <a:p>
            <a:pPr>
              <a:lnSpc>
                <a:spcPts val="1050"/>
              </a:lnSpc>
            </a:pPr>
            <a:r>
              <a:rPr lang="en-US" sz="1100" dirty="0">
                <a:effectLst/>
              </a:rPr>
              <a:t>   - The `</a:t>
            </a:r>
            <a:r>
              <a:rPr lang="en-US" sz="1100" dirty="0" err="1">
                <a:effectLst/>
              </a:rPr>
              <a:t>is_touch_device</a:t>
            </a:r>
            <a:r>
              <a:rPr lang="en-US" sz="1100" dirty="0">
                <a:effectLst/>
              </a:rPr>
              <a:t>` function checks whether the device is a touch device or not.</a:t>
            </a:r>
          </a:p>
          <a:p>
            <a:pPr>
              <a:lnSpc>
                <a:spcPts val="1050"/>
              </a:lnSpc>
            </a:pPr>
            <a:endParaRPr lang="en-US" sz="1100" dirty="0">
              <a:effectLst/>
            </a:endParaRPr>
          </a:p>
          <a:p>
            <a:pPr>
              <a:lnSpc>
                <a:spcPts val="1050"/>
              </a:lnSpc>
            </a:pPr>
            <a:r>
              <a:rPr lang="en-US" sz="1100" dirty="0">
                <a:effectLst/>
              </a:rPr>
              <a:t>4. </a:t>
            </a:r>
            <a:r>
              <a:rPr lang="en-US" sz="1100" b="1" dirty="0">
                <a:effectLst/>
              </a:rPr>
              <a:t>Mouse/Touch Position Handling:</a:t>
            </a:r>
          </a:p>
          <a:p>
            <a:pPr>
              <a:lnSpc>
                <a:spcPts val="1050"/>
              </a:lnSpc>
            </a:pPr>
            <a:r>
              <a:rPr lang="en-US" sz="1100" dirty="0">
                <a:effectLst/>
              </a:rPr>
              <a:t>   - The `</a:t>
            </a:r>
            <a:r>
              <a:rPr lang="en-US" sz="1100" dirty="0" err="1">
                <a:effectLst/>
              </a:rPr>
              <a:t>getXY</a:t>
            </a:r>
            <a:r>
              <a:rPr lang="en-US" sz="1100" dirty="0">
                <a:effectLst/>
              </a:rPr>
              <a:t>` function calculates the exact x and y positions of the mouse or touch event relative to the canvas.</a:t>
            </a:r>
          </a:p>
          <a:p>
            <a:pPr>
              <a:lnSpc>
                <a:spcPts val="1050"/>
              </a:lnSpc>
            </a:pPr>
            <a:endParaRPr lang="en-US" sz="1100" dirty="0">
              <a:effectLst/>
            </a:endParaRPr>
          </a:p>
          <a:p>
            <a:pPr>
              <a:lnSpc>
                <a:spcPts val="1050"/>
              </a:lnSpc>
            </a:pPr>
            <a:r>
              <a:rPr lang="en-US" sz="1100" dirty="0">
                <a:effectLst/>
              </a:rPr>
              <a:t>5. </a:t>
            </a:r>
            <a:r>
              <a:rPr lang="en-US" sz="1100" b="1" dirty="0">
                <a:effectLst/>
              </a:rPr>
              <a:t>Drawing Functions:</a:t>
            </a:r>
          </a:p>
          <a:p>
            <a:pPr>
              <a:lnSpc>
                <a:spcPts val="1050"/>
              </a:lnSpc>
            </a:pPr>
            <a:r>
              <a:rPr lang="en-US" sz="1100" dirty="0">
                <a:effectLst/>
              </a:rPr>
              <a:t>   - `</a:t>
            </a:r>
            <a:r>
              <a:rPr lang="en-US" sz="1100" dirty="0" err="1">
                <a:effectLst/>
              </a:rPr>
              <a:t>startDrawing</a:t>
            </a:r>
            <a:r>
              <a:rPr lang="en-US" sz="1100" dirty="0">
                <a:effectLst/>
              </a:rPr>
              <a:t>`: Initiates the drawing process when the user starts pressing the mouse button or touching the screen.</a:t>
            </a:r>
          </a:p>
          <a:p>
            <a:pPr>
              <a:lnSpc>
                <a:spcPts val="1050"/>
              </a:lnSpc>
            </a:pPr>
            <a:r>
              <a:rPr lang="en-US" sz="1100" dirty="0">
                <a:effectLst/>
              </a:rPr>
              <a:t>   - `</a:t>
            </a:r>
            <a:r>
              <a:rPr lang="en-US" sz="1100" dirty="0" err="1">
                <a:effectLst/>
              </a:rPr>
              <a:t>drawOnCanvas</a:t>
            </a:r>
            <a:r>
              <a:rPr lang="en-US" sz="1100" dirty="0">
                <a:effectLst/>
              </a:rPr>
              <a:t>`: Handles the actual drawing process as the mouse or touch moves.</a:t>
            </a:r>
          </a:p>
          <a:p>
            <a:pPr>
              <a:lnSpc>
                <a:spcPts val="1050"/>
              </a:lnSpc>
            </a:pPr>
            <a:endParaRPr lang="en-US" sz="1100" dirty="0">
              <a:effectLst/>
            </a:endParaRPr>
          </a:p>
          <a:p>
            <a:pPr>
              <a:lnSpc>
                <a:spcPts val="1050"/>
              </a:lnSpc>
            </a:pPr>
            <a:r>
              <a:rPr lang="en-US" sz="1100" dirty="0">
                <a:effectLst/>
              </a:rPr>
              <a:t>6. </a:t>
            </a:r>
            <a:r>
              <a:rPr lang="en-US" sz="1100" b="1" dirty="0">
                <a:effectLst/>
              </a:rPr>
              <a:t>Event Listeners:</a:t>
            </a:r>
          </a:p>
          <a:p>
            <a:pPr>
              <a:lnSpc>
                <a:spcPts val="1050"/>
              </a:lnSpc>
            </a:pPr>
            <a:r>
              <a:rPr lang="en-US" sz="1100" dirty="0">
                <a:effectLst/>
              </a:rPr>
              <a:t>   - Event listeners are set up for various mouse and touch events to trigger the drawing functions.</a:t>
            </a:r>
          </a:p>
          <a:p>
            <a:pPr>
              <a:lnSpc>
                <a:spcPts val="1050"/>
              </a:lnSpc>
            </a:pPr>
            <a:r>
              <a:rPr lang="en-US" sz="1100" dirty="0">
                <a:effectLst/>
              </a:rPr>
              <a:t>   - Mouse down, touch start, mouse move, touch move, mouse up, touch end, and mouse leave events are all handled.</a:t>
            </a:r>
          </a:p>
          <a:p>
            <a:pPr>
              <a:lnSpc>
                <a:spcPts val="1050"/>
              </a:lnSpc>
            </a:pPr>
            <a:endParaRPr lang="en-US" sz="1100" dirty="0">
              <a:effectLst/>
            </a:endParaRPr>
          </a:p>
          <a:p>
            <a:pPr>
              <a:lnSpc>
                <a:spcPts val="1050"/>
              </a:lnSpc>
            </a:pPr>
            <a:r>
              <a:rPr lang="en-US" sz="1100" dirty="0">
                <a:effectLst/>
              </a:rPr>
              <a:t>7. </a:t>
            </a:r>
            <a:r>
              <a:rPr lang="en-US" sz="1100" b="1" dirty="0">
                <a:effectLst/>
              </a:rPr>
              <a:t>Pen and Eraser Mode:</a:t>
            </a:r>
          </a:p>
          <a:p>
            <a:pPr>
              <a:lnSpc>
                <a:spcPts val="1050"/>
              </a:lnSpc>
            </a:pPr>
            <a:r>
              <a:rPr lang="en-US" sz="1100" dirty="0">
                <a:effectLst/>
              </a:rPr>
              <a:t>   - Buttons for switching between pen and eraser modes are provided.</a:t>
            </a:r>
          </a:p>
          <a:p>
            <a:pPr>
              <a:lnSpc>
                <a:spcPts val="1050"/>
              </a:lnSpc>
            </a:pPr>
            <a:r>
              <a:rPr lang="en-US" sz="1100" dirty="0">
                <a:effectLst/>
              </a:rPr>
              <a:t>   - The pen size can be adjusted using a slider.</a:t>
            </a:r>
          </a:p>
          <a:p>
            <a:pPr>
              <a:lnSpc>
                <a:spcPts val="1050"/>
              </a:lnSpc>
            </a:pPr>
            <a:r>
              <a:rPr lang="en-US" sz="1100" dirty="0">
                <a:effectLst/>
              </a:rPr>
              <a:t>   - Color can be changed using an input element of type color.</a:t>
            </a:r>
          </a:p>
          <a:p>
            <a:pPr>
              <a:lnSpc>
                <a:spcPts val="1050"/>
              </a:lnSpc>
            </a:pPr>
            <a:endParaRPr lang="en-US" sz="1100" dirty="0">
              <a:effectLst/>
            </a:endParaRPr>
          </a:p>
          <a:p>
            <a:pPr>
              <a:lnSpc>
                <a:spcPts val="1050"/>
              </a:lnSpc>
            </a:pPr>
            <a:r>
              <a:rPr lang="en-US" sz="1100" dirty="0">
                <a:effectLst/>
              </a:rPr>
              <a:t>8. </a:t>
            </a:r>
            <a:r>
              <a:rPr lang="en-US" sz="1100" b="1" dirty="0">
                <a:effectLst/>
              </a:rPr>
              <a:t>Background Color and Clearing:</a:t>
            </a:r>
          </a:p>
          <a:p>
            <a:pPr>
              <a:lnSpc>
                <a:spcPts val="1050"/>
              </a:lnSpc>
            </a:pPr>
            <a:r>
              <a:rPr lang="en-US" sz="1100" dirty="0">
                <a:effectLst/>
              </a:rPr>
              <a:t>   - The background color of the canvas can be changed using an input element of type color.</a:t>
            </a:r>
          </a:p>
          <a:p>
            <a:pPr>
              <a:lnSpc>
                <a:spcPts val="1050"/>
              </a:lnSpc>
            </a:pPr>
            <a:r>
              <a:rPr lang="en-US" sz="1100" dirty="0">
                <a:effectLst/>
              </a:rPr>
              <a:t>   - A "Clear" button is provided to clear the canvas.</a:t>
            </a:r>
          </a:p>
          <a:p>
            <a:pPr>
              <a:lnSpc>
                <a:spcPts val="1050"/>
              </a:lnSpc>
            </a:pPr>
            <a:endParaRPr lang="en-US" sz="1100" dirty="0">
              <a:effectLst/>
            </a:endParaRPr>
          </a:p>
          <a:p>
            <a:pPr>
              <a:lnSpc>
                <a:spcPts val="1050"/>
              </a:lnSpc>
            </a:pPr>
            <a:r>
              <a:rPr lang="en-US" sz="1100" dirty="0">
                <a:effectLst/>
              </a:rPr>
              <a:t>9. </a:t>
            </a:r>
            <a:r>
              <a:rPr lang="en-US" sz="1100" b="1" dirty="0">
                <a:effectLst/>
              </a:rPr>
              <a:t>Window Load Event:</a:t>
            </a:r>
          </a:p>
          <a:p>
            <a:pPr>
              <a:lnSpc>
                <a:spcPts val="1050"/>
              </a:lnSpc>
            </a:pPr>
            <a:r>
              <a:rPr lang="en-US" sz="1100" dirty="0">
                <a:effectLst/>
              </a:rPr>
              <a:t>   - The `</a:t>
            </a:r>
            <a:r>
              <a:rPr lang="en-US" sz="1100" dirty="0" err="1">
                <a:effectLst/>
              </a:rPr>
              <a:t>init</a:t>
            </a:r>
            <a:r>
              <a:rPr lang="en-US" sz="1100" dirty="0">
                <a:effectLst/>
              </a:rPr>
              <a:t>` function is called when the window is fully loaded to initialize the drawing application.</a:t>
            </a:r>
          </a:p>
          <a:p>
            <a:pPr>
              <a:lnSpc>
                <a:spcPts val="1050"/>
              </a:lnSpc>
            </a:pPr>
            <a:endParaRPr lang="en-US" sz="1100" dirty="0">
              <a:effectLst/>
            </a:endParaRPr>
          </a:p>
          <a:p>
            <a:pPr>
              <a:lnSpc>
                <a:spcPts val="1050"/>
              </a:lnSpc>
            </a:pPr>
            <a:r>
              <a:rPr lang="en-US" sz="1100" dirty="0">
                <a:effectLst/>
              </a:rPr>
              <a:t>In summary, this code sets up a drawing application where users can draw on a canvas, switch between pen and eraser modes, adjust pen size and color, change the background color, and clear the canvas. The application supports both mouse and touch input.</a:t>
            </a:r>
          </a:p>
        </p:txBody>
      </p:sp>
    </p:spTree>
    <p:extLst>
      <p:ext uri="{BB962C8B-B14F-4D97-AF65-F5344CB8AC3E}">
        <p14:creationId xmlns:p14="http://schemas.microsoft.com/office/powerpoint/2010/main" val="85193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Key Features</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5A6C051-2ADF-D883-BF92-9DBC1356FBCD}"/>
              </a:ext>
            </a:extLst>
          </p:cNvPr>
          <p:cNvSpPr txBox="1"/>
          <p:nvPr/>
        </p:nvSpPr>
        <p:spPr>
          <a:xfrm>
            <a:off x="321275" y="1087762"/>
            <a:ext cx="11228174" cy="2462213"/>
          </a:xfrm>
          <a:prstGeom prst="rect">
            <a:avLst/>
          </a:prstGeom>
          <a:noFill/>
        </p:spPr>
        <p:txBody>
          <a:bodyPr wrap="square" rtlCol="0">
            <a:spAutoFit/>
          </a:bodyPr>
          <a:lstStyle/>
          <a:p>
            <a:r>
              <a:rPr lang="en-US" sz="1100" dirty="0">
                <a:effectLst/>
              </a:rPr>
              <a:t>Highlights of a drawing tool project created using HTML, CSS, and JavaScript include:</a:t>
            </a:r>
          </a:p>
          <a:p>
            <a:endParaRPr lang="en-US" sz="1100" dirty="0">
              <a:effectLst/>
            </a:endParaRPr>
          </a:p>
          <a:p>
            <a:r>
              <a:rPr lang="en-US" sz="1100" b="1" dirty="0">
                <a:effectLst/>
              </a:rPr>
              <a:t>1.   Interactive Canvas: </a:t>
            </a:r>
            <a:r>
              <a:rPr lang="en-US" sz="1100" dirty="0">
                <a:effectLst/>
              </a:rPr>
              <a:t>An interactive canvas where users can draw, sketch, and paint digitally.</a:t>
            </a:r>
          </a:p>
          <a:p>
            <a:endParaRPr lang="en-US" sz="1100" dirty="0">
              <a:effectLst/>
            </a:endParaRPr>
          </a:p>
          <a:p>
            <a:r>
              <a:rPr lang="en-US" sz="1100" b="1" dirty="0"/>
              <a:t>2</a:t>
            </a:r>
            <a:r>
              <a:rPr lang="en-US" sz="1100" b="1" dirty="0">
                <a:effectLst/>
              </a:rPr>
              <a:t>.   Customizable Brushes: </a:t>
            </a:r>
            <a:r>
              <a:rPr lang="en-US" sz="1100" dirty="0">
                <a:effectLst/>
              </a:rPr>
              <a:t>Options to customize brush size and </a:t>
            </a:r>
            <a:r>
              <a:rPr lang="en-US" sz="1100" dirty="0"/>
              <a:t>color</a:t>
            </a:r>
            <a:r>
              <a:rPr lang="en-US" sz="1100" dirty="0">
                <a:effectLst/>
              </a:rPr>
              <a:t>.</a:t>
            </a:r>
          </a:p>
          <a:p>
            <a:endParaRPr lang="en-US" sz="1100" dirty="0">
              <a:effectLst/>
            </a:endParaRPr>
          </a:p>
          <a:p>
            <a:r>
              <a:rPr lang="en-US" sz="1100" b="1" dirty="0"/>
              <a:t>3</a:t>
            </a:r>
            <a:r>
              <a:rPr lang="en-US" sz="1100" b="1" dirty="0">
                <a:effectLst/>
              </a:rPr>
              <a:t>.   Cross-Platform Compatibility: </a:t>
            </a:r>
            <a:r>
              <a:rPr lang="en-US" sz="1100" dirty="0">
                <a:effectLst/>
              </a:rPr>
              <a:t>Compatibility with different devices and browsers for accessibility.</a:t>
            </a:r>
          </a:p>
          <a:p>
            <a:endParaRPr lang="en-US" sz="1100" dirty="0">
              <a:effectLst/>
            </a:endParaRPr>
          </a:p>
          <a:p>
            <a:r>
              <a:rPr lang="en-US" sz="1100" b="1" dirty="0"/>
              <a:t>4</a:t>
            </a:r>
            <a:r>
              <a:rPr lang="en-US" sz="1100" b="1" dirty="0">
                <a:effectLst/>
              </a:rPr>
              <a:t>.   Responsive Design: </a:t>
            </a:r>
            <a:r>
              <a:rPr lang="en-US" sz="1100" dirty="0">
                <a:effectLst/>
              </a:rPr>
              <a:t>A responsive design that adapts to various screen sizes.</a:t>
            </a:r>
          </a:p>
          <a:p>
            <a:endParaRPr lang="en-US" sz="1100" b="1" dirty="0">
              <a:effectLst/>
            </a:endParaRPr>
          </a:p>
          <a:p>
            <a:r>
              <a:rPr lang="en-US" sz="1100" b="1" dirty="0"/>
              <a:t>5</a:t>
            </a:r>
            <a:r>
              <a:rPr lang="en-US" sz="1100" b="1" dirty="0">
                <a:effectLst/>
              </a:rPr>
              <a:t>.   Continuous Updates: </a:t>
            </a:r>
            <a:r>
              <a:rPr lang="en-US" sz="1100" dirty="0">
                <a:effectLst/>
              </a:rPr>
              <a:t>Regular updates and improvements to enhance functionality and fix bugs.</a:t>
            </a:r>
          </a:p>
          <a:p>
            <a:endParaRPr lang="en-US" sz="1100" dirty="0">
              <a:effectLst/>
            </a:endParaRPr>
          </a:p>
          <a:p>
            <a:r>
              <a:rPr lang="en-US" sz="1100" b="1" dirty="0"/>
              <a:t>6</a:t>
            </a:r>
            <a:r>
              <a:rPr lang="en-US" sz="1100" b="1" dirty="0">
                <a:effectLst/>
              </a:rPr>
              <a:t>.   Open Source: </a:t>
            </a:r>
            <a:r>
              <a:rPr lang="en-US" sz="1100" dirty="0">
                <a:effectLst/>
              </a:rPr>
              <a:t>The option to make the project open-source, encouraging collaboration and contributions from the</a:t>
            </a:r>
          </a:p>
          <a:p>
            <a:r>
              <a:rPr lang="en-US" sz="1100" dirty="0"/>
              <a:t>       </a:t>
            </a:r>
            <a:r>
              <a:rPr lang="en-US" sz="1100" dirty="0">
                <a:effectLst/>
              </a:rPr>
              <a:t>developer community.</a:t>
            </a:r>
          </a:p>
        </p:txBody>
      </p:sp>
      <p:pic>
        <p:nvPicPr>
          <p:cNvPr id="5" name="Picture 4">
            <a:extLst>
              <a:ext uri="{FF2B5EF4-FFF2-40B4-BE49-F238E27FC236}">
                <a16:creationId xmlns:a16="http://schemas.microsoft.com/office/drawing/2014/main" id="{802B1951-05C2-3EE2-9B85-B9C2DEE28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551" y="3654037"/>
            <a:ext cx="5218743" cy="2614807"/>
          </a:xfrm>
          <a:prstGeom prst="rect">
            <a:avLst/>
          </a:prstGeom>
        </p:spPr>
      </p:pic>
    </p:spTree>
    <p:extLst>
      <p:ext uri="{BB962C8B-B14F-4D97-AF65-F5344CB8AC3E}">
        <p14:creationId xmlns:p14="http://schemas.microsoft.com/office/powerpoint/2010/main" val="298998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CF6199-E221-B5CB-6C11-4A5026AF4C79}"/>
              </a:ext>
            </a:extLst>
          </p:cNvPr>
          <p:cNvSpPr/>
          <p:nvPr/>
        </p:nvSpPr>
        <p:spPr>
          <a:xfrm>
            <a:off x="-1" y="-1"/>
            <a:ext cx="12192001" cy="86497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D27937-3D9A-E2CE-454C-1580479F43E6}"/>
              </a:ext>
            </a:extLst>
          </p:cNvPr>
          <p:cNvSpPr>
            <a:spLocks noGrp="1"/>
          </p:cNvSpPr>
          <p:nvPr>
            <p:ph type="title"/>
          </p:nvPr>
        </p:nvSpPr>
        <p:spPr>
          <a:xfrm>
            <a:off x="838200" y="365126"/>
            <a:ext cx="4466968" cy="499848"/>
          </a:xfrm>
        </p:spPr>
        <p:txBody>
          <a:bodyPr>
            <a:noAutofit/>
          </a:bodyPr>
          <a:lstStyle/>
          <a:p>
            <a:r>
              <a:rPr lang="en-US" sz="3600" b="1" dirty="0"/>
              <a:t>Project Highlights</a:t>
            </a:r>
            <a:endParaRPr lang="en-IN" sz="3600" b="1" dirty="0"/>
          </a:p>
        </p:txBody>
      </p:sp>
      <p:pic>
        <p:nvPicPr>
          <p:cNvPr id="6" name="Content Placeholder 5">
            <a:extLst>
              <a:ext uri="{FF2B5EF4-FFF2-40B4-BE49-F238E27FC236}">
                <a16:creationId xmlns:a16="http://schemas.microsoft.com/office/drawing/2014/main" id="{D06D12C9-0825-16D6-F466-036872280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5188" y="130502"/>
            <a:ext cx="2067697" cy="746148"/>
          </a:xfrm>
        </p:spPr>
      </p:pic>
      <p:sp>
        <p:nvSpPr>
          <p:cNvPr id="7" name="Rectangle 6">
            <a:extLst>
              <a:ext uri="{FF2B5EF4-FFF2-40B4-BE49-F238E27FC236}">
                <a16:creationId xmlns:a16="http://schemas.microsoft.com/office/drawing/2014/main" id="{9A95DBE7-643F-78BA-F58C-343D8D51C063}"/>
              </a:ext>
            </a:extLst>
          </p:cNvPr>
          <p:cNvSpPr/>
          <p:nvPr/>
        </p:nvSpPr>
        <p:spPr>
          <a:xfrm>
            <a:off x="-1" y="6492874"/>
            <a:ext cx="12192001" cy="36512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02B1951-05C2-3EE2-9B85-B9C2DEE28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983" y="1005343"/>
            <a:ext cx="3706433" cy="1857077"/>
          </a:xfrm>
          <a:prstGeom prst="rect">
            <a:avLst/>
          </a:prstGeom>
        </p:spPr>
      </p:pic>
      <p:pic>
        <p:nvPicPr>
          <p:cNvPr id="9" name="Picture 8">
            <a:extLst>
              <a:ext uri="{FF2B5EF4-FFF2-40B4-BE49-F238E27FC236}">
                <a16:creationId xmlns:a16="http://schemas.microsoft.com/office/drawing/2014/main" id="{13F1AE71-B5F4-ACD7-070B-D095FB2A6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430" y="2943497"/>
            <a:ext cx="3317538" cy="3042480"/>
          </a:xfrm>
          <a:prstGeom prst="rect">
            <a:avLst/>
          </a:prstGeom>
        </p:spPr>
      </p:pic>
      <p:pic>
        <p:nvPicPr>
          <p:cNvPr id="11" name="Picture 10">
            <a:extLst>
              <a:ext uri="{FF2B5EF4-FFF2-40B4-BE49-F238E27FC236}">
                <a16:creationId xmlns:a16="http://schemas.microsoft.com/office/drawing/2014/main" id="{2BE0DD6C-D419-15B1-B2E3-4AC218B61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87" y="1600957"/>
            <a:ext cx="2269945" cy="4444314"/>
          </a:xfrm>
          <a:prstGeom prst="rect">
            <a:avLst/>
          </a:prstGeom>
        </p:spPr>
      </p:pic>
      <p:sp>
        <p:nvSpPr>
          <p:cNvPr id="12" name="TextBox 11">
            <a:extLst>
              <a:ext uri="{FF2B5EF4-FFF2-40B4-BE49-F238E27FC236}">
                <a16:creationId xmlns:a16="http://schemas.microsoft.com/office/drawing/2014/main" id="{63C0ABB7-6BEE-CC4E-E40D-2250674F5152}"/>
              </a:ext>
            </a:extLst>
          </p:cNvPr>
          <p:cNvSpPr txBox="1"/>
          <p:nvPr/>
        </p:nvSpPr>
        <p:spPr>
          <a:xfrm>
            <a:off x="1869445" y="6035731"/>
            <a:ext cx="525428" cy="338554"/>
          </a:xfrm>
          <a:prstGeom prst="rect">
            <a:avLst/>
          </a:prstGeom>
          <a:noFill/>
        </p:spPr>
        <p:txBody>
          <a:bodyPr wrap="square" rtlCol="0">
            <a:spAutoFit/>
          </a:bodyPr>
          <a:lstStyle/>
          <a:p>
            <a:r>
              <a:rPr lang="en-US" sz="1600" dirty="0"/>
              <a:t>CSS</a:t>
            </a:r>
            <a:endParaRPr lang="en-IN" sz="1600" dirty="0"/>
          </a:p>
        </p:txBody>
      </p:sp>
      <p:sp>
        <p:nvSpPr>
          <p:cNvPr id="17" name="TextBox 16">
            <a:extLst>
              <a:ext uri="{FF2B5EF4-FFF2-40B4-BE49-F238E27FC236}">
                <a16:creationId xmlns:a16="http://schemas.microsoft.com/office/drawing/2014/main" id="{1F31093B-CF0B-1911-743B-9D0121E78B92}"/>
              </a:ext>
            </a:extLst>
          </p:cNvPr>
          <p:cNvSpPr txBox="1"/>
          <p:nvPr/>
        </p:nvSpPr>
        <p:spPr>
          <a:xfrm>
            <a:off x="5486400" y="6045271"/>
            <a:ext cx="955589" cy="338554"/>
          </a:xfrm>
          <a:prstGeom prst="rect">
            <a:avLst/>
          </a:prstGeom>
          <a:noFill/>
        </p:spPr>
        <p:txBody>
          <a:bodyPr wrap="square" rtlCol="0">
            <a:spAutoFit/>
          </a:bodyPr>
          <a:lstStyle/>
          <a:p>
            <a:r>
              <a:rPr lang="en-US" sz="1600" dirty="0"/>
              <a:t>HTML</a:t>
            </a:r>
            <a:endParaRPr lang="en-IN" sz="1600" dirty="0"/>
          </a:p>
        </p:txBody>
      </p:sp>
      <p:pic>
        <p:nvPicPr>
          <p:cNvPr id="8" name="Picture 7">
            <a:extLst>
              <a:ext uri="{FF2B5EF4-FFF2-40B4-BE49-F238E27FC236}">
                <a16:creationId xmlns:a16="http://schemas.microsoft.com/office/drawing/2014/main" id="{99EE96A4-BB48-DB2E-FF9D-056EAA1D5D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2086" y="1265933"/>
            <a:ext cx="3523120" cy="4720044"/>
          </a:xfrm>
          <a:prstGeom prst="rect">
            <a:avLst/>
          </a:prstGeom>
        </p:spPr>
      </p:pic>
      <p:sp>
        <p:nvSpPr>
          <p:cNvPr id="10" name="TextBox 9">
            <a:extLst>
              <a:ext uri="{FF2B5EF4-FFF2-40B4-BE49-F238E27FC236}">
                <a16:creationId xmlns:a16="http://schemas.microsoft.com/office/drawing/2014/main" id="{E31B9CA5-5523-1475-CEE3-99139A06BC76}"/>
              </a:ext>
            </a:extLst>
          </p:cNvPr>
          <p:cNvSpPr txBox="1"/>
          <p:nvPr/>
        </p:nvSpPr>
        <p:spPr>
          <a:xfrm>
            <a:off x="9372878" y="6026191"/>
            <a:ext cx="1161535" cy="338554"/>
          </a:xfrm>
          <a:prstGeom prst="rect">
            <a:avLst/>
          </a:prstGeom>
          <a:noFill/>
        </p:spPr>
        <p:txBody>
          <a:bodyPr wrap="square" rtlCol="0">
            <a:spAutoFit/>
          </a:bodyPr>
          <a:lstStyle/>
          <a:p>
            <a:r>
              <a:rPr lang="en-US" sz="1600" dirty="0"/>
              <a:t>JAVASCRIPT</a:t>
            </a:r>
            <a:endParaRPr lang="en-IN" sz="1600" dirty="0"/>
          </a:p>
        </p:txBody>
      </p:sp>
    </p:spTree>
    <p:extLst>
      <p:ext uri="{BB962C8B-B14F-4D97-AF65-F5344CB8AC3E}">
        <p14:creationId xmlns:p14="http://schemas.microsoft.com/office/powerpoint/2010/main" val="496278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74D2747-A02C-4B74-AD5C-AA9C7DC6112D}" vid="{D51F9899-F883-4FEB-946A-6769B983CFDD}"/>
    </a:ext>
  </a:extLst>
</a:theme>
</file>

<file path=docProps/app.xml><?xml version="1.0" encoding="utf-8"?>
<Properties xmlns="http://schemas.openxmlformats.org/officeDocument/2006/extended-properties" xmlns:vt="http://schemas.openxmlformats.org/officeDocument/2006/docPropsVTypes">
  <Template/>
  <TotalTime>337</TotalTime>
  <Words>1318</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Table of Contents</vt:lpstr>
      <vt:lpstr>Introduction</vt:lpstr>
      <vt:lpstr>Problem Statement</vt:lpstr>
      <vt:lpstr>Technical Details</vt:lpstr>
      <vt:lpstr>Technical Details</vt:lpstr>
      <vt:lpstr>Technical Details</vt:lpstr>
      <vt:lpstr>Key Features</vt:lpstr>
      <vt:lpstr>Project Highlights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Prabhasees Singh</dc:creator>
  <cp:lastModifiedBy>Prabhasees Singh</cp:lastModifiedBy>
  <cp:revision>16</cp:revision>
  <dcterms:created xsi:type="dcterms:W3CDTF">2023-10-08T07:47:49Z</dcterms:created>
  <dcterms:modified xsi:type="dcterms:W3CDTF">2023-12-10T10:17:22Z</dcterms:modified>
</cp:coreProperties>
</file>