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Open Sans SemiBold"/>
      <p:regular r:id="rId26"/>
      <p:bold r:id="rId27"/>
      <p:italic r:id="rId28"/>
      <p:boldItalic r:id="rId29"/>
    </p:embeddedFont>
    <p:embeddedFont>
      <p:font typeface="Josefin Sans"/>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570A4F-4124-4DC4-A3FE-0EB8978B10A3}">
  <a:tblStyle styleId="{8F570A4F-4124-4DC4-A3FE-0EB8978B10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A7E1062-5401-4625-A33F-4A08816C866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SemiBold-regular.fntdata"/><Relationship Id="rId25" Type="http://schemas.openxmlformats.org/officeDocument/2006/relationships/slide" Target="slides/slide19.xml"/><Relationship Id="rId28" Type="http://schemas.openxmlformats.org/officeDocument/2006/relationships/font" Target="fonts/OpenSansSemiBold-italic.fntdata"/><Relationship Id="rId27" Type="http://schemas.openxmlformats.org/officeDocument/2006/relationships/font" Target="fonts/OpenSans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Semi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JosefinSans-bold.fntdata"/><Relationship Id="rId30" Type="http://schemas.openxmlformats.org/officeDocument/2006/relationships/font" Target="fonts/JosefinSans-regular.fntdata"/><Relationship Id="rId11" Type="http://schemas.openxmlformats.org/officeDocument/2006/relationships/slide" Target="slides/slide5.xml"/><Relationship Id="rId33" Type="http://schemas.openxmlformats.org/officeDocument/2006/relationships/font" Target="fonts/JosefinSans-boldItalic.fntdata"/><Relationship Id="rId10" Type="http://schemas.openxmlformats.org/officeDocument/2006/relationships/slide" Target="slides/slide4.xml"/><Relationship Id="rId32" Type="http://schemas.openxmlformats.org/officeDocument/2006/relationships/font" Target="fonts/JosefinSans-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and Real-World Analysis of the Relationship Between Wind Speed and Atmospheric Pollution Concentration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595a55db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595a55db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 down info and maybe add stuff on slide to script (no complete sentences on slide!) No need to be so specific about Weather Underground or EPA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e595a55db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e595a55db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5c4fd32a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e5c4fd32a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e5c4fd32a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e5c4fd32a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5c4fd32a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e5c4fd32a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595a55db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e595a55db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focus on positive (future) rather than negative (limitations</a:t>
            </a:r>
            <a:r>
              <a:rPr lang="en"/>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e595a55db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e595a55db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more sources/take out unnecessary ones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e5c4fd32a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e5c4fd32a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more sources/take out unnecessary ones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728757c03862a9f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728757c03862a9f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more sources/take out unnecessary ones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595a55d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e595a55d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595a55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e595a55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e595a55d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e595a55d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595a55d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e595a55d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start off with testing this hypothesis, we decided to use data from a real, physical experiment run by the FSU Geophysical Fluid Dynamics Institute. While most studies of air pollution patterns rely on data from computer simulations or large-scale observations, a water tank experiment like this one can have important advantages - as Reuten et al. puts it, “A carefully designed tank can be a good scale model of real topography and realistic atmospheric conditions” that is highly repeatable and permits measurements which would be difficult or even impossible by other means. The picture on the right showcases the experimental setup: water is pushed through a large horizontal plume in a laminar background flow, and a buoyant plume of dyed liquid is released from the floor of the flume to simulate pollutant emission from something like a smokestack. By varying the flow rate, we can simulate changes in wind speed and see how the “pollutant” is affected. We also know due to Reynolds number similarity that this is an appropriate model for real-world air pollution despite the obvious differences in scale and viscosity.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595a55db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595a55db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a stationed camera we obtained 4 key videos of the flume experiment. In two of the videos, the plume flows along a completely flat plane, while in the other two a plastic rectangular prism is fixed in place to simulate the interference of a building. The combination of these two sets of videos allows us to get an idea of how air pollution interacts with both rural and urban environments. Each of the two sets also has one video with low flow rate (0.04 m/s) and one with high flow rate (0.15 m/s). Here you can see two videos with the same high flow rate, with Figure 1 having no obstructions... and Figure 2 having an obstruction.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595a55db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595a55db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get usable quantitative data from these videos, we took 20 representative frames from the middle and cropped them to encompass only the “ground-level” portion of pollutants. We scanned through the pixels and used a heuristic measure to separate the reddish pixels from the rest. Then we used a brightness heuristic and experimented with a few different thresholds to split the red pixels into light, medium, and dark portions - dark means highest concentration, light means lowest concentration. The thresholds and cropping window were kept the same for all videos. On the right you can see what a frame looks like after it has been cropped and converted to this light/medium/dark scheme.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e595a55d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e595a55db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5c4fd32a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e5c4fd32a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595a55db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e595a55db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Dang can’t think of any good pictures here either… I guess it’s fine without them lol ok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11"/>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52" name="Google Shape;152;p11"/>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tents">
  <p:cSld name="CUSTOM">
    <p:spTree>
      <p:nvGrpSpPr>
        <p:cNvPr id="166" name="Shape 166"/>
        <p:cNvGrpSpPr/>
        <p:nvPr/>
      </p:nvGrpSpPr>
      <p:grpSpPr>
        <a:xfrm>
          <a:off x="0" y="0"/>
          <a:ext cx="0" cy="0"/>
          <a:chOff x="0" y="0"/>
          <a:chExt cx="0" cy="0"/>
        </a:xfrm>
      </p:grpSpPr>
      <p:sp>
        <p:nvSpPr>
          <p:cNvPr id="167" name="Google Shape;167;p13"/>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68" name="Google Shape;168;p13"/>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9" name="Google Shape;169;p13"/>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 name="Google Shape;170;p13"/>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1" name="Google Shape;171;p13"/>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2" name="Google Shape;172;p13"/>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3" name="Google Shape;173;p13"/>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4" name="Google Shape;174;p13"/>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5" name="Google Shape;175;p13"/>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6" name="Google Shape;176;p13"/>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7" name="Google Shape;177;p13"/>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8" name="Google Shape;178;p13"/>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9" name="Google Shape;179;p13"/>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94" name="Shape 194"/>
        <p:cNvGrpSpPr/>
        <p:nvPr/>
      </p:nvGrpSpPr>
      <p:grpSpPr>
        <a:xfrm>
          <a:off x="0" y="0"/>
          <a:ext cx="0" cy="0"/>
          <a:chOff x="0" y="0"/>
          <a:chExt cx="0" cy="0"/>
        </a:xfrm>
      </p:grpSpPr>
      <p:sp>
        <p:nvSpPr>
          <p:cNvPr id="195" name="Google Shape;195;p14"/>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6" name="Google Shape;196;p14"/>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7" name="Google Shape;197;p14"/>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rot="5400000">
            <a:off x="3798057" y="39407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13" name="Shape 213"/>
        <p:cNvGrpSpPr/>
        <p:nvPr/>
      </p:nvGrpSpPr>
      <p:grpSpPr>
        <a:xfrm>
          <a:off x="0" y="0"/>
          <a:ext cx="0" cy="0"/>
          <a:chOff x="0" y="0"/>
          <a:chExt cx="0" cy="0"/>
        </a:xfrm>
      </p:grpSpPr>
      <p:sp>
        <p:nvSpPr>
          <p:cNvPr id="214" name="Google Shape;214;p1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15" name="Google Shape;215;p15"/>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6" name="Google Shape;216;p15"/>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7" name="Google Shape;217;p15"/>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 name="Google Shape;218;p15"/>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9" name="Google Shape;219;p15"/>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15"/>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1" name="Google Shape;221;p15"/>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35" name="Shape 235"/>
        <p:cNvGrpSpPr/>
        <p:nvPr/>
      </p:nvGrpSpPr>
      <p:grpSpPr>
        <a:xfrm>
          <a:off x="0" y="0"/>
          <a:ext cx="0" cy="0"/>
          <a:chOff x="0" y="0"/>
          <a:chExt cx="0" cy="0"/>
        </a:xfrm>
      </p:grpSpPr>
      <p:sp>
        <p:nvSpPr>
          <p:cNvPr id="236" name="Google Shape;236;p16"/>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37" name="Google Shape;237;p16"/>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43" name="Shape 243"/>
        <p:cNvGrpSpPr/>
        <p:nvPr/>
      </p:nvGrpSpPr>
      <p:grpSpPr>
        <a:xfrm>
          <a:off x="0" y="0"/>
          <a:ext cx="0" cy="0"/>
          <a:chOff x="0" y="0"/>
          <a:chExt cx="0" cy="0"/>
        </a:xfrm>
      </p:grpSpPr>
      <p:sp>
        <p:nvSpPr>
          <p:cNvPr id="244" name="Google Shape;244;p17"/>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45" name="Google Shape;245;p17"/>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6" name="Google Shape;246;p17"/>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7" name="Google Shape;247;p17"/>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8" name="Google Shape;248;p17"/>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9" name="Google Shape;249;p17"/>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5">
    <p:spTree>
      <p:nvGrpSpPr>
        <p:cNvPr id="263" name="Shape 263"/>
        <p:cNvGrpSpPr/>
        <p:nvPr/>
      </p:nvGrpSpPr>
      <p:grpSpPr>
        <a:xfrm>
          <a:off x="0" y="0"/>
          <a:ext cx="0" cy="0"/>
          <a:chOff x="0" y="0"/>
          <a:chExt cx="0" cy="0"/>
        </a:xfrm>
      </p:grpSpPr>
      <p:sp>
        <p:nvSpPr>
          <p:cNvPr id="264" name="Google Shape;264;p18"/>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5" name="Google Shape;265;p18"/>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6" name="Google Shape;266;p18"/>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9"/>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82" name="Google Shape;282;p19"/>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3" name="Google Shape;283;p19"/>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4" name="Google Shape;284;p19"/>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5" name="Google Shape;285;p19"/>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6" name="Google Shape;286;p19"/>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7" name="Google Shape;287;p19"/>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8" name="Google Shape;288;p19"/>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9" name="Google Shape;289;p19"/>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0" name="Google Shape;290;p19"/>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1" name="Google Shape;291;p19"/>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2" name="Google Shape;292;p19"/>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3" name="Google Shape;293;p19"/>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4" name="Google Shape;294;p19"/>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308" name="Shape 308"/>
        <p:cNvGrpSpPr/>
        <p:nvPr/>
      </p:nvGrpSpPr>
      <p:grpSpPr>
        <a:xfrm>
          <a:off x="0" y="0"/>
          <a:ext cx="0" cy="0"/>
          <a:chOff x="0" y="0"/>
          <a:chExt cx="0" cy="0"/>
        </a:xfrm>
      </p:grpSpPr>
      <p:sp>
        <p:nvSpPr>
          <p:cNvPr id="309" name="Google Shape;309;p20"/>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0" name="Google Shape;310;p20"/>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1" name="Google Shape;311;p20"/>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2" name="Google Shape;312;p20"/>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3" name="Google Shape;313;p20"/>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4" name="Google Shape;314;p20"/>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5" name="Google Shape;315;p20"/>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6" name="Google Shape;316;p20"/>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7" name="Google Shape;317;p20"/>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8" name="Google Shape;318;p20"/>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8" name="Google Shape;28;p3"/>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 name="Google Shape;30;p3"/>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332" name="Shape 332"/>
        <p:cNvGrpSpPr/>
        <p:nvPr/>
      </p:nvGrpSpPr>
      <p:grpSpPr>
        <a:xfrm>
          <a:off x="0" y="0"/>
          <a:ext cx="0" cy="0"/>
          <a:chOff x="0" y="0"/>
          <a:chExt cx="0" cy="0"/>
        </a:xfrm>
      </p:grpSpPr>
      <p:sp>
        <p:nvSpPr>
          <p:cNvPr id="333" name="Google Shape;333;p21"/>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34" name="Google Shape;334;p21"/>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5" name="Google Shape;335;p21"/>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_1">
    <p:spTree>
      <p:nvGrpSpPr>
        <p:cNvPr id="349" name="Shape 349"/>
        <p:cNvGrpSpPr/>
        <p:nvPr/>
      </p:nvGrpSpPr>
      <p:grpSpPr>
        <a:xfrm>
          <a:off x="0" y="0"/>
          <a:ext cx="0" cy="0"/>
          <a:chOff x="0" y="0"/>
          <a:chExt cx="0" cy="0"/>
        </a:xfrm>
      </p:grpSpPr>
      <p:sp>
        <p:nvSpPr>
          <p:cNvPr id="350" name="Google Shape;350;p22"/>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1" name="Google Shape;351;p22"/>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2" name="Google Shape;352;p22"/>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22"/>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4" name="Google Shape;354;p22"/>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5" name="Google Shape;355;p22"/>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6" name="Google Shape;356;p22"/>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7" name="Google Shape;357;p22"/>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8" name="Google Shape;358;p22"/>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 name="Google Shape;359;p22"/>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373" name="Shape 373"/>
        <p:cNvGrpSpPr/>
        <p:nvPr/>
      </p:nvGrpSpPr>
      <p:grpSpPr>
        <a:xfrm>
          <a:off x="0" y="0"/>
          <a:ext cx="0" cy="0"/>
          <a:chOff x="0" y="0"/>
          <a:chExt cx="0" cy="0"/>
        </a:xfrm>
      </p:grpSpPr>
      <p:sp>
        <p:nvSpPr>
          <p:cNvPr id="374" name="Google Shape;374;p2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75" name="Google Shape;375;p23"/>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6" name="Google Shape;376;p23"/>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7" name="Google Shape;377;p23"/>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8" name="Google Shape;378;p23"/>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9" name="Google Shape;379;p23"/>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80" name="Google Shape;380;p23"/>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1" name="Google Shape;381;p23"/>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390" name="Shape 390"/>
        <p:cNvGrpSpPr/>
        <p:nvPr/>
      </p:nvGrpSpPr>
      <p:grpSpPr>
        <a:xfrm>
          <a:off x="0" y="0"/>
          <a:ext cx="0" cy="0"/>
          <a:chOff x="0" y="0"/>
          <a:chExt cx="0" cy="0"/>
        </a:xfrm>
      </p:grpSpPr>
      <p:sp>
        <p:nvSpPr>
          <p:cNvPr id="391" name="Google Shape;391;p24"/>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92" name="Google Shape;392;p24"/>
          <p:cNvSpPr txBox="1"/>
          <p:nvPr>
            <p:ph idx="1" type="subTitle"/>
          </p:nvPr>
        </p:nvSpPr>
        <p:spPr>
          <a:xfrm>
            <a:off x="5091350" y="37947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3" name="Google Shape;393;p24"/>
          <p:cNvSpPr txBox="1"/>
          <p:nvPr>
            <p:ph idx="2" type="subTitle"/>
          </p:nvPr>
        </p:nvSpPr>
        <p:spPr>
          <a:xfrm>
            <a:off x="4948200" y="40897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4" name="Google Shape;394;p24"/>
          <p:cNvSpPr txBox="1"/>
          <p:nvPr>
            <p:ph idx="3" type="subTitle"/>
          </p:nvPr>
        </p:nvSpPr>
        <p:spPr>
          <a:xfrm>
            <a:off x="1901200" y="37947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5" name="Google Shape;395;p24"/>
          <p:cNvSpPr txBox="1"/>
          <p:nvPr>
            <p:ph idx="4" type="subTitle"/>
          </p:nvPr>
        </p:nvSpPr>
        <p:spPr>
          <a:xfrm>
            <a:off x="1800500" y="40897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6" name="Google Shape;396;p24"/>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10" name="Shape 410"/>
        <p:cNvGrpSpPr/>
        <p:nvPr/>
      </p:nvGrpSpPr>
      <p:grpSpPr>
        <a:xfrm>
          <a:off x="0" y="0"/>
          <a:ext cx="0" cy="0"/>
          <a:chOff x="0" y="0"/>
          <a:chExt cx="0" cy="0"/>
        </a:xfrm>
      </p:grpSpPr>
      <p:sp>
        <p:nvSpPr>
          <p:cNvPr id="411" name="Google Shape;411;p25"/>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12" name="Google Shape;412;p25"/>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3" name="Google Shape;413;p25"/>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4" name="Google Shape;414;p25"/>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415" name="Google Shape;415;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5"/>
          <p:cNvGrpSpPr/>
          <p:nvPr/>
        </p:nvGrpSpPr>
        <p:grpSpPr>
          <a:xfrm rot="10800000">
            <a:off x="7695844" y="-223188"/>
            <a:ext cx="1676378" cy="6958517"/>
            <a:chOff x="-174456" y="-1522725"/>
            <a:chExt cx="1676378" cy="6958517"/>
          </a:xfrm>
        </p:grpSpPr>
        <p:sp>
          <p:nvSpPr>
            <p:cNvPr id="424" name="Google Shape;424;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5"/>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432" name="Shape 432"/>
        <p:cNvGrpSpPr/>
        <p:nvPr/>
      </p:nvGrpSpPr>
      <p:grpSpPr>
        <a:xfrm>
          <a:off x="0" y="0"/>
          <a:ext cx="0" cy="0"/>
          <a:chOff x="0" y="0"/>
          <a:chExt cx="0" cy="0"/>
        </a:xfrm>
      </p:grpSpPr>
      <p:sp>
        <p:nvSpPr>
          <p:cNvPr id="433" name="Google Shape;433;p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34" name="Google Shape;434;p26"/>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35" name="Google Shape;435;p26"/>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36" name="Google Shape;436;p26"/>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442" name="Shape 442"/>
        <p:cNvGrpSpPr/>
        <p:nvPr/>
      </p:nvGrpSpPr>
      <p:grpSpPr>
        <a:xfrm>
          <a:off x="0" y="0"/>
          <a:ext cx="0" cy="0"/>
          <a:chOff x="0" y="0"/>
          <a:chExt cx="0" cy="0"/>
        </a:xfrm>
      </p:grpSpPr>
      <p:sp>
        <p:nvSpPr>
          <p:cNvPr id="443" name="Google Shape;443;p27"/>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44" name="Google Shape;444;p27"/>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5" name="Google Shape;445;p27"/>
          <p:cNvSpPr txBox="1"/>
          <p:nvPr>
            <p:ph idx="2" type="subTitle"/>
          </p:nvPr>
        </p:nvSpPr>
        <p:spPr>
          <a:xfrm>
            <a:off x="5400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6" name="Google Shape;446;p27"/>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7" name="Google Shape;447;p27"/>
          <p:cNvSpPr txBox="1"/>
          <p:nvPr>
            <p:ph idx="4" type="subTitle"/>
          </p:nvPr>
        </p:nvSpPr>
        <p:spPr>
          <a:xfrm>
            <a:off x="44406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8" name="Google Shape;448;p27"/>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4"/>
          <p:cNvSpPr txBox="1"/>
          <p:nvPr>
            <p:ph idx="1" type="body"/>
          </p:nvPr>
        </p:nvSpPr>
        <p:spPr>
          <a:xfrm>
            <a:off x="540000" y="1028700"/>
            <a:ext cx="8064000" cy="3574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sz="12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5"/>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3" name="Google Shape;63;p5"/>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4" name="Google Shape;64;p5"/>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5" name="Google Shape;65;p5"/>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6" name="Google Shape;66;p5"/>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2" name="Google Shape;82;p6"/>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7"/>
          <p:cNvSpPr txBox="1"/>
          <p:nvPr>
            <p:ph type="title"/>
          </p:nvPr>
        </p:nvSpPr>
        <p:spPr>
          <a:xfrm>
            <a:off x="4789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7"/>
          <p:cNvSpPr txBox="1"/>
          <p:nvPr>
            <p:ph idx="1" type="subTitle"/>
          </p:nvPr>
        </p:nvSpPr>
        <p:spPr>
          <a:xfrm>
            <a:off x="4790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7"/>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8"/>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7" name="Google Shape;107;p8"/>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9"/>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6" name="Google Shape;126;p9"/>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p10"/>
          <p:cNvSpPr txBox="1"/>
          <p:nvPr>
            <p:ph idx="1" type="body"/>
          </p:nvPr>
        </p:nvSpPr>
        <p:spPr>
          <a:xfrm>
            <a:off x="540000" y="540000"/>
            <a:ext cx="3590400" cy="904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1800"/>
              <a:buNone/>
              <a:defRPr b="1" sz="3000">
                <a:solidFill>
                  <a:schemeClr val="dk1"/>
                </a:solidFill>
                <a:latin typeface="Josefin Sans"/>
                <a:ea typeface="Josefin Sans"/>
                <a:cs typeface="Josefin Sans"/>
                <a:sym typeface="Josefin Sans"/>
              </a:defRPr>
            </a:lvl1pPr>
          </a:lstStyle>
          <a:p/>
        </p:txBody>
      </p:sp>
      <p:sp>
        <p:nvSpPr>
          <p:cNvPr id="142" name="Google Shape;142;p10"/>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eb.mit.edu/nature/archive/student_projects/2009/jcalamia/Frame/05_canyonwind.html" TargetMode="External"/><Relationship Id="rId4" Type="http://schemas.openxmlformats.org/officeDocument/2006/relationships/hyperlink" Target="https://doi.org/10.1016/j.apr.2015.05.00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i.org/10.1080/10962247.2018.146548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4PNbu9oz08UJX0-9PvKaSKbwVMD_4bLq/view" TargetMode="External"/><Relationship Id="rId4" Type="http://schemas.openxmlformats.org/officeDocument/2006/relationships/image" Target="../media/image2.jpg"/><Relationship Id="rId5" Type="http://schemas.openxmlformats.org/officeDocument/2006/relationships/hyperlink" Target="http://drive.google.com/file/d/13SVIZoSQO0QSga9_oQ8p4acM6g6Oy2Bf/view"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8"/>
          <p:cNvSpPr txBox="1"/>
          <p:nvPr>
            <p:ph type="ctrTitle"/>
          </p:nvPr>
        </p:nvSpPr>
        <p:spPr>
          <a:xfrm>
            <a:off x="678450" y="1380225"/>
            <a:ext cx="7787100" cy="20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Experimental and Real-World Analysis of the Relationship Between Wind Speed and Atmospheric Pollution Concentration</a:t>
            </a:r>
            <a:r>
              <a:rPr lang="en" sz="2700"/>
              <a:t> </a:t>
            </a:r>
            <a:endParaRPr sz="2800"/>
          </a:p>
        </p:txBody>
      </p:sp>
      <p:sp>
        <p:nvSpPr>
          <p:cNvPr id="459" name="Google Shape;459;p28"/>
          <p:cNvSpPr txBox="1"/>
          <p:nvPr>
            <p:ph idx="1" type="subTitle"/>
          </p:nvPr>
        </p:nvSpPr>
        <p:spPr>
          <a:xfrm>
            <a:off x="2356350" y="3524100"/>
            <a:ext cx="4947900" cy="3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By: Dylan Epstein-Gross, Krishna Patel, Leonard Volchek, Anna Liu, and Prabhas Kurapati</a:t>
            </a:r>
            <a:endParaRPr i="1"/>
          </a:p>
        </p:txBody>
      </p:sp>
      <p:sp>
        <p:nvSpPr>
          <p:cNvPr id="460" name="Google Shape;460;p28"/>
          <p:cNvSpPr txBox="1"/>
          <p:nvPr>
            <p:ph idx="1" type="subTitle"/>
          </p:nvPr>
        </p:nvSpPr>
        <p:spPr>
          <a:xfrm>
            <a:off x="2356350" y="4130075"/>
            <a:ext cx="4947900" cy="3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FSU Young Scholars Online Program 2021</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7"/>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Pt. 2</a:t>
            </a:r>
            <a:endParaRPr/>
          </a:p>
          <a:p>
            <a:pPr indent="0" lvl="0" marL="0" rtl="0" algn="ctr">
              <a:spcBef>
                <a:spcPts val="0"/>
              </a:spcBef>
              <a:spcAft>
                <a:spcPts val="0"/>
              </a:spcAft>
              <a:buNone/>
            </a:pPr>
            <a:r>
              <a:rPr lang="en"/>
              <a:t>National Wind-Speed/AQI Data</a:t>
            </a:r>
            <a:endParaRPr/>
          </a:p>
        </p:txBody>
      </p:sp>
      <p:sp>
        <p:nvSpPr>
          <p:cNvPr id="535" name="Google Shape;535;p37"/>
          <p:cNvSpPr txBox="1"/>
          <p:nvPr>
            <p:ph idx="1" type="body"/>
          </p:nvPr>
        </p:nvSpPr>
        <p:spPr>
          <a:xfrm>
            <a:off x="402200" y="1636525"/>
            <a:ext cx="4651500" cy="291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Looked </a:t>
            </a:r>
            <a:r>
              <a:rPr lang="en" sz="1400"/>
              <a:t>at the air quality index (AQI) and wind speed data for three pairs of cities in 2019 across USA.</a:t>
            </a:r>
            <a:endParaRPr sz="1400"/>
          </a:p>
          <a:p>
            <a:pPr indent="-317500" lvl="1" marL="914400" rtl="0" algn="l">
              <a:spcBef>
                <a:spcPts val="0"/>
              </a:spcBef>
              <a:spcAft>
                <a:spcPts val="0"/>
              </a:spcAft>
              <a:buSzPts val="1400"/>
              <a:buChar char="○"/>
            </a:pPr>
            <a:r>
              <a:rPr lang="en"/>
              <a:t>Wind speed data from Weather Underground</a:t>
            </a:r>
            <a:endParaRPr/>
          </a:p>
          <a:p>
            <a:pPr indent="-317500" lvl="1" marL="914400" rtl="0" algn="l">
              <a:spcBef>
                <a:spcPts val="0"/>
              </a:spcBef>
              <a:spcAft>
                <a:spcPts val="0"/>
              </a:spcAft>
              <a:buSzPts val="1400"/>
              <a:buChar char="○"/>
            </a:pPr>
            <a:r>
              <a:rPr lang="en"/>
              <a:t>AQI data from U.S. Environmental Protection Agency</a:t>
            </a:r>
            <a:endParaRPr/>
          </a:p>
          <a:p>
            <a:pPr indent="-317500" lvl="0" marL="457200" rtl="0" algn="l">
              <a:spcBef>
                <a:spcPts val="0"/>
              </a:spcBef>
              <a:spcAft>
                <a:spcPts val="0"/>
              </a:spcAft>
              <a:buSzPts val="1400"/>
              <a:buChar char="●"/>
            </a:pPr>
            <a:r>
              <a:rPr lang="en" sz="1400"/>
              <a:t>AQI takes concentration of 4 major pollutants into account - ozone, particulate matter, CO, SO2</a:t>
            </a:r>
            <a:endParaRPr sz="1400"/>
          </a:p>
          <a:p>
            <a:pPr indent="-317500" lvl="0" marL="457200" rtl="0" algn="l">
              <a:spcBef>
                <a:spcPts val="0"/>
              </a:spcBef>
              <a:spcAft>
                <a:spcPts val="0"/>
              </a:spcAft>
              <a:buSzPts val="1400"/>
              <a:buChar char="●"/>
            </a:pPr>
            <a:r>
              <a:rPr lang="en" sz="1400"/>
              <a:t>Higher AQI → higher air pollution concentration</a:t>
            </a:r>
            <a:endParaRPr sz="1400"/>
          </a:p>
        </p:txBody>
      </p:sp>
      <p:pic>
        <p:nvPicPr>
          <p:cNvPr id="536" name="Google Shape;536;p37"/>
          <p:cNvPicPr preferRelativeResize="0"/>
          <p:nvPr/>
        </p:nvPicPr>
        <p:blipFill>
          <a:blip r:embed="rId3">
            <a:alphaModFix/>
          </a:blip>
          <a:stretch>
            <a:fillRect/>
          </a:stretch>
        </p:blipFill>
        <p:spPr>
          <a:xfrm>
            <a:off x="5487750" y="1843132"/>
            <a:ext cx="2982400" cy="206013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Pt. 2</a:t>
            </a:r>
            <a:endParaRPr/>
          </a:p>
          <a:p>
            <a:pPr indent="0" lvl="0" marL="0" rtl="0" algn="ctr">
              <a:spcBef>
                <a:spcPts val="0"/>
              </a:spcBef>
              <a:spcAft>
                <a:spcPts val="0"/>
              </a:spcAft>
              <a:buNone/>
            </a:pPr>
            <a:r>
              <a:rPr lang="en"/>
              <a:t>Data Analysis Procedures</a:t>
            </a:r>
            <a:endParaRPr/>
          </a:p>
        </p:txBody>
      </p:sp>
      <p:sp>
        <p:nvSpPr>
          <p:cNvPr id="542" name="Google Shape;542;p38"/>
          <p:cNvSpPr txBox="1"/>
          <p:nvPr>
            <p:ph idx="1" type="body"/>
          </p:nvPr>
        </p:nvSpPr>
        <p:spPr>
          <a:xfrm>
            <a:off x="540000" y="1545050"/>
            <a:ext cx="4209300" cy="319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3 pairs of U.S. cities chosen:</a:t>
            </a:r>
            <a:endParaRPr sz="1400"/>
          </a:p>
          <a:p>
            <a:pPr indent="-317500" lvl="1" marL="914400" rtl="0" algn="l">
              <a:spcBef>
                <a:spcPts val="0"/>
              </a:spcBef>
              <a:spcAft>
                <a:spcPts val="0"/>
              </a:spcAft>
              <a:buSzPts val="1400"/>
              <a:buChar char="○"/>
            </a:pPr>
            <a:r>
              <a:rPr lang="en"/>
              <a:t>San Francisco and Los Angeles</a:t>
            </a:r>
            <a:endParaRPr/>
          </a:p>
          <a:p>
            <a:pPr indent="-317500" lvl="1" marL="914400" rtl="0" algn="l">
              <a:spcBef>
                <a:spcPts val="0"/>
              </a:spcBef>
              <a:spcAft>
                <a:spcPts val="0"/>
              </a:spcAft>
              <a:buSzPts val="1400"/>
              <a:buChar char="○"/>
            </a:pPr>
            <a:r>
              <a:rPr lang="en"/>
              <a:t>Boston and Philadelphia</a:t>
            </a:r>
            <a:endParaRPr/>
          </a:p>
          <a:p>
            <a:pPr indent="-317500" lvl="1" marL="914400" rtl="0" algn="l">
              <a:spcBef>
                <a:spcPts val="0"/>
              </a:spcBef>
              <a:spcAft>
                <a:spcPts val="0"/>
              </a:spcAft>
              <a:buSzPts val="1400"/>
              <a:buChar char="○"/>
            </a:pPr>
            <a:r>
              <a:rPr lang="en"/>
              <a:t>Tallahassee and Orlando</a:t>
            </a:r>
            <a:endParaRPr/>
          </a:p>
          <a:p>
            <a:pPr indent="-317500" lvl="0" marL="457200" rtl="0" algn="l">
              <a:spcBef>
                <a:spcPts val="0"/>
              </a:spcBef>
              <a:spcAft>
                <a:spcPts val="0"/>
              </a:spcAft>
              <a:buSzPts val="1400"/>
              <a:buChar char="●"/>
            </a:pPr>
            <a:r>
              <a:rPr lang="en" sz="1400"/>
              <a:t>Pair similarities - climate, region, urbanization</a:t>
            </a:r>
            <a:endParaRPr sz="1400"/>
          </a:p>
          <a:p>
            <a:pPr indent="-317500" lvl="0" marL="457200" rtl="0" algn="l">
              <a:spcBef>
                <a:spcPts val="0"/>
              </a:spcBef>
              <a:spcAft>
                <a:spcPts val="0"/>
              </a:spcAft>
              <a:buSzPts val="1400"/>
              <a:buChar char="●"/>
            </a:pPr>
            <a:r>
              <a:rPr lang="en" sz="1400"/>
              <a:t>But chosen to maximize difference in wind speed</a:t>
            </a:r>
            <a:endParaRPr sz="1400"/>
          </a:p>
          <a:p>
            <a:pPr indent="-317500" lvl="0" marL="457200" rtl="0" algn="l">
              <a:spcBef>
                <a:spcPts val="0"/>
              </a:spcBef>
              <a:spcAft>
                <a:spcPts val="0"/>
              </a:spcAft>
              <a:buSzPts val="1400"/>
              <a:buChar char="●"/>
            </a:pPr>
            <a:r>
              <a:rPr lang="en" sz="1400"/>
              <a:t>Data collected from every day of 2019</a:t>
            </a:r>
            <a:endParaRPr sz="1400"/>
          </a:p>
          <a:p>
            <a:pPr indent="-317500" lvl="0" marL="457200" rtl="0" algn="l">
              <a:spcBef>
                <a:spcPts val="0"/>
              </a:spcBef>
              <a:spcAft>
                <a:spcPts val="0"/>
              </a:spcAft>
              <a:buSzPts val="1400"/>
              <a:buChar char="●"/>
            </a:pPr>
            <a:r>
              <a:rPr lang="en" sz="1400"/>
              <a:t>Ran t-Tests between the wind speed and AQI data for each pair with Python</a:t>
            </a:r>
            <a:endParaRPr sz="1400"/>
          </a:p>
        </p:txBody>
      </p:sp>
      <p:pic>
        <p:nvPicPr>
          <p:cNvPr id="543" name="Google Shape;543;p38"/>
          <p:cNvPicPr preferRelativeResize="0"/>
          <p:nvPr/>
        </p:nvPicPr>
        <p:blipFill rotWithShape="1">
          <a:blip r:embed="rId3">
            <a:alphaModFix/>
          </a:blip>
          <a:srcRect b="0" l="0" r="0" t="0"/>
          <a:stretch/>
        </p:blipFill>
        <p:spPr>
          <a:xfrm>
            <a:off x="5156150" y="1604901"/>
            <a:ext cx="3600099" cy="2400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9"/>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Pt. 2</a:t>
            </a:r>
            <a:endParaRPr/>
          </a:p>
          <a:p>
            <a:pPr indent="0" lvl="0" marL="0" rtl="0" algn="ctr">
              <a:spcBef>
                <a:spcPts val="0"/>
              </a:spcBef>
              <a:spcAft>
                <a:spcPts val="0"/>
              </a:spcAft>
              <a:buNone/>
            </a:pPr>
            <a:r>
              <a:rPr lang="en"/>
              <a:t>Los Angeles and San Francisco</a:t>
            </a:r>
            <a:endParaRPr/>
          </a:p>
        </p:txBody>
      </p:sp>
      <p:graphicFrame>
        <p:nvGraphicFramePr>
          <p:cNvPr id="549" name="Google Shape;549;p39"/>
          <p:cNvGraphicFramePr/>
          <p:nvPr/>
        </p:nvGraphicFramePr>
        <p:xfrm>
          <a:off x="678450" y="2090563"/>
          <a:ext cx="3000000" cy="3000000"/>
        </p:xfrm>
        <a:graphic>
          <a:graphicData uri="http://schemas.openxmlformats.org/drawingml/2006/table">
            <a:tbl>
              <a:tblPr>
                <a:noFill/>
                <a:tableStyleId>{8A7E1062-5401-4625-A33F-4A08816C8666}</a:tableStyleId>
              </a:tblPr>
              <a:tblGrid>
                <a:gridCol w="1146175"/>
                <a:gridCol w="1186100"/>
                <a:gridCol w="1374150"/>
                <a:gridCol w="956225"/>
              </a:tblGrid>
              <a:tr h="549875">
                <a:tc>
                  <a:txBody>
                    <a:bodyPr/>
                    <a:lstStyle/>
                    <a:p>
                      <a:pPr indent="0" lvl="0" marL="0" rtl="0" algn="l">
                        <a:lnSpc>
                          <a:spcPct val="115000"/>
                        </a:lnSpc>
                        <a:spcBef>
                          <a:spcPts val="0"/>
                        </a:spcBef>
                        <a:spcAft>
                          <a:spcPts val="0"/>
                        </a:spcAft>
                        <a:buNone/>
                      </a:pPr>
                      <a:r>
                        <a:rPr lang="en"/>
                        <a:t> </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Open Sans"/>
                          <a:ea typeface="Open Sans"/>
                          <a:cs typeface="Open Sans"/>
                          <a:sym typeface="Open Sans"/>
                        </a:rPr>
                        <a:t>Los Angeles</a:t>
                      </a:r>
                      <a:endParaRPr>
                        <a:latin typeface="Open Sans"/>
                        <a:ea typeface="Open Sans"/>
                        <a:cs typeface="Open Sans"/>
                        <a:sym typeface="Open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Open Sans"/>
                          <a:ea typeface="Open Sans"/>
                          <a:cs typeface="Open Sans"/>
                          <a:sym typeface="Open Sans"/>
                        </a:rPr>
                        <a:t>San Francisco</a:t>
                      </a:r>
                      <a:endParaRPr>
                        <a:latin typeface="Open Sans"/>
                        <a:ea typeface="Open Sans"/>
                        <a:cs typeface="Open Sans"/>
                        <a:sym typeface="Open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Open Sans"/>
                          <a:ea typeface="Open Sans"/>
                          <a:cs typeface="Open Sans"/>
                          <a:sym typeface="Open Sans"/>
                        </a:rPr>
                        <a:t>P-values</a:t>
                      </a:r>
                      <a:endParaRPr>
                        <a:latin typeface="Open Sans"/>
                        <a:ea typeface="Open Sans"/>
                        <a:cs typeface="Open Sans"/>
                        <a:sym typeface="Open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932725">
                <a:tc>
                  <a:txBody>
                    <a:bodyPr/>
                    <a:lstStyle/>
                    <a:p>
                      <a:pPr indent="0" lvl="0" marL="0" rtl="0" algn="l">
                        <a:lnSpc>
                          <a:spcPct val="115000"/>
                        </a:lnSpc>
                        <a:spcBef>
                          <a:spcPts val="0"/>
                        </a:spcBef>
                        <a:spcAft>
                          <a:spcPts val="0"/>
                        </a:spcAft>
                        <a:buNone/>
                      </a:pPr>
                      <a:r>
                        <a:rPr lang="en"/>
                        <a:t>Mean Wind Speed (mph)</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0000"/>
                          </a:solidFill>
                        </a:rPr>
                        <a:t>7.58</a:t>
                      </a:r>
                      <a:endParaRPr>
                        <a:solidFill>
                          <a:srgbClr val="FF0000"/>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0000FF"/>
                          </a:solidFill>
                        </a:rPr>
                        <a:t>10.4</a:t>
                      </a:r>
                      <a:endParaRPr>
                        <a:solidFill>
                          <a:srgbClr val="0000FF"/>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p &lt; 0.01</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55675">
                <a:tc>
                  <a:txBody>
                    <a:bodyPr/>
                    <a:lstStyle/>
                    <a:p>
                      <a:pPr indent="0" lvl="0" marL="0" rtl="0" algn="l">
                        <a:lnSpc>
                          <a:spcPct val="115000"/>
                        </a:lnSpc>
                        <a:spcBef>
                          <a:spcPts val="0"/>
                        </a:spcBef>
                        <a:spcAft>
                          <a:spcPts val="0"/>
                        </a:spcAft>
                        <a:buNone/>
                      </a:pPr>
                      <a:r>
                        <a:rPr lang="en"/>
                        <a:t>Mean AQI</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0000"/>
                          </a:solidFill>
                        </a:rPr>
                        <a:t>82.6</a:t>
                      </a:r>
                      <a:endParaRPr>
                        <a:solidFill>
                          <a:srgbClr val="FF0000"/>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0000FF"/>
                          </a:solidFill>
                        </a:rPr>
                        <a:t>47.8</a:t>
                      </a:r>
                      <a:endParaRPr>
                        <a:solidFill>
                          <a:srgbClr val="0000FF"/>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p &lt; 0.01</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pic>
        <p:nvPicPr>
          <p:cNvPr id="550" name="Google Shape;550;p39"/>
          <p:cNvPicPr preferRelativeResize="0"/>
          <p:nvPr/>
        </p:nvPicPr>
        <p:blipFill>
          <a:blip r:embed="rId3">
            <a:alphaModFix/>
          </a:blip>
          <a:stretch>
            <a:fillRect/>
          </a:stretch>
        </p:blipFill>
        <p:spPr>
          <a:xfrm>
            <a:off x="5531154" y="2018249"/>
            <a:ext cx="3244571" cy="2500100"/>
          </a:xfrm>
          <a:prstGeom prst="rect">
            <a:avLst/>
          </a:prstGeom>
          <a:noFill/>
          <a:ln>
            <a:noFill/>
          </a:ln>
        </p:spPr>
      </p:pic>
      <p:sp>
        <p:nvSpPr>
          <p:cNvPr id="551" name="Google Shape;551;p39"/>
          <p:cNvSpPr txBox="1"/>
          <p:nvPr/>
        </p:nvSpPr>
        <p:spPr>
          <a:xfrm>
            <a:off x="2580475" y="1618050"/>
            <a:ext cx="85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Table 3</a:t>
            </a:r>
            <a:endParaRPr b="1">
              <a:latin typeface="Open Sans"/>
              <a:ea typeface="Open Sans"/>
              <a:cs typeface="Open Sans"/>
              <a:sym typeface="Open Sans"/>
            </a:endParaRPr>
          </a:p>
        </p:txBody>
      </p:sp>
      <p:sp>
        <p:nvSpPr>
          <p:cNvPr id="552" name="Google Shape;552;p39"/>
          <p:cNvSpPr txBox="1"/>
          <p:nvPr/>
        </p:nvSpPr>
        <p:spPr>
          <a:xfrm>
            <a:off x="6692625" y="1618050"/>
            <a:ext cx="9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Figure 5</a:t>
            </a:r>
            <a:endParaRPr b="1">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0"/>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Pt. 2</a:t>
            </a:r>
            <a:endParaRPr/>
          </a:p>
          <a:p>
            <a:pPr indent="0" lvl="0" marL="0" rtl="0" algn="ctr">
              <a:spcBef>
                <a:spcPts val="0"/>
              </a:spcBef>
              <a:spcAft>
                <a:spcPts val="0"/>
              </a:spcAft>
              <a:buNone/>
            </a:pPr>
            <a:r>
              <a:rPr lang="en"/>
              <a:t>Boston and Philadelphia</a:t>
            </a:r>
            <a:endParaRPr/>
          </a:p>
        </p:txBody>
      </p:sp>
      <p:graphicFrame>
        <p:nvGraphicFramePr>
          <p:cNvPr id="558" name="Google Shape;558;p40"/>
          <p:cNvGraphicFramePr/>
          <p:nvPr/>
        </p:nvGraphicFramePr>
        <p:xfrm>
          <a:off x="598450" y="2132388"/>
          <a:ext cx="3000000" cy="3000000"/>
        </p:xfrm>
        <a:graphic>
          <a:graphicData uri="http://schemas.openxmlformats.org/drawingml/2006/table">
            <a:tbl>
              <a:tblPr>
                <a:noFill/>
                <a:tableStyleId>{8A7E1062-5401-4625-A33F-4A08816C8666}</a:tableStyleId>
              </a:tblPr>
              <a:tblGrid>
                <a:gridCol w="1026550"/>
                <a:gridCol w="1062325"/>
                <a:gridCol w="1170925"/>
                <a:gridCol w="1246825"/>
              </a:tblGrid>
              <a:tr h="549875">
                <a:tc>
                  <a:txBody>
                    <a:bodyPr/>
                    <a:lstStyle/>
                    <a:p>
                      <a:pPr indent="0" lvl="0" marL="0" rtl="0" algn="l">
                        <a:lnSpc>
                          <a:spcPct val="115000"/>
                        </a:lnSpc>
                        <a:spcBef>
                          <a:spcPts val="0"/>
                        </a:spcBef>
                        <a:spcAft>
                          <a:spcPts val="0"/>
                        </a:spcAft>
                        <a:buNone/>
                      </a:pPr>
                      <a:r>
                        <a:rPr lang="en"/>
                        <a:t> </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Open Sans"/>
                          <a:ea typeface="Open Sans"/>
                          <a:cs typeface="Open Sans"/>
                          <a:sym typeface="Open Sans"/>
                        </a:rPr>
                        <a:t>Boston</a:t>
                      </a:r>
                      <a:endParaRPr>
                        <a:latin typeface="Open Sans"/>
                        <a:ea typeface="Open Sans"/>
                        <a:cs typeface="Open Sans"/>
                        <a:sym typeface="Open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Open Sans"/>
                          <a:ea typeface="Open Sans"/>
                          <a:cs typeface="Open Sans"/>
                          <a:sym typeface="Open Sans"/>
                        </a:rPr>
                        <a:t>Philadelphia</a:t>
                      </a:r>
                      <a:endParaRPr>
                        <a:latin typeface="Open Sans"/>
                        <a:ea typeface="Open Sans"/>
                        <a:cs typeface="Open Sans"/>
                        <a:sym typeface="Open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Open Sans"/>
                          <a:ea typeface="Open Sans"/>
                          <a:cs typeface="Open Sans"/>
                          <a:sym typeface="Open Sans"/>
                        </a:rPr>
                        <a:t>P-values</a:t>
                      </a:r>
                      <a:endParaRPr>
                        <a:latin typeface="Open Sans"/>
                        <a:ea typeface="Open Sans"/>
                        <a:cs typeface="Open Sans"/>
                        <a:sym typeface="Open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932725">
                <a:tc>
                  <a:txBody>
                    <a:bodyPr/>
                    <a:lstStyle/>
                    <a:p>
                      <a:pPr indent="0" lvl="0" marL="0" rtl="0" algn="l">
                        <a:lnSpc>
                          <a:spcPct val="115000"/>
                        </a:lnSpc>
                        <a:spcBef>
                          <a:spcPts val="0"/>
                        </a:spcBef>
                        <a:spcAft>
                          <a:spcPts val="0"/>
                        </a:spcAft>
                        <a:buNone/>
                      </a:pPr>
                      <a:r>
                        <a:rPr lang="en"/>
                        <a:t>Mean Wind Speed (mph)</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0000"/>
                          </a:solidFill>
                        </a:rPr>
                        <a:t>11.3</a:t>
                      </a:r>
                      <a:endParaRPr>
                        <a:solidFill>
                          <a:srgbClr val="FF0000"/>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0000FF"/>
                          </a:solidFill>
                        </a:rPr>
                        <a:t>8.99</a:t>
                      </a:r>
                      <a:endParaRPr>
                        <a:solidFill>
                          <a:srgbClr val="0000FF"/>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p &lt; 0.01</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55675">
                <a:tc>
                  <a:txBody>
                    <a:bodyPr/>
                    <a:lstStyle/>
                    <a:p>
                      <a:pPr indent="0" lvl="0" marL="0" rtl="0" algn="l">
                        <a:lnSpc>
                          <a:spcPct val="115000"/>
                        </a:lnSpc>
                        <a:spcBef>
                          <a:spcPts val="0"/>
                        </a:spcBef>
                        <a:spcAft>
                          <a:spcPts val="0"/>
                        </a:spcAft>
                        <a:buNone/>
                      </a:pPr>
                      <a:r>
                        <a:rPr lang="en"/>
                        <a:t>Mean AQI</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0000"/>
                          </a:solidFill>
                        </a:rPr>
                        <a:t>44.2</a:t>
                      </a:r>
                      <a:endParaRPr>
                        <a:solidFill>
                          <a:srgbClr val="FF0000"/>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0000FF"/>
                          </a:solidFill>
                        </a:rPr>
                        <a:t>55.6</a:t>
                      </a:r>
                      <a:endParaRPr>
                        <a:solidFill>
                          <a:srgbClr val="0000FF"/>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p &lt; 0.01</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pic>
        <p:nvPicPr>
          <p:cNvPr id="559" name="Google Shape;559;p40"/>
          <p:cNvPicPr preferRelativeResize="0"/>
          <p:nvPr/>
        </p:nvPicPr>
        <p:blipFill>
          <a:blip r:embed="rId3">
            <a:alphaModFix/>
          </a:blip>
          <a:stretch>
            <a:fillRect/>
          </a:stretch>
        </p:blipFill>
        <p:spPr>
          <a:xfrm>
            <a:off x="5576900" y="2034473"/>
            <a:ext cx="3215049" cy="2474825"/>
          </a:xfrm>
          <a:prstGeom prst="rect">
            <a:avLst/>
          </a:prstGeom>
          <a:noFill/>
          <a:ln>
            <a:noFill/>
          </a:ln>
        </p:spPr>
      </p:pic>
      <p:sp>
        <p:nvSpPr>
          <p:cNvPr id="560" name="Google Shape;560;p40"/>
          <p:cNvSpPr txBox="1"/>
          <p:nvPr/>
        </p:nvSpPr>
        <p:spPr>
          <a:xfrm>
            <a:off x="2125850" y="1521625"/>
            <a:ext cx="131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Table 4</a:t>
            </a:r>
            <a:endParaRPr b="1">
              <a:latin typeface="Open Sans"/>
              <a:ea typeface="Open Sans"/>
              <a:cs typeface="Open Sans"/>
              <a:sym typeface="Open Sans"/>
            </a:endParaRPr>
          </a:p>
        </p:txBody>
      </p:sp>
      <p:sp>
        <p:nvSpPr>
          <p:cNvPr id="561" name="Google Shape;561;p40"/>
          <p:cNvSpPr txBox="1"/>
          <p:nvPr/>
        </p:nvSpPr>
        <p:spPr>
          <a:xfrm>
            <a:off x="6734425" y="1521625"/>
            <a:ext cx="9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Figure 6</a:t>
            </a:r>
            <a:endParaRPr b="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1"/>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Pt. 2</a:t>
            </a:r>
            <a:endParaRPr/>
          </a:p>
          <a:p>
            <a:pPr indent="0" lvl="0" marL="0" rtl="0" algn="ctr">
              <a:spcBef>
                <a:spcPts val="0"/>
              </a:spcBef>
              <a:spcAft>
                <a:spcPts val="0"/>
              </a:spcAft>
              <a:buNone/>
            </a:pPr>
            <a:r>
              <a:rPr lang="en"/>
              <a:t>Tallahassee and Orlando</a:t>
            </a:r>
            <a:endParaRPr/>
          </a:p>
        </p:txBody>
      </p:sp>
      <p:graphicFrame>
        <p:nvGraphicFramePr>
          <p:cNvPr id="567" name="Google Shape;567;p41"/>
          <p:cNvGraphicFramePr/>
          <p:nvPr/>
        </p:nvGraphicFramePr>
        <p:xfrm>
          <a:off x="663375" y="2000100"/>
          <a:ext cx="3000000" cy="3000000"/>
        </p:xfrm>
        <a:graphic>
          <a:graphicData uri="http://schemas.openxmlformats.org/drawingml/2006/table">
            <a:tbl>
              <a:tblPr>
                <a:noFill/>
                <a:tableStyleId>{8A7E1062-5401-4625-A33F-4A08816C8666}</a:tableStyleId>
              </a:tblPr>
              <a:tblGrid>
                <a:gridCol w="1021050"/>
                <a:gridCol w="1100425"/>
                <a:gridCol w="1076950"/>
                <a:gridCol w="1120725"/>
              </a:tblGrid>
              <a:tr h="549875">
                <a:tc>
                  <a:txBody>
                    <a:bodyPr/>
                    <a:lstStyle/>
                    <a:p>
                      <a:pPr indent="0" lvl="0" marL="0" rtl="0" algn="l">
                        <a:lnSpc>
                          <a:spcPct val="115000"/>
                        </a:lnSpc>
                        <a:spcBef>
                          <a:spcPts val="0"/>
                        </a:spcBef>
                        <a:spcAft>
                          <a:spcPts val="0"/>
                        </a:spcAft>
                        <a:buNone/>
                      </a:pPr>
                      <a:r>
                        <a:rPr lang="en"/>
                        <a:t> </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Open Sans"/>
                          <a:ea typeface="Open Sans"/>
                          <a:cs typeface="Open Sans"/>
                          <a:sym typeface="Open Sans"/>
                        </a:rPr>
                        <a:t>Tallahassee</a:t>
                      </a:r>
                      <a:endParaRPr>
                        <a:latin typeface="Open Sans"/>
                        <a:ea typeface="Open Sans"/>
                        <a:cs typeface="Open Sans"/>
                        <a:sym typeface="Open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Open Sans"/>
                          <a:ea typeface="Open Sans"/>
                          <a:cs typeface="Open Sans"/>
                          <a:sym typeface="Open Sans"/>
                        </a:rPr>
                        <a:t>Orlando</a:t>
                      </a:r>
                      <a:endParaRPr>
                        <a:latin typeface="Open Sans"/>
                        <a:ea typeface="Open Sans"/>
                        <a:cs typeface="Open Sans"/>
                        <a:sym typeface="Open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Open Sans"/>
                          <a:ea typeface="Open Sans"/>
                          <a:cs typeface="Open Sans"/>
                          <a:sym typeface="Open Sans"/>
                        </a:rPr>
                        <a:t>P-values</a:t>
                      </a:r>
                      <a:endParaRPr>
                        <a:latin typeface="Open Sans"/>
                        <a:ea typeface="Open Sans"/>
                        <a:cs typeface="Open Sans"/>
                        <a:sym typeface="Open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932725">
                <a:tc>
                  <a:txBody>
                    <a:bodyPr/>
                    <a:lstStyle/>
                    <a:p>
                      <a:pPr indent="0" lvl="0" marL="0" rtl="0" algn="l">
                        <a:lnSpc>
                          <a:spcPct val="115000"/>
                        </a:lnSpc>
                        <a:spcBef>
                          <a:spcPts val="0"/>
                        </a:spcBef>
                        <a:spcAft>
                          <a:spcPts val="0"/>
                        </a:spcAft>
                        <a:buNone/>
                      </a:pPr>
                      <a:r>
                        <a:rPr lang="en"/>
                        <a:t>Mean Wind Speed (mph)</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0000"/>
                          </a:solidFill>
                        </a:rPr>
                        <a:t>5.76</a:t>
                      </a:r>
                      <a:endParaRPr>
                        <a:solidFill>
                          <a:srgbClr val="FF0000"/>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0000FF"/>
                          </a:solidFill>
                        </a:rPr>
                        <a:t>7.96</a:t>
                      </a:r>
                      <a:endParaRPr>
                        <a:solidFill>
                          <a:srgbClr val="0000FF"/>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p &lt; 0.01</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55675">
                <a:tc>
                  <a:txBody>
                    <a:bodyPr/>
                    <a:lstStyle/>
                    <a:p>
                      <a:pPr indent="0" lvl="0" marL="0" rtl="0" algn="l">
                        <a:lnSpc>
                          <a:spcPct val="115000"/>
                        </a:lnSpc>
                        <a:spcBef>
                          <a:spcPts val="0"/>
                        </a:spcBef>
                        <a:spcAft>
                          <a:spcPts val="0"/>
                        </a:spcAft>
                        <a:buNone/>
                      </a:pPr>
                      <a:r>
                        <a:rPr lang="en"/>
                        <a:t>Mean AQI</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0000"/>
                          </a:solidFill>
                        </a:rPr>
                        <a:t>42.5</a:t>
                      </a:r>
                      <a:endParaRPr>
                        <a:solidFill>
                          <a:srgbClr val="FF0000"/>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0000FF"/>
                          </a:solidFill>
                        </a:rPr>
                        <a:t>42.1</a:t>
                      </a:r>
                      <a:endParaRPr>
                        <a:solidFill>
                          <a:srgbClr val="0000FF"/>
                        </a:solidFill>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0.765 (not significant!)</a:t>
                      </a:r>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pic>
        <p:nvPicPr>
          <p:cNvPr id="568" name="Google Shape;568;p41"/>
          <p:cNvPicPr preferRelativeResize="0"/>
          <p:nvPr/>
        </p:nvPicPr>
        <p:blipFill>
          <a:blip r:embed="rId3">
            <a:alphaModFix/>
          </a:blip>
          <a:stretch>
            <a:fillRect/>
          </a:stretch>
        </p:blipFill>
        <p:spPr>
          <a:xfrm>
            <a:off x="5356750" y="1918175"/>
            <a:ext cx="3388074" cy="2565324"/>
          </a:xfrm>
          <a:prstGeom prst="rect">
            <a:avLst/>
          </a:prstGeom>
          <a:noFill/>
          <a:ln>
            <a:noFill/>
          </a:ln>
        </p:spPr>
      </p:pic>
      <p:sp>
        <p:nvSpPr>
          <p:cNvPr id="569" name="Google Shape;569;p41"/>
          <p:cNvSpPr txBox="1"/>
          <p:nvPr/>
        </p:nvSpPr>
        <p:spPr>
          <a:xfrm>
            <a:off x="2035300" y="1517975"/>
            <a:ext cx="157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Table 5</a:t>
            </a:r>
            <a:endParaRPr b="1">
              <a:latin typeface="Open Sans"/>
              <a:ea typeface="Open Sans"/>
              <a:cs typeface="Open Sans"/>
              <a:sym typeface="Open Sans"/>
            </a:endParaRPr>
          </a:p>
        </p:txBody>
      </p:sp>
      <p:sp>
        <p:nvSpPr>
          <p:cNvPr id="570" name="Google Shape;570;p41"/>
          <p:cNvSpPr txBox="1"/>
          <p:nvPr/>
        </p:nvSpPr>
        <p:spPr>
          <a:xfrm>
            <a:off x="6579338" y="1517975"/>
            <a:ext cx="94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Figure 7</a:t>
            </a:r>
            <a:endParaRPr b="1">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and Conclusions</a:t>
            </a:r>
            <a:endParaRPr/>
          </a:p>
        </p:txBody>
      </p:sp>
      <p:sp>
        <p:nvSpPr>
          <p:cNvPr id="576" name="Google Shape;576;p42"/>
          <p:cNvSpPr txBox="1"/>
          <p:nvPr>
            <p:ph idx="1" type="body"/>
          </p:nvPr>
        </p:nvSpPr>
        <p:spPr>
          <a:xfrm>
            <a:off x="266150" y="1554679"/>
            <a:ext cx="4038300" cy="2091000"/>
          </a:xfrm>
          <a:prstGeom prst="rect">
            <a:avLst/>
          </a:prstGeom>
        </p:spPr>
        <p:txBody>
          <a:bodyPr anchorCtr="0" anchor="t" bIns="91425" lIns="91425" spcFirstLastPara="1" rIns="91425" wrap="square" tIns="91425">
            <a:noAutofit/>
          </a:bodyPr>
          <a:lstStyle/>
          <a:p>
            <a:pPr indent="-323850" lvl="0" marL="914400" rtl="0" algn="l">
              <a:spcBef>
                <a:spcPts val="0"/>
              </a:spcBef>
              <a:spcAft>
                <a:spcPts val="0"/>
              </a:spcAft>
              <a:buSzPts val="1500"/>
              <a:buChar char="●"/>
            </a:pPr>
            <a:r>
              <a:rPr lang="en" sz="1500"/>
              <a:t>Water flume data did indeed support hypothesis</a:t>
            </a:r>
            <a:endParaRPr sz="1500"/>
          </a:p>
          <a:p>
            <a:pPr indent="-323850" lvl="0" marL="914400" rtl="0" algn="l">
              <a:spcBef>
                <a:spcPts val="0"/>
              </a:spcBef>
              <a:spcAft>
                <a:spcPts val="0"/>
              </a:spcAft>
              <a:buSzPts val="1500"/>
              <a:buChar char="●"/>
            </a:pPr>
            <a:r>
              <a:rPr lang="en" sz="1500"/>
              <a:t>Real-world data only supported experiment to an extent</a:t>
            </a:r>
            <a:endParaRPr sz="1500"/>
          </a:p>
          <a:p>
            <a:pPr indent="-323850" lvl="0" marL="914400" rtl="0" algn="l">
              <a:spcBef>
                <a:spcPts val="0"/>
              </a:spcBef>
              <a:spcAft>
                <a:spcPts val="0"/>
              </a:spcAft>
              <a:buSzPts val="1500"/>
              <a:buChar char="●"/>
            </a:pPr>
            <a:r>
              <a:rPr lang="en" sz="1500"/>
              <a:t>Limitations - confounding variables, small sample size</a:t>
            </a:r>
            <a:endParaRPr sz="1500"/>
          </a:p>
          <a:p>
            <a:pPr indent="-323850" lvl="0" marL="914400" rtl="0" algn="l">
              <a:spcBef>
                <a:spcPts val="0"/>
              </a:spcBef>
              <a:spcAft>
                <a:spcPts val="0"/>
              </a:spcAft>
              <a:buSzPts val="1500"/>
              <a:buChar char="●"/>
            </a:pPr>
            <a:r>
              <a:rPr lang="en" sz="1500"/>
              <a:t>Next steps - increased sampling, consideration of other variables, etc. </a:t>
            </a:r>
            <a:endParaRPr sz="1500"/>
          </a:p>
        </p:txBody>
      </p:sp>
      <p:pic>
        <p:nvPicPr>
          <p:cNvPr id="577" name="Google Shape;577;p42"/>
          <p:cNvPicPr preferRelativeResize="0"/>
          <p:nvPr/>
        </p:nvPicPr>
        <p:blipFill>
          <a:blip r:embed="rId3">
            <a:alphaModFix/>
          </a:blip>
          <a:stretch>
            <a:fillRect/>
          </a:stretch>
        </p:blipFill>
        <p:spPr>
          <a:xfrm>
            <a:off x="4830525" y="1510188"/>
            <a:ext cx="3907976" cy="26118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3"/>
          <p:cNvSpPr txBox="1"/>
          <p:nvPr>
            <p:ph type="title"/>
          </p:nvPr>
        </p:nvSpPr>
        <p:spPr>
          <a:xfrm>
            <a:off x="540000" y="258100"/>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583" name="Google Shape;583;p43"/>
          <p:cNvSpPr txBox="1"/>
          <p:nvPr>
            <p:ph idx="1" type="body"/>
          </p:nvPr>
        </p:nvSpPr>
        <p:spPr>
          <a:xfrm>
            <a:off x="540000" y="1071425"/>
            <a:ext cx="8064000" cy="357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a:highlight>
                  <a:srgbClr val="FFFFFF"/>
                </a:highlight>
              </a:rPr>
              <a:t>Flori, M., &amp; Milostean, D. (2020). Mathematical Analysis of Air Pollution from Stacks using Briggs Method. </a:t>
            </a:r>
            <a:r>
              <a:rPr i="1" lang="en" sz="1100">
                <a:highlight>
                  <a:srgbClr val="FFFFFF"/>
                </a:highlight>
              </a:rPr>
              <a:t>Annals of the Faculty of Engineering Hunedoara</a:t>
            </a:r>
            <a:r>
              <a:rPr lang="en" sz="1100">
                <a:highlight>
                  <a:srgbClr val="FFFFFF"/>
                </a:highlight>
              </a:rPr>
              <a:t>, </a:t>
            </a:r>
            <a:r>
              <a:rPr i="1" lang="en" sz="1100">
                <a:highlight>
                  <a:srgbClr val="FFFFFF"/>
                </a:highlight>
              </a:rPr>
              <a:t>18</a:t>
            </a:r>
            <a:r>
              <a:rPr lang="en" sz="1100">
                <a:highlight>
                  <a:srgbClr val="FFFFFF"/>
                </a:highlight>
              </a:rPr>
              <a:t>(4), 145-148.</a:t>
            </a:r>
            <a:endParaRPr sz="1100">
              <a:highlight>
                <a:srgbClr val="FFFFFF"/>
              </a:highlight>
            </a:endParaRPr>
          </a:p>
          <a:p>
            <a:pPr indent="-298450" lvl="0" marL="457200" rtl="0" algn="l">
              <a:lnSpc>
                <a:spcPct val="115000"/>
              </a:lnSpc>
              <a:spcBef>
                <a:spcPts val="0"/>
              </a:spcBef>
              <a:spcAft>
                <a:spcPts val="0"/>
              </a:spcAft>
              <a:buSzPts val="1100"/>
              <a:buChar char="●"/>
            </a:pPr>
            <a:r>
              <a:rPr lang="en" sz="1100"/>
              <a:t>B. Padmanabhamurty (1975). The Role of Wind in Pollution Dispersion, </a:t>
            </a:r>
            <a:r>
              <a:rPr i="1" lang="en" sz="1100"/>
              <a:t>Journal of the Air Pollution Control Association, 25(9), 956-957</a:t>
            </a:r>
            <a:r>
              <a:rPr lang="en" sz="1100"/>
              <a:t>, DOI: 10.1080/00022470.1975.10468120</a:t>
            </a:r>
            <a:endParaRPr sz="1100"/>
          </a:p>
          <a:p>
            <a:pPr indent="-298450" lvl="0" marL="457200" rtl="0" algn="l">
              <a:lnSpc>
                <a:spcPct val="115000"/>
              </a:lnSpc>
              <a:spcBef>
                <a:spcPts val="0"/>
              </a:spcBef>
              <a:spcAft>
                <a:spcPts val="0"/>
              </a:spcAft>
              <a:buSzPts val="1100"/>
              <a:buChar char="●"/>
            </a:pPr>
            <a:r>
              <a:rPr lang="en" sz="1100"/>
              <a:t>Aristodemou, E., Boganegra, L. M., Mottet, L., Pavlidis, D., Constantinou, A., Pain, C., Robins, A., &amp; ApSimon, H. (2017). How tall buildings affect turbulent air flows and dispersion of pollution within a neighbourhood. </a:t>
            </a:r>
            <a:r>
              <a:rPr i="1" lang="en" sz="1100"/>
              <a:t>Environmental Pollution, 233, 782-796</a:t>
            </a:r>
            <a:r>
              <a:rPr lang="en" sz="1100"/>
              <a:t>. https://www.sciencedirect.com/science/article/pii/S0269749117319322. </a:t>
            </a:r>
            <a:endParaRPr sz="1100"/>
          </a:p>
          <a:p>
            <a:pPr indent="-298450" lvl="0" marL="457200" rtl="0" algn="l">
              <a:lnSpc>
                <a:spcPct val="115000"/>
              </a:lnSpc>
              <a:spcBef>
                <a:spcPts val="0"/>
              </a:spcBef>
              <a:spcAft>
                <a:spcPts val="0"/>
              </a:spcAft>
              <a:buSzPts val="1100"/>
              <a:buChar char="●"/>
            </a:pPr>
            <a:r>
              <a:rPr lang="en" sz="1100"/>
              <a:t>MIT. (n.d.). Urban Street Canyons. </a:t>
            </a:r>
            <a:r>
              <a:rPr lang="en" sz="1100" u="sng">
                <a:hlinkClick r:id="rId3"/>
              </a:rPr>
              <a:t>http://web.mit.edu/nature/archive/student_projects/2009/jcalamia/Frame/05_canyonwind.html</a:t>
            </a:r>
            <a:endParaRPr sz="1100"/>
          </a:p>
          <a:p>
            <a:pPr indent="-298450" lvl="0" marL="457200" rtl="0" algn="l">
              <a:lnSpc>
                <a:spcPct val="115000"/>
              </a:lnSpc>
              <a:spcBef>
                <a:spcPts val="0"/>
              </a:spcBef>
              <a:spcAft>
                <a:spcPts val="0"/>
              </a:spcAft>
              <a:buSzPts val="1100"/>
              <a:buChar char="●"/>
            </a:pPr>
            <a:r>
              <a:rPr lang="en" sz="1100"/>
              <a:t>Kim, K. H., Lee, S. B., Woo, D., &amp; Bae, G. N. (2015). Influence of wind direction and speed on the transport of particle-bound PAHs in a roadway environment. </a:t>
            </a:r>
            <a:r>
              <a:rPr i="1" lang="en" sz="1100"/>
              <a:t>Atmospheric Pollution Research, </a:t>
            </a:r>
            <a:r>
              <a:rPr lang="en" sz="1100"/>
              <a:t>6(6), 1024–1034. </a:t>
            </a:r>
            <a:r>
              <a:rPr lang="en" sz="1100" u="sng">
                <a:hlinkClick r:id="rId4"/>
              </a:rPr>
              <a:t>https://doi.org/10.1016/j.apr.2015.05.007</a:t>
            </a:r>
            <a:endParaRPr sz="1100"/>
          </a:p>
          <a:p>
            <a:pPr indent="-298450" lvl="0" marL="457200" rtl="0" algn="l">
              <a:lnSpc>
                <a:spcPct val="115000"/>
              </a:lnSpc>
              <a:spcBef>
                <a:spcPts val="0"/>
              </a:spcBef>
              <a:spcAft>
                <a:spcPts val="0"/>
              </a:spcAft>
              <a:buSzPts val="1100"/>
              <a:buChar char="●"/>
            </a:pPr>
            <a:r>
              <a:rPr lang="en" sz="1100"/>
              <a:t>Miao, Y., Liu, S., Zheng, Y., Wang, S., &amp;  Li, Y. (2014). Numerical Study of Traffic Pollutant Dispersion within Different Street Canyon Configurations. </a:t>
            </a:r>
            <a:r>
              <a:rPr i="1" lang="en" sz="1100"/>
              <a:t>Advances in Meteorology</a:t>
            </a:r>
            <a:r>
              <a:rPr lang="en" sz="1100"/>
              <a:t>. Article 458671. http://dx.doi.org/10.1155/2014/458671. </a:t>
            </a:r>
            <a:endParaRPr sz="1100"/>
          </a:p>
          <a:p>
            <a:pPr indent="-298450" lvl="0" marL="457200" rtl="0" algn="l">
              <a:lnSpc>
                <a:spcPct val="115000"/>
              </a:lnSpc>
              <a:spcBef>
                <a:spcPts val="0"/>
              </a:spcBef>
              <a:spcAft>
                <a:spcPts val="0"/>
              </a:spcAft>
              <a:buSzPts val="1100"/>
              <a:buChar char="●"/>
            </a:pPr>
            <a:r>
              <a:rPr lang="en" sz="1100"/>
              <a:t>Environmental Protection Agency (2021). </a:t>
            </a:r>
            <a:r>
              <a:rPr i="1" lang="en" sz="1100"/>
              <a:t>Air Data: Air Quality Data Collected at Outdoor Monitors Across the US</a:t>
            </a:r>
            <a:r>
              <a:rPr lang="en" sz="1100"/>
              <a:t>. EPA. https://www.epa.gov/outdoor-air-quality-data. </a:t>
            </a:r>
            <a:endParaRPr sz="1100"/>
          </a:p>
          <a:p>
            <a:pPr indent="-298450" lvl="0" marL="457200" rtl="0" algn="l">
              <a:lnSpc>
                <a:spcPct val="115000"/>
              </a:lnSpc>
              <a:spcBef>
                <a:spcPts val="0"/>
              </a:spcBef>
              <a:spcAft>
                <a:spcPts val="0"/>
              </a:spcAft>
              <a:buSzPts val="1100"/>
              <a:buChar char="●"/>
            </a:pPr>
            <a:r>
              <a:rPr lang="en" sz="1100">
                <a:highlight>
                  <a:srgbClr val="FFFFFF"/>
                </a:highlight>
              </a:rPr>
              <a:t>Zeng, Z., Ziegler, A. D., Searchinger, T., Yang, L., Chen, A., Ju, K., ... &amp; Wood, E. F. (2019). A reversal in global terrestrial stilling and its implications for wind energy production. </a:t>
            </a:r>
            <a:r>
              <a:rPr i="1" lang="en" sz="1100">
                <a:highlight>
                  <a:srgbClr val="FFFFFF"/>
                </a:highlight>
              </a:rPr>
              <a:t>Nature Climate Change</a:t>
            </a:r>
            <a:r>
              <a:rPr lang="en" sz="1100">
                <a:highlight>
                  <a:srgbClr val="FFFFFF"/>
                </a:highlight>
              </a:rPr>
              <a:t>, </a:t>
            </a:r>
            <a:r>
              <a:rPr i="1" lang="en" sz="1100">
                <a:highlight>
                  <a:srgbClr val="FFFFFF"/>
                </a:highlight>
              </a:rPr>
              <a:t>9</a:t>
            </a:r>
            <a:r>
              <a:rPr lang="en" sz="1100">
                <a:highlight>
                  <a:srgbClr val="FFFFFF"/>
                </a:highlight>
              </a:rPr>
              <a:t>(12), 979-985.</a:t>
            </a:r>
            <a:endParaRPr sz="1100">
              <a:highlight>
                <a:srgbClr val="FFFFFF"/>
              </a:highlight>
            </a:endParaRPr>
          </a:p>
          <a:p>
            <a:pPr indent="0" lvl="0" marL="0" rtl="0" algn="l">
              <a:lnSpc>
                <a:spcPct val="115000"/>
              </a:lnSpc>
              <a:spcBef>
                <a:spcPts val="12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Sources Cont.</a:t>
            </a:r>
            <a:endParaRPr/>
          </a:p>
        </p:txBody>
      </p:sp>
      <p:sp>
        <p:nvSpPr>
          <p:cNvPr id="589" name="Google Shape;589;p44"/>
          <p:cNvSpPr txBox="1"/>
          <p:nvPr>
            <p:ph idx="1" type="body"/>
          </p:nvPr>
        </p:nvSpPr>
        <p:spPr>
          <a:xfrm>
            <a:off x="540000" y="1155875"/>
            <a:ext cx="8064000" cy="357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a:highlight>
                  <a:srgbClr val="FFFFFF"/>
                </a:highlight>
              </a:rPr>
              <a:t>Shrestha, M. L., Kaga, A., Kondo, A., Inoue, Y., Sugisawa, M., &amp; Sapkota, B. (2004). Simulation of winter air pollution dispersion mechanism of Kathmandu valley by water-tank experiment. </a:t>
            </a:r>
            <a:r>
              <a:rPr i="1" lang="en" sz="1100">
                <a:highlight>
                  <a:srgbClr val="FFFFFF"/>
                </a:highlight>
              </a:rPr>
              <a:t>Journal of visualization</a:t>
            </a:r>
            <a:r>
              <a:rPr lang="en" sz="1100">
                <a:highlight>
                  <a:srgbClr val="FFFFFF"/>
                </a:highlight>
              </a:rPr>
              <a:t>, </a:t>
            </a:r>
            <a:r>
              <a:rPr i="1" lang="en" sz="1100">
                <a:highlight>
                  <a:srgbClr val="FFFFFF"/>
                </a:highlight>
              </a:rPr>
              <a:t>7</a:t>
            </a:r>
            <a:r>
              <a:rPr lang="en" sz="1100">
                <a:highlight>
                  <a:srgbClr val="FFFFFF"/>
                </a:highlight>
              </a:rPr>
              <a:t>(4), 317-329.</a:t>
            </a:r>
            <a:endParaRPr sz="1100">
              <a:highlight>
                <a:srgbClr val="FFFFFF"/>
              </a:highlight>
            </a:endParaRPr>
          </a:p>
          <a:p>
            <a:pPr indent="-298450" lvl="0" marL="457200" rtl="0" algn="l">
              <a:lnSpc>
                <a:spcPct val="115000"/>
              </a:lnSpc>
              <a:spcBef>
                <a:spcPts val="0"/>
              </a:spcBef>
              <a:spcAft>
                <a:spcPts val="0"/>
              </a:spcAft>
              <a:buSzPts val="1100"/>
              <a:buChar char="●"/>
            </a:pPr>
            <a:r>
              <a:rPr lang="en" sz="1100">
                <a:highlight>
                  <a:srgbClr val="FFFFFF"/>
                </a:highlight>
              </a:rPr>
              <a:t>Reuten, C., Steyn, D. G., &amp; Allen, S. E. (2007). Water tank studies of atmospheric boundary layer structure and air pollution transport in upslope flow systems. </a:t>
            </a:r>
            <a:r>
              <a:rPr i="1" lang="en" sz="1100">
                <a:highlight>
                  <a:srgbClr val="FFFFFF"/>
                </a:highlight>
              </a:rPr>
              <a:t>Journal of Geophysical Research: Atmospheres</a:t>
            </a:r>
            <a:r>
              <a:rPr lang="en" sz="1100">
                <a:highlight>
                  <a:srgbClr val="FFFFFF"/>
                </a:highlight>
              </a:rPr>
              <a:t>, </a:t>
            </a:r>
            <a:r>
              <a:rPr i="1" lang="en" sz="1100">
                <a:highlight>
                  <a:srgbClr val="FFFFFF"/>
                </a:highlight>
              </a:rPr>
              <a:t>112</a:t>
            </a:r>
            <a:r>
              <a:rPr lang="en" sz="1100">
                <a:highlight>
                  <a:srgbClr val="FFFFFF"/>
                </a:highlight>
              </a:rPr>
              <a:t>(D11).</a:t>
            </a:r>
            <a:endParaRPr sz="1100">
              <a:highlight>
                <a:srgbClr val="FFFFFF"/>
              </a:highlight>
            </a:endParaRPr>
          </a:p>
          <a:p>
            <a:pPr indent="-298450" lvl="0" marL="457200" rtl="0" algn="l">
              <a:lnSpc>
                <a:spcPct val="115000"/>
              </a:lnSpc>
              <a:spcBef>
                <a:spcPts val="0"/>
              </a:spcBef>
              <a:spcAft>
                <a:spcPts val="0"/>
              </a:spcAft>
              <a:buSzPts val="1100"/>
              <a:buChar char="●"/>
            </a:pPr>
            <a:r>
              <a:rPr lang="en" sz="1100"/>
              <a:t>Taseiko, O. V., Mikhailuta, S. V., Pitt, A., Lezhenin, A. A., &amp; Zakharov, Y. V. (2008, October 18). Air pollution dispersion within urban street canyons. </a:t>
            </a:r>
            <a:r>
              <a:rPr i="1" lang="en" sz="1100"/>
              <a:t>Atmospheric Environment</a:t>
            </a:r>
            <a:r>
              <a:rPr lang="en" sz="1100"/>
              <a:t>, 45 (2), 245-252 https://www.sciencedirect.com/science/article/abs/pii/S1352231008008856. </a:t>
            </a:r>
            <a:endParaRPr sz="1100">
              <a:highlight>
                <a:srgbClr val="FFFFFF"/>
              </a:highlight>
            </a:endParaRPr>
          </a:p>
          <a:p>
            <a:pPr indent="-298450" lvl="0" marL="457200" rtl="0" algn="l">
              <a:lnSpc>
                <a:spcPct val="115000"/>
              </a:lnSpc>
              <a:spcBef>
                <a:spcPts val="0"/>
              </a:spcBef>
              <a:spcAft>
                <a:spcPts val="0"/>
              </a:spcAft>
              <a:buSzPts val="1100"/>
              <a:buChar char="●"/>
            </a:pPr>
            <a:r>
              <a:rPr lang="en" sz="1100"/>
              <a:t>Environmental Protection Agency (2021). </a:t>
            </a:r>
            <a:r>
              <a:rPr i="1" lang="en" sz="1100"/>
              <a:t>Air Data: Air Quality Data Collected at Outdoor Monitors Across the US</a:t>
            </a:r>
            <a:r>
              <a:rPr lang="en" sz="1100"/>
              <a:t>. EPA. https://www.epa.gov/outdoor-air-quality-data. </a:t>
            </a:r>
            <a:endParaRPr sz="1100"/>
          </a:p>
          <a:p>
            <a:pPr indent="-298450" lvl="0" marL="457200" rtl="0" algn="l">
              <a:lnSpc>
                <a:spcPct val="115000"/>
              </a:lnSpc>
              <a:spcBef>
                <a:spcPts val="0"/>
              </a:spcBef>
              <a:spcAft>
                <a:spcPts val="0"/>
              </a:spcAft>
              <a:buSzPts val="1100"/>
              <a:buChar char="●"/>
            </a:pPr>
            <a:r>
              <a:rPr lang="en" sz="1100">
                <a:highlight>
                  <a:srgbClr val="FFFFFF"/>
                </a:highlight>
              </a:rPr>
              <a:t>Gerdes, F., &amp; Olivari, D. (1999). Analysis of pollutant dispersion in an urban street canyon. </a:t>
            </a:r>
            <a:r>
              <a:rPr i="1" lang="en" sz="1100">
                <a:highlight>
                  <a:srgbClr val="FFFFFF"/>
                </a:highlight>
              </a:rPr>
              <a:t>Journal of Wind Engineering and Industrial Aerodynamics</a:t>
            </a:r>
            <a:r>
              <a:rPr lang="en" sz="1100">
                <a:highlight>
                  <a:srgbClr val="FFFFFF"/>
                </a:highlight>
              </a:rPr>
              <a:t>, </a:t>
            </a:r>
            <a:r>
              <a:rPr i="1" lang="en" sz="1100">
                <a:highlight>
                  <a:srgbClr val="FFFFFF"/>
                </a:highlight>
              </a:rPr>
              <a:t>82</a:t>
            </a:r>
            <a:r>
              <a:rPr lang="en" sz="1100">
                <a:highlight>
                  <a:srgbClr val="FFFFFF"/>
                </a:highlight>
              </a:rPr>
              <a:t>(1-3), 105-124.</a:t>
            </a:r>
            <a:endParaRPr sz="1100">
              <a:highlight>
                <a:srgbClr val="FFFFFF"/>
              </a:highlight>
            </a:endParaRPr>
          </a:p>
          <a:p>
            <a:pPr indent="-298450" lvl="0" marL="457200" rtl="0" algn="l">
              <a:lnSpc>
                <a:spcPct val="115000"/>
              </a:lnSpc>
              <a:spcBef>
                <a:spcPts val="0"/>
              </a:spcBef>
              <a:spcAft>
                <a:spcPts val="0"/>
              </a:spcAft>
              <a:buSzPts val="1100"/>
              <a:buChar char="●"/>
            </a:pPr>
            <a:r>
              <a:rPr lang="en" sz="1100">
                <a:highlight>
                  <a:srgbClr val="FFFFFF"/>
                </a:highlight>
              </a:rPr>
              <a:t>Mei, D., Wen, M., Xu, X., Zhu, Y., &amp; Xing, F. (2018). The influence of wind speed on airflow and fine particle transport within different building layouts of an industrial city. </a:t>
            </a:r>
            <a:r>
              <a:rPr i="1" lang="en" sz="1100">
                <a:highlight>
                  <a:srgbClr val="FFFFFF"/>
                </a:highlight>
              </a:rPr>
              <a:t>Journal of the Air &amp; Waste Management Association</a:t>
            </a:r>
            <a:r>
              <a:rPr lang="en" sz="1100">
                <a:highlight>
                  <a:srgbClr val="FFFFFF"/>
                </a:highlight>
              </a:rPr>
              <a:t>, 68(10), 1038–1050. </a:t>
            </a:r>
            <a:r>
              <a:rPr lang="en" sz="1100" u="sng">
                <a:solidFill>
                  <a:schemeClr val="hlink"/>
                </a:solidFill>
                <a:highlight>
                  <a:srgbClr val="FFFFFF"/>
                </a:highlight>
                <a:hlinkClick r:id="rId3"/>
              </a:rPr>
              <a:t>https://doi.org/10.1080/10962247.2018.1465487</a:t>
            </a:r>
            <a:endParaRPr sz="1100">
              <a:highlight>
                <a:srgbClr val="FFFFFF"/>
              </a:highlight>
            </a:endParaRPr>
          </a:p>
          <a:p>
            <a:pPr indent="-304800" lvl="0" marL="457200" rtl="0" algn="l">
              <a:lnSpc>
                <a:spcPct val="115000"/>
              </a:lnSpc>
              <a:spcBef>
                <a:spcPts val="0"/>
              </a:spcBef>
              <a:spcAft>
                <a:spcPts val="0"/>
              </a:spcAft>
              <a:buSzPts val="1200"/>
              <a:buChar char="●"/>
            </a:pPr>
            <a:r>
              <a:rPr lang="en" sz="1100">
                <a:highlight>
                  <a:srgbClr val="FFFFFF"/>
                </a:highlight>
              </a:rPr>
              <a:t>Oleniacz, R., Bogacki, M., Szulecka, A., Rzeszutek, M., &amp; Mazur, M. (2016). Assessing the impact of wind speed and mixing-layer height on air quality in Krakow (Poland) in the years 2014–2015. </a:t>
            </a:r>
            <a:r>
              <a:rPr i="1" lang="en" sz="1100">
                <a:highlight>
                  <a:srgbClr val="FFFFFF"/>
                </a:highlight>
              </a:rPr>
              <a:t>Journal of Civil Engineering, Environment and Architecture</a:t>
            </a:r>
            <a:r>
              <a:rPr lang="en" sz="1100">
                <a:highlight>
                  <a:srgbClr val="FFFFFF"/>
                </a:highlight>
              </a:rPr>
              <a:t>, </a:t>
            </a:r>
            <a:r>
              <a:rPr i="1" lang="en" sz="1100">
                <a:highlight>
                  <a:srgbClr val="FFFFFF"/>
                </a:highlight>
              </a:rPr>
              <a:t>63</a:t>
            </a:r>
            <a:r>
              <a:rPr lang="en" sz="1100">
                <a:highlight>
                  <a:srgbClr val="FFFFFF"/>
                </a:highlight>
              </a:rPr>
              <a:t>, 315-342.</a:t>
            </a:r>
            <a:endParaRPr sz="1100">
              <a:highlight>
                <a:srgbClr val="FFFFFF"/>
              </a:highlight>
            </a:endParaRPr>
          </a:p>
          <a:p>
            <a:pPr indent="-298450" lvl="0" marL="457200" rtl="0" algn="l">
              <a:lnSpc>
                <a:spcPct val="115000"/>
              </a:lnSpc>
              <a:spcBef>
                <a:spcPts val="0"/>
              </a:spcBef>
              <a:spcAft>
                <a:spcPts val="0"/>
              </a:spcAft>
              <a:buSzPts val="1100"/>
              <a:buChar char="●"/>
            </a:pPr>
            <a:r>
              <a:rPr lang="en" sz="1100"/>
              <a:t>Harvey, C. (2019, November 19). </a:t>
            </a:r>
            <a:r>
              <a:rPr i="1" lang="en" sz="1100"/>
              <a:t>The World's Winds Are Speeding Up</a:t>
            </a:r>
            <a:r>
              <a:rPr lang="en" sz="1100"/>
              <a:t>. Scientific American. https://www.scientificamerican.com/article/the-worlds-winds-are-speeding-up/. </a:t>
            </a:r>
            <a:endParaRPr sz="1100">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Acknowledgments</a:t>
            </a:r>
            <a:endParaRPr/>
          </a:p>
        </p:txBody>
      </p:sp>
      <p:sp>
        <p:nvSpPr>
          <p:cNvPr id="595" name="Google Shape;595;p45"/>
          <p:cNvSpPr txBox="1"/>
          <p:nvPr>
            <p:ph idx="1" type="body"/>
          </p:nvPr>
        </p:nvSpPr>
        <p:spPr>
          <a:xfrm>
            <a:off x="561000" y="1915952"/>
            <a:ext cx="8022000" cy="1311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highlight>
                  <a:srgbClr val="FFFFFF"/>
                </a:highlight>
              </a:rPr>
              <a:t>Special thanks to Dr. Catherine Hancock and the FSU Fluid Dynamics Institute, Ashley Gannon, Jhamieka Greenwood, Daryn Sagel, and YSP and its Directors!</a:t>
            </a:r>
            <a:endParaRPr sz="2000">
              <a:highlight>
                <a:srgbClr val="FFFFFF"/>
              </a:highlight>
            </a:endParaRPr>
          </a:p>
          <a:p>
            <a:pPr indent="0" lvl="0" marL="0" rtl="0" algn="ctr">
              <a:lnSpc>
                <a:spcPct val="115000"/>
              </a:lnSpc>
              <a:spcBef>
                <a:spcPts val="0"/>
              </a:spcBef>
              <a:spcAft>
                <a:spcPts val="0"/>
              </a:spcAft>
              <a:buNone/>
            </a:pPr>
            <a:r>
              <a:t/>
            </a:r>
            <a:endParaRPr sz="2000">
              <a:highlight>
                <a:srgbClr val="FFFFFF"/>
              </a:highlight>
            </a:endParaRPr>
          </a:p>
          <a:p>
            <a:pPr indent="0" lvl="0" marL="0" rtl="0" algn="ctr">
              <a:lnSpc>
                <a:spcPct val="115000"/>
              </a:lnSpc>
              <a:spcBef>
                <a:spcPts val="0"/>
              </a:spcBef>
              <a:spcAft>
                <a:spcPts val="0"/>
              </a:spcAft>
              <a:buNone/>
            </a:pPr>
            <a:r>
              <a:t/>
            </a:r>
            <a:endParaRPr sz="2000">
              <a:highlight>
                <a:srgbClr val="FFFFFF"/>
              </a:highlight>
            </a:endParaRPr>
          </a:p>
          <a:p>
            <a:pPr indent="0" lvl="0" marL="0" rtl="0" algn="ctr">
              <a:lnSpc>
                <a:spcPct val="115000"/>
              </a:lnSpc>
              <a:spcBef>
                <a:spcPts val="0"/>
              </a:spcBef>
              <a:spcAft>
                <a:spcPts val="0"/>
              </a:spcAft>
              <a:buNone/>
            </a:pPr>
            <a:r>
              <a:t/>
            </a:r>
            <a:endParaRPr sz="2000">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6"/>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200"/>
              <a:t>Thank you for listening! Any Questions?</a:t>
            </a:r>
            <a:endParaRPr sz="6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9"/>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466" name="Google Shape;466;p29"/>
          <p:cNvSpPr txBox="1"/>
          <p:nvPr>
            <p:ph idx="1" type="body"/>
          </p:nvPr>
        </p:nvSpPr>
        <p:spPr>
          <a:xfrm>
            <a:off x="414025" y="1176900"/>
            <a:ext cx="4032000" cy="278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600"/>
          </a:p>
          <a:p>
            <a:pPr indent="-330200" lvl="0" marL="457200" rtl="0" algn="l">
              <a:lnSpc>
                <a:spcPct val="100000"/>
              </a:lnSpc>
              <a:spcBef>
                <a:spcPts val="1600"/>
              </a:spcBef>
              <a:spcAft>
                <a:spcPts val="0"/>
              </a:spcAft>
              <a:buSzPts val="1600"/>
              <a:buChar char="●"/>
            </a:pPr>
            <a:r>
              <a:rPr lang="en" sz="1600"/>
              <a:t>Investigation into </a:t>
            </a:r>
            <a:r>
              <a:rPr lang="en" sz="1600"/>
              <a:t>relationship</a:t>
            </a:r>
            <a:r>
              <a:rPr lang="en" sz="1600"/>
              <a:t> between wind speed and air pollution concentration</a:t>
            </a:r>
            <a:endParaRPr sz="1600"/>
          </a:p>
          <a:p>
            <a:pPr indent="-330200" lvl="0" marL="457200" rtl="0" algn="l">
              <a:lnSpc>
                <a:spcPct val="100000"/>
              </a:lnSpc>
              <a:spcBef>
                <a:spcPts val="0"/>
              </a:spcBef>
              <a:spcAft>
                <a:spcPts val="0"/>
              </a:spcAft>
              <a:buSzPts val="1600"/>
              <a:buChar char="●"/>
            </a:pPr>
            <a:r>
              <a:rPr lang="en" sz="1600"/>
              <a:t>Wind </a:t>
            </a:r>
            <a:r>
              <a:rPr lang="en" sz="1600"/>
              <a:t>inversely</a:t>
            </a:r>
            <a:r>
              <a:rPr lang="en" sz="1600"/>
              <a:t> affects pollution concentration</a:t>
            </a:r>
            <a:endParaRPr sz="1600"/>
          </a:p>
          <a:p>
            <a:pPr indent="-330200" lvl="0" marL="457200" rtl="0" algn="l">
              <a:lnSpc>
                <a:spcPct val="100000"/>
              </a:lnSpc>
              <a:spcBef>
                <a:spcPts val="0"/>
              </a:spcBef>
              <a:spcAft>
                <a:spcPts val="0"/>
              </a:spcAft>
              <a:buSzPts val="1600"/>
              <a:buChar char="●"/>
            </a:pPr>
            <a:r>
              <a:rPr lang="en" sz="1600"/>
              <a:t>Multiple analyses - water flume and city AQI data</a:t>
            </a:r>
            <a:endParaRPr sz="1600"/>
          </a:p>
        </p:txBody>
      </p:sp>
      <p:pic>
        <p:nvPicPr>
          <p:cNvPr id="467" name="Google Shape;467;p29"/>
          <p:cNvPicPr preferRelativeResize="0"/>
          <p:nvPr/>
        </p:nvPicPr>
        <p:blipFill>
          <a:blip r:embed="rId3">
            <a:alphaModFix/>
          </a:blip>
          <a:stretch>
            <a:fillRect/>
          </a:stretch>
        </p:blipFill>
        <p:spPr>
          <a:xfrm>
            <a:off x="4770100" y="1304225"/>
            <a:ext cx="4069100" cy="25350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0"/>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Research Question</a:t>
            </a:r>
            <a:endParaRPr/>
          </a:p>
        </p:txBody>
      </p:sp>
      <p:sp>
        <p:nvSpPr>
          <p:cNvPr id="473" name="Google Shape;473;p30"/>
          <p:cNvSpPr txBox="1"/>
          <p:nvPr>
            <p:ph idx="1" type="body"/>
          </p:nvPr>
        </p:nvSpPr>
        <p:spPr>
          <a:xfrm>
            <a:off x="734925" y="2376075"/>
            <a:ext cx="7776300" cy="25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Josefin Sans"/>
                <a:ea typeface="Josefin Sans"/>
                <a:cs typeface="Josefin Sans"/>
                <a:sym typeface="Josefin Sans"/>
              </a:rPr>
              <a:t>Hypothesis</a:t>
            </a:r>
            <a:endParaRPr sz="2200"/>
          </a:p>
          <a:p>
            <a:pPr indent="0" lvl="0" marL="0" rtl="0" algn="ctr">
              <a:spcBef>
                <a:spcPts val="0"/>
              </a:spcBef>
              <a:spcAft>
                <a:spcPts val="0"/>
              </a:spcAft>
              <a:buNone/>
            </a:pPr>
            <a:r>
              <a:t/>
            </a:r>
            <a:endParaRPr sz="2200"/>
          </a:p>
          <a:p>
            <a:pPr indent="0" lvl="0" marL="0" rtl="0" algn="ctr">
              <a:spcBef>
                <a:spcPts val="1600"/>
              </a:spcBef>
              <a:spcAft>
                <a:spcPts val="1600"/>
              </a:spcAft>
              <a:buNone/>
            </a:pPr>
            <a:r>
              <a:rPr lang="en" sz="2200"/>
              <a:t>With higher wind speeds, the pollution </a:t>
            </a:r>
            <a:r>
              <a:rPr lang="en" sz="2200"/>
              <a:t>concentration</a:t>
            </a:r>
            <a:r>
              <a:rPr lang="en" sz="2200"/>
              <a:t> will be lower, and with lower wind speeds, the pollution </a:t>
            </a:r>
            <a:r>
              <a:rPr lang="en" sz="2200"/>
              <a:t>concentration will be higher.</a:t>
            </a:r>
            <a:r>
              <a:rPr lang="en" sz="2200"/>
              <a:t> </a:t>
            </a:r>
            <a:endParaRPr sz="2200"/>
          </a:p>
        </p:txBody>
      </p:sp>
      <p:sp>
        <p:nvSpPr>
          <p:cNvPr id="474" name="Google Shape;474;p30"/>
          <p:cNvSpPr txBox="1"/>
          <p:nvPr/>
        </p:nvSpPr>
        <p:spPr>
          <a:xfrm>
            <a:off x="735075" y="1379625"/>
            <a:ext cx="77763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lang="en" sz="2200">
                <a:solidFill>
                  <a:schemeClr val="dk2"/>
                </a:solidFill>
                <a:latin typeface="Open Sans"/>
                <a:ea typeface="Open Sans"/>
                <a:cs typeface="Open Sans"/>
                <a:sym typeface="Open Sans"/>
              </a:rPr>
              <a:t>How is ground-level atmospheric pollution concentration affected by wind speed?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1"/>
          <p:cNvSpPr txBox="1"/>
          <p:nvPr>
            <p:ph type="title"/>
          </p:nvPr>
        </p:nvSpPr>
        <p:spPr>
          <a:xfrm>
            <a:off x="540000" y="252000"/>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Pt. 1</a:t>
            </a:r>
            <a:endParaRPr/>
          </a:p>
          <a:p>
            <a:pPr indent="0" lvl="0" marL="0" rtl="0" algn="ctr">
              <a:spcBef>
                <a:spcPts val="0"/>
              </a:spcBef>
              <a:spcAft>
                <a:spcPts val="0"/>
              </a:spcAft>
              <a:buNone/>
            </a:pPr>
            <a:r>
              <a:rPr lang="en"/>
              <a:t> Experimental Flume Data</a:t>
            </a:r>
            <a:endParaRPr/>
          </a:p>
        </p:txBody>
      </p:sp>
      <p:sp>
        <p:nvSpPr>
          <p:cNvPr id="480" name="Google Shape;480;p31"/>
          <p:cNvSpPr txBox="1"/>
          <p:nvPr>
            <p:ph idx="1" type="body"/>
          </p:nvPr>
        </p:nvSpPr>
        <p:spPr>
          <a:xfrm>
            <a:off x="540000" y="1848575"/>
            <a:ext cx="3779400" cy="275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highlight>
                  <a:srgbClr val="FFFFFF"/>
                </a:highlight>
              </a:rPr>
              <a:t>“A carefully designed tank can be a good scale model of real topography and realistic atmospheric conditions” (Reuten et al. 2007)</a:t>
            </a:r>
            <a:endParaRPr sz="1400">
              <a:highlight>
                <a:srgbClr val="FFFFFF"/>
              </a:highlight>
            </a:endParaRPr>
          </a:p>
          <a:p>
            <a:pPr indent="-317500" lvl="1" marL="914400" rtl="0" algn="l">
              <a:spcBef>
                <a:spcPts val="0"/>
              </a:spcBef>
              <a:spcAft>
                <a:spcPts val="0"/>
              </a:spcAft>
              <a:buSzPts val="1400"/>
              <a:buChar char="○"/>
            </a:pPr>
            <a:r>
              <a:rPr lang="en">
                <a:highlight>
                  <a:srgbClr val="FFFFFF"/>
                </a:highlight>
              </a:rPr>
              <a:t>Highly repeatable</a:t>
            </a:r>
            <a:endParaRPr>
              <a:highlight>
                <a:srgbClr val="FFFFFF"/>
              </a:highlight>
            </a:endParaRPr>
          </a:p>
          <a:p>
            <a:pPr indent="-317500" lvl="1" marL="914400" rtl="0" algn="l">
              <a:spcBef>
                <a:spcPts val="0"/>
              </a:spcBef>
              <a:spcAft>
                <a:spcPts val="0"/>
              </a:spcAft>
              <a:buSzPts val="1400"/>
              <a:buChar char="○"/>
            </a:pPr>
            <a:r>
              <a:rPr lang="en">
                <a:highlight>
                  <a:srgbClr val="FFFFFF"/>
                </a:highlight>
              </a:rPr>
              <a:t>Permits difficult measurements</a:t>
            </a:r>
            <a:endParaRPr>
              <a:highlight>
                <a:srgbClr val="FFFFFF"/>
              </a:highlight>
            </a:endParaRPr>
          </a:p>
          <a:p>
            <a:pPr indent="-317500" lvl="0" marL="457200" rtl="0" algn="l">
              <a:spcBef>
                <a:spcPts val="0"/>
              </a:spcBef>
              <a:spcAft>
                <a:spcPts val="0"/>
              </a:spcAft>
              <a:buSzPts val="1400"/>
              <a:buChar char="●"/>
            </a:pPr>
            <a:r>
              <a:rPr lang="en" sz="1400">
                <a:highlight>
                  <a:srgbClr val="FFFFFF"/>
                </a:highlight>
              </a:rPr>
              <a:t>Buoyant plume resembles pollutant in wind</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Laminar background flow</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Reynolds number similarity to real world</a:t>
            </a:r>
            <a:endParaRPr sz="1400">
              <a:highlight>
                <a:srgbClr val="FFFFFF"/>
              </a:highlight>
            </a:endParaRPr>
          </a:p>
        </p:txBody>
      </p:sp>
      <p:pic>
        <p:nvPicPr>
          <p:cNvPr id="481" name="Google Shape;481;p31"/>
          <p:cNvPicPr preferRelativeResize="0"/>
          <p:nvPr/>
        </p:nvPicPr>
        <p:blipFill>
          <a:blip r:embed="rId3">
            <a:alphaModFix/>
          </a:blip>
          <a:stretch>
            <a:fillRect/>
          </a:stretch>
        </p:blipFill>
        <p:spPr>
          <a:xfrm>
            <a:off x="4631325" y="1848575"/>
            <a:ext cx="4235976" cy="1718950"/>
          </a:xfrm>
          <a:prstGeom prst="rect">
            <a:avLst/>
          </a:prstGeom>
          <a:noFill/>
          <a:ln cap="flat" cmpd="sng" w="9525">
            <a:solidFill>
              <a:schemeClr val="dk1"/>
            </a:solidFill>
            <a:prstDash val="solid"/>
            <a:round/>
            <a:headEnd len="sm" w="sm" type="none"/>
            <a:tailEnd len="sm" w="sm" type="none"/>
          </a:ln>
        </p:spPr>
      </p:pic>
      <p:pic>
        <p:nvPicPr>
          <p:cNvPr id="482" name="Google Shape;482;p31"/>
          <p:cNvPicPr preferRelativeResize="0"/>
          <p:nvPr/>
        </p:nvPicPr>
        <p:blipFill>
          <a:blip r:embed="rId4">
            <a:alphaModFix/>
          </a:blip>
          <a:stretch>
            <a:fillRect/>
          </a:stretch>
        </p:blipFill>
        <p:spPr>
          <a:xfrm>
            <a:off x="5411438" y="3737150"/>
            <a:ext cx="2675750" cy="9162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Pt. 1</a:t>
            </a:r>
            <a:endParaRPr/>
          </a:p>
          <a:p>
            <a:pPr indent="0" lvl="0" marL="0" rtl="0" algn="ctr">
              <a:spcBef>
                <a:spcPts val="0"/>
              </a:spcBef>
              <a:spcAft>
                <a:spcPts val="0"/>
              </a:spcAft>
              <a:buNone/>
            </a:pPr>
            <a:r>
              <a:rPr lang="en"/>
              <a:t>Flume Videos</a:t>
            </a:r>
            <a:endParaRPr/>
          </a:p>
        </p:txBody>
      </p:sp>
      <p:sp>
        <p:nvSpPr>
          <p:cNvPr id="488" name="Google Shape;488;p32"/>
          <p:cNvSpPr txBox="1"/>
          <p:nvPr>
            <p:ph idx="1" type="body"/>
          </p:nvPr>
        </p:nvSpPr>
        <p:spPr>
          <a:xfrm>
            <a:off x="540000" y="1463450"/>
            <a:ext cx="8064000" cy="314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Plume recorded with nearby camera</a:t>
            </a:r>
            <a:endParaRPr sz="1400"/>
          </a:p>
          <a:p>
            <a:pPr indent="-317500" lvl="1" marL="914400" rtl="0" algn="l">
              <a:spcBef>
                <a:spcPts val="0"/>
              </a:spcBef>
              <a:spcAft>
                <a:spcPts val="0"/>
              </a:spcAft>
              <a:buSzPts val="1400"/>
              <a:buChar char="○"/>
            </a:pPr>
            <a:r>
              <a:rPr lang="en"/>
              <a:t>2 videos without obstacles: 0.04 m/s, 0.15 m/s</a:t>
            </a:r>
            <a:endParaRPr/>
          </a:p>
          <a:p>
            <a:pPr indent="-317500" lvl="1" marL="914400" rtl="0" algn="l">
              <a:spcBef>
                <a:spcPts val="0"/>
              </a:spcBef>
              <a:spcAft>
                <a:spcPts val="0"/>
              </a:spcAft>
              <a:buSzPts val="1400"/>
              <a:buChar char="○"/>
            </a:pPr>
            <a:r>
              <a:rPr lang="en"/>
              <a:t>2 videos with single building obstacle: 0.04 m/s, 0.15 m/s</a:t>
            </a:r>
            <a:endParaRPr/>
          </a:p>
        </p:txBody>
      </p:sp>
      <p:sp>
        <p:nvSpPr>
          <p:cNvPr id="489" name="Google Shape;489;p32"/>
          <p:cNvSpPr txBox="1"/>
          <p:nvPr/>
        </p:nvSpPr>
        <p:spPr>
          <a:xfrm>
            <a:off x="1473050" y="2419675"/>
            <a:ext cx="26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Figure 1: 0.15 mps - No Obst</a:t>
            </a:r>
            <a:endParaRPr b="1">
              <a:latin typeface="Open Sans"/>
              <a:ea typeface="Open Sans"/>
              <a:cs typeface="Open Sans"/>
              <a:sym typeface="Open Sans"/>
            </a:endParaRPr>
          </a:p>
        </p:txBody>
      </p:sp>
      <p:sp>
        <p:nvSpPr>
          <p:cNvPr id="490" name="Google Shape;490;p32"/>
          <p:cNvSpPr txBox="1"/>
          <p:nvPr/>
        </p:nvSpPr>
        <p:spPr>
          <a:xfrm>
            <a:off x="4510200" y="2419675"/>
            <a:ext cx="29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Figure 2: </a:t>
            </a:r>
            <a:r>
              <a:rPr b="1" lang="en">
                <a:latin typeface="Open Sans"/>
                <a:ea typeface="Open Sans"/>
                <a:cs typeface="Open Sans"/>
                <a:sym typeface="Open Sans"/>
              </a:rPr>
              <a:t>0.15 mps - 1 Building</a:t>
            </a:r>
            <a:endParaRPr b="1">
              <a:latin typeface="Open Sans"/>
              <a:ea typeface="Open Sans"/>
              <a:cs typeface="Open Sans"/>
              <a:sym typeface="Open Sans"/>
            </a:endParaRPr>
          </a:p>
        </p:txBody>
      </p:sp>
      <p:pic>
        <p:nvPicPr>
          <p:cNvPr id="491" name="Google Shape;491;p32" title="NoObs_0p15mpers_short.mp4">
            <a:hlinkClick r:id="rId3"/>
          </p:cNvPr>
          <p:cNvPicPr preferRelativeResize="0"/>
          <p:nvPr/>
        </p:nvPicPr>
        <p:blipFill>
          <a:blip r:embed="rId4">
            <a:alphaModFix/>
          </a:blip>
          <a:stretch>
            <a:fillRect/>
          </a:stretch>
        </p:blipFill>
        <p:spPr>
          <a:xfrm>
            <a:off x="1573115" y="2884050"/>
            <a:ext cx="2468973" cy="1783676"/>
          </a:xfrm>
          <a:prstGeom prst="rect">
            <a:avLst/>
          </a:prstGeom>
          <a:noFill/>
          <a:ln>
            <a:noFill/>
          </a:ln>
        </p:spPr>
      </p:pic>
      <p:pic>
        <p:nvPicPr>
          <p:cNvPr id="492" name="Google Shape;492;p32" title="1Bldg_0p15mpers_short.mp4">
            <a:hlinkClick r:id="rId5"/>
          </p:cNvPr>
          <p:cNvPicPr preferRelativeResize="0"/>
          <p:nvPr/>
        </p:nvPicPr>
        <p:blipFill>
          <a:blip r:embed="rId6">
            <a:alphaModFix/>
          </a:blip>
          <a:stretch>
            <a:fillRect/>
          </a:stretch>
        </p:blipFill>
        <p:spPr>
          <a:xfrm>
            <a:off x="4644259" y="2884050"/>
            <a:ext cx="2378242" cy="178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Pt. 1</a:t>
            </a:r>
            <a:endParaRPr/>
          </a:p>
          <a:p>
            <a:pPr indent="0" lvl="0" marL="0" rtl="0" algn="ctr">
              <a:spcBef>
                <a:spcPts val="0"/>
              </a:spcBef>
              <a:spcAft>
                <a:spcPts val="0"/>
              </a:spcAft>
              <a:buNone/>
            </a:pPr>
            <a:r>
              <a:rPr lang="en"/>
              <a:t>Flume Video Analysis</a:t>
            </a:r>
            <a:endParaRPr/>
          </a:p>
        </p:txBody>
      </p:sp>
      <p:sp>
        <p:nvSpPr>
          <p:cNvPr id="498" name="Google Shape;498;p33"/>
          <p:cNvSpPr txBox="1"/>
          <p:nvPr>
            <p:ph idx="1" type="body"/>
          </p:nvPr>
        </p:nvSpPr>
        <p:spPr>
          <a:xfrm>
            <a:off x="540000" y="1681175"/>
            <a:ext cx="4834500" cy="301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Each video cropped to “ground-level” and 20 frames extracted from middle</a:t>
            </a:r>
            <a:endParaRPr sz="1400"/>
          </a:p>
          <a:p>
            <a:pPr indent="-317500" lvl="0" marL="457200" rtl="0" algn="l">
              <a:spcBef>
                <a:spcPts val="0"/>
              </a:spcBef>
              <a:spcAft>
                <a:spcPts val="0"/>
              </a:spcAft>
              <a:buSzPts val="1400"/>
              <a:buChar char="●"/>
            </a:pPr>
            <a:r>
              <a:rPr lang="en" sz="1400"/>
              <a:t>Heuristic method used to determine “red” pixels - R - G &gt; 60 and R - B &gt; 60</a:t>
            </a:r>
            <a:endParaRPr sz="1400"/>
          </a:p>
          <a:p>
            <a:pPr indent="-330200" lvl="0" marL="457200" rtl="0" algn="l">
              <a:spcBef>
                <a:spcPts val="0"/>
              </a:spcBef>
              <a:spcAft>
                <a:spcPts val="0"/>
              </a:spcAft>
              <a:buSzPts val="1600"/>
              <a:buChar char="●"/>
            </a:pPr>
            <a:r>
              <a:rPr lang="en" sz="1400"/>
              <a:t>Pixel categorization: Use heuristic thresholds</a:t>
            </a:r>
            <a:endParaRPr sz="1400"/>
          </a:p>
          <a:p>
            <a:pPr indent="-330200" lvl="1" marL="914400" rtl="0" algn="l">
              <a:spcBef>
                <a:spcPts val="0"/>
              </a:spcBef>
              <a:spcAft>
                <a:spcPts val="0"/>
              </a:spcAft>
              <a:buSzPts val="1600"/>
              <a:buChar char="○"/>
            </a:pPr>
            <a:r>
              <a:rPr lang="en"/>
              <a:t>“Light”: R + G + B &gt; 370</a:t>
            </a:r>
            <a:endParaRPr/>
          </a:p>
          <a:p>
            <a:pPr indent="-317500" lvl="1" marL="914400" rtl="0" algn="l">
              <a:spcBef>
                <a:spcPts val="0"/>
              </a:spcBef>
              <a:spcAft>
                <a:spcPts val="0"/>
              </a:spcAft>
              <a:buSzPts val="1400"/>
              <a:buChar char="○"/>
            </a:pPr>
            <a:r>
              <a:rPr lang="en"/>
              <a:t>“Medium”: 370 &gt; R + G + B &gt; 350</a:t>
            </a:r>
            <a:endParaRPr/>
          </a:p>
          <a:p>
            <a:pPr indent="-317500" lvl="1" marL="914400" rtl="0" algn="l">
              <a:spcBef>
                <a:spcPts val="0"/>
              </a:spcBef>
              <a:spcAft>
                <a:spcPts val="0"/>
              </a:spcAft>
              <a:buSzPts val="1400"/>
              <a:buChar char="○"/>
            </a:pPr>
            <a:r>
              <a:rPr lang="en"/>
              <a:t>“Dark”: 350 &gt; R + G + B</a:t>
            </a:r>
            <a:endParaRPr/>
          </a:p>
        </p:txBody>
      </p:sp>
      <p:pic>
        <p:nvPicPr>
          <p:cNvPr id="499" name="Google Shape;499;p33"/>
          <p:cNvPicPr preferRelativeResize="0"/>
          <p:nvPr/>
        </p:nvPicPr>
        <p:blipFill>
          <a:blip r:embed="rId3">
            <a:alphaModFix/>
          </a:blip>
          <a:stretch>
            <a:fillRect/>
          </a:stretch>
        </p:blipFill>
        <p:spPr>
          <a:xfrm>
            <a:off x="5426700" y="1923600"/>
            <a:ext cx="3573450" cy="934850"/>
          </a:xfrm>
          <a:prstGeom prst="rect">
            <a:avLst/>
          </a:prstGeom>
          <a:noFill/>
          <a:ln>
            <a:noFill/>
          </a:ln>
        </p:spPr>
      </p:pic>
      <p:pic>
        <p:nvPicPr>
          <p:cNvPr id="500" name="Google Shape;500;p33"/>
          <p:cNvPicPr preferRelativeResize="0"/>
          <p:nvPr/>
        </p:nvPicPr>
        <p:blipFill>
          <a:blip r:embed="rId4">
            <a:alphaModFix/>
          </a:blip>
          <a:stretch>
            <a:fillRect/>
          </a:stretch>
        </p:blipFill>
        <p:spPr>
          <a:xfrm>
            <a:off x="5462950" y="3136600"/>
            <a:ext cx="3537200" cy="1039825"/>
          </a:xfrm>
          <a:prstGeom prst="rect">
            <a:avLst/>
          </a:prstGeom>
          <a:noFill/>
          <a:ln>
            <a:noFill/>
          </a:ln>
        </p:spPr>
      </p:pic>
      <p:cxnSp>
        <p:nvCxnSpPr>
          <p:cNvPr id="501" name="Google Shape;501;p33"/>
          <p:cNvCxnSpPr/>
          <p:nvPr/>
        </p:nvCxnSpPr>
        <p:spPr>
          <a:xfrm flipH="1">
            <a:off x="7407075" y="2858450"/>
            <a:ext cx="8400" cy="29100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33"/>
          <p:cNvSpPr txBox="1"/>
          <p:nvPr/>
        </p:nvSpPr>
        <p:spPr>
          <a:xfrm>
            <a:off x="6679725" y="1523400"/>
            <a:ext cx="16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Cropped Frame</a:t>
            </a:r>
            <a:endParaRPr b="1">
              <a:latin typeface="Open Sans"/>
              <a:ea typeface="Open Sans"/>
              <a:cs typeface="Open Sans"/>
              <a:sym typeface="Open Sans"/>
            </a:endParaRPr>
          </a:p>
        </p:txBody>
      </p:sp>
      <p:sp>
        <p:nvSpPr>
          <p:cNvPr id="503" name="Google Shape;503;p33"/>
          <p:cNvSpPr txBox="1"/>
          <p:nvPr/>
        </p:nvSpPr>
        <p:spPr>
          <a:xfrm>
            <a:off x="6397125" y="4230975"/>
            <a:ext cx="202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Converted to Light/Medium/Dark</a:t>
            </a:r>
            <a:endParaRPr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4"/>
          <p:cNvSpPr txBox="1"/>
          <p:nvPr>
            <p:ph type="title"/>
          </p:nvPr>
        </p:nvSpPr>
        <p:spPr>
          <a:xfrm>
            <a:off x="540000" y="240250"/>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Pt. 1 </a:t>
            </a:r>
            <a:endParaRPr/>
          </a:p>
          <a:p>
            <a:pPr indent="0" lvl="0" marL="0" rtl="0" algn="ctr">
              <a:spcBef>
                <a:spcPts val="0"/>
              </a:spcBef>
              <a:spcAft>
                <a:spcPts val="0"/>
              </a:spcAft>
              <a:buNone/>
            </a:pPr>
            <a:r>
              <a:rPr lang="en"/>
              <a:t>(No Obstructions)</a:t>
            </a:r>
            <a:endParaRPr/>
          </a:p>
        </p:txBody>
      </p:sp>
      <p:sp>
        <p:nvSpPr>
          <p:cNvPr id="509" name="Google Shape;509;p34"/>
          <p:cNvSpPr txBox="1"/>
          <p:nvPr/>
        </p:nvSpPr>
        <p:spPr>
          <a:xfrm>
            <a:off x="2105700" y="1552525"/>
            <a:ext cx="10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Table 1</a:t>
            </a:r>
            <a:endParaRPr b="1">
              <a:latin typeface="Open Sans"/>
              <a:ea typeface="Open Sans"/>
              <a:cs typeface="Open Sans"/>
              <a:sym typeface="Open Sans"/>
            </a:endParaRPr>
          </a:p>
        </p:txBody>
      </p:sp>
      <p:sp>
        <p:nvSpPr>
          <p:cNvPr id="510" name="Google Shape;510;p34"/>
          <p:cNvSpPr txBox="1"/>
          <p:nvPr/>
        </p:nvSpPr>
        <p:spPr>
          <a:xfrm>
            <a:off x="165300" y="1899150"/>
            <a:ext cx="49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Brightness</a:t>
            </a:r>
            <a:r>
              <a:rPr lang="en">
                <a:latin typeface="Open Sans"/>
                <a:ea typeface="Open Sans"/>
                <a:cs typeface="Open Sans"/>
                <a:sym typeface="Open Sans"/>
              </a:rPr>
              <a:t>      Flow Rates (m/s)      Conc. Avgs      P-Value</a:t>
            </a:r>
            <a:endParaRPr>
              <a:latin typeface="Open Sans"/>
              <a:ea typeface="Open Sans"/>
              <a:cs typeface="Open Sans"/>
              <a:sym typeface="Open Sans"/>
            </a:endParaRPr>
          </a:p>
        </p:txBody>
      </p:sp>
      <p:pic>
        <p:nvPicPr>
          <p:cNvPr id="511" name="Google Shape;511;p34"/>
          <p:cNvPicPr preferRelativeResize="0"/>
          <p:nvPr/>
        </p:nvPicPr>
        <p:blipFill>
          <a:blip r:embed="rId3">
            <a:alphaModFix/>
          </a:blip>
          <a:stretch>
            <a:fillRect/>
          </a:stretch>
        </p:blipFill>
        <p:spPr>
          <a:xfrm>
            <a:off x="5271325" y="2299350"/>
            <a:ext cx="3731000" cy="2357314"/>
          </a:xfrm>
          <a:prstGeom prst="rect">
            <a:avLst/>
          </a:prstGeom>
          <a:noFill/>
          <a:ln>
            <a:noFill/>
          </a:ln>
        </p:spPr>
      </p:pic>
      <p:sp>
        <p:nvSpPr>
          <p:cNvPr id="512" name="Google Shape;512;p34"/>
          <p:cNvSpPr txBox="1"/>
          <p:nvPr/>
        </p:nvSpPr>
        <p:spPr>
          <a:xfrm>
            <a:off x="6574325" y="1552525"/>
            <a:ext cx="112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Figure 3</a:t>
            </a:r>
            <a:endParaRPr b="1">
              <a:latin typeface="Open Sans"/>
              <a:ea typeface="Open Sans"/>
              <a:cs typeface="Open Sans"/>
              <a:sym typeface="Open Sans"/>
            </a:endParaRPr>
          </a:p>
        </p:txBody>
      </p:sp>
      <p:graphicFrame>
        <p:nvGraphicFramePr>
          <p:cNvPr id="513" name="Google Shape;513;p34"/>
          <p:cNvGraphicFramePr/>
          <p:nvPr/>
        </p:nvGraphicFramePr>
        <p:xfrm>
          <a:off x="305575" y="2299355"/>
          <a:ext cx="3000000" cy="3000000"/>
        </p:xfrm>
        <a:graphic>
          <a:graphicData uri="http://schemas.openxmlformats.org/drawingml/2006/table">
            <a:tbl>
              <a:tblPr>
                <a:noFill/>
                <a:tableStyleId>{8F570A4F-4124-4DC4-A3FE-0EB8978B10A3}</a:tableStyleId>
              </a:tblPr>
              <a:tblGrid>
                <a:gridCol w="1050950"/>
                <a:gridCol w="1607450"/>
                <a:gridCol w="1121300"/>
                <a:gridCol w="1022925"/>
              </a:tblGrid>
              <a:tr h="837350">
                <a:tc>
                  <a:txBody>
                    <a:bodyPr/>
                    <a:lstStyle/>
                    <a:p>
                      <a:pPr indent="0" lvl="0" marL="0" rtl="0" algn="l">
                        <a:spcBef>
                          <a:spcPts val="0"/>
                        </a:spcBef>
                        <a:spcAft>
                          <a:spcPts val="0"/>
                        </a:spcAft>
                        <a:buNone/>
                      </a:pPr>
                      <a:r>
                        <a:rPr lang="en"/>
                        <a:t>Dark</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0.04</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0.15</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0.389</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0.266</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t>p &lt; 0.01</a:t>
                      </a:r>
                      <a:endParaRPr/>
                    </a:p>
                  </a:txBody>
                  <a:tcPr marT="91425" marB="91425" marR="91425" marL="91425"/>
                </a:tc>
              </a:tr>
              <a:tr h="837350">
                <a:tc>
                  <a:txBody>
                    <a:bodyPr/>
                    <a:lstStyle/>
                    <a:p>
                      <a:pPr indent="0" lvl="0" marL="0" rtl="0" algn="l">
                        <a:spcBef>
                          <a:spcPts val="0"/>
                        </a:spcBef>
                        <a:spcAft>
                          <a:spcPts val="0"/>
                        </a:spcAft>
                        <a:buNone/>
                      </a:pPr>
                      <a:r>
                        <a:rPr lang="en"/>
                        <a:t>Medium</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0.04</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0.15 </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0.111</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0.077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t>p &lt; 0.01</a:t>
                      </a:r>
                      <a:endParaRPr/>
                    </a:p>
                  </a:txBody>
                  <a:tcPr marT="91425" marB="91425" marR="91425" marL="91425"/>
                </a:tc>
              </a:tr>
              <a:tr h="837350">
                <a:tc>
                  <a:txBody>
                    <a:bodyPr/>
                    <a:lstStyle/>
                    <a:p>
                      <a:pPr indent="0" lvl="0" marL="0" rtl="0" algn="l">
                        <a:spcBef>
                          <a:spcPts val="0"/>
                        </a:spcBef>
                        <a:spcAft>
                          <a:spcPts val="0"/>
                        </a:spcAft>
                        <a:buNone/>
                      </a:pPr>
                      <a:r>
                        <a:rPr lang="en"/>
                        <a:t>Light</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0.04 </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0.15 </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0.101</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0.111</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t>p &lt; 0.01</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5"/>
          <p:cNvSpPr txBox="1"/>
          <p:nvPr>
            <p:ph type="title"/>
          </p:nvPr>
        </p:nvSpPr>
        <p:spPr>
          <a:xfrm>
            <a:off x="540000" y="185600"/>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Pt. 1 </a:t>
            </a:r>
            <a:endParaRPr/>
          </a:p>
          <a:p>
            <a:pPr indent="0" lvl="0" marL="0" rtl="0" algn="ctr">
              <a:spcBef>
                <a:spcPts val="0"/>
              </a:spcBef>
              <a:spcAft>
                <a:spcPts val="0"/>
              </a:spcAft>
              <a:buNone/>
            </a:pPr>
            <a:r>
              <a:rPr lang="en"/>
              <a:t>(1 Obstruction)</a:t>
            </a:r>
            <a:endParaRPr/>
          </a:p>
        </p:txBody>
      </p:sp>
      <p:sp>
        <p:nvSpPr>
          <p:cNvPr id="519" name="Google Shape;519;p35"/>
          <p:cNvSpPr txBox="1"/>
          <p:nvPr/>
        </p:nvSpPr>
        <p:spPr>
          <a:xfrm>
            <a:off x="2105700" y="1578025"/>
            <a:ext cx="10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Table 2</a:t>
            </a:r>
            <a:endParaRPr b="1">
              <a:latin typeface="Open Sans"/>
              <a:ea typeface="Open Sans"/>
              <a:cs typeface="Open Sans"/>
              <a:sym typeface="Open Sans"/>
            </a:endParaRPr>
          </a:p>
        </p:txBody>
      </p:sp>
      <p:pic>
        <p:nvPicPr>
          <p:cNvPr id="520" name="Google Shape;520;p35"/>
          <p:cNvPicPr preferRelativeResize="0"/>
          <p:nvPr/>
        </p:nvPicPr>
        <p:blipFill>
          <a:blip r:embed="rId3">
            <a:alphaModFix/>
          </a:blip>
          <a:stretch>
            <a:fillRect/>
          </a:stretch>
        </p:blipFill>
        <p:spPr>
          <a:xfrm>
            <a:off x="5246287" y="2299350"/>
            <a:ext cx="3756063" cy="2456900"/>
          </a:xfrm>
          <a:prstGeom prst="rect">
            <a:avLst/>
          </a:prstGeom>
          <a:noFill/>
          <a:ln>
            <a:noFill/>
          </a:ln>
        </p:spPr>
      </p:pic>
      <p:sp>
        <p:nvSpPr>
          <p:cNvPr id="521" name="Google Shape;521;p35"/>
          <p:cNvSpPr txBox="1"/>
          <p:nvPr/>
        </p:nvSpPr>
        <p:spPr>
          <a:xfrm>
            <a:off x="6631400" y="1578025"/>
            <a:ext cx="9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Figure 4</a:t>
            </a:r>
            <a:endParaRPr b="1">
              <a:latin typeface="Open Sans"/>
              <a:ea typeface="Open Sans"/>
              <a:cs typeface="Open Sans"/>
              <a:sym typeface="Open Sans"/>
            </a:endParaRPr>
          </a:p>
        </p:txBody>
      </p:sp>
      <p:graphicFrame>
        <p:nvGraphicFramePr>
          <p:cNvPr id="522" name="Google Shape;522;p35"/>
          <p:cNvGraphicFramePr/>
          <p:nvPr/>
        </p:nvGraphicFramePr>
        <p:xfrm>
          <a:off x="305575" y="2299355"/>
          <a:ext cx="3000000" cy="3000000"/>
        </p:xfrm>
        <a:graphic>
          <a:graphicData uri="http://schemas.openxmlformats.org/drawingml/2006/table">
            <a:tbl>
              <a:tblPr>
                <a:noFill/>
                <a:tableStyleId>{8F570A4F-4124-4DC4-A3FE-0EB8978B10A3}</a:tableStyleId>
              </a:tblPr>
              <a:tblGrid>
                <a:gridCol w="1050950"/>
                <a:gridCol w="1607450"/>
                <a:gridCol w="1121300"/>
                <a:gridCol w="1022925"/>
              </a:tblGrid>
              <a:tr h="837350">
                <a:tc>
                  <a:txBody>
                    <a:bodyPr/>
                    <a:lstStyle/>
                    <a:p>
                      <a:pPr indent="0" lvl="0" marL="0" rtl="0" algn="l">
                        <a:spcBef>
                          <a:spcPts val="0"/>
                        </a:spcBef>
                        <a:spcAft>
                          <a:spcPts val="0"/>
                        </a:spcAft>
                        <a:buNone/>
                      </a:pPr>
                      <a:r>
                        <a:rPr lang="en"/>
                        <a:t>Dark</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0.04</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0.15</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0.812</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0.458</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t>p &lt; 0.01</a:t>
                      </a:r>
                      <a:endParaRPr/>
                    </a:p>
                  </a:txBody>
                  <a:tcPr marT="91425" marB="91425" marR="91425" marL="91425"/>
                </a:tc>
              </a:tr>
              <a:tr h="837350">
                <a:tc>
                  <a:txBody>
                    <a:bodyPr/>
                    <a:lstStyle/>
                    <a:p>
                      <a:pPr indent="0" lvl="0" marL="0" rtl="0" algn="l">
                        <a:spcBef>
                          <a:spcPts val="0"/>
                        </a:spcBef>
                        <a:spcAft>
                          <a:spcPts val="0"/>
                        </a:spcAft>
                        <a:buNone/>
                      </a:pPr>
                      <a:r>
                        <a:rPr lang="en"/>
                        <a:t>Medium</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0.04</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0.15 </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0.087</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0.042</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t>p &lt; 0.01</a:t>
                      </a:r>
                      <a:endParaRPr/>
                    </a:p>
                  </a:txBody>
                  <a:tcPr marT="91425" marB="91425" marR="91425" marL="91425"/>
                </a:tc>
              </a:tr>
              <a:tr h="837350">
                <a:tc>
                  <a:txBody>
                    <a:bodyPr/>
                    <a:lstStyle/>
                    <a:p>
                      <a:pPr indent="0" lvl="0" marL="0" rtl="0" algn="l">
                        <a:spcBef>
                          <a:spcPts val="0"/>
                        </a:spcBef>
                        <a:spcAft>
                          <a:spcPts val="0"/>
                        </a:spcAft>
                        <a:buNone/>
                      </a:pPr>
                      <a:r>
                        <a:rPr lang="en"/>
                        <a:t>Light</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0.04 </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0.15 </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0.075</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FF0000"/>
                          </a:solidFill>
                        </a:rPr>
                        <a:t>0.050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t>p &lt; 0.01</a:t>
                      </a:r>
                      <a:endParaRPr/>
                    </a:p>
                  </a:txBody>
                  <a:tcPr marT="91425" marB="91425" marR="91425" marL="91425"/>
                </a:tc>
              </a:tr>
            </a:tbl>
          </a:graphicData>
        </a:graphic>
      </p:graphicFrame>
      <p:sp>
        <p:nvSpPr>
          <p:cNvPr id="523" name="Google Shape;523;p35"/>
          <p:cNvSpPr txBox="1"/>
          <p:nvPr/>
        </p:nvSpPr>
        <p:spPr>
          <a:xfrm>
            <a:off x="165300" y="1899150"/>
            <a:ext cx="49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Brightness      Flow Rates (m/s)      Conc. Avgs      P-Value</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Evaluation of Flume Data</a:t>
            </a:r>
            <a:endParaRPr/>
          </a:p>
        </p:txBody>
      </p:sp>
      <p:sp>
        <p:nvSpPr>
          <p:cNvPr id="529" name="Google Shape;529;p36"/>
          <p:cNvSpPr txBox="1"/>
          <p:nvPr>
            <p:ph idx="1" type="body"/>
          </p:nvPr>
        </p:nvSpPr>
        <p:spPr>
          <a:xfrm>
            <a:off x="540000" y="1316650"/>
            <a:ext cx="8064000" cy="2704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400"/>
              <a:t>Significant difference in concentration across the two flow rates - for the most part higher flow rate indeed correlates to lower dark conc. and higher light conc.</a:t>
            </a:r>
            <a:endParaRPr sz="1400"/>
          </a:p>
          <a:p>
            <a:pPr indent="-355600" lvl="0" marL="457200" rtl="0" algn="l">
              <a:spcBef>
                <a:spcPts val="0"/>
              </a:spcBef>
              <a:spcAft>
                <a:spcPts val="0"/>
              </a:spcAft>
              <a:buSzPts val="2000"/>
              <a:buChar char="●"/>
            </a:pPr>
            <a:r>
              <a:rPr lang="en" sz="1400"/>
              <a:t>Findings support literature that claims an inverse relationship between wind speed and pollutant concentration</a:t>
            </a:r>
            <a:endParaRPr sz="1400"/>
          </a:p>
          <a:p>
            <a:pPr indent="-355600" lvl="0" marL="457200" rtl="0" algn="l">
              <a:spcBef>
                <a:spcPts val="0"/>
              </a:spcBef>
              <a:spcAft>
                <a:spcPts val="0"/>
              </a:spcAft>
              <a:buSzPts val="2000"/>
              <a:buChar char="●"/>
            </a:pPr>
            <a:r>
              <a:rPr lang="en" sz="1400"/>
              <a:t>Limitations/Errors in Findings</a:t>
            </a:r>
            <a:endParaRPr/>
          </a:p>
          <a:p>
            <a:pPr indent="-317500" lvl="1" marL="914400" rtl="0" algn="l">
              <a:spcBef>
                <a:spcPts val="0"/>
              </a:spcBef>
              <a:spcAft>
                <a:spcPts val="0"/>
              </a:spcAft>
              <a:buSzPts val="1400"/>
              <a:buChar char="○"/>
            </a:pPr>
            <a:r>
              <a:rPr lang="en"/>
              <a:t>Heuristic methods used to find pixel concentrations of different saturations</a:t>
            </a:r>
            <a:endParaRPr/>
          </a:p>
          <a:p>
            <a:pPr indent="-317500" lvl="1" marL="914400" rtl="0" algn="l">
              <a:spcBef>
                <a:spcPts val="0"/>
              </a:spcBef>
              <a:spcAft>
                <a:spcPts val="0"/>
              </a:spcAft>
              <a:buSzPts val="1400"/>
              <a:buChar char="○"/>
            </a:pPr>
            <a:r>
              <a:rPr lang="en"/>
              <a:t>Flume is very idealistic - representative of real-world trends?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