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9"/>
    <p:sldId id="257" r:id="rId20"/>
    <p:sldId id="258" r:id="rId21"/>
    <p:sldId id="259" r:id="rId22"/>
    <p:sldId id="260" r:id="rId23"/>
    <p:sldId id="261" r:id="rId24"/>
    <p:sldId id="262" r:id="rId25"/>
    <p:sldId id="263" r:id="rId26"/>
    <p:sldId id="264" r:id="rId27"/>
    <p:sldId id="265" r:id="rId28"/>
    <p:sldId id="266" r:id="rId29"/>
  </p:sldIdLst>
  <p:sldSz cx="18288000" cy="10287000"/>
  <p:notesSz cx="6858000" cy="9144000"/>
  <p:embeddedFontLst>
    <p:embeddedFont>
      <p:font typeface="Hammersmith One" charset="1" panose="02010703030501060504"/>
      <p:regular r:id="rId6"/>
    </p:embeddedFont>
    <p:embeddedFont>
      <p:font typeface="Arimo" charset="1" panose="020B0604020202020204"/>
      <p:regular r:id="rId7"/>
    </p:embeddedFont>
    <p:embeddedFont>
      <p:font typeface="Arimo Bold" charset="1" panose="020B0704020202020204"/>
      <p:regular r:id="rId8"/>
    </p:embeddedFont>
    <p:embeddedFont>
      <p:font typeface="Arimo Italics" charset="1" panose="020B0604020202090204"/>
      <p:regular r:id="rId9"/>
    </p:embeddedFont>
    <p:embeddedFont>
      <p:font typeface="Arimo Bold Italics" charset="1" panose="020B0704020202090204"/>
      <p:regular r:id="rId10"/>
    </p:embeddedFont>
    <p:embeddedFont>
      <p:font typeface="Poppins" charset="1" panose="00000500000000000000"/>
      <p:regular r:id="rId11"/>
    </p:embeddedFont>
    <p:embeddedFont>
      <p:font typeface="Poppins Bold" charset="1" panose="00000800000000000000"/>
      <p:regular r:id="rId12"/>
    </p:embeddedFont>
    <p:embeddedFont>
      <p:font typeface="Poppins Italics" charset="1" panose="00000500000000000000"/>
      <p:regular r:id="rId13"/>
    </p:embeddedFont>
    <p:embeddedFont>
      <p:font typeface="Poppins Bold Italics" charset="1" panose="00000800000000000000"/>
      <p:regular r:id="rId14"/>
    </p:embeddedFont>
    <p:embeddedFont>
      <p:font typeface="Canva Sans" charset="1" panose="020B0503030501040103"/>
      <p:regular r:id="rId15"/>
    </p:embeddedFont>
    <p:embeddedFont>
      <p:font typeface="Canva Sans Bold" charset="1" panose="020B0803030501040103"/>
      <p:regular r:id="rId16"/>
    </p:embeddedFont>
    <p:embeddedFont>
      <p:font typeface="Canva Sans Italics" charset="1" panose="020B0503030501040103"/>
      <p:regular r:id="rId17"/>
    </p:embeddedFont>
    <p:embeddedFont>
      <p:font typeface="Canva Sans Bold Italics" charset="1" panose="020B0803030501040103"/>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slides/slide1.xml" Type="http://schemas.openxmlformats.org/officeDocument/2006/relationships/slide"/><Relationship Id="rId2" Target="presProps.xml" Type="http://schemas.openxmlformats.org/officeDocument/2006/relationships/presProps"/><Relationship Id="rId20" Target="slides/slide2.xml" Type="http://schemas.openxmlformats.org/officeDocument/2006/relationships/slide"/><Relationship Id="rId21" Target="slides/slide3.xml" Type="http://schemas.openxmlformats.org/officeDocument/2006/relationships/slide"/><Relationship Id="rId22" Target="slides/slide4.xml" Type="http://schemas.openxmlformats.org/officeDocument/2006/relationships/slide"/><Relationship Id="rId23" Target="slides/slide5.xml" Type="http://schemas.openxmlformats.org/officeDocument/2006/relationships/slide"/><Relationship Id="rId24" Target="slides/slide6.xml" Type="http://schemas.openxmlformats.org/officeDocument/2006/relationships/slide"/><Relationship Id="rId25" Target="slides/slide7.xml" Type="http://schemas.openxmlformats.org/officeDocument/2006/relationships/slide"/><Relationship Id="rId26" Target="slides/slide8.xml" Type="http://schemas.openxmlformats.org/officeDocument/2006/relationships/slide"/><Relationship Id="rId27" Target="slides/slide9.xml" Type="http://schemas.openxmlformats.org/officeDocument/2006/relationships/slide"/><Relationship Id="rId28" Target="slides/slide10.xml" Type="http://schemas.openxmlformats.org/officeDocument/2006/relationships/slide"/><Relationship Id="rId29" Target="slides/slide11.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DEDED"/>
        </a:solidFill>
      </p:bgPr>
    </p:bg>
    <p:spTree>
      <p:nvGrpSpPr>
        <p:cNvPr id="1" name=""/>
        <p:cNvGrpSpPr/>
        <p:nvPr/>
      </p:nvGrpSpPr>
      <p:grpSpPr>
        <a:xfrm>
          <a:off x="0" y="0"/>
          <a:ext cx="0" cy="0"/>
          <a:chOff x="0" y="0"/>
          <a:chExt cx="0" cy="0"/>
        </a:xfrm>
      </p:grpSpPr>
      <p:sp>
        <p:nvSpPr>
          <p:cNvPr name="Freeform 2" id="2"/>
          <p:cNvSpPr/>
          <p:nvPr/>
        </p:nvSpPr>
        <p:spPr>
          <a:xfrm flipH="false" flipV="false" rot="0">
            <a:off x="626978" y="510186"/>
            <a:ext cx="1242625" cy="1037027"/>
          </a:xfrm>
          <a:custGeom>
            <a:avLst/>
            <a:gdLst/>
            <a:ahLst/>
            <a:cxnLst/>
            <a:rect r="r" b="b" t="t" l="l"/>
            <a:pathLst>
              <a:path h="1037027" w="1242625">
                <a:moveTo>
                  <a:pt x="0" y="0"/>
                </a:moveTo>
                <a:lnTo>
                  <a:pt x="1242626" y="0"/>
                </a:lnTo>
                <a:lnTo>
                  <a:pt x="1242626" y="1037028"/>
                </a:lnTo>
                <a:lnTo>
                  <a:pt x="0" y="10370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621901" y="-578189"/>
            <a:ext cx="13368801" cy="10865189"/>
          </a:xfrm>
          <a:custGeom>
            <a:avLst/>
            <a:gdLst/>
            <a:ahLst/>
            <a:cxnLst/>
            <a:rect r="r" b="b" t="t" l="l"/>
            <a:pathLst>
              <a:path h="10865189" w="13368801">
                <a:moveTo>
                  <a:pt x="0" y="0"/>
                </a:moveTo>
                <a:lnTo>
                  <a:pt x="13368801" y="0"/>
                </a:lnTo>
                <a:lnTo>
                  <a:pt x="13368801" y="10865189"/>
                </a:lnTo>
                <a:lnTo>
                  <a:pt x="0" y="108651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03869" y="2291368"/>
            <a:ext cx="6996562" cy="4371568"/>
          </a:xfrm>
          <a:prstGeom prst="rect">
            <a:avLst/>
          </a:prstGeom>
        </p:spPr>
        <p:txBody>
          <a:bodyPr anchor="t" rtlCol="false" tIns="0" lIns="0" bIns="0" rIns="0">
            <a:spAutoFit/>
          </a:bodyPr>
          <a:lstStyle/>
          <a:p>
            <a:pPr>
              <a:lnSpc>
                <a:spcPts val="11329"/>
              </a:lnSpc>
            </a:pPr>
            <a:r>
              <a:rPr lang="en-US" sz="11443">
                <a:solidFill>
                  <a:srgbClr val="000000"/>
                </a:solidFill>
                <a:latin typeface="Hammersmith One"/>
              </a:rPr>
              <a:t>Stock Market Analysis</a:t>
            </a:r>
          </a:p>
        </p:txBody>
      </p:sp>
      <p:sp>
        <p:nvSpPr>
          <p:cNvPr name="TextBox 5" id="5"/>
          <p:cNvSpPr txBox="true"/>
          <p:nvPr/>
        </p:nvSpPr>
        <p:spPr>
          <a:xfrm rot="0">
            <a:off x="626978" y="8021608"/>
            <a:ext cx="9120030" cy="1236692"/>
          </a:xfrm>
          <a:prstGeom prst="rect">
            <a:avLst/>
          </a:prstGeom>
        </p:spPr>
        <p:txBody>
          <a:bodyPr anchor="t" rtlCol="false" tIns="0" lIns="0" bIns="0" rIns="0">
            <a:spAutoFit/>
          </a:bodyPr>
          <a:lstStyle/>
          <a:p>
            <a:pPr>
              <a:lnSpc>
                <a:spcPts val="4839"/>
              </a:lnSpc>
            </a:pPr>
            <a:r>
              <a:rPr lang="en-US" sz="3456">
                <a:solidFill>
                  <a:srgbClr val="737373"/>
                </a:solidFill>
                <a:latin typeface="Poppins Italics"/>
              </a:rPr>
              <a:t>CB.EN.U4CSE21230-K.K.Prabhas Reddy</a:t>
            </a:r>
          </a:p>
          <a:p>
            <a:pPr>
              <a:lnSpc>
                <a:spcPts val="4839"/>
              </a:lnSpc>
            </a:pPr>
            <a:r>
              <a:rPr lang="en-US" sz="3456">
                <a:solidFill>
                  <a:srgbClr val="737373"/>
                </a:solidFill>
                <a:latin typeface="Poppins Italics"/>
              </a:rPr>
              <a:t>CB.EN.U4CSE21234-B.Lakshman Sai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DEDED"/>
        </a:solidFill>
      </p:bgPr>
    </p:bg>
    <p:spTree>
      <p:nvGrpSpPr>
        <p:cNvPr id="1" name=""/>
        <p:cNvGrpSpPr/>
        <p:nvPr/>
      </p:nvGrpSpPr>
      <p:grpSpPr>
        <a:xfrm>
          <a:off x="0" y="0"/>
          <a:ext cx="0" cy="0"/>
          <a:chOff x="0" y="0"/>
          <a:chExt cx="0" cy="0"/>
        </a:xfrm>
      </p:grpSpPr>
      <p:sp>
        <p:nvSpPr>
          <p:cNvPr name="TextBox 2" id="2"/>
          <p:cNvSpPr txBox="true"/>
          <p:nvPr/>
        </p:nvSpPr>
        <p:spPr>
          <a:xfrm rot="0">
            <a:off x="1891688" y="219075"/>
            <a:ext cx="16396312" cy="1419646"/>
          </a:xfrm>
          <a:prstGeom prst="rect">
            <a:avLst/>
          </a:prstGeom>
        </p:spPr>
        <p:txBody>
          <a:bodyPr anchor="t" rtlCol="false" tIns="0" lIns="0" bIns="0" rIns="0">
            <a:spAutoFit/>
          </a:bodyPr>
          <a:lstStyle/>
          <a:p>
            <a:pPr>
              <a:lnSpc>
                <a:spcPts val="10669"/>
              </a:lnSpc>
            </a:pPr>
            <a:r>
              <a:rPr lang="en-US" sz="10777">
                <a:solidFill>
                  <a:srgbClr val="000000"/>
                </a:solidFill>
                <a:latin typeface="Hammersmith One"/>
              </a:rPr>
              <a:t>Performance Analysis</a:t>
            </a:r>
          </a:p>
        </p:txBody>
      </p:sp>
      <p:sp>
        <p:nvSpPr>
          <p:cNvPr name="TextBox 3" id="3"/>
          <p:cNvSpPr txBox="true"/>
          <p:nvPr/>
        </p:nvSpPr>
        <p:spPr>
          <a:xfrm rot="0">
            <a:off x="677121" y="1945608"/>
            <a:ext cx="16065204" cy="8623046"/>
          </a:xfrm>
          <a:prstGeom prst="rect">
            <a:avLst/>
          </a:prstGeom>
        </p:spPr>
        <p:txBody>
          <a:bodyPr anchor="t" rtlCol="false" tIns="0" lIns="0" bIns="0" rIns="0">
            <a:spAutoFit/>
          </a:bodyPr>
          <a:lstStyle/>
          <a:p>
            <a:pPr algn="just">
              <a:lnSpc>
                <a:spcPts val="6858"/>
              </a:lnSpc>
            </a:pPr>
            <a:r>
              <a:rPr lang="en-US" sz="3609">
                <a:solidFill>
                  <a:srgbClr val="737373"/>
                </a:solidFill>
                <a:latin typeface="Poppins"/>
              </a:rPr>
              <a:t>The hybrid data structure used in the Stock market analysis combines the functionality of a linked list, queue, stack, Dictionaries and a graph data structure. This combination allows for efficient storage and manipulation of orders, efficient delivery queue management, and shortest path calculations using Breadth First Search Algorithm.The space complexity of a function can be determined by</a:t>
            </a:r>
          </a:p>
          <a:p>
            <a:pPr algn="just">
              <a:lnSpc>
                <a:spcPts val="6858"/>
              </a:lnSpc>
            </a:pPr>
            <a:r>
              <a:rPr lang="en-US" sz="3609">
                <a:solidFill>
                  <a:srgbClr val="737373"/>
                </a:solidFill>
                <a:latin typeface="Poppins"/>
              </a:rPr>
              <a:t>considering the space required for variables, data structures, and any</a:t>
            </a:r>
          </a:p>
          <a:p>
            <a:pPr algn="just">
              <a:lnSpc>
                <a:spcPts val="6858"/>
              </a:lnSpc>
            </a:pPr>
            <a:r>
              <a:rPr lang="en-US" sz="3609">
                <a:solidFill>
                  <a:srgbClr val="737373"/>
                </a:solidFill>
                <a:latin typeface="Poppins"/>
              </a:rPr>
              <a:t>additional memory allocations made during the execution of the function.</a:t>
            </a:r>
          </a:p>
          <a:p>
            <a:pPr algn="just">
              <a:lnSpc>
                <a:spcPts val="6858"/>
              </a:lnSpc>
            </a:pPr>
          </a:p>
        </p:txBody>
      </p:sp>
      <p:sp>
        <p:nvSpPr>
          <p:cNvPr name="Freeform 4" id="4"/>
          <p:cNvSpPr/>
          <p:nvPr/>
        </p:nvSpPr>
        <p:spPr>
          <a:xfrm flipH="false" flipV="false" rot="-5400000">
            <a:off x="-2071660" y="-1672434"/>
            <a:ext cx="4443665" cy="3344868"/>
          </a:xfrm>
          <a:custGeom>
            <a:avLst/>
            <a:gdLst/>
            <a:ahLst/>
            <a:cxnLst/>
            <a:rect r="r" b="b" t="t" l="l"/>
            <a:pathLst>
              <a:path h="3344868" w="4443665">
                <a:moveTo>
                  <a:pt x="0" y="0"/>
                </a:moveTo>
                <a:lnTo>
                  <a:pt x="4443665" y="0"/>
                </a:lnTo>
                <a:lnTo>
                  <a:pt x="4443665" y="3344868"/>
                </a:lnTo>
                <a:lnTo>
                  <a:pt x="0" y="33448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83927" y="428415"/>
            <a:ext cx="9061725" cy="1419646"/>
          </a:xfrm>
          <a:prstGeom prst="rect">
            <a:avLst/>
          </a:prstGeom>
        </p:spPr>
        <p:txBody>
          <a:bodyPr anchor="t" rtlCol="false" tIns="0" lIns="0" bIns="0" rIns="0">
            <a:spAutoFit/>
          </a:bodyPr>
          <a:lstStyle/>
          <a:p>
            <a:pPr>
              <a:lnSpc>
                <a:spcPts val="10669"/>
              </a:lnSpc>
            </a:pPr>
            <a:r>
              <a:rPr lang="en-US" sz="10777">
                <a:solidFill>
                  <a:srgbClr val="000000"/>
                </a:solidFill>
                <a:latin typeface="Hammersmith One"/>
              </a:rPr>
              <a:t>Conclusion</a:t>
            </a:r>
          </a:p>
        </p:txBody>
      </p:sp>
      <p:sp>
        <p:nvSpPr>
          <p:cNvPr name="TextBox 3" id="3"/>
          <p:cNvSpPr txBox="true"/>
          <p:nvPr/>
        </p:nvSpPr>
        <p:spPr>
          <a:xfrm rot="0">
            <a:off x="583927" y="1161318"/>
            <a:ext cx="17120146" cy="9681547"/>
          </a:xfrm>
          <a:prstGeom prst="rect">
            <a:avLst/>
          </a:prstGeom>
        </p:spPr>
        <p:txBody>
          <a:bodyPr anchor="t" rtlCol="false" tIns="0" lIns="0" bIns="0" rIns="0">
            <a:spAutoFit/>
          </a:bodyPr>
          <a:lstStyle/>
          <a:p>
            <a:pPr>
              <a:lnSpc>
                <a:spcPts val="6425"/>
              </a:lnSpc>
            </a:pPr>
            <a:r>
              <a:rPr lang="en-US" sz="3381">
                <a:solidFill>
                  <a:srgbClr val="737373"/>
                </a:solidFill>
                <a:latin typeface="Poppins"/>
              </a:rPr>
              <a:t>In conclusion, stock market analysis is a complex field that</a:t>
            </a:r>
          </a:p>
          <a:p>
            <a:pPr>
              <a:lnSpc>
                <a:spcPts val="6425"/>
              </a:lnSpc>
            </a:pPr>
            <a:r>
              <a:rPr lang="en-US" sz="3381">
                <a:solidFill>
                  <a:srgbClr val="737373"/>
                </a:solidFill>
                <a:latin typeface="Poppins"/>
              </a:rPr>
              <a:t>requires the use of various data structures to effectively analyze and</a:t>
            </a:r>
          </a:p>
          <a:p>
            <a:pPr>
              <a:lnSpc>
                <a:spcPts val="6425"/>
              </a:lnSpc>
            </a:pPr>
            <a:r>
              <a:rPr lang="en-US" sz="3381">
                <a:solidFill>
                  <a:srgbClr val="737373"/>
                </a:solidFill>
                <a:latin typeface="Poppins"/>
              </a:rPr>
              <a:t>interpret market trends. Hybrid data structures, which combine the strengths of</a:t>
            </a:r>
          </a:p>
          <a:p>
            <a:pPr>
              <a:lnSpc>
                <a:spcPts val="6425"/>
              </a:lnSpc>
            </a:pPr>
            <a:r>
              <a:rPr lang="en-US" sz="3381">
                <a:solidFill>
                  <a:srgbClr val="737373"/>
                </a:solidFill>
                <a:latin typeface="Poppins"/>
              </a:rPr>
              <a:t>multiple data structures, can offer advantages in terms of efficiency,</a:t>
            </a:r>
          </a:p>
          <a:p>
            <a:pPr>
              <a:lnSpc>
                <a:spcPts val="6425"/>
              </a:lnSpc>
            </a:pPr>
            <a:r>
              <a:rPr lang="en-US" sz="3381">
                <a:solidFill>
                  <a:srgbClr val="737373"/>
                </a:solidFill>
                <a:latin typeface="Poppins"/>
              </a:rPr>
              <a:t>flexibility, and scalability.</a:t>
            </a:r>
          </a:p>
          <a:p>
            <a:pPr algn="just">
              <a:lnSpc>
                <a:spcPts val="6425"/>
              </a:lnSpc>
            </a:pPr>
            <a:r>
              <a:rPr lang="en-US" sz="3381">
                <a:solidFill>
                  <a:srgbClr val="737373"/>
                </a:solidFill>
                <a:latin typeface="Poppins"/>
              </a:rPr>
              <a:t>By leveraging hybrid data structures, stock market analysts can benefit from the unique characteristics of different data structures to handle diverse types of data and optimize their analysis processes. For example, combining arrays with linked lists or hash tables can provide efficient storage and retrieval of stock data, while incorporating binary trees or graphs can enable effective analysis of relationships and patterns within the market.</a:t>
            </a:r>
          </a:p>
          <a:p>
            <a:pPr>
              <a:lnSpc>
                <a:spcPts val="6425"/>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DEDED"/>
        </a:solidFill>
      </p:bgPr>
    </p:bg>
    <p:spTree>
      <p:nvGrpSpPr>
        <p:cNvPr id="1" name=""/>
        <p:cNvGrpSpPr/>
        <p:nvPr/>
      </p:nvGrpSpPr>
      <p:grpSpPr>
        <a:xfrm>
          <a:off x="0" y="0"/>
          <a:ext cx="0" cy="0"/>
          <a:chOff x="0" y="0"/>
          <a:chExt cx="0" cy="0"/>
        </a:xfrm>
      </p:grpSpPr>
      <p:sp>
        <p:nvSpPr>
          <p:cNvPr name="Freeform 2" id="2"/>
          <p:cNvSpPr/>
          <p:nvPr/>
        </p:nvSpPr>
        <p:spPr>
          <a:xfrm flipH="false" flipV="false" rot="0">
            <a:off x="-8672931" y="-496097"/>
            <a:ext cx="13368801" cy="10865189"/>
          </a:xfrm>
          <a:custGeom>
            <a:avLst/>
            <a:gdLst/>
            <a:ahLst/>
            <a:cxnLst/>
            <a:rect r="r" b="b" t="t" l="l"/>
            <a:pathLst>
              <a:path h="10865189" w="13368801">
                <a:moveTo>
                  <a:pt x="0" y="0"/>
                </a:moveTo>
                <a:lnTo>
                  <a:pt x="13368801" y="0"/>
                </a:lnTo>
                <a:lnTo>
                  <a:pt x="13368801" y="10865189"/>
                </a:lnTo>
                <a:lnTo>
                  <a:pt x="0" y="108651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615566" y="510186"/>
            <a:ext cx="1242625" cy="1037027"/>
          </a:xfrm>
          <a:custGeom>
            <a:avLst/>
            <a:gdLst/>
            <a:ahLst/>
            <a:cxnLst/>
            <a:rect r="r" b="b" t="t" l="l"/>
            <a:pathLst>
              <a:path h="1037027" w="1242625">
                <a:moveTo>
                  <a:pt x="0" y="0"/>
                </a:moveTo>
                <a:lnTo>
                  <a:pt x="1242625" y="0"/>
                </a:lnTo>
                <a:lnTo>
                  <a:pt x="1242625" y="1037028"/>
                </a:lnTo>
                <a:lnTo>
                  <a:pt x="0" y="1037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5400000">
            <a:off x="16066167" y="8614566"/>
            <a:ext cx="4443665" cy="3344868"/>
          </a:xfrm>
          <a:custGeom>
            <a:avLst/>
            <a:gdLst/>
            <a:ahLst/>
            <a:cxnLst/>
            <a:rect r="r" b="b" t="t" l="l"/>
            <a:pathLst>
              <a:path h="3344868" w="4443665">
                <a:moveTo>
                  <a:pt x="4443666" y="3344868"/>
                </a:moveTo>
                <a:lnTo>
                  <a:pt x="0" y="3344868"/>
                </a:lnTo>
                <a:lnTo>
                  <a:pt x="0" y="0"/>
                </a:lnTo>
                <a:lnTo>
                  <a:pt x="4443666" y="0"/>
                </a:lnTo>
                <a:lnTo>
                  <a:pt x="4443666" y="3344868"/>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6032298" y="1761851"/>
            <a:ext cx="5776850" cy="2823350"/>
          </a:xfrm>
          <a:prstGeom prst="rect">
            <a:avLst/>
          </a:prstGeom>
        </p:spPr>
        <p:txBody>
          <a:bodyPr anchor="t" rtlCol="false" tIns="0" lIns="0" bIns="0" rIns="0">
            <a:spAutoFit/>
          </a:bodyPr>
          <a:lstStyle/>
          <a:p>
            <a:pPr>
              <a:lnSpc>
                <a:spcPts val="10891"/>
              </a:lnSpc>
            </a:pPr>
            <a:r>
              <a:rPr lang="en-US" sz="11001">
                <a:solidFill>
                  <a:srgbClr val="000000"/>
                </a:solidFill>
                <a:latin typeface="Hammersmith One"/>
              </a:rPr>
              <a:t>Table of Content</a:t>
            </a:r>
          </a:p>
        </p:txBody>
      </p:sp>
      <p:sp>
        <p:nvSpPr>
          <p:cNvPr name="TextBox 6" id="6"/>
          <p:cNvSpPr txBox="true"/>
          <p:nvPr/>
        </p:nvSpPr>
        <p:spPr>
          <a:xfrm rot="0">
            <a:off x="5610008" y="5867188"/>
            <a:ext cx="5319420" cy="3629661"/>
          </a:xfrm>
          <a:prstGeom prst="rect">
            <a:avLst/>
          </a:prstGeom>
        </p:spPr>
        <p:txBody>
          <a:bodyPr anchor="t" rtlCol="false" tIns="0" lIns="0" bIns="0" rIns="0">
            <a:spAutoFit/>
          </a:bodyPr>
          <a:lstStyle/>
          <a:p>
            <a:pPr algn="just" marL="885186" indent="-442593" lvl="1">
              <a:lnSpc>
                <a:spcPts val="5739"/>
              </a:lnSpc>
              <a:buFont typeface="Arial"/>
              <a:buChar char="•"/>
            </a:pPr>
            <a:r>
              <a:rPr lang="en-US" sz="4099">
                <a:solidFill>
                  <a:srgbClr val="737373"/>
                </a:solidFill>
                <a:latin typeface="Poppins"/>
              </a:rPr>
              <a:t>Introduction</a:t>
            </a:r>
          </a:p>
          <a:p>
            <a:pPr algn="just" marL="885186" indent="-442593" lvl="1">
              <a:lnSpc>
                <a:spcPts val="5739"/>
              </a:lnSpc>
              <a:buFont typeface="Arial"/>
              <a:buChar char="•"/>
            </a:pPr>
            <a:r>
              <a:rPr lang="en-US" sz="4099">
                <a:solidFill>
                  <a:srgbClr val="737373"/>
                </a:solidFill>
                <a:latin typeface="Poppins"/>
              </a:rPr>
              <a:t>Implementation</a:t>
            </a:r>
          </a:p>
          <a:p>
            <a:pPr algn="just" marL="885186" indent="-442593" lvl="1">
              <a:lnSpc>
                <a:spcPts val="5739"/>
              </a:lnSpc>
              <a:buFont typeface="Arial"/>
              <a:buChar char="•"/>
            </a:pPr>
            <a:r>
              <a:rPr lang="en-US" sz="4099">
                <a:solidFill>
                  <a:srgbClr val="737373"/>
                </a:solidFill>
                <a:latin typeface="Poppins"/>
              </a:rPr>
              <a:t>Space complexity</a:t>
            </a:r>
          </a:p>
          <a:p>
            <a:pPr algn="just" marL="885186" indent="-442593" lvl="1">
              <a:lnSpc>
                <a:spcPts val="5739"/>
              </a:lnSpc>
              <a:buFont typeface="Arial"/>
              <a:buChar char="•"/>
            </a:pPr>
            <a:r>
              <a:rPr lang="en-US" sz="4099">
                <a:solidFill>
                  <a:srgbClr val="737373"/>
                </a:solidFill>
                <a:latin typeface="Poppins"/>
              </a:rPr>
              <a:t>Time Complexity</a:t>
            </a:r>
          </a:p>
        </p:txBody>
      </p:sp>
      <p:sp>
        <p:nvSpPr>
          <p:cNvPr name="TextBox 7" id="7"/>
          <p:cNvSpPr txBox="true"/>
          <p:nvPr/>
        </p:nvSpPr>
        <p:spPr>
          <a:xfrm rot="0">
            <a:off x="11043728" y="5867188"/>
            <a:ext cx="6814464" cy="3629661"/>
          </a:xfrm>
          <a:prstGeom prst="rect">
            <a:avLst/>
          </a:prstGeom>
        </p:spPr>
        <p:txBody>
          <a:bodyPr anchor="t" rtlCol="false" tIns="0" lIns="0" bIns="0" rIns="0">
            <a:spAutoFit/>
          </a:bodyPr>
          <a:lstStyle/>
          <a:p>
            <a:pPr algn="just" marL="885186" indent="-442593" lvl="1">
              <a:lnSpc>
                <a:spcPts val="5739"/>
              </a:lnSpc>
              <a:buFont typeface="Arial"/>
              <a:buChar char="•"/>
            </a:pPr>
            <a:r>
              <a:rPr lang="en-US" sz="4099">
                <a:solidFill>
                  <a:srgbClr val="737373"/>
                </a:solidFill>
                <a:latin typeface="Poppins"/>
              </a:rPr>
              <a:t>Extracting time series data</a:t>
            </a:r>
          </a:p>
          <a:p>
            <a:pPr algn="just" marL="885186" indent="-442593" lvl="1">
              <a:lnSpc>
                <a:spcPts val="5739"/>
              </a:lnSpc>
              <a:buFont typeface="Arial"/>
              <a:buChar char="•"/>
            </a:pPr>
            <a:r>
              <a:rPr lang="en-US" sz="4099">
                <a:solidFill>
                  <a:srgbClr val="737373"/>
                </a:solidFill>
                <a:latin typeface="Poppins"/>
              </a:rPr>
              <a:t>Portfolio Management</a:t>
            </a:r>
          </a:p>
          <a:p>
            <a:pPr algn="just" marL="885186" indent="-442593" lvl="1">
              <a:lnSpc>
                <a:spcPts val="5739"/>
              </a:lnSpc>
              <a:buFont typeface="Arial"/>
              <a:buChar char="•"/>
            </a:pPr>
            <a:r>
              <a:rPr lang="en-US" sz="4099">
                <a:solidFill>
                  <a:srgbClr val="737373"/>
                </a:solidFill>
                <a:latin typeface="Poppins"/>
              </a:rPr>
              <a:t>Practical Applications</a:t>
            </a:r>
          </a:p>
          <a:p>
            <a:pPr algn="just" marL="885186" indent="-442593" lvl="1">
              <a:lnSpc>
                <a:spcPts val="5739"/>
              </a:lnSpc>
              <a:buFont typeface="Arial"/>
              <a:buChar char="•"/>
            </a:pPr>
            <a:r>
              <a:rPr lang="en-US" sz="4099">
                <a:solidFill>
                  <a:srgbClr val="737373"/>
                </a:solidFill>
                <a:latin typeface="Poppins"/>
              </a:rPr>
              <a:t>Conclusion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DEDED"/>
        </a:solidFill>
      </p:bgPr>
    </p:bg>
    <p:spTree>
      <p:nvGrpSpPr>
        <p:cNvPr id="1" name=""/>
        <p:cNvGrpSpPr/>
        <p:nvPr/>
      </p:nvGrpSpPr>
      <p:grpSpPr>
        <a:xfrm>
          <a:off x="0" y="0"/>
          <a:ext cx="0" cy="0"/>
          <a:chOff x="0" y="0"/>
          <a:chExt cx="0" cy="0"/>
        </a:xfrm>
      </p:grpSpPr>
      <p:sp>
        <p:nvSpPr>
          <p:cNvPr name="Freeform 2" id="2"/>
          <p:cNvSpPr/>
          <p:nvPr/>
        </p:nvSpPr>
        <p:spPr>
          <a:xfrm flipH="false" flipV="false" rot="0">
            <a:off x="6016587" y="7671974"/>
            <a:ext cx="13368801" cy="10865189"/>
          </a:xfrm>
          <a:custGeom>
            <a:avLst/>
            <a:gdLst/>
            <a:ahLst/>
            <a:cxnLst/>
            <a:rect r="r" b="b" t="t" l="l"/>
            <a:pathLst>
              <a:path h="10865189" w="13368801">
                <a:moveTo>
                  <a:pt x="0" y="0"/>
                </a:moveTo>
                <a:lnTo>
                  <a:pt x="13368801" y="0"/>
                </a:lnTo>
                <a:lnTo>
                  <a:pt x="13368801" y="10865189"/>
                </a:lnTo>
                <a:lnTo>
                  <a:pt x="0" y="108651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2865566" y="-1672434"/>
            <a:ext cx="4443665" cy="3344868"/>
          </a:xfrm>
          <a:custGeom>
            <a:avLst/>
            <a:gdLst/>
            <a:ahLst/>
            <a:cxnLst/>
            <a:rect r="r" b="b" t="t" l="l"/>
            <a:pathLst>
              <a:path h="3344868" w="4443665">
                <a:moveTo>
                  <a:pt x="0" y="0"/>
                </a:moveTo>
                <a:lnTo>
                  <a:pt x="4443665" y="0"/>
                </a:lnTo>
                <a:lnTo>
                  <a:pt x="4443665" y="3344868"/>
                </a:lnTo>
                <a:lnTo>
                  <a:pt x="0" y="33448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77455" y="4168942"/>
            <a:ext cx="9221455" cy="1427789"/>
          </a:xfrm>
          <a:prstGeom prst="rect">
            <a:avLst/>
          </a:prstGeom>
        </p:spPr>
        <p:txBody>
          <a:bodyPr anchor="t" rtlCol="false" tIns="0" lIns="0" bIns="0" rIns="0">
            <a:spAutoFit/>
          </a:bodyPr>
          <a:lstStyle/>
          <a:p>
            <a:pPr>
              <a:lnSpc>
                <a:spcPts val="10784"/>
              </a:lnSpc>
            </a:pPr>
            <a:r>
              <a:rPr lang="en-US" sz="10893">
                <a:solidFill>
                  <a:srgbClr val="000000"/>
                </a:solidFill>
                <a:latin typeface="Hammersmith One"/>
              </a:rPr>
              <a:t>Introduction</a:t>
            </a:r>
          </a:p>
        </p:txBody>
      </p:sp>
      <p:sp>
        <p:nvSpPr>
          <p:cNvPr name="TextBox 5" id="5"/>
          <p:cNvSpPr txBox="true"/>
          <p:nvPr/>
        </p:nvSpPr>
        <p:spPr>
          <a:xfrm rot="0">
            <a:off x="8254824" y="752475"/>
            <a:ext cx="10033176" cy="7755898"/>
          </a:xfrm>
          <a:prstGeom prst="rect">
            <a:avLst/>
          </a:prstGeom>
        </p:spPr>
        <p:txBody>
          <a:bodyPr anchor="t" rtlCol="false" tIns="0" lIns="0" bIns="0" rIns="0">
            <a:spAutoFit/>
          </a:bodyPr>
          <a:lstStyle/>
          <a:p>
            <a:pPr algn="just">
              <a:lnSpc>
                <a:spcPts val="6866"/>
              </a:lnSpc>
            </a:pPr>
            <a:r>
              <a:rPr lang="en-US" sz="3614">
                <a:solidFill>
                  <a:srgbClr val="737373"/>
                </a:solidFill>
                <a:latin typeface="Poppins"/>
              </a:rPr>
              <a:t>1.Objective:Hybrid data structures aim to optimize the storage of various types of data involved in stock market analysis, such as historical price data, financial statements, news articles, and social media sentiment. The objective is to store and organize the data in a way that allows for fast and efficient retrieval and manipulation.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DEDED"/>
        </a:solidFill>
      </p:bgPr>
    </p:bg>
    <p:spTree>
      <p:nvGrpSpPr>
        <p:cNvPr id="1" name=""/>
        <p:cNvGrpSpPr/>
        <p:nvPr/>
      </p:nvGrpSpPr>
      <p:grpSpPr>
        <a:xfrm>
          <a:off x="0" y="0"/>
          <a:ext cx="0" cy="0"/>
          <a:chOff x="0" y="0"/>
          <a:chExt cx="0" cy="0"/>
        </a:xfrm>
      </p:grpSpPr>
      <p:sp>
        <p:nvSpPr>
          <p:cNvPr name="Freeform 2" id="2"/>
          <p:cNvSpPr/>
          <p:nvPr/>
        </p:nvSpPr>
        <p:spPr>
          <a:xfrm flipH="false" flipV="false" rot="0">
            <a:off x="6016587" y="7671974"/>
            <a:ext cx="13368801" cy="10865189"/>
          </a:xfrm>
          <a:custGeom>
            <a:avLst/>
            <a:gdLst/>
            <a:ahLst/>
            <a:cxnLst/>
            <a:rect r="r" b="b" t="t" l="l"/>
            <a:pathLst>
              <a:path h="10865189" w="13368801">
                <a:moveTo>
                  <a:pt x="0" y="0"/>
                </a:moveTo>
                <a:lnTo>
                  <a:pt x="13368801" y="0"/>
                </a:lnTo>
                <a:lnTo>
                  <a:pt x="13368801" y="10865189"/>
                </a:lnTo>
                <a:lnTo>
                  <a:pt x="0" y="108651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2865566" y="-1672434"/>
            <a:ext cx="4443665" cy="3344868"/>
          </a:xfrm>
          <a:custGeom>
            <a:avLst/>
            <a:gdLst/>
            <a:ahLst/>
            <a:cxnLst/>
            <a:rect r="r" b="b" t="t" l="l"/>
            <a:pathLst>
              <a:path h="3344868" w="4443665">
                <a:moveTo>
                  <a:pt x="0" y="0"/>
                </a:moveTo>
                <a:lnTo>
                  <a:pt x="4443665" y="0"/>
                </a:lnTo>
                <a:lnTo>
                  <a:pt x="4443665" y="3344868"/>
                </a:lnTo>
                <a:lnTo>
                  <a:pt x="0" y="33448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77455" y="4168942"/>
            <a:ext cx="9221455" cy="1427789"/>
          </a:xfrm>
          <a:prstGeom prst="rect">
            <a:avLst/>
          </a:prstGeom>
        </p:spPr>
        <p:txBody>
          <a:bodyPr anchor="t" rtlCol="false" tIns="0" lIns="0" bIns="0" rIns="0">
            <a:spAutoFit/>
          </a:bodyPr>
          <a:lstStyle/>
          <a:p>
            <a:pPr>
              <a:lnSpc>
                <a:spcPts val="10784"/>
              </a:lnSpc>
            </a:pPr>
            <a:r>
              <a:rPr lang="en-US" sz="10893">
                <a:solidFill>
                  <a:srgbClr val="000000"/>
                </a:solidFill>
                <a:latin typeface="Hammersmith One"/>
              </a:rPr>
              <a:t>Introduction</a:t>
            </a:r>
          </a:p>
        </p:txBody>
      </p:sp>
      <p:sp>
        <p:nvSpPr>
          <p:cNvPr name="TextBox 5" id="5"/>
          <p:cNvSpPr txBox="true"/>
          <p:nvPr/>
        </p:nvSpPr>
        <p:spPr>
          <a:xfrm rot="0">
            <a:off x="8254824" y="782851"/>
            <a:ext cx="10033176" cy="6889123"/>
          </a:xfrm>
          <a:prstGeom prst="rect">
            <a:avLst/>
          </a:prstGeom>
        </p:spPr>
        <p:txBody>
          <a:bodyPr anchor="t" rtlCol="false" tIns="0" lIns="0" bIns="0" rIns="0">
            <a:spAutoFit/>
          </a:bodyPr>
          <a:lstStyle/>
          <a:p>
            <a:pPr algn="just">
              <a:lnSpc>
                <a:spcPts val="6866"/>
              </a:lnSpc>
            </a:pPr>
            <a:r>
              <a:rPr lang="en-US" sz="3614">
                <a:solidFill>
                  <a:srgbClr val="737373"/>
                </a:solidFill>
                <a:latin typeface="Poppins"/>
              </a:rPr>
              <a:t>2.Significance of Hybrid Data Structures:Hybrid data structures play a significant role in stock market analysis by providing efficient and effective ways to store, process, and analyze large volumes of financial data. Here are some key reasons why hybrid data structures are important in stock market analysis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DEDED"/>
        </a:solidFill>
      </p:bgPr>
    </p:bg>
    <p:spTree>
      <p:nvGrpSpPr>
        <p:cNvPr id="1" name=""/>
        <p:cNvGrpSpPr/>
        <p:nvPr/>
      </p:nvGrpSpPr>
      <p:grpSpPr>
        <a:xfrm>
          <a:off x="0" y="0"/>
          <a:ext cx="0" cy="0"/>
          <a:chOff x="0" y="0"/>
          <a:chExt cx="0" cy="0"/>
        </a:xfrm>
      </p:grpSpPr>
      <p:sp>
        <p:nvSpPr>
          <p:cNvPr name="Freeform 2" id="2"/>
          <p:cNvSpPr/>
          <p:nvPr/>
        </p:nvSpPr>
        <p:spPr>
          <a:xfrm flipH="true" flipV="true" rot="-1196872">
            <a:off x="11161114" y="-2127341"/>
            <a:ext cx="9881325" cy="8030822"/>
          </a:xfrm>
          <a:custGeom>
            <a:avLst/>
            <a:gdLst/>
            <a:ahLst/>
            <a:cxnLst/>
            <a:rect r="r" b="b" t="t" l="l"/>
            <a:pathLst>
              <a:path h="8030822" w="9881325">
                <a:moveTo>
                  <a:pt x="9881324" y="8030822"/>
                </a:moveTo>
                <a:lnTo>
                  <a:pt x="0" y="8030822"/>
                </a:lnTo>
                <a:lnTo>
                  <a:pt x="0" y="0"/>
                </a:lnTo>
                <a:lnTo>
                  <a:pt x="9881324" y="0"/>
                </a:lnTo>
                <a:lnTo>
                  <a:pt x="9881324" y="803082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2221833" y="-1890675"/>
            <a:ext cx="4443665" cy="3344868"/>
          </a:xfrm>
          <a:custGeom>
            <a:avLst/>
            <a:gdLst/>
            <a:ahLst/>
            <a:cxnLst/>
            <a:rect r="r" b="b" t="t" l="l"/>
            <a:pathLst>
              <a:path h="3344868" w="4443665">
                <a:moveTo>
                  <a:pt x="0" y="0"/>
                </a:moveTo>
                <a:lnTo>
                  <a:pt x="4443666" y="0"/>
                </a:lnTo>
                <a:lnTo>
                  <a:pt x="4443666" y="3344868"/>
                </a:lnTo>
                <a:lnTo>
                  <a:pt x="0" y="33448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2089300"/>
            <a:ext cx="10490733" cy="1364101"/>
          </a:xfrm>
          <a:prstGeom prst="rect">
            <a:avLst/>
          </a:prstGeom>
        </p:spPr>
        <p:txBody>
          <a:bodyPr anchor="t" rtlCol="false" tIns="0" lIns="0" bIns="0" rIns="0">
            <a:spAutoFit/>
          </a:bodyPr>
          <a:lstStyle/>
          <a:p>
            <a:pPr>
              <a:lnSpc>
                <a:spcPts val="10183"/>
              </a:lnSpc>
            </a:pPr>
            <a:r>
              <a:rPr lang="en-US" sz="10286">
                <a:solidFill>
                  <a:srgbClr val="000000"/>
                </a:solidFill>
                <a:latin typeface="Hammersmith One"/>
              </a:rPr>
              <a:t>Implementation</a:t>
            </a:r>
          </a:p>
        </p:txBody>
      </p:sp>
      <p:sp>
        <p:nvSpPr>
          <p:cNvPr name="TextBox 5" id="5"/>
          <p:cNvSpPr txBox="true"/>
          <p:nvPr/>
        </p:nvSpPr>
        <p:spPr>
          <a:xfrm rot="0">
            <a:off x="1028700" y="3685295"/>
            <a:ext cx="7726640" cy="613156"/>
          </a:xfrm>
          <a:prstGeom prst="rect">
            <a:avLst/>
          </a:prstGeom>
        </p:spPr>
        <p:txBody>
          <a:bodyPr anchor="t" rtlCol="false" tIns="0" lIns="0" bIns="0" rIns="0">
            <a:spAutoFit/>
          </a:bodyPr>
          <a:lstStyle/>
          <a:p>
            <a:pPr algn="just">
              <a:lnSpc>
                <a:spcPts val="5054"/>
              </a:lnSpc>
            </a:pPr>
            <a:r>
              <a:rPr lang="en-US" sz="3610">
                <a:solidFill>
                  <a:srgbClr val="000000"/>
                </a:solidFill>
                <a:latin typeface="Canva Sans Bold"/>
              </a:rPr>
              <a:t>Extracting Data - AVL Trees</a:t>
            </a:r>
          </a:p>
        </p:txBody>
      </p:sp>
      <p:sp>
        <p:nvSpPr>
          <p:cNvPr name="TextBox 6" id="6"/>
          <p:cNvSpPr txBox="true"/>
          <p:nvPr/>
        </p:nvSpPr>
        <p:spPr>
          <a:xfrm rot="0">
            <a:off x="1028700" y="4663333"/>
            <a:ext cx="9536053" cy="613156"/>
          </a:xfrm>
          <a:prstGeom prst="rect">
            <a:avLst/>
          </a:prstGeom>
        </p:spPr>
        <p:txBody>
          <a:bodyPr anchor="t" rtlCol="false" tIns="0" lIns="0" bIns="0" rIns="0">
            <a:spAutoFit/>
          </a:bodyPr>
          <a:lstStyle/>
          <a:p>
            <a:pPr algn="just">
              <a:lnSpc>
                <a:spcPts val="5054"/>
              </a:lnSpc>
            </a:pPr>
            <a:r>
              <a:rPr lang="en-US" sz="3610">
                <a:solidFill>
                  <a:srgbClr val="000000"/>
                </a:solidFill>
                <a:latin typeface="Canva Sans Bold"/>
              </a:rPr>
              <a:t>Portfolio-Linked list,Dictionary,list</a:t>
            </a:r>
          </a:p>
        </p:txBody>
      </p:sp>
      <p:sp>
        <p:nvSpPr>
          <p:cNvPr name="TextBox 7" id="7"/>
          <p:cNvSpPr txBox="true"/>
          <p:nvPr/>
        </p:nvSpPr>
        <p:spPr>
          <a:xfrm rot="0">
            <a:off x="1028700" y="5641371"/>
            <a:ext cx="7726640" cy="613156"/>
          </a:xfrm>
          <a:prstGeom prst="rect">
            <a:avLst/>
          </a:prstGeom>
        </p:spPr>
        <p:txBody>
          <a:bodyPr anchor="t" rtlCol="false" tIns="0" lIns="0" bIns="0" rIns="0">
            <a:spAutoFit/>
          </a:bodyPr>
          <a:lstStyle/>
          <a:p>
            <a:pPr algn="just">
              <a:lnSpc>
                <a:spcPts val="5054"/>
              </a:lnSpc>
            </a:pPr>
            <a:r>
              <a:rPr lang="en-US" sz="3610">
                <a:solidFill>
                  <a:srgbClr val="000000"/>
                </a:solidFill>
                <a:latin typeface="Canva Sans Bold"/>
              </a:rPr>
              <a:t>Indexing-Defaultdict,Dictionary</a:t>
            </a:r>
          </a:p>
        </p:txBody>
      </p:sp>
      <p:sp>
        <p:nvSpPr>
          <p:cNvPr name="TextBox 8" id="8"/>
          <p:cNvSpPr txBox="true"/>
          <p:nvPr/>
        </p:nvSpPr>
        <p:spPr>
          <a:xfrm rot="0">
            <a:off x="1028700" y="6734996"/>
            <a:ext cx="11214633" cy="613156"/>
          </a:xfrm>
          <a:prstGeom prst="rect">
            <a:avLst/>
          </a:prstGeom>
        </p:spPr>
        <p:txBody>
          <a:bodyPr anchor="t" rtlCol="false" tIns="0" lIns="0" bIns="0" rIns="0">
            <a:spAutoFit/>
          </a:bodyPr>
          <a:lstStyle/>
          <a:p>
            <a:pPr algn="just">
              <a:lnSpc>
                <a:spcPts val="5054"/>
              </a:lnSpc>
            </a:pPr>
            <a:r>
              <a:rPr lang="en-US" sz="3610">
                <a:solidFill>
                  <a:srgbClr val="000000"/>
                </a:solidFill>
                <a:latin typeface="Canva Sans Bold"/>
              </a:rPr>
              <a:t>Graph-Adjacent list with linked list,Dictionary</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DEDED"/>
        </a:solidFill>
      </p:bgPr>
    </p:bg>
    <p:spTree>
      <p:nvGrpSpPr>
        <p:cNvPr id="1" name=""/>
        <p:cNvGrpSpPr/>
        <p:nvPr/>
      </p:nvGrpSpPr>
      <p:grpSpPr>
        <a:xfrm>
          <a:off x="0" y="0"/>
          <a:ext cx="0" cy="0"/>
          <a:chOff x="0" y="0"/>
          <a:chExt cx="0" cy="0"/>
        </a:xfrm>
      </p:grpSpPr>
      <p:sp>
        <p:nvSpPr>
          <p:cNvPr name="TextBox 2" id="2"/>
          <p:cNvSpPr txBox="true"/>
          <p:nvPr/>
        </p:nvSpPr>
        <p:spPr>
          <a:xfrm rot="0">
            <a:off x="1891688" y="498529"/>
            <a:ext cx="16396312" cy="2770935"/>
          </a:xfrm>
          <a:prstGeom prst="rect">
            <a:avLst/>
          </a:prstGeom>
        </p:spPr>
        <p:txBody>
          <a:bodyPr anchor="t" rtlCol="false" tIns="0" lIns="0" bIns="0" rIns="0">
            <a:spAutoFit/>
          </a:bodyPr>
          <a:lstStyle/>
          <a:p>
            <a:pPr>
              <a:lnSpc>
                <a:spcPts val="10669"/>
              </a:lnSpc>
            </a:pPr>
            <a:r>
              <a:rPr lang="en-US" sz="10777">
                <a:solidFill>
                  <a:srgbClr val="000000"/>
                </a:solidFill>
                <a:latin typeface="Hammersmith One"/>
              </a:rPr>
              <a:t>Space Complexity and Time Complexity</a:t>
            </a:r>
          </a:p>
        </p:txBody>
      </p:sp>
      <p:sp>
        <p:nvSpPr>
          <p:cNvPr name="TextBox 3" id="3"/>
          <p:cNvSpPr txBox="true"/>
          <p:nvPr/>
        </p:nvSpPr>
        <p:spPr>
          <a:xfrm rot="0">
            <a:off x="1368930" y="2993240"/>
            <a:ext cx="14561158" cy="6022721"/>
          </a:xfrm>
          <a:prstGeom prst="rect">
            <a:avLst/>
          </a:prstGeom>
        </p:spPr>
        <p:txBody>
          <a:bodyPr anchor="t" rtlCol="false" tIns="0" lIns="0" bIns="0" rIns="0">
            <a:spAutoFit/>
          </a:bodyPr>
          <a:lstStyle/>
          <a:p>
            <a:pPr algn="just">
              <a:lnSpc>
                <a:spcPts val="6858"/>
              </a:lnSpc>
            </a:pPr>
            <a:r>
              <a:rPr lang="en-US" sz="3609">
                <a:solidFill>
                  <a:srgbClr val="737373"/>
                </a:solidFill>
                <a:latin typeface="Poppins"/>
              </a:rPr>
              <a:t>The choice of using an adjacency list for the graph representation was driven by the trade-off between space complexity and time complexity. While an adjacency matrix provides constant- time access to edge weights, it consumes more memory. The adjacency list representation, on the other hand, requires traversing the list to retrieve edge weights but saves memory by only storing non-zero weights</a:t>
            </a:r>
          </a:p>
        </p:txBody>
      </p:sp>
      <p:sp>
        <p:nvSpPr>
          <p:cNvPr name="Freeform 4" id="4"/>
          <p:cNvSpPr/>
          <p:nvPr/>
        </p:nvSpPr>
        <p:spPr>
          <a:xfrm flipH="false" flipV="false" rot="-5400000">
            <a:off x="-2071660" y="-1672434"/>
            <a:ext cx="4443665" cy="3344868"/>
          </a:xfrm>
          <a:custGeom>
            <a:avLst/>
            <a:gdLst/>
            <a:ahLst/>
            <a:cxnLst/>
            <a:rect r="r" b="b" t="t" l="l"/>
            <a:pathLst>
              <a:path h="3344868" w="4443665">
                <a:moveTo>
                  <a:pt x="0" y="0"/>
                </a:moveTo>
                <a:lnTo>
                  <a:pt x="4443665" y="0"/>
                </a:lnTo>
                <a:lnTo>
                  <a:pt x="4443665" y="3344868"/>
                </a:lnTo>
                <a:lnTo>
                  <a:pt x="0" y="33448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DEDED"/>
        </a:solidFill>
      </p:bgPr>
    </p:bg>
    <p:spTree>
      <p:nvGrpSpPr>
        <p:cNvPr id="1" name=""/>
        <p:cNvGrpSpPr/>
        <p:nvPr/>
      </p:nvGrpSpPr>
      <p:grpSpPr>
        <a:xfrm>
          <a:off x="0" y="0"/>
          <a:ext cx="0" cy="0"/>
          <a:chOff x="0" y="0"/>
          <a:chExt cx="0" cy="0"/>
        </a:xfrm>
      </p:grpSpPr>
      <p:sp>
        <p:nvSpPr>
          <p:cNvPr name="TextBox 2" id="2"/>
          <p:cNvSpPr txBox="true"/>
          <p:nvPr/>
        </p:nvSpPr>
        <p:spPr>
          <a:xfrm rot="0">
            <a:off x="1891688" y="219075"/>
            <a:ext cx="16396312" cy="2770935"/>
          </a:xfrm>
          <a:prstGeom prst="rect">
            <a:avLst/>
          </a:prstGeom>
        </p:spPr>
        <p:txBody>
          <a:bodyPr anchor="t" rtlCol="false" tIns="0" lIns="0" bIns="0" rIns="0">
            <a:spAutoFit/>
          </a:bodyPr>
          <a:lstStyle/>
          <a:p>
            <a:pPr>
              <a:lnSpc>
                <a:spcPts val="10669"/>
              </a:lnSpc>
            </a:pPr>
            <a:r>
              <a:rPr lang="en-US" sz="10777">
                <a:solidFill>
                  <a:srgbClr val="000000"/>
                </a:solidFill>
                <a:latin typeface="Hammersmith One"/>
              </a:rPr>
              <a:t>Extracting Time Series Data</a:t>
            </a:r>
          </a:p>
        </p:txBody>
      </p:sp>
      <p:sp>
        <p:nvSpPr>
          <p:cNvPr name="TextBox 3" id="3"/>
          <p:cNvSpPr txBox="true"/>
          <p:nvPr/>
        </p:nvSpPr>
        <p:spPr>
          <a:xfrm rot="0">
            <a:off x="1028700" y="2530729"/>
            <a:ext cx="15890370" cy="7756271"/>
          </a:xfrm>
          <a:prstGeom prst="rect">
            <a:avLst/>
          </a:prstGeom>
        </p:spPr>
        <p:txBody>
          <a:bodyPr anchor="t" rtlCol="false" tIns="0" lIns="0" bIns="0" rIns="0">
            <a:spAutoFit/>
          </a:bodyPr>
          <a:lstStyle/>
          <a:p>
            <a:pPr algn="just">
              <a:lnSpc>
                <a:spcPts val="6858"/>
              </a:lnSpc>
            </a:pPr>
            <a:r>
              <a:rPr lang="en-US" sz="3609">
                <a:solidFill>
                  <a:srgbClr val="737373"/>
                </a:solidFill>
                <a:latin typeface="Poppins"/>
              </a:rPr>
              <a:t>In stock market analysis, extracting time series data is crucial for understanding the historical behavior and trends of stocks. Time series data refers to a sequence of data points recorded over a specific period, such as daily closing prices or trading volumes. Extracting time series data involves gathering and organizing this information for further analysis. Various sources provide historical stock data, including financial databases, APIs, and dedicated data providers. Once obtained, the data can be stored in a suitable data structure, such as a combination of arrays and linked lists.</a:t>
            </a:r>
          </a:p>
        </p:txBody>
      </p:sp>
      <p:sp>
        <p:nvSpPr>
          <p:cNvPr name="Freeform 4" id="4"/>
          <p:cNvSpPr/>
          <p:nvPr/>
        </p:nvSpPr>
        <p:spPr>
          <a:xfrm flipH="false" flipV="false" rot="-5400000">
            <a:off x="-2071660" y="-1672434"/>
            <a:ext cx="4443665" cy="3344868"/>
          </a:xfrm>
          <a:custGeom>
            <a:avLst/>
            <a:gdLst/>
            <a:ahLst/>
            <a:cxnLst/>
            <a:rect r="r" b="b" t="t" l="l"/>
            <a:pathLst>
              <a:path h="3344868" w="4443665">
                <a:moveTo>
                  <a:pt x="0" y="0"/>
                </a:moveTo>
                <a:lnTo>
                  <a:pt x="4443665" y="0"/>
                </a:lnTo>
                <a:lnTo>
                  <a:pt x="4443665" y="3344868"/>
                </a:lnTo>
                <a:lnTo>
                  <a:pt x="0" y="33448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DEDED"/>
        </a:solidFill>
      </p:bgPr>
    </p:bg>
    <p:spTree>
      <p:nvGrpSpPr>
        <p:cNvPr id="1" name=""/>
        <p:cNvGrpSpPr/>
        <p:nvPr/>
      </p:nvGrpSpPr>
      <p:grpSpPr>
        <a:xfrm>
          <a:off x="0" y="0"/>
          <a:ext cx="0" cy="0"/>
          <a:chOff x="0" y="0"/>
          <a:chExt cx="0" cy="0"/>
        </a:xfrm>
      </p:grpSpPr>
      <p:sp>
        <p:nvSpPr>
          <p:cNvPr name="TextBox 2" id="2"/>
          <p:cNvSpPr txBox="true"/>
          <p:nvPr/>
        </p:nvSpPr>
        <p:spPr>
          <a:xfrm rot="0">
            <a:off x="1891688" y="219075"/>
            <a:ext cx="16396312" cy="1419646"/>
          </a:xfrm>
          <a:prstGeom prst="rect">
            <a:avLst/>
          </a:prstGeom>
        </p:spPr>
        <p:txBody>
          <a:bodyPr anchor="t" rtlCol="false" tIns="0" lIns="0" bIns="0" rIns="0">
            <a:spAutoFit/>
          </a:bodyPr>
          <a:lstStyle/>
          <a:p>
            <a:pPr>
              <a:lnSpc>
                <a:spcPts val="10669"/>
              </a:lnSpc>
            </a:pPr>
            <a:r>
              <a:rPr lang="en-US" sz="10777">
                <a:solidFill>
                  <a:srgbClr val="000000"/>
                </a:solidFill>
                <a:latin typeface="Hammersmith One"/>
              </a:rPr>
              <a:t>Portfolio Management</a:t>
            </a:r>
          </a:p>
        </p:txBody>
      </p:sp>
      <p:sp>
        <p:nvSpPr>
          <p:cNvPr name="TextBox 3" id="3"/>
          <p:cNvSpPr txBox="true"/>
          <p:nvPr/>
        </p:nvSpPr>
        <p:spPr>
          <a:xfrm rot="0">
            <a:off x="1194096" y="2427414"/>
            <a:ext cx="16065204" cy="5155946"/>
          </a:xfrm>
          <a:prstGeom prst="rect">
            <a:avLst/>
          </a:prstGeom>
        </p:spPr>
        <p:txBody>
          <a:bodyPr anchor="t" rtlCol="false" tIns="0" lIns="0" bIns="0" rIns="0">
            <a:spAutoFit/>
          </a:bodyPr>
          <a:lstStyle/>
          <a:p>
            <a:pPr algn="just">
              <a:lnSpc>
                <a:spcPts val="6858"/>
              </a:lnSpc>
            </a:pPr>
            <a:r>
              <a:rPr lang="en-US" sz="3609">
                <a:solidFill>
                  <a:srgbClr val="737373"/>
                </a:solidFill>
                <a:latin typeface="Poppins"/>
              </a:rPr>
              <a:t>Stock market analysis is crucial for managing investment portfolios. By regularly analyzing the performance of stocks in a portfolio, investors can rebalance their holdings, diversify their investments, and optimize their portfolio's risk-return profile.Analysis of portfolio performance can also help investors track progress towards their financial goals. </a:t>
            </a:r>
          </a:p>
        </p:txBody>
      </p:sp>
      <p:sp>
        <p:nvSpPr>
          <p:cNvPr name="Freeform 4" id="4"/>
          <p:cNvSpPr/>
          <p:nvPr/>
        </p:nvSpPr>
        <p:spPr>
          <a:xfrm flipH="false" flipV="false" rot="-5400000">
            <a:off x="-2071660" y="-1672434"/>
            <a:ext cx="4443665" cy="3344868"/>
          </a:xfrm>
          <a:custGeom>
            <a:avLst/>
            <a:gdLst/>
            <a:ahLst/>
            <a:cxnLst/>
            <a:rect r="r" b="b" t="t" l="l"/>
            <a:pathLst>
              <a:path h="3344868" w="4443665">
                <a:moveTo>
                  <a:pt x="0" y="0"/>
                </a:moveTo>
                <a:lnTo>
                  <a:pt x="4443665" y="0"/>
                </a:lnTo>
                <a:lnTo>
                  <a:pt x="4443665" y="3344868"/>
                </a:lnTo>
                <a:lnTo>
                  <a:pt x="0" y="33448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DEDED"/>
        </a:solidFill>
      </p:bgPr>
    </p:bg>
    <p:spTree>
      <p:nvGrpSpPr>
        <p:cNvPr id="1" name=""/>
        <p:cNvGrpSpPr/>
        <p:nvPr/>
      </p:nvGrpSpPr>
      <p:grpSpPr>
        <a:xfrm>
          <a:off x="0" y="0"/>
          <a:ext cx="0" cy="0"/>
          <a:chOff x="0" y="0"/>
          <a:chExt cx="0" cy="0"/>
        </a:xfrm>
      </p:grpSpPr>
      <p:sp>
        <p:nvSpPr>
          <p:cNvPr name="TextBox 2" id="2"/>
          <p:cNvSpPr txBox="true"/>
          <p:nvPr/>
        </p:nvSpPr>
        <p:spPr>
          <a:xfrm rot="0">
            <a:off x="1891688" y="219075"/>
            <a:ext cx="16396312" cy="1419646"/>
          </a:xfrm>
          <a:prstGeom prst="rect">
            <a:avLst/>
          </a:prstGeom>
        </p:spPr>
        <p:txBody>
          <a:bodyPr anchor="t" rtlCol="false" tIns="0" lIns="0" bIns="0" rIns="0">
            <a:spAutoFit/>
          </a:bodyPr>
          <a:lstStyle/>
          <a:p>
            <a:pPr>
              <a:lnSpc>
                <a:spcPts val="10669"/>
              </a:lnSpc>
            </a:pPr>
            <a:r>
              <a:rPr lang="en-US" sz="10777">
                <a:solidFill>
                  <a:srgbClr val="000000"/>
                </a:solidFill>
                <a:latin typeface="Hammersmith One"/>
              </a:rPr>
              <a:t>Practical Applications</a:t>
            </a:r>
          </a:p>
        </p:txBody>
      </p:sp>
      <p:sp>
        <p:nvSpPr>
          <p:cNvPr name="TextBox 3" id="3"/>
          <p:cNvSpPr txBox="true"/>
          <p:nvPr/>
        </p:nvSpPr>
        <p:spPr>
          <a:xfrm rot="0">
            <a:off x="1194096" y="4333761"/>
            <a:ext cx="16065204" cy="4289171"/>
          </a:xfrm>
          <a:prstGeom prst="rect">
            <a:avLst/>
          </a:prstGeom>
        </p:spPr>
        <p:txBody>
          <a:bodyPr anchor="t" rtlCol="false" tIns="0" lIns="0" bIns="0" rIns="0">
            <a:spAutoFit/>
          </a:bodyPr>
          <a:lstStyle/>
          <a:p>
            <a:pPr algn="just">
              <a:lnSpc>
                <a:spcPts val="6858"/>
              </a:lnSpc>
            </a:pPr>
            <a:r>
              <a:rPr lang="en-US" sz="3609">
                <a:solidFill>
                  <a:srgbClr val="737373"/>
                </a:solidFill>
                <a:latin typeface="Poppins"/>
              </a:rPr>
              <a:t>Stock market analysis helps investors make informed decisions about buying, selling, or holding stocks. By analyzing financial statements, market trends, and company performance, investors can assess the potential risks and rewards associated with specific stocks and make investment choices aligned with their goals and risk tolerance.</a:t>
            </a:r>
          </a:p>
        </p:txBody>
      </p:sp>
      <p:sp>
        <p:nvSpPr>
          <p:cNvPr name="Freeform 4" id="4"/>
          <p:cNvSpPr/>
          <p:nvPr/>
        </p:nvSpPr>
        <p:spPr>
          <a:xfrm flipH="false" flipV="false" rot="-5400000">
            <a:off x="-2071660" y="-1672434"/>
            <a:ext cx="4443665" cy="3344868"/>
          </a:xfrm>
          <a:custGeom>
            <a:avLst/>
            <a:gdLst/>
            <a:ahLst/>
            <a:cxnLst/>
            <a:rect r="r" b="b" t="t" l="l"/>
            <a:pathLst>
              <a:path h="3344868" w="4443665">
                <a:moveTo>
                  <a:pt x="0" y="0"/>
                </a:moveTo>
                <a:lnTo>
                  <a:pt x="4443665" y="0"/>
                </a:lnTo>
                <a:lnTo>
                  <a:pt x="4443665" y="3344868"/>
                </a:lnTo>
                <a:lnTo>
                  <a:pt x="0" y="33448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360109" y="3260996"/>
            <a:ext cx="16065204"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Investment Decision-Making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DAFmYIyGPRc</dc:identifier>
  <dcterms:modified xsi:type="dcterms:W3CDTF">2011-08-01T06:04:30Z</dcterms:modified>
  <cp:revision>1</cp:revision>
  <dc:title>Introduction Implementation Experience Services</dc:title>
</cp:coreProperties>
</file>