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73" r:id="rId2"/>
  </p:sldMasterIdLst>
  <p:notesMasterIdLst>
    <p:notesMasterId r:id="rId29"/>
  </p:notesMasterIdLst>
  <p:handoutMasterIdLst>
    <p:handoutMasterId r:id="rId30"/>
  </p:handoutMasterIdLst>
  <p:sldIdLst>
    <p:sldId id="300" r:id="rId3"/>
    <p:sldId id="302" r:id="rId4"/>
    <p:sldId id="351" r:id="rId5"/>
    <p:sldId id="345" r:id="rId6"/>
    <p:sldId id="348" r:id="rId7"/>
    <p:sldId id="349" r:id="rId8"/>
    <p:sldId id="350" r:id="rId9"/>
    <p:sldId id="359" r:id="rId10"/>
    <p:sldId id="360" r:id="rId11"/>
    <p:sldId id="373" r:id="rId12"/>
    <p:sldId id="374" r:id="rId13"/>
    <p:sldId id="358" r:id="rId14"/>
    <p:sldId id="375" r:id="rId15"/>
    <p:sldId id="381" r:id="rId16"/>
    <p:sldId id="377" r:id="rId17"/>
    <p:sldId id="382" r:id="rId18"/>
    <p:sldId id="379" r:id="rId19"/>
    <p:sldId id="380" r:id="rId20"/>
    <p:sldId id="387" r:id="rId21"/>
    <p:sldId id="388" r:id="rId22"/>
    <p:sldId id="383" r:id="rId23"/>
    <p:sldId id="362" r:id="rId24"/>
    <p:sldId id="364" r:id="rId25"/>
    <p:sldId id="367" r:id="rId26"/>
    <p:sldId id="386" r:id="rId27"/>
    <p:sldId id="389" r:id="rId28"/>
  </p:sldIdLst>
  <p:sldSz cx="9144000" cy="6858000" type="screen4x3"/>
  <p:notesSz cx="6669088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Microsoft Sans Serif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  <a:srgbClr val="FF0000"/>
    <a:srgbClr val="0B2A51"/>
    <a:srgbClr val="001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1" autoAdjust="0"/>
    <p:restoredTop sz="86536" autoAdjust="0"/>
  </p:normalViewPr>
  <p:slideViewPr>
    <p:cSldViewPr>
      <p:cViewPr varScale="1">
        <p:scale>
          <a:sx n="73" d="100"/>
          <a:sy n="73" d="100"/>
        </p:scale>
        <p:origin x="190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98" y="-102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0B05948-7488-4CA2-BA27-4739F2182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13EF89B-45F8-4B54-B317-6DFC06F624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A6736FD-4BB0-48D7-B84A-F993BE14B3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004A6D45-B56C-4BDB-913B-526AB8CAD1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C942E5-EC8E-4672-B18A-390C27A8287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2E203D-DA59-46A5-B1EA-B8D6C1E865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37A065B-ABB6-4873-BA81-38EB774549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8979DB7-1CC9-4F85-A9F4-92FBE4A3E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BE299B9-6D81-4FC9-8B3D-D9E72DEAB7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6C85F34-E2D3-4B9A-8BA7-7E0843E135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C8DF46E-840A-4F45-91D9-A9EDA450C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7" rIns="94833" bIns="47417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65C2BB-F3DE-44FE-9B9C-5EFE3A032E8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C20F411-6889-4BF0-913A-1A8BDF406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4FA36C-6D88-4FC7-AE9E-51A1A56AE3A7}" type="slidenum">
              <a:rPr lang="de-DE" altLang="de-DE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123040A-8DBC-4891-A0CD-CF0966B78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F857393-7C8E-4DB8-9E1C-297F1CA9D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098639F-7F0F-4BEF-80B2-4B11BAC39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0C2CCA-6637-4CBD-8C5B-B82E7DDBE422}" type="slidenum">
              <a:rPr lang="de-DE" altLang="de-DE"/>
              <a:pPr>
                <a:spcBef>
                  <a:spcPct val="0"/>
                </a:spcBef>
              </a:pPr>
              <a:t>10</a:t>
            </a:fld>
            <a:endParaRPr lang="de-DE" altLang="de-DE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7C3F631-ADD3-47D3-B270-2EBF2993C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469E3E9-EED6-4690-BDCA-24A44CBD7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A2F5E95-00C3-459C-8243-E545EE6FF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58577D-918C-472A-B8C7-570B88EDA3DC}" type="slidenum">
              <a:rPr lang="de-DE" altLang="de-DE"/>
              <a:pPr>
                <a:spcBef>
                  <a:spcPct val="0"/>
                </a:spcBef>
              </a:pPr>
              <a:t>11</a:t>
            </a:fld>
            <a:endParaRPr lang="de-DE" altLang="de-DE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C85674E-0D72-4FB4-97E8-DABB2FC31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4A230DD-3202-4BB0-9F99-8D7301DC1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de-DE"/>
              <a:t>K = Q/(A*Dh/DL)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5C39AFF-12C1-4050-9826-D1DD6D7A0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5CAF0F1-1FE3-42EA-81B8-C6CA1D90CC34}" type="slidenum">
              <a:rPr lang="de-DE" altLang="de-DE"/>
              <a:pPr>
                <a:spcBef>
                  <a:spcPct val="0"/>
                </a:spcBef>
              </a:pPr>
              <a:t>12</a:t>
            </a:fld>
            <a:endParaRPr lang="de-DE" altLang="de-DE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2198A12-E890-45B5-983A-BDC0C1021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80D4983-A882-4591-A0EF-C1C07AF17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C731760-0D3E-4631-8E87-5FCAA9BC2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C44492-668E-4228-986F-04614F546C9D}" type="slidenum">
              <a:rPr lang="de-DE" altLang="de-DE"/>
              <a:pPr>
                <a:spcBef>
                  <a:spcPct val="0"/>
                </a:spcBef>
              </a:pPr>
              <a:t>13</a:t>
            </a:fld>
            <a:endParaRPr lang="de-DE" altLang="de-DE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0CFB189-52C4-4692-AF59-8B2BE7041B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4EE2EA7-9746-40CA-96C9-AC76B4FD4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18202F2-855A-407D-A777-C15990030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A0D1A0-DA8D-4F9B-9D9C-6D8299449F10}" type="slidenum">
              <a:rPr lang="de-DE" altLang="de-DE"/>
              <a:pPr>
                <a:spcBef>
                  <a:spcPct val="0"/>
                </a:spcBef>
              </a:pPr>
              <a:t>14</a:t>
            </a:fld>
            <a:endParaRPr lang="de-DE" altLang="de-DE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7807B86-1942-4FE9-9476-34ED46968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A0F744F-8F00-46AD-AF6C-1CE55A251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4B6B109-D6D2-42DF-AEB9-304A7D47F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B406FC-1601-41DC-AE56-3F8D8430B59B}" type="slidenum">
              <a:rPr lang="de-DE" altLang="de-DE"/>
              <a:pPr>
                <a:spcBef>
                  <a:spcPct val="0"/>
                </a:spcBef>
              </a:pPr>
              <a:t>15</a:t>
            </a:fld>
            <a:endParaRPr lang="de-DE" altLang="de-DE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2C91020-4842-441B-875D-784A7B5593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5F1D6FB-9B1F-4E4E-AEEB-860391A6B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B58CE35-D80D-467E-8B8F-12A4FF890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1C15DC-1A0B-4C25-8B03-97168DD1ED20}" type="slidenum">
              <a:rPr lang="de-DE" altLang="de-DE"/>
              <a:pPr>
                <a:spcBef>
                  <a:spcPct val="0"/>
                </a:spcBef>
              </a:pPr>
              <a:t>16</a:t>
            </a:fld>
            <a:endParaRPr lang="de-DE" altLang="de-DE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BE742A0-1939-42A6-B13C-1242151B9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5E4913B-079F-48EC-9A89-5F21B7206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9569060-F8FC-4C8D-B105-AE5F59386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F8E7A0-8D41-4182-AE23-821D68514165}" type="slidenum">
              <a:rPr lang="de-DE" altLang="de-DE"/>
              <a:pPr>
                <a:spcBef>
                  <a:spcPct val="0"/>
                </a:spcBef>
              </a:pPr>
              <a:t>17</a:t>
            </a:fld>
            <a:endParaRPr lang="de-DE" altLang="de-DE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3F67D52-A8B8-4730-A858-9EB730BA4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9C7797A-8CBB-48C0-9248-9618BAD76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885B45F-28B5-41C1-8D68-794071A3B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2651E4-C8CF-49EF-8D53-0D428129435A}" type="slidenum">
              <a:rPr lang="de-DE" altLang="de-DE"/>
              <a:pPr>
                <a:spcBef>
                  <a:spcPct val="0"/>
                </a:spcBef>
              </a:pPr>
              <a:t>18</a:t>
            </a:fld>
            <a:endParaRPr lang="de-DE" altLang="de-DE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3E214B3-40E5-4D28-B1C3-AC830341E5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7DA5BA2-7EFF-440B-BEB6-03DC6B341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B3C9BF3-E6F5-4B84-8D12-BFE7A3822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C96A2C4-6AC2-4014-B8DA-E4FC69A07588}" type="slidenum">
              <a:rPr lang="de-DE" altLang="de-DE"/>
              <a:pPr>
                <a:spcBef>
                  <a:spcPct val="0"/>
                </a:spcBef>
              </a:pPr>
              <a:t>19</a:t>
            </a:fld>
            <a:endParaRPr lang="de-DE" altLang="de-DE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F1ACD62-968B-44A5-8D1D-501290A32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4693061-2334-4297-ABF7-41956D9D3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91B810E-B665-432F-B5A1-E1FA4F61B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408D0C-0C6E-4A48-A3FD-5B783BE16A84}" type="slidenum">
              <a:rPr lang="de-DE" altLang="de-DE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6EAC74E-F7FB-40E4-8068-0EABECB07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449ECA6-F0AD-4290-BE8C-5508EA55B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A2751CB-71DF-4616-A629-F86FCBEBA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03F423-480A-4966-8759-3D17E9F46F9C}" type="slidenum">
              <a:rPr lang="de-DE" altLang="de-DE"/>
              <a:pPr>
                <a:spcBef>
                  <a:spcPct val="0"/>
                </a:spcBef>
              </a:pPr>
              <a:t>20</a:t>
            </a:fld>
            <a:endParaRPr lang="de-DE" altLang="de-DE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9958E4C-10D1-4D33-8525-0D70E475E6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14A40A2-E3E2-42B2-B41F-31F3DC310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de-DE"/>
              <a:t>k = nK/(rho*g)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0CF9A33-78A1-4E8C-81C0-1A90943B8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CA07BB-343B-45F0-A21F-C9CFD0D3F938}" type="slidenum">
              <a:rPr lang="de-DE" altLang="de-DE"/>
              <a:pPr>
                <a:spcBef>
                  <a:spcPct val="0"/>
                </a:spcBef>
              </a:pPr>
              <a:t>21</a:t>
            </a:fld>
            <a:endParaRPr lang="de-DE" altLang="de-DE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DF14588-978E-4643-8BFA-C14CE760D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4990396-65E8-47B6-9407-3793354ED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8E92FC9-C4A2-47F0-83AA-2CE8BCE1D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66C4E2-9692-4C13-B1C9-EC7F95AEF74D}" type="slidenum">
              <a:rPr lang="de-DE" altLang="de-DE"/>
              <a:pPr>
                <a:spcBef>
                  <a:spcPct val="0"/>
                </a:spcBef>
              </a:pPr>
              <a:t>22</a:t>
            </a:fld>
            <a:endParaRPr lang="de-DE" altLang="de-DE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ACD62A0-D0D1-4020-9BFD-7A18E9040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35DE949-DD1B-4391-A8EE-C28FEAE78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741AA57-D882-4633-87B9-9B9C0D000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82C35A-37E0-4D82-ADCF-E239238459EB}" type="slidenum">
              <a:rPr lang="de-DE" altLang="de-DE"/>
              <a:pPr>
                <a:spcBef>
                  <a:spcPct val="0"/>
                </a:spcBef>
              </a:pPr>
              <a:t>23</a:t>
            </a:fld>
            <a:endParaRPr lang="de-DE" altLang="de-DE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38B0161-9D0F-4403-8A5F-998B62BE8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03FBA6D-0866-44C2-B7E1-0B17BBE70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880BE65-5747-4DEA-85AB-C1D81D25E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08AFAD-383A-4DDE-A67C-42A5834CFF70}" type="slidenum">
              <a:rPr lang="de-DE" altLang="de-DE"/>
              <a:pPr>
                <a:spcBef>
                  <a:spcPct val="0"/>
                </a:spcBef>
              </a:pPr>
              <a:t>24</a:t>
            </a:fld>
            <a:endParaRPr lang="de-DE" altLang="de-DE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73CF0B4-7CD2-4061-ABA8-CF55E84987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693796D-3B69-4443-94B5-CF8AC1A22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BFAADB0-380E-46A6-9291-62D273ABD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D8F59E-0231-4550-B5BE-7CF2EC48A880}" type="slidenum">
              <a:rPr lang="de-DE" altLang="de-DE"/>
              <a:pPr>
                <a:spcBef>
                  <a:spcPct val="0"/>
                </a:spcBef>
              </a:pPr>
              <a:t>25</a:t>
            </a:fld>
            <a:endParaRPr lang="de-DE" altLang="de-DE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DE29BB7-7623-4385-8674-B47196E37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FC433D9-1A26-4AA2-BD88-F682BE18F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CEB0895-B2A3-48D3-9C1E-F468FD386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057F28-3510-4C8A-B9B0-B57E637C76A0}" type="slidenum">
              <a:rPr lang="de-DE" altLang="de-DE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0B52228-3AD3-439A-AB23-3CFA6F2A2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2E9A150-E20F-4457-ADD0-97BD80A68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F544CF5-C482-480F-9028-F6BCA56A5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7CC713-BC76-4E8A-92A8-E8F4068D2ED5}" type="slidenum">
              <a:rPr lang="de-DE" altLang="de-DE"/>
              <a:pPr>
                <a:spcBef>
                  <a:spcPct val="0"/>
                </a:spcBef>
              </a:pPr>
              <a:t>4</a:t>
            </a:fld>
            <a:endParaRPr lang="de-DE" altLang="de-DE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2A6D7CD-1B2F-45AB-BB3E-A719150D6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D90D080-0032-4E1C-AFC0-8EB3E2FCD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D6ECC45-7A84-405F-A578-E865D56BD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33CA4B-62B8-4216-BBDC-ABB1B097116C}" type="slidenum">
              <a:rPr lang="de-DE" altLang="de-DE"/>
              <a:pPr>
                <a:spcBef>
                  <a:spcPct val="0"/>
                </a:spcBef>
              </a:pPr>
              <a:t>5</a:t>
            </a:fld>
            <a:endParaRPr lang="de-DE" altLang="de-DE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A95E518-A068-4856-B410-1C5A74D50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7A4D4DE-5293-46D7-B0F0-6244D435E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981DC235-95B4-4CEC-ADDD-82CA937E2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C56A5B-D8EA-4E66-9828-F79F49CAE0E3}" type="slidenum">
              <a:rPr lang="de-DE" altLang="de-DE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DF64D79-E8E6-4D9F-B331-03DCB8F01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7C2FCD5-9DAE-4A73-87EE-0AB321FCB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FF52A31-DEFE-4CE3-B523-A3FE41F35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EED2AA-D240-41C5-9603-81C396CAD2D8}" type="slidenum">
              <a:rPr lang="de-DE" altLang="de-DE"/>
              <a:pPr>
                <a:spcBef>
                  <a:spcPct val="0"/>
                </a:spcBef>
              </a:pPr>
              <a:t>7</a:t>
            </a:fld>
            <a:endParaRPr lang="de-DE" altLang="de-DE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C5BBD47-94E2-49E5-8BFB-E7695247E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96A27A7-1B63-4391-B5AA-3F5C4B3C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de-DE"/>
              <a:t>At point z = L, H1 = </a:t>
            </a:r>
            <a:r>
              <a:rPr lang="de-DE" altLang="de-DE" i="1">
                <a:sym typeface="Symbol" panose="05050102010706020507" pitchFamily="18" charset="2"/>
              </a:rPr>
              <a:t></a:t>
            </a:r>
            <a:r>
              <a:rPr lang="de-DE" altLang="de-DE"/>
              <a:t>(</a:t>
            </a:r>
            <a:r>
              <a:rPr lang="de-DE" altLang="de-DE" i="1"/>
              <a:t>L</a:t>
            </a:r>
            <a:r>
              <a:rPr lang="de-DE" altLang="de-DE"/>
              <a:t>) + L</a:t>
            </a:r>
            <a:r>
              <a:rPr lang="en-GB" altLang="de-DE"/>
              <a:t> , at point z = 0, H2 = </a:t>
            </a:r>
            <a:r>
              <a:rPr lang="de-DE" altLang="de-DE" i="1">
                <a:sym typeface="Symbol" panose="05050102010706020507" pitchFamily="18" charset="2"/>
              </a:rPr>
              <a:t></a:t>
            </a:r>
            <a:r>
              <a:rPr lang="de-DE" altLang="de-DE"/>
              <a:t>(</a:t>
            </a:r>
            <a:r>
              <a:rPr lang="de-DE" altLang="de-DE" i="1"/>
              <a:t>L</a:t>
            </a:r>
            <a:r>
              <a:rPr lang="de-DE" altLang="de-DE"/>
              <a:t>) + L</a:t>
            </a:r>
            <a:r>
              <a:rPr lang="en-GB" altLang="de-DE"/>
              <a:t> + 0, </a:t>
            </a:r>
            <a:r>
              <a:rPr lang="de-DE" altLang="de-DE"/>
              <a:t>Δ</a:t>
            </a:r>
            <a:r>
              <a:rPr lang="de-DE" altLang="de-DE" i="1"/>
              <a:t>h =</a:t>
            </a:r>
            <a:r>
              <a:rPr lang="de-DE" altLang="de-DE" i="1">
                <a:sym typeface="Symbol" panose="05050102010706020507" pitchFamily="18" charset="2"/>
              </a:rPr>
              <a:t></a:t>
            </a:r>
            <a:r>
              <a:rPr lang="de-DE" altLang="de-DE"/>
              <a:t>(</a:t>
            </a:r>
            <a:r>
              <a:rPr lang="de-DE" altLang="de-DE" i="1"/>
              <a:t>L</a:t>
            </a:r>
            <a:r>
              <a:rPr lang="de-DE" altLang="de-DE"/>
              <a:t>) + L</a:t>
            </a:r>
            <a:r>
              <a:rPr lang="en-GB" altLang="de-DE"/>
              <a:t>  - (</a:t>
            </a:r>
            <a:r>
              <a:rPr lang="de-DE" altLang="de-DE" i="1">
                <a:sym typeface="Symbol" panose="05050102010706020507" pitchFamily="18" charset="2"/>
              </a:rPr>
              <a:t></a:t>
            </a:r>
            <a:r>
              <a:rPr lang="de-DE" altLang="de-DE"/>
              <a:t>(</a:t>
            </a:r>
            <a:r>
              <a:rPr lang="de-DE" altLang="de-DE" i="1"/>
              <a:t>L</a:t>
            </a:r>
            <a:r>
              <a:rPr lang="de-DE" altLang="de-DE"/>
              <a:t>) + L</a:t>
            </a:r>
            <a:r>
              <a:rPr lang="en-GB" altLang="de-DE"/>
              <a:t> ) = 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EDBDA68-BBD2-479F-B033-C9B93B07D1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056EAE-4F9F-427A-8BE5-A1300A96F308}" type="slidenum">
              <a:rPr lang="de-DE" altLang="de-DE"/>
              <a:pPr>
                <a:spcBef>
                  <a:spcPct val="0"/>
                </a:spcBef>
              </a:pPr>
              <a:t>8</a:t>
            </a:fld>
            <a:endParaRPr lang="de-DE" altLang="de-DE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C59D5B3-7BB7-4760-B669-7B950DCA5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1896566-7703-4B04-B09E-36BAAC88C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30B6B9B-4543-4414-9EFC-3926276A7D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8B2C24-271E-4B9D-8097-DFF76F39978A}" type="slidenum">
              <a:rPr lang="de-DE" altLang="de-DE"/>
              <a:pPr>
                <a:spcBef>
                  <a:spcPct val="0"/>
                </a:spcBef>
              </a:pPr>
              <a:t>9</a:t>
            </a:fld>
            <a:endParaRPr lang="de-DE" altLang="de-DE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D3431C2-1AA0-40D4-8B3A-2CB218173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1C244A2-066A-443E-89FE-A0997900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de-DE" dirty="0"/>
              <a:t>Why negative because flow is from high pressure towards low: Q = AK (</a:t>
            </a:r>
            <a:r>
              <a:rPr lang="en-GB" altLang="de-DE" dirty="0" err="1"/>
              <a:t>h_h</a:t>
            </a:r>
            <a:r>
              <a:rPr lang="en-GB" altLang="de-DE" dirty="0"/>
              <a:t> – </a:t>
            </a:r>
            <a:r>
              <a:rPr lang="en-GB" altLang="de-DE" dirty="0" err="1"/>
              <a:t>h_L</a:t>
            </a:r>
            <a:r>
              <a:rPr lang="en-GB" altLang="de-DE" dirty="0"/>
              <a:t>)/(0 – L) = AK(</a:t>
            </a:r>
            <a:r>
              <a:rPr lang="en-GB" altLang="de-DE" dirty="0" err="1"/>
              <a:t>h_h</a:t>
            </a:r>
            <a:r>
              <a:rPr lang="en-GB" altLang="de-DE" dirty="0"/>
              <a:t> – </a:t>
            </a:r>
            <a:r>
              <a:rPr lang="en-GB" altLang="de-DE" dirty="0" err="1"/>
              <a:t>h_L</a:t>
            </a:r>
            <a:r>
              <a:rPr lang="en-GB" altLang="de-DE" dirty="0"/>
              <a:t>)/L: This will give –</a:t>
            </a:r>
            <a:r>
              <a:rPr lang="en-GB" altLang="de-DE" dirty="0" err="1"/>
              <a:t>ve</a:t>
            </a:r>
            <a:r>
              <a:rPr lang="en-GB" altLang="de-DE" dirty="0"/>
              <a:t> Discharge, which makes no sense. So add –</a:t>
            </a:r>
            <a:r>
              <a:rPr lang="en-GB" altLang="de-DE" dirty="0" err="1"/>
              <a:t>ve</a:t>
            </a:r>
            <a:r>
              <a:rPr lang="en-GB" altLang="de-DE" dirty="0"/>
              <a:t>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C94848-71A4-4E3F-9C3B-E0475196A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6FA63A-0D63-43B8-9CCD-54C3DF57CB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36D66D-FACB-433A-88D5-0FD624337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1BEF6-F2C1-4CB8-95C1-3094A7921B4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73442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3609CE-C8B2-46AC-A1B1-BE173858C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6C850-AFB0-492A-8376-287D73E0BF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AA6010-35FD-4218-8075-888C8224D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22B9DF-DE78-488C-9E42-5256ECBD553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2849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A85DE8-1B16-49E9-8D74-1FB6BA5F1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EFFDBE-E14F-40E4-BF26-281A85EE2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465852-DEE7-419E-B163-CD0292C6A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758CBE-35F6-4580-9784-2454504CB8F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32602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>
            <a:extLst>
              <a:ext uri="{FF2B5EF4-FFF2-40B4-BE49-F238E27FC236}">
                <a16:creationId xmlns:a16="http://schemas.microsoft.com/office/drawing/2014/main" id="{5FA8DF36-9889-49DC-9B17-D4C6859AC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32">
            <a:extLst>
              <a:ext uri="{FF2B5EF4-FFF2-40B4-BE49-F238E27FC236}">
                <a16:creationId xmlns:a16="http://schemas.microsoft.com/office/drawing/2014/main" id="{8372E13A-3933-44A9-91CA-358393359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44" descr="D:\Job\Aktive Beratung\TUD Neu CI\Kopie von TU_Logo_90mm\TU_Logo_90_SW.png">
            <a:extLst>
              <a:ext uri="{FF2B5EF4-FFF2-40B4-BE49-F238E27FC236}">
                <a16:creationId xmlns:a16="http://schemas.microsoft.com/office/drawing/2014/main" id="{B6C87B3A-735F-4A3F-81C9-676AFBE2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DFDF455C-25F4-4AF7-942A-BC863CBA3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00150"/>
            <a:ext cx="746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de-DE" sz="900" cap="all" dirty="0">
                <a:solidFill>
                  <a:srgbClr val="FFFFFF"/>
                </a:solidFill>
                <a:latin typeface="DIN-Light" pitchFamily="34" charset="0"/>
              </a:rPr>
              <a:t>Fakultät für Forst-, Geo- und Hydrowissenschaften, Fachrichtung Wasserwesen, Institut für Grundwasserwirtschaft</a:t>
            </a:r>
            <a:endParaRPr lang="de-DE" sz="1050" b="0" cap="all" dirty="0">
              <a:solidFill>
                <a:schemeClr val="bg1"/>
              </a:solidFill>
              <a:latin typeface="DIN-Light" pitchFamily="34" charset="0"/>
            </a:endParaRPr>
          </a:p>
        </p:txBody>
      </p:sp>
      <p:sp>
        <p:nvSpPr>
          <p:cNvPr id="8" name="Datumsplatzhalter 21">
            <a:extLst>
              <a:ext uri="{FF2B5EF4-FFF2-40B4-BE49-F238E27FC236}">
                <a16:creationId xmlns:a16="http://schemas.microsoft.com/office/drawing/2014/main" id="{18EA8789-E011-41EB-9C2F-DDC21F312EA0}"/>
              </a:ext>
            </a:extLst>
          </p:cNvPr>
          <p:cNvSpPr txBox="1">
            <a:spLocks/>
          </p:cNvSpPr>
          <p:nvPr/>
        </p:nvSpPr>
        <p:spPr>
          <a:xfrm>
            <a:off x="1009650" y="6215063"/>
            <a:ext cx="2847975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0" dirty="0">
                <a:solidFill>
                  <a:schemeClr val="bg1"/>
                </a:solidFill>
                <a:latin typeface="+mj-lt"/>
              </a:rPr>
              <a:t>TU Dresden, 19 Nov., 2020</a:t>
            </a:r>
          </a:p>
        </p:txBody>
      </p:sp>
      <p:sp>
        <p:nvSpPr>
          <p:cNvPr id="9" name="Datumsplatzhalter 21">
            <a:extLst>
              <a:ext uri="{FF2B5EF4-FFF2-40B4-BE49-F238E27FC236}">
                <a16:creationId xmlns:a16="http://schemas.microsoft.com/office/drawing/2014/main" id="{073C7820-D425-4B99-9B3E-9526DD9E1ACA}"/>
              </a:ext>
            </a:extLst>
          </p:cNvPr>
          <p:cNvSpPr txBox="1">
            <a:spLocks/>
          </p:cNvSpPr>
          <p:nvPr/>
        </p:nvSpPr>
        <p:spPr>
          <a:xfrm>
            <a:off x="5608638" y="6207125"/>
            <a:ext cx="2847975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dirty="0">
                <a:solidFill>
                  <a:schemeClr val="bg1"/>
                </a:solidFill>
                <a:latin typeface="+mj-lt"/>
              </a:rPr>
              <a:t>D</a:t>
            </a:r>
            <a:r>
              <a:rPr lang="de-DE" sz="1400" b="0" dirty="0">
                <a:solidFill>
                  <a:schemeClr val="bg1"/>
                </a:solidFill>
                <a:latin typeface="+mj-lt"/>
              </a:rPr>
              <a:t>r. Prabhas K Yadav</a:t>
            </a: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82663" y="2703513"/>
            <a:ext cx="7504112" cy="1143000"/>
          </a:xfrm>
        </p:spPr>
        <p:txBody>
          <a:bodyPr tIns="0"/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286256"/>
            <a:ext cx="7467600" cy="685800"/>
          </a:xfrm>
        </p:spPr>
        <p:txBody>
          <a:bodyPr tIns="0" anchor="ctr"/>
          <a:lstStyle>
            <a:lvl1pPr marL="0" indent="0">
              <a:spcBef>
                <a:spcPct val="0"/>
              </a:spcBef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02650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2" name="Inhaltsplatzhalter 31"/>
          <p:cNvSpPr>
            <a:spLocks noGrp="1"/>
          </p:cNvSpPr>
          <p:nvPr>
            <p:ph sz="quarter" idx="14"/>
          </p:nvPr>
        </p:nvSpPr>
        <p:spPr>
          <a:xfrm>
            <a:off x="1000125" y="1928832"/>
            <a:ext cx="7500938" cy="428625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Font typeface="Symbol" pitchFamily="18" charset="2"/>
              <a:buNone/>
              <a:defRPr/>
            </a:lvl2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6929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1000125" y="1928813"/>
            <a:ext cx="3643313" cy="428625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Font typeface="Symbol" pitchFamily="18" charset="2"/>
              <a:buNone/>
              <a:defRPr/>
            </a:lvl2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/>
          </p:nvPr>
        </p:nvSpPr>
        <p:spPr>
          <a:xfrm>
            <a:off x="4857752" y="1928802"/>
            <a:ext cx="3643313" cy="428625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Font typeface="Symbol" pitchFamily="18" charset="2"/>
              <a:buNone/>
              <a:defRPr/>
            </a:lvl2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3466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8795" y="2928934"/>
            <a:ext cx="5072098" cy="135732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928813" y="4572004"/>
            <a:ext cx="5072062" cy="714375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213304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7900" y="1676400"/>
            <a:ext cx="7504113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90600" y="2590800"/>
            <a:ext cx="3657600" cy="3505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00600" y="2590800"/>
            <a:ext cx="3657600" cy="3505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0C4C0A-2CEC-4E9A-9B8E-E90F6CB1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5445125"/>
            <a:ext cx="2057400" cy="2667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42ECD2-D5B1-4EE5-B99F-A48F12D8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481B4-9FD1-4076-B94D-8345F0C5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de-DE" altLang="de-DE"/>
              <a:t>transparency </a:t>
            </a:r>
            <a:fld id="{200398D6-CAC3-4C29-8AB8-9B148A43759A}" type="slidenum">
              <a:rPr lang="de-DE" altLang="de-DE" smtClean="0"/>
              <a:pPr>
                <a:defRPr/>
              </a:pPr>
              <a:t>‹#›</a:t>
            </a:fld>
            <a:r>
              <a:rPr lang="de-DE" altLang="de-DE"/>
              <a:t> of 25</a:t>
            </a:r>
          </a:p>
        </p:txBody>
      </p:sp>
    </p:spTree>
    <p:extLst>
      <p:ext uri="{BB962C8B-B14F-4D97-AF65-F5344CB8AC3E}">
        <p14:creationId xmlns:p14="http://schemas.microsoft.com/office/powerpoint/2010/main" val="31104657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DA9EE-9BC5-4E9D-A2FB-9D902D16A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BF12A0-370B-4B05-8167-F048A719B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C99318-A475-468E-820E-ADFD7CB1BA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6699C6-D893-4DFA-B6BE-D9AC7F9B163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556351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2CEFB3-F75D-477D-846C-9CE36227E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880AB4-0379-4A06-958E-F8EB50D575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F6C15D-4FEC-46C7-9B11-12EF3E5DAE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F4C8E9-4324-4B6B-BFD8-5056BA0806B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73573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49A7CC1-494D-433F-A202-5CC320A13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6149E3-2798-48AF-BC57-3AC96BAE99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1190629-8882-47DC-91B1-488B6EE4C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E09878-FF30-4C46-AF31-3480C7AEB41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123763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05EF06-548B-4FD6-BA8F-A137E850DC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70A221-5F78-4505-ABBE-FCDC6C536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0F4CA1-67D6-4646-B32B-04DC67102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9DC2FF-C165-4FD2-9BA3-E1D22F4F25D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18225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F6AB69-2E65-48DA-9DFB-3058CC7FD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7B3EE2-9956-4888-B435-BD6BAE30E6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EC5E70-83FD-4692-9C30-A0F2957F3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7178C-30AE-4323-81F6-8C3C351120C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01702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767F0DF-DBDE-4AE7-B88E-ACADF0855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5F9DB26-1830-4AAB-9983-FABDD811E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C4B3A4-3803-4E27-AC6A-CB294D25C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F404F6-EE20-4C8C-8BE0-A3B88BF6A0E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47170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809BF31-4DDB-4723-A09C-EC648A6FF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B9A3B9-4155-4958-B8CE-FF5187CE4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A699692-0EF7-447F-83F2-C6AC2D58E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78FAD7-B849-4F25-BAF4-6E0154201BB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10369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E265AE9-22DA-4634-98AD-B796DDE543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TU Dresden, May 9, 2008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D7704B-0321-4232-A898-645229082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Liedl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C8E1EA02-A133-49B4-9534-B095B8D80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62F38-D7E1-4F2C-BFDC-68DDAF6095A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83594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3014C8-27A4-4388-BC6E-CBE8891B1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AD03BF-8EF7-4BB8-A341-A7281521B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4894A66C-C89F-4B3B-8AE4-4911906025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2431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/>
              <a:t>TU Dresden, 19 Nov., 2020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E4415B89-0CD8-429F-8E23-FF352A5882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/>
              <a:t>Lecture 4, Aq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7AD07092-8374-4261-BFFE-7B3292EBF6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A48DF5D-0BC1-4431-A959-DFB08BA7616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C1CEC8E-27D0-4F7B-ADDB-F7CE844E2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6475" y="1333500"/>
            <a:ext cx="7504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das Titelformat zu bearbeiten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4DB73EB-825F-47DB-87A5-9E89B48D1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28813"/>
            <a:ext cx="74676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052" name="Line 8">
            <a:extLst>
              <a:ext uri="{FF2B5EF4-FFF2-40B4-BE49-F238E27FC236}">
                <a16:creationId xmlns:a16="http://schemas.microsoft.com/office/drawing/2014/main" id="{8220AB5C-EA64-4061-B59E-00B499E5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9">
            <a:extLst>
              <a:ext uri="{FF2B5EF4-FFF2-40B4-BE49-F238E27FC236}">
                <a16:creationId xmlns:a16="http://schemas.microsoft.com/office/drawing/2014/main" id="{551E9258-C3DC-4062-A6F7-773D68F8A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4" name="Picture 15" descr="TU_Logo_90_HKS41">
            <a:extLst>
              <a:ext uri="{FF2B5EF4-FFF2-40B4-BE49-F238E27FC236}">
                <a16:creationId xmlns:a16="http://schemas.microsoft.com/office/drawing/2014/main" id="{9EE4AF1C-9150-427B-993B-BE655C20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4DD04BA4-DA00-4A44-A3A6-46E165CA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00125"/>
            <a:ext cx="7867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>
                    <a:lumMod val="75000"/>
                  </a:schemeClr>
                </a:solidFill>
                <a:latin typeface="DIN-Light" pitchFamily="34" charset="0"/>
              </a:rPr>
              <a:t>FACULTY OF ENVIRONMENTAL SCIENCES, DEPARTMENT HYDROSCIENCES, INSTITUTE FOR GROUNDWATER MANAGEMENT</a:t>
            </a:r>
            <a:endParaRPr lang="de-DE" sz="1050" b="0" dirty="0">
              <a:solidFill>
                <a:schemeClr val="bg2">
                  <a:lumMod val="75000"/>
                </a:schemeClr>
              </a:solidFill>
              <a:latin typeface="DIN-Light" pitchFamily="34" charset="0"/>
            </a:endParaRPr>
          </a:p>
        </p:txBody>
      </p:sp>
      <p:sp>
        <p:nvSpPr>
          <p:cNvPr id="28" name="Datumsplatzhalter 21">
            <a:extLst>
              <a:ext uri="{FF2B5EF4-FFF2-40B4-BE49-F238E27FC236}">
                <a16:creationId xmlns:a16="http://schemas.microsoft.com/office/drawing/2014/main" id="{FEF8FB09-2F65-4D6C-A26B-710238C756F3}"/>
              </a:ext>
            </a:extLst>
          </p:cNvPr>
          <p:cNvSpPr txBox="1">
            <a:spLocks/>
          </p:cNvSpPr>
          <p:nvPr/>
        </p:nvSpPr>
        <p:spPr>
          <a:xfrm>
            <a:off x="1009650" y="6357938"/>
            <a:ext cx="2409825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b="0" dirty="0">
                <a:latin typeface="+mn-lt"/>
              </a:rPr>
              <a:t>TU Dresden, 4.11.2020</a:t>
            </a:r>
          </a:p>
        </p:txBody>
      </p:sp>
      <p:sp>
        <p:nvSpPr>
          <p:cNvPr id="29" name="Fußzeilenplatzhalter 22">
            <a:extLst>
              <a:ext uri="{FF2B5EF4-FFF2-40B4-BE49-F238E27FC236}">
                <a16:creationId xmlns:a16="http://schemas.microsoft.com/office/drawing/2014/main" id="{EAAA4868-4E94-45E7-9E59-7328B8E525E1}"/>
              </a:ext>
            </a:extLst>
          </p:cNvPr>
          <p:cNvSpPr txBox="1">
            <a:spLocks/>
          </p:cNvSpPr>
          <p:nvPr/>
        </p:nvSpPr>
        <p:spPr>
          <a:xfrm>
            <a:off x="3286125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latin typeface="+mn-lt"/>
              </a:rPr>
              <a:t>Yadav, P. K./GW L-04</a:t>
            </a:r>
            <a:r>
              <a:rPr lang="de-DE" b="0" dirty="0">
                <a:latin typeface="+mn-lt"/>
              </a:rPr>
              <a:t> </a:t>
            </a:r>
          </a:p>
        </p:txBody>
      </p:sp>
      <p:sp>
        <p:nvSpPr>
          <p:cNvPr id="30" name="Foliennummernplatzhalter 23">
            <a:extLst>
              <a:ext uri="{FF2B5EF4-FFF2-40B4-BE49-F238E27FC236}">
                <a16:creationId xmlns:a16="http://schemas.microsoft.com/office/drawing/2014/main" id="{2C0C428F-2AAB-4C5E-9A16-6AC7145472AA}"/>
              </a:ext>
            </a:extLst>
          </p:cNvPr>
          <p:cNvSpPr txBox="1">
            <a:spLocks/>
          </p:cNvSpPr>
          <p:nvPr/>
        </p:nvSpPr>
        <p:spPr>
          <a:xfrm>
            <a:off x="634365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b="0">
                <a:solidFill>
                  <a:srgbClr val="898989"/>
                </a:solidFill>
                <a:latin typeface="Verdana" panose="020B0604030504040204" pitchFamily="34" charset="0"/>
              </a:rPr>
              <a:t>transparency </a:t>
            </a:r>
            <a:fld id="{595F2160-1AF3-4BB6-925C-11D2904C9BA4}" type="slidenum">
              <a:rPr lang="de-DE" altLang="de-DE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r>
              <a:rPr lang="de-DE" altLang="de-DE" b="0">
                <a:solidFill>
                  <a:srgbClr val="898989"/>
                </a:solidFill>
                <a:latin typeface="Verdana" panose="020B0604030504040204" pitchFamily="34" charset="0"/>
              </a:rPr>
              <a:t> of 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28" r:id="rId2"/>
    <p:sldLayoutId id="2147484029" r:id="rId3"/>
    <p:sldLayoutId id="2147484030" r:id="rId4"/>
    <p:sldLayoutId id="2147484043" r:id="rId5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b="1" dirty="0">
          <a:solidFill>
            <a:srgbClr val="0B2A5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B2A5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B2A5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B2A5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B2A5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b="1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defRPr sz="1600" b="1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400" b="1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400" b="1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b="1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1D4B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artici.fi/44956728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B1E6188-A407-4880-84BF-1F1FE0F9A995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06500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1800">
                <a:solidFill>
                  <a:srgbClr val="0B2A51"/>
                </a:solidFill>
              </a:rPr>
              <a:t>Previous Lecture</a:t>
            </a:r>
          </a:p>
        </p:txBody>
      </p:sp>
      <p:sp>
        <p:nvSpPr>
          <p:cNvPr id="190471" name="Text Box 7">
            <a:extLst>
              <a:ext uri="{FF2B5EF4-FFF2-40B4-BE49-F238E27FC236}">
                <a16:creationId xmlns:a16="http://schemas.microsoft.com/office/drawing/2014/main" id="{7B580E7E-7193-426E-B2F3-58A8F0B36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7864475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de-DE" altLang="de-DE" sz="1400" dirty="0" err="1"/>
              <a:t>groundwater</a:t>
            </a:r>
            <a:r>
              <a:rPr lang="de-DE" altLang="de-DE" sz="1400" dirty="0"/>
              <a:t> and </a:t>
            </a:r>
            <a:r>
              <a:rPr lang="de-DE" altLang="de-DE" sz="1400" dirty="0" err="1"/>
              <a:t>aquifers</a:t>
            </a:r>
            <a:endParaRPr lang="de-DE" altLang="de-DE" sz="1400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defRPr/>
            </a:pP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de-DE" altLang="de-DE" sz="1400" dirty="0" err="1"/>
              <a:t>Pressure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de-DE" altLang="de-DE" sz="1400" dirty="0" err="1"/>
              <a:t>storage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properties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de-DE" altLang="de-DE" sz="1400" dirty="0" err="1">
                <a:solidFill>
                  <a:srgbClr val="FF0000"/>
                </a:solidFill>
              </a:rPr>
              <a:t>questions</a:t>
            </a:r>
            <a:r>
              <a:rPr lang="de-DE" altLang="de-DE" sz="14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067A045-18A2-4C53-A02E-CEFB2B6B9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847975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0B2A51"/>
                </a:solidFill>
              </a:rPr>
              <a:t>Hydraulic Conductivity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1373142-A2B2-468F-AC14-8849C946B6C1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44600"/>
            <a:ext cx="5838825" cy="3841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 sz="1800">
                <a:solidFill>
                  <a:srgbClr val="0B2A51"/>
                </a:solidFill>
              </a:rPr>
              <a:t>Some Basics</a:t>
            </a:r>
          </a:p>
        </p:txBody>
      </p:sp>
      <p:sp>
        <p:nvSpPr>
          <p:cNvPr id="400387" name="Text Box 3">
            <a:extLst>
              <a:ext uri="{FF2B5EF4-FFF2-40B4-BE49-F238E27FC236}">
                <a16:creationId xmlns:a16="http://schemas.microsoft.com/office/drawing/2014/main" id="{2F7909CD-6D10-4257-97C2-3B30D00A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695870"/>
            <a:ext cx="7993063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ratio</a:t>
            </a:r>
            <a:r>
              <a:rPr lang="de-DE" altLang="de-DE" sz="1400" dirty="0"/>
              <a:t> </a:t>
            </a:r>
            <a:r>
              <a:rPr lang="el-GR" altLang="de-DE" sz="1400" dirty="0"/>
              <a:t>Δ</a:t>
            </a:r>
            <a:r>
              <a:rPr lang="de-DE" altLang="de-DE" sz="1400" i="1" dirty="0"/>
              <a:t>h</a:t>
            </a:r>
            <a:r>
              <a:rPr lang="de-DE" altLang="de-DE" sz="1400" dirty="0"/>
              <a:t>/</a:t>
            </a:r>
            <a:r>
              <a:rPr lang="de-DE" altLang="de-DE" sz="1400" i="1" dirty="0"/>
              <a:t>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called</a:t>
            </a:r>
            <a:r>
              <a:rPr lang="de-DE" altLang="de-DE" sz="1400" dirty="0"/>
              <a:t> </a:t>
            </a:r>
            <a:r>
              <a:rPr lang="de-DE" altLang="de-DE" sz="1400" u="sng" dirty="0" err="1"/>
              <a:t>hydraulic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gradient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gradient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dimensionless</a:t>
            </a:r>
            <a:r>
              <a:rPr lang="de-DE" altLang="de-DE" sz="1400" dirty="0"/>
              <a:t> [-].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value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corresponds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volumetric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rate </a:t>
            </a:r>
            <a:r>
              <a:rPr lang="de-DE" altLang="de-DE" sz="1400" dirty="0" err="1"/>
              <a:t>through</a:t>
            </a:r>
            <a:r>
              <a:rPr lang="de-DE" altLang="de-DE" sz="1400" dirty="0"/>
              <a:t> a </a:t>
            </a:r>
            <a:r>
              <a:rPr lang="de-DE" altLang="de-DE" sz="1400" dirty="0" err="1"/>
              <a:t>unit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cross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section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under</a:t>
            </a:r>
            <a:r>
              <a:rPr lang="de-DE" altLang="de-DE" sz="1400" dirty="0"/>
              <a:t> a </a:t>
            </a:r>
            <a:r>
              <a:rPr lang="de-DE" altLang="de-DE" sz="1400" dirty="0" err="1"/>
              <a:t>unit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gradient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dimension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L/T.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 algn="just"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depends</a:t>
            </a:r>
            <a:r>
              <a:rPr lang="de-DE" altLang="de-DE" sz="1400" dirty="0"/>
              <a:t> on </a:t>
            </a:r>
            <a:r>
              <a:rPr lang="de-DE" altLang="de-DE" sz="1400" dirty="0" err="1"/>
              <a:t>properties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fluid (</a:t>
            </a:r>
            <a:r>
              <a:rPr lang="de-DE" altLang="de-DE" sz="1400" dirty="0" err="1"/>
              <a:t>density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viscosity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temperature</a:t>
            </a:r>
            <a:r>
              <a:rPr lang="de-DE" altLang="de-DE" sz="1400" dirty="0"/>
              <a:t>) </a:t>
            </a:r>
            <a:r>
              <a:rPr lang="de-DE" altLang="de-DE" sz="1400" i="1" dirty="0"/>
              <a:t>and</a:t>
            </a:r>
            <a:r>
              <a:rPr lang="de-DE" altLang="de-DE" sz="1400" dirty="0"/>
              <a:t> on </a:t>
            </a:r>
            <a:r>
              <a:rPr lang="de-DE" altLang="de-DE" sz="1400" dirty="0" err="1"/>
              <a:t>properties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porous</a:t>
            </a:r>
            <a:r>
              <a:rPr lang="de-DE" altLang="de-DE" sz="1400" dirty="0"/>
              <a:t> medium (</a:t>
            </a:r>
            <a:r>
              <a:rPr lang="de-DE" altLang="de-DE" sz="1400" dirty="0" err="1"/>
              <a:t>effective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porosity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grain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size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distribution</a:t>
            </a:r>
            <a:r>
              <a:rPr lang="de-DE" altLang="de-DE" sz="1400" dirty="0"/>
              <a:t>).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 err="1"/>
              <a:t>typical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values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:</a:t>
            </a:r>
          </a:p>
        </p:txBody>
      </p:sp>
      <p:sp>
        <p:nvSpPr>
          <p:cNvPr id="400388" name="Text Box 4">
            <a:extLst>
              <a:ext uri="{FF2B5EF4-FFF2-40B4-BE49-F238E27FC236}">
                <a16:creationId xmlns:a16="http://schemas.microsoft.com/office/drawing/2014/main" id="{24E987F8-953A-4D67-AB8A-452FEDF40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700589"/>
            <a:ext cx="799306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/>
              <a:t>		</a:t>
            </a:r>
            <a:r>
              <a:rPr lang="de-DE" altLang="de-DE" sz="1400" dirty="0" err="1"/>
              <a:t>gravel</a:t>
            </a:r>
            <a:r>
              <a:rPr lang="de-DE" altLang="de-DE" sz="1400" dirty="0"/>
              <a:t>		10</a:t>
            </a:r>
            <a:r>
              <a:rPr lang="de-DE" altLang="de-DE" sz="1400" baseline="30000" dirty="0"/>
              <a:t>-2</a:t>
            </a:r>
            <a:r>
              <a:rPr lang="de-DE" altLang="de-DE" sz="1400" dirty="0"/>
              <a:t> m/s – 10</a:t>
            </a:r>
            <a:r>
              <a:rPr lang="de-DE" altLang="de-DE" sz="1400" baseline="30000" dirty="0"/>
              <a:t>-1</a:t>
            </a:r>
            <a:r>
              <a:rPr lang="de-DE" altLang="de-DE" sz="1400" dirty="0"/>
              <a:t> m/s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/>
              <a:t>		</a:t>
            </a:r>
            <a:r>
              <a:rPr lang="de-DE" altLang="de-DE" sz="1400" dirty="0" err="1"/>
              <a:t>coarse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sand</a:t>
            </a:r>
            <a:r>
              <a:rPr lang="de-DE" altLang="de-DE" sz="1400" dirty="0"/>
              <a:t>	       ≈ 10</a:t>
            </a:r>
            <a:r>
              <a:rPr lang="de-DE" altLang="de-DE" sz="1400" baseline="30000" dirty="0"/>
              <a:t>-3</a:t>
            </a:r>
            <a:r>
              <a:rPr lang="de-DE" altLang="de-DE" sz="1400" dirty="0"/>
              <a:t> m/s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/>
              <a:t>		medium </a:t>
            </a:r>
            <a:r>
              <a:rPr lang="de-DE" altLang="de-DE" sz="1400" dirty="0" err="1"/>
              <a:t>sand</a:t>
            </a:r>
            <a:r>
              <a:rPr lang="de-DE" altLang="de-DE" sz="1400" dirty="0"/>
              <a:t>	10</a:t>
            </a:r>
            <a:r>
              <a:rPr lang="de-DE" altLang="de-DE" sz="1400" baseline="30000" dirty="0"/>
              <a:t>-4</a:t>
            </a:r>
            <a:r>
              <a:rPr lang="de-DE" altLang="de-DE" sz="1400" dirty="0"/>
              <a:t> m/s – 10</a:t>
            </a:r>
            <a:r>
              <a:rPr lang="de-DE" altLang="de-DE" sz="1400" baseline="30000" dirty="0"/>
              <a:t>-3</a:t>
            </a:r>
            <a:r>
              <a:rPr lang="de-DE" altLang="de-DE" sz="1400" dirty="0"/>
              <a:t> m/s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/>
              <a:t>		</a:t>
            </a:r>
            <a:r>
              <a:rPr lang="de-DE" altLang="de-DE" sz="1400" dirty="0" err="1"/>
              <a:t>fine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sand</a:t>
            </a:r>
            <a:r>
              <a:rPr lang="de-DE" altLang="de-DE" sz="1400" dirty="0"/>
              <a:t>	10</a:t>
            </a:r>
            <a:r>
              <a:rPr lang="de-DE" altLang="de-DE" sz="1400" baseline="30000" dirty="0"/>
              <a:t>-5</a:t>
            </a:r>
            <a:r>
              <a:rPr lang="de-DE" altLang="de-DE" sz="1400" dirty="0"/>
              <a:t> m/s – 10</a:t>
            </a:r>
            <a:r>
              <a:rPr lang="de-DE" altLang="de-DE" sz="1400" baseline="30000" dirty="0"/>
              <a:t>-4</a:t>
            </a:r>
            <a:r>
              <a:rPr lang="de-DE" altLang="de-DE" sz="1400" dirty="0"/>
              <a:t> m/s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/>
              <a:t>		</a:t>
            </a:r>
            <a:r>
              <a:rPr lang="de-DE" altLang="de-DE" sz="1400" dirty="0" err="1"/>
              <a:t>silty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sand</a:t>
            </a:r>
            <a:r>
              <a:rPr lang="de-DE" altLang="de-DE" sz="1400" dirty="0"/>
              <a:t>	10</a:t>
            </a:r>
            <a:r>
              <a:rPr lang="de-DE" altLang="de-DE" sz="1400" baseline="30000" dirty="0"/>
              <a:t>-7</a:t>
            </a:r>
            <a:r>
              <a:rPr lang="de-DE" altLang="de-DE" sz="1400" dirty="0"/>
              <a:t> m/s – 10</a:t>
            </a:r>
            <a:r>
              <a:rPr lang="de-DE" altLang="de-DE" sz="1400" baseline="30000" dirty="0"/>
              <a:t>-5</a:t>
            </a:r>
            <a:r>
              <a:rPr lang="de-DE" altLang="de-DE" sz="1400" dirty="0"/>
              <a:t> m/s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/>
              <a:t>		</a:t>
            </a:r>
            <a:r>
              <a:rPr lang="de-DE" altLang="de-DE" sz="1400" dirty="0" err="1"/>
              <a:t>silt</a:t>
            </a:r>
            <a:r>
              <a:rPr lang="de-DE" altLang="de-DE" sz="1400" dirty="0"/>
              <a:t>		10</a:t>
            </a:r>
            <a:r>
              <a:rPr lang="de-DE" altLang="de-DE" sz="1400" baseline="30000" dirty="0"/>
              <a:t>-9</a:t>
            </a:r>
            <a:r>
              <a:rPr lang="de-DE" altLang="de-DE" sz="1400" dirty="0"/>
              <a:t> m/s – 10</a:t>
            </a:r>
            <a:r>
              <a:rPr lang="de-DE" altLang="de-DE" sz="1400" baseline="30000" dirty="0"/>
              <a:t>-6</a:t>
            </a:r>
            <a:r>
              <a:rPr lang="de-DE" altLang="de-DE" sz="1400" dirty="0"/>
              <a:t> m/s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400" dirty="0"/>
              <a:t>		</a:t>
            </a:r>
            <a:r>
              <a:rPr lang="de-DE" altLang="de-DE" sz="1400" dirty="0" err="1"/>
              <a:t>clay</a:t>
            </a:r>
            <a:r>
              <a:rPr lang="de-DE" altLang="de-DE" sz="1400" dirty="0"/>
              <a:t>		        &lt; 10</a:t>
            </a:r>
            <a:r>
              <a:rPr lang="de-DE" altLang="de-DE" sz="1400" baseline="30000" dirty="0"/>
              <a:t>-9</a:t>
            </a:r>
            <a:r>
              <a:rPr lang="de-DE" altLang="de-DE" sz="1400" dirty="0"/>
              <a:t> m/s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7ABD1E7-ADDE-48F6-BBD8-A22488A39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085184"/>
            <a:ext cx="17287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FF0000"/>
                </a:solidFill>
              </a:rPr>
              <a:t>Tendency:</a:t>
            </a:r>
            <a:br>
              <a:rPr lang="en-GB" altLang="de-DE" sz="1400">
                <a:solidFill>
                  <a:srgbClr val="FF0000"/>
                </a:solidFill>
              </a:rPr>
            </a:br>
            <a:r>
              <a:rPr lang="en-GB" altLang="de-DE" sz="1400" i="1">
                <a:solidFill>
                  <a:srgbClr val="FF0000"/>
                </a:solidFill>
              </a:rPr>
              <a:t>K</a:t>
            </a:r>
            <a:r>
              <a:rPr lang="en-GB" altLang="de-DE" sz="1400">
                <a:solidFill>
                  <a:srgbClr val="FF0000"/>
                </a:solidFill>
              </a:rPr>
              <a:t> increases with grain size.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EEBA0D1-CEEC-4D61-944D-4118F0D9D35F}"/>
              </a:ext>
            </a:extLst>
          </p:cNvPr>
          <p:cNvSpPr/>
          <p:nvPr/>
        </p:nvSpPr>
        <p:spPr bwMode="auto">
          <a:xfrm rot="10800000">
            <a:off x="6286500" y="4767684"/>
            <a:ext cx="428625" cy="1357313"/>
          </a:xfrm>
          <a:prstGeom prst="trapezoid">
            <a:avLst>
              <a:gd name="adj" fmla="val 42778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  <p:bldP spid="40038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9381108-806C-42AF-B6CE-AAE7197CDD24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71550" y="1124744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1800" dirty="0">
                <a:solidFill>
                  <a:srgbClr val="0B2A51"/>
                </a:solidFill>
              </a:rPr>
              <a:t>Obtaining Hydraulic Conductivities</a:t>
            </a:r>
          </a:p>
        </p:txBody>
      </p:sp>
      <p:sp>
        <p:nvSpPr>
          <p:cNvPr id="366595" name="Text Box 3">
            <a:extLst>
              <a:ext uri="{FF2B5EF4-FFF2-40B4-BE49-F238E27FC236}">
                <a16:creationId xmlns:a16="http://schemas.microsoft.com/office/drawing/2014/main" id="{3DCE4EBF-E2A2-40BF-8622-ACBBE93D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484784"/>
            <a:ext cx="806489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DE" altLang="de-DE" sz="1400" dirty="0"/>
              <a:t>H</a:t>
            </a:r>
            <a:r>
              <a:rPr lang="de-DE" altLang="de-DE" sz="1400" dirty="0" err="1"/>
              <a:t>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can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obtained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laboratory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field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Laboratory </a:t>
            </a:r>
            <a:r>
              <a:rPr lang="de-DE" altLang="de-DE" sz="1400" dirty="0" err="1"/>
              <a:t>methods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can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based</a:t>
            </a:r>
            <a:r>
              <a:rPr lang="de-DE" altLang="de-DE" sz="1400" dirty="0"/>
              <a:t> on                                                            </a:t>
            </a:r>
            <a:endParaRPr lang="en-DE" altLang="de-DE" sz="1400" dirty="0"/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</a:pPr>
            <a:r>
              <a:rPr lang="en-DE" altLang="de-DE" sz="1400" dirty="0"/>
              <a:t>	</a:t>
            </a:r>
            <a:r>
              <a:rPr lang="de-DE" altLang="de-DE" sz="1400" dirty="0"/>
              <a:t>–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evaluation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sieve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analysis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data</a:t>
            </a:r>
            <a:r>
              <a:rPr lang="de-DE" altLang="de-DE" sz="1400" dirty="0"/>
              <a:t> (“</a:t>
            </a:r>
            <a:r>
              <a:rPr lang="de-DE" altLang="de-DE" sz="1400" dirty="0" err="1"/>
              <a:t>indirect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method</a:t>
            </a:r>
            <a:r>
              <a:rPr lang="de-DE" altLang="de-DE" sz="1400" dirty="0"/>
              <a:t>“),                              </a:t>
            </a:r>
            <a:r>
              <a:rPr lang="en-DE" altLang="de-DE" sz="1400" dirty="0"/>
              <a:t>	</a:t>
            </a:r>
            <a:r>
              <a:rPr lang="de-DE" altLang="de-DE" sz="1400" dirty="0"/>
              <a:t>– </a:t>
            </a:r>
            <a:r>
              <a:rPr lang="de-DE" altLang="de-DE" sz="1400" dirty="0" err="1"/>
              <a:t>some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version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Darcy‘s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experiment</a:t>
            </a:r>
            <a:r>
              <a:rPr lang="de-DE" altLang="de-DE" sz="1400" dirty="0"/>
              <a:t> (“</a:t>
            </a:r>
            <a:r>
              <a:rPr lang="de-DE" altLang="de-DE" sz="1400" dirty="0" err="1"/>
              <a:t>direct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method</a:t>
            </a:r>
            <a:r>
              <a:rPr lang="de-DE" altLang="de-DE" sz="1400" dirty="0"/>
              <a:t>“).</a:t>
            </a:r>
            <a:endParaRPr lang="en-DE" altLang="de-DE" sz="1400" dirty="0"/>
          </a:p>
          <a:p>
            <a:pPr eaLnBrk="1" hangingPunct="1"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Field </a:t>
            </a:r>
            <a:r>
              <a:rPr lang="de-DE" altLang="de-DE" sz="1400" dirty="0" err="1"/>
              <a:t>methods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include</a:t>
            </a:r>
            <a:r>
              <a:rPr lang="de-DE" altLang="de-DE" sz="1400" dirty="0"/>
              <a:t> pump </a:t>
            </a:r>
            <a:r>
              <a:rPr lang="de-DE" altLang="de-DE" sz="1400" dirty="0" err="1"/>
              <a:t>tests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which</a:t>
            </a:r>
            <a:r>
              <a:rPr lang="de-DE" altLang="de-DE" sz="1400" dirty="0"/>
              <a:t> will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covered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later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this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semester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Advantages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laboratory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methods</a:t>
            </a:r>
            <a:r>
              <a:rPr lang="de-DE" altLang="de-DE" sz="1400" dirty="0"/>
              <a:t>:                                                      </a:t>
            </a:r>
            <a:r>
              <a:rPr lang="de-DE" altLang="de-DE" sz="1400" dirty="0" err="1"/>
              <a:t>controlled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conditions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small</a:t>
            </a:r>
            <a:r>
              <a:rPr lang="de-DE" altLang="de-DE" sz="1400" dirty="0"/>
              <a:t> sample </a:t>
            </a:r>
            <a:r>
              <a:rPr lang="de-DE" altLang="de-DE" sz="1400" dirty="0" err="1"/>
              <a:t>size</a:t>
            </a:r>
            <a:r>
              <a:rPr lang="de-DE" altLang="de-DE" sz="1400" dirty="0"/>
              <a:t> (easy </a:t>
            </a:r>
            <a:r>
              <a:rPr lang="de-DE" altLang="de-DE" sz="1400" dirty="0" err="1"/>
              <a:t>handling</a:t>
            </a:r>
            <a:r>
              <a:rPr lang="de-DE" altLang="de-DE" sz="1400" dirty="0"/>
              <a:t>), </a:t>
            </a:r>
            <a:r>
              <a:rPr lang="de-DE" altLang="de-DE" sz="1400" dirty="0" err="1"/>
              <a:t>lower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costs</a:t>
            </a:r>
            <a:r>
              <a:rPr lang="de-DE" altLang="de-DE" sz="1400" dirty="0"/>
              <a:t>, larger </a:t>
            </a:r>
            <a:r>
              <a:rPr lang="de-DE" altLang="de-DE" sz="1400" dirty="0" err="1"/>
              <a:t>number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experiments</a:t>
            </a:r>
            <a:endParaRPr lang="en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Disadvantages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laboratory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methods</a:t>
            </a:r>
            <a:r>
              <a:rPr lang="de-DE" altLang="de-DE" sz="1400" dirty="0"/>
              <a:t>:                                                </a:t>
            </a:r>
            <a:r>
              <a:rPr lang="de-DE" altLang="de-DE" sz="1400" dirty="0" err="1"/>
              <a:t>disturbed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samples</a:t>
            </a:r>
            <a:r>
              <a:rPr lang="de-DE" altLang="de-DE" sz="1400" dirty="0"/>
              <a:t>, additional </a:t>
            </a:r>
            <a:r>
              <a:rPr lang="de-DE" altLang="de-DE" sz="1400" dirty="0" err="1"/>
              <a:t>pathways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walls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small</a:t>
            </a:r>
            <a:r>
              <a:rPr lang="de-DE" altLang="de-DE" sz="1400" dirty="0"/>
              <a:t> sample </a:t>
            </a:r>
            <a:r>
              <a:rPr lang="de-DE" altLang="de-DE" sz="1400" dirty="0" err="1"/>
              <a:t>size</a:t>
            </a:r>
            <a:r>
              <a:rPr lang="de-DE" altLang="de-DE" sz="1400" dirty="0"/>
              <a:t> (</a:t>
            </a:r>
            <a:r>
              <a:rPr lang="de-DE" altLang="de-DE" sz="1400" dirty="0" err="1"/>
              <a:t>randomly</a:t>
            </a:r>
            <a:r>
              <a:rPr lang="de-DE" altLang="de-DE" sz="1400" dirty="0"/>
              <a:t> high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low</a:t>
            </a:r>
            <a:r>
              <a:rPr lang="de-DE" altLang="de-DE" sz="1400" dirty="0"/>
              <a:t> </a:t>
            </a:r>
            <a:r>
              <a:rPr lang="de-DE" altLang="de-DE" sz="1400" i="1" dirty="0"/>
              <a:t>K</a:t>
            </a:r>
            <a:r>
              <a:rPr lang="de-DE" altLang="de-DE" sz="1400" dirty="0"/>
              <a:t>), </a:t>
            </a:r>
            <a:r>
              <a:rPr lang="de-DE" altLang="de-DE" sz="1400" dirty="0" err="1"/>
              <a:t>flushing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fine</a:t>
            </a:r>
            <a:r>
              <a:rPr lang="de-DE" altLang="de-DE" sz="1400" dirty="0"/>
              <a:t> material</a:t>
            </a:r>
            <a:endParaRPr lang="en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Field </a:t>
            </a:r>
            <a:r>
              <a:rPr lang="de-DE" altLang="de-DE" sz="1400" dirty="0" err="1"/>
              <a:t>experiments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</a:t>
            </a:r>
            <a:r>
              <a:rPr lang="de-DE" altLang="de-DE" sz="1400" dirty="0"/>
              <a:t> </a:t>
            </a:r>
            <a:r>
              <a:rPr lang="en-DE" altLang="de-DE" sz="1400" dirty="0"/>
              <a:t>more </a:t>
            </a:r>
            <a:r>
              <a:rPr lang="de-DE" altLang="de-DE" sz="1400" dirty="0" err="1"/>
              <a:t>complicated</a:t>
            </a:r>
            <a:r>
              <a:rPr lang="de-DE" altLang="de-DE" sz="1400" dirty="0"/>
              <a:t> and expensive </a:t>
            </a:r>
            <a:r>
              <a:rPr lang="de-DE" altLang="de-DE" sz="1400" dirty="0" err="1"/>
              <a:t>than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laboratory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tests</a:t>
            </a:r>
            <a:r>
              <a:rPr lang="de-DE" altLang="de-DE" sz="1400" dirty="0"/>
              <a:t>. </a:t>
            </a:r>
            <a:r>
              <a:rPr lang="de-DE" altLang="de-DE" sz="1400" dirty="0" err="1"/>
              <a:t>Resulting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conductivities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represent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averages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over</a:t>
            </a:r>
            <a:r>
              <a:rPr lang="de-DE" altLang="de-DE" sz="1400" dirty="0"/>
              <a:t> an </a:t>
            </a:r>
            <a:r>
              <a:rPr lang="de-DE" altLang="de-DE" sz="1400" dirty="0" err="1"/>
              <a:t>aquifer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volume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which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covered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experiment</a:t>
            </a:r>
            <a:r>
              <a:rPr lang="de-DE" altLang="de-DE" sz="1400" dirty="0"/>
              <a:t>. The </a:t>
            </a:r>
            <a:r>
              <a:rPr lang="de-DE" altLang="de-DE" sz="1400" dirty="0" err="1"/>
              <a:t>size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volume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depends</a:t>
            </a:r>
            <a:r>
              <a:rPr lang="de-DE" altLang="de-DE" sz="1400" dirty="0"/>
              <a:t> on </a:t>
            </a:r>
            <a:r>
              <a:rPr lang="de-DE" altLang="de-DE" sz="1400" dirty="0" err="1"/>
              <a:t>subsurface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properties</a:t>
            </a:r>
            <a:r>
              <a:rPr lang="de-DE" altLang="de-DE" sz="1400" dirty="0"/>
              <a:t> and on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experimental </a:t>
            </a:r>
            <a:r>
              <a:rPr lang="de-DE" altLang="de-DE" sz="1400" dirty="0" err="1"/>
              <a:t>method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used</a:t>
            </a:r>
            <a:r>
              <a:rPr lang="de-DE" altLang="de-DE" sz="1400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1B07207-E2EF-4DE6-A25D-0284164FF3CA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193800"/>
            <a:ext cx="7927975" cy="384175"/>
          </a:xfrm>
        </p:spPr>
        <p:txBody>
          <a:bodyPr/>
          <a:lstStyle/>
          <a:p>
            <a:pPr marL="0" indent="0" eaLnBrk="1" hangingPunct="1"/>
            <a:r>
              <a:rPr lang="de-DE" altLang="de-DE" sz="1800">
                <a:solidFill>
                  <a:srgbClr val="0B2A51"/>
                </a:solidFill>
              </a:rPr>
              <a:t>Estimating Hydraulic Conductivity from Sieve Analysis Data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5600C982-B8F9-46F2-8CE9-3AB8C4A4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84338"/>
            <a:ext cx="7921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GB" altLang="de-DE" sz="1400"/>
          </a:p>
        </p:txBody>
      </p:sp>
      <p:sp>
        <p:nvSpPr>
          <p:cNvPr id="402436" name="Text Box 4">
            <a:extLst>
              <a:ext uri="{FF2B5EF4-FFF2-40B4-BE49-F238E27FC236}">
                <a16:creationId xmlns:a16="http://schemas.microsoft.com/office/drawing/2014/main" id="{54013139-70EE-499B-8E01-FD17CAEF4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95438"/>
            <a:ext cx="80645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r>
              <a:rPr lang="de-DE" altLang="de-DE" sz="1400" dirty="0" err="1"/>
              <a:t>Sieve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analysis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data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can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evaluated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estimate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unconsolidated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media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r>
              <a:rPr lang="de-DE" altLang="de-DE" sz="1400" dirty="0" err="1"/>
              <a:t>There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several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empirical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methods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simplest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one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dates</a:t>
            </a:r>
            <a:r>
              <a:rPr lang="de-DE" altLang="de-DE" sz="1400" dirty="0"/>
              <a:t> back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Hazen</a:t>
            </a:r>
            <a:r>
              <a:rPr lang="de-DE" altLang="de-DE" sz="1400" dirty="0"/>
              <a:t> (1892):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D2078F36-50D0-4AB2-8F55-0C86905D2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402439" name="Text Box 7">
            <a:extLst>
              <a:ext uri="{FF2B5EF4-FFF2-40B4-BE49-F238E27FC236}">
                <a16:creationId xmlns:a16="http://schemas.microsoft.com/office/drawing/2014/main" id="{CA9C29B9-983E-4502-87A3-E160A76DD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18" y="3059059"/>
            <a:ext cx="7997825" cy="24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sz="1400" dirty="0"/>
              <a:t>	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                                                                                                                   </a:t>
            </a:r>
            <a:r>
              <a:rPr lang="de-DE" altLang="de-DE" sz="1400" i="1" dirty="0"/>
              <a:t>K</a:t>
            </a:r>
            <a:r>
              <a:rPr lang="de-DE" altLang="de-DE" sz="1400" dirty="0"/>
              <a:t> =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(m/s)                                                                   </a:t>
            </a:r>
            <a:r>
              <a:rPr lang="de-DE" altLang="de-DE" sz="1400" i="1" dirty="0"/>
              <a:t>d</a:t>
            </a:r>
            <a:r>
              <a:rPr lang="de-DE" altLang="de-DE" sz="1400" baseline="-25000" dirty="0"/>
              <a:t>10</a:t>
            </a:r>
            <a:r>
              <a:rPr lang="de-DE" altLang="de-DE" sz="1400" dirty="0"/>
              <a:t> = </a:t>
            </a:r>
            <a:r>
              <a:rPr lang="de-DE" altLang="de-DE" sz="1400" dirty="0" err="1"/>
              <a:t>grain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diameter</a:t>
            </a:r>
            <a:r>
              <a:rPr lang="de-DE" altLang="de-DE" sz="1400" dirty="0"/>
              <a:t> (mm) </a:t>
            </a:r>
            <a:r>
              <a:rPr lang="de-DE" altLang="de-DE" sz="1400" dirty="0" err="1"/>
              <a:t>corresp</a:t>
            </a:r>
            <a:r>
              <a:rPr lang="de-DE" altLang="de-DE" sz="1400" dirty="0"/>
              <a:t>.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10%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cumulative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mass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fraction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r>
              <a:rPr lang="de-DE" altLang="de-DE" sz="1400" dirty="0">
                <a:solidFill>
                  <a:srgbClr val="FF0000"/>
                </a:solidFill>
              </a:rPr>
              <a:t>NOTE:</a:t>
            </a:r>
            <a:r>
              <a:rPr lang="de-DE" altLang="de-DE" sz="1400" dirty="0"/>
              <a:t>     </a:t>
            </a:r>
            <a:endParaRPr lang="en-DE" altLang="de-DE" sz="1400" dirty="0"/>
          </a:p>
          <a:p>
            <a:pPr algn="just"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r>
              <a:rPr lang="de-DE" altLang="de-DE" sz="1400" dirty="0" err="1"/>
              <a:t>Hazen‘s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equation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only</a:t>
            </a:r>
            <a:r>
              <a:rPr lang="de-DE" altLang="de-DE" sz="1400" dirty="0"/>
              <a:t> valid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u="sng" dirty="0" err="1"/>
              <a:t>indicated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units</a:t>
            </a:r>
            <a:r>
              <a:rPr lang="de-DE" altLang="de-DE" sz="1400" dirty="0"/>
              <a:t>. </a:t>
            </a:r>
            <a:r>
              <a:rPr lang="de-DE" altLang="de-DE" sz="1400" dirty="0" err="1"/>
              <a:t>Conversion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units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may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necessary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before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using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formula</a:t>
            </a:r>
            <a:r>
              <a:rPr lang="de-DE" altLang="de-DE" sz="1400" dirty="0"/>
              <a:t>. </a:t>
            </a:r>
            <a:endParaRPr lang="en-DE" altLang="de-DE" sz="1400" dirty="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Char char="•"/>
            </a:pPr>
            <a:r>
              <a:rPr lang="de-DE" altLang="de-DE" sz="1400" dirty="0"/>
              <a:t>In an </a:t>
            </a:r>
            <a:r>
              <a:rPr lang="de-DE" altLang="de-DE" sz="1400" dirty="0" err="1"/>
              <a:t>extended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version</a:t>
            </a:r>
            <a:r>
              <a:rPr lang="de-DE" altLang="de-DE" sz="1400" dirty="0"/>
              <a:t> (</a:t>
            </a:r>
            <a:r>
              <a:rPr lang="de-DE" altLang="de-DE" sz="1400" dirty="0" err="1"/>
              <a:t>see</a:t>
            </a:r>
            <a:r>
              <a:rPr lang="de-DE" altLang="de-DE" sz="1400" dirty="0"/>
              <a:t> Excel </a:t>
            </a:r>
            <a:r>
              <a:rPr lang="de-DE" altLang="de-DE" sz="1400" dirty="0" err="1"/>
              <a:t>sheet</a:t>
            </a:r>
            <a:r>
              <a:rPr lang="de-DE" altLang="de-DE" sz="1400" dirty="0"/>
              <a:t>/JUPYTER </a:t>
            </a:r>
            <a:r>
              <a:rPr lang="de-DE" altLang="de-DE" sz="1400" dirty="0" err="1"/>
              <a:t>notebook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entitled</a:t>
            </a:r>
            <a:r>
              <a:rPr lang="de-DE" altLang="de-DE" sz="1400" dirty="0"/>
              <a:t> “</a:t>
            </a:r>
            <a:r>
              <a:rPr lang="de-DE" altLang="de-DE" sz="1400" dirty="0" err="1"/>
              <a:t>sieve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analysis</a:t>
            </a:r>
            <a:r>
              <a:rPr lang="de-DE" altLang="de-DE" sz="1400" dirty="0"/>
              <a:t>“)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effect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temperature</a:t>
            </a:r>
            <a:r>
              <a:rPr lang="de-DE" altLang="de-DE" sz="1400" dirty="0"/>
              <a:t> </a:t>
            </a:r>
            <a:r>
              <a:rPr lang="de-DE" altLang="de-DE" sz="1400" i="1" dirty="0">
                <a:sym typeface="Symbol" panose="05050102010706020507" pitchFamily="18" charset="2"/>
              </a:rPr>
              <a:t></a:t>
            </a:r>
            <a:r>
              <a:rPr lang="de-DE" altLang="de-DE" sz="1400" dirty="0">
                <a:sym typeface="Symbol" panose="05050102010706020507" pitchFamily="18" charset="2"/>
              </a:rPr>
              <a:t> </a:t>
            </a:r>
            <a:r>
              <a:rPr lang="en-DE" altLang="de-DE" sz="1400" dirty="0">
                <a:sym typeface="Symbol" panose="05050102010706020507" pitchFamily="18" charset="2"/>
              </a:rPr>
              <a:t> </a:t>
            </a:r>
            <a:r>
              <a:rPr lang="de-DE" altLang="de-DE" sz="1400" dirty="0" err="1">
                <a:sym typeface="Symbol" panose="05050102010706020507" pitchFamily="18" charset="2"/>
              </a:rPr>
              <a:t>is</a:t>
            </a:r>
            <a:r>
              <a:rPr lang="de-DE" altLang="de-DE" sz="1400" dirty="0">
                <a:sym typeface="Symbol" panose="05050102010706020507" pitchFamily="18" charset="2"/>
              </a:rPr>
              <a:t> </a:t>
            </a:r>
            <a:r>
              <a:rPr lang="de-DE" altLang="de-DE" sz="1400" dirty="0" err="1">
                <a:sym typeface="Symbol" panose="05050102010706020507" pitchFamily="18" charset="2"/>
              </a:rPr>
              <a:t>considered</a:t>
            </a:r>
            <a:r>
              <a:rPr lang="de-DE" altLang="de-DE" sz="1400" dirty="0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402441" name="Text Box 9">
            <a:extLst>
              <a:ext uri="{FF2B5EF4-FFF2-40B4-BE49-F238E27FC236}">
                <a16:creationId xmlns:a16="http://schemas.microsoft.com/office/drawing/2014/main" id="{57C8776E-EC95-443C-8AA7-4904AA5D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929461"/>
            <a:ext cx="799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de-DE" altLang="de-DE" sz="1400" dirty="0"/>
              <a:t>	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                                                                                                                    </a:t>
            </a:r>
            <a:r>
              <a:rPr lang="de-DE" altLang="de-DE" sz="1400" i="1" dirty="0">
                <a:sym typeface="Symbol" panose="05050102010706020507" pitchFamily="18" charset="2"/>
              </a:rPr>
              <a:t></a:t>
            </a:r>
            <a:r>
              <a:rPr lang="de-DE" altLang="de-DE" sz="1400" i="1" dirty="0"/>
              <a:t> </a:t>
            </a:r>
            <a:r>
              <a:rPr lang="de-DE" altLang="de-DE" sz="1400" dirty="0"/>
              <a:t>= </a:t>
            </a:r>
            <a:r>
              <a:rPr lang="de-DE" altLang="de-DE" sz="1400" dirty="0" err="1"/>
              <a:t>temperature</a:t>
            </a:r>
            <a:r>
              <a:rPr lang="de-DE" altLang="de-DE" sz="1400" dirty="0"/>
              <a:t> (°C)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3BEE31-3A04-4588-B60B-95938ECE5161}"/>
                  </a:ext>
                </a:extLst>
              </p:cNvPr>
              <p:cNvSpPr txBox="1"/>
              <p:nvPr/>
            </p:nvSpPr>
            <p:spPr>
              <a:xfrm>
                <a:off x="6084940" y="2628773"/>
                <a:ext cx="1861022" cy="2961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DE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DE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DE" sz="1800" b="1" i="1" smtClean="0">
                          <a:latin typeface="Cambria Math" panose="02040503050406030204" pitchFamily="18" charset="0"/>
                        </a:rPr>
                        <m:t>𝟎𝟏𝟏𝟔</m:t>
                      </m:r>
                      <m:r>
                        <a:rPr lang="en-DE" sz="18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DE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E" sz="1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DE" sz="18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DE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3BEE31-3A04-4588-B60B-95938ECE5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40" y="2628773"/>
                <a:ext cx="1861022" cy="296171"/>
              </a:xfrm>
              <a:prstGeom prst="rect">
                <a:avLst/>
              </a:prstGeom>
              <a:blipFill>
                <a:blip r:embed="rId3"/>
                <a:stretch>
                  <a:fillRect l="-1639" r="-656" b="-183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9B7D8-CB9B-4C89-8DAD-A662889D565E}"/>
                  </a:ext>
                </a:extLst>
              </p:cNvPr>
              <p:cNvSpPr txBox="1"/>
              <p:nvPr/>
            </p:nvSpPr>
            <p:spPr>
              <a:xfrm>
                <a:off x="2051720" y="5548143"/>
                <a:ext cx="4139018" cy="3291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𝟎𝟏𝟏𝟔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DE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E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DE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  <m:sup>
                          <m:r>
                            <a:rPr lang="en-DE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⋅( 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𝟎𝟑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DE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9B7D8-CB9B-4C89-8DAD-A662889D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548143"/>
                <a:ext cx="4139018" cy="329129"/>
              </a:xfrm>
              <a:prstGeom prst="rect">
                <a:avLst/>
              </a:prstGeom>
              <a:blipFill>
                <a:blip r:embed="rId4"/>
                <a:stretch>
                  <a:fillRect l="-736" r="-1325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build="p"/>
      <p:bldP spid="402439" grpId="0" build="p"/>
      <p:bldP spid="402441" grpId="0" build="p"/>
      <p:bldP spid="2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39BD5DB-8454-4779-8994-2362AD6B3D8F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71550" y="1196975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1800">
                <a:solidFill>
                  <a:srgbClr val="0B2A51"/>
                </a:solidFill>
              </a:rPr>
              <a:t>Permeameter</a:t>
            </a:r>
          </a:p>
        </p:txBody>
      </p:sp>
      <p:sp>
        <p:nvSpPr>
          <p:cNvPr id="414723" name="Text Box 3">
            <a:extLst>
              <a:ext uri="{FF2B5EF4-FFF2-40B4-BE49-F238E27FC236}">
                <a16:creationId xmlns:a16="http://schemas.microsoft.com/office/drawing/2014/main" id="{41DAE7E2-2994-431F-A436-7A032E198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39875"/>
            <a:ext cx="4886325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u="sng" dirty="0" err="1"/>
              <a:t>Permeameter</a:t>
            </a:r>
            <a:r>
              <a:rPr lang="de-DE" altLang="de-DE" sz="1400" dirty="0"/>
              <a:t> = </a:t>
            </a:r>
            <a:r>
              <a:rPr lang="de-DE" altLang="de-DE" sz="1400" dirty="0" err="1"/>
              <a:t>instrument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determine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design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permeameters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based</a:t>
            </a:r>
            <a:r>
              <a:rPr lang="de-DE" altLang="de-DE" sz="1400" dirty="0"/>
              <a:t> on </a:t>
            </a:r>
            <a:r>
              <a:rPr lang="de-DE" altLang="de-DE" sz="1400" dirty="0" err="1"/>
              <a:t>Darcy‘s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experiment</a:t>
            </a:r>
            <a:r>
              <a:rPr lang="de-DE" altLang="de-DE" sz="1400" dirty="0"/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Permeameters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used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determine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hy-draulic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conductivities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soil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samples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laboratory</a:t>
            </a:r>
            <a:r>
              <a:rPr lang="de-DE" altLang="de-DE" sz="1400" dirty="0"/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u="sng" dirty="0" err="1"/>
              <a:t>Two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types</a:t>
            </a:r>
            <a:r>
              <a:rPr lang="de-DE" altLang="de-DE" sz="1400" u="sng" dirty="0"/>
              <a:t>:                                                                                                       </a:t>
            </a:r>
            <a:r>
              <a:rPr lang="de-DE" altLang="de-DE" sz="1400" dirty="0"/>
              <a:t>– </a:t>
            </a:r>
            <a:r>
              <a:rPr lang="de-DE" altLang="de-DE" sz="1400" dirty="0" err="1"/>
              <a:t>constant-head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permeameter</a:t>
            </a:r>
            <a:r>
              <a:rPr lang="de-DE" altLang="de-DE" sz="1400" dirty="0"/>
              <a:t>                                                                           – </a:t>
            </a:r>
            <a:r>
              <a:rPr lang="de-DE" altLang="de-DE" sz="1400" dirty="0" err="1"/>
              <a:t>falling-head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permeameter</a:t>
            </a:r>
            <a:endParaRPr lang="de-DE" altLang="de-DE" sz="1400" dirty="0"/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A1E0CE62-E0C5-4DA6-844F-9B93EEBCF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268413"/>
            <a:ext cx="33337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DD404778-62ED-4B06-A809-3C3078F6A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3962400"/>
            <a:ext cx="7734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u="sng" dirty="0"/>
              <a:t>Constant-</a:t>
            </a:r>
            <a:r>
              <a:rPr lang="de-DE" altLang="de-DE" sz="1400" u="sng" dirty="0" err="1"/>
              <a:t>head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permeameter</a:t>
            </a:r>
            <a:r>
              <a:rPr lang="de-DE" altLang="de-DE" sz="1400" u="sng" dirty="0"/>
              <a:t>:                                                                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heads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inflow</a:t>
            </a:r>
            <a:r>
              <a:rPr lang="de-DE" altLang="de-DE" sz="1400" dirty="0"/>
              <a:t> and </a:t>
            </a:r>
            <a:r>
              <a:rPr lang="de-DE" altLang="de-DE" sz="1400" dirty="0" err="1"/>
              <a:t>outflow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Darcy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constant</a:t>
            </a:r>
            <a:r>
              <a:rPr lang="de-DE" altLang="de-DE" sz="1400" dirty="0"/>
              <a:t> in time. As a </a:t>
            </a:r>
            <a:r>
              <a:rPr lang="de-DE" altLang="de-DE" sz="1400" dirty="0" err="1"/>
              <a:t>consequence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discharge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not </a:t>
            </a:r>
            <a:r>
              <a:rPr lang="de-DE" altLang="de-DE" sz="1400" dirty="0" err="1"/>
              <a:t>changing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time.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u="sng" dirty="0" err="1"/>
              <a:t>Falling-head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permeameter</a:t>
            </a:r>
            <a:r>
              <a:rPr lang="de-DE" altLang="de-DE" sz="1400" u="sng" dirty="0"/>
              <a:t>: </a:t>
            </a:r>
            <a:r>
              <a:rPr lang="de-DE" altLang="de-DE" sz="1400" dirty="0"/>
              <a:t>                                                                        The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outflow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Darcy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not </a:t>
            </a:r>
            <a:r>
              <a:rPr lang="de-DE" altLang="de-DE" sz="1400" dirty="0" err="1"/>
              <a:t>changing</a:t>
            </a:r>
            <a:r>
              <a:rPr lang="de-DE" altLang="de-DE" sz="1400" dirty="0"/>
              <a:t>, but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decreasing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time. As a </a:t>
            </a:r>
            <a:r>
              <a:rPr lang="de-DE" altLang="de-DE" sz="1400" dirty="0" err="1"/>
              <a:t>result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discharge</a:t>
            </a:r>
            <a:r>
              <a:rPr lang="de-DE" altLang="de-DE" sz="1400" dirty="0"/>
              <a:t> also </a:t>
            </a:r>
            <a:r>
              <a:rPr lang="de-DE" altLang="de-DE" sz="1400" dirty="0" err="1"/>
              <a:t>decreases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time.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Larger experimental time </a:t>
            </a:r>
            <a:r>
              <a:rPr lang="de-DE" altLang="de-DE" sz="1400" dirty="0" err="1"/>
              <a:t>periods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needed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falling-head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permeameter</a:t>
            </a:r>
            <a:r>
              <a:rPr lang="de-DE" altLang="de-DE" sz="1400" dirty="0"/>
              <a:t>, in </a:t>
            </a:r>
            <a:r>
              <a:rPr lang="de-DE" altLang="de-DE" sz="1400" dirty="0" err="1"/>
              <a:t>particular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low</a:t>
            </a:r>
            <a:r>
              <a:rPr lang="de-DE" altLang="de-DE" sz="1400" dirty="0"/>
              <a:t>. On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other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hand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no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measurement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discharge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water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volume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required</a:t>
            </a:r>
            <a:r>
              <a:rPr lang="de-DE" altLang="de-DE" sz="1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13" name="Text Box 85">
            <a:extLst>
              <a:ext uri="{FF2B5EF4-FFF2-40B4-BE49-F238E27FC236}">
                <a16:creationId xmlns:a16="http://schemas.microsoft.com/office/drawing/2014/main" id="{DFD9D082-3583-44B8-9764-D004A7452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3281363"/>
            <a:ext cx="1060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93474F3-661C-498F-9F0C-6A8740AF9B5E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71550" y="1196975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1800">
                <a:solidFill>
                  <a:srgbClr val="0B2A51"/>
                </a:solidFill>
              </a:rPr>
              <a:t>Constant-Head Permeameter</a:t>
            </a:r>
          </a:p>
        </p:txBody>
      </p:sp>
      <p:sp>
        <p:nvSpPr>
          <p:cNvPr id="406531" name="Text Box 3">
            <a:extLst>
              <a:ext uri="{FF2B5EF4-FFF2-40B4-BE49-F238E27FC236}">
                <a16:creationId xmlns:a16="http://schemas.microsoft.com/office/drawing/2014/main" id="{36D2F260-1187-4F95-B35A-9ECFA2D1C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619500"/>
            <a:ext cx="37814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2300" indent="-6223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/>
              <a:t>Q</a:t>
            </a:r>
            <a:r>
              <a:rPr lang="de-DE" altLang="de-DE" sz="1400"/>
              <a:t> =	discharge [L³/T]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/>
              <a:t>L</a:t>
            </a:r>
            <a:r>
              <a:rPr lang="de-DE" altLang="de-DE" sz="1400"/>
              <a:t> =	length of sample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/>
              <a:t>A</a:t>
            </a:r>
            <a:r>
              <a:rPr lang="de-DE" altLang="de-DE" sz="1400"/>
              <a:t> =	cross-sectional area of sample [L²]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/>
              <a:t>h</a:t>
            </a:r>
            <a:r>
              <a:rPr lang="de-DE" altLang="de-DE" sz="1400" i="1" baseline="-25000"/>
              <a:t>in</a:t>
            </a:r>
            <a:r>
              <a:rPr lang="de-DE" altLang="de-DE" sz="1400"/>
              <a:t> =	hydraulic head at column inlet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/>
              <a:t>h</a:t>
            </a:r>
            <a:r>
              <a:rPr lang="de-DE" altLang="de-DE" sz="1400" i="1" baseline="-25000"/>
              <a:t>out</a:t>
            </a:r>
            <a:r>
              <a:rPr lang="de-DE" altLang="de-DE" sz="1400"/>
              <a:t> = hydraulic head at column outlet [L]</a:t>
            </a:r>
          </a:p>
        </p:txBody>
      </p:sp>
      <p:sp>
        <p:nvSpPr>
          <p:cNvPr id="47109" name="Freeform 53">
            <a:extLst>
              <a:ext uri="{FF2B5EF4-FFF2-40B4-BE49-F238E27FC236}">
                <a16:creationId xmlns:a16="http://schemas.microsoft.com/office/drawing/2014/main" id="{45E693D1-8B06-4582-BDDD-83AFB8692E97}"/>
              </a:ext>
            </a:extLst>
          </p:cNvPr>
          <p:cNvSpPr>
            <a:spLocks/>
          </p:cNvSpPr>
          <p:nvPr/>
        </p:nvSpPr>
        <p:spPr bwMode="auto">
          <a:xfrm>
            <a:off x="960438" y="3313113"/>
            <a:ext cx="36512" cy="42862"/>
          </a:xfrm>
          <a:custGeom>
            <a:avLst/>
            <a:gdLst>
              <a:gd name="T0" fmla="*/ 0 w 58"/>
              <a:gd name="T1" fmla="*/ 0 h 67"/>
              <a:gd name="T2" fmla="*/ 2147483646 w 58"/>
              <a:gd name="T3" fmla="*/ 2147483646 h 67"/>
              <a:gd name="T4" fmla="*/ 2147483646 w 58"/>
              <a:gd name="T5" fmla="*/ 0 h 67"/>
              <a:gd name="T6" fmla="*/ 0 w 58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58"/>
              <a:gd name="T13" fmla="*/ 0 h 67"/>
              <a:gd name="T14" fmla="*/ 58 w 58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" h="67">
                <a:moveTo>
                  <a:pt x="0" y="0"/>
                </a:moveTo>
                <a:lnTo>
                  <a:pt x="27" y="67"/>
                </a:lnTo>
                <a:lnTo>
                  <a:pt x="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0" name="Group 80">
            <a:extLst>
              <a:ext uri="{FF2B5EF4-FFF2-40B4-BE49-F238E27FC236}">
                <a16:creationId xmlns:a16="http://schemas.microsoft.com/office/drawing/2014/main" id="{D3B2B4BB-E01D-44ED-8127-156338DED8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1550" y="1700213"/>
            <a:ext cx="3611563" cy="4537075"/>
            <a:chOff x="581" y="1389"/>
            <a:chExt cx="1562" cy="1962"/>
          </a:xfrm>
        </p:grpSpPr>
        <p:sp>
          <p:nvSpPr>
            <p:cNvPr id="47116" name="Rectangle 7">
              <a:extLst>
                <a:ext uri="{FF2B5EF4-FFF2-40B4-BE49-F238E27FC236}">
                  <a16:creationId xmlns:a16="http://schemas.microsoft.com/office/drawing/2014/main" id="{7492DD67-4301-447C-BBC3-A40E500A83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3101"/>
              <a:ext cx="754" cy="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17" name="Rectangle 8">
              <a:extLst>
                <a:ext uri="{FF2B5EF4-FFF2-40B4-BE49-F238E27FC236}">
                  <a16:creationId xmlns:a16="http://schemas.microsoft.com/office/drawing/2014/main" id="{1E8F9492-058C-4409-B236-D7E9928E4F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3101"/>
              <a:ext cx="754" cy="97"/>
            </a:xfrm>
            <a:prstGeom prst="rect">
              <a:avLst/>
            </a:prstGeom>
            <a:noFill/>
            <a:ln w="190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18" name="Freeform 9">
              <a:extLst>
                <a:ext uri="{FF2B5EF4-FFF2-40B4-BE49-F238E27FC236}">
                  <a16:creationId xmlns:a16="http://schemas.microsoft.com/office/drawing/2014/main" id="{9774E44B-40C7-435E-872C-7AB5EC6284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9" y="1418"/>
              <a:ext cx="1436" cy="1683"/>
            </a:xfrm>
            <a:custGeom>
              <a:avLst/>
              <a:gdLst>
                <a:gd name="T0" fmla="*/ 0 w 3590"/>
                <a:gd name="T1" fmla="*/ 0 h 4207"/>
                <a:gd name="T2" fmla="*/ 0 w 3590"/>
                <a:gd name="T3" fmla="*/ 0 h 4207"/>
                <a:gd name="T4" fmla="*/ 0 w 3590"/>
                <a:gd name="T5" fmla="*/ 0 h 4207"/>
                <a:gd name="T6" fmla="*/ 0 w 3590"/>
                <a:gd name="T7" fmla="*/ 0 h 4207"/>
                <a:gd name="T8" fmla="*/ 0 w 3590"/>
                <a:gd name="T9" fmla="*/ 0 h 4207"/>
                <a:gd name="T10" fmla="*/ 0 w 3590"/>
                <a:gd name="T11" fmla="*/ 0 h 4207"/>
                <a:gd name="T12" fmla="*/ 0 w 3590"/>
                <a:gd name="T13" fmla="*/ 0 h 4207"/>
                <a:gd name="T14" fmla="*/ 0 w 3590"/>
                <a:gd name="T15" fmla="*/ 0 h 4207"/>
                <a:gd name="T16" fmla="*/ 0 w 3590"/>
                <a:gd name="T17" fmla="*/ 0 h 4207"/>
                <a:gd name="T18" fmla="*/ 0 w 3590"/>
                <a:gd name="T19" fmla="*/ 0 h 4207"/>
                <a:gd name="T20" fmla="*/ 0 w 3590"/>
                <a:gd name="T21" fmla="*/ 0 h 4207"/>
                <a:gd name="T22" fmla="*/ 0 w 3590"/>
                <a:gd name="T23" fmla="*/ 0 h 4207"/>
                <a:gd name="T24" fmla="*/ 0 w 3590"/>
                <a:gd name="T25" fmla="*/ 0 h 4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90"/>
                <a:gd name="T40" fmla="*/ 0 h 4207"/>
                <a:gd name="T41" fmla="*/ 3590 w 3590"/>
                <a:gd name="T42" fmla="*/ 4207 h 4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90" h="4207">
                  <a:moveTo>
                    <a:pt x="0" y="927"/>
                  </a:moveTo>
                  <a:lnTo>
                    <a:pt x="1004" y="927"/>
                  </a:lnTo>
                  <a:lnTo>
                    <a:pt x="1004" y="665"/>
                  </a:lnTo>
                  <a:lnTo>
                    <a:pt x="1945" y="665"/>
                  </a:lnTo>
                  <a:lnTo>
                    <a:pt x="1945" y="4207"/>
                  </a:lnTo>
                  <a:lnTo>
                    <a:pt x="2416" y="4207"/>
                  </a:lnTo>
                  <a:lnTo>
                    <a:pt x="2886" y="4207"/>
                  </a:lnTo>
                  <a:lnTo>
                    <a:pt x="2886" y="784"/>
                  </a:lnTo>
                  <a:lnTo>
                    <a:pt x="2243" y="784"/>
                  </a:lnTo>
                  <a:lnTo>
                    <a:pt x="2243" y="0"/>
                  </a:lnTo>
                  <a:lnTo>
                    <a:pt x="3378" y="0"/>
                  </a:lnTo>
                  <a:lnTo>
                    <a:pt x="3378" y="262"/>
                  </a:lnTo>
                  <a:lnTo>
                    <a:pt x="3590" y="262"/>
                  </a:lnTo>
                </a:path>
              </a:pathLst>
            </a:cu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Freeform 10">
              <a:extLst>
                <a:ext uri="{FF2B5EF4-FFF2-40B4-BE49-F238E27FC236}">
                  <a16:creationId xmlns:a16="http://schemas.microsoft.com/office/drawing/2014/main" id="{2B7CFF85-7EDE-443B-A845-7DC6D4D338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9" y="1608"/>
              <a:ext cx="1444" cy="1740"/>
            </a:xfrm>
            <a:custGeom>
              <a:avLst/>
              <a:gdLst>
                <a:gd name="T0" fmla="*/ 0 w 3611"/>
                <a:gd name="T1" fmla="*/ 0 h 4350"/>
                <a:gd name="T2" fmla="*/ 0 w 3611"/>
                <a:gd name="T3" fmla="*/ 0 h 4350"/>
                <a:gd name="T4" fmla="*/ 0 w 3611"/>
                <a:gd name="T5" fmla="*/ 0 h 4350"/>
                <a:gd name="T6" fmla="*/ 0 w 3611"/>
                <a:gd name="T7" fmla="*/ 0 h 4350"/>
                <a:gd name="T8" fmla="*/ 0 w 3611"/>
                <a:gd name="T9" fmla="*/ 0 h 4350"/>
                <a:gd name="T10" fmla="*/ 0 w 3611"/>
                <a:gd name="T11" fmla="*/ 0 h 4350"/>
                <a:gd name="T12" fmla="*/ 0 w 3611"/>
                <a:gd name="T13" fmla="*/ 0 h 4350"/>
                <a:gd name="T14" fmla="*/ 0 w 3611"/>
                <a:gd name="T15" fmla="*/ 0 h 4350"/>
                <a:gd name="T16" fmla="*/ 0 w 3611"/>
                <a:gd name="T17" fmla="*/ 0 h 4350"/>
                <a:gd name="T18" fmla="*/ 0 w 3611"/>
                <a:gd name="T19" fmla="*/ 0 h 43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11"/>
                <a:gd name="T31" fmla="*/ 0 h 4350"/>
                <a:gd name="T32" fmla="*/ 3611 w 3611"/>
                <a:gd name="T33" fmla="*/ 4350 h 43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11" h="4350">
                  <a:moveTo>
                    <a:pt x="3611" y="0"/>
                  </a:moveTo>
                  <a:lnTo>
                    <a:pt x="3378" y="0"/>
                  </a:lnTo>
                  <a:lnTo>
                    <a:pt x="3378" y="286"/>
                  </a:lnTo>
                  <a:lnTo>
                    <a:pt x="3056" y="286"/>
                  </a:lnTo>
                  <a:lnTo>
                    <a:pt x="3056" y="3971"/>
                  </a:lnTo>
                  <a:lnTo>
                    <a:pt x="1945" y="3971"/>
                  </a:lnTo>
                  <a:lnTo>
                    <a:pt x="1945" y="4350"/>
                  </a:lnTo>
                  <a:lnTo>
                    <a:pt x="1004" y="4350"/>
                  </a:lnTo>
                  <a:lnTo>
                    <a:pt x="1004" y="738"/>
                  </a:lnTo>
                  <a:lnTo>
                    <a:pt x="0" y="738"/>
                  </a:lnTo>
                </a:path>
              </a:pathLst>
            </a:cu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Rectangle 11">
              <a:extLst>
                <a:ext uri="{FF2B5EF4-FFF2-40B4-BE49-F238E27FC236}">
                  <a16:creationId xmlns:a16="http://schemas.microsoft.com/office/drawing/2014/main" id="{A781D992-7D19-4141-A4E0-129EB3B292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1905"/>
              <a:ext cx="378" cy="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1" name="Rectangle 12">
              <a:extLst>
                <a:ext uri="{FF2B5EF4-FFF2-40B4-BE49-F238E27FC236}">
                  <a16:creationId xmlns:a16="http://schemas.microsoft.com/office/drawing/2014/main" id="{FC8C067E-8C31-4ECF-9400-745732E63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1905"/>
              <a:ext cx="378" cy="58"/>
            </a:xfrm>
            <a:prstGeom prst="rect">
              <a:avLst/>
            </a:prstGeom>
            <a:noFill/>
            <a:ln w="190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2" name="Rectangle 13">
              <a:extLst>
                <a:ext uri="{FF2B5EF4-FFF2-40B4-BE49-F238E27FC236}">
                  <a16:creationId xmlns:a16="http://schemas.microsoft.com/office/drawing/2014/main" id="{AAB56099-B79A-41AA-990A-D5258883D6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6" y="1608"/>
              <a:ext cx="456" cy="1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3" name="Rectangle 14">
              <a:extLst>
                <a:ext uri="{FF2B5EF4-FFF2-40B4-BE49-F238E27FC236}">
                  <a16:creationId xmlns:a16="http://schemas.microsoft.com/office/drawing/2014/main" id="{68D6BF3A-1DBC-4E5F-B1BD-369D2BFCF6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6" y="1608"/>
              <a:ext cx="456" cy="125"/>
            </a:xfrm>
            <a:prstGeom prst="rect">
              <a:avLst/>
            </a:prstGeom>
            <a:noFill/>
            <a:ln w="190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4" name="Rectangle 15">
              <a:extLst>
                <a:ext uri="{FF2B5EF4-FFF2-40B4-BE49-F238E27FC236}">
                  <a16:creationId xmlns:a16="http://schemas.microsoft.com/office/drawing/2014/main" id="{FBC5A980-42BE-4958-AB59-8452C7CC46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3" y="1732"/>
              <a:ext cx="71" cy="14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5" name="Rectangle 16">
              <a:extLst>
                <a:ext uri="{FF2B5EF4-FFF2-40B4-BE49-F238E27FC236}">
                  <a16:creationId xmlns:a16="http://schemas.microsoft.com/office/drawing/2014/main" id="{49F7A688-D78F-4DB4-81A4-23160BDF91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3" y="1732"/>
              <a:ext cx="71" cy="1466"/>
            </a:xfrm>
            <a:prstGeom prst="rect">
              <a:avLst/>
            </a:prstGeom>
            <a:noFill/>
            <a:ln w="190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6" name="Rectangle 17">
              <a:extLst>
                <a:ext uri="{FF2B5EF4-FFF2-40B4-BE49-F238E27FC236}">
                  <a16:creationId xmlns:a16="http://schemas.microsoft.com/office/drawing/2014/main" id="{AAC6027A-EAC1-43DA-8C89-1489DBF634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3197"/>
              <a:ext cx="378" cy="15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7" name="Rectangle 18">
              <a:extLst>
                <a:ext uri="{FF2B5EF4-FFF2-40B4-BE49-F238E27FC236}">
                  <a16:creationId xmlns:a16="http://schemas.microsoft.com/office/drawing/2014/main" id="{748B732F-B8B9-4A28-AC40-A1D0552668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3197"/>
              <a:ext cx="378" cy="154"/>
            </a:xfrm>
            <a:prstGeom prst="rect">
              <a:avLst/>
            </a:prstGeom>
            <a:noFill/>
            <a:ln w="190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8" name="Rectangle 19">
              <a:extLst>
                <a:ext uri="{FF2B5EF4-FFF2-40B4-BE49-F238E27FC236}">
                  <a16:creationId xmlns:a16="http://schemas.microsoft.com/office/drawing/2014/main" id="{7E119048-54BF-4118-BE5D-855CBF7468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3063"/>
              <a:ext cx="377" cy="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29" name="Line 20">
              <a:extLst>
                <a:ext uri="{FF2B5EF4-FFF2-40B4-BE49-F238E27FC236}">
                  <a16:creationId xmlns:a16="http://schemas.microsoft.com/office/drawing/2014/main" id="{07187640-E016-4A7A-BA30-1B47B63586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025" y="3063"/>
              <a:ext cx="35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1">
              <a:extLst>
                <a:ext uri="{FF2B5EF4-FFF2-40B4-BE49-F238E27FC236}">
                  <a16:creationId xmlns:a16="http://schemas.microsoft.com/office/drawing/2014/main" id="{9FFAE71A-5262-4D45-99BD-EA6912B034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063" y="3063"/>
              <a:ext cx="34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2">
              <a:extLst>
                <a:ext uri="{FF2B5EF4-FFF2-40B4-BE49-F238E27FC236}">
                  <a16:creationId xmlns:a16="http://schemas.microsoft.com/office/drawing/2014/main" id="{52E59EB8-5062-4BF9-AE49-0F1327601B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02" y="3063"/>
              <a:ext cx="33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Line 23">
              <a:extLst>
                <a:ext uri="{FF2B5EF4-FFF2-40B4-BE49-F238E27FC236}">
                  <a16:creationId xmlns:a16="http://schemas.microsoft.com/office/drawing/2014/main" id="{0C534D55-AA50-4C09-A2D6-F2DE378C6D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39" y="3063"/>
              <a:ext cx="35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24">
              <a:extLst>
                <a:ext uri="{FF2B5EF4-FFF2-40B4-BE49-F238E27FC236}">
                  <a16:creationId xmlns:a16="http://schemas.microsoft.com/office/drawing/2014/main" id="{8C38796F-8738-4D8E-A4F3-26DE496DE4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78" y="3063"/>
              <a:ext cx="35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Line 25">
              <a:extLst>
                <a:ext uri="{FF2B5EF4-FFF2-40B4-BE49-F238E27FC236}">
                  <a16:creationId xmlns:a16="http://schemas.microsoft.com/office/drawing/2014/main" id="{D8CA9A68-8F25-47F2-876C-24E6B4DE07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17" y="3063"/>
              <a:ext cx="33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Line 26">
              <a:extLst>
                <a:ext uri="{FF2B5EF4-FFF2-40B4-BE49-F238E27FC236}">
                  <a16:creationId xmlns:a16="http://schemas.microsoft.com/office/drawing/2014/main" id="{EE742F80-5E0C-4D31-8BF6-EA7C053D9E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55" y="3063"/>
              <a:ext cx="34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27">
              <a:extLst>
                <a:ext uri="{FF2B5EF4-FFF2-40B4-BE49-F238E27FC236}">
                  <a16:creationId xmlns:a16="http://schemas.microsoft.com/office/drawing/2014/main" id="{48E4366F-F635-48F4-B2B1-432B9D9D4E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93" y="3063"/>
              <a:ext cx="34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28">
              <a:extLst>
                <a:ext uri="{FF2B5EF4-FFF2-40B4-BE49-F238E27FC236}">
                  <a16:creationId xmlns:a16="http://schemas.microsoft.com/office/drawing/2014/main" id="{3AFF75E4-C9F4-4C9E-BF4C-C1C4CB7108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32" y="3063"/>
              <a:ext cx="33" cy="3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Line 29">
              <a:extLst>
                <a:ext uri="{FF2B5EF4-FFF2-40B4-BE49-F238E27FC236}">
                  <a16:creationId xmlns:a16="http://schemas.microsoft.com/office/drawing/2014/main" id="{D0AD0F0A-FAE5-4CEA-9647-A399C95570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69" y="3073"/>
              <a:ext cx="28" cy="28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Rectangle 30">
              <a:extLst>
                <a:ext uri="{FF2B5EF4-FFF2-40B4-BE49-F238E27FC236}">
                  <a16:creationId xmlns:a16="http://schemas.microsoft.com/office/drawing/2014/main" id="{8B3BAA90-943B-43CE-9FC4-30445E0BB8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3063"/>
              <a:ext cx="378" cy="40"/>
            </a:xfrm>
            <a:prstGeom prst="rect">
              <a:avLst/>
            </a:prstGeom>
            <a:noFill/>
            <a:ln w="190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40" name="Rectangle 31">
              <a:extLst>
                <a:ext uri="{FF2B5EF4-FFF2-40B4-BE49-F238E27FC236}">
                  <a16:creationId xmlns:a16="http://schemas.microsoft.com/office/drawing/2014/main" id="{41BE8723-AE96-495A-9FEC-4A284B0672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1961"/>
              <a:ext cx="377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41" name="Line 32">
              <a:extLst>
                <a:ext uri="{FF2B5EF4-FFF2-40B4-BE49-F238E27FC236}">
                  <a16:creationId xmlns:a16="http://schemas.microsoft.com/office/drawing/2014/main" id="{726B4F83-2A89-4853-9DB3-3B7E3A9370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020" y="1961"/>
              <a:ext cx="40" cy="42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33">
              <a:extLst>
                <a:ext uri="{FF2B5EF4-FFF2-40B4-BE49-F238E27FC236}">
                  <a16:creationId xmlns:a16="http://schemas.microsoft.com/office/drawing/2014/main" id="{232E4448-B63B-40BA-9BA0-9FE53F02D5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046" y="1961"/>
              <a:ext cx="51" cy="5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34">
              <a:extLst>
                <a:ext uri="{FF2B5EF4-FFF2-40B4-BE49-F238E27FC236}">
                  <a16:creationId xmlns:a16="http://schemas.microsoft.com/office/drawing/2014/main" id="{D91DB4CF-804D-403C-A797-4D30137021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084" y="1961"/>
              <a:ext cx="51" cy="5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35">
              <a:extLst>
                <a:ext uri="{FF2B5EF4-FFF2-40B4-BE49-F238E27FC236}">
                  <a16:creationId xmlns:a16="http://schemas.microsoft.com/office/drawing/2014/main" id="{4CA93596-A195-4DA3-97AE-11A5DDFCA3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24" y="1961"/>
              <a:ext cx="50" cy="5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36">
              <a:extLst>
                <a:ext uri="{FF2B5EF4-FFF2-40B4-BE49-F238E27FC236}">
                  <a16:creationId xmlns:a16="http://schemas.microsoft.com/office/drawing/2014/main" id="{0A59FF21-A4BB-4754-AFE8-80A1BC7D38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61" y="1961"/>
              <a:ext cx="50" cy="5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37">
              <a:extLst>
                <a:ext uri="{FF2B5EF4-FFF2-40B4-BE49-F238E27FC236}">
                  <a16:creationId xmlns:a16="http://schemas.microsoft.com/office/drawing/2014/main" id="{0C9D54A2-1287-445E-BFEB-DE48D11940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00" y="1961"/>
              <a:ext cx="50" cy="5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38">
              <a:extLst>
                <a:ext uri="{FF2B5EF4-FFF2-40B4-BE49-F238E27FC236}">
                  <a16:creationId xmlns:a16="http://schemas.microsoft.com/office/drawing/2014/main" id="{E94C0A0F-6462-48A9-9246-F4A4E6CE55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38" y="1961"/>
              <a:ext cx="51" cy="5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39">
              <a:extLst>
                <a:ext uri="{FF2B5EF4-FFF2-40B4-BE49-F238E27FC236}">
                  <a16:creationId xmlns:a16="http://schemas.microsoft.com/office/drawing/2014/main" id="{BA64D1AF-CCE4-4370-8555-354E49026F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76" y="1961"/>
              <a:ext cx="51" cy="5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40">
              <a:extLst>
                <a:ext uri="{FF2B5EF4-FFF2-40B4-BE49-F238E27FC236}">
                  <a16:creationId xmlns:a16="http://schemas.microsoft.com/office/drawing/2014/main" id="{BA5D935E-DFF4-4C80-AFAC-AE2DD98583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15" y="1961"/>
              <a:ext cx="50" cy="5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41">
              <a:extLst>
                <a:ext uri="{FF2B5EF4-FFF2-40B4-BE49-F238E27FC236}">
                  <a16:creationId xmlns:a16="http://schemas.microsoft.com/office/drawing/2014/main" id="{24FE21AE-9257-4CDE-94B4-139243D371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54" y="1969"/>
              <a:ext cx="43" cy="46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42">
              <a:extLst>
                <a:ext uri="{FF2B5EF4-FFF2-40B4-BE49-F238E27FC236}">
                  <a16:creationId xmlns:a16="http://schemas.microsoft.com/office/drawing/2014/main" id="{3DF24442-D6E5-464F-B7F1-1CA71F6DD7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91" y="2012"/>
              <a:ext cx="6" cy="5"/>
            </a:xfrm>
            <a:prstGeom prst="line">
              <a:avLst/>
            </a:pr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Rectangle 43">
              <a:extLst>
                <a:ext uri="{FF2B5EF4-FFF2-40B4-BE49-F238E27FC236}">
                  <a16:creationId xmlns:a16="http://schemas.microsoft.com/office/drawing/2014/main" id="{65C5D970-37F4-4797-B649-2D4ABEE914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1961"/>
              <a:ext cx="378" cy="58"/>
            </a:xfrm>
            <a:prstGeom prst="rect">
              <a:avLst/>
            </a:prstGeom>
            <a:noFill/>
            <a:ln w="190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53" name="Rectangle 44">
              <a:extLst>
                <a:ext uri="{FF2B5EF4-FFF2-40B4-BE49-F238E27FC236}">
                  <a16:creationId xmlns:a16="http://schemas.microsoft.com/office/drawing/2014/main" id="{515E82B5-1ABF-45F9-BB86-AF75FA5859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2017"/>
              <a:ext cx="378" cy="10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54" name="Rectangle 45">
              <a:extLst>
                <a:ext uri="{FF2B5EF4-FFF2-40B4-BE49-F238E27FC236}">
                  <a16:creationId xmlns:a16="http://schemas.microsoft.com/office/drawing/2014/main" id="{B80C10A9-881F-4BA2-8CF2-331A979386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" y="2017"/>
              <a:ext cx="378" cy="1048"/>
            </a:xfrm>
            <a:prstGeom prst="rect">
              <a:avLst/>
            </a:prstGeom>
            <a:noFill/>
            <a:ln w="190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55" name="Rectangle 46">
              <a:extLst>
                <a:ext uri="{FF2B5EF4-FFF2-40B4-BE49-F238E27FC236}">
                  <a16:creationId xmlns:a16="http://schemas.microsoft.com/office/drawing/2014/main" id="{25A656B8-E37D-4953-A165-E58930F8B9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5" y="1899"/>
              <a:ext cx="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56" name="Freeform 47">
              <a:extLst>
                <a:ext uri="{FF2B5EF4-FFF2-40B4-BE49-F238E27FC236}">
                  <a16:creationId xmlns:a16="http://schemas.microsoft.com/office/drawing/2014/main" id="{0B9F048C-EDDD-444B-B6B5-E002722F96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2" y="1874"/>
              <a:ext cx="24" cy="28"/>
            </a:xfrm>
            <a:custGeom>
              <a:avLst/>
              <a:gdLst>
                <a:gd name="T0" fmla="*/ 0 w 60"/>
                <a:gd name="T1" fmla="*/ 0 h 70"/>
                <a:gd name="T2" fmla="*/ 0 w 60"/>
                <a:gd name="T3" fmla="*/ 0 h 70"/>
                <a:gd name="T4" fmla="*/ 0 w 60"/>
                <a:gd name="T5" fmla="*/ 0 h 70"/>
                <a:gd name="T6" fmla="*/ 0 w 6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70"/>
                <a:gd name="T14" fmla="*/ 60 w 6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70">
                  <a:moveTo>
                    <a:pt x="0" y="0"/>
                  </a:moveTo>
                  <a:lnTo>
                    <a:pt x="31" y="7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Freeform 48">
              <a:extLst>
                <a:ext uri="{FF2B5EF4-FFF2-40B4-BE49-F238E27FC236}">
                  <a16:creationId xmlns:a16="http://schemas.microsoft.com/office/drawing/2014/main" id="{A07C3B4B-7029-4338-BCC2-4083615C09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2" y="1874"/>
              <a:ext cx="24" cy="28"/>
            </a:xfrm>
            <a:custGeom>
              <a:avLst/>
              <a:gdLst>
                <a:gd name="T0" fmla="*/ 0 w 60"/>
                <a:gd name="T1" fmla="*/ 0 h 70"/>
                <a:gd name="T2" fmla="*/ 0 w 60"/>
                <a:gd name="T3" fmla="*/ 0 h 70"/>
                <a:gd name="T4" fmla="*/ 0 w 60"/>
                <a:gd name="T5" fmla="*/ 0 h 70"/>
                <a:gd name="T6" fmla="*/ 0 w 6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70"/>
                <a:gd name="T14" fmla="*/ 60 w 6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70">
                  <a:moveTo>
                    <a:pt x="0" y="0"/>
                  </a:moveTo>
                  <a:lnTo>
                    <a:pt x="31" y="70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Rectangle 49">
              <a:extLst>
                <a:ext uri="{FF2B5EF4-FFF2-40B4-BE49-F238E27FC236}">
                  <a16:creationId xmlns:a16="http://schemas.microsoft.com/office/drawing/2014/main" id="{D4BDA6E4-15B5-4C99-AA92-7D6BE395C7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68" y="1605"/>
              <a:ext cx="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59" name="Freeform 50">
              <a:extLst>
                <a:ext uri="{FF2B5EF4-FFF2-40B4-BE49-F238E27FC236}">
                  <a16:creationId xmlns:a16="http://schemas.microsoft.com/office/drawing/2014/main" id="{F383CCFE-EE36-4D2E-AD85-D02968DFB1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" y="1580"/>
              <a:ext cx="24" cy="27"/>
            </a:xfrm>
            <a:custGeom>
              <a:avLst/>
              <a:gdLst>
                <a:gd name="T0" fmla="*/ 0 w 60"/>
                <a:gd name="T1" fmla="*/ 0 h 67"/>
                <a:gd name="T2" fmla="*/ 0 w 60"/>
                <a:gd name="T3" fmla="*/ 0 h 67"/>
                <a:gd name="T4" fmla="*/ 0 w 60"/>
                <a:gd name="T5" fmla="*/ 0 h 67"/>
                <a:gd name="T6" fmla="*/ 0 w 60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67"/>
                <a:gd name="T14" fmla="*/ 60 w 6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67">
                  <a:moveTo>
                    <a:pt x="0" y="0"/>
                  </a:moveTo>
                  <a:lnTo>
                    <a:pt x="31" y="67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Freeform 51">
              <a:extLst>
                <a:ext uri="{FF2B5EF4-FFF2-40B4-BE49-F238E27FC236}">
                  <a16:creationId xmlns:a16="http://schemas.microsoft.com/office/drawing/2014/main" id="{BBB172B7-55CB-4589-87A1-41E1764F5E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" y="1580"/>
              <a:ext cx="24" cy="27"/>
            </a:xfrm>
            <a:custGeom>
              <a:avLst/>
              <a:gdLst>
                <a:gd name="T0" fmla="*/ 0 w 60"/>
                <a:gd name="T1" fmla="*/ 0 h 67"/>
                <a:gd name="T2" fmla="*/ 0 w 60"/>
                <a:gd name="T3" fmla="*/ 0 h 67"/>
                <a:gd name="T4" fmla="*/ 0 w 60"/>
                <a:gd name="T5" fmla="*/ 0 h 67"/>
                <a:gd name="T6" fmla="*/ 0 w 60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67"/>
                <a:gd name="T14" fmla="*/ 60 w 6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67">
                  <a:moveTo>
                    <a:pt x="0" y="0"/>
                  </a:moveTo>
                  <a:lnTo>
                    <a:pt x="31" y="67"/>
                  </a:lnTo>
                  <a:lnTo>
                    <a:pt x="6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Freeform 52">
              <a:extLst>
                <a:ext uri="{FF2B5EF4-FFF2-40B4-BE49-F238E27FC236}">
                  <a16:creationId xmlns:a16="http://schemas.microsoft.com/office/drawing/2014/main" id="{FE10C1ED-B8AF-4848-A808-F98AD67C09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1" y="1852"/>
              <a:ext cx="234" cy="243"/>
            </a:xfrm>
            <a:custGeom>
              <a:avLst/>
              <a:gdLst>
                <a:gd name="T0" fmla="*/ 0 w 586"/>
                <a:gd name="T1" fmla="*/ 0 h 607"/>
                <a:gd name="T2" fmla="*/ 0 w 586"/>
                <a:gd name="T3" fmla="*/ 0 h 607"/>
                <a:gd name="T4" fmla="*/ 0 w 586"/>
                <a:gd name="T5" fmla="*/ 0 h 607"/>
                <a:gd name="T6" fmla="*/ 0 w 586"/>
                <a:gd name="T7" fmla="*/ 0 h 607"/>
                <a:gd name="T8" fmla="*/ 0 w 586"/>
                <a:gd name="T9" fmla="*/ 0 h 607"/>
                <a:gd name="T10" fmla="*/ 0 w 586"/>
                <a:gd name="T11" fmla="*/ 0 h 607"/>
                <a:gd name="T12" fmla="*/ 0 w 586"/>
                <a:gd name="T13" fmla="*/ 0 h 607"/>
                <a:gd name="T14" fmla="*/ 0 w 586"/>
                <a:gd name="T15" fmla="*/ 0 h 6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86"/>
                <a:gd name="T25" fmla="*/ 0 h 607"/>
                <a:gd name="T26" fmla="*/ 586 w 586"/>
                <a:gd name="T27" fmla="*/ 607 h 60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86" h="607">
                  <a:moveTo>
                    <a:pt x="13" y="607"/>
                  </a:moveTo>
                  <a:lnTo>
                    <a:pt x="13" y="9"/>
                  </a:lnTo>
                  <a:lnTo>
                    <a:pt x="8" y="18"/>
                  </a:lnTo>
                  <a:lnTo>
                    <a:pt x="586" y="18"/>
                  </a:lnTo>
                  <a:lnTo>
                    <a:pt x="586" y="0"/>
                  </a:lnTo>
                  <a:lnTo>
                    <a:pt x="0" y="0"/>
                  </a:lnTo>
                  <a:lnTo>
                    <a:pt x="0" y="607"/>
                  </a:lnTo>
                  <a:lnTo>
                    <a:pt x="13" y="6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Freeform 55">
              <a:extLst>
                <a:ext uri="{FF2B5EF4-FFF2-40B4-BE49-F238E27FC236}">
                  <a16:creationId xmlns:a16="http://schemas.microsoft.com/office/drawing/2014/main" id="{BAD336B7-BC94-43E8-8443-C87E736626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17" y="1389"/>
              <a:ext cx="192" cy="192"/>
            </a:xfrm>
            <a:custGeom>
              <a:avLst/>
              <a:gdLst>
                <a:gd name="T0" fmla="*/ 0 w 481"/>
                <a:gd name="T1" fmla="*/ 0 h 481"/>
                <a:gd name="T2" fmla="*/ 0 w 481"/>
                <a:gd name="T3" fmla="*/ 0 h 481"/>
                <a:gd name="T4" fmla="*/ 0 w 481"/>
                <a:gd name="T5" fmla="*/ 0 h 481"/>
                <a:gd name="T6" fmla="*/ 0 w 481"/>
                <a:gd name="T7" fmla="*/ 0 h 481"/>
                <a:gd name="T8" fmla="*/ 0 w 481"/>
                <a:gd name="T9" fmla="*/ 0 h 481"/>
                <a:gd name="T10" fmla="*/ 0 w 481"/>
                <a:gd name="T11" fmla="*/ 0 h 481"/>
                <a:gd name="T12" fmla="*/ 0 w 481"/>
                <a:gd name="T13" fmla="*/ 0 h 481"/>
                <a:gd name="T14" fmla="*/ 0 w 481"/>
                <a:gd name="T15" fmla="*/ 0 h 481"/>
                <a:gd name="T16" fmla="*/ 0 w 481"/>
                <a:gd name="T17" fmla="*/ 0 h 481"/>
                <a:gd name="T18" fmla="*/ 0 w 481"/>
                <a:gd name="T19" fmla="*/ 0 h 4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1"/>
                <a:gd name="T31" fmla="*/ 0 h 481"/>
                <a:gd name="T32" fmla="*/ 481 w 481"/>
                <a:gd name="T33" fmla="*/ 481 h 4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1" h="481">
                  <a:moveTo>
                    <a:pt x="8" y="481"/>
                  </a:moveTo>
                  <a:lnTo>
                    <a:pt x="73" y="414"/>
                  </a:lnTo>
                  <a:lnTo>
                    <a:pt x="65" y="414"/>
                  </a:lnTo>
                  <a:lnTo>
                    <a:pt x="395" y="414"/>
                  </a:lnTo>
                  <a:lnTo>
                    <a:pt x="481" y="3"/>
                  </a:lnTo>
                  <a:lnTo>
                    <a:pt x="468" y="0"/>
                  </a:lnTo>
                  <a:lnTo>
                    <a:pt x="389" y="399"/>
                  </a:lnTo>
                  <a:lnTo>
                    <a:pt x="62" y="399"/>
                  </a:lnTo>
                  <a:lnTo>
                    <a:pt x="0" y="472"/>
                  </a:lnTo>
                  <a:lnTo>
                    <a:pt x="8" y="4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Freeform 56">
              <a:extLst>
                <a:ext uri="{FF2B5EF4-FFF2-40B4-BE49-F238E27FC236}">
                  <a16:creationId xmlns:a16="http://schemas.microsoft.com/office/drawing/2014/main" id="{5F44FDD6-C7FB-49B5-89EF-537D74C104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17" y="1552"/>
              <a:ext cx="27" cy="28"/>
            </a:xfrm>
            <a:custGeom>
              <a:avLst/>
              <a:gdLst>
                <a:gd name="T0" fmla="*/ 0 w 66"/>
                <a:gd name="T1" fmla="*/ 0 h 70"/>
                <a:gd name="T2" fmla="*/ 0 w 66"/>
                <a:gd name="T3" fmla="*/ 0 h 70"/>
                <a:gd name="T4" fmla="*/ 0 w 66"/>
                <a:gd name="T5" fmla="*/ 0 h 70"/>
                <a:gd name="T6" fmla="*/ 0 w 66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70"/>
                <a:gd name="T14" fmla="*/ 66 w 66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70">
                  <a:moveTo>
                    <a:pt x="24" y="0"/>
                  </a:moveTo>
                  <a:lnTo>
                    <a:pt x="0" y="70"/>
                  </a:lnTo>
                  <a:lnTo>
                    <a:pt x="66" y="4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Freeform 57">
              <a:extLst>
                <a:ext uri="{FF2B5EF4-FFF2-40B4-BE49-F238E27FC236}">
                  <a16:creationId xmlns:a16="http://schemas.microsoft.com/office/drawing/2014/main" id="{239900CF-DDC4-422D-95B8-42D177E126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14" y="1547"/>
              <a:ext cx="35" cy="37"/>
            </a:xfrm>
            <a:custGeom>
              <a:avLst/>
              <a:gdLst>
                <a:gd name="T0" fmla="*/ 0 w 87"/>
                <a:gd name="T1" fmla="*/ 0 h 93"/>
                <a:gd name="T2" fmla="*/ 0 w 87"/>
                <a:gd name="T3" fmla="*/ 0 h 93"/>
                <a:gd name="T4" fmla="*/ 0 w 87"/>
                <a:gd name="T5" fmla="*/ 0 h 93"/>
                <a:gd name="T6" fmla="*/ 0 w 87"/>
                <a:gd name="T7" fmla="*/ 0 h 93"/>
                <a:gd name="T8" fmla="*/ 0 w 87"/>
                <a:gd name="T9" fmla="*/ 0 h 93"/>
                <a:gd name="T10" fmla="*/ 0 w 87"/>
                <a:gd name="T11" fmla="*/ 0 h 93"/>
                <a:gd name="T12" fmla="*/ 0 w 87"/>
                <a:gd name="T13" fmla="*/ 0 h 93"/>
                <a:gd name="T14" fmla="*/ 0 w 87"/>
                <a:gd name="T15" fmla="*/ 0 h 93"/>
                <a:gd name="T16" fmla="*/ 0 w 87"/>
                <a:gd name="T17" fmla="*/ 0 h 93"/>
                <a:gd name="T18" fmla="*/ 0 w 87"/>
                <a:gd name="T19" fmla="*/ 0 h 93"/>
                <a:gd name="T20" fmla="*/ 0 w 87"/>
                <a:gd name="T21" fmla="*/ 0 h 93"/>
                <a:gd name="T22" fmla="*/ 0 w 87"/>
                <a:gd name="T23" fmla="*/ 0 h 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7"/>
                <a:gd name="T37" fmla="*/ 0 h 93"/>
                <a:gd name="T38" fmla="*/ 87 w 87"/>
                <a:gd name="T39" fmla="*/ 93 h 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7" h="93">
                  <a:moveTo>
                    <a:pt x="27" y="0"/>
                  </a:moveTo>
                  <a:lnTo>
                    <a:pt x="0" y="93"/>
                  </a:lnTo>
                  <a:lnTo>
                    <a:pt x="87" y="64"/>
                  </a:lnTo>
                  <a:lnTo>
                    <a:pt x="27" y="0"/>
                  </a:lnTo>
                  <a:lnTo>
                    <a:pt x="27" y="20"/>
                  </a:lnTo>
                  <a:lnTo>
                    <a:pt x="66" y="64"/>
                  </a:lnTo>
                  <a:lnTo>
                    <a:pt x="71" y="49"/>
                  </a:lnTo>
                  <a:lnTo>
                    <a:pt x="8" y="72"/>
                  </a:lnTo>
                  <a:lnTo>
                    <a:pt x="16" y="87"/>
                  </a:lnTo>
                  <a:lnTo>
                    <a:pt x="40" y="14"/>
                  </a:lnTo>
                  <a:lnTo>
                    <a:pt x="27" y="2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Freeform 58">
              <a:extLst>
                <a:ext uri="{FF2B5EF4-FFF2-40B4-BE49-F238E27FC236}">
                  <a16:creationId xmlns:a16="http://schemas.microsoft.com/office/drawing/2014/main" id="{CD7F0B6B-7492-4EFB-9F7E-3B897CDFDC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70" y="1575"/>
              <a:ext cx="173" cy="92"/>
            </a:xfrm>
            <a:custGeom>
              <a:avLst/>
              <a:gdLst>
                <a:gd name="T0" fmla="*/ 0 w 432"/>
                <a:gd name="T1" fmla="*/ 0 h 228"/>
                <a:gd name="T2" fmla="*/ 0 w 432"/>
                <a:gd name="T3" fmla="*/ 0 h 228"/>
                <a:gd name="T4" fmla="*/ 0 w 432"/>
                <a:gd name="T5" fmla="*/ 0 h 228"/>
                <a:gd name="T6" fmla="*/ 0 w 432"/>
                <a:gd name="T7" fmla="*/ 0 h 228"/>
                <a:gd name="T8" fmla="*/ 0 w 432"/>
                <a:gd name="T9" fmla="*/ 0 h 228"/>
                <a:gd name="T10" fmla="*/ 0 w 432"/>
                <a:gd name="T11" fmla="*/ 0 h 228"/>
                <a:gd name="T12" fmla="*/ 0 w 432"/>
                <a:gd name="T13" fmla="*/ 0 h 228"/>
                <a:gd name="T14" fmla="*/ 0 w 432"/>
                <a:gd name="T15" fmla="*/ 0 h 2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2"/>
                <a:gd name="T25" fmla="*/ 0 h 228"/>
                <a:gd name="T26" fmla="*/ 432 w 432"/>
                <a:gd name="T27" fmla="*/ 228 h 2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2" h="228">
                  <a:moveTo>
                    <a:pt x="432" y="219"/>
                  </a:moveTo>
                  <a:lnTo>
                    <a:pt x="324" y="6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22" y="21"/>
                  </a:lnTo>
                  <a:lnTo>
                    <a:pt x="314" y="15"/>
                  </a:lnTo>
                  <a:lnTo>
                    <a:pt x="421" y="228"/>
                  </a:lnTo>
                  <a:lnTo>
                    <a:pt x="432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Freeform 59">
              <a:extLst>
                <a:ext uri="{FF2B5EF4-FFF2-40B4-BE49-F238E27FC236}">
                  <a16:creationId xmlns:a16="http://schemas.microsoft.com/office/drawing/2014/main" id="{3D9851BC-D219-4152-A28D-2144167545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18" y="1635"/>
              <a:ext cx="22" cy="29"/>
            </a:xfrm>
            <a:custGeom>
              <a:avLst/>
              <a:gdLst>
                <a:gd name="T0" fmla="*/ 0 w 55"/>
                <a:gd name="T1" fmla="*/ 0 h 73"/>
                <a:gd name="T2" fmla="*/ 0 w 55"/>
                <a:gd name="T3" fmla="*/ 0 h 73"/>
                <a:gd name="T4" fmla="*/ 0 w 55"/>
                <a:gd name="T5" fmla="*/ 0 h 73"/>
                <a:gd name="T6" fmla="*/ 0 w 5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73"/>
                <a:gd name="T14" fmla="*/ 55 w 55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73">
                  <a:moveTo>
                    <a:pt x="0" y="29"/>
                  </a:moveTo>
                  <a:lnTo>
                    <a:pt x="55" y="73"/>
                  </a:lnTo>
                  <a:lnTo>
                    <a:pt x="53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Freeform 60">
              <a:extLst>
                <a:ext uri="{FF2B5EF4-FFF2-40B4-BE49-F238E27FC236}">
                  <a16:creationId xmlns:a16="http://schemas.microsoft.com/office/drawing/2014/main" id="{0B8E9D7A-56E1-4886-BBB3-AA706B9306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13" y="1630"/>
              <a:ext cx="30" cy="40"/>
            </a:xfrm>
            <a:custGeom>
              <a:avLst/>
              <a:gdLst>
                <a:gd name="T0" fmla="*/ 0 w 76"/>
                <a:gd name="T1" fmla="*/ 0 h 100"/>
                <a:gd name="T2" fmla="*/ 0 w 76"/>
                <a:gd name="T3" fmla="*/ 0 h 100"/>
                <a:gd name="T4" fmla="*/ 0 w 76"/>
                <a:gd name="T5" fmla="*/ 0 h 100"/>
                <a:gd name="T6" fmla="*/ 0 w 76"/>
                <a:gd name="T7" fmla="*/ 0 h 100"/>
                <a:gd name="T8" fmla="*/ 0 w 76"/>
                <a:gd name="T9" fmla="*/ 0 h 100"/>
                <a:gd name="T10" fmla="*/ 0 w 76"/>
                <a:gd name="T11" fmla="*/ 0 h 100"/>
                <a:gd name="T12" fmla="*/ 0 w 76"/>
                <a:gd name="T13" fmla="*/ 0 h 100"/>
                <a:gd name="T14" fmla="*/ 0 w 76"/>
                <a:gd name="T15" fmla="*/ 0 h 100"/>
                <a:gd name="T16" fmla="*/ 0 w 76"/>
                <a:gd name="T17" fmla="*/ 0 h 100"/>
                <a:gd name="T18" fmla="*/ 0 w 76"/>
                <a:gd name="T19" fmla="*/ 0 h 100"/>
                <a:gd name="T20" fmla="*/ 0 w 76"/>
                <a:gd name="T21" fmla="*/ 0 h 100"/>
                <a:gd name="T22" fmla="*/ 0 w 76"/>
                <a:gd name="T23" fmla="*/ 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"/>
                <a:gd name="T37" fmla="*/ 0 h 100"/>
                <a:gd name="T38" fmla="*/ 76 w 76"/>
                <a:gd name="T39" fmla="*/ 100 h 1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" h="100">
                  <a:moveTo>
                    <a:pt x="0" y="44"/>
                  </a:moveTo>
                  <a:lnTo>
                    <a:pt x="76" y="100"/>
                  </a:lnTo>
                  <a:lnTo>
                    <a:pt x="71" y="0"/>
                  </a:lnTo>
                  <a:lnTo>
                    <a:pt x="0" y="44"/>
                  </a:lnTo>
                  <a:lnTo>
                    <a:pt x="16" y="53"/>
                  </a:lnTo>
                  <a:lnTo>
                    <a:pt x="68" y="24"/>
                  </a:lnTo>
                  <a:lnTo>
                    <a:pt x="60" y="12"/>
                  </a:lnTo>
                  <a:lnTo>
                    <a:pt x="60" y="85"/>
                  </a:lnTo>
                  <a:lnTo>
                    <a:pt x="74" y="82"/>
                  </a:lnTo>
                  <a:lnTo>
                    <a:pt x="16" y="38"/>
                  </a:lnTo>
                  <a:lnTo>
                    <a:pt x="16" y="53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Rectangle 61">
              <a:extLst>
                <a:ext uri="{FF2B5EF4-FFF2-40B4-BE49-F238E27FC236}">
                  <a16:creationId xmlns:a16="http://schemas.microsoft.com/office/drawing/2014/main" id="{86FA6901-811F-44FC-A8AA-A598548F93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4" y="1605"/>
              <a:ext cx="5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69" name="Rectangle 62">
              <a:extLst>
                <a:ext uri="{FF2B5EF4-FFF2-40B4-BE49-F238E27FC236}">
                  <a16:creationId xmlns:a16="http://schemas.microsoft.com/office/drawing/2014/main" id="{19DB9201-C86E-426D-A21F-C23B8F27EF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4" y="1901"/>
              <a:ext cx="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70" name="Rectangle 63">
              <a:extLst>
                <a:ext uri="{FF2B5EF4-FFF2-40B4-BE49-F238E27FC236}">
                  <a16:creationId xmlns:a16="http://schemas.microsoft.com/office/drawing/2014/main" id="{5A8872EA-BB29-476E-A333-EFF5B979F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3" y="1617"/>
              <a:ext cx="5" cy="2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71" name="Freeform 64">
              <a:extLst>
                <a:ext uri="{FF2B5EF4-FFF2-40B4-BE49-F238E27FC236}">
                  <a16:creationId xmlns:a16="http://schemas.microsoft.com/office/drawing/2014/main" id="{BEBB25F1-4982-4289-8E30-F7DC55FAFD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4" y="1617"/>
              <a:ext cx="25" cy="25"/>
            </a:xfrm>
            <a:custGeom>
              <a:avLst/>
              <a:gdLst>
                <a:gd name="T0" fmla="*/ 0 w 62"/>
                <a:gd name="T1" fmla="*/ 0 h 64"/>
                <a:gd name="T2" fmla="*/ 0 w 62"/>
                <a:gd name="T3" fmla="*/ 0 h 64"/>
                <a:gd name="T4" fmla="*/ 0 w 62"/>
                <a:gd name="T5" fmla="*/ 0 h 64"/>
                <a:gd name="T6" fmla="*/ 0 w 62"/>
                <a:gd name="T7" fmla="*/ 0 h 64"/>
                <a:gd name="T8" fmla="*/ 0 w 62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4"/>
                <a:gd name="T17" fmla="*/ 62 w 6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4">
                  <a:moveTo>
                    <a:pt x="62" y="64"/>
                  </a:moveTo>
                  <a:lnTo>
                    <a:pt x="31" y="0"/>
                  </a:lnTo>
                  <a:lnTo>
                    <a:pt x="0" y="64"/>
                  </a:lnTo>
                  <a:lnTo>
                    <a:pt x="31" y="32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Freeform 65">
              <a:extLst>
                <a:ext uri="{FF2B5EF4-FFF2-40B4-BE49-F238E27FC236}">
                  <a16:creationId xmlns:a16="http://schemas.microsoft.com/office/drawing/2014/main" id="{25F2D304-C1C9-4389-9520-E07B220D68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4" y="1611"/>
              <a:ext cx="44" cy="46"/>
            </a:xfrm>
            <a:custGeom>
              <a:avLst/>
              <a:gdLst>
                <a:gd name="T0" fmla="*/ 0 w 110"/>
                <a:gd name="T1" fmla="*/ 0 h 117"/>
                <a:gd name="T2" fmla="*/ 0 w 110"/>
                <a:gd name="T3" fmla="*/ 0 h 117"/>
                <a:gd name="T4" fmla="*/ 0 w 110"/>
                <a:gd name="T5" fmla="*/ 0 h 117"/>
                <a:gd name="T6" fmla="*/ 0 w 110"/>
                <a:gd name="T7" fmla="*/ 0 h 117"/>
                <a:gd name="T8" fmla="*/ 0 w 110"/>
                <a:gd name="T9" fmla="*/ 0 h 117"/>
                <a:gd name="T10" fmla="*/ 0 w 110"/>
                <a:gd name="T11" fmla="*/ 0 h 117"/>
                <a:gd name="T12" fmla="*/ 0 w 110"/>
                <a:gd name="T13" fmla="*/ 0 h 117"/>
                <a:gd name="T14" fmla="*/ 0 w 110"/>
                <a:gd name="T15" fmla="*/ 0 h 117"/>
                <a:gd name="T16" fmla="*/ 0 w 110"/>
                <a:gd name="T17" fmla="*/ 0 h 117"/>
                <a:gd name="T18" fmla="*/ 0 w 110"/>
                <a:gd name="T19" fmla="*/ 0 h 117"/>
                <a:gd name="T20" fmla="*/ 0 w 110"/>
                <a:gd name="T21" fmla="*/ 0 h 117"/>
                <a:gd name="T22" fmla="*/ 0 w 110"/>
                <a:gd name="T23" fmla="*/ 0 h 117"/>
                <a:gd name="T24" fmla="*/ 0 w 110"/>
                <a:gd name="T25" fmla="*/ 0 h 117"/>
                <a:gd name="T26" fmla="*/ 0 w 110"/>
                <a:gd name="T27" fmla="*/ 0 h 117"/>
                <a:gd name="T28" fmla="*/ 0 w 110"/>
                <a:gd name="T29" fmla="*/ 0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0"/>
                <a:gd name="T46" fmla="*/ 0 h 117"/>
                <a:gd name="T47" fmla="*/ 110 w 110"/>
                <a:gd name="T48" fmla="*/ 117 h 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0" h="117">
                  <a:moveTo>
                    <a:pt x="110" y="117"/>
                  </a:moveTo>
                  <a:lnTo>
                    <a:pt x="55" y="0"/>
                  </a:lnTo>
                  <a:lnTo>
                    <a:pt x="0" y="117"/>
                  </a:lnTo>
                  <a:lnTo>
                    <a:pt x="60" y="52"/>
                  </a:lnTo>
                  <a:lnTo>
                    <a:pt x="50" y="52"/>
                  </a:lnTo>
                  <a:lnTo>
                    <a:pt x="110" y="117"/>
                  </a:lnTo>
                  <a:lnTo>
                    <a:pt x="92" y="73"/>
                  </a:lnTo>
                  <a:lnTo>
                    <a:pt x="55" y="35"/>
                  </a:lnTo>
                  <a:lnTo>
                    <a:pt x="18" y="73"/>
                  </a:lnTo>
                  <a:lnTo>
                    <a:pt x="32" y="87"/>
                  </a:lnTo>
                  <a:lnTo>
                    <a:pt x="60" y="20"/>
                  </a:lnTo>
                  <a:lnTo>
                    <a:pt x="47" y="20"/>
                  </a:lnTo>
                  <a:lnTo>
                    <a:pt x="79" y="87"/>
                  </a:lnTo>
                  <a:lnTo>
                    <a:pt x="92" y="73"/>
                  </a:lnTo>
                  <a:lnTo>
                    <a:pt x="110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Freeform 66">
              <a:extLst>
                <a:ext uri="{FF2B5EF4-FFF2-40B4-BE49-F238E27FC236}">
                  <a16:creationId xmlns:a16="http://schemas.microsoft.com/office/drawing/2014/main" id="{449A64B4-0B19-4C57-9997-1B59F27B96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44" y="1869"/>
              <a:ext cx="25" cy="26"/>
            </a:xfrm>
            <a:custGeom>
              <a:avLst/>
              <a:gdLst>
                <a:gd name="T0" fmla="*/ 0 w 62"/>
                <a:gd name="T1" fmla="*/ 0 h 64"/>
                <a:gd name="T2" fmla="*/ 0 w 62"/>
                <a:gd name="T3" fmla="*/ 0 h 64"/>
                <a:gd name="T4" fmla="*/ 0 w 62"/>
                <a:gd name="T5" fmla="*/ 0 h 64"/>
                <a:gd name="T6" fmla="*/ 0 w 62"/>
                <a:gd name="T7" fmla="*/ 0 h 64"/>
                <a:gd name="T8" fmla="*/ 0 w 62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4"/>
                <a:gd name="T17" fmla="*/ 62 w 6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4">
                  <a:moveTo>
                    <a:pt x="62" y="0"/>
                  </a:moveTo>
                  <a:lnTo>
                    <a:pt x="31" y="64"/>
                  </a:lnTo>
                  <a:lnTo>
                    <a:pt x="0" y="0"/>
                  </a:lnTo>
                  <a:lnTo>
                    <a:pt x="31" y="3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Freeform 67">
              <a:extLst>
                <a:ext uri="{FF2B5EF4-FFF2-40B4-BE49-F238E27FC236}">
                  <a16:creationId xmlns:a16="http://schemas.microsoft.com/office/drawing/2014/main" id="{BFD1BA22-42AB-4E79-AD11-FF6F8CDCA6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3" y="1852"/>
              <a:ext cx="46" cy="50"/>
            </a:xfrm>
            <a:custGeom>
              <a:avLst/>
              <a:gdLst>
                <a:gd name="T0" fmla="*/ 0 w 115"/>
                <a:gd name="T1" fmla="*/ 0 h 126"/>
                <a:gd name="T2" fmla="*/ 0 w 115"/>
                <a:gd name="T3" fmla="*/ 0 h 126"/>
                <a:gd name="T4" fmla="*/ 0 w 115"/>
                <a:gd name="T5" fmla="*/ 0 h 126"/>
                <a:gd name="T6" fmla="*/ 0 w 115"/>
                <a:gd name="T7" fmla="*/ 0 h 126"/>
                <a:gd name="T8" fmla="*/ 0 w 115"/>
                <a:gd name="T9" fmla="*/ 0 h 126"/>
                <a:gd name="T10" fmla="*/ 0 w 115"/>
                <a:gd name="T11" fmla="*/ 0 h 126"/>
                <a:gd name="T12" fmla="*/ 0 w 115"/>
                <a:gd name="T13" fmla="*/ 0 h 126"/>
                <a:gd name="T14" fmla="*/ 0 w 115"/>
                <a:gd name="T15" fmla="*/ 0 h 126"/>
                <a:gd name="T16" fmla="*/ 0 w 115"/>
                <a:gd name="T17" fmla="*/ 0 h 126"/>
                <a:gd name="T18" fmla="*/ 0 w 115"/>
                <a:gd name="T19" fmla="*/ 0 h 126"/>
                <a:gd name="T20" fmla="*/ 0 w 115"/>
                <a:gd name="T21" fmla="*/ 0 h 126"/>
                <a:gd name="T22" fmla="*/ 0 w 115"/>
                <a:gd name="T23" fmla="*/ 0 h 126"/>
                <a:gd name="T24" fmla="*/ 0 w 115"/>
                <a:gd name="T25" fmla="*/ 0 h 126"/>
                <a:gd name="T26" fmla="*/ 0 w 115"/>
                <a:gd name="T27" fmla="*/ 0 h 126"/>
                <a:gd name="T28" fmla="*/ 0 w 115"/>
                <a:gd name="T29" fmla="*/ 0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5"/>
                <a:gd name="T46" fmla="*/ 0 h 126"/>
                <a:gd name="T47" fmla="*/ 115 w 115"/>
                <a:gd name="T48" fmla="*/ 126 h 1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5" h="126">
                  <a:moveTo>
                    <a:pt x="94" y="47"/>
                  </a:moveTo>
                  <a:lnTo>
                    <a:pt x="81" y="38"/>
                  </a:lnTo>
                  <a:lnTo>
                    <a:pt x="49" y="105"/>
                  </a:lnTo>
                  <a:lnTo>
                    <a:pt x="62" y="105"/>
                  </a:lnTo>
                  <a:lnTo>
                    <a:pt x="34" y="38"/>
                  </a:lnTo>
                  <a:lnTo>
                    <a:pt x="20" y="47"/>
                  </a:lnTo>
                  <a:lnTo>
                    <a:pt x="57" y="88"/>
                  </a:lnTo>
                  <a:lnTo>
                    <a:pt x="94" y="47"/>
                  </a:lnTo>
                  <a:lnTo>
                    <a:pt x="115" y="0"/>
                  </a:lnTo>
                  <a:lnTo>
                    <a:pt x="52" y="70"/>
                  </a:lnTo>
                  <a:lnTo>
                    <a:pt x="62" y="70"/>
                  </a:lnTo>
                  <a:lnTo>
                    <a:pt x="0" y="0"/>
                  </a:lnTo>
                  <a:lnTo>
                    <a:pt x="57" y="126"/>
                  </a:lnTo>
                  <a:lnTo>
                    <a:pt x="115" y="0"/>
                  </a:lnTo>
                  <a:lnTo>
                    <a:pt x="94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Rectangle 68">
              <a:extLst>
                <a:ext uri="{FF2B5EF4-FFF2-40B4-BE49-F238E27FC236}">
                  <a16:creationId xmlns:a16="http://schemas.microsoft.com/office/drawing/2014/main" id="{7EFA1E4D-6572-41FD-95DB-6B1A533BDE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7" y="2013"/>
              <a:ext cx="2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76" name="Rectangle 69">
              <a:extLst>
                <a:ext uri="{FF2B5EF4-FFF2-40B4-BE49-F238E27FC236}">
                  <a16:creationId xmlns:a16="http://schemas.microsoft.com/office/drawing/2014/main" id="{78C8F146-52FA-4ACA-89E1-024165D85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7" y="3060"/>
              <a:ext cx="2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77" name="Rectangle 70">
              <a:extLst>
                <a:ext uri="{FF2B5EF4-FFF2-40B4-BE49-F238E27FC236}">
                  <a16:creationId xmlns:a16="http://schemas.microsoft.com/office/drawing/2014/main" id="{8DEFB728-BF0F-4639-9263-190F666BB3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9" y="2025"/>
              <a:ext cx="6" cy="10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78" name="Freeform 71">
              <a:extLst>
                <a:ext uri="{FF2B5EF4-FFF2-40B4-BE49-F238E27FC236}">
                  <a16:creationId xmlns:a16="http://schemas.microsoft.com/office/drawing/2014/main" id="{E823839B-7D29-4393-B519-9F0C8434A1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70" y="2025"/>
              <a:ext cx="24" cy="26"/>
            </a:xfrm>
            <a:custGeom>
              <a:avLst/>
              <a:gdLst>
                <a:gd name="T0" fmla="*/ 0 w 60"/>
                <a:gd name="T1" fmla="*/ 0 h 67"/>
                <a:gd name="T2" fmla="*/ 0 w 60"/>
                <a:gd name="T3" fmla="*/ 0 h 67"/>
                <a:gd name="T4" fmla="*/ 0 w 60"/>
                <a:gd name="T5" fmla="*/ 0 h 67"/>
                <a:gd name="T6" fmla="*/ 0 w 60"/>
                <a:gd name="T7" fmla="*/ 0 h 67"/>
                <a:gd name="T8" fmla="*/ 0 w 60"/>
                <a:gd name="T9" fmla="*/ 0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67"/>
                <a:gd name="T17" fmla="*/ 60 w 60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67">
                  <a:moveTo>
                    <a:pt x="60" y="67"/>
                  </a:moveTo>
                  <a:lnTo>
                    <a:pt x="31" y="0"/>
                  </a:lnTo>
                  <a:lnTo>
                    <a:pt x="0" y="67"/>
                  </a:lnTo>
                  <a:lnTo>
                    <a:pt x="31" y="29"/>
                  </a:lnTo>
                  <a:lnTo>
                    <a:pt x="60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Freeform 72">
              <a:extLst>
                <a:ext uri="{FF2B5EF4-FFF2-40B4-BE49-F238E27FC236}">
                  <a16:creationId xmlns:a16="http://schemas.microsoft.com/office/drawing/2014/main" id="{62E26D5D-53E5-4731-8270-F710203BD4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8" y="2019"/>
              <a:ext cx="47" cy="49"/>
            </a:xfrm>
            <a:custGeom>
              <a:avLst/>
              <a:gdLst>
                <a:gd name="T0" fmla="*/ 0 w 118"/>
                <a:gd name="T1" fmla="*/ 0 h 123"/>
                <a:gd name="T2" fmla="*/ 0 w 118"/>
                <a:gd name="T3" fmla="*/ 0 h 123"/>
                <a:gd name="T4" fmla="*/ 0 w 118"/>
                <a:gd name="T5" fmla="*/ 0 h 123"/>
                <a:gd name="T6" fmla="*/ 0 w 118"/>
                <a:gd name="T7" fmla="*/ 0 h 123"/>
                <a:gd name="T8" fmla="*/ 0 w 118"/>
                <a:gd name="T9" fmla="*/ 0 h 123"/>
                <a:gd name="T10" fmla="*/ 0 w 118"/>
                <a:gd name="T11" fmla="*/ 0 h 123"/>
                <a:gd name="T12" fmla="*/ 0 w 118"/>
                <a:gd name="T13" fmla="*/ 0 h 123"/>
                <a:gd name="T14" fmla="*/ 0 w 118"/>
                <a:gd name="T15" fmla="*/ 0 h 123"/>
                <a:gd name="T16" fmla="*/ 0 w 118"/>
                <a:gd name="T17" fmla="*/ 0 h 123"/>
                <a:gd name="T18" fmla="*/ 0 w 118"/>
                <a:gd name="T19" fmla="*/ 0 h 123"/>
                <a:gd name="T20" fmla="*/ 0 w 118"/>
                <a:gd name="T21" fmla="*/ 0 h 123"/>
                <a:gd name="T22" fmla="*/ 0 w 118"/>
                <a:gd name="T23" fmla="*/ 0 h 123"/>
                <a:gd name="T24" fmla="*/ 0 w 118"/>
                <a:gd name="T25" fmla="*/ 0 h 123"/>
                <a:gd name="T26" fmla="*/ 0 w 118"/>
                <a:gd name="T27" fmla="*/ 0 h 123"/>
                <a:gd name="T28" fmla="*/ 0 w 118"/>
                <a:gd name="T29" fmla="*/ 0 h 1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23"/>
                <a:gd name="T47" fmla="*/ 118 w 118"/>
                <a:gd name="T48" fmla="*/ 123 h 1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23">
                  <a:moveTo>
                    <a:pt x="118" y="123"/>
                  </a:moveTo>
                  <a:lnTo>
                    <a:pt x="60" y="0"/>
                  </a:lnTo>
                  <a:lnTo>
                    <a:pt x="0" y="123"/>
                  </a:lnTo>
                  <a:lnTo>
                    <a:pt x="66" y="53"/>
                  </a:lnTo>
                  <a:lnTo>
                    <a:pt x="55" y="53"/>
                  </a:lnTo>
                  <a:lnTo>
                    <a:pt x="118" y="123"/>
                  </a:lnTo>
                  <a:lnTo>
                    <a:pt x="94" y="79"/>
                  </a:lnTo>
                  <a:lnTo>
                    <a:pt x="60" y="35"/>
                  </a:lnTo>
                  <a:lnTo>
                    <a:pt x="24" y="79"/>
                  </a:lnTo>
                  <a:lnTo>
                    <a:pt x="37" y="88"/>
                  </a:lnTo>
                  <a:lnTo>
                    <a:pt x="68" y="21"/>
                  </a:lnTo>
                  <a:lnTo>
                    <a:pt x="53" y="21"/>
                  </a:lnTo>
                  <a:lnTo>
                    <a:pt x="84" y="88"/>
                  </a:lnTo>
                  <a:lnTo>
                    <a:pt x="94" y="79"/>
                  </a:lnTo>
                  <a:lnTo>
                    <a:pt x="118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Freeform 73">
              <a:extLst>
                <a:ext uri="{FF2B5EF4-FFF2-40B4-BE49-F238E27FC236}">
                  <a16:creationId xmlns:a16="http://schemas.microsoft.com/office/drawing/2014/main" id="{7DAB1A19-BE94-4610-909C-D4E083B38D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70" y="3029"/>
              <a:ext cx="24" cy="25"/>
            </a:xfrm>
            <a:custGeom>
              <a:avLst/>
              <a:gdLst>
                <a:gd name="T0" fmla="*/ 0 w 60"/>
                <a:gd name="T1" fmla="*/ 0 h 64"/>
                <a:gd name="T2" fmla="*/ 0 w 60"/>
                <a:gd name="T3" fmla="*/ 0 h 64"/>
                <a:gd name="T4" fmla="*/ 0 w 60"/>
                <a:gd name="T5" fmla="*/ 0 h 64"/>
                <a:gd name="T6" fmla="*/ 0 w 60"/>
                <a:gd name="T7" fmla="*/ 0 h 64"/>
                <a:gd name="T8" fmla="*/ 0 w 60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64"/>
                <a:gd name="T17" fmla="*/ 60 w 6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64">
                  <a:moveTo>
                    <a:pt x="60" y="0"/>
                  </a:moveTo>
                  <a:lnTo>
                    <a:pt x="31" y="64"/>
                  </a:lnTo>
                  <a:lnTo>
                    <a:pt x="0" y="0"/>
                  </a:lnTo>
                  <a:lnTo>
                    <a:pt x="31" y="3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1" name="Freeform 74">
              <a:extLst>
                <a:ext uri="{FF2B5EF4-FFF2-40B4-BE49-F238E27FC236}">
                  <a16:creationId xmlns:a16="http://schemas.microsoft.com/office/drawing/2014/main" id="{A9000694-EB2B-4E3A-9F89-5B9144BC7A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58" y="3011"/>
              <a:ext cx="47" cy="50"/>
            </a:xfrm>
            <a:custGeom>
              <a:avLst/>
              <a:gdLst>
                <a:gd name="T0" fmla="*/ 0 w 118"/>
                <a:gd name="T1" fmla="*/ 0 h 126"/>
                <a:gd name="T2" fmla="*/ 0 w 118"/>
                <a:gd name="T3" fmla="*/ 0 h 126"/>
                <a:gd name="T4" fmla="*/ 0 w 118"/>
                <a:gd name="T5" fmla="*/ 0 h 126"/>
                <a:gd name="T6" fmla="*/ 0 w 118"/>
                <a:gd name="T7" fmla="*/ 0 h 126"/>
                <a:gd name="T8" fmla="*/ 0 w 118"/>
                <a:gd name="T9" fmla="*/ 0 h 126"/>
                <a:gd name="T10" fmla="*/ 0 w 118"/>
                <a:gd name="T11" fmla="*/ 0 h 126"/>
                <a:gd name="T12" fmla="*/ 0 w 118"/>
                <a:gd name="T13" fmla="*/ 0 h 126"/>
                <a:gd name="T14" fmla="*/ 0 w 118"/>
                <a:gd name="T15" fmla="*/ 0 h 126"/>
                <a:gd name="T16" fmla="*/ 0 w 118"/>
                <a:gd name="T17" fmla="*/ 0 h 126"/>
                <a:gd name="T18" fmla="*/ 0 w 118"/>
                <a:gd name="T19" fmla="*/ 0 h 126"/>
                <a:gd name="T20" fmla="*/ 0 w 118"/>
                <a:gd name="T21" fmla="*/ 0 h 126"/>
                <a:gd name="T22" fmla="*/ 0 w 118"/>
                <a:gd name="T23" fmla="*/ 0 h 126"/>
                <a:gd name="T24" fmla="*/ 0 w 118"/>
                <a:gd name="T25" fmla="*/ 0 h 126"/>
                <a:gd name="T26" fmla="*/ 0 w 118"/>
                <a:gd name="T27" fmla="*/ 0 h 126"/>
                <a:gd name="T28" fmla="*/ 0 w 118"/>
                <a:gd name="T29" fmla="*/ 0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26"/>
                <a:gd name="T47" fmla="*/ 118 w 118"/>
                <a:gd name="T48" fmla="*/ 126 h 1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26">
                  <a:moveTo>
                    <a:pt x="94" y="50"/>
                  </a:moveTo>
                  <a:lnTo>
                    <a:pt x="84" y="38"/>
                  </a:lnTo>
                  <a:lnTo>
                    <a:pt x="53" y="108"/>
                  </a:lnTo>
                  <a:lnTo>
                    <a:pt x="68" y="108"/>
                  </a:lnTo>
                  <a:lnTo>
                    <a:pt x="37" y="38"/>
                  </a:lnTo>
                  <a:lnTo>
                    <a:pt x="24" y="50"/>
                  </a:lnTo>
                  <a:lnTo>
                    <a:pt x="60" y="88"/>
                  </a:lnTo>
                  <a:lnTo>
                    <a:pt x="94" y="50"/>
                  </a:lnTo>
                  <a:lnTo>
                    <a:pt x="118" y="0"/>
                  </a:lnTo>
                  <a:lnTo>
                    <a:pt x="55" y="70"/>
                  </a:lnTo>
                  <a:lnTo>
                    <a:pt x="66" y="70"/>
                  </a:lnTo>
                  <a:lnTo>
                    <a:pt x="0" y="3"/>
                  </a:lnTo>
                  <a:lnTo>
                    <a:pt x="60" y="126"/>
                  </a:lnTo>
                  <a:lnTo>
                    <a:pt x="118" y="0"/>
                  </a:lnTo>
                  <a:lnTo>
                    <a:pt x="94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Rectangle 75">
              <a:extLst>
                <a:ext uri="{FF2B5EF4-FFF2-40B4-BE49-F238E27FC236}">
                  <a16:creationId xmlns:a16="http://schemas.microsoft.com/office/drawing/2014/main" id="{CEB8FD47-967D-403E-AEC2-7FF7D9498A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3" y="2295"/>
              <a:ext cx="3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GB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83" name="Rectangle 76">
              <a:extLst>
                <a:ext uri="{FF2B5EF4-FFF2-40B4-BE49-F238E27FC236}">
                  <a16:creationId xmlns:a16="http://schemas.microsoft.com/office/drawing/2014/main" id="{DF7C1994-CA01-4DEB-8AFD-B7CFE64EFB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7" y="2269"/>
              <a:ext cx="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GB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84" name="Rectangle 77">
              <a:extLst>
                <a:ext uri="{FF2B5EF4-FFF2-40B4-BE49-F238E27FC236}">
                  <a16:creationId xmlns:a16="http://schemas.microsoft.com/office/drawing/2014/main" id="{51B8A89C-0126-48BC-BE86-7553848F41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2" y="1773"/>
              <a:ext cx="34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endParaRPr lang="en-GB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47185" name="Rectangle 78">
              <a:extLst>
                <a:ext uri="{FF2B5EF4-FFF2-40B4-BE49-F238E27FC236}">
                  <a16:creationId xmlns:a16="http://schemas.microsoft.com/office/drawing/2014/main" id="{00DFE87E-D21C-483E-9424-CE5F001903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46"/>
              <a:ext cx="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GB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</p:grpSp>
      <p:sp>
        <p:nvSpPr>
          <p:cNvPr id="406612" name="Text Box 84">
            <a:extLst>
              <a:ext uri="{FF2B5EF4-FFF2-40B4-BE49-F238E27FC236}">
                <a16:creationId xmlns:a16="http://schemas.microsoft.com/office/drawing/2014/main" id="{AD44D6B4-8ADA-4E98-96F8-212FDF34C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420938"/>
            <a:ext cx="1060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7113" name="Text Box 86">
            <a:extLst>
              <a:ext uri="{FF2B5EF4-FFF2-40B4-BE49-F238E27FC236}">
                <a16:creationId xmlns:a16="http://schemas.microsoft.com/office/drawing/2014/main" id="{0168B139-E2BA-4C13-ADED-97384C60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554288"/>
            <a:ext cx="261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000">
                <a:latin typeface="Arial" panose="020B0604020202020204" pitchFamily="34" charset="0"/>
                <a:sym typeface="Symbol" panose="05050102010706020507" pitchFamily="18" charset="2"/>
              </a:rPr>
              <a:t></a:t>
            </a:r>
          </a:p>
        </p:txBody>
      </p:sp>
      <p:sp>
        <p:nvSpPr>
          <p:cNvPr id="406615" name="Text Box 87">
            <a:extLst>
              <a:ext uri="{FF2B5EF4-FFF2-40B4-BE49-F238E27FC236}">
                <a16:creationId xmlns:a16="http://schemas.microsoft.com/office/drawing/2014/main" id="{E312A08F-FC44-4561-9816-5370D9B02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28775"/>
            <a:ext cx="80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FF0000"/>
                </a:solidFill>
              </a:rPr>
              <a:t>inflow</a:t>
            </a:r>
          </a:p>
        </p:txBody>
      </p:sp>
      <p:sp>
        <p:nvSpPr>
          <p:cNvPr id="406616" name="Text Box 88">
            <a:extLst>
              <a:ext uri="{FF2B5EF4-FFF2-40B4-BE49-F238E27FC236}">
                <a16:creationId xmlns:a16="http://schemas.microsoft.com/office/drawing/2014/main" id="{D401F8DA-2B28-4FDA-AD17-F667FD8AD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5734050"/>
            <a:ext cx="3781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/>
              <a:t>h</a:t>
            </a:r>
            <a:r>
              <a:rPr lang="de-DE" altLang="de-DE" sz="1400" i="1" baseline="-25000"/>
              <a:t>out</a:t>
            </a:r>
            <a:r>
              <a:rPr lang="de-DE" altLang="de-DE" sz="1400"/>
              <a:t> can be set equal to zero as only head </a:t>
            </a:r>
            <a:r>
              <a:rPr lang="de-DE" altLang="de-DE" sz="1400" i="1"/>
              <a:t>differences</a:t>
            </a:r>
            <a:r>
              <a:rPr lang="de-DE" altLang="de-DE" sz="1400"/>
              <a:t> are important.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BCD0A8-5598-4932-B00B-0096C26B6047}"/>
                  </a:ext>
                </a:extLst>
              </p:cNvPr>
              <p:cNvSpPr/>
              <p:nvPr/>
            </p:nvSpPr>
            <p:spPr>
              <a:xfrm>
                <a:off x="5276381" y="2702023"/>
                <a:ext cx="2362378" cy="876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d>
                            <m:dPr>
                              <m:ctrlP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</m:t>
                                  </m:r>
                                </m:sub>
                              </m:sSub>
                              <m: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DE" sz="2000" b="1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9BCD0A8-5598-4932-B00B-0096C26B6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81" y="2702023"/>
                <a:ext cx="2362378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613" grpId="0"/>
      <p:bldP spid="406531" grpId="0"/>
      <p:bldP spid="406612" grpId="0"/>
      <p:bldP spid="406615" grpId="0"/>
      <p:bldP spid="406616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3F80248-87CF-407C-A5BE-DA8F8D311C9E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71550" y="1196975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1800">
                <a:solidFill>
                  <a:srgbClr val="0B2A51"/>
                </a:solidFill>
              </a:rPr>
              <a:t>Falling-Head Permeameter</a:t>
            </a:r>
          </a:p>
        </p:txBody>
      </p:sp>
      <p:pic>
        <p:nvPicPr>
          <p:cNvPr id="49155" name="Picture 14" descr="Z">
            <a:extLst>
              <a:ext uri="{FF2B5EF4-FFF2-40B4-BE49-F238E27FC236}">
                <a16:creationId xmlns:a16="http://schemas.microsoft.com/office/drawing/2014/main" id="{51781FD6-CB61-49C3-BB8E-5DFE3A34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340201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6783" name="Text Box 15">
            <a:extLst>
              <a:ext uri="{FF2B5EF4-FFF2-40B4-BE49-F238E27FC236}">
                <a16:creationId xmlns:a16="http://schemas.microsoft.com/office/drawing/2014/main" id="{3D9AFBC1-5341-439F-9FE0-8B4D857D1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55" y="3039268"/>
            <a:ext cx="372771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12800" indent="-8128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/>
              <a:t>with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/>
              <a:t>L</a:t>
            </a:r>
            <a:r>
              <a:rPr lang="de-DE" altLang="de-DE" sz="1400" dirty="0"/>
              <a:t> =	</a:t>
            </a:r>
            <a:r>
              <a:rPr lang="de-DE" altLang="de-DE" sz="1400" dirty="0" err="1"/>
              <a:t>length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sample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/>
              <a:t>d</a:t>
            </a:r>
            <a:r>
              <a:rPr lang="de-DE" altLang="de-DE" sz="1400" i="1" baseline="-25000" dirty="0"/>
              <a:t>c</a:t>
            </a:r>
            <a:r>
              <a:rPr lang="de-DE" altLang="de-DE" sz="1400" dirty="0"/>
              <a:t> =	</a:t>
            </a:r>
            <a:r>
              <a:rPr lang="de-DE" altLang="de-DE" sz="1400" dirty="0" err="1"/>
              <a:t>diameter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sample </a:t>
            </a:r>
            <a:r>
              <a:rPr lang="de-DE" altLang="de-DE" sz="1400" dirty="0" err="1"/>
              <a:t>cylinder</a:t>
            </a:r>
            <a:r>
              <a:rPr lang="de-DE" altLang="de-DE" sz="1400" dirty="0"/>
              <a:t>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 err="1"/>
              <a:t>d</a:t>
            </a:r>
            <a:r>
              <a:rPr lang="de-DE" altLang="de-DE" sz="1400" i="1" baseline="-25000" dirty="0" err="1"/>
              <a:t>t</a:t>
            </a:r>
            <a:r>
              <a:rPr lang="de-DE" altLang="de-DE" sz="1400" dirty="0"/>
              <a:t> =	</a:t>
            </a:r>
            <a:r>
              <a:rPr lang="de-DE" altLang="de-DE" sz="1400" dirty="0" err="1"/>
              <a:t>tube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diameter</a:t>
            </a:r>
            <a:r>
              <a:rPr lang="de-DE" altLang="de-DE" sz="1400" dirty="0"/>
              <a:t>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/>
              <a:t>t</a:t>
            </a:r>
            <a:r>
              <a:rPr lang="de-DE" altLang="de-DE" sz="1400" dirty="0"/>
              <a:t> =	time </a:t>
            </a:r>
            <a:r>
              <a:rPr lang="de-DE" altLang="de-DE" sz="1400" dirty="0" err="1"/>
              <a:t>interval</a:t>
            </a:r>
            <a:r>
              <a:rPr lang="de-DE" altLang="de-DE" sz="1400" dirty="0"/>
              <a:t> [T]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/>
              <a:t>h</a:t>
            </a:r>
            <a:r>
              <a:rPr lang="de-DE" altLang="de-DE" sz="1400" i="1" baseline="-25000" dirty="0"/>
              <a:t>in</a:t>
            </a:r>
            <a:r>
              <a:rPr lang="de-DE" altLang="de-DE" sz="1400" dirty="0"/>
              <a:t>(0)=	initial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inlet</a:t>
            </a:r>
            <a:r>
              <a:rPr lang="de-DE" altLang="de-DE" sz="1400" dirty="0"/>
              <a:t>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/>
              <a:t>h</a:t>
            </a:r>
            <a:r>
              <a:rPr lang="de-DE" altLang="de-DE" sz="1400" i="1" baseline="-25000" dirty="0"/>
              <a:t>in</a:t>
            </a:r>
            <a:r>
              <a:rPr lang="de-DE" altLang="de-DE" sz="1400" dirty="0"/>
              <a:t>(</a:t>
            </a:r>
            <a:r>
              <a:rPr lang="de-DE" altLang="de-DE" sz="1400" i="1" dirty="0"/>
              <a:t>t</a:t>
            </a:r>
            <a:r>
              <a:rPr lang="de-DE" altLang="de-DE" sz="1400" dirty="0"/>
              <a:t>)=	final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co-lumn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inlet</a:t>
            </a:r>
            <a:r>
              <a:rPr lang="de-DE" altLang="de-DE" sz="1400" dirty="0"/>
              <a:t> [L]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 err="1"/>
              <a:t>h</a:t>
            </a:r>
            <a:r>
              <a:rPr lang="de-DE" altLang="de-DE" sz="1400" i="1" baseline="-25000" dirty="0" err="1"/>
              <a:t>out</a:t>
            </a:r>
            <a:r>
              <a:rPr lang="de-DE" altLang="de-DE" sz="1400" dirty="0"/>
              <a:t> =	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outlet</a:t>
            </a:r>
            <a:r>
              <a:rPr lang="de-DE" altLang="de-DE" sz="1400" dirty="0"/>
              <a:t> [L]</a:t>
            </a:r>
          </a:p>
        </p:txBody>
      </p:sp>
      <p:sp>
        <p:nvSpPr>
          <p:cNvPr id="416784" name="Text Box 16">
            <a:extLst>
              <a:ext uri="{FF2B5EF4-FFF2-40B4-BE49-F238E27FC236}">
                <a16:creationId xmlns:a16="http://schemas.microsoft.com/office/drawing/2014/main" id="{A9B25C8D-E915-431D-9F28-3FDF9524C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860800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FF0000"/>
                </a:solidFill>
              </a:rPr>
              <a:t>over-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FF0000"/>
                </a:solidFill>
              </a:rPr>
              <a:t>flow</a:t>
            </a:r>
          </a:p>
        </p:txBody>
      </p:sp>
      <p:sp>
        <p:nvSpPr>
          <p:cNvPr id="49158" name="Rectangle 18">
            <a:extLst>
              <a:ext uri="{FF2B5EF4-FFF2-40B4-BE49-F238E27FC236}">
                <a16:creationId xmlns:a16="http://schemas.microsoft.com/office/drawing/2014/main" id="{8ADA60E7-0029-453C-9EEA-E6A7F651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416787" name="Text Box 19">
            <a:extLst>
              <a:ext uri="{FF2B5EF4-FFF2-40B4-BE49-F238E27FC236}">
                <a16:creationId xmlns:a16="http://schemas.microsoft.com/office/drawing/2014/main" id="{958F5300-AAA4-4968-BF88-8AA058829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2124075"/>
            <a:ext cx="8096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FF0000"/>
                </a:solidFill>
              </a:rPr>
              <a:t>falling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14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416788" name="Text Box 20">
            <a:extLst>
              <a:ext uri="{FF2B5EF4-FFF2-40B4-BE49-F238E27FC236}">
                <a16:creationId xmlns:a16="http://schemas.microsoft.com/office/drawing/2014/main" id="{0865A7BD-D2B8-444B-B0BE-D6D14355B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5857875"/>
            <a:ext cx="3781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/>
              <a:t>h</a:t>
            </a:r>
            <a:r>
              <a:rPr lang="de-DE" altLang="de-DE" sz="1400" i="1" baseline="-25000"/>
              <a:t>out</a:t>
            </a:r>
            <a:r>
              <a:rPr lang="de-DE" altLang="de-DE" sz="1400"/>
              <a:t> can be set equal to zero as only head </a:t>
            </a:r>
            <a:r>
              <a:rPr lang="de-DE" altLang="de-DE" sz="1400" i="1"/>
              <a:t>differences</a:t>
            </a:r>
            <a:r>
              <a:rPr lang="de-DE" altLang="de-DE" sz="1400"/>
              <a:t> are important.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EAED2A-D5F3-4588-92A9-A7AFAC12E02F}"/>
                  </a:ext>
                </a:extLst>
              </p:cNvPr>
              <p:cNvSpPr/>
              <p:nvPr/>
            </p:nvSpPr>
            <p:spPr>
              <a:xfrm>
                <a:off x="5301131" y="1984984"/>
                <a:ext cx="3442289" cy="803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D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sSubSup>
                            <m:sSubSupPr>
                              <m:ctrlP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⋅ 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𝒊𝒏</m:t>
                                  </m:r>
                                  <m:d>
                                    <m:dPr>
                                      <m:ctrlPr>
                                        <a:rPr lang="en-DE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DE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DE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EAED2A-D5F3-4588-92A9-A7AFAC12E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31" y="1984984"/>
                <a:ext cx="3442289" cy="803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3" grpId="0"/>
      <p:bldP spid="416784" grpId="0"/>
      <p:bldP spid="416787" grpId="0"/>
      <p:bldP spid="416788" grpId="0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5EE27F4-2690-4B0B-AB94-9C2B7811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847975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0B2A51"/>
                </a:solidFill>
              </a:rPr>
              <a:t>Intrinsic Permeability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28BC333-DA69-49E6-8476-0DDA1784A4A6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71550" y="1196975"/>
            <a:ext cx="7921625" cy="384175"/>
          </a:xfrm>
        </p:spPr>
        <p:txBody>
          <a:bodyPr/>
          <a:lstStyle/>
          <a:p>
            <a:pPr marL="0" indent="0" eaLnBrk="1" hangingPunct="1"/>
            <a:r>
              <a:rPr lang="en-GB" altLang="de-DE" sz="1800">
                <a:solidFill>
                  <a:srgbClr val="0B2A51"/>
                </a:solidFill>
              </a:rPr>
              <a:t>Hydraulic Conductivity and Intrinsic Permeability </a:t>
            </a:r>
          </a:p>
        </p:txBody>
      </p:sp>
      <p:sp>
        <p:nvSpPr>
          <p:cNvPr id="412676" name="Text Box 4">
            <a:extLst>
              <a:ext uri="{FF2B5EF4-FFF2-40B4-BE49-F238E27FC236}">
                <a16:creationId xmlns:a16="http://schemas.microsoft.com/office/drawing/2014/main" id="{E3807890-1954-4039-9EE6-58B3CC0E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99306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/>
              <a:t>As </a:t>
            </a:r>
            <a:r>
              <a:rPr lang="de-DE" altLang="de-DE" sz="1400" dirty="0" err="1"/>
              <a:t>indicated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before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depends</a:t>
            </a:r>
            <a:r>
              <a:rPr lang="de-DE" altLang="de-DE" sz="1400" dirty="0"/>
              <a:t> on </a:t>
            </a:r>
            <a:r>
              <a:rPr lang="de-DE" altLang="de-DE" sz="1400" dirty="0" err="1"/>
              <a:t>properties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fluid (</a:t>
            </a:r>
            <a:r>
              <a:rPr lang="de-DE" altLang="de-DE" sz="1400" dirty="0" err="1"/>
              <a:t>density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viscosity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temperature</a:t>
            </a:r>
            <a:r>
              <a:rPr lang="de-DE" altLang="de-DE" sz="1400" dirty="0"/>
              <a:t>) </a:t>
            </a:r>
            <a:r>
              <a:rPr lang="de-DE" altLang="de-DE" sz="1400" i="1" dirty="0"/>
              <a:t>and</a:t>
            </a:r>
            <a:r>
              <a:rPr lang="de-DE" altLang="de-DE" sz="1400" dirty="0"/>
              <a:t> on </a:t>
            </a:r>
            <a:r>
              <a:rPr lang="de-DE" altLang="de-DE" sz="1400" dirty="0" err="1"/>
              <a:t>properties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porous</a:t>
            </a:r>
            <a:r>
              <a:rPr lang="de-DE" altLang="de-DE" sz="1400" dirty="0"/>
              <a:t> medium (</a:t>
            </a:r>
            <a:r>
              <a:rPr lang="de-DE" altLang="de-DE" sz="1400" dirty="0" err="1"/>
              <a:t>effective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porosity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grain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size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distribution</a:t>
            </a:r>
            <a:r>
              <a:rPr lang="de-DE" altLang="de-DE" sz="1400" dirty="0"/>
              <a:t>).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 err="1"/>
              <a:t>When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fluids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other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than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water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have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considered</a:t>
            </a:r>
            <a:r>
              <a:rPr lang="de-DE" altLang="de-DE" sz="1400" dirty="0"/>
              <a:t> (e.g., in </a:t>
            </a:r>
            <a:r>
              <a:rPr lang="de-DE" altLang="de-DE" sz="1400" dirty="0" err="1"/>
              <a:t>oil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exploration</a:t>
            </a:r>
            <a:r>
              <a:rPr lang="de-DE" altLang="de-DE" sz="1400" dirty="0"/>
              <a:t>) </a:t>
            </a:r>
            <a:r>
              <a:rPr lang="de-DE" altLang="de-DE" sz="1400" dirty="0" err="1"/>
              <a:t>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important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separate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two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types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properties</a:t>
            </a:r>
            <a:r>
              <a:rPr lang="de-DE" altLang="de-DE" sz="1400" dirty="0"/>
              <a:t> (</a:t>
            </a:r>
            <a:r>
              <a:rPr lang="de-DE" altLang="de-DE" sz="1400" dirty="0" err="1"/>
              <a:t>porous</a:t>
            </a:r>
            <a:r>
              <a:rPr lang="de-DE" altLang="de-DE" sz="1400" dirty="0"/>
              <a:t> medium and liquid). 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/>
              <a:t>Experimental </a:t>
            </a:r>
            <a:r>
              <a:rPr lang="de-DE" altLang="de-DE" sz="1400" dirty="0" err="1"/>
              <a:t>results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showed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that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conductivity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                          – proportional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fluid </a:t>
            </a:r>
            <a:r>
              <a:rPr lang="de-DE" altLang="de-DE" sz="1400" dirty="0" err="1"/>
              <a:t>density</a:t>
            </a:r>
            <a:r>
              <a:rPr lang="de-DE" altLang="de-DE" sz="1400" dirty="0"/>
              <a:t>,                                                                        – proportional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gravitational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acceleration</a:t>
            </a:r>
            <a:r>
              <a:rPr lang="de-DE" altLang="de-DE" sz="1400" dirty="0"/>
              <a:t>,                                                          – </a:t>
            </a:r>
            <a:r>
              <a:rPr lang="de-DE" altLang="de-DE" sz="1400" dirty="0" err="1"/>
              <a:t>inversely</a:t>
            </a:r>
            <a:r>
              <a:rPr lang="de-DE" altLang="de-DE" sz="1400" dirty="0"/>
              <a:t> proportional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dynamic</a:t>
            </a:r>
            <a:r>
              <a:rPr lang="de-DE" altLang="de-DE" sz="1400" dirty="0"/>
              <a:t> fluid </a:t>
            </a:r>
            <a:r>
              <a:rPr lang="de-DE" altLang="de-DE" sz="1400" dirty="0" err="1"/>
              <a:t>viscosity</a:t>
            </a:r>
            <a:r>
              <a:rPr lang="de-DE" altLang="de-DE" sz="1400" dirty="0"/>
              <a:t>: </a:t>
            </a: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CCF09420-4840-4F63-8A12-EF6F09AF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02EF85E-7742-46A2-BE5C-439519827A29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5343525"/>
            <a:ext cx="1914525" cy="804863"/>
            <a:chOff x="1446" y="2251"/>
            <a:chExt cx="1206" cy="507"/>
          </a:xfrm>
        </p:grpSpPr>
        <p:sp>
          <p:nvSpPr>
            <p:cNvPr id="53263" name="Line 8">
              <a:extLst>
                <a:ext uri="{FF2B5EF4-FFF2-40B4-BE49-F238E27FC236}">
                  <a16:creationId xmlns:a16="http://schemas.microsoft.com/office/drawing/2014/main" id="{4791D42A-A551-4BB5-8CCA-05EB746DB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2251"/>
              <a:ext cx="226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Text Box 9">
              <a:extLst>
                <a:ext uri="{FF2B5EF4-FFF2-40B4-BE49-F238E27FC236}">
                  <a16:creationId xmlns:a16="http://schemas.microsoft.com/office/drawing/2014/main" id="{0476086A-3541-462D-88A8-E78CDB458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" y="2432"/>
              <a:ext cx="120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u="sng">
                  <a:solidFill>
                    <a:srgbClr val="FF0000"/>
                  </a:solidFill>
                </a:rPr>
                <a:t>intrinsic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u="sng">
                  <a:solidFill>
                    <a:srgbClr val="FF0000"/>
                  </a:solidFill>
                </a:rPr>
                <a:t>permeability</a:t>
              </a:r>
              <a:r>
                <a:rPr lang="de-DE" altLang="de-DE" sz="1400">
                  <a:solidFill>
                    <a:srgbClr val="FF0000"/>
                  </a:solidFill>
                </a:rPr>
                <a:t> [L²]</a:t>
              </a:r>
            </a:p>
          </p:txBody>
        </p:sp>
      </p:grpSp>
      <p:sp>
        <p:nvSpPr>
          <p:cNvPr id="412683" name="Line 11">
            <a:extLst>
              <a:ext uri="{FF2B5EF4-FFF2-40B4-BE49-F238E27FC236}">
                <a16:creationId xmlns:a16="http://schemas.microsoft.com/office/drawing/2014/main" id="{7E927C53-2563-4B1F-AB3F-0C8918737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549" y="5561012"/>
            <a:ext cx="190201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84" name="Text Box 12">
            <a:extLst>
              <a:ext uri="{FF2B5EF4-FFF2-40B4-BE49-F238E27FC236}">
                <a16:creationId xmlns:a16="http://schemas.microsoft.com/office/drawing/2014/main" id="{2801EAC3-9E0E-449C-89B4-DF74CAD6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5648325"/>
            <a:ext cx="1954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dynamic fluid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viscosity [M/L/T]</a:t>
            </a:r>
          </a:p>
        </p:txBody>
      </p:sp>
      <p:sp>
        <p:nvSpPr>
          <p:cNvPr id="412685" name="Line 13">
            <a:extLst>
              <a:ext uri="{FF2B5EF4-FFF2-40B4-BE49-F238E27FC236}">
                <a16:creationId xmlns:a16="http://schemas.microsoft.com/office/drawing/2014/main" id="{4A8B0EE6-D571-4DD8-A9E0-61383C8B09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2790" y="4695825"/>
            <a:ext cx="468610" cy="2255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86" name="Text Box 14">
            <a:extLst>
              <a:ext uri="{FF2B5EF4-FFF2-40B4-BE49-F238E27FC236}">
                <a16:creationId xmlns:a16="http://schemas.microsoft.com/office/drawing/2014/main" id="{26B95CA0-4F69-46FA-BFCD-6BEC17C9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4406900"/>
            <a:ext cx="14620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gravitational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acceleration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[L/T²]</a:t>
            </a:r>
          </a:p>
        </p:txBody>
      </p:sp>
      <p:sp>
        <p:nvSpPr>
          <p:cNvPr id="412687" name="Line 15">
            <a:extLst>
              <a:ext uri="{FF2B5EF4-FFF2-40B4-BE49-F238E27FC236}">
                <a16:creationId xmlns:a16="http://schemas.microsoft.com/office/drawing/2014/main" id="{460151E7-EEBD-44A0-801B-3C7017024A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1538" y="4695825"/>
            <a:ext cx="431800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88" name="Text Box 16">
            <a:extLst>
              <a:ext uri="{FF2B5EF4-FFF2-40B4-BE49-F238E27FC236}">
                <a16:creationId xmlns:a16="http://schemas.microsoft.com/office/drawing/2014/main" id="{1720B858-BD3E-45BA-B0D3-2BA50B737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4406900"/>
            <a:ext cx="1420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fluid density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[M/L³]</a:t>
            </a:r>
          </a:p>
        </p:txBody>
      </p:sp>
      <p:sp>
        <p:nvSpPr>
          <p:cNvPr id="412689" name="Line 17">
            <a:extLst>
              <a:ext uri="{FF2B5EF4-FFF2-40B4-BE49-F238E27FC236}">
                <a16:creationId xmlns:a16="http://schemas.microsoft.com/office/drawing/2014/main" id="{07C85D05-59A5-4B9A-AFED-87C147F5B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138" y="5199063"/>
            <a:ext cx="863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90" name="Text Box 18">
            <a:extLst>
              <a:ext uri="{FF2B5EF4-FFF2-40B4-BE49-F238E27FC236}">
                <a16:creationId xmlns:a16="http://schemas.microsoft.com/office/drawing/2014/main" id="{F72B7CB1-EE83-4A79-BA30-814E766C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4838700"/>
            <a:ext cx="14081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hydraulic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conductivity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[L/T]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2C86B4-15DE-46E3-9172-C2DA37ABD3CB}"/>
                  </a:ext>
                </a:extLst>
              </p:cNvPr>
              <p:cNvSpPr txBox="1"/>
              <p:nvPr/>
            </p:nvSpPr>
            <p:spPr>
              <a:xfrm>
                <a:off x="4231977" y="4921407"/>
                <a:ext cx="1462132" cy="583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2C86B4-15DE-46E3-9172-C2DA37ABD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977" y="4921407"/>
                <a:ext cx="1462132" cy="583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build="p"/>
      <p:bldP spid="412684" grpId="0"/>
      <p:bldP spid="412686" grpId="0"/>
      <p:bldP spid="412688" grpId="0"/>
      <p:bldP spid="412690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557B53C-20C6-4562-84A3-368DE566E2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268413"/>
            <a:ext cx="7777163" cy="504825"/>
          </a:xfrm>
        </p:spPr>
        <p:txBody>
          <a:bodyPr/>
          <a:lstStyle/>
          <a:p>
            <a:pPr marL="0" indent="0" eaLnBrk="1" hangingPunct="1"/>
            <a:r>
              <a:rPr lang="en-GB" altLang="de-DE" sz="1800">
                <a:solidFill>
                  <a:srgbClr val="0B2A51"/>
                </a:solidFill>
              </a:rPr>
              <a:t>Density and Viscosity of Water</a:t>
            </a:r>
          </a:p>
        </p:txBody>
      </p:sp>
      <p:graphicFrame>
        <p:nvGraphicFramePr>
          <p:cNvPr id="427053" name="Group 45">
            <a:extLst>
              <a:ext uri="{FF2B5EF4-FFF2-40B4-BE49-F238E27FC236}">
                <a16:creationId xmlns:a16="http://schemas.microsoft.com/office/drawing/2014/main" id="{D03AD52A-4F7C-4FC2-A780-EC95B7CBE29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11413" y="2565400"/>
          <a:ext cx="4968875" cy="1223963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 °C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 °C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density (kg/m³)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999.7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998.2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kinematic viscosity (m²/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1.3101·10</a:t>
                      </a:r>
                      <a:r>
                        <a:rPr kumimoji="0" lang="en-US" sz="1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1.0105·10</a:t>
                      </a:r>
                      <a:r>
                        <a:rPr kumimoji="0" lang="en-US" sz="1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dynamic viscosity (Pa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·s)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1.3097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·10</a:t>
                      </a:r>
                      <a:r>
                        <a:rPr kumimoji="0" lang="en-US" sz="1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1.0087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·10</a:t>
                      </a:r>
                      <a:r>
                        <a:rPr kumimoji="0" lang="en-US" sz="1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7012" name="Text Box 4">
            <a:extLst>
              <a:ext uri="{FF2B5EF4-FFF2-40B4-BE49-F238E27FC236}">
                <a16:creationId xmlns:a16="http://schemas.microsoft.com/office/drawing/2014/main" id="{BFB10281-E32C-4258-A500-96B88620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864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The table below provides densities and viscosities of water for different temperatures (10 °C </a:t>
            </a:r>
            <a:r>
              <a:rPr lang="de-DE" altLang="de-DE" sz="1400">
                <a:sym typeface="Symbol" panose="05050102010706020507" pitchFamily="18" charset="2"/>
              </a:rPr>
              <a:t>≈ field conditions, 20 °C ≈ laboratory conditions in regions with moderate climate):</a:t>
            </a:r>
            <a:endParaRPr lang="de-DE" altLang="de-DE" sz="1400"/>
          </a:p>
        </p:txBody>
      </p:sp>
      <p:sp>
        <p:nvSpPr>
          <p:cNvPr id="427055" name="Text Box 47">
            <a:extLst>
              <a:ext uri="{FF2B5EF4-FFF2-40B4-BE49-F238E27FC236}">
                <a16:creationId xmlns:a16="http://schemas.microsoft.com/office/drawing/2014/main" id="{5A493C36-8654-46E5-859A-57D051FDD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4076700"/>
            <a:ext cx="7864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Kinematic and dynamic viscosities are related by</a:t>
            </a:r>
            <a:r>
              <a:rPr lang="de-DE" altLang="de-DE" sz="1400">
                <a:sym typeface="Symbol" panose="05050102010706020507" pitchFamily="18" charset="2"/>
              </a:rPr>
              <a:t>:</a:t>
            </a:r>
            <a:endParaRPr lang="de-DE" altLang="de-DE" sz="1400"/>
          </a:p>
        </p:txBody>
      </p:sp>
      <p:sp>
        <p:nvSpPr>
          <p:cNvPr id="427058" name="Line 50">
            <a:extLst>
              <a:ext uri="{FF2B5EF4-FFF2-40B4-BE49-F238E27FC236}">
                <a16:creationId xmlns:a16="http://schemas.microsoft.com/office/drawing/2014/main" id="{3499A717-2432-4649-9DA9-12384BE5F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9538" y="4797425"/>
            <a:ext cx="504825" cy="1444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059" name="Text Box 51">
            <a:extLst>
              <a:ext uri="{FF2B5EF4-FFF2-40B4-BE49-F238E27FC236}">
                <a16:creationId xmlns:a16="http://schemas.microsoft.com/office/drawing/2014/main" id="{FDACF27D-7AE2-499B-8D40-A6675BCA8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868863"/>
            <a:ext cx="10842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dynamic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viscosity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[M/L/T]</a:t>
            </a:r>
          </a:p>
        </p:txBody>
      </p:sp>
      <p:sp>
        <p:nvSpPr>
          <p:cNvPr id="427060" name="Line 52">
            <a:extLst>
              <a:ext uri="{FF2B5EF4-FFF2-40B4-BE49-F238E27FC236}">
                <a16:creationId xmlns:a16="http://schemas.microsoft.com/office/drawing/2014/main" id="{01A537D4-D6AA-48B4-A0ED-4766F62668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59400" y="4725988"/>
            <a:ext cx="431800" cy="142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061" name="Text Box 53">
            <a:extLst>
              <a:ext uri="{FF2B5EF4-FFF2-40B4-BE49-F238E27FC236}">
                <a16:creationId xmlns:a16="http://schemas.microsoft.com/office/drawing/2014/main" id="{33CA9E13-61EF-4CFD-9660-29E66C73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868863"/>
            <a:ext cx="12223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kinematic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viscosity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[L²/T]</a:t>
            </a:r>
          </a:p>
        </p:txBody>
      </p:sp>
      <p:sp>
        <p:nvSpPr>
          <p:cNvPr id="427062" name="Line 54">
            <a:extLst>
              <a:ext uri="{FF2B5EF4-FFF2-40B4-BE49-F238E27FC236}">
                <a16:creationId xmlns:a16="http://schemas.microsoft.com/office/drawing/2014/main" id="{D60AB22E-9FAE-442D-A832-4FE21730CC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0625" y="4797425"/>
            <a:ext cx="0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063" name="Text Box 55">
            <a:extLst>
              <a:ext uri="{FF2B5EF4-FFF2-40B4-BE49-F238E27FC236}">
                <a16:creationId xmlns:a16="http://schemas.microsoft.com/office/drawing/2014/main" id="{A5991E80-EB4F-4828-B582-D9AA9769F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13325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density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400">
                <a:solidFill>
                  <a:srgbClr val="FF0000"/>
                </a:solidFill>
              </a:rPr>
              <a:t>[M/L³]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730CD53-B45C-4609-942C-079C5D4B76ED}"/>
                  </a:ext>
                </a:extLst>
              </p:cNvPr>
              <p:cNvSpPr/>
              <p:nvPr/>
            </p:nvSpPr>
            <p:spPr>
              <a:xfrm>
                <a:off x="4239608" y="4440207"/>
                <a:ext cx="12410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730CD53-B45C-4609-942C-079C5D4B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08" y="4440207"/>
                <a:ext cx="1241045" cy="40011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build="p"/>
      <p:bldP spid="427055" grpId="0" build="p"/>
      <p:bldP spid="427059" grpId="0"/>
      <p:bldP spid="427061" grpId="0"/>
      <p:bldP spid="427063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5562A31-B79C-481E-9853-6EC9DE13DB55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06500"/>
            <a:ext cx="4686300" cy="384175"/>
          </a:xfrm>
        </p:spPr>
        <p:txBody>
          <a:bodyPr/>
          <a:lstStyle/>
          <a:p>
            <a:pPr marL="0" indent="0" eaLnBrk="1" hangingPunct="1"/>
            <a:r>
              <a:rPr lang="en-GB" altLang="de-DE" sz="1800">
                <a:solidFill>
                  <a:srgbClr val="0B2A51"/>
                </a:solidFill>
              </a:rPr>
              <a:t>Today*</a:t>
            </a:r>
          </a:p>
        </p:txBody>
      </p:sp>
      <p:sp>
        <p:nvSpPr>
          <p:cNvPr id="194563" name="Text Box 3">
            <a:extLst>
              <a:ext uri="{FF2B5EF4-FFF2-40B4-BE49-F238E27FC236}">
                <a16:creationId xmlns:a16="http://schemas.microsoft.com/office/drawing/2014/main" id="{7073A5B2-E06D-44C4-93CF-84F9CD15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86447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Darcy‘s law (1D)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hydraulic conductivity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intrinsic permeability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velocities, travel time and pore volume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D91349F-790F-4558-8BB6-D8A765B884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268413"/>
            <a:ext cx="7777163" cy="504825"/>
          </a:xfrm>
        </p:spPr>
        <p:txBody>
          <a:bodyPr/>
          <a:lstStyle/>
          <a:p>
            <a:pPr marL="0" indent="0" eaLnBrk="1" hangingPunct="1"/>
            <a:r>
              <a:rPr lang="en-GB" altLang="de-DE" sz="1800">
                <a:solidFill>
                  <a:srgbClr val="0B2A51"/>
                </a:solidFill>
              </a:rPr>
              <a:t>Properties of Intrinsic Permeability</a:t>
            </a:r>
          </a:p>
        </p:txBody>
      </p:sp>
      <p:sp>
        <p:nvSpPr>
          <p:cNvPr id="430083" name="Text Box 3">
            <a:extLst>
              <a:ext uri="{FF2B5EF4-FFF2-40B4-BE49-F238E27FC236}">
                <a16:creationId xmlns:a16="http://schemas.microsoft.com/office/drawing/2014/main" id="{2C7B5BA2-6AB0-498B-AC7F-935D6AC03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1773238"/>
            <a:ext cx="7864475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defTabSz="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26670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2667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Intrinsic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permeability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only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depends</a:t>
            </a:r>
            <a:r>
              <a:rPr lang="de-DE" altLang="de-DE" sz="1400" dirty="0"/>
              <a:t> on </a:t>
            </a:r>
            <a:r>
              <a:rPr lang="de-DE" altLang="de-DE" sz="1400" dirty="0" err="1"/>
              <a:t>properties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u="sng" dirty="0" err="1"/>
              <a:t>porous</a:t>
            </a:r>
            <a:r>
              <a:rPr lang="de-DE" altLang="de-DE" sz="1400" u="sng" dirty="0"/>
              <a:t> medium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dimension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intrinsic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permeability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L². </a:t>
            </a:r>
            <a:endParaRPr lang="en-DE" altLang="de-DE" sz="14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Intrinsic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permeability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unconsolidated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porous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media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roughly</a:t>
            </a:r>
            <a:r>
              <a:rPr lang="de-DE" altLang="de-DE" sz="1400" dirty="0"/>
              <a:t> proportional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u="sng" dirty="0" err="1"/>
              <a:t>square</a:t>
            </a:r>
            <a:r>
              <a:rPr lang="de-DE" altLang="de-DE" sz="1400" u="sng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diameter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endParaRPr lang="en-US" altLang="de-DE" sz="8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unit</a:t>
            </a:r>
            <a:r>
              <a:rPr lang="de-DE" altLang="de-DE" sz="1400" dirty="0"/>
              <a:t> “Darcy“ (</a:t>
            </a:r>
            <a:r>
              <a:rPr lang="de-DE" altLang="de-DE" sz="1400" dirty="0" err="1"/>
              <a:t>symbol</a:t>
            </a:r>
            <a:r>
              <a:rPr lang="de-DE" altLang="de-DE" sz="1400" dirty="0"/>
              <a:t>: D)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sometimes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used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intrinsic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permeability</a:t>
            </a:r>
            <a:r>
              <a:rPr lang="de-DE" altLang="de-DE" sz="1400" dirty="0"/>
              <a:t>. </a:t>
            </a:r>
            <a:r>
              <a:rPr lang="de-DE" altLang="de-DE" sz="1400" dirty="0" err="1"/>
              <a:t>Conversion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SI </a:t>
            </a:r>
            <a:r>
              <a:rPr lang="de-DE" altLang="de-DE" sz="1400" dirty="0" err="1"/>
              <a:t>units</a:t>
            </a:r>
            <a:r>
              <a:rPr lang="de-DE" altLang="de-DE" sz="1400" dirty="0"/>
              <a:t>: 1 D = 0.987</a:t>
            </a:r>
            <a:r>
              <a:rPr lang="en-US" altLang="de-DE" sz="1400" dirty="0"/>
              <a:t>·10</a:t>
            </a:r>
            <a:r>
              <a:rPr lang="en-US" altLang="de-DE" sz="1400" baseline="30000" dirty="0"/>
              <a:t>-12</a:t>
            </a:r>
            <a:r>
              <a:rPr lang="en-US" altLang="de-DE" sz="1400" dirty="0"/>
              <a:t> m²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endParaRPr lang="en-DE" altLang="de-DE" sz="8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Intrinsic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permeability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                                                                                  – </a:t>
            </a:r>
            <a:r>
              <a:rPr lang="de-DE" altLang="de-DE" sz="1400" dirty="0" err="1"/>
              <a:t>weakly</a:t>
            </a:r>
            <a:r>
              <a:rPr lang="de-DE" altLang="de-DE" sz="1400" dirty="0"/>
              <a:t> permeable </a:t>
            </a:r>
            <a:r>
              <a:rPr lang="de-DE" altLang="de-DE" sz="1400" dirty="0" err="1"/>
              <a:t>aquifers</a:t>
            </a:r>
            <a:r>
              <a:rPr lang="de-DE" altLang="de-DE" sz="1400" dirty="0"/>
              <a:t>: 10</a:t>
            </a:r>
            <a:r>
              <a:rPr lang="de-DE" altLang="de-DE" sz="1400" baseline="50000" dirty="0"/>
              <a:t>-4</a:t>
            </a:r>
            <a:r>
              <a:rPr lang="de-DE" altLang="de-DE" sz="1400" dirty="0"/>
              <a:t> – 10</a:t>
            </a:r>
            <a:r>
              <a:rPr lang="de-DE" altLang="de-DE" sz="1400" baseline="50000" dirty="0"/>
              <a:t>-1</a:t>
            </a:r>
            <a:r>
              <a:rPr lang="de-DE" altLang="de-DE" sz="1400" dirty="0"/>
              <a:t> D,                                                         – </a:t>
            </a:r>
            <a:r>
              <a:rPr lang="de-DE" altLang="de-DE" sz="1400" dirty="0" err="1"/>
              <a:t>well</a:t>
            </a:r>
            <a:r>
              <a:rPr lang="de-DE" altLang="de-DE" sz="1400" dirty="0"/>
              <a:t> permeable </a:t>
            </a:r>
            <a:r>
              <a:rPr lang="de-DE" altLang="de-DE" sz="1400" dirty="0" err="1"/>
              <a:t>aquifers</a:t>
            </a:r>
            <a:r>
              <a:rPr lang="de-DE" altLang="de-DE" sz="1400" dirty="0"/>
              <a:t>: 10</a:t>
            </a:r>
            <a:r>
              <a:rPr lang="de-DE" altLang="de-DE" sz="1400" baseline="30000" dirty="0"/>
              <a:t>-1</a:t>
            </a:r>
            <a:r>
              <a:rPr lang="de-DE" altLang="de-DE" sz="1400" dirty="0"/>
              <a:t> – 10</a:t>
            </a:r>
            <a:r>
              <a:rPr lang="de-DE" altLang="de-DE" sz="1400" baseline="30000" dirty="0"/>
              <a:t>2</a:t>
            </a:r>
            <a:r>
              <a:rPr lang="de-DE" altLang="de-DE" sz="1400" dirty="0"/>
              <a:t> D,                                                         – </a:t>
            </a:r>
            <a:r>
              <a:rPr lang="de-DE" altLang="de-DE" sz="1400" dirty="0" err="1"/>
              <a:t>highly</a:t>
            </a:r>
            <a:r>
              <a:rPr lang="de-DE" altLang="de-DE" sz="1400" dirty="0"/>
              <a:t> permeable </a:t>
            </a:r>
            <a:r>
              <a:rPr lang="de-DE" altLang="de-DE" sz="1400" dirty="0" err="1"/>
              <a:t>aquifers</a:t>
            </a:r>
            <a:r>
              <a:rPr lang="de-DE" altLang="de-DE" sz="1400" dirty="0"/>
              <a:t>: &gt; 10</a:t>
            </a:r>
            <a:r>
              <a:rPr lang="de-DE" altLang="de-DE" sz="1400" baseline="30000" dirty="0"/>
              <a:t>2</a:t>
            </a:r>
            <a:r>
              <a:rPr lang="de-DE" altLang="de-DE" sz="1400" dirty="0"/>
              <a:t> 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C40C7D5-9519-4494-AD3A-B4F03781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847975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0B2A51"/>
                </a:solidFill>
              </a:rPr>
              <a:t>Velocities,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0B2A51"/>
                </a:solidFill>
              </a:rPr>
              <a:t>Travel 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0B2A51"/>
                </a:solidFill>
              </a:rPr>
              <a:t>and Pore Volume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D59903E-0065-4749-B80E-19BCF43F7C3E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44600"/>
            <a:ext cx="7423150" cy="384175"/>
          </a:xfrm>
        </p:spPr>
        <p:txBody>
          <a:bodyPr/>
          <a:lstStyle/>
          <a:p>
            <a:pPr marL="0" indent="0" eaLnBrk="1" hangingPunct="1"/>
            <a:r>
              <a:rPr lang="de-DE" altLang="de-DE" sz="1800">
                <a:solidFill>
                  <a:srgbClr val="0B2A51"/>
                </a:solidFill>
              </a:rPr>
              <a:t>Cross-sectional Area</a:t>
            </a:r>
          </a:p>
        </p:txBody>
      </p:sp>
      <p:sp>
        <p:nvSpPr>
          <p:cNvPr id="375811" name="Text Box 3">
            <a:extLst>
              <a:ext uri="{FF2B5EF4-FFF2-40B4-BE49-F238E27FC236}">
                <a16:creationId xmlns:a16="http://schemas.microsoft.com/office/drawing/2014/main" id="{E50CA3B3-C456-4D8D-BE48-94A9959B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45024"/>
            <a:ext cx="7993063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Pipe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: The </a:t>
            </a:r>
            <a:r>
              <a:rPr lang="de-DE" altLang="de-DE" sz="1400" dirty="0" err="1"/>
              <a:t>cross-sectional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coincides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total </a:t>
            </a:r>
            <a:r>
              <a:rPr lang="de-DE" altLang="de-DE" sz="1400" dirty="0" err="1"/>
              <a:t>cross-sectional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area</a:t>
            </a:r>
            <a:r>
              <a:rPr lang="de-DE" altLang="de-DE" sz="1400" dirty="0"/>
              <a:t> </a:t>
            </a:r>
            <a:r>
              <a:rPr lang="de-DE" altLang="de-DE" sz="1400" i="1" dirty="0"/>
              <a:t>A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Darcy </a:t>
            </a:r>
            <a:r>
              <a:rPr lang="de-DE" altLang="de-DE" sz="1400" dirty="0" err="1"/>
              <a:t>experiment</a:t>
            </a:r>
            <a:r>
              <a:rPr lang="de-DE" altLang="de-DE" sz="1400" dirty="0"/>
              <a:t>: </a:t>
            </a:r>
            <a:r>
              <a:rPr lang="de-DE" altLang="de-DE" sz="1400" dirty="0" err="1"/>
              <a:t>Only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part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total </a:t>
            </a:r>
            <a:r>
              <a:rPr lang="de-DE" altLang="de-DE" sz="1400" dirty="0" err="1"/>
              <a:t>cross-sectional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area</a:t>
            </a:r>
            <a:r>
              <a:rPr lang="de-DE" altLang="de-DE" sz="1400" dirty="0"/>
              <a:t> </a:t>
            </a:r>
            <a:r>
              <a:rPr lang="de-DE" altLang="de-DE" sz="1400" i="1" dirty="0"/>
              <a:t>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available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Cross-</a:t>
            </a:r>
            <a:r>
              <a:rPr lang="de-DE" altLang="de-DE" sz="1400" dirty="0" err="1"/>
              <a:t>sectional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in a </a:t>
            </a:r>
            <a:r>
              <a:rPr lang="de-DE" altLang="de-DE" sz="1400" dirty="0" err="1"/>
              <a:t>porous</a:t>
            </a:r>
            <a:r>
              <a:rPr lang="de-DE" altLang="de-DE" sz="1400" dirty="0"/>
              <a:t> medium </a:t>
            </a:r>
            <a:endParaRPr lang="en-US" altLang="de-DE" sz="1400" i="1" dirty="0"/>
          </a:p>
        </p:txBody>
      </p:sp>
      <p:sp>
        <p:nvSpPr>
          <p:cNvPr id="61444" name="Oval 4">
            <a:extLst>
              <a:ext uri="{FF2B5EF4-FFF2-40B4-BE49-F238E27FC236}">
                <a16:creationId xmlns:a16="http://schemas.microsoft.com/office/drawing/2014/main" id="{06DE419E-17F9-41FF-A2CF-090FF8FC6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5150" y="1700808"/>
            <a:ext cx="935038" cy="935037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6F7"/>
              </a:gs>
            </a:gsLst>
            <a:lin ang="5400000" scaled="1"/>
          </a:gra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61445" name="Oval 5" descr="Kugeln">
            <a:extLst>
              <a:ext uri="{FF2B5EF4-FFF2-40B4-BE49-F238E27FC236}">
                <a16:creationId xmlns:a16="http://schemas.microsoft.com/office/drawing/2014/main" id="{0A2322BB-98B9-4797-B78F-DE687845F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48488" y="1700808"/>
            <a:ext cx="935037" cy="9350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A23BF323-F015-46F7-B571-8C3903AD7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773833"/>
            <a:ext cx="23764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/>
              <a:t>identical total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/>
              <a:t>cross-sectional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DE" altLang="de-DE" sz="1400"/>
              <a:t> area </a:t>
            </a:r>
            <a:r>
              <a:rPr lang="de-DE" altLang="de-DE" sz="1400" i="1"/>
              <a:t>A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073D408-D867-4C10-9924-24674638E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81895"/>
            <a:ext cx="20891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/>
              <a:t>column without porous medium – pipe flow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14BE45CB-DC60-4D96-B1A3-5202C2A7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853333"/>
            <a:ext cx="20177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/>
              <a:t>column with porous medium – Darcy experiment</a:t>
            </a:r>
            <a:endParaRPr lang="de-DE" altLang="de-DE" sz="1400" i="1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80B8152D-5862-4D52-95FF-D762F4940332}"/>
              </a:ext>
            </a:extLst>
          </p:cNvPr>
          <p:cNvGrpSpPr>
            <a:grpSpLocks/>
          </p:cNvGrpSpPr>
          <p:nvPr/>
        </p:nvGrpSpPr>
        <p:grpSpPr bwMode="auto">
          <a:xfrm>
            <a:off x="6948487" y="5338200"/>
            <a:ext cx="1616075" cy="905438"/>
            <a:chOff x="3151" y="2205"/>
            <a:chExt cx="1080" cy="642"/>
          </a:xfrm>
        </p:grpSpPr>
        <p:sp>
          <p:nvSpPr>
            <p:cNvPr id="61453" name="Line 10">
              <a:extLst>
                <a:ext uri="{FF2B5EF4-FFF2-40B4-BE49-F238E27FC236}">
                  <a16:creationId xmlns:a16="http://schemas.microsoft.com/office/drawing/2014/main" id="{CAE0E0FB-0F03-46BE-93E2-00D4082EF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2205"/>
              <a:ext cx="364" cy="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Text Box 11">
              <a:extLst>
                <a:ext uri="{FF2B5EF4-FFF2-40B4-BE49-F238E27FC236}">
                  <a16:creationId xmlns:a16="http://schemas.microsoft.com/office/drawing/2014/main" id="{321BB049-2BDE-498B-A3B6-74E080C9E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" y="2387"/>
              <a:ext cx="99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total cross-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sectional area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[L²]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E26C1E9A-5C63-4B39-9308-92E21B200E09}"/>
              </a:ext>
            </a:extLst>
          </p:cNvPr>
          <p:cNvGrpSpPr>
            <a:grpSpLocks/>
          </p:cNvGrpSpPr>
          <p:nvPr/>
        </p:nvGrpSpPr>
        <p:grpSpPr bwMode="auto">
          <a:xfrm>
            <a:off x="4929189" y="5368573"/>
            <a:ext cx="1443012" cy="946502"/>
            <a:chOff x="2849" y="3158"/>
            <a:chExt cx="937" cy="687"/>
          </a:xfrm>
        </p:grpSpPr>
        <p:sp>
          <p:nvSpPr>
            <p:cNvPr id="61451" name="Line 13">
              <a:extLst>
                <a:ext uri="{FF2B5EF4-FFF2-40B4-BE49-F238E27FC236}">
                  <a16:creationId xmlns:a16="http://schemas.microsoft.com/office/drawing/2014/main" id="{64AE2FCD-5B2F-4546-B21E-D397326EA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3158"/>
              <a:ext cx="362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2" name="Text Box 14">
              <a:extLst>
                <a:ext uri="{FF2B5EF4-FFF2-40B4-BE49-F238E27FC236}">
                  <a16:creationId xmlns:a16="http://schemas.microsoft.com/office/drawing/2014/main" id="{ABB496D0-4394-4AEF-9F39-247350D70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3385"/>
              <a:ext cx="66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</a:rPr>
                <a:t>effective</a:t>
              </a:r>
              <a:endParaRPr lang="de-DE" altLang="de-DE" sz="1400" dirty="0">
                <a:solidFill>
                  <a:srgbClr val="FF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 err="1">
                  <a:solidFill>
                    <a:srgbClr val="FF0000"/>
                  </a:solidFill>
                </a:rPr>
                <a:t>porosity</a:t>
              </a:r>
              <a:endParaRPr lang="de-DE" altLang="de-DE" sz="1400" dirty="0">
                <a:solidFill>
                  <a:srgbClr val="FF0000"/>
                </a:solidFill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</a:rPr>
                <a:t>[-]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0691FA-64CE-46CA-8283-09C151518A8F}"/>
                  </a:ext>
                </a:extLst>
              </p:cNvPr>
              <p:cNvSpPr txBox="1"/>
              <p:nvPr/>
            </p:nvSpPr>
            <p:spPr>
              <a:xfrm>
                <a:off x="6209768" y="5061201"/>
                <a:ext cx="80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DE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DE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DE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DE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0691FA-64CE-46CA-8283-09C151518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768" y="5061201"/>
                <a:ext cx="809452" cy="276999"/>
              </a:xfrm>
              <a:prstGeom prst="rect">
                <a:avLst/>
              </a:prstGeom>
              <a:blipFill>
                <a:blip r:embed="rId4"/>
                <a:stretch>
                  <a:fillRect l="-3030" r="-6061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33FFE54-367D-42AA-88A9-0AE2468774D3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44600"/>
            <a:ext cx="7423150" cy="384175"/>
          </a:xfrm>
        </p:spPr>
        <p:txBody>
          <a:bodyPr/>
          <a:lstStyle/>
          <a:p>
            <a:pPr marL="0" indent="0" eaLnBrk="1" hangingPunct="1"/>
            <a:r>
              <a:rPr lang="de-DE" altLang="de-DE" sz="1800">
                <a:solidFill>
                  <a:srgbClr val="0B2A51"/>
                </a:solidFill>
              </a:rPr>
              <a:t>Darcy Velocity and Linear Velocity</a:t>
            </a:r>
          </a:p>
        </p:txBody>
      </p:sp>
      <p:sp>
        <p:nvSpPr>
          <p:cNvPr id="379907" name="Text Box 3">
            <a:extLst>
              <a:ext uri="{FF2B5EF4-FFF2-40B4-BE49-F238E27FC236}">
                <a16:creationId xmlns:a16="http://schemas.microsoft.com/office/drawing/2014/main" id="{6130AD8D-51A5-4C27-8EBD-1EF4670A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560319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In </a:t>
            </a:r>
            <a:r>
              <a:rPr lang="de-DE" altLang="de-DE" sz="1400" dirty="0" err="1"/>
              <a:t>groundwater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hydraulics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ratio</a:t>
            </a:r>
            <a:r>
              <a:rPr lang="de-DE" altLang="de-DE" sz="1400" dirty="0"/>
              <a:t> </a:t>
            </a:r>
            <a:r>
              <a:rPr lang="de-DE" altLang="de-DE" sz="1400" i="1" dirty="0"/>
              <a:t>Q</a:t>
            </a:r>
            <a:r>
              <a:rPr lang="de-DE" altLang="de-DE" sz="1400" dirty="0"/>
              <a:t>/</a:t>
            </a:r>
            <a:r>
              <a:rPr lang="de-DE" altLang="de-DE" sz="1400" i="1" dirty="0"/>
              <a:t>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termed</a:t>
            </a:r>
            <a:r>
              <a:rPr lang="de-DE" altLang="de-DE" sz="1400" dirty="0"/>
              <a:t> </a:t>
            </a:r>
            <a:r>
              <a:rPr lang="de-DE" altLang="de-DE" sz="1400" u="sng" dirty="0"/>
              <a:t>Darcy </a:t>
            </a:r>
            <a:r>
              <a:rPr lang="de-DE" altLang="de-DE" sz="1400" u="sng" dirty="0" err="1"/>
              <a:t>velocity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</a:t>
            </a:r>
            <a:r>
              <a:rPr lang="de-DE" altLang="de-DE" sz="1400" u="sng" dirty="0" err="1"/>
              <a:t>specific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discharge</a:t>
            </a:r>
            <a:r>
              <a:rPr lang="de-DE" altLang="de-DE" sz="1400" dirty="0"/>
              <a:t>. </a:t>
            </a:r>
            <a:r>
              <a:rPr lang="de-DE" altLang="de-DE" sz="1400" dirty="0" err="1"/>
              <a:t>Frequently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symbols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v</a:t>
            </a:r>
            <a:r>
              <a:rPr lang="de-DE" altLang="de-DE" sz="1400" i="1" baseline="-25000" dirty="0" err="1"/>
              <a:t>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</a:t>
            </a:r>
            <a:r>
              <a:rPr lang="de-DE" altLang="de-DE" sz="1400" i="1" dirty="0"/>
              <a:t>q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used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Darcy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different </a:t>
            </a:r>
            <a:r>
              <a:rPr lang="de-DE" altLang="de-DE" sz="1400" dirty="0" err="1"/>
              <a:t>from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actual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water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space</a:t>
            </a:r>
            <a:r>
              <a:rPr lang="de-DE" altLang="de-DE" sz="1400" dirty="0"/>
              <a:t>. 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average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water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space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termed</a:t>
            </a:r>
            <a:r>
              <a:rPr lang="de-DE" altLang="de-DE" sz="1400" dirty="0"/>
              <a:t> </a:t>
            </a:r>
            <a:r>
              <a:rPr lang="de-DE" altLang="de-DE" sz="1400" u="sng" dirty="0"/>
              <a:t>(</a:t>
            </a:r>
            <a:r>
              <a:rPr lang="de-DE" altLang="de-DE" sz="1400" u="sng" dirty="0" err="1"/>
              <a:t>average</a:t>
            </a:r>
            <a:r>
              <a:rPr lang="de-DE" altLang="de-DE" sz="1400" u="sng" dirty="0"/>
              <a:t>) linear </a:t>
            </a:r>
            <a:r>
              <a:rPr lang="de-DE" altLang="de-DE" sz="1400" u="sng" dirty="0" err="1"/>
              <a:t>velocity</a:t>
            </a:r>
            <a:r>
              <a:rPr lang="de-DE" altLang="de-DE" sz="1400" dirty="0"/>
              <a:t>. 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Linear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</a:t>
            </a:r>
            <a:r>
              <a:rPr lang="de-DE" altLang="de-DE" sz="1400" i="1" dirty="0"/>
              <a:t>v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related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cross-sectional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via</a:t>
            </a:r>
          </a:p>
        </p:txBody>
      </p:sp>
      <p:sp>
        <p:nvSpPr>
          <p:cNvPr id="379910" name="Text Box 6">
            <a:extLst>
              <a:ext uri="{FF2B5EF4-FFF2-40B4-BE49-F238E27FC236}">
                <a16:creationId xmlns:a16="http://schemas.microsoft.com/office/drawing/2014/main" id="{0C5FBAE7-803D-4A13-A022-50162E37B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941168"/>
            <a:ext cx="7848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As a </a:t>
            </a:r>
            <a:r>
              <a:rPr lang="de-DE" altLang="de-DE" sz="1400" dirty="0" err="1"/>
              <a:t>consequence</a:t>
            </a:r>
            <a:r>
              <a:rPr lang="de-DE" altLang="de-DE" sz="1400" dirty="0"/>
              <a:t>,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relationship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between</a:t>
            </a:r>
            <a:r>
              <a:rPr lang="de-DE" altLang="de-DE" sz="1400" dirty="0"/>
              <a:t> Darcy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and linear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given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by</a:t>
            </a:r>
            <a:r>
              <a:rPr lang="de-DE" altLang="de-DE" sz="1400" dirty="0"/>
              <a:t> </a:t>
            </a:r>
            <a:r>
              <a:rPr lang="en-DE" altLang="de-DE" sz="1400" i="1" dirty="0">
                <a:latin typeface="Symbol" panose="05050102010706020507" pitchFamily="18" charset="2"/>
              </a:rPr>
              <a:t>n</a:t>
            </a:r>
            <a:r>
              <a:rPr lang="de-DE" altLang="de-DE" sz="1400" dirty="0"/>
              <a:t> </a:t>
            </a:r>
            <a:r>
              <a:rPr lang="en-DE" altLang="de-DE" sz="1400" dirty="0">
                <a:latin typeface="Symbol" panose="05050102010706020507" pitchFamily="18" charset="2"/>
              </a:rPr>
              <a:t>=</a:t>
            </a:r>
            <a:r>
              <a:rPr lang="de-DE" altLang="de-DE" sz="1400" dirty="0"/>
              <a:t> </a:t>
            </a:r>
            <a:r>
              <a:rPr lang="en-DE" altLang="de-DE" sz="1400" i="1" dirty="0" err="1">
                <a:latin typeface="Symbol" panose="05050102010706020507" pitchFamily="18" charset="2"/>
              </a:rPr>
              <a:t>n</a:t>
            </a:r>
            <a:r>
              <a:rPr lang="en-DE" altLang="de-DE" sz="1400" i="1" baseline="-25000" dirty="0" err="1">
                <a:latin typeface="+mn-lt"/>
              </a:rPr>
              <a:t>f</a:t>
            </a:r>
            <a:r>
              <a:rPr lang="de-DE" altLang="de-DE" sz="1400" dirty="0">
                <a:latin typeface="Symbol" panose="05050102010706020507" pitchFamily="18" charset="2"/>
              </a:rPr>
              <a:t>/</a:t>
            </a:r>
            <a:r>
              <a:rPr lang="en-DE" altLang="de-DE" sz="1400" i="1" dirty="0">
                <a:latin typeface="Symbol" panose="05050102010706020507" pitchFamily="18" charset="2"/>
              </a:rPr>
              <a:t>h</a:t>
            </a:r>
            <a:r>
              <a:rPr lang="en-DE" altLang="de-DE" sz="1400" i="1" baseline="-25000" dirty="0">
                <a:latin typeface="+mn-lt"/>
              </a:rPr>
              <a:t>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Linear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never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smaller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than</a:t>
            </a:r>
            <a:r>
              <a:rPr lang="de-DE" altLang="de-DE" sz="1400" dirty="0"/>
              <a:t> Darcy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. 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Sometimes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symbol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v</a:t>
            </a:r>
            <a:r>
              <a:rPr lang="de-DE" altLang="de-DE" sz="1400" i="1" baseline="-25000" dirty="0" err="1"/>
              <a:t>a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used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denote</a:t>
            </a:r>
            <a:r>
              <a:rPr lang="de-DE" altLang="de-DE" sz="1400" dirty="0"/>
              <a:t> linear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F1C708-044B-4246-AB13-A40279DC24A6}"/>
                  </a:ext>
                </a:extLst>
              </p:cNvPr>
              <p:cNvSpPr txBox="1"/>
              <p:nvPr/>
            </p:nvSpPr>
            <p:spPr>
              <a:xfrm>
                <a:off x="3563888" y="4149080"/>
                <a:ext cx="1180836" cy="630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sSub>
                            <m:sSubPr>
                              <m:ctrlP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DE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F1C708-044B-4246-AB13-A40279DC2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149080"/>
                <a:ext cx="1180836" cy="630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10" grpId="0" build="p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4B4D490-EBC0-4090-9517-B0658CE2B55E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44600"/>
            <a:ext cx="7854950" cy="3841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 sz="1800">
                <a:solidFill>
                  <a:srgbClr val="0B2A51"/>
                </a:solidFill>
              </a:rPr>
              <a:t>Some Values for Linear Velocity</a:t>
            </a:r>
          </a:p>
        </p:txBody>
      </p:sp>
      <p:sp>
        <p:nvSpPr>
          <p:cNvPr id="386051" name="Text Box 3">
            <a:extLst>
              <a:ext uri="{FF2B5EF4-FFF2-40B4-BE49-F238E27FC236}">
                <a16:creationId xmlns:a16="http://schemas.microsoft.com/office/drawing/2014/main" id="{B1382D2C-3CDD-446F-9867-7D410506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92" y="1844824"/>
            <a:ext cx="7704335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Typical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values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linear </a:t>
            </a:r>
            <a:r>
              <a:rPr lang="de-DE" altLang="de-DE" sz="1400" dirty="0" err="1"/>
              <a:t>velocities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unconsolidated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aquifers</a:t>
            </a:r>
            <a:r>
              <a:rPr lang="de-DE" altLang="de-DE" sz="1400" dirty="0"/>
              <a:t>:                                                                                   </a:t>
            </a:r>
            <a:r>
              <a:rPr lang="de-DE" altLang="de-DE" sz="1400" dirty="0" err="1"/>
              <a:t>sand</a:t>
            </a:r>
            <a:r>
              <a:rPr lang="de-DE" altLang="de-DE" sz="1400" dirty="0"/>
              <a:t>: 0.5 m/d – 1 m/d		                                                          </a:t>
            </a:r>
            <a:r>
              <a:rPr lang="de-DE" altLang="de-DE" sz="1400" dirty="0" err="1"/>
              <a:t>gravel</a:t>
            </a:r>
            <a:r>
              <a:rPr lang="de-DE" altLang="de-DE" sz="1400" dirty="0"/>
              <a:t>: 30 m/d – 300 m/d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Roughly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speaking</a:t>
            </a:r>
            <a:r>
              <a:rPr lang="de-DE" altLang="de-DE" sz="1400" dirty="0"/>
              <a:t>, linear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unconsolidated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aquifers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increasing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</a:t>
            </a:r>
            <a:r>
              <a:rPr lang="de-DE" altLang="de-DE" sz="1400" dirty="0" err="1"/>
              <a:t>grain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size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Linear </a:t>
            </a:r>
            <a:r>
              <a:rPr lang="de-DE" altLang="de-DE" sz="1400" dirty="0" err="1"/>
              <a:t>velocities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fractured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karstified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aquifers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can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rather</a:t>
            </a:r>
            <a:r>
              <a:rPr lang="de-DE" altLang="de-DE" sz="1400" dirty="0"/>
              <a:t> high </a:t>
            </a:r>
            <a:r>
              <a:rPr lang="de-DE" altLang="de-DE" sz="1400" dirty="0" err="1"/>
              <a:t>along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fractures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conduits</a:t>
            </a:r>
            <a:r>
              <a:rPr lang="de-DE" altLang="de-DE" sz="1400" dirty="0"/>
              <a:t>:                                                                           </a:t>
            </a:r>
            <a:r>
              <a:rPr lang="de-DE" altLang="de-DE" sz="1400" dirty="0" err="1"/>
              <a:t>fractures</a:t>
            </a:r>
            <a:r>
              <a:rPr lang="de-DE" altLang="de-DE" sz="1400" dirty="0"/>
              <a:t>: 200 m/d – 1.2 km/d 		                                               </a:t>
            </a:r>
            <a:r>
              <a:rPr lang="de-DE" altLang="de-DE" sz="1400" dirty="0" err="1"/>
              <a:t>karst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conduits</a:t>
            </a:r>
            <a:r>
              <a:rPr lang="de-DE" altLang="de-DE" sz="1400" dirty="0"/>
              <a:t>: 3 km/d – 14 km/d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On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contrary</a:t>
            </a:r>
            <a:r>
              <a:rPr lang="de-DE" altLang="de-DE" sz="1400" dirty="0"/>
              <a:t>, linear </a:t>
            </a:r>
            <a:r>
              <a:rPr lang="de-DE" altLang="de-DE" sz="1400" dirty="0" err="1"/>
              <a:t>velocities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very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low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rock </a:t>
            </a:r>
            <a:r>
              <a:rPr lang="de-DE" altLang="de-DE" sz="1400" dirty="0" err="1"/>
              <a:t>matrix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consolidated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aquifers</a:t>
            </a:r>
            <a:r>
              <a:rPr lang="de-DE" altLang="de-DE" sz="1400" dirty="0"/>
              <a:t> (1 cm/d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even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less</a:t>
            </a:r>
            <a:r>
              <a:rPr lang="de-DE" altLang="de-DE" sz="1400" dirty="0"/>
              <a:t>).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8D044422-4D52-494B-B822-7C2D0C77B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E3B5967-6617-4197-B9EE-B734BCDD1EFE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44600"/>
            <a:ext cx="7854950" cy="3841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 sz="1800">
                <a:solidFill>
                  <a:srgbClr val="0B2A51"/>
                </a:solidFill>
              </a:rPr>
              <a:t>Travel Time and Pore Volume</a:t>
            </a:r>
          </a:p>
        </p:txBody>
      </p:sp>
      <p:sp>
        <p:nvSpPr>
          <p:cNvPr id="424963" name="Text Box 3">
            <a:extLst>
              <a:ext uri="{FF2B5EF4-FFF2-40B4-BE49-F238E27FC236}">
                <a16:creationId xmlns:a16="http://schemas.microsoft.com/office/drawing/2014/main" id="{8256C707-C1B1-4AAD-BB90-E57DCF1A4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96" y="1844824"/>
            <a:ext cx="7488311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u="sng" dirty="0" err="1"/>
              <a:t>travel</a:t>
            </a:r>
            <a:r>
              <a:rPr lang="de-DE" altLang="de-DE" sz="1400" u="sng" dirty="0"/>
              <a:t> time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water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through</a:t>
            </a:r>
            <a:r>
              <a:rPr lang="de-DE" altLang="de-DE" sz="1400" dirty="0"/>
              <a:t> a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length</a:t>
            </a:r>
            <a:r>
              <a:rPr lang="de-DE" altLang="de-DE" sz="1400" dirty="0"/>
              <a:t> </a:t>
            </a:r>
            <a:r>
              <a:rPr lang="de-DE" altLang="de-DE" sz="1400" i="1" dirty="0"/>
              <a:t>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given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by</a:t>
            </a:r>
            <a:r>
              <a:rPr lang="de-DE" altLang="de-DE" sz="1400" dirty="0"/>
              <a:t> </a:t>
            </a:r>
            <a:r>
              <a:rPr lang="de-DE" altLang="de-DE" sz="1400" i="1" dirty="0"/>
              <a:t>t</a:t>
            </a:r>
            <a:r>
              <a:rPr lang="de-DE" altLang="de-DE" sz="1400" dirty="0"/>
              <a:t> = </a:t>
            </a:r>
            <a:r>
              <a:rPr lang="de-DE" altLang="de-DE" sz="1400" i="1" dirty="0"/>
              <a:t>L</a:t>
            </a:r>
            <a:r>
              <a:rPr lang="de-DE" altLang="de-DE" sz="1400" dirty="0"/>
              <a:t>/</a:t>
            </a:r>
            <a:r>
              <a:rPr lang="de-DE" altLang="de-DE" sz="1400" i="1" dirty="0"/>
              <a:t>v</a:t>
            </a:r>
            <a:r>
              <a:rPr lang="de-DE" altLang="de-DE" sz="1400" dirty="0"/>
              <a:t>. (The linear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 </a:t>
            </a:r>
            <a:r>
              <a:rPr lang="de-DE" altLang="de-DE" sz="1400" i="1" dirty="0"/>
              <a:t>v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has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used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here</a:t>
            </a:r>
            <a:r>
              <a:rPr lang="de-DE" altLang="de-DE" sz="1400" dirty="0"/>
              <a:t>, not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Darcy </a:t>
            </a:r>
            <a:r>
              <a:rPr lang="de-DE" altLang="de-DE" sz="1400" dirty="0" err="1"/>
              <a:t>velocity</a:t>
            </a:r>
            <a:r>
              <a:rPr lang="de-DE" altLang="de-DE" sz="1400" dirty="0"/>
              <a:t>!)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travel</a:t>
            </a:r>
            <a:r>
              <a:rPr lang="de-DE" altLang="de-DE" sz="1400" dirty="0"/>
              <a:t> time </a:t>
            </a:r>
            <a:r>
              <a:rPr lang="de-DE" altLang="de-DE" sz="1400" dirty="0" err="1"/>
              <a:t>may</a:t>
            </a:r>
            <a:r>
              <a:rPr lang="de-DE" altLang="de-DE" sz="1400" dirty="0"/>
              <a:t> also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called</a:t>
            </a:r>
            <a:r>
              <a:rPr lang="de-DE" altLang="de-DE" sz="1400" dirty="0"/>
              <a:t> </a:t>
            </a:r>
            <a:r>
              <a:rPr lang="de-DE" altLang="de-DE" sz="1400" u="sng" dirty="0" err="1"/>
              <a:t>residence</a:t>
            </a:r>
            <a:r>
              <a:rPr lang="de-DE" altLang="de-DE" sz="1400" u="sng" dirty="0"/>
              <a:t> time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algn="just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travel</a:t>
            </a:r>
            <a:r>
              <a:rPr lang="de-DE" altLang="de-DE" sz="1400" dirty="0"/>
              <a:t> time </a:t>
            </a:r>
            <a:r>
              <a:rPr lang="de-DE" altLang="de-DE" sz="1400" dirty="0" err="1"/>
              <a:t>through</a:t>
            </a:r>
            <a:r>
              <a:rPr lang="de-DE" altLang="de-DE" sz="1400" dirty="0"/>
              <a:t> a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termed</a:t>
            </a:r>
            <a:r>
              <a:rPr lang="de-DE" altLang="de-DE" sz="1400" dirty="0"/>
              <a:t> </a:t>
            </a:r>
            <a:r>
              <a:rPr lang="de-DE" altLang="de-DE" sz="1400" u="sng" dirty="0" err="1"/>
              <a:t>pore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volume</a:t>
            </a:r>
            <a:r>
              <a:rPr lang="de-DE" altLang="de-DE" sz="1400" dirty="0"/>
              <a:t>. </a:t>
            </a:r>
            <a:r>
              <a:rPr lang="de-DE" altLang="de-DE" sz="1400" dirty="0" err="1"/>
              <a:t>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can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understood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time </a:t>
            </a:r>
            <a:r>
              <a:rPr lang="de-DE" altLang="de-DE" sz="1400" dirty="0" err="1"/>
              <a:t>needed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replace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water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. 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algn="just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In </a:t>
            </a:r>
            <a:r>
              <a:rPr lang="de-DE" altLang="de-DE" sz="1400" dirty="0" err="1"/>
              <a:t>this</a:t>
            </a:r>
            <a:r>
              <a:rPr lang="de-DE" altLang="de-DE" sz="1400" dirty="0"/>
              <a:t> sense,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volume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not a </a:t>
            </a:r>
            <a:r>
              <a:rPr lang="de-DE" altLang="de-DE" sz="1400" dirty="0" err="1"/>
              <a:t>volume</a:t>
            </a:r>
            <a:r>
              <a:rPr lang="de-DE" altLang="de-DE" sz="1400" dirty="0"/>
              <a:t> but a time!                            1 PV </a:t>
            </a:r>
            <a:r>
              <a:rPr lang="de-DE" altLang="de-DE" sz="1400" dirty="0" err="1"/>
              <a:t>corresponds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ratio</a:t>
            </a:r>
            <a:r>
              <a:rPr lang="de-DE" altLang="de-DE" sz="1400" dirty="0"/>
              <a:t> </a:t>
            </a:r>
            <a:r>
              <a:rPr lang="de-DE" altLang="de-DE" sz="1400" i="1" dirty="0"/>
              <a:t>L</a:t>
            </a:r>
            <a:r>
              <a:rPr lang="de-DE" altLang="de-DE" sz="1400" dirty="0"/>
              <a:t>/</a:t>
            </a:r>
            <a:r>
              <a:rPr lang="de-DE" altLang="de-DE" sz="1400" i="1" dirty="0"/>
              <a:t>v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800" dirty="0"/>
          </a:p>
          <a:p>
            <a:pPr algn="just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dirty="0" err="1"/>
              <a:t>pore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volume</a:t>
            </a:r>
            <a:r>
              <a:rPr lang="de-DE" altLang="de-DE" sz="1400" dirty="0"/>
              <a:t> (PV)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frequently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used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normalisation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purposes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order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better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compare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experiments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conducted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under</a:t>
            </a:r>
            <a:r>
              <a:rPr lang="de-DE" altLang="de-DE" sz="1400" dirty="0"/>
              <a:t> different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velocities</a:t>
            </a:r>
            <a:r>
              <a:rPr lang="de-DE" altLang="de-DE" sz="1400" dirty="0"/>
              <a:t>. This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mostly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done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studying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transport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behaviour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chemicals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dissolved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water</a:t>
            </a:r>
            <a:r>
              <a:rPr lang="de-DE" altLang="de-DE" sz="1400" dirty="0"/>
              <a:t> and </a:t>
            </a:r>
            <a:r>
              <a:rPr lang="de-DE" altLang="de-DE" sz="1400" dirty="0" err="1"/>
              <a:t>their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arrivals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outlets</a:t>
            </a:r>
            <a:r>
              <a:rPr lang="de-DE" altLang="de-DE" sz="1400" dirty="0"/>
              <a:t>. 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B8D07783-09A3-4925-86FD-92BA113F2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68B8F42-B7BB-44D2-A9EB-43490CA4AA1B}"/>
              </a:ext>
            </a:extLst>
          </p:cNvPr>
          <p:cNvSpPr txBox="1">
            <a:spLocks noChangeArrowheads="1"/>
          </p:cNvSpPr>
          <p:nvPr/>
        </p:nvSpPr>
        <p:spPr>
          <a:xfrm>
            <a:off x="922858" y="982575"/>
            <a:ext cx="7504113" cy="3810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 kern="1200">
                <a:solidFill>
                  <a:srgbClr val="0B2A5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b="1">
                <a:solidFill>
                  <a:srgbClr val="0B2A51"/>
                </a:solidFill>
                <a:latin typeface="Verdana" panose="020B0604030504040204" pitchFamily="34" charset="0"/>
                <a:cs typeface="Noto Sans CJK SC" charset="0"/>
              </a:defRPr>
            </a:lvl9pPr>
          </a:lstStyle>
          <a:p>
            <a:r>
              <a:rPr lang="en-US" altLang="en-DE" sz="1800" dirty="0"/>
              <a:t>Quick check what we have understood?</a:t>
            </a:r>
            <a:endParaRPr lang="en-DE" altLang="en-DE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8493ED-82C8-40B6-8891-7BD57A0BB18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349500"/>
            <a:ext cx="4000500" cy="20034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Pls. scan the QR- code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or </a:t>
            </a: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</a:rPr>
              <a:t>click link the link:</a:t>
            </a:r>
            <a:endParaRPr lang="en-DE" altLang="en-DE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en-DE" dirty="0">
                <a:solidFill>
                  <a:srgbClr val="FF0000"/>
                </a:solidFill>
                <a:hlinkClick r:id="rId2"/>
              </a:rPr>
              <a:t>https://partici.fi/44956728</a:t>
            </a:r>
            <a:endParaRPr lang="en-US" altLang="en-DE" dirty="0">
              <a:solidFill>
                <a:srgbClr val="FF0000"/>
              </a:solidFill>
            </a:endParaRPr>
          </a:p>
        </p:txBody>
      </p:sp>
      <p:pic>
        <p:nvPicPr>
          <p:cNvPr id="82946" name="Picture 2">
            <a:extLst>
              <a:ext uri="{FF2B5EF4-FFF2-40B4-BE49-F238E27FC236}">
                <a16:creationId xmlns:a16="http://schemas.microsoft.com/office/drawing/2014/main" id="{1E54DC3C-2E31-4AB5-A8C5-2AF9F3274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81225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684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05E5EAD-B1F4-453E-86D6-54B8C27C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847975"/>
            <a:ext cx="4968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0B2A51"/>
                </a:solidFill>
              </a:rPr>
              <a:t>Darcy‘s Law (1D)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5956F99-7C82-4B7C-A194-D8A0B53044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204913"/>
            <a:ext cx="3657600" cy="3603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altLang="de-DE" sz="1800">
                <a:solidFill>
                  <a:srgbClr val="0B2A51"/>
                </a:solidFill>
              </a:rPr>
              <a:t>Darcy’s Experiment</a:t>
            </a:r>
          </a:p>
        </p:txBody>
      </p:sp>
      <p:graphicFrame>
        <p:nvGraphicFramePr>
          <p:cNvPr id="24579" name="Object 5">
            <a:extLst>
              <a:ext uri="{FF2B5EF4-FFF2-40B4-BE49-F238E27FC236}">
                <a16:creationId xmlns:a16="http://schemas.microsoft.com/office/drawing/2014/main" id="{6DFF08F9-54BB-476F-A6C1-161F817CD22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929313" y="1268413"/>
          <a:ext cx="2979737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Photo Editor Photo" r:id="rId4" imgW="4361905" imgH="7523810" progId="MSPhotoEd.3">
                  <p:embed/>
                </p:oleObj>
              </mc:Choice>
              <mc:Fallback>
                <p:oleObj name="Photo Editor Photo" r:id="rId4" imgW="4361905" imgH="752381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268413"/>
                        <a:ext cx="2979737" cy="514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0" name="Text Box 8">
            <a:extLst>
              <a:ext uri="{FF2B5EF4-FFF2-40B4-BE49-F238E27FC236}">
                <a16:creationId xmlns:a16="http://schemas.microsoft.com/office/drawing/2014/main" id="{8711F445-17FA-49AC-B370-858006B3B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39913"/>
            <a:ext cx="5759450" cy="3216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de-DE" altLang="de-DE" sz="1400" dirty="0"/>
              <a:t>column with constant cross section (</a:t>
            </a:r>
            <a:r>
              <a:rPr lang="de-DE" altLang="de-DE" sz="1400" i="1" dirty="0"/>
              <a:t>A</a:t>
            </a:r>
            <a:r>
              <a:rPr lang="de-DE" altLang="de-DE" sz="1400" dirty="0"/>
              <a:t> = </a:t>
            </a:r>
            <a:r>
              <a:rPr lang="de-DE" altLang="de-DE" sz="1400" dirty="0" err="1"/>
              <a:t>const</a:t>
            </a:r>
            <a:r>
              <a:rPr lang="de-DE" altLang="de-DE" sz="1400" dirty="0"/>
              <a:t>.)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de-DE" altLang="de-DE" sz="1400" dirty="0"/>
              <a:t>sand as filling material (“</a:t>
            </a:r>
            <a:r>
              <a:rPr lang="de-DE" altLang="de-DE" sz="1400" dirty="0" err="1"/>
              <a:t>porous</a:t>
            </a:r>
            <a:r>
              <a:rPr lang="de-DE" altLang="de-DE" sz="1400" dirty="0"/>
              <a:t> medium“)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de-DE" altLang="de-DE" sz="1400" dirty="0"/>
              <a:t>voids between sand grains completely filled with water (saturated </a:t>
            </a:r>
            <a:r>
              <a:rPr lang="de-DE" altLang="de-DE" sz="1400" dirty="0" err="1"/>
              <a:t>conditions</a:t>
            </a:r>
            <a:r>
              <a:rPr lang="de-DE" altLang="de-DE" sz="1400" dirty="0"/>
              <a:t>)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de-DE" altLang="de-DE" sz="1400" dirty="0"/>
              <a:t>constant discharge through the column (</a:t>
            </a:r>
            <a:r>
              <a:rPr lang="de-DE" altLang="de-DE" sz="1400" i="1" dirty="0"/>
              <a:t>Q</a:t>
            </a:r>
            <a:r>
              <a:rPr lang="de-DE" altLang="de-DE" sz="1400" dirty="0"/>
              <a:t> = const.)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defRPr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de-DE" altLang="de-DE" sz="1400" u="sng" dirty="0"/>
              <a:t>Purpose</a:t>
            </a:r>
            <a:r>
              <a:rPr lang="de-DE" altLang="de-DE" sz="1400" dirty="0"/>
              <a:t>:                                                   </a:t>
            </a:r>
          </a:p>
          <a:p>
            <a:pPr marL="450850" lvl="1" indent="0">
              <a:spcBef>
                <a:spcPct val="0"/>
              </a:spcBef>
              <a:spcAft>
                <a:spcPts val="600"/>
              </a:spcAft>
              <a:defRPr/>
            </a:pPr>
            <a:r>
              <a:rPr lang="de-DE" altLang="de-DE" sz="1400" dirty="0" err="1"/>
              <a:t>to</a:t>
            </a:r>
            <a:r>
              <a:rPr lang="de-DE" altLang="de-DE" sz="1400" dirty="0"/>
              <a:t> quantify the relationship </a:t>
            </a:r>
            <a:r>
              <a:rPr lang="de-DE" altLang="de-DE" sz="1400" dirty="0" err="1"/>
              <a:t>between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discharge</a:t>
            </a:r>
            <a:r>
              <a:rPr lang="de-DE" altLang="de-DE" sz="1400" dirty="0"/>
              <a:t>, flow velocity, </a:t>
            </a:r>
            <a:r>
              <a:rPr lang="de-DE" altLang="de-DE" sz="1400" dirty="0" err="1"/>
              <a:t>pressure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difference</a:t>
            </a:r>
            <a:r>
              <a:rPr lang="de-DE" altLang="de-DE" sz="1400" dirty="0"/>
              <a:t>, flow distance, and cross section</a:t>
            </a:r>
          </a:p>
        </p:txBody>
      </p:sp>
      <p:sp>
        <p:nvSpPr>
          <p:cNvPr id="24581" name="Rechteck 4">
            <a:extLst>
              <a:ext uri="{FF2B5EF4-FFF2-40B4-BE49-F238E27FC236}">
                <a16:creationId xmlns:a16="http://schemas.microsoft.com/office/drawing/2014/main" id="{73A31413-632A-4460-91B4-62C13467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1214438"/>
            <a:ext cx="714375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4582" name="Rechteck 5">
            <a:extLst>
              <a:ext uri="{FF2B5EF4-FFF2-40B4-BE49-F238E27FC236}">
                <a16:creationId xmlns:a16="http://schemas.microsoft.com/office/drawing/2014/main" id="{65A9DA74-CBD6-437D-B1DB-47919888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4572000"/>
            <a:ext cx="5715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2C2A68-EE77-4CD8-A8F7-97DDA2B63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570538"/>
            <a:ext cx="34369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Brown G. O. (2002): </a:t>
            </a:r>
          </a:p>
          <a:p>
            <a:pPr algn="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Henry Darcy and the making of a law, </a:t>
            </a:r>
          </a:p>
          <a:p>
            <a:pPr algn="r" eaLnBrk="1" hangingPunct="1">
              <a:defRPr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Water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Resour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. Res. 38(7), doi:10.1029/2001WR000727.</a:t>
            </a:r>
            <a:endParaRPr lang="de-DE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6037020-8342-4519-9D70-42A6A21549E2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196975"/>
            <a:ext cx="7423150" cy="384175"/>
          </a:xfrm>
        </p:spPr>
        <p:txBody>
          <a:bodyPr/>
          <a:lstStyle/>
          <a:p>
            <a:pPr marL="0" indent="0" eaLnBrk="1" hangingPunct="1"/>
            <a:r>
              <a:rPr lang="de-DE" altLang="de-DE" sz="1800">
                <a:solidFill>
                  <a:srgbClr val="0B2A51"/>
                </a:solidFill>
              </a:rPr>
              <a:t>A Quick Reminder on Pressure Head</a:t>
            </a:r>
          </a:p>
        </p:txBody>
      </p:sp>
      <p:sp>
        <p:nvSpPr>
          <p:cNvPr id="342019" name="Text Box 3">
            <a:extLst>
              <a:ext uri="{FF2B5EF4-FFF2-40B4-BE49-F238E27FC236}">
                <a16:creationId xmlns:a16="http://schemas.microsoft.com/office/drawing/2014/main" id="{E7D6EC61-6DA2-4D7A-9B7D-E944C7B5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4252913"/>
            <a:ext cx="7345362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de-DE" altLang="de-DE" sz="1400"/>
              <a:t>From previous considerations we know that pressure head differences will not allow to fully quantify water flow.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de-DE" altLang="de-DE" sz="800"/>
          </a:p>
          <a:p>
            <a:pPr>
              <a:spcBef>
                <a:spcPct val="0"/>
              </a:spcBef>
              <a:buFontTx/>
              <a:buChar char="•"/>
            </a:pPr>
            <a:r>
              <a:rPr lang="de-DE" altLang="de-DE" sz="1400"/>
              <a:t>In fact, elevation head differences have to be considered as well.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de-DE" altLang="de-DE" sz="800"/>
          </a:p>
          <a:p>
            <a:pPr>
              <a:spcBef>
                <a:spcPct val="0"/>
              </a:spcBef>
              <a:buFontTx/>
              <a:buChar char="•"/>
            </a:pPr>
            <a:r>
              <a:rPr lang="de-DE" altLang="de-DE" sz="1400"/>
              <a:t>In the above figure, the increase of pressure head with depth is compensated by an according decrease of elevation head. As a consequence, there is no water flow.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de-DE" altLang="de-DE" sz="800"/>
          </a:p>
          <a:p>
            <a:pPr>
              <a:spcBef>
                <a:spcPct val="0"/>
              </a:spcBef>
              <a:buFontTx/>
              <a:buChar char="•"/>
            </a:pPr>
            <a:r>
              <a:rPr lang="de-DE" altLang="de-DE" sz="1400"/>
              <a:t>Water flow requires changes of the </a:t>
            </a:r>
            <a:r>
              <a:rPr lang="de-DE" altLang="de-DE" sz="1400" i="1"/>
              <a:t>sum</a:t>
            </a:r>
            <a:r>
              <a:rPr lang="de-DE" altLang="de-DE" sz="1400"/>
              <a:t> of both heads.</a:t>
            </a:r>
            <a:endParaRPr lang="de-DE" altLang="de-DE" sz="1400">
              <a:sym typeface="Symbol" panose="05050102010706020507" pitchFamily="18" charset="2"/>
            </a:endParaRPr>
          </a:p>
        </p:txBody>
      </p:sp>
      <p:grpSp>
        <p:nvGrpSpPr>
          <p:cNvPr id="26628" name="Group 1">
            <a:extLst>
              <a:ext uri="{FF2B5EF4-FFF2-40B4-BE49-F238E27FC236}">
                <a16:creationId xmlns:a16="http://schemas.microsoft.com/office/drawing/2014/main" id="{BA1D4B01-EEB3-4F66-ABCA-3279C4750A0E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1581150"/>
            <a:ext cx="6732587" cy="2424113"/>
            <a:chOff x="1223963" y="1470025"/>
            <a:chExt cx="7005637" cy="2746375"/>
          </a:xfrm>
        </p:grpSpPr>
        <p:sp>
          <p:nvSpPr>
            <p:cNvPr id="26629" name="AutoShape 34">
              <a:extLst>
                <a:ext uri="{FF2B5EF4-FFF2-40B4-BE49-F238E27FC236}">
                  <a16:creationId xmlns:a16="http://schemas.microsoft.com/office/drawing/2014/main" id="{E691D3CB-936F-4016-B456-A16D6EAD46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6794500" y="2008188"/>
              <a:ext cx="792163" cy="2185987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26630" name="Text Box 35">
              <a:extLst>
                <a:ext uri="{FF2B5EF4-FFF2-40B4-BE49-F238E27FC236}">
                  <a16:creationId xmlns:a16="http://schemas.microsoft.com/office/drawing/2014/main" id="{3F97CC22-0D38-4F9F-89CC-D300DE0C6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8350" y="2747963"/>
              <a:ext cx="1111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  elevation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 head </a:t>
              </a:r>
              <a:r>
                <a:rPr lang="de-DE" altLang="de-DE" sz="1200" i="1"/>
                <a:t>z</a:t>
              </a:r>
              <a:r>
                <a:rPr lang="de-DE" altLang="de-DE" sz="1200"/>
                <a:t> [L]</a:t>
              </a:r>
            </a:p>
          </p:txBody>
        </p:sp>
        <p:grpSp>
          <p:nvGrpSpPr>
            <p:cNvPr id="26631" name="Gruppieren 36">
              <a:extLst>
                <a:ext uri="{FF2B5EF4-FFF2-40B4-BE49-F238E27FC236}">
                  <a16:creationId xmlns:a16="http://schemas.microsoft.com/office/drawing/2014/main" id="{9C49CC4F-8105-4167-A793-7DCB0675A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3963" y="1470025"/>
              <a:ext cx="5214937" cy="2746375"/>
              <a:chOff x="1446213" y="2874963"/>
              <a:chExt cx="5214937" cy="2746376"/>
            </a:xfrm>
          </p:grpSpPr>
          <p:sp>
            <p:nvSpPr>
              <p:cNvPr id="26632" name="Line 5">
                <a:extLst>
                  <a:ext uri="{FF2B5EF4-FFF2-40B4-BE49-F238E27FC236}">
                    <a16:creationId xmlns:a16="http://schemas.microsoft.com/office/drawing/2014/main" id="{8799196E-B796-4B8F-8FF9-73D0098F6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5075" y="3557588"/>
                <a:ext cx="10080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33" name="Group 6">
                <a:extLst>
                  <a:ext uri="{FF2B5EF4-FFF2-40B4-BE49-F238E27FC236}">
                    <a16:creationId xmlns:a16="http://schemas.microsoft.com/office/drawing/2014/main" id="{626D2FD6-B18E-4763-A5A8-D8E3405033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1140" y="3328988"/>
                <a:ext cx="936625" cy="2286000"/>
                <a:chOff x="2365" y="2081"/>
                <a:chExt cx="590" cy="1440"/>
              </a:xfrm>
            </p:grpSpPr>
            <p:sp>
              <p:nvSpPr>
                <p:cNvPr id="26659" name="Rectangle 7" descr="Kugeln">
                  <a:extLst>
                    <a:ext uri="{FF2B5EF4-FFF2-40B4-BE49-F238E27FC236}">
                      <a16:creationId xmlns:a16="http://schemas.microsoft.com/office/drawing/2014/main" id="{AED7DEEB-4FD6-4F07-991E-29073F33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115"/>
                  <a:ext cx="454" cy="1406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26660" name="Rectangle 8">
                  <a:extLst>
                    <a:ext uri="{FF2B5EF4-FFF2-40B4-BE49-F238E27FC236}">
                      <a16:creationId xmlns:a16="http://schemas.microsoft.com/office/drawing/2014/main" id="{AA2BCA25-D270-4EC8-88F0-82941B8FF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5" y="2081"/>
                  <a:ext cx="590" cy="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</p:grpSp>
          <p:grpSp>
            <p:nvGrpSpPr>
              <p:cNvPr id="26634" name="Group 9">
                <a:extLst>
                  <a:ext uri="{FF2B5EF4-FFF2-40B4-BE49-F238E27FC236}">
                    <a16:creationId xmlns:a16="http://schemas.microsoft.com/office/drawing/2014/main" id="{E6B320F1-AA4C-4AF5-AE09-A6E95F96B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4201" y="3241676"/>
                <a:ext cx="360359" cy="360363"/>
                <a:chOff x="2789" y="2025"/>
                <a:chExt cx="227" cy="227"/>
              </a:xfrm>
            </p:grpSpPr>
            <p:sp>
              <p:nvSpPr>
                <p:cNvPr id="26653" name="Rectangle 10">
                  <a:extLst>
                    <a:ext uri="{FF2B5EF4-FFF2-40B4-BE49-F238E27FC236}">
                      <a16:creationId xmlns:a16="http://schemas.microsoft.com/office/drawing/2014/main" id="{7EF2A4E8-4AF9-44DA-BDE5-69844C07BF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2129"/>
                  <a:ext cx="45" cy="122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26654" name="Line 11">
                  <a:extLst>
                    <a:ext uri="{FF2B5EF4-FFF2-40B4-BE49-F238E27FC236}">
                      <a16:creationId xmlns:a16="http://schemas.microsoft.com/office/drawing/2014/main" id="{D9762DE1-89E6-4016-AFE6-3DD44DCB2E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901" y="2139"/>
                  <a:ext cx="22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5" name="Rectangle 12">
                  <a:extLst>
                    <a:ext uri="{FF2B5EF4-FFF2-40B4-BE49-F238E27FC236}">
                      <a16:creationId xmlns:a16="http://schemas.microsoft.com/office/drawing/2014/main" id="{A12EC1E8-4CFC-4826-81BA-3B5EA1392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2205"/>
                  <a:ext cx="136" cy="46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26656" name="Line 13">
                  <a:extLst>
                    <a:ext uri="{FF2B5EF4-FFF2-40B4-BE49-F238E27FC236}">
                      <a16:creationId xmlns:a16="http://schemas.microsoft.com/office/drawing/2014/main" id="{3B4CB026-2BD6-4B05-B731-9928298A10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2205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7" name="Line 14">
                  <a:extLst>
                    <a:ext uri="{FF2B5EF4-FFF2-40B4-BE49-F238E27FC236}">
                      <a16:creationId xmlns:a16="http://schemas.microsoft.com/office/drawing/2014/main" id="{13A768AB-A9D9-479B-BEAB-B171B3AAD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2251"/>
                  <a:ext cx="22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8" name="Line 15">
                  <a:extLst>
                    <a:ext uri="{FF2B5EF4-FFF2-40B4-BE49-F238E27FC236}">
                      <a16:creationId xmlns:a16="http://schemas.microsoft.com/office/drawing/2014/main" id="{89A871C4-A6FB-41E7-B963-C17B9A4594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81" y="2117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35" name="Group 16">
                <a:extLst>
                  <a:ext uri="{FF2B5EF4-FFF2-40B4-BE49-F238E27FC236}">
                    <a16:creationId xmlns:a16="http://schemas.microsoft.com/office/drawing/2014/main" id="{764027FB-6E4F-46D2-9E2F-4082B4B923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4188" y="3240090"/>
                <a:ext cx="792153" cy="2301877"/>
                <a:chOff x="2789" y="2025"/>
                <a:chExt cx="499" cy="1450"/>
              </a:xfrm>
            </p:grpSpPr>
            <p:sp>
              <p:nvSpPr>
                <p:cNvPr id="26647" name="Rectangle 17">
                  <a:extLst>
                    <a:ext uri="{FF2B5EF4-FFF2-40B4-BE49-F238E27FC236}">
                      <a16:creationId xmlns:a16="http://schemas.microsoft.com/office/drawing/2014/main" id="{51E0686A-C402-4CBE-A838-1FC7777F7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3" y="2131"/>
                  <a:ext cx="45" cy="1338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26648" name="Line 18">
                  <a:extLst>
                    <a:ext uri="{FF2B5EF4-FFF2-40B4-BE49-F238E27FC236}">
                      <a16:creationId xmlns:a16="http://schemas.microsoft.com/office/drawing/2014/main" id="{B3A40046-B873-4A34-BA92-5431B26F4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539" y="2725"/>
                  <a:ext cx="1404" cy="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9" name="Line 19">
                  <a:extLst>
                    <a:ext uri="{FF2B5EF4-FFF2-40B4-BE49-F238E27FC236}">
                      <a16:creationId xmlns:a16="http://schemas.microsoft.com/office/drawing/2014/main" id="{3D293E2A-5DF1-4CFF-89AF-7EFA5EC2BF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561" y="2747"/>
                  <a:ext cx="1450" cy="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0" name="Rectangle 20">
                  <a:extLst>
                    <a:ext uri="{FF2B5EF4-FFF2-40B4-BE49-F238E27FC236}">
                      <a16:creationId xmlns:a16="http://schemas.microsoft.com/office/drawing/2014/main" id="{FDBFC7AD-45AC-4191-B562-51147403E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3422"/>
                  <a:ext cx="408" cy="45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26651" name="Line 21">
                  <a:extLst>
                    <a:ext uri="{FF2B5EF4-FFF2-40B4-BE49-F238E27FC236}">
                      <a16:creationId xmlns:a16="http://schemas.microsoft.com/office/drawing/2014/main" id="{A7F29551-BE69-4F52-BD52-1EE6BDAE4A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3423"/>
                  <a:ext cx="454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2" name="Line 22">
                  <a:extLst>
                    <a:ext uri="{FF2B5EF4-FFF2-40B4-BE49-F238E27FC236}">
                      <a16:creationId xmlns:a16="http://schemas.microsoft.com/office/drawing/2014/main" id="{8628601F-A96E-42EA-AA60-C6603DDD1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3469"/>
                  <a:ext cx="499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36" name="Line 23">
                <a:extLst>
                  <a:ext uri="{FF2B5EF4-FFF2-40B4-BE49-F238E27FC236}">
                    <a16:creationId xmlns:a16="http://schemas.microsoft.com/office/drawing/2014/main" id="{BFEF5789-DA90-46A4-96D4-A1C8B9CD4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22975" y="3022601"/>
                <a:ext cx="0" cy="2592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Text Box 24">
                <a:extLst>
                  <a:ext uri="{FF2B5EF4-FFF2-40B4-BE49-F238E27FC236}">
                    <a16:creationId xmlns:a16="http://schemas.microsoft.com/office/drawing/2014/main" id="{0C375EE1-39F6-4794-B1C9-DE9A7E468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5675" y="3406776"/>
                <a:ext cx="608012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200" i="1"/>
                  <a:t>z</a:t>
                </a:r>
                <a:r>
                  <a:rPr lang="de-DE" altLang="de-DE" sz="1200"/>
                  <a:t> = </a:t>
                </a:r>
                <a:r>
                  <a:rPr lang="de-DE" altLang="de-DE" sz="1200" i="1"/>
                  <a:t>L</a:t>
                </a:r>
              </a:p>
            </p:txBody>
          </p:sp>
          <p:sp>
            <p:nvSpPr>
              <p:cNvPr id="26638" name="Text Box 25">
                <a:extLst>
                  <a:ext uri="{FF2B5EF4-FFF2-40B4-BE49-F238E27FC236}">
                    <a16:creationId xmlns:a16="http://schemas.microsoft.com/office/drawing/2014/main" id="{D6B3743D-6AAF-4C7C-A457-A92DA68A1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9325" y="2874963"/>
                <a:ext cx="274637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200" i="1"/>
                  <a:t>z</a:t>
                </a:r>
              </a:p>
            </p:txBody>
          </p:sp>
          <p:sp>
            <p:nvSpPr>
              <p:cNvPr id="26639" name="Text Box 26">
                <a:extLst>
                  <a:ext uri="{FF2B5EF4-FFF2-40B4-BE49-F238E27FC236}">
                    <a16:creationId xmlns:a16="http://schemas.microsoft.com/office/drawing/2014/main" id="{24CE90F0-6EE6-4320-BAEE-F1C7C0930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2025" y="5345113"/>
                <a:ext cx="619125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200" i="1"/>
                  <a:t>z</a:t>
                </a:r>
                <a:r>
                  <a:rPr lang="de-DE" altLang="de-DE" sz="1200"/>
                  <a:t> = 0</a:t>
                </a:r>
                <a:endParaRPr lang="de-DE" altLang="de-DE" sz="1200" i="1"/>
              </a:p>
            </p:txBody>
          </p:sp>
          <p:sp>
            <p:nvSpPr>
              <p:cNvPr id="26640" name="Line 27">
                <a:extLst>
                  <a:ext uri="{FF2B5EF4-FFF2-40B4-BE49-F238E27FC236}">
                    <a16:creationId xmlns:a16="http://schemas.microsoft.com/office/drawing/2014/main" id="{0917A53B-789B-4411-BBE1-AD02CECAF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5489576"/>
                <a:ext cx="5762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AutoShape 28">
                <a:extLst>
                  <a:ext uri="{FF2B5EF4-FFF2-40B4-BE49-F238E27FC236}">
                    <a16:creationId xmlns:a16="http://schemas.microsoft.com/office/drawing/2014/main" id="{8DC30D44-944B-4119-8057-2BD88CCBE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70213" y="3435351"/>
                <a:ext cx="792162" cy="2185988"/>
              </a:xfrm>
              <a:prstGeom prst="rtTriangle">
                <a:avLst/>
              </a:prstGeom>
              <a:solidFill>
                <a:srgbClr val="00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  <p:sp>
            <p:nvSpPr>
              <p:cNvPr id="26642" name="Text Box 29">
                <a:extLst>
                  <a:ext uri="{FF2B5EF4-FFF2-40B4-BE49-F238E27FC236}">
                    <a16:creationId xmlns:a16="http://schemas.microsoft.com/office/drawing/2014/main" id="{B370407F-85AA-4187-8E20-08C4A226F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899" y="4127501"/>
                <a:ext cx="14173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200"/>
                  <a:t>pressure head</a:t>
                </a: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200">
                    <a:sym typeface="Symbol" panose="05050102010706020507" pitchFamily="18" charset="2"/>
                  </a:rPr>
                  <a:t></a:t>
                </a:r>
                <a:r>
                  <a:rPr lang="de-DE" altLang="de-DE" sz="1200"/>
                  <a:t>(</a:t>
                </a:r>
                <a:r>
                  <a:rPr lang="de-DE" altLang="de-DE" sz="1200" i="1"/>
                  <a:t>z</a:t>
                </a:r>
                <a:r>
                  <a:rPr lang="de-DE" altLang="de-DE" sz="1200"/>
                  <a:t>) [L]     </a:t>
                </a:r>
              </a:p>
            </p:txBody>
          </p:sp>
          <p:sp>
            <p:nvSpPr>
              <p:cNvPr id="26643" name="Text Box 30">
                <a:extLst>
                  <a:ext uri="{FF2B5EF4-FFF2-40B4-BE49-F238E27FC236}">
                    <a16:creationId xmlns:a16="http://schemas.microsoft.com/office/drawing/2014/main" id="{B6DA96B9-AF55-4019-9F7B-CC5CC2B8B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450" y="3378249"/>
                <a:ext cx="957262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200" i="1">
                    <a:sym typeface="Symbol" panose="05050102010706020507" pitchFamily="18" charset="2"/>
                  </a:rPr>
                  <a:t></a:t>
                </a:r>
                <a:r>
                  <a:rPr lang="de-DE" altLang="de-DE" sz="1200"/>
                  <a:t>(</a:t>
                </a:r>
                <a:r>
                  <a:rPr lang="de-DE" altLang="de-DE" sz="1200" i="1"/>
                  <a:t>L</a:t>
                </a:r>
                <a:r>
                  <a:rPr lang="de-DE" altLang="de-DE" sz="1200"/>
                  <a:t>) = </a:t>
                </a:r>
                <a:r>
                  <a:rPr lang="de-DE" altLang="de-DE" sz="1200">
                    <a:sym typeface="Symbol" panose="05050102010706020507" pitchFamily="18" charset="2"/>
                  </a:rPr>
                  <a:t></a:t>
                </a:r>
                <a:r>
                  <a:rPr lang="de-DE" altLang="de-DE" sz="1200" i="1" baseline="-25000"/>
                  <a:t>L</a:t>
                </a:r>
              </a:p>
            </p:txBody>
          </p:sp>
          <p:sp>
            <p:nvSpPr>
              <p:cNvPr id="26644" name="Line 31">
                <a:extLst>
                  <a:ext uri="{FF2B5EF4-FFF2-40B4-BE49-F238E27FC236}">
                    <a16:creationId xmlns:a16="http://schemas.microsoft.com/office/drawing/2014/main" id="{E8B6A4BB-E484-4AC6-A610-F3146B4D7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714750" y="3554413"/>
                <a:ext cx="414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Text Box 32">
                <a:extLst>
                  <a:ext uri="{FF2B5EF4-FFF2-40B4-BE49-F238E27FC236}">
                    <a16:creationId xmlns:a16="http://schemas.microsoft.com/office/drawing/2014/main" id="{2DCF0E7C-E895-41E1-9817-D597346D5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6213" y="5335588"/>
                <a:ext cx="1249362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de-DE" altLang="de-DE" sz="1200" i="1">
                    <a:sym typeface="Symbol" panose="05050102010706020507" pitchFamily="18" charset="2"/>
                  </a:rPr>
                  <a:t></a:t>
                </a:r>
                <a:r>
                  <a:rPr lang="de-DE" altLang="de-DE" sz="1200"/>
                  <a:t>(0) = </a:t>
                </a:r>
                <a:r>
                  <a:rPr lang="de-DE" altLang="de-DE" sz="1200" i="1">
                    <a:sym typeface="Symbol" panose="05050102010706020507" pitchFamily="18" charset="2"/>
                  </a:rPr>
                  <a:t></a:t>
                </a:r>
                <a:r>
                  <a:rPr lang="de-DE" altLang="de-DE" sz="1200" i="1" baseline="-25000"/>
                  <a:t>L</a:t>
                </a:r>
                <a:r>
                  <a:rPr lang="de-DE" altLang="de-DE" sz="1200" i="1"/>
                  <a:t>+ </a:t>
                </a:r>
                <a:r>
                  <a:rPr lang="de-DE" altLang="de-DE" sz="1200" i="1">
                    <a:sym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26646" name="Line 33">
                <a:extLst>
                  <a:ext uri="{FF2B5EF4-FFF2-40B4-BE49-F238E27FC236}">
                    <a16:creationId xmlns:a16="http://schemas.microsoft.com/office/drawing/2014/main" id="{25838BFF-9A85-494C-BF5E-4B1EC16BF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09900" y="5492751"/>
                <a:ext cx="11160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366321E-9D01-4D25-88B4-22E2707FF3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268413"/>
            <a:ext cx="7974013" cy="360362"/>
          </a:xfrm>
        </p:spPr>
        <p:txBody>
          <a:bodyPr/>
          <a:lstStyle/>
          <a:p>
            <a:pPr marL="0" indent="0" eaLnBrk="1" hangingPunct="1"/>
            <a:r>
              <a:rPr lang="de-DE" altLang="de-DE" sz="1800">
                <a:solidFill>
                  <a:srgbClr val="0B2A51"/>
                </a:solidFill>
              </a:rPr>
              <a:t>Hydraulic Head I</a:t>
            </a:r>
          </a:p>
        </p:txBody>
      </p:sp>
      <p:sp>
        <p:nvSpPr>
          <p:cNvPr id="344067" name="Text Box 3">
            <a:extLst>
              <a:ext uri="{FF2B5EF4-FFF2-40B4-BE49-F238E27FC236}">
                <a16:creationId xmlns:a16="http://schemas.microsoft.com/office/drawing/2014/main" id="{AFFD175D-5983-4E5B-8B90-D908B8348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73238"/>
            <a:ext cx="7345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u="sng"/>
              <a:t>Hydraulic head</a:t>
            </a:r>
            <a:r>
              <a:rPr lang="de-DE" altLang="de-DE" sz="1400"/>
              <a:t> or </a:t>
            </a:r>
            <a:r>
              <a:rPr lang="de-DE" altLang="de-DE" sz="1400" u="sng"/>
              <a:t>piezometric head</a:t>
            </a:r>
            <a:r>
              <a:rPr lang="de-DE" altLang="de-DE" sz="1400"/>
              <a:t> is the sum of hydrostatic pressure head and elevation head: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661361DC-AAA9-42F1-8579-8DD37E48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1C0B626-2F1B-4E81-A209-3E7643629637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3014663"/>
            <a:ext cx="1157287" cy="804862"/>
            <a:chOff x="1697" y="2251"/>
            <a:chExt cx="729" cy="507"/>
          </a:xfrm>
        </p:grpSpPr>
        <p:sp>
          <p:nvSpPr>
            <p:cNvPr id="28690" name="Line 7">
              <a:extLst>
                <a:ext uri="{FF2B5EF4-FFF2-40B4-BE49-F238E27FC236}">
                  <a16:creationId xmlns:a16="http://schemas.microsoft.com/office/drawing/2014/main" id="{D0E5A021-4CB6-41A6-8B47-F51C0ACF5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0" y="2251"/>
              <a:ext cx="226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8">
              <a:extLst>
                <a:ext uri="{FF2B5EF4-FFF2-40B4-BE49-F238E27FC236}">
                  <a16:creationId xmlns:a16="http://schemas.microsoft.com/office/drawing/2014/main" id="{A6B9616D-2802-440F-AA60-7B4E7968D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2432"/>
              <a:ext cx="7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hydraulic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head [L]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098599D7-FC05-4A49-8367-A547826C5F88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2338388"/>
            <a:ext cx="1441450" cy="2073275"/>
            <a:chOff x="2444" y="1827"/>
            <a:chExt cx="801" cy="1185"/>
          </a:xfrm>
        </p:grpSpPr>
        <p:sp>
          <p:nvSpPr>
            <p:cNvPr id="28687" name="Oval 10">
              <a:extLst>
                <a:ext uri="{FF2B5EF4-FFF2-40B4-BE49-F238E27FC236}">
                  <a16:creationId xmlns:a16="http://schemas.microsoft.com/office/drawing/2014/main" id="{790E90C6-A6CD-420A-8B19-D512CF653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1827"/>
              <a:ext cx="384" cy="57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28688" name="Line 11">
              <a:extLst>
                <a:ext uri="{FF2B5EF4-FFF2-40B4-BE49-F238E27FC236}">
                  <a16:creationId xmlns:a16="http://schemas.microsoft.com/office/drawing/2014/main" id="{049F275C-E538-40C8-BC26-F56696F8F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3" y="2387"/>
              <a:ext cx="0" cy="1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Text Box 12">
              <a:extLst>
                <a:ext uri="{FF2B5EF4-FFF2-40B4-BE49-F238E27FC236}">
                  <a16:creationId xmlns:a16="http://schemas.microsoft.com/office/drawing/2014/main" id="{A6048037-657B-4903-A895-F63296A6E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2552"/>
              <a:ext cx="80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= </a:t>
              </a:r>
              <a:r>
                <a:rPr lang="de-DE" altLang="de-DE" sz="1400">
                  <a:solidFill>
                    <a:srgbClr val="FF0000"/>
                  </a:solidFill>
                  <a:sym typeface="Symbol" panose="05050102010706020507" pitchFamily="18" charset="2"/>
                </a:rPr>
                <a:t>(</a:t>
              </a:r>
              <a:r>
                <a:rPr lang="de-DE" altLang="de-DE" sz="1400" i="1">
                  <a:solidFill>
                    <a:srgbClr val="FF0000"/>
                  </a:solidFill>
                  <a:sym typeface="Symbol" panose="05050102010706020507" pitchFamily="18" charset="2"/>
                </a:rPr>
                <a:t>z</a:t>
              </a:r>
              <a:r>
                <a:rPr lang="de-DE" altLang="de-DE" sz="1400">
                  <a:solidFill>
                    <a:srgbClr val="FF0000"/>
                  </a:solidFill>
                  <a:sym typeface="Symbol" panose="05050102010706020507" pitchFamily="18" charset="2"/>
                </a:rPr>
                <a:t>)</a:t>
              </a:r>
              <a:r>
                <a:rPr lang="de-DE" altLang="de-DE" sz="1400">
                  <a:solidFill>
                    <a:srgbClr val="FF0000"/>
                  </a:solidFill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= pressure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head [L]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9BF3D7E0-1F67-4FCA-A5EE-7E21B6E329F3}"/>
              </a:ext>
            </a:extLst>
          </p:cNvPr>
          <p:cNvGrpSpPr>
            <a:grpSpLocks/>
          </p:cNvGrpSpPr>
          <p:nvPr/>
        </p:nvGrpSpPr>
        <p:grpSpPr bwMode="auto">
          <a:xfrm>
            <a:off x="5310188" y="2960688"/>
            <a:ext cx="1465262" cy="806450"/>
            <a:chOff x="3151" y="2205"/>
            <a:chExt cx="923" cy="508"/>
          </a:xfrm>
        </p:grpSpPr>
        <p:sp>
          <p:nvSpPr>
            <p:cNvPr id="28685" name="Line 14">
              <a:extLst>
                <a:ext uri="{FF2B5EF4-FFF2-40B4-BE49-F238E27FC236}">
                  <a16:creationId xmlns:a16="http://schemas.microsoft.com/office/drawing/2014/main" id="{BEF78DCB-D892-403B-A15C-DC2C2968A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2205"/>
              <a:ext cx="364" cy="1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Text Box 15">
              <a:extLst>
                <a:ext uri="{FF2B5EF4-FFF2-40B4-BE49-F238E27FC236}">
                  <a16:creationId xmlns:a16="http://schemas.microsoft.com/office/drawing/2014/main" id="{FF7FADA4-3965-48E4-A6E5-DE5AEB844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" y="2387"/>
              <a:ext cx="6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elevation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head [L]</a:t>
              </a:r>
            </a:p>
          </p:txBody>
        </p:sp>
      </p:grpSp>
      <p:sp>
        <p:nvSpPr>
          <p:cNvPr id="344080" name="Text Box 16">
            <a:extLst>
              <a:ext uri="{FF2B5EF4-FFF2-40B4-BE49-F238E27FC236}">
                <a16:creationId xmlns:a16="http://schemas.microsoft.com/office/drawing/2014/main" id="{EFC9CB9B-77C2-4EDE-9372-1CE5E7BAA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386263"/>
            <a:ext cx="73453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In this equation it is assumed that the </a:t>
            </a:r>
            <a:r>
              <a:rPr lang="de-DE" altLang="de-DE" sz="1400" i="1"/>
              <a:t>z</a:t>
            </a:r>
            <a:r>
              <a:rPr lang="de-DE" altLang="de-DE" sz="1400"/>
              <a:t>-axis is oriented upward.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de-DE" altLang="de-DE" sz="140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If the </a:t>
            </a:r>
            <a:r>
              <a:rPr lang="de-DE" altLang="de-DE" sz="1400" i="1"/>
              <a:t>z</a:t>
            </a:r>
            <a:r>
              <a:rPr lang="de-DE" altLang="de-DE" sz="1400"/>
              <a:t>-axis points downward, we have:</a:t>
            </a:r>
          </a:p>
        </p:txBody>
      </p:sp>
      <p:sp>
        <p:nvSpPr>
          <p:cNvPr id="344082" name="Text Box 18">
            <a:extLst>
              <a:ext uri="{FF2B5EF4-FFF2-40B4-BE49-F238E27FC236}">
                <a16:creationId xmlns:a16="http://schemas.microsoft.com/office/drawing/2014/main" id="{981CB858-852D-4DE5-90BC-30195114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5665788"/>
            <a:ext cx="7345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/>
              <a:t>Water flow is governed by </a:t>
            </a:r>
            <a:r>
              <a:rPr lang="de-DE" altLang="de-DE" sz="1400" u="sng"/>
              <a:t>differences</a:t>
            </a:r>
            <a:r>
              <a:rPr lang="de-DE" altLang="de-DE" sz="1400"/>
              <a:t> in hydraulic head (</a:t>
            </a:r>
            <a:r>
              <a:rPr lang="de-DE" altLang="de-DE" sz="1400" i="1" u="sng"/>
              <a:t>not</a:t>
            </a:r>
            <a:r>
              <a:rPr lang="de-DE" altLang="de-DE" sz="1400" i="1"/>
              <a:t> </a:t>
            </a:r>
            <a:r>
              <a:rPr lang="de-DE" altLang="de-DE" sz="1400"/>
              <a:t>by differences in pressure head </a:t>
            </a:r>
            <a:r>
              <a:rPr lang="de-DE" altLang="de-DE" sz="1400" i="1"/>
              <a:t>alone</a:t>
            </a:r>
            <a:r>
              <a:rPr lang="de-DE" altLang="de-DE" sz="1400"/>
              <a:t>!).</a:t>
            </a:r>
          </a:p>
        </p:txBody>
      </p:sp>
      <p:sp>
        <p:nvSpPr>
          <p:cNvPr id="28682" name="TextBox 4">
            <a:extLst>
              <a:ext uri="{FF2B5EF4-FFF2-40B4-BE49-F238E27FC236}">
                <a16:creationId xmlns:a16="http://schemas.microsoft.com/office/drawing/2014/main" id="{24277F36-63CA-4E91-A040-00CED8861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2973388"/>
            <a:ext cx="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panose="020B0604020202020204" pitchFamily="34" charset="0"/>
              </a:defRPr>
            </a:lvl9pPr>
          </a:lstStyle>
          <a:p>
            <a:endParaRPr lang="en-US" alt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A4F56-6E53-472E-99F4-5F86C4185946}"/>
                  </a:ext>
                </a:extLst>
              </p:cNvPr>
              <p:cNvSpPr/>
              <p:nvPr/>
            </p:nvSpPr>
            <p:spPr>
              <a:xfrm>
                <a:off x="3232654" y="2472263"/>
                <a:ext cx="2380243" cy="732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D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A4F56-6E53-472E-99F4-5F86C4185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54" y="2472263"/>
                <a:ext cx="2380243" cy="732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AE014F-D210-4D3A-9999-4EE0929523B2}"/>
                  </a:ext>
                </a:extLst>
              </p:cNvPr>
              <p:cNvSpPr/>
              <p:nvPr/>
            </p:nvSpPr>
            <p:spPr>
              <a:xfrm>
                <a:off x="5310188" y="4742263"/>
                <a:ext cx="2380243" cy="732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AE014F-D210-4D3A-9999-4EE092952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88" y="4742263"/>
                <a:ext cx="2380243" cy="732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  <p:bldP spid="344080" grpId="0" uiExpand="1" build="p"/>
      <p:bldP spid="344082" grpId="0" build="p"/>
      <p:bldP spid="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40EC87D-F9E4-4498-BFEF-1FE4187E500E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44600"/>
            <a:ext cx="7423150" cy="384175"/>
          </a:xfrm>
        </p:spPr>
        <p:txBody>
          <a:bodyPr/>
          <a:lstStyle/>
          <a:p>
            <a:pPr marL="0" indent="0" eaLnBrk="1" hangingPunct="1"/>
            <a:r>
              <a:rPr lang="de-DE" altLang="de-DE" sz="1800">
                <a:solidFill>
                  <a:srgbClr val="0B2A51"/>
                </a:solidFill>
              </a:rPr>
              <a:t>Hydraulic Head II</a:t>
            </a:r>
          </a:p>
        </p:txBody>
      </p:sp>
      <p:sp>
        <p:nvSpPr>
          <p:cNvPr id="30724" name="Rectangle 35">
            <a:extLst>
              <a:ext uri="{FF2B5EF4-FFF2-40B4-BE49-F238E27FC236}">
                <a16:creationId xmlns:a16="http://schemas.microsoft.com/office/drawing/2014/main" id="{1470AD03-D8F3-457E-BE3B-DF8D857B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pSp>
        <p:nvGrpSpPr>
          <p:cNvPr id="30726" name="Group 37">
            <a:extLst>
              <a:ext uri="{FF2B5EF4-FFF2-40B4-BE49-F238E27FC236}">
                <a16:creationId xmlns:a16="http://schemas.microsoft.com/office/drawing/2014/main" id="{94B9FF79-352A-40E0-A02B-DA11FB053B9A}"/>
              </a:ext>
            </a:extLst>
          </p:cNvPr>
          <p:cNvGrpSpPr>
            <a:grpSpLocks/>
          </p:cNvGrpSpPr>
          <p:nvPr/>
        </p:nvGrpSpPr>
        <p:grpSpPr bwMode="auto">
          <a:xfrm>
            <a:off x="8040688" y="2008188"/>
            <a:ext cx="792162" cy="2217737"/>
            <a:chOff x="4876" y="1265"/>
            <a:chExt cx="499" cy="1397"/>
          </a:xfrm>
        </p:grpSpPr>
        <p:sp>
          <p:nvSpPr>
            <p:cNvPr id="30764" name="AutoShape 38">
              <a:extLst>
                <a:ext uri="{FF2B5EF4-FFF2-40B4-BE49-F238E27FC236}">
                  <a16:creationId xmlns:a16="http://schemas.microsoft.com/office/drawing/2014/main" id="{90F159D2-AF71-4653-A615-2975F4E97D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6" y="1285"/>
              <a:ext cx="499" cy="1377"/>
            </a:xfrm>
            <a:prstGeom prst="rtTriangle">
              <a:avLst/>
            </a:prstGeom>
            <a:solidFill>
              <a:srgbClr val="00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30765" name="AutoShape 39">
              <a:extLst>
                <a:ext uri="{FF2B5EF4-FFF2-40B4-BE49-F238E27FC236}">
                  <a16:creationId xmlns:a16="http://schemas.microsoft.com/office/drawing/2014/main" id="{F09DB60E-BB94-4FC9-9664-9954B8A017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876" y="1265"/>
              <a:ext cx="499" cy="1377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</p:grpSp>
      <p:sp>
        <p:nvSpPr>
          <p:cNvPr id="30727" name="Line 40">
            <a:extLst>
              <a:ext uri="{FF2B5EF4-FFF2-40B4-BE49-F238E27FC236}">
                <a16:creationId xmlns:a16="http://schemas.microsoft.com/office/drawing/2014/main" id="{CB5550DD-E593-48DB-9050-4063DD082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43656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Text Box 41">
            <a:extLst>
              <a:ext uri="{FF2B5EF4-FFF2-40B4-BE49-F238E27FC236}">
                <a16:creationId xmlns:a16="http://schemas.microsoft.com/office/drawing/2014/main" id="{FDA58E9C-80CC-48E2-BF81-155A83D4D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508500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  hydraulic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head</a:t>
            </a:r>
          </a:p>
        </p:txBody>
      </p:sp>
      <p:sp>
        <p:nvSpPr>
          <p:cNvPr id="30730" name="Rectangle 43">
            <a:extLst>
              <a:ext uri="{FF2B5EF4-FFF2-40B4-BE49-F238E27FC236}">
                <a16:creationId xmlns:a16="http://schemas.microsoft.com/office/drawing/2014/main" id="{231B5939-A13D-44FB-9E17-F43557DB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732" name="AutoShape 34">
            <a:extLst>
              <a:ext uri="{FF2B5EF4-FFF2-40B4-BE49-F238E27FC236}">
                <a16:creationId xmlns:a16="http://schemas.microsoft.com/office/drawing/2014/main" id="{3A467EE7-0C5C-4414-9DEB-2ACC26825CD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440488" y="2008188"/>
            <a:ext cx="792162" cy="2185987"/>
          </a:xfrm>
          <a:prstGeom prst="rtTriangl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30733" name="Text Box 35">
            <a:extLst>
              <a:ext uri="{FF2B5EF4-FFF2-40B4-BE49-F238E27FC236}">
                <a16:creationId xmlns:a16="http://schemas.microsoft.com/office/drawing/2014/main" id="{D7D86D9C-FB5A-44AC-892D-AFC07211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2747963"/>
            <a:ext cx="111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  elevation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 head </a:t>
            </a:r>
            <a:r>
              <a:rPr lang="de-DE" altLang="de-DE" sz="1200" i="1"/>
              <a:t>z</a:t>
            </a:r>
            <a:r>
              <a:rPr lang="de-DE" altLang="de-DE" sz="1200"/>
              <a:t> [L]</a:t>
            </a:r>
          </a:p>
        </p:txBody>
      </p:sp>
      <p:grpSp>
        <p:nvGrpSpPr>
          <p:cNvPr id="30734" name="Gruppieren 36">
            <a:extLst>
              <a:ext uri="{FF2B5EF4-FFF2-40B4-BE49-F238E27FC236}">
                <a16:creationId xmlns:a16="http://schemas.microsoft.com/office/drawing/2014/main" id="{B0200231-0013-4571-B62A-9874125078EF}"/>
              </a:ext>
            </a:extLst>
          </p:cNvPr>
          <p:cNvGrpSpPr>
            <a:grpSpLocks/>
          </p:cNvGrpSpPr>
          <p:nvPr/>
        </p:nvGrpSpPr>
        <p:grpSpPr bwMode="auto">
          <a:xfrm>
            <a:off x="868363" y="1470025"/>
            <a:ext cx="5214937" cy="2746375"/>
            <a:chOff x="1446213" y="2874963"/>
            <a:chExt cx="5214937" cy="2746376"/>
          </a:xfrm>
        </p:grpSpPr>
        <p:sp>
          <p:nvSpPr>
            <p:cNvPr id="30735" name="Line 5">
              <a:extLst>
                <a:ext uri="{FF2B5EF4-FFF2-40B4-BE49-F238E27FC236}">
                  <a16:creationId xmlns:a16="http://schemas.microsoft.com/office/drawing/2014/main" id="{F74FA73C-89BD-4BCA-A1C4-4A7C077C7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075" y="3557588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6" name="Group 6">
              <a:extLst>
                <a:ext uri="{FF2B5EF4-FFF2-40B4-BE49-F238E27FC236}">
                  <a16:creationId xmlns:a16="http://schemas.microsoft.com/office/drawing/2014/main" id="{D127A0C6-30A9-426A-A1D4-26E25CD78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1140" y="3328988"/>
              <a:ext cx="936625" cy="2286000"/>
              <a:chOff x="2365" y="2081"/>
              <a:chExt cx="590" cy="1440"/>
            </a:xfrm>
          </p:grpSpPr>
          <p:sp>
            <p:nvSpPr>
              <p:cNvPr id="30762" name="Rectangle 7" descr="Kugeln">
                <a:extLst>
                  <a:ext uri="{FF2B5EF4-FFF2-40B4-BE49-F238E27FC236}">
                    <a16:creationId xmlns:a16="http://schemas.microsoft.com/office/drawing/2014/main" id="{C3BF4A43-0B23-41A2-87B2-0C5E8EC7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2115"/>
                <a:ext cx="454" cy="140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  <p:sp>
            <p:nvSpPr>
              <p:cNvPr id="30763" name="Rectangle 8">
                <a:extLst>
                  <a:ext uri="{FF2B5EF4-FFF2-40B4-BE49-F238E27FC236}">
                    <a16:creationId xmlns:a16="http://schemas.microsoft.com/office/drawing/2014/main" id="{6D82731F-B415-49FB-B1A5-DA3B23B56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2081"/>
                <a:ext cx="590" cy="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</p:grpSp>
        <p:grpSp>
          <p:nvGrpSpPr>
            <p:cNvPr id="30737" name="Group 9">
              <a:extLst>
                <a:ext uri="{FF2B5EF4-FFF2-40B4-BE49-F238E27FC236}">
                  <a16:creationId xmlns:a16="http://schemas.microsoft.com/office/drawing/2014/main" id="{9ED85257-BB74-4785-BE1D-7D9F562BF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4201" y="3241676"/>
              <a:ext cx="360359" cy="360363"/>
              <a:chOff x="2789" y="2025"/>
              <a:chExt cx="227" cy="227"/>
            </a:xfrm>
          </p:grpSpPr>
          <p:sp>
            <p:nvSpPr>
              <p:cNvPr id="30756" name="Rectangle 10">
                <a:extLst>
                  <a:ext uri="{FF2B5EF4-FFF2-40B4-BE49-F238E27FC236}">
                    <a16:creationId xmlns:a16="http://schemas.microsoft.com/office/drawing/2014/main" id="{3CA2DFA9-F936-4F9E-9673-3F668A9BC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129"/>
                <a:ext cx="45" cy="122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  <p:sp>
            <p:nvSpPr>
              <p:cNvPr id="30757" name="Line 11">
                <a:extLst>
                  <a:ext uri="{FF2B5EF4-FFF2-40B4-BE49-F238E27FC236}">
                    <a16:creationId xmlns:a16="http://schemas.microsoft.com/office/drawing/2014/main" id="{0750E9FD-EE28-4F7F-9805-2FB0EEC92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01" y="2139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Rectangle 12">
                <a:extLst>
                  <a:ext uri="{FF2B5EF4-FFF2-40B4-BE49-F238E27FC236}">
                    <a16:creationId xmlns:a16="http://schemas.microsoft.com/office/drawing/2014/main" id="{D2F089C1-294C-406F-B238-26645B989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2205"/>
                <a:ext cx="136" cy="46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  <p:sp>
            <p:nvSpPr>
              <p:cNvPr id="30759" name="Line 13">
                <a:extLst>
                  <a:ext uri="{FF2B5EF4-FFF2-40B4-BE49-F238E27FC236}">
                    <a16:creationId xmlns:a16="http://schemas.microsoft.com/office/drawing/2014/main" id="{A29BEC6B-A63B-42FD-B49F-BB5FBED31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2205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14">
                <a:extLst>
                  <a:ext uri="{FF2B5EF4-FFF2-40B4-BE49-F238E27FC236}">
                    <a16:creationId xmlns:a16="http://schemas.microsoft.com/office/drawing/2014/main" id="{653053BE-6417-4F73-A867-0CCC59544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2251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Line 15">
                <a:extLst>
                  <a:ext uri="{FF2B5EF4-FFF2-40B4-BE49-F238E27FC236}">
                    <a16:creationId xmlns:a16="http://schemas.microsoft.com/office/drawing/2014/main" id="{4036A42D-A519-4BF2-AD35-2E250A88E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81" y="2117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38" name="Group 16">
              <a:extLst>
                <a:ext uri="{FF2B5EF4-FFF2-40B4-BE49-F238E27FC236}">
                  <a16:creationId xmlns:a16="http://schemas.microsoft.com/office/drawing/2014/main" id="{23D1AF40-B0EC-43AD-9B1B-675AC9EBA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4188" y="3240090"/>
              <a:ext cx="792153" cy="2301877"/>
              <a:chOff x="2789" y="2025"/>
              <a:chExt cx="499" cy="1450"/>
            </a:xfrm>
          </p:grpSpPr>
          <p:sp>
            <p:nvSpPr>
              <p:cNvPr id="30750" name="Rectangle 17">
                <a:extLst>
                  <a:ext uri="{FF2B5EF4-FFF2-40B4-BE49-F238E27FC236}">
                    <a16:creationId xmlns:a16="http://schemas.microsoft.com/office/drawing/2014/main" id="{6F1FDB74-D2E1-4801-8B34-183B8E50D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131"/>
                <a:ext cx="45" cy="1338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  <p:sp>
            <p:nvSpPr>
              <p:cNvPr id="30751" name="Line 18">
                <a:extLst>
                  <a:ext uri="{FF2B5EF4-FFF2-40B4-BE49-F238E27FC236}">
                    <a16:creationId xmlns:a16="http://schemas.microsoft.com/office/drawing/2014/main" id="{C1AE2FBE-F6ED-40D0-87AD-27745C343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2539" y="2725"/>
                <a:ext cx="1404" cy="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Line 19">
                <a:extLst>
                  <a:ext uri="{FF2B5EF4-FFF2-40B4-BE49-F238E27FC236}">
                    <a16:creationId xmlns:a16="http://schemas.microsoft.com/office/drawing/2014/main" id="{DFEB4555-8956-4E98-A46F-3CC73610C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2561" y="2747"/>
                <a:ext cx="1450" cy="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Rectangle 20">
                <a:extLst>
                  <a:ext uri="{FF2B5EF4-FFF2-40B4-BE49-F238E27FC236}">
                    <a16:creationId xmlns:a16="http://schemas.microsoft.com/office/drawing/2014/main" id="{D69E02E6-7FB7-4FB9-84E2-A2CE791E7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" y="3422"/>
                <a:ext cx="408" cy="45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  <p:sp>
            <p:nvSpPr>
              <p:cNvPr id="30754" name="Line 21">
                <a:extLst>
                  <a:ext uri="{FF2B5EF4-FFF2-40B4-BE49-F238E27FC236}">
                    <a16:creationId xmlns:a16="http://schemas.microsoft.com/office/drawing/2014/main" id="{83661382-896C-4CE5-BBA3-9066FB9E2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3423"/>
                <a:ext cx="45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22">
                <a:extLst>
                  <a:ext uri="{FF2B5EF4-FFF2-40B4-BE49-F238E27FC236}">
                    <a16:creationId xmlns:a16="http://schemas.microsoft.com/office/drawing/2014/main" id="{C0EC98AB-C0CF-4DD3-90AE-48BBC9959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3469"/>
                <a:ext cx="49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9" name="Line 23">
              <a:extLst>
                <a:ext uri="{FF2B5EF4-FFF2-40B4-BE49-F238E27FC236}">
                  <a16:creationId xmlns:a16="http://schemas.microsoft.com/office/drawing/2014/main" id="{AABAF396-EFC8-4E5A-A133-39D6564D1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2975" y="3022601"/>
              <a:ext cx="0" cy="259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Text Box 24">
              <a:extLst>
                <a:ext uri="{FF2B5EF4-FFF2-40B4-BE49-F238E27FC236}">
                  <a16:creationId xmlns:a16="http://schemas.microsoft.com/office/drawing/2014/main" id="{C3265C23-0845-4732-8894-3A9A2A1D3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5675" y="3406776"/>
              <a:ext cx="60801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 i="1"/>
                <a:t>z</a:t>
              </a:r>
              <a:r>
                <a:rPr lang="de-DE" altLang="de-DE" sz="1200"/>
                <a:t> = </a:t>
              </a:r>
              <a:r>
                <a:rPr lang="de-DE" altLang="de-DE" sz="1200" i="1"/>
                <a:t>L</a:t>
              </a:r>
            </a:p>
          </p:txBody>
        </p:sp>
        <p:sp>
          <p:nvSpPr>
            <p:cNvPr id="30741" name="Text Box 25">
              <a:extLst>
                <a:ext uri="{FF2B5EF4-FFF2-40B4-BE49-F238E27FC236}">
                  <a16:creationId xmlns:a16="http://schemas.microsoft.com/office/drawing/2014/main" id="{749E0315-9E7F-4868-8628-DC991854F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9325" y="2874963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 i="1"/>
                <a:t>z</a:t>
              </a:r>
            </a:p>
          </p:txBody>
        </p:sp>
        <p:sp>
          <p:nvSpPr>
            <p:cNvPr id="30742" name="Text Box 26">
              <a:extLst>
                <a:ext uri="{FF2B5EF4-FFF2-40B4-BE49-F238E27FC236}">
                  <a16:creationId xmlns:a16="http://schemas.microsoft.com/office/drawing/2014/main" id="{8377F75C-D2F3-4D22-882D-79B71B27A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2025" y="5345113"/>
              <a:ext cx="61912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 i="1"/>
                <a:t>z</a:t>
              </a:r>
              <a:r>
                <a:rPr lang="de-DE" altLang="de-DE" sz="1200"/>
                <a:t> = 0</a:t>
              </a:r>
              <a:endParaRPr lang="de-DE" altLang="de-DE" sz="1200" i="1"/>
            </a:p>
          </p:txBody>
        </p:sp>
        <p:sp>
          <p:nvSpPr>
            <p:cNvPr id="30743" name="Line 27">
              <a:extLst>
                <a:ext uri="{FF2B5EF4-FFF2-40B4-BE49-F238E27FC236}">
                  <a16:creationId xmlns:a16="http://schemas.microsoft.com/office/drawing/2014/main" id="{4D01A0E0-6461-4359-9908-ECA431AC3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5489576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AutoShape 28">
              <a:extLst>
                <a:ext uri="{FF2B5EF4-FFF2-40B4-BE49-F238E27FC236}">
                  <a16:creationId xmlns:a16="http://schemas.microsoft.com/office/drawing/2014/main" id="{4379F749-6FA2-4B0F-8CFD-3243F0AE52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70213" y="3435351"/>
              <a:ext cx="792162" cy="2185988"/>
            </a:xfrm>
            <a:prstGeom prst="rtTriangle">
              <a:avLst/>
            </a:prstGeom>
            <a:solidFill>
              <a:srgbClr val="00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000">
                <a:solidFill>
                  <a:schemeClr val="bg2"/>
                </a:solidFill>
                <a:latin typeface="Microsoft Sans Serif" panose="020B0604020202020204" pitchFamily="34" charset="0"/>
              </a:endParaRPr>
            </a:p>
          </p:txBody>
        </p:sp>
        <p:sp>
          <p:nvSpPr>
            <p:cNvPr id="30745" name="Text Box 29">
              <a:extLst>
                <a:ext uri="{FF2B5EF4-FFF2-40B4-BE49-F238E27FC236}">
                  <a16:creationId xmlns:a16="http://schemas.microsoft.com/office/drawing/2014/main" id="{841516D6-5846-4975-A14B-EC4D2594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899" y="4127501"/>
              <a:ext cx="14173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pressure head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>
                  <a:sym typeface="Symbol" panose="05050102010706020507" pitchFamily="18" charset="2"/>
                </a:rPr>
                <a:t></a:t>
              </a:r>
              <a:r>
                <a:rPr lang="de-DE" altLang="de-DE" sz="1200"/>
                <a:t>(</a:t>
              </a:r>
              <a:r>
                <a:rPr lang="de-DE" altLang="de-DE" sz="1200" i="1"/>
                <a:t>z</a:t>
              </a:r>
              <a:r>
                <a:rPr lang="de-DE" altLang="de-DE" sz="1200"/>
                <a:t>) [L]     </a:t>
              </a:r>
            </a:p>
          </p:txBody>
        </p:sp>
        <p:sp>
          <p:nvSpPr>
            <p:cNvPr id="30746" name="Text Box 30">
              <a:extLst>
                <a:ext uri="{FF2B5EF4-FFF2-40B4-BE49-F238E27FC236}">
                  <a16:creationId xmlns:a16="http://schemas.microsoft.com/office/drawing/2014/main" id="{E39AE0BB-804D-4420-9D6C-15AFBECF1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363" y="3398838"/>
              <a:ext cx="9572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 i="1">
                  <a:sym typeface="Symbol" panose="05050102010706020507" pitchFamily="18" charset="2"/>
                </a:rPr>
                <a:t></a:t>
              </a:r>
              <a:r>
                <a:rPr lang="de-DE" altLang="de-DE" sz="1200"/>
                <a:t>(</a:t>
              </a:r>
              <a:r>
                <a:rPr lang="de-DE" altLang="de-DE" sz="1200" i="1"/>
                <a:t>L</a:t>
              </a:r>
              <a:r>
                <a:rPr lang="de-DE" altLang="de-DE" sz="1200"/>
                <a:t>) = </a:t>
              </a:r>
              <a:r>
                <a:rPr lang="de-DE" altLang="de-DE" sz="1200">
                  <a:sym typeface="Symbol" panose="05050102010706020507" pitchFamily="18" charset="2"/>
                </a:rPr>
                <a:t></a:t>
              </a:r>
              <a:r>
                <a:rPr lang="de-DE" altLang="de-DE" sz="1200" i="1" baseline="-25000"/>
                <a:t>L</a:t>
              </a:r>
            </a:p>
          </p:txBody>
        </p:sp>
        <p:sp>
          <p:nvSpPr>
            <p:cNvPr id="30747" name="Line 31">
              <a:extLst>
                <a:ext uri="{FF2B5EF4-FFF2-40B4-BE49-F238E27FC236}">
                  <a16:creationId xmlns:a16="http://schemas.microsoft.com/office/drawing/2014/main" id="{585D0A99-9627-4AAE-AD6E-3C6D22C0C2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714750" y="3554413"/>
              <a:ext cx="414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Text Box 32">
              <a:extLst>
                <a:ext uri="{FF2B5EF4-FFF2-40B4-BE49-F238E27FC236}">
                  <a16:creationId xmlns:a16="http://schemas.microsoft.com/office/drawing/2014/main" id="{81EAB2CA-20AE-47DE-9289-B4D81B05C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213" y="5335588"/>
              <a:ext cx="1249362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 i="1">
                  <a:sym typeface="Symbol" panose="05050102010706020507" pitchFamily="18" charset="2"/>
                </a:rPr>
                <a:t></a:t>
              </a:r>
              <a:r>
                <a:rPr lang="de-DE" altLang="de-DE" sz="1200"/>
                <a:t>(0) = </a:t>
              </a:r>
              <a:r>
                <a:rPr lang="de-DE" altLang="de-DE" sz="1200" i="1">
                  <a:sym typeface="Symbol" panose="05050102010706020507" pitchFamily="18" charset="2"/>
                </a:rPr>
                <a:t></a:t>
              </a:r>
              <a:r>
                <a:rPr lang="de-DE" altLang="de-DE" sz="1200" i="1" baseline="-25000"/>
                <a:t>L</a:t>
              </a:r>
              <a:r>
                <a:rPr lang="de-DE" altLang="de-DE" sz="1200" i="1"/>
                <a:t>+ </a:t>
              </a:r>
              <a:r>
                <a:rPr lang="de-DE" altLang="de-DE" sz="1200" i="1">
                  <a:sym typeface="Symbol" panose="05050102010706020507" pitchFamily="18" charset="2"/>
                </a:rPr>
                <a:t>L</a:t>
              </a:r>
            </a:p>
          </p:txBody>
        </p:sp>
        <p:sp>
          <p:nvSpPr>
            <p:cNvPr id="30749" name="Line 33">
              <a:extLst>
                <a:ext uri="{FF2B5EF4-FFF2-40B4-BE49-F238E27FC236}">
                  <a16:creationId xmlns:a16="http://schemas.microsoft.com/office/drawing/2014/main" id="{1493AEA2-6D3F-4232-A543-42D275142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9900" y="5492751"/>
              <a:ext cx="1116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FFBABE-3114-4FFF-86D5-EB4F3E44C1EA}"/>
                  </a:ext>
                </a:extLst>
              </p:cNvPr>
              <p:cNvSpPr txBox="1"/>
              <p:nvPr/>
            </p:nvSpPr>
            <p:spPr>
              <a:xfrm>
                <a:off x="1259632" y="5377417"/>
                <a:ext cx="48831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lang="en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DE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DE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DE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FFBABE-3114-4FFF-86D5-EB4F3E44C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77417"/>
                <a:ext cx="4883132" cy="246221"/>
              </a:xfrm>
              <a:prstGeom prst="rect">
                <a:avLst/>
              </a:prstGeom>
              <a:blipFill>
                <a:blip r:embed="rId4"/>
                <a:stretch>
                  <a:fillRect l="-624" r="-375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3A8CCAA-5334-4A3F-8C4A-184A4424AB4C}"/>
              </a:ext>
            </a:extLst>
          </p:cNvPr>
          <p:cNvGrpSpPr/>
          <p:nvPr/>
        </p:nvGrpSpPr>
        <p:grpSpPr>
          <a:xfrm>
            <a:off x="992826" y="5809216"/>
            <a:ext cx="5956300" cy="534987"/>
            <a:chOff x="992826" y="5809216"/>
            <a:chExt cx="5956300" cy="534987"/>
          </a:xfrm>
        </p:grpSpPr>
        <p:sp>
          <p:nvSpPr>
            <p:cNvPr id="346154" name="Text Box 42">
              <a:extLst>
                <a:ext uri="{FF2B5EF4-FFF2-40B4-BE49-F238E27FC236}">
                  <a16:creationId xmlns:a16="http://schemas.microsoft.com/office/drawing/2014/main" id="{847DBF6F-F8CE-4A63-AD5E-86FC3B544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826" y="5809216"/>
              <a:ext cx="59563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92100" indent="-292100"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FontTx/>
                <a:buChar char="•"/>
              </a:pPr>
              <a:r>
                <a:rPr lang="de-DE" altLang="de-DE" sz="1400" dirty="0" err="1"/>
                <a:t>hydraulic</a:t>
              </a:r>
              <a:r>
                <a:rPr lang="de-DE" altLang="de-DE" sz="1400" dirty="0"/>
                <a:t> </a:t>
              </a:r>
              <a:r>
                <a:rPr lang="de-DE" altLang="de-DE" sz="1400" dirty="0" err="1"/>
                <a:t>head</a:t>
              </a:r>
              <a:r>
                <a:rPr lang="de-DE" altLang="de-DE" sz="1400" dirty="0"/>
                <a:t> </a:t>
              </a:r>
              <a:r>
                <a:rPr lang="de-DE" altLang="de-DE" sz="1400" dirty="0" err="1"/>
                <a:t>difference</a:t>
              </a:r>
              <a:r>
                <a:rPr lang="de-DE" altLang="de-DE" sz="1400" dirty="0"/>
                <a:t> </a:t>
              </a:r>
              <a:r>
                <a:rPr lang="de-DE" altLang="de-DE" sz="1400" dirty="0" err="1"/>
                <a:t>between</a:t>
              </a:r>
              <a:r>
                <a:rPr lang="de-DE" altLang="de-DE" sz="1400" dirty="0"/>
                <a:t> </a:t>
              </a:r>
              <a:r>
                <a:rPr lang="de-DE" altLang="de-DE" sz="1400" dirty="0" err="1"/>
                <a:t>observation</a:t>
              </a:r>
              <a:r>
                <a:rPr lang="de-DE" altLang="de-DE" sz="1400" dirty="0"/>
                <a:t> </a:t>
              </a:r>
              <a:r>
                <a:rPr lang="de-DE" altLang="de-DE" sz="1400" dirty="0" err="1"/>
                <a:t>points</a:t>
              </a:r>
              <a:r>
                <a:rPr lang="de-DE" altLang="de-DE" sz="1400" dirty="0"/>
                <a:t>:</a:t>
              </a:r>
              <a:endParaRPr lang="de-DE" altLang="de-DE" sz="1400" dirty="0">
                <a:sym typeface="Symbol" panose="05050102010706020507" pitchFamily="18" charset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CEC62CB-87D4-4C09-84CC-98EBD89C603E}"/>
                    </a:ext>
                  </a:extLst>
                </p:cNvPr>
                <p:cNvSpPr txBox="1"/>
                <p:nvPr/>
              </p:nvSpPr>
              <p:spPr>
                <a:xfrm>
                  <a:off x="1331640" y="6097982"/>
                  <a:ext cx="675378" cy="246221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DE" sz="1600" b="0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DE" sz="16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DE" sz="16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600" b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CEC62CB-87D4-4C09-84CC-98EBD89C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6097982"/>
                  <a:ext cx="675378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7207" r="-8108" b="-19512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39F243-E0E3-4882-A10C-EDD7E589CC40}"/>
                  </a:ext>
                </a:extLst>
              </p:cNvPr>
              <p:cNvSpPr txBox="1"/>
              <p:nvPr/>
            </p:nvSpPr>
            <p:spPr>
              <a:xfrm>
                <a:off x="7260249" y="5086346"/>
                <a:ext cx="1745414" cy="446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DE" sz="1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DE" sz="18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sz="1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DE" sz="1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sz="1800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DE" sz="1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DE" sz="18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DE" sz="1800" b="1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DE" sz="1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DE" sz="1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DE" sz="18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𝒈</m:t>
                        </m:r>
                      </m:den>
                    </m:f>
                    <m:r>
                      <a:rPr lang="en-DE" sz="1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DE" sz="1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DE" sz="1800" b="1" i="1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DE" dirty="0">
                    <a:ln w="0"/>
                    <a:solidFill>
                      <a:schemeClr val="tx1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39F243-E0E3-4882-A10C-EDD7E589C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249" y="5086346"/>
                <a:ext cx="1745414" cy="446341"/>
              </a:xfrm>
              <a:prstGeom prst="rect">
                <a:avLst/>
              </a:prstGeom>
              <a:blipFill>
                <a:blip r:embed="rId6"/>
                <a:stretch>
                  <a:fillRect l="-5245" r="-35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546E90-2076-4EC7-ADA4-940956320F7E}"/>
                  </a:ext>
                </a:extLst>
              </p:cNvPr>
              <p:cNvSpPr txBox="1"/>
              <p:nvPr/>
            </p:nvSpPr>
            <p:spPr>
              <a:xfrm>
                <a:off x="7360565" y="5672281"/>
                <a:ext cx="16450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800" b="1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DE" sz="1800" b="1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lang="en-DE" sz="1800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800" b="1" i="1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DE" sz="1800" b="1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DE" sz="1800" b="1" i="1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80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546E90-2076-4EC7-ADA4-94095632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65" y="5672281"/>
                <a:ext cx="1645098" cy="276999"/>
              </a:xfrm>
              <a:prstGeom prst="rect">
                <a:avLst/>
              </a:prstGeom>
              <a:blipFill>
                <a:blip r:embed="rId7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58DCBE2-1FCC-4235-8DDA-22DE163B217D}"/>
              </a:ext>
            </a:extLst>
          </p:cNvPr>
          <p:cNvGrpSpPr/>
          <p:nvPr/>
        </p:nvGrpSpPr>
        <p:grpSpPr>
          <a:xfrm>
            <a:off x="969762" y="4581528"/>
            <a:ext cx="4895850" cy="307777"/>
            <a:chOff x="972570" y="4444662"/>
            <a:chExt cx="4895850" cy="307777"/>
          </a:xfrm>
        </p:grpSpPr>
        <p:sp>
          <p:nvSpPr>
            <p:cNvPr id="346115" name="Text Box 3">
              <a:extLst>
                <a:ext uri="{FF2B5EF4-FFF2-40B4-BE49-F238E27FC236}">
                  <a16:creationId xmlns:a16="http://schemas.microsoft.com/office/drawing/2014/main" id="{5183FFA8-10D4-4D5C-9C05-E6965BE91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570" y="4444662"/>
              <a:ext cx="4895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92100" indent="-292100"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600"/>
                </a:spcAft>
                <a:buFontTx/>
                <a:buChar char="•"/>
              </a:pPr>
              <a:r>
                <a:rPr lang="de-DE" altLang="de-DE" sz="1400" dirty="0" err="1"/>
                <a:t>hydrostatic</a:t>
              </a:r>
              <a:r>
                <a:rPr lang="de-DE" altLang="de-DE" sz="1400" dirty="0"/>
                <a:t> </a:t>
              </a:r>
              <a:r>
                <a:rPr lang="de-DE" altLang="de-DE" sz="1400" dirty="0" err="1"/>
                <a:t>pressure</a:t>
              </a:r>
              <a:r>
                <a:rPr lang="de-DE" altLang="de-DE" sz="1400" dirty="0"/>
                <a:t>: </a:t>
              </a:r>
              <a:endParaRPr lang="en-DE" altLang="de-DE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1CE24D-8321-4E6D-9E0A-B0E66C99A033}"/>
                    </a:ext>
                  </a:extLst>
                </p:cNvPr>
                <p:cNvSpPr txBox="1"/>
                <p:nvPr/>
              </p:nvSpPr>
              <p:spPr>
                <a:xfrm>
                  <a:off x="3438050" y="4463817"/>
                  <a:ext cx="2188554" cy="2462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E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𝝍</m:t>
                        </m:r>
                        <m:d>
                          <m:dPr>
                            <m:ctrlPr>
                              <a:rPr lang="en-DE" sz="16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DE" sz="1600" b="1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DE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DE" sz="1600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DE" sz="1600" b="1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DE" sz="1600" b="1" i="1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  <m:r>
                          <a:rPr lang="en-DE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DE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DE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DE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DE" sz="1600" b="1" i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ln w="0"/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C1CE24D-8321-4E6D-9E0A-B0E66C99A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050" y="4463817"/>
                  <a:ext cx="2188554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 Box 42">
            <a:extLst>
              <a:ext uri="{FF2B5EF4-FFF2-40B4-BE49-F238E27FC236}">
                <a16:creationId xmlns:a16="http://schemas.microsoft.com/office/drawing/2014/main" id="{33598B14-C9FF-4E82-BD4B-5E798832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4980083"/>
            <a:ext cx="5956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de-DE" sz="1400" dirty="0">
                <a:sym typeface="Symbol" panose="05050102010706020507" pitchFamily="18" charset="2"/>
              </a:rPr>
              <a:t>hydraulic head (piezometric head):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C59ACDC-37AD-4167-9326-A57518E6B75C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44600"/>
            <a:ext cx="7423150" cy="384175"/>
          </a:xfrm>
        </p:spPr>
        <p:txBody>
          <a:bodyPr/>
          <a:lstStyle/>
          <a:p>
            <a:pPr marL="0" indent="0" eaLnBrk="1" hangingPunct="1"/>
            <a:r>
              <a:rPr lang="de-DE" altLang="de-DE" sz="1800">
                <a:solidFill>
                  <a:srgbClr val="0B2A51"/>
                </a:solidFill>
              </a:rPr>
              <a:t>Hydraulic Heads in Darcy‘s Experiment</a:t>
            </a:r>
          </a:p>
        </p:txBody>
      </p:sp>
      <p:sp>
        <p:nvSpPr>
          <p:cNvPr id="369667" name="Text Box 3">
            <a:extLst>
              <a:ext uri="{FF2B5EF4-FFF2-40B4-BE49-F238E27FC236}">
                <a16:creationId xmlns:a16="http://schemas.microsoft.com/office/drawing/2014/main" id="{48F5565C-5017-4DF8-B5D1-8033D600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1633538"/>
            <a:ext cx="7345362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column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water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(</a:t>
            </a:r>
            <a:r>
              <a:rPr lang="de-DE" altLang="de-DE" sz="1400" i="1" dirty="0"/>
              <a:t>Q</a:t>
            </a:r>
            <a:r>
              <a:rPr lang="de-DE" altLang="de-DE" sz="1400" dirty="0"/>
              <a:t> ≠ 0), </a:t>
            </a:r>
            <a:r>
              <a:rPr lang="de-DE" altLang="de-DE" sz="1400" u="sng" dirty="0" err="1"/>
              <a:t>arbitrarily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oriented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measurement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points</a:t>
            </a:r>
            <a:r>
              <a:rPr lang="de-DE" altLang="de-DE" sz="1400" dirty="0"/>
              <a:t> (“</a:t>
            </a:r>
            <a:r>
              <a:rPr lang="de-DE" altLang="de-DE" sz="1400" dirty="0" err="1"/>
              <a:t>standpipes</a:t>
            </a:r>
            <a:r>
              <a:rPr lang="de-DE" altLang="de-DE" sz="1400" dirty="0"/>
              <a:t>“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“</a:t>
            </a:r>
            <a:r>
              <a:rPr lang="de-DE" altLang="de-DE" sz="1400" dirty="0" err="1"/>
              <a:t>piezometers</a:t>
            </a:r>
            <a:r>
              <a:rPr lang="de-DE" altLang="de-DE" sz="1400" dirty="0"/>
              <a:t>“) </a:t>
            </a:r>
            <a:r>
              <a:rPr lang="de-DE" altLang="de-DE" sz="1400" dirty="0" err="1"/>
              <a:t>for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hydrostatic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pressure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</a:t>
            </a:r>
            <a:r>
              <a:rPr lang="de-DE" altLang="de-DE" sz="1400" dirty="0">
                <a:sym typeface="Symbol" panose="05050102010706020507" pitchFamily="18" charset="2"/>
              </a:rPr>
              <a:t> = </a:t>
            </a:r>
            <a:r>
              <a:rPr lang="de-DE" altLang="de-DE" sz="1400" i="1" dirty="0"/>
              <a:t>p</a:t>
            </a:r>
            <a:r>
              <a:rPr lang="de-DE" altLang="de-DE" sz="1400" dirty="0"/>
              <a:t>/(</a:t>
            </a:r>
            <a:r>
              <a:rPr lang="el-GR" altLang="de-DE" sz="1400" dirty="0"/>
              <a:t>ρ</a:t>
            </a:r>
            <a:r>
              <a:rPr lang="de-DE" altLang="de-DE" sz="1400" dirty="0"/>
              <a:t>∙</a:t>
            </a:r>
            <a:r>
              <a:rPr lang="de-DE" altLang="de-DE" sz="1400" i="1" dirty="0"/>
              <a:t>g</a:t>
            </a:r>
            <a:r>
              <a:rPr lang="de-DE" altLang="de-DE" sz="1400" dirty="0"/>
              <a:t>) and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(</a:t>
            </a:r>
            <a:r>
              <a:rPr lang="de-DE" altLang="de-DE" sz="1400" dirty="0" err="1"/>
              <a:t>piezometric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) </a:t>
            </a:r>
            <a:r>
              <a:rPr lang="de-DE" altLang="de-DE" sz="1400" i="1" dirty="0"/>
              <a:t>h</a:t>
            </a:r>
            <a:r>
              <a:rPr lang="de-DE" altLang="de-DE" sz="1400" dirty="0"/>
              <a:t> at </a:t>
            </a:r>
            <a:r>
              <a:rPr lang="de-DE" altLang="de-DE" sz="1400" dirty="0" err="1"/>
              <a:t>distance</a:t>
            </a:r>
            <a:r>
              <a:rPr lang="de-DE" altLang="de-DE" sz="1400" dirty="0"/>
              <a:t> </a:t>
            </a:r>
            <a:r>
              <a:rPr lang="de-DE" altLang="de-DE" sz="1400" i="1" dirty="0"/>
              <a:t>L</a:t>
            </a:r>
            <a:r>
              <a:rPr lang="de-DE" altLang="de-DE" sz="1400" dirty="0"/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BA7E68F-320F-4F66-B3D8-13EF63B37C31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2852937"/>
            <a:ext cx="5172943" cy="3424038"/>
            <a:chOff x="574" y="1688"/>
            <a:chExt cx="3419" cy="2266"/>
          </a:xfrm>
        </p:grpSpPr>
        <p:sp>
          <p:nvSpPr>
            <p:cNvPr id="32779" name="Text Box 5">
              <a:extLst>
                <a:ext uri="{FF2B5EF4-FFF2-40B4-BE49-F238E27FC236}">
                  <a16:creationId xmlns:a16="http://schemas.microsoft.com/office/drawing/2014/main" id="{AA709954-E6C8-406C-96DD-21FAAC2A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2720"/>
              <a:ext cx="2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 i="1"/>
                <a:t>z</a:t>
              </a:r>
              <a:r>
                <a:rPr lang="de-DE" altLang="de-DE" sz="1200" baseline="-25000"/>
                <a:t>1</a:t>
              </a:r>
            </a:p>
          </p:txBody>
        </p:sp>
        <p:grpSp>
          <p:nvGrpSpPr>
            <p:cNvPr id="32780" name="Group 6">
              <a:extLst>
                <a:ext uri="{FF2B5EF4-FFF2-40B4-BE49-F238E27FC236}">
                  <a16:creationId xmlns:a16="http://schemas.microsoft.com/office/drawing/2014/main" id="{2353AD22-F981-41F3-A90E-6A1893B0A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1688"/>
              <a:ext cx="1330" cy="1945"/>
              <a:chOff x="2086" y="1869"/>
              <a:chExt cx="1330" cy="1945"/>
            </a:xfrm>
          </p:grpSpPr>
          <p:grpSp>
            <p:nvGrpSpPr>
              <p:cNvPr id="32803" name="Group 7">
                <a:extLst>
                  <a:ext uri="{FF2B5EF4-FFF2-40B4-BE49-F238E27FC236}">
                    <a16:creationId xmlns:a16="http://schemas.microsoft.com/office/drawing/2014/main" id="{69D0C431-524D-4FE9-B7A7-81F521BB55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00000">
                <a:off x="2154" y="2296"/>
                <a:ext cx="590" cy="1518"/>
                <a:chOff x="2533" y="1985"/>
                <a:chExt cx="590" cy="1518"/>
              </a:xfrm>
            </p:grpSpPr>
            <p:sp>
              <p:nvSpPr>
                <p:cNvPr id="32820" name="Rectangle 8" descr="Kugeln">
                  <a:extLst>
                    <a:ext uri="{FF2B5EF4-FFF2-40B4-BE49-F238E27FC236}">
                      <a16:creationId xmlns:a16="http://schemas.microsoft.com/office/drawing/2014/main" id="{1F4CF9F7-4691-434C-9F5E-27BDE8621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4" y="2019"/>
                  <a:ext cx="454" cy="140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32821" name="Rectangle 9">
                  <a:extLst>
                    <a:ext uri="{FF2B5EF4-FFF2-40B4-BE49-F238E27FC236}">
                      <a16:creationId xmlns:a16="http://schemas.microsoft.com/office/drawing/2014/main" id="{E3AD3DD4-2B03-4CBB-B68C-D4392899E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985"/>
                  <a:ext cx="590" cy="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32822" name="Rectangle 10">
                  <a:extLst>
                    <a:ext uri="{FF2B5EF4-FFF2-40B4-BE49-F238E27FC236}">
                      <a16:creationId xmlns:a16="http://schemas.microsoft.com/office/drawing/2014/main" id="{C8D32699-0D7B-44BD-9409-1313E9E5F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2" y="3413"/>
                  <a:ext cx="499" cy="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</p:grpSp>
          <p:sp>
            <p:nvSpPr>
              <p:cNvPr id="32804" name="AutoShape 11">
                <a:extLst>
                  <a:ext uri="{FF2B5EF4-FFF2-40B4-BE49-F238E27FC236}">
                    <a16:creationId xmlns:a16="http://schemas.microsoft.com/office/drawing/2014/main" id="{7F607C12-31C2-47CE-AEE0-B67FFDAF4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957" y="3265"/>
                <a:ext cx="46" cy="45"/>
              </a:xfrm>
              <a:prstGeom prst="rtTriangl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  <p:grpSp>
            <p:nvGrpSpPr>
              <p:cNvPr id="32805" name="Group 12">
                <a:extLst>
                  <a:ext uri="{FF2B5EF4-FFF2-40B4-BE49-F238E27FC236}">
                    <a16:creationId xmlns:a16="http://schemas.microsoft.com/office/drawing/2014/main" id="{5A8D2EC6-F6AA-45BA-B6AF-0CEFB7F19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7" y="1869"/>
                <a:ext cx="499" cy="1450"/>
                <a:chOff x="2789" y="2025"/>
                <a:chExt cx="499" cy="1450"/>
              </a:xfrm>
            </p:grpSpPr>
            <p:sp>
              <p:nvSpPr>
                <p:cNvPr id="32814" name="Rectangle 13">
                  <a:extLst>
                    <a:ext uri="{FF2B5EF4-FFF2-40B4-BE49-F238E27FC236}">
                      <a16:creationId xmlns:a16="http://schemas.microsoft.com/office/drawing/2014/main" id="{C538DF3A-BA68-4DAF-B716-10F92E9E33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3" y="2131"/>
                  <a:ext cx="45" cy="1338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32815" name="Line 14">
                  <a:extLst>
                    <a:ext uri="{FF2B5EF4-FFF2-40B4-BE49-F238E27FC236}">
                      <a16:creationId xmlns:a16="http://schemas.microsoft.com/office/drawing/2014/main" id="{E56A46F9-E450-4ED9-AFB4-C5EA7AF6CE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539" y="2725"/>
                  <a:ext cx="1404" cy="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6" name="Line 15">
                  <a:extLst>
                    <a:ext uri="{FF2B5EF4-FFF2-40B4-BE49-F238E27FC236}">
                      <a16:creationId xmlns:a16="http://schemas.microsoft.com/office/drawing/2014/main" id="{F6D9AE7F-4C61-4E66-B780-BF09EFD67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561" y="2747"/>
                  <a:ext cx="1450" cy="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7" name="Rectangle 16">
                  <a:extLst>
                    <a:ext uri="{FF2B5EF4-FFF2-40B4-BE49-F238E27FC236}">
                      <a16:creationId xmlns:a16="http://schemas.microsoft.com/office/drawing/2014/main" id="{A8529C0D-DE59-434D-B8C9-0154D0AFB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3422"/>
                  <a:ext cx="408" cy="45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32818" name="Line 17">
                  <a:extLst>
                    <a:ext uri="{FF2B5EF4-FFF2-40B4-BE49-F238E27FC236}">
                      <a16:creationId xmlns:a16="http://schemas.microsoft.com/office/drawing/2014/main" id="{602F8821-553D-459E-A5F4-EDBB80D94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3423"/>
                  <a:ext cx="454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9" name="Line 18">
                  <a:extLst>
                    <a:ext uri="{FF2B5EF4-FFF2-40B4-BE49-F238E27FC236}">
                      <a16:creationId xmlns:a16="http://schemas.microsoft.com/office/drawing/2014/main" id="{0B08803A-F849-4C58-85BD-B1865D08F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3469"/>
                  <a:ext cx="499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06" name="AutoShape 19">
                <a:extLst>
                  <a:ext uri="{FF2B5EF4-FFF2-40B4-BE49-F238E27FC236}">
                    <a16:creationId xmlns:a16="http://schemas.microsoft.com/office/drawing/2014/main" id="{53384628-304C-46D9-9CEE-CE90CE5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H="1">
                <a:off x="2122" y="2432"/>
                <a:ext cx="46" cy="45"/>
              </a:xfrm>
              <a:prstGeom prst="rtTriangle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Symbol" panose="05050102010706020507" pitchFamily="18" charset="2"/>
                  <a:defRPr sz="16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e-DE" altLang="de-DE" sz="1000">
                  <a:solidFill>
                    <a:schemeClr val="bg2"/>
                  </a:solidFill>
                  <a:latin typeface="Microsoft Sans Serif" panose="020B0604020202020204" pitchFamily="34" charset="0"/>
                </a:endParaRPr>
              </a:p>
            </p:txBody>
          </p:sp>
          <p:grpSp>
            <p:nvGrpSpPr>
              <p:cNvPr id="32807" name="Group 20">
                <a:extLst>
                  <a:ext uri="{FF2B5EF4-FFF2-40B4-BE49-F238E27FC236}">
                    <a16:creationId xmlns:a16="http://schemas.microsoft.com/office/drawing/2014/main" id="{4121BD05-D66E-426A-A672-D82BAF2C5D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86" y="2251"/>
                <a:ext cx="227" cy="227"/>
                <a:chOff x="2789" y="2025"/>
                <a:chExt cx="227" cy="227"/>
              </a:xfrm>
            </p:grpSpPr>
            <p:sp>
              <p:nvSpPr>
                <p:cNvPr id="32808" name="Rectangle 21">
                  <a:extLst>
                    <a:ext uri="{FF2B5EF4-FFF2-40B4-BE49-F238E27FC236}">
                      <a16:creationId xmlns:a16="http://schemas.microsoft.com/office/drawing/2014/main" id="{D007961A-22D6-4F13-B03B-4F14DF9107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2129"/>
                  <a:ext cx="45" cy="122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32809" name="Line 22">
                  <a:extLst>
                    <a:ext uri="{FF2B5EF4-FFF2-40B4-BE49-F238E27FC236}">
                      <a16:creationId xmlns:a16="http://schemas.microsoft.com/office/drawing/2014/main" id="{08597FF3-2C3E-4736-A953-28BBAF5E4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901" y="2139"/>
                  <a:ext cx="22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0" name="Rectangle 23">
                  <a:extLst>
                    <a:ext uri="{FF2B5EF4-FFF2-40B4-BE49-F238E27FC236}">
                      <a16:creationId xmlns:a16="http://schemas.microsoft.com/office/drawing/2014/main" id="{ECD43855-5A3B-4AE9-9545-114764230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2205"/>
                  <a:ext cx="136" cy="46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Symbol" panose="05050102010706020507" pitchFamily="18" charset="2"/>
                    <a:defRPr sz="16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de-DE" altLang="de-DE" sz="1000">
                    <a:solidFill>
                      <a:schemeClr val="bg2"/>
                    </a:solidFill>
                    <a:latin typeface="Microsoft Sans Serif" panose="020B0604020202020204" pitchFamily="34" charset="0"/>
                  </a:endParaRPr>
                </a:p>
              </p:txBody>
            </p:sp>
            <p:sp>
              <p:nvSpPr>
                <p:cNvPr id="32811" name="Line 24">
                  <a:extLst>
                    <a:ext uri="{FF2B5EF4-FFF2-40B4-BE49-F238E27FC236}">
                      <a16:creationId xmlns:a16="http://schemas.microsoft.com/office/drawing/2014/main" id="{9B26FC1A-BAFE-42A5-A093-2B04CE4B5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2205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2" name="Line 25">
                  <a:extLst>
                    <a:ext uri="{FF2B5EF4-FFF2-40B4-BE49-F238E27FC236}">
                      <a16:creationId xmlns:a16="http://schemas.microsoft.com/office/drawing/2014/main" id="{CDC33FFA-0751-4F7D-8FEC-6696508F6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9" y="2251"/>
                  <a:ext cx="22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3" name="Line 26">
                  <a:extLst>
                    <a:ext uri="{FF2B5EF4-FFF2-40B4-BE49-F238E27FC236}">
                      <a16:creationId xmlns:a16="http://schemas.microsoft.com/office/drawing/2014/main" id="{5430DE56-AE08-43F5-B600-607D6EEF1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81" y="2117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781" name="Text Box 27">
              <a:extLst>
                <a:ext uri="{FF2B5EF4-FFF2-40B4-BE49-F238E27FC236}">
                  <a16:creationId xmlns:a16="http://schemas.microsoft.com/office/drawing/2014/main" id="{8211069A-F15B-4A01-8240-D0B877A84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3217"/>
              <a:ext cx="2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 i="1"/>
                <a:t>z</a:t>
              </a:r>
              <a:r>
                <a:rPr lang="de-DE" altLang="de-DE" sz="1200" baseline="-25000"/>
                <a:t>2</a:t>
              </a:r>
            </a:p>
          </p:txBody>
        </p:sp>
        <p:sp>
          <p:nvSpPr>
            <p:cNvPr id="32782" name="Text Box 28">
              <a:extLst>
                <a:ext uri="{FF2B5EF4-FFF2-40B4-BE49-F238E27FC236}">
                  <a16:creationId xmlns:a16="http://schemas.microsoft.com/office/drawing/2014/main" id="{44C2FAF1-1797-42CD-8A83-DDF07E646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547"/>
              <a:ext cx="6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cross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section 1</a:t>
              </a:r>
            </a:p>
          </p:txBody>
        </p:sp>
        <p:sp>
          <p:nvSpPr>
            <p:cNvPr id="32783" name="Text Box 29">
              <a:extLst>
                <a:ext uri="{FF2B5EF4-FFF2-40B4-BE49-F238E27FC236}">
                  <a16:creationId xmlns:a16="http://schemas.microsoft.com/office/drawing/2014/main" id="{31DF66E5-07AA-4456-834E-5C5C87184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3486"/>
              <a:ext cx="6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cross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section 2</a:t>
              </a:r>
            </a:p>
          </p:txBody>
        </p:sp>
        <p:sp>
          <p:nvSpPr>
            <p:cNvPr id="32784" name="Text Box 30">
              <a:extLst>
                <a:ext uri="{FF2B5EF4-FFF2-40B4-BE49-F238E27FC236}">
                  <a16:creationId xmlns:a16="http://schemas.microsoft.com/office/drawing/2014/main" id="{D3C47538-B757-43B5-AD12-C42D1301A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1824"/>
              <a:ext cx="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cross-sectional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area </a:t>
              </a:r>
              <a:r>
                <a:rPr lang="de-DE" altLang="de-DE" sz="1200" i="1"/>
                <a:t>A</a:t>
              </a:r>
            </a:p>
          </p:txBody>
        </p:sp>
        <p:sp>
          <p:nvSpPr>
            <p:cNvPr id="32785" name="Line 31">
              <a:extLst>
                <a:ext uri="{FF2B5EF4-FFF2-40B4-BE49-F238E27FC236}">
                  <a16:creationId xmlns:a16="http://schemas.microsoft.com/office/drawing/2014/main" id="{D374BA74-57FB-46E3-8E81-46B6A4025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096"/>
              <a:ext cx="226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Text Box 32">
              <a:extLst>
                <a:ext uri="{FF2B5EF4-FFF2-40B4-BE49-F238E27FC236}">
                  <a16:creationId xmlns:a16="http://schemas.microsoft.com/office/drawing/2014/main" id="{DD71B1E3-EE00-43C8-9B57-F85658740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00000">
              <a:off x="1108" y="2953"/>
              <a:ext cx="6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distance </a:t>
              </a:r>
              <a:r>
                <a:rPr lang="de-DE" altLang="de-DE" sz="1200" i="1"/>
                <a:t>L</a:t>
              </a:r>
            </a:p>
          </p:txBody>
        </p:sp>
        <p:sp>
          <p:nvSpPr>
            <p:cNvPr id="32787" name="Line 33">
              <a:extLst>
                <a:ext uri="{FF2B5EF4-FFF2-40B4-BE49-F238E27FC236}">
                  <a16:creationId xmlns:a16="http://schemas.microsoft.com/office/drawing/2014/main" id="{7B99629D-1289-4520-871A-CD0E7BD582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>
              <a:off x="1028" y="2474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34">
              <a:extLst>
                <a:ext uri="{FF2B5EF4-FFF2-40B4-BE49-F238E27FC236}">
                  <a16:creationId xmlns:a16="http://schemas.microsoft.com/office/drawing/2014/main" id="{6CA0E193-BF40-4E4A-A482-6626823C52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>
              <a:off x="1868" y="3314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35">
              <a:extLst>
                <a:ext uri="{FF2B5EF4-FFF2-40B4-BE49-F238E27FC236}">
                  <a16:creationId xmlns:a16="http://schemas.microsoft.com/office/drawing/2014/main" id="{8C7461BF-A185-4208-9852-2A6A7C76D6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962" y="3079"/>
              <a:ext cx="1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36">
              <a:extLst>
                <a:ext uri="{FF2B5EF4-FFF2-40B4-BE49-F238E27FC236}">
                  <a16:creationId xmlns:a16="http://schemas.microsoft.com/office/drawing/2014/main" id="{0641FD39-1F33-40B2-BE22-60F6F8A67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566"/>
              <a:ext cx="90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Text Box 37">
              <a:extLst>
                <a:ext uri="{FF2B5EF4-FFF2-40B4-BE49-F238E27FC236}">
                  <a16:creationId xmlns:a16="http://schemas.microsoft.com/office/drawing/2014/main" id="{5707B00E-3F93-497F-B736-CDA8805C0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3551"/>
              <a:ext cx="68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 i="1"/>
                <a:t>z</a:t>
              </a:r>
              <a:r>
                <a:rPr lang="de-DE" altLang="de-DE" sz="1200"/>
                <a:t> = 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(reference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200"/>
                <a:t>level)</a:t>
              </a:r>
            </a:p>
          </p:txBody>
        </p:sp>
        <p:sp>
          <p:nvSpPr>
            <p:cNvPr id="32792" name="Line 38">
              <a:extLst>
                <a:ext uri="{FF2B5EF4-FFF2-40B4-BE49-F238E27FC236}">
                  <a16:creationId xmlns:a16="http://schemas.microsoft.com/office/drawing/2014/main" id="{A553D7AD-25F9-4FBE-9437-F1DF95B9A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2268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39">
              <a:extLst>
                <a:ext uri="{FF2B5EF4-FFF2-40B4-BE49-F238E27FC236}">
                  <a16:creationId xmlns:a16="http://schemas.microsoft.com/office/drawing/2014/main" id="{8D5B90B1-8007-4E83-B56F-C74E8E5EF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2180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40">
              <a:extLst>
                <a:ext uri="{FF2B5EF4-FFF2-40B4-BE49-F238E27FC236}">
                  <a16:creationId xmlns:a16="http://schemas.microsoft.com/office/drawing/2014/main" id="{F8DFE038-0774-40BD-8D4F-9771D550C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2267"/>
              <a:ext cx="0" cy="1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41">
              <a:extLst>
                <a:ext uri="{FF2B5EF4-FFF2-40B4-BE49-F238E27FC236}">
                  <a16:creationId xmlns:a16="http://schemas.microsoft.com/office/drawing/2014/main" id="{39A132B6-038F-4DAE-8BF9-669F9B558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2063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42">
              <a:extLst>
                <a:ext uri="{FF2B5EF4-FFF2-40B4-BE49-F238E27FC236}">
                  <a16:creationId xmlns:a16="http://schemas.microsoft.com/office/drawing/2014/main" id="{18D6B49F-2224-4BCD-90D8-D2FB8C24CF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049" y="2267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2797" name="Object 43">
              <a:extLst>
                <a:ext uri="{FF2B5EF4-FFF2-40B4-BE49-F238E27FC236}">
                  <a16:creationId xmlns:a16="http://schemas.microsoft.com/office/drawing/2014/main" id="{787A4095-3296-47D8-9B5C-A96D91D167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8" y="2170"/>
            <a:ext cx="14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7" name="Formel" r:id="rId5" imgW="190335" imgH="164957" progId="Equation.3">
                    <p:embed/>
                  </p:oleObj>
                </mc:Choice>
                <mc:Fallback>
                  <p:oleObj name="Formel" r:id="rId5" imgW="190335" imgH="164957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2170"/>
                          <a:ext cx="14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8" name="Object 44">
              <a:extLst>
                <a:ext uri="{FF2B5EF4-FFF2-40B4-BE49-F238E27FC236}">
                  <a16:creationId xmlns:a16="http://schemas.microsoft.com/office/drawing/2014/main" id="{63F1642C-1578-4E6A-8E3A-2C05AF82EF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3" y="2380"/>
            <a:ext cx="152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8" name="Formel" r:id="rId7" imgW="203024" imgH="164957" progId="Equation.3">
                    <p:embed/>
                  </p:oleObj>
                </mc:Choice>
                <mc:Fallback>
                  <p:oleObj name="Formel" r:id="rId7" imgW="203024" imgH="164957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2380"/>
                          <a:ext cx="152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Line 45">
              <a:extLst>
                <a:ext uri="{FF2B5EF4-FFF2-40B4-BE49-F238E27FC236}">
                  <a16:creationId xmlns:a16="http://schemas.microsoft.com/office/drawing/2014/main" id="{58009ED7-23B6-455D-AA99-27B7CFBF9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1797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46">
              <a:extLst>
                <a:ext uri="{FF2B5EF4-FFF2-40B4-BE49-F238E27FC236}">
                  <a16:creationId xmlns:a16="http://schemas.microsoft.com/office/drawing/2014/main" id="{850322B3-61FD-4CA7-BC39-1AE52C34C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101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47">
              <a:extLst>
                <a:ext uri="{FF2B5EF4-FFF2-40B4-BE49-F238E27FC236}">
                  <a16:creationId xmlns:a16="http://schemas.microsoft.com/office/drawing/2014/main" id="{7A484AE7-B0F3-447C-A8F0-882F5CBDF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789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48">
              <a:extLst>
                <a:ext uri="{FF2B5EF4-FFF2-40B4-BE49-F238E27FC236}">
                  <a16:creationId xmlns:a16="http://schemas.microsoft.com/office/drawing/2014/main" id="{ABBB5A9B-D7B2-4B6C-B4E8-70F3EF69B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3107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3" name="Rectangle 49">
            <a:extLst>
              <a:ext uri="{FF2B5EF4-FFF2-40B4-BE49-F238E27FC236}">
                <a16:creationId xmlns:a16="http://schemas.microsoft.com/office/drawing/2014/main" id="{3C301038-AF88-4EE6-BECE-D062EF81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369714" name="Object 50">
            <a:extLst>
              <a:ext uri="{FF2B5EF4-FFF2-40B4-BE49-F238E27FC236}">
                <a16:creationId xmlns:a16="http://schemas.microsoft.com/office/drawing/2014/main" id="{67623600-4A7D-4FF0-AD84-C576500D2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822640"/>
              </p:ext>
            </p:extLst>
          </p:nvPr>
        </p:nvGraphicFramePr>
        <p:xfrm>
          <a:off x="6735763" y="3368799"/>
          <a:ext cx="900112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9" name="Formel" r:id="rId9" imgW="698197" imgH="203112" progId="Equation.3">
                  <p:embed/>
                </p:oleObj>
              </mc:Choice>
              <mc:Fallback>
                <p:oleObj name="Formel" r:id="rId9" imgW="698197" imgH="2031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3368799"/>
                        <a:ext cx="900112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51">
            <a:extLst>
              <a:ext uri="{FF2B5EF4-FFF2-40B4-BE49-F238E27FC236}">
                <a16:creationId xmlns:a16="http://schemas.microsoft.com/office/drawing/2014/main" id="{69B16D97-3F63-42BF-B1D8-0406ADE4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>
              <a:solidFill>
                <a:schemeClr val="bg2"/>
              </a:solidFill>
              <a:latin typeface="Microsoft Sans Serif" panose="020B0604020202020204" pitchFamily="34" charset="0"/>
            </a:endParaRPr>
          </a:p>
        </p:txBody>
      </p:sp>
      <p:graphicFrame>
        <p:nvGraphicFramePr>
          <p:cNvPr id="369716" name="Object 52">
            <a:extLst>
              <a:ext uri="{FF2B5EF4-FFF2-40B4-BE49-F238E27FC236}">
                <a16:creationId xmlns:a16="http://schemas.microsoft.com/office/drawing/2014/main" id="{C27DB44A-A14E-4321-B14C-3A1ABF9A7B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87215"/>
              </p:ext>
            </p:extLst>
          </p:nvPr>
        </p:nvGraphicFramePr>
        <p:xfrm>
          <a:off x="7913688" y="3381499"/>
          <a:ext cx="9779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Formel" r:id="rId11" imgW="748975" imgH="203112" progId="Equation.3">
                  <p:embed/>
                </p:oleObj>
              </mc:Choice>
              <mc:Fallback>
                <p:oleObj name="Formel" r:id="rId11" imgW="748975" imgH="20311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3381499"/>
                        <a:ext cx="9779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717" name="Text Box 53">
            <a:extLst>
              <a:ext uri="{FF2B5EF4-FFF2-40B4-BE49-F238E27FC236}">
                <a16:creationId xmlns:a16="http://schemas.microsoft.com/office/drawing/2014/main" id="{A3F83738-155E-499A-9069-132AE652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706812"/>
            <a:ext cx="2376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e-DE" altLang="de-DE" sz="1400" dirty="0" err="1"/>
              <a:t>measured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heads</a:t>
            </a:r>
            <a:r>
              <a:rPr lang="de-DE" altLang="de-DE" sz="1400" dirty="0"/>
              <a:t>:</a:t>
            </a:r>
          </a:p>
        </p:txBody>
      </p:sp>
      <p:sp>
        <p:nvSpPr>
          <p:cNvPr id="369718" name="Text Box 54">
            <a:extLst>
              <a:ext uri="{FF2B5EF4-FFF2-40B4-BE49-F238E27FC236}">
                <a16:creationId xmlns:a16="http://schemas.microsoft.com/office/drawing/2014/main" id="{02A46425-55FD-4A04-83F2-7063D994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3789040"/>
            <a:ext cx="232568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 err="1"/>
              <a:t>here</a:t>
            </a:r>
            <a:r>
              <a:rPr lang="de-DE" altLang="de-DE" sz="1400" dirty="0"/>
              <a:t>: </a:t>
            </a:r>
            <a:r>
              <a:rPr lang="de-DE" altLang="de-DE" sz="1400" i="1" dirty="0"/>
              <a:t>h</a:t>
            </a:r>
            <a:r>
              <a:rPr lang="de-DE" altLang="de-DE" sz="1400" baseline="-25000" dirty="0"/>
              <a:t>1</a:t>
            </a:r>
            <a:r>
              <a:rPr lang="de-DE" altLang="de-DE" sz="1400" dirty="0"/>
              <a:t> &lt; </a:t>
            </a:r>
            <a:r>
              <a:rPr lang="de-DE" altLang="de-DE" sz="1400" i="1" dirty="0"/>
              <a:t>h</a:t>
            </a:r>
            <a:r>
              <a:rPr lang="de-DE" altLang="de-DE" sz="1400" baseline="-25000" dirty="0"/>
              <a:t>2</a:t>
            </a:r>
            <a:endParaRPr lang="en-DE" altLang="de-DE" sz="1400" baseline="-250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baseline="-250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dirty="0"/>
              <a:t>Thus,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from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cross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section</a:t>
            </a:r>
            <a:r>
              <a:rPr lang="de-DE" altLang="de-DE" sz="1400" dirty="0"/>
              <a:t> 2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-wards </a:t>
            </a:r>
            <a:r>
              <a:rPr lang="de-DE" altLang="de-DE" sz="1400" dirty="0" err="1"/>
              <a:t>cross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secti</a:t>
            </a:r>
            <a:r>
              <a:rPr lang="de-DE" altLang="de-DE" sz="1400" dirty="0"/>
              <a:t>-on 1.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800" dirty="0"/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de-DE" altLang="de-DE" sz="1400" i="1" dirty="0" err="1"/>
              <a:t>Differences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hy-draulic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</a:t>
            </a:r>
            <a:r>
              <a:rPr lang="de-DE" altLang="de-DE" sz="1400" dirty="0"/>
              <a:t> in-</a:t>
            </a:r>
            <a:r>
              <a:rPr lang="de-DE" altLang="de-DE" sz="1400" dirty="0" err="1"/>
              <a:t>dependent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from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position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origin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i="1" dirty="0"/>
              <a:t>z</a:t>
            </a:r>
            <a:r>
              <a:rPr lang="de-DE" altLang="de-DE" sz="1400" dirty="0"/>
              <a:t>-</a:t>
            </a:r>
            <a:r>
              <a:rPr lang="de-DE" altLang="de-DE" sz="1400" dirty="0" err="1"/>
              <a:t>axis</a:t>
            </a:r>
            <a:r>
              <a:rPr lang="de-DE" altLang="de-DE" sz="1400" dirty="0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  <p:bldP spid="369717" grpId="0"/>
      <p:bldP spid="3697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0431A31-88B8-4401-BC15-AFEA1153C310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965200" y="1244600"/>
            <a:ext cx="7710488" cy="3841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 sz="1800">
                <a:solidFill>
                  <a:srgbClr val="0B2A51"/>
                </a:solidFill>
              </a:rPr>
              <a:t>Darcy‘s Law for 1D Groundwater Flow</a:t>
            </a:r>
          </a:p>
        </p:txBody>
      </p:sp>
      <p:sp>
        <p:nvSpPr>
          <p:cNvPr id="371715" name="Text Box 3">
            <a:extLst>
              <a:ext uri="{FF2B5EF4-FFF2-40B4-BE49-F238E27FC236}">
                <a16:creationId xmlns:a16="http://schemas.microsoft.com/office/drawing/2014/main" id="{2D4B6542-E3AD-4304-BDC1-98CED7574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655220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/>
              <a:t>The </a:t>
            </a:r>
            <a:r>
              <a:rPr lang="de-DE" altLang="de-DE" sz="1400" u="sng" dirty="0" err="1"/>
              <a:t>volumetric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flow</a:t>
            </a:r>
            <a:r>
              <a:rPr lang="de-DE" altLang="de-DE" sz="1400" u="sng" dirty="0"/>
              <a:t> rate </a:t>
            </a:r>
            <a:r>
              <a:rPr lang="de-DE" altLang="de-DE" sz="1400" dirty="0" err="1"/>
              <a:t>or</a:t>
            </a:r>
            <a:r>
              <a:rPr lang="de-DE" altLang="de-DE" sz="1400" dirty="0"/>
              <a:t> </a:t>
            </a:r>
            <a:r>
              <a:rPr lang="de-DE" altLang="de-DE" sz="1400" u="sng" dirty="0" err="1"/>
              <a:t>discharge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                                                    – proportional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cross-sectional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area</a:t>
            </a:r>
            <a:r>
              <a:rPr lang="de-DE" altLang="de-DE" sz="1400" dirty="0"/>
              <a:t>,                                – proportional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difference</a:t>
            </a:r>
            <a:r>
              <a:rPr lang="de-DE" altLang="de-DE" sz="1400" dirty="0"/>
              <a:t> in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,                                           – </a:t>
            </a:r>
            <a:r>
              <a:rPr lang="de-DE" altLang="de-DE" sz="1400" dirty="0" err="1"/>
              <a:t>inversely</a:t>
            </a:r>
            <a:r>
              <a:rPr lang="de-DE" altLang="de-DE" sz="1400" dirty="0"/>
              <a:t> proportional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travel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distance</a:t>
            </a:r>
            <a:r>
              <a:rPr lang="de-DE" altLang="de-DE" sz="1400" dirty="0"/>
              <a:t>.</a:t>
            </a:r>
            <a:endParaRPr lang="en-DE" altLang="de-DE" sz="1400" dirty="0"/>
          </a:p>
          <a:p>
            <a:pPr marL="0" indent="0">
              <a:spcBef>
                <a:spcPct val="0"/>
              </a:spcBef>
              <a:spcAft>
                <a:spcPts val="0"/>
              </a:spcAft>
            </a:pPr>
            <a:endParaRPr lang="de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 err="1"/>
              <a:t>Groundwater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directed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from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regions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high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to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regions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with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low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hydraulic</a:t>
            </a:r>
            <a:r>
              <a:rPr lang="de-DE" altLang="de-DE" sz="1400" dirty="0"/>
              <a:t> </a:t>
            </a:r>
            <a:r>
              <a:rPr lang="de-DE" altLang="de-DE" sz="1400" dirty="0" err="1"/>
              <a:t>head</a:t>
            </a:r>
            <a:r>
              <a:rPr lang="de-DE" altLang="de-DE" sz="1400" dirty="0"/>
              <a:t>. </a:t>
            </a:r>
            <a:endParaRPr lang="en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endParaRPr lang="de-DE" altLang="de-DE" sz="1400" dirty="0"/>
          </a:p>
          <a:p>
            <a:pPr>
              <a:spcBef>
                <a:spcPct val="0"/>
              </a:spcBef>
              <a:spcAft>
                <a:spcPts val="0"/>
              </a:spcAft>
              <a:buFontTx/>
              <a:buChar char="•"/>
            </a:pPr>
            <a:r>
              <a:rPr lang="de-DE" altLang="de-DE" sz="1400" dirty="0" err="1"/>
              <a:t>Equation</a:t>
            </a:r>
            <a:r>
              <a:rPr lang="de-DE" altLang="de-DE" sz="1400" dirty="0"/>
              <a:t> (Darcy, 1856):</a:t>
            </a:r>
          </a:p>
        </p:txBody>
      </p:sp>
      <p:grpSp>
        <p:nvGrpSpPr>
          <p:cNvPr id="2" name="Gruppieren 28">
            <a:extLst>
              <a:ext uri="{FF2B5EF4-FFF2-40B4-BE49-F238E27FC236}">
                <a16:creationId xmlns:a16="http://schemas.microsoft.com/office/drawing/2014/main" id="{BD044B20-C3F4-4E08-9CF7-828A9FB1E3A7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129112"/>
            <a:ext cx="1765300" cy="585788"/>
            <a:chOff x="1943100" y="3779838"/>
            <a:chExt cx="1765301" cy="585787"/>
          </a:xfrm>
        </p:grpSpPr>
        <p:sp>
          <p:nvSpPr>
            <p:cNvPr id="34839" name="Text Box 5">
              <a:extLst>
                <a:ext uri="{FF2B5EF4-FFF2-40B4-BE49-F238E27FC236}">
                  <a16:creationId xmlns:a16="http://schemas.microsoft.com/office/drawing/2014/main" id="{C46170D8-BC73-4942-8AEC-80EEBC0AB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100" y="3779838"/>
              <a:ext cx="1154113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discharge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[L³/T]</a:t>
              </a:r>
            </a:p>
          </p:txBody>
        </p:sp>
        <p:sp>
          <p:nvSpPr>
            <p:cNvPr id="34840" name="Line 6">
              <a:extLst>
                <a:ext uri="{FF2B5EF4-FFF2-40B4-BE49-F238E27FC236}">
                  <a16:creationId xmlns:a16="http://schemas.microsoft.com/office/drawing/2014/main" id="{1D3A2B74-E821-48A5-B00A-0FE5B8432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4149725"/>
              <a:ext cx="649288" cy="2159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uppieren 27">
            <a:extLst>
              <a:ext uri="{FF2B5EF4-FFF2-40B4-BE49-F238E27FC236}">
                <a16:creationId xmlns:a16="http://schemas.microsoft.com/office/drawing/2014/main" id="{9518039B-7472-43AB-97F4-C724544DFD5F}"/>
              </a:ext>
            </a:extLst>
          </p:cNvPr>
          <p:cNvGrpSpPr>
            <a:grpSpLocks/>
          </p:cNvGrpSpPr>
          <p:nvPr/>
        </p:nvGrpSpPr>
        <p:grpSpPr bwMode="auto">
          <a:xfrm>
            <a:off x="2652713" y="5002237"/>
            <a:ext cx="2171700" cy="925513"/>
            <a:chOff x="2255838" y="4652963"/>
            <a:chExt cx="2171700" cy="925989"/>
          </a:xfrm>
        </p:grpSpPr>
        <p:sp>
          <p:nvSpPr>
            <p:cNvPr id="34837" name="Text Box 8">
              <a:extLst>
                <a:ext uri="{FF2B5EF4-FFF2-40B4-BE49-F238E27FC236}">
                  <a16:creationId xmlns:a16="http://schemas.microsoft.com/office/drawing/2014/main" id="{E37B7BBC-2C53-4985-AD77-2B5FBDB8E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838" y="4840288"/>
              <a:ext cx="160011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total cross-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sectional area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[L²]</a:t>
              </a:r>
            </a:p>
          </p:txBody>
        </p:sp>
        <p:sp>
          <p:nvSpPr>
            <p:cNvPr id="34838" name="Line 9">
              <a:extLst>
                <a:ext uri="{FF2B5EF4-FFF2-40B4-BE49-F238E27FC236}">
                  <a16:creationId xmlns:a16="http://schemas.microsoft.com/office/drawing/2014/main" id="{BB1E8C7D-3B50-4BB7-B20D-6D061322D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838" y="4652963"/>
              <a:ext cx="647700" cy="4318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D5B571C6-6603-44C5-9C78-382D7FCF0A92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5073675"/>
            <a:ext cx="1408112" cy="1163637"/>
            <a:chOff x="2477" y="2976"/>
            <a:chExt cx="887" cy="733"/>
          </a:xfrm>
        </p:grpSpPr>
        <p:sp>
          <p:nvSpPr>
            <p:cNvPr id="34835" name="Text Box 11">
              <a:extLst>
                <a:ext uri="{FF2B5EF4-FFF2-40B4-BE49-F238E27FC236}">
                  <a16:creationId xmlns:a16="http://schemas.microsoft.com/office/drawing/2014/main" id="{81B3904D-B5BB-4545-89A5-4F0D4E4E7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3249"/>
              <a:ext cx="88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u="sng">
                  <a:solidFill>
                    <a:srgbClr val="FF0000"/>
                  </a:solidFill>
                </a:rPr>
                <a:t>hydraulic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 u="sng">
                  <a:solidFill>
                    <a:srgbClr val="FF0000"/>
                  </a:solidFill>
                </a:rPr>
                <a:t>conductivity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[L/T]</a:t>
              </a:r>
            </a:p>
          </p:txBody>
        </p:sp>
        <p:sp>
          <p:nvSpPr>
            <p:cNvPr id="34836" name="Line 12">
              <a:extLst>
                <a:ext uri="{FF2B5EF4-FFF2-40B4-BE49-F238E27FC236}">
                  <a16:creationId xmlns:a16="http://schemas.microsoft.com/office/drawing/2014/main" id="{C159423E-9A01-4708-99E4-0F71CE26A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976"/>
              <a:ext cx="45" cy="273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04C4870C-3E8D-4179-A281-DCE20BE37AAE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5073675"/>
            <a:ext cx="1460500" cy="658812"/>
            <a:chOff x="3198" y="2976"/>
            <a:chExt cx="920" cy="415"/>
          </a:xfrm>
        </p:grpSpPr>
        <p:sp>
          <p:nvSpPr>
            <p:cNvPr id="34833" name="Text Box 14">
              <a:extLst>
                <a:ext uri="{FF2B5EF4-FFF2-40B4-BE49-F238E27FC236}">
                  <a16:creationId xmlns:a16="http://schemas.microsoft.com/office/drawing/2014/main" id="{CCA07FEC-7CE6-4B16-9680-0758D5E17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3065"/>
              <a:ext cx="6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distance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[L]</a:t>
              </a:r>
            </a:p>
          </p:txBody>
        </p:sp>
        <p:sp>
          <p:nvSpPr>
            <p:cNvPr id="34834" name="Line 15">
              <a:extLst>
                <a:ext uri="{FF2B5EF4-FFF2-40B4-BE49-F238E27FC236}">
                  <a16:creationId xmlns:a16="http://schemas.microsoft.com/office/drawing/2014/main" id="{D9369178-BB6B-4E97-A22E-9D453CE14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976"/>
              <a:ext cx="317" cy="18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8BBEBE5E-E66E-4F88-A29F-66D01B095C02}"/>
              </a:ext>
            </a:extLst>
          </p:cNvPr>
          <p:cNvGrpSpPr>
            <a:grpSpLocks/>
          </p:cNvGrpSpPr>
          <p:nvPr/>
        </p:nvGrpSpPr>
        <p:grpSpPr bwMode="auto">
          <a:xfrm>
            <a:off x="5545138" y="3849712"/>
            <a:ext cx="2027237" cy="730250"/>
            <a:chOff x="3243" y="2205"/>
            <a:chExt cx="1277" cy="460"/>
          </a:xfrm>
        </p:grpSpPr>
        <p:sp>
          <p:nvSpPr>
            <p:cNvPr id="34831" name="Text Box 17">
              <a:extLst>
                <a:ext uri="{FF2B5EF4-FFF2-40B4-BE49-F238E27FC236}">
                  <a16:creationId xmlns:a16="http://schemas.microsoft.com/office/drawing/2014/main" id="{97452706-A028-49A5-A8A3-91775452C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205"/>
              <a:ext cx="1045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hydraulic head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difference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[L]</a:t>
              </a:r>
            </a:p>
          </p:txBody>
        </p:sp>
        <p:sp>
          <p:nvSpPr>
            <p:cNvPr id="34832" name="Line 18">
              <a:extLst>
                <a:ext uri="{FF2B5EF4-FFF2-40B4-BE49-F238E27FC236}">
                  <a16:creationId xmlns:a16="http://schemas.microsoft.com/office/drawing/2014/main" id="{4BCA9DB1-E12F-41CF-8907-F6F33048F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478"/>
              <a:ext cx="363" cy="18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3D35F4AF-8B85-48FF-9B79-09B9ABBD4F9C}"/>
              </a:ext>
            </a:extLst>
          </p:cNvPr>
          <p:cNvGrpSpPr>
            <a:grpSpLocks/>
          </p:cNvGrpSpPr>
          <p:nvPr/>
        </p:nvGrpSpPr>
        <p:grpSpPr bwMode="auto">
          <a:xfrm>
            <a:off x="3943350" y="3948137"/>
            <a:ext cx="1593850" cy="741363"/>
            <a:chOff x="2234" y="2267"/>
            <a:chExt cx="1004" cy="467"/>
          </a:xfrm>
        </p:grpSpPr>
        <p:sp>
          <p:nvSpPr>
            <p:cNvPr id="34829" name="Text Box 20">
              <a:extLst>
                <a:ext uri="{FF2B5EF4-FFF2-40B4-BE49-F238E27FC236}">
                  <a16:creationId xmlns:a16="http://schemas.microsoft.com/office/drawing/2014/main" id="{B4A68E2A-BFB2-4CEE-BC08-50C80B7DB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2267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Symbol" panose="05050102010706020507" pitchFamily="18" charset="2"/>
                <a:defRPr sz="1600" b="1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400">
                  <a:solidFill>
                    <a:srgbClr val="FF0000"/>
                  </a:solidFill>
                </a:rPr>
                <a:t>negative sign!</a:t>
              </a:r>
            </a:p>
          </p:txBody>
        </p:sp>
        <p:sp>
          <p:nvSpPr>
            <p:cNvPr id="34830" name="Line 21">
              <a:extLst>
                <a:ext uri="{FF2B5EF4-FFF2-40B4-BE49-F238E27FC236}">
                  <a16:creationId xmlns:a16="http://schemas.microsoft.com/office/drawing/2014/main" id="{8A1F55E3-8325-46B5-A887-4DAA7C52C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462"/>
              <a:ext cx="0" cy="27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71735" name="Object 23">
            <a:extLst>
              <a:ext uri="{FF2B5EF4-FFF2-40B4-BE49-F238E27FC236}">
                <a16:creationId xmlns:a16="http://schemas.microsoft.com/office/drawing/2014/main" id="{62ABF8FA-BD83-4455-BE20-C1DAFFE9A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382039"/>
              </p:ext>
            </p:extLst>
          </p:nvPr>
        </p:nvGraphicFramePr>
        <p:xfrm>
          <a:off x="4214813" y="4505350"/>
          <a:ext cx="12604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Formel" r:id="rId4" imgW="710891" imgH="342751" progId="Equation.3">
                  <p:embed/>
                </p:oleObj>
              </mc:Choice>
              <mc:Fallback>
                <p:oleObj name="Formel" r:id="rId4" imgW="710891" imgH="34275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4505350"/>
                        <a:ext cx="12604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27">
            <a:extLst>
              <a:ext uri="{FF2B5EF4-FFF2-40B4-BE49-F238E27FC236}">
                <a16:creationId xmlns:a16="http://schemas.microsoft.com/office/drawing/2014/main" id="{87B091DD-4638-4A66-B0B6-691E61AA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605088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Symbol" panose="05050102010706020507" pitchFamily="18" charset="2"/>
              <a:defRPr sz="16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Henry Darcy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(1803 – 1858)</a:t>
            </a:r>
          </a:p>
        </p:txBody>
      </p:sp>
      <p:pic>
        <p:nvPicPr>
          <p:cNvPr id="34828" name="Picture 28">
            <a:extLst>
              <a:ext uri="{FF2B5EF4-FFF2-40B4-BE49-F238E27FC236}">
                <a16:creationId xmlns:a16="http://schemas.microsoft.com/office/drawing/2014/main" id="{1646520F-2423-41F9-A5E5-0CE7909A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1260475"/>
            <a:ext cx="10080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theme/theme1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Theme_Liedl_alt">
  <a:themeElements>
    <a:clrScheme name="Larissa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Microsoft Sans Serif" pitchFamily="34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TUD_Master</Template>
  <TotalTime>209</TotalTime>
  <Words>2471</Words>
  <Application>Microsoft Office PowerPoint</Application>
  <PresentationFormat>On-screen Show (4:3)</PresentationFormat>
  <Paragraphs>358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Cambria Math</vt:lpstr>
      <vt:lpstr>DIN-Light</vt:lpstr>
      <vt:lpstr>Microsoft Sans Serif</vt:lpstr>
      <vt:lpstr>Symbol</vt:lpstr>
      <vt:lpstr>Times New Roman</vt:lpstr>
      <vt:lpstr>Verdana</vt:lpstr>
      <vt:lpstr>Benutzerdefiniertes Design</vt:lpstr>
      <vt:lpstr>TU_Theme_Liedl_alt</vt:lpstr>
      <vt:lpstr>Photo Editor Photo</vt:lpstr>
      <vt:lpstr>Formel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 Power Point Präsentation.</dc:title>
  <dc:creator>Liedl</dc:creator>
  <cp:lastModifiedBy>Prabhas Yadav</cp:lastModifiedBy>
  <cp:revision>325</cp:revision>
  <dcterms:created xsi:type="dcterms:W3CDTF">2006-02-10T16:25:29Z</dcterms:created>
  <dcterms:modified xsi:type="dcterms:W3CDTF">2021-12-05T13:04:14Z</dcterms:modified>
</cp:coreProperties>
</file>