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4" r:id="rId10"/>
    <p:sldId id="264" r:id="rId11"/>
    <p:sldId id="295" r:id="rId12"/>
    <p:sldId id="296" r:id="rId13"/>
    <p:sldId id="297" r:id="rId14"/>
    <p:sldId id="265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270" r:id="rId23"/>
    <p:sldId id="305" r:id="rId24"/>
    <p:sldId id="306" r:id="rId25"/>
    <p:sldId id="287" r:id="rId26"/>
  </p:sldIdLst>
  <p:sldSz cx="9144000" cy="6858000" type="screen4x3"/>
  <p:notesSz cx="6670675" cy="992822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D7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66" y="3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>
            <a:extLst>
              <a:ext uri="{FF2B5EF4-FFF2-40B4-BE49-F238E27FC236}">
                <a16:creationId xmlns:a16="http://schemas.microsoft.com/office/drawing/2014/main" id="{79035E14-8733-4141-A948-FAAAB0D8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70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F0509B9A-43A0-44A4-9016-CCDFB1F20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E5D7E0FA-AAEE-47B5-96D5-2B23564A6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9ACE5D9-1214-4957-8B9E-D6F272070FA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59350" cy="3719513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45B5933-5E22-4C3B-80A8-375DA3ACB9D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889000" y="4714875"/>
            <a:ext cx="4889500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520" rIns="9468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DE" altLang="en-DE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3D7686E4-7DCF-440A-9963-C77DC8AE9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510E6C4-9965-4F49-BF94-FE8EF5F37C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778250" y="9432925"/>
            <a:ext cx="28892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520" rIns="94680" bIns="475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fld id="{D3FA9F77-9D9D-48B8-A428-A61A8C5D6F04}" type="slidenum">
              <a:rPr lang="de-DE" altLang="en-DE"/>
              <a:pPr/>
              <a:t>‹#›</a:t>
            </a:fld>
            <a:endParaRPr lang="de-DE" alt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28E2FA7-D718-40B1-93F5-343C657B517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59CEBE-CA6F-4102-A003-0E1A98C2615C}" type="slidenum">
              <a:rPr lang="de-DE" altLang="en-DE"/>
              <a:pPr/>
              <a:t>1</a:t>
            </a:fld>
            <a:endParaRPr lang="de-DE" altLang="en-DE"/>
          </a:p>
        </p:txBody>
      </p:sp>
      <p:sp>
        <p:nvSpPr>
          <p:cNvPr id="37889" name="Text Box 1">
            <a:extLst>
              <a:ext uri="{FF2B5EF4-FFF2-40B4-BE49-F238E27FC236}">
                <a16:creationId xmlns:a16="http://schemas.microsoft.com/office/drawing/2014/main" id="{AE548A38-3CEF-45D5-BB7C-9C066C2E3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6AB3F7E-860C-4FF6-AF60-A0790232CBB2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99343C4-F216-42EE-9260-ACC9E15DF9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DF4338A-179A-43B3-A315-84DEB042468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97D0E5-2309-4E99-9890-2832DF6E31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76B94-F5BD-4C22-B982-FE8A51B91688}" type="slidenum">
              <a:rPr lang="de-DE" altLang="en-DE"/>
              <a:pPr/>
              <a:t>10</a:t>
            </a:fld>
            <a:endParaRPr lang="de-DE" altLang="en-DE"/>
          </a:p>
        </p:txBody>
      </p:sp>
      <p:sp>
        <p:nvSpPr>
          <p:cNvPr id="46081" name="Text Box 1">
            <a:extLst>
              <a:ext uri="{FF2B5EF4-FFF2-40B4-BE49-F238E27FC236}">
                <a16:creationId xmlns:a16="http://schemas.microsoft.com/office/drawing/2014/main" id="{2D0F981A-B6E7-42C7-91EB-235D52787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6C239E2-855D-45AA-BF3C-EE4474DFD170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FDECD91-048E-43C0-939F-5ECB06D64A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8481B3E-4A1F-4AF6-88AC-5A3EE41F25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97D0E5-2309-4E99-9890-2832DF6E31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76B94-F5BD-4C22-B982-FE8A51B91688}" type="slidenum">
              <a:rPr lang="de-DE" altLang="en-DE"/>
              <a:pPr/>
              <a:t>11</a:t>
            </a:fld>
            <a:endParaRPr lang="de-DE" altLang="en-DE"/>
          </a:p>
        </p:txBody>
      </p:sp>
      <p:sp>
        <p:nvSpPr>
          <p:cNvPr id="46081" name="Text Box 1">
            <a:extLst>
              <a:ext uri="{FF2B5EF4-FFF2-40B4-BE49-F238E27FC236}">
                <a16:creationId xmlns:a16="http://schemas.microsoft.com/office/drawing/2014/main" id="{2D0F981A-B6E7-42C7-91EB-235D52787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6C239E2-855D-45AA-BF3C-EE4474DFD170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FDECD91-048E-43C0-939F-5ECB06D64A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8481B3E-4A1F-4AF6-88AC-5A3EE41F25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138367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97D0E5-2309-4E99-9890-2832DF6E31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76B94-F5BD-4C22-B982-FE8A51B91688}" type="slidenum">
              <a:rPr lang="de-DE" altLang="en-DE"/>
              <a:pPr/>
              <a:t>12</a:t>
            </a:fld>
            <a:endParaRPr lang="de-DE" altLang="en-DE"/>
          </a:p>
        </p:txBody>
      </p:sp>
      <p:sp>
        <p:nvSpPr>
          <p:cNvPr id="46081" name="Text Box 1">
            <a:extLst>
              <a:ext uri="{FF2B5EF4-FFF2-40B4-BE49-F238E27FC236}">
                <a16:creationId xmlns:a16="http://schemas.microsoft.com/office/drawing/2014/main" id="{2D0F981A-B6E7-42C7-91EB-235D52787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6C239E2-855D-45AA-BF3C-EE4474DFD170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FDECD91-048E-43C0-939F-5ECB06D64A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8481B3E-4A1F-4AF6-88AC-5A3EE41F25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076100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97D0E5-2309-4E99-9890-2832DF6E31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76B94-F5BD-4C22-B982-FE8A51B91688}" type="slidenum">
              <a:rPr lang="de-DE" altLang="en-DE"/>
              <a:pPr/>
              <a:t>13</a:t>
            </a:fld>
            <a:endParaRPr lang="de-DE" altLang="en-DE"/>
          </a:p>
        </p:txBody>
      </p:sp>
      <p:sp>
        <p:nvSpPr>
          <p:cNvPr id="46081" name="Text Box 1">
            <a:extLst>
              <a:ext uri="{FF2B5EF4-FFF2-40B4-BE49-F238E27FC236}">
                <a16:creationId xmlns:a16="http://schemas.microsoft.com/office/drawing/2014/main" id="{2D0F981A-B6E7-42C7-91EB-235D52787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6C239E2-855D-45AA-BF3C-EE4474DFD170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FDECD91-048E-43C0-939F-5ECB06D64A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8481B3E-4A1F-4AF6-88AC-5A3EE41F25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83402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14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15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1978925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16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845471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97D0E5-2309-4E99-9890-2832DF6E31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76B94-F5BD-4C22-B982-FE8A51B91688}" type="slidenum">
              <a:rPr lang="de-DE" altLang="en-DE"/>
              <a:pPr/>
              <a:t>17</a:t>
            </a:fld>
            <a:endParaRPr lang="de-DE" altLang="en-DE"/>
          </a:p>
        </p:txBody>
      </p:sp>
      <p:sp>
        <p:nvSpPr>
          <p:cNvPr id="46081" name="Text Box 1">
            <a:extLst>
              <a:ext uri="{FF2B5EF4-FFF2-40B4-BE49-F238E27FC236}">
                <a16:creationId xmlns:a16="http://schemas.microsoft.com/office/drawing/2014/main" id="{2D0F981A-B6E7-42C7-91EB-235D52787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6C239E2-855D-45AA-BF3C-EE4474DFD170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FDECD91-048E-43C0-939F-5ECB06D64A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8481B3E-4A1F-4AF6-88AC-5A3EE41F25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1881830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18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2004408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19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1295869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978ED1-7668-4504-A0C0-66311A7547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4F78CF-4969-4E18-A6EA-1D1CA57769BE}" type="slidenum">
              <a:rPr lang="de-DE" altLang="en-DE"/>
              <a:pPr/>
              <a:t>2</a:t>
            </a:fld>
            <a:endParaRPr lang="de-DE" altLang="en-DE"/>
          </a:p>
        </p:txBody>
      </p:sp>
      <p:sp>
        <p:nvSpPr>
          <p:cNvPr id="38913" name="Text Box 1">
            <a:extLst>
              <a:ext uri="{FF2B5EF4-FFF2-40B4-BE49-F238E27FC236}">
                <a16:creationId xmlns:a16="http://schemas.microsoft.com/office/drawing/2014/main" id="{2E20B7D9-41CE-43C1-B643-1CFC66DDE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95565AD-774A-4FB5-BB1F-6B0E29E04122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C2E0794-7E23-4FBC-BBE4-7D3352A2664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0A6EB66-AD30-4714-A487-F0C81DA056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20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848471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97D0E5-2309-4E99-9890-2832DF6E31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76B94-F5BD-4C22-B982-FE8A51B91688}" type="slidenum">
              <a:rPr lang="de-DE" altLang="en-DE"/>
              <a:pPr/>
              <a:t>21</a:t>
            </a:fld>
            <a:endParaRPr lang="de-DE" altLang="en-DE"/>
          </a:p>
        </p:txBody>
      </p:sp>
      <p:sp>
        <p:nvSpPr>
          <p:cNvPr id="46081" name="Text Box 1">
            <a:extLst>
              <a:ext uri="{FF2B5EF4-FFF2-40B4-BE49-F238E27FC236}">
                <a16:creationId xmlns:a16="http://schemas.microsoft.com/office/drawing/2014/main" id="{2D0F981A-B6E7-42C7-91EB-235D52787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6C239E2-855D-45AA-BF3C-EE4474DFD170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FDECD91-048E-43C0-939F-5ECB06D64A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8481B3E-4A1F-4AF6-88AC-5A3EE41F25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201796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E5F623D-1284-41F9-9D07-4D009301B4B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0F5AB2-F09B-4E54-9F6A-EE4146D99C4A}" type="slidenum">
              <a:rPr lang="de-DE" altLang="en-DE"/>
              <a:pPr/>
              <a:t>22</a:t>
            </a:fld>
            <a:endParaRPr lang="de-DE" altLang="en-DE"/>
          </a:p>
        </p:txBody>
      </p:sp>
      <p:sp>
        <p:nvSpPr>
          <p:cNvPr id="52225" name="Text Box 1">
            <a:extLst>
              <a:ext uri="{FF2B5EF4-FFF2-40B4-BE49-F238E27FC236}">
                <a16:creationId xmlns:a16="http://schemas.microsoft.com/office/drawing/2014/main" id="{1E09B1EC-CB03-4098-9BC8-22E06548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8F69EF-83AC-472B-AFC3-F7EA45C8DD50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B9060CFA-F46B-4069-873D-35DD3A8D457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458DBA5-F564-40DD-B673-0774B7CBD9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E5F623D-1284-41F9-9D07-4D009301B4B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0F5AB2-F09B-4E54-9F6A-EE4146D99C4A}" type="slidenum">
              <a:rPr lang="de-DE" altLang="en-DE"/>
              <a:pPr/>
              <a:t>23</a:t>
            </a:fld>
            <a:endParaRPr lang="de-DE" altLang="en-DE"/>
          </a:p>
        </p:txBody>
      </p:sp>
      <p:sp>
        <p:nvSpPr>
          <p:cNvPr id="52225" name="Text Box 1">
            <a:extLst>
              <a:ext uri="{FF2B5EF4-FFF2-40B4-BE49-F238E27FC236}">
                <a16:creationId xmlns:a16="http://schemas.microsoft.com/office/drawing/2014/main" id="{1E09B1EC-CB03-4098-9BC8-22E06548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8F69EF-83AC-472B-AFC3-F7EA45C8DD50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B9060CFA-F46B-4069-873D-35DD3A8D457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458DBA5-F564-40DD-B673-0774B7CBD9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1727220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E5F623D-1284-41F9-9D07-4D009301B4B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0F5AB2-F09B-4E54-9F6A-EE4146D99C4A}" type="slidenum">
              <a:rPr lang="de-DE" altLang="en-DE"/>
              <a:pPr/>
              <a:t>24</a:t>
            </a:fld>
            <a:endParaRPr lang="de-DE" altLang="en-DE"/>
          </a:p>
        </p:txBody>
      </p:sp>
      <p:sp>
        <p:nvSpPr>
          <p:cNvPr id="52225" name="Text Box 1">
            <a:extLst>
              <a:ext uri="{FF2B5EF4-FFF2-40B4-BE49-F238E27FC236}">
                <a16:creationId xmlns:a16="http://schemas.microsoft.com/office/drawing/2014/main" id="{1E09B1EC-CB03-4098-9BC8-22E06548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8F69EF-83AC-472B-AFC3-F7EA45C8DD50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B9060CFA-F46B-4069-873D-35DD3A8D457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458DBA5-F564-40DD-B673-0774B7CBD9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275878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742CB64-0F79-453E-BF66-ADC3B9A280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8FBC47-963B-4DC8-B295-B15635554D92}" type="slidenum">
              <a:rPr lang="de-DE" altLang="en-DE"/>
              <a:pPr/>
              <a:t>3</a:t>
            </a:fld>
            <a:endParaRPr lang="de-DE" altLang="en-DE"/>
          </a:p>
        </p:txBody>
      </p:sp>
      <p:sp>
        <p:nvSpPr>
          <p:cNvPr id="39937" name="Text Box 1">
            <a:extLst>
              <a:ext uri="{FF2B5EF4-FFF2-40B4-BE49-F238E27FC236}">
                <a16:creationId xmlns:a16="http://schemas.microsoft.com/office/drawing/2014/main" id="{C6CCE39C-8227-4FE3-999A-566BF6DF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15DAF37-3358-4FFC-AE37-2DA756344BB2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832DD338-95D2-4913-85B1-BDC18DA7AD9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ADAAF68-1D72-420D-9985-92B7E92A08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D8FA349-BEA1-48E2-8D04-517C82963F7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16B884-8904-45DF-95F2-D573509236F1}" type="slidenum">
              <a:rPr lang="de-DE" altLang="en-DE"/>
              <a:pPr/>
              <a:t>4</a:t>
            </a:fld>
            <a:endParaRPr lang="de-DE" altLang="en-DE"/>
          </a:p>
        </p:txBody>
      </p:sp>
      <p:sp>
        <p:nvSpPr>
          <p:cNvPr id="40961" name="Text Box 1">
            <a:extLst>
              <a:ext uri="{FF2B5EF4-FFF2-40B4-BE49-F238E27FC236}">
                <a16:creationId xmlns:a16="http://schemas.microsoft.com/office/drawing/2014/main" id="{64C84C4C-0C83-43D4-BDE1-EB4AB1053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FAC529A-6099-4EFD-8CB5-D477655988D9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70D0483-3F93-445A-9F23-E5DDB1A2E90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AFF9156-6ABC-4B61-86C8-0BC257B62F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2A50172-9F91-4DB0-ADEF-D73D5DED1A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D8F496-D57D-4840-B82F-BDB42956CC2D}" type="slidenum">
              <a:rPr lang="de-DE" altLang="en-DE"/>
              <a:pPr/>
              <a:t>5</a:t>
            </a:fld>
            <a:endParaRPr lang="de-DE" altLang="en-DE"/>
          </a:p>
        </p:txBody>
      </p:sp>
      <p:sp>
        <p:nvSpPr>
          <p:cNvPr id="41985" name="Text Box 1">
            <a:extLst>
              <a:ext uri="{FF2B5EF4-FFF2-40B4-BE49-F238E27FC236}">
                <a16:creationId xmlns:a16="http://schemas.microsoft.com/office/drawing/2014/main" id="{7FF349F9-07DB-425E-BA45-38E288AF3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D314F52-85E3-420D-902E-4C9B00EA8C0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1A6A2355-4C8B-44E5-938B-B88283D073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A842589-B7ED-4F1E-B2BC-D663E8CEC4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AE7ED9-D443-4EAA-86F3-23306A2CD5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3B9A88-3BAD-49C7-8630-403635B94FA6}" type="slidenum">
              <a:rPr lang="de-DE" altLang="en-DE"/>
              <a:pPr/>
              <a:t>6</a:t>
            </a:fld>
            <a:endParaRPr lang="de-DE" altLang="en-DE"/>
          </a:p>
        </p:txBody>
      </p:sp>
      <p:sp>
        <p:nvSpPr>
          <p:cNvPr id="43009" name="Text Box 1">
            <a:extLst>
              <a:ext uri="{FF2B5EF4-FFF2-40B4-BE49-F238E27FC236}">
                <a16:creationId xmlns:a16="http://schemas.microsoft.com/office/drawing/2014/main" id="{78294206-86B7-449C-ADFD-E249929D4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1C5A16-07ED-4215-9F87-9AF2E464C4FB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EB77A364-EA42-4299-BCE7-74A7A9C994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7BDDFCB-1FA9-4BA4-96D5-740CE7D38D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762FD3-48EF-433B-A3CA-49231294953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84082D-A4B2-481D-B297-7FBC22F5AF1E}" type="slidenum">
              <a:rPr lang="de-DE" altLang="en-DE"/>
              <a:pPr/>
              <a:t>7</a:t>
            </a:fld>
            <a:endParaRPr lang="de-DE" altLang="en-DE"/>
          </a:p>
        </p:txBody>
      </p:sp>
      <p:sp>
        <p:nvSpPr>
          <p:cNvPr id="44033" name="Text Box 1">
            <a:extLst>
              <a:ext uri="{FF2B5EF4-FFF2-40B4-BE49-F238E27FC236}">
                <a16:creationId xmlns:a16="http://schemas.microsoft.com/office/drawing/2014/main" id="{CAF8EAD5-61D9-4B8F-9702-ED1051F92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5F8393-821E-4B88-A5CF-6052A1B3F98B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0300C87E-3F48-4309-8F5C-121EF28FCB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9E3E7FE-9586-4DC5-966A-C23B53EB54E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9EA6AE7-426A-48B4-BA0A-4F34451F0A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0F226-269F-4BDC-8220-E07C22CF3333}" type="slidenum">
              <a:rPr lang="de-DE" altLang="en-DE"/>
              <a:pPr/>
              <a:t>8</a:t>
            </a:fld>
            <a:endParaRPr lang="de-DE" altLang="en-DE"/>
          </a:p>
        </p:txBody>
      </p:sp>
      <p:sp>
        <p:nvSpPr>
          <p:cNvPr id="45057" name="Text Box 1">
            <a:extLst>
              <a:ext uri="{FF2B5EF4-FFF2-40B4-BE49-F238E27FC236}">
                <a16:creationId xmlns:a16="http://schemas.microsoft.com/office/drawing/2014/main" id="{A321D64D-37BA-422B-9951-1D08984D5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C452BC-BDBC-432E-9F0A-CF4D741A63E7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7C9E7DC-7F7F-43D2-A5A7-4614E3AC85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1DAA590-A385-481B-8451-365D3401AA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9EA6AE7-426A-48B4-BA0A-4F34451F0A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0F226-269F-4BDC-8220-E07C22CF3333}" type="slidenum">
              <a:rPr lang="de-DE" altLang="en-DE"/>
              <a:pPr/>
              <a:t>9</a:t>
            </a:fld>
            <a:endParaRPr lang="de-DE" altLang="en-DE"/>
          </a:p>
        </p:txBody>
      </p:sp>
      <p:sp>
        <p:nvSpPr>
          <p:cNvPr id="45057" name="Text Box 1">
            <a:extLst>
              <a:ext uri="{FF2B5EF4-FFF2-40B4-BE49-F238E27FC236}">
                <a16:creationId xmlns:a16="http://schemas.microsoft.com/office/drawing/2014/main" id="{A321D64D-37BA-422B-9951-1D08984D5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C452BC-BDBC-432E-9F0A-CF4D741A63E7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7C9E7DC-7F7F-43D2-A5A7-4614E3AC85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1DAA590-A385-481B-8451-365D3401AA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48636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925F-5E9E-4DE5-9C35-A520DFCA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E244-B769-4BFF-B2CB-94F8E0E9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047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3CD2-9A82-427D-B127-FE5A149F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54EF-527B-48ED-8728-7A2DE71F3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1928813"/>
            <a:ext cx="3656013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CE929-8262-40BA-BDFB-F8F21C5C7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9013" y="1928813"/>
            <a:ext cx="3657600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8D5E-2D43-489B-95E4-011E4804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7F228-3A6F-400D-9A31-1A748068D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1D740-27C9-4FC9-A3BE-4ABE4CEC1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92008-4696-4378-82E5-97A563E90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21430-A32E-4EDB-BE34-DB0AE92AE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74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7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D59A-CCF1-4914-BFC4-39366CD1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E5B8A-4A1F-4AB0-A968-A443F3410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1190-A4A6-4097-B82E-F2141241D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619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21CC-1389-49F4-B153-7BE018FE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DC961-BF47-4410-8801-64A9E8160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348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326F5-E5C3-407E-A5C9-E8189C31A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333500"/>
            <a:ext cx="1879600" cy="4951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6C41-0EBE-44FE-99E8-CE1DA4D8C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1333500"/>
            <a:ext cx="5486400" cy="49514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891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A1AD24EE-5650-47FB-95E7-8A690DFB0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6475" y="1333500"/>
            <a:ext cx="750252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the title text format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F4C4915F-905C-43A1-A948-8892CF1CF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28813"/>
            <a:ext cx="7466013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 dirty="0"/>
              <a:t>Click to edit the outline text format</a:t>
            </a:r>
          </a:p>
          <a:p>
            <a:pPr lvl="1"/>
            <a:r>
              <a:rPr lang="en-GB" altLang="en-DE" dirty="0"/>
              <a:t>Second Outline Level</a:t>
            </a:r>
          </a:p>
          <a:p>
            <a:pPr lvl="2"/>
            <a:r>
              <a:rPr lang="en-GB" altLang="en-DE" dirty="0"/>
              <a:t>Third Outline Level</a:t>
            </a:r>
          </a:p>
          <a:p>
            <a:pPr lvl="3"/>
            <a:r>
              <a:rPr lang="en-GB" altLang="en-DE" dirty="0"/>
              <a:t>Fourth Outline Level</a:t>
            </a:r>
          </a:p>
          <a:p>
            <a:pPr lvl="4"/>
            <a:r>
              <a:rPr lang="en-GB" altLang="en-DE" dirty="0"/>
              <a:t>Fifth Outline Level</a:t>
            </a:r>
          </a:p>
          <a:p>
            <a:pPr lvl="4"/>
            <a:r>
              <a:rPr lang="en-GB" altLang="en-DE" dirty="0"/>
              <a:t>Sixth Outline Level</a:t>
            </a:r>
          </a:p>
          <a:p>
            <a:pPr lvl="4"/>
            <a:r>
              <a:rPr lang="en-GB" altLang="en-DE" dirty="0"/>
              <a:t>Seventh Outline Level</a:t>
            </a:r>
          </a:p>
        </p:txBody>
      </p:sp>
      <p:sp>
        <p:nvSpPr>
          <p:cNvPr id="2051" name="Line 3">
            <a:extLst>
              <a:ext uri="{FF2B5EF4-FFF2-40B4-BE49-F238E27FC236}">
                <a16:creationId xmlns:a16="http://schemas.microsoft.com/office/drawing/2014/main" id="{982B159B-D6D0-4F26-9E30-C870EB072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23950"/>
            <a:ext cx="9144000" cy="1588"/>
          </a:xfrm>
          <a:prstGeom prst="line">
            <a:avLst/>
          </a:prstGeom>
          <a:noFill/>
          <a:ln w="6480" cap="flat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Line 4">
            <a:extLst>
              <a:ext uri="{FF2B5EF4-FFF2-40B4-BE49-F238E27FC236}">
                <a16:creationId xmlns:a16="http://schemas.microsoft.com/office/drawing/2014/main" id="{022C9D4A-00D7-4B9A-A92C-D9A1AC2E5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00125"/>
            <a:ext cx="9144000" cy="1588"/>
          </a:xfrm>
          <a:prstGeom prst="line">
            <a:avLst/>
          </a:prstGeom>
          <a:noFill/>
          <a:ln w="6480" cap="flat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2F8B1507-01E5-4602-A777-14AA41629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38150"/>
            <a:ext cx="1443037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4" name="Rectangle 6">
            <a:extLst>
              <a:ext uri="{FF2B5EF4-FFF2-40B4-BE49-F238E27FC236}">
                <a16:creationId xmlns:a16="http://schemas.microsoft.com/office/drawing/2014/main" id="{97157D21-FCE7-4B19-9FC2-B86BF7C1C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014413"/>
            <a:ext cx="7467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563"/>
              </a:spcBef>
              <a:buClrTx/>
              <a:buFontTx/>
              <a:buNone/>
            </a:pPr>
            <a:r>
              <a:rPr lang="de-DE" altLang="en-DE" sz="900" b="0">
                <a:solidFill>
                  <a:srgbClr val="606060"/>
                </a:solidFill>
                <a:latin typeface="DIN-Light" pitchFamily="32" charset="0"/>
              </a:rPr>
              <a:t>FACULTY OF ENVIRONMENTAL SCIENCES, DEPARTMENT HYDROSCIENCES, INSTITUTE FOR GROUNDWATER MANAGEMENT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60F978C5-5CE7-4477-A3F0-D4DC334002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9650" y="6357938"/>
            <a:ext cx="23383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TU Dresden, 25.11.2021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1AA6DE31-D891-4AC1-8888-AAA03792DC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86125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Yadav, P. K./GW-L7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823903B6-DCEA-418E-8029-5AC49A0C77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4365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de-DE" altLang="en-DE" b="0" dirty="0" err="1">
                <a:solidFill>
                  <a:srgbClr val="898989"/>
                </a:solidFill>
                <a:latin typeface="Verdana" panose="020B0604030504040204" pitchFamily="34" charset="0"/>
              </a:rPr>
              <a:t>transparency</a:t>
            </a: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 </a:t>
            </a:r>
            <a:fld id="{27E1A863-F670-4883-B393-DB5EAECB235C}" type="slidenum">
              <a:rPr lang="de-DE" altLang="en-DE" b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‹#›</a:t>
            </a:fld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 </a:t>
            </a:r>
            <a:r>
              <a:rPr lang="de-DE" altLang="en-DE" b="0" dirty="0" err="1">
                <a:solidFill>
                  <a:srgbClr val="898989"/>
                </a:solidFill>
                <a:latin typeface="Verdana" panose="020B0604030504040204" pitchFamily="34" charset="0"/>
              </a:rPr>
              <a:t>of</a:t>
            </a:r>
            <a:r>
              <a:rPr lang="de-DE" altLang="en-DE" b="0">
                <a:solidFill>
                  <a:srgbClr val="898989"/>
                </a:solidFill>
                <a:latin typeface="Verdana" panose="020B0604030504040204" pitchFamily="34" charset="0"/>
              </a:rPr>
              <a:t> 25</a:t>
            </a:r>
            <a:endParaRPr lang="de-DE" altLang="en-DE" b="0" dirty="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  <p:sldLayoutId id="2147483669" r:id="rId4"/>
    <p:sldLayoutId id="2147483671" r:id="rId5"/>
    <p:sldLayoutId id="2147483672" r:id="rId6"/>
    <p:sldLayoutId id="2147483673" r:id="rId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 kern="1200">
          <a:solidFill>
            <a:srgbClr val="0B2A5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partici.fi/53931048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BFB007BD-C9FA-4B79-9931-779C56C0F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1206500"/>
            <a:ext cx="46863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GB" altLang="en-DE" sz="1800" dirty="0">
                <a:solidFill>
                  <a:srgbClr val="0B2A51"/>
                </a:solidFill>
                <a:latin typeface="Verdana" panose="020B0604030504040204" pitchFamily="34" charset="0"/>
              </a:rPr>
              <a:t>Previous Lecture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2E05871-B614-4DB2-8195-8635EC1BB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700808"/>
            <a:ext cx="7864475" cy="336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285750" indent="-285750" eaLnBrk="1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steady-state 3D groundwater flow in three dimensions:</a:t>
            </a:r>
          </a:p>
          <a:p>
            <a:pPr marL="285750" indent="-285750" eaLnBrk="1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Darcy‘s law in isotropic aquifers</a:t>
            </a:r>
          </a:p>
          <a:p>
            <a:pPr marL="285750" indent="-285750" eaLnBrk="1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streamlines and flow nets</a:t>
            </a:r>
          </a:p>
          <a:p>
            <a:pPr marL="285750" indent="-285750" eaLnBrk="1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isochrones and protection zones</a:t>
            </a:r>
          </a:p>
          <a:p>
            <a:pPr marL="285750" indent="-285750" eaLnBrk="1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Darcy‘s law in anisotropic aquifers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altLang="de-DE" dirty="0" err="1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questions</a:t>
            </a:r>
            <a:r>
              <a:rPr lang="de-DE" altLang="de-DE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?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0">
            <a:extLst>
              <a:ext uri="{FF2B5EF4-FFF2-40B4-BE49-F238E27FC236}">
                <a16:creationId xmlns:a16="http://schemas.microsoft.com/office/drawing/2014/main" id="{157AC938-1D29-4112-AD42-CAA2E807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51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5" name="Rectangle 48">
            <a:extLst>
              <a:ext uri="{FF2B5EF4-FFF2-40B4-BE49-F238E27FC236}">
                <a16:creationId xmlns:a16="http://schemas.microsoft.com/office/drawing/2014/main" id="{E3A9F6B0-BE27-4F5C-A05C-B879BE80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B3213E46-6D91-432A-9D72-5339E179C970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268760"/>
            <a:ext cx="5184775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02060"/>
                </a:solidFill>
              </a:rPr>
              <a:t>Budgeting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5">
                <a:extLst>
                  <a:ext uri="{FF2B5EF4-FFF2-40B4-BE49-F238E27FC236}">
                    <a16:creationId xmlns:a16="http://schemas.microsoft.com/office/drawing/2014/main" id="{1CEBC2F6-96B2-42F9-A468-E98393BBE2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1711832"/>
                <a:ext cx="7920880" cy="4878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292100" indent="-292100"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ts val="1200"/>
                  </a:spcAft>
                  <a:buFontTx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insert expressions for </a:t>
                </a:r>
                <a:r>
                  <a:rPr lang="en-US" i="1" dirty="0">
                    <a:solidFill>
                      <a:srgbClr val="002060"/>
                    </a:solidFill>
                  </a:rPr>
                  <a:t>Q</a:t>
                </a:r>
                <a:r>
                  <a:rPr lang="en-US" i="1" baseline="-25000" dirty="0">
                    <a:solidFill>
                      <a:srgbClr val="002060"/>
                    </a:solidFill>
                  </a:rPr>
                  <a:t>in</a:t>
                </a:r>
                <a:r>
                  <a:rPr lang="en-US" i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- </a:t>
                </a:r>
                <a:r>
                  <a:rPr lang="en-US" i="1" dirty="0" err="1">
                    <a:solidFill>
                      <a:srgbClr val="002060"/>
                    </a:solidFill>
                  </a:rPr>
                  <a:t>Q</a:t>
                </a:r>
                <a:r>
                  <a:rPr lang="en-US" i="1" baseline="-25000" dirty="0" err="1">
                    <a:solidFill>
                      <a:srgbClr val="002060"/>
                    </a:solidFill>
                  </a:rPr>
                  <a:t>out</a:t>
                </a:r>
                <a:r>
                  <a:rPr lang="en-US" i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and </a:t>
                </a:r>
                <a:r>
                  <a:rPr lang="en-US" b="0" dirty="0" err="1">
                    <a:solidFill>
                      <a:srgbClr val="002060"/>
                    </a:solidFill>
                  </a:rPr>
                  <a:t>Δ</a:t>
                </a:r>
                <a:r>
                  <a:rPr lang="en-US" i="1" dirty="0" err="1">
                    <a:solidFill>
                      <a:srgbClr val="002060"/>
                    </a:solidFill>
                  </a:rPr>
                  <a:t>V</a:t>
                </a:r>
                <a:r>
                  <a:rPr lang="en-US" i="1" baseline="-25000" dirty="0" err="1">
                    <a:solidFill>
                      <a:srgbClr val="002060"/>
                    </a:solidFill>
                  </a:rPr>
                  <a:t>w</a:t>
                </a:r>
                <a:r>
                  <a:rPr lang="en-US" i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into the volume budget relationship: </a:t>
                </a:r>
              </a:p>
              <a:p>
                <a:pPr marL="0" indent="0">
                  <a:spcBef>
                    <a:spcPct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US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𝒇𝒙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>
                  <a:spcBef>
                    <a:spcPct val="0"/>
                  </a:spcBef>
                  <a:spcAft>
                    <a:spcPts val="1200"/>
                  </a:spcAft>
                  <a:buFontTx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transition </a:t>
                </a:r>
                <a:r>
                  <a:rPr lang="el-GR" dirty="0">
                    <a:solidFill>
                      <a:srgbClr val="002060"/>
                    </a:solidFill>
                  </a:rPr>
                  <a:t>Δ</a:t>
                </a:r>
                <a:r>
                  <a:rPr lang="en-US" i="1" dirty="0">
                    <a:solidFill>
                      <a:srgbClr val="002060"/>
                    </a:solidFill>
                  </a:rPr>
                  <a:t>t </a:t>
                </a:r>
                <a:r>
                  <a:rPr lang="en-US" b="0" dirty="0">
                    <a:solidFill>
                      <a:srgbClr val="002060"/>
                    </a:solidFill>
                  </a:rPr>
                  <a:t>→ </a:t>
                </a:r>
                <a:r>
                  <a:rPr lang="en-US" dirty="0">
                    <a:solidFill>
                      <a:srgbClr val="002060"/>
                    </a:solidFill>
                  </a:rPr>
                  <a:t>0: </a:t>
                </a:r>
              </a:p>
              <a:p>
                <a:pPr marL="0" indent="0">
                  <a:spcBef>
                    <a:spcPct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𝒇𝒙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𝒇𝒚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𝒇𝒛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>
                  <a:spcBef>
                    <a:spcPct val="0"/>
                  </a:spcBef>
                  <a:spcAft>
                    <a:spcPts val="1200"/>
                  </a:spcAft>
                  <a:buFontTx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Darcy‘s law by vector components: </a:t>
                </a:r>
                <a:br>
                  <a:rPr lang="en-US" dirty="0">
                    <a:solidFill>
                      <a:srgbClr val="002060"/>
                    </a:solidFill>
                  </a:rPr>
                </a:br>
                <a:b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</a:b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𝒇𝒙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endParaRPr lang="en-US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  <a:p>
                <a:pPr>
                  <a:spcBef>
                    <a:spcPct val="0"/>
                  </a:spcBef>
                  <a:spcAft>
                    <a:spcPts val="1200"/>
                  </a:spcAft>
                  <a:buFontTx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groundwater flow equation </a:t>
                </a:r>
              </a:p>
              <a:p>
                <a:pPr marL="0" indent="0">
                  <a:spcBef>
                    <a:spcPct val="0"/>
                  </a:spcBef>
                  <a:spcAft>
                    <a:spcPts val="1200"/>
                  </a:spcAft>
                </a:pPr>
                <a:br>
                  <a:rPr lang="en-US" dirty="0">
                    <a:solidFill>
                      <a:srgbClr val="00206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altLang="de-DE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mc:Choice>
        <mc:Fallback xmlns="">
          <p:sp>
            <p:nvSpPr>
              <p:cNvPr id="58" name="Text Box 5">
                <a:extLst>
                  <a:ext uri="{FF2B5EF4-FFF2-40B4-BE49-F238E27FC236}">
                    <a16:creationId xmlns:a16="http://schemas.microsoft.com/office/drawing/2014/main" id="{1CEBC2F6-96B2-42F9-A468-E98393BB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711832"/>
                <a:ext cx="7920880" cy="4878771"/>
              </a:xfrm>
              <a:prstGeom prst="rect">
                <a:avLst/>
              </a:prstGeom>
              <a:blipFill>
                <a:blip r:embed="rId3"/>
                <a:stretch>
                  <a:fillRect l="-462" t="-3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0">
            <a:extLst>
              <a:ext uri="{FF2B5EF4-FFF2-40B4-BE49-F238E27FC236}">
                <a16:creationId xmlns:a16="http://schemas.microsoft.com/office/drawing/2014/main" id="{157AC938-1D29-4112-AD42-CAA2E807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51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5" name="Rectangle 48">
            <a:extLst>
              <a:ext uri="{FF2B5EF4-FFF2-40B4-BE49-F238E27FC236}">
                <a16:creationId xmlns:a16="http://schemas.microsoft.com/office/drawing/2014/main" id="{E3A9F6B0-BE27-4F5C-A05C-B879BE80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B3213E46-6D91-432A-9D72-5339E179C970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196752"/>
            <a:ext cx="756084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2060"/>
                </a:solidFill>
              </a:rPr>
              <a:t>Further Versions of the 3D Groundwater Flow Equation </a:t>
            </a: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5">
                <a:extLst>
                  <a:ext uri="{FF2B5EF4-FFF2-40B4-BE49-F238E27FC236}">
                    <a16:creationId xmlns:a16="http://schemas.microsoft.com/office/drawing/2014/main" id="{1CEBC2F6-96B2-42F9-A468-E98393BBE2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1628800"/>
                <a:ext cx="7920880" cy="4707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292100" indent="-292100"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ts val="1200"/>
                  </a:spcAft>
                  <a:buFontTx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with sources/sinks: </a:t>
                </a:r>
                <a:br>
                  <a:rPr lang="en-US" dirty="0">
                    <a:solidFill>
                      <a:srgbClr val="002060"/>
                    </a:solidFill>
                  </a:rPr>
                </a:b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ct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</m:e>
                      </m:d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b="1" i="1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i="1" dirty="0">
                    <a:solidFill>
                      <a:srgbClr val="002060"/>
                    </a:solidFill>
                  </a:rPr>
                  <a:t>q </a:t>
                </a:r>
                <a:r>
                  <a:rPr lang="en-US" dirty="0">
                    <a:solidFill>
                      <a:srgbClr val="002060"/>
                    </a:solidFill>
                  </a:rPr>
                  <a:t>represents the volumetric rate of the source/sink per unit volume [1/T]</a:t>
                </a:r>
              </a:p>
              <a:p>
                <a:pPr marL="0" indent="0"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dirty="0">
                    <a:solidFill>
                      <a:srgbClr val="002060"/>
                    </a:solidFill>
                  </a:rPr>
                  <a:t>Examples: 	Water injection/extraction through wells</a:t>
                </a:r>
              </a:p>
              <a:p>
                <a:pPr marL="0" indent="0"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dirty="0">
                    <a:solidFill>
                      <a:srgbClr val="002060"/>
                    </a:solidFill>
                  </a:rPr>
                  <a:t>			Water transfer from/to rivers</a:t>
                </a:r>
              </a:p>
              <a:p>
                <a:pPr marL="0" indent="0">
                  <a:spcBef>
                    <a:spcPct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002060"/>
                  </a:solidFill>
                </a:endParaRPr>
              </a:p>
              <a:p>
                <a:pPr>
                  <a:spcBef>
                    <a:spcPct val="0"/>
                  </a:spcBef>
                  <a:spcAft>
                    <a:spcPts val="0"/>
                  </a:spcAft>
                  <a:buFontTx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 with anisotropy: </a:t>
                </a:r>
                <a:br>
                  <a:rPr lang="en-US" dirty="0">
                    <a:solidFill>
                      <a:srgbClr val="002060"/>
                    </a:solidFill>
                  </a:rPr>
                </a:b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ct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</m:e>
                      </m:d>
                      <m:r>
                        <a:rPr 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i="1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dirty="0">
                    <a:solidFill>
                      <a:srgbClr val="002060"/>
                    </a:solidFill>
                  </a:rPr>
                  <a:t>whereby principal axes of anisotropy are assumed to be in parallel with the coordinate axes </a:t>
                </a:r>
                <a:endParaRPr lang="en-US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8" name="Text Box 5">
                <a:extLst>
                  <a:ext uri="{FF2B5EF4-FFF2-40B4-BE49-F238E27FC236}">
                    <a16:creationId xmlns:a16="http://schemas.microsoft.com/office/drawing/2014/main" id="{1CEBC2F6-96B2-42F9-A468-E98393BB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628800"/>
                <a:ext cx="7920880" cy="4707443"/>
              </a:xfrm>
              <a:prstGeom prst="rect">
                <a:avLst/>
              </a:prstGeom>
              <a:blipFill>
                <a:blip r:embed="rId3"/>
                <a:stretch>
                  <a:fillRect l="-462" t="-389" b="-7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046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0">
            <a:extLst>
              <a:ext uri="{FF2B5EF4-FFF2-40B4-BE49-F238E27FC236}">
                <a16:creationId xmlns:a16="http://schemas.microsoft.com/office/drawing/2014/main" id="{157AC938-1D29-4112-AD42-CAA2E807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51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5" name="Rectangle 48">
            <a:extLst>
              <a:ext uri="{FF2B5EF4-FFF2-40B4-BE49-F238E27FC236}">
                <a16:creationId xmlns:a16="http://schemas.microsoft.com/office/drawing/2014/main" id="{E3A9F6B0-BE27-4F5C-A05C-B879BE80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B3213E46-6D91-432A-9D72-5339E179C970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196752"/>
            <a:ext cx="756084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2060"/>
                </a:solidFill>
              </a:rPr>
              <a:t>Special Cases</a:t>
            </a: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5">
                <a:extLst>
                  <a:ext uri="{FF2B5EF4-FFF2-40B4-BE49-F238E27FC236}">
                    <a16:creationId xmlns:a16="http://schemas.microsoft.com/office/drawing/2014/main" id="{1CEBC2F6-96B2-42F9-A468-E98393BBE2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1484784"/>
                <a:ext cx="8136904" cy="4993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292100" indent="-292100"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ts val="0"/>
                  </a:spcAft>
                  <a:buFontTx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groundwater flow equation from the previous page:</a:t>
                </a:r>
                <a:br>
                  <a:rPr lang="en-US" dirty="0">
                    <a:solidFill>
                      <a:srgbClr val="002060"/>
                    </a:solidFill>
                  </a:rPr>
                </a:br>
                <a:r>
                  <a:rPr lang="en-US" dirty="0">
                    <a:solidFill>
                      <a:srgbClr val="002060"/>
                    </a:solidFill>
                  </a:rPr>
                  <a:t>(transient, heterogeneous, isotropic, confined, with sources/sinks </a:t>
                </a:r>
                <a:br>
                  <a:rPr lang="en-US" dirty="0">
                    <a:solidFill>
                      <a:srgbClr val="002060"/>
                    </a:solidFill>
                  </a:rPr>
                </a:b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ct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</m:e>
                      </m:d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b="1" i="1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ct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002060"/>
                  </a:solidFill>
                </a:endParaRPr>
              </a:p>
              <a:p>
                <a:pPr>
                  <a:spcBef>
                    <a:spcPct val="0"/>
                  </a:spcBef>
                  <a:spcAft>
                    <a:spcPts val="0"/>
                  </a:spcAft>
                  <a:buFontTx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u="sng" dirty="0">
                    <a:solidFill>
                      <a:srgbClr val="002060"/>
                    </a:solidFill>
                  </a:rPr>
                  <a:t>Poisson equation: </a:t>
                </a:r>
              </a:p>
              <a:p>
                <a:pPr marL="0" indent="0"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rgbClr val="002060"/>
                    </a:solidFill>
                  </a:rPr>
                  <a:t>(steady-state, homogenous.</a:t>
                </a:r>
              </a:p>
              <a:p>
                <a:pPr marL="0" indent="0"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rgbClr val="002060"/>
                    </a:solidFill>
                  </a:rPr>
                  <a:t>Isotropic, confined with sources/sinks)</a:t>
                </a:r>
              </a:p>
              <a:p>
                <a:pPr marL="0" indent="0">
                  <a:spcBef>
                    <a:spcPct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ct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rgbClr val="002060"/>
                  </a:solidFill>
                </a:endParaRPr>
              </a:p>
              <a:p>
                <a:pPr>
                  <a:spcBef>
                    <a:spcPct val="0"/>
                  </a:spcBef>
                  <a:spcAft>
                    <a:spcPts val="0"/>
                  </a:spcAft>
                  <a:buFontTx/>
                  <a:buChar char="•"/>
                </a:pPr>
                <a:r>
                  <a:rPr lang="en-US" u="sng" dirty="0">
                    <a:solidFill>
                      <a:srgbClr val="002060"/>
                    </a:solidFill>
                  </a:rPr>
                  <a:t> Laplace equation: </a:t>
                </a:r>
              </a:p>
              <a:p>
                <a:pPr marL="0" indent="0"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rgbClr val="002060"/>
                    </a:solidFill>
                  </a:rPr>
                  <a:t>(steady-state, homogenous.</a:t>
                </a:r>
              </a:p>
              <a:p>
                <a:pPr marL="0" indent="0"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rgbClr val="002060"/>
                    </a:solidFill>
                  </a:rPr>
                  <a:t>Isotropic, confined without sources/sinks)</a:t>
                </a:r>
                <a:br>
                  <a:rPr lang="en-US" dirty="0">
                    <a:solidFill>
                      <a:srgbClr val="002060"/>
                    </a:solidFill>
                  </a:rPr>
                </a:br>
                <a:endParaRPr lang="en-US" sz="800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ct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br>
                  <a:rPr lang="en-US" dirty="0">
                    <a:solidFill>
                      <a:srgbClr val="002060"/>
                    </a:solidFill>
                  </a:rPr>
                </a:b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ct val="0"/>
                  </a:spcBef>
                  <a:spcAft>
                    <a:spcPts val="1200"/>
                  </a:spcAft>
                </a:pPr>
                <a:endParaRPr lang="en-US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8" name="Text Box 5">
                <a:extLst>
                  <a:ext uri="{FF2B5EF4-FFF2-40B4-BE49-F238E27FC236}">
                    <a16:creationId xmlns:a16="http://schemas.microsoft.com/office/drawing/2014/main" id="{1CEBC2F6-96B2-42F9-A468-E98393BB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484784"/>
                <a:ext cx="8136904" cy="4993162"/>
              </a:xfrm>
              <a:prstGeom prst="rect">
                <a:avLst/>
              </a:prstGeom>
              <a:blipFill>
                <a:blip r:embed="rId3"/>
                <a:stretch>
                  <a:fillRect l="-450" t="-366" r="-4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0D14689-C3AD-4C48-9095-B98F1825831F}"/>
              </a:ext>
            </a:extLst>
          </p:cNvPr>
          <p:cNvGrpSpPr/>
          <p:nvPr/>
        </p:nvGrpSpPr>
        <p:grpSpPr>
          <a:xfrm>
            <a:off x="6871493" y="2564904"/>
            <a:ext cx="1944216" cy="2045841"/>
            <a:chOff x="6871493" y="2564904"/>
            <a:chExt cx="1944216" cy="20458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6AE509D-6EDB-4B45-BB7C-E12437A86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0015" y="2564904"/>
              <a:ext cx="1189466" cy="159159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6991F5-C530-423C-87CF-4876B8162F65}"/>
                </a:ext>
              </a:extLst>
            </p:cNvPr>
            <p:cNvSpPr txBox="1"/>
            <p:nvPr/>
          </p:nvSpPr>
          <p:spPr>
            <a:xfrm>
              <a:off x="6871493" y="4149080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Siméon</a:t>
              </a:r>
              <a:r>
                <a:rPr lang="en-US" sz="12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-Denis Poisson</a:t>
              </a:r>
              <a:br>
                <a:rPr lang="en-US" sz="12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lang="en-US" sz="12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(1781 – 1840)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54E2451-DCBD-4443-AE04-115BB19CA4BD}"/>
              </a:ext>
            </a:extLst>
          </p:cNvPr>
          <p:cNvGrpSpPr/>
          <p:nvPr/>
        </p:nvGrpSpPr>
        <p:grpSpPr>
          <a:xfrm>
            <a:off x="6660232" y="4653136"/>
            <a:ext cx="2268252" cy="1795051"/>
            <a:chOff x="6660232" y="4653136"/>
            <a:chExt cx="2268252" cy="17950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4820E7A-69E2-4991-B9EB-55CD3425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8207" y="4653136"/>
              <a:ext cx="1270787" cy="159372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295992-D0F8-4BFB-99B7-2099A6060F44}"/>
                </a:ext>
              </a:extLst>
            </p:cNvPr>
            <p:cNvSpPr txBox="1"/>
            <p:nvPr/>
          </p:nvSpPr>
          <p:spPr>
            <a:xfrm>
              <a:off x="6660232" y="5986522"/>
              <a:ext cx="2268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Pierre-Simon Marquis de</a:t>
              </a:r>
              <a:br>
                <a:rPr lang="en-US" sz="12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lang="en-US" sz="12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Laplace (1781 – 1840)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241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0">
            <a:extLst>
              <a:ext uri="{FF2B5EF4-FFF2-40B4-BE49-F238E27FC236}">
                <a16:creationId xmlns:a16="http://schemas.microsoft.com/office/drawing/2014/main" id="{157AC938-1D29-4112-AD42-CAA2E807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51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5" name="Rectangle 48">
            <a:extLst>
              <a:ext uri="{FF2B5EF4-FFF2-40B4-BE49-F238E27FC236}">
                <a16:creationId xmlns:a16="http://schemas.microsoft.com/office/drawing/2014/main" id="{E3A9F6B0-BE27-4F5C-A05C-B879BE80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B3213E46-6D91-432A-9D72-5339E179C970}"/>
              </a:ext>
            </a:extLst>
          </p:cNvPr>
          <p:cNvSpPr txBox="1">
            <a:spLocks noChangeArrowheads="1"/>
          </p:cNvSpPr>
          <p:nvPr/>
        </p:nvSpPr>
        <p:spPr>
          <a:xfrm>
            <a:off x="2339752" y="3094277"/>
            <a:ext cx="4752528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2060"/>
                </a:solidFill>
              </a:rPr>
              <a:t>Two-dimensional Groundwater Flow in Confined Aquifers </a:t>
            </a:r>
            <a:br>
              <a:rPr lang="en-US" sz="1800" dirty="0">
                <a:solidFill>
                  <a:srgbClr val="002060"/>
                </a:solidFill>
              </a:rPr>
            </a:b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57853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0140D71-AE31-4E39-9870-D1237488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1204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822C13CB-DB4D-465B-A6F6-B77747AB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109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799948" y="1312346"/>
            <a:ext cx="365760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02060"/>
                </a:solidFill>
              </a:rPr>
              <a:t>Control Volume</a:t>
            </a: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A5A72383-C83B-4F50-B030-2B5D0F563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454" y="1298659"/>
            <a:ext cx="4386492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285750" indent="-28575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 most unconsolidated aquifers it is observed that groundwater flow components perpendicular to layering are negligible.</a:t>
            </a:r>
          </a:p>
          <a:p>
            <a:pPr marL="0" indent="0">
              <a:spcBef>
                <a:spcPct val="0"/>
              </a:spcBef>
              <a:spcAft>
                <a:spcPts val="0"/>
              </a:spcAft>
            </a:pPr>
            <a:endParaRPr lang="en-US" sz="800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Accordingly, groundwater flow problems are frequently treated as two-dimensional, i.e. employing only two space coordinates.</a:t>
            </a:r>
          </a:p>
          <a:p>
            <a:pPr marL="0" indent="0">
              <a:spcBef>
                <a:spcPct val="0"/>
              </a:spcBef>
              <a:spcAft>
                <a:spcPts val="0"/>
              </a:spcAft>
            </a:pPr>
            <a:endParaRPr lang="en-US" sz="800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If an aquifer consists of several distinct major layers, the two-dimensional approach is used for each layer separately and, in addition, water transfer between layers is handled by appropriate source / sink terms (not shown in figure).</a:t>
            </a:r>
          </a:p>
          <a:p>
            <a:pPr marL="0" indent="0">
              <a:spcBef>
                <a:spcPct val="0"/>
              </a:spcBef>
              <a:spcAft>
                <a:spcPts val="0"/>
              </a:spcAft>
            </a:pPr>
            <a:endParaRPr lang="en-US" sz="800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 this case the control volume extends over the entire layer thickness </a:t>
            </a:r>
            <a:r>
              <a:rPr lang="en-US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</a:t>
            </a: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b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29CB9-CC29-421A-A9FF-58862FB86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" y="2060848"/>
            <a:ext cx="4428461" cy="28623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0140D71-AE31-4E39-9870-D1237488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1204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822C13CB-DB4D-465B-A6F6-B77747AB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109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799948" y="1312346"/>
            <a:ext cx="365760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02060"/>
                </a:solidFill>
              </a:rPr>
              <a:t>Transmissivity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3">
                <a:extLst>
                  <a:ext uri="{FF2B5EF4-FFF2-40B4-BE49-F238E27FC236}">
                    <a16:creationId xmlns:a16="http://schemas.microsoft.com/office/drawing/2014/main" id="{A5A72383-C83B-4F50-B030-2B5D0F5634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0032" y="1298659"/>
                <a:ext cx="4283968" cy="5470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292100" indent="-292100"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285750" indent="-285750">
                  <a:spcBef>
                    <a:spcPct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The step from three to two dimensions requires to “sum up“</a:t>
                </a:r>
                <a:b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</a:b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hydraulic conductivity values</a:t>
                </a:r>
                <a:b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</a:b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over the entire layer thickness in order to correctly quantify two-dimensional groundwater flow </a:t>
                </a:r>
                <a:b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</a:br>
                <a:endParaRPr lang="en-US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  <a:p>
                <a:pPr marL="285750" indent="-285750"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This is done by introducing</a:t>
                </a:r>
                <a:b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</a:b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transmissivities </a:t>
                </a:r>
                <a:r>
                  <a:rPr lang="en-US" i="1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</a:t>
                </a:r>
                <a:r>
                  <a:rPr lang="en-US" i="1" baseline="-25000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x</a:t>
                </a:r>
                <a:r>
                  <a:rPr lang="en-US" i="1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and </a:t>
                </a:r>
                <a:r>
                  <a:rPr lang="en-US" i="1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</a:t>
                </a:r>
                <a:r>
                  <a:rPr lang="en-US" i="1" baseline="-25000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y</a:t>
                </a:r>
                <a:r>
                  <a:rPr lang="en-US" i="1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[L²/T] as follows: </a:t>
                </a:r>
              </a:p>
              <a:p>
                <a:pPr marL="0" indent="0">
                  <a:spcBef>
                    <a:spcPct val="0"/>
                  </a:spcBef>
                  <a:spcAft>
                    <a:spcPts val="0"/>
                  </a:spcAft>
                </a:pPr>
                <a:b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</a:b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Noto Sans" panose="020B0502040504020204" pitchFamily="34"/>
                        <a:cs typeface="Noto Sans" panose="020B0502040504020204" pitchFamily="34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Noto Sans" panose="020B0502040504020204" pitchFamily="34"/>
                        <a:cs typeface="Noto Sans" panose="020B0502040504020204" pitchFamily="34"/>
                      </a:rPr>
                      <m:t>⋅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Noto Sans" panose="020B0502040504020204" pitchFamily="34"/>
                        <a:cs typeface="Noto Sans" panose="020B0502040504020204" pitchFamily="34"/>
                      </a:rPr>
                      <m:t>𝒎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  <m:t>𝒚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Noto Sans" panose="020B0502040504020204" pitchFamily="34"/>
                        <a:cs typeface="Noto Sans" panose="020B0502040504020204" pitchFamily="34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  <m:t>𝒚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Noto Sans" panose="020B0502040504020204" pitchFamily="34"/>
                        <a:cs typeface="Noto Sans" panose="020B0502040504020204" pitchFamily="34"/>
                      </a:rPr>
                      <m:t>⋅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Noto Sans" panose="020B0502040504020204" pitchFamily="34"/>
                        <a:cs typeface="Noto Sans" panose="020B0502040504020204" pitchFamily="34"/>
                      </a:rPr>
                      <m:t>𝒎</m:t>
                    </m:r>
                  </m:oMath>
                </a14:m>
                <a:endParaRPr lang="en-US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  <a:p>
                <a:pPr marL="285750" indent="-285750"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8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  <a:p>
                <a:pPr marL="0" indent="0"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where </a:t>
                </a:r>
                <a:r>
                  <a:rPr lang="en-US" i="1" dirty="0" err="1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K</a:t>
                </a:r>
                <a:r>
                  <a:rPr lang="en-US" i="1" baseline="-25000" dirty="0" err="1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x</a:t>
                </a:r>
                <a:r>
                  <a:rPr lang="en-US" i="1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and </a:t>
                </a:r>
                <a:r>
                  <a:rPr lang="en-US" i="1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K</a:t>
                </a:r>
                <a:r>
                  <a:rPr lang="en-US" i="1" baseline="-25000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y</a:t>
                </a:r>
                <a:r>
                  <a:rPr lang="en-US" i="1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denote vertically averaged hydraulic conductivities [L/T] along the </a:t>
                </a:r>
                <a:r>
                  <a:rPr lang="en-US" i="1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x </a:t>
                </a: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and </a:t>
                </a:r>
                <a:r>
                  <a:rPr lang="en-US" i="1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y</a:t>
                </a: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-coordinate, respect </a:t>
                </a:r>
                <a:b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</a:br>
                <a:endParaRPr lang="en-US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  <a:p>
                <a:pPr marL="285750" indent="-285750"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For a confined aquifer which is</a:t>
                </a:r>
                <a:b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</a:b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horizontally isotropic we simply have </a:t>
                </a:r>
                <a:endParaRPr lang="en-US" i="1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  <a:p>
                <a:pPr marL="0" inden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b="1" dirty="0">
                    <a:solidFill>
                      <a:srgbClr val="002060"/>
                    </a:solidFill>
                    <a:ea typeface="Noto Sans" panose="020B0502040504020204" pitchFamily="34"/>
                    <a:cs typeface="Noto Sans" panose="020B0502040504020204" pitchFamily="34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Noto Sans" panose="020B0502040504020204" pitchFamily="34"/>
                        <a:cs typeface="Noto Sans" panose="020B0502040504020204" pitchFamily="34"/>
                      </a:rPr>
                      <m:t>𝑻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Noto Sans" panose="020B0502040504020204" pitchFamily="34"/>
                        <a:cs typeface="Noto Sans" panose="020B0502040504020204" pitchFamily="34"/>
                      </a:rPr>
                      <m:t>=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Noto Sans" panose="020B0502040504020204" pitchFamily="34"/>
                        <a:cs typeface="Noto Sans" panose="020B0502040504020204" pitchFamily="34"/>
                      </a:rPr>
                      <m:t>𝑲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Noto Sans" panose="020B0502040504020204" pitchFamily="34"/>
                        <a:cs typeface="Noto Sans" panose="020B0502040504020204" pitchFamily="34"/>
                      </a:rPr>
                      <m:t>⋅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Noto Sans" panose="020B0502040504020204" pitchFamily="34"/>
                        <a:cs typeface="Noto Sans" panose="020B0502040504020204" pitchFamily="34"/>
                      </a:rPr>
                      <m:t>𝒎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 </a:t>
                </a:r>
                <a:b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</a:br>
                <a:endParaRPr lang="de-DE" altLang="de-DE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mc:Choice>
        <mc:Fallback xmlns="">
          <p:sp>
            <p:nvSpPr>
              <p:cNvPr id="31" name="Text Box 3">
                <a:extLst>
                  <a:ext uri="{FF2B5EF4-FFF2-40B4-BE49-F238E27FC236}">
                    <a16:creationId xmlns:a16="http://schemas.microsoft.com/office/drawing/2014/main" id="{A5A72383-C83B-4F50-B030-2B5D0F563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032" y="1298659"/>
                <a:ext cx="4283968" cy="5470215"/>
              </a:xfrm>
              <a:prstGeom prst="rect">
                <a:avLst/>
              </a:prstGeom>
              <a:blipFill>
                <a:blip r:embed="rId3"/>
                <a:stretch>
                  <a:fillRect l="-711" t="-334" r="-11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B029CB9-CC29-421A-A9FF-58862FB86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" y="2060848"/>
            <a:ext cx="4428461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41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0140D71-AE31-4E39-9870-D1237488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1204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822C13CB-DB4D-465B-A6F6-B77747AB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109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799948" y="1312346"/>
            <a:ext cx="365760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02060"/>
                </a:solidFill>
              </a:rPr>
              <a:t>Transmissivity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3">
                <a:extLst>
                  <a:ext uri="{FF2B5EF4-FFF2-40B4-BE49-F238E27FC236}">
                    <a16:creationId xmlns:a16="http://schemas.microsoft.com/office/drawing/2014/main" id="{A5A72383-C83B-4F50-B030-2B5D0F5634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5976" y="1196752"/>
                <a:ext cx="4788024" cy="57386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292100" indent="-292100"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285750" indent="-285750">
                  <a:spcBef>
                    <a:spcPct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As mentioned in a previous lecture, the storage coefficient </a:t>
                </a:r>
                <a:r>
                  <a:rPr lang="en-US" i="1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S </a:t>
                </a: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[-] is to be used instead of </a:t>
                </a:r>
                <a:r>
                  <a:rPr lang="en-US" i="1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Ss </a:t>
                </a: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[1/L] if vertical flow components are neglected. </a:t>
                </a:r>
                <a:b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</a:br>
                <a:endParaRPr lang="en-US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  <a:p>
                <a:pPr marL="285750" indent="-285750">
                  <a:spcBef>
                    <a:spcPct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This results in the following 2D groundwater flow equation without sources/sink </a:t>
                </a:r>
              </a:p>
              <a:p>
                <a:pPr marL="0" indent="0">
                  <a:spcBef>
                    <a:spcPct val="0"/>
                  </a:spcBef>
                  <a:spcAft>
                    <a:spcPts val="1200"/>
                  </a:spcAft>
                </a:pPr>
                <a:br>
                  <a:rPr lang="en-US" dirty="0">
                    <a:solidFill>
                      <a:srgbClr val="00206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  <a:p>
                <a:pPr marL="285750" indent="-285750"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2D groundwater flow equation</a:t>
                </a:r>
                <a:b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</a:b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with sources / sink </a:t>
                </a:r>
              </a:p>
              <a:p>
                <a:pPr marL="0" indent="0">
                  <a:spcBef>
                    <a:spcPct val="0"/>
                  </a:spcBef>
                  <a:spcAft>
                    <a:spcPts val="600"/>
                  </a:spcAft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ct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</m:e>
                      </m:d>
                      <m:r>
                        <a:rPr lang="en-US" sz="1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1400" i="1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ct val="0"/>
                  </a:spcBef>
                  <a:spcAft>
                    <a:spcPts val="600"/>
                  </a:spcAft>
                </a:pPr>
                <a:endParaRPr lang="en-US" sz="800" i="1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where </a:t>
                </a:r>
                <a:r>
                  <a:rPr lang="en-US" i="1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N </a:t>
                </a: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denotes the volumetric flux due to sources / sinks per unit surface area [L/T] </a:t>
                </a:r>
                <a:br>
                  <a:rPr lang="en-US" dirty="0">
                    <a:solidFill>
                      <a:srgbClr val="002060"/>
                    </a:solidFill>
                  </a:rPr>
                </a:br>
                <a:b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</a:br>
                <a:endParaRPr lang="de-DE" altLang="de-DE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mc:Choice>
        <mc:Fallback xmlns="">
          <p:sp>
            <p:nvSpPr>
              <p:cNvPr id="31" name="Text Box 3">
                <a:extLst>
                  <a:ext uri="{FF2B5EF4-FFF2-40B4-BE49-F238E27FC236}">
                    <a16:creationId xmlns:a16="http://schemas.microsoft.com/office/drawing/2014/main" id="{A5A72383-C83B-4F50-B030-2B5D0F563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5976" y="1196752"/>
                <a:ext cx="4788024" cy="5738622"/>
              </a:xfrm>
              <a:prstGeom prst="rect">
                <a:avLst/>
              </a:prstGeom>
              <a:blipFill>
                <a:blip r:embed="rId3"/>
                <a:stretch>
                  <a:fillRect l="-764" t="-3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B029CB9-CC29-421A-A9FF-58862FB86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40" y="2060848"/>
            <a:ext cx="4122070" cy="26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59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0">
            <a:extLst>
              <a:ext uri="{FF2B5EF4-FFF2-40B4-BE49-F238E27FC236}">
                <a16:creationId xmlns:a16="http://schemas.microsoft.com/office/drawing/2014/main" id="{157AC938-1D29-4112-AD42-CAA2E807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51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5" name="Rectangle 48">
            <a:extLst>
              <a:ext uri="{FF2B5EF4-FFF2-40B4-BE49-F238E27FC236}">
                <a16:creationId xmlns:a16="http://schemas.microsoft.com/office/drawing/2014/main" id="{E3A9F6B0-BE27-4F5C-A05C-B879BE80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B3213E46-6D91-432A-9D72-5339E179C970}"/>
              </a:ext>
            </a:extLst>
          </p:cNvPr>
          <p:cNvSpPr txBox="1">
            <a:spLocks noChangeArrowheads="1"/>
          </p:cNvSpPr>
          <p:nvPr/>
        </p:nvSpPr>
        <p:spPr>
          <a:xfrm>
            <a:off x="2339752" y="3094277"/>
            <a:ext cx="4752528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2060"/>
                </a:solidFill>
              </a:rPr>
              <a:t>Two-dimensional Groundwater Flow in Unconfined Aquifers </a:t>
            </a:r>
            <a:br>
              <a:rPr lang="en-US" sz="1800" dirty="0">
                <a:solidFill>
                  <a:srgbClr val="002060"/>
                </a:solidFill>
              </a:rPr>
            </a:b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5924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0140D71-AE31-4E39-9870-D1237488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1204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822C13CB-DB4D-465B-A6F6-B77747AB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109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799948" y="1312346"/>
            <a:ext cx="365760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02060"/>
                </a:solidFill>
              </a:rPr>
              <a:t>Control 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3">
                <a:extLst>
                  <a:ext uri="{FF2B5EF4-FFF2-40B4-BE49-F238E27FC236}">
                    <a16:creationId xmlns:a16="http://schemas.microsoft.com/office/drawing/2014/main" id="{A5A72383-C83B-4F50-B030-2B5D0F5634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6454" y="1368926"/>
                <a:ext cx="4206026" cy="4970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292100" indent="-292100"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285750" indent="-285750">
                  <a:spcBef>
                    <a:spcPct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For unconfined layers, the control volume extends from the aquifer bottom to the groundwater table.</a:t>
                </a:r>
              </a:p>
              <a:p>
                <a:pPr marL="0" indent="0">
                  <a:spcBef>
                    <a:spcPct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  <a:p>
                <a:pPr marL="285750" indent="-285750">
                  <a:spcBef>
                    <a:spcPct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This implies that the height of the control volume depends on the flow behavior.</a:t>
                </a:r>
              </a:p>
              <a:p>
                <a:pPr marL="285750" indent="-285750">
                  <a:spcBef>
                    <a:spcPct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  <a:p>
                <a:pPr marL="285750" indent="-285750">
                  <a:spcBef>
                    <a:spcPct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For the same reason, transmissivities are defined by using hydraulic head </a:t>
                </a:r>
                <a:r>
                  <a:rPr lang="en-US" i="1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h </a:t>
                </a: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to account for the saturated thickness: </a:t>
                </a:r>
              </a:p>
              <a:p>
                <a:pPr marL="0" indent="0">
                  <a:spcBef>
                    <a:spcPct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ct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𝒃𝒐𝒕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ct val="0"/>
                  </a:spcBef>
                  <a:spcAft>
                    <a:spcPts val="0"/>
                  </a:spcAft>
                </a:pPr>
                <a:endParaRPr lang="en-US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ct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𝒃𝒐𝒕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  <a:p>
                <a:pPr marL="0" indent="0">
                  <a:spcBef>
                    <a:spcPct val="0"/>
                  </a:spcBef>
                  <a:spcAft>
                    <a:spcPts val="600"/>
                  </a:spcAft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where </a:t>
                </a:r>
                <a:r>
                  <a:rPr lang="en-US" i="1" dirty="0" err="1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z</a:t>
                </a:r>
                <a:r>
                  <a:rPr lang="en-US" i="1" baseline="-25000" dirty="0" err="1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bot</a:t>
                </a:r>
                <a:r>
                  <a:rPr lang="en-US" i="1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represents the elevation of the aquifer bottom [L]. </a:t>
                </a:r>
                <a:br>
                  <a:rPr lang="en-US" sz="800" dirty="0">
                    <a:solidFill>
                      <a:srgbClr val="002060"/>
                    </a:solidFill>
                  </a:rPr>
                </a:br>
                <a:endParaRPr lang="en-US" sz="800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1" name="Text Box 3">
                <a:extLst>
                  <a:ext uri="{FF2B5EF4-FFF2-40B4-BE49-F238E27FC236}">
                    <a16:creationId xmlns:a16="http://schemas.microsoft.com/office/drawing/2014/main" id="{A5A72383-C83B-4F50-B030-2B5D0F563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6454" y="1368926"/>
                <a:ext cx="4206026" cy="4970591"/>
              </a:xfrm>
              <a:prstGeom prst="rect">
                <a:avLst/>
              </a:prstGeom>
              <a:blipFill>
                <a:blip r:embed="rId3"/>
                <a:stretch>
                  <a:fillRect l="-870" t="-368" r="-20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A83A64E-C0B5-41CB-A7A6-4550D1DE9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9" y="1972639"/>
            <a:ext cx="4191856" cy="357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0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1">
            <a:extLst>
              <a:ext uri="{FF2B5EF4-FFF2-40B4-BE49-F238E27FC236}">
                <a16:creationId xmlns:a16="http://schemas.microsoft.com/office/drawing/2014/main" id="{822C13CB-DB4D-465B-A6F6-B77747AB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109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799948" y="1312346"/>
            <a:ext cx="7732492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02060"/>
                </a:solidFill>
              </a:rPr>
              <a:t>2D Groundwater Flow Equation for Unconfined Conditions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3A64E-C0B5-41CB-A7A6-4550D1DE9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844824"/>
            <a:ext cx="3043172" cy="25939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053DED-E517-40C3-A7EC-EB73D85E4EEA}"/>
              </a:ext>
            </a:extLst>
          </p:cNvPr>
          <p:cNvSpPr/>
          <p:nvPr/>
        </p:nvSpPr>
        <p:spPr>
          <a:xfrm>
            <a:off x="755576" y="5589240"/>
            <a:ext cx="69847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However, transmissivities are computed in a different way!</a:t>
            </a:r>
          </a:p>
          <a:p>
            <a:endParaRPr lang="en-US" sz="1600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above equation is also termed </a:t>
            </a:r>
            <a:r>
              <a:rPr lang="en-US" sz="1600" u="sng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Boussinesq</a:t>
            </a:r>
            <a:r>
              <a:rPr lang="en-US" sz="1600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equation. </a:t>
            </a:r>
            <a:b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endParaRPr lang="en-US" sz="1600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A3A271-3B65-44F8-9353-CA141CF6F430}"/>
              </a:ext>
            </a:extLst>
          </p:cNvPr>
          <p:cNvSpPr/>
          <p:nvPr/>
        </p:nvSpPr>
        <p:spPr>
          <a:xfrm>
            <a:off x="755576" y="4412817"/>
            <a:ext cx="784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Formally, the 2D groundwater flow equation for unconfined aquifers is the same as for confined conditions, i.e.,</a:t>
            </a:r>
            <a:b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endParaRPr lang="en-US" sz="1600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9A3779-12C7-4E30-BC05-2486F9A9660A}"/>
                  </a:ext>
                </a:extLst>
              </p:cNvPr>
              <p:cNvSpPr/>
              <p:nvPr/>
            </p:nvSpPr>
            <p:spPr>
              <a:xfrm>
                <a:off x="3530730" y="4946442"/>
                <a:ext cx="3662990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</m:e>
                      </m:d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9A3779-12C7-4E30-BC05-2486F9A96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30" y="4946442"/>
                <a:ext cx="3662990" cy="645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72CE80C-4ADE-4923-88EB-28F4646F4E01}"/>
              </a:ext>
            </a:extLst>
          </p:cNvPr>
          <p:cNvGrpSpPr/>
          <p:nvPr/>
        </p:nvGrpSpPr>
        <p:grpSpPr>
          <a:xfrm>
            <a:off x="7045376" y="1874452"/>
            <a:ext cx="1808254" cy="2562271"/>
            <a:chOff x="7045376" y="1874452"/>
            <a:chExt cx="1808254" cy="25622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45AFFF-4EE4-4E0E-9E56-76F9CE56E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6065" y="1874452"/>
              <a:ext cx="1476375" cy="1905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5AD163-A0E0-47BE-B5BF-243834F3EA2F}"/>
                </a:ext>
              </a:extLst>
            </p:cNvPr>
            <p:cNvSpPr/>
            <p:nvPr/>
          </p:nvSpPr>
          <p:spPr>
            <a:xfrm>
              <a:off x="7045376" y="3790392"/>
              <a:ext cx="18082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Joseph </a:t>
              </a:r>
              <a:r>
                <a:rPr lang="en-US" sz="1200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Boussinesq</a:t>
              </a:r>
              <a:br>
                <a:rPr lang="en-US" sz="12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lang="en-US" sz="12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(1842 – 1929) </a:t>
              </a:r>
              <a:br>
                <a:rPr lang="en-US" sz="12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endParaRPr lang="en-US" sz="12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115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9BAD5A2E-4176-45A4-A405-077962298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1206500"/>
            <a:ext cx="46863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GB" altLang="en-DE" sz="1800" dirty="0">
                <a:solidFill>
                  <a:srgbClr val="0B2A51"/>
                </a:solidFill>
                <a:latin typeface="Verdana" panose="020B0604030504040204" pitchFamily="34" charset="0"/>
              </a:rPr>
              <a:t>Today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6E483F7-3723-42FF-B29A-0D2E62907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700808"/>
            <a:ext cx="7864475" cy="271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quantification of three-dimensional groundwater flow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two-dimensional groundwater flow in confined aquifers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two-dimensional groundwater flow in unconfined aquifers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complete formulation of groundwater flow problems </a:t>
            </a:r>
            <a:br>
              <a:rPr lang="en-US" dirty="0">
                <a:solidFill>
                  <a:srgbClr val="002060"/>
                </a:solidFill>
              </a:rPr>
            </a:b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1">
            <a:extLst>
              <a:ext uri="{FF2B5EF4-FFF2-40B4-BE49-F238E27FC236}">
                <a16:creationId xmlns:a16="http://schemas.microsoft.com/office/drawing/2014/main" id="{822C13CB-DB4D-465B-A6F6-B77747AB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109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799948" y="1312346"/>
            <a:ext cx="7732492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 err="1">
                <a:solidFill>
                  <a:srgbClr val="002060"/>
                </a:solidFill>
              </a:rPr>
              <a:t>Dupuit</a:t>
            </a:r>
            <a:r>
              <a:rPr lang="en-GB" altLang="de-DE" sz="1800" dirty="0">
                <a:solidFill>
                  <a:srgbClr val="002060"/>
                </a:solidFill>
              </a:rPr>
              <a:t> Assumptions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896C8-7D74-4122-B6BA-A6BC4619B6B5}"/>
              </a:ext>
            </a:extLst>
          </p:cNvPr>
          <p:cNvSpPr/>
          <p:nvPr/>
        </p:nvSpPr>
        <p:spPr>
          <a:xfrm>
            <a:off x="771627" y="4365104"/>
            <a:ext cx="7732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en-US" sz="16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Boussinesq</a:t>
            </a: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equation for 2D groundwater flow in unconfined aquifers is based on the following assumptions which are due to </a:t>
            </a:r>
            <a:r>
              <a:rPr lang="en-US" sz="16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Dupuit</a:t>
            </a: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(1863): </a:t>
            </a:r>
            <a:b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endParaRPr lang="en-US" sz="1600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77A35-C12B-42D3-973B-943E9E982C7F}"/>
              </a:ext>
            </a:extLst>
          </p:cNvPr>
          <p:cNvSpPr/>
          <p:nvPr/>
        </p:nvSpPr>
        <p:spPr>
          <a:xfrm>
            <a:off x="1259632" y="5013176"/>
            <a:ext cx="70567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Groundwater flow is horizontal (no vertical flow component).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flow velocity does not vary with depth.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Darcy‘s law also holds at the water table </a:t>
            </a:r>
            <a:b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endParaRPr lang="en-US" sz="1600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0AD894-D3CB-4F80-B921-E0CF21E79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22835"/>
            <a:ext cx="1514261" cy="21351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074FCA-6653-410B-A1D8-2C85E2F7E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72708"/>
            <a:ext cx="3484020" cy="23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93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0">
            <a:extLst>
              <a:ext uri="{FF2B5EF4-FFF2-40B4-BE49-F238E27FC236}">
                <a16:creationId xmlns:a16="http://schemas.microsoft.com/office/drawing/2014/main" id="{157AC938-1D29-4112-AD42-CAA2E807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51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5" name="Rectangle 48">
            <a:extLst>
              <a:ext uri="{FF2B5EF4-FFF2-40B4-BE49-F238E27FC236}">
                <a16:creationId xmlns:a16="http://schemas.microsoft.com/office/drawing/2014/main" id="{E3A9F6B0-BE27-4F5C-A05C-B879BE80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B3213E46-6D91-432A-9D72-5339E179C970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996952"/>
            <a:ext cx="7416824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2060"/>
                </a:solidFill>
              </a:rPr>
              <a:t>Complete Formulation of Groundwater </a:t>
            </a:r>
          </a:p>
          <a:p>
            <a:pPr marL="0" indent="0" algn="ctr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2060"/>
                </a:solidFill>
              </a:rPr>
              <a:t>Flow Problem </a:t>
            </a:r>
            <a:br>
              <a:rPr lang="en-US" sz="2000" dirty="0">
                <a:solidFill>
                  <a:srgbClr val="002060"/>
                </a:solidFill>
              </a:rPr>
            </a:br>
            <a:br>
              <a:rPr lang="en-US" sz="2000" dirty="0">
                <a:solidFill>
                  <a:srgbClr val="002060"/>
                </a:solidFill>
              </a:rPr>
            </a:br>
            <a:br>
              <a:rPr lang="en-US" sz="2000" dirty="0">
                <a:solidFill>
                  <a:srgbClr val="002060"/>
                </a:solidFill>
              </a:rPr>
            </a:br>
            <a:endParaRPr lang="en-GB" altLang="de-DE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3731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BF4B8A3-9DAB-4B9F-919E-D3BF9066D5C9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340768"/>
            <a:ext cx="365760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</a:rPr>
              <a:t>Steps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6164754-8A11-49E7-80A9-71EBE1200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916832"/>
            <a:ext cx="7864475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dirty="0">
                <a:solidFill>
                  <a:srgbClr val="002060"/>
                </a:solidFill>
              </a:rPr>
              <a:t>Specify the geometric properties of the region of interest (dimensionality, shape)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dirty="0">
                <a:solidFill>
                  <a:srgbClr val="002060"/>
                </a:solidFill>
              </a:rPr>
              <a:t>specify values of aquifer parameters (hydraulic conductivity, storage coefficient) by considering spatial variability and anisotropy, if necessary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dirty="0">
                <a:solidFill>
                  <a:srgbClr val="002060"/>
                </a:solidFill>
              </a:rPr>
              <a:t>select the appropriate flow equation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dirty="0">
                <a:solidFill>
                  <a:srgbClr val="002060"/>
                </a:solidFill>
              </a:rPr>
              <a:t>specify the initial condition (IC):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- head values at time </a:t>
            </a:r>
            <a:r>
              <a:rPr lang="en-US" i="1" dirty="0">
                <a:solidFill>
                  <a:srgbClr val="002060"/>
                </a:solidFill>
              </a:rPr>
              <a:t>t </a:t>
            </a:r>
            <a:r>
              <a:rPr lang="en-US" dirty="0">
                <a:solidFill>
                  <a:srgbClr val="002060"/>
                </a:solidFill>
              </a:rPr>
              <a:t>= 0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- This step is not required for steady-state problems.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dirty="0">
                <a:solidFill>
                  <a:srgbClr val="002060"/>
                </a:solidFill>
              </a:rPr>
              <a:t>specify boundary conditions (BCs):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	- BCs have to be given along the complete boundary (also at  	  infinity if regions are assumed to be unbounded).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- BCs may be time-dependent.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- There are three major types of BCs (see next page). </a:t>
            </a:r>
            <a:br>
              <a:rPr lang="en-US" dirty="0">
                <a:solidFill>
                  <a:srgbClr val="002060"/>
                </a:solidFill>
              </a:rPr>
            </a:b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BF4B8A3-9DAB-4B9F-919E-D3BF9066D5C9}"/>
              </a:ext>
            </a:extLst>
          </p:cNvPr>
          <p:cNvSpPr txBox="1">
            <a:spLocks noChangeArrowheads="1"/>
          </p:cNvSpPr>
          <p:nvPr/>
        </p:nvSpPr>
        <p:spPr>
          <a:xfrm>
            <a:off x="673722" y="1261760"/>
            <a:ext cx="365760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</a:rPr>
              <a:t>Steps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6164754-8A11-49E7-80A9-71EBE1200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004" y="3418754"/>
            <a:ext cx="8146750" cy="352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number of boundary conditions required corresponds to the highest space derivative for each coordinate in the flow equation.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Boundary condition of the first kind </a:t>
            </a: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 </a:t>
            </a:r>
            <a:r>
              <a:rPr lang="en-US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Dirichlet boundary condition</a:t>
            </a: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  <a:b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head value is given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Boundary condition of the second kind </a:t>
            </a: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 </a:t>
            </a:r>
            <a:r>
              <a:rPr lang="en-US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Neumann boundary condition</a:t>
            </a: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  <a:b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component of the head gradient, which is perpendicular to the</a:t>
            </a:r>
            <a:b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boundary, is given.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Boundary condition of the third kind </a:t>
            </a: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 </a:t>
            </a:r>
            <a:r>
              <a:rPr lang="en-US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Cauchy boundary condition </a:t>
            </a: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</a:t>
            </a:r>
            <a:b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Robin boundary condition </a:t>
            </a: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(for completeness only):</a:t>
            </a:r>
            <a:b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 relationship between the head value and the component of the head</a:t>
            </a:r>
            <a:b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gradient, which is perpendicular to the boundary, is given.</a:t>
            </a:r>
            <a:b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b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D4DD1-54BE-47F8-9F11-6B7B82BA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45332"/>
            <a:ext cx="1415375" cy="1739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18CDB-58A1-44EE-9506-D96F76241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60232" y="1545331"/>
            <a:ext cx="1475096" cy="1739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66E19-5FF8-4DAC-A8D2-21ABC8F8E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57" y="1545328"/>
            <a:ext cx="1465999" cy="173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67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BF4B8A3-9DAB-4B9F-919E-D3BF9066D5C9}"/>
              </a:ext>
            </a:extLst>
          </p:cNvPr>
          <p:cNvSpPr txBox="1">
            <a:spLocks noChangeArrowheads="1"/>
          </p:cNvSpPr>
          <p:nvPr/>
        </p:nvSpPr>
        <p:spPr>
          <a:xfrm>
            <a:off x="673722" y="1261760"/>
            <a:ext cx="365760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</a:rPr>
              <a:t>Relationships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EE9875F-89BD-4617-BB89-660B33212E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5009467"/>
                  </p:ext>
                </p:extLst>
              </p:nvPr>
            </p:nvGraphicFramePr>
            <p:xfrm>
              <a:off x="1043608" y="1849896"/>
              <a:ext cx="7344816" cy="39553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7400">
                      <a:extLst>
                        <a:ext uri="{9D8B030D-6E8A-4147-A177-3AD203B41FA5}">
                          <a16:colId xmlns:a16="http://schemas.microsoft.com/office/drawing/2014/main" val="3510048728"/>
                        </a:ext>
                      </a:extLst>
                    </a:gridCol>
                    <a:gridCol w="4317416">
                      <a:extLst>
                        <a:ext uri="{9D8B030D-6E8A-4147-A177-3AD203B41FA5}">
                          <a16:colId xmlns:a16="http://schemas.microsoft.com/office/drawing/2014/main" val="2131548591"/>
                        </a:ext>
                      </a:extLst>
                    </a:gridCol>
                  </a:tblGrid>
                  <a:tr h="352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dirty="0">
                              <a:solidFill>
                                <a:srgbClr val="002060"/>
                              </a:solidFill>
                              <a:effectLst/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Aquifer/flow property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Mathematical formulation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701944"/>
                      </a:ext>
                    </a:extLst>
                  </a:tr>
                  <a:tr h="389665">
                    <a:tc>
                      <a:txBody>
                        <a:bodyPr/>
                        <a:lstStyle/>
                        <a:p>
                          <a:r>
                            <a:rPr lang="en-US" sz="1600" b="1" i="0" dirty="0">
                              <a:solidFill>
                                <a:srgbClr val="002060"/>
                              </a:solidFill>
                              <a:effectLst/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transient</a:t>
                          </a:r>
                          <a:endParaRPr lang="en-US" sz="1600" b="1" dirty="0">
                            <a:solidFill>
                              <a:srgbClr val="002060"/>
                            </a:solidFill>
                            <a:effectLst/>
                            <a:latin typeface="Noto Sans" panose="020B0502040504020204" pitchFamily="34"/>
                            <a:ea typeface="Noto Sans" panose="020B0502040504020204" pitchFamily="34"/>
                            <a:cs typeface="Noto Sans" panose="020B0502040504020204" pitchFamily="34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With time derivative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6761673"/>
                      </a:ext>
                    </a:extLst>
                  </a:tr>
                  <a:tr h="389665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confined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Linear partial differential equation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2028970"/>
                      </a:ext>
                    </a:extLst>
                  </a:tr>
                  <a:tr h="389665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anisotropic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Noto Sans" panose="020B0502040504020204" pitchFamily="34"/>
                                      <a:cs typeface="Noto Sans" panose="020B0502040504020204" pitchFamily="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Noto Sans" panose="020B0502040504020204" pitchFamily="34"/>
                                      <a:cs typeface="Noto Sans" panose="020B0502040504020204" pitchFamily="34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Noto Sans" panose="020B0502040504020204" pitchFamily="34"/>
                                      <a:cs typeface="Noto Sans" panose="020B0502040504020204" pitchFamily="34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Noto Sans" panose="020B0502040504020204" pitchFamily="34"/>
                                  <a:cs typeface="Noto Sans" panose="020B0502040504020204" pitchFamily="34"/>
                                </a:rPr>
                                <m:t> </m:t>
                              </m:r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oto Sans" panose="020B0502040504020204" pitchFamily="34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oto Sans" panose="020B0502040504020204" pitchFamily="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oto Sans" panose="020B0502040504020204" pitchFamily="34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oto Sans" panose="020B0502040504020204" pitchFamily="34"/>
                                    </a:rPr>
                                    <m:t>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Noto Sans" panose="020B0502040504020204" pitchFamily="34"/>
                                      <a:cs typeface="Noto Sans" panose="020B0502040504020204" pitchFamily="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Noto Sans" panose="020B0502040504020204" pitchFamily="34"/>
                                      <a:cs typeface="Noto Sans" panose="020B0502040504020204" pitchFamily="34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Noto Sans" panose="020B0502040504020204" pitchFamily="34"/>
                                      <a:cs typeface="Noto Sans" panose="020B0502040504020204" pitchFamily="34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Noto Sans" panose="020B0502040504020204" pitchFamily="34"/>
                                  <a:cs typeface="Noto Sans" panose="020B0502040504020204" pitchFamily="34"/>
                                </a:rPr>
                                <m:t> </m:t>
                              </m:r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oto Sans" panose="020B0502040504020204" pitchFamily="34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oto Sans" panose="020B0502040504020204" pitchFamily="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oto Sans" panose="020B0502040504020204" pitchFamily="34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oto Sans" panose="020B0502040504020204" pitchFamily="34"/>
                                    </a:rPr>
                                    <m:t>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, resp.</a:t>
                          </a:r>
                          <a:r>
                            <a:rPr lang="en-US" sz="1600" b="1" baseline="0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 (tensor)</a:t>
                          </a:r>
                          <a:endParaRPr lang="en-US" sz="1600" b="1" dirty="0">
                            <a:solidFill>
                              <a:srgbClr val="002060"/>
                            </a:solidFill>
                            <a:latin typeface="Noto Sans" panose="020B0502040504020204" pitchFamily="34"/>
                            <a:ea typeface="Noto Sans" panose="020B0502040504020204" pitchFamily="34"/>
                            <a:cs typeface="Noto Sans" panose="020B0502040504020204" pitchFamily="34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9251916"/>
                      </a:ext>
                    </a:extLst>
                  </a:tr>
                  <a:tr h="608518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Heterogeneous (inhomogeneous)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coefficients depend on space coordinates (s)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8271340"/>
                      </a:ext>
                    </a:extLst>
                  </a:tr>
                  <a:tr h="608518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with sources/sinks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inhomogeneous differential equation (contains a term without h)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457899"/>
                      </a:ext>
                    </a:extLst>
                  </a:tr>
                  <a:tr h="608518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fixed-head boundary conditions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boundary condition of the first kind (Dirichlet)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0546501"/>
                      </a:ext>
                    </a:extLst>
                  </a:tr>
                  <a:tr h="608518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flux boundary condition (in particular: “no flow”)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boundary condition of the second kind (Neumann)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0326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EE9875F-89BD-4617-BB89-660B33212E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5009467"/>
                  </p:ext>
                </p:extLst>
              </p:nvPr>
            </p:nvGraphicFramePr>
            <p:xfrm>
              <a:off x="1043608" y="1849896"/>
              <a:ext cx="7344816" cy="39553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7400">
                      <a:extLst>
                        <a:ext uri="{9D8B030D-6E8A-4147-A177-3AD203B41FA5}">
                          <a16:colId xmlns:a16="http://schemas.microsoft.com/office/drawing/2014/main" val="3510048728"/>
                        </a:ext>
                      </a:extLst>
                    </a:gridCol>
                    <a:gridCol w="4317416">
                      <a:extLst>
                        <a:ext uri="{9D8B030D-6E8A-4147-A177-3AD203B41FA5}">
                          <a16:colId xmlns:a16="http://schemas.microsoft.com/office/drawing/2014/main" val="2131548591"/>
                        </a:ext>
                      </a:extLst>
                    </a:gridCol>
                  </a:tblGrid>
                  <a:tr h="352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dirty="0">
                              <a:solidFill>
                                <a:srgbClr val="002060"/>
                              </a:solidFill>
                              <a:effectLst/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Aquifer/flow property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Mathematical formulation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701944"/>
                      </a:ext>
                    </a:extLst>
                  </a:tr>
                  <a:tr h="389665">
                    <a:tc>
                      <a:txBody>
                        <a:bodyPr/>
                        <a:lstStyle/>
                        <a:p>
                          <a:r>
                            <a:rPr lang="en-US" sz="1600" b="1" i="0" dirty="0">
                              <a:solidFill>
                                <a:srgbClr val="002060"/>
                              </a:solidFill>
                              <a:effectLst/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transient</a:t>
                          </a:r>
                          <a:endParaRPr lang="en-US" sz="1600" b="1" dirty="0">
                            <a:solidFill>
                              <a:srgbClr val="002060"/>
                            </a:solidFill>
                            <a:effectLst/>
                            <a:latin typeface="Noto Sans" panose="020B0502040504020204" pitchFamily="34"/>
                            <a:ea typeface="Noto Sans" panose="020B0502040504020204" pitchFamily="34"/>
                            <a:cs typeface="Noto Sans" panose="020B0502040504020204" pitchFamily="34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With time derivative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6761673"/>
                      </a:ext>
                    </a:extLst>
                  </a:tr>
                  <a:tr h="389665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confined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Linear partial differential equation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2028970"/>
                      </a:ext>
                    </a:extLst>
                  </a:tr>
                  <a:tr h="389665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anisotropic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240" t="-295313" r="-282" b="-64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9251916"/>
                      </a:ext>
                    </a:extLst>
                  </a:tr>
                  <a:tr h="608518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Heterogeneous (inhomogeneous)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coefficients depend on space coordinates (s)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8271340"/>
                      </a:ext>
                    </a:extLst>
                  </a:tr>
                  <a:tr h="608518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with sources/sinks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inhomogeneous differential equation (contains a term without h)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457899"/>
                      </a:ext>
                    </a:extLst>
                  </a:tr>
                  <a:tr h="608518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fixed-head boundary conditions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boundary condition of the first kind (Dirichlet)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0546501"/>
                      </a:ext>
                    </a:extLst>
                  </a:tr>
                  <a:tr h="608518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flux boundary condition (in particular: “no flow”)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latin typeface="Noto Sans" panose="020B0502040504020204" pitchFamily="34"/>
                              <a:ea typeface="Noto Sans" panose="020B0502040504020204" pitchFamily="34"/>
                              <a:cs typeface="Noto Sans" panose="020B0502040504020204" pitchFamily="34"/>
                            </a:rPr>
                            <a:t>boundary condition of the second kind (Neumann)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0326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226875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B7E3-D46A-40A2-ACA1-924380EC1F95}"/>
              </a:ext>
            </a:extLst>
          </p:cNvPr>
          <p:cNvSpPr txBox="1">
            <a:spLocks noChangeArrowheads="1"/>
          </p:cNvSpPr>
          <p:nvPr/>
        </p:nvSpPr>
        <p:spPr>
          <a:xfrm>
            <a:off x="1006475" y="1333500"/>
            <a:ext cx="7504113" cy="3810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rgbClr val="0B2A5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9pPr>
          </a:lstStyle>
          <a:p>
            <a:r>
              <a:rPr lang="en-US" altLang="en-DE" sz="1800"/>
              <a:t>Quick check what we have understood?</a:t>
            </a:r>
            <a:endParaRPr lang="en-DE" altLang="en-DE" sz="1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0161-BC6A-436A-9E06-1739A917378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2349500"/>
            <a:ext cx="4000500" cy="20034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rgbClr val="FF0000"/>
                </a:solidFill>
              </a:rPr>
              <a:t>Pls. scan the QR- code </a:t>
            </a:r>
          </a:p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rgbClr val="FF0000"/>
                </a:solidFill>
              </a:rPr>
              <a:t>or </a:t>
            </a:r>
          </a:p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rgbClr val="FF0000"/>
                </a:solidFill>
              </a:rPr>
              <a:t>click link the link:</a:t>
            </a:r>
          </a:p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</a:t>
            </a:r>
            <a:r>
              <a:rPr lang="en-US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artici.fi/53931048</a:t>
            </a:r>
            <a:endParaRPr lang="en-US" altLang="en-DE" dirty="0">
              <a:solidFill>
                <a:srgbClr val="002060"/>
              </a:solidFill>
            </a:endParaRPr>
          </a:p>
        </p:txBody>
      </p:sp>
      <p:pic>
        <p:nvPicPr>
          <p:cNvPr id="53250" name="Picture 2">
            <a:extLst>
              <a:ext uri="{FF2B5EF4-FFF2-40B4-BE49-F238E27FC236}">
                <a16:creationId xmlns:a16="http://schemas.microsoft.com/office/drawing/2014/main" id="{A3719079-851F-450B-B636-C03C6A1ED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17450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1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FE41E44-6F5F-44D7-BAC8-B7114EAD4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708920"/>
            <a:ext cx="799288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2060"/>
                </a:solidFill>
              </a:rPr>
              <a:t>Quantification of Three-dimensional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Groundwater Flow </a:t>
            </a:r>
            <a:br>
              <a:rPr lang="en-US" sz="2000" dirty="0">
                <a:solidFill>
                  <a:srgbClr val="002060"/>
                </a:solidFill>
              </a:rPr>
            </a:br>
            <a:endParaRPr lang="de-DE" altLang="de-DE" sz="20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Rectangle 2">
            <a:extLst>
              <a:ext uri="{FF2B5EF4-FFF2-40B4-BE49-F238E27FC236}">
                <a16:creationId xmlns:a16="http://schemas.microsoft.com/office/drawing/2014/main" id="{9DBC560C-EEEE-47D5-8DFD-387395C30A31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196752"/>
            <a:ext cx="365760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2060"/>
                </a:solidFill>
              </a:rPr>
              <a:t>Control Volume </a:t>
            </a: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DFE3E-7A9E-4414-93EC-C30163F33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628800"/>
            <a:ext cx="7972425" cy="2933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77D24-86A1-4130-97AD-9B24BD2CBB2D}"/>
              </a:ext>
            </a:extLst>
          </p:cNvPr>
          <p:cNvSpPr txBox="1"/>
          <p:nvPr/>
        </p:nvSpPr>
        <p:spPr>
          <a:xfrm>
            <a:off x="539552" y="4636071"/>
            <a:ext cx="8208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• </a:t>
            </a: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 control volume is a (fictitious) portion of an aquifer which is</a:t>
            </a:r>
            <a:b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– much smaller than the region of investigation</a:t>
            </a:r>
            <a:b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– much bigger than individual grains or pores (such that Darcy‘s law can</a:t>
            </a:r>
            <a:b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   be applied)</a:t>
            </a:r>
          </a:p>
          <a:p>
            <a:b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sz="1600" b="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• </a:t>
            </a: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shape of the control volume is advantageously adjusted to the</a:t>
            </a:r>
            <a:b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coordinate system used (e.g. rectangular for Cartesian coordinates) </a:t>
            </a:r>
            <a:b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endParaRPr lang="en-US" sz="1600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00EEC4D-5725-49BF-A28A-CE4DD89BF13A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196752"/>
            <a:ext cx="6912768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2060"/>
                </a:solidFill>
              </a:rPr>
              <a:t>Classification </a:t>
            </a: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7EACF42-493B-4C48-8586-970B08C9F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552376"/>
            <a:ext cx="8316488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Groundwater flow regimes / aquifers can be classified according to</a:t>
            </a:r>
            <a:b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- 1D, 2D or 3D</a:t>
            </a:r>
            <a:b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 steady-state or transient</a:t>
            </a:r>
            <a:b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 homogeneous or heterogeneous</a:t>
            </a:r>
            <a:b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 isotropic or anisotropic</a:t>
            </a:r>
            <a:b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 confined or unconfined</a:t>
            </a:r>
            <a:b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 with or without sources / s 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This amounts to 96 possible combinations. (And further scenarios may exist.) 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Each combination corresponds to a certain equation governing groundwater flow. Sometimes these versions only differ with respect to details 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 is important to keep in mind that all of them are based on just two principles: the </a:t>
            </a:r>
            <a:r>
              <a:rPr lang="en-US" u="sng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conservation of volume </a:t>
            </a: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 </a:t>
            </a:r>
            <a:r>
              <a:rPr lang="en-US" u="sng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Darcy‘s law</a:t>
            </a: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b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(Things can be quite a bit more complicated in consolidated systems which are not covered in detail in this course.) 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Only these two principles are therefore needed to quantify groundwater flow in unconsolidated settings. </a:t>
            </a:r>
            <a:b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0DB65BB-323F-4B57-9298-CFE75C0ABB64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196752"/>
            <a:ext cx="3240360" cy="4320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2060"/>
                </a:solidFill>
              </a:rPr>
              <a:t>Conservation</a:t>
            </a:r>
            <a:r>
              <a:rPr lang="en-US" dirty="0">
                <a:solidFill>
                  <a:srgbClr val="002060"/>
                </a:solidFill>
              </a:rPr>
              <a:t> of volume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51183-4FC5-4E24-B673-D28734CA7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4572000" cy="3340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CAAFA4-BC33-4AB4-898B-F47EE30CEA2A}"/>
              </a:ext>
            </a:extLst>
          </p:cNvPr>
          <p:cNvSpPr txBox="1"/>
          <p:nvPr/>
        </p:nvSpPr>
        <p:spPr>
          <a:xfrm>
            <a:off x="5508104" y="1556792"/>
            <a:ext cx="324036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Scenario considered here:</a:t>
            </a:r>
          </a:p>
          <a:p>
            <a:endParaRPr lang="en-US" sz="1600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Transient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Isotropic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Heterogeneous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Confined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without sources /sinks </a:t>
            </a:r>
            <a:b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endParaRPr lang="en-US" sz="1600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A8BF6-0355-4653-9772-8E6575E0877B}"/>
                  </a:ext>
                </a:extLst>
              </p:cNvPr>
              <p:cNvSpPr txBox="1"/>
              <p:nvPr/>
            </p:nvSpPr>
            <p:spPr>
              <a:xfrm>
                <a:off x="5508104" y="4365104"/>
                <a:ext cx="3240360" cy="1478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Volume budget:</a:t>
                </a:r>
              </a:p>
              <a:p>
                <a:endParaRPr lang="en-US" sz="16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</m:ctrlPr>
                      </m:fPr>
                      <m:num>
                        <m:r>
                          <a:rPr lang="en-US" sz="16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  <m:t>𝚫</m:t>
                        </m:r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Noto Sans" panose="020B0502040504020204" pitchFamily="34"/>
                                <a:cs typeface="Noto Sans" panose="020B0502040504020204" pitchFamily="34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Noto Sans" panose="020B0502040504020204" pitchFamily="34"/>
                                <a:cs typeface="Noto Sans" panose="020B0502040504020204" pitchFamily="34"/>
                              </a:rPr>
                              <m:t>𝐕</m:t>
                            </m:r>
                          </m:e>
                          <m:sub>
                            <m:r>
                              <a:rPr lang="en-US" sz="16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Noto Sans" panose="020B0502040504020204" pitchFamily="34"/>
                                <a:cs typeface="Noto Sans" panose="020B0502040504020204" pitchFamily="34"/>
                              </a:rPr>
                              <m:t>𝐰</m:t>
                            </m:r>
                          </m:sub>
                        </m:sSub>
                      </m:num>
                      <m:den>
                        <m:r>
                          <a:rPr lang="en-US" sz="16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  <m:t>𝚫</m:t>
                        </m:r>
                        <m:r>
                          <a:rPr lang="en-US" sz="16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  <m:t>𝐭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Noto Sans" panose="020B0502040504020204" pitchFamily="34"/>
                        <a:cs typeface="Noto Sans" panose="020B0502040504020204" pitchFamily="34"/>
                      </a:rPr>
                      <m:t>=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  <m:t>𝑸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  <m:t>𝒊𝒏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Noto Sans" panose="020B0502040504020204" pitchFamily="34"/>
                        <a:cs typeface="Noto Sans" panose="020B0502040504020204" pitchFamily="34"/>
                      </a:rPr>
                      <m:t> −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  <m:t>𝑸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Noto Sans" panose="020B0502040504020204" pitchFamily="34"/>
                            <a:cs typeface="Noto Sans" panose="020B0502040504020204" pitchFamily="34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 </a:t>
                </a:r>
                <a:br>
                  <a:rPr lang="en-US" sz="1600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</a:br>
                <a:br>
                  <a:rPr lang="en-US" sz="1600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</a:br>
                <a:endParaRPr lang="en-US" sz="16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A8BF6-0355-4653-9772-8E6575E08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365104"/>
                <a:ext cx="3240360" cy="1478675"/>
              </a:xfrm>
              <a:prstGeom prst="rect">
                <a:avLst/>
              </a:prstGeom>
              <a:blipFill>
                <a:blip r:embed="rId4"/>
                <a:stretch>
                  <a:fillRect l="-1130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6F213E5-126E-4F23-9C7B-A52F4C3A59C8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268760"/>
            <a:ext cx="2088232" cy="3600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2060"/>
                </a:solidFill>
              </a:rPr>
              <a:t>Darcy‘s Law</a:t>
            </a:r>
            <a:endParaRPr lang="en-GB" altLang="de-DE" sz="18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40F54-A167-4B61-A5A7-0F3970EE5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484784"/>
            <a:ext cx="2562776" cy="18722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1E6CC1-5EC1-4BE3-BA44-681BB4049DAF}"/>
              </a:ext>
            </a:extLst>
          </p:cNvPr>
          <p:cNvSpPr/>
          <p:nvPr/>
        </p:nvSpPr>
        <p:spPr>
          <a:xfrm>
            <a:off x="467544" y="4355761"/>
            <a:ext cx="78123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gradient vector [-] is oriented in the direction of the steepest </a:t>
            </a:r>
            <a:r>
              <a:rPr lang="en-US" sz="1600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</a:t>
            </a: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crease in hydraulic head.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minus sign indicates that groundwater flow is directed from “large“ to “small“ head values.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Hydraulic conductivity is a scalar for isotropic aquifers but a tensor for</a:t>
            </a:r>
            <a:b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anisotropic aquifers </a:t>
            </a:r>
            <a:b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endParaRPr lang="en-US" sz="1600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9A228-8B54-48AF-A34D-3FD110A8820B}"/>
              </a:ext>
            </a:extLst>
          </p:cNvPr>
          <p:cNvSpPr/>
          <p:nvPr/>
        </p:nvSpPr>
        <p:spPr>
          <a:xfrm>
            <a:off x="323528" y="1772816"/>
            <a:ext cx="3238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generalized Darcy’s law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459F3A-4070-463A-82C0-A95EAD1634C6}"/>
                  </a:ext>
                </a:extLst>
              </p:cNvPr>
              <p:cNvSpPr txBox="1"/>
              <p:nvPr/>
            </p:nvSpPr>
            <p:spPr>
              <a:xfrm>
                <a:off x="2830593" y="2286107"/>
                <a:ext cx="1462643" cy="269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grad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459F3A-4070-463A-82C0-A95EAD16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593" y="2286107"/>
                <a:ext cx="1462643" cy="269561"/>
              </a:xfrm>
              <a:prstGeom prst="rect">
                <a:avLst/>
              </a:prstGeom>
              <a:blipFill>
                <a:blip r:embed="rId4"/>
                <a:stretch>
                  <a:fillRect r="-2083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388A52D-0361-4A98-A297-AB5A6C7DE9CB}"/>
              </a:ext>
            </a:extLst>
          </p:cNvPr>
          <p:cNvSpPr/>
          <p:nvPr/>
        </p:nvSpPr>
        <p:spPr>
          <a:xfrm>
            <a:off x="395536" y="2733128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 </a:t>
            </a:r>
            <a:r>
              <a:rPr lang="en-US" sz="1600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</a:t>
            </a:r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41F3C6-E1AC-4E2B-880A-B7AD64F85654}"/>
                  </a:ext>
                </a:extLst>
              </p:cNvPr>
              <p:cNvSpPr txBox="1"/>
              <p:nvPr/>
            </p:nvSpPr>
            <p:spPr>
              <a:xfrm>
                <a:off x="-180528" y="3137201"/>
                <a:ext cx="4896544" cy="792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41F3C6-E1AC-4E2B-880A-B7AD64F85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3137201"/>
                <a:ext cx="4896544" cy="7927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3">
            <a:extLst>
              <a:ext uri="{FF2B5EF4-FFF2-40B4-BE49-F238E27FC236}">
                <a16:creationId xmlns:a16="http://schemas.microsoft.com/office/drawing/2014/main" id="{A32A6212-20FA-46F4-8D67-92C8CF6A4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9391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D6F2BB9-9CCD-4DA4-8521-69818A2E4FB0}"/>
              </a:ext>
            </a:extLst>
          </p:cNvPr>
          <p:cNvSpPr txBox="1">
            <a:spLocks noChangeArrowheads="1"/>
          </p:cNvSpPr>
          <p:nvPr/>
        </p:nvSpPr>
        <p:spPr>
          <a:xfrm>
            <a:off x="648000" y="1268824"/>
            <a:ext cx="365760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2060"/>
                </a:solidFill>
              </a:rPr>
              <a:t>Inflow and Outflow</a:t>
            </a: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537A008C-654F-4F27-A958-97ACBFF8E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532920"/>
            <a:ext cx="446449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As stated before, the control</a:t>
            </a:r>
            <a:br>
              <a:rPr lang="en-US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volume is assumed to be small as compared to the region of investigation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Changes of Darcy velocity</a:t>
            </a:r>
            <a:br>
              <a:rPr lang="en-US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components across the control volume can therefore be regarded linear. 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Linear changes are obtained by multiplying first-order derivatives with corresponding distances </a:t>
            </a:r>
            <a:br>
              <a:rPr lang="en-US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endParaRPr lang="de-DE" altLang="de-DE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A165D-DA06-4D2B-9165-6A8CA0DB2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3449888" cy="25202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B89DA3-F2AA-4014-AA77-8C8DE613F24A}"/>
                  </a:ext>
                </a:extLst>
              </p:cNvPr>
              <p:cNvSpPr txBox="1"/>
              <p:nvPr/>
            </p:nvSpPr>
            <p:spPr>
              <a:xfrm>
                <a:off x="4427984" y="4600458"/>
                <a:ext cx="3666517" cy="269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𝒇𝒙</m:t>
                        </m:r>
                      </m:sub>
                    </m:sSub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6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16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B89DA3-F2AA-4014-AA77-8C8DE613F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600458"/>
                <a:ext cx="3666517" cy="269561"/>
              </a:xfrm>
              <a:prstGeom prst="rect">
                <a:avLst/>
              </a:prstGeom>
              <a:blipFill>
                <a:blip r:embed="rId4"/>
                <a:stretch>
                  <a:fillRect l="-2326" t="-25000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D5F00A-BD8E-4347-BE8B-B56BB385A39B}"/>
                  </a:ext>
                </a:extLst>
              </p:cNvPr>
              <p:cNvSpPr txBox="1"/>
              <p:nvPr/>
            </p:nvSpPr>
            <p:spPr>
              <a:xfrm>
                <a:off x="1261280" y="5143648"/>
                <a:ext cx="8020337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𝒇𝒙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  <m: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D5F00A-BD8E-4347-BE8B-B56BB385A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80" y="5143648"/>
                <a:ext cx="8020337" cy="5532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A4B8EDF-F220-4DF2-AF70-4C0CC88AE38B}"/>
              </a:ext>
            </a:extLst>
          </p:cNvPr>
          <p:cNvSpPr txBox="1"/>
          <p:nvPr/>
        </p:nvSpPr>
        <p:spPr>
          <a:xfrm>
            <a:off x="297347" y="596685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Difference: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384D66-27C9-4EFA-8AFC-CD876CDFA71E}"/>
                  </a:ext>
                </a:extLst>
              </p:cNvPr>
              <p:cNvSpPr txBox="1"/>
              <p:nvPr/>
            </p:nvSpPr>
            <p:spPr>
              <a:xfrm>
                <a:off x="1665499" y="5805264"/>
                <a:ext cx="5889946" cy="520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𝒇𝒙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384D66-27C9-4EFA-8AFC-CD876CDFA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99" y="5805264"/>
                <a:ext cx="5889946" cy="5209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4" grpId="0"/>
      <p:bldP spid="9" grpId="0"/>
      <p:bldP spid="5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3">
            <a:extLst>
              <a:ext uri="{FF2B5EF4-FFF2-40B4-BE49-F238E27FC236}">
                <a16:creationId xmlns:a16="http://schemas.microsoft.com/office/drawing/2014/main" id="{A32A6212-20FA-46F4-8D67-92C8CF6A4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9391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D6F2BB9-9CCD-4DA4-8521-69818A2E4FB0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234308"/>
            <a:ext cx="4716088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2060"/>
                </a:solidFill>
              </a:rPr>
              <a:t>Temporal Change in Water Volume </a:t>
            </a: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537A008C-654F-4F27-A958-97ACBFF8E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081435"/>
            <a:ext cx="82089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</a:pPr>
            <a: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value of the specific storage coefficient corresponds to the change in water volume within a unit control volume if hydraulic head is increased/decreased by one unit. </a:t>
            </a:r>
            <a:br>
              <a:rPr lang="en-US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A165D-DA06-4D2B-9165-6A8CA0DB2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3449888" cy="25202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B89DA3-F2AA-4014-AA77-8C8DE613F24A}"/>
                  </a:ext>
                </a:extLst>
              </p:cNvPr>
              <p:cNvSpPr txBox="1"/>
              <p:nvPr/>
            </p:nvSpPr>
            <p:spPr>
              <a:xfrm>
                <a:off x="5796136" y="1972856"/>
                <a:ext cx="1412438" cy="504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num>
                        <m:den>
                          <m: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B89DA3-F2AA-4014-AA77-8C8DE613F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972856"/>
                <a:ext cx="1412438" cy="504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2B0959-93F3-4674-8E9A-99AD8DE02AC3}"/>
                  </a:ext>
                </a:extLst>
              </p:cNvPr>
              <p:cNvSpPr txBox="1"/>
              <p:nvPr/>
            </p:nvSpPr>
            <p:spPr>
              <a:xfrm>
                <a:off x="5799903" y="3083557"/>
                <a:ext cx="2136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  <m: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2B0959-93F3-4674-8E9A-99AD8DE02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903" y="3083557"/>
                <a:ext cx="2136034" cy="246221"/>
              </a:xfrm>
              <a:prstGeom prst="rect">
                <a:avLst/>
              </a:prstGeom>
              <a:blipFill>
                <a:blip r:embed="rId5"/>
                <a:stretch>
                  <a:fillRect l="-1709" r="-855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789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4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Noto Sans CJK SC"/>
      </a:majorFont>
      <a:minorFont>
        <a:latin typeface="Verdana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DE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icrosoft Sans Serif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DE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icrosoft Sans Serif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1759</Words>
  <Application>Microsoft Office PowerPoint</Application>
  <PresentationFormat>On-screen Show (4:3)</PresentationFormat>
  <Paragraphs>224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Cambria Math</vt:lpstr>
      <vt:lpstr>DIN-Light</vt:lpstr>
      <vt:lpstr>Microsoft Sans Serif</vt:lpstr>
      <vt:lpstr>Noto Sans</vt:lpstr>
      <vt:lpstr>Noto Sans CJK SC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 Power Point Präsentation.</dc:title>
  <dc:creator>Liedl</dc:creator>
  <cp:lastModifiedBy>Prabhas Yadav</cp:lastModifiedBy>
  <cp:revision>390</cp:revision>
  <cp:lastPrinted>1601-01-01T00:00:00Z</cp:lastPrinted>
  <dcterms:created xsi:type="dcterms:W3CDTF">2006-02-10T16:25:29Z</dcterms:created>
  <dcterms:modified xsi:type="dcterms:W3CDTF">2021-12-05T13:05:11Z</dcterms:modified>
</cp:coreProperties>
</file>