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9"/>
  </p:notesMasterIdLst>
  <p:sldIdLst>
    <p:sldId id="257" r:id="rId2"/>
    <p:sldId id="307" r:id="rId3"/>
    <p:sldId id="258" r:id="rId4"/>
    <p:sldId id="259" r:id="rId5"/>
    <p:sldId id="260" r:id="rId6"/>
    <p:sldId id="261" r:id="rId7"/>
    <p:sldId id="308" r:id="rId8"/>
    <p:sldId id="262" r:id="rId9"/>
    <p:sldId id="263" r:id="rId10"/>
    <p:sldId id="294" r:id="rId11"/>
    <p:sldId id="309" r:id="rId12"/>
    <p:sldId id="264" r:id="rId13"/>
    <p:sldId id="310" r:id="rId14"/>
    <p:sldId id="295" r:id="rId15"/>
    <p:sldId id="296" r:id="rId16"/>
    <p:sldId id="265" r:id="rId17"/>
    <p:sldId id="298" r:id="rId18"/>
    <p:sldId id="299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01" r:id="rId28"/>
    <p:sldId id="319" r:id="rId29"/>
    <p:sldId id="302" r:id="rId30"/>
    <p:sldId id="303" r:id="rId31"/>
    <p:sldId id="320" r:id="rId32"/>
    <p:sldId id="321" r:id="rId33"/>
    <p:sldId id="322" r:id="rId34"/>
    <p:sldId id="323" r:id="rId35"/>
    <p:sldId id="324" r:id="rId36"/>
    <p:sldId id="325" r:id="rId37"/>
    <p:sldId id="287" r:id="rId38"/>
  </p:sldIdLst>
  <p:sldSz cx="9144000" cy="6858000" type="screen4x3"/>
  <p:notesSz cx="6670675" cy="99282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Microsoft Sans Serif" panose="020B0604020202020204" pitchFamily="34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D7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66" y="3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>
            <a:extLst>
              <a:ext uri="{FF2B5EF4-FFF2-40B4-BE49-F238E27FC236}">
                <a16:creationId xmlns:a16="http://schemas.microsoft.com/office/drawing/2014/main" id="{79035E14-8733-4141-A948-FAAAB0D8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70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F0509B9A-43A0-44A4-9016-CCDFB1F20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E5D7E0FA-AAEE-47B5-96D5-2B23564A6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9ACE5D9-1214-4957-8B9E-D6F272070FA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59350" cy="3719513"/>
          </a:xfrm>
          <a:prstGeom prst="rect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45B5933-5E22-4C3B-80A8-375DA3ACB9D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889000" y="4714875"/>
            <a:ext cx="4889500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520" rIns="9468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DE" altLang="en-DE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3D7686E4-7DCF-440A-9963-C77DC8AE9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510E6C4-9965-4F49-BF94-FE8EF5F37C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432925"/>
            <a:ext cx="28892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520" rIns="94680" bIns="475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fld id="{D3FA9F77-9D9D-48B8-A428-A61A8C5D6F04}" type="slidenum">
              <a:rPr lang="de-DE" altLang="en-DE"/>
              <a:pPr/>
              <a:t>‹#›</a:t>
            </a:fld>
            <a:endParaRPr lang="de-DE" alt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978ED1-7668-4504-A0C0-66311A7547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4F78CF-4969-4E18-A6EA-1D1CA57769BE}" type="slidenum">
              <a:rPr lang="de-DE" altLang="en-DE"/>
              <a:pPr/>
              <a:t>1</a:t>
            </a:fld>
            <a:endParaRPr lang="de-DE" altLang="en-DE"/>
          </a:p>
        </p:txBody>
      </p:sp>
      <p:sp>
        <p:nvSpPr>
          <p:cNvPr id="38913" name="Text Box 1">
            <a:extLst>
              <a:ext uri="{FF2B5EF4-FFF2-40B4-BE49-F238E27FC236}">
                <a16:creationId xmlns:a16="http://schemas.microsoft.com/office/drawing/2014/main" id="{2E20B7D9-41CE-43C1-B643-1CFC66DDE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5565AD-774A-4FB5-BB1F-6B0E29E04122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C2E0794-7E23-4FBC-BBE4-7D3352A2664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0A6EB66-AD30-4714-A487-F0C81DA056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EA6AE7-426A-48B4-BA0A-4F34451F0A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0F226-269F-4BDC-8220-E07C22CF3333}" type="slidenum">
              <a:rPr lang="de-DE" altLang="en-DE"/>
              <a:pPr/>
              <a:t>10</a:t>
            </a:fld>
            <a:endParaRPr lang="de-DE" altLang="en-DE"/>
          </a:p>
        </p:txBody>
      </p:sp>
      <p:sp>
        <p:nvSpPr>
          <p:cNvPr id="45057" name="Text Box 1">
            <a:extLst>
              <a:ext uri="{FF2B5EF4-FFF2-40B4-BE49-F238E27FC236}">
                <a16:creationId xmlns:a16="http://schemas.microsoft.com/office/drawing/2014/main" id="{A321D64D-37BA-422B-9951-1D08984D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C452BC-BDBC-432E-9F0A-CF4D741A63E7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7C9E7DC-7F7F-43D2-A5A7-4614E3AC85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1DAA590-A385-481B-8451-365D3401AA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486360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EA6AE7-426A-48B4-BA0A-4F34451F0A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0F226-269F-4BDC-8220-E07C22CF3333}" type="slidenum">
              <a:rPr lang="de-DE" altLang="en-DE"/>
              <a:pPr/>
              <a:t>11</a:t>
            </a:fld>
            <a:endParaRPr lang="de-DE" altLang="en-DE"/>
          </a:p>
        </p:txBody>
      </p:sp>
      <p:sp>
        <p:nvSpPr>
          <p:cNvPr id="45057" name="Text Box 1">
            <a:extLst>
              <a:ext uri="{FF2B5EF4-FFF2-40B4-BE49-F238E27FC236}">
                <a16:creationId xmlns:a16="http://schemas.microsoft.com/office/drawing/2014/main" id="{A321D64D-37BA-422B-9951-1D08984D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C452BC-BDBC-432E-9F0A-CF4D741A63E7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7C9E7DC-7F7F-43D2-A5A7-4614E3AC85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1DAA590-A385-481B-8451-365D3401AA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959196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97D0E5-2309-4E99-9890-2832DF6E31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76B94-F5BD-4C22-B982-FE8A51B91688}" type="slidenum">
              <a:rPr lang="de-DE" altLang="en-DE"/>
              <a:pPr/>
              <a:t>12</a:t>
            </a:fld>
            <a:endParaRPr lang="de-DE" altLang="en-DE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2D0F981A-B6E7-42C7-91EB-235D5278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C239E2-855D-45AA-BF3C-EE4474DFD17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FDECD91-048E-43C0-939F-5ECB06D64A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8481B3E-4A1F-4AF6-88AC-5A3EE41F25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97D0E5-2309-4E99-9890-2832DF6E31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76B94-F5BD-4C22-B982-FE8A51B91688}" type="slidenum">
              <a:rPr lang="de-DE" altLang="en-DE"/>
              <a:pPr/>
              <a:t>14</a:t>
            </a:fld>
            <a:endParaRPr lang="de-DE" altLang="en-DE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2D0F981A-B6E7-42C7-91EB-235D5278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C239E2-855D-45AA-BF3C-EE4474DFD17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FDECD91-048E-43C0-939F-5ECB06D64A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8481B3E-4A1F-4AF6-88AC-5A3EE41F25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138367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97D0E5-2309-4E99-9890-2832DF6E31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76B94-F5BD-4C22-B982-FE8A51B91688}" type="slidenum">
              <a:rPr lang="de-DE" altLang="en-DE"/>
              <a:pPr/>
              <a:t>15</a:t>
            </a:fld>
            <a:endParaRPr lang="de-DE" altLang="en-DE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2D0F981A-B6E7-42C7-91EB-235D5278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C239E2-855D-45AA-BF3C-EE4474DFD170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FDECD91-048E-43C0-939F-5ECB06D64A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8481B3E-4A1F-4AF6-88AC-5A3EE41F25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076100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16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17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978925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18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845471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19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798041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20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14656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978ED1-7668-4504-A0C0-66311A7547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4F78CF-4969-4E18-A6EA-1D1CA57769BE}" type="slidenum">
              <a:rPr lang="de-DE" altLang="en-DE"/>
              <a:pPr/>
              <a:t>2</a:t>
            </a:fld>
            <a:endParaRPr lang="de-DE" altLang="en-DE"/>
          </a:p>
        </p:txBody>
      </p:sp>
      <p:sp>
        <p:nvSpPr>
          <p:cNvPr id="38913" name="Text Box 1">
            <a:extLst>
              <a:ext uri="{FF2B5EF4-FFF2-40B4-BE49-F238E27FC236}">
                <a16:creationId xmlns:a16="http://schemas.microsoft.com/office/drawing/2014/main" id="{2E20B7D9-41CE-43C1-B643-1CFC66DDE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5565AD-774A-4FB5-BB1F-6B0E29E04122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C2E0794-7E23-4FBC-BBE4-7D3352A2664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0A6EB66-AD30-4714-A487-F0C81DA056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637867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21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143159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22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852735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23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472443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24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2807768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25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769962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26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870989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27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2004408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29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1295869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30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848471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31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321850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742CB64-0F79-453E-BF66-ADC3B9A280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8FBC47-963B-4DC8-B295-B15635554D92}" type="slidenum">
              <a:rPr lang="de-DE" altLang="en-DE"/>
              <a:pPr/>
              <a:t>3</a:t>
            </a:fld>
            <a:endParaRPr lang="de-DE" altLang="en-DE"/>
          </a:p>
        </p:txBody>
      </p:sp>
      <p:sp>
        <p:nvSpPr>
          <p:cNvPr id="39937" name="Text Box 1">
            <a:extLst>
              <a:ext uri="{FF2B5EF4-FFF2-40B4-BE49-F238E27FC236}">
                <a16:creationId xmlns:a16="http://schemas.microsoft.com/office/drawing/2014/main" id="{C6CCE39C-8227-4FE3-999A-566BF6DF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15DAF37-3358-4FFC-AE37-2DA756344BB2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32DD338-95D2-4913-85B1-BDC18DA7AD9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ADAAF68-1D72-420D-9985-92B7E92A0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32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247218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33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 dirty="0"/>
          </a:p>
        </p:txBody>
      </p:sp>
    </p:spTree>
    <p:extLst>
      <p:ext uri="{BB962C8B-B14F-4D97-AF65-F5344CB8AC3E}">
        <p14:creationId xmlns:p14="http://schemas.microsoft.com/office/powerpoint/2010/main" val="12818093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34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 dirty="0"/>
          </a:p>
        </p:txBody>
      </p:sp>
    </p:spTree>
    <p:extLst>
      <p:ext uri="{BB962C8B-B14F-4D97-AF65-F5344CB8AC3E}">
        <p14:creationId xmlns:p14="http://schemas.microsoft.com/office/powerpoint/2010/main" val="1658399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35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 dirty="0"/>
          </a:p>
        </p:txBody>
      </p:sp>
    </p:spTree>
    <p:extLst>
      <p:ext uri="{BB962C8B-B14F-4D97-AF65-F5344CB8AC3E}">
        <p14:creationId xmlns:p14="http://schemas.microsoft.com/office/powerpoint/2010/main" val="21489837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B1FBA0-CBF0-4627-B34C-26486A01B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1BA847-C5FD-4E60-BD66-F90592D06896}" type="slidenum">
              <a:rPr lang="de-DE" altLang="en-DE"/>
              <a:pPr/>
              <a:t>36</a:t>
            </a:fld>
            <a:endParaRPr lang="de-DE" altLang="en-DE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74FA766E-300C-47D2-B9CA-65C05EB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4DCFF9-38A8-4925-AF21-58DB13107CF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826552CE-8D65-4EA7-A31E-67E012269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64CA337-5D5C-4B29-AA52-089B39DFB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 dirty="0"/>
          </a:p>
        </p:txBody>
      </p:sp>
    </p:spTree>
    <p:extLst>
      <p:ext uri="{BB962C8B-B14F-4D97-AF65-F5344CB8AC3E}">
        <p14:creationId xmlns:p14="http://schemas.microsoft.com/office/powerpoint/2010/main" val="2475312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D8FA349-BEA1-48E2-8D04-517C82963F7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16B884-8904-45DF-95F2-D573509236F1}" type="slidenum">
              <a:rPr lang="de-DE" altLang="en-DE"/>
              <a:pPr/>
              <a:t>4</a:t>
            </a:fld>
            <a:endParaRPr lang="de-DE" altLang="en-DE"/>
          </a:p>
        </p:txBody>
      </p:sp>
      <p:sp>
        <p:nvSpPr>
          <p:cNvPr id="40961" name="Text Box 1">
            <a:extLst>
              <a:ext uri="{FF2B5EF4-FFF2-40B4-BE49-F238E27FC236}">
                <a16:creationId xmlns:a16="http://schemas.microsoft.com/office/drawing/2014/main" id="{64C84C4C-0C83-43D4-BDE1-EB4AB1053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AC529A-6099-4EFD-8CB5-D477655988D9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70D0483-3F93-445A-9F23-E5DDB1A2E90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AFF9156-6ABC-4B61-86C8-0BC257B62F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2A50172-9F91-4DB0-ADEF-D73D5DED1A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D8F496-D57D-4840-B82F-BDB42956CC2D}" type="slidenum">
              <a:rPr lang="de-DE" altLang="en-DE"/>
              <a:pPr/>
              <a:t>5</a:t>
            </a:fld>
            <a:endParaRPr lang="de-DE" altLang="en-DE"/>
          </a:p>
        </p:txBody>
      </p:sp>
      <p:sp>
        <p:nvSpPr>
          <p:cNvPr id="41985" name="Text Box 1">
            <a:extLst>
              <a:ext uri="{FF2B5EF4-FFF2-40B4-BE49-F238E27FC236}">
                <a16:creationId xmlns:a16="http://schemas.microsoft.com/office/drawing/2014/main" id="{7FF349F9-07DB-425E-BA45-38E288AF3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314F52-85E3-420D-902E-4C9B00EA8C0D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A6A2355-4C8B-44E5-938B-B88283D073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A842589-B7ED-4F1E-B2BC-D663E8CEC4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AE7ED9-D443-4EAA-86F3-23306A2CD5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B9A88-3BAD-49C7-8630-403635B94FA6}" type="slidenum">
              <a:rPr lang="de-DE" altLang="en-DE"/>
              <a:pPr/>
              <a:t>6</a:t>
            </a:fld>
            <a:endParaRPr lang="de-DE" altLang="en-DE"/>
          </a:p>
        </p:txBody>
      </p:sp>
      <p:sp>
        <p:nvSpPr>
          <p:cNvPr id="43009" name="Text Box 1">
            <a:extLst>
              <a:ext uri="{FF2B5EF4-FFF2-40B4-BE49-F238E27FC236}">
                <a16:creationId xmlns:a16="http://schemas.microsoft.com/office/drawing/2014/main" id="{78294206-86B7-449C-ADFD-E249929D4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1C5A16-07ED-4215-9F87-9AF2E464C4FB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B77A364-EA42-4299-BCE7-74A7A9C994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7BDDFCB-1FA9-4BA4-96D5-740CE7D38D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742CB64-0F79-453E-BF66-ADC3B9A280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8FBC47-963B-4DC8-B295-B15635554D92}" type="slidenum">
              <a:rPr lang="de-DE" altLang="en-DE"/>
              <a:pPr/>
              <a:t>7</a:t>
            </a:fld>
            <a:endParaRPr lang="de-DE" altLang="en-DE"/>
          </a:p>
        </p:txBody>
      </p:sp>
      <p:sp>
        <p:nvSpPr>
          <p:cNvPr id="39937" name="Text Box 1">
            <a:extLst>
              <a:ext uri="{FF2B5EF4-FFF2-40B4-BE49-F238E27FC236}">
                <a16:creationId xmlns:a16="http://schemas.microsoft.com/office/drawing/2014/main" id="{C6CCE39C-8227-4FE3-999A-566BF6DF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15DAF37-3358-4FFC-AE37-2DA756344BB2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832DD338-95D2-4913-85B1-BDC18DA7AD9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ADAAF68-1D72-420D-9985-92B7E92A0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227522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762FD3-48EF-433B-A3CA-49231294953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84082D-A4B2-481D-B297-7FBC22F5AF1E}" type="slidenum">
              <a:rPr lang="de-DE" altLang="en-DE"/>
              <a:pPr/>
              <a:t>8</a:t>
            </a:fld>
            <a:endParaRPr lang="de-DE" altLang="en-DE"/>
          </a:p>
        </p:txBody>
      </p:sp>
      <p:sp>
        <p:nvSpPr>
          <p:cNvPr id="44033" name="Text Box 1">
            <a:extLst>
              <a:ext uri="{FF2B5EF4-FFF2-40B4-BE49-F238E27FC236}">
                <a16:creationId xmlns:a16="http://schemas.microsoft.com/office/drawing/2014/main" id="{CAF8EAD5-61D9-4B8F-9702-ED1051F92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5F8393-821E-4B88-A5CF-6052A1B3F98B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0300C87E-3F48-4309-8F5C-121EF28FCB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9E3E7FE-9586-4DC5-966A-C23B53EB54E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EA6AE7-426A-48B4-BA0A-4F34451F0A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0F226-269F-4BDC-8220-E07C22CF3333}" type="slidenum">
              <a:rPr lang="de-DE" altLang="en-DE"/>
              <a:pPr/>
              <a:t>9</a:t>
            </a:fld>
            <a:endParaRPr lang="de-DE" altLang="en-DE"/>
          </a:p>
        </p:txBody>
      </p:sp>
      <p:sp>
        <p:nvSpPr>
          <p:cNvPr id="45057" name="Text Box 1">
            <a:extLst>
              <a:ext uri="{FF2B5EF4-FFF2-40B4-BE49-F238E27FC236}">
                <a16:creationId xmlns:a16="http://schemas.microsoft.com/office/drawing/2014/main" id="{A321D64D-37BA-422B-9951-1D08984D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680" tIns="47520" rIns="94680" bIns="47520" anchor="b"/>
          <a:lstStyle>
            <a:lvl1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6150" algn="l"/>
                <a:tab pos="1893888" algn="l"/>
                <a:tab pos="2841625" algn="l"/>
                <a:tab pos="3789363" algn="l"/>
                <a:tab pos="4737100" algn="l"/>
                <a:tab pos="5684838" algn="l"/>
                <a:tab pos="6632575" algn="l"/>
                <a:tab pos="7580313" algn="l"/>
                <a:tab pos="8528050" algn="l"/>
                <a:tab pos="9475788" algn="l"/>
                <a:tab pos="10423525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C452BC-BDBC-432E-9F0A-CF4D741A63E7}" type="slidenum">
              <a:rPr lang="de-DE" altLang="en-DE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de-DE" altLang="en-DE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7C9E7DC-7F7F-43D2-A5A7-4614E3AC85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746125"/>
            <a:ext cx="4960937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1DAA590-A385-481B-8451-365D3401AA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 altLang="en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925F-5E9E-4DE5-9C35-A520DFCA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E244-B769-4BFF-B2CB-94F8E0E9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047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3CD2-9A82-427D-B127-FE5A149F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54EF-527B-48ED-8728-7A2DE71F3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928813"/>
            <a:ext cx="3656013" cy="43561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CE929-8262-40BA-BDFB-F8F21C5C7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9013" y="1928813"/>
            <a:ext cx="3657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8D5E-2D43-489B-95E4-011E4804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7F228-3A6F-400D-9A31-1A748068D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1D740-27C9-4FC9-A3BE-4ABE4CEC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  <a:lvl2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2pPr>
            <a:lvl3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3pPr>
            <a:lvl4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4pPr>
            <a:lvl5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92008-4696-4378-82E5-97A563E90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21430-A32E-4EDB-BE34-DB0AE92AE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  <a:lvl2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2pPr>
            <a:lvl3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3pPr>
            <a:lvl4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4pPr>
            <a:lvl5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74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7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D59A-CCF1-4914-BFC4-39366CD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E5B8A-4A1F-4AB0-A968-A443F3410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1190-A4A6-4097-B82E-F2141241D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619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21CC-1389-49F4-B153-7BE018FE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DC961-BF47-4410-8801-64A9E8160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348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326F5-E5C3-407E-A5C9-E8189C31A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333500"/>
            <a:ext cx="1879600" cy="4951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6C41-0EBE-44FE-99E8-CE1DA4D8C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333500"/>
            <a:ext cx="5486400" cy="49514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891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A1AD24EE-5650-47FB-95E7-8A690DFB0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6475" y="1333500"/>
            <a:ext cx="750252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F4C4915F-905C-43A1-A948-8892CF1CF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28813"/>
            <a:ext cx="7466013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 dirty="0"/>
              <a:t>Click to edit the outline text format</a:t>
            </a:r>
          </a:p>
          <a:p>
            <a:pPr lvl="1"/>
            <a:r>
              <a:rPr lang="en-GB" altLang="en-DE" dirty="0"/>
              <a:t>Second Outline Level</a:t>
            </a:r>
          </a:p>
          <a:p>
            <a:pPr lvl="2"/>
            <a:r>
              <a:rPr lang="en-GB" altLang="en-DE" dirty="0"/>
              <a:t>Third Outline Level</a:t>
            </a:r>
          </a:p>
          <a:p>
            <a:pPr lvl="3"/>
            <a:r>
              <a:rPr lang="en-GB" altLang="en-DE" dirty="0"/>
              <a:t>Fourth Outline Level</a:t>
            </a:r>
          </a:p>
          <a:p>
            <a:pPr lvl="4"/>
            <a:r>
              <a:rPr lang="en-GB" altLang="en-DE" dirty="0"/>
              <a:t>Fifth Outline Level</a:t>
            </a:r>
          </a:p>
          <a:p>
            <a:pPr lvl="4"/>
            <a:r>
              <a:rPr lang="en-GB" altLang="en-DE" dirty="0"/>
              <a:t>Sixth Outline Level</a:t>
            </a:r>
          </a:p>
          <a:p>
            <a:pPr lvl="4"/>
            <a:r>
              <a:rPr lang="en-GB" altLang="en-DE" dirty="0"/>
              <a:t>Seventh Outline Level</a:t>
            </a:r>
          </a:p>
        </p:txBody>
      </p:sp>
      <p:sp>
        <p:nvSpPr>
          <p:cNvPr id="2051" name="Line 3">
            <a:extLst>
              <a:ext uri="{FF2B5EF4-FFF2-40B4-BE49-F238E27FC236}">
                <a16:creationId xmlns:a16="http://schemas.microsoft.com/office/drawing/2014/main" id="{982B159B-D6D0-4F26-9E30-C870EB072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23950"/>
            <a:ext cx="9144000" cy="1588"/>
          </a:xfrm>
          <a:prstGeom prst="line">
            <a:avLst/>
          </a:prstGeom>
          <a:noFill/>
          <a:ln w="6480" cap="flat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Line 4">
            <a:extLst>
              <a:ext uri="{FF2B5EF4-FFF2-40B4-BE49-F238E27FC236}">
                <a16:creationId xmlns:a16="http://schemas.microsoft.com/office/drawing/2014/main" id="{022C9D4A-00D7-4B9A-A92C-D9A1AC2E5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00125"/>
            <a:ext cx="9144000" cy="1588"/>
          </a:xfrm>
          <a:prstGeom prst="line">
            <a:avLst/>
          </a:prstGeom>
          <a:noFill/>
          <a:ln w="6480" cap="flat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2F8B1507-01E5-4602-A777-14AA41629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38150"/>
            <a:ext cx="1443037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Rectangle 6">
            <a:extLst>
              <a:ext uri="{FF2B5EF4-FFF2-40B4-BE49-F238E27FC236}">
                <a16:creationId xmlns:a16="http://schemas.microsoft.com/office/drawing/2014/main" id="{97157D21-FCE7-4B19-9FC2-B86BF7C1C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14413"/>
            <a:ext cx="7467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563"/>
              </a:spcBef>
              <a:buClrTx/>
              <a:buFontTx/>
              <a:buNone/>
            </a:pPr>
            <a:r>
              <a:rPr lang="de-DE" altLang="en-DE" sz="900" b="0">
                <a:solidFill>
                  <a:srgbClr val="606060"/>
                </a:solidFill>
                <a:latin typeface="DIN-Light" pitchFamily="32" charset="0"/>
              </a:rPr>
              <a:t>FACULTY OF ENVIRONMENTAL SCIENCES, DEPARTMENT HYDROSCIENCES, INSTITUTE FOR GROUNDWATER MANAGEMENT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60F978C5-5CE7-4477-A3F0-D4DC334002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9650" y="6357938"/>
            <a:ext cx="23383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TU Dresden, 02.12.2021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1AA6DE31-D891-4AC1-8888-AAA03792DC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86125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Yadav, P. K./GW-L8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823903B6-DCEA-418E-8029-5AC49A0C77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4365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de-DE" altLang="en-DE" b="0" dirty="0" err="1">
                <a:solidFill>
                  <a:srgbClr val="898989"/>
                </a:solidFill>
                <a:latin typeface="Verdana" panose="020B0604030504040204" pitchFamily="34" charset="0"/>
              </a:rPr>
              <a:t>transparency</a:t>
            </a: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</a:t>
            </a:r>
            <a:fld id="{27E1A863-F670-4883-B393-DB5EAECB235C}" type="slidenum">
              <a:rPr lang="de-DE" altLang="en-DE" b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buClrTx/>
                <a:buFontTx/>
                <a:buNone/>
              </a:pPr>
              <a:t>‹#›</a:t>
            </a:fld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</a:t>
            </a:r>
            <a:r>
              <a:rPr lang="de-DE" altLang="en-DE" b="0" dirty="0" err="1">
                <a:solidFill>
                  <a:srgbClr val="898989"/>
                </a:solidFill>
                <a:latin typeface="Verdana" panose="020B0604030504040204" pitchFamily="34" charset="0"/>
              </a:rPr>
              <a:t>of</a:t>
            </a:r>
            <a:r>
              <a:rPr lang="de-DE" altLang="en-DE" b="0" dirty="0">
                <a:solidFill>
                  <a:srgbClr val="898989"/>
                </a:solidFill>
                <a:latin typeface="Verdana" panose="020B0604030504040204" pitchFamily="34" charset="0"/>
              </a:rPr>
              <a:t> 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69" r:id="rId4"/>
    <p:sldLayoutId id="2147483671" r:id="rId5"/>
    <p:sldLayoutId id="2147483672" r:id="rId6"/>
    <p:sldLayoutId id="2147483673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 kern="1200">
          <a:solidFill>
            <a:srgbClr val="0B2A5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b="1">
          <a:solidFill>
            <a:srgbClr val="0B2A51"/>
          </a:solidFill>
          <a:latin typeface="Verdana" panose="020B0604030504040204" pitchFamily="34" charset="0"/>
          <a:cs typeface="Noto Sans CJK SC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206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lvl1pPr>
      <a:lvl2pPr marL="742950" indent="-285750" algn="l" defTabSz="457200" rtl="0" eaLnBrk="0" fontAlgn="base" hangingPunct="0">
        <a:spcBef>
          <a:spcPts val="4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206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lvl2pPr>
      <a:lvl3pPr marL="1143000" indent="-228600" algn="l" defTabSz="457200" rtl="0" eaLnBrk="0" fontAlgn="base" hangingPunct="0">
        <a:spcBef>
          <a:spcPts val="35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206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206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1600" b="1" kern="1200">
          <a:solidFill>
            <a:srgbClr val="00206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3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hyperlink" Target="Theis_pumping_test.xls" TargetMode="Externa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partici.fi/21488247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86E483F7-3723-42FF-B29A-0D2E62907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700808"/>
            <a:ext cx="7864475" cy="271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quantification of three-dimensional groundwater flow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two-dimensional groundwater flow in confined aquifers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two-dimensional groundwater flow in unconfined aquifers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complete formulation of groundwater flow problems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Questions?</a:t>
            </a:r>
            <a:endParaRPr lang="de-DE" altLang="de-DE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B9B5D8EB-6BFC-42E0-9355-3984E1630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206500"/>
            <a:ext cx="4686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GB" altLang="en-DE" sz="1800" dirty="0">
                <a:solidFill>
                  <a:srgbClr val="0B2A51"/>
                </a:solidFill>
                <a:latin typeface="Verdana" panose="020B0604030504040204" pitchFamily="34" charset="0"/>
              </a:rPr>
              <a:t>Previous Lecture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3">
            <a:extLst>
              <a:ext uri="{FF2B5EF4-FFF2-40B4-BE49-F238E27FC236}">
                <a16:creationId xmlns:a16="http://schemas.microsoft.com/office/drawing/2014/main" id="{A32A6212-20FA-46F4-8D67-92C8CF6A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391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D6F2BB9-9CCD-4DA4-8521-69818A2E4FB0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234307"/>
            <a:ext cx="6192688" cy="3944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de-DE" altLang="de-DE" sz="1800" dirty="0" err="1">
                <a:solidFill>
                  <a:srgbClr val="002060"/>
                </a:solidFill>
              </a:rPr>
              <a:t>Example</a:t>
            </a:r>
            <a:r>
              <a:rPr lang="de-DE" altLang="de-DE" sz="1800" dirty="0">
                <a:solidFill>
                  <a:srgbClr val="002060"/>
                </a:solidFill>
              </a:rPr>
              <a:t>: </a:t>
            </a:r>
            <a:r>
              <a:rPr lang="de-DE" altLang="de-DE" sz="1800" dirty="0" err="1">
                <a:solidFill>
                  <a:srgbClr val="002060"/>
                </a:solidFill>
              </a:rPr>
              <a:t>Lowering</a:t>
            </a:r>
            <a:r>
              <a:rPr lang="de-DE" altLang="de-DE" sz="1800" dirty="0">
                <a:solidFill>
                  <a:srgbClr val="002060"/>
                </a:solidFill>
              </a:rPr>
              <a:t> </a:t>
            </a:r>
            <a:r>
              <a:rPr lang="de-DE" altLang="de-DE" sz="1800" dirty="0" err="1">
                <a:solidFill>
                  <a:srgbClr val="002060"/>
                </a:solidFill>
              </a:rPr>
              <a:t>the</a:t>
            </a:r>
            <a:r>
              <a:rPr lang="de-DE" altLang="de-DE" sz="1800" dirty="0">
                <a:solidFill>
                  <a:srgbClr val="002060"/>
                </a:solidFill>
              </a:rPr>
              <a:t> </a:t>
            </a:r>
            <a:r>
              <a:rPr lang="de-DE" altLang="de-DE" sz="1800" dirty="0" err="1">
                <a:solidFill>
                  <a:srgbClr val="002060"/>
                </a:solidFill>
              </a:rPr>
              <a:t>Groundwater</a:t>
            </a:r>
            <a:r>
              <a:rPr lang="de-DE" altLang="de-DE" sz="1800" dirty="0">
                <a:solidFill>
                  <a:srgbClr val="002060"/>
                </a:solidFill>
              </a:rPr>
              <a:t> Level</a:t>
            </a:r>
          </a:p>
          <a:p>
            <a:pPr marL="0" indent="0" eaLnBrk="1" hangingPunct="1">
              <a:lnSpc>
                <a:spcPct val="90000"/>
              </a:lnSpc>
            </a:pP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6F1EB-BA6E-48A3-9B2D-A4B16D039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3" y="2060848"/>
            <a:ext cx="8443833" cy="314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895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3">
            <a:extLst>
              <a:ext uri="{FF2B5EF4-FFF2-40B4-BE49-F238E27FC236}">
                <a16:creationId xmlns:a16="http://schemas.microsoft.com/office/drawing/2014/main" id="{A32A6212-20FA-46F4-8D67-92C8CF6A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391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D6F2BB9-9CCD-4DA4-8521-69818A2E4FB0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234307"/>
            <a:ext cx="6840760" cy="3224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 err="1">
                <a:solidFill>
                  <a:srgbClr val="0B2A51"/>
                </a:solidFill>
              </a:rPr>
              <a:t>Example</a:t>
            </a:r>
            <a:r>
              <a:rPr lang="de-DE" altLang="de-DE" sz="1800" dirty="0">
                <a:solidFill>
                  <a:srgbClr val="0B2A51"/>
                </a:solidFill>
              </a:rPr>
              <a:t>: Pump and </a:t>
            </a:r>
            <a:r>
              <a:rPr lang="de-DE" altLang="de-DE" sz="1800" dirty="0" err="1">
                <a:solidFill>
                  <a:srgbClr val="0B2A51"/>
                </a:solidFill>
              </a:rPr>
              <a:t>Treat</a:t>
            </a:r>
            <a:r>
              <a:rPr lang="de-DE" altLang="de-DE" sz="1800" dirty="0">
                <a:solidFill>
                  <a:srgbClr val="0B2A51"/>
                </a:solidFill>
              </a:rPr>
              <a:t> at </a:t>
            </a:r>
            <a:r>
              <a:rPr lang="de-DE" altLang="de-DE" sz="1800" dirty="0" err="1">
                <a:solidFill>
                  <a:srgbClr val="0B2A51"/>
                </a:solidFill>
              </a:rPr>
              <a:t>Contaminated</a:t>
            </a:r>
            <a:r>
              <a:rPr lang="de-DE" altLang="de-DE" sz="1800" dirty="0">
                <a:solidFill>
                  <a:srgbClr val="0B2A51"/>
                </a:solidFill>
              </a:rPr>
              <a:t> Sites</a:t>
            </a:r>
          </a:p>
          <a:p>
            <a:pPr marL="0" indent="0" eaLnBrk="1" hangingPunct="1">
              <a:lnSpc>
                <a:spcPct val="90000"/>
              </a:lnSpc>
            </a:pP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97332-FADF-499F-A325-F31B772BA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40868"/>
            <a:ext cx="4107542" cy="2376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103255-8911-4BEA-89AC-981E58F90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92896"/>
            <a:ext cx="4248472" cy="224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43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0">
            <a:extLst>
              <a:ext uri="{FF2B5EF4-FFF2-40B4-BE49-F238E27FC236}">
                <a16:creationId xmlns:a16="http://schemas.microsoft.com/office/drawing/2014/main" id="{157AC938-1D29-4112-AD42-CAA2E807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1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B3213E46-6D91-432A-9D72-5339E179C970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268760"/>
            <a:ext cx="5184775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de-DE" altLang="de-DE" sz="1800" dirty="0">
                <a:solidFill>
                  <a:srgbClr val="0B2A51"/>
                </a:solidFill>
              </a:rPr>
              <a:t>Fully vs. </a:t>
            </a:r>
            <a:r>
              <a:rPr lang="de-DE" altLang="de-DE" sz="1800" dirty="0" err="1">
                <a:solidFill>
                  <a:srgbClr val="0B2A51"/>
                </a:solidFill>
              </a:rPr>
              <a:t>Partially</a:t>
            </a:r>
            <a:r>
              <a:rPr lang="de-DE" altLang="de-DE" sz="1800" dirty="0">
                <a:solidFill>
                  <a:srgbClr val="0B2A51"/>
                </a:solidFill>
              </a:rPr>
              <a:t> </a:t>
            </a:r>
            <a:r>
              <a:rPr lang="de-DE" altLang="de-DE" sz="1800" dirty="0" err="1">
                <a:solidFill>
                  <a:srgbClr val="0B2A51"/>
                </a:solidFill>
              </a:rPr>
              <a:t>Penetrating</a:t>
            </a:r>
            <a:r>
              <a:rPr lang="de-DE" altLang="de-DE" sz="1800" dirty="0">
                <a:solidFill>
                  <a:srgbClr val="0B2A51"/>
                </a:solidFill>
              </a:rPr>
              <a:t> Wells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1D9D1B-67CE-49D2-9A69-8772B0AC4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920112"/>
            <a:ext cx="316835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de-DE" altLang="de-DE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fully </a:t>
            </a: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penetrating</a:t>
            </a:r>
            <a:r>
              <a:rPr lang="de-DE" altLang="de-DE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which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extends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through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whole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saturated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depth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an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and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constructed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such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manner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that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permitted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screen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over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length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(Int.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Glossary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Hydrology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07B36-DF23-4C07-A5FC-11BB9A25D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83888"/>
            <a:ext cx="5292080" cy="2133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73979-5AA3-46C1-85C1-43D7E8EE1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7" y="3708674"/>
            <a:ext cx="4464496" cy="26436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76D802B-6A0C-4F7B-957F-FE12CB831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676" y="2420888"/>
            <a:ext cx="583264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Groundwater</a:t>
            </a:r>
            <a:r>
              <a:rPr lang="de-DE" altLang="de-DE" sz="2400" dirty="0">
                <a:solidFill>
                  <a:srgbClr val="0B2A51"/>
                </a:solidFill>
                <a:latin typeface="+mj-lt"/>
              </a:rPr>
              <a:t> Flow </a:t>
            </a: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Near</a:t>
            </a:r>
            <a:r>
              <a:rPr lang="de-DE" altLang="de-DE" sz="2400" dirty="0">
                <a:solidFill>
                  <a:srgbClr val="0B2A51"/>
                </a:solidFill>
                <a:latin typeface="+mj-lt"/>
              </a:rPr>
              <a:t> Wells </a:t>
            </a: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Operated</a:t>
            </a:r>
            <a:r>
              <a:rPr lang="de-DE" altLang="de-DE" sz="2400" dirty="0">
                <a:solidFill>
                  <a:srgbClr val="0B2A51"/>
                </a:solidFill>
                <a:latin typeface="+mj-lt"/>
              </a:rPr>
              <a:t> at </a:t>
            </a: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Steady</a:t>
            </a:r>
            <a:r>
              <a:rPr lang="de-DE" altLang="de-DE" sz="2400" dirty="0">
                <a:solidFill>
                  <a:srgbClr val="0B2A51"/>
                </a:solidFill>
                <a:latin typeface="+mj-lt"/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380825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0">
            <a:extLst>
              <a:ext uri="{FF2B5EF4-FFF2-40B4-BE49-F238E27FC236}">
                <a16:creationId xmlns:a16="http://schemas.microsoft.com/office/drawing/2014/main" id="{157AC938-1D29-4112-AD42-CAA2E807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1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5" name="Rectangle 48">
            <a:extLst>
              <a:ext uri="{FF2B5EF4-FFF2-40B4-BE49-F238E27FC236}">
                <a16:creationId xmlns:a16="http://schemas.microsoft.com/office/drawing/2014/main" id="{E3A9F6B0-BE27-4F5C-A05C-B879BE8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B3213E46-6D91-432A-9D72-5339E179C970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196752"/>
            <a:ext cx="756084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</a:rPr>
              <a:t>Basic Questions and General Approach</a:t>
            </a:r>
          </a:p>
          <a:p>
            <a:pPr marL="0" indent="0" eaLnBrk="1" hangingPunct="1">
              <a:lnSpc>
                <a:spcPct val="90000"/>
              </a:lnSpc>
            </a:pP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D7C711F-BA31-47BF-9D90-B145289D3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988840"/>
            <a:ext cx="831648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Which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relevant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quantities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needed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describe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steady-state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towards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?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What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quantitative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relationship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between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parameters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under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steady-state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conditions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?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A45ED06-DD1F-49A8-A19F-9E4615AB6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58439"/>
            <a:ext cx="8388496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order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answer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these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questions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continuity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conservation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volume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Darcy‘s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applied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convenient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study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confined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unconfined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cases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separately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5046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0">
            <a:extLst>
              <a:ext uri="{FF2B5EF4-FFF2-40B4-BE49-F238E27FC236}">
                <a16:creationId xmlns:a16="http://schemas.microsoft.com/office/drawing/2014/main" id="{157AC938-1D29-4112-AD42-CAA2E807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1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5" name="Rectangle 48">
            <a:extLst>
              <a:ext uri="{FF2B5EF4-FFF2-40B4-BE49-F238E27FC236}">
                <a16:creationId xmlns:a16="http://schemas.microsoft.com/office/drawing/2014/main" id="{E3A9F6B0-BE27-4F5C-A05C-B879BE8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7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B3213E46-6D91-432A-9D72-5339E179C970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196752"/>
            <a:ext cx="756084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de-DE" altLang="de-DE" sz="1800" dirty="0" err="1">
                <a:solidFill>
                  <a:srgbClr val="0B2A51"/>
                </a:solidFill>
              </a:rPr>
              <a:t>Cone</a:t>
            </a:r>
            <a:r>
              <a:rPr lang="de-DE" altLang="de-DE" sz="1800" dirty="0">
                <a:solidFill>
                  <a:srgbClr val="0B2A51"/>
                </a:solidFill>
              </a:rPr>
              <a:t> </a:t>
            </a:r>
            <a:r>
              <a:rPr lang="de-DE" altLang="de-DE" sz="1800" dirty="0" err="1">
                <a:solidFill>
                  <a:srgbClr val="0B2A51"/>
                </a:solidFill>
              </a:rPr>
              <a:t>of</a:t>
            </a:r>
            <a:r>
              <a:rPr lang="de-DE" altLang="de-DE" sz="1800" dirty="0">
                <a:solidFill>
                  <a:srgbClr val="0B2A51"/>
                </a:solidFill>
              </a:rPr>
              <a:t> Depression in a </a:t>
            </a:r>
            <a:r>
              <a:rPr lang="de-DE" altLang="de-DE" sz="1800" dirty="0" err="1">
                <a:solidFill>
                  <a:srgbClr val="0B2A51"/>
                </a:solidFill>
              </a:rPr>
              <a:t>Confined</a:t>
            </a:r>
            <a:r>
              <a:rPr lang="de-DE" altLang="de-DE" sz="1800" dirty="0">
                <a:solidFill>
                  <a:srgbClr val="0B2A51"/>
                </a:solidFill>
              </a:rPr>
              <a:t> Aquifer</a:t>
            </a:r>
          </a:p>
          <a:p>
            <a:pPr marL="0" indent="0" eaLnBrk="1" hangingPunct="1">
              <a:lnSpc>
                <a:spcPct val="90000"/>
              </a:lnSpc>
            </a:pP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pic>
        <p:nvPicPr>
          <p:cNvPr id="12" name="Picture 3" descr="grundgroessen_gespannt_leer">
            <a:extLst>
              <a:ext uri="{FF2B5EF4-FFF2-40B4-BE49-F238E27FC236}">
                <a16:creationId xmlns:a16="http://schemas.microsoft.com/office/drawing/2014/main" id="{421D3886-A473-4BDC-BB0D-1C050A8D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9" y="1742971"/>
            <a:ext cx="3455988" cy="32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">
            <a:extLst>
              <a:ext uri="{FF2B5EF4-FFF2-40B4-BE49-F238E27FC236}">
                <a16:creationId xmlns:a16="http://schemas.microsoft.com/office/drawing/2014/main" id="{FD6CBD66-8E1D-4020-BA65-9D6BF4D89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008" y="2094541"/>
            <a:ext cx="4513114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Relevant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quantities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rate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[L³/T]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thickness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[L]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conductivity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[L/T]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level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[L]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level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[L]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radius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influence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[L] *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radius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(incl.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gravel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pack!) [L]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drawdown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–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[L]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9CBA617A-E242-41AD-B944-42ECAB303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419" y="4184546"/>
            <a:ext cx="352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>
                <a:solidFill>
                  <a:srgbClr val="FF0000"/>
                </a:solidFill>
                <a:latin typeface="+mn-lt"/>
              </a:rPr>
              <a:t>m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E476C60F-51A3-4B6B-B018-6319A36FB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294" y="1633433"/>
            <a:ext cx="334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Q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4F8BA011-6117-48AC-8922-885B84D2D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402" y="4956134"/>
            <a:ext cx="298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R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D43043A4-91A5-4300-BE46-5919AD5C7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69" y="3733696"/>
            <a:ext cx="316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F8D7A1A6-D1AB-4290-A4A5-04E2E03A0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856" y="4046433"/>
            <a:ext cx="296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65621EC2-D74B-40B3-AA70-278B79513BB8}"/>
              </a:ext>
            </a:extLst>
          </p:cNvPr>
          <p:cNvGrpSpPr>
            <a:grpSpLocks/>
          </p:cNvGrpSpPr>
          <p:nvPr/>
        </p:nvGrpSpPr>
        <p:grpSpPr bwMode="auto">
          <a:xfrm>
            <a:off x="2143319" y="4843358"/>
            <a:ext cx="744538" cy="452438"/>
            <a:chOff x="1616" y="3342"/>
            <a:chExt cx="469" cy="285"/>
          </a:xfrm>
        </p:grpSpPr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B466150A-8AFA-4370-846B-617CBB39E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3433"/>
              <a:ext cx="22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solidFill>
                    <a:srgbClr val="FF0000"/>
                  </a:solidFill>
                  <a:latin typeface="+mn-lt"/>
                </a:rPr>
                <a:t>r</a:t>
              </a:r>
              <a:r>
                <a:rPr lang="de-DE" altLang="de-DE" sz="1400" i="1" baseline="-25000">
                  <a:solidFill>
                    <a:srgbClr val="FF0000"/>
                  </a:solidFill>
                  <a:latin typeface="+mn-lt"/>
                </a:rPr>
                <a:t>w</a:t>
              </a: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56A2D966-7E8F-41DC-B459-BDB477E7A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3342"/>
              <a:ext cx="272" cy="18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</p:grpSp>
      <p:grpSp>
        <p:nvGrpSpPr>
          <p:cNvPr id="22" name="Group 13">
            <a:extLst>
              <a:ext uri="{FF2B5EF4-FFF2-40B4-BE49-F238E27FC236}">
                <a16:creationId xmlns:a16="http://schemas.microsoft.com/office/drawing/2014/main" id="{D872C942-52FC-4A35-9053-C17DD0061B55}"/>
              </a:ext>
            </a:extLst>
          </p:cNvPr>
          <p:cNvGrpSpPr>
            <a:grpSpLocks/>
          </p:cNvGrpSpPr>
          <p:nvPr/>
        </p:nvGrpSpPr>
        <p:grpSpPr bwMode="auto">
          <a:xfrm>
            <a:off x="1614682" y="2757383"/>
            <a:ext cx="276225" cy="900113"/>
            <a:chOff x="1283" y="2028"/>
            <a:chExt cx="174" cy="567"/>
          </a:xfrm>
        </p:grpSpPr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4F2E8255-6A44-4F1B-AA44-BCC677686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4" y="2028"/>
              <a:ext cx="0" cy="56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24" name="Text Box 15">
              <a:extLst>
                <a:ext uri="{FF2B5EF4-FFF2-40B4-BE49-F238E27FC236}">
                  <a16:creationId xmlns:a16="http://schemas.microsoft.com/office/drawing/2014/main" id="{72ECD21F-8262-48F3-8145-EF571407C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" y="2205"/>
              <a:ext cx="1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solidFill>
                    <a:srgbClr val="FF0000"/>
                  </a:solidFill>
                  <a:latin typeface="+mn-lt"/>
                </a:rPr>
                <a:t>s</a:t>
              </a:r>
            </a:p>
          </p:txBody>
        </p:sp>
      </p:grpSp>
      <p:sp>
        <p:nvSpPr>
          <p:cNvPr id="25" name="Text Box 16">
            <a:extLst>
              <a:ext uri="{FF2B5EF4-FFF2-40B4-BE49-F238E27FC236}">
                <a16:creationId xmlns:a16="http://schemas.microsoft.com/office/drawing/2014/main" id="{6FFE9972-1146-4B8B-B820-353269EF2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594" y="4190896"/>
            <a:ext cx="301686" cy="30777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chemeClr val="bg1"/>
                </a:solidFill>
                <a:latin typeface="+mn-lt"/>
              </a:rPr>
              <a:t>K</a:t>
            </a: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868C0B22-6765-4D49-B87A-5B539077F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157" y="3471758"/>
            <a:ext cx="13227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impermeable</a:t>
            </a: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DA486610-A79D-499F-A13F-F0CA2000F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08" y="5508521"/>
            <a:ext cx="8329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*	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radius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influence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distance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axis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which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drawdown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becomes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negligible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unobservable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241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5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0140D71-AE31-4E39-9870-D1237488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204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822C13CB-DB4D-465B-A6F6-B77747AB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10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799948" y="1312345"/>
            <a:ext cx="6580364" cy="4604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 err="1">
                <a:solidFill>
                  <a:srgbClr val="0B2A51"/>
                </a:solidFill>
              </a:rPr>
              <a:t>Cone</a:t>
            </a:r>
            <a:r>
              <a:rPr lang="de-DE" altLang="de-DE" sz="1800" dirty="0">
                <a:solidFill>
                  <a:srgbClr val="0B2A51"/>
                </a:solidFill>
              </a:rPr>
              <a:t> </a:t>
            </a:r>
            <a:r>
              <a:rPr lang="de-DE" altLang="de-DE" sz="1800" dirty="0" err="1">
                <a:solidFill>
                  <a:srgbClr val="0B2A51"/>
                </a:solidFill>
              </a:rPr>
              <a:t>of</a:t>
            </a:r>
            <a:r>
              <a:rPr lang="de-DE" altLang="de-DE" sz="1800" dirty="0">
                <a:solidFill>
                  <a:srgbClr val="0B2A51"/>
                </a:solidFill>
              </a:rPr>
              <a:t> Depression in an </a:t>
            </a:r>
            <a:r>
              <a:rPr lang="de-DE" altLang="de-DE" sz="1800" dirty="0" err="1">
                <a:solidFill>
                  <a:srgbClr val="0B2A51"/>
                </a:solidFill>
              </a:rPr>
              <a:t>Unconfined</a:t>
            </a:r>
            <a:r>
              <a:rPr lang="de-DE" altLang="de-DE" sz="1800" dirty="0">
                <a:solidFill>
                  <a:srgbClr val="0B2A51"/>
                </a:solidFill>
              </a:rPr>
              <a:t> Aquifer</a:t>
            </a:r>
          </a:p>
        </p:txBody>
      </p:sp>
      <p:pic>
        <p:nvPicPr>
          <p:cNvPr id="7" name="Picture 3" descr="grundgroessen_leer">
            <a:extLst>
              <a:ext uri="{FF2B5EF4-FFF2-40B4-BE49-F238E27FC236}">
                <a16:creationId xmlns:a16="http://schemas.microsoft.com/office/drawing/2014/main" id="{7D3F7A05-043E-450E-B78C-783BFC92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31206"/>
            <a:ext cx="360045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26B5818D-DDA4-4296-BA46-8624912D7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553" y="1931193"/>
            <a:ext cx="334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Q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80AD32B7-53ED-413F-A88D-89E2D1834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53" y="5394102"/>
            <a:ext cx="298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R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A6F70E3-7FA3-4862-BFA8-60EB4B5FC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28" y="3955256"/>
            <a:ext cx="316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741CC179-3660-4B1C-9BB6-B3E74605A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207" y="4407693"/>
            <a:ext cx="296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grpSp>
        <p:nvGrpSpPr>
          <p:cNvPr id="12" name="Group 9">
            <a:extLst>
              <a:ext uri="{FF2B5EF4-FFF2-40B4-BE49-F238E27FC236}">
                <a16:creationId xmlns:a16="http://schemas.microsoft.com/office/drawing/2014/main" id="{21D06BA5-D46E-430B-B855-024435A6A4E6}"/>
              </a:ext>
            </a:extLst>
          </p:cNvPr>
          <p:cNvGrpSpPr>
            <a:grpSpLocks/>
          </p:cNvGrpSpPr>
          <p:nvPr/>
        </p:nvGrpSpPr>
        <p:grpSpPr bwMode="auto">
          <a:xfrm>
            <a:off x="1968178" y="5280818"/>
            <a:ext cx="744538" cy="452438"/>
            <a:chOff x="1616" y="3342"/>
            <a:chExt cx="469" cy="285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8E1604ED-4791-4D27-8A9D-012DE8D68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3433"/>
              <a:ext cx="22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solidFill>
                    <a:srgbClr val="FF0000"/>
                  </a:solidFill>
                  <a:latin typeface="+mn-lt"/>
                </a:rPr>
                <a:t>r</a:t>
              </a:r>
              <a:r>
                <a:rPr lang="de-DE" altLang="de-DE" sz="1400" i="1" baseline="-25000">
                  <a:solidFill>
                    <a:srgbClr val="FF0000"/>
                  </a:solidFill>
                  <a:latin typeface="+mn-lt"/>
                </a:rPr>
                <a:t>w</a:t>
              </a: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FF3163C3-3784-47D9-A3AB-6FD25E4D2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3342"/>
              <a:ext cx="272" cy="18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D6617745-CBE4-4E11-93EF-3774A01AB722}"/>
              </a:ext>
            </a:extLst>
          </p:cNvPr>
          <p:cNvGrpSpPr>
            <a:grpSpLocks/>
          </p:cNvGrpSpPr>
          <p:nvPr/>
        </p:nvGrpSpPr>
        <p:grpSpPr bwMode="auto">
          <a:xfrm>
            <a:off x="1439541" y="3118643"/>
            <a:ext cx="276225" cy="900113"/>
            <a:chOff x="1283" y="2028"/>
            <a:chExt cx="174" cy="567"/>
          </a:xfrm>
        </p:grpSpPr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5931C604-1179-4364-9ADC-D729F14BA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4" y="2028"/>
              <a:ext cx="0" cy="56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FA795DF6-913C-40CB-989F-FA9482A40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" y="2205"/>
              <a:ext cx="1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solidFill>
                    <a:srgbClr val="FF0000"/>
                  </a:solidFill>
                  <a:latin typeface="+mn-lt"/>
                </a:rPr>
                <a:t>s</a:t>
              </a:r>
            </a:p>
          </p:txBody>
        </p:sp>
      </p:grpSp>
      <p:sp>
        <p:nvSpPr>
          <p:cNvPr id="18" name="Text Box 15">
            <a:extLst>
              <a:ext uri="{FF2B5EF4-FFF2-40B4-BE49-F238E27FC236}">
                <a16:creationId xmlns:a16="http://schemas.microsoft.com/office/drawing/2014/main" id="{46C20DE6-92FC-4EFB-A21C-F53F5073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053" y="4120356"/>
            <a:ext cx="301686" cy="30777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>
                <a:solidFill>
                  <a:schemeClr val="bg1"/>
                </a:solidFill>
                <a:latin typeface="+mn-lt"/>
              </a:rPr>
              <a:t>K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AB2B9FDD-9BF4-4DF3-BADB-871E72514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528" y="2385886"/>
            <a:ext cx="4536488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Relevant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quantities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rate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[L³/T]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conductivity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[L/T]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level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[L]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level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[L]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radius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influence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[L]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radius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(incl.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gravel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pack!) [L]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drawdown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–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0140D71-AE31-4E39-9870-D1237488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204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822C13CB-DB4D-465B-A6F6-B77747AB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10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799948" y="1312346"/>
            <a:ext cx="6148316" cy="3164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de-DE" altLang="de-DE" sz="1800" dirty="0">
                <a:solidFill>
                  <a:srgbClr val="0B2A51"/>
                </a:solidFill>
              </a:rPr>
              <a:t>Computer Simulation </a:t>
            </a:r>
            <a:r>
              <a:rPr lang="de-DE" altLang="de-DE" sz="1800" dirty="0" err="1">
                <a:solidFill>
                  <a:srgbClr val="0B2A51"/>
                </a:solidFill>
              </a:rPr>
              <a:t>of</a:t>
            </a:r>
            <a:r>
              <a:rPr lang="de-DE" altLang="de-DE" sz="1800" dirty="0">
                <a:solidFill>
                  <a:srgbClr val="0B2A51"/>
                </a:solidFill>
              </a:rPr>
              <a:t> a </a:t>
            </a:r>
            <a:r>
              <a:rPr lang="de-DE" altLang="de-DE" sz="1800" dirty="0" err="1">
                <a:solidFill>
                  <a:srgbClr val="0B2A51"/>
                </a:solidFill>
              </a:rPr>
              <a:t>Cone</a:t>
            </a:r>
            <a:r>
              <a:rPr lang="de-DE" altLang="de-DE" sz="1800" dirty="0">
                <a:solidFill>
                  <a:srgbClr val="0B2A51"/>
                </a:solidFill>
              </a:rPr>
              <a:t> </a:t>
            </a:r>
            <a:r>
              <a:rPr lang="de-DE" altLang="de-DE" sz="1800" dirty="0" err="1">
                <a:solidFill>
                  <a:srgbClr val="0B2A51"/>
                </a:solidFill>
              </a:rPr>
              <a:t>of</a:t>
            </a:r>
            <a:r>
              <a:rPr lang="de-DE" altLang="de-DE" sz="1800" dirty="0">
                <a:solidFill>
                  <a:srgbClr val="0B2A51"/>
                </a:solidFill>
              </a:rPr>
              <a:t> Depression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7551671C-A1A6-4490-9714-E433AC59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742" y="2353593"/>
            <a:ext cx="792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GB" altLang="de-DE" sz="140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D56A215-5EEE-4DD0-B25D-701EB073C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55" y="3145755"/>
            <a:ext cx="2497137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v0_0046">
            <a:extLst>
              <a:ext uri="{FF2B5EF4-FFF2-40B4-BE49-F238E27FC236}">
                <a16:creationId xmlns:a16="http://schemas.microsoft.com/office/drawing/2014/main" id="{9D88B899-48E2-490F-8917-047FAE3C0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42" y="2855243"/>
            <a:ext cx="35179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v0_058">
            <a:extLst>
              <a:ext uri="{FF2B5EF4-FFF2-40B4-BE49-F238E27FC236}">
                <a16:creationId xmlns:a16="http://schemas.microsoft.com/office/drawing/2014/main" id="{921D0A45-A5CB-4F9E-B3BC-5B5665C00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42" y="3575968"/>
            <a:ext cx="35210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v14_6">
            <a:extLst>
              <a:ext uri="{FF2B5EF4-FFF2-40B4-BE49-F238E27FC236}">
                <a16:creationId xmlns:a16="http://schemas.microsoft.com/office/drawing/2014/main" id="{14C47336-EB91-4EDF-8B5A-1D078362C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42" y="5015830"/>
            <a:ext cx="352583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v2_9">
            <a:extLst>
              <a:ext uri="{FF2B5EF4-FFF2-40B4-BE49-F238E27FC236}">
                <a16:creationId xmlns:a16="http://schemas.microsoft.com/office/drawing/2014/main" id="{0D27FD6A-3C11-4CD3-8CCC-F864367C2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6F5FD"/>
              </a:clrFrom>
              <a:clrTo>
                <a:srgbClr val="F6F5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42" y="4296693"/>
            <a:ext cx="3529013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9">
            <a:extLst>
              <a:ext uri="{FF2B5EF4-FFF2-40B4-BE49-F238E27FC236}">
                <a16:creationId xmlns:a16="http://schemas.microsoft.com/office/drawing/2014/main" id="{4AE82942-87EC-4EDC-BB98-41A2178A9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742" y="5949280"/>
            <a:ext cx="3529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2F864C3F-9867-44FB-B9A1-9F7AEBD1F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067" y="5809580"/>
            <a:ext cx="6858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b="0">
                <a:solidFill>
                  <a:schemeClr val="bg2"/>
                </a:solidFill>
                <a:latin typeface="Arial" panose="020B0604020202020204" pitchFamily="34" charset="0"/>
              </a:rPr>
              <a:t>~900m</a:t>
            </a: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799FFEBA-1A1D-46BC-9E10-7E715FD55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155" y="2785393"/>
            <a:ext cx="17475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>
                <a:solidFill>
                  <a:srgbClr val="002060"/>
                </a:solidFill>
                <a:latin typeface="+mn-lt"/>
              </a:rPr>
              <a:t>top </a:t>
            </a:r>
            <a:r>
              <a:rPr lang="de-DE" altLang="de-DE" sz="1400" dirty="0" err="1">
                <a:solidFill>
                  <a:srgbClr val="002060"/>
                </a:solidFill>
                <a:latin typeface="+mn-lt"/>
              </a:rPr>
              <a:t>view</a:t>
            </a:r>
            <a:r>
              <a:rPr lang="de-DE" altLang="de-DE" sz="1400" dirty="0">
                <a:solidFill>
                  <a:srgbClr val="002060"/>
                </a:solidFill>
                <a:latin typeface="+mn-lt"/>
              </a:rPr>
              <a:t> (14 d)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8ABF232B-11CC-40F1-BC2B-3B557E04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755" y="3072730"/>
            <a:ext cx="7537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002060"/>
                </a:solidFill>
                <a:latin typeface="+mn-lt"/>
              </a:rPr>
              <a:t>6 min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F97F5FA3-2BE9-4D58-8503-1FBA7BDDC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755" y="3793455"/>
            <a:ext cx="6944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002060"/>
                </a:solidFill>
                <a:latin typeface="+mn-lt"/>
              </a:rPr>
              <a:t>1.5 h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FFCD72D2-D8EC-46D0-ACBB-D7E708143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755" y="4512593"/>
            <a:ext cx="4988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002060"/>
                </a:solidFill>
                <a:latin typeface="+mn-lt"/>
              </a:rPr>
              <a:t>3 d</a:t>
            </a: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BEEE3F90-CCD8-491D-B161-4262AF58D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755" y="5233318"/>
            <a:ext cx="627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002060"/>
                </a:solidFill>
                <a:latin typeface="+mn-lt"/>
              </a:rPr>
              <a:t>14 d</a:t>
            </a:r>
          </a:p>
        </p:txBody>
      </p:sp>
    </p:spTree>
    <p:extLst>
      <p:ext uri="{BB962C8B-B14F-4D97-AF65-F5344CB8AC3E}">
        <p14:creationId xmlns:p14="http://schemas.microsoft.com/office/powerpoint/2010/main" val="1594241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5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0140D71-AE31-4E39-9870-D1237488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204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822C13CB-DB4D-465B-A6F6-B77747AB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10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799948" y="1312346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de-DE" altLang="de-DE" sz="1800" dirty="0">
                <a:solidFill>
                  <a:srgbClr val="0B2A51"/>
                </a:solidFill>
              </a:rPr>
              <a:t>Law </a:t>
            </a:r>
            <a:r>
              <a:rPr lang="de-DE" altLang="de-DE" sz="1800" dirty="0" err="1">
                <a:solidFill>
                  <a:srgbClr val="0B2A51"/>
                </a:solidFill>
              </a:rPr>
              <a:t>of</a:t>
            </a:r>
            <a:r>
              <a:rPr lang="de-DE" altLang="de-DE" sz="1800" dirty="0">
                <a:solidFill>
                  <a:srgbClr val="0B2A51"/>
                </a:solidFill>
              </a:rPr>
              <a:t> Continuity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DC097-9D53-4033-A6FD-B86DF35A5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8" y="1844824"/>
            <a:ext cx="3446920" cy="2527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ED93A1-1F85-4760-B649-2EB27D4B6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92" y="1319602"/>
            <a:ext cx="2436851" cy="3131176"/>
          </a:xfrm>
          <a:prstGeom prst="rect">
            <a:avLst/>
          </a:prstGeom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68D13C87-4498-4DF8-A367-42661204214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99304" y="4716239"/>
            <a:ext cx="8316488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Under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steady-state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conditions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continuity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implies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that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rate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corresponds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discharge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near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addition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under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steady-state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conditions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continuity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implies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that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same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discharge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at all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sections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which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completely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surround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(“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mantle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cylinder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“).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Mathematically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speaking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 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1759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0140D71-AE31-4E39-9870-D1237488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204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799948" y="1312346"/>
            <a:ext cx="5644260" cy="24443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 err="1">
                <a:solidFill>
                  <a:srgbClr val="0B2A51"/>
                </a:solidFill>
              </a:rPr>
              <a:t>Darcy‘s</a:t>
            </a:r>
            <a:r>
              <a:rPr lang="de-DE" altLang="de-DE" sz="1800" dirty="0">
                <a:solidFill>
                  <a:srgbClr val="0B2A51"/>
                </a:solidFill>
              </a:rPr>
              <a:t> Law </a:t>
            </a:r>
            <a:r>
              <a:rPr lang="de-DE" altLang="de-DE" sz="1800" dirty="0" err="1">
                <a:solidFill>
                  <a:srgbClr val="0B2A51"/>
                </a:solidFill>
              </a:rPr>
              <a:t>for</a:t>
            </a:r>
            <a:r>
              <a:rPr lang="de-DE" altLang="de-DE" sz="1800" dirty="0">
                <a:solidFill>
                  <a:srgbClr val="0B2A51"/>
                </a:solidFill>
              </a:rPr>
              <a:t> Flow </a:t>
            </a:r>
            <a:r>
              <a:rPr lang="de-DE" altLang="de-DE" sz="1800" dirty="0" err="1">
                <a:solidFill>
                  <a:srgbClr val="0B2A51"/>
                </a:solidFill>
              </a:rPr>
              <a:t>Towards</a:t>
            </a:r>
            <a:r>
              <a:rPr lang="de-DE" altLang="de-DE" sz="1800" dirty="0">
                <a:solidFill>
                  <a:srgbClr val="0B2A51"/>
                </a:solidFill>
              </a:rPr>
              <a:t> a Well I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DC097-9D53-4033-A6FD-B86DF35A5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3168352" cy="2527741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A9B7AD76-25E6-4A93-BE82-685E3C0B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8" y="1949971"/>
            <a:ext cx="5112488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coordinate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introduced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denote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radial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distance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axis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general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Darcy‘s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relates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Darcy velo-city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If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was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constant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spa-ce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would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obtain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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/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However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depends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distance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within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depression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figure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Qualitatively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speaking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decreasing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increasing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distance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If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not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constant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space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ratio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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Symbol" panose="05050102010706020507" pitchFamily="18" charset="2"/>
              </a:rPr>
              <a:t>/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replaced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derivative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/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dr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76485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9BAD5A2E-4176-45A4-A405-077962298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206500"/>
            <a:ext cx="46863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b="1">
                <a:solidFill>
                  <a:srgbClr val="808080"/>
                </a:solidFill>
                <a:latin typeface="Microsoft Sans Serif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GB" altLang="en-DE" sz="1800" dirty="0">
                <a:solidFill>
                  <a:srgbClr val="0B2A51"/>
                </a:solidFill>
                <a:latin typeface="Verdana" panose="020B0604030504040204" pitchFamily="34" charset="0"/>
              </a:rPr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DBEA5-9C62-4B98-B68B-45EB44A41477}"/>
              </a:ext>
            </a:extLst>
          </p:cNvPr>
          <p:cNvSpPr txBox="1"/>
          <p:nvPr/>
        </p:nvSpPr>
        <p:spPr>
          <a:xfrm>
            <a:off x="576263" y="5589588"/>
            <a:ext cx="7991475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rgbClr val="002060"/>
                </a:solidFill>
                <a:latin typeface="+mn-lt"/>
              </a:rPr>
              <a:t>* The lecture texts/contents are originally from Prof. R. Liedl. Only</a:t>
            </a:r>
            <a:br>
              <a:rPr lang="en-US" sz="1400" i="1" dirty="0">
                <a:solidFill>
                  <a:srgbClr val="002060"/>
                </a:solidFill>
                <a:latin typeface="+mn-lt"/>
              </a:rPr>
            </a:br>
            <a:r>
              <a:rPr lang="en-US" sz="1400" i="1" dirty="0">
                <a:solidFill>
                  <a:srgbClr val="002060"/>
                </a:solidFill>
                <a:latin typeface="+mn-lt"/>
              </a:rPr>
              <a:t>minimal modifications have been made to the original texts/contents.</a:t>
            </a:r>
            <a:r>
              <a:rPr lang="en-US" sz="1400" dirty="0">
                <a:solidFill>
                  <a:srgbClr val="002060"/>
                </a:solidFill>
                <a:latin typeface="+mn-lt"/>
              </a:rPr>
              <a:t> </a:t>
            </a:r>
            <a:br>
              <a:rPr lang="en-US" sz="1400" dirty="0">
                <a:solidFill>
                  <a:srgbClr val="002060"/>
                </a:solidFill>
                <a:latin typeface="+mn-lt"/>
              </a:rPr>
            </a:br>
            <a:endParaRPr lang="en-DE" sz="1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9C352FE-EC7A-4AAE-907A-B545F528B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772816"/>
            <a:ext cx="7864475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transmissivity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–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overview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groundwater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near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operated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steady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state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characterisation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tests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42235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799948" y="1312345"/>
            <a:ext cx="5644260" cy="3164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 err="1">
                <a:solidFill>
                  <a:srgbClr val="0B2A51"/>
                </a:solidFill>
              </a:rPr>
              <a:t>Darcy‘s</a:t>
            </a:r>
            <a:r>
              <a:rPr lang="de-DE" altLang="de-DE" sz="1800" dirty="0">
                <a:solidFill>
                  <a:srgbClr val="0B2A51"/>
                </a:solidFill>
              </a:rPr>
              <a:t> Law </a:t>
            </a:r>
            <a:r>
              <a:rPr lang="de-DE" altLang="de-DE" sz="1800" dirty="0" err="1">
                <a:solidFill>
                  <a:srgbClr val="0B2A51"/>
                </a:solidFill>
              </a:rPr>
              <a:t>for</a:t>
            </a:r>
            <a:r>
              <a:rPr lang="de-DE" altLang="de-DE" sz="1800" dirty="0">
                <a:solidFill>
                  <a:srgbClr val="0B2A51"/>
                </a:solidFill>
              </a:rPr>
              <a:t> Flow </a:t>
            </a:r>
            <a:r>
              <a:rPr lang="de-DE" altLang="de-DE" sz="1800" dirty="0" err="1">
                <a:solidFill>
                  <a:srgbClr val="0B2A51"/>
                </a:solidFill>
              </a:rPr>
              <a:t>Towards</a:t>
            </a:r>
            <a:r>
              <a:rPr lang="de-DE" altLang="de-DE" sz="1800" dirty="0">
                <a:solidFill>
                  <a:srgbClr val="0B2A51"/>
                </a:solidFill>
              </a:rPr>
              <a:t> a Well II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DC097-9D53-4033-A6FD-B86DF35A5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3168352" cy="2527741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92A3EA97-F459-408F-BB57-9666F3238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00" y="2246515"/>
            <a:ext cx="2736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0B000708-F91C-40D1-B2FB-566CB6E0B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00" y="3741065"/>
            <a:ext cx="2736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Darcy‘s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35A8FFA9-5A23-4632-9A20-80E9449EC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00" y="5193627"/>
            <a:ext cx="2736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discharge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C08364-D423-47F1-B0BD-4AACCEC62D23}"/>
                  </a:ext>
                </a:extLst>
              </p:cNvPr>
              <p:cNvSpPr txBox="1"/>
              <p:nvPr/>
            </p:nvSpPr>
            <p:spPr>
              <a:xfrm>
                <a:off x="6012160" y="2790401"/>
                <a:ext cx="1256241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𝒅𝒉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C08364-D423-47F1-B0BD-4AACCEC62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790401"/>
                <a:ext cx="1256241" cy="467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D6B94C-6B14-4642-9379-966D88694FFB}"/>
                  </a:ext>
                </a:extLst>
              </p:cNvPr>
              <p:cNvSpPr txBox="1"/>
              <p:nvPr/>
            </p:nvSpPr>
            <p:spPr>
              <a:xfrm>
                <a:off x="5704184" y="4226676"/>
                <a:ext cx="2941703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𝒅𝒉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D6B94C-6B14-4642-9379-966D88694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84" y="4226676"/>
                <a:ext cx="2941703" cy="4677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7D3D72-21F7-4E50-886D-90BDB511B96F}"/>
                  </a:ext>
                </a:extLst>
              </p:cNvPr>
              <p:cNvSpPr txBox="1"/>
              <p:nvPr/>
            </p:nvSpPr>
            <p:spPr>
              <a:xfrm>
                <a:off x="5621997" y="5675359"/>
                <a:ext cx="2691186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𝒅𝒉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7D3D72-21F7-4E50-886D-90BDB511B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97" y="5675359"/>
                <a:ext cx="2691186" cy="4677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458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253151"/>
            <a:ext cx="5932292" cy="3385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>
                <a:solidFill>
                  <a:srgbClr val="0B2A51"/>
                </a:solidFill>
              </a:rPr>
              <a:t>Flow </a:t>
            </a:r>
            <a:r>
              <a:rPr lang="de-DE" altLang="de-DE" sz="1800" dirty="0" err="1">
                <a:solidFill>
                  <a:srgbClr val="0B2A51"/>
                </a:solidFill>
              </a:rPr>
              <a:t>Towards</a:t>
            </a:r>
            <a:r>
              <a:rPr lang="de-DE" altLang="de-DE" sz="1800" dirty="0">
                <a:solidFill>
                  <a:srgbClr val="0B2A51"/>
                </a:solidFill>
              </a:rPr>
              <a:t> a Well in a </a:t>
            </a:r>
            <a:r>
              <a:rPr lang="de-DE" altLang="de-DE" sz="1800" dirty="0" err="1">
                <a:solidFill>
                  <a:srgbClr val="0B2A51"/>
                </a:solidFill>
              </a:rPr>
              <a:t>Confined</a:t>
            </a:r>
            <a:r>
              <a:rPr lang="de-DE" altLang="de-DE" sz="1800" dirty="0">
                <a:solidFill>
                  <a:srgbClr val="0B2A51"/>
                </a:solidFill>
              </a:rPr>
              <a:t> Aquifer I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pic>
        <p:nvPicPr>
          <p:cNvPr id="10" name="Picture 3" descr="grundgroessen_gespannt_leer">
            <a:extLst>
              <a:ext uri="{FF2B5EF4-FFF2-40B4-BE49-F238E27FC236}">
                <a16:creationId xmlns:a16="http://schemas.microsoft.com/office/drawing/2014/main" id="{AE4C7889-CFEF-4874-8A8A-3CAF6EC6E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16" y="2108423"/>
            <a:ext cx="3455988" cy="32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>
            <a:extLst>
              <a:ext uri="{FF2B5EF4-FFF2-40B4-BE49-F238E27FC236}">
                <a16:creationId xmlns:a16="http://schemas.microsoft.com/office/drawing/2014/main" id="{BA9F7DA4-C51E-4F9D-B13E-A9CA8D03A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866" y="4549998"/>
            <a:ext cx="352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m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88023F31-54C1-4FA8-A5D5-87387528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741" y="1998885"/>
            <a:ext cx="334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Q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3838B229-2BC9-4DDA-8DE4-8D8A316AC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49" y="5321586"/>
            <a:ext cx="298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R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754824AD-4269-448A-8227-442C86CAF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16" y="4099148"/>
            <a:ext cx="316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9B948CFE-669D-43B0-991B-797D62FE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303" y="4411885"/>
            <a:ext cx="296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E1FCA097-5E90-423E-89A8-7F2B820267F8}"/>
              </a:ext>
            </a:extLst>
          </p:cNvPr>
          <p:cNvGrpSpPr>
            <a:grpSpLocks/>
          </p:cNvGrpSpPr>
          <p:nvPr/>
        </p:nvGrpSpPr>
        <p:grpSpPr bwMode="auto">
          <a:xfrm>
            <a:off x="1845766" y="5208810"/>
            <a:ext cx="744538" cy="452438"/>
            <a:chOff x="1616" y="3342"/>
            <a:chExt cx="469" cy="285"/>
          </a:xfrm>
        </p:grpSpPr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6E06CC65-CFCE-4F72-851C-47CB51F6C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3433"/>
              <a:ext cx="22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solidFill>
                    <a:srgbClr val="FF0000"/>
                  </a:solidFill>
                  <a:latin typeface="+mn-lt"/>
                </a:rPr>
                <a:t>r</a:t>
              </a:r>
              <a:r>
                <a:rPr lang="de-DE" altLang="de-DE" sz="1400" i="1" baseline="-25000">
                  <a:solidFill>
                    <a:srgbClr val="FF0000"/>
                  </a:solidFill>
                  <a:latin typeface="+mn-lt"/>
                </a:rPr>
                <a:t>w</a:t>
              </a: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D0FBB2E3-8A65-4B28-9F97-422C78D3B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3342"/>
              <a:ext cx="272" cy="18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</p:grpSp>
      <p:grpSp>
        <p:nvGrpSpPr>
          <p:cNvPr id="22" name="Group 13">
            <a:extLst>
              <a:ext uri="{FF2B5EF4-FFF2-40B4-BE49-F238E27FC236}">
                <a16:creationId xmlns:a16="http://schemas.microsoft.com/office/drawing/2014/main" id="{2A8CD459-3634-444B-98BA-067555DA4F59}"/>
              </a:ext>
            </a:extLst>
          </p:cNvPr>
          <p:cNvGrpSpPr>
            <a:grpSpLocks/>
          </p:cNvGrpSpPr>
          <p:nvPr/>
        </p:nvGrpSpPr>
        <p:grpSpPr bwMode="auto">
          <a:xfrm>
            <a:off x="1317129" y="3122835"/>
            <a:ext cx="276225" cy="900113"/>
            <a:chOff x="1283" y="2028"/>
            <a:chExt cx="174" cy="567"/>
          </a:xfrm>
        </p:grpSpPr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582A2769-7D4F-43DF-8C49-C9FD8C456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4" y="2028"/>
              <a:ext cx="0" cy="56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24" name="Text Box 15">
              <a:extLst>
                <a:ext uri="{FF2B5EF4-FFF2-40B4-BE49-F238E27FC236}">
                  <a16:creationId xmlns:a16="http://schemas.microsoft.com/office/drawing/2014/main" id="{922CF6AE-3A95-4E65-89A1-C353C56E4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" y="2205"/>
              <a:ext cx="1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solidFill>
                    <a:srgbClr val="FF0000"/>
                  </a:solidFill>
                  <a:latin typeface="+mn-lt"/>
                </a:rPr>
                <a:t>s</a:t>
              </a:r>
            </a:p>
          </p:txBody>
        </p:sp>
      </p:grpSp>
      <p:sp>
        <p:nvSpPr>
          <p:cNvPr id="25" name="Text Box 16">
            <a:extLst>
              <a:ext uri="{FF2B5EF4-FFF2-40B4-BE49-F238E27FC236}">
                <a16:creationId xmlns:a16="http://schemas.microsoft.com/office/drawing/2014/main" id="{346CA024-9648-47D2-8274-BD781A687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041" y="4556348"/>
            <a:ext cx="301686" cy="30777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chemeClr val="bg1"/>
                </a:solidFill>
                <a:latin typeface="+mn-lt"/>
              </a:rPr>
              <a:t>K</a:t>
            </a: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B228CAF8-9082-4450-BDFF-06DDC7C6D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604" y="3837210"/>
            <a:ext cx="13227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impermeable</a:t>
            </a:r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id="{9E7AEB00-FFB0-4F81-AB10-B5BC726EE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00" y="2709011"/>
            <a:ext cx="4608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distance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axis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B9193A24-9DBA-4DB9-B9BE-C9C65B93C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00" y="1628800"/>
            <a:ext cx="35283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discharge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F6797920-77B0-4C29-BE94-ECBE315B4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00" y="3790099"/>
            <a:ext cx="44100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discharge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06FE8682-2F3A-491A-B50B-13943F62B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00" y="4834864"/>
            <a:ext cx="46084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This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relationship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first-order differential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head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).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solved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separation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variables: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A7295-3FCC-42DF-9C29-C095DF1A8210}"/>
                  </a:ext>
                </a:extLst>
              </p:cNvPr>
              <p:cNvSpPr txBox="1"/>
              <p:nvPr/>
            </p:nvSpPr>
            <p:spPr>
              <a:xfrm>
                <a:off x="5182705" y="2064037"/>
                <a:ext cx="2691186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𝒅𝒉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A7295-3FCC-42DF-9C29-C095DF1A8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05" y="2064037"/>
                <a:ext cx="2691186" cy="467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B38A37-42E7-4EE1-8776-EE6BE6A9AB44}"/>
                  </a:ext>
                </a:extLst>
              </p:cNvPr>
              <p:cNvSpPr txBox="1"/>
              <p:nvPr/>
            </p:nvSpPr>
            <p:spPr>
              <a:xfrm>
                <a:off x="5724128" y="3423707"/>
                <a:ext cx="14711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B38A37-42E7-4EE1-8776-EE6BE6A9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423707"/>
                <a:ext cx="1471172" cy="246221"/>
              </a:xfrm>
              <a:prstGeom prst="rect">
                <a:avLst/>
              </a:prstGeom>
              <a:blipFill>
                <a:blip r:embed="rId5"/>
                <a:stretch>
                  <a:fillRect l="-2490" r="-12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C984C8-FFF9-4B42-9544-396E95D91E60}"/>
                  </a:ext>
                </a:extLst>
              </p:cNvPr>
              <p:cNvSpPr txBox="1"/>
              <p:nvPr/>
            </p:nvSpPr>
            <p:spPr>
              <a:xfrm>
                <a:off x="5143295" y="4173046"/>
                <a:ext cx="2797497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𝒅𝒉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C984C8-FFF9-4B42-9544-396E95D9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95" y="4173046"/>
                <a:ext cx="2797497" cy="4677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2AA543D-341F-4216-8187-0672B3CC42B5}"/>
                  </a:ext>
                </a:extLst>
              </p:cNvPr>
              <p:cNvSpPr txBox="1"/>
              <p:nvPr/>
            </p:nvSpPr>
            <p:spPr>
              <a:xfrm>
                <a:off x="4932040" y="5805264"/>
                <a:ext cx="2559932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𝒅𝒉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2AA543D-341F-4216-8187-0672B3CC4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805264"/>
                <a:ext cx="2559932" cy="4677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859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  <p:bldP spid="32" grpId="0"/>
      <p:bldP spid="33" grpId="0"/>
      <p:bldP spid="34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253151"/>
            <a:ext cx="6336704" cy="30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>
                <a:solidFill>
                  <a:srgbClr val="0B2A51"/>
                </a:solidFill>
              </a:rPr>
              <a:t>Flow </a:t>
            </a:r>
            <a:r>
              <a:rPr lang="de-DE" altLang="de-DE" sz="1800" dirty="0" err="1">
                <a:solidFill>
                  <a:srgbClr val="0B2A51"/>
                </a:solidFill>
              </a:rPr>
              <a:t>Towards</a:t>
            </a:r>
            <a:r>
              <a:rPr lang="de-DE" altLang="de-DE" sz="1800" dirty="0">
                <a:solidFill>
                  <a:srgbClr val="0B2A51"/>
                </a:solidFill>
              </a:rPr>
              <a:t> a Well in a </a:t>
            </a:r>
            <a:r>
              <a:rPr lang="de-DE" altLang="de-DE" sz="1800" dirty="0" err="1">
                <a:solidFill>
                  <a:srgbClr val="0B2A51"/>
                </a:solidFill>
              </a:rPr>
              <a:t>Confined</a:t>
            </a:r>
            <a:r>
              <a:rPr lang="de-DE" altLang="de-DE" sz="1800" dirty="0">
                <a:solidFill>
                  <a:srgbClr val="0B2A51"/>
                </a:solidFill>
              </a:rPr>
              <a:t> Aquifer II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pic>
        <p:nvPicPr>
          <p:cNvPr id="10" name="Picture 3" descr="grundgroessen_gespannt_leer">
            <a:extLst>
              <a:ext uri="{FF2B5EF4-FFF2-40B4-BE49-F238E27FC236}">
                <a16:creationId xmlns:a16="http://schemas.microsoft.com/office/drawing/2014/main" id="{AE4C7889-CFEF-4874-8A8A-3CAF6EC6E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16" y="2108423"/>
            <a:ext cx="3455988" cy="32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>
            <a:extLst>
              <a:ext uri="{FF2B5EF4-FFF2-40B4-BE49-F238E27FC236}">
                <a16:creationId xmlns:a16="http://schemas.microsoft.com/office/drawing/2014/main" id="{BA9F7DA4-C51E-4F9D-B13E-A9CA8D03A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866" y="4549998"/>
            <a:ext cx="352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m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88023F31-54C1-4FA8-A5D5-87387528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741" y="1998885"/>
            <a:ext cx="334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Q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3838B229-2BC9-4DDA-8DE4-8D8A316AC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49" y="5321586"/>
            <a:ext cx="298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R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754824AD-4269-448A-8227-442C86CAF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16" y="4099148"/>
            <a:ext cx="316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9B948CFE-669D-43B0-991B-797D62FE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303" y="4411885"/>
            <a:ext cx="296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E1FCA097-5E90-423E-89A8-7F2B820267F8}"/>
              </a:ext>
            </a:extLst>
          </p:cNvPr>
          <p:cNvGrpSpPr>
            <a:grpSpLocks/>
          </p:cNvGrpSpPr>
          <p:nvPr/>
        </p:nvGrpSpPr>
        <p:grpSpPr bwMode="auto">
          <a:xfrm>
            <a:off x="1845766" y="5208810"/>
            <a:ext cx="744538" cy="452438"/>
            <a:chOff x="1616" y="3342"/>
            <a:chExt cx="469" cy="285"/>
          </a:xfrm>
        </p:grpSpPr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6E06CC65-CFCE-4F72-851C-47CB51F6C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3433"/>
              <a:ext cx="22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solidFill>
                    <a:srgbClr val="FF0000"/>
                  </a:solidFill>
                  <a:latin typeface="+mn-lt"/>
                </a:rPr>
                <a:t>r</a:t>
              </a:r>
              <a:r>
                <a:rPr lang="de-DE" altLang="de-DE" sz="1400" i="1" baseline="-25000">
                  <a:solidFill>
                    <a:srgbClr val="FF0000"/>
                  </a:solidFill>
                  <a:latin typeface="+mn-lt"/>
                </a:rPr>
                <a:t>w</a:t>
              </a: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D0FBB2E3-8A65-4B28-9F97-422C78D3B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3342"/>
              <a:ext cx="272" cy="18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</p:grpSp>
      <p:grpSp>
        <p:nvGrpSpPr>
          <p:cNvPr id="22" name="Group 13">
            <a:extLst>
              <a:ext uri="{FF2B5EF4-FFF2-40B4-BE49-F238E27FC236}">
                <a16:creationId xmlns:a16="http://schemas.microsoft.com/office/drawing/2014/main" id="{2A8CD459-3634-444B-98BA-067555DA4F59}"/>
              </a:ext>
            </a:extLst>
          </p:cNvPr>
          <p:cNvGrpSpPr>
            <a:grpSpLocks/>
          </p:cNvGrpSpPr>
          <p:nvPr/>
        </p:nvGrpSpPr>
        <p:grpSpPr bwMode="auto">
          <a:xfrm>
            <a:off x="1317129" y="3122835"/>
            <a:ext cx="276225" cy="900113"/>
            <a:chOff x="1283" y="2028"/>
            <a:chExt cx="174" cy="567"/>
          </a:xfrm>
        </p:grpSpPr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582A2769-7D4F-43DF-8C49-C9FD8C456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4" y="2028"/>
              <a:ext cx="0" cy="56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24" name="Text Box 15">
              <a:extLst>
                <a:ext uri="{FF2B5EF4-FFF2-40B4-BE49-F238E27FC236}">
                  <a16:creationId xmlns:a16="http://schemas.microsoft.com/office/drawing/2014/main" id="{922CF6AE-3A95-4E65-89A1-C353C56E4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" y="2205"/>
              <a:ext cx="1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solidFill>
                    <a:srgbClr val="FF0000"/>
                  </a:solidFill>
                  <a:latin typeface="+mn-lt"/>
                </a:rPr>
                <a:t>s</a:t>
              </a:r>
            </a:p>
          </p:txBody>
        </p:sp>
      </p:grpSp>
      <p:sp>
        <p:nvSpPr>
          <p:cNvPr id="25" name="Text Box 16">
            <a:extLst>
              <a:ext uri="{FF2B5EF4-FFF2-40B4-BE49-F238E27FC236}">
                <a16:creationId xmlns:a16="http://schemas.microsoft.com/office/drawing/2014/main" id="{346CA024-9648-47D2-8274-BD781A687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041" y="4556348"/>
            <a:ext cx="301686" cy="30777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chemeClr val="bg1"/>
                </a:solidFill>
                <a:latin typeface="+mn-lt"/>
              </a:rPr>
              <a:t>K</a:t>
            </a: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B228CAF8-9082-4450-BDFF-06DDC7C6D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604" y="3837210"/>
            <a:ext cx="13227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impermeable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A7295-3FCC-42DF-9C29-C095DF1A8210}"/>
                  </a:ext>
                </a:extLst>
              </p:cNvPr>
              <p:cNvSpPr txBox="1"/>
              <p:nvPr/>
            </p:nvSpPr>
            <p:spPr>
              <a:xfrm>
                <a:off x="5187258" y="2036257"/>
                <a:ext cx="2502223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𝒅𝒉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A7295-3FCC-42DF-9C29-C095DF1A8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258" y="2036257"/>
                <a:ext cx="2502223" cy="467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B38A37-42E7-4EE1-8776-EE6BE6A9AB44}"/>
                  </a:ext>
                </a:extLst>
              </p:cNvPr>
              <p:cNvSpPr txBox="1"/>
              <p:nvPr/>
            </p:nvSpPr>
            <p:spPr>
              <a:xfrm>
                <a:off x="5292080" y="3327329"/>
                <a:ext cx="3003836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𝒅𝒉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m:rPr>
                                  <m:brk m:alnAt="24"/>
                                </m:r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sub>
                        <m:sup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p>
                        <m:e>
                          <m:f>
                            <m:f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𝒅𝒓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B38A37-42E7-4EE1-8776-EE6BE6A9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327329"/>
                <a:ext cx="3003836" cy="793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C984C8-FFF9-4B42-9544-396E95D91E60}"/>
                  </a:ext>
                </a:extLst>
              </p:cNvPr>
              <p:cNvSpPr txBox="1"/>
              <p:nvPr/>
            </p:nvSpPr>
            <p:spPr>
              <a:xfrm>
                <a:off x="5218949" y="4567619"/>
                <a:ext cx="312694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1600" b="1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  <m:sup>
                          <m:r>
                            <a:rPr lang="en-US" sz="1600" b="1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sSubSup>
                        <m:sSubSup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600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1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1600" b="1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b="1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sub>
                        <m:sup>
                          <m:r>
                            <a:rPr lang="en-US" sz="1600" b="1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C984C8-FFF9-4B42-9544-396E95D9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949" y="4567619"/>
                <a:ext cx="3126946" cy="462627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23">
            <a:extLst>
              <a:ext uri="{FF2B5EF4-FFF2-40B4-BE49-F238E27FC236}">
                <a16:creationId xmlns:a16="http://schemas.microsoft.com/office/drawing/2014/main" id="{30FC6EC7-8F04-4173-9FE5-590320265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352" y="1647038"/>
            <a:ext cx="44180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after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separation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variables: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73EE55B5-B750-406C-A995-AC66CC076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00" y="2691889"/>
            <a:ext cx="46175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integration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right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-hand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side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left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-hand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side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):</a:t>
            </a:r>
          </a:p>
        </p:txBody>
      </p:sp>
      <p:sp>
        <p:nvSpPr>
          <p:cNvPr id="38" name="Text Box 32">
            <a:extLst>
              <a:ext uri="{FF2B5EF4-FFF2-40B4-BE49-F238E27FC236}">
                <a16:creationId xmlns:a16="http://schemas.microsoft.com/office/drawing/2014/main" id="{B4E3F3D2-86B5-4583-B701-CFE4FC54A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294" y="4242574"/>
            <a:ext cx="4248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indefinite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integrals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p:sp>
        <p:nvSpPr>
          <p:cNvPr id="39" name="Text Box 35">
            <a:extLst>
              <a:ext uri="{FF2B5EF4-FFF2-40B4-BE49-F238E27FC236}">
                <a16:creationId xmlns:a16="http://schemas.microsoft.com/office/drawing/2014/main" id="{2236C7EB-FA11-405E-85EA-A14EE0B11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00" y="5322694"/>
            <a:ext cx="4248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 limits of integration: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0A8D31-7599-441A-B117-2C0D51E4841C}"/>
                  </a:ext>
                </a:extLst>
              </p:cNvPr>
              <p:cNvSpPr txBox="1"/>
              <p:nvPr/>
            </p:nvSpPr>
            <p:spPr>
              <a:xfrm>
                <a:off x="5148064" y="5733256"/>
                <a:ext cx="364689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0A8D31-7599-441A-B117-2C0D51E48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733256"/>
                <a:ext cx="3646896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40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253150"/>
            <a:ext cx="6480720" cy="3567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>
                <a:solidFill>
                  <a:srgbClr val="0B2A51"/>
                </a:solidFill>
              </a:rPr>
              <a:t>Flow </a:t>
            </a:r>
            <a:r>
              <a:rPr lang="de-DE" altLang="de-DE" sz="1800" dirty="0" err="1">
                <a:solidFill>
                  <a:srgbClr val="0B2A51"/>
                </a:solidFill>
              </a:rPr>
              <a:t>Towards</a:t>
            </a:r>
            <a:r>
              <a:rPr lang="de-DE" altLang="de-DE" sz="1800" dirty="0">
                <a:solidFill>
                  <a:srgbClr val="0B2A51"/>
                </a:solidFill>
              </a:rPr>
              <a:t> a Well in a </a:t>
            </a:r>
            <a:r>
              <a:rPr lang="de-DE" altLang="de-DE" sz="1800" dirty="0" err="1">
                <a:solidFill>
                  <a:srgbClr val="0B2A51"/>
                </a:solidFill>
              </a:rPr>
              <a:t>Confined</a:t>
            </a:r>
            <a:r>
              <a:rPr lang="de-DE" altLang="de-DE" sz="1800" dirty="0">
                <a:solidFill>
                  <a:srgbClr val="0B2A51"/>
                </a:solidFill>
              </a:rPr>
              <a:t> Aquifer III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pic>
        <p:nvPicPr>
          <p:cNvPr id="10" name="Picture 3" descr="grundgroessen_gespannt_leer">
            <a:extLst>
              <a:ext uri="{FF2B5EF4-FFF2-40B4-BE49-F238E27FC236}">
                <a16:creationId xmlns:a16="http://schemas.microsoft.com/office/drawing/2014/main" id="{AE4C7889-CFEF-4874-8A8A-3CAF6EC6E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16" y="2108423"/>
            <a:ext cx="3455988" cy="32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>
            <a:extLst>
              <a:ext uri="{FF2B5EF4-FFF2-40B4-BE49-F238E27FC236}">
                <a16:creationId xmlns:a16="http://schemas.microsoft.com/office/drawing/2014/main" id="{BA9F7DA4-C51E-4F9D-B13E-A9CA8D03A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866" y="4549998"/>
            <a:ext cx="352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m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88023F31-54C1-4FA8-A5D5-87387528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741" y="1998885"/>
            <a:ext cx="334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Q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3838B229-2BC9-4DDA-8DE4-8D8A316AC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49" y="5321586"/>
            <a:ext cx="298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R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754824AD-4269-448A-8227-442C86CAF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16" y="4099148"/>
            <a:ext cx="316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9B948CFE-669D-43B0-991B-797D62FE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303" y="4411885"/>
            <a:ext cx="296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E1FCA097-5E90-423E-89A8-7F2B820267F8}"/>
              </a:ext>
            </a:extLst>
          </p:cNvPr>
          <p:cNvGrpSpPr>
            <a:grpSpLocks/>
          </p:cNvGrpSpPr>
          <p:nvPr/>
        </p:nvGrpSpPr>
        <p:grpSpPr bwMode="auto">
          <a:xfrm>
            <a:off x="1845766" y="5208810"/>
            <a:ext cx="744538" cy="452438"/>
            <a:chOff x="1616" y="3342"/>
            <a:chExt cx="469" cy="285"/>
          </a:xfrm>
        </p:grpSpPr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6E06CC65-CFCE-4F72-851C-47CB51F6C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3433"/>
              <a:ext cx="22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solidFill>
                    <a:srgbClr val="FF0000"/>
                  </a:solidFill>
                  <a:latin typeface="+mn-lt"/>
                </a:rPr>
                <a:t>r</a:t>
              </a:r>
              <a:r>
                <a:rPr lang="de-DE" altLang="de-DE" sz="1400" i="1" baseline="-25000">
                  <a:solidFill>
                    <a:srgbClr val="FF0000"/>
                  </a:solidFill>
                  <a:latin typeface="+mn-lt"/>
                </a:rPr>
                <a:t>w</a:t>
              </a: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D0FBB2E3-8A65-4B28-9F97-422C78D3B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3342"/>
              <a:ext cx="272" cy="18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</p:grpSp>
      <p:grpSp>
        <p:nvGrpSpPr>
          <p:cNvPr id="22" name="Group 13">
            <a:extLst>
              <a:ext uri="{FF2B5EF4-FFF2-40B4-BE49-F238E27FC236}">
                <a16:creationId xmlns:a16="http://schemas.microsoft.com/office/drawing/2014/main" id="{2A8CD459-3634-444B-98BA-067555DA4F59}"/>
              </a:ext>
            </a:extLst>
          </p:cNvPr>
          <p:cNvGrpSpPr>
            <a:grpSpLocks/>
          </p:cNvGrpSpPr>
          <p:nvPr/>
        </p:nvGrpSpPr>
        <p:grpSpPr bwMode="auto">
          <a:xfrm>
            <a:off x="1317129" y="3122835"/>
            <a:ext cx="276225" cy="900113"/>
            <a:chOff x="1283" y="2028"/>
            <a:chExt cx="174" cy="567"/>
          </a:xfrm>
        </p:grpSpPr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582A2769-7D4F-43DF-8C49-C9FD8C456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4" y="2028"/>
              <a:ext cx="0" cy="56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24" name="Text Box 15">
              <a:extLst>
                <a:ext uri="{FF2B5EF4-FFF2-40B4-BE49-F238E27FC236}">
                  <a16:creationId xmlns:a16="http://schemas.microsoft.com/office/drawing/2014/main" id="{922CF6AE-3A95-4E65-89A1-C353C56E4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" y="2205"/>
              <a:ext cx="1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solidFill>
                    <a:srgbClr val="FF0000"/>
                  </a:solidFill>
                  <a:latin typeface="+mn-lt"/>
                </a:rPr>
                <a:t>s</a:t>
              </a:r>
            </a:p>
          </p:txBody>
        </p:sp>
      </p:grpSp>
      <p:sp>
        <p:nvSpPr>
          <p:cNvPr id="25" name="Text Box 16">
            <a:extLst>
              <a:ext uri="{FF2B5EF4-FFF2-40B4-BE49-F238E27FC236}">
                <a16:creationId xmlns:a16="http://schemas.microsoft.com/office/drawing/2014/main" id="{346CA024-9648-47D2-8274-BD781A687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041" y="4556348"/>
            <a:ext cx="301686" cy="30777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chemeClr val="bg1"/>
                </a:solidFill>
                <a:latin typeface="+mn-lt"/>
              </a:rPr>
              <a:t>K</a:t>
            </a: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B228CAF8-9082-4450-BDFF-06DDC7C6D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604" y="3837210"/>
            <a:ext cx="13227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latin typeface="+mn-lt"/>
              </a:rPr>
              <a:t>impermeable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0A8D31-7599-441A-B117-2C0D51E4841C}"/>
                  </a:ext>
                </a:extLst>
              </p:cNvPr>
              <p:cNvSpPr txBox="1"/>
              <p:nvPr/>
            </p:nvSpPr>
            <p:spPr>
              <a:xfrm>
                <a:off x="4716016" y="2018288"/>
                <a:ext cx="364689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0A8D31-7599-441A-B117-2C0D51E48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018288"/>
                <a:ext cx="3646896" cy="462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23">
            <a:extLst>
              <a:ext uri="{FF2B5EF4-FFF2-40B4-BE49-F238E27FC236}">
                <a16:creationId xmlns:a16="http://schemas.microsoft.com/office/drawing/2014/main" id="{DE6BC9F9-9AC8-445A-9274-1B6AD0602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699" y="1723142"/>
            <a:ext cx="49431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after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limits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integration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F00694A5-C53F-4977-B8BC-DE0F83ED4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2561553"/>
            <a:ext cx="21875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solving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EEC56D-691F-4B5B-ADAA-96C9AA909C90}"/>
                  </a:ext>
                </a:extLst>
              </p:cNvPr>
              <p:cNvSpPr txBox="1"/>
              <p:nvPr/>
            </p:nvSpPr>
            <p:spPr>
              <a:xfrm>
                <a:off x="4763972" y="2924944"/>
                <a:ext cx="2851102" cy="510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EEC56D-691F-4B5B-ADAA-96C9AA90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972" y="2924944"/>
                <a:ext cx="2851102" cy="510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 Box 32">
            <a:extLst>
              <a:ext uri="{FF2B5EF4-FFF2-40B4-BE49-F238E27FC236}">
                <a16:creationId xmlns:a16="http://schemas.microsoft.com/office/drawing/2014/main" id="{1AA1F505-7477-4622-A5D8-7CF792DB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414" y="3501008"/>
            <a:ext cx="4904670" cy="136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negative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right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-hand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side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indicates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that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anti-parallel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di-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coordinate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axis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Frequently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rate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in-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stead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negative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omitted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60C2A2-A44C-40D1-9E95-6A33646121E0}"/>
                  </a:ext>
                </a:extLst>
              </p:cNvPr>
              <p:cNvSpPr txBox="1"/>
              <p:nvPr/>
            </p:nvSpPr>
            <p:spPr>
              <a:xfrm>
                <a:off x="4211960" y="4941168"/>
                <a:ext cx="4570225" cy="510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60C2A2-A44C-40D1-9E95-6A3364612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941168"/>
                <a:ext cx="4570225" cy="510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33">
            <a:extLst>
              <a:ext uri="{FF2B5EF4-FFF2-40B4-BE49-F238E27FC236}">
                <a16:creationId xmlns:a16="http://schemas.microsoft.com/office/drawing/2014/main" id="{39AC7BC9-3ED9-4271-B2C7-626B2C85F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414" y="5538718"/>
            <a:ext cx="46296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decadic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logarithm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397231-E0F8-44B3-B0E6-9673A8BC0D17}"/>
                  </a:ext>
                </a:extLst>
              </p:cNvPr>
              <p:cNvSpPr txBox="1"/>
              <p:nvPr/>
            </p:nvSpPr>
            <p:spPr>
              <a:xfrm>
                <a:off x="4295355" y="5877272"/>
                <a:ext cx="4674420" cy="512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⋅</m:t>
                          </m:r>
                          <m:r>
                            <m:rPr>
                              <m:nor/>
                            </m:rPr>
                            <a:rPr lang="en-US" sz="16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sz="16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sz="16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sz="16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sz="16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397231-E0F8-44B3-B0E6-9673A8BC0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355" y="5877272"/>
                <a:ext cx="4674420" cy="5127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663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7" grpId="0"/>
      <p:bldP spid="28" grpId="0"/>
      <p:bldP spid="29" grpId="0"/>
      <p:bldP spid="31" grpId="0"/>
      <p:bldP spid="35" grpId="0"/>
      <p:bldP spid="41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253151"/>
            <a:ext cx="7128792" cy="3343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>
                <a:solidFill>
                  <a:srgbClr val="0B2A51"/>
                </a:solidFill>
              </a:rPr>
              <a:t>Flow </a:t>
            </a:r>
            <a:r>
              <a:rPr lang="de-DE" altLang="de-DE" sz="1800" dirty="0" err="1">
                <a:solidFill>
                  <a:srgbClr val="0B2A51"/>
                </a:solidFill>
              </a:rPr>
              <a:t>Towards</a:t>
            </a:r>
            <a:r>
              <a:rPr lang="de-DE" altLang="de-DE" sz="1800" dirty="0">
                <a:solidFill>
                  <a:srgbClr val="0B2A51"/>
                </a:solidFill>
              </a:rPr>
              <a:t> a Well in an </a:t>
            </a:r>
            <a:r>
              <a:rPr lang="de-DE" altLang="de-DE" sz="1800" dirty="0" err="1">
                <a:solidFill>
                  <a:srgbClr val="0B2A51"/>
                </a:solidFill>
              </a:rPr>
              <a:t>Unconfined</a:t>
            </a:r>
            <a:r>
              <a:rPr lang="de-DE" altLang="de-DE" sz="1800" dirty="0">
                <a:solidFill>
                  <a:srgbClr val="0B2A51"/>
                </a:solidFill>
              </a:rPr>
              <a:t> Aquifer I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0A8D31-7599-441A-B117-2C0D51E4841C}"/>
                  </a:ext>
                </a:extLst>
              </p:cNvPr>
              <p:cNvSpPr txBox="1"/>
              <p:nvPr/>
            </p:nvSpPr>
            <p:spPr>
              <a:xfrm>
                <a:off x="4716016" y="2018288"/>
                <a:ext cx="2537297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𝒅𝒉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0A8D31-7599-441A-B117-2C0D51E48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018288"/>
                <a:ext cx="2537297" cy="4677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23">
            <a:extLst>
              <a:ext uri="{FF2B5EF4-FFF2-40B4-BE49-F238E27FC236}">
                <a16:creationId xmlns:a16="http://schemas.microsoft.com/office/drawing/2014/main" id="{DE6BC9F9-9AC8-445A-9274-1B6AD0602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699" y="1723142"/>
            <a:ext cx="49431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discharge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EEC56D-691F-4B5B-ADAA-96C9AA909C90}"/>
                  </a:ext>
                </a:extLst>
              </p:cNvPr>
              <p:cNvSpPr txBox="1"/>
              <p:nvPr/>
            </p:nvSpPr>
            <p:spPr>
              <a:xfrm>
                <a:off x="4518506" y="3170602"/>
                <a:ext cx="16911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EEC56D-691F-4B5B-ADAA-96C9AA90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506" y="3170602"/>
                <a:ext cx="1691168" cy="246221"/>
              </a:xfrm>
              <a:prstGeom prst="rect">
                <a:avLst/>
              </a:prstGeom>
              <a:blipFill>
                <a:blip r:embed="rId4"/>
                <a:stretch>
                  <a:fillRect l="-1799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Box 3">
            <a:extLst>
              <a:ext uri="{FF2B5EF4-FFF2-40B4-BE49-F238E27FC236}">
                <a16:creationId xmlns:a16="http://schemas.microsoft.com/office/drawing/2014/main" id="{C30106E3-DD4C-4B76-9AEA-51563EC80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662" y="2426337"/>
            <a:ext cx="46084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distance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axis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p:sp>
        <p:nvSpPr>
          <p:cNvPr id="33" name="Text Box 6">
            <a:extLst>
              <a:ext uri="{FF2B5EF4-FFF2-40B4-BE49-F238E27FC236}">
                <a16:creationId xmlns:a16="http://schemas.microsoft.com/office/drawing/2014/main" id="{1E285A30-4C1F-48AA-A4E9-92CF162A3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699" y="3610337"/>
            <a:ext cx="48737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discharge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6E78F0-8658-4F14-96AF-C5C93BEA0D9F}"/>
                  </a:ext>
                </a:extLst>
              </p:cNvPr>
              <p:cNvSpPr txBox="1"/>
              <p:nvPr/>
            </p:nvSpPr>
            <p:spPr>
              <a:xfrm>
                <a:off x="4552862" y="4080359"/>
                <a:ext cx="2863604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𝒅𝒉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6E78F0-8658-4F14-96AF-C5C93BEA0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62" y="4080359"/>
                <a:ext cx="2863604" cy="4677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 Box 8">
            <a:extLst>
              <a:ext uri="{FF2B5EF4-FFF2-40B4-BE49-F238E27FC236}">
                <a16:creationId xmlns:a16="http://schemas.microsoft.com/office/drawing/2014/main" id="{70594519-EC77-46DF-A429-6FC102382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699" y="4559753"/>
            <a:ext cx="46084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This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relationship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first-order differential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head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).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solved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separation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variables: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497F3A-BBAF-4860-A99B-CD5D0E9EBDA5}"/>
                  </a:ext>
                </a:extLst>
              </p:cNvPr>
              <p:cNvSpPr txBox="1"/>
              <p:nvPr/>
            </p:nvSpPr>
            <p:spPr>
              <a:xfrm>
                <a:off x="4622901" y="5693264"/>
                <a:ext cx="2779927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𝒅𝒉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497F3A-BBAF-4860-A99B-CD5D0E9EB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901" y="5693264"/>
                <a:ext cx="2779927" cy="4677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" descr="grundgroessen_leer">
            <a:extLst>
              <a:ext uri="{FF2B5EF4-FFF2-40B4-BE49-F238E27FC236}">
                <a16:creationId xmlns:a16="http://schemas.microsoft.com/office/drawing/2014/main" id="{3DCB1F39-7F32-4748-A9E3-B22387A3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2" y="2103214"/>
            <a:ext cx="360045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Box 5">
            <a:extLst>
              <a:ext uri="{FF2B5EF4-FFF2-40B4-BE49-F238E27FC236}">
                <a16:creationId xmlns:a16="http://schemas.microsoft.com/office/drawing/2014/main" id="{029C3E35-D969-434B-8D31-249DBB9C1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87" y="2003201"/>
            <a:ext cx="334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Q</a:t>
            </a:r>
          </a:p>
        </p:txBody>
      </p:sp>
      <p:sp>
        <p:nvSpPr>
          <p:cNvPr id="44" name="Text Box 6">
            <a:extLst>
              <a:ext uri="{FF2B5EF4-FFF2-40B4-BE49-F238E27FC236}">
                <a16:creationId xmlns:a16="http://schemas.microsoft.com/office/drawing/2014/main" id="{E0C7FC84-CB78-45BE-8291-D61BEFDDB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87" y="5466110"/>
            <a:ext cx="298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R</a:t>
            </a:r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28440564-33BA-47E2-AC37-77B3E007A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62" y="4027264"/>
            <a:ext cx="316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043BDA1A-AD95-4F3E-ACA6-ABAAD5324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141" y="4479701"/>
            <a:ext cx="296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grpSp>
        <p:nvGrpSpPr>
          <p:cNvPr id="47" name="Group 9">
            <a:extLst>
              <a:ext uri="{FF2B5EF4-FFF2-40B4-BE49-F238E27FC236}">
                <a16:creationId xmlns:a16="http://schemas.microsoft.com/office/drawing/2014/main" id="{C5B98542-05EC-4DA5-B258-9DEFE8EF9200}"/>
              </a:ext>
            </a:extLst>
          </p:cNvPr>
          <p:cNvGrpSpPr>
            <a:grpSpLocks/>
          </p:cNvGrpSpPr>
          <p:nvPr/>
        </p:nvGrpSpPr>
        <p:grpSpPr bwMode="auto">
          <a:xfrm>
            <a:off x="1824112" y="5352826"/>
            <a:ext cx="744538" cy="452438"/>
            <a:chOff x="1616" y="3342"/>
            <a:chExt cx="469" cy="285"/>
          </a:xfrm>
        </p:grpSpPr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039E918C-AD34-41F7-B170-371AC0CBE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3433"/>
              <a:ext cx="22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solidFill>
                    <a:srgbClr val="FF0000"/>
                  </a:solidFill>
                  <a:latin typeface="+mn-lt"/>
                </a:rPr>
                <a:t>r</a:t>
              </a:r>
              <a:r>
                <a:rPr lang="de-DE" altLang="de-DE" sz="1400" i="1" baseline="-25000">
                  <a:solidFill>
                    <a:srgbClr val="FF0000"/>
                  </a:solidFill>
                  <a:latin typeface="+mn-lt"/>
                </a:rPr>
                <a:t>w</a:t>
              </a:r>
            </a:p>
          </p:txBody>
        </p:sp>
        <p:sp>
          <p:nvSpPr>
            <p:cNvPr id="49" name="Line 11">
              <a:extLst>
                <a:ext uri="{FF2B5EF4-FFF2-40B4-BE49-F238E27FC236}">
                  <a16:creationId xmlns:a16="http://schemas.microsoft.com/office/drawing/2014/main" id="{B0349782-9BDD-43A8-AB19-96586EDAB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3342"/>
              <a:ext cx="272" cy="18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</p:grpSp>
      <p:grpSp>
        <p:nvGrpSpPr>
          <p:cNvPr id="50" name="Group 12">
            <a:extLst>
              <a:ext uri="{FF2B5EF4-FFF2-40B4-BE49-F238E27FC236}">
                <a16:creationId xmlns:a16="http://schemas.microsoft.com/office/drawing/2014/main" id="{9D991796-CA9E-47A3-A095-56ABD8EA7B32}"/>
              </a:ext>
            </a:extLst>
          </p:cNvPr>
          <p:cNvGrpSpPr>
            <a:grpSpLocks/>
          </p:cNvGrpSpPr>
          <p:nvPr/>
        </p:nvGrpSpPr>
        <p:grpSpPr bwMode="auto">
          <a:xfrm>
            <a:off x="1295475" y="3190651"/>
            <a:ext cx="276225" cy="900113"/>
            <a:chOff x="1283" y="2028"/>
            <a:chExt cx="174" cy="567"/>
          </a:xfrm>
        </p:grpSpPr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4B5B23A2-5F07-4930-95DB-85D4ACB03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4" y="2028"/>
              <a:ext cx="0" cy="56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52" name="Text Box 14">
              <a:extLst>
                <a:ext uri="{FF2B5EF4-FFF2-40B4-BE49-F238E27FC236}">
                  <a16:creationId xmlns:a16="http://schemas.microsoft.com/office/drawing/2014/main" id="{72EB5D8C-E448-437C-9136-3D4364B81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" y="2205"/>
              <a:ext cx="1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solidFill>
                    <a:srgbClr val="FF0000"/>
                  </a:solidFill>
                  <a:latin typeface="+mn-lt"/>
                </a:rPr>
                <a:t>s</a:t>
              </a:r>
            </a:p>
          </p:txBody>
        </p:sp>
      </p:grpSp>
      <p:sp>
        <p:nvSpPr>
          <p:cNvPr id="53" name="Text Box 15">
            <a:extLst>
              <a:ext uri="{FF2B5EF4-FFF2-40B4-BE49-F238E27FC236}">
                <a16:creationId xmlns:a16="http://schemas.microsoft.com/office/drawing/2014/main" id="{81D3B42D-F638-4DBB-AC97-29183FCF8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87" y="4192364"/>
            <a:ext cx="301686" cy="30777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>
                <a:solidFill>
                  <a:schemeClr val="bg1"/>
                </a:solidFill>
                <a:latin typeface="+mn-lt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851329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7" grpId="0"/>
      <p:bldP spid="29" grpId="0"/>
      <p:bldP spid="32" grpId="0"/>
      <p:bldP spid="33" grpId="0"/>
      <p:bldP spid="36" grpId="0"/>
      <p:bldP spid="37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253151"/>
            <a:ext cx="7128792" cy="3343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>
                <a:solidFill>
                  <a:srgbClr val="0B2A51"/>
                </a:solidFill>
              </a:rPr>
              <a:t>Flow </a:t>
            </a:r>
            <a:r>
              <a:rPr lang="de-DE" altLang="de-DE" sz="1800" dirty="0" err="1">
                <a:solidFill>
                  <a:srgbClr val="0B2A51"/>
                </a:solidFill>
              </a:rPr>
              <a:t>Towards</a:t>
            </a:r>
            <a:r>
              <a:rPr lang="de-DE" altLang="de-DE" sz="1800" dirty="0">
                <a:solidFill>
                  <a:srgbClr val="0B2A51"/>
                </a:solidFill>
              </a:rPr>
              <a:t> a Well in an </a:t>
            </a:r>
            <a:r>
              <a:rPr lang="de-DE" altLang="de-DE" sz="1800" dirty="0" err="1">
                <a:solidFill>
                  <a:srgbClr val="0B2A51"/>
                </a:solidFill>
              </a:rPr>
              <a:t>Unconfined</a:t>
            </a:r>
            <a:r>
              <a:rPr lang="de-DE" altLang="de-DE" sz="1800" dirty="0">
                <a:solidFill>
                  <a:srgbClr val="0B2A51"/>
                </a:solidFill>
              </a:rPr>
              <a:t> Aquifer II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pic>
        <p:nvPicPr>
          <p:cNvPr id="39" name="Picture 3" descr="grundgroessen_leer">
            <a:extLst>
              <a:ext uri="{FF2B5EF4-FFF2-40B4-BE49-F238E27FC236}">
                <a16:creationId xmlns:a16="http://schemas.microsoft.com/office/drawing/2014/main" id="{3DCB1F39-7F32-4748-A9E3-B22387A3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2" y="2103214"/>
            <a:ext cx="360045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Box 5">
            <a:extLst>
              <a:ext uri="{FF2B5EF4-FFF2-40B4-BE49-F238E27FC236}">
                <a16:creationId xmlns:a16="http://schemas.microsoft.com/office/drawing/2014/main" id="{029C3E35-D969-434B-8D31-249DBB9C1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87" y="2003201"/>
            <a:ext cx="334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Q</a:t>
            </a:r>
          </a:p>
        </p:txBody>
      </p:sp>
      <p:sp>
        <p:nvSpPr>
          <p:cNvPr id="44" name="Text Box 6">
            <a:extLst>
              <a:ext uri="{FF2B5EF4-FFF2-40B4-BE49-F238E27FC236}">
                <a16:creationId xmlns:a16="http://schemas.microsoft.com/office/drawing/2014/main" id="{E0C7FC84-CB78-45BE-8291-D61BEFDDB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87" y="5466110"/>
            <a:ext cx="298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R</a:t>
            </a:r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28440564-33BA-47E2-AC37-77B3E007A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62" y="4027264"/>
            <a:ext cx="316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043BDA1A-AD95-4F3E-ACA6-ABAAD5324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141" y="4479701"/>
            <a:ext cx="296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grpSp>
        <p:nvGrpSpPr>
          <p:cNvPr id="47" name="Group 9">
            <a:extLst>
              <a:ext uri="{FF2B5EF4-FFF2-40B4-BE49-F238E27FC236}">
                <a16:creationId xmlns:a16="http://schemas.microsoft.com/office/drawing/2014/main" id="{C5B98542-05EC-4DA5-B258-9DEFE8EF9200}"/>
              </a:ext>
            </a:extLst>
          </p:cNvPr>
          <p:cNvGrpSpPr>
            <a:grpSpLocks/>
          </p:cNvGrpSpPr>
          <p:nvPr/>
        </p:nvGrpSpPr>
        <p:grpSpPr bwMode="auto">
          <a:xfrm>
            <a:off x="1824112" y="5352826"/>
            <a:ext cx="744538" cy="452438"/>
            <a:chOff x="1616" y="3342"/>
            <a:chExt cx="469" cy="285"/>
          </a:xfrm>
        </p:grpSpPr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039E918C-AD34-41F7-B170-371AC0CBE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3433"/>
              <a:ext cx="22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solidFill>
                    <a:srgbClr val="FF0000"/>
                  </a:solidFill>
                  <a:latin typeface="+mn-lt"/>
                </a:rPr>
                <a:t>r</a:t>
              </a:r>
              <a:r>
                <a:rPr lang="de-DE" altLang="de-DE" sz="1400" i="1" baseline="-25000">
                  <a:solidFill>
                    <a:srgbClr val="FF0000"/>
                  </a:solidFill>
                  <a:latin typeface="+mn-lt"/>
                </a:rPr>
                <a:t>w</a:t>
              </a:r>
            </a:p>
          </p:txBody>
        </p:sp>
        <p:sp>
          <p:nvSpPr>
            <p:cNvPr id="49" name="Line 11">
              <a:extLst>
                <a:ext uri="{FF2B5EF4-FFF2-40B4-BE49-F238E27FC236}">
                  <a16:creationId xmlns:a16="http://schemas.microsoft.com/office/drawing/2014/main" id="{B0349782-9BDD-43A8-AB19-96586EDAB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3342"/>
              <a:ext cx="272" cy="18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</p:grpSp>
      <p:grpSp>
        <p:nvGrpSpPr>
          <p:cNvPr id="50" name="Group 12">
            <a:extLst>
              <a:ext uri="{FF2B5EF4-FFF2-40B4-BE49-F238E27FC236}">
                <a16:creationId xmlns:a16="http://schemas.microsoft.com/office/drawing/2014/main" id="{9D991796-CA9E-47A3-A095-56ABD8EA7B32}"/>
              </a:ext>
            </a:extLst>
          </p:cNvPr>
          <p:cNvGrpSpPr>
            <a:grpSpLocks/>
          </p:cNvGrpSpPr>
          <p:nvPr/>
        </p:nvGrpSpPr>
        <p:grpSpPr bwMode="auto">
          <a:xfrm>
            <a:off x="1295475" y="3190651"/>
            <a:ext cx="276225" cy="900113"/>
            <a:chOff x="1283" y="2028"/>
            <a:chExt cx="174" cy="567"/>
          </a:xfrm>
        </p:grpSpPr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4B5B23A2-5F07-4930-95DB-85D4ACB03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4" y="2028"/>
              <a:ext cx="0" cy="56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52" name="Text Box 14">
              <a:extLst>
                <a:ext uri="{FF2B5EF4-FFF2-40B4-BE49-F238E27FC236}">
                  <a16:creationId xmlns:a16="http://schemas.microsoft.com/office/drawing/2014/main" id="{72EB5D8C-E448-437C-9136-3D4364B81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" y="2205"/>
              <a:ext cx="1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solidFill>
                    <a:srgbClr val="FF0000"/>
                  </a:solidFill>
                  <a:latin typeface="+mn-lt"/>
                </a:rPr>
                <a:t>s</a:t>
              </a:r>
            </a:p>
          </p:txBody>
        </p:sp>
      </p:grpSp>
      <p:sp>
        <p:nvSpPr>
          <p:cNvPr id="53" name="Text Box 15">
            <a:extLst>
              <a:ext uri="{FF2B5EF4-FFF2-40B4-BE49-F238E27FC236}">
                <a16:creationId xmlns:a16="http://schemas.microsoft.com/office/drawing/2014/main" id="{81D3B42D-F638-4DBB-AC97-29183FCF8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87" y="4192364"/>
            <a:ext cx="301686" cy="30777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>
                <a:solidFill>
                  <a:schemeClr val="bg1"/>
                </a:solidFill>
                <a:latin typeface="+mn-lt"/>
              </a:rPr>
              <a:t>K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BDE90D49-B26D-4C08-BEA1-583E456FC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00" y="1842879"/>
            <a:ext cx="3841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after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separation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variables:</a:t>
            </a: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0E3101B6-F27B-4B1F-8649-C76CF4F0F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00" y="2886879"/>
            <a:ext cx="4481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integration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right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-hand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side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left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-hand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side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):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DE424A76-DCE4-4799-915E-71A4D92BF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00" y="4387210"/>
            <a:ext cx="4248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indefinite integral:</a:t>
            </a:r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id="{C32DC9F3-40F9-46BC-864F-ABDCF689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00" y="5466710"/>
            <a:ext cx="4248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 limits of integration: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C60478-13B7-4D0A-A069-FC20A96D5C48}"/>
                  </a:ext>
                </a:extLst>
              </p:cNvPr>
              <p:cNvSpPr txBox="1"/>
              <p:nvPr/>
            </p:nvSpPr>
            <p:spPr>
              <a:xfrm>
                <a:off x="4886911" y="2220853"/>
                <a:ext cx="2779927" cy="46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𝒅𝒉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C60478-13B7-4D0A-A069-FC20A96D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911" y="2220853"/>
                <a:ext cx="2779927" cy="467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8DDF07-9D9C-4D7F-9F75-E34D82782230}"/>
                  </a:ext>
                </a:extLst>
              </p:cNvPr>
              <p:cNvSpPr txBox="1"/>
              <p:nvPr/>
            </p:nvSpPr>
            <p:spPr>
              <a:xfrm>
                <a:off x="5039311" y="3681323"/>
                <a:ext cx="3314497" cy="5886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𝒅𝒉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sub>
                        <m:sup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𝒅𝒓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8DDF07-9D9C-4D7F-9F75-E34D82782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311" y="3681323"/>
                <a:ext cx="3314497" cy="588623"/>
              </a:xfrm>
              <a:prstGeom prst="rect">
                <a:avLst/>
              </a:prstGeom>
              <a:blipFill>
                <a:blip r:embed="rId5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F40A5B-EDA8-41A9-AB18-2F090F520A7B}"/>
                  </a:ext>
                </a:extLst>
              </p:cNvPr>
              <p:cNvSpPr txBox="1"/>
              <p:nvPr/>
            </p:nvSpPr>
            <p:spPr>
              <a:xfrm>
                <a:off x="5133086" y="4779578"/>
                <a:ext cx="3211840" cy="634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sSubSup>
                        <m:sSubSup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600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1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1600" b="1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b="1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sub>
                        <m:sup>
                          <m:r>
                            <a:rPr lang="en-US" sz="1600" b="1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4F40A5B-EDA8-41A9-AB18-2F090F52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086" y="4779578"/>
                <a:ext cx="3211840" cy="634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FAB2DA-2A9E-4C30-9D39-B9272A3F9AF4}"/>
                  </a:ext>
                </a:extLst>
              </p:cNvPr>
              <p:cNvSpPr txBox="1"/>
              <p:nvPr/>
            </p:nvSpPr>
            <p:spPr>
              <a:xfrm>
                <a:off x="4992411" y="5848784"/>
                <a:ext cx="4087657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FAB2DA-2A9E-4C30-9D39-B9272A3F9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11" y="5848784"/>
                <a:ext cx="4087657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180411-9544-48FD-882A-5FC86487F0BB}"/>
              </a:ext>
            </a:extLst>
          </p:cNvPr>
          <p:cNvCxnSpPr/>
          <p:nvPr/>
        </p:nvCxnSpPr>
        <p:spPr bwMode="auto">
          <a:xfrm>
            <a:off x="4992411" y="5805264"/>
            <a:ext cx="227661" cy="64807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648086-5105-447B-8A63-18CBC8966A92}"/>
              </a:ext>
            </a:extLst>
          </p:cNvPr>
          <p:cNvCxnSpPr/>
          <p:nvPr/>
        </p:nvCxnSpPr>
        <p:spPr bwMode="auto">
          <a:xfrm>
            <a:off x="6596756" y="6129300"/>
            <a:ext cx="142250" cy="32403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85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31" grpId="0"/>
      <p:bldP spid="3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253151"/>
            <a:ext cx="7128792" cy="3343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de-DE" altLang="de-DE" sz="1800" dirty="0">
                <a:solidFill>
                  <a:srgbClr val="0B2A51"/>
                </a:solidFill>
              </a:rPr>
              <a:t>Flow </a:t>
            </a:r>
            <a:r>
              <a:rPr lang="de-DE" altLang="de-DE" sz="1800" dirty="0" err="1">
                <a:solidFill>
                  <a:srgbClr val="0B2A51"/>
                </a:solidFill>
              </a:rPr>
              <a:t>Towards</a:t>
            </a:r>
            <a:r>
              <a:rPr lang="de-DE" altLang="de-DE" sz="1800" dirty="0">
                <a:solidFill>
                  <a:srgbClr val="0B2A51"/>
                </a:solidFill>
              </a:rPr>
              <a:t> a Well in an </a:t>
            </a:r>
            <a:r>
              <a:rPr lang="de-DE" altLang="de-DE" sz="1800" dirty="0" err="1">
                <a:solidFill>
                  <a:srgbClr val="0B2A51"/>
                </a:solidFill>
              </a:rPr>
              <a:t>Unconfined</a:t>
            </a:r>
            <a:r>
              <a:rPr lang="de-DE" altLang="de-DE" sz="1800" dirty="0">
                <a:solidFill>
                  <a:srgbClr val="0B2A51"/>
                </a:solidFill>
              </a:rPr>
              <a:t> Aquifer III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pic>
        <p:nvPicPr>
          <p:cNvPr id="39" name="Picture 3" descr="grundgroessen_leer">
            <a:extLst>
              <a:ext uri="{FF2B5EF4-FFF2-40B4-BE49-F238E27FC236}">
                <a16:creationId xmlns:a16="http://schemas.microsoft.com/office/drawing/2014/main" id="{3DCB1F39-7F32-4748-A9E3-B22387A3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2" y="2103214"/>
            <a:ext cx="360045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Box 5">
            <a:extLst>
              <a:ext uri="{FF2B5EF4-FFF2-40B4-BE49-F238E27FC236}">
                <a16:creationId xmlns:a16="http://schemas.microsoft.com/office/drawing/2014/main" id="{029C3E35-D969-434B-8D31-249DBB9C1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87" y="2003201"/>
            <a:ext cx="334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Q</a:t>
            </a:r>
          </a:p>
        </p:txBody>
      </p:sp>
      <p:sp>
        <p:nvSpPr>
          <p:cNvPr id="44" name="Text Box 6">
            <a:extLst>
              <a:ext uri="{FF2B5EF4-FFF2-40B4-BE49-F238E27FC236}">
                <a16:creationId xmlns:a16="http://schemas.microsoft.com/office/drawing/2014/main" id="{E0C7FC84-CB78-45BE-8291-D61BEFDDB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87" y="5466110"/>
            <a:ext cx="298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R</a:t>
            </a:r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28440564-33BA-47E2-AC37-77B3E007A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62" y="4027264"/>
            <a:ext cx="316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043BDA1A-AD95-4F3E-ACA6-ABAAD5324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141" y="4479701"/>
            <a:ext cx="296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>
                <a:solidFill>
                  <a:srgbClr val="FF0000"/>
                </a:solidFill>
                <a:latin typeface="+mn-lt"/>
              </a:rPr>
              <a:t>h</a:t>
            </a:r>
          </a:p>
        </p:txBody>
      </p:sp>
      <p:grpSp>
        <p:nvGrpSpPr>
          <p:cNvPr id="47" name="Group 9">
            <a:extLst>
              <a:ext uri="{FF2B5EF4-FFF2-40B4-BE49-F238E27FC236}">
                <a16:creationId xmlns:a16="http://schemas.microsoft.com/office/drawing/2014/main" id="{C5B98542-05EC-4DA5-B258-9DEFE8EF9200}"/>
              </a:ext>
            </a:extLst>
          </p:cNvPr>
          <p:cNvGrpSpPr>
            <a:grpSpLocks/>
          </p:cNvGrpSpPr>
          <p:nvPr/>
        </p:nvGrpSpPr>
        <p:grpSpPr bwMode="auto">
          <a:xfrm>
            <a:off x="1824112" y="5352826"/>
            <a:ext cx="744538" cy="452438"/>
            <a:chOff x="1616" y="3342"/>
            <a:chExt cx="469" cy="285"/>
          </a:xfrm>
        </p:grpSpPr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039E918C-AD34-41F7-B170-371AC0CBE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3433"/>
              <a:ext cx="22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solidFill>
                    <a:srgbClr val="FF0000"/>
                  </a:solidFill>
                  <a:latin typeface="+mn-lt"/>
                </a:rPr>
                <a:t>r</a:t>
              </a:r>
              <a:r>
                <a:rPr lang="de-DE" altLang="de-DE" sz="1400" i="1" baseline="-25000">
                  <a:solidFill>
                    <a:srgbClr val="FF0000"/>
                  </a:solidFill>
                  <a:latin typeface="+mn-lt"/>
                </a:rPr>
                <a:t>w</a:t>
              </a:r>
            </a:p>
          </p:txBody>
        </p:sp>
        <p:sp>
          <p:nvSpPr>
            <p:cNvPr id="49" name="Line 11">
              <a:extLst>
                <a:ext uri="{FF2B5EF4-FFF2-40B4-BE49-F238E27FC236}">
                  <a16:creationId xmlns:a16="http://schemas.microsoft.com/office/drawing/2014/main" id="{B0349782-9BDD-43A8-AB19-96586EDAB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3342"/>
              <a:ext cx="272" cy="18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</p:grpSp>
      <p:grpSp>
        <p:nvGrpSpPr>
          <p:cNvPr id="50" name="Group 12">
            <a:extLst>
              <a:ext uri="{FF2B5EF4-FFF2-40B4-BE49-F238E27FC236}">
                <a16:creationId xmlns:a16="http://schemas.microsoft.com/office/drawing/2014/main" id="{9D991796-CA9E-47A3-A095-56ABD8EA7B32}"/>
              </a:ext>
            </a:extLst>
          </p:cNvPr>
          <p:cNvGrpSpPr>
            <a:grpSpLocks/>
          </p:cNvGrpSpPr>
          <p:nvPr/>
        </p:nvGrpSpPr>
        <p:grpSpPr bwMode="auto">
          <a:xfrm>
            <a:off x="1295475" y="3190651"/>
            <a:ext cx="276225" cy="900113"/>
            <a:chOff x="1283" y="2028"/>
            <a:chExt cx="174" cy="567"/>
          </a:xfrm>
        </p:grpSpPr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4B5B23A2-5F07-4930-95DB-85D4ACB03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4" y="2028"/>
              <a:ext cx="0" cy="56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>
                <a:latin typeface="+mn-lt"/>
              </a:endParaRPr>
            </a:p>
          </p:txBody>
        </p:sp>
        <p:sp>
          <p:nvSpPr>
            <p:cNvPr id="52" name="Text Box 14">
              <a:extLst>
                <a:ext uri="{FF2B5EF4-FFF2-40B4-BE49-F238E27FC236}">
                  <a16:creationId xmlns:a16="http://schemas.microsoft.com/office/drawing/2014/main" id="{72EB5D8C-E448-437C-9136-3D4364B81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3" y="2205"/>
              <a:ext cx="1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i="1">
                  <a:solidFill>
                    <a:srgbClr val="FF0000"/>
                  </a:solidFill>
                  <a:latin typeface="+mn-lt"/>
                </a:rPr>
                <a:t>s</a:t>
              </a:r>
            </a:p>
          </p:txBody>
        </p:sp>
      </p:grpSp>
      <p:sp>
        <p:nvSpPr>
          <p:cNvPr id="53" name="Text Box 15">
            <a:extLst>
              <a:ext uri="{FF2B5EF4-FFF2-40B4-BE49-F238E27FC236}">
                <a16:creationId xmlns:a16="http://schemas.microsoft.com/office/drawing/2014/main" id="{81D3B42D-F638-4DBB-AC97-29183FCF8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87" y="4192364"/>
            <a:ext cx="301686" cy="30777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>
                <a:solidFill>
                  <a:schemeClr val="bg1"/>
                </a:solidFill>
                <a:latin typeface="+mn-lt"/>
              </a:rPr>
              <a:t>K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BDE90D49-B26D-4C08-BEA1-583E456FC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00" y="1700808"/>
            <a:ext cx="41764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after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inserting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limits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of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integrations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0E3101B6-F27B-4B1F-8649-C76CF4F0F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00" y="2420888"/>
            <a:ext cx="4481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Solving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B37E47F-A764-484D-9E79-169ACB22A173}"/>
                  </a:ext>
                </a:extLst>
              </p:cNvPr>
              <p:cNvSpPr txBox="1"/>
              <p:nvPr/>
            </p:nvSpPr>
            <p:spPr>
              <a:xfrm>
                <a:off x="4788024" y="1988840"/>
                <a:ext cx="3205878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B37E47F-A764-484D-9E79-169ACB22A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988840"/>
                <a:ext cx="3205878" cy="462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D8E308-44BA-4B4B-AC07-ACBC8D743412}"/>
                  </a:ext>
                </a:extLst>
              </p:cNvPr>
              <p:cNvSpPr txBox="1"/>
              <p:nvPr/>
            </p:nvSpPr>
            <p:spPr>
              <a:xfrm>
                <a:off x="4729906" y="2849313"/>
                <a:ext cx="2332433" cy="541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D8E308-44BA-4B4B-AC07-ACBC8D743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06" y="2849313"/>
                <a:ext cx="2332433" cy="541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Box 32">
            <a:extLst>
              <a:ext uri="{FF2B5EF4-FFF2-40B4-BE49-F238E27FC236}">
                <a16:creationId xmlns:a16="http://schemas.microsoft.com/office/drawing/2014/main" id="{54FC6602-C80D-4F9F-892E-DACF33D71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414" y="3463072"/>
            <a:ext cx="4904670" cy="136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negative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right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-hand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side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indicates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that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anti-parallel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di-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coordinate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axis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Frequently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rate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in-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stead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negative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omitted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CE30422-4126-4814-B18C-BB15A0D88295}"/>
                  </a:ext>
                </a:extLst>
              </p:cNvPr>
              <p:cNvSpPr txBox="1"/>
              <p:nvPr/>
            </p:nvSpPr>
            <p:spPr>
              <a:xfrm>
                <a:off x="4211960" y="4869160"/>
                <a:ext cx="4135235" cy="544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CE30422-4126-4814-B18C-BB15A0D88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869160"/>
                <a:ext cx="4135235" cy="5440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33">
            <a:extLst>
              <a:ext uri="{FF2B5EF4-FFF2-40B4-BE49-F238E27FC236}">
                <a16:creationId xmlns:a16="http://schemas.microsoft.com/office/drawing/2014/main" id="{62420ECD-0C58-4EA7-B70B-04C468BAB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414" y="5407810"/>
            <a:ext cx="46296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decadic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logarithm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34C675-104A-4ED9-80A1-3D4B58D5F270}"/>
                  </a:ext>
                </a:extLst>
              </p:cNvPr>
              <p:cNvSpPr txBox="1"/>
              <p:nvPr/>
            </p:nvSpPr>
            <p:spPr>
              <a:xfrm>
                <a:off x="4270868" y="5824157"/>
                <a:ext cx="4346703" cy="544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⋅</m:t>
                          </m:r>
                          <m:r>
                            <m:rPr>
                              <m:nor/>
                            </m:rPr>
                            <a:rPr lang="en-US" sz="16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sz="16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sz="16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sz="16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sz="16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m:rPr>
                              <m:nor/>
                            </m:rP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34C675-104A-4ED9-80A1-3D4B58D5F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868" y="5824157"/>
                <a:ext cx="4346703" cy="5440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301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  <p:bldP spid="29" grpId="0"/>
      <p:bldP spid="32" grpId="0"/>
      <p:bldP spid="33" grpId="0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0140D71-AE31-4E39-9870-D1237488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204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822C13CB-DB4D-465B-A6F6-B77747AB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10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799948" y="1312346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altLang="de-DE" sz="1800" dirty="0">
                <a:solidFill>
                  <a:srgbClr val="0B2A51"/>
                </a:solidFill>
              </a:rPr>
              <a:t>Radius of Influence</a:t>
            </a:r>
          </a:p>
          <a:p>
            <a:pPr marL="0" indent="0" eaLnBrk="1" hangingPunct="1">
              <a:lnSpc>
                <a:spcPct val="90000"/>
              </a:lnSpc>
            </a:pPr>
            <a:endParaRPr lang="en-GB" altLang="de-DE" sz="1800" dirty="0">
              <a:solidFill>
                <a:srgbClr val="002060"/>
              </a:solidFill>
            </a:endParaRPr>
          </a:p>
        </p:txBody>
      </p:sp>
      <p:graphicFrame>
        <p:nvGraphicFramePr>
          <p:cNvPr id="7" name="Group 101">
            <a:extLst>
              <a:ext uri="{FF2B5EF4-FFF2-40B4-BE49-F238E27FC236}">
                <a16:creationId xmlns:a16="http://schemas.microsoft.com/office/drawing/2014/main" id="{F4A55C29-4D41-4859-936F-2A28A5616A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726755"/>
              </p:ext>
            </p:extLst>
          </p:nvPr>
        </p:nvGraphicFramePr>
        <p:xfrm>
          <a:off x="899592" y="1772816"/>
          <a:ext cx="7486650" cy="2720658"/>
        </p:xfrm>
        <a:graphic>
          <a:graphicData uri="http://schemas.openxmlformats.org/drawingml/2006/table">
            <a:tbl>
              <a:tblPr/>
              <a:tblGrid>
                <a:gridCol w="371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4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5730875" algn="r"/>
                        </a:tabLst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Lembke (1886, 1887)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5730875" algn="r"/>
                        </a:tabLst>
                      </a:pPr>
                      <a:r>
                        <a:rPr kumimoji="0" lang="de-DE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R</a:t>
                      </a: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= </a:t>
                      </a:r>
                      <a:r>
                        <a:rPr kumimoji="0" lang="de-DE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H</a:t>
                      </a: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(</a:t>
                      </a:r>
                      <a:r>
                        <a:rPr kumimoji="0" lang="de-DE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K</a:t>
                      </a: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/ 2 </a:t>
                      </a:r>
                      <a:r>
                        <a:rPr kumimoji="0" lang="de-DE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N</a:t>
                      </a: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)</a:t>
                      </a:r>
                      <a:r>
                        <a:rPr kumimoji="0" lang="de-DE" sz="1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1/2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5730875" algn="r"/>
                        </a:tabLst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Weber (Schultze, 1924)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5730875" algn="r"/>
                        </a:tabLst>
                      </a:pPr>
                      <a:r>
                        <a:rPr kumimoji="0" lang="de-DE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R</a:t>
                      </a: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= 2.45 (</a:t>
                      </a:r>
                      <a:r>
                        <a:rPr kumimoji="0" lang="de-DE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H K t</a:t>
                      </a: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/ </a:t>
                      </a:r>
                      <a:r>
                        <a:rPr kumimoji="0" lang="de-DE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S</a:t>
                      </a:r>
                      <a:r>
                        <a:rPr kumimoji="0" lang="de-D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)</a:t>
                      </a:r>
                      <a:r>
                        <a:rPr kumimoji="0" lang="de-DE" sz="1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1/2</a:t>
                      </a:r>
                      <a:endParaRPr kumimoji="0" lang="de-DE" sz="14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89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5730875" algn="r"/>
                        </a:tabLst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Kusakin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Aravin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and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Numerov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, 1953)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0" algn="r"/>
                          <a:tab pos="5730875" algn="r"/>
                        </a:tabLst>
                      </a:pPr>
                      <a:r>
                        <a:rPr kumimoji="0" lang="fr-FR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R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= 1.9 (</a:t>
                      </a:r>
                      <a:r>
                        <a:rPr kumimoji="0" lang="fr-FR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H K t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/ </a:t>
                      </a:r>
                      <a:r>
                        <a:rPr kumimoji="0" lang="fr-FR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S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)</a:t>
                      </a:r>
                      <a:r>
                        <a:rPr kumimoji="0" lang="fr-FR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1/2</a:t>
                      </a:r>
                      <a:endParaRPr kumimoji="0" lang="fr-F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5730875" algn="r"/>
                        </a:tabLst>
                      </a:pPr>
                      <a:r>
                        <a:rPr kumimoji="0" lang="fr-F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Siechardt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(</a:t>
                      </a:r>
                      <a:r>
                        <a:rPr kumimoji="0" lang="fr-F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Certousov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, 1962)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5730875" algn="r"/>
                        </a:tabLst>
                      </a:pPr>
                      <a:r>
                        <a:rPr kumimoji="0" lang="fr-FR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R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= 3000 </a:t>
                      </a:r>
                      <a:r>
                        <a:rPr kumimoji="0" lang="fr-FR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s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</a:t>
                      </a:r>
                      <a:r>
                        <a:rPr kumimoji="0" lang="fr-FR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K</a:t>
                      </a:r>
                      <a:r>
                        <a:rPr kumimoji="0" lang="fr-FR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1/2</a:t>
                      </a:r>
                      <a:endParaRPr kumimoji="0" lang="fr-F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5730875" algn="r"/>
                        </a:tabLst>
                      </a:pPr>
                      <a:r>
                        <a:rPr kumimoji="0" 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Kusakin (Certousov, 1949)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5730875" algn="r"/>
                        </a:tabLst>
                      </a:pPr>
                      <a:r>
                        <a:rPr kumimoji="0" lang="fr-FR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R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= 575 </a:t>
                      </a:r>
                      <a:r>
                        <a:rPr kumimoji="0" lang="fr-FR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s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(</a:t>
                      </a:r>
                      <a:r>
                        <a:rPr kumimoji="0" lang="fr-FR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H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</a:t>
                      </a:r>
                      <a:r>
                        <a:rPr kumimoji="0" lang="fr-FR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K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)</a:t>
                      </a:r>
                      <a:r>
                        <a:rPr kumimoji="0" lang="fr-FR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1/2</a:t>
                      </a:r>
                      <a:endParaRPr kumimoji="0" lang="fr-F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28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r"/>
                          <a:tab pos="5730875" algn="r"/>
                        </a:tabLst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s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= drawdown in pumping well,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= pumping time,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N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= groundwater recharge,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r"/>
                          <a:tab pos="5730875" algn="r"/>
                        </a:tabLst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S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= storage coefficient,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K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= hydraulic conductivity,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= water level at rest (unconfined aquifer).</a:t>
                      </a:r>
                      <a:endParaRPr kumimoji="0" lang="de-DE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Noto Sans" panose="020B0502040504020204" pitchFamily="34"/>
                        <a:ea typeface="Noto Sans" panose="020B0502040504020204" pitchFamily="34"/>
                        <a:cs typeface="Noto Sans" panose="020B0502040504020204" pitchFamily="34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r"/>
                          <a:tab pos="5730875" algn="r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In confined aquifers,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 has to be replaced by the aquifer thickness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m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.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3">
            <a:extLst>
              <a:ext uri="{FF2B5EF4-FFF2-40B4-BE49-F238E27FC236}">
                <a16:creationId xmlns:a16="http://schemas.microsoft.com/office/drawing/2014/main" id="{03BB33AC-29BB-4D70-8F79-E620A1CFE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73" y="4615164"/>
            <a:ext cx="8316488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several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(semi-)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empirical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estimate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radius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influence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(The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above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table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incomplete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Practitioners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appear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Siechardt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Kusakin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expressed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m/s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all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other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quantities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m!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depends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drawdown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–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Try-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-error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iterative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strategies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determine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810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D972279-4641-4759-A675-00853573C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160000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Aquifer</a:t>
            </a:r>
            <a:r>
              <a:rPr lang="de-DE" altLang="de-DE" sz="2400" dirty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Characterisation</a:t>
            </a:r>
            <a:r>
              <a:rPr lang="de-DE" altLang="de-DE" sz="2400" dirty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by</a:t>
            </a:r>
            <a:r>
              <a:rPr lang="de-DE" altLang="de-DE" sz="2400" dirty="0">
                <a:solidFill>
                  <a:srgbClr val="0B2A51"/>
                </a:solidFill>
                <a:latin typeface="+mj-lt"/>
              </a:rPr>
              <a:t> </a:t>
            </a: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Pumping</a:t>
            </a:r>
            <a:r>
              <a:rPr lang="de-DE" altLang="de-DE" sz="2400" dirty="0">
                <a:solidFill>
                  <a:srgbClr val="0B2A51"/>
                </a:solidFill>
                <a:latin typeface="+mj-lt"/>
              </a:rPr>
              <a:t> Tests</a:t>
            </a:r>
          </a:p>
        </p:txBody>
      </p:sp>
    </p:spTree>
    <p:extLst>
      <p:ext uri="{BB962C8B-B14F-4D97-AF65-F5344CB8AC3E}">
        <p14:creationId xmlns:p14="http://schemas.microsoft.com/office/powerpoint/2010/main" val="337115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1">
            <a:extLst>
              <a:ext uri="{FF2B5EF4-FFF2-40B4-BE49-F238E27FC236}">
                <a16:creationId xmlns:a16="http://schemas.microsoft.com/office/drawing/2014/main" id="{822C13CB-DB4D-465B-A6F6-B77747AB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10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196752"/>
            <a:ext cx="7732492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en-GB" altLang="de-DE" sz="1800" dirty="0">
                <a:solidFill>
                  <a:srgbClr val="0B2A51"/>
                </a:solidFill>
              </a:rPr>
              <a:t>Some General Remarks on Pumping Tests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75556FA3-5B11-4B6F-B4FA-23B025B3C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1723449"/>
            <a:ext cx="5181144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estimate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properties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conductivity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transmissivity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storativity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an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evolving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depression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decrease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head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increase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drawdown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time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recorded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observation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(and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sometimes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also in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itself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variety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different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schemes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exist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evaluate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appropriate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method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selected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according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specific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setting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confined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unconfined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layered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system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horizontal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inclined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bottom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etc.).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known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approach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derive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was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developed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Theis.</a:t>
            </a:r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099C4022-D312-4FA2-8A68-F943FD4A9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752915"/>
              </p:ext>
            </p:extLst>
          </p:nvPr>
        </p:nvGraphicFramePr>
        <p:xfrm>
          <a:off x="290998" y="1586611"/>
          <a:ext cx="363293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CorelPhotoPaint.Image.11" r:id="rId4" imgW="4114286" imgH="4402845" progId="CorelPhotoPaint.Image.11">
                  <p:embed/>
                </p:oleObj>
              </mc:Choice>
              <mc:Fallback>
                <p:oleObj name="CorelPhotoPaint.Image.11" r:id="rId4" imgW="4114286" imgH="4402845" progId="CorelPhotoPaint.Image.11">
                  <p:embed/>
                  <p:pic>
                    <p:nvPicPr>
                      <p:cNvPr id="6553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98" y="1586611"/>
                        <a:ext cx="3632930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115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31285C-5C88-468E-9163-53EE46796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160000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 dirty="0" err="1">
                <a:solidFill>
                  <a:srgbClr val="0B2A51"/>
                </a:solidFill>
                <a:latin typeface="+mj-lt"/>
              </a:rPr>
              <a:t>Transmissivity</a:t>
            </a:r>
            <a:endParaRPr lang="de-DE" altLang="de-DE" sz="2400" dirty="0">
              <a:solidFill>
                <a:srgbClr val="0B2A5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1">
            <a:extLst>
              <a:ext uri="{FF2B5EF4-FFF2-40B4-BE49-F238E27FC236}">
                <a16:creationId xmlns:a16="http://schemas.microsoft.com/office/drawing/2014/main" id="{822C13CB-DB4D-465B-A6F6-B77747AB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3109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268760"/>
            <a:ext cx="7732492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en-GB" altLang="de-DE" sz="1800" dirty="0">
                <a:solidFill>
                  <a:srgbClr val="0B2A51"/>
                </a:solidFill>
              </a:rPr>
              <a:t>Applicability of the </a:t>
            </a:r>
            <a:r>
              <a:rPr lang="en-GB" altLang="de-DE" sz="1800" dirty="0" err="1">
                <a:solidFill>
                  <a:srgbClr val="0B2A51"/>
                </a:solidFill>
              </a:rPr>
              <a:t>Theis</a:t>
            </a:r>
            <a:r>
              <a:rPr lang="en-GB" altLang="de-DE" sz="1800" dirty="0">
                <a:solidFill>
                  <a:srgbClr val="0B2A51"/>
                </a:solidFill>
              </a:rPr>
              <a:t> Method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748804D-1532-44CF-9D82-9A117F117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692091"/>
            <a:ext cx="676875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evaluated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according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Theis (1935)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if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following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assumptions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approximately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justified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confined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homogeneous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isotropic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thickness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uniform.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bottom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horizontal.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penetrating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radius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very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small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compared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radius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influence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rate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constant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within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measurement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period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vertical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component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evolution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depression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not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influenced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other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factors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surface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impermeable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bounda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-ries etc.).   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281435C-2C3A-4C00-98DB-8269E245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909" y="1116000"/>
            <a:ext cx="14779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6E7C424A-C5E9-4F27-AF3D-9EC7DE7F4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273" y="2713800"/>
            <a:ext cx="19099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Charles V. </a:t>
            </a:r>
            <a:r>
              <a:rPr lang="en-GB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Theis</a:t>
            </a:r>
            <a:r>
              <a:rPr lang="en-GB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(1900 – 1987)</a:t>
            </a:r>
          </a:p>
        </p:txBody>
      </p:sp>
    </p:spTree>
    <p:extLst>
      <p:ext uri="{BB962C8B-B14F-4D97-AF65-F5344CB8AC3E}">
        <p14:creationId xmlns:p14="http://schemas.microsoft.com/office/powerpoint/2010/main" val="4001893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268760"/>
            <a:ext cx="7732492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en-GB" altLang="de-DE" sz="1800" dirty="0">
                <a:solidFill>
                  <a:srgbClr val="0B2A51"/>
                </a:solidFill>
              </a:rPr>
              <a:t>Drawdown According to </a:t>
            </a:r>
            <a:r>
              <a:rPr lang="en-GB" altLang="de-DE" sz="1800" dirty="0" err="1">
                <a:solidFill>
                  <a:srgbClr val="0B2A51"/>
                </a:solidFill>
              </a:rPr>
              <a:t>Theis</a:t>
            </a:r>
            <a:endParaRPr lang="en-GB" altLang="de-DE" sz="1800" dirty="0">
              <a:solidFill>
                <a:srgbClr val="0B2A51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05CDD43-BB9B-4691-819A-93D8657A4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74" y="1772816"/>
            <a:ext cx="8009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time-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dependent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drawdown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an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observation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which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distance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apart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given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A8BCFC55-A813-440B-9A40-BA6EA04E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4349877"/>
            <a:ext cx="2447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function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2656E736-4EEF-455E-92EA-69EEF637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5357940"/>
            <a:ext cx="34575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dimensionless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variable  </a:t>
            </a:r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A690B4D6-BA79-4E11-B501-81631D117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6683" y="2276872"/>
            <a:ext cx="1512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  <a:latin typeface="+mn-lt"/>
              </a:rPr>
              <a:t>pumping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  <a:latin typeface="+mn-lt"/>
              </a:rPr>
              <a:t>rate [L³/T]</a:t>
            </a: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4FA7E937-821D-4D4A-9361-351F84684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645" y="3861197"/>
            <a:ext cx="266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  <a:latin typeface="+mn-lt"/>
              </a:rPr>
              <a:t>transmissivity [L²/T]</a:t>
            </a:r>
          </a:p>
        </p:txBody>
      </p:sp>
      <p:sp>
        <p:nvSpPr>
          <p:cNvPr id="28" name="Line 8">
            <a:extLst>
              <a:ext uri="{FF2B5EF4-FFF2-40B4-BE49-F238E27FC236}">
                <a16:creationId xmlns:a16="http://schemas.microsoft.com/office/drawing/2014/main" id="{3EA3868C-4E9C-42AE-8CA9-EBC59583A5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0603" y="2800092"/>
            <a:ext cx="71437" cy="287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9" name="Line 9">
            <a:extLst>
              <a:ext uri="{FF2B5EF4-FFF2-40B4-BE49-F238E27FC236}">
                <a16:creationId xmlns:a16="http://schemas.microsoft.com/office/drawing/2014/main" id="{4A767EC8-28CE-4382-AD19-84D93F13FC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76055" y="3617085"/>
            <a:ext cx="232227" cy="2568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id="{9729BDFB-5E7C-4844-914A-702FE5040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352" y="2925638"/>
            <a:ext cx="431800" cy="287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4DE52277-5C52-4A32-9CC2-A5F5EA92C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083" y="2637234"/>
            <a:ext cx="2160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  <a:latin typeface="+mn-lt"/>
              </a:rPr>
              <a:t>“well function“ [-]</a:t>
            </a: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F2B10D4A-48C8-465F-994D-E791DA5A5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377" y="5409157"/>
            <a:ext cx="431800" cy="287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" name="Text Box 19">
            <a:extLst>
              <a:ext uri="{FF2B5EF4-FFF2-40B4-BE49-F238E27FC236}">
                <a16:creationId xmlns:a16="http://schemas.microsoft.com/office/drawing/2014/main" id="{60497481-7663-4945-ACDA-BC0810240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07" y="5222417"/>
            <a:ext cx="2808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>
                <a:solidFill>
                  <a:srgbClr val="FF0000"/>
                </a:solidFill>
                <a:latin typeface="+mn-lt"/>
              </a:rPr>
              <a:t>storage</a:t>
            </a:r>
            <a:r>
              <a:rPr lang="de-DE" altLang="de-DE" sz="1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+mn-lt"/>
              </a:rPr>
              <a:t>coefficient</a:t>
            </a:r>
            <a:r>
              <a:rPr lang="de-DE" altLang="de-DE" sz="1400" dirty="0">
                <a:solidFill>
                  <a:srgbClr val="FF0000"/>
                </a:solidFill>
                <a:latin typeface="+mn-lt"/>
              </a:rPr>
              <a:t> [-]</a:t>
            </a:r>
          </a:p>
        </p:txBody>
      </p:sp>
      <p:sp>
        <p:nvSpPr>
          <p:cNvPr id="37" name="Text Box 20">
            <a:extLst>
              <a:ext uri="{FF2B5EF4-FFF2-40B4-BE49-F238E27FC236}">
                <a16:creationId xmlns:a16="http://schemas.microsoft.com/office/drawing/2014/main" id="{7A57593D-D0BA-43E8-9CB6-8749BA816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408" y="2710259"/>
            <a:ext cx="1728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  <a:latin typeface="+mn-lt"/>
              </a:rPr>
              <a:t>drawdown [L]</a:t>
            </a: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CB563335-79D3-4F5E-A420-8F7C3B1023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74733" y="2997597"/>
            <a:ext cx="288925" cy="287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0DD9067-0B94-467F-BAEE-78B35FEBE544}"/>
                  </a:ext>
                </a:extLst>
              </p:cNvPr>
              <p:cNvSpPr txBox="1"/>
              <p:nvPr/>
            </p:nvSpPr>
            <p:spPr>
              <a:xfrm>
                <a:off x="3878559" y="3081433"/>
                <a:ext cx="1914883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0DD9067-0B94-467F-BAEE-78B35FEBE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59" y="3081433"/>
                <a:ext cx="1914883" cy="462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50AB71-8543-4B58-984A-4227DA9E151A}"/>
                  </a:ext>
                </a:extLst>
              </p:cNvPr>
              <p:cNvSpPr txBox="1"/>
              <p:nvPr/>
            </p:nvSpPr>
            <p:spPr>
              <a:xfrm>
                <a:off x="3574602" y="4357305"/>
                <a:ext cx="1733680" cy="733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16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acc>
                                </m:sup>
                              </m:sSup>
                            </m:num>
                            <m:den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den>
                          </m:f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̃"/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50AB71-8543-4B58-984A-4227DA9E1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02" y="4357305"/>
                <a:ext cx="1733680" cy="733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C11B52-AA3D-43F4-A97F-E64569A6404B}"/>
                  </a:ext>
                </a:extLst>
              </p:cNvPr>
              <p:cNvSpPr txBox="1"/>
              <p:nvPr/>
            </p:nvSpPr>
            <p:spPr>
              <a:xfrm>
                <a:off x="4042675" y="5711047"/>
                <a:ext cx="838563" cy="500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𝑻𝒕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C11B52-AA3D-43F4-A97F-E64569A64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75" y="5711047"/>
                <a:ext cx="838563" cy="5003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266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6" grpId="0"/>
      <p:bldP spid="27" grpId="0"/>
      <p:bldP spid="28" grpId="0" animBg="1"/>
      <p:bldP spid="29" grpId="0" animBg="1"/>
      <p:bldP spid="31" grpId="0" animBg="1"/>
      <p:bldP spid="32" grpId="0"/>
      <p:bldP spid="35" grpId="0" animBg="1"/>
      <p:bldP spid="36" grpId="0"/>
      <p:bldP spid="37" grpId="0"/>
      <p:bldP spid="38" grpId="0" animBg="1"/>
      <p:bldP spid="40" grpId="0"/>
      <p:bldP spid="41" grpId="0"/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268760"/>
            <a:ext cx="7732492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en-GB" altLang="de-DE" sz="1800" dirty="0">
                <a:solidFill>
                  <a:srgbClr val="0B2A51"/>
                </a:solidFill>
              </a:rPr>
              <a:t>Logarithmic Representation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4C0D30C3-E483-4E54-A6E1-0527C54C9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772816"/>
            <a:ext cx="7864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decadic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logarithm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equations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BCE8D54C-F4FC-4818-9545-5E32AD9E9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849272"/>
            <a:ext cx="84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taken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This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yields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together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slight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rearrangement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second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6967342B-AD35-41D3-91F9-2F7E27C2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230667"/>
            <a:ext cx="4386263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These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two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derive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and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drawdown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This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either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done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applying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spe-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cial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computer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software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manually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graphical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method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which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illustrated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figure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A6B8D1-B78A-4F4F-8F35-5A3FC99C0724}"/>
                  </a:ext>
                </a:extLst>
              </p:cNvPr>
              <p:cNvSpPr txBox="1"/>
              <p:nvPr/>
            </p:nvSpPr>
            <p:spPr>
              <a:xfrm>
                <a:off x="2051720" y="2162532"/>
                <a:ext cx="1914883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A6B8D1-B78A-4F4F-8F35-5A3FC99C0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162532"/>
                <a:ext cx="1914883" cy="462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73415F-962C-4A5A-8B34-67DF507B62A2}"/>
                  </a:ext>
                </a:extLst>
              </p:cNvPr>
              <p:cNvSpPr txBox="1"/>
              <p:nvPr/>
            </p:nvSpPr>
            <p:spPr>
              <a:xfrm>
                <a:off x="4572000" y="2124766"/>
                <a:ext cx="838563" cy="500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𝑻𝒕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73415F-962C-4A5A-8B34-67DF507B6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124766"/>
                <a:ext cx="838563" cy="5003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4A9B91-40D3-415D-960A-C5DE579369E1}"/>
                  </a:ext>
                </a:extLst>
              </p:cNvPr>
              <p:cNvSpPr txBox="1"/>
              <p:nvPr/>
            </p:nvSpPr>
            <p:spPr>
              <a:xfrm>
                <a:off x="2204120" y="3398421"/>
                <a:ext cx="2475549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4A9B91-40D3-415D-960A-C5DE5793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20" y="3398421"/>
                <a:ext cx="2475549" cy="462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EC98F8-3B2A-40BA-A501-B5988DF4F108}"/>
                  </a:ext>
                </a:extLst>
              </p:cNvPr>
              <p:cNvSpPr txBox="1"/>
              <p:nvPr/>
            </p:nvSpPr>
            <p:spPr>
              <a:xfrm>
                <a:off x="5275611" y="3429000"/>
                <a:ext cx="2137252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EC98F8-3B2A-40BA-A501-B5988DF4F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11" y="3429000"/>
                <a:ext cx="2137252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4A6BBBD-C606-476C-A3B7-F3FF2EB73E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81" y="4171949"/>
            <a:ext cx="3635696" cy="215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13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196752"/>
            <a:ext cx="7732492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en-GB" altLang="de-DE" sz="1800" dirty="0">
                <a:solidFill>
                  <a:srgbClr val="0B2A51"/>
                </a:solidFill>
              </a:rPr>
              <a:t>Manual Comparison of Data and Type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4A9B91-40D3-415D-960A-C5DE579369E1}"/>
                  </a:ext>
                </a:extLst>
              </p:cNvPr>
              <p:cNvSpPr txBox="1"/>
              <p:nvPr/>
            </p:nvSpPr>
            <p:spPr>
              <a:xfrm>
                <a:off x="2204120" y="3725412"/>
                <a:ext cx="2475549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4A9B91-40D3-415D-960A-C5DE5793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20" y="3725412"/>
                <a:ext cx="2475549" cy="462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EC98F8-3B2A-40BA-A501-B5988DF4F108}"/>
                  </a:ext>
                </a:extLst>
              </p:cNvPr>
              <p:cNvSpPr txBox="1"/>
              <p:nvPr/>
            </p:nvSpPr>
            <p:spPr>
              <a:xfrm>
                <a:off x="2218724" y="4437112"/>
                <a:ext cx="2137252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EC98F8-3B2A-40BA-A501-B5988DF4F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724" y="4437112"/>
                <a:ext cx="2137252" cy="462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5">
            <a:extLst>
              <a:ext uri="{FF2B5EF4-FFF2-40B4-BE49-F238E27FC236}">
                <a16:creationId xmlns:a16="http://schemas.microsoft.com/office/drawing/2014/main" id="{8036FFCF-C433-4F39-9E11-0E08A6761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598310"/>
            <a:ext cx="8388796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logarithm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drawdown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log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plotted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against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log(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/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²) in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sheet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logarithm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function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log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plotted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against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log(1/u) in a type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curve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sheet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(This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curve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independent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properties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!)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sheets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on top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each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other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such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that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coincide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some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type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curve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shifts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along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vertical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horizontal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axes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correspond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constant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terms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equations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DA7985BA-BA2C-4E72-AC99-2E5FB0671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5083150"/>
            <a:ext cx="464408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latin typeface="+mn-lt"/>
              </a:rPr>
              <a:t>The </a:t>
            </a:r>
            <a:r>
              <a:rPr lang="de-DE" altLang="de-DE" dirty="0" err="1">
                <a:solidFill>
                  <a:srgbClr val="FF0000"/>
                </a:solidFill>
                <a:latin typeface="+mn-lt"/>
              </a:rPr>
              <a:t>constant</a:t>
            </a:r>
            <a:r>
              <a:rPr lang="de-DE" altLang="de-DE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FF0000"/>
                </a:solidFill>
                <a:latin typeface="+mn-lt"/>
              </a:rPr>
              <a:t>term</a:t>
            </a:r>
            <a:r>
              <a:rPr lang="de-DE" altLang="de-DE" dirty="0">
                <a:solidFill>
                  <a:srgbClr val="FF0000"/>
                </a:solidFill>
                <a:latin typeface="+mn-lt"/>
              </a:rPr>
              <a:t> in the </a:t>
            </a:r>
            <a:r>
              <a:rPr lang="de-DE" altLang="de-DE" dirty="0" err="1">
                <a:solidFill>
                  <a:srgbClr val="FF0000"/>
                </a:solidFill>
                <a:latin typeface="+mn-lt"/>
              </a:rPr>
              <a:t>upper</a:t>
            </a:r>
            <a:r>
              <a:rPr lang="de-DE" altLang="de-DE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FF0000"/>
                </a:solidFill>
                <a:latin typeface="+mn-lt"/>
              </a:rPr>
              <a:t>equation</a:t>
            </a:r>
            <a:r>
              <a:rPr lang="de-DE" altLang="de-DE" dirty="0">
                <a:solidFill>
                  <a:srgbClr val="FF0000"/>
                </a:solidFill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can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then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solved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i="1" dirty="0">
                <a:latin typeface="+mn-lt"/>
              </a:rPr>
              <a:t>T</a:t>
            </a:r>
            <a:r>
              <a:rPr lang="de-DE" altLang="de-DE" dirty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latin typeface="+mn-lt"/>
              </a:rPr>
              <a:t>Finally</a:t>
            </a:r>
            <a:r>
              <a:rPr lang="de-DE" altLang="de-DE" dirty="0">
                <a:latin typeface="+mn-lt"/>
              </a:rPr>
              <a:t>, the </a:t>
            </a:r>
            <a:r>
              <a:rPr lang="de-DE" altLang="de-DE" dirty="0" err="1">
                <a:solidFill>
                  <a:srgbClr val="008000"/>
                </a:solidFill>
                <a:latin typeface="+mn-lt"/>
              </a:rPr>
              <a:t>constant</a:t>
            </a:r>
            <a:r>
              <a:rPr lang="de-DE" altLang="de-DE" dirty="0">
                <a:solidFill>
                  <a:srgbClr val="00800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8000"/>
                </a:solidFill>
                <a:latin typeface="+mn-lt"/>
              </a:rPr>
              <a:t>term</a:t>
            </a:r>
            <a:r>
              <a:rPr lang="de-DE" altLang="de-DE" dirty="0">
                <a:solidFill>
                  <a:srgbClr val="008000"/>
                </a:solidFill>
                <a:latin typeface="+mn-lt"/>
              </a:rPr>
              <a:t> in the </a:t>
            </a:r>
            <a:r>
              <a:rPr lang="de-DE" altLang="de-DE" dirty="0" err="1">
                <a:solidFill>
                  <a:srgbClr val="008000"/>
                </a:solidFill>
                <a:latin typeface="+mn-lt"/>
              </a:rPr>
              <a:t>lower</a:t>
            </a:r>
            <a:r>
              <a:rPr lang="de-DE" altLang="de-DE" dirty="0">
                <a:solidFill>
                  <a:srgbClr val="008000"/>
                </a:solidFill>
                <a:latin typeface="+mn-lt"/>
              </a:rPr>
              <a:t> </a:t>
            </a:r>
            <a:r>
              <a:rPr lang="de-DE" altLang="de-DE" dirty="0" err="1">
                <a:solidFill>
                  <a:srgbClr val="008000"/>
                </a:solidFill>
                <a:latin typeface="+mn-lt"/>
              </a:rPr>
              <a:t>equation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can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be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solved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dirty="0" err="1">
                <a:latin typeface="+mn-lt"/>
              </a:rPr>
              <a:t>for</a:t>
            </a:r>
            <a:r>
              <a:rPr lang="de-DE" altLang="de-DE" dirty="0">
                <a:latin typeface="+mn-lt"/>
              </a:rPr>
              <a:t> </a:t>
            </a:r>
            <a:r>
              <a:rPr lang="de-DE" altLang="de-DE" i="1" dirty="0">
                <a:latin typeface="+mn-lt"/>
              </a:rPr>
              <a:t>S</a:t>
            </a:r>
            <a:r>
              <a:rPr lang="de-DE" altLang="de-DE" dirty="0">
                <a:latin typeface="+mn-lt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8DB4B6-5822-404F-A6D7-A1DBBA1F0086}"/>
              </a:ext>
            </a:extLst>
          </p:cNvPr>
          <p:cNvCxnSpPr/>
          <p:nvPr/>
        </p:nvCxnSpPr>
        <p:spPr bwMode="auto">
          <a:xfrm>
            <a:off x="3059832" y="4293096"/>
            <a:ext cx="64807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0210BF-900C-4358-A07B-FEDA30AAC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87350" y="4966508"/>
            <a:ext cx="576064" cy="1662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5F192A-8E00-4857-9479-EA8928905960}"/>
              </a:ext>
            </a:extLst>
          </p:cNvPr>
          <p:cNvCxnSpPr>
            <a:cxnSpLocks/>
          </p:cNvCxnSpPr>
          <p:nvPr/>
        </p:nvCxnSpPr>
        <p:spPr bwMode="auto">
          <a:xfrm>
            <a:off x="5724128" y="4077072"/>
            <a:ext cx="3516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68E04D-0E46-4F62-A80A-53B2C6D153DC}"/>
              </a:ext>
            </a:extLst>
          </p:cNvPr>
          <p:cNvCxnSpPr>
            <a:cxnSpLocks/>
          </p:cNvCxnSpPr>
          <p:nvPr/>
        </p:nvCxnSpPr>
        <p:spPr bwMode="auto">
          <a:xfrm>
            <a:off x="8172400" y="5877272"/>
            <a:ext cx="423664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F58765-E25A-44DF-A302-6C79CD02B7BC}"/>
                  </a:ext>
                </a:extLst>
              </p:cNvPr>
              <p:cNvSpPr txBox="1"/>
              <p:nvPr/>
            </p:nvSpPr>
            <p:spPr>
              <a:xfrm>
                <a:off x="4117181" y="2971800"/>
                <a:ext cx="11461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D224D0A-71F0-457F-BF13-39301C96749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F58765-E25A-44DF-A302-6C79CD02B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81" y="2971800"/>
                <a:ext cx="1146148" cy="153888"/>
              </a:xfrm>
              <a:prstGeom prst="rect">
                <a:avLst/>
              </a:prstGeom>
              <a:blipFill>
                <a:blip r:embed="rId5"/>
                <a:stretch>
                  <a:fillRect l="-1064" r="-106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7BC8493-48A6-443F-8D5E-66C249FC52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6" y="3432284"/>
            <a:ext cx="4176464" cy="27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05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196752"/>
            <a:ext cx="7732492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en-GB" altLang="de-DE" sz="1800" dirty="0">
                <a:solidFill>
                  <a:srgbClr val="0B2A51"/>
                </a:solidFill>
              </a:rPr>
              <a:t>Example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E87A596-726B-42E7-9609-C6D2058A6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4724116" cy="327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2355734E-19ED-4F34-BFD6-B4ABDF4A0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1557114"/>
            <a:ext cx="329640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practical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application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Theis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method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facilitated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selecting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match</a:t>
            </a:r>
            <a:r>
              <a:rPr lang="de-DE" altLang="de-DE" u="sng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point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range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such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that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corresponding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values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  <a:r>
              <a:rPr lang="de-DE" altLang="de-DE" i="1" baseline="-25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1/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“simple“.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example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          </a:t>
            </a:r>
          </a:p>
          <a:p>
            <a:pPr marL="0" indent="0" eaLnBrk="1" hangingPunct="1">
              <a:spcBef>
                <a:spcPct val="0"/>
              </a:spcBef>
              <a:spcAft>
                <a:spcPts val="1200"/>
              </a:spcAft>
            </a:pP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 W</a:t>
            </a:r>
            <a:r>
              <a:rPr lang="de-DE" altLang="de-DE" i="1" baseline="-25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10</a:t>
            </a:r>
            <a:r>
              <a:rPr lang="de-DE" altLang="de-DE" baseline="30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1, 1/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10</a:t>
            </a:r>
            <a:r>
              <a:rPr lang="de-DE" altLang="de-DE" baseline="30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100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Next,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values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and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/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² at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match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point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determined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example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                        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0.2,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/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² = 0.57</a:t>
            </a:r>
          </a:p>
        </p:txBody>
      </p:sp>
    </p:spTree>
    <p:extLst>
      <p:ext uri="{BB962C8B-B14F-4D97-AF65-F5344CB8AC3E}">
        <p14:creationId xmlns:p14="http://schemas.microsoft.com/office/powerpoint/2010/main" val="325476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196752"/>
            <a:ext cx="7732492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en-GB" altLang="de-DE" sz="1800" dirty="0">
                <a:solidFill>
                  <a:srgbClr val="0B2A51"/>
                </a:solidFill>
              </a:rPr>
              <a:t>Example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E87A596-726B-42E7-9609-C6D2058A6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4724116" cy="327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B4BECEBC-6787-4F84-9941-45A8EE89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000" y="1116000"/>
            <a:ext cx="2592387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Previous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   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</a:t>
            </a:r>
            <a:r>
              <a:rPr lang="de-DE" altLang="de-DE" i="1" baseline="-25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10</a:t>
            </a:r>
            <a:r>
              <a:rPr lang="de-DE" altLang="de-DE" baseline="30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1, 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   1/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10</a:t>
            </a:r>
            <a:r>
              <a:rPr lang="de-DE" altLang="de-DE" baseline="30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100     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</a:pP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    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0.2                  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</a:pP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    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/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² = 0.57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Next,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via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F70F3DB0-C699-4AC1-B54F-9D7AC982E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000" y="3584890"/>
            <a:ext cx="300925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26.7 l/s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ob-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tain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1.06·10</a:t>
            </a:r>
            <a:r>
              <a:rPr lang="de-DE" altLang="de-DE" baseline="30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-2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m²/s.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Finally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obtained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7831582F-1A19-4033-AFAC-F32DD0342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000" y="5411052"/>
            <a:ext cx="2916480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example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            </a:t>
            </a: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</a:pP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   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2.42·10</a:t>
            </a:r>
            <a:r>
              <a:rPr lang="de-DE" altLang="de-DE" baseline="300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122C5F-F280-4DF3-9B41-4891DFDDE360}"/>
                  </a:ext>
                </a:extLst>
              </p:cNvPr>
              <p:cNvSpPr txBox="1"/>
              <p:nvPr/>
            </p:nvSpPr>
            <p:spPr>
              <a:xfrm>
                <a:off x="6613904" y="3023436"/>
                <a:ext cx="1321387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122C5F-F280-4DF3-9B41-4891DFDDE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04" y="3023436"/>
                <a:ext cx="1321387" cy="462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B16FA6-3C4B-46DB-868E-6AD687DDCA48}"/>
                  </a:ext>
                </a:extLst>
              </p:cNvPr>
              <p:cNvSpPr txBox="1"/>
              <p:nvPr/>
            </p:nvSpPr>
            <p:spPr>
              <a:xfrm>
                <a:off x="6609095" y="4739052"/>
                <a:ext cx="1326196" cy="54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B16FA6-3C4B-46DB-868E-6AD687DDC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95" y="4739052"/>
                <a:ext cx="1326196" cy="541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514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7D007C37-12E1-4080-AB75-BD0A9BF52A2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196752"/>
            <a:ext cx="7732492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en-GB" altLang="de-DE" sz="1800" dirty="0">
                <a:solidFill>
                  <a:srgbClr val="0B2A51"/>
                </a:solidFill>
              </a:rPr>
              <a:t>Computer-Based Comparison of Data and Type Curve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ED6A1CBF-4941-44D9-BE9B-2CC208ACE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700808"/>
            <a:ext cx="8064500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course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measured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data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type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curve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favourably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compared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help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computer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programs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These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programs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work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pretty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much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same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shown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manual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comparison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particular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again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displayed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a double-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logarithmic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diagram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126E10E2-3B04-4093-A750-DFFC10C50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517978"/>
              </p:ext>
            </p:extLst>
          </p:nvPr>
        </p:nvGraphicFramePr>
        <p:xfrm>
          <a:off x="648001" y="3222557"/>
          <a:ext cx="4788095" cy="286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Diagramm" r:id="rId4" imgW="6924751" imgH="4143451" progId="Excel.Chart.8">
                  <p:embed/>
                </p:oleObj>
              </mc:Choice>
              <mc:Fallback>
                <p:oleObj name="Diagramm" r:id="rId4" imgW="6924751" imgH="4143451" progId="Excel.Chart.8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01" y="3222557"/>
                        <a:ext cx="4788095" cy="286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mputr2">
            <a:hlinkClick r:id="rId6" action="ppaction://hlinkfile"/>
            <a:extLst>
              <a:ext uri="{FF2B5EF4-FFF2-40B4-BE49-F238E27FC236}">
                <a16:creationId xmlns:a16="http://schemas.microsoft.com/office/drawing/2014/main" id="{2104FAC4-4893-48FD-A6F8-CCA77013AC73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300192" y="3756810"/>
            <a:ext cx="1827836" cy="15525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2147483646 w 21600"/>
              <a:gd name="T7" fmla="*/ 0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de-DE" sz="800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1400" dirty="0" err="1">
                <a:solidFill>
                  <a:schemeClr val="bg1"/>
                </a:solidFill>
                <a:latin typeface="+mn-lt"/>
              </a:rPr>
              <a:t>Theis</a:t>
            </a:r>
            <a:endParaRPr lang="en-GB" altLang="de-DE" sz="1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6115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OleChart spid="12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B7E3-D46A-40A2-ACA1-924380EC1F95}"/>
              </a:ext>
            </a:extLst>
          </p:cNvPr>
          <p:cNvSpPr txBox="1">
            <a:spLocks noChangeArrowheads="1"/>
          </p:cNvSpPr>
          <p:nvPr/>
        </p:nvSpPr>
        <p:spPr>
          <a:xfrm>
            <a:off x="1006475" y="1333500"/>
            <a:ext cx="7504113" cy="3810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rgbClr val="0B2A5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9pPr>
          </a:lstStyle>
          <a:p>
            <a:r>
              <a:rPr lang="en-US" altLang="en-DE" sz="1800"/>
              <a:t>Quick check what we have understood?</a:t>
            </a:r>
            <a:endParaRPr lang="en-DE" altLang="en-DE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0161-BC6A-436A-9E06-1739A91737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2349500"/>
            <a:ext cx="4000500" cy="20034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FF0000"/>
                </a:solidFill>
              </a:rPr>
              <a:t>Pls. scan the QR- code </a:t>
            </a:r>
          </a:p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FF0000"/>
                </a:solidFill>
              </a:rPr>
              <a:t>or </a:t>
            </a:r>
          </a:p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FF0000"/>
                </a:solidFill>
              </a:rPr>
              <a:t>click link the link:</a:t>
            </a:r>
          </a:p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https://partici.fi/21488247</a:t>
            </a:r>
            <a:endParaRPr lang="en-US" altLang="en-DE" dirty="0">
              <a:solidFill>
                <a:srgbClr val="00206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E29FBEE-D5A6-4CA0-B0F6-CF898ABF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132856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1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Rectangle 2">
            <a:extLst>
              <a:ext uri="{FF2B5EF4-FFF2-40B4-BE49-F238E27FC236}">
                <a16:creationId xmlns:a16="http://schemas.microsoft.com/office/drawing/2014/main" id="{9DBC560C-EEEE-47D5-8DFD-387395C30A31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196752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sz="1800" kern="0" dirty="0">
                <a:solidFill>
                  <a:srgbClr val="0B2A51"/>
                </a:solidFill>
              </a:rPr>
              <a:t>Motivation</a:t>
            </a: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5C76915-08BE-42A4-B6EB-059A98819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772816"/>
            <a:ext cx="8388496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frequently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treated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2D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systems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storage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properties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because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lateral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extension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usually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much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bigger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than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vertical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extension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This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concept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also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applied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conductivity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properties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case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vertical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variations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conductivity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neglected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Rather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vertically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averaged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values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employed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product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vertically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averaged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conductivity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with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saturated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thickness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(=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distance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bottom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level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up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which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all pores are filled with water)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termed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transmissivity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Transmissivity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usually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abbreviated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symbol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dimension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transmissivity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L²/T.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Quantitative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relationships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between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transmissivity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vertically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averaged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conductivity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easily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understood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separately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treating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confined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unconfined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next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pages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00EEC4D-5725-49BF-A28A-CE4DD89BF13A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1196752"/>
            <a:ext cx="6912768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sz="1800" kern="0" dirty="0">
                <a:solidFill>
                  <a:srgbClr val="0B2A51"/>
                </a:solidFill>
              </a:rPr>
              <a:t>Transmissivity (Confined Aquifer)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2060"/>
                </a:solidFill>
              </a:rPr>
              <a:t> </a:t>
            </a: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D1E75B15-CB6F-4A89-85B2-1C2F6BB3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3852000"/>
            <a:ext cx="8058150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GB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 confined aquifers, saturated thickness equals aquifer thickness </a:t>
            </a:r>
            <a:r>
              <a:rPr lang="en-GB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r>
              <a:rPr lang="en-GB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GB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Transmissivities in a confined aquifer are calculated by		</a:t>
            </a:r>
            <a:endParaRPr lang="en-GB" altLang="de-DE" i="1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7DA7A04F-A6F5-488C-8087-21819B66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20" y="4920756"/>
            <a:ext cx="80005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where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denote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vertically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averaged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hydraulic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conductivities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[L/T]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along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coordinate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respectively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BFCA7CD5-3FF1-413F-856D-59403C703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" y="5528352"/>
            <a:ext cx="80597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horizontally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isotropic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confined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simply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B60C6-4A57-4D4D-9162-D13BAA235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557114"/>
            <a:ext cx="3770475" cy="2136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C8F1EE-581F-4E53-B36D-46064B72CF9A}"/>
                  </a:ext>
                </a:extLst>
              </p:cNvPr>
              <p:cNvSpPr txBox="1"/>
              <p:nvPr/>
            </p:nvSpPr>
            <p:spPr>
              <a:xfrm>
                <a:off x="3181076" y="4560973"/>
                <a:ext cx="139092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C8F1EE-581F-4E53-B36D-46064B72C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076" y="4560973"/>
                <a:ext cx="1390924" cy="246221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8BCCF2-6F54-49FE-BD78-F9BAD19F3EF8}"/>
                  </a:ext>
                </a:extLst>
              </p:cNvPr>
              <p:cNvSpPr txBox="1"/>
              <p:nvPr/>
            </p:nvSpPr>
            <p:spPr>
              <a:xfrm>
                <a:off x="4572000" y="4561223"/>
                <a:ext cx="1390924" cy="268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8BCCF2-6F54-49FE-BD78-F9BAD19F3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61223"/>
                <a:ext cx="1390924" cy="268792"/>
              </a:xfrm>
              <a:prstGeom prst="rect">
                <a:avLst/>
              </a:prstGeom>
              <a:blipFill>
                <a:blip r:embed="rId5"/>
                <a:stretch>
                  <a:fillRect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0DB65BB-323F-4B57-9298-CFE75C0ABB64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196752"/>
            <a:ext cx="6048672" cy="4320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GB" sz="1800" kern="0" dirty="0">
                <a:solidFill>
                  <a:srgbClr val="0B2A51"/>
                </a:solidFill>
              </a:rPr>
              <a:t>Transmissivity (Unconfined Aquifer)</a:t>
            </a:r>
          </a:p>
          <a:p>
            <a:pPr marL="0" indent="0" eaLnBrk="1" hangingPunct="1">
              <a:lnSpc>
                <a:spcPct val="90000"/>
              </a:lnSpc>
            </a:pPr>
            <a:br>
              <a:rPr lang="en-US" sz="1800" dirty="0">
                <a:solidFill>
                  <a:srgbClr val="002060"/>
                </a:solidFill>
              </a:rPr>
            </a:br>
            <a:endParaRPr lang="en-GB" altLang="de-DE" sz="1800" dirty="0">
              <a:solidFill>
                <a:srgbClr val="002060"/>
              </a:solidFill>
            </a:endParaRP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CDBB81BA-E61A-4DC4-8A17-CCA8633BE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084574"/>
            <a:ext cx="8208912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GB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 unconfined aquifers, saturated thickness equals the difference between the hydraulic head </a:t>
            </a:r>
            <a:r>
              <a:rPr lang="en-GB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en-GB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and the elevation head </a:t>
            </a:r>
            <a:r>
              <a:rPr lang="en-GB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z</a:t>
            </a:r>
            <a:r>
              <a:rPr lang="en-GB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bot</a:t>
            </a:r>
            <a:r>
              <a:rPr lang="en-GB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the aquifer bottom.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GB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Transmissivities in unconfined aquifers:</a:t>
            </a:r>
            <a:endParaRPr lang="en-GB" altLang="de-DE" i="1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09824160-88CA-4DE9-91E7-6C614F877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478323"/>
            <a:ext cx="80648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If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bottom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horizontal,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convenient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level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reference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level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z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0). In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case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have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</a:t>
            </a:r>
            <a:r>
              <a:rPr lang="de-DE" altLang="de-DE" i="1" baseline="-250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simply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i="1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= 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·</a:t>
            </a:r>
            <a:r>
              <a:rPr lang="de-DE" altLang="de-DE" i="1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an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isotropic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unconfined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02E5A4-4E44-4C46-8A4E-3FA190532FE7}"/>
                  </a:ext>
                </a:extLst>
              </p:cNvPr>
              <p:cNvSpPr txBox="1"/>
              <p:nvPr/>
            </p:nvSpPr>
            <p:spPr>
              <a:xfrm>
                <a:off x="3253084" y="5051773"/>
                <a:ext cx="19669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𝒃𝒐𝒕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02E5A4-4E44-4C46-8A4E-3FA19053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084" y="5051773"/>
                <a:ext cx="1966988" cy="246221"/>
              </a:xfrm>
              <a:prstGeom prst="rect">
                <a:avLst/>
              </a:prstGeom>
              <a:blipFill>
                <a:blip r:embed="rId3"/>
                <a:stretch>
                  <a:fillRect r="-621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D68975-F0DF-4564-97BE-78BC50A14860}"/>
                  </a:ext>
                </a:extLst>
              </p:cNvPr>
              <p:cNvSpPr txBox="1"/>
              <p:nvPr/>
            </p:nvSpPr>
            <p:spPr>
              <a:xfrm>
                <a:off x="5148064" y="5007078"/>
                <a:ext cx="2471044" cy="268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𝒃𝒐𝒕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D68975-F0DF-4564-97BE-78BC50A14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007078"/>
                <a:ext cx="2471044" cy="268792"/>
              </a:xfrm>
              <a:prstGeom prst="rect">
                <a:avLst/>
              </a:prstGeom>
              <a:blipFill>
                <a:blip r:embed="rId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605B43-FCED-453F-B836-82E72ABF8D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92" y="1602392"/>
            <a:ext cx="4461724" cy="24229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31285C-5C88-468E-9163-53EE46796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2160000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de-DE" altLang="de-DE" sz="2400" dirty="0">
                <a:solidFill>
                  <a:srgbClr val="0B2A51"/>
                </a:solidFill>
              </a:rPr>
              <a:t>Wells – </a:t>
            </a:r>
            <a:r>
              <a:rPr lang="de-DE" altLang="de-DE" sz="2400" dirty="0" err="1">
                <a:solidFill>
                  <a:srgbClr val="0B2A51"/>
                </a:solidFill>
              </a:rPr>
              <a:t>Overview</a:t>
            </a:r>
            <a:endParaRPr lang="de-DE" altLang="de-DE" sz="2400" dirty="0">
              <a:solidFill>
                <a:srgbClr val="0B2A5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de-DE" altLang="de-DE" sz="2400" dirty="0">
              <a:solidFill>
                <a:srgbClr val="0B2A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1531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6F213E5-126E-4F23-9C7B-A52F4C3A59C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268760"/>
            <a:ext cx="3096344" cy="3600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r>
              <a:rPr lang="en-GB" altLang="de-DE" sz="1800" dirty="0">
                <a:solidFill>
                  <a:srgbClr val="0B2A51"/>
                </a:solidFill>
              </a:rPr>
              <a:t>Using Wells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0682759B-5DFC-4C6E-B7A9-8C76916F6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700808"/>
            <a:ext cx="39433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 </a:t>
            </a:r>
            <a:r>
              <a:rPr lang="de-DE" altLang="de-DE" u="sng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shaft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hole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that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been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sunk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dug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drilled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earth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extract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(Int.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Glossary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Hydrology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). 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202ECFF-F911-4CF2-B2C7-F059B1869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5661248"/>
            <a:ext cx="26404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Int. Glossary of Hydrology: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http://www.cig.ensmp.fr/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~</a:t>
            </a:r>
            <a:r>
              <a:rPr lang="en-GB" altLang="de-DE" sz="14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hubert</a:t>
            </a:r>
            <a:r>
              <a:rPr lang="en-GB" altLang="de-DE" sz="14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/</a:t>
            </a:r>
            <a:r>
              <a:rPr lang="en-GB" altLang="de-DE" sz="1400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glu</a:t>
            </a:r>
            <a:r>
              <a:rPr lang="en-GB" altLang="de-DE" sz="1400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/HINDENT.HTM</a:t>
            </a:r>
          </a:p>
        </p:txBody>
      </p:sp>
      <p:pic>
        <p:nvPicPr>
          <p:cNvPr id="13" name="Picture 4" descr="brunnenart1">
            <a:extLst>
              <a:ext uri="{FF2B5EF4-FFF2-40B4-BE49-F238E27FC236}">
                <a16:creationId xmlns:a16="http://schemas.microsoft.com/office/drawing/2014/main" id="{ED7DB099-3200-4C24-8AF7-58BECF8A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" y="2911822"/>
            <a:ext cx="25050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8">
            <a:extLst>
              <a:ext uri="{FF2B5EF4-FFF2-40B4-BE49-F238E27FC236}">
                <a16:creationId xmlns:a16="http://schemas.microsoft.com/office/drawing/2014/main" id="{BB94161B-352A-43FA-925F-307F6742A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541" y="6145559"/>
            <a:ext cx="6928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dirty="0">
                <a:solidFill>
                  <a:srgbClr val="FF0000"/>
                </a:solidFill>
                <a:latin typeface="+mn-lt"/>
              </a:rPr>
              <a:t>pump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4DEC7138-4F31-4E60-A783-07F05543D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8754" y="5397847"/>
            <a:ext cx="360362" cy="7921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pic>
        <p:nvPicPr>
          <p:cNvPr id="16" name="Picture 5" descr="brunnenart2">
            <a:extLst>
              <a:ext uri="{FF2B5EF4-FFF2-40B4-BE49-F238E27FC236}">
                <a16:creationId xmlns:a16="http://schemas.microsoft.com/office/drawing/2014/main" id="{1329887F-0C7C-462A-92BE-1A23D3126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06" y="1267420"/>
            <a:ext cx="998538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0">
            <a:extLst>
              <a:ext uri="{FF2B5EF4-FFF2-40B4-BE49-F238E27FC236}">
                <a16:creationId xmlns:a16="http://schemas.microsoft.com/office/drawing/2014/main" id="{BEAC641A-60D1-46AC-87D0-334BF676C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580" y="3830427"/>
            <a:ext cx="11015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dirty="0">
                <a:solidFill>
                  <a:srgbClr val="FF0000"/>
                </a:solidFill>
                <a:latin typeface="+mn-lt"/>
              </a:rPr>
              <a:t>perforated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dirty="0">
                <a:solidFill>
                  <a:srgbClr val="FF0000"/>
                </a:solidFill>
                <a:latin typeface="+mn-lt"/>
              </a:rPr>
              <a:t>casing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dirty="0">
                <a:solidFill>
                  <a:srgbClr val="FF0000"/>
                </a:solidFill>
                <a:latin typeface="+mn-lt"/>
              </a:rPr>
              <a:t>screen</a:t>
            </a: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B8DA2ECE-D2F8-4ADA-ABE2-21E474404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747" y="5065375"/>
            <a:ext cx="7136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dirty="0">
                <a:solidFill>
                  <a:srgbClr val="FF0000"/>
                </a:solidFill>
                <a:latin typeface="+mn-lt"/>
              </a:rPr>
              <a:t>gravel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 dirty="0">
                <a:solidFill>
                  <a:srgbClr val="FF0000"/>
                </a:solidFill>
                <a:latin typeface="+mn-lt"/>
              </a:rPr>
              <a:t>pack</a:t>
            </a:r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F155DBD5-6652-4707-830E-1F8EE20FA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7806" y="4364632"/>
            <a:ext cx="936625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E176DA15-1825-41AF-81AF-9CFFBEFE2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069" y="5372695"/>
            <a:ext cx="936625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1400">
              <a:latin typeface="+mn-lt"/>
            </a:endParaRPr>
          </a:p>
        </p:txBody>
      </p:sp>
      <p:pic>
        <p:nvPicPr>
          <p:cNvPr id="21" name="Picture 6" descr="brunnenart4">
            <a:extLst>
              <a:ext uri="{FF2B5EF4-FFF2-40B4-BE49-F238E27FC236}">
                <a16:creationId xmlns:a16="http://schemas.microsoft.com/office/drawing/2014/main" id="{489A91A2-BF27-424E-8340-1D1DA60AF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70" y="1292572"/>
            <a:ext cx="27146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  <p:bldP spid="11" grpId="0"/>
      <p:bldP spid="14" grpId="0"/>
      <p:bldP spid="15" grpId="0" animBg="1"/>
      <p:bldP spid="17" grpId="0"/>
      <p:bldP spid="18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3">
            <a:extLst>
              <a:ext uri="{FF2B5EF4-FFF2-40B4-BE49-F238E27FC236}">
                <a16:creationId xmlns:a16="http://schemas.microsoft.com/office/drawing/2014/main" id="{A32A6212-20FA-46F4-8D67-92C8CF6A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9391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D6F2BB9-9CCD-4DA4-8521-69818A2E4FB0}"/>
              </a:ext>
            </a:extLst>
          </p:cNvPr>
          <p:cNvSpPr txBox="1">
            <a:spLocks noChangeArrowheads="1"/>
          </p:cNvSpPr>
          <p:nvPr/>
        </p:nvSpPr>
        <p:spPr>
          <a:xfrm>
            <a:off x="648000" y="1268824"/>
            <a:ext cx="3657600" cy="3603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2060"/>
                </a:solidFill>
              </a:rPr>
              <a:t>Inflow and Outflow</a:t>
            </a:r>
            <a:endParaRPr lang="en-GB" altLang="de-DE" sz="1800" dirty="0">
              <a:solidFill>
                <a:srgbClr val="002060"/>
              </a:solidFill>
            </a:endParaRPr>
          </a:p>
        </p:txBody>
      </p:sp>
      <p:pic>
        <p:nvPicPr>
          <p:cNvPr id="10" name="Picture 3" descr="VFB_wildeshausen">
            <a:extLst>
              <a:ext uri="{FF2B5EF4-FFF2-40B4-BE49-F238E27FC236}">
                <a16:creationId xmlns:a16="http://schemas.microsoft.com/office/drawing/2014/main" id="{B9AEB57E-8A38-4863-A620-4BD4A92F4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4895850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35685C04-2E7D-48AD-96F9-C842585D8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241" y="1782424"/>
            <a:ext cx="331631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Wells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</a:t>
            </a:r>
            <a:endParaRPr lang="de-DE" altLang="de-DE" dirty="0">
              <a:solidFill>
                <a:srgbClr val="00206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supply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households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agriculture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industry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lowering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the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groundwater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level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excavations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open-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pit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mining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remediation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of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con-tamination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(“pump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treat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“)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characterisation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tests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DF15139B-F22D-40C0-835A-7479E57D0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5088086"/>
            <a:ext cx="331644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Apart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from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aquifer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characteri-sation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wells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usually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operated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at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steady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state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constant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de-DE" altLang="de-DE" dirty="0" err="1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pumping</a:t>
            </a:r>
            <a:r>
              <a:rPr lang="de-DE" altLang="de-DE" dirty="0">
                <a:solidFill>
                  <a:srgbClr val="00206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rate).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">
      <a:majorFont>
        <a:latin typeface="Verdana"/>
        <a:ea typeface=""/>
        <a:cs typeface="Noto Sans CJK SC"/>
      </a:majorFont>
      <a:minorFont>
        <a:latin typeface="Verdana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DE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icrosoft Sans Serif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DE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Microsoft Sans Serif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</TotalTime>
  <Words>2800</Words>
  <Application>Microsoft Office PowerPoint</Application>
  <PresentationFormat>On-screen Show (4:3)</PresentationFormat>
  <Paragraphs>396</Paragraphs>
  <Slides>37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Cambria Math</vt:lpstr>
      <vt:lpstr>DIN-Light</vt:lpstr>
      <vt:lpstr>Microsoft Sans Serif</vt:lpstr>
      <vt:lpstr>Noto Sans</vt:lpstr>
      <vt:lpstr>Noto Sans CJK SC</vt:lpstr>
      <vt:lpstr>Symbol</vt:lpstr>
      <vt:lpstr>Tahoma</vt:lpstr>
      <vt:lpstr>Times New Roman</vt:lpstr>
      <vt:lpstr>Verdana</vt:lpstr>
      <vt:lpstr>Office Theme</vt:lpstr>
      <vt:lpstr>Diagramm</vt:lpstr>
      <vt:lpstr>CorelPhotoPaint.Image.11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 Power Point Präsentation.</dc:title>
  <dc:creator>Liedl</dc:creator>
  <cp:lastModifiedBy>Prabhas Yadav</cp:lastModifiedBy>
  <cp:revision>449</cp:revision>
  <cp:lastPrinted>1601-01-01T00:00:00Z</cp:lastPrinted>
  <dcterms:created xsi:type="dcterms:W3CDTF">2006-02-10T16:25:29Z</dcterms:created>
  <dcterms:modified xsi:type="dcterms:W3CDTF">2021-12-05T13:05:32Z</dcterms:modified>
</cp:coreProperties>
</file>