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sldIdLst>
    <p:sldId id="307" r:id="rId2"/>
    <p:sldId id="326" r:id="rId3"/>
    <p:sldId id="258" r:id="rId4"/>
    <p:sldId id="259" r:id="rId5"/>
    <p:sldId id="260" r:id="rId6"/>
    <p:sldId id="261" r:id="rId7"/>
    <p:sldId id="327" r:id="rId8"/>
    <p:sldId id="328" r:id="rId9"/>
    <p:sldId id="329" r:id="rId10"/>
    <p:sldId id="330" r:id="rId11"/>
    <p:sldId id="294" r:id="rId12"/>
    <p:sldId id="309" r:id="rId13"/>
    <p:sldId id="264" r:id="rId14"/>
    <p:sldId id="295" r:id="rId15"/>
    <p:sldId id="296" r:id="rId16"/>
    <p:sldId id="265" r:id="rId17"/>
    <p:sldId id="298" r:id="rId18"/>
    <p:sldId id="299" r:id="rId19"/>
    <p:sldId id="311" r:id="rId20"/>
    <p:sldId id="312" r:id="rId21"/>
    <p:sldId id="313" r:id="rId22"/>
    <p:sldId id="314" r:id="rId23"/>
    <p:sldId id="331" r:id="rId24"/>
    <p:sldId id="332" r:id="rId25"/>
    <p:sldId id="315" r:id="rId26"/>
    <p:sldId id="287" r:id="rId27"/>
  </p:sldIdLst>
  <p:sldSz cx="9144000" cy="6858000" type="screen4x3"/>
  <p:notesSz cx="6670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79035E14-8733-4141-A948-FAAAB0D8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F0509B9A-43A0-44A4-9016-CCDFB1F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5D7E0FA-AAEE-47B5-96D5-2B23564A6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9ACE5D9-1214-4957-8B9E-D6F272070F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59350" cy="371951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45B5933-5E22-4C3B-80A8-375DA3ACB9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4875"/>
            <a:ext cx="48895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DE" altLang="en-DE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D7686E4-7DCF-440A-9963-C77DC8AE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510E6C4-9965-4F49-BF94-FE8EF5F37C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32925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fld id="{D3FA9F77-9D9D-48B8-A428-A61A8C5D6F04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63786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88730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4863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95919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13836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07610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978925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45471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79804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056157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14656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143159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52735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23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36179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25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47244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2CB64-0F79-453E-BF66-ADC3B9A280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FBC47-963B-4DC8-B295-B15635554D92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C6CCE39C-8227-4FE3-999A-566BF6D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DAF37-3358-4FFC-AE37-2DA756344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32DD338-95D2-4913-85B1-BDC18DA7A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DAAF68-1D72-420D-9985-92B7E92A0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8FA349-BEA1-48E2-8D04-517C82963F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6B884-8904-45DF-95F2-D573509236F1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64C84C4C-0C83-43D4-BDE1-EB4AB105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AC529A-6099-4EFD-8CB5-D477655988D9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70D0483-3F93-445A-9F23-E5DDB1A2E9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FF9156-6ABC-4B61-86C8-0BC257B62F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A50172-9F91-4DB0-ADEF-D73D5DED1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D8F496-D57D-4840-B82F-BDB42956CC2D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7FF349F9-07DB-425E-BA45-38E288AF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314F52-85E3-420D-902E-4C9B00EA8C0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A6A2355-4C8B-44E5-938B-B88283D073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A842589-B7ED-4F1E-B2BC-D663E8CEC4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26198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60461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414059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25F-5E9E-4DE5-9C35-A520DFCA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E244-B769-4BFF-B2CB-94F8E0E9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CD2-9A82-427D-B127-FE5A149F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4EF-527B-48ED-8728-7A2DE71F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E929-8262-40BA-BDFB-F8F21C5C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D5E-2D43-489B-95E4-011E480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F228-3A6F-400D-9A31-1A74806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D740-27C9-4FC9-A3BE-4ABE4CEC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2pPr>
            <a:lvl3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3pPr>
            <a:lvl4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2008-4696-4378-82E5-97A563E9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21430-A32E-4EDB-BE34-DB0AE92A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2pPr>
            <a:lvl3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3pPr>
            <a:lvl4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7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59A-CCF1-4914-BFC4-39366CD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E5B8A-4A1F-4AB0-A968-A443F341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1190-A4A6-4097-B82E-F2141241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9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21CC-1389-49F4-B153-7BE018FE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961-BF47-4410-8801-64A9E8160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4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26F5-E5C3-407E-A5C9-E8189C31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6C41-0EBE-44FE-99E8-CE1DA4D8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9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1AD24EE-5650-47FB-95E7-8A690DFB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4C4915F-905C-43A1-A948-8892CF1C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 dirty="0"/>
              <a:t>Click to edit the outline text format</a:t>
            </a:r>
          </a:p>
          <a:p>
            <a:pPr lvl="1"/>
            <a:r>
              <a:rPr lang="en-GB" altLang="en-DE" dirty="0"/>
              <a:t>Second Outline Level</a:t>
            </a:r>
          </a:p>
          <a:p>
            <a:pPr lvl="2"/>
            <a:r>
              <a:rPr lang="en-GB" altLang="en-DE" dirty="0"/>
              <a:t>Third Outline Level</a:t>
            </a:r>
          </a:p>
          <a:p>
            <a:pPr lvl="3"/>
            <a:r>
              <a:rPr lang="en-GB" altLang="en-DE" dirty="0"/>
              <a:t>Fourth Outline Level</a:t>
            </a:r>
          </a:p>
          <a:p>
            <a:pPr lvl="4"/>
            <a:r>
              <a:rPr lang="en-GB" altLang="en-DE" dirty="0"/>
              <a:t>Fifth Outline Level</a:t>
            </a:r>
          </a:p>
          <a:p>
            <a:pPr lvl="4"/>
            <a:r>
              <a:rPr lang="en-GB" altLang="en-DE" dirty="0"/>
              <a:t>Sixth Outline Level</a:t>
            </a:r>
          </a:p>
          <a:p>
            <a:pPr lvl="4"/>
            <a:r>
              <a:rPr lang="en-GB" altLang="en-DE" dirty="0"/>
              <a:t>Seventh Outline Level</a:t>
            </a:r>
          </a:p>
        </p:txBody>
      </p:sp>
      <p:sp>
        <p:nvSpPr>
          <p:cNvPr id="2051" name="Line 3">
            <a:extLst>
              <a:ext uri="{FF2B5EF4-FFF2-40B4-BE49-F238E27FC236}">
                <a16:creationId xmlns:a16="http://schemas.microsoft.com/office/drawing/2014/main" id="{982B159B-D6D0-4F26-9E30-C870EB072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022C9D4A-00D7-4B9A-A92C-D9A1AC2E5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F8B1507-01E5-4602-A777-14AA416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97157D21-FCE7-4B19-9FC2-B86BF7C1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4413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606060"/>
                </a:solidFill>
                <a:latin typeface="DIN-Light" pitchFamily="32" charset="0"/>
              </a:rPr>
              <a:t>FACULTY OF ENVIRONMENTAL SCIENCES, DEPARTMENT HYDROSCIENCES, INSTITUTE FOR GROUNDWATER MANAGEMENT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0F978C5-5CE7-4477-A3F0-D4DC334002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0´9.12.2021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AA6DE31-D891-4AC1-8888-AAA03792DC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K./GW-L09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823903B6-DCEA-418E-8029-5AC49A0C77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26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9" r:id="rId4"/>
    <p:sldLayoutId id="2147483671" r:id="rId5"/>
    <p:sldLayoutId id="2147483672" r:id="rId6"/>
    <p:sldLayoutId id="2147483673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1pPr>
      <a:lvl2pPr marL="742950" indent="-285750" algn="l" defTabSz="457200" rtl="0" eaLnBrk="0" fontAlgn="base" hangingPunct="0">
        <a:spcBef>
          <a:spcPts val="4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artici.fi/3288585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B9C352FE-EC7A-4AAE-907A-B545F528B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72816"/>
            <a:ext cx="7864475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overview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state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characterisation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tests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Questions?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D3CAE5D-0EEF-4341-BCFE-B1E4D6BE9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34223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182276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Mechanical</a:t>
            </a:r>
            <a:r>
              <a:rPr lang="de-DE" altLang="de-DE" sz="1800" dirty="0">
                <a:solidFill>
                  <a:srgbClr val="0B2A51"/>
                </a:solidFill>
              </a:rPr>
              <a:t> Dispersion 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endParaRPr lang="en-GB" sz="1800" kern="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9E8AA514-856A-424F-AD0E-A2B94DB7B7A5}"/>
              </a:ext>
            </a:extLst>
          </p:cNvPr>
          <p:cNvGrpSpPr>
            <a:grpSpLocks/>
          </p:cNvGrpSpPr>
          <p:nvPr/>
        </p:nvGrpSpPr>
        <p:grpSpPr bwMode="auto">
          <a:xfrm>
            <a:off x="648000" y="1613457"/>
            <a:ext cx="7129463" cy="4545013"/>
            <a:chOff x="572" y="1026"/>
            <a:chExt cx="4491" cy="286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FA270FCD-454B-485E-ACA1-2BACB655E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053"/>
              <a:ext cx="4491" cy="2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0F6366A-0A8C-41F3-91E6-13D7C225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026"/>
              <a:ext cx="3402" cy="28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5" name="Text Box 6">
            <a:extLst>
              <a:ext uri="{FF2B5EF4-FFF2-40B4-BE49-F238E27FC236}">
                <a16:creationId xmlns:a16="http://schemas.microsoft.com/office/drawing/2014/main" id="{714F91C9-1D9C-4F76-B9E1-6640B2F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0" y="2106039"/>
            <a:ext cx="6130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consequence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B1B3B604-43E5-4280-900C-FCA66E29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000" y="4464632"/>
            <a:ext cx="640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movement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around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solids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along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different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flowpaths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D12808CD-407E-4E75-8E09-5B65BDE6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0" y="2682178"/>
            <a:ext cx="6444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different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across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individual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(“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parabolic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profile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“),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1A4A8F31-C3ED-48EB-A485-36768D02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0" y="3645024"/>
            <a:ext cx="5951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different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different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58934E17-CACC-41B2-AA03-DE309A004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0" y="5262991"/>
            <a:ext cx="6444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These effects result in different transport distances and different transport times, respectively, for individual solute particles.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F2CED6C-59A9-4EC5-AFF3-48AF8112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78" y="2127026"/>
            <a:ext cx="1368425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rgbClr val="00206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B12E4CE-61D7-47CB-A6A3-04B6EAD4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073551"/>
            <a:ext cx="226973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GB" altLang="de-DE" sz="1400" dirty="0" err="1">
                <a:solidFill>
                  <a:srgbClr val="002060"/>
                </a:solidFill>
                <a:latin typeface="+mn-lt"/>
              </a:rPr>
              <a:t>Kinzelbach</a:t>
            </a:r>
            <a:r>
              <a:rPr lang="en-GB" altLang="de-DE" sz="1400" dirty="0">
                <a:solidFill>
                  <a:srgbClr val="002060"/>
                </a:solidFill>
                <a:latin typeface="+mn-lt"/>
              </a:rPr>
              <a:t>, 1992)</a:t>
            </a:r>
          </a:p>
        </p:txBody>
      </p:sp>
    </p:spTree>
    <p:extLst>
      <p:ext uri="{BB962C8B-B14F-4D97-AF65-F5344CB8AC3E}">
        <p14:creationId xmlns:p14="http://schemas.microsoft.com/office/powerpoint/2010/main" val="209320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34307"/>
            <a:ext cx="6192688" cy="3944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02060"/>
                </a:solidFill>
              </a:rPr>
              <a:t>Example</a:t>
            </a:r>
            <a:r>
              <a:rPr lang="de-DE" altLang="de-DE" sz="1800" dirty="0">
                <a:solidFill>
                  <a:srgbClr val="002060"/>
                </a:solidFill>
              </a:rPr>
              <a:t>: </a:t>
            </a:r>
            <a:r>
              <a:rPr lang="de-DE" altLang="de-DE" sz="1800" dirty="0" err="1">
                <a:solidFill>
                  <a:srgbClr val="002060"/>
                </a:solidFill>
              </a:rPr>
              <a:t>Lowering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the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Groundwater</a:t>
            </a:r>
            <a:r>
              <a:rPr lang="de-DE" altLang="de-DE" sz="1800" dirty="0">
                <a:solidFill>
                  <a:srgbClr val="002060"/>
                </a:solidFill>
              </a:rPr>
              <a:t> Level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7AD353-5EDD-4E62-B1C1-6BC780B40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799954"/>
            <a:ext cx="8316488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dispersive mass flow due to mechanical dispersion in porous media is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proportional to the cross-sectional area,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proportional to the linear velocity,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proportional to the difference in concentration,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inversely proportional to the transport distance.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regions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higher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regions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lower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CBAD0C4-9741-48B1-8A69-26AA4A859192}"/>
              </a:ext>
            </a:extLst>
          </p:cNvPr>
          <p:cNvGrpSpPr>
            <a:grpSpLocks/>
          </p:cNvGrpSpPr>
          <p:nvPr/>
        </p:nvGrpSpPr>
        <p:grpSpPr bwMode="auto">
          <a:xfrm>
            <a:off x="1691307" y="4331848"/>
            <a:ext cx="1746250" cy="738188"/>
            <a:chOff x="1236" y="2341"/>
            <a:chExt cx="1100" cy="465"/>
          </a:xfrm>
        </p:grpSpPr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1B4B647D-7D32-4E08-BF62-4676D1D49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2341"/>
              <a:ext cx="69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dispersive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mass</a:t>
              </a: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flow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[M/T]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F6A55338-FB25-4464-B74C-1567ABDC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614"/>
              <a:ext cx="409" cy="13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11B05FB8-68F9-49BB-8C41-42E676592CC8}"/>
              </a:ext>
            </a:extLst>
          </p:cNvPr>
          <p:cNvGrpSpPr>
            <a:grpSpLocks/>
          </p:cNvGrpSpPr>
          <p:nvPr/>
        </p:nvGrpSpPr>
        <p:grpSpPr bwMode="auto">
          <a:xfrm>
            <a:off x="3575668" y="5243070"/>
            <a:ext cx="1304925" cy="1028700"/>
            <a:chOff x="2177" y="3059"/>
            <a:chExt cx="822" cy="648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66947A-8008-4739-A8AE-21B191E37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3377"/>
              <a:ext cx="7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u="sng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dispersivity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[L]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C21B39B-740B-4A7E-8139-07A693333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059"/>
              <a:ext cx="300" cy="3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5F52AB2-B916-4D8A-AF6C-D750E1CCB26F}"/>
              </a:ext>
            </a:extLst>
          </p:cNvPr>
          <p:cNvGrpSpPr>
            <a:grpSpLocks/>
          </p:cNvGrpSpPr>
          <p:nvPr/>
        </p:nvGrpSpPr>
        <p:grpSpPr bwMode="auto">
          <a:xfrm>
            <a:off x="5593383" y="5255779"/>
            <a:ext cx="2249488" cy="827089"/>
            <a:chOff x="3288" y="3059"/>
            <a:chExt cx="1417" cy="521"/>
          </a:xfrm>
        </p:grpSpPr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3DF8E119-5495-4FA3-B845-154B731A4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115"/>
              <a:ext cx="66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transport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distance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[L]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1AABAA5-54C0-4DF0-A732-99C363A3E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059"/>
              <a:ext cx="771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5F5A9C52-F4BB-4B01-B30F-53D5686E8C0B}"/>
              </a:ext>
            </a:extLst>
          </p:cNvPr>
          <p:cNvGrpSpPr>
            <a:grpSpLocks/>
          </p:cNvGrpSpPr>
          <p:nvPr/>
        </p:nvGrpSpPr>
        <p:grpSpPr bwMode="auto">
          <a:xfrm>
            <a:off x="5652121" y="4154047"/>
            <a:ext cx="1933575" cy="738188"/>
            <a:chOff x="3243" y="2205"/>
            <a:chExt cx="1218" cy="465"/>
          </a:xfrm>
        </p:grpSpPr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85649C93-FEA8-4A7C-A0DB-890E81F05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2205"/>
              <a:ext cx="91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concentration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difference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[M/L³]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10A8EC12-78DE-47A2-BF02-8DDB40409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478"/>
              <a:ext cx="363" cy="1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9D4ED8E-DEA4-416F-8C56-1B15C14AC3DC}"/>
              </a:ext>
            </a:extLst>
          </p:cNvPr>
          <p:cNvGrpSpPr>
            <a:grpSpLocks/>
          </p:cNvGrpSpPr>
          <p:nvPr/>
        </p:nvGrpSpPr>
        <p:grpSpPr bwMode="auto">
          <a:xfrm>
            <a:off x="3529632" y="4201670"/>
            <a:ext cx="1447800" cy="741363"/>
            <a:chOff x="2282" y="2267"/>
            <a:chExt cx="912" cy="467"/>
          </a:xfrm>
        </p:grpSpPr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98C80ADC-14B4-4E80-8696-8E5E56308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" y="2267"/>
              <a:ext cx="9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negative sign!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F8CFC0C3-5A34-4CAC-A0DA-24D500DE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462"/>
              <a:ext cx="0" cy="27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C229775-63AC-4AC1-94B1-10601D88DA4F}"/>
              </a:ext>
            </a:extLst>
          </p:cNvPr>
          <p:cNvGrpSpPr>
            <a:grpSpLocks/>
          </p:cNvGrpSpPr>
          <p:nvPr/>
        </p:nvGrpSpPr>
        <p:grpSpPr bwMode="auto">
          <a:xfrm>
            <a:off x="5153649" y="5217686"/>
            <a:ext cx="1617663" cy="1163642"/>
            <a:chOff x="3107" y="3059"/>
            <a:chExt cx="1019" cy="733"/>
          </a:xfrm>
        </p:grpSpPr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7470814-E10C-4377-A187-0BAB58783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059"/>
              <a:ext cx="227" cy="40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EB5579B-8B5D-4EB0-B05F-EB7245D7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3462"/>
              <a:ext cx="9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linear </a:t>
              </a: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velocity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[L/T]</a:t>
              </a:r>
            </a:p>
          </p:txBody>
        </p:sp>
      </p:grpSp>
      <p:graphicFrame>
        <p:nvGraphicFramePr>
          <p:cNvPr id="24" name="Object 27">
            <a:extLst>
              <a:ext uri="{FF2B5EF4-FFF2-40B4-BE49-F238E27FC236}">
                <a16:creationId xmlns:a16="http://schemas.microsoft.com/office/drawing/2014/main" id="{12E207E0-4022-4016-9774-D5EA55317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05725"/>
              </p:ext>
            </p:extLst>
          </p:nvPr>
        </p:nvGraphicFramePr>
        <p:xfrm>
          <a:off x="3429620" y="4765233"/>
          <a:ext cx="22256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Formel" r:id="rId4" imgW="1358310" imgH="342751" progId="Equation.3">
                  <p:embed/>
                </p:oleObj>
              </mc:Choice>
              <mc:Fallback>
                <p:oleObj name="Formel" r:id="rId4" imgW="1358310" imgH="342751" progId="Equation.3">
                  <p:embed/>
                  <p:pic>
                    <p:nvPicPr>
                      <p:cNvPr id="685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620" y="4765233"/>
                        <a:ext cx="22256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2">
            <a:extLst>
              <a:ext uri="{FF2B5EF4-FFF2-40B4-BE49-F238E27FC236}">
                <a16:creationId xmlns:a16="http://schemas.microsoft.com/office/drawing/2014/main" id="{BFC76A16-BA0B-4A79-93E0-FB54B655F228}"/>
              </a:ext>
            </a:extLst>
          </p:cNvPr>
          <p:cNvGrpSpPr>
            <a:grpSpLocks/>
          </p:cNvGrpSpPr>
          <p:nvPr/>
        </p:nvGrpSpPr>
        <p:grpSpPr bwMode="auto">
          <a:xfrm>
            <a:off x="1570657" y="5197033"/>
            <a:ext cx="3154363" cy="735012"/>
            <a:chOff x="1074" y="3022"/>
            <a:chExt cx="1987" cy="463"/>
          </a:xfrm>
        </p:grpSpPr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91F5A466-F28D-4A52-A689-E3009408F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3155"/>
              <a:ext cx="9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cross-sectional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area [L²]</a:t>
              </a: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84DC2D5B-9580-446C-A96D-B809FF9A5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8" y="3025"/>
              <a:ext cx="906" cy="27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4BDA8613-74EF-4682-8DEE-4AF7C36C6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022"/>
              <a:ext cx="2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78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34307"/>
            <a:ext cx="6840760" cy="3224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Dispersivity</a:t>
            </a:r>
            <a:r>
              <a:rPr lang="de-DE" altLang="de-DE" sz="1800" dirty="0">
                <a:solidFill>
                  <a:srgbClr val="0B2A51"/>
                </a:solidFill>
              </a:rPr>
              <a:t> and </a:t>
            </a:r>
            <a:r>
              <a:rPr lang="de-DE" altLang="de-DE" sz="1800" dirty="0" err="1">
                <a:solidFill>
                  <a:srgbClr val="0B2A51"/>
                </a:solidFill>
              </a:rPr>
              <a:t>Mechanical</a:t>
            </a:r>
            <a:r>
              <a:rPr lang="de-DE" altLang="de-DE" sz="1800" dirty="0">
                <a:solidFill>
                  <a:srgbClr val="0B2A51"/>
                </a:solidFill>
              </a:rPr>
              <a:t> Dispersion </a:t>
            </a:r>
            <a:r>
              <a:rPr lang="de-DE" altLang="de-DE" sz="1800" dirty="0" err="1">
                <a:solidFill>
                  <a:srgbClr val="0B2A51"/>
                </a:solidFill>
              </a:rPr>
              <a:t>Coefficient</a:t>
            </a:r>
            <a:endParaRPr lang="de-DE" altLang="de-DE" sz="1800" dirty="0">
              <a:solidFill>
                <a:srgbClr val="0B2A51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2859B18-1B70-42C3-87BE-481D4055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844706"/>
            <a:ext cx="8316488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ratio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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termed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concentration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 [M/L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4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].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through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cross-sectional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linear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dimension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length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medium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the fluid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behaviour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linear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called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B254A38-4BD4-479A-A65A-A52999876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16290"/>
              </p:ext>
            </p:extLst>
          </p:nvPr>
        </p:nvGraphicFramePr>
        <p:xfrm>
          <a:off x="3563888" y="4160887"/>
          <a:ext cx="10334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Formel" r:id="rId4" imgW="672516" imgH="177646" progId="Equation.3">
                  <p:embed/>
                </p:oleObj>
              </mc:Choice>
              <mc:Fallback>
                <p:oleObj name="Formel" r:id="rId4" imgW="672516" imgH="177646" progId="Equation.3">
                  <p:embed/>
                  <p:pic>
                    <p:nvPicPr>
                      <p:cNvPr id="68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160887"/>
                        <a:ext cx="10334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624725F1-0DAB-40A7-965C-322B03EA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4458249"/>
            <a:ext cx="831648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dimension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L²/T.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medium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behaviour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due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therefore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expressed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B7EF4325-96AD-416F-90DC-3605ABA03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77942"/>
              </p:ext>
            </p:extLst>
          </p:nvPr>
        </p:nvGraphicFramePr>
        <p:xfrm>
          <a:off x="3482333" y="5654700"/>
          <a:ext cx="24463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Formel" r:id="rId6" imgW="1435100" imgH="342900" progId="Equation.3">
                  <p:embed/>
                </p:oleObj>
              </mc:Choice>
              <mc:Fallback>
                <p:oleObj name="Formel" r:id="rId6" imgW="1435100" imgH="342900" progId="Equation.3">
                  <p:embed/>
                  <p:pic>
                    <p:nvPicPr>
                      <p:cNvPr id="68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333" y="5654700"/>
                        <a:ext cx="24463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84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51847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Hydrodynamic</a:t>
            </a:r>
            <a:r>
              <a:rPr lang="de-DE" altLang="de-DE" sz="1800" dirty="0">
                <a:solidFill>
                  <a:srgbClr val="0B2A51"/>
                </a:solidFill>
              </a:rPr>
              <a:t> Dispersion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C1B1FD-11FC-481E-9899-7B90FE29D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850037"/>
            <a:ext cx="8316488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addition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also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responsible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spreading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superposition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hydrodynamic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adequately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represented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[L²/T],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valid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“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 fluid.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restriction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solids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considered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[L²/T].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General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relationship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&lt;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assumed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effective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porosity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but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several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empirical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formulae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found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literature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Hydrodynamic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88B46AC-8204-4936-82D7-D7C8E5B66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24474"/>
              </p:ext>
            </p:extLst>
          </p:nvPr>
        </p:nvGraphicFramePr>
        <p:xfrm>
          <a:off x="3275856" y="5664244"/>
          <a:ext cx="36099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Formel" r:id="rId4" imgW="2273300" imgH="203200" progId="Equation.3">
                  <p:embed/>
                </p:oleObj>
              </mc:Choice>
              <mc:Fallback>
                <p:oleObj name="Formel" r:id="rId4" imgW="2273300" imgH="203200" progId="Equation.3">
                  <p:embed/>
                  <p:pic>
                    <p:nvPicPr>
                      <p:cNvPr id="691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664244"/>
                        <a:ext cx="36099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Some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Reminders</a:t>
            </a:r>
            <a:r>
              <a:rPr lang="de-DE" altLang="de-DE" sz="1800" dirty="0">
                <a:solidFill>
                  <a:srgbClr val="0B2A51"/>
                </a:solidFill>
              </a:rPr>
              <a:t> on 1D Diffusion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99DC0DD-75B4-4824-85E6-C401BB42F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828068"/>
            <a:ext cx="80645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dissolved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chemical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 fluid, e.g.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fluid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i.e.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differences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levelled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grpSp>
        <p:nvGrpSpPr>
          <p:cNvPr id="9" name="Group 23">
            <a:extLst>
              <a:ext uri="{FF2B5EF4-FFF2-40B4-BE49-F238E27FC236}">
                <a16:creationId xmlns:a16="http://schemas.microsoft.com/office/drawing/2014/main" id="{78D12CC5-FD6B-48B1-B736-32E4E23F80F1}"/>
              </a:ext>
            </a:extLst>
          </p:cNvPr>
          <p:cNvGrpSpPr>
            <a:grpSpLocks/>
          </p:cNvGrpSpPr>
          <p:nvPr/>
        </p:nvGrpSpPr>
        <p:grpSpPr bwMode="auto">
          <a:xfrm>
            <a:off x="1043301" y="5294213"/>
            <a:ext cx="7562851" cy="727075"/>
            <a:chOff x="793" y="3022"/>
            <a:chExt cx="4764" cy="458"/>
          </a:xfrm>
        </p:grpSpPr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416A15FB-A665-49FF-8EAB-4347CA606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22"/>
              <a:ext cx="3628" cy="458"/>
              <a:chOff x="793" y="3022"/>
              <a:chExt cx="3628" cy="458"/>
            </a:xfrm>
          </p:grpSpPr>
          <p:sp>
            <p:nvSpPr>
              <p:cNvPr id="15" name="Rectangle 25">
                <a:extLst>
                  <a:ext uri="{FF2B5EF4-FFF2-40B4-BE49-F238E27FC236}">
                    <a16:creationId xmlns:a16="http://schemas.microsoft.com/office/drawing/2014/main" id="{8E0795BC-791D-4D8D-9842-4B2F7479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3628" cy="454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6" name="Line 26">
                <a:extLst>
                  <a:ext uri="{FF2B5EF4-FFF2-40B4-BE49-F238E27FC236}">
                    <a16:creationId xmlns:a16="http://schemas.microsoft.com/office/drawing/2014/main" id="{C7619315-021D-46E9-999C-C631F2AEE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027"/>
                <a:ext cx="36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7" name="Line 27">
                <a:extLst>
                  <a:ext uri="{FF2B5EF4-FFF2-40B4-BE49-F238E27FC236}">
                    <a16:creationId xmlns:a16="http://schemas.microsoft.com/office/drawing/2014/main" id="{5ED79206-050C-4435-8931-1DDE36C16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480"/>
                <a:ext cx="36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8" name="Line 28">
                <a:extLst>
                  <a:ext uri="{FF2B5EF4-FFF2-40B4-BE49-F238E27FC236}">
                    <a16:creationId xmlns:a16="http://schemas.microsoft.com/office/drawing/2014/main" id="{78AF80CA-0A8A-4C83-AA69-4F5456218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023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19" name="Line 29">
                <a:extLst>
                  <a:ext uri="{FF2B5EF4-FFF2-40B4-BE49-F238E27FC236}">
                    <a16:creationId xmlns:a16="http://schemas.microsoft.com/office/drawing/2014/main" id="{A46CB84C-B608-4D05-A3CC-34953E505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027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 sz="160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32A35C83-2406-414C-86B9-1CE1C937D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7" y="3042"/>
              <a:ext cx="1690" cy="426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BB54D0C8-F866-4264-AA9C-F424E80BA4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884" y="3042"/>
              <a:ext cx="1681" cy="426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3ABFC3CF-CA87-44D1-9D6D-C95A9D7F8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5" y="3043"/>
              <a:ext cx="182" cy="42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A8184466-D822-47EA-AA95-D1FECDFA0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03"/>
              <a:ext cx="8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3</a:t>
              </a:r>
            </a:p>
          </p:txBody>
        </p:sp>
      </p:grpSp>
      <p:grpSp>
        <p:nvGrpSpPr>
          <p:cNvPr id="20" name="Gruppieren 37">
            <a:extLst>
              <a:ext uri="{FF2B5EF4-FFF2-40B4-BE49-F238E27FC236}">
                <a16:creationId xmlns:a16="http://schemas.microsoft.com/office/drawing/2014/main" id="{E9727009-5D58-44ED-8E29-C72A1F665AB5}"/>
              </a:ext>
            </a:extLst>
          </p:cNvPr>
          <p:cNvGrpSpPr>
            <a:grpSpLocks/>
          </p:cNvGrpSpPr>
          <p:nvPr/>
        </p:nvGrpSpPr>
        <p:grpSpPr bwMode="auto">
          <a:xfrm>
            <a:off x="1043301" y="3205063"/>
            <a:ext cx="7562123" cy="727075"/>
            <a:chOff x="1258888" y="2924175"/>
            <a:chExt cx="7562124" cy="727076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6C72CD41-4423-4A62-8FAE-9484EBE2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924175"/>
              <a:ext cx="5759450" cy="72072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9F51DA3-045A-41A6-981C-BD5A60998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2925763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E1B04F5F-D646-49D3-BED6-CDA11F91E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8338" y="2932113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9185D1DD-C6B6-42DA-90EB-B4F2CF915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726" y="3140075"/>
              <a:ext cx="13692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1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EDBF52FA-A9B6-49F5-95A1-E8DE485E8C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0476" y="2959100"/>
              <a:ext cx="676275" cy="6762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FA29B75A-36EA-4724-BC53-86FEA15A0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2932113"/>
              <a:ext cx="5759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3090DC11-A33D-40F8-AB0D-AB4CFB77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3651250"/>
              <a:ext cx="5759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9" name="Gruppieren 39">
            <a:extLst>
              <a:ext uri="{FF2B5EF4-FFF2-40B4-BE49-F238E27FC236}">
                <a16:creationId xmlns:a16="http://schemas.microsoft.com/office/drawing/2014/main" id="{7C40D752-6058-4691-897F-5B4F45B5F9D0}"/>
              </a:ext>
            </a:extLst>
          </p:cNvPr>
          <p:cNvGrpSpPr>
            <a:grpSpLocks/>
          </p:cNvGrpSpPr>
          <p:nvPr/>
        </p:nvGrpSpPr>
        <p:grpSpPr bwMode="auto">
          <a:xfrm>
            <a:off x="1043301" y="4213126"/>
            <a:ext cx="7571648" cy="727075"/>
            <a:chOff x="1258888" y="3932238"/>
            <a:chExt cx="7571648" cy="72707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5ACFA151-BC4E-4108-8833-85A0E68FB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932238"/>
              <a:ext cx="5759450" cy="72072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DC881669-7E76-4427-B72C-1908742D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3933826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BDC95210-EF7E-402E-B56C-B5AB9C42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8338" y="3940176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461F162A-B67A-4F1C-9679-33EF387835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3238" y="3967163"/>
              <a:ext cx="676275" cy="67627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43456995-8B85-4C66-A8F9-B30404B23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3302000" y="3967163"/>
              <a:ext cx="676275" cy="67627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DAB33C3-7FC3-4D05-927B-57D49C2813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0338" y="3967163"/>
              <a:ext cx="347662" cy="6762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D962E87E-5217-4224-BF44-F0DEA1E96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250" y="4221163"/>
              <a:ext cx="13692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2</a:t>
              </a: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1BEACFEE-5309-47F0-85BD-4CCCE62F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3940176"/>
              <a:ext cx="5759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E87B400D-A03B-45EA-9D56-069CADF97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4659313"/>
              <a:ext cx="5759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04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Diffusion – </a:t>
            </a:r>
            <a:r>
              <a:rPr lang="de-DE" altLang="de-DE" sz="1800" dirty="0" err="1">
                <a:solidFill>
                  <a:srgbClr val="0B2A51"/>
                </a:solidFill>
              </a:rPr>
              <a:t>Fick‘s</a:t>
            </a:r>
            <a:r>
              <a:rPr lang="de-DE" altLang="de-DE" sz="1800" dirty="0">
                <a:solidFill>
                  <a:srgbClr val="0B2A51"/>
                </a:solidFill>
              </a:rPr>
              <a:t> First Law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54AA0D-5114-48FF-99B3-B0EDD5A9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597023"/>
            <a:ext cx="6840000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+mn-lt"/>
              </a:rPr>
              <a:t>The mass flow due to 1D diffusion is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+mn-lt"/>
              </a:rPr>
              <a:t>– proportional to the cross-sectional area,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+mn-lt"/>
              </a:rPr>
              <a:t>– proportional to the concentration difference,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+mn-lt"/>
              </a:rPr>
              <a:t>– inversely proportional to the transport distance.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+mn-lt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oriented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regions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higher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concen-trations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regions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lower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concentrations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Fick‘s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first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(Fick, 1855):</a:t>
            </a:r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1776C04D-E9EE-4709-912B-8C1691B1B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45046"/>
              </p:ext>
            </p:extLst>
          </p:nvPr>
        </p:nvGraphicFramePr>
        <p:xfrm>
          <a:off x="3279775" y="4376194"/>
          <a:ext cx="16668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Formel" r:id="rId4" imgW="977476" imgH="393529" progId="Equation.3">
                  <p:embed/>
                </p:oleObj>
              </mc:Choice>
              <mc:Fallback>
                <p:oleObj name="Formel" r:id="rId4" imgW="977476" imgH="393529" progId="Equation.3">
                  <p:embed/>
                  <p:pic>
                    <p:nvPicPr>
                      <p:cNvPr id="742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376194"/>
                        <a:ext cx="16668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">
            <a:extLst>
              <a:ext uri="{FF2B5EF4-FFF2-40B4-BE49-F238E27FC236}">
                <a16:creationId xmlns:a16="http://schemas.microsoft.com/office/drawing/2014/main" id="{3EA8BECF-3A19-4E09-953B-72FD84CF005C}"/>
              </a:ext>
            </a:extLst>
          </p:cNvPr>
          <p:cNvGrpSpPr>
            <a:grpSpLocks/>
          </p:cNvGrpSpPr>
          <p:nvPr/>
        </p:nvGrpSpPr>
        <p:grpSpPr bwMode="auto">
          <a:xfrm>
            <a:off x="1568452" y="3985672"/>
            <a:ext cx="1689101" cy="738188"/>
            <a:chOff x="1170" y="2341"/>
            <a:chExt cx="1064" cy="465"/>
          </a:xfrm>
        </p:grpSpPr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1B1119F0-A55B-45ED-A5CC-26A626ED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341"/>
              <a:ext cx="66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diffusive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mass</a:t>
              </a: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flow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[M/T]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B1D08891-9B8D-48E0-89AC-B4DBB32F9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614"/>
              <a:ext cx="409" cy="13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21DC4DB3-66A6-49E0-AD14-027811D6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339" y="5211219"/>
            <a:ext cx="1521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+mn-lt"/>
              </a:rPr>
              <a:t>cross-sectional</a:t>
            </a:r>
            <a:endParaRPr lang="de-DE" altLang="de-DE" sz="1400" dirty="0">
              <a:solidFill>
                <a:srgbClr val="FF0000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+mn-lt"/>
              </a:rPr>
              <a:t>area</a:t>
            </a:r>
            <a:r>
              <a:rPr lang="de-DE" altLang="de-DE" sz="1400" dirty="0">
                <a:solidFill>
                  <a:srgbClr val="FF0000"/>
                </a:solidFill>
                <a:latin typeface="+mn-lt"/>
              </a:rPr>
              <a:t> [L²]</a:t>
            </a: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CD15623C-F460-44E4-9BA8-E4345E35F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0913" y="4922294"/>
            <a:ext cx="647700" cy="431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B4797A65-1B0C-4867-92F6-38F826917CAB}"/>
              </a:ext>
            </a:extLst>
          </p:cNvPr>
          <p:cNvGrpSpPr>
            <a:grpSpLocks/>
          </p:cNvGrpSpPr>
          <p:nvPr/>
        </p:nvGrpSpPr>
        <p:grpSpPr bwMode="auto">
          <a:xfrm>
            <a:off x="3797302" y="4993730"/>
            <a:ext cx="1090613" cy="1171574"/>
            <a:chOff x="2574" y="2976"/>
            <a:chExt cx="687" cy="738"/>
          </a:xfrm>
        </p:grpSpPr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6FA62534-6D75-4F97-8418-C553ED073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3249"/>
              <a:ext cx="68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+mn-lt"/>
                </a:rPr>
                <a:t>diffusion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+mn-lt"/>
                </a:rPr>
                <a:t>coefficient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+mn-lt"/>
                </a:rPr>
                <a:t>[L²/T]</a:t>
              </a:r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4E8F441C-3A50-43B4-89A9-8B57277C5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76"/>
              <a:ext cx="45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40" name="Group 14">
            <a:extLst>
              <a:ext uri="{FF2B5EF4-FFF2-40B4-BE49-F238E27FC236}">
                <a16:creationId xmlns:a16="http://schemas.microsoft.com/office/drawing/2014/main" id="{10CC7A3A-8F79-4710-BC9A-4B1C0AFDE78E}"/>
              </a:ext>
            </a:extLst>
          </p:cNvPr>
          <p:cNvGrpSpPr>
            <a:grpSpLocks/>
          </p:cNvGrpSpPr>
          <p:nvPr/>
        </p:nvGrpSpPr>
        <p:grpSpPr bwMode="auto">
          <a:xfrm>
            <a:off x="4873623" y="4993730"/>
            <a:ext cx="1466850" cy="955674"/>
            <a:chOff x="3252" y="2976"/>
            <a:chExt cx="924" cy="602"/>
          </a:xfrm>
        </p:grpSpPr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5E951914-A769-4F1D-9425-273E9C8E5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3113"/>
              <a:ext cx="62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transport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distance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[L]</a:t>
              </a: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996BD21B-E169-46CD-B2F0-1F35C0D00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2976"/>
              <a:ext cx="317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43" name="Group 17">
            <a:extLst>
              <a:ext uri="{FF2B5EF4-FFF2-40B4-BE49-F238E27FC236}">
                <a16:creationId xmlns:a16="http://schemas.microsoft.com/office/drawing/2014/main" id="{2643D86E-524B-49E6-9AD3-BB61FE0A5DD0}"/>
              </a:ext>
            </a:extLst>
          </p:cNvPr>
          <p:cNvGrpSpPr>
            <a:grpSpLocks/>
          </p:cNvGrpSpPr>
          <p:nvPr/>
        </p:nvGrpSpPr>
        <p:grpSpPr bwMode="auto">
          <a:xfrm>
            <a:off x="4964114" y="3769771"/>
            <a:ext cx="1776413" cy="738188"/>
            <a:chOff x="3309" y="2205"/>
            <a:chExt cx="1119" cy="465"/>
          </a:xfrm>
        </p:grpSpPr>
        <p:sp>
          <p:nvSpPr>
            <p:cNvPr id="44" name="Text Box 18">
              <a:extLst>
                <a:ext uri="{FF2B5EF4-FFF2-40B4-BE49-F238E27FC236}">
                  <a16:creationId xmlns:a16="http://schemas.microsoft.com/office/drawing/2014/main" id="{BBBA0702-6E20-4F4F-8908-85DABA6FE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2205"/>
              <a:ext cx="87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concentration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difference</a:t>
              </a:r>
              <a:endParaRPr lang="de-DE" altLang="de-DE" sz="1400" dirty="0">
                <a:solidFill>
                  <a:srgbClr val="FF000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[M/L³]</a:t>
              </a:r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1230570-5A7A-4421-ABE0-2F77B49EE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" y="2478"/>
              <a:ext cx="363" cy="1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46" name="Group 20">
            <a:extLst>
              <a:ext uri="{FF2B5EF4-FFF2-40B4-BE49-F238E27FC236}">
                <a16:creationId xmlns:a16="http://schemas.microsoft.com/office/drawing/2014/main" id="{DD103A03-172C-4972-89EC-3B7090A8E1B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868194"/>
            <a:ext cx="1398588" cy="741363"/>
            <a:chOff x="2298" y="2267"/>
            <a:chExt cx="881" cy="467"/>
          </a:xfrm>
        </p:grpSpPr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57092B4C-61D4-45FB-B92E-8858D87FD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267"/>
              <a:ext cx="8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+mn-lt"/>
                </a:rPr>
                <a:t>negative sign!</a:t>
              </a:r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A124D1C7-3916-4DA3-876F-EC4E91345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462"/>
              <a:ext cx="0" cy="27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sp>
        <p:nvSpPr>
          <p:cNvPr id="49" name="Text Box 24">
            <a:extLst>
              <a:ext uri="{FF2B5EF4-FFF2-40B4-BE49-F238E27FC236}">
                <a16:creationId xmlns:a16="http://schemas.microsoft.com/office/drawing/2014/main" id="{991E329B-6F6D-403A-A0FD-99D6BDE7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172" y="3496295"/>
            <a:ext cx="1656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+mn-lt"/>
              </a:rPr>
              <a:t>Adolf Fick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+mn-lt"/>
              </a:rPr>
              <a:t>(1829 – 1901)</a:t>
            </a:r>
          </a:p>
        </p:txBody>
      </p:sp>
      <p:pic>
        <p:nvPicPr>
          <p:cNvPr id="50" name="Picture 24">
            <a:extLst>
              <a:ext uri="{FF2B5EF4-FFF2-40B4-BE49-F238E27FC236}">
                <a16:creationId xmlns:a16="http://schemas.microsoft.com/office/drawing/2014/main" id="{782EF080-6A95-4F33-91EE-192D3F4A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732295"/>
            <a:ext cx="1392237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24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4" grpId="0"/>
      <p:bldP spid="36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5"/>
            <a:ext cx="6580364" cy="460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Diffusion </a:t>
            </a:r>
            <a:r>
              <a:rPr lang="de-DE" altLang="de-DE" sz="1800" dirty="0" err="1">
                <a:solidFill>
                  <a:srgbClr val="0B2A51"/>
                </a:solidFill>
              </a:rPr>
              <a:t>Coefficient</a:t>
            </a:r>
            <a:endParaRPr lang="de-DE" altLang="de-DE" sz="1800" dirty="0">
              <a:solidFill>
                <a:srgbClr val="0B2A51"/>
              </a:solidFill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834EBFD9-ACFF-4D7E-BFD0-25B86B12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60848"/>
            <a:ext cx="8028456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dimension of the diffusion coefficient is L²/T.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value of the diffusion coefficient equals the value of the diffusive mass flow through a unit cross section for a unit concentration gradient.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 coefficients for diffusion of dissolved chemicals in water are mostly in the range from 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r>
              <a:rPr lang="de-DE" altLang="de-DE" baseline="30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-10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m²/s to 10</a:t>
            </a:r>
            <a:r>
              <a:rPr lang="de-DE" altLang="de-DE" baseline="30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-9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m²/s.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dissolved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chemicals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gases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larger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about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four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orders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magnitude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i.e.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range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r>
              <a:rPr lang="de-DE" altLang="de-DE" baseline="30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-6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m²/s </a:t>
            </a:r>
            <a:r>
              <a:rPr lang="de-DE" altLang="de-DE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10</a:t>
            </a:r>
            <a:r>
              <a:rPr lang="de-DE" altLang="de-DE" baseline="30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-5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m²/s.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5CDE0EF-1DBC-443E-99A5-36A26E7F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492896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>
                <a:solidFill>
                  <a:srgbClr val="002060"/>
                </a:solidFill>
                <a:latin typeface="+mj-lt"/>
              </a:rPr>
              <a:t>Joint Action of Transport </a:t>
            </a:r>
            <a:r>
              <a:rPr lang="de-DE" altLang="de-DE" sz="2400" dirty="0" err="1">
                <a:solidFill>
                  <a:srgbClr val="002060"/>
                </a:solidFill>
                <a:latin typeface="+mj-lt"/>
              </a:rPr>
              <a:t>Processes</a:t>
            </a:r>
            <a:endParaRPr lang="de-DE" altLang="de-DE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2411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196752"/>
            <a:ext cx="528422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Advection</a:t>
            </a:r>
            <a:r>
              <a:rPr lang="de-DE" altLang="de-DE" sz="1800" dirty="0">
                <a:solidFill>
                  <a:srgbClr val="0B2A51"/>
                </a:solidFill>
              </a:rPr>
              <a:t> and Dispersion – </a:t>
            </a:r>
            <a:r>
              <a:rPr lang="de-DE" altLang="de-DE" sz="1800" dirty="0" err="1">
                <a:solidFill>
                  <a:srgbClr val="0B2A51"/>
                </a:solidFill>
              </a:rPr>
              <a:t>Mass</a:t>
            </a:r>
            <a:r>
              <a:rPr lang="de-DE" altLang="de-DE" sz="1800" dirty="0">
                <a:solidFill>
                  <a:srgbClr val="0B2A51"/>
                </a:solidFill>
              </a:rPr>
              <a:t> Flow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A656278-742F-4DF6-B167-AC5555D1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592568"/>
            <a:ext cx="8316488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Spreading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conservative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unconsolidated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understood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superposition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582A70-86DC-4CC7-9B27-87E87A02B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028168"/>
              </p:ext>
            </p:extLst>
          </p:nvPr>
        </p:nvGraphicFramePr>
        <p:xfrm>
          <a:off x="2939344" y="2852936"/>
          <a:ext cx="3733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Formel" r:id="rId4" imgW="1930400" imgH="203200" progId="Equation.3">
                  <p:embed/>
                </p:oleObj>
              </mc:Choice>
              <mc:Fallback>
                <p:oleObj name="Formel" r:id="rId4" imgW="1930400" imgH="203200" progId="Equation.3">
                  <p:embed/>
                  <p:pic>
                    <p:nvPicPr>
                      <p:cNvPr id="695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344" y="2852936"/>
                        <a:ext cx="3733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97B7D70-F951-49BC-90D6-595545CE7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92510"/>
              </p:ext>
            </p:extLst>
          </p:nvPr>
        </p:nvGraphicFramePr>
        <p:xfrm>
          <a:off x="2954212" y="3472607"/>
          <a:ext cx="48514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Formel" r:id="rId6" imgW="2616200" imgH="673100" progId="Equation.3">
                  <p:embed/>
                </p:oleObj>
              </mc:Choice>
              <mc:Fallback>
                <p:oleObj name="Formel" r:id="rId6" imgW="2616200" imgH="673100" progId="Equation.3">
                  <p:embed/>
                  <p:pic>
                    <p:nvPicPr>
                      <p:cNvPr id="69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12" y="3472607"/>
                        <a:ext cx="48514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>
            <a:extLst>
              <a:ext uri="{FF2B5EF4-FFF2-40B4-BE49-F238E27FC236}">
                <a16:creationId xmlns:a16="http://schemas.microsoft.com/office/drawing/2014/main" id="{667B706A-FE5B-4E78-B31E-2A6A9A09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8" y="3191655"/>
            <a:ext cx="2714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alternatively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99F21148-DA2F-4F2C-8638-8C1EA63E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4729787"/>
            <a:ext cx="831648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spreading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due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quantified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combining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budget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corresponding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-dispersion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-dispersion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discussed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modelling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lectures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given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space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3691759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6724380" cy="2751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02060"/>
                </a:solidFill>
              </a:rPr>
              <a:t>Solute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Spreading</a:t>
            </a:r>
            <a:r>
              <a:rPr lang="de-DE" altLang="de-DE" sz="1800" dirty="0">
                <a:solidFill>
                  <a:srgbClr val="002060"/>
                </a:solidFill>
              </a:rPr>
              <a:t> due </a:t>
            </a:r>
            <a:r>
              <a:rPr lang="de-DE" altLang="de-DE" sz="1800" dirty="0" err="1">
                <a:solidFill>
                  <a:srgbClr val="002060"/>
                </a:solidFill>
              </a:rPr>
              <a:t>to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Advection</a:t>
            </a:r>
            <a:r>
              <a:rPr lang="de-DE" altLang="de-DE" sz="1800" dirty="0">
                <a:solidFill>
                  <a:srgbClr val="002060"/>
                </a:solidFill>
              </a:rPr>
              <a:t> and Dispersion</a:t>
            </a:r>
          </a:p>
          <a:p>
            <a:pPr marL="0" indent="0" eaLnBrk="1" hangingPunct="1"/>
            <a:endParaRPr lang="de-DE" altLang="de-DE" sz="18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Rectangle 2" descr="Kugeln">
            <a:extLst>
              <a:ext uri="{FF2B5EF4-FFF2-40B4-BE49-F238E27FC236}">
                <a16:creationId xmlns:a16="http://schemas.microsoft.com/office/drawing/2014/main" id="{EDCD49F6-31A8-4058-9328-97FB734A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586707"/>
            <a:ext cx="5759450" cy="720725"/>
          </a:xfrm>
          <a:prstGeom prst="rect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C4D08EB1-E525-434E-BC26-D142C34A2656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2627982"/>
            <a:ext cx="7412038" cy="676275"/>
            <a:chOff x="793" y="1706"/>
            <a:chExt cx="4669" cy="42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B884FA01-E99D-4314-A224-E83080B5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88"/>
              <a:ext cx="7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1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EEC4976-38C0-4CEE-8E9E-6E5E75514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" y="1706"/>
              <a:ext cx="426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76EA9C7A-6F86-462B-AAD2-0ECD4561B0E2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3709070"/>
            <a:ext cx="7421563" cy="727075"/>
            <a:chOff x="793" y="2411"/>
            <a:chExt cx="4675" cy="458"/>
          </a:xfrm>
        </p:grpSpPr>
        <p:sp>
          <p:nvSpPr>
            <p:cNvPr id="12" name="Rectangle 7" descr="Kugeln">
              <a:extLst>
                <a:ext uri="{FF2B5EF4-FFF2-40B4-BE49-F238E27FC236}">
                  <a16:creationId xmlns:a16="http://schemas.microsoft.com/office/drawing/2014/main" id="{16D2F2C8-4D28-4083-883F-6DC81DDA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11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53C7280-419A-46FB-BC9B-1A3D6BB96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16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16710F61-2310-4E87-9019-33BE09DC1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69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CF06AF76-8CE5-4A4F-8F7D-BEC12027B5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837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234AA33-D9E0-4D1A-AE53-0A9267B32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C8160122-1A62-49A0-A5A6-AA5C2D1C83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1" y="2427"/>
              <a:ext cx="219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B8892512-E442-4CAC-A7FE-C459226E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93"/>
              <a:ext cx="7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2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52DB5F51-C4AB-496A-92C5-B6A45B6CF4D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790157"/>
            <a:ext cx="7412038" cy="727075"/>
            <a:chOff x="793" y="3092"/>
            <a:chExt cx="4669" cy="458"/>
          </a:xfrm>
        </p:grpSpPr>
        <p:sp>
          <p:nvSpPr>
            <p:cNvPr id="20" name="Rectangle 15" descr="Kugeln">
              <a:extLst>
                <a:ext uri="{FF2B5EF4-FFF2-40B4-BE49-F238E27FC236}">
                  <a16:creationId xmlns:a16="http://schemas.microsoft.com/office/drawing/2014/main" id="{E604C3F7-0C40-4EDA-B18E-8462C59A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92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BDE880B4-E9DD-42AE-8F94-B5AF8296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97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EC5A64CB-8266-4994-B81A-BD88895DC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50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8A96A07B-BBE4-4D03-99D2-A06DF60FB0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687" y="3112"/>
              <a:ext cx="1690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9B321D2A-6BDA-4757-8358-7CB9466AF8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" y="3112"/>
              <a:ext cx="1681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36C9C8FE-70EB-49B2-8858-5D2B14F670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5" y="3113"/>
              <a:ext cx="182" cy="42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03206383-EFB6-4189-91CE-C78A34E5D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73"/>
              <a:ext cx="7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3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84E9C695-01D1-4C85-BE38-A4BF30781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503" y="2431132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D059DE62-EACC-42DA-9011-3DD259E2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8728" y="2431132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689F4C10-6239-4893-9928-BD13FCC1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002" y="2105289"/>
            <a:ext cx="11657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002060"/>
                </a:solidFill>
                <a:latin typeface="+mn-lt"/>
              </a:rPr>
              <a:t>advection</a:t>
            </a:r>
            <a:endParaRPr lang="de-DE" altLang="de-DE" sz="1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369A822B-7A40-447D-8EB0-BC8986A7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391" y="2105289"/>
            <a:ext cx="12282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002060"/>
                </a:solidFill>
                <a:latin typeface="+mn-lt"/>
              </a:rPr>
              <a:t>dispersion</a:t>
            </a:r>
            <a:endParaRPr lang="de-DE" altLang="de-DE" sz="1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ED545B1C-AA1C-41A0-BFCB-3CC091A23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2607345"/>
            <a:ext cx="575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35C52CE4-12C2-4AD4-A1DB-F9BFA7E31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3326482"/>
            <a:ext cx="575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485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BAD5A2E-4176-45A4-A405-07796229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DBEA5-9C62-4B98-B68B-45EB44A41477}"/>
              </a:ext>
            </a:extLst>
          </p:cNvPr>
          <p:cNvSpPr txBox="1"/>
          <p:nvPr/>
        </p:nvSpPr>
        <p:spPr>
          <a:xfrm>
            <a:off x="576263" y="5589588"/>
            <a:ext cx="7991475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2060"/>
                </a:solidFill>
                <a:latin typeface="+mn-lt"/>
              </a:rPr>
              <a:t>* The lecture texts/contents are originally from Prof. R. Liedl. Only</a:t>
            </a:r>
            <a:br>
              <a:rPr lang="en-US" sz="1400" i="1" dirty="0">
                <a:solidFill>
                  <a:srgbClr val="002060"/>
                </a:solidFill>
                <a:latin typeface="+mn-lt"/>
              </a:rPr>
            </a:br>
            <a:r>
              <a:rPr lang="en-US" sz="1400" i="1" dirty="0">
                <a:solidFill>
                  <a:srgbClr val="002060"/>
                </a:solidFill>
                <a:latin typeface="+mn-lt"/>
              </a:rPr>
              <a:t>minimal modifications have been made to the original texts/contents.</a:t>
            </a:r>
            <a:r>
              <a:rPr lang="en-US" sz="1400" dirty="0">
                <a:solidFill>
                  <a:srgbClr val="002060"/>
                </a:solidFill>
                <a:latin typeface="+mn-lt"/>
              </a:rPr>
              <a:t> </a:t>
            </a:r>
            <a:br>
              <a:rPr lang="en-US" sz="1400" dirty="0">
                <a:solidFill>
                  <a:srgbClr val="002060"/>
                </a:solidFill>
                <a:latin typeface="+mn-lt"/>
              </a:rPr>
            </a:br>
            <a:endParaRPr lang="en-DE" sz="1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714B752-D80D-4069-BA7F-839D40B5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772816"/>
            <a:ext cx="78644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conservative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processes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joint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action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processes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profiles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breakthrough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+mn-lt"/>
              </a:rPr>
              <a:t>curves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16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80789" y="1097422"/>
            <a:ext cx="6690372" cy="3600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Relative </a:t>
            </a:r>
            <a:r>
              <a:rPr lang="de-DE" altLang="de-DE" sz="1800" dirty="0" err="1">
                <a:solidFill>
                  <a:srgbClr val="0B2A51"/>
                </a:solidFill>
              </a:rPr>
              <a:t>Importance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Mass</a:t>
            </a:r>
            <a:r>
              <a:rPr lang="de-DE" altLang="de-DE" sz="1800" dirty="0">
                <a:solidFill>
                  <a:srgbClr val="0B2A51"/>
                </a:solidFill>
              </a:rPr>
              <a:t> Flow </a:t>
            </a:r>
            <a:r>
              <a:rPr lang="de-DE" altLang="de-DE" sz="1800" dirty="0" err="1">
                <a:solidFill>
                  <a:srgbClr val="0B2A51"/>
                </a:solidFill>
              </a:rPr>
              <a:t>Contributions</a:t>
            </a:r>
            <a:endParaRPr lang="de-DE" altLang="de-DE" sz="1800" dirty="0">
              <a:solidFill>
                <a:srgbClr val="0B2A51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405A44F-D561-49B5-A8A2-CFDB94E1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867465"/>
            <a:ext cx="8316488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tabLst>
                <a:tab pos="266700" algn="l"/>
              </a:tabLst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tabLst>
                <a:tab pos="266700" algn="l"/>
              </a:tabLst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66700" algn="l"/>
              </a:tabLs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cross-sectional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       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linear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velocity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   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m/d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   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mg/l = 1 g/m³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l-GR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Δ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g/m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                 </a:t>
            </a:r>
            <a:r>
              <a:rPr lang="el-GR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α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0.1 m 	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el-GR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α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/10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rough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estimate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without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coefficient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-10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m²/s</a:t>
            </a:r>
            <a:endParaRPr lang="el-GR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contribution of advection:                                                                                   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m² 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 1 m/d ·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 g/m³ = 1 g/d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contribution of mechanical dispersion:                                                         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l-GR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α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l-GR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Δ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m² 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 0.1 m · 1 m/d · 1 g/m</a:t>
            </a:r>
            <a:r>
              <a:rPr lang="en-US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0.1 g/d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contribution of pore diffusion:                                                                       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n-US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lang="en-US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l-GR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Δ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 m² 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 10</a:t>
            </a:r>
            <a:r>
              <a:rPr lang="en-US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-10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m²/s · 1 g/m</a:t>
            </a:r>
            <a:r>
              <a:rPr lang="en-US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r>
              <a:rPr lang="en-US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-10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g/s ≈ 10</a:t>
            </a:r>
            <a:r>
              <a:rPr lang="en-US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-5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g/d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&gt;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≈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	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&gt;&gt;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                                                                  	(Pore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diffusion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negligible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unconsolidated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.)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CDCDC515-6B09-4283-A7D9-3709D0AD8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84799"/>
              </p:ext>
            </p:extLst>
          </p:nvPr>
        </p:nvGraphicFramePr>
        <p:xfrm>
          <a:off x="2340000" y="1371302"/>
          <a:ext cx="45132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Formel" r:id="rId4" imgW="2514600" imgH="342900" progId="Equation.3">
                  <p:embed/>
                </p:oleObj>
              </mc:Choice>
              <mc:Fallback>
                <p:oleObj name="Formel" r:id="rId4" imgW="2514600" imgH="3429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000" y="1371302"/>
                        <a:ext cx="45132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uppieren 11">
            <a:extLst>
              <a:ext uri="{FF2B5EF4-FFF2-40B4-BE49-F238E27FC236}">
                <a16:creationId xmlns:a16="http://schemas.microsoft.com/office/drawing/2014/main" id="{6986768A-0092-47BF-96A9-AC9F732E39D2}"/>
              </a:ext>
            </a:extLst>
          </p:cNvPr>
          <p:cNvGrpSpPr>
            <a:grpSpLocks/>
          </p:cNvGrpSpPr>
          <p:nvPr/>
        </p:nvGrpSpPr>
        <p:grpSpPr bwMode="auto">
          <a:xfrm>
            <a:off x="6332679" y="2092681"/>
            <a:ext cx="2631075" cy="1245017"/>
            <a:chOff x="6380039" y="2997200"/>
            <a:chExt cx="2562629" cy="1245017"/>
          </a:xfrm>
        </p:grpSpPr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7682DCE-2955-42A7-9F07-1A1B628CA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5825" y="3141663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32F2C2C-FE5E-41F8-9914-07FABF615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3921125"/>
              <a:ext cx="1597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61578F0-5160-477C-BDF8-CEFE6CC6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6638" y="3879850"/>
              <a:ext cx="2860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x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4967627C-BAAF-4E6F-ADF7-5A63C68C6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488" y="2997200"/>
              <a:ext cx="3016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EA28134-BE1E-40AA-8C42-C78FA6003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8288" y="3903663"/>
              <a:ext cx="558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de-DE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 m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2234742-9814-47FB-B1F5-39DEA20EF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5825" y="3403600"/>
              <a:ext cx="936625" cy="504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3295DF1-A196-4758-BD8E-CBEA8B52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039" y="3273425"/>
              <a:ext cx="9351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de-DE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  mg/l</a:t>
              </a:r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1E5FFA3A-BB5E-4E36-A34A-75C1795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94" y="2273704"/>
            <a:ext cx="16396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 gradient</a:t>
            </a:r>
          </a:p>
        </p:txBody>
      </p:sp>
    </p:spTree>
    <p:extLst>
      <p:ext uri="{BB962C8B-B14F-4D97-AF65-F5344CB8AC3E}">
        <p14:creationId xmlns:p14="http://schemas.microsoft.com/office/powerpoint/2010/main" val="151345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>
            <a:extLst>
              <a:ext uri="{FF2B5EF4-FFF2-40B4-BE49-F238E27FC236}">
                <a16:creationId xmlns:a16="http://schemas.microsoft.com/office/drawing/2014/main" id="{29FF7210-B809-4418-A17D-707FC761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2" y="2420888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Concentration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Profiles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and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Breakthrough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Curves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8590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6336704" cy="30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Concentration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Profiles</a:t>
            </a:r>
            <a:r>
              <a:rPr lang="de-DE" altLang="de-DE" sz="1800" dirty="0">
                <a:solidFill>
                  <a:srgbClr val="0B2A51"/>
                </a:solidFill>
              </a:rPr>
              <a:t> 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27E08342-7AC9-48CA-89F9-7233AD7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" y="1827653"/>
            <a:ext cx="7864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profiles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representations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space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fixed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time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28" name="Rectangle 4" descr="Kugeln">
            <a:extLst>
              <a:ext uri="{FF2B5EF4-FFF2-40B4-BE49-F238E27FC236}">
                <a16:creationId xmlns:a16="http://schemas.microsoft.com/office/drawing/2014/main" id="{E9F60039-8151-4CB5-B93F-5D53D323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0" y="4216474"/>
            <a:ext cx="5759450" cy="720725"/>
          </a:xfrm>
          <a:prstGeom prst="rect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9" name="Group 5">
            <a:extLst>
              <a:ext uri="{FF2B5EF4-FFF2-40B4-BE49-F238E27FC236}">
                <a16:creationId xmlns:a16="http://schemas.microsoft.com/office/drawing/2014/main" id="{4D8CCF1E-F347-4541-BBE2-38D2D4F44B32}"/>
              </a:ext>
            </a:extLst>
          </p:cNvPr>
          <p:cNvGrpSpPr>
            <a:grpSpLocks/>
          </p:cNvGrpSpPr>
          <p:nvPr/>
        </p:nvGrpSpPr>
        <p:grpSpPr bwMode="auto">
          <a:xfrm>
            <a:off x="1045020" y="4257749"/>
            <a:ext cx="7412038" cy="676275"/>
            <a:chOff x="793" y="1706"/>
            <a:chExt cx="4669" cy="426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1E4D9AD1-0E0F-4701-9684-9A2A04D42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88"/>
              <a:ext cx="7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1</a:t>
              </a: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17A6542A-680D-44F2-860C-0D8FC0C95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" y="1706"/>
              <a:ext cx="426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41" name="Line 8">
            <a:extLst>
              <a:ext uri="{FF2B5EF4-FFF2-40B4-BE49-F238E27FC236}">
                <a16:creationId xmlns:a16="http://schemas.microsoft.com/office/drawing/2014/main" id="{715CD404-31B0-4062-B88A-251B260B4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020" y="4227587"/>
            <a:ext cx="575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8F3ECC8B-B3DA-454B-AC62-FBF459B1B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020" y="4946724"/>
            <a:ext cx="575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AFE5EF3B-5FF7-48CC-86AB-997841C8E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020" y="3924374"/>
            <a:ext cx="6192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F5BFA6D4-311F-4D2C-B5FD-3262AA916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5020" y="2773437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93C5A874-1FA0-4CBF-B8BA-4615481A0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420" y="3924374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1A00D804-127B-4D92-A0A5-B0AD7F52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845" y="263691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C</a:t>
            </a: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CD4B5AA5-1F57-401D-A070-9C36BCB9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70" y="3140149"/>
            <a:ext cx="665162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D70B8EF6-4C4B-4CCA-9631-1414A1FB7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3357" y="3132212"/>
            <a:ext cx="0" cy="7921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F7146395-CA75-436E-96AB-338C3D89E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3832" y="3905324"/>
            <a:ext cx="5256213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5403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620811" y="1131913"/>
            <a:ext cx="6336704" cy="30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Concentration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Profiles</a:t>
            </a:r>
            <a:r>
              <a:rPr lang="de-DE" altLang="de-DE" sz="1800" dirty="0">
                <a:solidFill>
                  <a:srgbClr val="0B2A51"/>
                </a:solidFill>
              </a:rPr>
              <a:t> 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17" name="Line 2">
            <a:extLst>
              <a:ext uri="{FF2B5EF4-FFF2-40B4-BE49-F238E27FC236}">
                <a16:creationId xmlns:a16="http://schemas.microsoft.com/office/drawing/2014/main" id="{B88D71D9-91AD-49BD-81A8-1AC252A28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663" y="2046312"/>
            <a:ext cx="665162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C8B5B685-68E3-4D88-9637-743596A41565}"/>
              </a:ext>
            </a:extLst>
          </p:cNvPr>
          <p:cNvGrpSpPr>
            <a:grpSpLocks/>
          </p:cNvGrpSpPr>
          <p:nvPr/>
        </p:nvGrpSpPr>
        <p:grpSpPr bwMode="auto">
          <a:xfrm>
            <a:off x="1039613" y="3082950"/>
            <a:ext cx="7392988" cy="727075"/>
            <a:chOff x="793" y="2411"/>
            <a:chExt cx="4657" cy="458"/>
          </a:xfrm>
        </p:grpSpPr>
        <p:sp>
          <p:nvSpPr>
            <p:cNvPr id="19" name="Rectangle 5" descr="Kugeln">
              <a:extLst>
                <a:ext uri="{FF2B5EF4-FFF2-40B4-BE49-F238E27FC236}">
                  <a16:creationId xmlns:a16="http://schemas.microsoft.com/office/drawing/2014/main" id="{9CF4CE55-6C08-44A7-98D2-509E61B2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11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9EA07E53-A8D4-420E-9E9C-48D3710C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16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EC5F5F47-59B1-46E9-B09B-2DA9A99ED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69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E8C9C01-6B26-430D-B9D4-44969F2772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837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7A94BC5C-64A9-4E17-98BA-013C217261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55612AE-3C91-4CAF-8042-62E60C35C5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1" y="2427"/>
              <a:ext cx="219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39CD61D8-3635-4660-BDE1-7F896631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93"/>
              <a:ext cx="7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 2</a:t>
              </a:r>
            </a:p>
          </p:txBody>
        </p:sp>
      </p:grpSp>
      <p:grpSp>
        <p:nvGrpSpPr>
          <p:cNvPr id="26" name="Group 12">
            <a:extLst>
              <a:ext uri="{FF2B5EF4-FFF2-40B4-BE49-F238E27FC236}">
                <a16:creationId xmlns:a16="http://schemas.microsoft.com/office/drawing/2014/main" id="{6B0B2E26-D160-4461-96FD-0D236034C443}"/>
              </a:ext>
            </a:extLst>
          </p:cNvPr>
          <p:cNvGrpSpPr>
            <a:grpSpLocks/>
          </p:cNvGrpSpPr>
          <p:nvPr/>
        </p:nvGrpSpPr>
        <p:grpSpPr bwMode="auto">
          <a:xfrm>
            <a:off x="1039613" y="5510237"/>
            <a:ext cx="7383463" cy="727075"/>
            <a:chOff x="793" y="3092"/>
            <a:chExt cx="4651" cy="458"/>
          </a:xfrm>
        </p:grpSpPr>
        <p:sp>
          <p:nvSpPr>
            <p:cNvPr id="32" name="Rectangle 13" descr="Kugeln">
              <a:extLst>
                <a:ext uri="{FF2B5EF4-FFF2-40B4-BE49-F238E27FC236}">
                  <a16:creationId xmlns:a16="http://schemas.microsoft.com/office/drawing/2014/main" id="{848137F4-D0D1-417D-8347-1D8BAEC9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92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FC4C128D-45B8-4309-8746-1CC2784CA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97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77819F97-B6B5-41EF-8DDD-70CC53895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50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AFD5619B-32AA-4D7B-8B1D-A25A0DD499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687" y="3112"/>
              <a:ext cx="1690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238A362B-8A0F-4FBA-83E9-79CEDBAA7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" y="3112"/>
              <a:ext cx="1681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87761960-F4CD-4A99-AC8D-29A95B470B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5" y="3113"/>
              <a:ext cx="182" cy="42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4FF558F5-E0DB-4AAD-A365-F1101C791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73"/>
              <a:ext cx="7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time </a:t>
              </a:r>
              <a:r>
                <a:rPr lang="de-DE" altLang="de-DE" sz="1400" dirty="0" err="1">
                  <a:solidFill>
                    <a:srgbClr val="FF0000"/>
                  </a:solidFill>
                  <a:latin typeface="+mn-lt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+mn-lt"/>
                </a:rPr>
                <a:t> 3</a:t>
              </a:r>
            </a:p>
          </p:txBody>
        </p:sp>
      </p:grpSp>
      <p:sp>
        <p:nvSpPr>
          <p:cNvPr id="40" name="Line 20">
            <a:extLst>
              <a:ext uri="{FF2B5EF4-FFF2-40B4-BE49-F238E27FC236}">
                <a16:creationId xmlns:a16="http://schemas.microsoft.com/office/drawing/2014/main" id="{D2666E52-6BAA-47E5-8C0C-D01C61E65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613" y="2836887"/>
            <a:ext cx="6192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C024A274-A89E-4F0F-8841-3819EA78A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613" y="1685950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1" name="Text Box 22">
            <a:extLst>
              <a:ext uri="{FF2B5EF4-FFF2-40B4-BE49-F238E27FC236}">
                <a16:creationId xmlns:a16="http://schemas.microsoft.com/office/drawing/2014/main" id="{1DCBEB76-F5D3-49BE-8F2E-9240D296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013" y="28368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147ABD01-7799-4312-9633-FC33AACE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438" y="1549425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C</a:t>
            </a:r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92754E98-12A6-46EF-AA76-D3946809C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5963" y="2811487"/>
            <a:ext cx="858837" cy="31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3ADBA807-2033-4860-86A4-061592351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675" y="2811487"/>
            <a:ext cx="35321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6383203C-7865-42D3-B7A4-4F284E5CF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613" y="5313387"/>
            <a:ext cx="6192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6" name="Line 27">
            <a:extLst>
              <a:ext uri="{FF2B5EF4-FFF2-40B4-BE49-F238E27FC236}">
                <a16:creationId xmlns:a16="http://schemas.microsoft.com/office/drawing/2014/main" id="{07529B48-5E6B-4F7D-B551-83403013E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613" y="4162450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57" name="Text Box 28">
            <a:extLst>
              <a:ext uri="{FF2B5EF4-FFF2-40B4-BE49-F238E27FC236}">
                <a16:creationId xmlns:a16="http://schemas.microsoft.com/office/drawing/2014/main" id="{D0AEE10D-43D5-47BC-8A91-EB1B9324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013" y="5313387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F841F94F-2BC7-4149-8897-23C632FC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438" y="4025925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C</a:t>
            </a: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3C16F436-4189-4AA5-8B88-962953E07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963" y="5291162"/>
            <a:ext cx="10033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E118DE55-9154-41E4-AF00-69810DF1F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1538" y="2041550"/>
            <a:ext cx="71437" cy="31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id="{BDE57998-5253-4E64-929A-BD38582DB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888" y="5291162"/>
            <a:ext cx="10033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62" name="Arc 33">
            <a:extLst>
              <a:ext uri="{FF2B5EF4-FFF2-40B4-BE49-F238E27FC236}">
                <a16:creationId xmlns:a16="http://schemas.microsoft.com/office/drawing/2014/main" id="{24F14B66-6DAE-49D6-862A-E97BBD653810}"/>
              </a:ext>
            </a:extLst>
          </p:cNvPr>
          <p:cNvSpPr>
            <a:spLocks/>
          </p:cNvSpPr>
          <p:nvPr/>
        </p:nvSpPr>
        <p:spPr bwMode="auto">
          <a:xfrm flipV="1">
            <a:off x="1869875" y="2400325"/>
            <a:ext cx="323850" cy="414337"/>
          </a:xfrm>
          <a:custGeom>
            <a:avLst/>
            <a:gdLst>
              <a:gd name="T0" fmla="*/ 0 w 21600"/>
              <a:gd name="T1" fmla="*/ 0 h 22972"/>
              <a:gd name="T2" fmla="*/ 2147483646 w 21600"/>
              <a:gd name="T3" fmla="*/ 2147483646 h 22972"/>
              <a:gd name="T4" fmla="*/ 0 w 21600"/>
              <a:gd name="T5" fmla="*/ 2147483646 h 22972"/>
              <a:gd name="T6" fmla="*/ 0 60000 65536"/>
              <a:gd name="T7" fmla="*/ 0 60000 65536"/>
              <a:gd name="T8" fmla="*/ 0 60000 65536"/>
              <a:gd name="T9" fmla="*/ 0 w 21600"/>
              <a:gd name="T10" fmla="*/ 0 h 22972"/>
              <a:gd name="T11" fmla="*/ 21600 w 21600"/>
              <a:gd name="T12" fmla="*/ 22972 h 229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97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57"/>
                  <a:pt x="21585" y="22515"/>
                  <a:pt x="21556" y="22972"/>
                </a:cubicBezTo>
              </a:path>
              <a:path w="21600" h="2297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57"/>
                  <a:pt x="21585" y="22515"/>
                  <a:pt x="21556" y="2297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3" name="Arc 34">
            <a:extLst>
              <a:ext uri="{FF2B5EF4-FFF2-40B4-BE49-F238E27FC236}">
                <a16:creationId xmlns:a16="http://schemas.microsoft.com/office/drawing/2014/main" id="{BE865F00-4B16-4E97-A4B5-9339B3DEE9B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2193725" y="2044725"/>
            <a:ext cx="323850" cy="377825"/>
          </a:xfrm>
          <a:custGeom>
            <a:avLst/>
            <a:gdLst>
              <a:gd name="T0" fmla="*/ 2147483646 w 21600"/>
              <a:gd name="T1" fmla="*/ 0 h 21546"/>
              <a:gd name="T2" fmla="*/ 2147483646 w 21600"/>
              <a:gd name="T3" fmla="*/ 2147483646 h 21546"/>
              <a:gd name="T4" fmla="*/ 0 w 21600"/>
              <a:gd name="T5" fmla="*/ 2147483646 h 21546"/>
              <a:gd name="T6" fmla="*/ 0 60000 65536"/>
              <a:gd name="T7" fmla="*/ 0 60000 65536"/>
              <a:gd name="T8" fmla="*/ 0 60000 65536"/>
              <a:gd name="T9" fmla="*/ 0 w 21600"/>
              <a:gd name="T10" fmla="*/ 0 h 21546"/>
              <a:gd name="T11" fmla="*/ 21600 w 21600"/>
              <a:gd name="T12" fmla="*/ 21546 h 21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46" fill="none" extrusionOk="0">
                <a:moveTo>
                  <a:pt x="1520" y="-1"/>
                </a:moveTo>
                <a:cubicBezTo>
                  <a:pt x="12831" y="797"/>
                  <a:pt x="21600" y="10206"/>
                  <a:pt x="21600" y="21546"/>
                </a:cubicBezTo>
              </a:path>
              <a:path w="21600" h="21546" stroke="0" extrusionOk="0">
                <a:moveTo>
                  <a:pt x="1520" y="-1"/>
                </a:moveTo>
                <a:cubicBezTo>
                  <a:pt x="12831" y="797"/>
                  <a:pt x="21600" y="10206"/>
                  <a:pt x="21600" y="21546"/>
                </a:cubicBezTo>
                <a:lnTo>
                  <a:pt x="0" y="21546"/>
                </a:lnTo>
                <a:lnTo>
                  <a:pt x="1520" y="-1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4" name="Arc 35">
            <a:extLst>
              <a:ext uri="{FF2B5EF4-FFF2-40B4-BE49-F238E27FC236}">
                <a16:creationId xmlns:a16="http://schemas.microsoft.com/office/drawing/2014/main" id="{712DEA1F-E789-4B5A-A9B8-CB1AE46F9F5C}"/>
              </a:ext>
            </a:extLst>
          </p:cNvPr>
          <p:cNvSpPr>
            <a:spLocks/>
          </p:cNvSpPr>
          <p:nvPr/>
        </p:nvSpPr>
        <p:spPr bwMode="auto">
          <a:xfrm flipH="1" flipV="1">
            <a:off x="2860475" y="2393975"/>
            <a:ext cx="323850" cy="414337"/>
          </a:xfrm>
          <a:custGeom>
            <a:avLst/>
            <a:gdLst>
              <a:gd name="T0" fmla="*/ 0 w 21600"/>
              <a:gd name="T1" fmla="*/ 0 h 22972"/>
              <a:gd name="T2" fmla="*/ 2147483646 w 21600"/>
              <a:gd name="T3" fmla="*/ 2147483646 h 22972"/>
              <a:gd name="T4" fmla="*/ 0 w 21600"/>
              <a:gd name="T5" fmla="*/ 2147483646 h 22972"/>
              <a:gd name="T6" fmla="*/ 0 60000 65536"/>
              <a:gd name="T7" fmla="*/ 0 60000 65536"/>
              <a:gd name="T8" fmla="*/ 0 60000 65536"/>
              <a:gd name="T9" fmla="*/ 0 w 21600"/>
              <a:gd name="T10" fmla="*/ 0 h 22972"/>
              <a:gd name="T11" fmla="*/ 21600 w 21600"/>
              <a:gd name="T12" fmla="*/ 22972 h 229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97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57"/>
                  <a:pt x="21585" y="22515"/>
                  <a:pt x="21556" y="22972"/>
                </a:cubicBezTo>
              </a:path>
              <a:path w="21600" h="2297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57"/>
                  <a:pt x="21585" y="22515"/>
                  <a:pt x="21556" y="2297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5" name="Arc 36">
            <a:extLst>
              <a:ext uri="{FF2B5EF4-FFF2-40B4-BE49-F238E27FC236}">
                <a16:creationId xmlns:a16="http://schemas.microsoft.com/office/drawing/2014/main" id="{B3F5BA98-3243-4F95-8C40-B6A240143B5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36625" y="2044725"/>
            <a:ext cx="323850" cy="3778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6" name="Arc 37">
            <a:extLst>
              <a:ext uri="{FF2B5EF4-FFF2-40B4-BE49-F238E27FC236}">
                <a16:creationId xmlns:a16="http://schemas.microsoft.com/office/drawing/2014/main" id="{EEDCF3A2-78AD-4EAB-9D45-706837E9E587}"/>
              </a:ext>
            </a:extLst>
          </p:cNvPr>
          <p:cNvSpPr>
            <a:spLocks/>
          </p:cNvSpPr>
          <p:nvPr/>
        </p:nvSpPr>
        <p:spPr bwMode="auto">
          <a:xfrm flipV="1">
            <a:off x="2028625" y="4972075"/>
            <a:ext cx="1387475" cy="320675"/>
          </a:xfrm>
          <a:custGeom>
            <a:avLst/>
            <a:gdLst>
              <a:gd name="T0" fmla="*/ 0 w 19769"/>
              <a:gd name="T1" fmla="*/ 0 h 21600"/>
              <a:gd name="T2" fmla="*/ 2147483646 w 19769"/>
              <a:gd name="T3" fmla="*/ 2147483646 h 21600"/>
              <a:gd name="T4" fmla="*/ 0 w 19769"/>
              <a:gd name="T5" fmla="*/ 2147483646 h 21600"/>
              <a:gd name="T6" fmla="*/ 0 60000 65536"/>
              <a:gd name="T7" fmla="*/ 0 60000 65536"/>
              <a:gd name="T8" fmla="*/ 0 60000 65536"/>
              <a:gd name="T9" fmla="*/ 0 w 19769"/>
              <a:gd name="T10" fmla="*/ 0 h 21600"/>
              <a:gd name="T11" fmla="*/ 19769 w 19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69" h="21600" fill="none" extrusionOk="0">
                <a:moveTo>
                  <a:pt x="-1" y="0"/>
                </a:moveTo>
                <a:cubicBezTo>
                  <a:pt x="8563" y="0"/>
                  <a:pt x="16319" y="5059"/>
                  <a:pt x="19769" y="12897"/>
                </a:cubicBezTo>
              </a:path>
              <a:path w="19769" h="21600" stroke="0" extrusionOk="0">
                <a:moveTo>
                  <a:pt x="-1" y="0"/>
                </a:moveTo>
                <a:cubicBezTo>
                  <a:pt x="8563" y="0"/>
                  <a:pt x="16319" y="5059"/>
                  <a:pt x="19769" y="128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7" name="Arc 38">
            <a:extLst>
              <a:ext uri="{FF2B5EF4-FFF2-40B4-BE49-F238E27FC236}">
                <a16:creationId xmlns:a16="http://schemas.microsoft.com/office/drawing/2014/main" id="{4C135BF6-D8FE-4FAD-BCED-6D1CF96BD6B7}"/>
              </a:ext>
            </a:extLst>
          </p:cNvPr>
          <p:cNvSpPr>
            <a:spLocks/>
          </p:cNvSpPr>
          <p:nvPr/>
        </p:nvSpPr>
        <p:spPr bwMode="auto">
          <a:xfrm flipH="1" flipV="1">
            <a:off x="4424163" y="4972075"/>
            <a:ext cx="1408112" cy="317500"/>
          </a:xfrm>
          <a:custGeom>
            <a:avLst/>
            <a:gdLst>
              <a:gd name="T0" fmla="*/ 0 w 20077"/>
              <a:gd name="T1" fmla="*/ 0 h 21600"/>
              <a:gd name="T2" fmla="*/ 2147483646 w 20077"/>
              <a:gd name="T3" fmla="*/ 2147483646 h 21600"/>
              <a:gd name="T4" fmla="*/ 0 w 20077"/>
              <a:gd name="T5" fmla="*/ 2147483646 h 21600"/>
              <a:gd name="T6" fmla="*/ 0 60000 65536"/>
              <a:gd name="T7" fmla="*/ 0 60000 65536"/>
              <a:gd name="T8" fmla="*/ 0 60000 65536"/>
              <a:gd name="T9" fmla="*/ 0 w 20077"/>
              <a:gd name="T10" fmla="*/ 0 h 21600"/>
              <a:gd name="T11" fmla="*/ 20077 w 200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77" h="21600" fill="none" extrusionOk="0">
                <a:moveTo>
                  <a:pt x="-1" y="0"/>
                </a:moveTo>
                <a:cubicBezTo>
                  <a:pt x="8854" y="0"/>
                  <a:pt x="16811" y="5403"/>
                  <a:pt x="20077" y="13633"/>
                </a:cubicBezTo>
              </a:path>
              <a:path w="20077" h="21600" stroke="0" extrusionOk="0">
                <a:moveTo>
                  <a:pt x="-1" y="0"/>
                </a:moveTo>
                <a:cubicBezTo>
                  <a:pt x="8854" y="0"/>
                  <a:pt x="16811" y="5403"/>
                  <a:pt x="20077" y="1363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8" name="Arc 39">
            <a:extLst>
              <a:ext uri="{FF2B5EF4-FFF2-40B4-BE49-F238E27FC236}">
                <a16:creationId xmlns:a16="http://schemas.microsoft.com/office/drawing/2014/main" id="{652C485E-DA74-403D-B2C7-61226AEDC82F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3393875" y="4975250"/>
            <a:ext cx="547688" cy="390525"/>
          </a:xfrm>
          <a:custGeom>
            <a:avLst/>
            <a:gdLst>
              <a:gd name="T0" fmla="*/ 0 w 16413"/>
              <a:gd name="T1" fmla="*/ 0 h 21600"/>
              <a:gd name="T2" fmla="*/ 2147483646 w 16413"/>
              <a:gd name="T3" fmla="*/ 2147483646 h 21600"/>
              <a:gd name="T4" fmla="*/ 0 w 16413"/>
              <a:gd name="T5" fmla="*/ 2147483646 h 21600"/>
              <a:gd name="T6" fmla="*/ 0 60000 65536"/>
              <a:gd name="T7" fmla="*/ 0 60000 65536"/>
              <a:gd name="T8" fmla="*/ 0 60000 65536"/>
              <a:gd name="T9" fmla="*/ 0 w 16413"/>
              <a:gd name="T10" fmla="*/ 0 h 21600"/>
              <a:gd name="T11" fmla="*/ 16413 w 164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13" h="21600" fill="none" extrusionOk="0">
                <a:moveTo>
                  <a:pt x="-1" y="0"/>
                </a:moveTo>
                <a:cubicBezTo>
                  <a:pt x="6312" y="0"/>
                  <a:pt x="12309" y="2761"/>
                  <a:pt x="16413" y="7558"/>
                </a:cubicBezTo>
              </a:path>
              <a:path w="16413" h="21600" stroke="0" extrusionOk="0">
                <a:moveTo>
                  <a:pt x="-1" y="0"/>
                </a:moveTo>
                <a:cubicBezTo>
                  <a:pt x="6312" y="0"/>
                  <a:pt x="12309" y="2761"/>
                  <a:pt x="16413" y="755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69" name="Arc 40">
            <a:extLst>
              <a:ext uri="{FF2B5EF4-FFF2-40B4-BE49-F238E27FC236}">
                <a16:creationId xmlns:a16="http://schemas.microsoft.com/office/drawing/2014/main" id="{AB92E241-9969-47F0-A646-7DE26890D56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939975" y="4978425"/>
            <a:ext cx="541338" cy="390525"/>
          </a:xfrm>
          <a:custGeom>
            <a:avLst/>
            <a:gdLst>
              <a:gd name="T0" fmla="*/ 0 w 16435"/>
              <a:gd name="T1" fmla="*/ 0 h 21600"/>
              <a:gd name="T2" fmla="*/ 2147483646 w 16435"/>
              <a:gd name="T3" fmla="*/ 2147483646 h 21600"/>
              <a:gd name="T4" fmla="*/ 0 w 16435"/>
              <a:gd name="T5" fmla="*/ 2147483646 h 21600"/>
              <a:gd name="T6" fmla="*/ 0 60000 65536"/>
              <a:gd name="T7" fmla="*/ 0 60000 65536"/>
              <a:gd name="T8" fmla="*/ 0 60000 65536"/>
              <a:gd name="T9" fmla="*/ 0 w 16435"/>
              <a:gd name="T10" fmla="*/ 0 h 21600"/>
              <a:gd name="T11" fmla="*/ 16435 w 164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35" h="21600" fill="none" extrusionOk="0">
                <a:moveTo>
                  <a:pt x="-1" y="0"/>
                </a:moveTo>
                <a:cubicBezTo>
                  <a:pt x="6324" y="0"/>
                  <a:pt x="12331" y="2771"/>
                  <a:pt x="16435" y="7583"/>
                </a:cubicBezTo>
              </a:path>
              <a:path w="16435" h="21600" stroke="0" extrusionOk="0">
                <a:moveTo>
                  <a:pt x="-1" y="0"/>
                </a:moveTo>
                <a:cubicBezTo>
                  <a:pt x="6324" y="0"/>
                  <a:pt x="12331" y="2771"/>
                  <a:pt x="16435" y="75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 sz="1400">
              <a:latin typeface="+mn-lt"/>
            </a:endParaRPr>
          </a:p>
        </p:txBody>
      </p:sp>
      <p:sp>
        <p:nvSpPr>
          <p:cNvPr id="70" name="Line 41">
            <a:extLst>
              <a:ext uri="{FF2B5EF4-FFF2-40B4-BE49-F238E27FC236}">
                <a16:creationId xmlns:a16="http://schemas.microsoft.com/office/drawing/2014/main" id="{2CC071FA-3B29-46B7-99F1-1C00ED815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650" y="2038375"/>
            <a:ext cx="0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1" name="Line 42">
            <a:extLst>
              <a:ext uri="{FF2B5EF4-FFF2-40B4-BE49-F238E27FC236}">
                <a16:creationId xmlns:a16="http://schemas.microsoft.com/office/drawing/2014/main" id="{634C6F21-5E64-43FA-B563-3426E8A96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550" y="2038375"/>
            <a:ext cx="0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2" name="Line 43">
            <a:extLst>
              <a:ext uri="{FF2B5EF4-FFF2-40B4-BE49-F238E27FC236}">
                <a16:creationId xmlns:a16="http://schemas.microsoft.com/office/drawing/2014/main" id="{5ADE4779-6B4A-40F1-9181-D78EC2140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9563" y="2814662"/>
            <a:ext cx="287337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3" name="Line 44">
            <a:extLst>
              <a:ext uri="{FF2B5EF4-FFF2-40B4-BE49-F238E27FC236}">
                <a16:creationId xmlns:a16="http://schemas.microsoft.com/office/drawing/2014/main" id="{95AEAD6C-7715-47DB-A85C-531711223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413" y="2821012"/>
            <a:ext cx="287337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4" name="Line 45">
            <a:extLst>
              <a:ext uri="{FF2B5EF4-FFF2-40B4-BE49-F238E27FC236}">
                <a16:creationId xmlns:a16="http://schemas.microsoft.com/office/drawing/2014/main" id="{AE5E316E-5697-485B-9DDF-E4CA0E0251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8413" y="1946300"/>
            <a:ext cx="547687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232F77C6-85FA-4AB0-ADEE-14FE7D342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38" y="1787550"/>
            <a:ext cx="1503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sz="14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only</a:t>
            </a:r>
            <a:endParaRPr lang="de-DE" altLang="de-DE" sz="14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Line 47">
            <a:extLst>
              <a:ext uri="{FF2B5EF4-FFF2-40B4-BE49-F238E27FC236}">
                <a16:creationId xmlns:a16="http://schemas.microsoft.com/office/drawing/2014/main" id="{682B0A93-0889-4D25-A69D-A62888BF3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063" y="4516462"/>
            <a:ext cx="665162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7" name="Line 48">
            <a:extLst>
              <a:ext uri="{FF2B5EF4-FFF2-40B4-BE49-F238E27FC236}">
                <a16:creationId xmlns:a16="http://schemas.microsoft.com/office/drawing/2014/main" id="{A9D4BC33-DA2C-43CB-85F5-1180AA054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3938" y="4511700"/>
            <a:ext cx="71437" cy="31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8" name="Line 49">
            <a:extLst>
              <a:ext uri="{FF2B5EF4-FFF2-40B4-BE49-F238E27FC236}">
                <a16:creationId xmlns:a16="http://schemas.microsoft.com/office/drawing/2014/main" id="{DC98CA27-8EAB-4110-9A08-D571A57CA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050" y="4508525"/>
            <a:ext cx="0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79" name="Line 50">
            <a:extLst>
              <a:ext uri="{FF2B5EF4-FFF2-40B4-BE49-F238E27FC236}">
                <a16:creationId xmlns:a16="http://schemas.microsoft.com/office/drawing/2014/main" id="{FDF3624A-FB87-4F95-8CEA-EFC02CB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2950" y="4508525"/>
            <a:ext cx="0" cy="792162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80" name="Line 51">
            <a:extLst>
              <a:ext uri="{FF2B5EF4-FFF2-40B4-BE49-F238E27FC236}">
                <a16:creationId xmlns:a16="http://schemas.microsoft.com/office/drawing/2014/main" id="{E38AD5DE-1370-489F-9598-F700ADF05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113" y="5291162"/>
            <a:ext cx="1366837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81" name="Line 52">
            <a:extLst>
              <a:ext uri="{FF2B5EF4-FFF2-40B4-BE49-F238E27FC236}">
                <a16:creationId xmlns:a16="http://schemas.microsoft.com/office/drawing/2014/main" id="{71ECD48B-5B12-48DD-A524-78E79E7B9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813" y="5291162"/>
            <a:ext cx="1366837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82" name="Line 53">
            <a:extLst>
              <a:ext uri="{FF2B5EF4-FFF2-40B4-BE49-F238E27FC236}">
                <a16:creationId xmlns:a16="http://schemas.microsoft.com/office/drawing/2014/main" id="{C93B7FAC-C299-48F3-9918-69795E783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0813" y="4435500"/>
            <a:ext cx="547687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83" name="Text Box 54">
            <a:extLst>
              <a:ext uri="{FF2B5EF4-FFF2-40B4-BE49-F238E27FC236}">
                <a16:creationId xmlns:a16="http://schemas.microsoft.com/office/drawing/2014/main" id="{01B5DA32-B096-40B5-AD31-D1C58E6A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238" y="4276750"/>
            <a:ext cx="1503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 only</a:t>
            </a:r>
          </a:p>
        </p:txBody>
      </p:sp>
    </p:spTree>
    <p:extLst>
      <p:ext uri="{BB962C8B-B14F-4D97-AF65-F5344CB8AC3E}">
        <p14:creationId xmlns:p14="http://schemas.microsoft.com/office/powerpoint/2010/main" val="27431599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2A691CB-8021-476B-89F4-B981BB38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79" y="1620089"/>
            <a:ext cx="7864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Breakthrough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representations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time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specified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observation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898CB33-7D15-49FB-A56F-FB259D4ADCA2}"/>
              </a:ext>
            </a:extLst>
          </p:cNvPr>
          <p:cNvGrpSpPr>
            <a:grpSpLocks/>
          </p:cNvGrpSpPr>
          <p:nvPr/>
        </p:nvGrpSpPr>
        <p:grpSpPr bwMode="auto">
          <a:xfrm>
            <a:off x="1041985" y="3388891"/>
            <a:ext cx="2808288" cy="1731962"/>
            <a:chOff x="793" y="1704"/>
            <a:chExt cx="3628" cy="1846"/>
          </a:xfrm>
        </p:grpSpPr>
        <p:sp>
          <p:nvSpPr>
            <p:cNvPr id="4" name="Rectangle 5" descr="Kugeln">
              <a:extLst>
                <a:ext uri="{FF2B5EF4-FFF2-40B4-BE49-F238E27FC236}">
                  <a16:creationId xmlns:a16="http://schemas.microsoft.com/office/drawing/2014/main" id="{BC705B8F-3D50-4FC0-B327-D238E1B8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704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9E074E6-859E-4562-9534-EEA8DF8BF0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3" y="1730"/>
              <a:ext cx="426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6" name="Rectangle 7" descr="Kugeln">
              <a:extLst>
                <a:ext uri="{FF2B5EF4-FFF2-40B4-BE49-F238E27FC236}">
                  <a16:creationId xmlns:a16="http://schemas.microsoft.com/office/drawing/2014/main" id="{0B45878E-882D-47DB-9AC3-9AF88D6F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11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D3F445C5-2801-49E5-B30A-F2E3393A9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16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52C0C544-E99E-4843-8303-2EA1163D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69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F32EE69E-DAD7-4A5A-8514-38AB910D24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837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0BA82867-DA6A-4DB4-9E40-947FE523CF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427"/>
              <a:ext cx="426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C609DDB-2318-4444-A652-B6A9A3D82D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1" y="2427"/>
              <a:ext cx="219" cy="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2" name="Rectangle 13" descr="Kugeln">
              <a:extLst>
                <a:ext uri="{FF2B5EF4-FFF2-40B4-BE49-F238E27FC236}">
                  <a16:creationId xmlns:a16="http://schemas.microsoft.com/office/drawing/2014/main" id="{EBA41CC2-CA94-4E10-87F6-6F2B8470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92"/>
              <a:ext cx="3628" cy="454"/>
            </a:xfrm>
            <a:prstGeom prst="rect">
              <a:avLst/>
            </a:prstGeom>
            <a:pattFill prst="sphere">
              <a:fgClr>
                <a:srgbClr val="00CCFF"/>
              </a:fgClr>
              <a:bgClr>
                <a:srgbClr val="CC33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90776DA-D14B-46B5-AE8E-3C321D3F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97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DD587B3-407A-410C-94FF-4C768BD2B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50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9978E2D8-2429-442E-BBCC-2EB3908C00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2687" y="3112"/>
              <a:ext cx="1690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DA004717-87A9-4015-A8BC-539F8D0E6E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" y="3112"/>
              <a:ext cx="1681" cy="426"/>
            </a:xfrm>
            <a:prstGeom prst="rect">
              <a:avLst/>
            </a:prstGeom>
            <a:gradFill rotWithShape="1">
              <a:gsLst>
                <a:gs pos="0">
                  <a:srgbClr val="00CCFF">
                    <a:alpha val="0"/>
                  </a:srgbClr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0F47705B-7A61-4CDE-A880-16179D989E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5" y="3113"/>
              <a:ext cx="182" cy="426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F45B5A1-E10B-4F66-80F3-64CE45131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717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ACFC8F-13FD-47A2-8E67-9C80F18EB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70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sp>
        <p:nvSpPr>
          <p:cNvPr id="20" name="Line 21">
            <a:extLst>
              <a:ext uri="{FF2B5EF4-FFF2-40B4-BE49-F238E27FC236}">
                <a16:creationId xmlns:a16="http://schemas.microsoft.com/office/drawing/2014/main" id="{976A1A68-797C-4E5D-AF86-4D7382602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010" y="3101553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B3EABD7E-ADFA-4ADC-AD95-A9F59A4D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10" y="2857078"/>
            <a:ext cx="2125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observation locations</a:t>
            </a: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CFF9EB9C-C229-4632-8CCF-346EF856D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8510" y="3101553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56469BF3-5FE0-490C-B8CF-93970EED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423" y="3147591"/>
            <a:ext cx="437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O1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7D11A541-FA0E-444B-A93E-276F67C0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10" y="3165053"/>
            <a:ext cx="437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O2</a:t>
            </a:r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DB1D318E-7D5B-4656-897A-FEF69C8A1A1C}"/>
              </a:ext>
            </a:extLst>
          </p:cNvPr>
          <p:cNvGrpSpPr>
            <a:grpSpLocks/>
          </p:cNvGrpSpPr>
          <p:nvPr/>
        </p:nvGrpSpPr>
        <p:grpSpPr bwMode="auto">
          <a:xfrm>
            <a:off x="4164598" y="2301453"/>
            <a:ext cx="4560888" cy="1949450"/>
            <a:chOff x="2595" y="1464"/>
            <a:chExt cx="2873" cy="1228"/>
          </a:xfrm>
        </p:grpSpPr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67DFBFE-647B-4A8D-9DA8-6444D9782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75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09E3E55-F006-48DF-B9D8-C186AEBE1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550"/>
              <a:ext cx="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8E0A07FD-B88D-4511-B2B0-C9D54AA69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" y="2270"/>
              <a:ext cx="1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4B261E59-477D-4F04-9242-3DBB6B053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1464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</a:t>
              </a: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054548F0-D0E6-407D-A1B3-9A4A69F3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2262"/>
              <a:ext cx="41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086FFCFD-7160-48FC-9B77-081A827F9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2262"/>
              <a:ext cx="8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2" name="Arc 33">
              <a:extLst>
                <a:ext uri="{FF2B5EF4-FFF2-40B4-BE49-F238E27FC236}">
                  <a16:creationId xmlns:a16="http://schemas.microsoft.com/office/drawing/2014/main" id="{6FAE801F-4A69-4F73-B947-56BA5A932E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98" y="2018"/>
              <a:ext cx="131" cy="245"/>
            </a:xfrm>
            <a:custGeom>
              <a:avLst/>
              <a:gdLst>
                <a:gd name="T0" fmla="*/ 0 w 20861"/>
                <a:gd name="T1" fmla="*/ 0 h 21600"/>
                <a:gd name="T2" fmla="*/ 0 w 20861"/>
                <a:gd name="T3" fmla="*/ 0 h 21600"/>
                <a:gd name="T4" fmla="*/ 0 w 20861"/>
                <a:gd name="T5" fmla="*/ 0 h 21600"/>
                <a:gd name="T6" fmla="*/ 0 60000 65536"/>
                <a:gd name="T7" fmla="*/ 0 60000 65536"/>
                <a:gd name="T8" fmla="*/ 0 60000 65536"/>
                <a:gd name="T9" fmla="*/ 0 w 20861"/>
                <a:gd name="T10" fmla="*/ 0 h 21600"/>
                <a:gd name="T11" fmla="*/ 20861 w 208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61" h="21600" fill="none" extrusionOk="0">
                  <a:moveTo>
                    <a:pt x="-1" y="0"/>
                  </a:moveTo>
                  <a:cubicBezTo>
                    <a:pt x="9771" y="0"/>
                    <a:pt x="18326" y="6560"/>
                    <a:pt x="20860" y="15998"/>
                  </a:cubicBezTo>
                </a:path>
                <a:path w="20861" h="21600" stroke="0" extrusionOk="0">
                  <a:moveTo>
                    <a:pt x="-1" y="0"/>
                  </a:moveTo>
                  <a:cubicBezTo>
                    <a:pt x="9771" y="0"/>
                    <a:pt x="18326" y="6560"/>
                    <a:pt x="20860" y="159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3" name="Arc 34">
              <a:extLst>
                <a:ext uri="{FF2B5EF4-FFF2-40B4-BE49-F238E27FC236}">
                  <a16:creationId xmlns:a16="http://schemas.microsoft.com/office/drawing/2014/main" id="{2CBE9C0D-C642-41C8-8867-953268275370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359" y="1764"/>
              <a:ext cx="149" cy="238"/>
            </a:xfrm>
            <a:custGeom>
              <a:avLst/>
              <a:gdLst>
                <a:gd name="T0" fmla="*/ 0 w 20368"/>
                <a:gd name="T1" fmla="*/ 0 h 21600"/>
                <a:gd name="T2" fmla="*/ 0 w 20368"/>
                <a:gd name="T3" fmla="*/ 0 h 21600"/>
                <a:gd name="T4" fmla="*/ 0 w 2036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68"/>
                <a:gd name="T10" fmla="*/ 0 h 21600"/>
                <a:gd name="T11" fmla="*/ 20368 w 203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68" h="21600" fill="none" extrusionOk="0">
                  <a:moveTo>
                    <a:pt x="-1" y="0"/>
                  </a:moveTo>
                  <a:cubicBezTo>
                    <a:pt x="9157" y="0"/>
                    <a:pt x="17320" y="5775"/>
                    <a:pt x="20368" y="14410"/>
                  </a:cubicBezTo>
                </a:path>
                <a:path w="20368" h="21600" stroke="0" extrusionOk="0">
                  <a:moveTo>
                    <a:pt x="-1" y="0"/>
                  </a:moveTo>
                  <a:cubicBezTo>
                    <a:pt x="9157" y="0"/>
                    <a:pt x="17320" y="5775"/>
                    <a:pt x="20368" y="1441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Arc 35">
              <a:extLst>
                <a:ext uri="{FF2B5EF4-FFF2-40B4-BE49-F238E27FC236}">
                  <a16:creationId xmlns:a16="http://schemas.microsoft.com/office/drawing/2014/main" id="{3F7963EE-2800-4F5B-990C-BD427262637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63" y="2015"/>
              <a:ext cx="540" cy="246"/>
            </a:xfrm>
            <a:custGeom>
              <a:avLst/>
              <a:gdLst>
                <a:gd name="T0" fmla="*/ 0 w 20936"/>
                <a:gd name="T1" fmla="*/ 0 h 21600"/>
                <a:gd name="T2" fmla="*/ 0 w 20936"/>
                <a:gd name="T3" fmla="*/ 0 h 21600"/>
                <a:gd name="T4" fmla="*/ 0 w 2093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36"/>
                <a:gd name="T10" fmla="*/ 0 h 21600"/>
                <a:gd name="T11" fmla="*/ 20936 w 2093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6" h="21600" fill="none" extrusionOk="0">
                  <a:moveTo>
                    <a:pt x="-1" y="0"/>
                  </a:moveTo>
                  <a:cubicBezTo>
                    <a:pt x="9881" y="0"/>
                    <a:pt x="18503" y="6706"/>
                    <a:pt x="20935" y="16284"/>
                  </a:cubicBezTo>
                </a:path>
                <a:path w="20936" h="21600" stroke="0" extrusionOk="0">
                  <a:moveTo>
                    <a:pt x="-1" y="0"/>
                  </a:moveTo>
                  <a:cubicBezTo>
                    <a:pt x="9881" y="0"/>
                    <a:pt x="18503" y="6706"/>
                    <a:pt x="20935" y="162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5" name="Arc 36">
              <a:extLst>
                <a:ext uri="{FF2B5EF4-FFF2-40B4-BE49-F238E27FC236}">
                  <a16:creationId xmlns:a16="http://schemas.microsoft.com/office/drawing/2014/main" id="{FDC24104-5809-4069-955A-ACC3E523A88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507" y="1764"/>
              <a:ext cx="167" cy="238"/>
            </a:xfrm>
            <a:custGeom>
              <a:avLst/>
              <a:gdLst>
                <a:gd name="T0" fmla="*/ 0 w 19495"/>
                <a:gd name="T1" fmla="*/ 0 h 21600"/>
                <a:gd name="T2" fmla="*/ 0 w 19495"/>
                <a:gd name="T3" fmla="*/ 0 h 21600"/>
                <a:gd name="T4" fmla="*/ 0 w 19495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95"/>
                <a:gd name="T10" fmla="*/ 0 h 21600"/>
                <a:gd name="T11" fmla="*/ 19495 w 194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95" h="21600" fill="none" extrusionOk="0">
                  <a:moveTo>
                    <a:pt x="-1" y="0"/>
                  </a:moveTo>
                  <a:cubicBezTo>
                    <a:pt x="8325" y="0"/>
                    <a:pt x="15909" y="4784"/>
                    <a:pt x="19494" y="12299"/>
                  </a:cubicBezTo>
                </a:path>
                <a:path w="19495" h="21600" stroke="0" extrusionOk="0">
                  <a:moveTo>
                    <a:pt x="-1" y="0"/>
                  </a:moveTo>
                  <a:cubicBezTo>
                    <a:pt x="8325" y="0"/>
                    <a:pt x="15909" y="4784"/>
                    <a:pt x="19494" y="122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A1B6369F-622D-44A0-A9F8-A16EC7FE22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00000" flipV="1">
              <a:off x="3322" y="1920"/>
              <a:ext cx="45" cy="15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E3765500-F9C9-4643-82B6-6DE8E56A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891"/>
              <a:ext cx="102" cy="2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EC76C3D3-25C2-4CF0-BFAE-8EDF1EF2D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2362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 1</a:t>
              </a:r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46C2156B-FB8F-4645-9001-1FABF2F53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2351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</a:t>
              </a:r>
              <a:r>
                <a:rPr lang="de-DE" altLang="de-DE" sz="1400" dirty="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2</a:t>
              </a:r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878BE323-8A67-454D-8489-C66F5C754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2350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 3</a:t>
              </a: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CB804D1B-AF01-4339-9BB2-4214A0AB1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2256"/>
              <a:ext cx="2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6D06491A-F117-45E2-BB2A-2FAC6CA9D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264"/>
              <a:ext cx="2" cy="1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64AFDDE-E01B-4890-B091-EB4B2EB8A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9" y="2256"/>
              <a:ext cx="1" cy="1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4" name="Group 45">
              <a:extLst>
                <a:ext uri="{FF2B5EF4-FFF2-40B4-BE49-F238E27FC236}">
                  <a16:creationId xmlns:a16="http://schemas.microsoft.com/office/drawing/2014/main" id="{D64C2B1A-309D-4225-854E-44080704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731"/>
              <a:ext cx="276" cy="194"/>
              <a:chOff x="2517" y="1752"/>
              <a:chExt cx="276" cy="194"/>
            </a:xfrm>
          </p:grpSpPr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0CEC9B89-A3A2-468D-B3C6-78FF48FA3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752"/>
                <a:ext cx="2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400" dirty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O1</a:t>
                </a: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AEBE9DEC-97E2-4BDF-AC94-92BA71CA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760"/>
                <a:ext cx="227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400">
                  <a:solidFill>
                    <a:schemeClr val="bg2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BD6D53A3-5B11-4CC4-A7D2-FE8570F14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1762"/>
              <a:ext cx="36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67FD3F0C-0C93-475B-9491-36C904CD1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1757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E9383851-52DE-4D65-94AF-B195A290E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6" y="1757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F33E7875-B5BE-45B4-BC5A-89E770349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5" y="2251"/>
              <a:ext cx="425" cy="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373A70B6-D67D-4050-A35A-CAF06C903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259"/>
              <a:ext cx="14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13B857E3-8F07-4C73-BC55-72D9123C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" y="1670"/>
              <a:ext cx="345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351B5B58-97E9-470E-A7B2-7B0C96732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1570"/>
              <a:ext cx="9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advection</a:t>
              </a: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only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4" name="Group 55">
            <a:extLst>
              <a:ext uri="{FF2B5EF4-FFF2-40B4-BE49-F238E27FC236}">
                <a16:creationId xmlns:a16="http://schemas.microsoft.com/office/drawing/2014/main" id="{A7A9FED0-C17E-4475-B752-874F7C2D4654}"/>
              </a:ext>
            </a:extLst>
          </p:cNvPr>
          <p:cNvGrpSpPr>
            <a:grpSpLocks/>
          </p:cNvGrpSpPr>
          <p:nvPr/>
        </p:nvGrpSpPr>
        <p:grpSpPr bwMode="auto">
          <a:xfrm>
            <a:off x="4209048" y="4409653"/>
            <a:ext cx="4692651" cy="1971675"/>
            <a:chOff x="2623" y="2792"/>
            <a:chExt cx="2956" cy="1242"/>
          </a:xfrm>
        </p:grpSpPr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F0C2540-7681-44AE-94C9-D5D165B11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097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6BEE549B-F5D3-4D0E-A079-8D051AD7A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03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A7C14CC6-BCBF-4F0D-880D-4BAB1CED4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2878"/>
              <a:ext cx="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DF6DAA19-4B80-44E6-A814-6E55154F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" y="3598"/>
              <a:ext cx="1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FE7DB161-A69E-4E69-874D-2B32FFB7D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2792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</a:t>
              </a: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EB37749C-CF1F-4D26-8C55-F1FF7C02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3590"/>
              <a:ext cx="909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17C3223-F4E9-4311-BAB6-DCE68C2FA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3590"/>
              <a:ext cx="34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Arc 63">
              <a:extLst>
                <a:ext uri="{FF2B5EF4-FFF2-40B4-BE49-F238E27FC236}">
                  <a16:creationId xmlns:a16="http://schemas.microsoft.com/office/drawing/2014/main" id="{90A6E696-2396-4BC4-BE10-CDB1F37665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96" y="3346"/>
              <a:ext cx="243" cy="245"/>
            </a:xfrm>
            <a:custGeom>
              <a:avLst/>
              <a:gdLst>
                <a:gd name="T0" fmla="*/ 0 w 19234"/>
                <a:gd name="T1" fmla="*/ 0 h 21600"/>
                <a:gd name="T2" fmla="*/ 0 w 19234"/>
                <a:gd name="T3" fmla="*/ 0 h 21600"/>
                <a:gd name="T4" fmla="*/ 0 w 19234"/>
                <a:gd name="T5" fmla="*/ 0 h 21600"/>
                <a:gd name="T6" fmla="*/ 0 60000 65536"/>
                <a:gd name="T7" fmla="*/ 0 60000 65536"/>
                <a:gd name="T8" fmla="*/ 0 60000 65536"/>
                <a:gd name="T9" fmla="*/ 0 w 19234"/>
                <a:gd name="T10" fmla="*/ 0 h 21600"/>
                <a:gd name="T11" fmla="*/ 19234 w 192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34" h="21600" fill="none" extrusionOk="0">
                  <a:moveTo>
                    <a:pt x="-1" y="0"/>
                  </a:moveTo>
                  <a:cubicBezTo>
                    <a:pt x="8112" y="0"/>
                    <a:pt x="15541" y="4546"/>
                    <a:pt x="19233" y="11770"/>
                  </a:cubicBezTo>
                </a:path>
                <a:path w="19234" h="21600" stroke="0" extrusionOk="0">
                  <a:moveTo>
                    <a:pt x="-1" y="0"/>
                  </a:moveTo>
                  <a:cubicBezTo>
                    <a:pt x="8112" y="0"/>
                    <a:pt x="15541" y="4546"/>
                    <a:pt x="19233" y="117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3" name="Arc 64">
              <a:extLst>
                <a:ext uri="{FF2B5EF4-FFF2-40B4-BE49-F238E27FC236}">
                  <a16:creationId xmlns:a16="http://schemas.microsoft.com/office/drawing/2014/main" id="{32E9A816-C2A4-4A66-97D2-44B6287AAA28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939" y="3294"/>
              <a:ext cx="182" cy="238"/>
            </a:xfrm>
            <a:custGeom>
              <a:avLst/>
              <a:gdLst>
                <a:gd name="T0" fmla="*/ 0 w 20368"/>
                <a:gd name="T1" fmla="*/ 0 h 21600"/>
                <a:gd name="T2" fmla="*/ 0 w 20368"/>
                <a:gd name="T3" fmla="*/ 0 h 21600"/>
                <a:gd name="T4" fmla="*/ 0 w 2036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68"/>
                <a:gd name="T10" fmla="*/ 0 h 21600"/>
                <a:gd name="T11" fmla="*/ 20368 w 203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68" h="21600" fill="none" extrusionOk="0">
                  <a:moveTo>
                    <a:pt x="-1" y="0"/>
                  </a:moveTo>
                  <a:cubicBezTo>
                    <a:pt x="9157" y="0"/>
                    <a:pt x="17320" y="5775"/>
                    <a:pt x="20368" y="14410"/>
                  </a:cubicBezTo>
                </a:path>
                <a:path w="20368" h="21600" stroke="0" extrusionOk="0">
                  <a:moveTo>
                    <a:pt x="-1" y="0"/>
                  </a:moveTo>
                  <a:cubicBezTo>
                    <a:pt x="9157" y="0"/>
                    <a:pt x="17320" y="5775"/>
                    <a:pt x="20368" y="1441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4" name="Arc 65">
              <a:extLst>
                <a:ext uri="{FF2B5EF4-FFF2-40B4-BE49-F238E27FC236}">
                  <a16:creationId xmlns:a16="http://schemas.microsoft.com/office/drawing/2014/main" id="{EA93A296-C8A2-4E81-B155-F302FB168C7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18" y="3343"/>
              <a:ext cx="561" cy="246"/>
            </a:xfrm>
            <a:custGeom>
              <a:avLst/>
              <a:gdLst>
                <a:gd name="T0" fmla="*/ 0 w 20936"/>
                <a:gd name="T1" fmla="*/ 0 h 21600"/>
                <a:gd name="T2" fmla="*/ 0 w 20936"/>
                <a:gd name="T3" fmla="*/ 0 h 21600"/>
                <a:gd name="T4" fmla="*/ 0 w 2093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36"/>
                <a:gd name="T10" fmla="*/ 0 h 21600"/>
                <a:gd name="T11" fmla="*/ 20936 w 2093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6" h="21600" fill="none" extrusionOk="0">
                  <a:moveTo>
                    <a:pt x="-1" y="0"/>
                  </a:moveTo>
                  <a:cubicBezTo>
                    <a:pt x="9881" y="0"/>
                    <a:pt x="18503" y="6706"/>
                    <a:pt x="20935" y="16284"/>
                  </a:cubicBezTo>
                </a:path>
                <a:path w="20936" h="21600" stroke="0" extrusionOk="0">
                  <a:moveTo>
                    <a:pt x="-1" y="0"/>
                  </a:moveTo>
                  <a:cubicBezTo>
                    <a:pt x="9881" y="0"/>
                    <a:pt x="18503" y="6706"/>
                    <a:pt x="20935" y="1628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5" name="Arc 66">
              <a:extLst>
                <a:ext uri="{FF2B5EF4-FFF2-40B4-BE49-F238E27FC236}">
                  <a16:creationId xmlns:a16="http://schemas.microsoft.com/office/drawing/2014/main" id="{0B8ECFC1-5846-4DFE-BAD2-912CD4B0710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21" y="3294"/>
              <a:ext cx="212" cy="238"/>
            </a:xfrm>
            <a:custGeom>
              <a:avLst/>
              <a:gdLst>
                <a:gd name="T0" fmla="*/ 0 w 19495"/>
                <a:gd name="T1" fmla="*/ 0 h 21600"/>
                <a:gd name="T2" fmla="*/ 0 w 19495"/>
                <a:gd name="T3" fmla="*/ 0 h 21600"/>
                <a:gd name="T4" fmla="*/ 0 w 19495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95"/>
                <a:gd name="T10" fmla="*/ 0 h 21600"/>
                <a:gd name="T11" fmla="*/ 19495 w 194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95" h="21600" fill="none" extrusionOk="0">
                  <a:moveTo>
                    <a:pt x="-1" y="0"/>
                  </a:moveTo>
                  <a:cubicBezTo>
                    <a:pt x="8325" y="0"/>
                    <a:pt x="15909" y="4784"/>
                    <a:pt x="19494" y="12299"/>
                  </a:cubicBezTo>
                </a:path>
                <a:path w="19495" h="21600" stroke="0" extrusionOk="0">
                  <a:moveTo>
                    <a:pt x="-1" y="0"/>
                  </a:moveTo>
                  <a:cubicBezTo>
                    <a:pt x="8325" y="0"/>
                    <a:pt x="15909" y="4784"/>
                    <a:pt x="19494" y="122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64C35E5A-18C6-4DFA-8E85-1DFFA5ED2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3702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 1</a:t>
              </a: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8C6FC667-629E-447C-8B26-D4C6FF3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" y="3702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 2</a:t>
              </a:r>
            </a:p>
          </p:txBody>
        </p:sp>
        <p:sp>
          <p:nvSpPr>
            <p:cNvPr id="68" name="Text Box 69">
              <a:extLst>
                <a:ext uri="{FF2B5EF4-FFF2-40B4-BE49-F238E27FC236}">
                  <a16:creationId xmlns:a16="http://schemas.microsoft.com/office/drawing/2014/main" id="{DC6EEA17-341F-454D-ACBB-71E3A31F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3704"/>
              <a:ext cx="4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time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level 3</a:t>
              </a: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FDA57BF-96DB-496B-8885-964EB204E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3584"/>
              <a:ext cx="2" cy="1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30F16B6B-2926-454C-B51F-6295312F2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3592"/>
              <a:ext cx="2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D1318B24-4FC5-4BF7-882F-FA5D53C7F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9" y="3592"/>
              <a:ext cx="1" cy="1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72" name="Group 73">
              <a:extLst>
                <a:ext uri="{FF2B5EF4-FFF2-40B4-BE49-F238E27FC236}">
                  <a16:creationId xmlns:a16="http://schemas.microsoft.com/office/drawing/2014/main" id="{6D295315-F18F-4ACA-ABA9-9615E5122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059"/>
              <a:ext cx="276" cy="194"/>
              <a:chOff x="2517" y="1752"/>
              <a:chExt cx="276" cy="194"/>
            </a:xfrm>
          </p:grpSpPr>
          <p:sp>
            <p:nvSpPr>
              <p:cNvPr id="77" name="Text Box 74">
                <a:extLst>
                  <a:ext uri="{FF2B5EF4-FFF2-40B4-BE49-F238E27FC236}">
                    <a16:creationId xmlns:a16="http://schemas.microsoft.com/office/drawing/2014/main" id="{B88D341D-6827-4834-941B-26924E893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1752"/>
                <a:ext cx="2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400" dirty="0">
                    <a:solidFill>
                      <a:srgbClr val="00206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O2</a:t>
                </a:r>
              </a:p>
            </p:txBody>
          </p:sp>
          <p:sp>
            <p:nvSpPr>
              <p:cNvPr id="78" name="Rectangle 75">
                <a:extLst>
                  <a:ext uri="{FF2B5EF4-FFF2-40B4-BE49-F238E27FC236}">
                    <a16:creationId xmlns:a16="http://schemas.microsoft.com/office/drawing/2014/main" id="{F897AC13-D633-4648-86A9-1EA62E389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760"/>
                <a:ext cx="227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400">
                  <a:solidFill>
                    <a:schemeClr val="bg2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sp>
          <p:nvSpPr>
            <p:cNvPr id="73" name="Line 76">
              <a:extLst>
                <a:ext uri="{FF2B5EF4-FFF2-40B4-BE49-F238E27FC236}">
                  <a16:creationId xmlns:a16="http://schemas.microsoft.com/office/drawing/2014/main" id="{B14E97F2-A802-4F88-8699-53F0583D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3102"/>
              <a:ext cx="36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4" name="Line 77">
              <a:extLst>
                <a:ext uri="{FF2B5EF4-FFF2-40B4-BE49-F238E27FC236}">
                  <a16:creationId xmlns:a16="http://schemas.microsoft.com/office/drawing/2014/main" id="{A9372085-D6F8-4888-85EE-C0E6EB843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2" y="3097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5" name="Line 78">
              <a:extLst>
                <a:ext uri="{FF2B5EF4-FFF2-40B4-BE49-F238E27FC236}">
                  <a16:creationId xmlns:a16="http://schemas.microsoft.com/office/drawing/2014/main" id="{C4E3596F-BAF4-4E6B-A43D-DFEC370A7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" y="3010"/>
              <a:ext cx="345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 Box 79">
              <a:extLst>
                <a:ext uri="{FF2B5EF4-FFF2-40B4-BE49-F238E27FC236}">
                  <a16:creationId xmlns:a16="http://schemas.microsoft.com/office/drawing/2014/main" id="{901D23B3-29AE-4BCC-AE35-97956869F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2910"/>
              <a:ext cx="94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advection</a:t>
              </a:r>
              <a:r>
                <a:rPr lang="de-DE" altLang="de-DE" sz="1400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sz="1400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only</a:t>
              </a:r>
              <a:endParaRPr lang="de-DE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79" name="Rectangle 2">
            <a:extLst>
              <a:ext uri="{FF2B5EF4-FFF2-40B4-BE49-F238E27FC236}">
                <a16:creationId xmlns:a16="http://schemas.microsoft.com/office/drawing/2014/main" id="{3A26AD2A-6AA2-490F-85B2-B21F42420BD5}"/>
              </a:ext>
            </a:extLst>
          </p:cNvPr>
          <p:cNvSpPr txBox="1">
            <a:spLocks noChangeArrowheads="1"/>
          </p:cNvSpPr>
          <p:nvPr/>
        </p:nvSpPr>
        <p:spPr>
          <a:xfrm>
            <a:off x="620810" y="1131913"/>
            <a:ext cx="7325213" cy="4872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Breakthrough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Curves</a:t>
            </a:r>
            <a:endParaRPr lang="de-DE" altLang="de-DE" sz="1800" dirty="0">
              <a:solidFill>
                <a:srgbClr val="0B2A51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0"/>
            <a:ext cx="8136904" cy="3567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 Simulation </a:t>
            </a:r>
            <a:r>
              <a:rPr lang="de-DE" altLang="de-DE" sz="1800" dirty="0" err="1">
                <a:solidFill>
                  <a:srgbClr val="0B2A51"/>
                </a:solidFill>
              </a:rPr>
              <a:t>tool</a:t>
            </a:r>
            <a:r>
              <a:rPr lang="de-DE" altLang="de-DE" sz="1800" dirty="0">
                <a:solidFill>
                  <a:srgbClr val="0B2A51"/>
                </a:solidFill>
              </a:rPr>
              <a:t> (</a:t>
            </a:r>
            <a:r>
              <a:rPr lang="de-DE" altLang="de-DE" sz="1800" dirty="0" err="1">
                <a:solidFill>
                  <a:srgbClr val="0B2A51"/>
                </a:solidFill>
              </a:rPr>
              <a:t>spreadsheet</a:t>
            </a:r>
            <a:r>
              <a:rPr lang="de-DE" altLang="de-DE" sz="1800" dirty="0">
                <a:solidFill>
                  <a:srgbClr val="0B2A51"/>
                </a:solidFill>
              </a:rPr>
              <a:t> and JUPYTER </a:t>
            </a:r>
            <a:r>
              <a:rPr lang="de-DE" altLang="de-DE" sz="1800" dirty="0" err="1">
                <a:solidFill>
                  <a:srgbClr val="0B2A51"/>
                </a:solidFill>
              </a:rPr>
              <a:t>notebook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file</a:t>
            </a:r>
            <a:r>
              <a:rPr lang="de-DE" altLang="de-DE" sz="1800" dirty="0">
                <a:solidFill>
                  <a:srgbClr val="0B2A51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1F251845-C527-494A-928C-7EAD4E79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16832"/>
            <a:ext cx="792088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medium (e.g.,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laboratory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column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uniform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section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time-invariant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injection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tracer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spreading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tracer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due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mechanical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computation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graphical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representation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breakthrough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-dispersion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budget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&amp;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comparison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measured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2663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7E3-D46A-40A2-ACA1-924380E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06475" y="1333500"/>
            <a:ext cx="7504113" cy="381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rgbClr val="0B2A5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9pPr>
          </a:lstStyle>
          <a:p>
            <a:r>
              <a:rPr lang="en-US" altLang="en-DE" sz="1800"/>
              <a:t>Quick check what we have understood?</a:t>
            </a:r>
            <a:endParaRPr lang="en-DE" altLang="en-DE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0161-BC6A-436A-9E06-1739A91737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349500"/>
            <a:ext cx="4000500" cy="2003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Pls. scan the QR- code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or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click link the link: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https://partici.fi/</a:t>
            </a:r>
            <a:r>
              <a:rPr lang="en-DE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32885851</a:t>
            </a:r>
            <a:endParaRPr lang="en-US" altLang="en-DE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7B65CD-0B9B-4325-BCAD-6AD19400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44824"/>
            <a:ext cx="3919538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E311DB-7F73-443C-B559-2C34532A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02060"/>
                </a:solidFill>
                <a:latin typeface="+mj-lt"/>
              </a:rPr>
              <a:t>Conservative</a:t>
            </a:r>
            <a:r>
              <a:rPr lang="de-DE" alt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02060"/>
                </a:solidFill>
                <a:latin typeface="+mj-lt"/>
              </a:rPr>
              <a:t>Solute</a:t>
            </a:r>
            <a:r>
              <a:rPr lang="de-DE" altLang="de-DE" sz="2400" dirty="0">
                <a:solidFill>
                  <a:srgbClr val="002060"/>
                </a:solidFill>
                <a:latin typeface="+mj-lt"/>
              </a:rPr>
              <a:t> Transport </a:t>
            </a:r>
            <a:r>
              <a:rPr lang="de-DE" altLang="de-DE" sz="2400" dirty="0" err="1">
                <a:solidFill>
                  <a:srgbClr val="002060"/>
                </a:solidFill>
                <a:latin typeface="+mj-lt"/>
              </a:rPr>
              <a:t>Processes</a:t>
            </a:r>
            <a:endParaRPr lang="de-DE" altLang="de-DE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92459EB-DD51-4EAD-83A6-A5E7C50E6056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24744"/>
            <a:ext cx="8198393" cy="3841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  <a:latin typeface="+mn-lt"/>
              </a:rPr>
              <a:t>Contaminants</a:t>
            </a:r>
            <a:r>
              <a:rPr lang="de-DE" altLang="de-DE" sz="1800" dirty="0">
                <a:solidFill>
                  <a:srgbClr val="0B2A51"/>
                </a:solidFill>
                <a:latin typeface="+mn-lt"/>
              </a:rPr>
              <a:t> in </a:t>
            </a:r>
            <a:r>
              <a:rPr lang="de-DE" altLang="de-DE" sz="1800" dirty="0" err="1">
                <a:solidFill>
                  <a:srgbClr val="0B2A51"/>
                </a:solidFill>
                <a:latin typeface="+mn-lt"/>
              </a:rPr>
              <a:t>Groundwater</a:t>
            </a:r>
            <a:r>
              <a:rPr lang="de-DE" altLang="de-DE" sz="1800" dirty="0">
                <a:solidFill>
                  <a:srgbClr val="0B2A51"/>
                </a:solidFill>
                <a:latin typeface="+mn-lt"/>
              </a:rPr>
              <a:t> – </a:t>
            </a:r>
            <a:r>
              <a:rPr lang="de-DE" altLang="de-DE" sz="1800" dirty="0" err="1">
                <a:solidFill>
                  <a:srgbClr val="0B2A51"/>
                </a:solidFill>
                <a:latin typeface="+mn-lt"/>
              </a:rPr>
              <a:t>Schematic</a:t>
            </a:r>
            <a:r>
              <a:rPr lang="de-DE" altLang="de-DE" sz="1800" dirty="0">
                <a:solidFill>
                  <a:srgbClr val="0B2A51"/>
                </a:solidFill>
                <a:latin typeface="+mn-lt"/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  <a:latin typeface="+mn-lt"/>
              </a:rPr>
              <a:t>Overview</a:t>
            </a:r>
            <a:endParaRPr lang="de-DE" altLang="de-DE" sz="1800" dirty="0">
              <a:solidFill>
                <a:srgbClr val="0B2A51"/>
              </a:solidFill>
              <a:latin typeface="+mn-lt"/>
            </a:endParaRPr>
          </a:p>
        </p:txBody>
      </p:sp>
      <p:sp>
        <p:nvSpPr>
          <p:cNvPr id="5" name="Rechteck 56">
            <a:extLst>
              <a:ext uri="{FF2B5EF4-FFF2-40B4-BE49-F238E27FC236}">
                <a16:creationId xmlns:a16="http://schemas.microsoft.com/office/drawing/2014/main" id="{CA577D99-DE59-4BA6-A8C6-E91209C0D1CA}"/>
              </a:ext>
            </a:extLst>
          </p:cNvPr>
          <p:cNvSpPr/>
          <p:nvPr/>
        </p:nvSpPr>
        <p:spPr>
          <a:xfrm>
            <a:off x="4355976" y="5847799"/>
            <a:ext cx="4295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400" dirty="0">
                <a:solidFill>
                  <a:srgbClr val="002060"/>
                </a:solidFill>
                <a:latin typeface="+mn-lt"/>
              </a:rPr>
              <a:t>Fetter C. W. (1994): Applied hydrogeology, Prentice Hall, 3</a:t>
            </a:r>
            <a:r>
              <a:rPr lang="en-US" sz="1400" baseline="30000" dirty="0">
                <a:solidFill>
                  <a:srgbClr val="002060"/>
                </a:solidFill>
                <a:latin typeface="+mn-lt"/>
              </a:rPr>
              <a:t>rd</a:t>
            </a:r>
            <a:r>
              <a:rPr lang="en-US" sz="14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+mn-lt"/>
              </a:rPr>
              <a:t>ed</a:t>
            </a:r>
            <a:r>
              <a:rPr lang="de-DE" sz="14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C85B384B-D3A6-46BF-B617-8F9DD702D072}"/>
              </a:ext>
            </a:extLst>
          </p:cNvPr>
          <p:cNvSpPr>
            <a:spLocks/>
          </p:cNvSpPr>
          <p:nvPr/>
        </p:nvSpPr>
        <p:spPr bwMode="auto">
          <a:xfrm>
            <a:off x="1116137" y="2332987"/>
            <a:ext cx="828675" cy="1189038"/>
          </a:xfrm>
          <a:custGeom>
            <a:avLst/>
            <a:gdLst>
              <a:gd name="T0" fmla="*/ 0 w 522"/>
              <a:gd name="T1" fmla="*/ 0 h 749"/>
              <a:gd name="T2" fmla="*/ 0 w 522"/>
              <a:gd name="T3" fmla="*/ 2147483646 h 749"/>
              <a:gd name="T4" fmla="*/ 2147483646 w 522"/>
              <a:gd name="T5" fmla="*/ 2147483646 h 749"/>
              <a:gd name="T6" fmla="*/ 2147483646 w 522"/>
              <a:gd name="T7" fmla="*/ 2147483646 h 749"/>
              <a:gd name="T8" fmla="*/ 2147483646 w 522"/>
              <a:gd name="T9" fmla="*/ 2147483646 h 749"/>
              <a:gd name="T10" fmla="*/ 2147483646 w 522"/>
              <a:gd name="T11" fmla="*/ 2147483646 h 749"/>
              <a:gd name="T12" fmla="*/ 2147483646 w 522"/>
              <a:gd name="T13" fmla="*/ 2147483646 h 749"/>
              <a:gd name="T14" fmla="*/ 2147483646 w 522"/>
              <a:gd name="T15" fmla="*/ 2147483646 h 749"/>
              <a:gd name="T16" fmla="*/ 2147483646 w 522"/>
              <a:gd name="T17" fmla="*/ 2147483646 h 749"/>
              <a:gd name="T18" fmla="*/ 2147483646 w 522"/>
              <a:gd name="T19" fmla="*/ 2147483646 h 749"/>
              <a:gd name="T20" fmla="*/ 2147483646 w 522"/>
              <a:gd name="T21" fmla="*/ 2147483646 h 749"/>
              <a:gd name="T22" fmla="*/ 2147483646 w 522"/>
              <a:gd name="T23" fmla="*/ 2147483646 h 749"/>
              <a:gd name="T24" fmla="*/ 2147483646 w 522"/>
              <a:gd name="T25" fmla="*/ 2147483646 h 749"/>
              <a:gd name="T26" fmla="*/ 2147483646 w 522"/>
              <a:gd name="T27" fmla="*/ 2147483646 h 749"/>
              <a:gd name="T28" fmla="*/ 2147483646 w 522"/>
              <a:gd name="T29" fmla="*/ 2147483646 h 749"/>
              <a:gd name="T30" fmla="*/ 2147483646 w 522"/>
              <a:gd name="T31" fmla="*/ 2147483646 h 749"/>
              <a:gd name="T32" fmla="*/ 2147483646 w 522"/>
              <a:gd name="T33" fmla="*/ 2147483646 h 749"/>
              <a:gd name="T34" fmla="*/ 2147483646 w 522"/>
              <a:gd name="T35" fmla="*/ 2147483646 h 749"/>
              <a:gd name="T36" fmla="*/ 0 w 522"/>
              <a:gd name="T37" fmla="*/ 0 h 7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22"/>
              <a:gd name="T58" fmla="*/ 0 h 749"/>
              <a:gd name="T59" fmla="*/ 522 w 522"/>
              <a:gd name="T60" fmla="*/ 749 h 74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22" h="749">
                <a:moveTo>
                  <a:pt x="0" y="0"/>
                </a:moveTo>
                <a:lnTo>
                  <a:pt x="0" y="726"/>
                </a:lnTo>
                <a:lnTo>
                  <a:pt x="386" y="749"/>
                </a:lnTo>
                <a:lnTo>
                  <a:pt x="386" y="658"/>
                </a:lnTo>
                <a:lnTo>
                  <a:pt x="431" y="635"/>
                </a:lnTo>
                <a:lnTo>
                  <a:pt x="522" y="635"/>
                </a:lnTo>
                <a:lnTo>
                  <a:pt x="499" y="544"/>
                </a:lnTo>
                <a:lnTo>
                  <a:pt x="454" y="499"/>
                </a:lnTo>
                <a:lnTo>
                  <a:pt x="499" y="431"/>
                </a:lnTo>
                <a:lnTo>
                  <a:pt x="499" y="363"/>
                </a:lnTo>
                <a:lnTo>
                  <a:pt x="431" y="318"/>
                </a:lnTo>
                <a:lnTo>
                  <a:pt x="454" y="272"/>
                </a:lnTo>
                <a:lnTo>
                  <a:pt x="522" y="204"/>
                </a:lnTo>
                <a:lnTo>
                  <a:pt x="522" y="68"/>
                </a:lnTo>
                <a:lnTo>
                  <a:pt x="454" y="23"/>
                </a:lnTo>
                <a:lnTo>
                  <a:pt x="318" y="23"/>
                </a:lnTo>
                <a:lnTo>
                  <a:pt x="159" y="23"/>
                </a:lnTo>
                <a:lnTo>
                  <a:pt x="45" y="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" name="Freeform 5" descr="5%">
            <a:extLst>
              <a:ext uri="{FF2B5EF4-FFF2-40B4-BE49-F238E27FC236}">
                <a16:creationId xmlns:a16="http://schemas.microsoft.com/office/drawing/2014/main" id="{C70A8155-496E-4D03-8AD5-B9F6D0F33BA9}"/>
              </a:ext>
            </a:extLst>
          </p:cNvPr>
          <p:cNvSpPr>
            <a:spLocks/>
          </p:cNvSpPr>
          <p:nvPr/>
        </p:nvSpPr>
        <p:spPr bwMode="auto">
          <a:xfrm>
            <a:off x="2340100" y="2253612"/>
            <a:ext cx="1044575" cy="1303338"/>
          </a:xfrm>
          <a:custGeom>
            <a:avLst/>
            <a:gdLst>
              <a:gd name="T0" fmla="*/ 2147483646 w 658"/>
              <a:gd name="T1" fmla="*/ 0 h 821"/>
              <a:gd name="T2" fmla="*/ 2147483646 w 658"/>
              <a:gd name="T3" fmla="*/ 2147483646 h 821"/>
              <a:gd name="T4" fmla="*/ 2147483646 w 658"/>
              <a:gd name="T5" fmla="*/ 2147483646 h 821"/>
              <a:gd name="T6" fmla="*/ 2147483646 w 658"/>
              <a:gd name="T7" fmla="*/ 2147483646 h 821"/>
              <a:gd name="T8" fmla="*/ 2147483646 w 658"/>
              <a:gd name="T9" fmla="*/ 2147483646 h 821"/>
              <a:gd name="T10" fmla="*/ 2147483646 w 658"/>
              <a:gd name="T11" fmla="*/ 2147483646 h 821"/>
              <a:gd name="T12" fmla="*/ 2147483646 w 658"/>
              <a:gd name="T13" fmla="*/ 2147483646 h 821"/>
              <a:gd name="T14" fmla="*/ 2147483646 w 658"/>
              <a:gd name="T15" fmla="*/ 2147483646 h 821"/>
              <a:gd name="T16" fmla="*/ 2147483646 w 658"/>
              <a:gd name="T17" fmla="*/ 2147483646 h 821"/>
              <a:gd name="T18" fmla="*/ 2147483646 w 658"/>
              <a:gd name="T19" fmla="*/ 2147483646 h 821"/>
              <a:gd name="T20" fmla="*/ 2147483646 w 658"/>
              <a:gd name="T21" fmla="*/ 2147483646 h 821"/>
              <a:gd name="T22" fmla="*/ 0 w 658"/>
              <a:gd name="T23" fmla="*/ 2147483646 h 821"/>
              <a:gd name="T24" fmla="*/ 2147483646 w 658"/>
              <a:gd name="T25" fmla="*/ 2147483646 h 821"/>
              <a:gd name="T26" fmla="*/ 2147483646 w 658"/>
              <a:gd name="T27" fmla="*/ 2147483646 h 821"/>
              <a:gd name="T28" fmla="*/ 2147483646 w 658"/>
              <a:gd name="T29" fmla="*/ 2147483646 h 821"/>
              <a:gd name="T30" fmla="*/ 2147483646 w 658"/>
              <a:gd name="T31" fmla="*/ 2147483646 h 821"/>
              <a:gd name="T32" fmla="*/ 2147483646 w 658"/>
              <a:gd name="T33" fmla="*/ 2147483646 h 821"/>
              <a:gd name="T34" fmla="*/ 2147483646 w 658"/>
              <a:gd name="T35" fmla="*/ 2147483646 h 821"/>
              <a:gd name="T36" fmla="*/ 2147483646 w 658"/>
              <a:gd name="T37" fmla="*/ 2147483646 h 821"/>
              <a:gd name="T38" fmla="*/ 2147483646 w 658"/>
              <a:gd name="T39" fmla="*/ 2147483646 h 821"/>
              <a:gd name="T40" fmla="*/ 2147483646 w 658"/>
              <a:gd name="T41" fmla="*/ 2147483646 h 821"/>
              <a:gd name="T42" fmla="*/ 2147483646 w 658"/>
              <a:gd name="T43" fmla="*/ 2147483646 h 821"/>
              <a:gd name="T44" fmla="*/ 2147483646 w 658"/>
              <a:gd name="T45" fmla="*/ 0 h 82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58"/>
              <a:gd name="T70" fmla="*/ 0 h 821"/>
              <a:gd name="T71" fmla="*/ 658 w 658"/>
              <a:gd name="T72" fmla="*/ 821 h 82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58" h="821">
                <a:moveTo>
                  <a:pt x="637" y="0"/>
                </a:moveTo>
                <a:lnTo>
                  <a:pt x="429" y="32"/>
                </a:lnTo>
                <a:lnTo>
                  <a:pt x="181" y="64"/>
                </a:lnTo>
                <a:lnTo>
                  <a:pt x="69" y="152"/>
                </a:lnTo>
                <a:lnTo>
                  <a:pt x="93" y="280"/>
                </a:lnTo>
                <a:lnTo>
                  <a:pt x="159" y="322"/>
                </a:lnTo>
                <a:lnTo>
                  <a:pt x="229" y="288"/>
                </a:lnTo>
                <a:lnTo>
                  <a:pt x="293" y="368"/>
                </a:lnTo>
                <a:lnTo>
                  <a:pt x="189" y="416"/>
                </a:lnTo>
                <a:lnTo>
                  <a:pt x="114" y="390"/>
                </a:lnTo>
                <a:lnTo>
                  <a:pt x="53" y="424"/>
                </a:lnTo>
                <a:lnTo>
                  <a:pt x="0" y="504"/>
                </a:lnTo>
                <a:lnTo>
                  <a:pt x="68" y="549"/>
                </a:lnTo>
                <a:lnTo>
                  <a:pt x="182" y="549"/>
                </a:lnTo>
                <a:lnTo>
                  <a:pt x="293" y="544"/>
                </a:lnTo>
                <a:lnTo>
                  <a:pt x="293" y="624"/>
                </a:lnTo>
                <a:lnTo>
                  <a:pt x="136" y="640"/>
                </a:lnTo>
                <a:lnTo>
                  <a:pt x="23" y="640"/>
                </a:lnTo>
                <a:lnTo>
                  <a:pt x="109" y="704"/>
                </a:lnTo>
                <a:lnTo>
                  <a:pt x="205" y="760"/>
                </a:lnTo>
                <a:lnTo>
                  <a:pt x="272" y="799"/>
                </a:lnTo>
                <a:lnTo>
                  <a:pt x="658" y="821"/>
                </a:lnTo>
                <a:lnTo>
                  <a:pt x="637" y="0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9EA7233-C9FF-4B6A-A8B8-20DE5DEFB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850" y="1937700"/>
            <a:ext cx="6875462" cy="0"/>
          </a:xfrm>
          <a:prstGeom prst="line">
            <a:avLst/>
          </a:prstGeom>
          <a:noFill/>
          <a:ln w="57150">
            <a:solidFill>
              <a:srgbClr val="F3D2A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D195686-7E47-4DDB-9A4A-6F9C4FF6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00" y="3433125"/>
            <a:ext cx="219075" cy="179387"/>
          </a:xfrm>
          <a:prstGeom prst="flowChartMerge">
            <a:avLst/>
          </a:prstGeom>
          <a:solidFill>
            <a:schemeClr val="bg1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87C7E3CF-A050-4064-810E-53DF5196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00" y="1756725"/>
            <a:ext cx="219075" cy="180975"/>
          </a:xfrm>
          <a:prstGeom prst="flowChartMerg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327A4FF-4DB3-4C47-8E15-55804D10F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137" y="1644012"/>
            <a:ext cx="1699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ground surface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FA84BDC-445B-48B3-B027-5704FB22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050" y="2512375"/>
            <a:ext cx="143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vadose zone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32711D5-3B25-429B-858A-5860DF18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69" y="3147375"/>
            <a:ext cx="1455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groundwater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table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603EF100-67A6-4A05-9876-C25497FF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412" y="4466587"/>
            <a:ext cx="167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saturated zone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986C272-C46B-4967-BC71-0FA1BB377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012" y="5239700"/>
            <a:ext cx="1928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aquifer bottom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4C97ADE6-368D-4B14-95EC-09E98EED5687}"/>
              </a:ext>
            </a:extLst>
          </p:cNvPr>
          <p:cNvSpPr>
            <a:spLocks/>
          </p:cNvSpPr>
          <p:nvPr/>
        </p:nvSpPr>
        <p:spPr bwMode="auto">
          <a:xfrm>
            <a:off x="863725" y="1937700"/>
            <a:ext cx="1193800" cy="3527425"/>
          </a:xfrm>
          <a:custGeom>
            <a:avLst/>
            <a:gdLst>
              <a:gd name="T0" fmla="*/ 2147483646 w 752"/>
              <a:gd name="T1" fmla="*/ 0 h 2222"/>
              <a:gd name="T2" fmla="*/ 2147483646 w 752"/>
              <a:gd name="T3" fmla="*/ 2147483646 h 2222"/>
              <a:gd name="T4" fmla="*/ 2147483646 w 752"/>
              <a:gd name="T5" fmla="*/ 2147483646 h 2222"/>
              <a:gd name="T6" fmla="*/ 2147483646 w 752"/>
              <a:gd name="T7" fmla="*/ 2147483646 h 2222"/>
              <a:gd name="T8" fmla="*/ 2147483646 w 752"/>
              <a:gd name="T9" fmla="*/ 2147483646 h 2222"/>
              <a:gd name="T10" fmla="*/ 2147483646 w 752"/>
              <a:gd name="T11" fmla="*/ 2147483646 h 2222"/>
              <a:gd name="T12" fmla="*/ 2147483646 w 752"/>
              <a:gd name="T13" fmla="*/ 2147483646 h 2222"/>
              <a:gd name="T14" fmla="*/ 2147483646 w 752"/>
              <a:gd name="T15" fmla="*/ 2147483646 h 2222"/>
              <a:gd name="T16" fmla="*/ 2147483646 w 752"/>
              <a:gd name="T17" fmla="*/ 2147483646 h 2222"/>
              <a:gd name="T18" fmla="*/ 2147483646 w 752"/>
              <a:gd name="T19" fmla="*/ 2147483646 h 2222"/>
              <a:gd name="T20" fmla="*/ 2147483646 w 752"/>
              <a:gd name="T21" fmla="*/ 2147483646 h 2222"/>
              <a:gd name="T22" fmla="*/ 2147483646 w 752"/>
              <a:gd name="T23" fmla="*/ 2147483646 h 2222"/>
              <a:gd name="T24" fmla="*/ 2147483646 w 752"/>
              <a:gd name="T25" fmla="*/ 2147483646 h 2222"/>
              <a:gd name="T26" fmla="*/ 2147483646 w 752"/>
              <a:gd name="T27" fmla="*/ 2147483646 h 2222"/>
              <a:gd name="T28" fmla="*/ 2147483646 w 752"/>
              <a:gd name="T29" fmla="*/ 2147483646 h 2222"/>
              <a:gd name="T30" fmla="*/ 2147483646 w 752"/>
              <a:gd name="T31" fmla="*/ 2147483646 h 2222"/>
              <a:gd name="T32" fmla="*/ 2147483646 w 752"/>
              <a:gd name="T33" fmla="*/ 2147483646 h 2222"/>
              <a:gd name="T34" fmla="*/ 2147483646 w 752"/>
              <a:gd name="T35" fmla="*/ 2147483646 h 2222"/>
              <a:gd name="T36" fmla="*/ 2147483646 w 752"/>
              <a:gd name="T37" fmla="*/ 2147483646 h 2222"/>
              <a:gd name="T38" fmla="*/ 2147483646 w 752"/>
              <a:gd name="T39" fmla="*/ 2147483646 h 2222"/>
              <a:gd name="T40" fmla="*/ 2147483646 w 752"/>
              <a:gd name="T41" fmla="*/ 2147483646 h 2222"/>
              <a:gd name="T42" fmla="*/ 2147483646 w 752"/>
              <a:gd name="T43" fmla="*/ 2147483646 h 2222"/>
              <a:gd name="T44" fmla="*/ 2147483646 w 752"/>
              <a:gd name="T45" fmla="*/ 2147483646 h 2222"/>
              <a:gd name="T46" fmla="*/ 2147483646 w 752"/>
              <a:gd name="T47" fmla="*/ 2147483646 h 2222"/>
              <a:gd name="T48" fmla="*/ 0 w 752"/>
              <a:gd name="T49" fmla="*/ 2147483646 h 22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52"/>
              <a:gd name="T76" fmla="*/ 0 h 2222"/>
              <a:gd name="T77" fmla="*/ 752 w 752"/>
              <a:gd name="T78" fmla="*/ 2222 h 22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52" h="2222">
                <a:moveTo>
                  <a:pt x="454" y="0"/>
                </a:moveTo>
                <a:cubicBezTo>
                  <a:pt x="461" y="41"/>
                  <a:pt x="469" y="83"/>
                  <a:pt x="431" y="113"/>
                </a:cubicBezTo>
                <a:cubicBezTo>
                  <a:pt x="393" y="143"/>
                  <a:pt x="265" y="158"/>
                  <a:pt x="227" y="181"/>
                </a:cubicBezTo>
                <a:cubicBezTo>
                  <a:pt x="189" y="204"/>
                  <a:pt x="132" y="234"/>
                  <a:pt x="204" y="249"/>
                </a:cubicBezTo>
                <a:cubicBezTo>
                  <a:pt x="276" y="264"/>
                  <a:pt x="578" y="231"/>
                  <a:pt x="658" y="272"/>
                </a:cubicBezTo>
                <a:cubicBezTo>
                  <a:pt x="738" y="313"/>
                  <a:pt x="693" y="446"/>
                  <a:pt x="687" y="495"/>
                </a:cubicBezTo>
                <a:cubicBezTo>
                  <a:pt x="681" y="544"/>
                  <a:pt x="624" y="548"/>
                  <a:pt x="623" y="567"/>
                </a:cubicBezTo>
                <a:cubicBezTo>
                  <a:pt x="622" y="586"/>
                  <a:pt x="672" y="591"/>
                  <a:pt x="681" y="612"/>
                </a:cubicBezTo>
                <a:cubicBezTo>
                  <a:pt x="690" y="633"/>
                  <a:pt x="687" y="672"/>
                  <a:pt x="679" y="695"/>
                </a:cubicBezTo>
                <a:cubicBezTo>
                  <a:pt x="671" y="718"/>
                  <a:pt x="635" y="732"/>
                  <a:pt x="635" y="748"/>
                </a:cubicBezTo>
                <a:cubicBezTo>
                  <a:pt x="635" y="764"/>
                  <a:pt x="673" y="767"/>
                  <a:pt x="681" y="793"/>
                </a:cubicBezTo>
                <a:cubicBezTo>
                  <a:pt x="689" y="819"/>
                  <a:pt x="700" y="884"/>
                  <a:pt x="681" y="907"/>
                </a:cubicBezTo>
                <a:cubicBezTo>
                  <a:pt x="662" y="930"/>
                  <a:pt x="586" y="907"/>
                  <a:pt x="567" y="930"/>
                </a:cubicBezTo>
                <a:cubicBezTo>
                  <a:pt x="548" y="953"/>
                  <a:pt x="552" y="1009"/>
                  <a:pt x="567" y="1043"/>
                </a:cubicBezTo>
                <a:cubicBezTo>
                  <a:pt x="582" y="1077"/>
                  <a:pt x="635" y="1100"/>
                  <a:pt x="658" y="1134"/>
                </a:cubicBezTo>
                <a:cubicBezTo>
                  <a:pt x="681" y="1168"/>
                  <a:pt x="710" y="1206"/>
                  <a:pt x="703" y="1247"/>
                </a:cubicBezTo>
                <a:cubicBezTo>
                  <a:pt x="696" y="1288"/>
                  <a:pt x="658" y="1349"/>
                  <a:pt x="613" y="1383"/>
                </a:cubicBezTo>
                <a:cubicBezTo>
                  <a:pt x="568" y="1417"/>
                  <a:pt x="476" y="1421"/>
                  <a:pt x="431" y="1451"/>
                </a:cubicBezTo>
                <a:cubicBezTo>
                  <a:pt x="386" y="1481"/>
                  <a:pt x="337" y="1523"/>
                  <a:pt x="341" y="1565"/>
                </a:cubicBezTo>
                <a:cubicBezTo>
                  <a:pt x="345" y="1607"/>
                  <a:pt x="397" y="1667"/>
                  <a:pt x="454" y="1701"/>
                </a:cubicBezTo>
                <a:cubicBezTo>
                  <a:pt x="511" y="1735"/>
                  <a:pt x="636" y="1739"/>
                  <a:pt x="681" y="1769"/>
                </a:cubicBezTo>
                <a:cubicBezTo>
                  <a:pt x="726" y="1799"/>
                  <a:pt x="752" y="1848"/>
                  <a:pt x="726" y="1882"/>
                </a:cubicBezTo>
                <a:cubicBezTo>
                  <a:pt x="700" y="1916"/>
                  <a:pt x="620" y="1931"/>
                  <a:pt x="522" y="1973"/>
                </a:cubicBezTo>
                <a:cubicBezTo>
                  <a:pt x="424" y="2015"/>
                  <a:pt x="223" y="2091"/>
                  <a:pt x="136" y="2132"/>
                </a:cubicBezTo>
                <a:cubicBezTo>
                  <a:pt x="49" y="2173"/>
                  <a:pt x="24" y="2197"/>
                  <a:pt x="0" y="222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A3449933-395B-49AC-8976-F8B6614757EE}"/>
              </a:ext>
            </a:extLst>
          </p:cNvPr>
          <p:cNvSpPr>
            <a:spLocks/>
          </p:cNvSpPr>
          <p:nvPr/>
        </p:nvSpPr>
        <p:spPr bwMode="auto">
          <a:xfrm>
            <a:off x="2298825" y="1937700"/>
            <a:ext cx="3497262" cy="3816350"/>
          </a:xfrm>
          <a:custGeom>
            <a:avLst/>
            <a:gdLst>
              <a:gd name="T0" fmla="*/ 2147483646 w 2203"/>
              <a:gd name="T1" fmla="*/ 0 h 2404"/>
              <a:gd name="T2" fmla="*/ 2147483646 w 2203"/>
              <a:gd name="T3" fmla="*/ 2147483646 h 2404"/>
              <a:gd name="T4" fmla="*/ 2147483646 w 2203"/>
              <a:gd name="T5" fmla="*/ 2147483646 h 2404"/>
              <a:gd name="T6" fmla="*/ 2147483646 w 2203"/>
              <a:gd name="T7" fmla="*/ 2147483646 h 2404"/>
              <a:gd name="T8" fmla="*/ 2147483646 w 2203"/>
              <a:gd name="T9" fmla="*/ 2147483646 h 2404"/>
              <a:gd name="T10" fmla="*/ 2147483646 w 2203"/>
              <a:gd name="T11" fmla="*/ 2147483646 h 2404"/>
              <a:gd name="T12" fmla="*/ 2147483646 w 2203"/>
              <a:gd name="T13" fmla="*/ 2147483646 h 2404"/>
              <a:gd name="T14" fmla="*/ 2147483646 w 2203"/>
              <a:gd name="T15" fmla="*/ 2147483646 h 2404"/>
              <a:gd name="T16" fmla="*/ 2147483646 w 2203"/>
              <a:gd name="T17" fmla="*/ 2147483646 h 2404"/>
              <a:gd name="T18" fmla="*/ 2147483646 w 2203"/>
              <a:gd name="T19" fmla="*/ 2147483646 h 2404"/>
              <a:gd name="T20" fmla="*/ 2147483646 w 2203"/>
              <a:gd name="T21" fmla="*/ 2147483646 h 2404"/>
              <a:gd name="T22" fmla="*/ 2147483646 w 2203"/>
              <a:gd name="T23" fmla="*/ 2147483646 h 2404"/>
              <a:gd name="T24" fmla="*/ 2147483646 w 2203"/>
              <a:gd name="T25" fmla="*/ 2147483646 h 2404"/>
              <a:gd name="T26" fmla="*/ 2147483646 w 2203"/>
              <a:gd name="T27" fmla="*/ 2147483646 h 2404"/>
              <a:gd name="T28" fmla="*/ 2147483646 w 2203"/>
              <a:gd name="T29" fmla="*/ 2147483646 h 2404"/>
              <a:gd name="T30" fmla="*/ 2147483646 w 2203"/>
              <a:gd name="T31" fmla="*/ 2147483646 h 2404"/>
              <a:gd name="T32" fmla="*/ 2147483646 w 2203"/>
              <a:gd name="T33" fmla="*/ 2147483646 h 2404"/>
              <a:gd name="T34" fmla="*/ 2147483646 w 2203"/>
              <a:gd name="T35" fmla="*/ 2147483646 h 2404"/>
              <a:gd name="T36" fmla="*/ 2147483646 w 2203"/>
              <a:gd name="T37" fmla="*/ 2147483646 h 2404"/>
              <a:gd name="T38" fmla="*/ 2147483646 w 2203"/>
              <a:gd name="T39" fmla="*/ 2147483646 h 2404"/>
              <a:gd name="T40" fmla="*/ 2147483646 w 2203"/>
              <a:gd name="T41" fmla="*/ 2147483646 h 2404"/>
              <a:gd name="T42" fmla="*/ 2147483646 w 2203"/>
              <a:gd name="T43" fmla="*/ 2147483646 h 2404"/>
              <a:gd name="T44" fmla="*/ 2147483646 w 2203"/>
              <a:gd name="T45" fmla="*/ 2147483646 h 2404"/>
              <a:gd name="T46" fmla="*/ 2147483646 w 2203"/>
              <a:gd name="T47" fmla="*/ 2147483646 h 2404"/>
              <a:gd name="T48" fmla="*/ 2147483646 w 2203"/>
              <a:gd name="T49" fmla="*/ 2147483646 h 2404"/>
              <a:gd name="T50" fmla="*/ 2147483646 w 2203"/>
              <a:gd name="T51" fmla="*/ 2147483646 h 2404"/>
              <a:gd name="T52" fmla="*/ 2147483646 w 2203"/>
              <a:gd name="T53" fmla="*/ 2147483646 h 2404"/>
              <a:gd name="T54" fmla="*/ 2147483646 w 2203"/>
              <a:gd name="T55" fmla="*/ 2147483646 h 2404"/>
              <a:gd name="T56" fmla="*/ 2147483646 w 2203"/>
              <a:gd name="T57" fmla="*/ 2147483646 h 2404"/>
              <a:gd name="T58" fmla="*/ 2147483646 w 2203"/>
              <a:gd name="T59" fmla="*/ 2147483646 h 240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203"/>
              <a:gd name="T91" fmla="*/ 0 h 2404"/>
              <a:gd name="T92" fmla="*/ 2203 w 2203"/>
              <a:gd name="T93" fmla="*/ 2404 h 240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203" h="2404">
                <a:moveTo>
                  <a:pt x="276" y="0"/>
                </a:moveTo>
                <a:cubicBezTo>
                  <a:pt x="262" y="45"/>
                  <a:pt x="249" y="90"/>
                  <a:pt x="298" y="113"/>
                </a:cubicBezTo>
                <a:cubicBezTo>
                  <a:pt x="347" y="136"/>
                  <a:pt x="506" y="125"/>
                  <a:pt x="570" y="136"/>
                </a:cubicBezTo>
                <a:cubicBezTo>
                  <a:pt x="634" y="147"/>
                  <a:pt x="752" y="158"/>
                  <a:pt x="684" y="181"/>
                </a:cubicBezTo>
                <a:cubicBezTo>
                  <a:pt x="616" y="204"/>
                  <a:pt x="260" y="223"/>
                  <a:pt x="162" y="272"/>
                </a:cubicBezTo>
                <a:cubicBezTo>
                  <a:pt x="64" y="321"/>
                  <a:pt x="89" y="435"/>
                  <a:pt x="94" y="476"/>
                </a:cubicBezTo>
                <a:cubicBezTo>
                  <a:pt x="99" y="517"/>
                  <a:pt x="162" y="511"/>
                  <a:pt x="191" y="519"/>
                </a:cubicBezTo>
                <a:cubicBezTo>
                  <a:pt x="220" y="527"/>
                  <a:pt x="258" y="516"/>
                  <a:pt x="271" y="527"/>
                </a:cubicBezTo>
                <a:cubicBezTo>
                  <a:pt x="284" y="538"/>
                  <a:pt x="301" y="573"/>
                  <a:pt x="271" y="583"/>
                </a:cubicBezTo>
                <a:cubicBezTo>
                  <a:pt x="241" y="593"/>
                  <a:pt x="138" y="569"/>
                  <a:pt x="94" y="589"/>
                </a:cubicBezTo>
                <a:cubicBezTo>
                  <a:pt x="50" y="609"/>
                  <a:pt x="8" y="676"/>
                  <a:pt x="4" y="703"/>
                </a:cubicBezTo>
                <a:cubicBezTo>
                  <a:pt x="0" y="730"/>
                  <a:pt x="31" y="742"/>
                  <a:pt x="71" y="751"/>
                </a:cubicBezTo>
                <a:cubicBezTo>
                  <a:pt x="111" y="760"/>
                  <a:pt x="214" y="748"/>
                  <a:pt x="247" y="759"/>
                </a:cubicBezTo>
                <a:cubicBezTo>
                  <a:pt x="280" y="770"/>
                  <a:pt x="304" y="803"/>
                  <a:pt x="271" y="815"/>
                </a:cubicBezTo>
                <a:cubicBezTo>
                  <a:pt x="238" y="827"/>
                  <a:pt x="75" y="815"/>
                  <a:pt x="47" y="831"/>
                </a:cubicBezTo>
                <a:cubicBezTo>
                  <a:pt x="19" y="847"/>
                  <a:pt x="69" y="883"/>
                  <a:pt x="103" y="911"/>
                </a:cubicBezTo>
                <a:cubicBezTo>
                  <a:pt x="137" y="939"/>
                  <a:pt x="228" y="969"/>
                  <a:pt x="253" y="998"/>
                </a:cubicBezTo>
                <a:cubicBezTo>
                  <a:pt x="278" y="1027"/>
                  <a:pt x="268" y="1065"/>
                  <a:pt x="253" y="1088"/>
                </a:cubicBezTo>
                <a:cubicBezTo>
                  <a:pt x="238" y="1111"/>
                  <a:pt x="188" y="1108"/>
                  <a:pt x="162" y="1134"/>
                </a:cubicBezTo>
                <a:cubicBezTo>
                  <a:pt x="136" y="1160"/>
                  <a:pt x="79" y="1202"/>
                  <a:pt x="94" y="1247"/>
                </a:cubicBezTo>
                <a:cubicBezTo>
                  <a:pt x="109" y="1292"/>
                  <a:pt x="211" y="1376"/>
                  <a:pt x="253" y="1406"/>
                </a:cubicBezTo>
                <a:cubicBezTo>
                  <a:pt x="295" y="1436"/>
                  <a:pt x="314" y="1410"/>
                  <a:pt x="344" y="1429"/>
                </a:cubicBezTo>
                <a:cubicBezTo>
                  <a:pt x="374" y="1448"/>
                  <a:pt x="430" y="1478"/>
                  <a:pt x="434" y="1519"/>
                </a:cubicBezTo>
                <a:cubicBezTo>
                  <a:pt x="438" y="1560"/>
                  <a:pt x="423" y="1636"/>
                  <a:pt x="366" y="1678"/>
                </a:cubicBezTo>
                <a:cubicBezTo>
                  <a:pt x="309" y="1720"/>
                  <a:pt x="151" y="1739"/>
                  <a:pt x="94" y="1769"/>
                </a:cubicBezTo>
                <a:cubicBezTo>
                  <a:pt x="37" y="1799"/>
                  <a:pt x="3" y="1829"/>
                  <a:pt x="26" y="1859"/>
                </a:cubicBezTo>
                <a:cubicBezTo>
                  <a:pt x="49" y="1889"/>
                  <a:pt x="109" y="1912"/>
                  <a:pt x="230" y="1950"/>
                </a:cubicBezTo>
                <a:cubicBezTo>
                  <a:pt x="351" y="1988"/>
                  <a:pt x="480" y="2026"/>
                  <a:pt x="752" y="2086"/>
                </a:cubicBezTo>
                <a:cubicBezTo>
                  <a:pt x="1024" y="2146"/>
                  <a:pt x="1621" y="2260"/>
                  <a:pt x="1863" y="2313"/>
                </a:cubicBezTo>
                <a:cubicBezTo>
                  <a:pt x="2105" y="2366"/>
                  <a:pt x="2154" y="2385"/>
                  <a:pt x="2203" y="24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9A95239-6E5C-4EDA-9B51-080B6BC4E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137" y="2332987"/>
            <a:ext cx="0" cy="11525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844A158-09E1-454D-AD26-956871D62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675" y="2204400"/>
            <a:ext cx="0" cy="13319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1" name="Freeform 19" descr="Horizontal dunkel">
            <a:extLst>
              <a:ext uri="{FF2B5EF4-FFF2-40B4-BE49-F238E27FC236}">
                <a16:creationId xmlns:a16="http://schemas.microsoft.com/office/drawing/2014/main" id="{7DE97ECE-3794-4C5F-9D4A-21EEDC8B4376}"/>
              </a:ext>
            </a:extLst>
          </p:cNvPr>
          <p:cNvSpPr>
            <a:spLocks/>
          </p:cNvSpPr>
          <p:nvPr/>
        </p:nvSpPr>
        <p:spPr bwMode="auto">
          <a:xfrm>
            <a:off x="1078037" y="1974212"/>
            <a:ext cx="4572000" cy="3937000"/>
          </a:xfrm>
          <a:custGeom>
            <a:avLst/>
            <a:gdLst>
              <a:gd name="T0" fmla="*/ 2147483646 w 2880"/>
              <a:gd name="T1" fmla="*/ 2147483646 h 2480"/>
              <a:gd name="T2" fmla="*/ 2147483646 w 2880"/>
              <a:gd name="T3" fmla="*/ 2147483646 h 2480"/>
              <a:gd name="T4" fmla="*/ 2147483646 w 2880"/>
              <a:gd name="T5" fmla="*/ 2147483646 h 2480"/>
              <a:gd name="T6" fmla="*/ 2147483646 w 2880"/>
              <a:gd name="T7" fmla="*/ 2147483646 h 2480"/>
              <a:gd name="T8" fmla="*/ 2147483646 w 2880"/>
              <a:gd name="T9" fmla="*/ 2147483646 h 2480"/>
              <a:gd name="T10" fmla="*/ 2147483646 w 2880"/>
              <a:gd name="T11" fmla="*/ 2147483646 h 2480"/>
              <a:gd name="T12" fmla="*/ 2147483646 w 2880"/>
              <a:gd name="T13" fmla="*/ 2147483646 h 2480"/>
              <a:gd name="T14" fmla="*/ 2147483646 w 2880"/>
              <a:gd name="T15" fmla="*/ 2147483646 h 2480"/>
              <a:gd name="T16" fmla="*/ 2147483646 w 2880"/>
              <a:gd name="T17" fmla="*/ 2147483646 h 2480"/>
              <a:gd name="T18" fmla="*/ 2147483646 w 2880"/>
              <a:gd name="T19" fmla="*/ 2147483646 h 2480"/>
              <a:gd name="T20" fmla="*/ 2147483646 w 2880"/>
              <a:gd name="T21" fmla="*/ 2147483646 h 2480"/>
              <a:gd name="T22" fmla="*/ 2147483646 w 2880"/>
              <a:gd name="T23" fmla="*/ 2147483646 h 2480"/>
              <a:gd name="T24" fmla="*/ 2147483646 w 2880"/>
              <a:gd name="T25" fmla="*/ 2147483646 h 2480"/>
              <a:gd name="T26" fmla="*/ 2147483646 w 2880"/>
              <a:gd name="T27" fmla="*/ 2147483646 h 2480"/>
              <a:gd name="T28" fmla="*/ 2147483646 w 2880"/>
              <a:gd name="T29" fmla="*/ 2147483646 h 2480"/>
              <a:gd name="T30" fmla="*/ 2147483646 w 2880"/>
              <a:gd name="T31" fmla="*/ 2147483646 h 2480"/>
              <a:gd name="T32" fmla="*/ 2147483646 w 2880"/>
              <a:gd name="T33" fmla="*/ 2147483646 h 2480"/>
              <a:gd name="T34" fmla="*/ 2147483646 w 2880"/>
              <a:gd name="T35" fmla="*/ 2147483646 h 2480"/>
              <a:gd name="T36" fmla="*/ 2147483646 w 2880"/>
              <a:gd name="T37" fmla="*/ 2147483646 h 2480"/>
              <a:gd name="T38" fmla="*/ 2147483646 w 2880"/>
              <a:gd name="T39" fmla="*/ 2147483646 h 2480"/>
              <a:gd name="T40" fmla="*/ 2147483646 w 2880"/>
              <a:gd name="T41" fmla="*/ 2147483646 h 2480"/>
              <a:gd name="T42" fmla="*/ 2147483646 w 2880"/>
              <a:gd name="T43" fmla="*/ 2147483646 h 2480"/>
              <a:gd name="T44" fmla="*/ 2147483646 w 2880"/>
              <a:gd name="T45" fmla="*/ 2147483646 h 2480"/>
              <a:gd name="T46" fmla="*/ 2147483646 w 2880"/>
              <a:gd name="T47" fmla="*/ 2147483646 h 2480"/>
              <a:gd name="T48" fmla="*/ 2147483646 w 2880"/>
              <a:gd name="T49" fmla="*/ 2147483646 h 2480"/>
              <a:gd name="T50" fmla="*/ 2147483646 w 2880"/>
              <a:gd name="T51" fmla="*/ 2147483646 h 2480"/>
              <a:gd name="T52" fmla="*/ 2147483646 w 2880"/>
              <a:gd name="T53" fmla="*/ 2147483646 h 2480"/>
              <a:gd name="T54" fmla="*/ 2147483646 w 2880"/>
              <a:gd name="T55" fmla="*/ 2147483646 h 2480"/>
              <a:gd name="T56" fmla="*/ 2147483646 w 2880"/>
              <a:gd name="T57" fmla="*/ 2147483646 h 2480"/>
              <a:gd name="T58" fmla="*/ 2147483646 w 2880"/>
              <a:gd name="T59" fmla="*/ 2147483646 h 2480"/>
              <a:gd name="T60" fmla="*/ 2147483646 w 2880"/>
              <a:gd name="T61" fmla="*/ 2147483646 h 2480"/>
              <a:gd name="T62" fmla="*/ 2147483646 w 2880"/>
              <a:gd name="T63" fmla="*/ 2147483646 h 2480"/>
              <a:gd name="T64" fmla="*/ 2147483646 w 2880"/>
              <a:gd name="T65" fmla="*/ 2147483646 h 2480"/>
              <a:gd name="T66" fmla="*/ 2147483646 w 2880"/>
              <a:gd name="T67" fmla="*/ 2147483646 h 2480"/>
              <a:gd name="T68" fmla="*/ 2147483646 w 2880"/>
              <a:gd name="T69" fmla="*/ 2147483646 h 2480"/>
              <a:gd name="T70" fmla="*/ 2147483646 w 2880"/>
              <a:gd name="T71" fmla="*/ 2147483646 h 2480"/>
              <a:gd name="T72" fmla="*/ 2147483646 w 2880"/>
              <a:gd name="T73" fmla="*/ 2147483646 h 2480"/>
              <a:gd name="T74" fmla="*/ 2147483646 w 2880"/>
              <a:gd name="T75" fmla="*/ 2147483646 h 2480"/>
              <a:gd name="T76" fmla="*/ 2147483646 w 2880"/>
              <a:gd name="T77" fmla="*/ 2147483646 h 2480"/>
              <a:gd name="T78" fmla="*/ 2147483646 w 2880"/>
              <a:gd name="T79" fmla="*/ 2147483646 h 2480"/>
              <a:gd name="T80" fmla="*/ 2147483646 w 2880"/>
              <a:gd name="T81" fmla="*/ 2147483646 h 2480"/>
              <a:gd name="T82" fmla="*/ 2147483646 w 2880"/>
              <a:gd name="T83" fmla="*/ 2147483646 h 2480"/>
              <a:gd name="T84" fmla="*/ 2147483646 w 2880"/>
              <a:gd name="T85" fmla="*/ 2147483646 h 2480"/>
              <a:gd name="T86" fmla="*/ 2147483646 w 2880"/>
              <a:gd name="T87" fmla="*/ 2147483646 h 2480"/>
              <a:gd name="T88" fmla="*/ 2147483646 w 2880"/>
              <a:gd name="T89" fmla="*/ 2147483646 h 24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880"/>
              <a:gd name="T136" fmla="*/ 0 h 2480"/>
              <a:gd name="T137" fmla="*/ 2880 w 2880"/>
              <a:gd name="T138" fmla="*/ 2480 h 248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880" h="2480">
                <a:moveTo>
                  <a:pt x="344" y="8"/>
                </a:moveTo>
                <a:cubicBezTo>
                  <a:pt x="341" y="37"/>
                  <a:pt x="342" y="67"/>
                  <a:pt x="336" y="96"/>
                </a:cubicBezTo>
                <a:cubicBezTo>
                  <a:pt x="332" y="113"/>
                  <a:pt x="310" y="130"/>
                  <a:pt x="296" y="136"/>
                </a:cubicBezTo>
                <a:cubicBezTo>
                  <a:pt x="245" y="159"/>
                  <a:pt x="190" y="167"/>
                  <a:pt x="136" y="176"/>
                </a:cubicBezTo>
                <a:cubicBezTo>
                  <a:pt x="128" y="181"/>
                  <a:pt x="106" y="184"/>
                  <a:pt x="112" y="192"/>
                </a:cubicBezTo>
                <a:cubicBezTo>
                  <a:pt x="122" y="205"/>
                  <a:pt x="160" y="208"/>
                  <a:pt x="160" y="208"/>
                </a:cubicBezTo>
                <a:cubicBezTo>
                  <a:pt x="265" y="204"/>
                  <a:pt x="374" y="192"/>
                  <a:pt x="480" y="208"/>
                </a:cubicBezTo>
                <a:cubicBezTo>
                  <a:pt x="480" y="208"/>
                  <a:pt x="540" y="228"/>
                  <a:pt x="552" y="232"/>
                </a:cubicBezTo>
                <a:cubicBezTo>
                  <a:pt x="560" y="235"/>
                  <a:pt x="576" y="240"/>
                  <a:pt x="576" y="240"/>
                </a:cubicBezTo>
                <a:cubicBezTo>
                  <a:pt x="603" y="280"/>
                  <a:pt x="610" y="253"/>
                  <a:pt x="624" y="296"/>
                </a:cubicBezTo>
                <a:cubicBezTo>
                  <a:pt x="614" y="368"/>
                  <a:pt x="585" y="490"/>
                  <a:pt x="544" y="552"/>
                </a:cubicBezTo>
                <a:cubicBezTo>
                  <a:pt x="547" y="563"/>
                  <a:pt x="548" y="574"/>
                  <a:pt x="552" y="584"/>
                </a:cubicBezTo>
                <a:cubicBezTo>
                  <a:pt x="556" y="593"/>
                  <a:pt x="567" y="598"/>
                  <a:pt x="568" y="608"/>
                </a:cubicBezTo>
                <a:cubicBezTo>
                  <a:pt x="572" y="659"/>
                  <a:pt x="566" y="694"/>
                  <a:pt x="528" y="720"/>
                </a:cubicBezTo>
                <a:cubicBezTo>
                  <a:pt x="538" y="750"/>
                  <a:pt x="558" y="762"/>
                  <a:pt x="568" y="792"/>
                </a:cubicBezTo>
                <a:cubicBezTo>
                  <a:pt x="565" y="827"/>
                  <a:pt x="575" y="864"/>
                  <a:pt x="560" y="896"/>
                </a:cubicBezTo>
                <a:cubicBezTo>
                  <a:pt x="553" y="911"/>
                  <a:pt x="528" y="907"/>
                  <a:pt x="512" y="912"/>
                </a:cubicBezTo>
                <a:cubicBezTo>
                  <a:pt x="503" y="915"/>
                  <a:pt x="496" y="923"/>
                  <a:pt x="488" y="928"/>
                </a:cubicBezTo>
                <a:cubicBezTo>
                  <a:pt x="468" y="987"/>
                  <a:pt x="504" y="1041"/>
                  <a:pt x="536" y="1088"/>
                </a:cubicBezTo>
                <a:cubicBezTo>
                  <a:pt x="545" y="1102"/>
                  <a:pt x="543" y="1122"/>
                  <a:pt x="552" y="1136"/>
                </a:cubicBezTo>
                <a:cubicBezTo>
                  <a:pt x="577" y="1174"/>
                  <a:pt x="565" y="1151"/>
                  <a:pt x="584" y="1208"/>
                </a:cubicBezTo>
                <a:cubicBezTo>
                  <a:pt x="587" y="1216"/>
                  <a:pt x="592" y="1232"/>
                  <a:pt x="592" y="1232"/>
                </a:cubicBezTo>
                <a:cubicBezTo>
                  <a:pt x="586" y="1282"/>
                  <a:pt x="590" y="1334"/>
                  <a:pt x="536" y="1352"/>
                </a:cubicBezTo>
                <a:cubicBezTo>
                  <a:pt x="515" y="1416"/>
                  <a:pt x="547" y="1341"/>
                  <a:pt x="504" y="1384"/>
                </a:cubicBezTo>
                <a:cubicBezTo>
                  <a:pt x="498" y="1390"/>
                  <a:pt x="502" y="1402"/>
                  <a:pt x="496" y="1408"/>
                </a:cubicBezTo>
                <a:cubicBezTo>
                  <a:pt x="475" y="1429"/>
                  <a:pt x="391" y="1427"/>
                  <a:pt x="360" y="1448"/>
                </a:cubicBezTo>
                <a:cubicBezTo>
                  <a:pt x="327" y="1470"/>
                  <a:pt x="296" y="1483"/>
                  <a:pt x="264" y="1504"/>
                </a:cubicBezTo>
                <a:cubicBezTo>
                  <a:pt x="243" y="1535"/>
                  <a:pt x="228" y="1560"/>
                  <a:pt x="248" y="1600"/>
                </a:cubicBezTo>
                <a:cubicBezTo>
                  <a:pt x="256" y="1615"/>
                  <a:pt x="316" y="1631"/>
                  <a:pt x="320" y="1632"/>
                </a:cubicBezTo>
                <a:cubicBezTo>
                  <a:pt x="328" y="1635"/>
                  <a:pt x="344" y="1640"/>
                  <a:pt x="344" y="1640"/>
                </a:cubicBezTo>
                <a:cubicBezTo>
                  <a:pt x="347" y="1648"/>
                  <a:pt x="345" y="1659"/>
                  <a:pt x="352" y="1664"/>
                </a:cubicBezTo>
                <a:cubicBezTo>
                  <a:pt x="393" y="1693"/>
                  <a:pt x="478" y="1695"/>
                  <a:pt x="528" y="1712"/>
                </a:cubicBezTo>
                <a:cubicBezTo>
                  <a:pt x="551" y="1747"/>
                  <a:pt x="562" y="1739"/>
                  <a:pt x="600" y="1752"/>
                </a:cubicBezTo>
                <a:cubicBezTo>
                  <a:pt x="622" y="1818"/>
                  <a:pt x="618" y="1780"/>
                  <a:pt x="608" y="1840"/>
                </a:cubicBezTo>
                <a:cubicBezTo>
                  <a:pt x="605" y="1859"/>
                  <a:pt x="610" y="1880"/>
                  <a:pt x="600" y="1896"/>
                </a:cubicBezTo>
                <a:cubicBezTo>
                  <a:pt x="590" y="1912"/>
                  <a:pt x="552" y="1928"/>
                  <a:pt x="552" y="1928"/>
                </a:cubicBezTo>
                <a:cubicBezTo>
                  <a:pt x="513" y="1987"/>
                  <a:pt x="433" y="1992"/>
                  <a:pt x="368" y="2000"/>
                </a:cubicBezTo>
                <a:cubicBezTo>
                  <a:pt x="303" y="2043"/>
                  <a:pt x="217" y="2048"/>
                  <a:pt x="144" y="2072"/>
                </a:cubicBezTo>
                <a:cubicBezTo>
                  <a:pt x="112" y="2083"/>
                  <a:pt x="80" y="2093"/>
                  <a:pt x="48" y="2104"/>
                </a:cubicBezTo>
                <a:cubicBezTo>
                  <a:pt x="31" y="2110"/>
                  <a:pt x="17" y="2122"/>
                  <a:pt x="0" y="2128"/>
                </a:cubicBezTo>
                <a:cubicBezTo>
                  <a:pt x="98" y="2193"/>
                  <a:pt x="234" y="2181"/>
                  <a:pt x="344" y="2144"/>
                </a:cubicBezTo>
                <a:cubicBezTo>
                  <a:pt x="344" y="2144"/>
                  <a:pt x="360" y="2151"/>
                  <a:pt x="368" y="2152"/>
                </a:cubicBezTo>
                <a:cubicBezTo>
                  <a:pt x="394" y="2156"/>
                  <a:pt x="421" y="2157"/>
                  <a:pt x="448" y="2160"/>
                </a:cubicBezTo>
                <a:cubicBezTo>
                  <a:pt x="481" y="2164"/>
                  <a:pt x="511" y="2181"/>
                  <a:pt x="544" y="2184"/>
                </a:cubicBezTo>
                <a:cubicBezTo>
                  <a:pt x="638" y="2193"/>
                  <a:pt x="598" y="2187"/>
                  <a:pt x="664" y="2200"/>
                </a:cubicBezTo>
                <a:cubicBezTo>
                  <a:pt x="718" y="2236"/>
                  <a:pt x="666" y="2207"/>
                  <a:pt x="784" y="2224"/>
                </a:cubicBezTo>
                <a:cubicBezTo>
                  <a:pt x="859" y="2235"/>
                  <a:pt x="933" y="2247"/>
                  <a:pt x="1008" y="2256"/>
                </a:cubicBezTo>
                <a:cubicBezTo>
                  <a:pt x="1055" y="2280"/>
                  <a:pt x="1093" y="2289"/>
                  <a:pt x="1144" y="2296"/>
                </a:cubicBezTo>
                <a:cubicBezTo>
                  <a:pt x="1210" y="2318"/>
                  <a:pt x="1175" y="2310"/>
                  <a:pt x="1248" y="2320"/>
                </a:cubicBezTo>
                <a:cubicBezTo>
                  <a:pt x="1318" y="2343"/>
                  <a:pt x="1392" y="2347"/>
                  <a:pt x="1464" y="2360"/>
                </a:cubicBezTo>
                <a:cubicBezTo>
                  <a:pt x="1510" y="2369"/>
                  <a:pt x="1534" y="2378"/>
                  <a:pt x="1576" y="2392"/>
                </a:cubicBezTo>
                <a:cubicBezTo>
                  <a:pt x="1641" y="2414"/>
                  <a:pt x="1711" y="2418"/>
                  <a:pt x="1776" y="2440"/>
                </a:cubicBezTo>
                <a:cubicBezTo>
                  <a:pt x="1812" y="2452"/>
                  <a:pt x="1851" y="2445"/>
                  <a:pt x="1888" y="2448"/>
                </a:cubicBezTo>
                <a:cubicBezTo>
                  <a:pt x="2002" y="2476"/>
                  <a:pt x="2044" y="2475"/>
                  <a:pt x="2192" y="2480"/>
                </a:cubicBezTo>
                <a:cubicBezTo>
                  <a:pt x="2283" y="2473"/>
                  <a:pt x="2341" y="2479"/>
                  <a:pt x="2432" y="2472"/>
                </a:cubicBezTo>
                <a:cubicBezTo>
                  <a:pt x="2518" y="2478"/>
                  <a:pt x="2581" y="2476"/>
                  <a:pt x="2664" y="2464"/>
                </a:cubicBezTo>
                <a:cubicBezTo>
                  <a:pt x="2710" y="2449"/>
                  <a:pt x="2760" y="2442"/>
                  <a:pt x="2808" y="2432"/>
                </a:cubicBezTo>
                <a:cubicBezTo>
                  <a:pt x="2816" y="2427"/>
                  <a:pt x="2832" y="2416"/>
                  <a:pt x="2832" y="2416"/>
                </a:cubicBezTo>
                <a:cubicBezTo>
                  <a:pt x="2638" y="2398"/>
                  <a:pt x="2809" y="2421"/>
                  <a:pt x="2864" y="2384"/>
                </a:cubicBezTo>
                <a:cubicBezTo>
                  <a:pt x="2800" y="2363"/>
                  <a:pt x="2880" y="2384"/>
                  <a:pt x="2816" y="2384"/>
                </a:cubicBezTo>
                <a:cubicBezTo>
                  <a:pt x="2784" y="2384"/>
                  <a:pt x="2752" y="2373"/>
                  <a:pt x="2720" y="2368"/>
                </a:cubicBezTo>
                <a:cubicBezTo>
                  <a:pt x="2703" y="2362"/>
                  <a:pt x="2689" y="2350"/>
                  <a:pt x="2672" y="2344"/>
                </a:cubicBezTo>
                <a:cubicBezTo>
                  <a:pt x="2644" y="2335"/>
                  <a:pt x="2613" y="2336"/>
                  <a:pt x="2584" y="2328"/>
                </a:cubicBezTo>
                <a:cubicBezTo>
                  <a:pt x="2568" y="2324"/>
                  <a:pt x="2553" y="2314"/>
                  <a:pt x="2536" y="2312"/>
                </a:cubicBezTo>
                <a:cubicBezTo>
                  <a:pt x="2460" y="2305"/>
                  <a:pt x="2393" y="2294"/>
                  <a:pt x="2320" y="2272"/>
                </a:cubicBezTo>
                <a:cubicBezTo>
                  <a:pt x="2285" y="2261"/>
                  <a:pt x="2252" y="2248"/>
                  <a:pt x="2216" y="2240"/>
                </a:cubicBezTo>
                <a:cubicBezTo>
                  <a:pt x="2189" y="2234"/>
                  <a:pt x="2136" y="2224"/>
                  <a:pt x="2136" y="2224"/>
                </a:cubicBezTo>
                <a:cubicBezTo>
                  <a:pt x="2063" y="2231"/>
                  <a:pt x="2077" y="2223"/>
                  <a:pt x="2000" y="2208"/>
                </a:cubicBezTo>
                <a:cubicBezTo>
                  <a:pt x="1992" y="2206"/>
                  <a:pt x="1968" y="2219"/>
                  <a:pt x="1976" y="2216"/>
                </a:cubicBezTo>
                <a:cubicBezTo>
                  <a:pt x="1968" y="2213"/>
                  <a:pt x="2088" y="2216"/>
                  <a:pt x="2016" y="2192"/>
                </a:cubicBezTo>
                <a:cubicBezTo>
                  <a:pt x="2010" y="2170"/>
                  <a:pt x="2024" y="2157"/>
                  <a:pt x="1968" y="2176"/>
                </a:cubicBezTo>
                <a:cubicBezTo>
                  <a:pt x="1965" y="2184"/>
                  <a:pt x="1952" y="2183"/>
                  <a:pt x="1944" y="2184"/>
                </a:cubicBezTo>
                <a:cubicBezTo>
                  <a:pt x="1928" y="2192"/>
                  <a:pt x="1817" y="2197"/>
                  <a:pt x="1880" y="2176"/>
                </a:cubicBezTo>
                <a:cubicBezTo>
                  <a:pt x="1888" y="2168"/>
                  <a:pt x="1906" y="2163"/>
                  <a:pt x="1904" y="2152"/>
                </a:cubicBezTo>
                <a:cubicBezTo>
                  <a:pt x="1902" y="2139"/>
                  <a:pt x="1885" y="2132"/>
                  <a:pt x="1872" y="2128"/>
                </a:cubicBezTo>
                <a:cubicBezTo>
                  <a:pt x="1862" y="2125"/>
                  <a:pt x="1729" y="2112"/>
                  <a:pt x="1728" y="2112"/>
                </a:cubicBezTo>
                <a:cubicBezTo>
                  <a:pt x="1668" y="2072"/>
                  <a:pt x="1557" y="2083"/>
                  <a:pt x="1496" y="2080"/>
                </a:cubicBezTo>
                <a:cubicBezTo>
                  <a:pt x="1457" y="2060"/>
                  <a:pt x="1419" y="2057"/>
                  <a:pt x="1376" y="2048"/>
                </a:cubicBezTo>
                <a:cubicBezTo>
                  <a:pt x="1333" y="2026"/>
                  <a:pt x="1296" y="2025"/>
                  <a:pt x="1248" y="2016"/>
                </a:cubicBezTo>
                <a:cubicBezTo>
                  <a:pt x="1193" y="2006"/>
                  <a:pt x="1146" y="1990"/>
                  <a:pt x="1088" y="1984"/>
                </a:cubicBezTo>
                <a:cubicBezTo>
                  <a:pt x="1053" y="1975"/>
                  <a:pt x="993" y="1969"/>
                  <a:pt x="960" y="1952"/>
                </a:cubicBezTo>
                <a:cubicBezTo>
                  <a:pt x="907" y="1926"/>
                  <a:pt x="971" y="1941"/>
                  <a:pt x="888" y="1920"/>
                </a:cubicBezTo>
                <a:cubicBezTo>
                  <a:pt x="877" y="1917"/>
                  <a:pt x="867" y="1915"/>
                  <a:pt x="856" y="1912"/>
                </a:cubicBezTo>
                <a:cubicBezTo>
                  <a:pt x="840" y="1907"/>
                  <a:pt x="808" y="1896"/>
                  <a:pt x="808" y="1896"/>
                </a:cubicBezTo>
                <a:cubicBezTo>
                  <a:pt x="803" y="1888"/>
                  <a:pt x="799" y="1879"/>
                  <a:pt x="792" y="1872"/>
                </a:cubicBezTo>
                <a:cubicBezTo>
                  <a:pt x="785" y="1865"/>
                  <a:pt x="773" y="1864"/>
                  <a:pt x="768" y="1856"/>
                </a:cubicBezTo>
                <a:cubicBezTo>
                  <a:pt x="759" y="1842"/>
                  <a:pt x="757" y="1824"/>
                  <a:pt x="752" y="1808"/>
                </a:cubicBezTo>
                <a:cubicBezTo>
                  <a:pt x="749" y="1799"/>
                  <a:pt x="741" y="1792"/>
                  <a:pt x="736" y="1784"/>
                </a:cubicBezTo>
                <a:cubicBezTo>
                  <a:pt x="756" y="1725"/>
                  <a:pt x="819" y="1733"/>
                  <a:pt x="872" y="1728"/>
                </a:cubicBezTo>
                <a:cubicBezTo>
                  <a:pt x="888" y="1723"/>
                  <a:pt x="904" y="1717"/>
                  <a:pt x="920" y="1712"/>
                </a:cubicBezTo>
                <a:cubicBezTo>
                  <a:pt x="928" y="1709"/>
                  <a:pt x="944" y="1704"/>
                  <a:pt x="944" y="1704"/>
                </a:cubicBezTo>
                <a:cubicBezTo>
                  <a:pt x="961" y="1652"/>
                  <a:pt x="937" y="1703"/>
                  <a:pt x="976" y="1672"/>
                </a:cubicBezTo>
                <a:cubicBezTo>
                  <a:pt x="984" y="1666"/>
                  <a:pt x="985" y="1655"/>
                  <a:pt x="992" y="1648"/>
                </a:cubicBezTo>
                <a:cubicBezTo>
                  <a:pt x="999" y="1641"/>
                  <a:pt x="1008" y="1637"/>
                  <a:pt x="1016" y="1632"/>
                </a:cubicBezTo>
                <a:cubicBezTo>
                  <a:pt x="1019" y="1624"/>
                  <a:pt x="1018" y="1614"/>
                  <a:pt x="1024" y="1608"/>
                </a:cubicBezTo>
                <a:cubicBezTo>
                  <a:pt x="1030" y="1602"/>
                  <a:pt x="1040" y="1604"/>
                  <a:pt x="1048" y="1600"/>
                </a:cubicBezTo>
                <a:cubicBezTo>
                  <a:pt x="1080" y="1584"/>
                  <a:pt x="1114" y="1572"/>
                  <a:pt x="1144" y="1552"/>
                </a:cubicBezTo>
                <a:cubicBezTo>
                  <a:pt x="1134" y="1514"/>
                  <a:pt x="1119" y="1473"/>
                  <a:pt x="1080" y="1456"/>
                </a:cubicBezTo>
                <a:cubicBezTo>
                  <a:pt x="1065" y="1449"/>
                  <a:pt x="1032" y="1440"/>
                  <a:pt x="1032" y="1440"/>
                </a:cubicBezTo>
                <a:cubicBezTo>
                  <a:pt x="1013" y="1411"/>
                  <a:pt x="996" y="1411"/>
                  <a:pt x="968" y="1392"/>
                </a:cubicBezTo>
                <a:cubicBezTo>
                  <a:pt x="963" y="1384"/>
                  <a:pt x="960" y="1374"/>
                  <a:pt x="952" y="1368"/>
                </a:cubicBezTo>
                <a:cubicBezTo>
                  <a:pt x="945" y="1363"/>
                  <a:pt x="934" y="1366"/>
                  <a:pt x="928" y="1360"/>
                </a:cubicBezTo>
                <a:cubicBezTo>
                  <a:pt x="879" y="1311"/>
                  <a:pt x="944" y="1339"/>
                  <a:pt x="888" y="1320"/>
                </a:cubicBezTo>
                <a:cubicBezTo>
                  <a:pt x="850" y="1282"/>
                  <a:pt x="870" y="1305"/>
                  <a:pt x="832" y="1248"/>
                </a:cubicBezTo>
                <a:cubicBezTo>
                  <a:pt x="823" y="1234"/>
                  <a:pt x="816" y="1200"/>
                  <a:pt x="816" y="1200"/>
                </a:cubicBezTo>
                <a:cubicBezTo>
                  <a:pt x="825" y="1163"/>
                  <a:pt x="824" y="1149"/>
                  <a:pt x="856" y="1128"/>
                </a:cubicBezTo>
                <a:cubicBezTo>
                  <a:pt x="859" y="1120"/>
                  <a:pt x="857" y="1109"/>
                  <a:pt x="864" y="1104"/>
                </a:cubicBezTo>
                <a:cubicBezTo>
                  <a:pt x="878" y="1094"/>
                  <a:pt x="898" y="1097"/>
                  <a:pt x="912" y="1088"/>
                </a:cubicBezTo>
                <a:cubicBezTo>
                  <a:pt x="943" y="1067"/>
                  <a:pt x="927" y="1075"/>
                  <a:pt x="960" y="1064"/>
                </a:cubicBezTo>
                <a:cubicBezTo>
                  <a:pt x="981" y="1032"/>
                  <a:pt x="1004" y="971"/>
                  <a:pt x="960" y="944"/>
                </a:cubicBezTo>
                <a:cubicBezTo>
                  <a:pt x="939" y="931"/>
                  <a:pt x="857" y="902"/>
                  <a:pt x="832" y="896"/>
                </a:cubicBezTo>
                <a:cubicBezTo>
                  <a:pt x="796" y="872"/>
                  <a:pt x="780" y="831"/>
                  <a:pt x="808" y="784"/>
                </a:cubicBezTo>
                <a:cubicBezTo>
                  <a:pt x="815" y="772"/>
                  <a:pt x="834" y="777"/>
                  <a:pt x="848" y="776"/>
                </a:cubicBezTo>
                <a:cubicBezTo>
                  <a:pt x="896" y="772"/>
                  <a:pt x="944" y="771"/>
                  <a:pt x="992" y="768"/>
                </a:cubicBezTo>
                <a:cubicBezTo>
                  <a:pt x="931" y="727"/>
                  <a:pt x="848" y="746"/>
                  <a:pt x="776" y="736"/>
                </a:cubicBezTo>
                <a:cubicBezTo>
                  <a:pt x="754" y="703"/>
                  <a:pt x="748" y="669"/>
                  <a:pt x="736" y="632"/>
                </a:cubicBezTo>
                <a:cubicBezTo>
                  <a:pt x="739" y="619"/>
                  <a:pt x="736" y="603"/>
                  <a:pt x="744" y="592"/>
                </a:cubicBezTo>
                <a:cubicBezTo>
                  <a:pt x="749" y="585"/>
                  <a:pt x="761" y="588"/>
                  <a:pt x="768" y="584"/>
                </a:cubicBezTo>
                <a:cubicBezTo>
                  <a:pt x="780" y="577"/>
                  <a:pt x="788" y="567"/>
                  <a:pt x="800" y="560"/>
                </a:cubicBezTo>
                <a:cubicBezTo>
                  <a:pt x="844" y="535"/>
                  <a:pt x="942" y="539"/>
                  <a:pt x="984" y="536"/>
                </a:cubicBezTo>
                <a:cubicBezTo>
                  <a:pt x="948" y="524"/>
                  <a:pt x="910" y="520"/>
                  <a:pt x="872" y="512"/>
                </a:cubicBezTo>
                <a:cubicBezTo>
                  <a:pt x="867" y="504"/>
                  <a:pt x="864" y="494"/>
                  <a:pt x="856" y="488"/>
                </a:cubicBezTo>
                <a:cubicBezTo>
                  <a:pt x="849" y="483"/>
                  <a:pt x="838" y="486"/>
                  <a:pt x="832" y="480"/>
                </a:cubicBezTo>
                <a:cubicBezTo>
                  <a:pt x="818" y="466"/>
                  <a:pt x="800" y="432"/>
                  <a:pt x="800" y="432"/>
                </a:cubicBezTo>
                <a:cubicBezTo>
                  <a:pt x="806" y="373"/>
                  <a:pt x="803" y="300"/>
                  <a:pt x="856" y="264"/>
                </a:cubicBezTo>
                <a:cubicBezTo>
                  <a:pt x="902" y="195"/>
                  <a:pt x="841" y="276"/>
                  <a:pt x="896" y="232"/>
                </a:cubicBezTo>
                <a:cubicBezTo>
                  <a:pt x="904" y="226"/>
                  <a:pt x="905" y="215"/>
                  <a:pt x="912" y="208"/>
                </a:cubicBezTo>
                <a:cubicBezTo>
                  <a:pt x="919" y="201"/>
                  <a:pt x="928" y="197"/>
                  <a:pt x="936" y="192"/>
                </a:cubicBezTo>
                <a:cubicBezTo>
                  <a:pt x="960" y="157"/>
                  <a:pt x="941" y="173"/>
                  <a:pt x="984" y="160"/>
                </a:cubicBezTo>
                <a:cubicBezTo>
                  <a:pt x="1000" y="155"/>
                  <a:pt x="1032" y="144"/>
                  <a:pt x="1032" y="144"/>
                </a:cubicBezTo>
                <a:cubicBezTo>
                  <a:pt x="1123" y="147"/>
                  <a:pt x="1213" y="152"/>
                  <a:pt x="1304" y="152"/>
                </a:cubicBezTo>
                <a:cubicBezTo>
                  <a:pt x="1312" y="152"/>
                  <a:pt x="1288" y="145"/>
                  <a:pt x="1280" y="144"/>
                </a:cubicBezTo>
                <a:cubicBezTo>
                  <a:pt x="1251" y="140"/>
                  <a:pt x="1221" y="138"/>
                  <a:pt x="1192" y="136"/>
                </a:cubicBezTo>
                <a:cubicBezTo>
                  <a:pt x="1144" y="133"/>
                  <a:pt x="1096" y="131"/>
                  <a:pt x="1048" y="128"/>
                </a:cubicBezTo>
                <a:cubicBezTo>
                  <a:pt x="1018" y="118"/>
                  <a:pt x="1011" y="98"/>
                  <a:pt x="984" y="80"/>
                </a:cubicBezTo>
                <a:cubicBezTo>
                  <a:pt x="964" y="1"/>
                  <a:pt x="891" y="7"/>
                  <a:pt x="824" y="0"/>
                </a:cubicBezTo>
                <a:cubicBezTo>
                  <a:pt x="664" y="7"/>
                  <a:pt x="502" y="8"/>
                  <a:pt x="344" y="8"/>
                </a:cubicBezTo>
                <a:close/>
              </a:path>
            </a:pathLst>
          </a:custGeom>
          <a:pattFill prst="dkHorz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82FFA316-B3C9-479E-8CB0-FB7F6D392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850" y="3485512"/>
            <a:ext cx="6875462" cy="17938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FDF92FFB-E657-4DDE-9706-D35595E05DF4}"/>
              </a:ext>
            </a:extLst>
          </p:cNvPr>
          <p:cNvSpPr>
            <a:spLocks/>
          </p:cNvSpPr>
          <p:nvPr/>
        </p:nvSpPr>
        <p:spPr bwMode="auto">
          <a:xfrm>
            <a:off x="2489325" y="3574412"/>
            <a:ext cx="3554412" cy="2108200"/>
          </a:xfrm>
          <a:custGeom>
            <a:avLst/>
            <a:gdLst>
              <a:gd name="T0" fmla="*/ 2147483646 w 2239"/>
              <a:gd name="T1" fmla="*/ 0 h 1328"/>
              <a:gd name="T2" fmla="*/ 2147483646 w 2239"/>
              <a:gd name="T3" fmla="*/ 2147483646 h 1328"/>
              <a:gd name="T4" fmla="*/ 2147483646 w 2239"/>
              <a:gd name="T5" fmla="*/ 2147483646 h 1328"/>
              <a:gd name="T6" fmla="*/ 2147483646 w 2239"/>
              <a:gd name="T7" fmla="*/ 2147483646 h 1328"/>
              <a:gd name="T8" fmla="*/ 2147483646 w 2239"/>
              <a:gd name="T9" fmla="*/ 2147483646 h 1328"/>
              <a:gd name="T10" fmla="*/ 2147483646 w 2239"/>
              <a:gd name="T11" fmla="*/ 2147483646 h 1328"/>
              <a:gd name="T12" fmla="*/ 2147483646 w 2239"/>
              <a:gd name="T13" fmla="*/ 2147483646 h 1328"/>
              <a:gd name="T14" fmla="*/ 2147483646 w 2239"/>
              <a:gd name="T15" fmla="*/ 2147483646 h 1328"/>
              <a:gd name="T16" fmla="*/ 2147483646 w 2239"/>
              <a:gd name="T17" fmla="*/ 2147483646 h 1328"/>
              <a:gd name="T18" fmla="*/ 2147483646 w 2239"/>
              <a:gd name="T19" fmla="*/ 2147483646 h 1328"/>
              <a:gd name="T20" fmla="*/ 2147483646 w 2239"/>
              <a:gd name="T21" fmla="*/ 2147483646 h 1328"/>
              <a:gd name="T22" fmla="*/ 2147483646 w 2239"/>
              <a:gd name="T23" fmla="*/ 2147483646 h 1328"/>
              <a:gd name="T24" fmla="*/ 2147483646 w 2239"/>
              <a:gd name="T25" fmla="*/ 2147483646 h 1328"/>
              <a:gd name="T26" fmla="*/ 2147483646 w 2239"/>
              <a:gd name="T27" fmla="*/ 2147483646 h 1328"/>
              <a:gd name="T28" fmla="*/ 2147483646 w 2239"/>
              <a:gd name="T29" fmla="*/ 2147483646 h 1328"/>
              <a:gd name="T30" fmla="*/ 2147483646 w 2239"/>
              <a:gd name="T31" fmla="*/ 2147483646 h 1328"/>
              <a:gd name="T32" fmla="*/ 2147483646 w 2239"/>
              <a:gd name="T33" fmla="*/ 2147483646 h 1328"/>
              <a:gd name="T34" fmla="*/ 2147483646 w 2239"/>
              <a:gd name="T35" fmla="*/ 2147483646 h 1328"/>
              <a:gd name="T36" fmla="*/ 2147483646 w 2239"/>
              <a:gd name="T37" fmla="*/ 2147483646 h 1328"/>
              <a:gd name="T38" fmla="*/ 2147483646 w 2239"/>
              <a:gd name="T39" fmla="*/ 2147483646 h 1328"/>
              <a:gd name="T40" fmla="*/ 2147483646 w 2239"/>
              <a:gd name="T41" fmla="*/ 2147483646 h 1328"/>
              <a:gd name="T42" fmla="*/ 2147483646 w 2239"/>
              <a:gd name="T43" fmla="*/ 2147483646 h 1328"/>
              <a:gd name="T44" fmla="*/ 2147483646 w 2239"/>
              <a:gd name="T45" fmla="*/ 2147483646 h 1328"/>
              <a:gd name="T46" fmla="*/ 2147483646 w 2239"/>
              <a:gd name="T47" fmla="*/ 2147483646 h 1328"/>
              <a:gd name="T48" fmla="*/ 2147483646 w 2239"/>
              <a:gd name="T49" fmla="*/ 2147483646 h 1328"/>
              <a:gd name="T50" fmla="*/ 2147483646 w 2239"/>
              <a:gd name="T51" fmla="*/ 2147483646 h 1328"/>
              <a:gd name="T52" fmla="*/ 2147483646 w 2239"/>
              <a:gd name="T53" fmla="*/ 2147483646 h 1328"/>
              <a:gd name="T54" fmla="*/ 2147483646 w 2239"/>
              <a:gd name="T55" fmla="*/ 2147483646 h 1328"/>
              <a:gd name="T56" fmla="*/ 2147483646 w 2239"/>
              <a:gd name="T57" fmla="*/ 2147483646 h 1328"/>
              <a:gd name="T58" fmla="*/ 2147483646 w 2239"/>
              <a:gd name="T59" fmla="*/ 2147483646 h 1328"/>
              <a:gd name="T60" fmla="*/ 2147483646 w 2239"/>
              <a:gd name="T61" fmla="*/ 2147483646 h 1328"/>
              <a:gd name="T62" fmla="*/ 2147483646 w 2239"/>
              <a:gd name="T63" fmla="*/ 2147483646 h 1328"/>
              <a:gd name="T64" fmla="*/ 2147483646 w 2239"/>
              <a:gd name="T65" fmla="*/ 2147483646 h 1328"/>
              <a:gd name="T66" fmla="*/ 2147483646 w 2239"/>
              <a:gd name="T67" fmla="*/ 2147483646 h 1328"/>
              <a:gd name="T68" fmla="*/ 2147483646 w 2239"/>
              <a:gd name="T69" fmla="*/ 2147483646 h 1328"/>
              <a:gd name="T70" fmla="*/ 2147483646 w 2239"/>
              <a:gd name="T71" fmla="*/ 2147483646 h 1328"/>
              <a:gd name="T72" fmla="*/ 2147483646 w 2239"/>
              <a:gd name="T73" fmla="*/ 2147483646 h 1328"/>
              <a:gd name="T74" fmla="*/ 2147483646 w 2239"/>
              <a:gd name="T75" fmla="*/ 2147483646 h 1328"/>
              <a:gd name="T76" fmla="*/ 2147483646 w 2239"/>
              <a:gd name="T77" fmla="*/ 2147483646 h 1328"/>
              <a:gd name="T78" fmla="*/ 2147483646 w 2239"/>
              <a:gd name="T79" fmla="*/ 0 h 1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239"/>
              <a:gd name="T121" fmla="*/ 0 h 1328"/>
              <a:gd name="T122" fmla="*/ 2239 w 2239"/>
              <a:gd name="T123" fmla="*/ 1328 h 132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239" h="1328">
                <a:moveTo>
                  <a:pt x="159" y="0"/>
                </a:moveTo>
                <a:cubicBezTo>
                  <a:pt x="156" y="20"/>
                  <a:pt x="148" y="91"/>
                  <a:pt x="127" y="112"/>
                </a:cubicBezTo>
                <a:cubicBezTo>
                  <a:pt x="121" y="118"/>
                  <a:pt x="111" y="116"/>
                  <a:pt x="103" y="120"/>
                </a:cubicBezTo>
                <a:cubicBezTo>
                  <a:pt x="79" y="132"/>
                  <a:pt x="54" y="145"/>
                  <a:pt x="31" y="160"/>
                </a:cubicBezTo>
                <a:cubicBezTo>
                  <a:pt x="17" y="203"/>
                  <a:pt x="11" y="208"/>
                  <a:pt x="31" y="272"/>
                </a:cubicBezTo>
                <a:cubicBezTo>
                  <a:pt x="35" y="285"/>
                  <a:pt x="87" y="299"/>
                  <a:pt x="103" y="304"/>
                </a:cubicBezTo>
                <a:cubicBezTo>
                  <a:pt x="143" y="317"/>
                  <a:pt x="183" y="331"/>
                  <a:pt x="223" y="344"/>
                </a:cubicBezTo>
                <a:cubicBezTo>
                  <a:pt x="254" y="354"/>
                  <a:pt x="259" y="372"/>
                  <a:pt x="295" y="384"/>
                </a:cubicBezTo>
                <a:cubicBezTo>
                  <a:pt x="311" y="389"/>
                  <a:pt x="343" y="400"/>
                  <a:pt x="343" y="400"/>
                </a:cubicBezTo>
                <a:cubicBezTo>
                  <a:pt x="359" y="462"/>
                  <a:pt x="347" y="524"/>
                  <a:pt x="327" y="584"/>
                </a:cubicBezTo>
                <a:cubicBezTo>
                  <a:pt x="321" y="628"/>
                  <a:pt x="331" y="665"/>
                  <a:pt x="287" y="680"/>
                </a:cubicBezTo>
                <a:cubicBezTo>
                  <a:pt x="246" y="741"/>
                  <a:pt x="93" y="748"/>
                  <a:pt x="31" y="752"/>
                </a:cubicBezTo>
                <a:cubicBezTo>
                  <a:pt x="26" y="768"/>
                  <a:pt x="20" y="784"/>
                  <a:pt x="15" y="800"/>
                </a:cubicBezTo>
                <a:cubicBezTo>
                  <a:pt x="0" y="844"/>
                  <a:pt x="110" y="852"/>
                  <a:pt x="127" y="856"/>
                </a:cubicBezTo>
                <a:cubicBezTo>
                  <a:pt x="143" y="860"/>
                  <a:pt x="158" y="870"/>
                  <a:pt x="175" y="872"/>
                </a:cubicBezTo>
                <a:cubicBezTo>
                  <a:pt x="259" y="884"/>
                  <a:pt x="340" y="903"/>
                  <a:pt x="423" y="920"/>
                </a:cubicBezTo>
                <a:cubicBezTo>
                  <a:pt x="497" y="935"/>
                  <a:pt x="563" y="967"/>
                  <a:pt x="639" y="976"/>
                </a:cubicBezTo>
                <a:cubicBezTo>
                  <a:pt x="702" y="1008"/>
                  <a:pt x="749" y="1010"/>
                  <a:pt x="823" y="1016"/>
                </a:cubicBezTo>
                <a:cubicBezTo>
                  <a:pt x="889" y="1038"/>
                  <a:pt x="854" y="1030"/>
                  <a:pt x="927" y="1040"/>
                </a:cubicBezTo>
                <a:cubicBezTo>
                  <a:pt x="995" y="1067"/>
                  <a:pt x="1029" y="1066"/>
                  <a:pt x="1111" y="1072"/>
                </a:cubicBezTo>
                <a:cubicBezTo>
                  <a:pt x="1177" y="1116"/>
                  <a:pt x="1268" y="1130"/>
                  <a:pt x="1343" y="1136"/>
                </a:cubicBezTo>
                <a:cubicBezTo>
                  <a:pt x="1443" y="1169"/>
                  <a:pt x="1390" y="1158"/>
                  <a:pt x="1503" y="1168"/>
                </a:cubicBezTo>
                <a:cubicBezTo>
                  <a:pt x="1548" y="1179"/>
                  <a:pt x="1594" y="1188"/>
                  <a:pt x="1639" y="1200"/>
                </a:cubicBezTo>
                <a:cubicBezTo>
                  <a:pt x="1663" y="1207"/>
                  <a:pt x="1686" y="1220"/>
                  <a:pt x="1711" y="1224"/>
                </a:cubicBezTo>
                <a:cubicBezTo>
                  <a:pt x="1792" y="1237"/>
                  <a:pt x="1880" y="1250"/>
                  <a:pt x="1959" y="1272"/>
                </a:cubicBezTo>
                <a:cubicBezTo>
                  <a:pt x="1997" y="1282"/>
                  <a:pt x="2027" y="1300"/>
                  <a:pt x="2063" y="1312"/>
                </a:cubicBezTo>
                <a:cubicBezTo>
                  <a:pt x="2074" y="1316"/>
                  <a:pt x="2143" y="1327"/>
                  <a:pt x="2151" y="1328"/>
                </a:cubicBezTo>
                <a:cubicBezTo>
                  <a:pt x="2184" y="1278"/>
                  <a:pt x="2159" y="1327"/>
                  <a:pt x="2159" y="1232"/>
                </a:cubicBezTo>
                <a:cubicBezTo>
                  <a:pt x="2159" y="1139"/>
                  <a:pt x="2178" y="1040"/>
                  <a:pt x="2207" y="952"/>
                </a:cubicBezTo>
                <a:cubicBezTo>
                  <a:pt x="2224" y="798"/>
                  <a:pt x="2211" y="962"/>
                  <a:pt x="2207" y="808"/>
                </a:cubicBezTo>
                <a:cubicBezTo>
                  <a:pt x="2206" y="788"/>
                  <a:pt x="2239" y="375"/>
                  <a:pt x="2183" y="208"/>
                </a:cubicBezTo>
                <a:cubicBezTo>
                  <a:pt x="2180" y="155"/>
                  <a:pt x="2186" y="100"/>
                  <a:pt x="2175" y="48"/>
                </a:cubicBezTo>
                <a:cubicBezTo>
                  <a:pt x="2173" y="40"/>
                  <a:pt x="2159" y="57"/>
                  <a:pt x="2151" y="56"/>
                </a:cubicBezTo>
                <a:cubicBezTo>
                  <a:pt x="2134" y="54"/>
                  <a:pt x="2119" y="44"/>
                  <a:pt x="2103" y="40"/>
                </a:cubicBezTo>
                <a:cubicBezTo>
                  <a:pt x="2035" y="23"/>
                  <a:pt x="2094" y="70"/>
                  <a:pt x="1975" y="56"/>
                </a:cubicBezTo>
                <a:cubicBezTo>
                  <a:pt x="1959" y="54"/>
                  <a:pt x="1903" y="136"/>
                  <a:pt x="1895" y="72"/>
                </a:cubicBezTo>
                <a:cubicBezTo>
                  <a:pt x="1749" y="80"/>
                  <a:pt x="1649" y="53"/>
                  <a:pt x="1503" y="64"/>
                </a:cubicBezTo>
                <a:cubicBezTo>
                  <a:pt x="1165" y="59"/>
                  <a:pt x="846" y="41"/>
                  <a:pt x="511" y="32"/>
                </a:cubicBezTo>
                <a:cubicBezTo>
                  <a:pt x="430" y="45"/>
                  <a:pt x="334" y="28"/>
                  <a:pt x="255" y="24"/>
                </a:cubicBezTo>
                <a:cubicBezTo>
                  <a:pt x="192" y="3"/>
                  <a:pt x="224" y="11"/>
                  <a:pt x="159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D683E85-C637-4EBE-AA80-6AA56B83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400" y="4379275"/>
            <a:ext cx="2563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contaminant</a:t>
            </a:r>
            <a:r>
              <a:rPr lang="de-DE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in </a:t>
            </a: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  <a:endParaRPr lang="de-DE" sz="1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B530679-F99A-4DED-AA6D-D0508B93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412" y="2269487"/>
            <a:ext cx="1500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contaminant</a:t>
            </a:r>
            <a:r>
              <a:rPr lang="de-DE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phase</a:t>
            </a:r>
            <a:endParaRPr lang="de-DE" sz="1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24E3E08-23CE-48C6-A439-4C06DC1706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262" y="2204400"/>
            <a:ext cx="576263" cy="128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9B6442D0-5534-4F26-B488-0E61CE60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675" y="3242625"/>
            <a:ext cx="2563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contaminant</a:t>
            </a:r>
            <a:r>
              <a:rPr lang="de-DE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in </a:t>
            </a:r>
            <a:r>
              <a:rPr lang="de-DE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  <a:endParaRPr lang="de-DE" sz="1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6F44C31F-30AC-440E-9943-B70DA1881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387" y="3401375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995A306-185B-4108-877A-D62FADE1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87" y="5596887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contaminant phase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E7716208-95FD-4F08-8FEB-080661B761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0100" y="5387337"/>
            <a:ext cx="252412" cy="3667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F4675F5F-8F61-4EBE-83A0-941B14AF6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937" y="1537650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C4B85CE7-97A6-49B7-99DF-ACF36127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325" y="1539237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8ACCDB3E-7F2F-45A7-B7A2-45258F090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712" y="1540825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F16A9DFD-BCBE-4E16-BDF8-B212AC60E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6100" y="1529712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3F8E073C-4EAD-4C0A-B70B-600103022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487" y="1531300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C6C6EE7C-2E73-412A-BF3D-F6235EED7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875" y="1532887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8F74585A-57B4-4B8D-83C0-10D721BFB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262" y="1521775"/>
            <a:ext cx="0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78F75274-66A1-4075-A37C-70915612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715" y="2320287"/>
            <a:ext cx="17347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vadose </a:t>
            </a:r>
            <a:r>
              <a:rPr lang="de-DE" sz="1600" dirty="0" err="1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zone</a:t>
            </a:r>
            <a:endParaRPr lang="de-DE" sz="1600" dirty="0">
              <a:solidFill>
                <a:srgbClr val="00A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ctr" eaLnBrk="1" hangingPunct="1">
              <a:defRPr/>
            </a:pPr>
            <a:r>
              <a:rPr lang="de-DE" sz="1600" dirty="0" err="1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water</a:t>
            </a:r>
            <a:r>
              <a:rPr lang="de-DE" sz="1600" dirty="0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de-DE" sz="1600" dirty="0" err="1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ground</a:t>
            </a:r>
            <a:r>
              <a:rPr lang="de-DE" sz="1600" dirty="0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-</a:t>
            </a:r>
          </a:p>
          <a:p>
            <a:pPr algn="ctr" eaLnBrk="1" hangingPunct="1">
              <a:defRPr/>
            </a:pPr>
            <a:r>
              <a:rPr lang="de-DE" sz="1600" dirty="0" err="1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water</a:t>
            </a:r>
            <a:r>
              <a:rPr lang="de-DE" sz="1600" dirty="0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de-DE" sz="1600" dirty="0" err="1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recharge</a:t>
            </a:r>
            <a:r>
              <a:rPr lang="de-DE" sz="1600" dirty="0">
                <a:solidFill>
                  <a:srgbClr val="00A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D17040A-2480-4402-AE88-0B1EEC1A3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437" y="1966275"/>
            <a:ext cx="0" cy="2127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A60D876C-0E30-4C7F-800C-6536CE863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425" y="1955162"/>
            <a:ext cx="0" cy="2127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BCF9FF80-965B-43C9-B8D3-222846142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875" y="1940875"/>
            <a:ext cx="0" cy="2127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B7371B49-454F-4A3C-A7BB-A9C750BD1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700" y="1940875"/>
            <a:ext cx="0" cy="2127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279688C8-F99C-4C87-8FA4-4F7C774A2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00" y="1978975"/>
            <a:ext cx="0" cy="354012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EBA9485C-1D69-4D26-A6AC-B9102D2E9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425" y="1980562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C2615161-13E2-4CB3-ACFC-A53AD43DC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7050" y="2009137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561AFA3D-2A6E-4DEA-B4CF-E04018CE8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462" y="2009137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A2C9516E-BEEE-4CA8-A1EB-D8D6897D1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237" y="2009137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39D414CD-1236-4749-A232-CA13B0F3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000" y="2017075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ECD1894A-E9FC-4628-AA1E-C50FDEC1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412" y="2009137"/>
            <a:ext cx="0" cy="352425"/>
          </a:xfrm>
          <a:prstGeom prst="line">
            <a:avLst/>
          </a:prstGeom>
          <a:noFill/>
          <a:ln w="9525">
            <a:solidFill>
              <a:srgbClr val="00A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C60C5700-1203-425D-9EFB-2C5BC503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6087" y="5387337"/>
            <a:ext cx="41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83FFC792-36D1-451D-A625-0023AE6E2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6087" y="4888862"/>
            <a:ext cx="41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7C2936E9-9CB6-496E-B7FC-1C9FF9859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6087" y="5141275"/>
            <a:ext cx="41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8F8891-B195-42AF-9F47-2FD8D60D0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725" y="4925375"/>
            <a:ext cx="30364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 err="1">
                <a:latin typeface="+mn-lt"/>
              </a:rPr>
              <a:t>advection</a:t>
            </a:r>
            <a:r>
              <a:rPr lang="de-DE" altLang="de-DE" dirty="0">
                <a:latin typeface="+mn-lt"/>
              </a:rPr>
              <a:t>/</a:t>
            </a:r>
            <a:r>
              <a:rPr lang="de-DE" altLang="de-DE" dirty="0" err="1">
                <a:latin typeface="+mn-lt"/>
              </a:rPr>
              <a:t>convection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>
                <a:latin typeface="+mn-lt"/>
                <a:sym typeface="Wingdings" panose="05000000000000000000" pitchFamily="2" charset="2"/>
              </a:rPr>
              <a:t></a:t>
            </a:r>
            <a:endParaRPr lang="de-DE" altLang="de-DE" dirty="0">
              <a:latin typeface="+mn-lt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5A3FE0B-4DC2-4106-A6E4-7962CD655ED5}"/>
              </a:ext>
            </a:extLst>
          </p:cNvPr>
          <p:cNvSpPr>
            <a:spLocks/>
          </p:cNvSpPr>
          <p:nvPr/>
        </p:nvSpPr>
        <p:spPr bwMode="auto">
          <a:xfrm>
            <a:off x="179512" y="5292087"/>
            <a:ext cx="7308850" cy="695325"/>
          </a:xfrm>
          <a:custGeom>
            <a:avLst/>
            <a:gdLst>
              <a:gd name="T0" fmla="*/ 0 w 4218"/>
              <a:gd name="T1" fmla="*/ 2147483646 h 378"/>
              <a:gd name="T2" fmla="*/ 2147483646 w 4218"/>
              <a:gd name="T3" fmla="*/ 2147483646 h 378"/>
              <a:gd name="T4" fmla="*/ 2147483646 w 4218"/>
              <a:gd name="T5" fmla="*/ 2147483646 h 378"/>
              <a:gd name="T6" fmla="*/ 2147483646 w 4218"/>
              <a:gd name="T7" fmla="*/ 2147483646 h 378"/>
              <a:gd name="T8" fmla="*/ 2147483646 w 4218"/>
              <a:gd name="T9" fmla="*/ 2147483646 h 378"/>
              <a:gd name="T10" fmla="*/ 2147483646 w 4218"/>
              <a:gd name="T11" fmla="*/ 2147483646 h 378"/>
              <a:gd name="T12" fmla="*/ 2147483646 w 4218"/>
              <a:gd name="T13" fmla="*/ 2147483646 h 378"/>
              <a:gd name="T14" fmla="*/ 2147483646 w 4218"/>
              <a:gd name="T15" fmla="*/ 2147483646 h 3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18"/>
              <a:gd name="T25" fmla="*/ 0 h 378"/>
              <a:gd name="T26" fmla="*/ 4218 w 4218"/>
              <a:gd name="T27" fmla="*/ 378 h 37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18" h="378">
                <a:moveTo>
                  <a:pt x="0" y="72"/>
                </a:moveTo>
                <a:cubicBezTo>
                  <a:pt x="73" y="36"/>
                  <a:pt x="147" y="0"/>
                  <a:pt x="317" y="4"/>
                </a:cubicBezTo>
                <a:cubicBezTo>
                  <a:pt x="487" y="8"/>
                  <a:pt x="753" y="46"/>
                  <a:pt x="1021" y="95"/>
                </a:cubicBezTo>
                <a:cubicBezTo>
                  <a:pt x="1289" y="144"/>
                  <a:pt x="1664" y="254"/>
                  <a:pt x="1928" y="299"/>
                </a:cubicBezTo>
                <a:cubicBezTo>
                  <a:pt x="2192" y="344"/>
                  <a:pt x="2385" y="378"/>
                  <a:pt x="2608" y="367"/>
                </a:cubicBezTo>
                <a:cubicBezTo>
                  <a:pt x="2831" y="356"/>
                  <a:pt x="3054" y="269"/>
                  <a:pt x="3266" y="231"/>
                </a:cubicBezTo>
                <a:cubicBezTo>
                  <a:pt x="3478" y="193"/>
                  <a:pt x="3719" y="148"/>
                  <a:pt x="3878" y="140"/>
                </a:cubicBezTo>
                <a:cubicBezTo>
                  <a:pt x="4037" y="132"/>
                  <a:pt x="4127" y="158"/>
                  <a:pt x="4218" y="185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E257550D-C1E0-4A51-81B6-12168C37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2" y="4660262"/>
            <a:ext cx="1512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(pore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latin typeface="+mn-lt"/>
              </a:rPr>
              <a:t>diffusion)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9AF56C59-B8BA-442E-9ACB-9BBE0B31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062" y="4749162"/>
            <a:ext cx="1223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 err="1">
                <a:latin typeface="+mn-lt"/>
              </a:rPr>
              <a:t>dispersion</a:t>
            </a:r>
            <a:endParaRPr lang="de-DE" altLang="de-DE" dirty="0"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B3A53E-D84D-4491-8812-6135254E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012" y="4444362"/>
            <a:ext cx="1798638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8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0EEC4D-5725-49BF-A28A-CE4DD89BF13A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164109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02060"/>
                </a:solidFill>
              </a:rPr>
              <a:t>Conservative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Solute</a:t>
            </a:r>
            <a:r>
              <a:rPr lang="de-DE" altLang="de-DE" sz="1800" dirty="0">
                <a:solidFill>
                  <a:srgbClr val="002060"/>
                </a:solidFill>
              </a:rPr>
              <a:t> Transport </a:t>
            </a:r>
            <a:r>
              <a:rPr lang="de-DE" altLang="de-DE" sz="1800" dirty="0" err="1">
                <a:solidFill>
                  <a:srgbClr val="002060"/>
                </a:solidFill>
              </a:rPr>
              <a:t>Processes</a:t>
            </a:r>
            <a:r>
              <a:rPr lang="en-GB" sz="1800" kern="0" dirty="0">
                <a:solidFill>
                  <a:srgbClr val="002060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DD84460-44FB-445A-BE13-E7607F9B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24471"/>
            <a:ext cx="8352928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section is intended to cover some basics related to the processes of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advection,                                 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mechanical dispersion,           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pore diffusion.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above processes are summarised as conservative transport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processes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chemical in groundwater is subject to 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conservative transport processes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if there is                                     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no interaction with the solid material,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no interaction with other chemicals,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no interaction with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microbes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These interactions constitute 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reactive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processes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sz="800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convenience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conservative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processes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discussed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following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regard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1D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scenarios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(e.g., Darcy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column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Advection</a:t>
            </a:r>
            <a:r>
              <a:rPr lang="de-DE" altLang="de-DE" sz="1800" dirty="0">
                <a:solidFill>
                  <a:srgbClr val="0B2A51"/>
                </a:solidFill>
              </a:rPr>
              <a:t> (</a:t>
            </a:r>
            <a:r>
              <a:rPr lang="de-DE" altLang="de-DE" sz="1800" dirty="0" err="1">
                <a:solidFill>
                  <a:srgbClr val="0B2A51"/>
                </a:solidFill>
              </a:rPr>
              <a:t>Convection</a:t>
            </a:r>
            <a:r>
              <a:rPr lang="de-DE" altLang="de-DE" sz="1800" dirty="0">
                <a:solidFill>
                  <a:srgbClr val="0B2A51"/>
                </a:solidFill>
              </a:rPr>
              <a:t>) </a:t>
            </a:r>
            <a:endParaRPr lang="en-GB" sz="1800" kern="0" dirty="0">
              <a:solidFill>
                <a:srgbClr val="0B2A51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23E3B6C-04C9-464B-BAEE-4289C950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91" y="1752486"/>
            <a:ext cx="8321017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6223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23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23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23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23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23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23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23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23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(or 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is the transport of matter or energy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 the movement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moving medium.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moving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medium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carrier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It is usually a fluid.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Examples:                                                                                       	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 convection of heat (heating circuits, sailplaning)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–  advection of dissolved chemicals or suspended particles in surface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		   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subsurface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 with the wind.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seems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“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regard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energy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particular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“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connection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transport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matter.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1D Scenario (</a:t>
            </a:r>
            <a:r>
              <a:rPr lang="de-DE" altLang="de-DE" sz="1800" dirty="0" err="1">
                <a:solidFill>
                  <a:srgbClr val="0B2A51"/>
                </a:solidFill>
              </a:rPr>
              <a:t>Advection</a:t>
            </a:r>
            <a:r>
              <a:rPr lang="de-DE" altLang="de-DE" sz="1800" dirty="0">
                <a:solidFill>
                  <a:srgbClr val="0B2A51"/>
                </a:solidFill>
              </a:rPr>
              <a:t>) </a:t>
            </a:r>
            <a:endParaRPr lang="en-GB" sz="1800" kern="0" dirty="0">
              <a:solidFill>
                <a:srgbClr val="0B2A51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0FC28F1D-15A1-4554-A240-E7A400FB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800"/>
            <a:ext cx="80645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fluid, e.g.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 lab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column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filled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medium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steady-state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[L³/T]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cross-sectional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[L²]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	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const.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with 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linear velocity [L/T] and 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en-US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effective porosity [-]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 an immediate consequence, 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const. in this scenario.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0F458848-12E9-4B55-AF55-BD21149773AC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005064"/>
            <a:ext cx="5760640" cy="1193215"/>
            <a:chOff x="1066" y="2341"/>
            <a:chExt cx="3628" cy="850"/>
          </a:xfrm>
        </p:grpSpPr>
        <p:sp>
          <p:nvSpPr>
            <p:cNvPr id="7" name="Rectangle 3" descr="Kugeln">
              <a:extLst>
                <a:ext uri="{FF2B5EF4-FFF2-40B4-BE49-F238E27FC236}">
                  <a16:creationId xmlns:a16="http://schemas.microsoft.com/office/drawing/2014/main" id="{4F4E7BDF-CB2A-4970-8846-304B98936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733"/>
              <a:ext cx="3628" cy="454"/>
            </a:xfrm>
            <a:prstGeom prst="rect">
              <a:avLst/>
            </a:prstGeom>
            <a:pattFill prst="sphere">
              <a:fgClr>
                <a:srgbClr val="CC3300"/>
              </a:fgClr>
              <a:bgClr>
                <a:srgbClr val="33CC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4B735443-2CFC-4096-8DFA-121FEC3C2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738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C1B70137-EA12-4F6C-A159-C8AC319A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91"/>
              <a:ext cx="3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5F271206-C908-4761-838A-ED5EC0FD4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1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AF366DF5-5838-49D3-8629-3C88F83B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2341"/>
              <a:ext cx="1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 dirty="0">
                  <a:latin typeface="+mn-lt"/>
                </a:rPr>
                <a:t>v</a:t>
              </a:r>
            </a:p>
          </p:txBody>
        </p:sp>
      </p:grpSp>
      <p:sp>
        <p:nvSpPr>
          <p:cNvPr id="13" name="Text Box 12">
            <a:extLst>
              <a:ext uri="{FF2B5EF4-FFF2-40B4-BE49-F238E27FC236}">
                <a16:creationId xmlns:a16="http://schemas.microsoft.com/office/drawing/2014/main" id="{6FD38D58-2221-4EE2-BA04-087A9F487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482" y="4149080"/>
            <a:ext cx="2223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 / convection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5ABA8113-B8CC-4EEB-8CD0-20F7DE04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684385"/>
            <a:ext cx="14581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advective</a:t>
            </a:r>
            <a:endParaRPr lang="de-DE" altLang="de-DE" sz="14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mass</a:t>
            </a:r>
            <a:r>
              <a:rPr lang="de-DE" altLang="de-DE" sz="1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endParaRPr lang="de-DE" altLang="de-DE" sz="14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[M/T]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FFDE712-5725-4B55-A576-6940E6ED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115" y="5845895"/>
            <a:ext cx="1064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[L³/T]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A519F3E-AB7B-4E7E-8317-32664947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833" y="5684733"/>
            <a:ext cx="14558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solute</a:t>
            </a:r>
            <a:endParaRPr lang="de-DE" altLang="de-DE" sz="14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concentration</a:t>
            </a:r>
            <a:endParaRPr lang="de-DE" altLang="de-DE" sz="14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[M/L³]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62649F5B-27B9-4E44-A8AA-5A73256C2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8390" y="5545883"/>
            <a:ext cx="503543" cy="1931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2805F914-0097-44B0-BA0B-8007961C9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274" y="5652763"/>
            <a:ext cx="22973" cy="1931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B799A230-B6BD-4DED-8E86-000984488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780" y="5510999"/>
            <a:ext cx="963427" cy="26681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EFAFB-7AAF-4E80-B6B9-2F69A4DE854A}"/>
              </a:ext>
            </a:extLst>
          </p:cNvPr>
          <p:cNvSpPr txBox="1"/>
          <p:nvPr/>
        </p:nvSpPr>
        <p:spPr>
          <a:xfrm>
            <a:off x="4117181" y="2971800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65BF41-3EC6-45C6-83F3-67B96D188DEA}"/>
                  </a:ext>
                </a:extLst>
              </p:cNvPr>
              <p:cNvSpPr txBox="1"/>
              <p:nvPr/>
            </p:nvSpPr>
            <p:spPr>
              <a:xfrm>
                <a:off x="4060222" y="5369236"/>
                <a:ext cx="9852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65BF41-3EC6-45C6-83F3-67B96D188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2" y="5369236"/>
                <a:ext cx="985270" cy="215444"/>
              </a:xfrm>
              <a:prstGeom prst="rect">
                <a:avLst/>
              </a:prstGeom>
              <a:blipFill>
                <a:blip r:embed="rId3"/>
                <a:stretch>
                  <a:fillRect l="-4938" r="-308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21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02060"/>
                </a:solidFill>
              </a:rPr>
              <a:t>Variable Cross </a:t>
            </a:r>
            <a:r>
              <a:rPr lang="de-DE" altLang="de-DE" sz="1800" dirty="0" err="1">
                <a:solidFill>
                  <a:srgbClr val="002060"/>
                </a:solidFill>
              </a:rPr>
              <a:t>Section</a:t>
            </a:r>
            <a:r>
              <a:rPr lang="de-DE" altLang="de-DE" sz="1800" dirty="0">
                <a:solidFill>
                  <a:srgbClr val="002060"/>
                </a:solidFill>
              </a:rPr>
              <a:t>) </a:t>
            </a:r>
            <a:endParaRPr lang="en-GB" sz="1800" kern="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0457E5CB-89CC-4F9C-973E-0CA6CC8F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571976"/>
            <a:ext cx="8316488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en-US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const.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According to the equation of continuity, the linear velocity has to be inversely proportional to the cross-sectional area (assuming that effective porosity is spatially constant).</a:t>
            </a: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04E3A051-63AD-4112-BEA2-34100F907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015" y="1977822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2F6C2FA5-DD37-4A18-B5F5-5A5F3720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440" y="1606347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v</a:t>
            </a:r>
            <a:r>
              <a:rPr lang="de-DE" altLang="de-DE" sz="1400" baseline="-25000">
                <a:latin typeface="+mn-lt"/>
              </a:rPr>
              <a:t>1</a:t>
            </a: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744888D6-0550-4ECF-ADF7-9A1ADBD5D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365" y="1668260"/>
            <a:ext cx="395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6" name="Rectangle 9" descr="Kugeln">
            <a:extLst>
              <a:ext uri="{FF2B5EF4-FFF2-40B4-BE49-F238E27FC236}">
                <a16:creationId xmlns:a16="http://schemas.microsoft.com/office/drawing/2014/main" id="{D65DBF38-F26A-47CF-854E-C93E8F60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40" y="2190547"/>
            <a:ext cx="2879725" cy="720725"/>
          </a:xfrm>
          <a:prstGeom prst="rect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7" name="Rectangle 12" descr="Kugeln">
            <a:extLst>
              <a:ext uri="{FF2B5EF4-FFF2-40B4-BE49-F238E27FC236}">
                <a16:creationId xmlns:a16="http://schemas.microsoft.com/office/drawing/2014/main" id="{7659242D-7468-4C9E-93CE-EAF38655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02" y="1833360"/>
            <a:ext cx="2879725" cy="1439862"/>
          </a:xfrm>
          <a:prstGeom prst="rect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4905912-CBB7-44DD-8711-B41ADE2D8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1515" y="2219122"/>
            <a:ext cx="701675" cy="701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4291B67B-823D-492E-99DB-F0FE6A2E8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043" y="3256923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F3781DBA-91F2-4EAA-8F68-58A64461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240" y="1827010"/>
            <a:ext cx="338137" cy="14208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78A02EED-99FC-4740-A5CE-B3AD55371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315" y="1812722"/>
            <a:ext cx="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6E05400C-2054-4ACC-AB82-AA3B51DE6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3665" y="2903335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DEC0712E-217B-47F5-A88F-4661616CF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09" y="2258810"/>
            <a:ext cx="1443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  <a:r>
              <a:rPr lang="de-DE" altLang="de-DE" sz="1400" baseline="-25000">
                <a:solidFill>
                  <a:srgbClr val="FF0000"/>
                </a:solidFill>
                <a:latin typeface="+mn-lt"/>
              </a:rPr>
              <a:t>1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</a:t>
            </a: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  <a:r>
              <a:rPr lang="de-DE" altLang="de-DE" sz="1400" baseline="-2500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A</a:t>
            </a:r>
            <a:r>
              <a:rPr lang="de-DE" altLang="de-DE" sz="1400" baseline="-2500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de-DE" sz="14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·</a:t>
            </a:r>
            <a:r>
              <a:rPr lang="en-US" altLang="de-DE" sz="1400" i="1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v</a:t>
            </a:r>
            <a:r>
              <a:rPr lang="en-US" altLang="de-DE" sz="1400" baseline="-250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1</a:t>
            </a:r>
            <a:r>
              <a:rPr lang="en-US" altLang="de-DE" sz="14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 = </a:t>
            </a:r>
            <a:r>
              <a:rPr lang="en-US" altLang="de-DE" sz="1400" i="1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A</a:t>
            </a:r>
            <a:r>
              <a:rPr lang="en-US" altLang="de-DE" sz="1400" baseline="-250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2</a:t>
            </a:r>
            <a:r>
              <a:rPr lang="en-US" altLang="de-DE" sz="14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·</a:t>
            </a:r>
            <a:r>
              <a:rPr lang="en-US" altLang="de-DE" sz="1400" i="1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v</a:t>
            </a:r>
            <a:r>
              <a:rPr lang="en-US" altLang="de-DE" sz="1400" baseline="-25000">
                <a:solidFill>
                  <a:srgbClr val="FF0000"/>
                </a:solidFill>
                <a:latin typeface="+mn-lt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AFE822FE-D555-4C1D-B7DE-E8486C0C5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390" y="2579485"/>
            <a:ext cx="1295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50161FBE-3E6A-43F9-84C9-4E54A43E2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590" y="1303976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latin typeface="+mn-lt"/>
              </a:rPr>
              <a:t>v</a:t>
            </a:r>
            <a:r>
              <a:rPr lang="de-DE" altLang="de-DE" sz="1400" baseline="-25000" dirty="0">
                <a:latin typeface="+mn-lt"/>
              </a:rPr>
              <a:t>2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E6D36134-8753-498B-95F9-F29333EB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687976"/>
            <a:ext cx="83164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mass, which is shown in red, is the same in both flow sections.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During the transition from the smaller to the larger cross section, the area covered by the solute mass expands laterally and its extension along the flow direction is reduced accordingly.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solute concentration is not changed in the red area!</a:t>
            </a:r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3B3D2C81-6D51-419F-A34C-D36E374BD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3665" y="1822247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7A32DFC8-B736-47A2-BC11-C36E294E5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940" y="2198485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9699AF16-88AF-4988-ABAD-C8FC1109D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940" y="2917622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04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3" grpId="0"/>
      <p:bldP spid="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Advection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is</a:t>
            </a:r>
            <a:r>
              <a:rPr lang="de-DE" altLang="de-DE" sz="1800" dirty="0">
                <a:solidFill>
                  <a:srgbClr val="0B2A51"/>
                </a:solidFill>
              </a:rPr>
              <a:t> not </a:t>
            </a:r>
            <a:r>
              <a:rPr lang="de-DE" altLang="de-DE" sz="1800" dirty="0" err="1">
                <a:solidFill>
                  <a:srgbClr val="0B2A51"/>
                </a:solidFill>
              </a:rPr>
              <a:t>Enough</a:t>
            </a:r>
            <a:r>
              <a:rPr lang="de-DE" altLang="de-DE" sz="1800" dirty="0">
                <a:solidFill>
                  <a:srgbClr val="0B2A51"/>
                </a:solidFill>
              </a:rPr>
              <a:t>…, 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endParaRPr lang="en-GB" sz="1800" kern="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3DDD910B-26BD-437C-8229-534FDD9FD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92956"/>
              </p:ext>
            </p:extLst>
          </p:nvPr>
        </p:nvGraphicFramePr>
        <p:xfrm>
          <a:off x="803471" y="1763735"/>
          <a:ext cx="7993062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Plot" r:id="rId4" imgW="6758330" imgH="2574036" progId="Grapher.Document">
                  <p:embed/>
                </p:oleObj>
              </mc:Choice>
              <mc:Fallback>
                <p:oleObj name="Plot" r:id="rId4" imgW="6758330" imgH="2574036" progId="Grapher.Document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71" y="1763735"/>
                        <a:ext cx="7993062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">
            <a:extLst>
              <a:ext uri="{FF2B5EF4-FFF2-40B4-BE49-F238E27FC236}">
                <a16:creationId xmlns:a16="http://schemas.microsoft.com/office/drawing/2014/main" id="{32F8E7B0-BFAB-430B-BAEF-A213DE806BAC}"/>
              </a:ext>
            </a:extLst>
          </p:cNvPr>
          <p:cNvGrpSpPr>
            <a:grpSpLocks/>
          </p:cNvGrpSpPr>
          <p:nvPr/>
        </p:nvGrpSpPr>
        <p:grpSpPr bwMode="auto">
          <a:xfrm>
            <a:off x="5661221" y="3771924"/>
            <a:ext cx="2705101" cy="2589213"/>
            <a:chOff x="3627" y="2523"/>
            <a:chExt cx="1704" cy="1631"/>
          </a:xfrm>
        </p:grpSpPr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838BCCF6-2C01-43C7-A123-E9DF58AE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3475"/>
              <a:ext cx="170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defTabSz="7620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transverse</a:t>
              </a: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dispersion</a:t>
              </a: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is</a:t>
              </a:r>
              <a:endPara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not relevant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for</a:t>
              </a:r>
              <a:endPara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1D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problems</a:t>
              </a:r>
              <a:endPara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(e.g.,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laboratory</a:t>
              </a: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de-DE" altLang="de-DE" dirty="0" err="1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column</a:t>
              </a:r>
              <a:r>
                <a:rPr lang="de-DE" altLang="de-DE" dirty="0">
                  <a:solidFill>
                    <a:srgbClr val="002060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)</a:t>
              </a:r>
              <a:endPara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971832B3-BDD5-4D08-BA8F-D26966F04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8" y="2523"/>
              <a:ext cx="345" cy="8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43" name="Text Box 7">
            <a:extLst>
              <a:ext uri="{FF2B5EF4-FFF2-40B4-BE49-F238E27FC236}">
                <a16:creationId xmlns:a16="http://schemas.microsoft.com/office/drawing/2014/main" id="{DEC60DD4-A62C-423F-8DDB-C8B203B1D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46" y="1703410"/>
            <a:ext cx="278363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averaged solute spreading</a:t>
            </a: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B814C4D3-20CC-455E-BB47-DFF75B6E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933" y="3340123"/>
            <a:ext cx="1195101" cy="319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+mn-lt"/>
              </a:rPr>
              <a:t>advection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D083EE44-AE54-4016-A403-3736E85A8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521" y="1708173"/>
            <a:ext cx="2986106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actual solute spreading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AB487B6F-37D9-4249-B5B7-3B5217A20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646" y="2547960"/>
            <a:ext cx="156713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advection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dispersion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(longitudinal and transverse)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id="{4882DD64-C8CB-4265-9DF4-C25A72B0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96" y="1647850"/>
            <a:ext cx="1223412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 </a:t>
            </a:r>
            <a:r>
              <a:rPr lang="de-DE" altLang="de-DE" dirty="0" err="1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view</a:t>
            </a:r>
            <a:r>
              <a:rPr lang="de-DE" altLang="de-DE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5987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1969</Words>
  <Application>Microsoft Office PowerPoint</Application>
  <PresentationFormat>On-screen Show (4:3)</PresentationFormat>
  <Paragraphs>333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Cambria Math</vt:lpstr>
      <vt:lpstr>DIN-Light</vt:lpstr>
      <vt:lpstr>Microsoft Sans Serif</vt:lpstr>
      <vt:lpstr>Noto Sans</vt:lpstr>
      <vt:lpstr>Noto Sans CJK SC</vt:lpstr>
      <vt:lpstr>Symbol</vt:lpstr>
      <vt:lpstr>Tahoma</vt:lpstr>
      <vt:lpstr>Times New Roman</vt:lpstr>
      <vt:lpstr>Verdana</vt:lpstr>
      <vt:lpstr>Wingdings</vt:lpstr>
      <vt:lpstr>Office Theme</vt:lpstr>
      <vt:lpstr>Plot</vt:lpstr>
      <vt:lpstr>Formel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Prabhas Yadav</cp:lastModifiedBy>
  <cp:revision>470</cp:revision>
  <cp:lastPrinted>1601-01-01T00:00:00Z</cp:lastPrinted>
  <dcterms:created xsi:type="dcterms:W3CDTF">2006-02-10T16:25:29Z</dcterms:created>
  <dcterms:modified xsi:type="dcterms:W3CDTF">2021-12-05T13:05:50Z</dcterms:modified>
</cp:coreProperties>
</file>