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handoutMasterIdLst>
    <p:handoutMasterId r:id="rId18"/>
  </p:handoutMasterIdLst>
  <p:sldIdLst>
    <p:sldId id="378" r:id="rId2"/>
    <p:sldId id="536" r:id="rId3"/>
    <p:sldId id="537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8" r:id="rId13"/>
    <p:sldId id="533" r:id="rId14"/>
    <p:sldId id="534" r:id="rId15"/>
    <p:sldId id="535" r:id="rId1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00FF"/>
    <a:srgbClr val="FF000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27" autoAdjust="0"/>
  </p:normalViewPr>
  <p:slideViewPr>
    <p:cSldViewPr>
      <p:cViewPr varScale="1">
        <p:scale>
          <a:sx n="129" d="100"/>
          <a:sy n="129" d="100"/>
        </p:scale>
        <p:origin x="13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226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algn="r"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37E08C-100A-44ED-B0FC-7042A47BE3A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77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>
            <a:lvl1pPr algn="r"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defTabSz="989723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8" rIns="99034" bIns="49518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46DFCD-F117-453E-BD10-922CC9B376A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153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42E892-5AC0-46BA-820D-E866F051178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37959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B9F60C-FB64-44B2-8094-AA706EDB00DE}" type="slidenum">
              <a:rPr lang="de-DE" altLang="de-DE" sz="1300" smtClean="0"/>
              <a:pPr>
                <a:spcBef>
                  <a:spcPct val="0"/>
                </a:spcBef>
              </a:pPr>
              <a:t>10</a:t>
            </a:fld>
            <a:endParaRPr lang="de-DE" altLang="de-DE" sz="13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66723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28E0A8-3008-4BCF-BBC6-C80E27983B09}" type="slidenum">
              <a:rPr lang="de-DE" altLang="de-DE" sz="1300" smtClean="0"/>
              <a:pPr>
                <a:spcBef>
                  <a:spcPct val="0"/>
                </a:spcBef>
              </a:pPr>
              <a:t>11</a:t>
            </a:fld>
            <a:endParaRPr lang="de-DE" altLang="de-DE" sz="13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1864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26716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2DCC8E-3D37-47A5-828C-4EFABF5F7EB7}" type="slidenum">
              <a:rPr lang="de-DE" altLang="de-DE" sz="1300" smtClean="0"/>
              <a:pPr>
                <a:spcBef>
                  <a:spcPct val="0"/>
                </a:spcBef>
              </a:pPr>
              <a:t>13</a:t>
            </a:fld>
            <a:endParaRPr lang="de-DE" altLang="de-DE" sz="13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8880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DB7422-43A5-40E8-9FC3-7B06B0EDB076}" type="slidenum">
              <a:rPr lang="de-DE" altLang="de-DE" sz="1300" smtClean="0"/>
              <a:pPr>
                <a:spcBef>
                  <a:spcPct val="0"/>
                </a:spcBef>
              </a:pPr>
              <a:t>14</a:t>
            </a:fld>
            <a:endParaRPr lang="de-DE" altLang="de-DE" sz="13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75384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325AA3-5AAF-4965-BFD5-5D22A218DD1D}" type="slidenum">
              <a:rPr lang="de-DE" altLang="de-DE" sz="1300" smtClean="0"/>
              <a:pPr>
                <a:spcBef>
                  <a:spcPct val="0"/>
                </a:spcBef>
              </a:pPr>
              <a:t>15</a:t>
            </a:fld>
            <a:endParaRPr lang="de-DE" altLang="de-DE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50138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90F545-1601-477A-BEF4-1D44EFDA6E4F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04493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DBD73C-9E13-4F4A-A789-44A5DF3DCFC3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4102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E90FC0-39A0-4E01-A5ED-8B50EA222F92}" type="slidenum">
              <a:rPr lang="de-DE" altLang="de-DE" sz="1300" smtClean="0"/>
              <a:pPr>
                <a:spcBef>
                  <a:spcPct val="0"/>
                </a:spcBef>
              </a:pPr>
              <a:t>4</a:t>
            </a:fld>
            <a:endParaRPr lang="de-DE" altLang="de-DE" sz="13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84852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B65237-08EC-4ED0-A13F-F2034DD595A2}" type="slidenum">
              <a:rPr lang="de-DE" altLang="de-DE" sz="1300" smtClean="0"/>
              <a:pPr>
                <a:spcBef>
                  <a:spcPct val="0"/>
                </a:spcBef>
              </a:pPr>
              <a:t>5</a:t>
            </a:fld>
            <a:endParaRPr lang="de-DE" altLang="de-DE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92428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193C58-C908-4F0A-B5DF-CD5136C5BEF0}" type="slidenum">
              <a:rPr lang="de-DE" altLang="de-DE" sz="1300" smtClean="0"/>
              <a:pPr>
                <a:spcBef>
                  <a:spcPct val="0"/>
                </a:spcBef>
              </a:pPr>
              <a:t>6</a:t>
            </a:fld>
            <a:endParaRPr lang="de-DE" altLang="de-DE" sz="13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298172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F659FC-10B2-4447-B5B6-7A78BB0EDFD5}" type="slidenum">
              <a:rPr lang="de-DE" altLang="de-DE" sz="1300" smtClean="0"/>
              <a:pPr>
                <a:spcBef>
                  <a:spcPct val="0"/>
                </a:spcBef>
              </a:pPr>
              <a:t>7</a:t>
            </a:fld>
            <a:endParaRPr lang="de-DE" altLang="de-DE" sz="13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357520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7665F3-9963-40E9-A17F-F5FB2877862E}" type="slidenum">
              <a:rPr lang="de-DE" altLang="de-DE" sz="1300" smtClean="0"/>
              <a:pPr>
                <a:spcBef>
                  <a:spcPct val="0"/>
                </a:spcBef>
              </a:pPr>
              <a:t>8</a:t>
            </a:fld>
            <a:endParaRPr lang="de-DE" altLang="de-DE" sz="13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168021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F70398-CF69-4722-BED9-1C956C9EE22D}" type="slidenum">
              <a:rPr lang="de-DE" altLang="de-DE" sz="1300" smtClean="0"/>
              <a:pPr>
                <a:spcBef>
                  <a:spcPct val="0"/>
                </a:spcBef>
              </a:pPr>
              <a:t>9</a:t>
            </a:fld>
            <a:endParaRPr lang="de-DE" altLang="de-DE" sz="13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 smtClean="0"/>
          </a:p>
        </p:txBody>
      </p:sp>
    </p:spTree>
    <p:extLst>
      <p:ext uri="{BB962C8B-B14F-4D97-AF65-F5344CB8AC3E}">
        <p14:creationId xmlns:p14="http://schemas.microsoft.com/office/powerpoint/2010/main" val="419579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2" name="Inhaltsplatzhalter 31"/>
          <p:cNvSpPr>
            <a:spLocks noGrp="1"/>
          </p:cNvSpPr>
          <p:nvPr>
            <p:ph sz="quarter" idx="14"/>
          </p:nvPr>
        </p:nvSpPr>
        <p:spPr>
          <a:xfrm>
            <a:off x="1000125" y="1928832"/>
            <a:ext cx="7500938" cy="428625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Font typeface="Symbol" pitchFamily="18" charset="2"/>
              <a:buNone/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91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Lecture</a:t>
            </a:r>
            <a:r>
              <a:rPr lang="de-DE" sz="800" dirty="0" smtClean="0">
                <a:solidFill>
                  <a:schemeClr val="bg2"/>
                </a:solidFill>
              </a:rPr>
              <a:t> ‚</a:t>
            </a:r>
            <a:r>
              <a:rPr lang="de-DE" sz="800" dirty="0" err="1" smtClean="0">
                <a:solidFill>
                  <a:schemeClr val="bg2"/>
                </a:solidFill>
              </a:rPr>
              <a:t>Ground</a:t>
            </a:r>
            <a:r>
              <a:rPr lang="de-DE" sz="800" dirty="0" smtClean="0">
                <a:solidFill>
                  <a:schemeClr val="bg2"/>
                </a:solidFill>
              </a:rPr>
              <a:t> </a:t>
            </a:r>
            <a:r>
              <a:rPr lang="de-DE" sz="800" dirty="0" err="1" smtClean="0">
                <a:solidFill>
                  <a:schemeClr val="bg2"/>
                </a:solidFill>
              </a:rPr>
              <a:t>Water</a:t>
            </a:r>
            <a:r>
              <a:rPr lang="de-DE" sz="800" dirty="0" smtClean="0">
                <a:solidFill>
                  <a:schemeClr val="bg2"/>
                </a:solidFill>
              </a:rPr>
              <a:t>‘</a:t>
            </a: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Institute of </a:t>
            </a:r>
            <a:r>
              <a:rPr lang="de-DE" sz="8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Groundwater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Management / 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Dr. Rudolf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Liedl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Dresden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December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15, 2018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1255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transparency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68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43">
          <p15:clr>
            <a:srgbClr val="F26B43"/>
          </p15:clr>
        </p15:guide>
        <p15:guide id="3" pos="660">
          <p15:clr>
            <a:srgbClr val="F26B43"/>
          </p15:clr>
        </p15:guide>
        <p15:guide id="4" pos="726">
          <p15:clr>
            <a:srgbClr val="F26B43"/>
          </p15:clr>
        </p15:guide>
        <p15:guide id="5" pos="1146">
          <p15:clr>
            <a:srgbClr val="F26B43"/>
          </p15:clr>
        </p15:guide>
        <p15:guide id="6" pos="1212">
          <p15:clr>
            <a:srgbClr val="F26B43"/>
          </p15:clr>
        </p15:guide>
        <p15:guide id="7" pos="1701">
          <p15:clr>
            <a:srgbClr val="F26B43"/>
          </p15:clr>
        </p15:guide>
        <p15:guide id="8" pos="1632">
          <p15:clr>
            <a:srgbClr val="F26B43"/>
          </p15:clr>
        </p15:guide>
        <p15:guide id="9" pos="2184">
          <p15:clr>
            <a:srgbClr val="F26B43"/>
          </p15:clr>
        </p15:guide>
        <p15:guide id="10" pos="2117">
          <p15:clr>
            <a:srgbClr val="F26B43"/>
          </p15:clr>
        </p15:guide>
        <p15:guide id="11" pos="2604">
          <p15:clr>
            <a:srgbClr val="F26B43"/>
          </p15:clr>
        </p15:guide>
        <p15:guide id="12" pos="2672">
          <p15:clr>
            <a:srgbClr val="F26B43"/>
          </p15:clr>
        </p15:guide>
        <p15:guide id="13" pos="3089">
          <p15:clr>
            <a:srgbClr val="F26B43"/>
          </p15:clr>
        </p15:guide>
        <p15:guide id="14" pos="3158">
          <p15:clr>
            <a:srgbClr val="F26B43"/>
          </p15:clr>
        </p15:guide>
        <p15:guide id="15" pos="3575">
          <p15:clr>
            <a:srgbClr val="F26B43"/>
          </p15:clr>
        </p15:guide>
        <p15:guide id="16" pos="3642">
          <p15:clr>
            <a:srgbClr val="F26B43"/>
          </p15:clr>
        </p15:guide>
        <p15:guide id="17" pos="3887">
          <p15:clr>
            <a:srgbClr val="F26B43"/>
          </p15:clr>
        </p15:guide>
        <p15:guide id="18" pos="3818">
          <p15:clr>
            <a:srgbClr val="F26B43"/>
          </p15:clr>
        </p15:guide>
        <p15:guide id="19" pos="4061">
          <p15:clr>
            <a:srgbClr val="F26B43"/>
          </p15:clr>
        </p15:guide>
        <p15:guide id="20" pos="4130">
          <p15:clr>
            <a:srgbClr val="F26B43"/>
          </p15:clr>
        </p15:guide>
        <p15:guide id="21" pos="4545">
          <p15:clr>
            <a:srgbClr val="F26B43"/>
          </p15:clr>
        </p15:guide>
        <p15:guide id="22" pos="4614">
          <p15:clr>
            <a:srgbClr val="F26B43"/>
          </p15:clr>
        </p15:guide>
        <p15:guide id="23" pos="5031">
          <p15:clr>
            <a:srgbClr val="F26B43"/>
          </p15:clr>
        </p15:guide>
        <p15:guide id="24" pos="5100">
          <p15:clr>
            <a:srgbClr val="F26B43"/>
          </p15:clr>
        </p15:guide>
        <p15:guide id="25" pos="5586">
          <p15:clr>
            <a:srgbClr val="F26B43"/>
          </p15:clr>
        </p15:guide>
        <p15:guide id="26" pos="5517">
          <p15:clr>
            <a:srgbClr val="F26B43"/>
          </p15:clr>
        </p15:guide>
        <p15:guide id="27" orient="horz" pos="727">
          <p15:clr>
            <a:srgbClr val="F26B43"/>
          </p15:clr>
        </p15:guide>
        <p15:guide id="28" pos="416">
          <p15:clr>
            <a:srgbClr val="F26B43"/>
          </p15:clr>
        </p15:guide>
        <p15:guide id="29" pos="483">
          <p15:clr>
            <a:srgbClr val="F26B43"/>
          </p15:clr>
        </p15:guide>
        <p15:guide id="30" pos="903">
          <p15:clr>
            <a:srgbClr val="F26B43"/>
          </p15:clr>
        </p15:guide>
        <p15:guide id="31" pos="971">
          <p15:clr>
            <a:srgbClr val="F26B43"/>
          </p15:clr>
        </p15:guide>
        <p15:guide id="32" pos="1389">
          <p15:clr>
            <a:srgbClr val="F26B43"/>
          </p15:clr>
        </p15:guide>
        <p15:guide id="33" pos="1457">
          <p15:clr>
            <a:srgbClr val="F26B43"/>
          </p15:clr>
        </p15:guide>
        <p15:guide id="34" pos="1875">
          <p15:clr>
            <a:srgbClr val="F26B43"/>
          </p15:clr>
        </p15:guide>
        <p15:guide id="35" pos="1941">
          <p15:clr>
            <a:srgbClr val="F26B43"/>
          </p15:clr>
        </p15:guide>
        <p15:guide id="36" pos="2358">
          <p15:clr>
            <a:srgbClr val="F26B43"/>
          </p15:clr>
        </p15:guide>
        <p15:guide id="37" pos="2429">
          <p15:clr>
            <a:srgbClr val="F26B43"/>
          </p15:clr>
        </p15:guide>
        <p15:guide id="38" pos="2847">
          <p15:clr>
            <a:srgbClr val="F26B43"/>
          </p15:clr>
        </p15:guide>
        <p15:guide id="39" pos="2913">
          <p15:clr>
            <a:srgbClr val="F26B43"/>
          </p15:clr>
        </p15:guide>
        <p15:guide id="40" pos="3330">
          <p15:clr>
            <a:srgbClr val="F26B43"/>
          </p15:clr>
        </p15:guide>
        <p15:guide id="41" pos="3398">
          <p15:clr>
            <a:srgbClr val="F26B43"/>
          </p15:clr>
        </p15:guide>
        <p15:guide id="42" pos="4302">
          <p15:clr>
            <a:srgbClr val="F26B43"/>
          </p15:clr>
        </p15:guide>
        <p15:guide id="43" pos="4373">
          <p15:clr>
            <a:srgbClr val="F26B43"/>
          </p15:clr>
        </p15:guide>
        <p15:guide id="44" pos="4787">
          <p15:clr>
            <a:srgbClr val="F26B43"/>
          </p15:clr>
        </p15:guide>
        <p15:guide id="45" pos="4859">
          <p15:clr>
            <a:srgbClr val="F26B43"/>
          </p15:clr>
        </p15:guide>
        <p15:guide id="46" pos="5274">
          <p15:clr>
            <a:srgbClr val="F26B43"/>
          </p15:clr>
        </p15:guide>
        <p15:guide id="47" pos="5345">
          <p15:clr>
            <a:srgbClr val="F26B43"/>
          </p15:clr>
        </p15:guide>
        <p15:guide id="48" orient="horz" pos="3612">
          <p15:clr>
            <a:srgbClr val="F26B43"/>
          </p15:clr>
        </p15:guide>
        <p15:guide id="49" orient="horz" pos="3838">
          <p15:clr>
            <a:srgbClr val="F26B43"/>
          </p15:clr>
        </p15:guide>
        <p15:guide id="50" orient="horz" pos="935">
          <p15:clr>
            <a:srgbClr val="F26B43"/>
          </p15:clr>
        </p15:guide>
        <p15:guide id="51" orient="horz" pos="221">
          <p15:clr>
            <a:srgbClr val="F26B43"/>
          </p15:clr>
        </p15:guide>
        <p15:guide id="52" orient="horz" pos="3962">
          <p15:clr>
            <a:srgbClr val="F26B43"/>
          </p15:clr>
        </p15:guide>
        <p15:guide id="53" orient="horz" pos="4167">
          <p15:clr>
            <a:srgbClr val="F26B43"/>
          </p15:clr>
        </p15:guide>
        <p15:guide id="54" orient="horz" pos="619">
          <p15:clr>
            <a:srgbClr val="F26B43"/>
          </p15:clr>
        </p15:guide>
        <p15:guide id="55" orient="horz" pos="490">
          <p15:clr>
            <a:srgbClr val="F26B43"/>
          </p15:clr>
        </p15:guide>
        <p15:guide id="5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Public/Desktop/ModelMuse.l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Previous Lecture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78644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dispersive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mass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in 3D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equilibrium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sorption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degradation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joint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action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conservative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transport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reactive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processes</a:t>
            </a:r>
            <a:r>
              <a:rPr lang="de-DE" altLang="de-DE" dirty="0">
                <a:latin typeface="+mn-lt"/>
              </a:rPr>
              <a:t> (1D</a:t>
            </a:r>
            <a:r>
              <a:rPr lang="de-DE" altLang="de-DE" dirty="0" smtClean="0">
                <a:latin typeface="+mn-lt"/>
              </a:rPr>
              <a:t>)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dirty="0" err="1" smtClean="0">
                <a:solidFill>
                  <a:srgbClr val="FF0000"/>
                </a:solidFill>
                <a:latin typeface="+mn-lt"/>
              </a:rPr>
              <a:t>Questions</a:t>
            </a:r>
            <a:r>
              <a:rPr lang="de-DE" altLang="de-DE" dirty="0" smtClean="0">
                <a:solidFill>
                  <a:srgbClr val="FF0000"/>
                </a:solidFill>
                <a:latin typeface="+mn-lt"/>
              </a:rPr>
              <a:t>? </a:t>
            </a:r>
            <a:endParaRPr lang="de-DE" altLang="de-DE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319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Fig7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1116000"/>
            <a:ext cx="7275512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8424936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n-lt"/>
              </a:rPr>
              <a:t>From the Conceptual Model to the Numerical Approach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648000" y="5580000"/>
            <a:ext cx="63722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(</a:t>
            </a:r>
            <a:r>
              <a:rPr lang="de-DE" altLang="de-DE" sz="1400" dirty="0" err="1">
                <a:latin typeface="+mn-lt"/>
              </a:rPr>
              <a:t>from</a:t>
            </a:r>
            <a:r>
              <a:rPr lang="de-DE" altLang="de-DE" sz="1400" dirty="0">
                <a:latin typeface="+mn-lt"/>
              </a:rPr>
              <a:t> Anderson </a:t>
            </a:r>
            <a:r>
              <a:rPr lang="de-DE" altLang="de-DE" sz="1400" dirty="0" err="1">
                <a:latin typeface="+mn-lt"/>
              </a:rPr>
              <a:t>and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Woessner</a:t>
            </a:r>
            <a:r>
              <a:rPr lang="de-DE" altLang="de-DE" sz="1400" dirty="0">
                <a:latin typeface="+mn-lt"/>
              </a:rPr>
              <a:t>: Applied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Modeling, 1992)</a:t>
            </a:r>
          </a:p>
        </p:txBody>
      </p:sp>
    </p:spTree>
    <p:extLst>
      <p:ext uri="{BB962C8B-B14F-4D97-AF65-F5344CB8AC3E}">
        <p14:creationId xmlns:p14="http://schemas.microsoft.com/office/powerpoint/2010/main" val="320212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n-lt"/>
              </a:rPr>
              <a:t>Data Requirements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88496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topographical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surface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divides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geological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geological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profiles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see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preceding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example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isolines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aquifer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bottoms</a:t>
            </a:r>
            <a:r>
              <a:rPr lang="de-DE" altLang="de-DE" dirty="0">
                <a:latin typeface="+mn-lt"/>
              </a:rPr>
              <a:t> / </a:t>
            </a:r>
            <a:r>
              <a:rPr lang="de-DE" altLang="de-DE" dirty="0" err="1">
                <a:latin typeface="+mn-lt"/>
              </a:rPr>
              <a:t>thicknesses</a:t>
            </a:r>
            <a:r>
              <a:rPr lang="de-DE" altLang="de-DE" dirty="0">
                <a:latin typeface="+mn-lt"/>
              </a:rPr>
              <a:t> , </a:t>
            </a:r>
            <a:r>
              <a:rPr lang="de-DE" altLang="de-DE" dirty="0" err="1">
                <a:latin typeface="+mn-lt"/>
              </a:rPr>
              <a:t>aquitard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bottoms</a:t>
            </a:r>
            <a:r>
              <a:rPr lang="de-DE" altLang="de-DE" dirty="0">
                <a:latin typeface="+mn-lt"/>
              </a:rPr>
              <a:t> / </a:t>
            </a:r>
            <a:r>
              <a:rPr lang="de-DE" altLang="de-DE" dirty="0" err="1">
                <a:latin typeface="+mn-lt"/>
              </a:rPr>
              <a:t>thicknesses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indicating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vertical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extensions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sediments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under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rivers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lakes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hydrogeological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isolines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level</a:t>
            </a:r>
            <a:r>
              <a:rPr lang="de-DE" altLang="de-DE" dirty="0">
                <a:latin typeface="+mn-lt"/>
              </a:rPr>
              <a:t> time </a:t>
            </a:r>
            <a:r>
              <a:rPr lang="de-DE" altLang="de-DE" dirty="0" err="1">
                <a:latin typeface="+mn-lt"/>
              </a:rPr>
              <a:t>series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observation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wells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rivers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time </a:t>
            </a:r>
            <a:r>
              <a:rPr lang="de-DE" altLang="de-DE" dirty="0" err="1">
                <a:latin typeface="+mn-lt"/>
              </a:rPr>
              <a:t>series</a:t>
            </a:r>
            <a:r>
              <a:rPr lang="de-DE" altLang="de-DE" dirty="0">
                <a:latin typeface="+mn-lt"/>
              </a:rPr>
              <a:t> of spring </a:t>
            </a:r>
            <a:r>
              <a:rPr lang="de-DE" altLang="de-DE" dirty="0" err="1">
                <a:latin typeface="+mn-lt"/>
              </a:rPr>
              <a:t>discharges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profiles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conductivity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transmissivity</a:t>
            </a:r>
            <a:r>
              <a:rPr lang="de-DE" altLang="de-DE" dirty="0">
                <a:latin typeface="+mn-lt"/>
              </a:rPr>
              <a:t> (also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/ </a:t>
            </a:r>
            <a:r>
              <a:rPr lang="de-DE" altLang="de-DE" dirty="0" err="1">
                <a:latin typeface="+mn-lt"/>
              </a:rPr>
              <a:t>lake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sediments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mentioned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above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maps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profiles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storage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coefficients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information</a:t>
            </a:r>
            <a:r>
              <a:rPr lang="de-DE" altLang="de-DE" dirty="0">
                <a:latin typeface="+mn-lt"/>
              </a:rPr>
              <a:t> on </a:t>
            </a:r>
            <a:r>
              <a:rPr lang="de-DE" altLang="de-DE" dirty="0" err="1">
                <a:latin typeface="+mn-lt"/>
              </a:rPr>
              <a:t>spatial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temporal </a:t>
            </a:r>
            <a:r>
              <a:rPr lang="de-DE" altLang="de-DE" dirty="0" err="1">
                <a:latin typeface="+mn-lt"/>
              </a:rPr>
              <a:t>variability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inflow</a:t>
            </a:r>
            <a:r>
              <a:rPr lang="de-DE" altLang="de-DE" dirty="0">
                <a:latin typeface="+mn-lt"/>
              </a:rPr>
              <a:t> / </a:t>
            </a:r>
            <a:r>
              <a:rPr lang="de-DE" altLang="de-DE" dirty="0" err="1">
                <a:latin typeface="+mn-lt"/>
              </a:rPr>
              <a:t>outflow</a:t>
            </a:r>
            <a:r>
              <a:rPr lang="de-DE" altLang="de-DE" dirty="0">
                <a:latin typeface="+mn-lt"/>
              </a:rPr>
              <a:t> due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         –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recharge</a:t>
            </a:r>
            <a:r>
              <a:rPr lang="de-DE" altLang="de-DE" dirty="0">
                <a:latin typeface="+mn-lt"/>
              </a:rPr>
              <a:t>                                                                          </a:t>
            </a:r>
            <a:r>
              <a:rPr lang="de-DE" altLang="de-DE" dirty="0" smtClean="0">
                <a:latin typeface="+mn-lt"/>
              </a:rPr>
              <a:t>           – </a:t>
            </a:r>
            <a:r>
              <a:rPr lang="de-DE" altLang="de-DE" dirty="0" err="1">
                <a:latin typeface="+mn-lt"/>
              </a:rPr>
              <a:t>evapotranspiration</a:t>
            </a:r>
            <a:r>
              <a:rPr lang="de-DE" altLang="de-DE" dirty="0">
                <a:latin typeface="+mn-lt"/>
              </a:rPr>
              <a:t>                                                                     </a:t>
            </a:r>
            <a:r>
              <a:rPr lang="de-DE" altLang="de-DE" dirty="0" smtClean="0">
                <a:latin typeface="+mn-lt"/>
              </a:rPr>
              <a:t>                     </a:t>
            </a:r>
            <a:r>
              <a:rPr lang="de-DE" altLang="de-DE" dirty="0">
                <a:latin typeface="+mn-lt"/>
              </a:rPr>
              <a:t>– </a:t>
            </a:r>
            <a:r>
              <a:rPr lang="de-DE" altLang="de-DE" dirty="0" err="1">
                <a:latin typeface="+mn-lt"/>
              </a:rPr>
              <a:t>interaction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surface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                                       –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abstraction</a:t>
            </a:r>
            <a:r>
              <a:rPr lang="de-DE" altLang="de-DE" dirty="0">
                <a:latin typeface="+mn-lt"/>
              </a:rPr>
              <a:t>                                                        </a:t>
            </a:r>
            <a:r>
              <a:rPr lang="de-DE" altLang="de-DE" dirty="0" smtClean="0">
                <a:latin typeface="+mn-lt"/>
              </a:rPr>
              <a:t>                         – </a:t>
            </a:r>
            <a:r>
              <a:rPr lang="de-DE" altLang="de-DE" dirty="0" err="1">
                <a:latin typeface="+mn-lt"/>
              </a:rPr>
              <a:t>natural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endParaRPr lang="de-DE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3061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1800" y="2204864"/>
            <a:ext cx="388843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Example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of a </a:t>
            </a: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Groundwater</a:t>
            </a:r>
            <a:r>
              <a:rPr lang="de-DE" altLang="de-DE" sz="2400" dirty="0" smtClean="0">
                <a:solidFill>
                  <a:srgbClr val="0B2A51"/>
                </a:solidFill>
                <a:latin typeface="+mj-lt"/>
              </a:rPr>
              <a:t> Model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8000" y="540000"/>
            <a:ext cx="7999413" cy="3841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de-DE" sz="2400" kern="0" dirty="0" err="1">
                <a:solidFill>
                  <a:srgbClr val="0B2A51"/>
                </a:solidFill>
                <a:latin typeface="+mj-lt"/>
              </a:rPr>
              <a:t>Spatial</a:t>
            </a:r>
            <a:r>
              <a:rPr lang="de-DE" sz="2400" kern="0" dirty="0">
                <a:solidFill>
                  <a:srgbClr val="0B2A51"/>
                </a:solidFill>
                <a:latin typeface="+mj-lt"/>
              </a:rPr>
              <a:t> Extension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16488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horizontal </a:t>
            </a:r>
            <a:r>
              <a:rPr lang="de-DE" altLang="de-DE" dirty="0" err="1">
                <a:latin typeface="+mn-lt"/>
              </a:rPr>
              <a:t>extension</a:t>
            </a:r>
            <a:r>
              <a:rPr lang="de-DE" altLang="de-DE" dirty="0">
                <a:latin typeface="+mn-lt"/>
              </a:rPr>
              <a:t>: 4000 m in </a:t>
            </a:r>
            <a:r>
              <a:rPr lang="de-DE" altLang="de-DE" i="1" dirty="0">
                <a:latin typeface="+mn-lt"/>
              </a:rPr>
              <a:t>x</a:t>
            </a:r>
            <a:r>
              <a:rPr lang="de-DE" altLang="de-DE" dirty="0">
                <a:latin typeface="+mn-lt"/>
              </a:rPr>
              <a:t>-</a:t>
            </a:r>
            <a:r>
              <a:rPr lang="de-DE" altLang="de-DE" dirty="0" err="1">
                <a:latin typeface="+mn-lt"/>
              </a:rPr>
              <a:t>direction</a:t>
            </a:r>
            <a:r>
              <a:rPr lang="de-DE" altLang="de-DE" dirty="0">
                <a:latin typeface="+mn-lt"/>
              </a:rPr>
              <a:t>, 2500 m in </a:t>
            </a:r>
            <a:r>
              <a:rPr lang="de-DE" altLang="de-DE" i="1" dirty="0">
                <a:latin typeface="+mn-lt"/>
              </a:rPr>
              <a:t>y</a:t>
            </a:r>
            <a:r>
              <a:rPr lang="de-DE" altLang="de-DE" dirty="0">
                <a:latin typeface="+mn-lt"/>
              </a:rPr>
              <a:t>-</a:t>
            </a:r>
            <a:r>
              <a:rPr lang="de-DE" altLang="de-DE" dirty="0" err="1">
                <a:latin typeface="+mn-lt"/>
              </a:rPr>
              <a:t>direction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vertical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extension</a:t>
            </a:r>
            <a:r>
              <a:rPr lang="de-DE" altLang="de-DE" dirty="0">
                <a:latin typeface="+mn-lt"/>
              </a:rPr>
              <a:t>:                                                                            </a:t>
            </a:r>
            <a:r>
              <a:rPr lang="de-DE" altLang="de-DE" dirty="0" smtClean="0">
                <a:latin typeface="+mn-lt"/>
              </a:rPr>
              <a:t>       horizontal </a:t>
            </a:r>
            <a:r>
              <a:rPr lang="de-DE" altLang="de-DE" dirty="0" err="1">
                <a:latin typeface="+mn-lt"/>
              </a:rPr>
              <a:t>aquifer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bottom</a:t>
            </a:r>
            <a:r>
              <a:rPr lang="de-DE" altLang="de-DE" dirty="0">
                <a:latin typeface="+mn-lt"/>
              </a:rPr>
              <a:t> at </a:t>
            </a:r>
            <a:r>
              <a:rPr lang="de-DE" altLang="de-DE" i="1" dirty="0">
                <a:latin typeface="+mn-lt"/>
              </a:rPr>
              <a:t>z</a:t>
            </a:r>
            <a:r>
              <a:rPr lang="de-DE" altLang="de-DE" dirty="0">
                <a:latin typeface="+mn-lt"/>
              </a:rPr>
              <a:t> = 250 m </a:t>
            </a:r>
            <a:r>
              <a:rPr lang="de-DE" altLang="de-DE" dirty="0" err="1">
                <a:latin typeface="+mn-lt"/>
              </a:rPr>
              <a:t>a.s.l</a:t>
            </a:r>
            <a:r>
              <a:rPr lang="de-DE" altLang="de-DE" dirty="0">
                <a:latin typeface="+mn-lt"/>
              </a:rPr>
              <a:t>. , </a:t>
            </a:r>
            <a:r>
              <a:rPr lang="de-DE" altLang="de-DE" dirty="0" err="1">
                <a:latin typeface="+mn-lt"/>
              </a:rPr>
              <a:t>aquifer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thickness</a:t>
            </a:r>
            <a:r>
              <a:rPr lang="de-DE" altLang="de-DE" dirty="0">
                <a:latin typeface="+mn-lt"/>
              </a:rPr>
              <a:t> = 15 m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8000" y="4824000"/>
            <a:ext cx="8316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corresponding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horizontally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two</a:t>
            </a:r>
            <a:r>
              <a:rPr lang="de-DE" altLang="de-DE" dirty="0">
                <a:latin typeface="+mn-lt"/>
              </a:rPr>
              <a:t>-dimensional (2D). </a:t>
            </a:r>
            <a:r>
              <a:rPr lang="de-DE" altLang="de-DE" dirty="0" err="1">
                <a:latin typeface="+mn-lt"/>
              </a:rPr>
              <a:t>Vertical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components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neglected</a:t>
            </a:r>
            <a:r>
              <a:rPr lang="de-DE" altLang="de-DE" dirty="0">
                <a:latin typeface="+mn-lt"/>
              </a:rPr>
              <a:t>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306185" y="2956919"/>
            <a:ext cx="4914900" cy="1647825"/>
            <a:chOff x="1111" y="2301"/>
            <a:chExt cx="3096" cy="1038"/>
          </a:xfrm>
        </p:grpSpPr>
        <p:sp>
          <p:nvSpPr>
            <p:cNvPr id="30740" name="Rectangle 17" descr="80%"/>
            <p:cNvSpPr>
              <a:spLocks noChangeArrowheads="1"/>
            </p:cNvSpPr>
            <p:nvPr/>
          </p:nvSpPr>
          <p:spPr bwMode="auto">
            <a:xfrm>
              <a:off x="3152" y="2667"/>
              <a:ext cx="408" cy="181"/>
            </a:xfrm>
            <a:prstGeom prst="rect">
              <a:avLst/>
            </a:prstGeom>
            <a:pattFill prst="pct80">
              <a:fgClr>
                <a:srgbClr val="CC33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741" name="Rectangle 16" descr="80%"/>
            <p:cNvSpPr>
              <a:spLocks noChangeArrowheads="1"/>
            </p:cNvSpPr>
            <p:nvPr/>
          </p:nvSpPr>
          <p:spPr bwMode="auto">
            <a:xfrm>
              <a:off x="3249" y="2304"/>
              <a:ext cx="635" cy="408"/>
            </a:xfrm>
            <a:prstGeom prst="rect">
              <a:avLst/>
            </a:prstGeom>
            <a:pattFill prst="pct80">
              <a:fgClr>
                <a:srgbClr val="CC33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742" name="Rectangle 5" descr="80%"/>
            <p:cNvSpPr>
              <a:spLocks noChangeArrowheads="1"/>
            </p:cNvSpPr>
            <p:nvPr/>
          </p:nvSpPr>
          <p:spPr bwMode="auto">
            <a:xfrm>
              <a:off x="1791" y="2614"/>
              <a:ext cx="1543" cy="453"/>
            </a:xfrm>
            <a:prstGeom prst="rect">
              <a:avLst/>
            </a:prstGeom>
            <a:pattFill prst="pct80">
              <a:fgClr>
                <a:srgbClr val="CC3300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743" name="AutoShape 7" descr="80%"/>
            <p:cNvSpPr>
              <a:spLocks noChangeArrowheads="1"/>
            </p:cNvSpPr>
            <p:nvPr/>
          </p:nvSpPr>
          <p:spPr bwMode="auto">
            <a:xfrm>
              <a:off x="1791" y="2304"/>
              <a:ext cx="2087" cy="318"/>
            </a:xfrm>
            <a:prstGeom prst="parallelogram">
              <a:avLst>
                <a:gd name="adj" fmla="val 164072"/>
              </a:avLst>
            </a:prstGeom>
            <a:pattFill prst="pct80">
              <a:fgClr>
                <a:srgbClr val="CC3300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744" name="AutoShape 12" descr="80%"/>
            <p:cNvSpPr>
              <a:spLocks noChangeArrowheads="1"/>
            </p:cNvSpPr>
            <p:nvPr/>
          </p:nvSpPr>
          <p:spPr bwMode="auto">
            <a:xfrm rot="5400000" flipV="1">
              <a:off x="3317" y="2501"/>
              <a:ext cx="589" cy="544"/>
            </a:xfrm>
            <a:prstGeom prst="parallelogram">
              <a:avLst>
                <a:gd name="adj" fmla="val 63765"/>
              </a:avLst>
            </a:prstGeom>
            <a:pattFill prst="pct80">
              <a:fgClr>
                <a:srgbClr val="CC33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40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30745" name="Line 13"/>
            <p:cNvSpPr>
              <a:spLocks noChangeShapeType="1"/>
            </p:cNvSpPr>
            <p:nvPr/>
          </p:nvSpPr>
          <p:spPr bwMode="auto">
            <a:xfrm flipV="1">
              <a:off x="3334" y="2722"/>
              <a:ext cx="544" cy="34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46" name="Line 14"/>
            <p:cNvSpPr>
              <a:spLocks noChangeShapeType="1"/>
            </p:cNvSpPr>
            <p:nvPr/>
          </p:nvSpPr>
          <p:spPr bwMode="auto">
            <a:xfrm>
              <a:off x="3887" y="2301"/>
              <a:ext cx="0" cy="4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47" name="Line 18"/>
            <p:cNvSpPr>
              <a:spLocks noChangeShapeType="1"/>
            </p:cNvSpPr>
            <p:nvPr/>
          </p:nvSpPr>
          <p:spPr bwMode="auto">
            <a:xfrm>
              <a:off x="1791" y="3158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48" name="Text Box 19"/>
            <p:cNvSpPr txBox="1">
              <a:spLocks noChangeArrowheads="1"/>
            </p:cNvSpPr>
            <p:nvPr/>
          </p:nvSpPr>
          <p:spPr bwMode="auto">
            <a:xfrm>
              <a:off x="2318" y="3145"/>
              <a:ext cx="5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4000 m</a:t>
              </a:r>
            </a:p>
          </p:txBody>
        </p:sp>
        <p:sp>
          <p:nvSpPr>
            <p:cNvPr id="30749" name="Text Box 20"/>
            <p:cNvSpPr txBox="1">
              <a:spLocks noChangeArrowheads="1"/>
            </p:cNvSpPr>
            <p:nvPr/>
          </p:nvSpPr>
          <p:spPr bwMode="auto">
            <a:xfrm>
              <a:off x="1120" y="2972"/>
              <a:ext cx="6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latin typeface="+mn-lt"/>
                </a:rPr>
                <a:t>z</a:t>
              </a:r>
              <a:r>
                <a:rPr lang="de-DE" altLang="de-DE" sz="1400">
                  <a:latin typeface="+mn-lt"/>
                </a:rPr>
                <a:t> = 250 m</a:t>
              </a:r>
            </a:p>
          </p:txBody>
        </p:sp>
        <p:sp>
          <p:nvSpPr>
            <p:cNvPr id="30750" name="Text Box 21"/>
            <p:cNvSpPr txBox="1">
              <a:spLocks noChangeArrowheads="1"/>
            </p:cNvSpPr>
            <p:nvPr/>
          </p:nvSpPr>
          <p:spPr bwMode="auto">
            <a:xfrm>
              <a:off x="1111" y="2523"/>
              <a:ext cx="6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latin typeface="+mn-lt"/>
                </a:rPr>
                <a:t>z</a:t>
              </a:r>
              <a:r>
                <a:rPr lang="de-DE" altLang="de-DE" sz="1400">
                  <a:latin typeface="+mn-lt"/>
                </a:rPr>
                <a:t> = 265 m</a:t>
              </a:r>
            </a:p>
          </p:txBody>
        </p:sp>
        <p:sp>
          <p:nvSpPr>
            <p:cNvPr id="30751" name="Line 22"/>
            <p:cNvSpPr>
              <a:spLocks noChangeAspect="1" noChangeShapeType="1"/>
            </p:cNvSpPr>
            <p:nvPr/>
          </p:nvSpPr>
          <p:spPr bwMode="auto">
            <a:xfrm flipV="1">
              <a:off x="3463" y="2728"/>
              <a:ext cx="54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52" name="Text Box 23"/>
            <p:cNvSpPr txBox="1">
              <a:spLocks noChangeArrowheads="1"/>
            </p:cNvSpPr>
            <p:nvPr/>
          </p:nvSpPr>
          <p:spPr bwMode="auto">
            <a:xfrm>
              <a:off x="3663" y="2862"/>
              <a:ext cx="5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latin typeface="+mn-lt"/>
                </a:rPr>
                <a:t>2500 m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817487" y="2329855"/>
            <a:ext cx="2449513" cy="1050925"/>
            <a:chOff x="2063" y="1282"/>
            <a:chExt cx="1543" cy="662"/>
          </a:xfrm>
        </p:grpSpPr>
        <p:sp>
          <p:nvSpPr>
            <p:cNvPr id="30727" name="Line 24"/>
            <p:cNvSpPr>
              <a:spLocks noChangeShapeType="1"/>
            </p:cNvSpPr>
            <p:nvPr/>
          </p:nvSpPr>
          <p:spPr bwMode="auto">
            <a:xfrm>
              <a:off x="2336" y="1491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28" name="Line 25"/>
            <p:cNvSpPr>
              <a:spLocks noChangeShapeType="1"/>
            </p:cNvSpPr>
            <p:nvPr/>
          </p:nvSpPr>
          <p:spPr bwMode="auto">
            <a:xfrm>
              <a:off x="2063" y="1627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29" name="Line 26"/>
            <p:cNvSpPr>
              <a:spLocks noChangeShapeType="1"/>
            </p:cNvSpPr>
            <p:nvPr/>
          </p:nvSpPr>
          <p:spPr bwMode="auto">
            <a:xfrm>
              <a:off x="2562" y="1491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0" name="Line 27"/>
            <p:cNvSpPr>
              <a:spLocks noChangeShapeType="1"/>
            </p:cNvSpPr>
            <p:nvPr/>
          </p:nvSpPr>
          <p:spPr bwMode="auto">
            <a:xfrm>
              <a:off x="2426" y="1627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1" name="Line 28"/>
            <p:cNvSpPr>
              <a:spLocks noChangeShapeType="1"/>
            </p:cNvSpPr>
            <p:nvPr/>
          </p:nvSpPr>
          <p:spPr bwMode="auto">
            <a:xfrm>
              <a:off x="2789" y="1491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2" name="Line 29"/>
            <p:cNvSpPr>
              <a:spLocks noChangeShapeType="1"/>
            </p:cNvSpPr>
            <p:nvPr/>
          </p:nvSpPr>
          <p:spPr bwMode="auto">
            <a:xfrm>
              <a:off x="2699" y="1627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3" name="Line 30"/>
            <p:cNvSpPr>
              <a:spLocks noChangeShapeType="1"/>
            </p:cNvSpPr>
            <p:nvPr/>
          </p:nvSpPr>
          <p:spPr bwMode="auto">
            <a:xfrm>
              <a:off x="3061" y="1445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4" name="Line 31"/>
            <p:cNvSpPr>
              <a:spLocks noChangeShapeType="1"/>
            </p:cNvSpPr>
            <p:nvPr/>
          </p:nvSpPr>
          <p:spPr bwMode="auto">
            <a:xfrm>
              <a:off x="2925" y="1581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5" name="Line 32"/>
            <p:cNvSpPr>
              <a:spLocks noChangeShapeType="1"/>
            </p:cNvSpPr>
            <p:nvPr/>
          </p:nvSpPr>
          <p:spPr bwMode="auto">
            <a:xfrm>
              <a:off x="3288" y="1445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6" name="Line 33"/>
            <p:cNvSpPr>
              <a:spLocks noChangeShapeType="1"/>
            </p:cNvSpPr>
            <p:nvPr/>
          </p:nvSpPr>
          <p:spPr bwMode="auto">
            <a:xfrm>
              <a:off x="3606" y="1445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7" name="Line 34"/>
            <p:cNvSpPr>
              <a:spLocks noChangeShapeType="1"/>
            </p:cNvSpPr>
            <p:nvPr/>
          </p:nvSpPr>
          <p:spPr bwMode="auto">
            <a:xfrm>
              <a:off x="3198" y="1581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8" name="Line 35"/>
            <p:cNvSpPr>
              <a:spLocks noChangeShapeType="1"/>
            </p:cNvSpPr>
            <p:nvPr/>
          </p:nvSpPr>
          <p:spPr bwMode="auto">
            <a:xfrm>
              <a:off x="3424" y="1536"/>
              <a:ext cx="0" cy="31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30739" name="Text Box 36"/>
            <p:cNvSpPr txBox="1">
              <a:spLocks noChangeArrowheads="1"/>
            </p:cNvSpPr>
            <p:nvPr/>
          </p:nvSpPr>
          <p:spPr bwMode="auto">
            <a:xfrm>
              <a:off x="2154" y="1282"/>
              <a:ext cx="13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chemeClr val="accent1"/>
                  </a:solidFill>
                  <a:latin typeface="+mn-lt"/>
                </a:rPr>
                <a:t>groundwater recharge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628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8000" y="540000"/>
            <a:ext cx="7999413" cy="38417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de-DE" sz="2400" kern="0" dirty="0" err="1">
                <a:solidFill>
                  <a:srgbClr val="0B2A51"/>
                </a:solidFill>
                <a:latin typeface="+mj-lt"/>
              </a:rPr>
              <a:t>Hydraulic</a:t>
            </a:r>
            <a:r>
              <a:rPr lang="de-DE" sz="2400" kern="0" dirty="0">
                <a:solidFill>
                  <a:srgbClr val="0B2A51"/>
                </a:solidFill>
                <a:latin typeface="+mj-lt"/>
              </a:rPr>
              <a:t> Properties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88496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effective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porosity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i="1" dirty="0">
                <a:latin typeface="+mn-lt"/>
              </a:rPr>
              <a:t>n</a:t>
            </a:r>
            <a:r>
              <a:rPr lang="de-DE" altLang="de-DE" i="1" baseline="-25000" dirty="0">
                <a:latin typeface="+mn-lt"/>
              </a:rPr>
              <a:t>e</a:t>
            </a:r>
            <a:r>
              <a:rPr lang="de-DE" altLang="de-DE" dirty="0">
                <a:latin typeface="+mn-lt"/>
              </a:rPr>
              <a:t>) in the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domain</a:t>
            </a:r>
            <a:r>
              <a:rPr lang="de-DE" altLang="de-DE" dirty="0">
                <a:latin typeface="+mn-lt"/>
              </a:rPr>
              <a:t>: 0.2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20 %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two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zones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different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conductivities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i="1" dirty="0">
                <a:latin typeface="+mn-lt"/>
              </a:rPr>
              <a:t>K</a:t>
            </a:r>
            <a:r>
              <a:rPr lang="de-DE" altLang="de-DE" dirty="0">
                <a:latin typeface="+mn-lt"/>
              </a:rPr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two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zones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different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recharge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 </a:t>
            </a:r>
            <a:r>
              <a:rPr lang="de-DE" altLang="de-DE" dirty="0" err="1">
                <a:latin typeface="+mn-lt"/>
              </a:rPr>
              <a:t>section</a:t>
            </a:r>
            <a:r>
              <a:rPr lang="de-DE" altLang="de-DE" dirty="0">
                <a:latin typeface="+mn-lt"/>
              </a:rPr>
              <a:t> of a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(“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reach</a:t>
            </a:r>
            <a:r>
              <a:rPr lang="de-DE" altLang="de-DE" dirty="0">
                <a:latin typeface="+mn-lt"/>
              </a:rPr>
              <a:t>“)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contact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aquifer</a:t>
            </a:r>
            <a:r>
              <a:rPr lang="de-DE" altLang="de-DE" dirty="0">
                <a:latin typeface="+mn-lt"/>
              </a:rPr>
              <a:t>. i.e. </a:t>
            </a:r>
            <a:r>
              <a:rPr lang="de-DE" altLang="de-DE" dirty="0" err="1">
                <a:latin typeface="+mn-lt"/>
              </a:rPr>
              <a:t>there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transfer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from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river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aquifer</a:t>
            </a:r>
            <a:r>
              <a:rPr lang="de-DE" altLang="de-DE" dirty="0">
                <a:latin typeface="+mn-lt"/>
              </a:rPr>
              <a:t> (“</a:t>
            </a:r>
            <a:r>
              <a:rPr lang="de-DE" altLang="de-DE" u="sng" dirty="0" err="1">
                <a:latin typeface="+mn-lt"/>
              </a:rPr>
              <a:t>influent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conditions</a:t>
            </a:r>
            <a:r>
              <a:rPr lang="de-DE" altLang="de-DE" dirty="0">
                <a:latin typeface="+mn-lt"/>
              </a:rPr>
              <a:t>“)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vice </a:t>
            </a:r>
            <a:r>
              <a:rPr lang="de-DE" altLang="de-DE" dirty="0" err="1">
                <a:latin typeface="+mn-lt"/>
              </a:rPr>
              <a:t>versa</a:t>
            </a:r>
            <a:r>
              <a:rPr lang="de-DE" altLang="de-DE" dirty="0">
                <a:latin typeface="+mn-lt"/>
              </a:rPr>
              <a:t> (“</a:t>
            </a:r>
            <a:r>
              <a:rPr lang="de-DE" altLang="de-DE" u="sng" dirty="0" err="1">
                <a:latin typeface="+mn-lt"/>
              </a:rPr>
              <a:t>effluent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conditions</a:t>
            </a:r>
            <a:r>
              <a:rPr lang="de-DE" altLang="de-DE" dirty="0">
                <a:latin typeface="+mn-lt"/>
              </a:rPr>
              <a:t>“).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inflow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prescribed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outflow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prescribed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heads</a:t>
            </a:r>
            <a:endParaRPr lang="de-DE" altLang="de-DE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two</a:t>
            </a:r>
            <a:r>
              <a:rPr lang="de-DE" altLang="de-DE" dirty="0">
                <a:latin typeface="+mn-lt"/>
              </a:rPr>
              <a:t> impermeable </a:t>
            </a:r>
            <a:r>
              <a:rPr lang="de-DE" altLang="de-DE" dirty="0" err="1">
                <a:latin typeface="+mn-lt"/>
              </a:rPr>
              <a:t>boundaries</a:t>
            </a:r>
            <a:endParaRPr lang="de-DE" altLang="de-DE" dirty="0">
              <a:latin typeface="+mn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8000" y="3996000"/>
            <a:ext cx="7993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Please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note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: All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this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corresponds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to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a </a:t>
            </a:r>
            <a:r>
              <a:rPr lang="de-DE" altLang="de-DE" u="sng" dirty="0" err="1">
                <a:solidFill>
                  <a:srgbClr val="FF0000"/>
                </a:solidFill>
                <a:latin typeface="+mn-lt"/>
              </a:rPr>
              <a:t>highly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simplified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setup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192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5054600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2D Scenario and Model Purpose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618534" y="1451439"/>
            <a:ext cx="1619250" cy="10810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24547" y="1451439"/>
            <a:ext cx="4318000" cy="26987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016497" y="4131139"/>
            <a:ext cx="10134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  <a:r>
              <a:rPr lang="de-DE" altLang="de-DE" sz="1400">
                <a:latin typeface="+mn-lt"/>
              </a:rPr>
              <a:t> = </a:t>
            </a:r>
            <a:r>
              <a:rPr lang="de-DE" altLang="de-DE" sz="1400" i="1">
                <a:latin typeface="+mn-lt"/>
              </a:rPr>
              <a:t>y</a:t>
            </a:r>
            <a:r>
              <a:rPr lang="de-DE" altLang="de-DE" sz="1400">
                <a:latin typeface="+mn-lt"/>
              </a:rPr>
              <a:t> = 0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618659" y="4188289"/>
            <a:ext cx="1229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x</a:t>
            </a:r>
            <a:r>
              <a:rPr lang="de-DE" altLang="de-DE" sz="1400">
                <a:latin typeface="+mn-lt"/>
              </a:rPr>
              <a:t> = 4000 m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73609" y="1324439"/>
            <a:ext cx="1213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y</a:t>
            </a:r>
            <a:r>
              <a:rPr lang="de-DE" altLang="de-DE" sz="1400">
                <a:latin typeface="+mn-lt"/>
              </a:rPr>
              <a:t> = 2500 m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732834" y="1884826"/>
            <a:ext cx="1478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K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0.002 m/s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902322" y="2767476"/>
            <a:ext cx="14782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K</a:t>
            </a:r>
            <a:r>
              <a:rPr lang="de-DE" altLang="de-DE" sz="1400">
                <a:solidFill>
                  <a:srgbClr val="FF0000"/>
                </a:solidFill>
                <a:latin typeface="+mn-lt"/>
              </a:rPr>
              <a:t> = 0.005 m/s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085134" y="1451439"/>
            <a:ext cx="0" cy="27035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301034" y="3251664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accent1"/>
                </a:solidFill>
                <a:latin typeface="+mn-lt"/>
              </a:rPr>
              <a:t>N</a:t>
            </a:r>
            <a:r>
              <a:rPr lang="de-DE" altLang="de-DE" sz="1400">
                <a:solidFill>
                  <a:schemeClr val="accent1"/>
                </a:solidFill>
                <a:latin typeface="+mn-lt"/>
              </a:rPr>
              <a:t> = 200 mm/a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140447" y="2027701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accent1"/>
                </a:solidFill>
                <a:latin typeface="+mn-lt"/>
              </a:rPr>
              <a:t>N</a:t>
            </a:r>
            <a:r>
              <a:rPr lang="de-DE" altLang="de-DE" sz="1400">
                <a:solidFill>
                  <a:schemeClr val="accent1"/>
                </a:solidFill>
                <a:latin typeface="+mn-lt"/>
              </a:rPr>
              <a:t> = 150 mm/a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1924547" y="2532526"/>
            <a:ext cx="2703512" cy="16129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 rot="-1860000">
            <a:off x="2908837" y="2950932"/>
            <a:ext cx="1107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chemeClr val="accent2"/>
                </a:solidFill>
                <a:latin typeface="+mn-lt"/>
              </a:rPr>
              <a:t>river reach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377109" y="1168864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impermeable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364409" y="4188289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impermeable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 rot="-5400000">
            <a:off x="1071572" y="2571748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head =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260 m a.s.l.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6748959" y="3467564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head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256 m a.s.l.</a:t>
            </a:r>
          </a:p>
        </p:txBody>
      </p:sp>
      <p:sp>
        <p:nvSpPr>
          <p:cNvPr id="34835" name="Line 20"/>
          <p:cNvSpPr>
            <a:spLocks noChangeShapeType="1"/>
          </p:cNvSpPr>
          <p:nvPr/>
        </p:nvSpPr>
        <p:spPr bwMode="auto">
          <a:xfrm flipH="1">
            <a:off x="6317159" y="3756489"/>
            <a:ext cx="43180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4836" name="Text Box 22"/>
          <p:cNvSpPr txBox="1">
            <a:spLocks noChangeArrowheads="1"/>
          </p:cNvSpPr>
          <p:nvPr/>
        </p:nvSpPr>
        <p:spPr bwMode="auto">
          <a:xfrm rot="-5400000">
            <a:off x="7019759" y="1970085"/>
            <a:ext cx="1417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linear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 interpolation </a:t>
            </a:r>
          </a:p>
        </p:txBody>
      </p:sp>
      <p:sp>
        <p:nvSpPr>
          <p:cNvPr id="34837" name="AutoShape 23" descr="Kleine Schachfelder"/>
          <p:cNvSpPr>
            <a:spLocks noChangeArrowheads="1"/>
          </p:cNvSpPr>
          <p:nvPr/>
        </p:nvSpPr>
        <p:spPr bwMode="auto">
          <a:xfrm>
            <a:off x="7164884" y="1375239"/>
            <a:ext cx="263525" cy="2092325"/>
          </a:xfrm>
          <a:prstGeom prst="triangle">
            <a:avLst>
              <a:gd name="adj" fmla="val 50000"/>
            </a:avLst>
          </a:prstGeom>
          <a:pattFill prst="smCheck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4838" name="Text Box 18"/>
          <p:cNvSpPr txBox="1">
            <a:spLocks noChangeArrowheads="1"/>
          </p:cNvSpPr>
          <p:nvPr/>
        </p:nvSpPr>
        <p:spPr bwMode="auto">
          <a:xfrm>
            <a:off x="6812459" y="784689"/>
            <a:ext cx="121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head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latin typeface="+mn-lt"/>
              </a:rPr>
              <a:t>254 m a.s.l.</a:t>
            </a:r>
          </a:p>
        </p:txBody>
      </p:sp>
      <p:sp>
        <p:nvSpPr>
          <p:cNvPr id="34839" name="Line 21"/>
          <p:cNvSpPr>
            <a:spLocks noChangeShapeType="1"/>
          </p:cNvSpPr>
          <p:nvPr/>
        </p:nvSpPr>
        <p:spPr bwMode="auto">
          <a:xfrm flipH="1">
            <a:off x="6307634" y="1073614"/>
            <a:ext cx="43180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48000" y="4649885"/>
            <a:ext cx="81359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Abstraction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through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wells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planned</a:t>
            </a:r>
            <a:r>
              <a:rPr lang="de-DE" altLang="de-DE" dirty="0">
                <a:latin typeface="+mn-lt"/>
              </a:rPr>
              <a:t>                                         in the </a:t>
            </a:r>
            <a:r>
              <a:rPr lang="de-DE" altLang="de-DE" dirty="0" err="1">
                <a:latin typeface="+mn-lt"/>
              </a:rPr>
              <a:t>area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an </a:t>
            </a:r>
            <a:r>
              <a:rPr lang="de-DE" altLang="de-DE" dirty="0" err="1">
                <a:latin typeface="+mn-lt"/>
              </a:rPr>
              <a:t>overall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pumping</a:t>
            </a:r>
            <a:r>
              <a:rPr lang="de-DE" altLang="de-DE" dirty="0">
                <a:latin typeface="+mn-lt"/>
              </a:rPr>
              <a:t> rate of 7000 m³/d.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extraction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distributed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two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wells</a:t>
            </a:r>
            <a:r>
              <a:rPr lang="de-DE" altLang="de-DE" dirty="0">
                <a:latin typeface="+mn-lt"/>
              </a:rPr>
              <a:t>                                   </a:t>
            </a:r>
            <a:r>
              <a:rPr lang="de-DE" altLang="de-DE" dirty="0" err="1">
                <a:latin typeface="+mn-lt"/>
              </a:rPr>
              <a:t>located</a:t>
            </a:r>
            <a:r>
              <a:rPr lang="de-DE" altLang="de-DE" dirty="0">
                <a:latin typeface="+mn-lt"/>
              </a:rPr>
              <a:t> at (</a:t>
            </a:r>
            <a:r>
              <a:rPr lang="de-DE" altLang="de-DE" i="1" dirty="0" err="1">
                <a:latin typeface="+mn-lt"/>
              </a:rPr>
              <a:t>x</a:t>
            </a:r>
            <a:r>
              <a:rPr lang="de-DE" altLang="de-DE" dirty="0" err="1">
                <a:latin typeface="+mn-lt"/>
              </a:rPr>
              <a:t>,</a:t>
            </a:r>
            <a:r>
              <a:rPr lang="de-DE" altLang="de-DE" i="1" dirty="0" err="1">
                <a:latin typeface="+mn-lt"/>
              </a:rPr>
              <a:t>y</a:t>
            </a:r>
            <a:r>
              <a:rPr lang="de-DE" altLang="de-DE" dirty="0">
                <a:latin typeface="+mn-lt"/>
              </a:rPr>
              <a:t>) = (3050 m, 1550 m)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(</a:t>
            </a:r>
            <a:r>
              <a:rPr lang="de-DE" altLang="de-DE" i="1" dirty="0" err="1">
                <a:latin typeface="+mn-lt"/>
              </a:rPr>
              <a:t>x</a:t>
            </a:r>
            <a:r>
              <a:rPr lang="de-DE" altLang="de-DE" dirty="0" err="1">
                <a:latin typeface="+mn-lt"/>
              </a:rPr>
              <a:t>,</a:t>
            </a:r>
            <a:r>
              <a:rPr lang="de-DE" altLang="de-DE" i="1" dirty="0" err="1">
                <a:latin typeface="+mn-lt"/>
              </a:rPr>
              <a:t>y</a:t>
            </a:r>
            <a:r>
              <a:rPr lang="de-DE" altLang="de-DE" dirty="0">
                <a:latin typeface="+mn-lt"/>
              </a:rPr>
              <a:t>) =</a:t>
            </a:r>
            <a:r>
              <a:rPr lang="de-DE" altLang="de-DE" dirty="0">
                <a:solidFill>
                  <a:schemeClr val="bg2"/>
                </a:solidFill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(3050 m, 1450 m), resp.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purpose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outline</a:t>
            </a:r>
            <a:r>
              <a:rPr lang="de-DE" altLang="de-DE" dirty="0">
                <a:latin typeface="+mn-lt"/>
              </a:rPr>
              <a:t> the 50-days isochrone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wells</a:t>
            </a:r>
            <a:r>
              <a:rPr lang="de-DE" altLang="de-DE" dirty="0">
                <a:latin typeface="+mn-lt"/>
              </a:rPr>
              <a:t>. </a:t>
            </a:r>
          </a:p>
        </p:txBody>
      </p:sp>
      <p:sp>
        <p:nvSpPr>
          <p:cNvPr id="26" name="computr2">
            <a:hlinkClick r:id="rId3" action="ppaction://hlinkfile"/>
          </p:cNvPr>
          <p:cNvSpPr>
            <a:spLocks noEditPoints="1" noChangeArrowheads="1"/>
          </p:cNvSpPr>
          <p:nvPr/>
        </p:nvSpPr>
        <p:spPr bwMode="auto">
          <a:xfrm>
            <a:off x="7584472" y="4206971"/>
            <a:ext cx="1316038" cy="12334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000" dirty="0" err="1">
                <a:solidFill>
                  <a:schemeClr val="bg1"/>
                </a:solidFill>
                <a:latin typeface="+mn-lt"/>
              </a:rPr>
              <a:t>gw</a:t>
            </a:r>
            <a:r>
              <a:rPr lang="en-GB" altLang="de-DE" sz="1000" dirty="0">
                <a:solidFill>
                  <a:schemeClr val="bg1"/>
                </a:solidFill>
                <a:latin typeface="+mn-lt"/>
              </a:rPr>
              <a:t> model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955084" y="227535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de-DE" altLang="de-DE" sz="1400">
                <a:latin typeface="+mn-lt"/>
              </a:rPr>
              <a:t> W1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957252" y="250611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de-DE" altLang="de-DE" sz="1400">
                <a:latin typeface="+mn-lt"/>
              </a:rPr>
              <a:t> W2</a:t>
            </a:r>
          </a:p>
        </p:txBody>
      </p:sp>
    </p:spTree>
    <p:extLst>
      <p:ext uri="{BB962C8B-B14F-4D97-AF65-F5344CB8AC3E}">
        <p14:creationId xmlns:p14="http://schemas.microsoft.com/office/powerpoint/2010/main" val="3297312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Today</a:t>
            </a:r>
            <a:r>
              <a:rPr lang="en-GB" altLang="de-DE" sz="2400" b="1" dirty="0" smtClean="0">
                <a:solidFill>
                  <a:srgbClr val="0B2A51"/>
                </a:solidFill>
              </a:rPr>
              <a:t>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78644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Modelling</a:t>
            </a:r>
            <a:r>
              <a:rPr lang="de-DE" altLang="de-DE" dirty="0">
                <a:latin typeface="+mn-lt"/>
              </a:rPr>
              <a:t> I: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introduction</a:t>
            </a:r>
            <a:endParaRPr lang="de-DE" altLang="de-DE" dirty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example</a:t>
            </a:r>
            <a:r>
              <a:rPr lang="de-DE" altLang="de-DE" dirty="0">
                <a:latin typeface="+mn-lt"/>
              </a:rPr>
              <a:t> of a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endParaRPr lang="de-DE" alt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11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 smtClean="0">
                <a:solidFill>
                  <a:srgbClr val="0B2A51"/>
                </a:solidFill>
                <a:latin typeface="+mj-lt"/>
              </a:rPr>
              <a:t>Introduction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0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n-lt"/>
              </a:rPr>
              <a:t>What is a Model?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65221"/>
              </p:ext>
            </p:extLst>
          </p:nvPr>
        </p:nvGraphicFramePr>
        <p:xfrm>
          <a:off x="5910960" y="869436"/>
          <a:ext cx="2979737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Photo Editor Photo" r:id="rId4" imgW="4361905" imgH="7523810" progId="MSPhotoEd.3">
                  <p:embed/>
                </p:oleObj>
              </mc:Choice>
              <mc:Fallback>
                <p:oleObj name="Photo Editor Photo" r:id="rId4" imgW="4361905" imgH="752381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960" y="869436"/>
                        <a:ext cx="2979737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053835" y="815461"/>
            <a:ext cx="71437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8554147" y="4173023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5260975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 </a:t>
            </a:r>
            <a:r>
              <a:rPr lang="de-DE" altLang="de-DE" u="sng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a </a:t>
            </a:r>
            <a:r>
              <a:rPr lang="de-DE" altLang="de-DE" dirty="0" err="1">
                <a:latin typeface="+mn-lt"/>
              </a:rPr>
              <a:t>representation</a:t>
            </a:r>
            <a:r>
              <a:rPr lang="de-DE" altLang="de-DE" dirty="0">
                <a:latin typeface="+mn-lt"/>
              </a:rPr>
              <a:t>, an </a:t>
            </a:r>
            <a:r>
              <a:rPr lang="de-DE" altLang="de-DE" dirty="0" err="1">
                <a:latin typeface="+mn-lt"/>
              </a:rPr>
              <a:t>image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a de-</a:t>
            </a:r>
            <a:r>
              <a:rPr lang="de-DE" altLang="de-DE" dirty="0" err="1">
                <a:latin typeface="+mn-lt"/>
              </a:rPr>
              <a:t>scription</a:t>
            </a:r>
            <a:r>
              <a:rPr lang="de-DE" altLang="de-DE" dirty="0">
                <a:latin typeface="+mn-lt"/>
              </a:rPr>
              <a:t> of a real </a:t>
            </a:r>
            <a:r>
              <a:rPr lang="de-DE" altLang="de-DE" dirty="0" err="1">
                <a:latin typeface="+mn-lt"/>
              </a:rPr>
              <a:t>system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example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a real </a:t>
            </a:r>
            <a:r>
              <a:rPr lang="de-DE" altLang="de-DE" dirty="0" err="1">
                <a:latin typeface="+mn-lt"/>
              </a:rPr>
              <a:t>system</a:t>
            </a:r>
            <a:r>
              <a:rPr lang="de-DE" altLang="de-DE" dirty="0">
                <a:latin typeface="+mn-lt"/>
              </a:rPr>
              <a:t>:                        </a:t>
            </a:r>
            <a:r>
              <a:rPr lang="de-DE" altLang="de-DE" dirty="0" err="1">
                <a:latin typeface="+mn-lt"/>
              </a:rPr>
              <a:t>porous</a:t>
            </a:r>
            <a:r>
              <a:rPr lang="de-DE" altLang="de-DE" dirty="0">
                <a:latin typeface="+mn-lt"/>
              </a:rPr>
              <a:t> medium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through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pores</a:t>
            </a:r>
            <a:r>
              <a:rPr lang="de-DE" altLang="de-DE" dirty="0">
                <a:latin typeface="+mn-lt"/>
              </a:rPr>
              <a:t> (Darcy </a:t>
            </a:r>
            <a:r>
              <a:rPr lang="de-DE" altLang="de-DE" dirty="0" err="1">
                <a:latin typeface="+mn-lt"/>
              </a:rPr>
              <a:t>experiment</a:t>
            </a:r>
            <a:r>
              <a:rPr lang="de-DE" altLang="de-DE" dirty="0">
                <a:latin typeface="+mn-lt"/>
              </a:rPr>
              <a:t>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98176" y="5079975"/>
            <a:ext cx="3581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Brown G. O. (2002): </a:t>
            </a:r>
          </a:p>
          <a:p>
            <a:pPr algn="r"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Henry Darcy and the making of a law, </a:t>
            </a:r>
          </a:p>
          <a:p>
            <a:pPr algn="r"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Water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Resour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. Res. 38(7), doi:10.1029/2001WR000727.</a:t>
            </a:r>
            <a:endParaRPr lang="de-DE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8000" y="2448000"/>
            <a:ext cx="52609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corresponding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: </a:t>
            </a:r>
            <a:r>
              <a:rPr lang="de-DE" altLang="de-DE" dirty="0" err="1">
                <a:latin typeface="+mn-lt"/>
              </a:rPr>
              <a:t>Darcy‘s</a:t>
            </a:r>
            <a:r>
              <a:rPr lang="de-DE" altLang="de-DE" dirty="0">
                <a:latin typeface="+mn-lt"/>
              </a:rPr>
              <a:t> Law                                               (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rate ~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gradient</a:t>
            </a:r>
            <a:r>
              <a:rPr lang="de-DE" altLang="de-DE" dirty="0">
                <a:latin typeface="+mn-lt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Each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subject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simplifications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smtClean="0">
                <a:latin typeface="+mn-lt"/>
              </a:rPr>
              <a:t>(</a:t>
            </a:r>
            <a:r>
              <a:rPr lang="de-DE" altLang="de-DE" dirty="0" err="1">
                <a:latin typeface="+mn-lt"/>
              </a:rPr>
              <a:t>as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“</a:t>
            </a:r>
            <a:r>
              <a:rPr lang="de-DE" altLang="de-DE" dirty="0" err="1">
                <a:latin typeface="+mn-lt"/>
              </a:rPr>
              <a:t>only</a:t>
            </a:r>
            <a:r>
              <a:rPr lang="de-DE" altLang="de-DE" dirty="0">
                <a:latin typeface="+mn-lt"/>
              </a:rPr>
              <a:t> an </a:t>
            </a:r>
            <a:r>
              <a:rPr lang="de-DE" altLang="de-DE" dirty="0" err="1">
                <a:latin typeface="+mn-lt"/>
              </a:rPr>
              <a:t>image</a:t>
            </a:r>
            <a:r>
              <a:rPr lang="de-DE" altLang="de-DE" dirty="0">
                <a:latin typeface="+mn-lt"/>
              </a:rPr>
              <a:t>“ of the real </a:t>
            </a:r>
            <a:r>
              <a:rPr lang="de-DE" altLang="de-DE" dirty="0" err="1">
                <a:latin typeface="+mn-lt"/>
              </a:rPr>
              <a:t>system</a:t>
            </a:r>
            <a:r>
              <a:rPr lang="de-DE" altLang="de-DE" dirty="0">
                <a:latin typeface="+mn-lt"/>
              </a:rPr>
              <a:t>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Darcy‘s</a:t>
            </a:r>
            <a:r>
              <a:rPr lang="de-DE" altLang="de-DE" dirty="0">
                <a:latin typeface="+mn-lt"/>
              </a:rPr>
              <a:t> Law,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instance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does</a:t>
            </a:r>
            <a:r>
              <a:rPr lang="de-DE" altLang="de-DE" dirty="0">
                <a:latin typeface="+mn-lt"/>
              </a:rPr>
              <a:t> not </a:t>
            </a:r>
            <a:r>
              <a:rPr lang="de-DE" altLang="de-DE" dirty="0" err="1">
                <a:latin typeface="+mn-lt"/>
              </a:rPr>
              <a:t>provide</a:t>
            </a:r>
            <a:r>
              <a:rPr lang="de-DE" altLang="de-DE" dirty="0">
                <a:latin typeface="+mn-lt"/>
              </a:rPr>
              <a:t> an </a:t>
            </a:r>
            <a:r>
              <a:rPr lang="de-DE" altLang="de-DE" dirty="0" err="1">
                <a:latin typeface="+mn-lt"/>
              </a:rPr>
              <a:t>exact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representation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through</a:t>
            </a:r>
            <a:r>
              <a:rPr lang="de-DE" altLang="de-DE" dirty="0">
                <a:latin typeface="+mn-lt"/>
              </a:rPr>
              <a:t> individual </a:t>
            </a:r>
            <a:r>
              <a:rPr lang="de-DE" altLang="de-DE" dirty="0" err="1">
                <a:latin typeface="+mn-lt"/>
              </a:rPr>
              <a:t>pore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channels</a:t>
            </a:r>
            <a:r>
              <a:rPr lang="de-DE" altLang="de-DE" dirty="0">
                <a:latin typeface="+mn-lt"/>
              </a:rPr>
              <a:t>. </a:t>
            </a:r>
            <a:r>
              <a:rPr lang="de-DE" altLang="de-DE" dirty="0" err="1">
                <a:latin typeface="+mn-lt"/>
              </a:rPr>
              <a:t>Rather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average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behaviour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through</a:t>
            </a:r>
            <a:r>
              <a:rPr lang="de-DE" altLang="de-DE" dirty="0">
                <a:latin typeface="+mn-lt"/>
              </a:rPr>
              <a:t> “</a:t>
            </a:r>
            <a:r>
              <a:rPr lang="de-DE" altLang="de-DE" dirty="0" err="1">
                <a:latin typeface="+mn-lt"/>
              </a:rPr>
              <a:t>many</a:t>
            </a:r>
            <a:r>
              <a:rPr lang="de-DE" altLang="de-DE" dirty="0">
                <a:latin typeface="+mn-lt"/>
              </a:rPr>
              <a:t>“ </a:t>
            </a:r>
            <a:r>
              <a:rPr lang="de-DE" altLang="de-DE" dirty="0" err="1">
                <a:latin typeface="+mn-lt"/>
              </a:rPr>
              <a:t>pore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channels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represented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377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388496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Models </a:t>
            </a:r>
            <a:r>
              <a:rPr lang="de-DE" altLang="de-DE" dirty="0" err="1">
                <a:latin typeface="+mn-lt"/>
              </a:rPr>
              <a:t>can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classified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with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respect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different </a:t>
            </a:r>
            <a:r>
              <a:rPr lang="de-DE" altLang="de-DE" dirty="0" err="1">
                <a:latin typeface="+mn-lt"/>
              </a:rPr>
              <a:t>criteria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One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criterion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based</a:t>
            </a:r>
            <a:r>
              <a:rPr lang="de-DE" altLang="de-DE" dirty="0">
                <a:latin typeface="+mn-lt"/>
              </a:rPr>
              <a:t> on the </a:t>
            </a:r>
            <a:r>
              <a:rPr lang="de-DE" altLang="de-DE" dirty="0" err="1">
                <a:latin typeface="+mn-lt"/>
              </a:rPr>
              <a:t>consideration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physical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principles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smtClean="0">
                <a:latin typeface="+mn-lt"/>
              </a:rPr>
              <a:t>A </a:t>
            </a:r>
            <a:r>
              <a:rPr lang="de-DE" altLang="de-DE" u="sng" dirty="0" err="1" smtClean="0">
                <a:latin typeface="+mn-lt"/>
              </a:rPr>
              <a:t>physically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based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model</a:t>
            </a:r>
            <a:r>
              <a:rPr lang="de-DE" altLang="de-DE" dirty="0" smtClean="0">
                <a:latin typeface="+mn-lt"/>
              </a:rPr>
              <a:t> (</a:t>
            </a:r>
            <a:r>
              <a:rPr lang="de-DE" altLang="de-DE" u="sng" dirty="0" err="1" smtClean="0">
                <a:latin typeface="+mn-lt"/>
              </a:rPr>
              <a:t>process-based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model</a:t>
            </a:r>
            <a:r>
              <a:rPr lang="de-DE" altLang="de-DE" dirty="0" smtClean="0">
                <a:latin typeface="+mn-lt"/>
              </a:rPr>
              <a:t>) </a:t>
            </a:r>
            <a:r>
              <a:rPr lang="de-DE" altLang="de-DE" dirty="0" err="1" smtClean="0">
                <a:latin typeface="+mn-lt"/>
              </a:rPr>
              <a:t>is</a:t>
            </a:r>
            <a:r>
              <a:rPr lang="de-DE" altLang="de-DE" dirty="0" smtClean="0">
                <a:latin typeface="+mn-lt"/>
              </a:rPr>
              <a:t> a </a:t>
            </a:r>
            <a:r>
              <a:rPr lang="de-DE" altLang="de-DE" dirty="0" err="1" smtClean="0">
                <a:latin typeface="+mn-lt"/>
              </a:rPr>
              <a:t>model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that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exclusively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relies</a:t>
            </a:r>
            <a:r>
              <a:rPr lang="de-DE" altLang="de-DE" dirty="0" smtClean="0">
                <a:latin typeface="+mn-lt"/>
              </a:rPr>
              <a:t> on </a:t>
            </a:r>
            <a:r>
              <a:rPr lang="de-DE" altLang="de-DE" dirty="0" err="1" smtClean="0">
                <a:latin typeface="+mn-lt"/>
              </a:rPr>
              <a:t>physical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principles</a:t>
            </a:r>
            <a:r>
              <a:rPr lang="de-DE" altLang="de-DE" dirty="0" smtClean="0">
                <a:latin typeface="+mn-lt"/>
              </a:rPr>
              <a:t>. In </a:t>
            </a:r>
            <a:r>
              <a:rPr lang="de-DE" altLang="de-DE" dirty="0" err="1" smtClean="0">
                <a:latin typeface="+mn-lt"/>
              </a:rPr>
              <a:t>most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cases</a:t>
            </a:r>
            <a:r>
              <a:rPr lang="de-DE" altLang="de-DE" dirty="0" smtClean="0">
                <a:latin typeface="+mn-lt"/>
              </a:rPr>
              <a:t>, </a:t>
            </a:r>
            <a:r>
              <a:rPr lang="de-DE" altLang="de-DE" dirty="0" err="1" smtClean="0">
                <a:latin typeface="+mn-lt"/>
              </a:rPr>
              <a:t>these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principles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represent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conser-vation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laws</a:t>
            </a:r>
            <a:r>
              <a:rPr lang="de-DE" altLang="de-DE" dirty="0" smtClean="0">
                <a:latin typeface="+mn-lt"/>
              </a:rPr>
              <a:t> (e.g. </a:t>
            </a:r>
            <a:r>
              <a:rPr lang="de-DE" altLang="de-DE" dirty="0" err="1" smtClean="0">
                <a:latin typeface="+mn-lt"/>
              </a:rPr>
              <a:t>for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mass</a:t>
            </a:r>
            <a:r>
              <a:rPr lang="de-DE" altLang="de-DE" dirty="0" smtClean="0">
                <a:latin typeface="+mn-lt"/>
              </a:rPr>
              <a:t>, </a:t>
            </a:r>
            <a:r>
              <a:rPr lang="de-DE" altLang="de-DE" dirty="0" err="1" smtClean="0">
                <a:latin typeface="+mn-lt"/>
              </a:rPr>
              <a:t>volume</a:t>
            </a:r>
            <a:r>
              <a:rPr lang="de-DE" altLang="de-DE" dirty="0" smtClean="0">
                <a:latin typeface="+mn-lt"/>
              </a:rPr>
              <a:t>, </a:t>
            </a:r>
            <a:r>
              <a:rPr lang="de-DE" altLang="de-DE" dirty="0" err="1" smtClean="0">
                <a:latin typeface="+mn-lt"/>
              </a:rPr>
              <a:t>momentum</a:t>
            </a:r>
            <a:r>
              <a:rPr lang="de-DE" altLang="de-DE" dirty="0" smtClean="0">
                <a:latin typeface="+mn-lt"/>
              </a:rPr>
              <a:t>, </a:t>
            </a:r>
            <a:r>
              <a:rPr lang="de-DE" altLang="de-DE" dirty="0" err="1" smtClean="0">
                <a:latin typeface="+mn-lt"/>
              </a:rPr>
              <a:t>electric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charge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or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energy</a:t>
            </a:r>
            <a:r>
              <a:rPr lang="de-DE" altLang="de-DE" dirty="0" smtClean="0">
                <a:latin typeface="+mn-lt"/>
              </a:rPr>
              <a:t>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smtClean="0">
                <a:latin typeface="+mn-lt"/>
              </a:rPr>
              <a:t>On the </a:t>
            </a:r>
            <a:r>
              <a:rPr lang="de-DE" altLang="de-DE" dirty="0" err="1" smtClean="0">
                <a:latin typeface="+mn-lt"/>
              </a:rPr>
              <a:t>contrary</a:t>
            </a:r>
            <a:r>
              <a:rPr lang="de-DE" altLang="de-DE" dirty="0" smtClean="0">
                <a:latin typeface="+mn-lt"/>
              </a:rPr>
              <a:t>, an </a:t>
            </a:r>
            <a:r>
              <a:rPr lang="de-DE" altLang="de-DE" u="sng" dirty="0" err="1" smtClean="0">
                <a:latin typeface="+mn-lt"/>
              </a:rPr>
              <a:t>empirical</a:t>
            </a:r>
            <a:r>
              <a:rPr lang="de-DE" altLang="de-DE" u="sng" dirty="0" smtClean="0">
                <a:latin typeface="+mn-lt"/>
              </a:rPr>
              <a:t> </a:t>
            </a:r>
            <a:r>
              <a:rPr lang="de-DE" altLang="de-DE" u="sng" dirty="0" err="1" smtClean="0">
                <a:latin typeface="+mn-lt"/>
              </a:rPr>
              <a:t>model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describes</a:t>
            </a:r>
            <a:r>
              <a:rPr lang="de-DE" altLang="de-DE" dirty="0" smtClean="0">
                <a:latin typeface="+mn-lt"/>
              </a:rPr>
              <a:t> the real </a:t>
            </a:r>
            <a:r>
              <a:rPr lang="de-DE" altLang="de-DE" dirty="0" err="1" smtClean="0">
                <a:latin typeface="+mn-lt"/>
              </a:rPr>
              <a:t>system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by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using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data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only</a:t>
            </a:r>
            <a:r>
              <a:rPr lang="de-DE" altLang="de-DE" dirty="0" smtClean="0">
                <a:latin typeface="+mn-lt"/>
              </a:rPr>
              <a:t> (e.g. via </a:t>
            </a:r>
            <a:r>
              <a:rPr lang="de-DE" altLang="de-DE" dirty="0" err="1" smtClean="0">
                <a:latin typeface="+mn-lt"/>
              </a:rPr>
              <a:t>regression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analysis</a:t>
            </a:r>
            <a:r>
              <a:rPr lang="de-DE" altLang="de-DE" dirty="0" smtClean="0">
                <a:latin typeface="+mn-lt"/>
              </a:rPr>
              <a:t>, </a:t>
            </a:r>
            <a:r>
              <a:rPr lang="de-DE" altLang="de-DE" dirty="0" err="1" smtClean="0">
                <a:latin typeface="+mn-lt"/>
              </a:rPr>
              <a:t>see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plot</a:t>
            </a:r>
            <a:r>
              <a:rPr lang="de-DE" altLang="de-DE" dirty="0" smtClean="0">
                <a:latin typeface="+mn-lt"/>
              </a:rPr>
              <a:t>).  </a:t>
            </a:r>
            <a:endParaRPr lang="de-DE" altLang="de-DE" dirty="0">
              <a:latin typeface="+mn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Process-Based and Empirical Models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04193" y="3022453"/>
            <a:ext cx="3390900" cy="2952750"/>
            <a:chOff x="2832" y="2208"/>
            <a:chExt cx="2022" cy="1961"/>
          </a:xfrm>
        </p:grpSpPr>
        <p:pic>
          <p:nvPicPr>
            <p:cNvPr id="1434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208"/>
              <a:ext cx="2022" cy="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3120" y="2208"/>
              <a:ext cx="1200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3408" y="3816"/>
              <a:ext cx="14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48000" y="3141141"/>
            <a:ext cx="4846131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Hybrids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occur</a:t>
            </a:r>
            <a:r>
              <a:rPr lang="de-DE" altLang="de-DE" dirty="0">
                <a:latin typeface="+mn-lt"/>
              </a:rPr>
              <a:t> (“semi-</a:t>
            </a:r>
            <a:r>
              <a:rPr lang="de-DE" altLang="de-DE" dirty="0" err="1">
                <a:latin typeface="+mn-lt"/>
              </a:rPr>
              <a:t>empirical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 smtClean="0">
                <a:latin typeface="+mn-lt"/>
              </a:rPr>
              <a:t>mo-dels</a:t>
            </a:r>
            <a:r>
              <a:rPr lang="de-DE" altLang="de-DE" dirty="0">
                <a:latin typeface="+mn-lt"/>
              </a:rPr>
              <a:t>“).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Actually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Darcy‘s</a:t>
            </a:r>
            <a:r>
              <a:rPr lang="de-DE" altLang="de-DE" dirty="0">
                <a:latin typeface="+mn-lt"/>
              </a:rPr>
              <a:t> Law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a semi-</a:t>
            </a:r>
            <a:r>
              <a:rPr lang="de-DE" altLang="de-DE" dirty="0" err="1">
                <a:latin typeface="+mn-lt"/>
              </a:rPr>
              <a:t>empirical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:                                                         On the </a:t>
            </a:r>
            <a:r>
              <a:rPr lang="de-DE" altLang="de-DE" dirty="0" err="1">
                <a:latin typeface="+mn-lt"/>
              </a:rPr>
              <a:t>one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hand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it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based</a:t>
            </a:r>
            <a:r>
              <a:rPr lang="de-DE" altLang="de-DE" dirty="0">
                <a:latin typeface="+mn-lt"/>
              </a:rPr>
              <a:t> on </a:t>
            </a:r>
            <a:r>
              <a:rPr lang="de-DE" altLang="de-DE" dirty="0" err="1">
                <a:latin typeface="+mn-lt"/>
              </a:rPr>
              <a:t>momen-tum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conservation</a:t>
            </a:r>
            <a:r>
              <a:rPr lang="de-DE" altLang="de-DE" dirty="0">
                <a:latin typeface="+mn-lt"/>
              </a:rPr>
              <a:t>.                                      On the </a:t>
            </a:r>
            <a:r>
              <a:rPr lang="de-DE" altLang="de-DE" dirty="0" err="1">
                <a:latin typeface="+mn-lt"/>
              </a:rPr>
              <a:t>other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hand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it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not </a:t>
            </a:r>
            <a:r>
              <a:rPr lang="de-DE" altLang="de-DE" dirty="0" err="1">
                <a:latin typeface="+mn-lt"/>
              </a:rPr>
              <a:t>possible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strictly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deduce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direct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proportionality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between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rate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hydraulic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gradient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averaging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behaviour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over</a:t>
            </a:r>
            <a:r>
              <a:rPr lang="de-DE" altLang="de-DE" dirty="0">
                <a:latin typeface="+mn-lt"/>
              </a:rPr>
              <a:t> all </a:t>
            </a:r>
            <a:r>
              <a:rPr lang="de-DE" altLang="de-DE" dirty="0" err="1">
                <a:latin typeface="+mn-lt"/>
              </a:rPr>
              <a:t>pores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69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Conceptual Models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987047"/>
            <a:ext cx="8364238" cy="17235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2100" indent="-292100" defTabSz="266700" eaLnBrk="1" hangingPunct="1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Another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criterion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model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classification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distinguishes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qualitative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from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quantitative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description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a real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system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>
                <a:solidFill>
                  <a:schemeClr val="tx1"/>
                </a:solidFill>
                <a:latin typeface="+mn-lt"/>
              </a:rPr>
              <a:t>A </a:t>
            </a:r>
            <a:r>
              <a:rPr lang="de-DE" sz="1600" u="sng" dirty="0" err="1">
                <a:solidFill>
                  <a:schemeClr val="tx1"/>
                </a:solidFill>
                <a:latin typeface="+mn-lt"/>
              </a:rPr>
              <a:t>conceptual</a:t>
            </a:r>
            <a:r>
              <a:rPr lang="de-DE" sz="1600" u="sng" dirty="0">
                <a:solidFill>
                  <a:schemeClr val="tx1"/>
                </a:solidFill>
                <a:latin typeface="+mn-lt"/>
              </a:rPr>
              <a:t> model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provides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a qualitative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representation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relevant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system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components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processes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and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impacts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in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area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investigation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66700" indent="-266700">
              <a:spcAft>
                <a:spcPts val="600"/>
              </a:spcAft>
              <a:buFontTx/>
              <a:buChar char="•"/>
              <a:defRPr/>
            </a:pPr>
            <a:r>
              <a:rPr lang="de-DE" sz="1600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representation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usually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shown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graphically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, e.g.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as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block model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see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below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), horizontal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or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vertical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cross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sections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see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+mn-lt"/>
              </a:rPr>
              <a:t>page</a:t>
            </a:r>
            <a:r>
              <a:rPr lang="de-DE" sz="1600" dirty="0">
                <a:solidFill>
                  <a:schemeClr val="tx1"/>
                </a:solidFill>
                <a:latin typeface="+mn-lt"/>
              </a:rPr>
              <a:t> 10).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83" y="2716948"/>
            <a:ext cx="5737225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53869" y="5395072"/>
            <a:ext cx="20145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(</a:t>
            </a:r>
            <a:r>
              <a:rPr lang="de-DE" altLang="de-DE" sz="1400" dirty="0" err="1">
                <a:latin typeface="+mn-lt"/>
              </a:rPr>
              <a:t>Middlemis</a:t>
            </a:r>
            <a:r>
              <a:rPr lang="de-DE" altLang="de-DE" sz="1400" dirty="0">
                <a:latin typeface="+mn-lt"/>
              </a:rPr>
              <a:t>, 2001: </a:t>
            </a:r>
            <a:r>
              <a:rPr lang="de-DE" altLang="de-DE" sz="1400" dirty="0" err="1">
                <a:latin typeface="+mn-lt"/>
              </a:rPr>
              <a:t>Groundwater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flow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modelling</a:t>
            </a:r>
            <a:r>
              <a:rPr lang="de-DE" altLang="de-DE" sz="1400" dirty="0">
                <a:latin typeface="+mn-lt"/>
              </a:rPr>
              <a:t> </a:t>
            </a:r>
            <a:r>
              <a:rPr lang="de-DE" altLang="de-DE" sz="1400" dirty="0" err="1">
                <a:latin typeface="+mn-lt"/>
              </a:rPr>
              <a:t>guideline</a:t>
            </a:r>
            <a:r>
              <a:rPr lang="de-DE" altLang="de-DE" sz="14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198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Mathematical Models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8000" y="1116000"/>
            <a:ext cx="842493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A </a:t>
            </a:r>
            <a:r>
              <a:rPr lang="de-DE" altLang="de-DE" u="sng" dirty="0" err="1">
                <a:latin typeface="+mn-lt"/>
              </a:rPr>
              <a:t>mathematical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provides</a:t>
            </a:r>
            <a:r>
              <a:rPr lang="de-DE" altLang="de-DE" dirty="0">
                <a:latin typeface="+mn-lt"/>
              </a:rPr>
              <a:t> a quantitative </a:t>
            </a:r>
            <a:r>
              <a:rPr lang="de-DE" altLang="de-DE" dirty="0" err="1">
                <a:latin typeface="+mn-lt"/>
              </a:rPr>
              <a:t>representation</a:t>
            </a:r>
            <a:r>
              <a:rPr lang="de-DE" altLang="de-DE" dirty="0">
                <a:latin typeface="+mn-lt"/>
              </a:rPr>
              <a:t> of the relevant </a:t>
            </a:r>
            <a:r>
              <a:rPr lang="de-DE" altLang="de-DE" dirty="0" err="1">
                <a:latin typeface="+mn-lt"/>
              </a:rPr>
              <a:t>system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components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processes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impacts</a:t>
            </a:r>
            <a:r>
              <a:rPr lang="de-DE" altLang="de-DE" dirty="0">
                <a:latin typeface="+mn-lt"/>
              </a:rPr>
              <a:t> in the </a:t>
            </a:r>
            <a:r>
              <a:rPr lang="de-DE" altLang="de-DE" dirty="0" err="1">
                <a:latin typeface="+mn-lt"/>
              </a:rPr>
              <a:t>area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investigation</a:t>
            </a:r>
            <a:r>
              <a:rPr lang="de-DE" altLang="de-DE" dirty="0">
                <a:latin typeface="+mn-lt"/>
              </a:rPr>
              <a:t>. The quantitative </a:t>
            </a:r>
            <a:r>
              <a:rPr lang="de-DE" altLang="de-DE" dirty="0" err="1">
                <a:latin typeface="+mn-lt"/>
              </a:rPr>
              <a:t>representation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based</a:t>
            </a:r>
            <a:r>
              <a:rPr lang="de-DE" altLang="de-DE" dirty="0">
                <a:latin typeface="+mn-lt"/>
              </a:rPr>
              <a:t> on </a:t>
            </a:r>
            <a:r>
              <a:rPr lang="de-DE" altLang="de-DE" dirty="0" err="1">
                <a:latin typeface="+mn-lt"/>
              </a:rPr>
              <a:t>mathematical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latin typeface="+mn-lt"/>
              </a:rPr>
              <a:t>most</a:t>
            </a:r>
            <a:r>
              <a:rPr lang="de-DE" altLang="de-DE" dirty="0">
                <a:latin typeface="+mn-lt"/>
              </a:rPr>
              <a:t> simple </a:t>
            </a:r>
            <a:r>
              <a:rPr lang="de-DE" altLang="de-DE" dirty="0" err="1">
                <a:latin typeface="+mn-lt"/>
              </a:rPr>
              <a:t>mathematical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in </a:t>
            </a:r>
            <a:r>
              <a:rPr lang="de-DE" altLang="de-DE" dirty="0" err="1">
                <a:latin typeface="+mn-lt"/>
              </a:rPr>
              <a:t>hydrogeology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Darcy‘s</a:t>
            </a:r>
            <a:r>
              <a:rPr lang="de-DE" altLang="de-DE" dirty="0">
                <a:latin typeface="+mn-lt"/>
              </a:rPr>
              <a:t> Law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one</a:t>
            </a:r>
            <a:r>
              <a:rPr lang="de-DE" altLang="de-DE" dirty="0">
                <a:latin typeface="+mn-lt"/>
              </a:rPr>
              <a:t>-dimensional </a:t>
            </a:r>
            <a:r>
              <a:rPr lang="de-DE" altLang="de-DE" dirty="0" err="1">
                <a:latin typeface="+mn-lt"/>
              </a:rPr>
              <a:t>steady-state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in a </a:t>
            </a:r>
            <a:r>
              <a:rPr lang="de-DE" altLang="de-DE" dirty="0" err="1">
                <a:latin typeface="+mn-lt"/>
              </a:rPr>
              <a:t>confined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aquifer</a:t>
            </a:r>
            <a:r>
              <a:rPr lang="de-DE" altLang="de-DE" dirty="0">
                <a:latin typeface="+mn-lt"/>
              </a:rPr>
              <a:t>:				</a:t>
            </a:r>
            <a:r>
              <a:rPr lang="de-DE" altLang="de-DE" dirty="0" smtClean="0">
                <a:latin typeface="+mn-lt"/>
              </a:rPr>
              <a:t>	</a:t>
            </a:r>
            <a:r>
              <a:rPr lang="de-DE" altLang="de-DE" i="1" dirty="0" err="1" smtClean="0">
                <a:latin typeface="+mn-lt"/>
              </a:rPr>
              <a:t>v</a:t>
            </a:r>
            <a:r>
              <a:rPr lang="de-DE" altLang="de-DE" i="1" baseline="-25000" dirty="0" err="1" smtClean="0">
                <a:latin typeface="+mn-lt"/>
              </a:rPr>
              <a:t>f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>
                <a:latin typeface="+mn-lt"/>
              </a:rPr>
              <a:t>= –</a:t>
            </a:r>
            <a:r>
              <a:rPr lang="de-DE" altLang="de-DE" i="1" dirty="0">
                <a:latin typeface="+mn-lt"/>
              </a:rPr>
              <a:t>K</a:t>
            </a:r>
            <a:r>
              <a:rPr lang="de-DE" altLang="de-DE" dirty="0">
                <a:latin typeface="+mn-lt"/>
              </a:rPr>
              <a:t>·</a:t>
            </a:r>
            <a:r>
              <a:rPr lang="el-GR" altLang="de-DE" dirty="0">
                <a:latin typeface="+mn-lt"/>
              </a:rPr>
              <a:t>Δ</a:t>
            </a:r>
            <a:r>
              <a:rPr lang="de-DE" altLang="de-DE" i="1" dirty="0">
                <a:latin typeface="+mn-lt"/>
              </a:rPr>
              <a:t>h</a:t>
            </a:r>
            <a:r>
              <a:rPr lang="de-DE" altLang="de-DE" dirty="0">
                <a:latin typeface="+mn-lt"/>
              </a:rPr>
              <a:t>/</a:t>
            </a:r>
            <a:r>
              <a:rPr lang="de-DE" altLang="de-DE" i="1" dirty="0">
                <a:latin typeface="+mn-lt"/>
              </a:rPr>
              <a:t>L</a:t>
            </a:r>
            <a:endParaRPr lang="el-GR" altLang="de-DE" i="1" dirty="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Solutions of the </a:t>
            </a:r>
            <a:r>
              <a:rPr lang="de-DE" altLang="de-DE" dirty="0" err="1">
                <a:latin typeface="+mn-lt"/>
              </a:rPr>
              <a:t>mathematical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grouped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analytical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numerical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u="sng" dirty="0" err="1">
                <a:latin typeface="+mn-lt"/>
              </a:rPr>
              <a:t>analytical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: 						 </a:t>
            </a:r>
            <a:r>
              <a:rPr lang="de-DE" altLang="de-DE" dirty="0" smtClean="0">
                <a:latin typeface="+mn-lt"/>
              </a:rPr>
              <a:t>     </a:t>
            </a:r>
            <a:r>
              <a:rPr lang="de-DE" altLang="de-DE" dirty="0" err="1" smtClean="0">
                <a:latin typeface="+mn-lt"/>
              </a:rPr>
              <a:t>There</a:t>
            </a:r>
            <a:r>
              <a:rPr lang="de-DE" altLang="de-DE" dirty="0" smtClean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exact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mathematical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expressions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solving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u="sng" dirty="0" err="1">
                <a:latin typeface="+mn-lt"/>
              </a:rPr>
              <a:t>numerical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numerical</a:t>
            </a:r>
            <a:r>
              <a:rPr lang="de-DE" altLang="de-DE" u="sng" dirty="0">
                <a:latin typeface="+mn-lt"/>
              </a:rPr>
              <a:t> </a:t>
            </a:r>
            <a:r>
              <a:rPr lang="de-DE" altLang="de-DE" u="sng" dirty="0" err="1">
                <a:latin typeface="+mn-lt"/>
              </a:rPr>
              <a:t>method</a:t>
            </a:r>
            <a:r>
              <a:rPr lang="de-DE" altLang="de-DE" dirty="0">
                <a:latin typeface="+mn-lt"/>
              </a:rPr>
              <a:t>: 		                                   </a:t>
            </a:r>
            <a:r>
              <a:rPr lang="de-DE" altLang="de-DE" dirty="0" err="1">
                <a:latin typeface="+mn-lt"/>
              </a:rPr>
              <a:t>There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no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exact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mathematical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expression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which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solves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equations</a:t>
            </a:r>
            <a:r>
              <a:rPr lang="de-DE" altLang="de-DE" dirty="0">
                <a:latin typeface="+mn-lt"/>
              </a:rPr>
              <a:t>. </a:t>
            </a:r>
            <a:r>
              <a:rPr lang="de-DE" altLang="de-DE" dirty="0" err="1">
                <a:latin typeface="+mn-lt"/>
              </a:rPr>
              <a:t>Rather</a:t>
            </a:r>
            <a:r>
              <a:rPr lang="de-DE" altLang="de-DE" dirty="0">
                <a:latin typeface="+mn-lt"/>
              </a:rPr>
              <a:t>, </a:t>
            </a:r>
            <a:r>
              <a:rPr lang="de-DE" altLang="de-DE" dirty="0" err="1">
                <a:latin typeface="+mn-lt"/>
              </a:rPr>
              <a:t>it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only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possible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obtain</a:t>
            </a:r>
            <a:r>
              <a:rPr lang="de-DE" altLang="de-DE" dirty="0">
                <a:latin typeface="+mn-lt"/>
              </a:rPr>
              <a:t> a large </a:t>
            </a:r>
            <a:r>
              <a:rPr lang="de-DE" altLang="de-DE" dirty="0" err="1">
                <a:latin typeface="+mn-lt"/>
              </a:rPr>
              <a:t>set</a:t>
            </a:r>
            <a:r>
              <a:rPr lang="de-DE" altLang="de-DE" dirty="0">
                <a:latin typeface="+mn-lt"/>
              </a:rPr>
              <a:t> of </a:t>
            </a:r>
            <a:r>
              <a:rPr lang="de-DE" altLang="de-DE" dirty="0" err="1">
                <a:latin typeface="+mn-lt"/>
              </a:rPr>
              <a:t>numbers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approximating</a:t>
            </a:r>
            <a:r>
              <a:rPr lang="de-DE" altLang="de-DE" dirty="0">
                <a:latin typeface="+mn-lt"/>
              </a:rPr>
              <a:t> the </a:t>
            </a:r>
            <a:r>
              <a:rPr lang="de-DE" altLang="de-DE" dirty="0" err="1">
                <a:latin typeface="+mn-lt"/>
              </a:rPr>
              <a:t>exact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054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83568" y="620688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j-lt"/>
              </a:rPr>
              <a:t>Example for an Analytical Solution</a:t>
            </a:r>
          </a:p>
        </p:txBody>
      </p:sp>
      <p:graphicFrame>
        <p:nvGraphicFramePr>
          <p:cNvPr id="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40140"/>
              </p:ext>
            </p:extLst>
          </p:nvPr>
        </p:nvGraphicFramePr>
        <p:xfrm>
          <a:off x="2926219" y="4213444"/>
          <a:ext cx="19954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Formel" r:id="rId4" imgW="1295400" imgH="431800" progId="Equation.3">
                  <p:embed/>
                </p:oleObj>
              </mc:Choice>
              <mc:Fallback>
                <p:oleObj name="Formel" r:id="rId4" imgW="129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219" y="4213444"/>
                        <a:ext cx="199548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4957"/>
              </p:ext>
            </p:extLst>
          </p:nvPr>
        </p:nvGraphicFramePr>
        <p:xfrm>
          <a:off x="6081311" y="4357906"/>
          <a:ext cx="25225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Formel" r:id="rId6" imgW="1624895" imgH="215806" progId="Equation.3">
                  <p:embed/>
                </p:oleObj>
              </mc:Choice>
              <mc:Fallback>
                <p:oleObj name="Formel" r:id="rId6" imgW="162489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311" y="4357906"/>
                        <a:ext cx="25225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Freeform 2"/>
          <p:cNvSpPr>
            <a:spLocks/>
          </p:cNvSpPr>
          <p:nvPr/>
        </p:nvSpPr>
        <p:spPr bwMode="auto">
          <a:xfrm>
            <a:off x="2961631" y="1387451"/>
            <a:ext cx="3671887" cy="1223962"/>
          </a:xfrm>
          <a:custGeom>
            <a:avLst/>
            <a:gdLst>
              <a:gd name="T0" fmla="*/ 0 w 2313"/>
              <a:gd name="T1" fmla="*/ 2147483646 h 771"/>
              <a:gd name="T2" fmla="*/ 2147483646 w 2313"/>
              <a:gd name="T3" fmla="*/ 2147483646 h 771"/>
              <a:gd name="T4" fmla="*/ 2147483646 w 2313"/>
              <a:gd name="T5" fmla="*/ 2147483646 h 771"/>
              <a:gd name="T6" fmla="*/ 2147483646 w 2313"/>
              <a:gd name="T7" fmla="*/ 2147483646 h 771"/>
              <a:gd name="T8" fmla="*/ 2147483646 w 2313"/>
              <a:gd name="T9" fmla="*/ 2147483646 h 771"/>
              <a:gd name="T10" fmla="*/ 2147483646 w 2313"/>
              <a:gd name="T11" fmla="*/ 0 h 771"/>
              <a:gd name="T12" fmla="*/ 2147483646 w 2313"/>
              <a:gd name="T13" fmla="*/ 0 h 771"/>
              <a:gd name="T14" fmla="*/ 2147483646 w 2313"/>
              <a:gd name="T15" fmla="*/ 2147483646 h 771"/>
              <a:gd name="T16" fmla="*/ 2147483646 w 2313"/>
              <a:gd name="T17" fmla="*/ 2147483646 h 771"/>
              <a:gd name="T18" fmla="*/ 2147483646 w 2313"/>
              <a:gd name="T19" fmla="*/ 2147483646 h 771"/>
              <a:gd name="T20" fmla="*/ 2147483646 w 2313"/>
              <a:gd name="T21" fmla="*/ 2147483646 h 771"/>
              <a:gd name="T22" fmla="*/ 2147483646 w 2313"/>
              <a:gd name="T23" fmla="*/ 2147483646 h 771"/>
              <a:gd name="T24" fmla="*/ 2147483646 w 2313"/>
              <a:gd name="T25" fmla="*/ 2147483646 h 771"/>
              <a:gd name="T26" fmla="*/ 2147483646 w 2313"/>
              <a:gd name="T27" fmla="*/ 2147483646 h 771"/>
              <a:gd name="T28" fmla="*/ 0 w 2313"/>
              <a:gd name="T29" fmla="*/ 2147483646 h 7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313"/>
              <a:gd name="T46" fmla="*/ 0 h 771"/>
              <a:gd name="T47" fmla="*/ 2313 w 2313"/>
              <a:gd name="T48" fmla="*/ 771 h 77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313" h="771">
                <a:moveTo>
                  <a:pt x="0" y="363"/>
                </a:moveTo>
                <a:lnTo>
                  <a:pt x="90" y="272"/>
                </a:lnTo>
                <a:lnTo>
                  <a:pt x="317" y="181"/>
                </a:lnTo>
                <a:lnTo>
                  <a:pt x="499" y="136"/>
                </a:lnTo>
                <a:lnTo>
                  <a:pt x="771" y="91"/>
                </a:lnTo>
                <a:lnTo>
                  <a:pt x="862" y="0"/>
                </a:lnTo>
                <a:lnTo>
                  <a:pt x="1179" y="0"/>
                </a:lnTo>
                <a:lnTo>
                  <a:pt x="1451" y="91"/>
                </a:lnTo>
                <a:lnTo>
                  <a:pt x="1769" y="272"/>
                </a:lnTo>
                <a:lnTo>
                  <a:pt x="2177" y="408"/>
                </a:lnTo>
                <a:lnTo>
                  <a:pt x="2313" y="499"/>
                </a:lnTo>
                <a:lnTo>
                  <a:pt x="2313" y="544"/>
                </a:lnTo>
                <a:lnTo>
                  <a:pt x="2086" y="680"/>
                </a:lnTo>
                <a:lnTo>
                  <a:pt x="1859" y="771"/>
                </a:lnTo>
                <a:lnTo>
                  <a:pt x="0" y="363"/>
                </a:lnTo>
                <a:close/>
              </a:path>
            </a:pathLst>
          </a:cu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86" name="Freeform 3"/>
          <p:cNvSpPr>
            <a:spLocks/>
          </p:cNvSpPr>
          <p:nvPr/>
        </p:nvSpPr>
        <p:spPr bwMode="auto">
          <a:xfrm>
            <a:off x="2337743" y="1804963"/>
            <a:ext cx="3959225" cy="1008063"/>
          </a:xfrm>
          <a:custGeom>
            <a:avLst/>
            <a:gdLst>
              <a:gd name="T0" fmla="*/ 0 w 2494"/>
              <a:gd name="T1" fmla="*/ 2147483646 h 635"/>
              <a:gd name="T2" fmla="*/ 2147483646 w 2494"/>
              <a:gd name="T3" fmla="*/ 2147483646 h 635"/>
              <a:gd name="T4" fmla="*/ 2147483646 w 2494"/>
              <a:gd name="T5" fmla="*/ 2147483646 h 635"/>
              <a:gd name="T6" fmla="*/ 2147483646 w 2494"/>
              <a:gd name="T7" fmla="*/ 2147483646 h 635"/>
              <a:gd name="T8" fmla="*/ 2147483646 w 2494"/>
              <a:gd name="T9" fmla="*/ 2147483646 h 635"/>
              <a:gd name="T10" fmla="*/ 2147483646 w 2494"/>
              <a:gd name="T11" fmla="*/ 0 h 635"/>
              <a:gd name="T12" fmla="*/ 2147483646 w 2494"/>
              <a:gd name="T13" fmla="*/ 2147483646 h 635"/>
              <a:gd name="T14" fmla="*/ 2147483646 w 2494"/>
              <a:gd name="T15" fmla="*/ 0 h 635"/>
              <a:gd name="T16" fmla="*/ 2147483646 w 2494"/>
              <a:gd name="T17" fmla="*/ 2147483646 h 635"/>
              <a:gd name="T18" fmla="*/ 2147483646 w 2494"/>
              <a:gd name="T19" fmla="*/ 2147483646 h 635"/>
              <a:gd name="T20" fmla="*/ 2147483646 w 2494"/>
              <a:gd name="T21" fmla="*/ 2147483646 h 635"/>
              <a:gd name="T22" fmla="*/ 2147483646 w 2494"/>
              <a:gd name="T23" fmla="*/ 2147483646 h 635"/>
              <a:gd name="T24" fmla="*/ 2147483646 w 2494"/>
              <a:gd name="T25" fmla="*/ 2147483646 h 635"/>
              <a:gd name="T26" fmla="*/ 2147483646 w 2494"/>
              <a:gd name="T27" fmla="*/ 2147483646 h 635"/>
              <a:gd name="T28" fmla="*/ 2147483646 w 2494"/>
              <a:gd name="T29" fmla="*/ 2147483646 h 635"/>
              <a:gd name="T30" fmla="*/ 0 w 2494"/>
              <a:gd name="T31" fmla="*/ 2147483646 h 6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4"/>
              <a:gd name="T49" fmla="*/ 0 h 635"/>
              <a:gd name="T50" fmla="*/ 2494 w 2494"/>
              <a:gd name="T51" fmla="*/ 635 h 6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4" h="635">
                <a:moveTo>
                  <a:pt x="0" y="635"/>
                </a:moveTo>
                <a:lnTo>
                  <a:pt x="45" y="499"/>
                </a:lnTo>
                <a:lnTo>
                  <a:pt x="90" y="363"/>
                </a:lnTo>
                <a:lnTo>
                  <a:pt x="226" y="136"/>
                </a:lnTo>
                <a:lnTo>
                  <a:pt x="408" y="45"/>
                </a:lnTo>
                <a:lnTo>
                  <a:pt x="680" y="0"/>
                </a:lnTo>
                <a:lnTo>
                  <a:pt x="1043" y="45"/>
                </a:lnTo>
                <a:lnTo>
                  <a:pt x="1451" y="0"/>
                </a:lnTo>
                <a:lnTo>
                  <a:pt x="1632" y="45"/>
                </a:lnTo>
                <a:lnTo>
                  <a:pt x="1950" y="227"/>
                </a:lnTo>
                <a:lnTo>
                  <a:pt x="2267" y="363"/>
                </a:lnTo>
                <a:lnTo>
                  <a:pt x="2313" y="454"/>
                </a:lnTo>
                <a:lnTo>
                  <a:pt x="2404" y="454"/>
                </a:lnTo>
                <a:lnTo>
                  <a:pt x="2449" y="590"/>
                </a:lnTo>
                <a:lnTo>
                  <a:pt x="2494" y="635"/>
                </a:lnTo>
                <a:lnTo>
                  <a:pt x="0" y="635"/>
                </a:lnTo>
                <a:close/>
              </a:path>
            </a:pathLst>
          </a:cu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87" name="Oval 4" descr="Kugeln"/>
          <p:cNvSpPr>
            <a:spLocks noChangeArrowheads="1"/>
          </p:cNvSpPr>
          <p:nvPr/>
        </p:nvSpPr>
        <p:spPr bwMode="auto">
          <a:xfrm rot="338459">
            <a:off x="1331268" y="2166913"/>
            <a:ext cx="5256213" cy="849313"/>
          </a:xfrm>
          <a:prstGeom prst="ellipse">
            <a:avLst/>
          </a:prstGeom>
          <a:pattFill prst="sphere">
            <a:fgClr>
              <a:srgbClr val="00CCFF"/>
            </a:fgClr>
            <a:bgClr>
              <a:srgbClr val="CC3300"/>
            </a:bgClr>
          </a:pattFill>
          <a:ln w="19050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488" name="AutoShape 5"/>
          <p:cNvSpPr>
            <a:spLocks noChangeArrowheads="1"/>
          </p:cNvSpPr>
          <p:nvPr/>
        </p:nvSpPr>
        <p:spPr bwMode="auto">
          <a:xfrm>
            <a:off x="1074093" y="1758926"/>
            <a:ext cx="2205038" cy="334962"/>
          </a:xfrm>
          <a:prstGeom prst="parallelogram">
            <a:avLst>
              <a:gd name="adj" fmla="val 186730"/>
            </a:avLst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>
            <a:off x="1016943" y="3375001"/>
            <a:ext cx="7129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90" name="Rectangle 7" descr="Kugeln"/>
          <p:cNvSpPr>
            <a:spLocks noChangeArrowheads="1"/>
          </p:cNvSpPr>
          <p:nvPr/>
        </p:nvSpPr>
        <p:spPr bwMode="auto">
          <a:xfrm>
            <a:off x="1677343" y="2708251"/>
            <a:ext cx="5038725" cy="669925"/>
          </a:xfrm>
          <a:prstGeom prst="rect">
            <a:avLst/>
          </a:prstGeom>
          <a:pattFill prst="sphere">
            <a:fgClr>
              <a:srgbClr val="00CCFF"/>
            </a:fgClr>
            <a:bgClr>
              <a:srgbClr val="CC33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48000" y="3903881"/>
            <a:ext cx="8135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>
                <a:latin typeface="+mn-lt"/>
              </a:rPr>
              <a:t>mathematical model (1D groundwater flow equation + 2 boundary conditions):</a:t>
            </a:r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>
            <a:off x="1898006" y="3365476"/>
            <a:ext cx="4689475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 flipV="1">
            <a:off x="6290618" y="2535213"/>
            <a:ext cx="574675" cy="28892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2355206" y="3403576"/>
            <a:ext cx="663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latin typeface="+mn-lt"/>
              </a:rPr>
              <a:t>x</a:t>
            </a:r>
            <a:r>
              <a:rPr lang="en-GB" altLang="de-DE" sz="1400">
                <a:latin typeface="+mn-lt"/>
              </a:rPr>
              <a:t> = 0</a:t>
            </a:r>
            <a:endParaRPr lang="en-GB" altLang="de-DE" sz="1400" i="1">
              <a:latin typeface="+mn-lt"/>
            </a:endParaRP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5684193" y="3365476"/>
            <a:ext cx="6463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latin typeface="+mn-lt"/>
              </a:rPr>
              <a:t>x</a:t>
            </a:r>
            <a:r>
              <a:rPr lang="en-GB" altLang="de-DE" sz="1400">
                <a:latin typeface="+mn-lt"/>
              </a:rPr>
              <a:t> = </a:t>
            </a:r>
            <a:r>
              <a:rPr lang="en-GB" altLang="de-DE" sz="1400" i="1">
                <a:latin typeface="+mn-lt"/>
              </a:rPr>
              <a:t>L</a:t>
            </a:r>
          </a:p>
        </p:txBody>
      </p:sp>
      <p:sp>
        <p:nvSpPr>
          <p:cNvPr id="20496" name="Freeform 15"/>
          <p:cNvSpPr>
            <a:spLocks/>
          </p:cNvSpPr>
          <p:nvPr/>
        </p:nvSpPr>
        <p:spPr bwMode="auto">
          <a:xfrm>
            <a:off x="1072506" y="2092301"/>
            <a:ext cx="1584325" cy="1296987"/>
          </a:xfrm>
          <a:custGeom>
            <a:avLst/>
            <a:gdLst>
              <a:gd name="T0" fmla="*/ 2147483646 w 998"/>
              <a:gd name="T1" fmla="*/ 0 h 817"/>
              <a:gd name="T2" fmla="*/ 2147483646 w 998"/>
              <a:gd name="T3" fmla="*/ 2147483646 h 817"/>
              <a:gd name="T4" fmla="*/ 2147483646 w 998"/>
              <a:gd name="T5" fmla="*/ 2147483646 h 817"/>
              <a:gd name="T6" fmla="*/ 2147483646 w 998"/>
              <a:gd name="T7" fmla="*/ 2147483646 h 817"/>
              <a:gd name="T8" fmla="*/ 2147483646 w 998"/>
              <a:gd name="T9" fmla="*/ 2147483646 h 817"/>
              <a:gd name="T10" fmla="*/ 2147483646 w 998"/>
              <a:gd name="T11" fmla="*/ 2147483646 h 817"/>
              <a:gd name="T12" fmla="*/ 2147483646 w 998"/>
              <a:gd name="T13" fmla="*/ 2147483646 h 817"/>
              <a:gd name="T14" fmla="*/ 2147483646 w 998"/>
              <a:gd name="T15" fmla="*/ 2147483646 h 817"/>
              <a:gd name="T16" fmla="*/ 2147483646 w 998"/>
              <a:gd name="T17" fmla="*/ 2147483646 h 817"/>
              <a:gd name="T18" fmla="*/ 2147483646 w 998"/>
              <a:gd name="T19" fmla="*/ 2147483646 h 817"/>
              <a:gd name="T20" fmla="*/ 0 w 998"/>
              <a:gd name="T21" fmla="*/ 0 h 817"/>
              <a:gd name="T22" fmla="*/ 2147483646 w 998"/>
              <a:gd name="T23" fmla="*/ 0 h 8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8"/>
              <a:gd name="T37" fmla="*/ 0 h 817"/>
              <a:gd name="T38" fmla="*/ 998 w 998"/>
              <a:gd name="T39" fmla="*/ 817 h 8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8" h="817">
                <a:moveTo>
                  <a:pt x="998" y="0"/>
                </a:moveTo>
                <a:lnTo>
                  <a:pt x="952" y="136"/>
                </a:lnTo>
                <a:lnTo>
                  <a:pt x="907" y="182"/>
                </a:lnTo>
                <a:lnTo>
                  <a:pt x="862" y="363"/>
                </a:lnTo>
                <a:lnTo>
                  <a:pt x="771" y="499"/>
                </a:lnTo>
                <a:lnTo>
                  <a:pt x="725" y="681"/>
                </a:lnTo>
                <a:lnTo>
                  <a:pt x="544" y="817"/>
                </a:lnTo>
                <a:lnTo>
                  <a:pt x="363" y="817"/>
                </a:lnTo>
                <a:lnTo>
                  <a:pt x="272" y="726"/>
                </a:lnTo>
                <a:lnTo>
                  <a:pt x="181" y="318"/>
                </a:lnTo>
                <a:lnTo>
                  <a:pt x="0" y="0"/>
                </a:lnTo>
                <a:lnTo>
                  <a:pt x="99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97" name="Freeform 16"/>
          <p:cNvSpPr>
            <a:spLocks/>
          </p:cNvSpPr>
          <p:nvPr/>
        </p:nvSpPr>
        <p:spPr bwMode="auto">
          <a:xfrm>
            <a:off x="6004868" y="2520926"/>
            <a:ext cx="1584325" cy="863600"/>
          </a:xfrm>
          <a:custGeom>
            <a:avLst/>
            <a:gdLst>
              <a:gd name="T0" fmla="*/ 2147483646 w 998"/>
              <a:gd name="T1" fmla="*/ 0 h 817"/>
              <a:gd name="T2" fmla="*/ 2147483646 w 998"/>
              <a:gd name="T3" fmla="*/ 2147483646 h 817"/>
              <a:gd name="T4" fmla="*/ 2147483646 w 998"/>
              <a:gd name="T5" fmla="*/ 2147483646 h 817"/>
              <a:gd name="T6" fmla="*/ 2147483646 w 998"/>
              <a:gd name="T7" fmla="*/ 2147483646 h 817"/>
              <a:gd name="T8" fmla="*/ 2147483646 w 998"/>
              <a:gd name="T9" fmla="*/ 2147483646 h 817"/>
              <a:gd name="T10" fmla="*/ 2147483646 w 998"/>
              <a:gd name="T11" fmla="*/ 2147483646 h 817"/>
              <a:gd name="T12" fmla="*/ 2147483646 w 998"/>
              <a:gd name="T13" fmla="*/ 2147483646 h 817"/>
              <a:gd name="T14" fmla="*/ 2147483646 w 998"/>
              <a:gd name="T15" fmla="*/ 2147483646 h 817"/>
              <a:gd name="T16" fmla="*/ 2147483646 w 998"/>
              <a:gd name="T17" fmla="*/ 2147483646 h 817"/>
              <a:gd name="T18" fmla="*/ 2147483646 w 998"/>
              <a:gd name="T19" fmla="*/ 2147483646 h 817"/>
              <a:gd name="T20" fmla="*/ 0 w 998"/>
              <a:gd name="T21" fmla="*/ 0 h 817"/>
              <a:gd name="T22" fmla="*/ 2147483646 w 998"/>
              <a:gd name="T23" fmla="*/ 0 h 8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8"/>
              <a:gd name="T37" fmla="*/ 0 h 817"/>
              <a:gd name="T38" fmla="*/ 998 w 998"/>
              <a:gd name="T39" fmla="*/ 817 h 8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8" h="817">
                <a:moveTo>
                  <a:pt x="998" y="0"/>
                </a:moveTo>
                <a:lnTo>
                  <a:pt x="952" y="136"/>
                </a:lnTo>
                <a:lnTo>
                  <a:pt x="907" y="182"/>
                </a:lnTo>
                <a:lnTo>
                  <a:pt x="862" y="363"/>
                </a:lnTo>
                <a:lnTo>
                  <a:pt x="771" y="499"/>
                </a:lnTo>
                <a:lnTo>
                  <a:pt x="725" y="681"/>
                </a:lnTo>
                <a:lnTo>
                  <a:pt x="544" y="817"/>
                </a:lnTo>
                <a:lnTo>
                  <a:pt x="363" y="817"/>
                </a:lnTo>
                <a:lnTo>
                  <a:pt x="272" y="726"/>
                </a:lnTo>
                <a:lnTo>
                  <a:pt x="181" y="318"/>
                </a:lnTo>
                <a:lnTo>
                  <a:pt x="0" y="0"/>
                </a:lnTo>
                <a:lnTo>
                  <a:pt x="998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8101956" y="3301976"/>
            <a:ext cx="295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latin typeface="+mn-lt"/>
              </a:rPr>
              <a:t>x</a:t>
            </a:r>
          </a:p>
        </p:txBody>
      </p:sp>
      <p:sp>
        <p:nvSpPr>
          <p:cNvPr id="20499" name="AutoShape 18"/>
          <p:cNvSpPr>
            <a:spLocks noChangeArrowheads="1"/>
          </p:cNvSpPr>
          <p:nvPr/>
        </p:nvSpPr>
        <p:spPr bwMode="auto">
          <a:xfrm>
            <a:off x="6006456" y="2192313"/>
            <a:ext cx="2205037" cy="334963"/>
          </a:xfrm>
          <a:prstGeom prst="parallelogram">
            <a:avLst>
              <a:gd name="adj" fmla="val 186730"/>
            </a:avLst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4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rot="-5400000">
            <a:off x="1622574" y="2310582"/>
            <a:ext cx="2090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2371081" y="1116000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 dirty="0">
                <a:latin typeface="+mn-lt"/>
              </a:rPr>
              <a:t>h</a:t>
            </a: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1809106" y="2106588"/>
            <a:ext cx="0" cy="1260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03" name="Line 22"/>
          <p:cNvSpPr>
            <a:spLocks noChangeShapeType="1"/>
          </p:cNvSpPr>
          <p:nvPr/>
        </p:nvSpPr>
        <p:spPr bwMode="auto">
          <a:xfrm>
            <a:off x="6777981" y="2539976"/>
            <a:ext cx="0" cy="8270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04" name="Line 23"/>
          <p:cNvSpPr>
            <a:spLocks noChangeShapeType="1"/>
          </p:cNvSpPr>
          <p:nvPr/>
        </p:nvSpPr>
        <p:spPr bwMode="auto">
          <a:xfrm rot="-5400000">
            <a:off x="5595293" y="2982889"/>
            <a:ext cx="835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05" name="Text Box 24"/>
          <p:cNvSpPr txBox="1">
            <a:spLocks noChangeArrowheads="1"/>
          </p:cNvSpPr>
          <p:nvPr/>
        </p:nvSpPr>
        <p:spPr bwMode="auto">
          <a:xfrm rot="360000">
            <a:off x="3714397" y="2201143"/>
            <a:ext cx="12202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solidFill>
                  <a:schemeClr val="bg1"/>
                </a:solidFill>
                <a:latin typeface="+mn-lt"/>
              </a:rPr>
              <a:t>h</a:t>
            </a:r>
            <a:r>
              <a:rPr lang="en-GB" altLang="de-DE" sz="1400">
                <a:solidFill>
                  <a:schemeClr val="bg1"/>
                </a:solidFill>
                <a:latin typeface="+mn-lt"/>
              </a:rPr>
              <a:t> = </a:t>
            </a:r>
            <a:r>
              <a:rPr lang="en-GB" altLang="de-DE" sz="1400" i="1">
                <a:solidFill>
                  <a:schemeClr val="bg1"/>
                </a:solidFill>
                <a:latin typeface="+mn-lt"/>
              </a:rPr>
              <a:t>h</a:t>
            </a:r>
            <a:r>
              <a:rPr lang="en-GB" altLang="de-DE" sz="1400">
                <a:solidFill>
                  <a:schemeClr val="bg1"/>
                </a:solidFill>
                <a:latin typeface="+mn-lt"/>
              </a:rPr>
              <a:t>(</a:t>
            </a:r>
            <a:r>
              <a:rPr lang="en-GB" altLang="de-DE" sz="1400" i="1">
                <a:solidFill>
                  <a:schemeClr val="bg1"/>
                </a:solidFill>
                <a:latin typeface="+mn-lt"/>
              </a:rPr>
              <a:t>x</a:t>
            </a:r>
            <a:r>
              <a:rPr lang="en-GB" altLang="de-DE" sz="1400">
                <a:solidFill>
                  <a:schemeClr val="bg1"/>
                </a:solidFill>
                <a:latin typeface="+mn-lt"/>
              </a:rPr>
              <a:t>) = ?</a:t>
            </a:r>
          </a:p>
        </p:txBody>
      </p:sp>
      <p:sp>
        <p:nvSpPr>
          <p:cNvPr id="20506" name="Tree"/>
          <p:cNvSpPr>
            <a:spLocks noChangeAspect="1" noEditPoints="1" noChangeArrowheads="1"/>
          </p:cNvSpPr>
          <p:nvPr/>
        </p:nvSpPr>
        <p:spPr bwMode="auto">
          <a:xfrm>
            <a:off x="4257031" y="1242988"/>
            <a:ext cx="363537" cy="3635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lnTo>
                  <a:pt x="0" y="189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07" name="Tree"/>
          <p:cNvSpPr>
            <a:spLocks noChangeAspect="1" noEditPoints="1" noChangeArrowheads="1"/>
          </p:cNvSpPr>
          <p:nvPr/>
        </p:nvSpPr>
        <p:spPr bwMode="auto">
          <a:xfrm>
            <a:off x="5193656" y="1531913"/>
            <a:ext cx="363537" cy="3635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lnTo>
                  <a:pt x="0" y="189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1486843" y="2628876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latin typeface="+mn-lt"/>
              </a:rPr>
              <a:t>h</a:t>
            </a:r>
            <a:r>
              <a:rPr lang="en-GB" altLang="de-DE" sz="1400" baseline="-25000">
                <a:latin typeface="+mn-lt"/>
              </a:rPr>
              <a:t>0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6739881" y="2819376"/>
            <a:ext cx="3609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latin typeface="+mn-lt"/>
              </a:rPr>
              <a:t>h</a:t>
            </a:r>
            <a:r>
              <a:rPr lang="en-GB" altLang="de-DE" sz="1400" i="1" baseline="-25000">
                <a:latin typeface="+mn-lt"/>
              </a:rPr>
              <a:t>L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3923656" y="2708251"/>
            <a:ext cx="301686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i="1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0511" name="Line 30"/>
          <p:cNvSpPr>
            <a:spLocks noChangeShapeType="1"/>
          </p:cNvSpPr>
          <p:nvPr/>
        </p:nvSpPr>
        <p:spPr bwMode="auto">
          <a:xfrm>
            <a:off x="3014018" y="1877988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2" name="Line 31"/>
          <p:cNvSpPr>
            <a:spLocks noChangeShapeType="1"/>
          </p:cNvSpPr>
          <p:nvPr/>
        </p:nvSpPr>
        <p:spPr bwMode="auto">
          <a:xfrm>
            <a:off x="3401368" y="1892276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>
            <a:off x="3779193" y="1925613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4" name="Line 33"/>
          <p:cNvSpPr>
            <a:spLocks noChangeShapeType="1"/>
          </p:cNvSpPr>
          <p:nvPr/>
        </p:nvSpPr>
        <p:spPr bwMode="auto">
          <a:xfrm>
            <a:off x="4134793" y="1960538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5" name="Line 34"/>
          <p:cNvSpPr>
            <a:spLocks noChangeShapeType="1"/>
          </p:cNvSpPr>
          <p:nvPr/>
        </p:nvSpPr>
        <p:spPr bwMode="auto">
          <a:xfrm>
            <a:off x="4507856" y="1998638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6" name="Line 35"/>
          <p:cNvSpPr>
            <a:spLocks noChangeShapeType="1"/>
          </p:cNvSpPr>
          <p:nvPr/>
        </p:nvSpPr>
        <p:spPr bwMode="auto">
          <a:xfrm>
            <a:off x="4879331" y="2055788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7" name="Line 36"/>
          <p:cNvSpPr>
            <a:spLocks noChangeShapeType="1"/>
          </p:cNvSpPr>
          <p:nvPr/>
        </p:nvSpPr>
        <p:spPr bwMode="auto">
          <a:xfrm>
            <a:off x="5263506" y="2131988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8" name="Line 37"/>
          <p:cNvSpPr>
            <a:spLocks noChangeShapeType="1"/>
          </p:cNvSpPr>
          <p:nvPr/>
        </p:nvSpPr>
        <p:spPr bwMode="auto">
          <a:xfrm>
            <a:off x="5650856" y="2205013"/>
            <a:ext cx="0" cy="21590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3495031" y="1695426"/>
            <a:ext cx="1531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CCFFFF"/>
                </a:solidFill>
                <a:latin typeface="+mn-lt"/>
              </a:rPr>
              <a:t>recharge rate </a:t>
            </a:r>
            <a:r>
              <a:rPr lang="en-GB" altLang="de-DE" sz="1400" i="1">
                <a:solidFill>
                  <a:srgbClr val="CCFFFF"/>
                </a:solidFill>
                <a:latin typeface="+mn-lt"/>
              </a:rPr>
              <a:t>N</a:t>
            </a:r>
          </a:p>
        </p:txBody>
      </p:sp>
      <p:sp>
        <p:nvSpPr>
          <p:cNvPr id="20520" name="Text Box 39"/>
          <p:cNvSpPr txBox="1">
            <a:spLocks noChangeArrowheads="1"/>
          </p:cNvSpPr>
          <p:nvPr/>
        </p:nvSpPr>
        <p:spPr bwMode="auto">
          <a:xfrm>
            <a:off x="5796906" y="1116000"/>
            <a:ext cx="28082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conceptual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endParaRPr lang="de-DE" altLang="de-DE" dirty="0">
              <a:latin typeface="+mn-lt"/>
            </a:endParaRP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48000" y="5301734"/>
            <a:ext cx="2663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latin typeface="+mn-lt"/>
              </a:rPr>
              <a:t>analytical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solution</a:t>
            </a:r>
            <a:r>
              <a:rPr lang="de-DE" altLang="de-DE" dirty="0">
                <a:latin typeface="+mn-lt"/>
              </a:rPr>
              <a:t>:</a:t>
            </a:r>
          </a:p>
        </p:txBody>
      </p:sp>
      <p:graphicFrame>
        <p:nvGraphicFramePr>
          <p:cNvPr id="4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52526"/>
              </p:ext>
            </p:extLst>
          </p:nvPr>
        </p:nvGraphicFramePr>
        <p:xfrm>
          <a:off x="4048946" y="5086570"/>
          <a:ext cx="39052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Formel" r:id="rId8" imgW="2540000" imgH="444500" progId="Equation.3">
                  <p:embed/>
                </p:oleObj>
              </mc:Choice>
              <mc:Fallback>
                <p:oleObj name="Formel" r:id="rId8" imgW="2540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946" y="5086570"/>
                        <a:ext cx="39052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943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quarter" idx="14"/>
          </p:nvPr>
        </p:nvSpPr>
        <p:spPr>
          <a:xfrm>
            <a:off x="648000" y="540000"/>
            <a:ext cx="7921625" cy="431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2400" b="1" dirty="0" smtClean="0">
                <a:solidFill>
                  <a:srgbClr val="0B2A51"/>
                </a:solidFill>
                <a:latin typeface="+mn-lt"/>
              </a:rPr>
              <a:t>Example for a Model Without Analytical Solution</a:t>
            </a:r>
          </a:p>
        </p:txBody>
      </p:sp>
      <p:pic>
        <p:nvPicPr>
          <p:cNvPr id="22531" name="Picture 6" descr="feb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"/>
          <a:stretch>
            <a:fillRect/>
          </a:stretch>
        </p:blipFill>
        <p:spPr bwMode="auto">
          <a:xfrm>
            <a:off x="1516063" y="998770"/>
            <a:ext cx="67691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6154738" y="4526770"/>
            <a:ext cx="2183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>
                <a:latin typeface="+mn-lt"/>
              </a:rPr>
              <a:t>University of Waterloo,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latin typeface="+mn-lt"/>
              </a:rPr>
              <a:t>Dept</a:t>
            </a:r>
            <a:r>
              <a:rPr lang="de-DE" altLang="de-DE" sz="1400" dirty="0">
                <a:latin typeface="+mn-lt"/>
              </a:rPr>
              <a:t>. of Earth </a:t>
            </a:r>
            <a:r>
              <a:rPr lang="de-DE" altLang="de-DE" sz="1400" dirty="0" err="1">
                <a:latin typeface="+mn-lt"/>
              </a:rPr>
              <a:t>Sciences</a:t>
            </a:r>
            <a:endParaRPr lang="de-DE" altLang="de-DE" sz="1400" dirty="0">
              <a:latin typeface="+mn-lt"/>
            </a:endParaRP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648000" y="5047276"/>
            <a:ext cx="83164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latin typeface="+mn-lt"/>
              </a:rPr>
              <a:t>Parameter </a:t>
            </a:r>
            <a:r>
              <a:rPr lang="de-DE" altLang="de-DE" dirty="0" err="1">
                <a:latin typeface="+mn-lt"/>
              </a:rPr>
              <a:t>heterogeneity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and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irregular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model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domain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boundaries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lead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to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more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sophisticated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versions</a:t>
            </a:r>
            <a:r>
              <a:rPr lang="de-DE" altLang="de-DE" dirty="0">
                <a:latin typeface="+mn-lt"/>
              </a:rPr>
              <a:t> of the </a:t>
            </a:r>
            <a:r>
              <a:rPr lang="de-DE" altLang="de-DE" dirty="0" err="1">
                <a:latin typeface="+mn-lt"/>
              </a:rPr>
              <a:t>underlying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groundwater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flow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equation</a:t>
            </a:r>
            <a:r>
              <a:rPr lang="de-DE" altLang="de-DE" dirty="0">
                <a:latin typeface="+mn-lt"/>
              </a:rPr>
              <a:t>:                                                  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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analytical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solutions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no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longer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possible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                                                        </a:t>
            </a:r>
            <a:r>
              <a:rPr lang="de-DE" altLang="de-DE" dirty="0" smtClean="0">
                <a:latin typeface="+mn-lt"/>
                <a:sym typeface="Symbol" panose="05050102010706020507" pitchFamily="18" charset="2"/>
              </a:rPr>
              <a:t>   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 (approximative)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numerical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methods</a:t>
            </a:r>
            <a:r>
              <a:rPr lang="de-DE" altLang="de-DE" dirty="0">
                <a:latin typeface="+mn-lt"/>
                <a:sym typeface="Symbol" panose="05050102010706020507" pitchFamily="18" charset="2"/>
              </a:rPr>
              <a:t> </a:t>
            </a:r>
            <a:r>
              <a:rPr lang="de-DE" altLang="de-DE" dirty="0" err="1">
                <a:latin typeface="+mn-lt"/>
                <a:sym typeface="Symbol" panose="05050102010706020507" pitchFamily="18" charset="2"/>
              </a:rPr>
              <a:t>required</a:t>
            </a:r>
            <a:endParaRPr lang="de-DE" altLang="de-DE" dirty="0">
              <a:latin typeface="+mn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9762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c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cd_2018" id="{614E52F9-9440-4AA1-A2DA-2D969D0EF635}" vid="{F6821354-3E20-49DE-B648-187FFE60F60B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992</Words>
  <Application>Microsoft Office PowerPoint</Application>
  <PresentationFormat>Bildschirmpräsentation (4:3)</PresentationFormat>
  <Paragraphs>127</Paragraphs>
  <Slides>15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Microsoft Sans Serif</vt:lpstr>
      <vt:lpstr>Open Sans</vt:lpstr>
      <vt:lpstr>Symbol</vt:lpstr>
      <vt:lpstr>Times New Roman</vt:lpstr>
      <vt:lpstr>Wingdings</vt:lpstr>
      <vt:lpstr>TUD_cd_2018</vt:lpstr>
      <vt:lpstr>Photo Editor Photo</vt:lpstr>
      <vt:lpstr>Formel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Rudolf Liedl</cp:lastModifiedBy>
  <cp:revision>352</cp:revision>
  <dcterms:created xsi:type="dcterms:W3CDTF">2006-02-10T16:25:29Z</dcterms:created>
  <dcterms:modified xsi:type="dcterms:W3CDTF">2019-01-08T11:41:55Z</dcterms:modified>
</cp:coreProperties>
</file>