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4"/>
  </p:notesMasterIdLst>
  <p:handoutMasterIdLst>
    <p:handoutMasterId r:id="rId25"/>
  </p:handoutMasterIdLst>
  <p:sldIdLst>
    <p:sldId id="378" r:id="rId2"/>
    <p:sldId id="536" r:id="rId3"/>
    <p:sldId id="537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82" r:id="rId13"/>
    <p:sldId id="572" r:id="rId14"/>
    <p:sldId id="573" r:id="rId15"/>
    <p:sldId id="583" r:id="rId16"/>
    <p:sldId id="575" r:id="rId17"/>
    <p:sldId id="576" r:id="rId18"/>
    <p:sldId id="577" r:id="rId19"/>
    <p:sldId id="578" r:id="rId20"/>
    <p:sldId id="579" r:id="rId21"/>
    <p:sldId id="580" r:id="rId22"/>
    <p:sldId id="581" r:id="rId23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00FF"/>
    <a:srgbClr val="FF000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27" autoAdjust="0"/>
  </p:normalViewPr>
  <p:slideViewPr>
    <p:cSldViewPr>
      <p:cViewPr varScale="1">
        <p:scale>
          <a:sx n="129" d="100"/>
          <a:sy n="129" d="100"/>
        </p:scale>
        <p:origin x="13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26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37E08C-100A-44ED-B0FC-7042A47BE3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77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46DFCD-F117-453E-BD10-922CC9B376A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5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42E892-5AC0-46BA-820D-E866F051178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37959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6EFAA4-24F4-49C2-A0EF-30AA1D468CEA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44566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DF5573-99A5-41D5-A9AF-A7B61A13A1AB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66128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0232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0161D9-F490-4F16-8A91-44682A420C2F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11985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208FF3-B95F-4DB2-A000-A4E972BE86D2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57372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99555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7C6BA1-BB29-44C4-97DD-47040A6AD984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77453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ED4B68-5014-41E0-808D-950D2A7DFD3D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500550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4BE751-17BB-4632-B225-3F0BA0250A17}" type="slidenum">
              <a:rPr lang="de-DE" altLang="de-DE" smtClean="0"/>
              <a:pPr>
                <a:spcBef>
                  <a:spcPct val="0"/>
                </a:spcBef>
              </a:pPr>
              <a:t>18</a:t>
            </a:fld>
            <a:endParaRPr lang="de-DE" altLang="de-D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918877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0F2AB7-F6CB-49AE-8CC0-915EA40ACE23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12314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90F545-1601-477A-BEF4-1D44EFDA6E4F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04493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13B45D-B8CD-4F4E-8B5B-6B45FB3CD6CC}" type="slidenum">
              <a:rPr lang="de-DE" altLang="de-DE" smtClean="0"/>
              <a:pPr>
                <a:spcBef>
                  <a:spcPct val="0"/>
                </a:spcBef>
              </a:pPr>
              <a:t>20</a:t>
            </a:fld>
            <a:endParaRPr lang="de-DE" altLang="de-D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4004556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399C78-1AEB-4614-880A-B09D2BBA269E}" type="slidenum">
              <a:rPr lang="de-DE" altLang="de-DE" smtClean="0"/>
              <a:pPr>
                <a:spcBef>
                  <a:spcPct val="0"/>
                </a:spcBef>
              </a:pPr>
              <a:t>21</a:t>
            </a:fld>
            <a:endParaRPr lang="de-DE" altLang="de-D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54993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89B30A-93ED-46D5-9044-96ADD46834A6}" type="slidenum">
              <a:rPr lang="de-DE" altLang="de-DE" smtClean="0"/>
              <a:pPr>
                <a:spcBef>
                  <a:spcPct val="0"/>
                </a:spcBef>
              </a:pPr>
              <a:t>22</a:t>
            </a:fld>
            <a:endParaRPr lang="de-DE" altLang="de-D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6558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4102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16C647-7192-4A0D-96C2-A09FD7167AD8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419546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E7AA2D-2C6C-4E83-9CBF-EBA146D0A970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3069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6474CF-DD2C-4282-8379-8925D5E0E27A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11260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AEA96E-AA62-4598-8D87-32743FA11A1F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80164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670DFD-0E12-4E48-B2A9-D8747DEDDE72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854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B1AD99-E81A-45BE-B724-88C521D291CD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868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2" name="Inhaltsplatzhalter 31"/>
          <p:cNvSpPr>
            <a:spLocks noGrp="1"/>
          </p:cNvSpPr>
          <p:nvPr>
            <p:ph sz="quarter" idx="14"/>
          </p:nvPr>
        </p:nvSpPr>
        <p:spPr>
          <a:xfrm>
            <a:off x="1000125" y="1928832"/>
            <a:ext cx="7500938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91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7900" y="1676400"/>
            <a:ext cx="7504113" cy="381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90600" y="2590800"/>
            <a:ext cx="3657600" cy="3505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00600" y="2590800"/>
            <a:ext cx="3657600" cy="167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800600" y="4419600"/>
            <a:ext cx="3657600" cy="167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990600" y="6324600"/>
            <a:ext cx="2057400" cy="2667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TU Dresden, 09. 04. 2007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 altLang="de-DE"/>
              <a:t>Folie </a:t>
            </a:r>
            <a:fld id="{C400B787-B1CB-4CAF-8245-14A8494D4634}" type="slidenum">
              <a:rPr lang="de-DE" altLang="de-DE"/>
              <a:pPr>
                <a:defRPr/>
              </a:pPr>
              <a:t>‹Nr.›</a:t>
            </a:fld>
            <a:r>
              <a:rPr lang="de-DE" altLang="de-DE"/>
              <a:t> von 30</a:t>
            </a:r>
          </a:p>
        </p:txBody>
      </p:sp>
    </p:spTree>
    <p:extLst>
      <p:ext uri="{BB962C8B-B14F-4D97-AF65-F5344CB8AC3E}">
        <p14:creationId xmlns:p14="http://schemas.microsoft.com/office/powerpoint/2010/main" val="27051931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Lecture</a:t>
            </a:r>
            <a:r>
              <a:rPr lang="de-DE" sz="800" dirty="0" smtClean="0">
                <a:solidFill>
                  <a:schemeClr val="bg2"/>
                </a:solidFill>
              </a:rPr>
              <a:t> ‚</a:t>
            </a:r>
            <a:r>
              <a:rPr lang="de-DE" sz="800" dirty="0" err="1" smtClean="0">
                <a:solidFill>
                  <a:schemeClr val="bg2"/>
                </a:solidFill>
              </a:rPr>
              <a:t>Ground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Water</a:t>
            </a:r>
            <a:r>
              <a:rPr lang="de-DE" sz="800" dirty="0" smtClean="0">
                <a:solidFill>
                  <a:schemeClr val="bg2"/>
                </a:solidFill>
              </a:rPr>
              <a:t>‘</a:t>
            </a: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Institute of </a:t>
            </a: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Groundwater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Management / 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Rudolf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Liedl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17, 2019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1255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8" r:id="rId2"/>
    <p:sldLayoutId id="21474838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43">
          <p15:clr>
            <a:srgbClr val="F26B43"/>
          </p15:clr>
        </p15:guide>
        <p15:guide id="3" pos="660">
          <p15:clr>
            <a:srgbClr val="F26B43"/>
          </p15:clr>
        </p15:guide>
        <p15:guide id="4" pos="726">
          <p15:clr>
            <a:srgbClr val="F26B43"/>
          </p15:clr>
        </p15:guide>
        <p15:guide id="5" pos="1146">
          <p15:clr>
            <a:srgbClr val="F26B43"/>
          </p15:clr>
        </p15:guide>
        <p15:guide id="6" pos="1212">
          <p15:clr>
            <a:srgbClr val="F26B43"/>
          </p15:clr>
        </p15:guide>
        <p15:guide id="7" pos="1701">
          <p15:clr>
            <a:srgbClr val="F26B43"/>
          </p15:clr>
        </p15:guide>
        <p15:guide id="8" pos="1632">
          <p15:clr>
            <a:srgbClr val="F26B43"/>
          </p15:clr>
        </p15:guide>
        <p15:guide id="9" pos="2184">
          <p15:clr>
            <a:srgbClr val="F26B43"/>
          </p15:clr>
        </p15:guide>
        <p15:guide id="10" pos="2117">
          <p15:clr>
            <a:srgbClr val="F26B43"/>
          </p15:clr>
        </p15:guide>
        <p15:guide id="11" pos="2604">
          <p15:clr>
            <a:srgbClr val="F26B43"/>
          </p15:clr>
        </p15:guide>
        <p15:guide id="12" pos="2672">
          <p15:clr>
            <a:srgbClr val="F26B43"/>
          </p15:clr>
        </p15:guide>
        <p15:guide id="13" pos="3089">
          <p15:clr>
            <a:srgbClr val="F26B43"/>
          </p15:clr>
        </p15:guide>
        <p15:guide id="14" pos="3158">
          <p15:clr>
            <a:srgbClr val="F26B43"/>
          </p15:clr>
        </p15:guide>
        <p15:guide id="15" pos="3575">
          <p15:clr>
            <a:srgbClr val="F26B43"/>
          </p15:clr>
        </p15:guide>
        <p15:guide id="16" pos="3642">
          <p15:clr>
            <a:srgbClr val="F26B43"/>
          </p15:clr>
        </p15:guide>
        <p15:guide id="17" pos="3887">
          <p15:clr>
            <a:srgbClr val="F26B43"/>
          </p15:clr>
        </p15:guide>
        <p15:guide id="18" pos="3818">
          <p15:clr>
            <a:srgbClr val="F26B43"/>
          </p15:clr>
        </p15:guide>
        <p15:guide id="19" pos="4061">
          <p15:clr>
            <a:srgbClr val="F26B43"/>
          </p15:clr>
        </p15:guide>
        <p15:guide id="20" pos="4130">
          <p15:clr>
            <a:srgbClr val="F26B43"/>
          </p15:clr>
        </p15:guide>
        <p15:guide id="21" pos="4545">
          <p15:clr>
            <a:srgbClr val="F26B43"/>
          </p15:clr>
        </p15:guide>
        <p15:guide id="22" pos="4614">
          <p15:clr>
            <a:srgbClr val="F26B43"/>
          </p15:clr>
        </p15:guide>
        <p15:guide id="23" pos="5031">
          <p15:clr>
            <a:srgbClr val="F26B43"/>
          </p15:clr>
        </p15:guide>
        <p15:guide id="24" pos="5100">
          <p15:clr>
            <a:srgbClr val="F26B43"/>
          </p15:clr>
        </p15:guide>
        <p15:guide id="25" pos="5586">
          <p15:clr>
            <a:srgbClr val="F26B43"/>
          </p15:clr>
        </p15:guide>
        <p15:guide id="26" pos="5517">
          <p15:clr>
            <a:srgbClr val="F26B43"/>
          </p15:clr>
        </p15:guide>
        <p15:guide id="27" orient="horz" pos="727">
          <p15:clr>
            <a:srgbClr val="F26B43"/>
          </p15:clr>
        </p15:guide>
        <p15:guide id="28" pos="416">
          <p15:clr>
            <a:srgbClr val="F26B43"/>
          </p15:clr>
        </p15:guide>
        <p15:guide id="29" pos="483">
          <p15:clr>
            <a:srgbClr val="F26B43"/>
          </p15:clr>
        </p15:guide>
        <p15:guide id="30" pos="903">
          <p15:clr>
            <a:srgbClr val="F26B43"/>
          </p15:clr>
        </p15:guide>
        <p15:guide id="31" pos="971">
          <p15:clr>
            <a:srgbClr val="F26B43"/>
          </p15:clr>
        </p15:guide>
        <p15:guide id="32" pos="1389">
          <p15:clr>
            <a:srgbClr val="F26B43"/>
          </p15:clr>
        </p15:guide>
        <p15:guide id="33" pos="1457">
          <p15:clr>
            <a:srgbClr val="F26B43"/>
          </p15:clr>
        </p15:guide>
        <p15:guide id="34" pos="1875">
          <p15:clr>
            <a:srgbClr val="F26B43"/>
          </p15:clr>
        </p15:guide>
        <p15:guide id="35" pos="1941">
          <p15:clr>
            <a:srgbClr val="F26B43"/>
          </p15:clr>
        </p15:guide>
        <p15:guide id="36" pos="2358">
          <p15:clr>
            <a:srgbClr val="F26B43"/>
          </p15:clr>
        </p15:guide>
        <p15:guide id="37" pos="2429">
          <p15:clr>
            <a:srgbClr val="F26B43"/>
          </p15:clr>
        </p15:guide>
        <p15:guide id="38" pos="2847">
          <p15:clr>
            <a:srgbClr val="F26B43"/>
          </p15:clr>
        </p15:guide>
        <p15:guide id="39" pos="2913">
          <p15:clr>
            <a:srgbClr val="F26B43"/>
          </p15:clr>
        </p15:guide>
        <p15:guide id="40" pos="3330">
          <p15:clr>
            <a:srgbClr val="F26B43"/>
          </p15:clr>
        </p15:guide>
        <p15:guide id="41" pos="3398">
          <p15:clr>
            <a:srgbClr val="F26B43"/>
          </p15:clr>
        </p15:guide>
        <p15:guide id="42" pos="4302">
          <p15:clr>
            <a:srgbClr val="F26B43"/>
          </p15:clr>
        </p15:guide>
        <p15:guide id="43" pos="4373">
          <p15:clr>
            <a:srgbClr val="F26B43"/>
          </p15:clr>
        </p15:guide>
        <p15:guide id="44" pos="4787">
          <p15:clr>
            <a:srgbClr val="F26B43"/>
          </p15:clr>
        </p15:guide>
        <p15:guide id="45" pos="4859">
          <p15:clr>
            <a:srgbClr val="F26B43"/>
          </p15:clr>
        </p15:guide>
        <p15:guide id="46" pos="5274">
          <p15:clr>
            <a:srgbClr val="F26B43"/>
          </p15:clr>
        </p15:guide>
        <p15:guide id="47" pos="5345">
          <p15:clr>
            <a:srgbClr val="F26B43"/>
          </p15:clr>
        </p15:guide>
        <p15:guide id="48" orient="horz" pos="3612">
          <p15:clr>
            <a:srgbClr val="F26B43"/>
          </p15:clr>
        </p15:guide>
        <p15:guide id="49" orient="horz" pos="3838">
          <p15:clr>
            <a:srgbClr val="F26B43"/>
          </p15:clr>
        </p15:guide>
        <p15:guide id="50" orient="horz" pos="935">
          <p15:clr>
            <a:srgbClr val="F26B43"/>
          </p15:clr>
        </p15:guide>
        <p15:guide id="51" orient="horz" pos="221">
          <p15:clr>
            <a:srgbClr val="F26B43"/>
          </p15:clr>
        </p15:guide>
        <p15:guide id="52" orient="horz" pos="3962">
          <p15:clr>
            <a:srgbClr val="F26B43"/>
          </p15:clr>
        </p15:guide>
        <p15:guide id="53" orient="horz" pos="4167">
          <p15:clr>
            <a:srgbClr val="F26B43"/>
          </p15:clr>
        </p15:guide>
        <p15:guide id="54" orient="horz" pos="619">
          <p15:clr>
            <a:srgbClr val="F26B43"/>
          </p15:clr>
        </p15:guide>
        <p15:guide id="55" orient="horz" pos="490">
          <p15:clr>
            <a:srgbClr val="F26B43"/>
          </p15:clr>
        </p15:guide>
        <p15:guide id="5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Desktop/ModelMuse.l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Previous Lecture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24744"/>
            <a:ext cx="7864475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II: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smtClean="0">
                <a:latin typeface="+mn-lt"/>
              </a:rPr>
              <a:t>Finite-</a:t>
            </a:r>
            <a:r>
              <a:rPr lang="de-DE" altLang="de-DE" dirty="0" err="1" smtClean="0">
                <a:latin typeface="+mn-lt"/>
              </a:rPr>
              <a:t>difference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1D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smtClean="0">
                <a:latin typeface="+mn-lt"/>
              </a:rPr>
              <a:t>Finite-</a:t>
            </a:r>
            <a:r>
              <a:rPr lang="de-DE" altLang="de-DE" dirty="0" err="1" smtClean="0">
                <a:latin typeface="+mn-lt"/>
              </a:rPr>
              <a:t>difference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2D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flow</a:t>
            </a:r>
            <a:endParaRPr lang="de-DE" altLang="de-DE" dirty="0" smtClean="0">
              <a:latin typeface="+mn-lt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dirty="0" err="1" smtClean="0">
                <a:solidFill>
                  <a:srgbClr val="FF0000"/>
                </a:solidFill>
                <a:latin typeface="+mn-lt"/>
              </a:rPr>
              <a:t>Questions</a:t>
            </a:r>
            <a:r>
              <a:rPr lang="de-DE" altLang="de-DE" dirty="0" smtClean="0">
                <a:solidFill>
                  <a:srgbClr val="FF0000"/>
                </a:solidFill>
                <a:latin typeface="+mn-lt"/>
              </a:rPr>
              <a:t>?</a:t>
            </a:r>
            <a:endParaRPr lang="de-DE" altLang="de-DE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319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General Procedure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09122" y="2284388"/>
            <a:ext cx="56165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23900" indent="-277813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latin typeface="+mn-lt"/>
              </a:rPr>
              <a:t>–	</a:t>
            </a:r>
            <a:r>
              <a:rPr lang="de-DE" altLang="de-DE" dirty="0" err="1">
                <a:latin typeface="+mn-lt"/>
              </a:rPr>
              <a:t>perform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: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dirty="0">
                <a:latin typeface="+mn-lt"/>
              </a:rPr>
              <a:t> = 1,2,…,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i="1" baseline="-25000" dirty="0" err="1">
                <a:latin typeface="+mn-lt"/>
              </a:rPr>
              <a:t>max</a:t>
            </a:r>
            <a:endParaRPr lang="de-DE" altLang="de-DE" i="1" baseline="-25000" dirty="0">
              <a:latin typeface="+mn-lt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o"/>
            </a:pPr>
            <a:r>
              <a:rPr lang="de-DE" altLang="de-DE" dirty="0">
                <a:latin typeface="+mn-lt"/>
              </a:rPr>
              <a:t>update </a:t>
            </a:r>
            <a:r>
              <a:rPr lang="de-DE" altLang="de-DE" dirty="0" err="1">
                <a:latin typeface="+mn-lt"/>
              </a:rPr>
              <a:t>heads</a:t>
            </a:r>
            <a:r>
              <a:rPr lang="de-DE" altLang="de-DE" dirty="0">
                <a:latin typeface="+mn-lt"/>
              </a:rPr>
              <a:t>:  </a:t>
            </a:r>
            <a:endParaRPr lang="el-GR" altLang="de-DE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26600"/>
              </p:ext>
            </p:extLst>
          </p:nvPr>
        </p:nvGraphicFramePr>
        <p:xfrm>
          <a:off x="4377681" y="2992413"/>
          <a:ext cx="2476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5" name="Formel" r:id="rId4" imgW="1256755" imgH="304668" progId="Equation.3">
                  <p:embed/>
                </p:oleObj>
              </mc:Choice>
              <mc:Fallback>
                <p:oleObj name="Formel" r:id="rId4" imgW="125675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681" y="2992413"/>
                        <a:ext cx="2476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8000" y="1116000"/>
            <a:ext cx="785018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at </a:t>
            </a:r>
            <a:r>
              <a:rPr lang="de-DE" altLang="de-DE" dirty="0" err="1">
                <a:latin typeface="+mn-lt"/>
              </a:rPr>
              <a:t>nodes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fixed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heads</a:t>
            </a:r>
            <a:r>
              <a:rPr lang="de-DE" altLang="de-DE" dirty="0">
                <a:latin typeface="+mn-lt"/>
              </a:rPr>
              <a:t>:                                                                  </a:t>
            </a:r>
            <a:r>
              <a:rPr lang="de-DE" altLang="de-DE" dirty="0" err="1">
                <a:latin typeface="+mn-lt"/>
              </a:rPr>
              <a:t>corresponding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used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at </a:t>
            </a:r>
            <a:r>
              <a:rPr lang="de-DE" altLang="de-DE" dirty="0" err="1">
                <a:latin typeface="+mn-lt"/>
              </a:rPr>
              <a:t>other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nodes</a:t>
            </a:r>
            <a:r>
              <a:rPr lang="de-DE" altLang="de-DE" dirty="0">
                <a:latin typeface="+mn-lt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latin typeface="+mn-lt"/>
              </a:rPr>
              <a:t>	– 	</a:t>
            </a:r>
            <a:r>
              <a:rPr lang="de-DE" altLang="de-DE" dirty="0" err="1">
                <a:latin typeface="+mn-lt"/>
              </a:rPr>
              <a:t>define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starting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:</a:t>
            </a:r>
            <a:endParaRPr lang="el-GR" altLang="de-DE" dirty="0">
              <a:latin typeface="+mn-lt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55141" y="3076551"/>
            <a:ext cx="302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o"/>
            </a:pPr>
            <a:r>
              <a:rPr lang="de-DE" altLang="de-DE" dirty="0" err="1">
                <a:latin typeface="+mn-lt"/>
              </a:rPr>
              <a:t>terminate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iteration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endParaRPr lang="el-GR" altLang="de-DE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10569"/>
              </p:ext>
            </p:extLst>
          </p:nvPr>
        </p:nvGraphicFramePr>
        <p:xfrm>
          <a:off x="3661718" y="1979588"/>
          <a:ext cx="1081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Formel" r:id="rId6" imgW="660113" imgH="241195" progId="Equation.3">
                  <p:embed/>
                </p:oleObj>
              </mc:Choice>
              <mc:Fallback>
                <p:oleObj name="Formel" r:id="rId6" imgW="6601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718" y="1979588"/>
                        <a:ext cx="1081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15174"/>
              </p:ext>
            </p:extLst>
          </p:nvPr>
        </p:nvGraphicFramePr>
        <p:xfrm>
          <a:off x="4384031" y="2609826"/>
          <a:ext cx="15478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7" name="Formel" r:id="rId8" imgW="926698" imgH="253890" progId="Equation.3">
                  <p:embed/>
                </p:oleObj>
              </mc:Choice>
              <mc:Fallback>
                <p:oleObj name="Formel" r:id="rId8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031" y="2609826"/>
                        <a:ext cx="15478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09122" y="3598838"/>
            <a:ext cx="7599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latin typeface="+mn-lt"/>
              </a:rPr>
              <a:t>–	</a:t>
            </a:r>
            <a:r>
              <a:rPr lang="de-DE" altLang="de-DE" dirty="0" err="1">
                <a:latin typeface="+mn-lt"/>
              </a:rPr>
              <a:t>issue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warning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message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iteration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does</a:t>
            </a:r>
            <a:r>
              <a:rPr lang="de-DE" altLang="de-DE" dirty="0">
                <a:latin typeface="+mn-lt"/>
              </a:rPr>
              <a:t> not </a:t>
            </a:r>
            <a:r>
              <a:rPr lang="de-DE" altLang="de-DE" dirty="0" err="1">
                <a:latin typeface="+mn-lt"/>
              </a:rPr>
              <a:t>converge</a:t>
            </a:r>
            <a:endParaRPr lang="el-GR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244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How to Select ...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8000" y="1116000"/>
            <a:ext cx="8316488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Decreasing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increasing</a:t>
            </a:r>
            <a:r>
              <a:rPr lang="de-DE" altLang="de-DE" dirty="0">
                <a:latin typeface="+mn-lt"/>
              </a:rPr>
              <a:t>) the </a:t>
            </a: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tolerance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leads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a larger (</a:t>
            </a:r>
            <a:r>
              <a:rPr lang="de-DE" altLang="de-DE" dirty="0" err="1">
                <a:latin typeface="+mn-lt"/>
              </a:rPr>
              <a:t>smaller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number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larger (</a:t>
            </a:r>
            <a:r>
              <a:rPr lang="de-DE" altLang="de-DE" dirty="0" err="1">
                <a:latin typeface="+mn-lt"/>
              </a:rPr>
              <a:t>smaller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computer</a:t>
            </a:r>
            <a:r>
              <a:rPr lang="de-DE" altLang="de-DE" dirty="0">
                <a:latin typeface="+mn-lt"/>
              </a:rPr>
              <a:t> time.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smaller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tolerance</a:t>
            </a:r>
            <a:r>
              <a:rPr lang="de-DE" altLang="de-DE" dirty="0">
                <a:latin typeface="+mn-lt"/>
              </a:rPr>
              <a:t>, the </a:t>
            </a:r>
            <a:r>
              <a:rPr lang="de-DE" altLang="de-DE" dirty="0" err="1">
                <a:latin typeface="+mn-lt"/>
              </a:rPr>
              <a:t>more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accurate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of the FD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approximated</a:t>
            </a:r>
            <a:r>
              <a:rPr lang="de-DE" altLang="de-DE" dirty="0">
                <a:latin typeface="+mn-lt"/>
              </a:rPr>
              <a:t> (in </a:t>
            </a:r>
            <a:r>
              <a:rPr lang="de-DE" altLang="de-DE" dirty="0" err="1">
                <a:latin typeface="+mn-lt"/>
              </a:rPr>
              <a:t>most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cases</a:t>
            </a:r>
            <a:r>
              <a:rPr lang="de-DE" altLang="de-DE" dirty="0">
                <a:latin typeface="+mn-lt"/>
              </a:rPr>
              <a:t>). This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true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r>
              <a:rPr lang="de-DE" altLang="de-DE" dirty="0">
                <a:latin typeface="+mn-lt"/>
              </a:rPr>
              <a:t> the iterative </a:t>
            </a:r>
            <a:r>
              <a:rPr lang="de-DE" altLang="de-DE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remains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convergent</a:t>
            </a:r>
            <a:r>
              <a:rPr lang="de-DE" altLang="de-DE" dirty="0">
                <a:latin typeface="+mn-lt"/>
              </a:rPr>
              <a:t>. </a:t>
            </a:r>
            <a:r>
              <a:rPr lang="de-DE" altLang="de-DE" dirty="0" err="1">
                <a:latin typeface="+mn-lt"/>
              </a:rPr>
              <a:t>Sometimes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simply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sufficient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adapt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i="1" baseline="-25000" dirty="0" err="1">
                <a:latin typeface="+mn-lt"/>
              </a:rPr>
              <a:t>max</a:t>
            </a:r>
            <a:r>
              <a:rPr lang="de-DE" altLang="de-DE" i="1" baseline="-25000" dirty="0">
                <a:latin typeface="+mn-lt"/>
              </a:rPr>
              <a:t> 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reobtain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convergence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Exception</a:t>
            </a:r>
            <a:r>
              <a:rPr lang="de-DE" altLang="de-DE" dirty="0">
                <a:latin typeface="+mn-lt"/>
              </a:rPr>
              <a:t>: An </a:t>
            </a: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tolerance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close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precision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computer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rounding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errors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correspondingly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reduced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quality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i="1" dirty="0" err="1">
                <a:latin typeface="+mn-lt"/>
              </a:rPr>
              <a:t>Rule</a:t>
            </a:r>
            <a:r>
              <a:rPr lang="de-DE" altLang="de-DE" i="1" dirty="0">
                <a:latin typeface="+mn-lt"/>
              </a:rPr>
              <a:t> of </a:t>
            </a:r>
            <a:r>
              <a:rPr lang="de-DE" altLang="de-DE" i="1" dirty="0" err="1">
                <a:latin typeface="+mn-lt"/>
              </a:rPr>
              <a:t>thumb</a:t>
            </a:r>
            <a:r>
              <a:rPr lang="de-DE" altLang="de-DE" dirty="0">
                <a:latin typeface="+mn-lt"/>
              </a:rPr>
              <a:t>:                                                                  </a:t>
            </a:r>
            <a:r>
              <a:rPr lang="de-DE" altLang="de-DE" dirty="0" smtClean="0">
                <a:latin typeface="+mn-lt"/>
              </a:rPr>
              <a:t>                                                Error </a:t>
            </a:r>
            <a:r>
              <a:rPr lang="de-DE" altLang="de-DE" dirty="0" err="1">
                <a:latin typeface="+mn-lt"/>
              </a:rPr>
              <a:t>tolerance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should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order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magnitude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less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than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desired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accuracy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Example</a:t>
            </a:r>
            <a:r>
              <a:rPr lang="de-DE" altLang="de-DE" dirty="0">
                <a:latin typeface="+mn-lt"/>
              </a:rPr>
              <a:t>:                                                                                                 </a:t>
            </a:r>
            <a:r>
              <a:rPr lang="de-DE" altLang="de-DE" dirty="0" smtClean="0">
                <a:latin typeface="+mn-lt"/>
              </a:rPr>
              <a:t>           </a:t>
            </a:r>
            <a:r>
              <a:rPr lang="de-DE" altLang="de-DE" dirty="0" err="1" smtClean="0">
                <a:latin typeface="+mn-lt"/>
              </a:rPr>
              <a:t>Computation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of </a:t>
            </a:r>
            <a:r>
              <a:rPr lang="de-DE" altLang="de-DE" i="1" dirty="0">
                <a:latin typeface="+mn-lt"/>
              </a:rPr>
              <a:t>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accuracy</a:t>
            </a:r>
            <a:r>
              <a:rPr lang="de-DE" altLang="de-DE" dirty="0">
                <a:latin typeface="+mn-lt"/>
              </a:rPr>
              <a:t> of 0.01 m </a:t>
            </a:r>
            <a:r>
              <a:rPr lang="de-DE" altLang="de-DE" dirty="0" err="1">
                <a:latin typeface="+mn-lt"/>
              </a:rPr>
              <a:t>requires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ε</a:t>
            </a:r>
            <a:r>
              <a:rPr lang="de-DE" altLang="de-DE" dirty="0">
                <a:latin typeface="+mn-lt"/>
              </a:rPr>
              <a:t> = 0.001 m.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However</a:t>
            </a:r>
            <a:r>
              <a:rPr lang="de-DE" altLang="de-DE" dirty="0">
                <a:latin typeface="+mn-lt"/>
              </a:rPr>
              <a:t>, strong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contrasts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require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smaller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tolerance</a:t>
            </a:r>
            <a:r>
              <a:rPr lang="de-DE" altLang="de-DE" dirty="0">
                <a:latin typeface="+mn-lt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selection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maximum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number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iterations</a:t>
            </a:r>
            <a:r>
              <a:rPr lang="de-DE" altLang="de-DE" dirty="0">
                <a:latin typeface="+mn-lt"/>
              </a:rPr>
              <a:t>:                                         </a:t>
            </a:r>
            <a:r>
              <a:rPr lang="de-DE" altLang="de-DE" dirty="0" smtClean="0">
                <a:latin typeface="+mn-lt"/>
              </a:rPr>
              <a:t>               – </a:t>
            </a:r>
            <a:r>
              <a:rPr lang="de-DE" altLang="de-DE" dirty="0" err="1">
                <a:latin typeface="+mn-lt"/>
              </a:rPr>
              <a:t>use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default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provided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software</a:t>
            </a:r>
            <a:r>
              <a:rPr lang="de-DE" altLang="de-DE" dirty="0">
                <a:latin typeface="+mn-lt"/>
              </a:rPr>
              <a:t>                                                       </a:t>
            </a:r>
            <a:r>
              <a:rPr lang="de-DE" altLang="de-DE" dirty="0" smtClean="0">
                <a:latin typeface="+mn-lt"/>
              </a:rPr>
              <a:t>                    </a:t>
            </a:r>
            <a:r>
              <a:rPr lang="de-DE" altLang="de-DE" dirty="0">
                <a:latin typeface="+mn-lt"/>
              </a:rPr>
              <a:t>– </a:t>
            </a:r>
            <a:r>
              <a:rPr lang="de-DE" altLang="de-DE" dirty="0" err="1">
                <a:latin typeface="+mn-lt"/>
              </a:rPr>
              <a:t>increase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default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convergence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cannot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achieved</a:t>
            </a:r>
            <a:endParaRPr lang="el-GR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897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Overview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of Iterative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Methods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Tests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513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83568" y="620688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Some Iterative Methods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325633"/>
              </p:ext>
            </p:extLst>
          </p:nvPr>
        </p:nvGraphicFramePr>
        <p:xfrm>
          <a:off x="1703007" y="2433613"/>
          <a:ext cx="6335712" cy="1886438"/>
        </p:xfrm>
        <a:graphic>
          <a:graphicData uri="http://schemas.openxmlformats.org/drawingml/2006/table">
            <a:tbl>
              <a:tblPr/>
              <a:tblGrid>
                <a:gridCol w="5294312"/>
                <a:gridCol w="1041400"/>
              </a:tblGrid>
              <a:tr h="409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abbrev.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alternating-direction implicit method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ADI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7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pre-conditioned conjugate gradient method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PCG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strongly implicit procedure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SIP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successive over-relaxation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SOR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7" name="Text Box 3"/>
          <p:cNvSpPr txBox="1">
            <a:spLocks noChangeArrowheads="1"/>
          </p:cNvSpPr>
          <p:nvPr/>
        </p:nvSpPr>
        <p:spPr bwMode="auto">
          <a:xfrm>
            <a:off x="612131" y="1196951"/>
            <a:ext cx="779303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>
              <a:latin typeface="+mn-lt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48000" y="1116000"/>
            <a:ext cx="7848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overall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warranty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convergence</a:t>
            </a:r>
            <a:r>
              <a:rPr lang="de-DE" altLang="de-DE" dirty="0">
                <a:latin typeface="+mn-lt"/>
              </a:rPr>
              <a:t>!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Therefore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tools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usually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contain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set</a:t>
            </a:r>
            <a:r>
              <a:rPr lang="de-DE" altLang="de-DE" dirty="0">
                <a:latin typeface="+mn-lt"/>
              </a:rPr>
              <a:t> of different iterative </a:t>
            </a:r>
            <a:r>
              <a:rPr lang="de-DE" altLang="de-DE" dirty="0" err="1">
                <a:latin typeface="+mn-lt"/>
              </a:rPr>
              <a:t>methods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incomplete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overview</a:t>
            </a:r>
            <a:r>
              <a:rPr lang="de-DE" altLang="de-DE" dirty="0">
                <a:latin typeface="+mn-lt"/>
              </a:rPr>
              <a:t>: </a:t>
            </a:r>
            <a:endParaRPr lang="el-GR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01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2D Scenario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492274" y="1775380"/>
            <a:ext cx="1619250" cy="1081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8287" y="1775380"/>
            <a:ext cx="4318000" cy="26987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90237" y="4455080"/>
            <a:ext cx="10134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</a:t>
            </a:r>
            <a:r>
              <a:rPr lang="de-DE" altLang="de-DE" sz="1400" i="1">
                <a:latin typeface="+mn-lt"/>
              </a:rPr>
              <a:t>y</a:t>
            </a:r>
            <a:r>
              <a:rPr lang="de-DE" altLang="de-DE" sz="1400">
                <a:latin typeface="+mn-lt"/>
              </a:rPr>
              <a:t> = 0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492399" y="4512230"/>
            <a:ext cx="1229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4000 m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47349" y="1648380"/>
            <a:ext cx="1213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latin typeface="+mn-lt"/>
              </a:rPr>
              <a:t>y</a:t>
            </a:r>
            <a:r>
              <a:rPr lang="de-DE" altLang="de-DE" sz="1400" dirty="0">
                <a:latin typeface="+mn-lt"/>
              </a:rPr>
              <a:t> = 2500 m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606574" y="2208768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0.002 m/s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76062" y="3091418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0.005 m/s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V="1">
            <a:off x="3958874" y="1775380"/>
            <a:ext cx="0" cy="27035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74774" y="3575605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200 mm/a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014187" y="2351643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150 mm/a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1798287" y="2856468"/>
            <a:ext cx="2703512" cy="1612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 rot="-1860000">
            <a:off x="2782577" y="3274873"/>
            <a:ext cx="1107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chemeClr val="accent2"/>
                </a:solidFill>
                <a:latin typeface="+mn-lt"/>
              </a:rPr>
              <a:t>river reach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250849" y="1492805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238149" y="4512230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 rot="-5400000">
            <a:off x="945312" y="2895689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260 m a.s.l.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6622699" y="3791505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256 m a.s.l.</a:t>
            </a:r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 flipH="1">
            <a:off x="6190899" y="4080430"/>
            <a:ext cx="43180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 rot="-5400000">
            <a:off x="6893499" y="2294027"/>
            <a:ext cx="1417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linear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 interpolation </a:t>
            </a:r>
          </a:p>
        </p:txBody>
      </p:sp>
      <p:sp>
        <p:nvSpPr>
          <p:cNvPr id="33813" name="AutoShape 23" descr="Kleine Schachfelder"/>
          <p:cNvSpPr>
            <a:spLocks noChangeArrowheads="1"/>
          </p:cNvSpPr>
          <p:nvPr/>
        </p:nvSpPr>
        <p:spPr bwMode="auto">
          <a:xfrm>
            <a:off x="7038624" y="1699180"/>
            <a:ext cx="263525" cy="2092325"/>
          </a:xfrm>
          <a:prstGeom prst="triangle">
            <a:avLst>
              <a:gd name="adj" fmla="val 50000"/>
            </a:avLst>
          </a:prstGeom>
          <a:pattFill prst="smCheck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4" name="computr2">
            <a:hlinkClick r:id="rId3" action="ppaction://hlinkfile"/>
          </p:cNvPr>
          <p:cNvSpPr>
            <a:spLocks noChangeAspect="1" noEditPoints="1" noChangeArrowheads="1"/>
          </p:cNvSpPr>
          <p:nvPr/>
        </p:nvSpPr>
        <p:spPr bwMode="auto">
          <a:xfrm>
            <a:off x="7384967" y="4454465"/>
            <a:ext cx="1512888" cy="15128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200" dirty="0" err="1" smtClean="0">
                <a:solidFill>
                  <a:schemeClr val="bg1"/>
                </a:solidFill>
                <a:latin typeface="+mn-lt"/>
              </a:rPr>
              <a:t>Itera-tion</a:t>
            </a:r>
            <a:endParaRPr lang="en-GB" altLang="de-DE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815" name="Text Box 18"/>
          <p:cNvSpPr txBox="1">
            <a:spLocks noChangeArrowheads="1"/>
          </p:cNvSpPr>
          <p:nvPr/>
        </p:nvSpPr>
        <p:spPr bwMode="auto">
          <a:xfrm>
            <a:off x="6650687" y="1116000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254 m </a:t>
            </a:r>
            <a:r>
              <a:rPr lang="de-DE" altLang="de-DE" sz="1400" dirty="0" err="1">
                <a:latin typeface="+mn-lt"/>
              </a:rPr>
              <a:t>a.s.l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  <p:sp>
        <p:nvSpPr>
          <p:cNvPr id="33816" name="Line 21"/>
          <p:cNvSpPr>
            <a:spLocks noChangeShapeType="1"/>
          </p:cNvSpPr>
          <p:nvPr/>
        </p:nvSpPr>
        <p:spPr bwMode="auto">
          <a:xfrm flipH="1">
            <a:off x="6181374" y="1397555"/>
            <a:ext cx="43180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70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River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Boundary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Condition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27584" y="4508500"/>
            <a:ext cx="8208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600"/>
              </a:spcAft>
              <a:defRPr/>
            </a:pPr>
            <a:r>
              <a:rPr lang="de-DE" sz="1400" dirty="0" err="1">
                <a:solidFill>
                  <a:schemeClr val="tx1"/>
                </a:solidFill>
                <a:latin typeface="+mn-lt"/>
              </a:rPr>
              <a:t>Figures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pages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17 – 22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taken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M</a:t>
            </a:r>
            <a:r>
              <a:rPr lang="de-DE" sz="1400" baseline="30000" dirty="0">
                <a:solidFill>
                  <a:schemeClr val="tx1"/>
                </a:solidFill>
                <a:latin typeface="+mn-lt"/>
              </a:rPr>
              <a:t>c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Donald M. G.,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Harbaugh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A. W. (1988): 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                   A 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modular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three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-dimensional finite-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difference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ground-water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flow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+mn-lt"/>
              </a:rPr>
              <a:t>model</a:t>
            </a:r>
            <a:r>
              <a:rPr lang="de-DE" sz="1400" dirty="0">
                <a:solidFill>
                  <a:schemeClr val="tx1"/>
                </a:solidFill>
                <a:latin typeface="+mn-lt"/>
              </a:rPr>
              <a:t> – T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echniques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water-resources investigations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of the United States Geological Survey, Book 6,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Chapter A1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.</a:t>
            </a:r>
            <a:endParaRPr lang="de-DE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85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83568" y="548680"/>
            <a:ext cx="3600400" cy="432048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Boundary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Conditions</a:t>
            </a:r>
            <a:endParaRPr lang="de-DE" altLang="de-DE" sz="2400" b="1" dirty="0" smtClean="0">
              <a:solidFill>
                <a:srgbClr val="0B2A51"/>
              </a:solidFill>
              <a:latin typeface="+mj-lt"/>
            </a:endParaRP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48780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4445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445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Modellers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distinguish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three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kinds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 smtClean="0">
                <a:latin typeface="+mn-lt"/>
              </a:rPr>
              <a:t>boun-dary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conditions</a:t>
            </a:r>
            <a:r>
              <a:rPr lang="de-DE" altLang="de-DE" dirty="0">
                <a:latin typeface="+mn-lt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regard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model-</a:t>
            </a:r>
            <a:r>
              <a:rPr lang="de-DE" altLang="de-DE" dirty="0" err="1" smtClean="0">
                <a:latin typeface="+mn-lt"/>
              </a:rPr>
              <a:t>ling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involve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hydraulic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gradients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(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proportional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discharges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according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Darcy‘s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law</a:t>
            </a:r>
            <a:r>
              <a:rPr lang="de-DE" altLang="de-DE" dirty="0">
                <a:latin typeface="+mn-lt"/>
              </a:rPr>
              <a:t>).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 err="1">
                <a:latin typeface="+mn-lt"/>
              </a:rPr>
              <a:t>Boundary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u="sng" dirty="0">
                <a:latin typeface="+mn-lt"/>
              </a:rPr>
              <a:t> of the </a:t>
            </a:r>
            <a:r>
              <a:rPr lang="de-DE" altLang="de-DE" u="sng" dirty="0" err="1">
                <a:latin typeface="+mn-lt"/>
              </a:rPr>
              <a:t>first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kind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Diri-chlet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boundary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:                   </a:t>
            </a:r>
            <a:r>
              <a:rPr lang="de-DE" altLang="de-DE" dirty="0" smtClean="0">
                <a:latin typeface="+mn-lt"/>
              </a:rPr>
              <a:t>         The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given</a:t>
            </a:r>
            <a:r>
              <a:rPr lang="de-DE" altLang="de-DE" dirty="0" smtClean="0">
                <a:latin typeface="+mn-lt"/>
              </a:rPr>
              <a:t>.</a:t>
            </a:r>
            <a:endParaRPr lang="de-DE" altLang="de-DE" dirty="0">
              <a:latin typeface="+mn-lt"/>
            </a:endParaRPr>
          </a:p>
        </p:txBody>
      </p:sp>
      <p:pic>
        <p:nvPicPr>
          <p:cNvPr id="37892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74" y="1116000"/>
            <a:ext cx="14319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2"/>
          <p:cNvSpPr txBox="1">
            <a:spLocks noChangeArrowheads="1"/>
          </p:cNvSpPr>
          <p:nvPr/>
        </p:nvSpPr>
        <p:spPr bwMode="auto">
          <a:xfrm>
            <a:off x="5641274" y="2718666"/>
            <a:ext cx="152301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>
                <a:latin typeface="+mn-lt"/>
              </a:rPr>
              <a:t>Peter Lejeune </a:t>
            </a:r>
            <a:r>
              <a:rPr lang="de-DE" altLang="de-DE" sz="1400" dirty="0" err="1">
                <a:latin typeface="+mn-lt"/>
              </a:rPr>
              <a:t>Dirichlet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smtClean="0">
                <a:latin typeface="+mn-lt"/>
              </a:rPr>
              <a:t>  (</a:t>
            </a:r>
            <a:r>
              <a:rPr lang="de-DE" altLang="de-DE" sz="1400" dirty="0">
                <a:latin typeface="+mn-lt"/>
              </a:rPr>
              <a:t>1805 – 1859)</a:t>
            </a:r>
          </a:p>
        </p:txBody>
      </p:sp>
      <p:pic>
        <p:nvPicPr>
          <p:cNvPr id="37894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84" y="1116000"/>
            <a:ext cx="13033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54"/>
          <p:cNvSpPr txBox="1">
            <a:spLocks noChangeArrowheads="1"/>
          </p:cNvSpPr>
          <p:nvPr/>
        </p:nvSpPr>
        <p:spPr bwMode="auto">
          <a:xfrm>
            <a:off x="7174777" y="2718000"/>
            <a:ext cx="1855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>
                <a:latin typeface="+mn-lt"/>
              </a:rPr>
              <a:t>Carl Neumann (1832 – 1925)</a:t>
            </a:r>
          </a:p>
        </p:txBody>
      </p:sp>
      <p:pic>
        <p:nvPicPr>
          <p:cNvPr id="37896" name="Picture 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26" y="3382636"/>
            <a:ext cx="105092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 Box 56"/>
          <p:cNvSpPr txBox="1">
            <a:spLocks noChangeArrowheads="1"/>
          </p:cNvSpPr>
          <p:nvPr/>
        </p:nvSpPr>
        <p:spPr bwMode="auto">
          <a:xfrm>
            <a:off x="7297826" y="4974898"/>
            <a:ext cx="1728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>
                <a:latin typeface="+mn-lt"/>
              </a:rPr>
              <a:t>Augustin Cauchy (1789 – 1857)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8349" y="3744000"/>
            <a:ext cx="6731963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4445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445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445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 err="1" smtClean="0">
                <a:latin typeface="+mn-lt"/>
              </a:rPr>
              <a:t>Boundary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u="sng" dirty="0">
                <a:latin typeface="+mn-lt"/>
              </a:rPr>
              <a:t> of the </a:t>
            </a:r>
            <a:r>
              <a:rPr lang="de-DE" altLang="de-DE" u="sng" dirty="0" err="1">
                <a:latin typeface="+mn-lt"/>
              </a:rPr>
              <a:t>second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kind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>
                <a:latin typeface="+mn-lt"/>
              </a:rPr>
              <a:t>Neumann </a:t>
            </a:r>
            <a:r>
              <a:rPr lang="de-DE" altLang="de-DE" u="sng" dirty="0" err="1" smtClean="0">
                <a:latin typeface="+mn-lt"/>
              </a:rPr>
              <a:t>bounda-ry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:          </a:t>
            </a:r>
            <a:r>
              <a:rPr lang="de-DE" altLang="de-DE" dirty="0" smtClean="0">
                <a:latin typeface="+mn-lt"/>
              </a:rPr>
              <a:t>                                                                               The </a:t>
            </a:r>
            <a:r>
              <a:rPr lang="de-DE" altLang="de-DE" dirty="0" err="1">
                <a:latin typeface="+mn-lt"/>
              </a:rPr>
              <a:t>component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gradient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perpendicular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domain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given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 err="1">
                <a:latin typeface="+mn-lt"/>
              </a:rPr>
              <a:t>Boundary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u="sng" dirty="0">
                <a:latin typeface="+mn-lt"/>
              </a:rPr>
              <a:t> of the </a:t>
            </a:r>
            <a:r>
              <a:rPr lang="de-DE" altLang="de-DE" u="sng" dirty="0" err="1">
                <a:latin typeface="+mn-lt"/>
              </a:rPr>
              <a:t>third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kind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Cauchy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boundary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condition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>
                <a:latin typeface="+mn-lt"/>
              </a:rPr>
              <a:t>Robin </a:t>
            </a:r>
            <a:r>
              <a:rPr lang="de-DE" altLang="de-DE" u="sng" dirty="0" err="1">
                <a:latin typeface="+mn-lt"/>
              </a:rPr>
              <a:t>boundary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:          </a:t>
            </a:r>
            <a:r>
              <a:rPr lang="de-DE" altLang="de-DE" dirty="0" smtClean="0">
                <a:latin typeface="+mn-lt"/>
              </a:rPr>
              <a:t>                                 </a:t>
            </a:r>
            <a:r>
              <a:rPr lang="de-DE" altLang="de-DE" dirty="0">
                <a:latin typeface="+mn-lt"/>
              </a:rPr>
              <a:t>A </a:t>
            </a:r>
            <a:r>
              <a:rPr lang="de-DE" altLang="de-DE" dirty="0" err="1">
                <a:latin typeface="+mn-lt"/>
              </a:rPr>
              <a:t>relationship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component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gradient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perpendicular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given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30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8136904" cy="754063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Hydraulic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Interaction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Between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Groundwater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Surface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Water</a:t>
            </a:r>
            <a:endParaRPr lang="de-DE" altLang="de-DE" sz="2400" b="1" dirty="0" smtClean="0">
              <a:solidFill>
                <a:srgbClr val="0B2A51"/>
              </a:solidFill>
              <a:latin typeface="+mj-lt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48000" y="1476000"/>
            <a:ext cx="83164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In MODFLOW,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interaction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surface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treated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employing</a:t>
            </a:r>
            <a:r>
              <a:rPr lang="de-DE" altLang="de-DE" dirty="0">
                <a:latin typeface="+mn-lt"/>
              </a:rPr>
              <a:t> the “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“, 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represents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third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kind</a:t>
            </a:r>
            <a:r>
              <a:rPr lang="de-DE" altLang="de-DE" dirty="0">
                <a:latin typeface="+mn-lt"/>
              </a:rPr>
              <a:t> (= </a:t>
            </a:r>
            <a:r>
              <a:rPr lang="de-DE" altLang="de-DE" dirty="0" err="1">
                <a:latin typeface="+mn-lt"/>
              </a:rPr>
              <a:t>relationship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discharge</a:t>
            </a:r>
            <a:r>
              <a:rPr lang="de-DE" altLang="de-DE" dirty="0">
                <a:latin typeface="+mn-lt"/>
              </a:rPr>
              <a:t> at the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see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previous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page</a:t>
            </a:r>
            <a:r>
              <a:rPr lang="de-DE" altLang="de-DE" dirty="0">
                <a:latin typeface="+mn-lt"/>
              </a:rPr>
              <a:t>).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037948"/>
              </p:ext>
            </p:extLst>
          </p:nvPr>
        </p:nvGraphicFramePr>
        <p:xfrm>
          <a:off x="5202316" y="2647758"/>
          <a:ext cx="3671887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CorelDRAW" r:id="rId4" imgW="3314700" imgH="2952750" progId="CorelDRAW.Graphic.11">
                  <p:embed/>
                </p:oleObj>
              </mc:Choice>
              <mc:Fallback>
                <p:oleObj name="CorelDRAW" r:id="rId4" imgW="3314700" imgH="295275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316" y="2647758"/>
                        <a:ext cx="3671887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48000" y="2510634"/>
            <a:ext cx="454543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corresponding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relationship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needs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stage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bottom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ele-vation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streambed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conductance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explained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later</a:t>
            </a:r>
            <a:r>
              <a:rPr lang="de-DE" altLang="de-DE" dirty="0">
                <a:latin typeface="+mn-lt"/>
              </a:rPr>
              <a:t>).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From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this</a:t>
            </a:r>
            <a:r>
              <a:rPr lang="de-DE" altLang="de-DE" dirty="0">
                <a:latin typeface="+mn-lt"/>
              </a:rPr>
              <a:t>, the </a:t>
            </a:r>
            <a:r>
              <a:rPr lang="de-DE" altLang="de-DE" dirty="0" err="1">
                <a:latin typeface="+mn-lt"/>
              </a:rPr>
              <a:t>software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able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deter</a:t>
            </a:r>
            <a:r>
              <a:rPr lang="de-DE" altLang="de-DE" dirty="0" smtClean="0">
                <a:latin typeface="+mn-lt"/>
              </a:rPr>
              <a:t>-mine </a:t>
            </a: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specific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discharge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In a </a:t>
            </a:r>
            <a:r>
              <a:rPr lang="de-DE" altLang="de-DE" dirty="0" err="1">
                <a:latin typeface="+mn-lt"/>
              </a:rPr>
              <a:t>first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step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rivers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subdivided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into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segments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called</a:t>
            </a:r>
            <a:r>
              <a:rPr lang="de-DE" altLang="de-DE" dirty="0">
                <a:latin typeface="+mn-lt"/>
              </a:rPr>
              <a:t> “</a:t>
            </a:r>
            <a:r>
              <a:rPr lang="de-DE" altLang="de-DE" dirty="0" err="1">
                <a:latin typeface="+mn-lt"/>
              </a:rPr>
              <a:t>reaches</a:t>
            </a:r>
            <a:r>
              <a:rPr lang="de-DE" altLang="de-DE" dirty="0">
                <a:latin typeface="+mn-lt"/>
              </a:rPr>
              <a:t>“.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them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corresponds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Very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short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segments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neglected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see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figure</a:t>
            </a:r>
            <a:r>
              <a:rPr lang="de-DE" altLang="de-DE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03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814279" y="418976"/>
            <a:ext cx="3101975" cy="384175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Conceptual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Model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65058"/>
              </p:ext>
            </p:extLst>
          </p:nvPr>
        </p:nvGraphicFramePr>
        <p:xfrm>
          <a:off x="4867574" y="929562"/>
          <a:ext cx="4021137" cy="511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CorelDRAW" r:id="rId4" imgW="5267325" imgH="6705600" progId="CorelDRAW.Graphic.11">
                  <p:embed/>
                </p:oleObj>
              </mc:Choice>
              <mc:Fallback>
                <p:oleObj name="CorelDRAW" r:id="rId4" imgW="5267325" imgH="67056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574" y="929562"/>
                        <a:ext cx="4021137" cy="511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678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648000" y="2225712"/>
            <a:ext cx="421957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Sketches on the </a:t>
            </a:r>
            <a:r>
              <a:rPr lang="de-DE" altLang="de-DE" dirty="0" err="1">
                <a:latin typeface="+mn-lt"/>
              </a:rPr>
              <a:t>right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valid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connected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reach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now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assumed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that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unsaturated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zone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 smtClean="0">
                <a:latin typeface="+mn-lt"/>
              </a:rPr>
              <a:t>ri-ver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table</a:t>
            </a:r>
            <a:r>
              <a:rPr lang="de-DE" altLang="de-DE" dirty="0">
                <a:latin typeface="+mn-lt"/>
              </a:rPr>
              <a:t>, i.e. </a:t>
            </a:r>
            <a:r>
              <a:rPr lang="de-DE" altLang="de-DE" dirty="0" err="1">
                <a:latin typeface="+mn-lt"/>
              </a:rPr>
              <a:t>both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direct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hydraulic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contact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presence</a:t>
            </a:r>
            <a:r>
              <a:rPr lang="de-DE" altLang="de-DE" dirty="0">
                <a:latin typeface="+mn-lt"/>
              </a:rPr>
              <a:t> of an </a:t>
            </a:r>
            <a:r>
              <a:rPr lang="de-DE" altLang="de-DE" dirty="0" err="1">
                <a:latin typeface="+mn-lt"/>
              </a:rPr>
              <a:t>unsaturated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zone</a:t>
            </a:r>
            <a:r>
              <a:rPr lang="de-DE" altLang="de-DE" dirty="0">
                <a:latin typeface="+mn-lt"/>
              </a:rPr>
              <a:t> will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discussed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later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88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8208912" cy="384175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Relationship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Between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Discharge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Hydraulic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Head I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23649"/>
              </p:ext>
            </p:extLst>
          </p:nvPr>
        </p:nvGraphicFramePr>
        <p:xfrm>
          <a:off x="4017355" y="2022592"/>
          <a:ext cx="48768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CorelDRAW" r:id="rId4" imgW="4876800" imgH="3495675" progId="CorelDRAW.Graphic.11">
                  <p:embed/>
                </p:oleObj>
              </mc:Choice>
              <mc:Fallback>
                <p:oleObj name="CorelDRAW" r:id="rId4" imgW="4876800" imgH="3495675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355" y="2022592"/>
                        <a:ext cx="48768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648000" y="1116000"/>
            <a:ext cx="5849937" cy="1182687"/>
            <a:chOff x="556" y="1109"/>
            <a:chExt cx="3685" cy="745"/>
          </a:xfrm>
        </p:grpSpPr>
        <p:sp>
          <p:nvSpPr>
            <p:cNvPr id="44042" name="Text Box 3"/>
            <p:cNvSpPr txBox="1">
              <a:spLocks noChangeArrowheads="1"/>
            </p:cNvSpPr>
            <p:nvPr/>
          </p:nvSpPr>
          <p:spPr bwMode="auto">
            <a:xfrm>
              <a:off x="556" y="1109"/>
              <a:ext cx="36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de-DE" altLang="de-DE" dirty="0">
                  <a:latin typeface="+mn-lt"/>
                </a:rPr>
                <a:t>In the same </a:t>
              </a:r>
              <a:r>
                <a:rPr lang="de-DE" altLang="de-DE" dirty="0" err="1">
                  <a:latin typeface="+mn-lt"/>
                </a:rPr>
                <a:t>way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as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for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Darcy‘s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law</a:t>
              </a:r>
              <a:r>
                <a:rPr lang="de-DE" altLang="de-DE" dirty="0">
                  <a:latin typeface="+mn-lt"/>
                </a:rPr>
                <a:t>, </a:t>
              </a:r>
              <a:r>
                <a:rPr lang="de-DE" altLang="de-DE" dirty="0" err="1">
                  <a:latin typeface="+mn-lt"/>
                </a:rPr>
                <a:t>it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is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assumed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that</a:t>
              </a:r>
              <a:endParaRPr lang="de-DE" altLang="de-DE" dirty="0">
                <a:latin typeface="+mn-lt"/>
              </a:endParaRPr>
            </a:p>
          </p:txBody>
        </p:sp>
        <p:graphicFrame>
          <p:nvGraphicFramePr>
            <p:cNvPr id="44043" name="Object 6"/>
            <p:cNvGraphicFramePr>
              <a:graphicFrameLocks noChangeAspect="1"/>
            </p:cNvGraphicFramePr>
            <p:nvPr/>
          </p:nvGraphicFramePr>
          <p:xfrm>
            <a:off x="1517" y="1531"/>
            <a:ext cx="11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3" name="Formel" r:id="rId6" imgW="1396394" imgH="393529" progId="Equation.3">
                    <p:embed/>
                  </p:oleObj>
                </mc:Choice>
                <mc:Fallback>
                  <p:oleObj name="Formel" r:id="rId6" imgW="1396394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531"/>
                          <a:ext cx="11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48000" y="2628000"/>
            <a:ext cx="3327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 err="1">
                <a:latin typeface="+mn-lt"/>
              </a:rPr>
              <a:t>with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 err="1">
                <a:latin typeface="+mn-lt"/>
              </a:rPr>
              <a:t>Q</a:t>
            </a:r>
            <a:r>
              <a:rPr lang="de-DE" altLang="de-DE" i="1" baseline="-25000" dirty="0" err="1">
                <a:latin typeface="+mn-lt"/>
              </a:rPr>
              <a:t>Riv</a:t>
            </a:r>
            <a:r>
              <a:rPr lang="de-DE" altLang="de-DE" dirty="0">
                <a:latin typeface="+mn-lt"/>
              </a:rPr>
              <a:t> =	</a:t>
            </a:r>
            <a:r>
              <a:rPr lang="de-DE" altLang="de-DE" dirty="0" err="1">
                <a:latin typeface="+mn-lt"/>
              </a:rPr>
              <a:t>discharge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through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river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sediment</a:t>
            </a:r>
            <a:r>
              <a:rPr lang="de-DE" altLang="de-DE" dirty="0">
                <a:latin typeface="+mn-lt"/>
              </a:rPr>
              <a:t> [L³/T]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>
                <a:latin typeface="+mn-lt"/>
              </a:rPr>
              <a:t>h    </a:t>
            </a:r>
            <a:r>
              <a:rPr lang="de-DE" altLang="de-DE" dirty="0">
                <a:latin typeface="+mn-lt"/>
              </a:rPr>
              <a:t>=	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 smtClean="0">
                <a:latin typeface="+mn-lt"/>
              </a:rPr>
              <a:t>groundwater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 err="1">
                <a:latin typeface="+mn-lt"/>
              </a:rPr>
              <a:t>h</a:t>
            </a:r>
            <a:r>
              <a:rPr lang="de-DE" altLang="de-DE" i="1" baseline="-25000" dirty="0" err="1">
                <a:latin typeface="+mn-lt"/>
              </a:rPr>
              <a:t>Riv</a:t>
            </a:r>
            <a:r>
              <a:rPr lang="de-DE" altLang="de-DE" dirty="0">
                <a:latin typeface="+mn-lt"/>
              </a:rPr>
              <a:t> =	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stage</a:t>
            </a:r>
            <a:r>
              <a:rPr lang="de-DE" altLang="de-DE" dirty="0">
                <a:latin typeface="+mn-lt"/>
              </a:rPr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>
                <a:latin typeface="+mn-lt"/>
              </a:rPr>
              <a:t>W   </a:t>
            </a:r>
            <a:r>
              <a:rPr lang="de-DE" altLang="de-DE" dirty="0">
                <a:latin typeface="+mn-lt"/>
              </a:rPr>
              <a:t>=	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width</a:t>
            </a:r>
            <a:r>
              <a:rPr lang="de-DE" altLang="de-DE" dirty="0">
                <a:latin typeface="+mn-lt"/>
              </a:rPr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>
                <a:latin typeface="+mn-lt"/>
              </a:rPr>
              <a:t>L    </a:t>
            </a:r>
            <a:r>
              <a:rPr lang="de-DE" altLang="de-DE" dirty="0">
                <a:latin typeface="+mn-lt"/>
              </a:rPr>
              <a:t>=	</a:t>
            </a:r>
            <a:r>
              <a:rPr lang="de-DE" altLang="de-DE" dirty="0" err="1">
                <a:latin typeface="+mn-lt"/>
              </a:rPr>
              <a:t>length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reach</a:t>
            </a:r>
            <a:r>
              <a:rPr lang="de-DE" altLang="de-DE" dirty="0">
                <a:latin typeface="+mn-lt"/>
              </a:rPr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>
                <a:latin typeface="+mn-lt"/>
              </a:rPr>
              <a:t>M</a:t>
            </a:r>
            <a:r>
              <a:rPr lang="de-DE" altLang="de-DE" dirty="0">
                <a:latin typeface="+mn-lt"/>
              </a:rPr>
              <a:t>   =	</a:t>
            </a:r>
            <a:r>
              <a:rPr lang="de-DE" altLang="de-DE" dirty="0" err="1">
                <a:latin typeface="+mn-lt"/>
              </a:rPr>
              <a:t>thickness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sedi-ment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i="1" dirty="0">
                <a:latin typeface="+mn-lt"/>
              </a:rPr>
              <a:t>K   </a:t>
            </a:r>
            <a:r>
              <a:rPr lang="de-DE" altLang="de-DE" dirty="0">
                <a:latin typeface="+mn-lt"/>
              </a:rPr>
              <a:t> =	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conducitivity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sediment</a:t>
            </a:r>
            <a:r>
              <a:rPr lang="de-DE" altLang="de-DE" dirty="0">
                <a:latin typeface="+mn-lt"/>
              </a:rPr>
              <a:t> [L/T]</a:t>
            </a:r>
          </a:p>
        </p:txBody>
      </p:sp>
      <p:cxnSp>
        <p:nvCxnSpPr>
          <p:cNvPr id="12" name="Gerade Verbindung mit Pfeil 9"/>
          <p:cNvCxnSpPr>
            <a:cxnSpLocks noChangeShapeType="1"/>
          </p:cNvCxnSpPr>
          <p:nvPr/>
        </p:nvCxnSpPr>
        <p:spPr bwMode="auto">
          <a:xfrm rot="5400000">
            <a:off x="6666099" y="3461661"/>
            <a:ext cx="428625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371618" y="3294180"/>
            <a:ext cx="7143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  <a:r>
              <a:rPr lang="de-DE" altLang="de-DE" sz="1400" i="1" baseline="-25000">
                <a:solidFill>
                  <a:srgbClr val="FF0000"/>
                </a:solidFill>
                <a:latin typeface="+mn-lt"/>
              </a:rPr>
              <a:t>Riv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44041" name="Rechteck 1"/>
          <p:cNvSpPr>
            <a:spLocks noChangeArrowheads="1"/>
          </p:cNvSpPr>
          <p:nvPr/>
        </p:nvSpPr>
        <p:spPr bwMode="auto">
          <a:xfrm>
            <a:off x="5027005" y="5335705"/>
            <a:ext cx="223202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38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Today</a:t>
            </a:r>
            <a:r>
              <a:rPr lang="en-GB" altLang="de-DE" sz="2400" b="1" dirty="0" smtClean="0">
                <a:solidFill>
                  <a:srgbClr val="0B2A51"/>
                </a:solidFill>
              </a:rPr>
              <a:t>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III: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functioning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relevant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methods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overview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methods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tests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</a:t>
            </a:r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11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8"/>
          <p:cNvSpPr txBox="1">
            <a:spLocks noChangeArrowheads="1"/>
          </p:cNvSpPr>
          <p:nvPr/>
        </p:nvSpPr>
        <p:spPr bwMode="auto">
          <a:xfrm>
            <a:off x="648000" y="2016000"/>
            <a:ext cx="3887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grouped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parameter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KLW</a:t>
            </a:r>
            <a:r>
              <a:rPr lang="de-DE" altLang="de-DE" dirty="0">
                <a:latin typeface="+mn-lt"/>
              </a:rPr>
              <a:t>/</a:t>
            </a:r>
            <a:r>
              <a:rPr lang="de-DE" altLang="de-DE" i="1" dirty="0">
                <a:latin typeface="+mn-lt"/>
              </a:rPr>
              <a:t>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re-presents</a:t>
            </a:r>
            <a:r>
              <a:rPr lang="de-DE" altLang="de-DE" dirty="0">
                <a:latin typeface="+mn-lt"/>
              </a:rPr>
              <a:t> the “</a:t>
            </a:r>
            <a:r>
              <a:rPr lang="de-DE" altLang="de-DE" dirty="0" err="1">
                <a:latin typeface="+mn-lt"/>
              </a:rPr>
              <a:t>streambed</a:t>
            </a:r>
            <a:r>
              <a:rPr lang="de-DE" altLang="de-DE" dirty="0">
                <a:latin typeface="+mn-lt"/>
              </a:rPr>
              <a:t>  </a:t>
            </a:r>
            <a:r>
              <a:rPr lang="de-DE" altLang="de-DE" dirty="0" err="1">
                <a:latin typeface="+mn-lt"/>
              </a:rPr>
              <a:t>conduc-tance</a:t>
            </a:r>
            <a:r>
              <a:rPr lang="de-DE" altLang="de-DE" dirty="0">
                <a:latin typeface="+mn-lt"/>
              </a:rPr>
              <a:t>“ </a:t>
            </a:r>
            <a:r>
              <a:rPr lang="de-DE" altLang="de-DE" i="1" dirty="0" err="1">
                <a:latin typeface="+mn-lt"/>
              </a:rPr>
              <a:t>C</a:t>
            </a:r>
            <a:r>
              <a:rPr lang="de-DE" altLang="de-DE" i="1" baseline="-25000" dirty="0" err="1">
                <a:latin typeface="+mn-lt"/>
              </a:rPr>
              <a:t>Riv</a:t>
            </a:r>
            <a:r>
              <a:rPr lang="de-DE" altLang="de-DE" dirty="0">
                <a:latin typeface="+mn-lt"/>
              </a:rPr>
              <a:t>, i.e. </a:t>
            </a:r>
          </a:p>
        </p:txBody>
      </p:sp>
      <p:graphicFrame>
        <p:nvGraphicFramePr>
          <p:cNvPr id="460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43575"/>
              </p:ext>
            </p:extLst>
          </p:nvPr>
        </p:nvGraphicFramePr>
        <p:xfrm>
          <a:off x="2195736" y="2807655"/>
          <a:ext cx="16081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1" name="Formel" r:id="rId4" imgW="1256755" imgH="266584" progId="Equation.3">
                  <p:embed/>
                </p:oleObj>
              </mc:Choice>
              <mc:Fallback>
                <p:oleObj name="Formel" r:id="rId4" imgW="125675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07655"/>
                        <a:ext cx="16081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47999" y="3420000"/>
            <a:ext cx="3341687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smtClean="0">
                <a:latin typeface="+mn-lt"/>
              </a:rPr>
              <a:t>Properties </a:t>
            </a:r>
            <a:r>
              <a:rPr lang="de-DE" altLang="de-DE" dirty="0">
                <a:latin typeface="+mn-lt"/>
              </a:rPr>
              <a:t>of </a:t>
            </a:r>
            <a:r>
              <a:rPr lang="de-DE" altLang="de-DE" i="1" dirty="0" err="1">
                <a:latin typeface="+mn-lt"/>
              </a:rPr>
              <a:t>C</a:t>
            </a:r>
            <a:r>
              <a:rPr lang="de-DE" altLang="de-DE" i="1" baseline="-25000" dirty="0" err="1">
                <a:latin typeface="+mn-lt"/>
              </a:rPr>
              <a:t>Riv</a:t>
            </a:r>
            <a:r>
              <a:rPr lang="de-DE" altLang="de-DE" dirty="0">
                <a:latin typeface="+mn-lt"/>
              </a:rPr>
              <a:t>:</a:t>
            </a:r>
            <a:r>
              <a:rPr lang="de-DE" altLang="de-DE" i="1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input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parameter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ground-water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models</a:t>
            </a:r>
            <a:r>
              <a:rPr lang="de-DE" altLang="de-DE" dirty="0">
                <a:latin typeface="+mn-lt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de-DE" altLang="de-DE" dirty="0" err="1">
                <a:latin typeface="+mn-lt"/>
              </a:rPr>
              <a:t>dimension</a:t>
            </a:r>
            <a:r>
              <a:rPr lang="de-DE" altLang="de-DE" dirty="0">
                <a:latin typeface="+mn-lt"/>
              </a:rPr>
              <a:t> L²/T,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DE" altLang="de-DE" dirty="0" err="1">
                <a:latin typeface="+mn-lt"/>
              </a:rPr>
              <a:t>frequently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determined</a:t>
            </a:r>
            <a:r>
              <a:rPr lang="de-DE" altLang="de-DE" dirty="0">
                <a:latin typeface="+mn-lt"/>
              </a:rPr>
              <a:t> via </a:t>
            </a:r>
            <a:r>
              <a:rPr lang="de-DE" altLang="de-DE" dirty="0" err="1" smtClean="0">
                <a:latin typeface="+mn-lt"/>
              </a:rPr>
              <a:t>model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calibration</a:t>
            </a:r>
            <a:r>
              <a:rPr lang="de-DE" altLang="de-DE" dirty="0">
                <a:latin typeface="+mn-lt"/>
              </a:rPr>
              <a:t> (= </a:t>
            </a:r>
            <a:r>
              <a:rPr lang="de-DE" altLang="de-DE" dirty="0" err="1">
                <a:latin typeface="+mn-lt"/>
              </a:rPr>
              <a:t>fitting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results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measured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usually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levels</a:t>
            </a:r>
            <a:r>
              <a:rPr lang="de-DE" altLang="de-DE" dirty="0">
                <a:latin typeface="+mn-lt"/>
              </a:rPr>
              <a:t>).</a:t>
            </a:r>
          </a:p>
        </p:txBody>
      </p:sp>
      <p:grpSp>
        <p:nvGrpSpPr>
          <p:cNvPr id="46088" name="Group 9"/>
          <p:cNvGrpSpPr>
            <a:grpSpLocks/>
          </p:cNvGrpSpPr>
          <p:nvPr/>
        </p:nvGrpSpPr>
        <p:grpSpPr bwMode="auto">
          <a:xfrm>
            <a:off x="648000" y="1116000"/>
            <a:ext cx="3671887" cy="823912"/>
            <a:chOff x="556" y="1109"/>
            <a:chExt cx="2313" cy="519"/>
          </a:xfrm>
        </p:grpSpPr>
        <p:sp>
          <p:nvSpPr>
            <p:cNvPr id="46090" name="Text Box 3"/>
            <p:cNvSpPr txBox="1">
              <a:spLocks noChangeArrowheads="1"/>
            </p:cNvSpPr>
            <p:nvPr/>
          </p:nvSpPr>
          <p:spPr bwMode="auto">
            <a:xfrm>
              <a:off x="556" y="1109"/>
              <a:ext cx="2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de-DE" altLang="de-DE" dirty="0">
                  <a:latin typeface="+mn-lt"/>
                </a:rPr>
                <a:t>In the </a:t>
              </a:r>
              <a:r>
                <a:rPr lang="de-DE" altLang="de-DE" dirty="0" err="1">
                  <a:latin typeface="+mn-lt"/>
                </a:rPr>
                <a:t>equation</a:t>
              </a:r>
              <a:endParaRPr lang="de-DE" altLang="de-DE" dirty="0">
                <a:latin typeface="+mn-lt"/>
              </a:endParaRPr>
            </a:p>
          </p:txBody>
        </p:sp>
        <p:graphicFrame>
          <p:nvGraphicFramePr>
            <p:cNvPr id="46091" name="Object 6"/>
            <p:cNvGraphicFramePr>
              <a:graphicFrameLocks noChangeAspect="1"/>
            </p:cNvGraphicFramePr>
            <p:nvPr/>
          </p:nvGraphicFramePr>
          <p:xfrm>
            <a:off x="1519" y="1305"/>
            <a:ext cx="11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2" name="Formel" r:id="rId6" imgW="1396394" imgH="393529" progId="Equation.3">
                    <p:embed/>
                  </p:oleObj>
                </mc:Choice>
                <mc:Fallback>
                  <p:oleObj name="Formel" r:id="rId6" imgW="1396394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305"/>
                          <a:ext cx="11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04501"/>
              </p:ext>
            </p:extLst>
          </p:nvPr>
        </p:nvGraphicFramePr>
        <p:xfrm>
          <a:off x="4017355" y="2022592"/>
          <a:ext cx="48768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3" name="CorelDRAW" r:id="rId8" imgW="4876800" imgH="3495675" progId="CorelDRAW.Graphic.11">
                  <p:embed/>
                </p:oleObj>
              </mc:Choice>
              <mc:Fallback>
                <p:oleObj name="CorelDRAW" r:id="rId8" imgW="4876800" imgH="3495675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355" y="2022592"/>
                        <a:ext cx="48768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mit Pfeil 9"/>
          <p:cNvCxnSpPr>
            <a:cxnSpLocks noChangeShapeType="1"/>
          </p:cNvCxnSpPr>
          <p:nvPr/>
        </p:nvCxnSpPr>
        <p:spPr bwMode="auto">
          <a:xfrm rot="5400000">
            <a:off x="6666099" y="3461661"/>
            <a:ext cx="428625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371618" y="3294180"/>
            <a:ext cx="7143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  <a:r>
              <a:rPr lang="de-DE" altLang="de-DE" sz="1400" i="1" baseline="-25000">
                <a:solidFill>
                  <a:srgbClr val="FF0000"/>
                </a:solidFill>
                <a:latin typeface="+mn-lt"/>
              </a:rPr>
              <a:t>Riv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7" name="Rechteck 1"/>
          <p:cNvSpPr>
            <a:spLocks noChangeArrowheads="1"/>
          </p:cNvSpPr>
          <p:nvPr/>
        </p:nvSpPr>
        <p:spPr bwMode="auto">
          <a:xfrm>
            <a:off x="5027005" y="5335705"/>
            <a:ext cx="223202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8316488" cy="384175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Relationship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Between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Discharge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Hydraulic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Head II</a:t>
            </a:r>
          </a:p>
        </p:txBody>
      </p:sp>
    </p:spTree>
    <p:extLst>
      <p:ext uri="{BB962C8B-B14F-4D97-AF65-F5344CB8AC3E}">
        <p14:creationId xmlns:p14="http://schemas.microsoft.com/office/powerpoint/2010/main" val="270321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3563960" cy="728760"/>
          </a:xfrm>
        </p:spPr>
        <p:txBody>
          <a:bodyPr/>
          <a:lstStyle/>
          <a:p>
            <a:pPr marL="0" indent="0" eaLnBrk="1" hangingPunct="1"/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Considering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the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Unsaturated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Zone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1109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46282"/>
              </p:ext>
            </p:extLst>
          </p:nvPr>
        </p:nvGraphicFramePr>
        <p:xfrm>
          <a:off x="4130090" y="928385"/>
          <a:ext cx="4762500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5" name="CorelDRAW" r:id="rId4" imgW="4295775" imgH="4638675" progId="CorelDRAW.Graphic.11">
                  <p:embed/>
                </p:oleObj>
              </mc:Choice>
              <mc:Fallback>
                <p:oleObj name="CorelDRAW" r:id="rId4" imgW="4295775" imgH="4638675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90" y="928385"/>
                        <a:ext cx="4762500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574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48000" y="4217059"/>
            <a:ext cx="2592388" cy="1449387"/>
            <a:chOff x="612" y="2813"/>
            <a:chExt cx="1633" cy="913"/>
          </a:xfrm>
        </p:grpSpPr>
        <p:graphicFrame>
          <p:nvGraphicFramePr>
            <p:cNvPr id="48137" name="Object 7"/>
            <p:cNvGraphicFramePr>
              <a:graphicFrameLocks noChangeAspect="1"/>
            </p:cNvGraphicFramePr>
            <p:nvPr/>
          </p:nvGraphicFramePr>
          <p:xfrm>
            <a:off x="874" y="2813"/>
            <a:ext cx="1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36" name="Formel" r:id="rId6" imgW="1295400" imgH="228600" progId="Equation.3">
                    <p:embed/>
                  </p:oleObj>
                </mc:Choice>
                <mc:Fallback>
                  <p:oleObj name="Formel" r:id="rId6" imgW="1295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813"/>
                          <a:ext cx="1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612" y="3203"/>
              <a:ext cx="16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de-DE" altLang="de-DE" dirty="0" err="1" smtClean="0">
                  <a:latin typeface="+mn-lt"/>
                </a:rPr>
                <a:t>with</a:t>
              </a:r>
              <a:endParaRPr lang="de-DE" altLang="de-DE" dirty="0" smtClean="0">
                <a:latin typeface="+mn-lt"/>
              </a:endParaRPr>
            </a:p>
            <a:p>
              <a:pPr marL="630238" indent="-630238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de-DE" altLang="de-DE" i="1" dirty="0" err="1" smtClean="0">
                  <a:latin typeface="+mn-lt"/>
                </a:rPr>
                <a:t>r</a:t>
              </a:r>
              <a:r>
                <a:rPr lang="de-DE" altLang="de-DE" i="1" baseline="-25000" dirty="0" err="1" smtClean="0">
                  <a:latin typeface="+mn-lt"/>
                </a:rPr>
                <a:t>bot</a:t>
              </a:r>
              <a:r>
                <a:rPr lang="de-DE" altLang="de-DE" dirty="0" smtClean="0">
                  <a:latin typeface="+mn-lt"/>
                </a:rPr>
                <a:t> =	</a:t>
              </a:r>
              <a:r>
                <a:rPr lang="de-DE" altLang="de-DE" dirty="0" err="1" smtClean="0">
                  <a:latin typeface="+mn-lt"/>
                </a:rPr>
                <a:t>river</a:t>
              </a:r>
              <a:r>
                <a:rPr lang="de-DE" altLang="de-DE" dirty="0" smtClean="0">
                  <a:latin typeface="+mn-lt"/>
                </a:rPr>
                <a:t> </a:t>
              </a:r>
              <a:r>
                <a:rPr lang="de-DE" altLang="de-DE" dirty="0" err="1" smtClean="0">
                  <a:latin typeface="+mn-lt"/>
                </a:rPr>
                <a:t>bottom</a:t>
              </a:r>
              <a:r>
                <a:rPr lang="de-DE" altLang="de-DE" dirty="0" smtClean="0">
                  <a:latin typeface="+mn-lt"/>
                </a:rPr>
                <a:t> </a:t>
              </a:r>
              <a:r>
                <a:rPr lang="de-DE" altLang="de-DE" dirty="0" err="1" smtClean="0">
                  <a:latin typeface="+mn-lt"/>
                </a:rPr>
                <a:t>elevation</a:t>
              </a:r>
              <a:r>
                <a:rPr lang="de-DE" altLang="de-DE" dirty="0" smtClean="0">
                  <a:latin typeface="+mn-lt"/>
                </a:rPr>
                <a:t> [L]</a:t>
              </a:r>
            </a:p>
          </p:txBody>
        </p:sp>
      </p:grpSp>
      <p:graphicFrame>
        <p:nvGraphicFramePr>
          <p:cNvPr id="481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07583"/>
              </p:ext>
            </p:extLst>
          </p:nvPr>
        </p:nvGraphicFramePr>
        <p:xfrm>
          <a:off x="1079282" y="1792316"/>
          <a:ext cx="17637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7" name="Formel" r:id="rId8" imgW="1256755" imgH="266584" progId="Equation.3">
                  <p:embed/>
                </p:oleObj>
              </mc:Choice>
              <mc:Fallback>
                <p:oleObj name="Formel" r:id="rId8" imgW="125675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282" y="1792316"/>
                        <a:ext cx="17637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972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8000" y="540000"/>
            <a:ext cx="7920880" cy="3603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Graph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Illustrating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the River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Boundary</a:t>
            </a:r>
            <a:r>
              <a:rPr lang="de-DE" altLang="de-DE" sz="2400" b="1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b="1" dirty="0" err="1" smtClean="0">
                <a:solidFill>
                  <a:srgbClr val="0B2A51"/>
                </a:solidFill>
                <a:latin typeface="+mj-lt"/>
              </a:rPr>
              <a:t>Condition</a:t>
            </a:r>
            <a:endParaRPr lang="de-DE" altLang="de-DE" sz="2400" b="1" dirty="0" smtClean="0">
              <a:solidFill>
                <a:srgbClr val="0B2A51"/>
              </a:solidFill>
              <a:latin typeface="+mj-lt"/>
            </a:endParaRP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13974"/>
              </p:ext>
            </p:extLst>
          </p:nvPr>
        </p:nvGraphicFramePr>
        <p:xfrm>
          <a:off x="648000" y="1116000"/>
          <a:ext cx="4926013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9" name="CorelDRAW" r:id="rId4" imgW="4133850" imgH="3829050" progId="CorelDRAW.Graphic.11">
                  <p:embed/>
                </p:oleObj>
              </mc:Choice>
              <mc:Fallback>
                <p:oleObj name="CorelDRAW" r:id="rId4" imgW="4133850" imgH="382905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00" y="1116000"/>
                        <a:ext cx="4926013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0" name="Group 22"/>
          <p:cNvGrpSpPr>
            <a:grpSpLocks/>
          </p:cNvGrpSpPr>
          <p:nvPr/>
        </p:nvGrpSpPr>
        <p:grpSpPr bwMode="auto">
          <a:xfrm>
            <a:off x="2334965" y="1182893"/>
            <a:ext cx="2244725" cy="868363"/>
            <a:chOff x="2835" y="1114"/>
            <a:chExt cx="1414" cy="547"/>
          </a:xfrm>
        </p:grpSpPr>
        <p:graphicFrame>
          <p:nvGraphicFramePr>
            <p:cNvPr id="50186" name="Object 9"/>
            <p:cNvGraphicFramePr>
              <a:graphicFrameLocks noChangeAspect="1"/>
            </p:cNvGraphicFramePr>
            <p:nvPr/>
          </p:nvGraphicFramePr>
          <p:xfrm>
            <a:off x="3061" y="1117"/>
            <a:ext cx="118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60" name="Formel" r:id="rId6" imgW="1371600" imgH="266700" progId="Equation.3">
                    <p:embed/>
                  </p:oleObj>
                </mc:Choice>
                <mc:Fallback>
                  <p:oleObj name="Formel" r:id="rId6" imgW="13716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17"/>
                          <a:ext cx="118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Rectangle 20"/>
            <p:cNvSpPr>
              <a:spLocks noChangeArrowheads="1"/>
            </p:cNvSpPr>
            <p:nvPr/>
          </p:nvSpPr>
          <p:spPr bwMode="auto">
            <a:xfrm>
              <a:off x="3024" y="1114"/>
              <a:ext cx="1225" cy="2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50188" name="Line 21"/>
            <p:cNvSpPr>
              <a:spLocks noChangeShapeType="1"/>
            </p:cNvSpPr>
            <p:nvPr/>
          </p:nvSpPr>
          <p:spPr bwMode="auto">
            <a:xfrm flipH="1">
              <a:off x="2835" y="1389"/>
              <a:ext cx="181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0181" name="Group 25"/>
          <p:cNvGrpSpPr>
            <a:grpSpLocks/>
          </p:cNvGrpSpPr>
          <p:nvPr/>
        </p:nvGrpSpPr>
        <p:grpSpPr bwMode="auto">
          <a:xfrm>
            <a:off x="3414465" y="2051256"/>
            <a:ext cx="2087563" cy="720725"/>
            <a:chOff x="3515" y="1661"/>
            <a:chExt cx="1315" cy="454"/>
          </a:xfrm>
        </p:grpSpPr>
        <p:graphicFrame>
          <p:nvGraphicFramePr>
            <p:cNvPr id="50183" name="Object 17"/>
            <p:cNvGraphicFramePr>
              <a:graphicFrameLocks noChangeAspect="1"/>
            </p:cNvGraphicFramePr>
            <p:nvPr/>
          </p:nvGraphicFramePr>
          <p:xfrm>
            <a:off x="3742" y="1661"/>
            <a:ext cx="10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61" name="Formel" r:id="rId8" imgW="1256755" imgH="266584" progId="Equation.3">
                    <p:embed/>
                  </p:oleObj>
                </mc:Choice>
                <mc:Fallback>
                  <p:oleObj name="Formel" r:id="rId8" imgW="1256755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661"/>
                          <a:ext cx="10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Rectangle 23"/>
            <p:cNvSpPr>
              <a:spLocks noChangeArrowheads="1"/>
            </p:cNvSpPr>
            <p:nvPr/>
          </p:nvSpPr>
          <p:spPr bwMode="auto">
            <a:xfrm>
              <a:off x="3742" y="1661"/>
              <a:ext cx="1088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50185" name="Line 24"/>
            <p:cNvSpPr>
              <a:spLocks noChangeShapeType="1"/>
            </p:cNvSpPr>
            <p:nvPr/>
          </p:nvSpPr>
          <p:spPr bwMode="auto">
            <a:xfrm flipH="1">
              <a:off x="3515" y="1888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804390" y="2160000"/>
            <a:ext cx="32044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ground-water-surface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water</a:t>
            </a:r>
            <a:r>
              <a:rPr lang="de-DE" altLang="de-DE" dirty="0" smtClean="0">
                <a:latin typeface="+mn-lt"/>
              </a:rPr>
              <a:t> inter-action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numerical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model-</a:t>
            </a:r>
            <a:r>
              <a:rPr lang="de-DE" altLang="de-DE" dirty="0" err="1" smtClean="0">
                <a:latin typeface="+mn-lt"/>
              </a:rPr>
              <a:t>ling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tools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determine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point</a:t>
            </a:r>
            <a:r>
              <a:rPr lang="de-DE" altLang="de-DE" dirty="0">
                <a:latin typeface="+mn-lt"/>
              </a:rPr>
              <a:t> on the </a:t>
            </a:r>
            <a:r>
              <a:rPr lang="de-DE" altLang="de-DE" dirty="0" err="1">
                <a:latin typeface="+mn-lt"/>
              </a:rPr>
              <a:t>graph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 smtClean="0">
                <a:latin typeface="+mn-lt"/>
              </a:rPr>
              <a:t>snap-ped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line</a:t>
            </a:r>
            <a:r>
              <a:rPr lang="de-DE" altLang="de-DE" dirty="0">
                <a:latin typeface="+mn-lt"/>
              </a:rPr>
              <a:t>).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Vertical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projections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this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point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onto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 smtClean="0">
                <a:latin typeface="+mn-lt"/>
              </a:rPr>
              <a:t>coordinate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axes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yield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hydraulic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rate </a:t>
            </a:r>
            <a:r>
              <a:rPr lang="de-DE" altLang="de-DE" i="1" dirty="0" err="1">
                <a:latin typeface="+mn-lt"/>
              </a:rPr>
              <a:t>Q</a:t>
            </a:r>
            <a:r>
              <a:rPr lang="de-DE" altLang="de-DE" i="1" baseline="-25000" dirty="0" err="1">
                <a:latin typeface="+mn-lt"/>
              </a:rPr>
              <a:t>Riv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9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Functioning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Relevant Components of Iterative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Methods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0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Motivation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(e.g. finite-</a:t>
            </a:r>
            <a:r>
              <a:rPr lang="de-DE" altLang="de-DE" dirty="0" err="1">
                <a:latin typeface="+mn-lt"/>
              </a:rPr>
              <a:t>difference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has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solved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simulate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computer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models</a:t>
            </a:r>
            <a:r>
              <a:rPr lang="de-DE" altLang="de-DE" dirty="0">
                <a:latin typeface="+mn-lt"/>
              </a:rPr>
              <a:t>. The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consists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based</a:t>
            </a:r>
            <a:r>
              <a:rPr lang="de-DE" altLang="de-DE" dirty="0">
                <a:latin typeface="+mn-lt"/>
              </a:rPr>
              <a:t> on the </a:t>
            </a:r>
            <a:r>
              <a:rPr lang="de-DE" altLang="de-DE" dirty="0" err="1">
                <a:latin typeface="+mn-lt"/>
              </a:rPr>
              <a:t>conservation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volume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Darcy‘s</a:t>
            </a:r>
            <a:r>
              <a:rPr lang="de-DE" altLang="de-DE" dirty="0">
                <a:latin typeface="+mn-lt"/>
              </a:rPr>
              <a:t> Law (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adjacent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cells</a:t>
            </a:r>
            <a:r>
              <a:rPr lang="de-DE" altLang="de-DE" dirty="0">
                <a:latin typeface="+mn-lt"/>
              </a:rPr>
              <a:t>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Gauß </a:t>
            </a:r>
            <a:r>
              <a:rPr lang="de-DE" altLang="de-DE" dirty="0" err="1">
                <a:latin typeface="+mn-lt"/>
              </a:rPr>
              <a:t>elimination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not </a:t>
            </a:r>
            <a:r>
              <a:rPr lang="de-DE" altLang="de-DE" dirty="0" err="1">
                <a:latin typeface="+mn-lt"/>
              </a:rPr>
              <a:t>appropriate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most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cases</a:t>
            </a:r>
            <a:r>
              <a:rPr lang="de-DE" altLang="de-DE" dirty="0">
                <a:latin typeface="+mn-lt"/>
              </a:rPr>
              <a:t> due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the large </a:t>
            </a:r>
            <a:r>
              <a:rPr lang="de-DE" altLang="de-DE" dirty="0" err="1">
                <a:latin typeface="+mn-lt"/>
              </a:rPr>
              <a:t>number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associated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huge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amount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required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computer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memory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Therefore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methods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employed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These </a:t>
            </a:r>
            <a:r>
              <a:rPr lang="de-DE" altLang="de-DE" dirty="0" err="1">
                <a:latin typeface="+mn-lt"/>
              </a:rPr>
              <a:t>methods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require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special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input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parameters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control</a:t>
            </a:r>
            <a:r>
              <a:rPr lang="de-DE" altLang="de-DE" dirty="0">
                <a:latin typeface="+mn-lt"/>
              </a:rPr>
              <a:t> the iterative </a:t>
            </a:r>
            <a:r>
              <a:rPr lang="de-DE" altLang="de-DE" dirty="0" err="1">
                <a:latin typeface="+mn-lt"/>
              </a:rPr>
              <a:t>procedure</a:t>
            </a:r>
            <a:r>
              <a:rPr lang="de-DE" altLang="de-DE" dirty="0">
                <a:latin typeface="+mn-lt"/>
              </a:rPr>
              <a:t>. “Optimal“ </a:t>
            </a:r>
            <a:r>
              <a:rPr lang="de-DE" altLang="de-DE" dirty="0" err="1">
                <a:latin typeface="+mn-lt"/>
              </a:rPr>
              <a:t>parameter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selection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would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acceptable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approximate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within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few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. </a:t>
            </a:r>
            <a:r>
              <a:rPr lang="de-DE" altLang="de-DE" dirty="0" err="1">
                <a:latin typeface="+mn-lt"/>
              </a:rPr>
              <a:t>However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there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warranty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achieve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goal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any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case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42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Schematic Representation of an Iterative Method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849957" y="2276451"/>
            <a:ext cx="6056313" cy="1997075"/>
            <a:chOff x="-354" y="1797"/>
            <a:chExt cx="3815" cy="1258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" y="1797"/>
              <a:ext cx="381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3198" y="2095"/>
              <a:ext cx="263" cy="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2867" y="2160"/>
              <a:ext cx="3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latin typeface="+mn-lt"/>
                </a:rPr>
                <a:t>time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40000" y="1116000"/>
            <a:ext cx="3908478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 of FD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not </a:t>
            </a:r>
            <a:r>
              <a:rPr lang="de-DE" altLang="de-DE" dirty="0" err="1">
                <a:latin typeface="+mn-lt"/>
              </a:rPr>
              <a:t>solved</a:t>
            </a:r>
            <a:r>
              <a:rPr lang="de-DE" altLang="de-DE" dirty="0">
                <a:latin typeface="+mn-lt"/>
              </a:rPr>
              <a:t> in a </a:t>
            </a:r>
            <a:r>
              <a:rPr lang="de-DE" altLang="de-DE" dirty="0" err="1">
                <a:latin typeface="+mn-lt"/>
              </a:rPr>
              <a:t>single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step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Gauß </a:t>
            </a:r>
            <a:r>
              <a:rPr lang="de-DE" altLang="de-DE" dirty="0" err="1">
                <a:latin typeface="+mn-lt"/>
              </a:rPr>
              <a:t>elimination</a:t>
            </a:r>
            <a:r>
              <a:rPr lang="de-DE" altLang="de-DE" dirty="0">
                <a:latin typeface="+mn-lt"/>
              </a:rPr>
              <a:t>) but </a:t>
            </a:r>
            <a:r>
              <a:rPr lang="de-DE" altLang="de-DE" dirty="0" err="1">
                <a:latin typeface="+mn-lt"/>
              </a:rPr>
              <a:t>as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result</a:t>
            </a:r>
            <a:r>
              <a:rPr lang="de-DE" altLang="de-DE" dirty="0">
                <a:latin typeface="+mn-lt"/>
              </a:rPr>
              <a:t> of a </a:t>
            </a:r>
            <a:r>
              <a:rPr lang="de-DE" altLang="de-DE" dirty="0" err="1">
                <a:latin typeface="+mn-lt"/>
              </a:rPr>
              <a:t>sequence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similar</a:t>
            </a:r>
            <a:r>
              <a:rPr lang="de-DE" altLang="de-DE" dirty="0">
                <a:latin typeface="+mn-lt"/>
              </a:rPr>
              <a:t> (iterative)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Within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step</a:t>
            </a:r>
            <a:r>
              <a:rPr lang="de-DE" altLang="de-DE" dirty="0">
                <a:latin typeface="+mn-lt"/>
              </a:rPr>
              <a:t> the approximative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present</a:t>
            </a:r>
            <a:r>
              <a:rPr lang="de-DE" altLang="de-DE" dirty="0">
                <a:latin typeface="+mn-lt"/>
              </a:rPr>
              <a:t> time </a:t>
            </a:r>
            <a:r>
              <a:rPr lang="de-DE" altLang="de-DE" dirty="0" err="1">
                <a:latin typeface="+mn-lt"/>
              </a:rPr>
              <a:t>level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assumed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improved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This “update“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based</a:t>
            </a:r>
            <a:r>
              <a:rPr lang="de-DE" altLang="de-DE" dirty="0">
                <a:latin typeface="+mn-lt"/>
              </a:rPr>
              <a:t> on the intermediate </a:t>
            </a:r>
            <a:r>
              <a:rPr lang="de-DE" altLang="de-DE" dirty="0" err="1">
                <a:latin typeface="+mn-lt"/>
              </a:rPr>
              <a:t>result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pre-vious</a:t>
            </a:r>
            <a:r>
              <a:rPr lang="de-DE" altLang="de-DE" dirty="0">
                <a:latin typeface="+mn-lt"/>
              </a:rPr>
              <a:t> iterative </a:t>
            </a:r>
            <a:r>
              <a:rPr lang="de-DE" altLang="de-DE" dirty="0" err="1">
                <a:latin typeface="+mn-lt"/>
              </a:rPr>
              <a:t>step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sake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bookkeeping</a:t>
            </a:r>
            <a:r>
              <a:rPr lang="de-DE" altLang="de-DE" dirty="0">
                <a:latin typeface="+mn-lt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>
                <a:latin typeface="+mn-lt"/>
              </a:rPr>
              <a:t>	–	</a:t>
            </a:r>
            <a:r>
              <a:rPr lang="de-DE" altLang="de-DE" dirty="0" err="1">
                <a:latin typeface="+mn-lt"/>
              </a:rPr>
              <a:t>fourth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index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counting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iterati</a:t>
            </a:r>
            <a:r>
              <a:rPr lang="de-DE" altLang="de-DE" dirty="0" smtClean="0">
                <a:latin typeface="+mn-lt"/>
              </a:rPr>
              <a:t>-	</a:t>
            </a:r>
            <a:r>
              <a:rPr lang="de-DE" altLang="de-DE" dirty="0" err="1" smtClean="0">
                <a:latin typeface="+mn-lt"/>
              </a:rPr>
              <a:t>ve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latin typeface="+mn-lt"/>
              </a:rPr>
              <a:t>	–	</a:t>
            </a:r>
            <a:r>
              <a:rPr lang="de-DE" altLang="de-DE" dirty="0" err="1">
                <a:latin typeface="+mn-lt"/>
              </a:rPr>
              <a:t>usually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written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superscript</a:t>
            </a:r>
            <a:r>
              <a:rPr lang="de-DE" altLang="de-DE" dirty="0" smtClean="0">
                <a:latin typeface="+mn-lt"/>
              </a:rPr>
              <a:t> 	in 	</a:t>
            </a:r>
            <a:r>
              <a:rPr lang="de-DE" altLang="de-DE" dirty="0" err="1" smtClean="0">
                <a:latin typeface="+mn-lt"/>
              </a:rPr>
              <a:t>parentheses</a:t>
            </a:r>
            <a:endParaRPr lang="el-GR" altLang="de-DE" dirty="0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0418" y="3357538"/>
            <a:ext cx="576263" cy="57467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817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Ingredients of an Iterative Method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000" y="3636000"/>
            <a:ext cx="79216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starting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algorithm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update the </a:t>
            </a:r>
            <a:r>
              <a:rPr lang="de-DE" altLang="de-DE" dirty="0" err="1">
                <a:latin typeface="+mn-lt"/>
              </a:rPr>
              <a:t>approximate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 (</a:t>
            </a:r>
            <a:r>
              <a:rPr lang="de-DE" altLang="de-DE" dirty="0" err="1">
                <a:latin typeface="+mn-lt"/>
              </a:rPr>
              <a:t>transition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dirty="0">
                <a:latin typeface="+mn-lt"/>
              </a:rPr>
              <a:t> – 1 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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criterion</a:t>
            </a:r>
            <a:endParaRPr lang="el-GR" altLang="de-DE" dirty="0">
              <a:latin typeface="+mn-lt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971600" y="1116000"/>
            <a:ext cx="6056313" cy="1997075"/>
            <a:chOff x="-354" y="1797"/>
            <a:chExt cx="3815" cy="125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" y="1797"/>
              <a:ext cx="381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198" y="2095"/>
              <a:ext cx="263" cy="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867" y="2160"/>
              <a:ext cx="3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latin typeface="+mn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808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-849957" y="2276451"/>
            <a:ext cx="6056313" cy="1997075"/>
            <a:chOff x="-354" y="1797"/>
            <a:chExt cx="3815" cy="1258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" y="1797"/>
              <a:ext cx="381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198" y="2095"/>
              <a:ext cx="263" cy="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867" y="2160"/>
              <a:ext cx="3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latin typeface="+mn-lt"/>
                </a:rPr>
                <a:t>time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588318" y="5715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Starting Values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40000" y="1116000"/>
            <a:ext cx="392448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iteration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count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dirty="0">
                <a:latin typeface="+mn-lt"/>
              </a:rPr>
              <a:t> = 0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transient </a:t>
            </a:r>
            <a:r>
              <a:rPr lang="de-DE" altLang="de-DE" dirty="0" err="1">
                <a:latin typeface="+mn-lt"/>
              </a:rPr>
              <a:t>problems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starting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values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usually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identical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results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previous</a:t>
            </a:r>
            <a:r>
              <a:rPr lang="de-DE" altLang="de-DE" dirty="0">
                <a:latin typeface="+mn-lt"/>
              </a:rPr>
              <a:t> time </a:t>
            </a:r>
            <a:r>
              <a:rPr lang="de-DE" altLang="de-DE" dirty="0" err="1" smtClean="0">
                <a:latin typeface="+mn-lt"/>
              </a:rPr>
              <a:t>level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(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initial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).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40000" y="2446536"/>
            <a:ext cx="3924488" cy="33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exception</a:t>
            </a:r>
            <a:r>
              <a:rPr lang="de-DE" altLang="de-DE" dirty="0">
                <a:latin typeface="+mn-lt"/>
              </a:rPr>
              <a:t>: </a:t>
            </a:r>
            <a:r>
              <a:rPr lang="de-DE" altLang="de-DE" dirty="0" err="1">
                <a:latin typeface="+mn-lt"/>
              </a:rPr>
              <a:t>cells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fixed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condition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heads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known</a:t>
            </a:r>
            <a:r>
              <a:rPr lang="de-DE" altLang="de-DE" dirty="0">
                <a:latin typeface="+mn-lt"/>
              </a:rPr>
              <a:t> at time </a:t>
            </a:r>
            <a:r>
              <a:rPr lang="de-DE" altLang="de-DE" dirty="0" err="1">
                <a:latin typeface="+mn-lt"/>
              </a:rPr>
              <a:t>level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k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no</a:t>
            </a:r>
            <a:r>
              <a:rPr lang="de-DE" altLang="de-DE" dirty="0">
                <a:latin typeface="+mn-lt"/>
              </a:rPr>
              <a:t> “</a:t>
            </a:r>
            <a:r>
              <a:rPr lang="de-DE" altLang="de-DE" dirty="0" smtClean="0">
                <a:latin typeface="+mn-lt"/>
              </a:rPr>
              <a:t>update</a:t>
            </a:r>
            <a:r>
              <a:rPr lang="de-DE" altLang="de-DE" dirty="0">
                <a:latin typeface="+mn-lt"/>
              </a:rPr>
              <a:t>“ </a:t>
            </a:r>
            <a:r>
              <a:rPr lang="de-DE" altLang="de-DE" dirty="0" err="1">
                <a:latin typeface="+mn-lt"/>
              </a:rPr>
              <a:t>necessary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steady-state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problems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smtClean="0">
                <a:latin typeface="+mn-lt"/>
              </a:rPr>
              <a:t>star-</a:t>
            </a:r>
            <a:r>
              <a:rPr lang="de-DE" altLang="de-DE" dirty="0" err="1" smtClean="0">
                <a:latin typeface="+mn-lt"/>
              </a:rPr>
              <a:t>ting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need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pre-estima-ted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via  </a:t>
            </a:r>
            <a:r>
              <a:rPr lang="de-DE" altLang="de-DE" dirty="0" smtClean="0">
                <a:latin typeface="+mn-lt"/>
              </a:rPr>
              <a:t>                                                  –</a:t>
            </a:r>
            <a:r>
              <a:rPr lang="de-DE" altLang="de-DE" dirty="0">
                <a:latin typeface="+mn-lt"/>
              </a:rPr>
              <a:t>	</a:t>
            </a:r>
            <a:r>
              <a:rPr lang="de-DE" altLang="de-DE" dirty="0" err="1">
                <a:latin typeface="+mn-lt"/>
              </a:rPr>
              <a:t>default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values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provided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the 	</a:t>
            </a:r>
            <a:r>
              <a:rPr lang="de-DE" altLang="de-DE" dirty="0" err="1">
                <a:latin typeface="+mn-lt"/>
              </a:rPr>
              <a:t>software</a:t>
            </a:r>
            <a:r>
              <a:rPr lang="de-DE" altLang="de-DE" dirty="0">
                <a:latin typeface="+mn-lt"/>
              </a:rPr>
              <a:t>                                     </a:t>
            </a:r>
            <a:r>
              <a:rPr lang="de-DE" altLang="de-DE" dirty="0" smtClean="0">
                <a:latin typeface="+mn-lt"/>
              </a:rPr>
              <a:t>      –</a:t>
            </a:r>
            <a:r>
              <a:rPr lang="de-DE" altLang="de-DE" dirty="0">
                <a:latin typeface="+mn-lt"/>
              </a:rPr>
              <a:t>	</a:t>
            </a:r>
            <a:r>
              <a:rPr lang="de-DE" altLang="de-DE" dirty="0" err="1">
                <a:latin typeface="+mn-lt"/>
              </a:rPr>
              <a:t>experience</a:t>
            </a:r>
            <a:r>
              <a:rPr lang="de-DE" altLang="de-DE" dirty="0">
                <a:latin typeface="+mn-lt"/>
              </a:rPr>
              <a:t>                                  </a:t>
            </a:r>
            <a:r>
              <a:rPr lang="de-DE" altLang="de-DE" dirty="0" smtClean="0">
                <a:latin typeface="+mn-lt"/>
              </a:rPr>
              <a:t>     –</a:t>
            </a:r>
            <a:r>
              <a:rPr lang="de-DE" altLang="de-DE" dirty="0">
                <a:latin typeface="+mn-lt"/>
              </a:rPr>
              <a:t>	transient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subse</a:t>
            </a:r>
            <a:r>
              <a:rPr lang="de-DE" altLang="de-DE" dirty="0" smtClean="0">
                <a:latin typeface="+mn-lt"/>
              </a:rPr>
              <a:t>-	</a:t>
            </a:r>
            <a:r>
              <a:rPr lang="de-DE" altLang="de-DE" dirty="0" err="1" smtClean="0">
                <a:latin typeface="+mn-lt"/>
              </a:rPr>
              <a:t>quently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approaching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the </a:t>
            </a:r>
            <a:r>
              <a:rPr lang="de-DE" altLang="de-DE" dirty="0" err="1" smtClean="0">
                <a:latin typeface="+mn-lt"/>
              </a:rPr>
              <a:t>stea</a:t>
            </a:r>
            <a:r>
              <a:rPr lang="de-DE" altLang="de-DE" dirty="0" smtClean="0">
                <a:latin typeface="+mn-lt"/>
              </a:rPr>
              <a:t>-	</a:t>
            </a:r>
            <a:r>
              <a:rPr lang="de-DE" altLang="de-DE" dirty="0" err="1" smtClean="0">
                <a:latin typeface="+mn-lt"/>
              </a:rPr>
              <a:t>dy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state</a:t>
            </a:r>
            <a:endParaRPr lang="el-GR" altLang="de-DE" dirty="0">
              <a:latin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12241" y="2222005"/>
            <a:ext cx="1008063" cy="4318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10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Error Criterion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40000" y="1116000"/>
            <a:ext cx="3924488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Option 1:                         </a:t>
            </a:r>
            <a:r>
              <a:rPr lang="de-DE" altLang="de-DE" dirty="0" smtClean="0">
                <a:latin typeface="+mn-lt"/>
              </a:rPr>
              <a:t>       </a:t>
            </a:r>
            <a:r>
              <a:rPr lang="de-DE" altLang="de-DE" dirty="0">
                <a:latin typeface="+mn-lt"/>
              </a:rPr>
              <a:t>Iteration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finished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 smtClean="0">
                <a:latin typeface="+mn-lt"/>
              </a:rPr>
              <a:t>maximum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number</a:t>
            </a:r>
            <a:r>
              <a:rPr lang="de-DE" altLang="de-DE" dirty="0">
                <a:latin typeface="+mn-lt"/>
              </a:rPr>
              <a:t> of iterative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ν</a:t>
            </a:r>
            <a:r>
              <a:rPr lang="de-DE" altLang="de-DE" i="1" baseline="-25000" dirty="0" err="1">
                <a:latin typeface="+mn-lt"/>
              </a:rPr>
              <a:t>max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reached</a:t>
            </a:r>
            <a:r>
              <a:rPr lang="de-DE" altLang="de-DE" dirty="0">
                <a:latin typeface="+mn-lt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Option 2:                        </a:t>
            </a:r>
            <a:r>
              <a:rPr lang="de-DE" altLang="de-DE" dirty="0" smtClean="0">
                <a:latin typeface="+mn-lt"/>
              </a:rPr>
              <a:t>        </a:t>
            </a:r>
            <a:r>
              <a:rPr lang="de-DE" altLang="de-DE" dirty="0">
                <a:latin typeface="+mn-lt"/>
              </a:rPr>
              <a:t>Iteration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finished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if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differences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of </a:t>
            </a:r>
            <a:r>
              <a:rPr lang="de-DE" altLang="de-DE" dirty="0" err="1">
                <a:latin typeface="+mn-lt"/>
              </a:rPr>
              <a:t>results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obtained</a:t>
            </a:r>
            <a:r>
              <a:rPr lang="de-DE" altLang="de-DE" dirty="0">
                <a:latin typeface="+mn-lt"/>
              </a:rPr>
              <a:t> at </a:t>
            </a: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subse</a:t>
            </a:r>
            <a:r>
              <a:rPr lang="de-DE" altLang="de-DE" dirty="0" smtClean="0">
                <a:latin typeface="+mn-lt"/>
              </a:rPr>
              <a:t>-quent </a:t>
            </a:r>
            <a:r>
              <a:rPr lang="de-DE" altLang="de-DE" dirty="0">
                <a:latin typeface="+mn-lt"/>
              </a:rPr>
              <a:t>iterative </a:t>
            </a:r>
            <a:r>
              <a:rPr lang="de-DE" altLang="de-DE" dirty="0" err="1">
                <a:latin typeface="+mn-lt"/>
              </a:rPr>
              <a:t>steps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below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pre-defined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error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tolerance</a:t>
            </a:r>
            <a:r>
              <a:rPr lang="de-DE" altLang="de-DE" dirty="0" smtClean="0">
                <a:latin typeface="+mn-lt"/>
              </a:rPr>
              <a:t> </a:t>
            </a:r>
            <a:r>
              <a:rPr lang="el-GR" altLang="de-DE" dirty="0">
                <a:latin typeface="+mn-lt"/>
              </a:rPr>
              <a:t>ε</a:t>
            </a:r>
            <a:r>
              <a:rPr lang="de-DE" altLang="de-DE" dirty="0">
                <a:latin typeface="+mn-lt"/>
              </a:rPr>
              <a:t>, i.e.</a:t>
            </a:r>
            <a:endParaRPr lang="el-GR" altLang="de-DE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85897"/>
              </p:ext>
            </p:extLst>
          </p:nvPr>
        </p:nvGraphicFramePr>
        <p:xfrm>
          <a:off x="5868144" y="3498911"/>
          <a:ext cx="2476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Formel" r:id="rId4" imgW="1256755" imgH="304668" progId="Equation.3">
                  <p:embed/>
                </p:oleObj>
              </mc:Choice>
              <mc:Fallback>
                <p:oleObj name="Formel" r:id="rId4" imgW="125675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498911"/>
                        <a:ext cx="2476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40000" y="4212000"/>
            <a:ext cx="3924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software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tools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in-</a:t>
            </a:r>
            <a:r>
              <a:rPr lang="de-DE" altLang="de-DE" dirty="0" err="1" smtClean="0">
                <a:latin typeface="+mn-lt"/>
              </a:rPr>
              <a:t>clude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options</a:t>
            </a:r>
            <a:r>
              <a:rPr lang="de-DE" altLang="de-DE" dirty="0">
                <a:latin typeface="+mn-lt"/>
              </a:rPr>
              <a:t>.</a:t>
            </a:r>
            <a:endParaRPr lang="el-GR" altLang="de-DE" dirty="0">
              <a:latin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3137391" y="3788574"/>
            <a:ext cx="792163" cy="6477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96166" y="4058569"/>
            <a:ext cx="2744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-849957" y="2276451"/>
            <a:ext cx="6056313" cy="1997075"/>
            <a:chOff x="-354" y="1797"/>
            <a:chExt cx="3815" cy="1258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" y="1797"/>
              <a:ext cx="3810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198" y="2095"/>
              <a:ext cx="263" cy="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867" y="2160"/>
              <a:ext cx="3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latin typeface="+mn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Convergence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8000" y="1116000"/>
            <a:ext cx="7294562" cy="563562"/>
            <a:chOff x="567" y="1207"/>
            <a:chExt cx="4595" cy="355"/>
          </a:xfrm>
        </p:grpSpPr>
        <p:sp>
          <p:nvSpPr>
            <p:cNvPr id="23567" name="Text Box 4"/>
            <p:cNvSpPr txBox="1">
              <a:spLocks noChangeArrowheads="1"/>
            </p:cNvSpPr>
            <p:nvPr/>
          </p:nvSpPr>
          <p:spPr bwMode="auto">
            <a:xfrm>
              <a:off x="567" y="1263"/>
              <a:ext cx="33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defTabSz="2667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26670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FontTx/>
                <a:buChar char="•"/>
              </a:pPr>
              <a:r>
                <a:rPr lang="de-DE" altLang="de-DE" dirty="0">
                  <a:latin typeface="+mn-lt"/>
                </a:rPr>
                <a:t>An iterative </a:t>
              </a:r>
              <a:r>
                <a:rPr lang="de-DE" altLang="de-DE" dirty="0" err="1">
                  <a:latin typeface="+mn-lt"/>
                </a:rPr>
                <a:t>method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dirty="0" err="1">
                  <a:latin typeface="+mn-lt"/>
                </a:rPr>
                <a:t>is</a:t>
              </a:r>
              <a:r>
                <a:rPr lang="de-DE" altLang="de-DE" dirty="0">
                  <a:latin typeface="+mn-lt"/>
                </a:rPr>
                <a:t> </a:t>
              </a:r>
              <a:r>
                <a:rPr lang="de-DE" altLang="de-DE" u="sng" dirty="0" err="1">
                  <a:latin typeface="+mn-lt"/>
                </a:rPr>
                <a:t>convergent</a:t>
              </a:r>
              <a:r>
                <a:rPr lang="de-DE" altLang="de-DE" dirty="0">
                  <a:latin typeface="+mn-lt"/>
                </a:rPr>
                <a:t>, </a:t>
              </a:r>
              <a:r>
                <a:rPr lang="de-DE" altLang="de-DE" dirty="0" err="1">
                  <a:latin typeface="+mn-lt"/>
                </a:rPr>
                <a:t>if</a:t>
              </a:r>
              <a:endParaRPr lang="de-DE" altLang="de-DE" dirty="0">
                <a:latin typeface="+mn-lt"/>
              </a:endParaRPr>
            </a:p>
          </p:txBody>
        </p:sp>
        <p:graphicFrame>
          <p:nvGraphicFramePr>
            <p:cNvPr id="23568" name="Object 5"/>
            <p:cNvGraphicFramePr>
              <a:graphicFrameLocks noChangeAspect="1"/>
            </p:cNvGraphicFramePr>
            <p:nvPr/>
          </p:nvGraphicFramePr>
          <p:xfrm>
            <a:off x="3696" y="1207"/>
            <a:ext cx="146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76" name="Formel" r:id="rId4" imgW="1256755" imgH="304668" progId="Equation.3">
                    <p:embed/>
                  </p:oleObj>
                </mc:Choice>
                <mc:Fallback>
                  <p:oleObj name="Formel" r:id="rId4" imgW="1256755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7"/>
                          <a:ext cx="146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8000" y="1836000"/>
            <a:ext cx="7704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Convergence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does</a:t>
            </a:r>
            <a:r>
              <a:rPr lang="de-DE" altLang="de-DE" dirty="0">
                <a:latin typeface="+mn-lt"/>
              </a:rPr>
              <a:t> not (</a:t>
            </a:r>
            <a:r>
              <a:rPr lang="de-DE" altLang="de-DE" dirty="0" err="1">
                <a:latin typeface="+mn-lt"/>
              </a:rPr>
              <a:t>always</a:t>
            </a:r>
            <a:r>
              <a:rPr lang="de-DE" altLang="de-DE" dirty="0">
                <a:latin typeface="+mn-lt"/>
              </a:rPr>
              <a:t>) </a:t>
            </a:r>
            <a:r>
              <a:rPr lang="de-DE" altLang="de-DE" dirty="0" err="1">
                <a:latin typeface="+mn-lt"/>
              </a:rPr>
              <a:t>imply</a:t>
            </a:r>
            <a:r>
              <a:rPr lang="de-DE" altLang="de-DE" dirty="0">
                <a:latin typeface="+mn-lt"/>
              </a:rPr>
              <a:t> high </a:t>
            </a:r>
            <a:r>
              <a:rPr lang="de-DE" altLang="de-DE" dirty="0" err="1">
                <a:latin typeface="+mn-lt"/>
              </a:rPr>
              <a:t>quality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!</a:t>
            </a:r>
            <a:endParaRPr lang="el-GR" altLang="de-DE" dirty="0">
              <a:latin typeface="+mn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8000" y="4500000"/>
            <a:ext cx="7561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Plausibility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results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checked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instance</a:t>
            </a:r>
            <a:r>
              <a:rPr lang="de-DE" altLang="de-DE" dirty="0">
                <a:latin typeface="+mn-lt"/>
              </a:rPr>
              <a:t>, via the </a:t>
            </a:r>
            <a:r>
              <a:rPr lang="de-DE" altLang="de-DE" dirty="0" err="1">
                <a:latin typeface="+mn-lt"/>
              </a:rPr>
              <a:t>volumetric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budget</a:t>
            </a:r>
            <a:r>
              <a:rPr lang="de-DE" altLang="de-DE" dirty="0">
                <a:latin typeface="+mn-lt"/>
              </a:rPr>
              <a:t> (= </a:t>
            </a:r>
            <a:r>
              <a:rPr lang="de-DE" altLang="de-DE" dirty="0" err="1">
                <a:latin typeface="+mn-lt"/>
              </a:rPr>
              <a:t>result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offered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many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available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software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tools</a:t>
            </a:r>
            <a:r>
              <a:rPr lang="de-DE" altLang="de-DE" dirty="0">
                <a:latin typeface="+mn-lt"/>
              </a:rPr>
              <a:t>).</a:t>
            </a:r>
            <a:endParaRPr lang="el-GR" altLang="de-DE" dirty="0">
              <a:latin typeface="+mn-lt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59632" y="2552884"/>
            <a:ext cx="7793038" cy="1236662"/>
            <a:chOff x="612" y="2069"/>
            <a:chExt cx="4909" cy="779"/>
          </a:xfrm>
        </p:grpSpPr>
        <p:graphicFrame>
          <p:nvGraphicFramePr>
            <p:cNvPr id="23560" name="Object 9"/>
            <p:cNvGraphicFramePr>
              <a:graphicFrameLocks noChangeAspect="1"/>
            </p:cNvGraphicFramePr>
            <p:nvPr/>
          </p:nvGraphicFramePr>
          <p:xfrm>
            <a:off x="1122" y="2077"/>
            <a:ext cx="352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77" r:id="rId6" imgW="5604358" imgH="1217066" progId="Grapher.Document">
                    <p:embed/>
                  </p:oleObj>
                </mc:Choice>
                <mc:Fallback>
                  <p:oleObj r:id="rId6" imgW="5604358" imgH="1217066" progId="Grapher.Documen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077"/>
                          <a:ext cx="3528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612" y="2069"/>
              <a:ext cx="490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defTabSz="2667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26670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2667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2667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FontTx/>
                <a:buChar char="•"/>
              </a:pPr>
              <a:endParaRPr lang="de-DE" altLang="de-DE" sz="1400">
                <a:latin typeface="+mn-lt"/>
              </a:endParaRPr>
            </a:p>
            <a:p>
              <a:pPr>
                <a:spcBef>
                  <a:spcPct val="0"/>
                </a:spcBef>
                <a:spcAft>
                  <a:spcPts val="600"/>
                </a:spcAft>
                <a:buFontTx/>
                <a:buChar char="•"/>
              </a:pPr>
              <a:endParaRPr lang="de-DE" altLang="de-DE" sz="1400">
                <a:latin typeface="+mn-lt"/>
              </a:endParaRPr>
            </a:p>
          </p:txBody>
        </p:sp>
        <p:sp>
          <p:nvSpPr>
            <p:cNvPr id="23562" name="Rectangle 11"/>
            <p:cNvSpPr>
              <a:spLocks noChangeArrowheads="1"/>
            </p:cNvSpPr>
            <p:nvPr/>
          </p:nvSpPr>
          <p:spPr bwMode="auto">
            <a:xfrm>
              <a:off x="1485" y="2621"/>
              <a:ext cx="635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error to-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lerance </a:t>
              </a:r>
              <a:r>
                <a:rPr lang="el-GR" altLang="de-DE" sz="1400">
                  <a:latin typeface="+mn-lt"/>
                  <a:cs typeface="Microsoft Sans Serif" panose="020B0604020202020204" pitchFamily="34" charset="0"/>
                </a:rPr>
                <a:t>ε</a:t>
              </a:r>
            </a:p>
          </p:txBody>
        </p:sp>
        <p:sp>
          <p:nvSpPr>
            <p:cNvPr id="23563" name="Rectangle 12"/>
            <p:cNvSpPr>
              <a:spLocks noChangeArrowheads="1"/>
            </p:cNvSpPr>
            <p:nvPr/>
          </p:nvSpPr>
          <p:spPr bwMode="auto">
            <a:xfrm>
              <a:off x="3141" y="2485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3564" name="Rectangle 13"/>
            <p:cNvSpPr>
              <a:spLocks noChangeArrowheads="1"/>
            </p:cNvSpPr>
            <p:nvPr/>
          </p:nvSpPr>
          <p:spPr bwMode="auto">
            <a:xfrm>
              <a:off x="3117" y="2440"/>
              <a:ext cx="635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solution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of FD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equations</a:t>
              </a:r>
              <a:endParaRPr lang="el-GR" altLang="de-DE" sz="1400">
                <a:latin typeface="+mn-lt"/>
                <a:cs typeface="Microsoft Sans Serif" panose="020B0604020202020204" pitchFamily="34" charset="0"/>
              </a:endParaRPr>
            </a:p>
          </p:txBody>
        </p:sp>
        <p:sp>
          <p:nvSpPr>
            <p:cNvPr id="23565" name="Rectangle 14"/>
            <p:cNvSpPr>
              <a:spLocks noChangeArrowheads="1"/>
            </p:cNvSpPr>
            <p:nvPr/>
          </p:nvSpPr>
          <p:spPr bwMode="auto">
            <a:xfrm>
              <a:off x="4377" y="2387"/>
              <a:ext cx="317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3566" name="Rectangle 15"/>
            <p:cNvSpPr>
              <a:spLocks noChangeArrowheads="1"/>
            </p:cNvSpPr>
            <p:nvPr/>
          </p:nvSpPr>
          <p:spPr bwMode="auto">
            <a:xfrm>
              <a:off x="4286" y="2432"/>
              <a:ext cx="40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head</a:t>
              </a:r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20220" y="3916546"/>
            <a:ext cx="2303462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5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 animBg="1"/>
    </p:bldLst>
  </p:timing>
</p:sld>
</file>

<file path=ppt/theme/theme1.xml><?xml version="1.0" encoding="utf-8"?>
<a:theme xmlns:a="http://schemas.openxmlformats.org/drawingml/2006/main" name="TUD_c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cd_2018" id="{614E52F9-9440-4AA1-A2DA-2D969D0EF635}" vid="{F6821354-3E20-49DE-B648-187FFE60F60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1302</Words>
  <Application>Microsoft Office PowerPoint</Application>
  <PresentationFormat>Bildschirmpräsentation (4:3)</PresentationFormat>
  <Paragraphs>172</Paragraphs>
  <Slides>22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Microsoft Sans Serif</vt:lpstr>
      <vt:lpstr>Open Sans</vt:lpstr>
      <vt:lpstr>Symbol</vt:lpstr>
      <vt:lpstr>Times New Roman</vt:lpstr>
      <vt:lpstr>Wingdings</vt:lpstr>
      <vt:lpstr>TUD_cd_2018</vt:lpstr>
      <vt:lpstr>Formel</vt:lpstr>
      <vt:lpstr>Grapher.Document</vt:lpstr>
      <vt:lpstr>CorelDRAW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Rudolf Liedl</cp:lastModifiedBy>
  <cp:revision>374</cp:revision>
  <dcterms:created xsi:type="dcterms:W3CDTF">2006-02-10T16:25:29Z</dcterms:created>
  <dcterms:modified xsi:type="dcterms:W3CDTF">2019-01-17T16:05:33Z</dcterms:modified>
</cp:coreProperties>
</file>