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14"/>
  </p:notesMasterIdLst>
  <p:handoutMasterIdLst>
    <p:handoutMasterId r:id="rId15"/>
  </p:handoutMasterIdLst>
  <p:sldIdLst>
    <p:sldId id="378" r:id="rId2"/>
    <p:sldId id="536" r:id="rId3"/>
    <p:sldId id="537" r:id="rId4"/>
    <p:sldId id="587" r:id="rId5"/>
    <p:sldId id="588" r:id="rId6"/>
    <p:sldId id="589" r:id="rId7"/>
    <p:sldId id="596" r:id="rId8"/>
    <p:sldId id="591" r:id="rId9"/>
    <p:sldId id="592" r:id="rId10"/>
    <p:sldId id="593" r:id="rId11"/>
    <p:sldId id="594" r:id="rId12"/>
    <p:sldId id="595" r:id="rId13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0000FF"/>
    <a:srgbClr val="FF0000"/>
    <a:srgbClr val="0B2A51"/>
    <a:srgbClr val="001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32" autoAdjust="0"/>
    <p:restoredTop sz="94627" autoAdjust="0"/>
  </p:normalViewPr>
  <p:slideViewPr>
    <p:cSldViewPr>
      <p:cViewPr varScale="1">
        <p:scale>
          <a:sx n="129" d="100"/>
          <a:sy n="129" d="100"/>
        </p:scale>
        <p:origin x="13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226" y="-108"/>
      </p:cViewPr>
      <p:guideLst>
        <p:guide orient="horz" pos="3225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8" rIns="99034" bIns="49518" numCol="1" anchor="t" anchorCtr="0" compatLnSpc="1">
            <a:prstTxWarp prst="textNoShape">
              <a:avLst/>
            </a:prstTxWarp>
          </a:bodyPr>
          <a:lstStyle>
            <a:lvl1pPr defTabSz="989723" eaLnBrk="1" hangingPunct="1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8" rIns="99034" bIns="49518" numCol="1" anchor="t" anchorCtr="0" compatLnSpc="1">
            <a:prstTxWarp prst="textNoShape">
              <a:avLst/>
            </a:prstTxWarp>
          </a:bodyPr>
          <a:lstStyle>
            <a:lvl1pPr algn="r" defTabSz="989723" eaLnBrk="1" hangingPunct="1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8" rIns="99034" bIns="49518" numCol="1" anchor="b" anchorCtr="0" compatLnSpc="1">
            <a:prstTxWarp prst="textNoShape">
              <a:avLst/>
            </a:prstTxWarp>
          </a:bodyPr>
          <a:lstStyle>
            <a:lvl1pPr defTabSz="989723" eaLnBrk="1" hangingPunct="1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8" rIns="99034" bIns="49518" numCol="1" anchor="b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D37E08C-100A-44ED-B0FC-7042A47BE3AD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3777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8" rIns="99034" bIns="49518" numCol="1" anchor="t" anchorCtr="0" compatLnSpc="1">
            <a:prstTxWarp prst="textNoShape">
              <a:avLst/>
            </a:prstTxWarp>
          </a:bodyPr>
          <a:lstStyle>
            <a:lvl1pPr defTabSz="989723" eaLnBrk="1" hangingPunct="1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8" rIns="99034" bIns="49518" numCol="1" anchor="t" anchorCtr="0" compatLnSpc="1">
            <a:prstTxWarp prst="textNoShape">
              <a:avLst/>
            </a:prstTxWarp>
          </a:bodyPr>
          <a:lstStyle>
            <a:lvl1pPr algn="r" defTabSz="989723" eaLnBrk="1" hangingPunct="1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9938"/>
            <a:ext cx="5113338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8" rIns="99034" bIns="495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8" rIns="99034" bIns="49518" numCol="1" anchor="b" anchorCtr="0" compatLnSpc="1">
            <a:prstTxWarp prst="textNoShape">
              <a:avLst/>
            </a:prstTxWarp>
          </a:bodyPr>
          <a:lstStyle>
            <a:lvl1pPr defTabSz="989723" eaLnBrk="1" hangingPunct="1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8" rIns="99034" bIns="49518" numCol="1" anchor="b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746DFCD-F117-453E-BD10-922CC9B376A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1535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942E892-5AC0-46BA-820D-E866F0511789}" type="slidenum">
              <a:rPr lang="de-DE" altLang="de-DE" smtClean="0"/>
              <a:pPr>
                <a:spcBef>
                  <a:spcPct val="0"/>
                </a:spcBef>
              </a:pPr>
              <a:t>1</a:t>
            </a:fld>
            <a:endParaRPr lang="de-DE" altLang="de-DE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2379591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08F5EEF-5B1D-4754-90E2-880EF252D38F}" type="slidenum">
              <a:rPr lang="de-DE" altLang="de-DE" smtClean="0"/>
              <a:pPr>
                <a:spcBef>
                  <a:spcPct val="0"/>
                </a:spcBef>
              </a:pPr>
              <a:t>10</a:t>
            </a:fld>
            <a:endParaRPr lang="de-DE" altLang="de-DE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3084135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364100-7C9A-42A5-AF85-086E9ABB62FA}" type="slidenum">
              <a:rPr lang="de-DE" altLang="de-DE" smtClean="0"/>
              <a:pPr>
                <a:spcBef>
                  <a:spcPct val="0"/>
                </a:spcBef>
              </a:pPr>
              <a:t>11</a:t>
            </a:fld>
            <a:endParaRPr lang="de-DE" altLang="de-DE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1729182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61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61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61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61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C1A346F-BBA2-46E5-8B32-065705B9FBFB}" type="slidenum">
              <a:rPr lang="de-DE" altLang="de-DE" smtClean="0"/>
              <a:pPr>
                <a:spcBef>
                  <a:spcPct val="0"/>
                </a:spcBef>
              </a:pPr>
              <a:t>12</a:t>
            </a:fld>
            <a:endParaRPr lang="de-DE" altLang="de-DE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2997582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F90F545-1601-477A-BEF4-1D44EFDA6E4F}" type="slidenum">
              <a:rPr lang="de-DE" altLang="de-DE" smtClean="0"/>
              <a:pPr>
                <a:spcBef>
                  <a:spcPct val="0"/>
                </a:spcBef>
              </a:pPr>
              <a:t>2</a:t>
            </a:fld>
            <a:endParaRPr lang="de-DE" altLang="de-DE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1044930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DBD73C-9E13-4F4A-A789-44A5DF3DCFC3}" type="slidenum">
              <a:rPr lang="de-DE" altLang="de-DE" smtClean="0"/>
              <a:pPr>
                <a:spcBef>
                  <a:spcPct val="0"/>
                </a:spcBef>
              </a:pPr>
              <a:t>3</a:t>
            </a:fld>
            <a:endParaRPr lang="de-DE" altLang="de-DE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2410208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801575C-1752-4140-9F52-AFF6D38E8DB2}" type="slidenum">
              <a:rPr lang="de-DE" altLang="de-DE" smtClean="0"/>
              <a:pPr>
                <a:spcBef>
                  <a:spcPct val="0"/>
                </a:spcBef>
              </a:pPr>
              <a:t>4</a:t>
            </a:fld>
            <a:endParaRPr lang="de-DE" altLang="de-DE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318162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9CADD1F-053A-4415-8129-BE174BA047C1}" type="slidenum">
              <a:rPr lang="de-DE" altLang="de-DE" smtClean="0"/>
              <a:pPr>
                <a:spcBef>
                  <a:spcPct val="0"/>
                </a:spcBef>
              </a:pPr>
              <a:t>5</a:t>
            </a:fld>
            <a:endParaRPr lang="de-DE" altLang="de-DE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2035697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78348F1-6EFC-4627-B501-A84E19CDDB96}" type="slidenum">
              <a:rPr lang="de-DE" altLang="de-DE" smtClean="0"/>
              <a:pPr>
                <a:spcBef>
                  <a:spcPct val="0"/>
                </a:spcBef>
              </a:pPr>
              <a:t>6</a:t>
            </a:fld>
            <a:endParaRPr lang="de-DE" altLang="de-DE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430131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DBD73C-9E13-4F4A-A789-44A5DF3DCFC3}" type="slidenum">
              <a:rPr lang="de-DE" altLang="de-DE" smtClean="0"/>
              <a:pPr>
                <a:spcBef>
                  <a:spcPct val="0"/>
                </a:spcBef>
              </a:pPr>
              <a:t>7</a:t>
            </a:fld>
            <a:endParaRPr lang="de-DE" altLang="de-DE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4175244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66D0992-A077-4578-8DB5-69A05FD77886}" type="slidenum">
              <a:rPr lang="de-DE" altLang="de-DE" smtClean="0"/>
              <a:pPr>
                <a:spcBef>
                  <a:spcPct val="0"/>
                </a:spcBef>
              </a:pPr>
              <a:t>8</a:t>
            </a:fld>
            <a:endParaRPr lang="de-DE" altLang="de-DE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2658254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67D34-21F5-4B5D-A552-CB340A6220C2}" type="slidenum">
              <a:rPr lang="de-DE" altLang="de-DE" smtClean="0"/>
              <a:pPr>
                <a:spcBef>
                  <a:spcPct val="0"/>
                </a:spcBef>
              </a:pPr>
              <a:t>9</a:t>
            </a:fld>
            <a:endParaRPr lang="de-DE" altLang="de-DE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233794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980790"/>
            <a:ext cx="9144000" cy="5877210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66763" y="4494770"/>
            <a:ext cx="7981949" cy="12392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br>
              <a:rPr lang="de-DE" dirty="0" smtClean="0"/>
            </a:br>
            <a:r>
              <a:rPr lang="de-DE" dirty="0" smtClean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2420838"/>
            <a:ext cx="7981949" cy="82867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Vorname Name</a:t>
            </a:r>
            <a:br>
              <a:rPr lang="de-DE" dirty="0" smtClean="0"/>
            </a:br>
            <a:r>
              <a:rPr lang="de-DE" dirty="0" smtClean="0"/>
              <a:t>Struktureinheit  der TU Dresden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982794"/>
            <a:ext cx="9144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766763" y="3392202"/>
            <a:ext cx="7981949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</a:t>
            </a:r>
            <a:br>
              <a:rPr lang="de-DE" dirty="0" smtClean="0"/>
            </a:br>
            <a:r>
              <a:rPr lang="de-DE" dirty="0" smtClean="0"/>
              <a:t>durch Klicken bearbeiten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20" y="328250"/>
            <a:ext cx="1028282" cy="468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7" y="349731"/>
            <a:ext cx="1489206" cy="4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1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el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2" name="Inhaltsplatzhalter 31"/>
          <p:cNvSpPr>
            <a:spLocks noGrp="1"/>
          </p:cNvSpPr>
          <p:nvPr>
            <p:ph sz="quarter" idx="14"/>
          </p:nvPr>
        </p:nvSpPr>
        <p:spPr>
          <a:xfrm>
            <a:off x="1000125" y="1928832"/>
            <a:ext cx="7500938" cy="428625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buFont typeface="Symbol" pitchFamily="18" charset="2"/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8391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7" y="341833"/>
            <a:ext cx="8363677" cy="8122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Das ist eine Überschrift</a:t>
            </a:r>
            <a:br>
              <a:rPr lang="de-DE" dirty="0" smtClean="0"/>
            </a:br>
            <a:r>
              <a:rPr lang="de-DE" dirty="0" smtClean="0"/>
              <a:t>in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5763" y="1484313"/>
            <a:ext cx="8373201" cy="424973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Erste Textebene (16pt)</a:t>
            </a:r>
          </a:p>
          <a:p>
            <a:pPr lvl="1"/>
            <a:r>
              <a:rPr lang="de-DE" dirty="0" smtClean="0"/>
              <a:t>Zweite Textebene für Aufzählungen</a:t>
            </a:r>
          </a:p>
          <a:p>
            <a:pPr lvl="2"/>
            <a:r>
              <a:rPr lang="de-DE" dirty="0" smtClean="0"/>
              <a:t>Dritte Textebene bei viel Text (14pt)</a:t>
            </a:r>
          </a:p>
          <a:p>
            <a:pPr lvl="3"/>
            <a:r>
              <a:rPr lang="de-DE" dirty="0" smtClean="0"/>
              <a:t>Vierte Textebene für Aufzählungen bei viel Text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Zwischenseite</a:t>
            </a:r>
          </a:p>
          <a:p>
            <a:pPr lvl="6"/>
            <a:r>
              <a:rPr lang="de-DE" dirty="0" smtClean="0"/>
              <a:t>Für den nächsten Präsentationsabschnitt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312987" y="6275708"/>
            <a:ext cx="41338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 smtClean="0">
                <a:solidFill>
                  <a:schemeClr val="bg2"/>
                </a:solidFill>
              </a:rPr>
              <a:t>Lecture</a:t>
            </a:r>
            <a:r>
              <a:rPr lang="de-DE" sz="800" dirty="0" smtClean="0">
                <a:solidFill>
                  <a:schemeClr val="bg2"/>
                </a:solidFill>
              </a:rPr>
              <a:t> ‚</a:t>
            </a:r>
            <a:r>
              <a:rPr lang="de-DE" sz="800" dirty="0" err="1" smtClean="0">
                <a:solidFill>
                  <a:schemeClr val="bg2"/>
                </a:solidFill>
              </a:rPr>
              <a:t>Ground</a:t>
            </a:r>
            <a:r>
              <a:rPr lang="de-DE" sz="800" dirty="0" smtClean="0">
                <a:solidFill>
                  <a:schemeClr val="bg2"/>
                </a:solidFill>
              </a:rPr>
              <a:t> </a:t>
            </a:r>
            <a:r>
              <a:rPr lang="de-DE" sz="800" dirty="0" err="1" smtClean="0">
                <a:solidFill>
                  <a:schemeClr val="bg2"/>
                </a:solidFill>
              </a:rPr>
              <a:t>Water</a:t>
            </a:r>
            <a:r>
              <a:rPr lang="de-DE" sz="800" dirty="0" smtClean="0">
                <a:solidFill>
                  <a:schemeClr val="bg2"/>
                </a:solidFill>
              </a:rPr>
              <a:t>‘</a:t>
            </a:r>
          </a:p>
          <a:p>
            <a:pPr algn="l"/>
            <a: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Institute of </a:t>
            </a:r>
            <a:r>
              <a:rPr lang="de-DE" sz="800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Groundwater</a:t>
            </a:r>
            <a: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Management / </a:t>
            </a:r>
            <a: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Prof. Dr. Rudolf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baseline="0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Liedl</a:t>
            </a:r>
            <a:endParaRPr lang="de-DE" sz="800" baseline="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 Dresden // </a:t>
            </a:r>
            <a:r>
              <a:rPr lang="de-DE" sz="800" baseline="0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December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24, 2018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093296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556376" y="6275708"/>
            <a:ext cx="12559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transparency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86" y="6273051"/>
            <a:ext cx="870085" cy="396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4" y="6288296"/>
            <a:ext cx="1135856" cy="33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7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68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6000" indent="-324000" algn="l" defTabSz="914400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6000" indent="-216000" algn="l" defTabSz="914400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6000" indent="-179388" algn="l" defTabSz="914400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7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7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73">
          <p15:clr>
            <a:srgbClr val="F26B43"/>
          </p15:clr>
        </p15:guide>
        <p15:guide id="2" pos="243">
          <p15:clr>
            <a:srgbClr val="F26B43"/>
          </p15:clr>
        </p15:guide>
        <p15:guide id="3" pos="660">
          <p15:clr>
            <a:srgbClr val="F26B43"/>
          </p15:clr>
        </p15:guide>
        <p15:guide id="4" pos="726">
          <p15:clr>
            <a:srgbClr val="F26B43"/>
          </p15:clr>
        </p15:guide>
        <p15:guide id="5" pos="1146">
          <p15:clr>
            <a:srgbClr val="F26B43"/>
          </p15:clr>
        </p15:guide>
        <p15:guide id="6" pos="1212">
          <p15:clr>
            <a:srgbClr val="F26B43"/>
          </p15:clr>
        </p15:guide>
        <p15:guide id="7" pos="1701">
          <p15:clr>
            <a:srgbClr val="F26B43"/>
          </p15:clr>
        </p15:guide>
        <p15:guide id="8" pos="1632">
          <p15:clr>
            <a:srgbClr val="F26B43"/>
          </p15:clr>
        </p15:guide>
        <p15:guide id="9" pos="2184">
          <p15:clr>
            <a:srgbClr val="F26B43"/>
          </p15:clr>
        </p15:guide>
        <p15:guide id="10" pos="2117">
          <p15:clr>
            <a:srgbClr val="F26B43"/>
          </p15:clr>
        </p15:guide>
        <p15:guide id="11" pos="2604">
          <p15:clr>
            <a:srgbClr val="F26B43"/>
          </p15:clr>
        </p15:guide>
        <p15:guide id="12" pos="2672">
          <p15:clr>
            <a:srgbClr val="F26B43"/>
          </p15:clr>
        </p15:guide>
        <p15:guide id="13" pos="3089">
          <p15:clr>
            <a:srgbClr val="F26B43"/>
          </p15:clr>
        </p15:guide>
        <p15:guide id="14" pos="3158">
          <p15:clr>
            <a:srgbClr val="F26B43"/>
          </p15:clr>
        </p15:guide>
        <p15:guide id="15" pos="3575">
          <p15:clr>
            <a:srgbClr val="F26B43"/>
          </p15:clr>
        </p15:guide>
        <p15:guide id="16" pos="3642">
          <p15:clr>
            <a:srgbClr val="F26B43"/>
          </p15:clr>
        </p15:guide>
        <p15:guide id="17" pos="3887">
          <p15:clr>
            <a:srgbClr val="F26B43"/>
          </p15:clr>
        </p15:guide>
        <p15:guide id="18" pos="3818">
          <p15:clr>
            <a:srgbClr val="F26B43"/>
          </p15:clr>
        </p15:guide>
        <p15:guide id="19" pos="4061">
          <p15:clr>
            <a:srgbClr val="F26B43"/>
          </p15:clr>
        </p15:guide>
        <p15:guide id="20" pos="4130">
          <p15:clr>
            <a:srgbClr val="F26B43"/>
          </p15:clr>
        </p15:guide>
        <p15:guide id="21" pos="4545">
          <p15:clr>
            <a:srgbClr val="F26B43"/>
          </p15:clr>
        </p15:guide>
        <p15:guide id="22" pos="4614">
          <p15:clr>
            <a:srgbClr val="F26B43"/>
          </p15:clr>
        </p15:guide>
        <p15:guide id="23" pos="5031">
          <p15:clr>
            <a:srgbClr val="F26B43"/>
          </p15:clr>
        </p15:guide>
        <p15:guide id="24" pos="5100">
          <p15:clr>
            <a:srgbClr val="F26B43"/>
          </p15:clr>
        </p15:guide>
        <p15:guide id="25" pos="5586">
          <p15:clr>
            <a:srgbClr val="F26B43"/>
          </p15:clr>
        </p15:guide>
        <p15:guide id="26" pos="5517">
          <p15:clr>
            <a:srgbClr val="F26B43"/>
          </p15:clr>
        </p15:guide>
        <p15:guide id="27" orient="horz" pos="727">
          <p15:clr>
            <a:srgbClr val="F26B43"/>
          </p15:clr>
        </p15:guide>
        <p15:guide id="28" pos="416">
          <p15:clr>
            <a:srgbClr val="F26B43"/>
          </p15:clr>
        </p15:guide>
        <p15:guide id="29" pos="483">
          <p15:clr>
            <a:srgbClr val="F26B43"/>
          </p15:clr>
        </p15:guide>
        <p15:guide id="30" pos="903">
          <p15:clr>
            <a:srgbClr val="F26B43"/>
          </p15:clr>
        </p15:guide>
        <p15:guide id="31" pos="971">
          <p15:clr>
            <a:srgbClr val="F26B43"/>
          </p15:clr>
        </p15:guide>
        <p15:guide id="32" pos="1389">
          <p15:clr>
            <a:srgbClr val="F26B43"/>
          </p15:clr>
        </p15:guide>
        <p15:guide id="33" pos="1457">
          <p15:clr>
            <a:srgbClr val="F26B43"/>
          </p15:clr>
        </p15:guide>
        <p15:guide id="34" pos="1875">
          <p15:clr>
            <a:srgbClr val="F26B43"/>
          </p15:clr>
        </p15:guide>
        <p15:guide id="35" pos="1941">
          <p15:clr>
            <a:srgbClr val="F26B43"/>
          </p15:clr>
        </p15:guide>
        <p15:guide id="36" pos="2358">
          <p15:clr>
            <a:srgbClr val="F26B43"/>
          </p15:clr>
        </p15:guide>
        <p15:guide id="37" pos="2429">
          <p15:clr>
            <a:srgbClr val="F26B43"/>
          </p15:clr>
        </p15:guide>
        <p15:guide id="38" pos="2847">
          <p15:clr>
            <a:srgbClr val="F26B43"/>
          </p15:clr>
        </p15:guide>
        <p15:guide id="39" pos="2913">
          <p15:clr>
            <a:srgbClr val="F26B43"/>
          </p15:clr>
        </p15:guide>
        <p15:guide id="40" pos="3330">
          <p15:clr>
            <a:srgbClr val="F26B43"/>
          </p15:clr>
        </p15:guide>
        <p15:guide id="41" pos="3398">
          <p15:clr>
            <a:srgbClr val="F26B43"/>
          </p15:clr>
        </p15:guide>
        <p15:guide id="42" pos="4302">
          <p15:clr>
            <a:srgbClr val="F26B43"/>
          </p15:clr>
        </p15:guide>
        <p15:guide id="43" pos="4373">
          <p15:clr>
            <a:srgbClr val="F26B43"/>
          </p15:clr>
        </p15:guide>
        <p15:guide id="44" pos="4787">
          <p15:clr>
            <a:srgbClr val="F26B43"/>
          </p15:clr>
        </p15:guide>
        <p15:guide id="45" pos="4859">
          <p15:clr>
            <a:srgbClr val="F26B43"/>
          </p15:clr>
        </p15:guide>
        <p15:guide id="46" pos="5274">
          <p15:clr>
            <a:srgbClr val="F26B43"/>
          </p15:clr>
        </p15:guide>
        <p15:guide id="47" pos="5345">
          <p15:clr>
            <a:srgbClr val="F26B43"/>
          </p15:clr>
        </p15:guide>
        <p15:guide id="48" orient="horz" pos="3612">
          <p15:clr>
            <a:srgbClr val="F26B43"/>
          </p15:clr>
        </p15:guide>
        <p15:guide id="49" orient="horz" pos="3838">
          <p15:clr>
            <a:srgbClr val="F26B43"/>
          </p15:clr>
        </p15:guide>
        <p15:guide id="50" orient="horz" pos="935">
          <p15:clr>
            <a:srgbClr val="F26B43"/>
          </p15:clr>
        </p15:guide>
        <p15:guide id="51" orient="horz" pos="221">
          <p15:clr>
            <a:srgbClr val="F26B43"/>
          </p15:clr>
        </p15:guide>
        <p15:guide id="52" orient="horz" pos="3962">
          <p15:clr>
            <a:srgbClr val="F26B43"/>
          </p15:clr>
        </p15:guide>
        <p15:guide id="53" orient="horz" pos="4167">
          <p15:clr>
            <a:srgbClr val="F26B43"/>
          </p15:clr>
        </p15:guide>
        <p15:guide id="54" orient="horz" pos="619">
          <p15:clr>
            <a:srgbClr val="F26B43"/>
          </p15:clr>
        </p15:guide>
        <p15:guide id="55" orient="horz" pos="490">
          <p15:clr>
            <a:srgbClr val="F26B43"/>
          </p15:clr>
        </p15:guide>
        <p15:guide id="56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Public/Desktop/ModelMuse.ln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test_models/Software_Installation_190108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4686300" cy="384175"/>
          </a:xfrm>
        </p:spPr>
        <p:txBody>
          <a:bodyPr/>
          <a:lstStyle/>
          <a:p>
            <a:pPr marL="0" indent="0" eaLnBrk="1" hangingPunct="1"/>
            <a:r>
              <a:rPr lang="en-GB" altLang="de-DE" sz="2400" b="1" dirty="0" smtClean="0">
                <a:solidFill>
                  <a:srgbClr val="0B2A51"/>
                </a:solidFill>
                <a:latin typeface="+mj-lt"/>
              </a:rPr>
              <a:t>Previous Lecture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48000" y="1116000"/>
            <a:ext cx="831648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dirty="0" err="1">
                <a:latin typeface="+mn-lt"/>
              </a:rPr>
              <a:t>Groundwater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Modelling</a:t>
            </a:r>
            <a:r>
              <a:rPr lang="de-DE" altLang="de-DE" dirty="0">
                <a:latin typeface="+mn-lt"/>
              </a:rPr>
              <a:t> III: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functioning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and</a:t>
            </a:r>
            <a:r>
              <a:rPr lang="de-DE" altLang="de-DE" dirty="0">
                <a:latin typeface="+mn-lt"/>
              </a:rPr>
              <a:t> relevant </a:t>
            </a:r>
            <a:r>
              <a:rPr lang="de-DE" altLang="de-DE" dirty="0" err="1">
                <a:latin typeface="+mn-lt"/>
              </a:rPr>
              <a:t>components</a:t>
            </a:r>
            <a:r>
              <a:rPr lang="de-DE" altLang="de-DE" dirty="0">
                <a:latin typeface="+mn-lt"/>
              </a:rPr>
              <a:t> of iterative </a:t>
            </a:r>
            <a:r>
              <a:rPr lang="de-DE" altLang="de-DE" dirty="0" err="1">
                <a:latin typeface="+mn-lt"/>
              </a:rPr>
              <a:t>methods</a:t>
            </a:r>
            <a:endParaRPr lang="de-DE" altLang="de-DE" dirty="0">
              <a:latin typeface="+mn-lt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overview</a:t>
            </a:r>
            <a:r>
              <a:rPr lang="de-DE" altLang="de-DE" dirty="0">
                <a:latin typeface="+mn-lt"/>
              </a:rPr>
              <a:t> of iterative </a:t>
            </a:r>
            <a:r>
              <a:rPr lang="de-DE" altLang="de-DE" dirty="0" err="1">
                <a:latin typeface="+mn-lt"/>
              </a:rPr>
              <a:t>methods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and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tests</a:t>
            </a:r>
            <a:endParaRPr lang="de-DE" altLang="de-DE" dirty="0">
              <a:latin typeface="+mn-lt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river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boundary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condition</a:t>
            </a:r>
            <a:endParaRPr lang="de-DE" altLang="de-DE" dirty="0" smtClean="0">
              <a:latin typeface="+mn-lt"/>
            </a:endParaRP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</a:pPr>
            <a:r>
              <a:rPr lang="de-DE" altLang="de-DE" dirty="0" err="1" smtClean="0">
                <a:solidFill>
                  <a:srgbClr val="FF0000"/>
                </a:solidFill>
                <a:latin typeface="+mn-lt"/>
              </a:rPr>
              <a:t>Questions</a:t>
            </a:r>
            <a:r>
              <a:rPr lang="de-DE" altLang="de-DE" dirty="0" smtClean="0">
                <a:solidFill>
                  <a:srgbClr val="FF0000"/>
                </a:solidFill>
                <a:latin typeface="+mn-lt"/>
              </a:rPr>
              <a:t>?</a:t>
            </a:r>
            <a:endParaRPr lang="de-DE" altLang="de-DE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3319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5587732" y="1069382"/>
            <a:ext cx="3817938" cy="30777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de-DE" sz="1400" dirty="0">
                <a:solidFill>
                  <a:schemeClr val="accent2"/>
                </a:solidFill>
                <a:latin typeface="+mn-lt"/>
              </a:rPr>
              <a:t>linear </a:t>
            </a:r>
            <a:r>
              <a:rPr lang="de-DE" sz="1400" dirty="0" err="1">
                <a:solidFill>
                  <a:schemeClr val="accent2"/>
                </a:solidFill>
                <a:latin typeface="+mn-lt"/>
              </a:rPr>
              <a:t>velocity</a:t>
            </a:r>
            <a:r>
              <a:rPr lang="de-DE" sz="1400" dirty="0">
                <a:solidFill>
                  <a:schemeClr val="accent2"/>
                </a:solidFill>
                <a:latin typeface="+mn-lt"/>
              </a:rPr>
              <a:t> (time 1)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7921625" cy="431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altLang="de-DE" sz="2400" b="1" dirty="0" smtClean="0">
                <a:solidFill>
                  <a:srgbClr val="0B2A51"/>
                </a:solidFill>
                <a:latin typeface="+mj-lt"/>
              </a:rPr>
              <a:t>Particle Tracking in Transient Flow Fields</a:t>
            </a:r>
          </a:p>
        </p:txBody>
      </p:sp>
      <p:sp>
        <p:nvSpPr>
          <p:cNvPr id="42" name="Text Box 47"/>
          <p:cNvSpPr txBox="1">
            <a:spLocks noChangeArrowheads="1"/>
          </p:cNvSpPr>
          <p:nvPr/>
        </p:nvSpPr>
        <p:spPr bwMode="auto">
          <a:xfrm>
            <a:off x="648000" y="3996000"/>
            <a:ext cx="7993063" cy="18004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 defTabSz="266700">
              <a:spcAft>
                <a:spcPts val="600"/>
              </a:spcAft>
              <a:buFontTx/>
              <a:buChar char="•"/>
              <a:defRPr/>
            </a:pPr>
            <a:r>
              <a:rPr lang="de-DE" sz="1600" dirty="0" err="1">
                <a:solidFill>
                  <a:schemeClr val="tx1"/>
                </a:solidFill>
                <a:latin typeface="+mn-lt"/>
              </a:rPr>
              <a:t>Streamlines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are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tangential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vectors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of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(time-variant!)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flow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field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66700" indent="-266700" defTabSz="266700">
              <a:spcAft>
                <a:spcPts val="600"/>
              </a:spcAft>
              <a:buFontTx/>
              <a:buChar char="•"/>
              <a:defRPr/>
            </a:pPr>
            <a:r>
              <a:rPr lang="de-DE" sz="1600" dirty="0" err="1">
                <a:solidFill>
                  <a:schemeClr val="tx1"/>
                </a:solidFill>
                <a:latin typeface="+mn-lt"/>
              </a:rPr>
              <a:t>Particles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follow the “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instantaneous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“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flow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direction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smtClean="0">
                <a:solidFill>
                  <a:schemeClr val="tx1"/>
                </a:solidFill>
                <a:latin typeface="+mn-lt"/>
              </a:rPr>
              <a:t>                              (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trajectory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≠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streamline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!). </a:t>
            </a:r>
          </a:p>
          <a:p>
            <a:pPr marL="266700" indent="-266700" defTabSz="266700">
              <a:spcAft>
                <a:spcPts val="600"/>
              </a:spcAft>
              <a:buFontTx/>
              <a:buChar char="•"/>
              <a:defRPr/>
            </a:pPr>
            <a:r>
              <a:rPr lang="de-DE" sz="1600" dirty="0" err="1">
                <a:solidFill>
                  <a:schemeClr val="tx1"/>
                </a:solidFill>
                <a:latin typeface="+mn-lt"/>
              </a:rPr>
              <a:t>If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two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particles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are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inserted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into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a transient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flow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field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at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same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location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but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at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different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times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,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their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trajectories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are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not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identical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66700" indent="-266700" defTabSz="266700">
              <a:spcAft>
                <a:spcPts val="600"/>
              </a:spcAft>
              <a:buFontTx/>
              <a:buChar char="•"/>
              <a:defRPr/>
            </a:pPr>
            <a:r>
              <a:rPr lang="de-DE" sz="1600" dirty="0" err="1">
                <a:solidFill>
                  <a:schemeClr val="tx1"/>
                </a:solidFill>
                <a:latin typeface="+mn-lt"/>
              </a:rPr>
              <a:t>Trajectories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depend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on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starting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time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of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particle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sp>
        <p:nvSpPr>
          <p:cNvPr id="24579" name="Freeform 5"/>
          <p:cNvSpPr>
            <a:spLocks/>
          </p:cNvSpPr>
          <p:nvPr/>
        </p:nvSpPr>
        <p:spPr bwMode="auto">
          <a:xfrm>
            <a:off x="2617520" y="1608783"/>
            <a:ext cx="3744912" cy="1008062"/>
          </a:xfrm>
          <a:custGeom>
            <a:avLst/>
            <a:gdLst>
              <a:gd name="T0" fmla="*/ 0 w 1180"/>
              <a:gd name="T1" fmla="*/ 0 h 227"/>
              <a:gd name="T2" fmla="*/ 2147483646 w 1180"/>
              <a:gd name="T3" fmla="*/ 2147483646 h 227"/>
              <a:gd name="T4" fmla="*/ 2147483646 w 1180"/>
              <a:gd name="T5" fmla="*/ 2147483646 h 227"/>
              <a:gd name="T6" fmla="*/ 0 60000 65536"/>
              <a:gd name="T7" fmla="*/ 0 60000 65536"/>
              <a:gd name="T8" fmla="*/ 0 60000 65536"/>
              <a:gd name="T9" fmla="*/ 0 w 1180"/>
              <a:gd name="T10" fmla="*/ 0 h 227"/>
              <a:gd name="T11" fmla="*/ 1180 w 1180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80" h="227">
                <a:moveTo>
                  <a:pt x="0" y="0"/>
                </a:moveTo>
                <a:cubicBezTo>
                  <a:pt x="106" y="71"/>
                  <a:pt x="212" y="143"/>
                  <a:pt x="409" y="181"/>
                </a:cubicBezTo>
                <a:cubicBezTo>
                  <a:pt x="606" y="219"/>
                  <a:pt x="893" y="223"/>
                  <a:pt x="1180" y="22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433870" y="2472383"/>
            <a:ext cx="2825750" cy="30777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de-DE" sz="1400" dirty="0" err="1">
                <a:solidFill>
                  <a:schemeClr val="tx1"/>
                </a:solidFill>
                <a:latin typeface="+mn-lt"/>
              </a:rPr>
              <a:t>streamline</a:t>
            </a:r>
            <a:r>
              <a:rPr lang="de-DE" sz="1400" dirty="0">
                <a:solidFill>
                  <a:schemeClr val="tx1"/>
                </a:solidFill>
                <a:latin typeface="+mn-lt"/>
              </a:rPr>
              <a:t> (time 1)</a:t>
            </a:r>
          </a:p>
        </p:txBody>
      </p:sp>
      <p:sp>
        <p:nvSpPr>
          <p:cNvPr id="24581" name="Line 7"/>
          <p:cNvSpPr>
            <a:spLocks noChangeShapeType="1"/>
          </p:cNvSpPr>
          <p:nvPr/>
        </p:nvSpPr>
        <p:spPr bwMode="auto">
          <a:xfrm>
            <a:off x="2617520" y="1608783"/>
            <a:ext cx="576262" cy="57626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4582" name="Line 8"/>
          <p:cNvSpPr>
            <a:spLocks noChangeAspect="1" noChangeShapeType="1"/>
          </p:cNvSpPr>
          <p:nvPr/>
        </p:nvSpPr>
        <p:spPr bwMode="auto">
          <a:xfrm>
            <a:off x="3638282" y="2329508"/>
            <a:ext cx="633413" cy="2301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4583" name="Line 9"/>
          <p:cNvSpPr>
            <a:spLocks noChangeShapeType="1"/>
          </p:cNvSpPr>
          <p:nvPr/>
        </p:nvSpPr>
        <p:spPr bwMode="auto">
          <a:xfrm>
            <a:off x="4851132" y="2573983"/>
            <a:ext cx="503238" cy="3651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4584" name="Line 10"/>
          <p:cNvSpPr>
            <a:spLocks noChangeShapeType="1"/>
          </p:cNvSpPr>
          <p:nvPr/>
        </p:nvSpPr>
        <p:spPr bwMode="auto">
          <a:xfrm>
            <a:off x="2906445" y="1464320"/>
            <a:ext cx="576262" cy="5762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4585" name="Line 11"/>
          <p:cNvSpPr>
            <a:spLocks noChangeShapeType="1"/>
          </p:cNvSpPr>
          <p:nvPr/>
        </p:nvSpPr>
        <p:spPr bwMode="auto">
          <a:xfrm>
            <a:off x="2330182" y="1824683"/>
            <a:ext cx="576263" cy="57626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4586" name="Line 12"/>
          <p:cNvSpPr>
            <a:spLocks noChangeAspect="1" noChangeShapeType="1"/>
          </p:cNvSpPr>
          <p:nvPr/>
        </p:nvSpPr>
        <p:spPr bwMode="auto">
          <a:xfrm>
            <a:off x="3770045" y="2113608"/>
            <a:ext cx="633412" cy="2301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4587" name="Line 13"/>
          <p:cNvSpPr>
            <a:spLocks noChangeAspect="1" noChangeShapeType="1"/>
          </p:cNvSpPr>
          <p:nvPr/>
        </p:nvSpPr>
        <p:spPr bwMode="auto">
          <a:xfrm>
            <a:off x="3482707" y="2545408"/>
            <a:ext cx="633413" cy="2301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4588" name="Line 14"/>
          <p:cNvSpPr>
            <a:spLocks noChangeShapeType="1"/>
          </p:cNvSpPr>
          <p:nvPr/>
        </p:nvSpPr>
        <p:spPr bwMode="auto">
          <a:xfrm>
            <a:off x="4706670" y="2832745"/>
            <a:ext cx="503237" cy="365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4589" name="Line 15"/>
          <p:cNvSpPr>
            <a:spLocks noChangeShapeType="1"/>
          </p:cNvSpPr>
          <p:nvPr/>
        </p:nvSpPr>
        <p:spPr bwMode="auto">
          <a:xfrm>
            <a:off x="4922570" y="2329508"/>
            <a:ext cx="503237" cy="3651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4590" name="Line 16"/>
          <p:cNvSpPr>
            <a:spLocks noChangeShapeType="1"/>
          </p:cNvSpPr>
          <p:nvPr/>
        </p:nvSpPr>
        <p:spPr bwMode="auto">
          <a:xfrm>
            <a:off x="5003532" y="1257945"/>
            <a:ext cx="503238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4592" name="Line 18"/>
          <p:cNvSpPr>
            <a:spLocks noChangeShapeType="1"/>
          </p:cNvSpPr>
          <p:nvPr/>
        </p:nvSpPr>
        <p:spPr bwMode="auto">
          <a:xfrm>
            <a:off x="3122345" y="1321445"/>
            <a:ext cx="647700" cy="5048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4593" name="Line 19"/>
          <p:cNvSpPr>
            <a:spLocks noChangeShapeType="1"/>
          </p:cNvSpPr>
          <p:nvPr/>
        </p:nvSpPr>
        <p:spPr bwMode="auto">
          <a:xfrm>
            <a:off x="2185720" y="1969145"/>
            <a:ext cx="503237" cy="5762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4594" name="Line 20"/>
          <p:cNvSpPr>
            <a:spLocks noChangeAspect="1" noChangeShapeType="1"/>
          </p:cNvSpPr>
          <p:nvPr/>
        </p:nvSpPr>
        <p:spPr bwMode="auto">
          <a:xfrm>
            <a:off x="3985945" y="1896120"/>
            <a:ext cx="561975" cy="1412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4595" name="Line 21"/>
          <p:cNvSpPr>
            <a:spLocks noChangeAspect="1" noChangeShapeType="1"/>
          </p:cNvSpPr>
          <p:nvPr/>
        </p:nvSpPr>
        <p:spPr bwMode="auto">
          <a:xfrm>
            <a:off x="3193782" y="2832745"/>
            <a:ext cx="571500" cy="2079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4596" name="Line 22"/>
          <p:cNvSpPr>
            <a:spLocks noChangeShapeType="1"/>
          </p:cNvSpPr>
          <p:nvPr/>
        </p:nvSpPr>
        <p:spPr bwMode="auto">
          <a:xfrm>
            <a:off x="4633645" y="3193108"/>
            <a:ext cx="503237" cy="3651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4597" name="Line 23"/>
          <p:cNvSpPr>
            <a:spLocks noChangeShapeType="1"/>
          </p:cNvSpPr>
          <p:nvPr/>
        </p:nvSpPr>
        <p:spPr bwMode="auto">
          <a:xfrm>
            <a:off x="4994007" y="2040583"/>
            <a:ext cx="503238" cy="3651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4598" name="Freeform 24"/>
          <p:cNvSpPr>
            <a:spLocks/>
          </p:cNvSpPr>
          <p:nvPr/>
        </p:nvSpPr>
        <p:spPr bwMode="auto">
          <a:xfrm rot="673104">
            <a:off x="2479407" y="1965970"/>
            <a:ext cx="3744913" cy="1008063"/>
          </a:xfrm>
          <a:custGeom>
            <a:avLst/>
            <a:gdLst>
              <a:gd name="T0" fmla="*/ 0 w 1180"/>
              <a:gd name="T1" fmla="*/ 0 h 227"/>
              <a:gd name="T2" fmla="*/ 2147483646 w 1180"/>
              <a:gd name="T3" fmla="*/ 2147483646 h 227"/>
              <a:gd name="T4" fmla="*/ 2147483646 w 1180"/>
              <a:gd name="T5" fmla="*/ 2147483646 h 227"/>
              <a:gd name="T6" fmla="*/ 0 60000 65536"/>
              <a:gd name="T7" fmla="*/ 0 60000 65536"/>
              <a:gd name="T8" fmla="*/ 0 60000 65536"/>
              <a:gd name="T9" fmla="*/ 0 w 1180"/>
              <a:gd name="T10" fmla="*/ 0 h 227"/>
              <a:gd name="T11" fmla="*/ 1180 w 1180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80" h="227">
                <a:moveTo>
                  <a:pt x="0" y="0"/>
                </a:moveTo>
                <a:cubicBezTo>
                  <a:pt x="106" y="71"/>
                  <a:pt x="212" y="143"/>
                  <a:pt x="409" y="181"/>
                </a:cubicBezTo>
                <a:cubicBezTo>
                  <a:pt x="606" y="219"/>
                  <a:pt x="893" y="223"/>
                  <a:pt x="1180" y="22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4599" name="Line 26"/>
          <p:cNvSpPr>
            <a:spLocks noChangeShapeType="1"/>
          </p:cNvSpPr>
          <p:nvPr/>
        </p:nvSpPr>
        <p:spPr bwMode="auto">
          <a:xfrm rot="673104">
            <a:off x="2550845" y="1661170"/>
            <a:ext cx="576262" cy="5762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4600" name="Line 27"/>
          <p:cNvSpPr>
            <a:spLocks noChangeAspect="1" noChangeShapeType="1"/>
          </p:cNvSpPr>
          <p:nvPr/>
        </p:nvSpPr>
        <p:spPr bwMode="auto">
          <a:xfrm rot="673104">
            <a:off x="3446195" y="2575570"/>
            <a:ext cx="633412" cy="2301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4601" name="Line 28"/>
          <p:cNvSpPr>
            <a:spLocks noChangeShapeType="1"/>
          </p:cNvSpPr>
          <p:nvPr/>
        </p:nvSpPr>
        <p:spPr bwMode="auto">
          <a:xfrm rot="673104">
            <a:off x="4608245" y="3040708"/>
            <a:ext cx="503237" cy="3651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4602" name="Line 29"/>
          <p:cNvSpPr>
            <a:spLocks noChangeShapeType="1"/>
          </p:cNvSpPr>
          <p:nvPr/>
        </p:nvSpPr>
        <p:spPr bwMode="auto">
          <a:xfrm rot="673104">
            <a:off x="2861995" y="1575445"/>
            <a:ext cx="576262" cy="5762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4603" name="Line 30"/>
          <p:cNvSpPr>
            <a:spLocks noChangeShapeType="1"/>
          </p:cNvSpPr>
          <p:nvPr/>
        </p:nvSpPr>
        <p:spPr bwMode="auto">
          <a:xfrm rot="673104">
            <a:off x="2226995" y="1818333"/>
            <a:ext cx="576262" cy="5762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4604" name="Line 31"/>
          <p:cNvSpPr>
            <a:spLocks noChangeAspect="1" noChangeShapeType="1"/>
          </p:cNvSpPr>
          <p:nvPr/>
        </p:nvSpPr>
        <p:spPr bwMode="auto">
          <a:xfrm rot="673104">
            <a:off x="3616057" y="2389833"/>
            <a:ext cx="633413" cy="2301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4605" name="Line 32"/>
          <p:cNvSpPr>
            <a:spLocks noChangeAspect="1" noChangeShapeType="1"/>
          </p:cNvSpPr>
          <p:nvPr/>
        </p:nvSpPr>
        <p:spPr bwMode="auto">
          <a:xfrm rot="673104">
            <a:off x="3250932" y="2758133"/>
            <a:ext cx="633413" cy="2301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4606" name="Line 33"/>
          <p:cNvSpPr>
            <a:spLocks noChangeShapeType="1"/>
          </p:cNvSpPr>
          <p:nvPr/>
        </p:nvSpPr>
        <p:spPr bwMode="auto">
          <a:xfrm rot="673104">
            <a:off x="4416157" y="3266133"/>
            <a:ext cx="503238" cy="3651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4607" name="Line 34"/>
          <p:cNvSpPr>
            <a:spLocks noChangeShapeType="1"/>
          </p:cNvSpPr>
          <p:nvPr/>
        </p:nvSpPr>
        <p:spPr bwMode="auto">
          <a:xfrm rot="673104">
            <a:off x="4725720" y="2815283"/>
            <a:ext cx="503237" cy="3651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4608" name="Line 37"/>
          <p:cNvSpPr>
            <a:spLocks noChangeShapeType="1"/>
          </p:cNvSpPr>
          <p:nvPr/>
        </p:nvSpPr>
        <p:spPr bwMode="auto">
          <a:xfrm rot="673104">
            <a:off x="3108057" y="1484958"/>
            <a:ext cx="647700" cy="5048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4609" name="Line 38"/>
          <p:cNvSpPr>
            <a:spLocks noChangeShapeType="1"/>
          </p:cNvSpPr>
          <p:nvPr/>
        </p:nvSpPr>
        <p:spPr bwMode="auto">
          <a:xfrm rot="673104">
            <a:off x="2058720" y="1924695"/>
            <a:ext cx="503237" cy="5762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4610" name="Line 39"/>
          <p:cNvSpPr>
            <a:spLocks noChangeAspect="1" noChangeShapeType="1"/>
          </p:cNvSpPr>
          <p:nvPr/>
        </p:nvSpPr>
        <p:spPr bwMode="auto">
          <a:xfrm rot="673104">
            <a:off x="3879582" y="2212033"/>
            <a:ext cx="561975" cy="1412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4611" name="Line 40"/>
          <p:cNvSpPr>
            <a:spLocks noChangeAspect="1" noChangeShapeType="1"/>
          </p:cNvSpPr>
          <p:nvPr/>
        </p:nvSpPr>
        <p:spPr bwMode="auto">
          <a:xfrm rot="673104">
            <a:off x="2914382" y="2977208"/>
            <a:ext cx="571500" cy="2079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4612" name="Line 41"/>
          <p:cNvSpPr>
            <a:spLocks noChangeShapeType="1"/>
          </p:cNvSpPr>
          <p:nvPr/>
        </p:nvSpPr>
        <p:spPr bwMode="auto">
          <a:xfrm rot="673104">
            <a:off x="4273282" y="3605858"/>
            <a:ext cx="503238" cy="3651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4613" name="Line 42"/>
          <p:cNvSpPr>
            <a:spLocks noChangeShapeType="1"/>
          </p:cNvSpPr>
          <p:nvPr/>
        </p:nvSpPr>
        <p:spPr bwMode="auto">
          <a:xfrm rot="673104">
            <a:off x="4851132" y="2545408"/>
            <a:ext cx="503238" cy="3651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39" name="Text Box 44"/>
          <p:cNvSpPr txBox="1">
            <a:spLocks noChangeArrowheads="1"/>
          </p:cNvSpPr>
          <p:nvPr/>
        </p:nvSpPr>
        <p:spPr bwMode="auto">
          <a:xfrm>
            <a:off x="6146532" y="3193108"/>
            <a:ext cx="3184525" cy="30777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de-DE" sz="1400" dirty="0" err="1">
                <a:solidFill>
                  <a:schemeClr val="tx1"/>
                </a:solidFill>
                <a:latin typeface="+mn-lt"/>
              </a:rPr>
              <a:t>streamline</a:t>
            </a:r>
            <a:r>
              <a:rPr lang="de-DE" sz="1400" dirty="0">
                <a:solidFill>
                  <a:schemeClr val="tx1"/>
                </a:solidFill>
                <a:latin typeface="+mn-lt"/>
              </a:rPr>
              <a:t> (time 2)</a:t>
            </a:r>
          </a:p>
        </p:txBody>
      </p:sp>
      <p:sp>
        <p:nvSpPr>
          <p:cNvPr id="24615" name="Line 45"/>
          <p:cNvSpPr>
            <a:spLocks noChangeShapeType="1"/>
          </p:cNvSpPr>
          <p:nvPr/>
        </p:nvSpPr>
        <p:spPr bwMode="auto">
          <a:xfrm>
            <a:off x="5003532" y="1473845"/>
            <a:ext cx="50323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41" name="Text Box 46"/>
          <p:cNvSpPr txBox="1">
            <a:spLocks noChangeArrowheads="1"/>
          </p:cNvSpPr>
          <p:nvPr/>
        </p:nvSpPr>
        <p:spPr bwMode="auto">
          <a:xfrm>
            <a:off x="5587732" y="1337320"/>
            <a:ext cx="3817938" cy="30777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de-DE" sz="1400" dirty="0">
                <a:solidFill>
                  <a:srgbClr val="FF0000"/>
                </a:solidFill>
                <a:latin typeface="+mn-lt"/>
              </a:rPr>
              <a:t>linear </a:t>
            </a:r>
            <a:r>
              <a:rPr lang="de-DE" sz="1400" dirty="0" err="1">
                <a:solidFill>
                  <a:srgbClr val="FF0000"/>
                </a:solidFill>
                <a:latin typeface="+mn-lt"/>
              </a:rPr>
              <a:t>velocity</a:t>
            </a:r>
            <a:r>
              <a:rPr lang="de-DE" sz="1400" dirty="0">
                <a:solidFill>
                  <a:srgbClr val="FF0000"/>
                </a:solidFill>
                <a:latin typeface="+mn-lt"/>
              </a:rPr>
              <a:t> (time 2)</a:t>
            </a:r>
          </a:p>
        </p:txBody>
      </p:sp>
    </p:spTree>
    <p:extLst>
      <p:ext uri="{BB962C8B-B14F-4D97-AF65-F5344CB8AC3E}">
        <p14:creationId xmlns:p14="http://schemas.microsoft.com/office/powerpoint/2010/main" val="2187751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7921625" cy="431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altLang="de-DE" sz="2400" b="1" dirty="0" smtClean="0">
                <a:solidFill>
                  <a:srgbClr val="0B2A51"/>
                </a:solidFill>
                <a:latin typeface="+mj-lt"/>
              </a:rPr>
              <a:t>Forward Tracking and Backward Tracking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047419" y="2263562"/>
            <a:ext cx="5157788" cy="635000"/>
            <a:chOff x="1162" y="3307"/>
            <a:chExt cx="3249" cy="400"/>
          </a:xfrm>
        </p:grpSpPr>
        <p:graphicFrame>
          <p:nvGraphicFramePr>
            <p:cNvPr id="26634" name="Object 17"/>
            <p:cNvGraphicFramePr>
              <a:graphicFrameLocks noChangeAspect="1"/>
            </p:cNvGraphicFramePr>
            <p:nvPr/>
          </p:nvGraphicFramePr>
          <p:xfrm>
            <a:off x="1162" y="3339"/>
            <a:ext cx="1315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86" name="Formel" r:id="rId4" imgW="1498600" imgH="419100" progId="Equation.3">
                    <p:embed/>
                  </p:oleObj>
                </mc:Choice>
                <mc:Fallback>
                  <p:oleObj name="Formel" r:id="rId4" imgW="14986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2" y="3339"/>
                          <a:ext cx="1315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5" name="Object 18"/>
            <p:cNvGraphicFramePr>
              <a:graphicFrameLocks noChangeAspect="1"/>
            </p:cNvGraphicFramePr>
            <p:nvPr/>
          </p:nvGraphicFramePr>
          <p:xfrm>
            <a:off x="3139" y="3307"/>
            <a:ext cx="127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87" name="Formel" r:id="rId6" imgW="1511300" imgH="419100" progId="Equation.3">
                    <p:embed/>
                  </p:oleObj>
                </mc:Choice>
                <mc:Fallback>
                  <p:oleObj name="Formel" r:id="rId6" imgW="15113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9" y="3307"/>
                          <a:ext cx="1272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48000" y="1116000"/>
            <a:ext cx="791210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Previous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transparencies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illustrated</a:t>
            </a:r>
            <a:r>
              <a:rPr lang="de-DE" altLang="de-DE" dirty="0">
                <a:latin typeface="+mn-lt"/>
              </a:rPr>
              <a:t> a PT </a:t>
            </a:r>
            <a:r>
              <a:rPr lang="de-DE" altLang="de-DE" dirty="0" err="1">
                <a:latin typeface="+mn-lt"/>
              </a:rPr>
              <a:t>version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called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u="sng" dirty="0">
                <a:latin typeface="+mn-lt"/>
              </a:rPr>
              <a:t>Forward Tracking</a:t>
            </a:r>
            <a:r>
              <a:rPr lang="de-DE" altLang="de-DE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latin typeface="+mn-lt"/>
              </a:rPr>
              <a:t>Forward Tracking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used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track</a:t>
            </a:r>
            <a:r>
              <a:rPr lang="de-DE" altLang="de-DE" dirty="0">
                <a:latin typeface="+mn-lt"/>
              </a:rPr>
              <a:t> (</a:t>
            </a:r>
            <a:r>
              <a:rPr lang="de-DE" altLang="de-DE" dirty="0" err="1">
                <a:latin typeface="+mn-lt"/>
              </a:rPr>
              <a:t>virtual</a:t>
            </a:r>
            <a:r>
              <a:rPr lang="de-DE" altLang="de-DE" dirty="0">
                <a:latin typeface="+mn-lt"/>
              </a:rPr>
              <a:t>) </a:t>
            </a:r>
            <a:r>
              <a:rPr lang="de-DE" altLang="de-DE" dirty="0" err="1">
                <a:latin typeface="+mn-lt"/>
              </a:rPr>
              <a:t>particles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i="1" dirty="0">
                <a:latin typeface="+mn-lt"/>
              </a:rPr>
              <a:t>in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groundwater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flow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direction</a:t>
            </a:r>
            <a:r>
              <a:rPr lang="de-DE" altLang="de-DE" dirty="0">
                <a:latin typeface="+mn-lt"/>
              </a:rPr>
              <a:t> (“</a:t>
            </a:r>
            <a:r>
              <a:rPr lang="de-DE" altLang="de-DE" dirty="0" err="1">
                <a:latin typeface="+mn-lt"/>
              </a:rPr>
              <a:t>Where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does</a:t>
            </a:r>
            <a:r>
              <a:rPr lang="de-DE" altLang="de-DE" dirty="0">
                <a:latin typeface="+mn-lt"/>
              </a:rPr>
              <a:t> the </a:t>
            </a:r>
            <a:r>
              <a:rPr lang="de-DE" altLang="de-DE" dirty="0" err="1">
                <a:latin typeface="+mn-lt"/>
              </a:rPr>
              <a:t>solute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go</a:t>
            </a:r>
            <a:r>
              <a:rPr lang="de-DE" altLang="de-DE" dirty="0">
                <a:latin typeface="+mn-lt"/>
              </a:rPr>
              <a:t>?“).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latin typeface="+mn-lt"/>
              </a:rPr>
              <a:t>Forward Tracking </a:t>
            </a:r>
            <a:r>
              <a:rPr lang="de-DE" altLang="de-DE" dirty="0" err="1">
                <a:latin typeface="+mn-lt"/>
              </a:rPr>
              <a:t>requires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numerical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solution</a:t>
            </a:r>
            <a:r>
              <a:rPr lang="de-DE" altLang="de-DE" dirty="0">
                <a:latin typeface="+mn-lt"/>
              </a:rPr>
              <a:t> of the </a:t>
            </a:r>
            <a:r>
              <a:rPr lang="de-DE" altLang="de-DE" dirty="0" err="1">
                <a:latin typeface="+mn-lt"/>
              </a:rPr>
              <a:t>equations</a:t>
            </a:r>
            <a:r>
              <a:rPr lang="de-DE" altLang="de-DE" dirty="0">
                <a:latin typeface="+mn-lt"/>
              </a:rPr>
              <a:t> of </a:t>
            </a:r>
            <a:r>
              <a:rPr lang="de-DE" altLang="de-DE" dirty="0" err="1">
                <a:latin typeface="+mn-lt"/>
              </a:rPr>
              <a:t>motion</a:t>
            </a:r>
            <a:endParaRPr lang="el-GR" altLang="de-DE" dirty="0">
              <a:latin typeface="+mn-lt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48000" y="3276000"/>
            <a:ext cx="7937500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latin typeface="+mn-lt"/>
              </a:rPr>
              <a:t>As </a:t>
            </a:r>
            <a:r>
              <a:rPr lang="de-DE" altLang="de-DE" dirty="0" err="1">
                <a:latin typeface="+mn-lt"/>
              </a:rPr>
              <a:t>opposed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this</a:t>
            </a:r>
            <a:r>
              <a:rPr lang="de-DE" altLang="de-DE" dirty="0">
                <a:latin typeface="+mn-lt"/>
              </a:rPr>
              <a:t>, </a:t>
            </a:r>
            <a:r>
              <a:rPr lang="de-DE" altLang="de-DE" u="sng" dirty="0" err="1">
                <a:latin typeface="+mn-lt"/>
              </a:rPr>
              <a:t>Backward</a:t>
            </a:r>
            <a:r>
              <a:rPr lang="de-DE" altLang="de-DE" u="sng" dirty="0">
                <a:latin typeface="+mn-lt"/>
              </a:rPr>
              <a:t> Tracking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allows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track</a:t>
            </a:r>
            <a:r>
              <a:rPr lang="de-DE" altLang="de-DE" dirty="0">
                <a:latin typeface="+mn-lt"/>
              </a:rPr>
              <a:t> (</a:t>
            </a:r>
            <a:r>
              <a:rPr lang="de-DE" altLang="de-DE" dirty="0" err="1">
                <a:latin typeface="+mn-lt"/>
              </a:rPr>
              <a:t>virtual</a:t>
            </a:r>
            <a:r>
              <a:rPr lang="de-DE" altLang="de-DE" dirty="0">
                <a:latin typeface="+mn-lt"/>
              </a:rPr>
              <a:t>) </a:t>
            </a:r>
            <a:r>
              <a:rPr lang="de-DE" altLang="de-DE" dirty="0" err="1">
                <a:latin typeface="+mn-lt"/>
              </a:rPr>
              <a:t>particles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i="1" dirty="0" err="1">
                <a:latin typeface="+mn-lt"/>
              </a:rPr>
              <a:t>against</a:t>
            </a:r>
            <a:r>
              <a:rPr lang="de-DE" altLang="de-DE" dirty="0">
                <a:latin typeface="+mn-lt"/>
              </a:rPr>
              <a:t> the </a:t>
            </a:r>
            <a:r>
              <a:rPr lang="de-DE" altLang="de-DE" dirty="0" err="1">
                <a:latin typeface="+mn-lt"/>
              </a:rPr>
              <a:t>direction</a:t>
            </a:r>
            <a:r>
              <a:rPr lang="de-DE" altLang="de-DE" dirty="0">
                <a:latin typeface="+mn-lt"/>
              </a:rPr>
              <a:t> of </a:t>
            </a:r>
            <a:r>
              <a:rPr lang="de-DE" altLang="de-DE" dirty="0" err="1">
                <a:latin typeface="+mn-lt"/>
              </a:rPr>
              <a:t>groundwater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flow</a:t>
            </a:r>
            <a:r>
              <a:rPr lang="de-DE" altLang="de-DE" dirty="0">
                <a:latin typeface="+mn-lt"/>
              </a:rPr>
              <a:t> (“</a:t>
            </a:r>
            <a:r>
              <a:rPr lang="de-DE" altLang="de-DE" dirty="0" err="1">
                <a:latin typeface="+mn-lt"/>
              </a:rPr>
              <a:t>Where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does</a:t>
            </a:r>
            <a:r>
              <a:rPr lang="de-DE" altLang="de-DE" dirty="0">
                <a:latin typeface="+mn-lt"/>
              </a:rPr>
              <a:t> the </a:t>
            </a:r>
            <a:r>
              <a:rPr lang="de-DE" altLang="de-DE" dirty="0" err="1">
                <a:latin typeface="+mn-lt"/>
              </a:rPr>
              <a:t>solute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come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from</a:t>
            </a:r>
            <a:r>
              <a:rPr lang="de-DE" altLang="de-DE" dirty="0">
                <a:latin typeface="+mn-lt"/>
              </a:rPr>
              <a:t>?“).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Backward</a:t>
            </a:r>
            <a:r>
              <a:rPr lang="de-DE" altLang="de-DE" dirty="0">
                <a:latin typeface="+mn-lt"/>
              </a:rPr>
              <a:t> Tracking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of </a:t>
            </a:r>
            <a:r>
              <a:rPr lang="de-DE" altLang="de-DE" dirty="0" err="1">
                <a:latin typeface="+mn-lt"/>
              </a:rPr>
              <a:t>particular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interest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when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water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protection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zones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around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extraction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wells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are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delineated</a:t>
            </a:r>
            <a:r>
              <a:rPr lang="de-DE" altLang="de-DE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Corresponding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equations</a:t>
            </a:r>
            <a:r>
              <a:rPr lang="de-DE" altLang="de-DE" dirty="0">
                <a:latin typeface="+mn-lt"/>
              </a:rPr>
              <a:t> of </a:t>
            </a:r>
            <a:r>
              <a:rPr lang="de-DE" altLang="de-DE" dirty="0" err="1">
                <a:latin typeface="+mn-lt"/>
              </a:rPr>
              <a:t>motions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are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given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simply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employing</a:t>
            </a:r>
            <a:r>
              <a:rPr lang="de-DE" altLang="de-DE" dirty="0">
                <a:latin typeface="+mn-lt"/>
              </a:rPr>
              <a:t> negative </a:t>
            </a:r>
            <a:r>
              <a:rPr lang="de-DE" altLang="de-DE" dirty="0" err="1">
                <a:latin typeface="+mn-lt"/>
              </a:rPr>
              <a:t>components</a:t>
            </a:r>
            <a:r>
              <a:rPr lang="de-DE" altLang="de-DE" dirty="0">
                <a:latin typeface="+mn-lt"/>
              </a:rPr>
              <a:t> of linear </a:t>
            </a:r>
            <a:r>
              <a:rPr lang="de-DE" altLang="de-DE" dirty="0" err="1">
                <a:latin typeface="+mn-lt"/>
              </a:rPr>
              <a:t>velocity</a:t>
            </a:r>
            <a:r>
              <a:rPr lang="de-DE" altLang="de-DE" dirty="0">
                <a:latin typeface="+mn-lt"/>
              </a:rPr>
              <a:t>:</a:t>
            </a:r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1849934" y="5210597"/>
            <a:ext cx="5848350" cy="531813"/>
            <a:chOff x="1111" y="2320"/>
            <a:chExt cx="3684" cy="335"/>
          </a:xfrm>
        </p:grpSpPr>
        <p:graphicFrame>
          <p:nvGraphicFramePr>
            <p:cNvPr id="26632" name="Object 4"/>
            <p:cNvGraphicFramePr>
              <a:graphicFrameLocks noChangeAspect="1"/>
            </p:cNvGraphicFramePr>
            <p:nvPr/>
          </p:nvGraphicFramePr>
          <p:xfrm>
            <a:off x="1111" y="2328"/>
            <a:ext cx="1225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88" name="Formel" r:id="rId8" imgW="1587500" imgH="419100" progId="Equation.3">
                    <p:embed/>
                  </p:oleObj>
                </mc:Choice>
                <mc:Fallback>
                  <p:oleObj name="Formel" r:id="rId8" imgW="15875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328"/>
                          <a:ext cx="1225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3" name="Object 7"/>
            <p:cNvGraphicFramePr>
              <a:graphicFrameLocks noChangeAspect="1"/>
            </p:cNvGraphicFramePr>
            <p:nvPr/>
          </p:nvGraphicFramePr>
          <p:xfrm>
            <a:off x="3515" y="2320"/>
            <a:ext cx="1280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89" name="Formel" r:id="rId10" imgW="1600200" imgH="419100" progId="Equation.3">
                    <p:embed/>
                  </p:oleObj>
                </mc:Choice>
                <mc:Fallback>
                  <p:oleObj name="Formel" r:id="rId10" imgW="16002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2320"/>
                          <a:ext cx="1280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648000" y="2898562"/>
            <a:ext cx="79375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de-DE" altLang="de-DE" dirty="0">
                <a:latin typeface="+mn-lt"/>
              </a:rPr>
              <a:t>	</a:t>
            </a:r>
            <a:r>
              <a:rPr lang="de-DE" altLang="de-DE" dirty="0" err="1">
                <a:latin typeface="+mn-lt"/>
              </a:rPr>
              <a:t>with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i="1" dirty="0" err="1">
                <a:latin typeface="+mn-lt"/>
              </a:rPr>
              <a:t>v</a:t>
            </a:r>
            <a:r>
              <a:rPr lang="de-DE" altLang="de-DE" i="1" baseline="-25000" dirty="0" err="1">
                <a:latin typeface="+mn-lt"/>
              </a:rPr>
              <a:t>x</a:t>
            </a:r>
            <a:r>
              <a:rPr lang="de-DE" altLang="de-DE" dirty="0">
                <a:latin typeface="+mn-lt"/>
              </a:rPr>
              <a:t>, </a:t>
            </a:r>
            <a:r>
              <a:rPr lang="de-DE" altLang="de-DE" i="1" dirty="0" err="1">
                <a:latin typeface="+mn-lt"/>
              </a:rPr>
              <a:t>v</a:t>
            </a:r>
            <a:r>
              <a:rPr lang="de-DE" altLang="de-DE" i="1" baseline="-25000" dirty="0" err="1">
                <a:latin typeface="+mn-lt"/>
              </a:rPr>
              <a:t>y</a:t>
            </a:r>
            <a:r>
              <a:rPr lang="de-DE" altLang="de-DE" dirty="0">
                <a:latin typeface="+mn-lt"/>
              </a:rPr>
              <a:t> = </a:t>
            </a:r>
            <a:r>
              <a:rPr lang="de-DE" altLang="de-DE" dirty="0" err="1">
                <a:latin typeface="+mn-lt"/>
              </a:rPr>
              <a:t>components</a:t>
            </a:r>
            <a:r>
              <a:rPr lang="de-DE" altLang="de-DE" dirty="0">
                <a:latin typeface="+mn-lt"/>
              </a:rPr>
              <a:t> of linear </a:t>
            </a:r>
            <a:r>
              <a:rPr lang="de-DE" altLang="de-DE" dirty="0" err="1">
                <a:latin typeface="+mn-lt"/>
              </a:rPr>
              <a:t>velocity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vector</a:t>
            </a:r>
            <a:r>
              <a:rPr lang="de-DE" altLang="de-DE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9982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4330700" cy="431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altLang="de-DE" sz="2400" b="1" dirty="0" smtClean="0">
                <a:solidFill>
                  <a:srgbClr val="0B2A51"/>
                </a:solidFill>
                <a:latin typeface="+mj-lt"/>
              </a:rPr>
              <a:t>2D Scenario</a:t>
            </a: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4752975" y="1788478"/>
            <a:ext cx="1619250" cy="10810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4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058988" y="1788478"/>
            <a:ext cx="4318000" cy="269875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4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150938" y="4468178"/>
            <a:ext cx="10134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latin typeface="+mn-lt"/>
              </a:rPr>
              <a:t>x</a:t>
            </a:r>
            <a:r>
              <a:rPr lang="de-DE" altLang="de-DE" sz="1400">
                <a:latin typeface="+mn-lt"/>
              </a:rPr>
              <a:t> = </a:t>
            </a:r>
            <a:r>
              <a:rPr lang="de-DE" altLang="de-DE" sz="1400" i="1">
                <a:latin typeface="+mn-lt"/>
              </a:rPr>
              <a:t>y</a:t>
            </a:r>
            <a:r>
              <a:rPr lang="de-DE" altLang="de-DE" sz="1400">
                <a:latin typeface="+mn-lt"/>
              </a:rPr>
              <a:t> = 0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753100" y="4525328"/>
            <a:ext cx="1229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latin typeface="+mn-lt"/>
              </a:rPr>
              <a:t>x</a:t>
            </a:r>
            <a:r>
              <a:rPr lang="de-DE" altLang="de-DE" sz="1400">
                <a:latin typeface="+mn-lt"/>
              </a:rPr>
              <a:t> = 4000 m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908050" y="1661478"/>
            <a:ext cx="12137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latin typeface="+mn-lt"/>
              </a:rPr>
              <a:t>y</a:t>
            </a:r>
            <a:r>
              <a:rPr lang="de-DE" altLang="de-DE" sz="1400">
                <a:latin typeface="+mn-lt"/>
              </a:rPr>
              <a:t> = 2500 m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867275" y="2221865"/>
            <a:ext cx="14782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K</a:t>
            </a:r>
            <a:r>
              <a:rPr lang="de-DE" altLang="de-DE" sz="1400">
                <a:solidFill>
                  <a:srgbClr val="FF0000"/>
                </a:solidFill>
                <a:latin typeface="+mn-lt"/>
              </a:rPr>
              <a:t> = 0.002 m/s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036763" y="3104515"/>
            <a:ext cx="14782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K</a:t>
            </a:r>
            <a:r>
              <a:rPr lang="de-DE" altLang="de-DE" sz="1400">
                <a:solidFill>
                  <a:srgbClr val="FF0000"/>
                </a:solidFill>
                <a:latin typeface="+mn-lt"/>
              </a:rPr>
              <a:t> = 0.005 m/s</a:t>
            </a:r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V="1">
            <a:off x="4219575" y="1788478"/>
            <a:ext cx="0" cy="27035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4435475" y="3588703"/>
            <a:ext cx="15007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chemeClr val="accent1"/>
                </a:solidFill>
                <a:latin typeface="+mn-lt"/>
              </a:rPr>
              <a:t>N</a:t>
            </a:r>
            <a:r>
              <a:rPr lang="de-DE" altLang="de-DE" sz="1400">
                <a:solidFill>
                  <a:schemeClr val="accent1"/>
                </a:solidFill>
                <a:latin typeface="+mn-lt"/>
              </a:rPr>
              <a:t> = 200 mm/a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274888" y="2364740"/>
            <a:ext cx="15007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chemeClr val="accent1"/>
                </a:solidFill>
                <a:latin typeface="+mn-lt"/>
              </a:rPr>
              <a:t>N</a:t>
            </a:r>
            <a:r>
              <a:rPr lang="de-DE" altLang="de-DE" sz="1400">
                <a:solidFill>
                  <a:schemeClr val="accent1"/>
                </a:solidFill>
                <a:latin typeface="+mn-lt"/>
              </a:rPr>
              <a:t> = 150 mm/a</a:t>
            </a:r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H="1">
            <a:off x="2058988" y="2869565"/>
            <a:ext cx="2703512" cy="16129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 rot="-1860000">
            <a:off x="3043278" y="3287971"/>
            <a:ext cx="11079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chemeClr val="accent2"/>
                </a:solidFill>
                <a:latin typeface="+mn-lt"/>
              </a:rPr>
              <a:t>river reach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511550" y="1505903"/>
            <a:ext cx="13227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latin typeface="+mn-lt"/>
              </a:rPr>
              <a:t>impermeable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498850" y="4525328"/>
            <a:ext cx="13227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latin typeface="+mn-lt"/>
              </a:rPr>
              <a:t>impermeable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 rot="-5400000">
            <a:off x="1206013" y="2908787"/>
            <a:ext cx="121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latin typeface="+mn-lt"/>
              </a:rPr>
              <a:t>head =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latin typeface="+mn-lt"/>
              </a:rPr>
              <a:t>260 m a.s.l.</a:t>
            </a:r>
          </a:p>
        </p:txBody>
      </p:sp>
      <p:sp>
        <p:nvSpPr>
          <p:cNvPr id="28690" name="Text Box 19"/>
          <p:cNvSpPr txBox="1">
            <a:spLocks noChangeArrowheads="1"/>
          </p:cNvSpPr>
          <p:nvPr/>
        </p:nvSpPr>
        <p:spPr bwMode="auto">
          <a:xfrm>
            <a:off x="6876000" y="3804603"/>
            <a:ext cx="121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err="1">
                <a:latin typeface="+mn-lt"/>
              </a:rPr>
              <a:t>head</a:t>
            </a:r>
            <a:r>
              <a:rPr lang="de-DE" altLang="de-DE" sz="1400" dirty="0">
                <a:latin typeface="+mn-lt"/>
              </a:rPr>
              <a:t>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+mn-lt"/>
              </a:rPr>
              <a:t>256 m </a:t>
            </a:r>
            <a:r>
              <a:rPr lang="de-DE" altLang="de-DE" sz="1400" dirty="0" err="1">
                <a:latin typeface="+mn-lt"/>
              </a:rPr>
              <a:t>a.s.l</a:t>
            </a:r>
            <a:r>
              <a:rPr lang="de-DE" altLang="de-DE" sz="1400" dirty="0">
                <a:latin typeface="+mn-lt"/>
              </a:rPr>
              <a:t>.</a:t>
            </a:r>
          </a:p>
        </p:txBody>
      </p:sp>
      <p:sp>
        <p:nvSpPr>
          <p:cNvPr id="28691" name="Line 20"/>
          <p:cNvSpPr>
            <a:spLocks noChangeShapeType="1"/>
          </p:cNvSpPr>
          <p:nvPr/>
        </p:nvSpPr>
        <p:spPr bwMode="auto">
          <a:xfrm flipH="1">
            <a:off x="6451600" y="4093528"/>
            <a:ext cx="43180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8692" name="Text Box 22"/>
          <p:cNvSpPr txBox="1">
            <a:spLocks noChangeArrowheads="1"/>
          </p:cNvSpPr>
          <p:nvPr/>
        </p:nvSpPr>
        <p:spPr bwMode="auto">
          <a:xfrm rot="-5400000">
            <a:off x="7154200" y="2307124"/>
            <a:ext cx="14173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latin typeface="+mn-lt"/>
              </a:rPr>
              <a:t>linear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latin typeface="+mn-lt"/>
              </a:rPr>
              <a:t> interpolation </a:t>
            </a:r>
          </a:p>
        </p:txBody>
      </p:sp>
      <p:sp>
        <p:nvSpPr>
          <p:cNvPr id="28693" name="AutoShape 23" descr="Kleine Schachfelder"/>
          <p:cNvSpPr>
            <a:spLocks noChangeArrowheads="1"/>
          </p:cNvSpPr>
          <p:nvPr/>
        </p:nvSpPr>
        <p:spPr bwMode="auto">
          <a:xfrm>
            <a:off x="7299325" y="1712278"/>
            <a:ext cx="263525" cy="2092325"/>
          </a:xfrm>
          <a:prstGeom prst="triangle">
            <a:avLst>
              <a:gd name="adj" fmla="val 50000"/>
            </a:avLst>
          </a:prstGeom>
          <a:pattFill prst="smCheck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4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8694" name="Text Box 18"/>
          <p:cNvSpPr txBox="1">
            <a:spLocks noChangeArrowheads="1"/>
          </p:cNvSpPr>
          <p:nvPr/>
        </p:nvSpPr>
        <p:spPr bwMode="auto">
          <a:xfrm>
            <a:off x="6876000" y="1116000"/>
            <a:ext cx="121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err="1">
                <a:latin typeface="+mn-lt"/>
              </a:rPr>
              <a:t>head</a:t>
            </a:r>
            <a:r>
              <a:rPr lang="de-DE" altLang="de-DE" sz="1400" dirty="0">
                <a:latin typeface="+mn-lt"/>
              </a:rPr>
              <a:t>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+mn-lt"/>
              </a:rPr>
              <a:t>254 m </a:t>
            </a:r>
            <a:r>
              <a:rPr lang="de-DE" altLang="de-DE" sz="1400" dirty="0" err="1">
                <a:latin typeface="+mn-lt"/>
              </a:rPr>
              <a:t>a.s.l</a:t>
            </a:r>
            <a:r>
              <a:rPr lang="de-DE" altLang="de-DE" sz="1400" dirty="0">
                <a:latin typeface="+mn-lt"/>
              </a:rPr>
              <a:t>.</a:t>
            </a:r>
          </a:p>
        </p:txBody>
      </p:sp>
      <p:sp>
        <p:nvSpPr>
          <p:cNvPr id="28695" name="Line 21"/>
          <p:cNvSpPr>
            <a:spLocks noChangeShapeType="1"/>
          </p:cNvSpPr>
          <p:nvPr/>
        </p:nvSpPr>
        <p:spPr bwMode="auto">
          <a:xfrm flipH="1">
            <a:off x="6442075" y="1410653"/>
            <a:ext cx="43180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6" name="computr2">
            <a:hlinkClick r:id="rId3" action="ppaction://hlinkfile"/>
          </p:cNvPr>
          <p:cNvSpPr>
            <a:spLocks noEditPoints="1" noChangeArrowheads="1"/>
          </p:cNvSpPr>
          <p:nvPr/>
        </p:nvSpPr>
        <p:spPr bwMode="auto">
          <a:xfrm>
            <a:off x="7572375" y="4360545"/>
            <a:ext cx="1316038" cy="1233488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0 h 21600"/>
              <a:gd name="T6" fmla="*/ 2147483646 w 21600"/>
              <a:gd name="T7" fmla="*/ 0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2147483646 w 21600"/>
              <a:gd name="T17" fmla="*/ 2147483646 h 21600"/>
              <a:gd name="T18" fmla="*/ 2147483646 w 21600"/>
              <a:gd name="T19" fmla="*/ 2147483646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de-DE" sz="600" dirty="0" smtClean="0">
              <a:solidFill>
                <a:schemeClr val="bg1"/>
              </a:solidFill>
              <a:latin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1400" dirty="0" smtClean="0">
                <a:solidFill>
                  <a:schemeClr val="bg1"/>
                </a:solidFill>
                <a:latin typeface="+mn-lt"/>
              </a:rPr>
              <a:t>PT</a:t>
            </a:r>
            <a:endParaRPr lang="en-GB" altLang="de-DE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5089525" y="2612390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de-DE" altLang="de-DE" sz="1400">
                <a:latin typeface="+mn-lt"/>
              </a:rPr>
              <a:t> W1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5094365" y="2828290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de-DE" altLang="de-DE" sz="1400">
                <a:latin typeface="+mn-lt"/>
              </a:rPr>
              <a:t> W2</a:t>
            </a:r>
          </a:p>
        </p:txBody>
      </p:sp>
      <p:sp>
        <p:nvSpPr>
          <p:cNvPr id="29" name="Text Box 47"/>
          <p:cNvSpPr txBox="1">
            <a:spLocks noChangeArrowheads="1"/>
          </p:cNvSpPr>
          <p:nvPr/>
        </p:nvSpPr>
        <p:spPr bwMode="auto">
          <a:xfrm>
            <a:off x="648000" y="4950143"/>
            <a:ext cx="6408738" cy="9848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 defTabSz="266700">
              <a:spcAft>
                <a:spcPts val="600"/>
              </a:spcAft>
              <a:buFontTx/>
              <a:buChar char="•"/>
              <a:defRPr/>
            </a:pPr>
            <a:r>
              <a:rPr lang="de-DE" sz="1600" dirty="0" err="1">
                <a:solidFill>
                  <a:schemeClr val="tx1"/>
                </a:solidFill>
                <a:latin typeface="+mn-lt"/>
              </a:rPr>
              <a:t>Two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pumping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wells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are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planned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at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shown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locations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66700" indent="-266700" defTabSz="266700">
              <a:spcAft>
                <a:spcPts val="600"/>
              </a:spcAft>
              <a:buFontTx/>
              <a:buChar char="•"/>
              <a:defRPr/>
            </a:pPr>
            <a:r>
              <a:rPr lang="de-DE" sz="1600" dirty="0">
                <a:solidFill>
                  <a:schemeClr val="tx1"/>
                </a:solidFill>
                <a:latin typeface="+mn-lt"/>
              </a:rPr>
              <a:t>Total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water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abstraction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rate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should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be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7000 m³/d.</a:t>
            </a:r>
          </a:p>
          <a:p>
            <a:pPr marL="266700" indent="-266700" defTabSz="266700">
              <a:spcAft>
                <a:spcPts val="600"/>
              </a:spcAft>
              <a:buFontTx/>
              <a:buChar char="•"/>
              <a:defRPr/>
            </a:pPr>
            <a:r>
              <a:rPr lang="de-DE" sz="1600" dirty="0" err="1">
                <a:solidFill>
                  <a:schemeClr val="tx1"/>
                </a:solidFill>
                <a:latin typeface="+mn-lt"/>
              </a:rPr>
              <a:t>Where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is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50-days isochrone?</a:t>
            </a:r>
          </a:p>
        </p:txBody>
      </p:sp>
      <p:sp>
        <p:nvSpPr>
          <p:cNvPr id="30" name="Text Box 4">
            <a:hlinkClick r:id="rId4" action="ppaction://hlinkfile"/>
          </p:cNvPr>
          <p:cNvSpPr txBox="1">
            <a:spLocks noChangeArrowheads="1"/>
          </p:cNvSpPr>
          <p:nvPr/>
        </p:nvSpPr>
        <p:spPr bwMode="auto">
          <a:xfrm>
            <a:off x="5656973" y="5705793"/>
            <a:ext cx="2446504" cy="30777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1400" dirty="0">
                <a:latin typeface="+mn-lt"/>
              </a:rPr>
              <a:t>SOFTWARE INSTALLATION</a:t>
            </a:r>
          </a:p>
        </p:txBody>
      </p:sp>
    </p:spTree>
    <p:extLst>
      <p:ext uri="{BB962C8B-B14F-4D97-AF65-F5344CB8AC3E}">
        <p14:creationId xmlns:p14="http://schemas.microsoft.com/office/powerpoint/2010/main" val="93205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4686300" cy="384175"/>
          </a:xfrm>
        </p:spPr>
        <p:txBody>
          <a:bodyPr/>
          <a:lstStyle/>
          <a:p>
            <a:pPr marL="0" indent="0" eaLnBrk="1" hangingPunct="1"/>
            <a:r>
              <a:rPr lang="en-GB" altLang="de-DE" sz="2400" b="1" dirty="0" smtClean="0">
                <a:solidFill>
                  <a:srgbClr val="0B2A51"/>
                </a:solidFill>
                <a:latin typeface="+mj-lt"/>
              </a:rPr>
              <a:t>Today</a:t>
            </a:r>
            <a:r>
              <a:rPr lang="en-GB" altLang="de-DE" sz="2400" b="1" dirty="0" smtClean="0">
                <a:solidFill>
                  <a:srgbClr val="0B2A51"/>
                </a:solidFill>
              </a:rPr>
              <a:t>: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48000" y="1116000"/>
            <a:ext cx="786447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dirty="0" err="1">
                <a:latin typeface="+mn-lt"/>
              </a:rPr>
              <a:t>Groundwater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Modelling</a:t>
            </a:r>
            <a:r>
              <a:rPr lang="de-DE" altLang="de-DE" dirty="0">
                <a:latin typeface="+mn-lt"/>
              </a:rPr>
              <a:t> IV: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Eulerian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and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Lagrangian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approaches</a:t>
            </a:r>
            <a:r>
              <a:rPr lang="de-DE" altLang="de-DE" dirty="0">
                <a:latin typeface="+mn-lt"/>
              </a:rPr>
              <a:t> in </a:t>
            </a:r>
            <a:r>
              <a:rPr lang="de-DE" altLang="de-DE" dirty="0" err="1">
                <a:latin typeface="+mn-lt"/>
              </a:rPr>
              <a:t>solute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transport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modelling</a:t>
            </a:r>
            <a:endParaRPr lang="de-DE" altLang="de-DE" dirty="0">
              <a:latin typeface="+mn-lt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Particle</a:t>
            </a:r>
            <a:r>
              <a:rPr lang="de-DE" altLang="de-DE" dirty="0">
                <a:latin typeface="+mn-lt"/>
              </a:rPr>
              <a:t> Tracking </a:t>
            </a:r>
            <a:r>
              <a:rPr lang="de-DE" altLang="de-DE" dirty="0" err="1">
                <a:latin typeface="+mn-lt"/>
              </a:rPr>
              <a:t>method</a:t>
            </a:r>
            <a:r>
              <a:rPr lang="de-DE" altLang="de-DE" dirty="0">
                <a:latin typeface="+mn-lt"/>
              </a:rPr>
              <a:t> (incl. </a:t>
            </a:r>
            <a:r>
              <a:rPr lang="de-DE" altLang="de-DE" dirty="0" err="1">
                <a:latin typeface="+mn-lt"/>
              </a:rPr>
              <a:t>example</a:t>
            </a:r>
            <a:r>
              <a:rPr lang="de-DE" altLang="de-DE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8113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195736" y="2160000"/>
            <a:ext cx="49688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 dirty="0" err="1" smtClean="0">
                <a:solidFill>
                  <a:srgbClr val="0B2A51"/>
                </a:solidFill>
                <a:latin typeface="+mj-lt"/>
              </a:rPr>
              <a:t>Eulerian</a:t>
            </a:r>
            <a:r>
              <a:rPr lang="de-DE" altLang="de-DE" sz="2400" dirty="0" smtClean="0">
                <a:solidFill>
                  <a:srgbClr val="0B2A51"/>
                </a:solidFill>
                <a:latin typeface="+mj-lt"/>
              </a:rPr>
              <a:t> </a:t>
            </a:r>
            <a:r>
              <a:rPr lang="de-DE" altLang="de-DE" sz="2400" dirty="0" err="1" smtClean="0">
                <a:solidFill>
                  <a:srgbClr val="0B2A51"/>
                </a:solidFill>
                <a:latin typeface="+mj-lt"/>
              </a:rPr>
              <a:t>and</a:t>
            </a:r>
            <a:r>
              <a:rPr lang="de-DE" altLang="de-DE" sz="2400" dirty="0" smtClean="0">
                <a:solidFill>
                  <a:srgbClr val="0B2A51"/>
                </a:solidFill>
                <a:latin typeface="+mj-lt"/>
              </a:rPr>
              <a:t> </a:t>
            </a:r>
            <a:r>
              <a:rPr lang="de-DE" altLang="de-DE" sz="2400" dirty="0" err="1" smtClean="0">
                <a:solidFill>
                  <a:srgbClr val="0B2A51"/>
                </a:solidFill>
                <a:latin typeface="+mj-lt"/>
              </a:rPr>
              <a:t>Lagrangian</a:t>
            </a:r>
            <a:r>
              <a:rPr lang="de-DE" altLang="de-DE" sz="2400" dirty="0" smtClean="0">
                <a:solidFill>
                  <a:srgbClr val="0B2A51"/>
                </a:solidFill>
                <a:latin typeface="+mj-lt"/>
              </a:rPr>
              <a:t> </a:t>
            </a:r>
            <a:r>
              <a:rPr lang="de-DE" altLang="de-DE" sz="2400" dirty="0" err="1" smtClean="0">
                <a:solidFill>
                  <a:srgbClr val="0B2A51"/>
                </a:solidFill>
                <a:latin typeface="+mj-lt"/>
              </a:rPr>
              <a:t>Approaches</a:t>
            </a:r>
            <a:r>
              <a:rPr lang="de-DE" altLang="de-DE" sz="2400" dirty="0" smtClean="0">
                <a:solidFill>
                  <a:srgbClr val="0B2A51"/>
                </a:solidFill>
                <a:latin typeface="+mj-lt"/>
              </a:rPr>
              <a:t> in </a:t>
            </a:r>
            <a:r>
              <a:rPr lang="de-DE" altLang="de-DE" sz="2400" dirty="0" err="1" smtClean="0">
                <a:solidFill>
                  <a:srgbClr val="0B2A51"/>
                </a:solidFill>
                <a:latin typeface="+mj-lt"/>
              </a:rPr>
              <a:t>Solute</a:t>
            </a:r>
            <a:r>
              <a:rPr lang="de-DE" altLang="de-DE" sz="2400" dirty="0" smtClean="0">
                <a:solidFill>
                  <a:srgbClr val="0B2A51"/>
                </a:solidFill>
                <a:latin typeface="+mj-lt"/>
              </a:rPr>
              <a:t> Transport </a:t>
            </a:r>
            <a:r>
              <a:rPr lang="de-DE" altLang="de-DE" sz="2400" dirty="0" err="1" smtClean="0">
                <a:solidFill>
                  <a:srgbClr val="0B2A51"/>
                </a:solidFill>
                <a:latin typeface="+mj-lt"/>
              </a:rPr>
              <a:t>Modelling</a:t>
            </a:r>
            <a:r>
              <a:rPr lang="de-DE" altLang="de-DE" sz="2400" dirty="0" smtClean="0">
                <a:solidFill>
                  <a:srgbClr val="0B2A51"/>
                </a:solidFill>
                <a:latin typeface="+mj-lt"/>
              </a:rPr>
              <a:t> </a:t>
            </a:r>
            <a:endParaRPr lang="de-DE" altLang="de-DE" sz="2400" dirty="0">
              <a:solidFill>
                <a:srgbClr val="0B2A5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8740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7921625" cy="431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altLang="de-DE" sz="2400" b="1" dirty="0" smtClean="0">
                <a:solidFill>
                  <a:srgbClr val="0B2A51"/>
                </a:solidFill>
                <a:latin typeface="+mj-lt"/>
              </a:rPr>
              <a:t>Basic Ideas</a:t>
            </a:r>
          </a:p>
        </p:txBody>
      </p:sp>
      <p:graphicFrame>
        <p:nvGraphicFramePr>
          <p:cNvPr id="1229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924897"/>
              </p:ext>
            </p:extLst>
          </p:nvPr>
        </p:nvGraphicFramePr>
        <p:xfrm>
          <a:off x="877400" y="2065823"/>
          <a:ext cx="6121400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3" r:id="rId4" imgW="5121554" imgH="2955341" progId="">
                  <p:embed/>
                </p:oleObj>
              </mc:Choice>
              <mc:Fallback>
                <p:oleObj r:id="rId4" imgW="5121554" imgH="295534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400" y="2065823"/>
                        <a:ext cx="6121400" cy="352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28525" y="4557850"/>
            <a:ext cx="5435963" cy="14773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 defTabSz="266700">
              <a:spcAft>
                <a:spcPts val="600"/>
              </a:spcAft>
              <a:buFontTx/>
              <a:buChar char="•"/>
              <a:defRPr/>
            </a:pPr>
            <a:r>
              <a:rPr lang="de-DE" sz="1600" dirty="0">
                <a:solidFill>
                  <a:schemeClr val="tx1"/>
                </a:solidFill>
                <a:latin typeface="+mn-lt"/>
              </a:rPr>
              <a:t>Flow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solute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transport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can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be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treated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by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two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+mn-lt"/>
              </a:rPr>
              <a:t>general</a:t>
            </a:r>
            <a:r>
              <a:rPr lang="de-DE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approaches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going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back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Euler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Lagrange.</a:t>
            </a:r>
          </a:p>
          <a:p>
            <a:pPr marL="266700" indent="-266700" defTabSz="266700">
              <a:spcAft>
                <a:spcPts val="600"/>
              </a:spcAft>
              <a:buFontTx/>
              <a:buChar char="•"/>
              <a:defRPr/>
            </a:pPr>
            <a:r>
              <a:rPr lang="de-DE" sz="1600" u="sng" dirty="0">
                <a:solidFill>
                  <a:schemeClr val="tx1"/>
                </a:solidFill>
                <a:latin typeface="+mn-lt"/>
              </a:rPr>
              <a:t>Euler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: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observer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at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rest</a:t>
            </a:r>
            <a:endParaRPr lang="de-DE" sz="1600" dirty="0">
              <a:solidFill>
                <a:schemeClr val="tx1"/>
              </a:solidFill>
              <a:latin typeface="+mn-lt"/>
            </a:endParaRPr>
          </a:p>
          <a:p>
            <a:pPr marL="266700" indent="-266700" defTabSz="266700">
              <a:spcAft>
                <a:spcPts val="600"/>
              </a:spcAft>
              <a:buFontTx/>
              <a:buChar char="•"/>
              <a:defRPr/>
            </a:pPr>
            <a:r>
              <a:rPr lang="de-DE" sz="1600" u="sng" dirty="0">
                <a:solidFill>
                  <a:schemeClr val="tx1"/>
                </a:solidFill>
                <a:latin typeface="+mn-lt"/>
              </a:rPr>
              <a:t>Lagrange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: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observer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moves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with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fluid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805963" y="3276223"/>
            <a:ext cx="2232025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4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795225" y="3519809"/>
            <a:ext cx="2016125" cy="949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4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792050" y="3483762"/>
            <a:ext cx="2035175" cy="95410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de-DE" sz="1400" u="sng" dirty="0">
                <a:solidFill>
                  <a:srgbClr val="FF0000"/>
                </a:solidFill>
                <a:latin typeface="+mn-lt"/>
              </a:rPr>
              <a:t>Euler</a:t>
            </a:r>
            <a:r>
              <a:rPr lang="de-DE" sz="1400" dirty="0">
                <a:solidFill>
                  <a:srgbClr val="FF0000"/>
                </a:solidFill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de-DE" sz="1400" dirty="0" err="1">
                <a:solidFill>
                  <a:srgbClr val="FF0000"/>
                </a:solidFill>
                <a:latin typeface="+mn-lt"/>
              </a:rPr>
              <a:t>fixed</a:t>
            </a:r>
            <a:r>
              <a:rPr lang="de-DE" sz="1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+mn-lt"/>
              </a:rPr>
              <a:t>position</a:t>
            </a:r>
            <a:r>
              <a:rPr lang="de-DE" sz="1400" dirty="0">
                <a:solidFill>
                  <a:srgbClr val="FF0000"/>
                </a:solidFill>
                <a:latin typeface="+mn-lt"/>
              </a:rPr>
              <a:t>, </a:t>
            </a:r>
          </a:p>
          <a:p>
            <a:pPr eaLnBrk="1" hangingPunct="1">
              <a:defRPr/>
            </a:pPr>
            <a:r>
              <a:rPr lang="de-DE" sz="1400" dirty="0" err="1">
                <a:solidFill>
                  <a:srgbClr val="FF0000"/>
                </a:solidFill>
                <a:latin typeface="+mn-lt"/>
              </a:rPr>
              <a:t>concentration</a:t>
            </a:r>
            <a:r>
              <a:rPr lang="de-DE" sz="1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+mn-lt"/>
              </a:rPr>
              <a:t>varies</a:t>
            </a:r>
            <a:endParaRPr lang="de-DE" sz="1400" dirty="0">
              <a:solidFill>
                <a:srgbClr val="FF00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de-DE" sz="1400" dirty="0">
                <a:solidFill>
                  <a:srgbClr val="FF0000"/>
                </a:solidFill>
                <a:latin typeface="+mn-lt"/>
              </a:rPr>
              <a:t>in </a:t>
            </a:r>
            <a:r>
              <a:rPr lang="de-DE" sz="1400" dirty="0" err="1">
                <a:solidFill>
                  <a:srgbClr val="FF0000"/>
                </a:solidFill>
                <a:latin typeface="+mn-lt"/>
              </a:rPr>
              <a:t>space</a:t>
            </a:r>
            <a:r>
              <a:rPr lang="de-DE" sz="1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+mn-lt"/>
              </a:rPr>
              <a:t>and</a:t>
            </a:r>
            <a:r>
              <a:rPr lang="de-DE" sz="1400" dirty="0">
                <a:solidFill>
                  <a:srgbClr val="FF0000"/>
                </a:solidFill>
                <a:latin typeface="+mn-lt"/>
              </a:rPr>
              <a:t> time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062175" y="1833772"/>
            <a:ext cx="1223963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de-DE" sz="1400" dirty="0" err="1">
                <a:solidFill>
                  <a:schemeClr val="tx1"/>
                </a:solidFill>
                <a:latin typeface="+mn-lt"/>
              </a:rPr>
              <a:t>streamline</a:t>
            </a:r>
            <a:r>
              <a:rPr lang="de-DE" sz="1400" dirty="0">
                <a:solidFill>
                  <a:schemeClr val="tx1"/>
                </a:solidFill>
                <a:latin typeface="+mn-lt"/>
              </a:rPr>
              <a:t> (</a:t>
            </a:r>
            <a:r>
              <a:rPr lang="de-DE" sz="1400" dirty="0" err="1">
                <a:solidFill>
                  <a:schemeClr val="tx1"/>
                </a:solidFill>
                <a:latin typeface="+mn-lt"/>
              </a:rPr>
              <a:t>here</a:t>
            </a:r>
            <a:r>
              <a:rPr lang="de-DE" sz="14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400" u="sng" dirty="0" err="1">
                <a:solidFill>
                  <a:schemeClr val="tx1"/>
                </a:solidFill>
                <a:latin typeface="+mn-lt"/>
              </a:rPr>
              <a:t>only</a:t>
            </a:r>
            <a:r>
              <a:rPr lang="de-DE" sz="1400" u="sng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400" u="sng" dirty="0" err="1">
                <a:solidFill>
                  <a:schemeClr val="tx1"/>
                </a:solidFill>
                <a:latin typeface="+mn-lt"/>
              </a:rPr>
              <a:t>advection</a:t>
            </a:r>
            <a:r>
              <a:rPr lang="de-DE" sz="1400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pic>
        <p:nvPicPr>
          <p:cNvPr id="1229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338" y="1116000"/>
            <a:ext cx="151288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154375" y="2856122"/>
            <a:ext cx="1584325" cy="52322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de-DE" sz="1400" dirty="0">
                <a:solidFill>
                  <a:schemeClr val="tx1"/>
                </a:solidFill>
                <a:latin typeface="+mn-lt"/>
              </a:rPr>
              <a:t>Leonhard Euler (1707 – 1783)</a:t>
            </a:r>
          </a:p>
        </p:txBody>
      </p:sp>
      <p:pic>
        <p:nvPicPr>
          <p:cNvPr id="12299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00" y="1114634"/>
            <a:ext cx="154305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410924" y="1114634"/>
            <a:ext cx="2189163" cy="52322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1400" dirty="0">
                <a:solidFill>
                  <a:schemeClr val="tx1"/>
                </a:solidFill>
                <a:latin typeface="+mn-lt"/>
              </a:rPr>
              <a:t>Joseph-Louis Lagrange (1736 – 1813)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828552" y="3052875"/>
            <a:ext cx="2346325" cy="86177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defRPr/>
            </a:pPr>
            <a:r>
              <a:rPr lang="de-DE" sz="1400" u="sng" dirty="0">
                <a:solidFill>
                  <a:srgbClr val="FF0000"/>
                </a:solidFill>
                <a:latin typeface="+mn-lt"/>
              </a:rPr>
              <a:t>Lagrange</a:t>
            </a:r>
            <a:r>
              <a:rPr lang="de-DE" sz="1400" dirty="0">
                <a:solidFill>
                  <a:srgbClr val="FF0000"/>
                </a:solidFill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de-DE" sz="1400" dirty="0" err="1">
                <a:solidFill>
                  <a:srgbClr val="FF0000"/>
                </a:solidFill>
                <a:latin typeface="+mn-lt"/>
              </a:rPr>
              <a:t>moving</a:t>
            </a:r>
            <a:r>
              <a:rPr lang="de-DE" sz="1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+mn-lt"/>
              </a:rPr>
              <a:t>with</a:t>
            </a:r>
            <a:r>
              <a:rPr lang="de-DE" sz="1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+mn-lt"/>
              </a:rPr>
              <a:t>the</a:t>
            </a:r>
            <a:r>
              <a:rPr lang="de-DE" sz="1400" dirty="0">
                <a:solidFill>
                  <a:srgbClr val="FF0000"/>
                </a:solidFill>
                <a:latin typeface="+mn-lt"/>
              </a:rPr>
              <a:t> fluid, </a:t>
            </a:r>
            <a:r>
              <a:rPr lang="de-DE" sz="1400" dirty="0" err="1">
                <a:solidFill>
                  <a:srgbClr val="FF0000"/>
                </a:solidFill>
                <a:latin typeface="+mn-lt"/>
              </a:rPr>
              <a:t>constant</a:t>
            </a:r>
            <a:r>
              <a:rPr lang="de-DE" sz="1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+mn-lt"/>
              </a:rPr>
              <a:t>concentration</a:t>
            </a:r>
            <a:r>
              <a:rPr lang="de-DE" sz="1400" dirty="0">
                <a:solidFill>
                  <a:srgbClr val="FF0000"/>
                </a:solidFill>
                <a:latin typeface="+mn-lt"/>
              </a:rPr>
              <a:t> (</a:t>
            </a:r>
            <a:r>
              <a:rPr lang="de-DE" sz="1400" dirty="0" err="1">
                <a:solidFill>
                  <a:srgbClr val="FF0000"/>
                </a:solidFill>
                <a:latin typeface="+mn-lt"/>
              </a:rPr>
              <a:t>if</a:t>
            </a:r>
            <a:r>
              <a:rPr lang="de-DE" sz="1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+mn-lt"/>
              </a:rPr>
              <a:t>only</a:t>
            </a:r>
            <a:r>
              <a:rPr lang="de-DE" sz="1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+mn-lt"/>
              </a:rPr>
              <a:t>advection</a:t>
            </a:r>
            <a:r>
              <a:rPr lang="de-DE" sz="1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+mn-lt"/>
              </a:rPr>
              <a:t>is</a:t>
            </a:r>
            <a:r>
              <a:rPr lang="de-DE" sz="1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+mn-lt"/>
              </a:rPr>
              <a:t>active</a:t>
            </a:r>
            <a:r>
              <a:rPr lang="de-DE" sz="1400" dirty="0">
                <a:solidFill>
                  <a:srgbClr val="FF0000"/>
                </a:solidFill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2445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7 -3.7037E-7 L 0.17743 -0.2039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90" y="-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7921625" cy="431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altLang="de-DE" sz="2400" b="1" dirty="0" smtClean="0">
                <a:solidFill>
                  <a:srgbClr val="0B2A51"/>
                </a:solidFill>
                <a:latin typeface="+mj-lt"/>
              </a:rPr>
              <a:t>Purely </a:t>
            </a:r>
            <a:r>
              <a:rPr lang="en-GB" altLang="de-DE" sz="2400" b="1" dirty="0" err="1" smtClean="0">
                <a:solidFill>
                  <a:srgbClr val="0B2A51"/>
                </a:solidFill>
                <a:latin typeface="+mj-lt"/>
              </a:rPr>
              <a:t>Advective</a:t>
            </a:r>
            <a:r>
              <a:rPr lang="en-GB" altLang="de-DE" sz="2400" b="1" dirty="0" smtClean="0">
                <a:solidFill>
                  <a:srgbClr val="0B2A51"/>
                </a:solidFill>
                <a:latin typeface="+mj-lt"/>
              </a:rPr>
              <a:t> Solute Transport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48000" y="1116000"/>
            <a:ext cx="8316488" cy="14773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 defTabSz="266700">
              <a:spcAft>
                <a:spcPts val="600"/>
              </a:spcAft>
              <a:buFontTx/>
              <a:buChar char="•"/>
              <a:defRPr/>
            </a:pPr>
            <a:r>
              <a:rPr lang="de-DE" sz="1600" dirty="0" err="1">
                <a:solidFill>
                  <a:schemeClr val="tx1"/>
                </a:solidFill>
                <a:latin typeface="+mn-lt"/>
              </a:rPr>
              <a:t>According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Lagrangian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approach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,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solute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concentration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remains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constant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due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advection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i="1" dirty="0" err="1">
                <a:solidFill>
                  <a:schemeClr val="tx1"/>
                </a:solidFill>
                <a:latin typeface="+mn-lt"/>
              </a:rPr>
              <a:t>alone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in a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control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element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moving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with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fluid.</a:t>
            </a:r>
          </a:p>
          <a:p>
            <a:pPr marL="266700" indent="-266700" defTabSz="266700">
              <a:spcAft>
                <a:spcPts val="600"/>
              </a:spcAft>
              <a:buFontTx/>
              <a:buChar char="•"/>
              <a:defRPr/>
            </a:pPr>
            <a:r>
              <a:rPr lang="de-DE" sz="1600" dirty="0" err="1">
                <a:solidFill>
                  <a:schemeClr val="tx1"/>
                </a:solidFill>
                <a:latin typeface="+mn-lt"/>
              </a:rPr>
              <a:t>According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Eulerian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approach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,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solute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concentration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changes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in a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control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element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with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fixed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position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due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advection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66700" indent="-266700" defTabSz="266700">
              <a:spcAft>
                <a:spcPts val="600"/>
              </a:spcAft>
              <a:buFontTx/>
              <a:buChar char="•"/>
              <a:defRPr/>
            </a:pPr>
            <a:r>
              <a:rPr lang="de-DE" sz="1600" dirty="0" err="1">
                <a:solidFill>
                  <a:schemeClr val="tx1"/>
                </a:solidFill>
                <a:latin typeface="+mn-lt"/>
              </a:rPr>
              <a:t>corresponding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breakthrough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curve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: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2444023" y="2641049"/>
            <a:ext cx="4997153" cy="2144873"/>
            <a:chOff x="1801" y="2387"/>
            <a:chExt cx="2652" cy="941"/>
          </a:xfrm>
        </p:grpSpPr>
        <p:sp>
          <p:nvSpPr>
            <p:cNvPr id="14341" name="Line 12"/>
            <p:cNvSpPr>
              <a:spLocks noChangeShapeType="1"/>
            </p:cNvSpPr>
            <p:nvPr/>
          </p:nvSpPr>
          <p:spPr bwMode="auto">
            <a:xfrm>
              <a:off x="2712" y="2692"/>
              <a:ext cx="0" cy="499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14342" name="Line 13"/>
            <p:cNvSpPr>
              <a:spLocks noChangeShapeType="1"/>
            </p:cNvSpPr>
            <p:nvPr/>
          </p:nvSpPr>
          <p:spPr bwMode="auto">
            <a:xfrm>
              <a:off x="1803" y="3198"/>
              <a:ext cx="25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14343" name="Line 14"/>
            <p:cNvSpPr>
              <a:spLocks noChangeShapeType="1"/>
            </p:cNvSpPr>
            <p:nvPr/>
          </p:nvSpPr>
          <p:spPr bwMode="auto">
            <a:xfrm flipV="1">
              <a:off x="1803" y="2473"/>
              <a:ext cx="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4319" y="3193"/>
              <a:ext cx="134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de-DE" sz="1400" i="1" dirty="0">
                  <a:solidFill>
                    <a:schemeClr val="tx1"/>
                  </a:solidFill>
                  <a:latin typeface="+mn-lt"/>
                </a:rPr>
                <a:t>t</a:t>
              </a:r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801" y="2387"/>
              <a:ext cx="164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de-DE" sz="1400" i="1" dirty="0">
                  <a:solidFill>
                    <a:schemeClr val="tx1"/>
                  </a:solidFill>
                  <a:latin typeface="+mn-lt"/>
                </a:rPr>
                <a:t>C</a:t>
              </a:r>
            </a:p>
          </p:txBody>
        </p:sp>
        <p:sp>
          <p:nvSpPr>
            <p:cNvPr id="14346" name="Line 17"/>
            <p:cNvSpPr>
              <a:spLocks noChangeShapeType="1"/>
            </p:cNvSpPr>
            <p:nvPr/>
          </p:nvSpPr>
          <p:spPr bwMode="auto">
            <a:xfrm>
              <a:off x="1805" y="3188"/>
              <a:ext cx="909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14347" name="Line 18"/>
            <p:cNvSpPr>
              <a:spLocks noChangeShapeType="1"/>
            </p:cNvSpPr>
            <p:nvPr/>
          </p:nvSpPr>
          <p:spPr bwMode="auto">
            <a:xfrm>
              <a:off x="3848" y="3188"/>
              <a:ext cx="342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14348" name="Line 32"/>
            <p:cNvSpPr>
              <a:spLocks noChangeShapeType="1"/>
            </p:cNvSpPr>
            <p:nvPr/>
          </p:nvSpPr>
          <p:spPr bwMode="auto">
            <a:xfrm>
              <a:off x="2711" y="2697"/>
              <a:ext cx="1134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14349" name="Line 33"/>
            <p:cNvSpPr>
              <a:spLocks noChangeShapeType="1"/>
            </p:cNvSpPr>
            <p:nvPr/>
          </p:nvSpPr>
          <p:spPr bwMode="auto">
            <a:xfrm>
              <a:off x="3846" y="2696"/>
              <a:ext cx="0" cy="499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14350" name="Line 34"/>
            <p:cNvSpPr>
              <a:spLocks noChangeShapeType="1"/>
            </p:cNvSpPr>
            <p:nvPr/>
          </p:nvSpPr>
          <p:spPr bwMode="auto">
            <a:xfrm flipH="1">
              <a:off x="3344" y="2573"/>
              <a:ext cx="345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16" name="Text Box 35"/>
            <p:cNvSpPr txBox="1">
              <a:spLocks noChangeArrowheads="1"/>
            </p:cNvSpPr>
            <p:nvPr/>
          </p:nvSpPr>
          <p:spPr bwMode="auto">
            <a:xfrm>
              <a:off x="3646" y="2473"/>
              <a:ext cx="76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de-DE" sz="1400" dirty="0" err="1">
                  <a:solidFill>
                    <a:schemeClr val="tx1"/>
                  </a:solidFill>
                  <a:latin typeface="+mn-lt"/>
                </a:rPr>
                <a:t>only</a:t>
              </a:r>
              <a:r>
                <a:rPr lang="de-DE" sz="1400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de-DE" sz="1400" dirty="0" err="1">
                  <a:solidFill>
                    <a:schemeClr val="tx1"/>
                  </a:solidFill>
                  <a:latin typeface="+mn-lt"/>
                </a:rPr>
                <a:t>advection</a:t>
              </a:r>
              <a:endParaRPr lang="de-DE" sz="1400" dirty="0">
                <a:solidFill>
                  <a:schemeClr val="tx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7145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7921625" cy="431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altLang="de-DE" sz="2400" b="1" dirty="0" smtClean="0">
                <a:solidFill>
                  <a:srgbClr val="0B2A51"/>
                </a:solidFill>
                <a:latin typeface="+mn-lt"/>
              </a:rPr>
              <a:t>Overview About Simulation Techniques</a:t>
            </a:r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105467"/>
              </p:ext>
            </p:extLst>
          </p:nvPr>
        </p:nvGraphicFramePr>
        <p:xfrm>
          <a:off x="1252190" y="2381782"/>
          <a:ext cx="7343775" cy="2193926"/>
        </p:xfrm>
        <a:graphic>
          <a:graphicData uri="http://schemas.openxmlformats.org/drawingml/2006/table">
            <a:tbl>
              <a:tblPr/>
              <a:tblGrid>
                <a:gridCol w="2160587"/>
                <a:gridCol w="5183188"/>
              </a:tblGrid>
              <a:tr h="334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approach</a:t>
                      </a:r>
                      <a:endParaRPr kumimoji="0" 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simulation</a:t>
                      </a: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 </a:t>
                      </a:r>
                      <a:r>
                        <a:rPr kumimoji="0" 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technique</a:t>
                      </a:r>
                      <a:endParaRPr kumimoji="0" 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Eulerian</a:t>
                      </a:r>
                      <a:endParaRPr kumimoji="0" 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Finite </a:t>
                      </a:r>
                      <a:r>
                        <a:rPr kumimoji="0" 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Differences</a:t>
                      </a: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(FD)*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Finite Elements (FE)</a:t>
                      </a:r>
                      <a:endParaRPr kumimoji="0" 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Lagrangian</a:t>
                      </a:r>
                      <a:endParaRPr kumimoji="0" 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Particle</a:t>
                      </a: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Tracking (PT)*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Random Walk (RW)</a:t>
                      </a:r>
                      <a:endParaRPr kumimoji="0" 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mixed</a:t>
                      </a:r>
                      <a:endParaRPr kumimoji="0" 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method</a:t>
                      </a: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of</a:t>
                      </a: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characteristics</a:t>
                      </a: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(MOC)*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modified</a:t>
                      </a: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method</a:t>
                      </a: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of</a:t>
                      </a: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characteristics</a:t>
                      </a: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(MMOC)*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hybrid </a:t>
                      </a:r>
                      <a:r>
                        <a:rPr kumimoji="0" 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method</a:t>
                      </a: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of</a:t>
                      </a: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characteristics</a:t>
                      </a: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(HMOC)*</a:t>
                      </a:r>
                      <a:endParaRPr kumimoji="0" 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48000" y="1116000"/>
            <a:ext cx="8316488" cy="12311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 defTabSz="266700">
              <a:spcAft>
                <a:spcPts val="600"/>
              </a:spcAft>
              <a:buFontTx/>
              <a:buChar char="•"/>
              <a:defRPr/>
            </a:pPr>
            <a:r>
              <a:rPr lang="de-DE" sz="1600" dirty="0" err="1">
                <a:solidFill>
                  <a:schemeClr val="tx1"/>
                </a:solidFill>
                <a:latin typeface="+mn-lt"/>
              </a:rPr>
              <a:t>Eulerian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Lagrangian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approaches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can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be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extended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cover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dispersion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66700" indent="-266700" defTabSz="266700">
              <a:spcAft>
                <a:spcPts val="600"/>
              </a:spcAft>
              <a:buFontTx/>
              <a:buChar char="•"/>
              <a:defRPr/>
            </a:pPr>
            <a:r>
              <a:rPr lang="de-DE" sz="1600" dirty="0" err="1">
                <a:solidFill>
                  <a:schemeClr val="tx1"/>
                </a:solidFill>
                <a:latin typeface="+mn-lt"/>
              </a:rPr>
              <a:t>Techniques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simulate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solute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transport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were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developed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by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employing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both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approaches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66700" indent="-266700" defTabSz="266700">
              <a:spcAft>
                <a:spcPts val="600"/>
              </a:spcAft>
              <a:buFontTx/>
              <a:buChar char="•"/>
              <a:defRPr/>
            </a:pPr>
            <a:r>
              <a:rPr lang="de-DE" sz="1600" dirty="0">
                <a:solidFill>
                  <a:schemeClr val="tx1"/>
                </a:solidFill>
                <a:latin typeface="+mn-lt"/>
              </a:rPr>
              <a:t>In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addition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,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mixed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approaches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are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available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(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see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table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). 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4504977" y="4596344"/>
            <a:ext cx="431958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 defTabSz="266700">
              <a:spcAft>
                <a:spcPts val="600"/>
              </a:spcAft>
              <a:defRPr/>
            </a:pPr>
            <a:r>
              <a:rPr lang="de-DE" sz="1600" dirty="0">
                <a:solidFill>
                  <a:schemeClr val="tx1"/>
                </a:solidFill>
                <a:latin typeface="+mn-lt"/>
              </a:rPr>
              <a:t>* </a:t>
            </a:r>
            <a:r>
              <a:rPr lang="de-DE" sz="1400" dirty="0" err="1">
                <a:solidFill>
                  <a:schemeClr val="tx1"/>
                </a:solidFill>
                <a:latin typeface="+mn-lt"/>
              </a:rPr>
              <a:t>implemented</a:t>
            </a:r>
            <a:r>
              <a:rPr lang="de-DE" sz="1400" dirty="0">
                <a:solidFill>
                  <a:schemeClr val="tx1"/>
                </a:solidFill>
                <a:latin typeface="+mn-lt"/>
              </a:rPr>
              <a:t> in MODPATH </a:t>
            </a:r>
            <a:r>
              <a:rPr lang="de-DE" sz="14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de-DE" sz="1400" dirty="0">
                <a:solidFill>
                  <a:schemeClr val="tx1"/>
                </a:solidFill>
                <a:latin typeface="+mn-lt"/>
              </a:rPr>
              <a:t> MT3D, resp.</a:t>
            </a: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648000" y="5076000"/>
            <a:ext cx="8316488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 defTabSz="266700">
              <a:spcAft>
                <a:spcPts val="600"/>
              </a:spcAft>
              <a:buFontTx/>
              <a:buChar char="•"/>
              <a:defRPr/>
            </a:pPr>
            <a:r>
              <a:rPr lang="de-DE" sz="1600" dirty="0" err="1">
                <a:solidFill>
                  <a:schemeClr val="tx1"/>
                </a:solidFill>
                <a:latin typeface="+mn-lt"/>
              </a:rPr>
              <a:t>Among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abovementioned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techniques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,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only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Particle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Tracking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is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i="1" dirty="0">
                <a:solidFill>
                  <a:schemeClr val="tx1"/>
                </a:solidFill>
                <a:latin typeface="+mn-lt"/>
              </a:rPr>
              <a:t>not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able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consider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dispersion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8574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339752" y="2204864"/>
            <a:ext cx="4536504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 dirty="0" err="1" smtClean="0">
                <a:solidFill>
                  <a:srgbClr val="0B2A51"/>
                </a:solidFill>
                <a:latin typeface="+mj-lt"/>
              </a:rPr>
              <a:t>Particle</a:t>
            </a:r>
            <a:r>
              <a:rPr lang="de-DE" altLang="de-DE" sz="2400" dirty="0" smtClean="0">
                <a:solidFill>
                  <a:srgbClr val="0B2A51"/>
                </a:solidFill>
                <a:latin typeface="+mj-lt"/>
              </a:rPr>
              <a:t> Tracking </a:t>
            </a:r>
            <a:r>
              <a:rPr lang="de-DE" altLang="de-DE" sz="2400" dirty="0" err="1" smtClean="0">
                <a:solidFill>
                  <a:srgbClr val="0B2A51"/>
                </a:solidFill>
                <a:latin typeface="+mj-lt"/>
              </a:rPr>
              <a:t>Method</a:t>
            </a:r>
            <a:r>
              <a:rPr lang="de-DE" altLang="de-DE" sz="2400" dirty="0" smtClean="0">
                <a:solidFill>
                  <a:srgbClr val="0B2A51"/>
                </a:solidFill>
                <a:latin typeface="+mj-lt"/>
              </a:rPr>
              <a:t> (incl. </a:t>
            </a:r>
            <a:r>
              <a:rPr lang="de-DE" altLang="de-DE" sz="2400" dirty="0" err="1" smtClean="0">
                <a:solidFill>
                  <a:srgbClr val="0B2A51"/>
                </a:solidFill>
                <a:latin typeface="+mj-lt"/>
              </a:rPr>
              <a:t>Example</a:t>
            </a:r>
            <a:r>
              <a:rPr lang="de-DE" altLang="de-DE" sz="2400" dirty="0" smtClean="0">
                <a:solidFill>
                  <a:srgbClr val="0B2A51"/>
                </a:solidFill>
                <a:latin typeface="+mj-lt"/>
              </a:rPr>
              <a:t>)</a:t>
            </a:r>
            <a:endParaRPr lang="de-DE" altLang="de-DE" sz="2400" dirty="0">
              <a:solidFill>
                <a:srgbClr val="0B2A5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8806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7921625" cy="431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altLang="de-DE" sz="2400" b="1" dirty="0" smtClean="0">
                <a:solidFill>
                  <a:srgbClr val="0B2A51"/>
                </a:solidFill>
                <a:latin typeface="+mj-lt"/>
              </a:rPr>
              <a:t>Introduction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48000" y="1116000"/>
            <a:ext cx="8388496" cy="25391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 defTabSz="266700">
              <a:spcAft>
                <a:spcPts val="600"/>
              </a:spcAft>
              <a:buFontTx/>
              <a:buChar char="•"/>
              <a:defRPr/>
            </a:pPr>
            <a:r>
              <a:rPr lang="de-DE" sz="1600" dirty="0" err="1">
                <a:solidFill>
                  <a:schemeClr val="tx1"/>
                </a:solidFill>
                <a:latin typeface="+mn-lt"/>
              </a:rPr>
              <a:t>Particle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Tracking (PT)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allows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simulate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advective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solute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spreading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66700" indent="-266700" defTabSz="266700">
              <a:spcAft>
                <a:spcPts val="600"/>
              </a:spcAft>
              <a:buFontTx/>
              <a:buChar char="•"/>
              <a:defRPr/>
            </a:pPr>
            <a:r>
              <a:rPr lang="de-DE" sz="1600" dirty="0" err="1">
                <a:solidFill>
                  <a:schemeClr val="tx1"/>
                </a:solidFill>
                <a:latin typeface="+mn-lt"/>
              </a:rPr>
              <a:t>For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this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purpose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,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virtual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particles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are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inserted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at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pre-defined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locations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of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a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flow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field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their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pathways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(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or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trajectories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)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are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recorded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66700" indent="-266700" defTabSz="266700">
              <a:spcAft>
                <a:spcPts val="600"/>
              </a:spcAft>
              <a:buFontTx/>
              <a:buChar char="•"/>
              <a:defRPr/>
            </a:pPr>
            <a:r>
              <a:rPr lang="de-DE" sz="1600" dirty="0" err="1">
                <a:solidFill>
                  <a:schemeClr val="tx1"/>
                </a:solidFill>
                <a:latin typeface="+mn-lt"/>
              </a:rPr>
              <a:t>Particle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movement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allows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obtain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information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about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advective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solute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transport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(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travel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paths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times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).</a:t>
            </a:r>
          </a:p>
          <a:p>
            <a:pPr marL="266700" indent="-266700" defTabSz="266700">
              <a:spcAft>
                <a:spcPts val="600"/>
              </a:spcAft>
              <a:buFontTx/>
              <a:buChar char="•"/>
              <a:defRPr/>
            </a:pPr>
            <a:r>
              <a:rPr lang="de-DE" sz="1600" dirty="0" err="1">
                <a:solidFill>
                  <a:schemeClr val="tx1"/>
                </a:solidFill>
                <a:latin typeface="+mn-lt"/>
              </a:rPr>
              <a:t>Technically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, the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following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information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is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needed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:                                        </a:t>
            </a:r>
            <a:r>
              <a:rPr lang="de-DE" sz="1600" dirty="0" smtClean="0">
                <a:solidFill>
                  <a:schemeClr val="tx1"/>
                </a:solidFill>
                <a:latin typeface="+mn-lt"/>
              </a:rPr>
              <a:t>                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–	time-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dependent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particle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coordinates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i="1" dirty="0" err="1">
                <a:solidFill>
                  <a:schemeClr val="tx1"/>
                </a:solidFill>
                <a:latin typeface="+mn-lt"/>
              </a:rPr>
              <a:t>x</a:t>
            </a:r>
            <a:r>
              <a:rPr lang="de-DE" sz="1600" i="1" baseline="-25000" dirty="0" err="1">
                <a:solidFill>
                  <a:schemeClr val="tx1"/>
                </a:solidFill>
                <a:latin typeface="+mn-lt"/>
              </a:rPr>
              <a:t>p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(</a:t>
            </a:r>
            <a:r>
              <a:rPr lang="de-DE" sz="1600" i="1" dirty="0">
                <a:solidFill>
                  <a:schemeClr val="tx1"/>
                </a:solidFill>
                <a:latin typeface="+mn-lt"/>
              </a:rPr>
              <a:t>t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)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i="1" dirty="0" err="1">
                <a:solidFill>
                  <a:schemeClr val="tx1"/>
                </a:solidFill>
                <a:latin typeface="+mn-lt"/>
              </a:rPr>
              <a:t>y</a:t>
            </a:r>
            <a:r>
              <a:rPr lang="de-DE" sz="1600" i="1" baseline="-25000" dirty="0" err="1">
                <a:solidFill>
                  <a:schemeClr val="tx1"/>
                </a:solidFill>
                <a:latin typeface="+mn-lt"/>
              </a:rPr>
              <a:t>p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(</a:t>
            </a:r>
            <a:r>
              <a:rPr lang="de-DE" sz="1600" i="1" dirty="0">
                <a:solidFill>
                  <a:schemeClr val="tx1"/>
                </a:solidFill>
                <a:latin typeface="+mn-lt"/>
              </a:rPr>
              <a:t>t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),                                  </a:t>
            </a:r>
            <a:r>
              <a:rPr lang="de-DE" sz="1600" dirty="0" smtClean="0">
                <a:solidFill>
                  <a:schemeClr val="tx1"/>
                </a:solidFill>
                <a:latin typeface="+mn-lt"/>
              </a:rPr>
              <a:t>             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–	linear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velocity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i="1" dirty="0">
                <a:solidFill>
                  <a:schemeClr val="tx1"/>
                </a:solidFill>
                <a:latin typeface="+mn-lt"/>
              </a:rPr>
              <a:t>v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at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each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particle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location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(</a:t>
            </a:r>
            <a:r>
              <a:rPr lang="de-DE" sz="1600" i="1" dirty="0">
                <a:solidFill>
                  <a:schemeClr val="tx1"/>
                </a:solidFill>
                <a:latin typeface="+mn-lt"/>
              </a:rPr>
              <a:t>x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-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i="1" dirty="0">
                <a:solidFill>
                  <a:schemeClr val="tx1"/>
                </a:solidFill>
                <a:latin typeface="+mn-lt"/>
              </a:rPr>
              <a:t>y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-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components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), </a:t>
            </a:r>
            <a:r>
              <a:rPr lang="de-DE" sz="1600" dirty="0" smtClean="0">
                <a:solidFill>
                  <a:schemeClr val="tx1"/>
                </a:solidFill>
                <a:latin typeface="+mn-lt"/>
              </a:rPr>
              <a:t>                     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– 	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starting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time of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each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particle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(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only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if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flow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is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transient!). </a:t>
            </a:r>
          </a:p>
        </p:txBody>
      </p:sp>
    </p:spTree>
    <p:extLst>
      <p:ext uri="{BB962C8B-B14F-4D97-AF65-F5344CB8AC3E}">
        <p14:creationId xmlns:p14="http://schemas.microsoft.com/office/powerpoint/2010/main" val="431608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7921625" cy="431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altLang="de-DE" sz="2400" b="1" dirty="0" smtClean="0">
                <a:solidFill>
                  <a:srgbClr val="0B2A51"/>
                </a:solidFill>
                <a:latin typeface="+mj-lt"/>
              </a:rPr>
              <a:t>Particle Tracking in Steady-State Flow Fields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48000" y="3636000"/>
            <a:ext cx="8316488" cy="18004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 defTabSz="266700">
              <a:spcAft>
                <a:spcPts val="600"/>
              </a:spcAft>
              <a:buFontTx/>
              <a:buChar char="•"/>
              <a:defRPr/>
            </a:pPr>
            <a:r>
              <a:rPr lang="de-DE" sz="1600" dirty="0" err="1">
                <a:solidFill>
                  <a:schemeClr val="tx1"/>
                </a:solidFill>
                <a:latin typeface="+mn-lt"/>
              </a:rPr>
              <a:t>Particles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follow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streamlines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(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particle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trajectory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=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streamline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). </a:t>
            </a:r>
          </a:p>
          <a:p>
            <a:pPr marL="266700" indent="-266700" defTabSz="266700">
              <a:spcAft>
                <a:spcPts val="600"/>
              </a:spcAft>
              <a:buFontTx/>
              <a:buChar char="•"/>
              <a:defRPr/>
            </a:pPr>
            <a:r>
              <a:rPr lang="de-DE" sz="1600" dirty="0" err="1">
                <a:solidFill>
                  <a:schemeClr val="tx1"/>
                </a:solidFill>
                <a:latin typeface="+mn-lt"/>
              </a:rPr>
              <a:t>Streamlines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trajectories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are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tangential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vectors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of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velocity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field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66700" indent="-266700" defTabSz="266700">
              <a:spcAft>
                <a:spcPts val="600"/>
              </a:spcAft>
              <a:buFontTx/>
              <a:buChar char="•"/>
              <a:defRPr/>
            </a:pPr>
            <a:r>
              <a:rPr lang="de-DE" sz="1600" dirty="0" err="1">
                <a:solidFill>
                  <a:schemeClr val="tx1"/>
                </a:solidFill>
                <a:latin typeface="+mn-lt"/>
              </a:rPr>
              <a:t>If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two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particles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are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inserted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into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flow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field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at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different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times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,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their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trajectories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are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identical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same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travel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times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are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needed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for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identical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pathways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66700" indent="-266700" defTabSz="266700">
              <a:spcAft>
                <a:spcPts val="600"/>
              </a:spcAft>
              <a:buFontTx/>
              <a:buChar char="•"/>
              <a:defRPr/>
            </a:pPr>
            <a:r>
              <a:rPr lang="de-DE" sz="1600" dirty="0" err="1">
                <a:solidFill>
                  <a:schemeClr val="tx1"/>
                </a:solidFill>
                <a:latin typeface="+mn-lt"/>
              </a:rPr>
              <a:t>Trajectories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do not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depend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on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starting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time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of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particle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sp>
        <p:nvSpPr>
          <p:cNvPr id="22532" name="Freeform 8"/>
          <p:cNvSpPr>
            <a:spLocks/>
          </p:cNvSpPr>
          <p:nvPr/>
        </p:nvSpPr>
        <p:spPr bwMode="auto">
          <a:xfrm>
            <a:off x="2627239" y="1617254"/>
            <a:ext cx="3744912" cy="1008063"/>
          </a:xfrm>
          <a:custGeom>
            <a:avLst/>
            <a:gdLst>
              <a:gd name="T0" fmla="*/ 0 w 1180"/>
              <a:gd name="T1" fmla="*/ 0 h 227"/>
              <a:gd name="T2" fmla="*/ 2147483646 w 1180"/>
              <a:gd name="T3" fmla="*/ 2147483646 h 227"/>
              <a:gd name="T4" fmla="*/ 2147483646 w 1180"/>
              <a:gd name="T5" fmla="*/ 2147483646 h 227"/>
              <a:gd name="T6" fmla="*/ 0 60000 65536"/>
              <a:gd name="T7" fmla="*/ 0 60000 65536"/>
              <a:gd name="T8" fmla="*/ 0 60000 65536"/>
              <a:gd name="T9" fmla="*/ 0 w 1180"/>
              <a:gd name="T10" fmla="*/ 0 h 227"/>
              <a:gd name="T11" fmla="*/ 1180 w 1180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80" h="227">
                <a:moveTo>
                  <a:pt x="0" y="0"/>
                </a:moveTo>
                <a:cubicBezTo>
                  <a:pt x="106" y="71"/>
                  <a:pt x="212" y="143"/>
                  <a:pt x="409" y="181"/>
                </a:cubicBezTo>
                <a:cubicBezTo>
                  <a:pt x="606" y="219"/>
                  <a:pt x="893" y="223"/>
                  <a:pt x="1180" y="22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443589" y="2480854"/>
            <a:ext cx="1223962" cy="30777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de-DE" sz="1400" dirty="0" err="1">
                <a:solidFill>
                  <a:schemeClr val="tx1"/>
                </a:solidFill>
                <a:latin typeface="+mn-lt"/>
              </a:rPr>
              <a:t>streamline</a:t>
            </a:r>
            <a:endParaRPr lang="de-DE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534" name="Line 10"/>
          <p:cNvSpPr>
            <a:spLocks noChangeShapeType="1"/>
          </p:cNvSpPr>
          <p:nvPr/>
        </p:nvSpPr>
        <p:spPr bwMode="auto">
          <a:xfrm>
            <a:off x="2627239" y="1617254"/>
            <a:ext cx="576262" cy="5762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22535" name="Line 11"/>
          <p:cNvSpPr>
            <a:spLocks noChangeAspect="1" noChangeShapeType="1"/>
          </p:cNvSpPr>
          <p:nvPr/>
        </p:nvSpPr>
        <p:spPr bwMode="auto">
          <a:xfrm>
            <a:off x="3648001" y="2337979"/>
            <a:ext cx="633413" cy="2301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2536" name="Line 13"/>
          <p:cNvSpPr>
            <a:spLocks noChangeShapeType="1"/>
          </p:cNvSpPr>
          <p:nvPr/>
        </p:nvSpPr>
        <p:spPr bwMode="auto">
          <a:xfrm>
            <a:off x="4860851" y="2582454"/>
            <a:ext cx="503238" cy="365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2537" name="Line 14"/>
          <p:cNvSpPr>
            <a:spLocks noChangeShapeType="1"/>
          </p:cNvSpPr>
          <p:nvPr/>
        </p:nvSpPr>
        <p:spPr bwMode="auto">
          <a:xfrm>
            <a:off x="2916164" y="1472792"/>
            <a:ext cx="576262" cy="57626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22538" name="Line 15"/>
          <p:cNvSpPr>
            <a:spLocks noChangeShapeType="1"/>
          </p:cNvSpPr>
          <p:nvPr/>
        </p:nvSpPr>
        <p:spPr bwMode="auto">
          <a:xfrm>
            <a:off x="2339901" y="1833154"/>
            <a:ext cx="576263" cy="5762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22539" name="Line 16"/>
          <p:cNvSpPr>
            <a:spLocks noChangeAspect="1" noChangeShapeType="1"/>
          </p:cNvSpPr>
          <p:nvPr/>
        </p:nvSpPr>
        <p:spPr bwMode="auto">
          <a:xfrm>
            <a:off x="3779764" y="2122079"/>
            <a:ext cx="633412" cy="2301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2540" name="Line 17"/>
          <p:cNvSpPr>
            <a:spLocks noChangeAspect="1" noChangeShapeType="1"/>
          </p:cNvSpPr>
          <p:nvPr/>
        </p:nvSpPr>
        <p:spPr bwMode="auto">
          <a:xfrm>
            <a:off x="3492426" y="2553879"/>
            <a:ext cx="633413" cy="2301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22541" name="Line 18"/>
          <p:cNvSpPr>
            <a:spLocks noChangeShapeType="1"/>
          </p:cNvSpPr>
          <p:nvPr/>
        </p:nvSpPr>
        <p:spPr bwMode="auto">
          <a:xfrm>
            <a:off x="4716389" y="2841217"/>
            <a:ext cx="503237" cy="3651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2542" name="Line 19"/>
          <p:cNvSpPr>
            <a:spLocks noChangeShapeType="1"/>
          </p:cNvSpPr>
          <p:nvPr/>
        </p:nvSpPr>
        <p:spPr bwMode="auto">
          <a:xfrm>
            <a:off x="4932289" y="2337979"/>
            <a:ext cx="503237" cy="365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2543" name="Line 20"/>
          <p:cNvSpPr>
            <a:spLocks noChangeShapeType="1"/>
          </p:cNvSpPr>
          <p:nvPr/>
        </p:nvSpPr>
        <p:spPr bwMode="auto">
          <a:xfrm>
            <a:off x="5003726" y="1257820"/>
            <a:ext cx="503238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651426" y="1116000"/>
            <a:ext cx="2484438" cy="30777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de-DE" sz="1400" dirty="0">
                <a:solidFill>
                  <a:schemeClr val="accent2"/>
                </a:solidFill>
                <a:latin typeface="+mn-lt"/>
              </a:rPr>
              <a:t>linear </a:t>
            </a:r>
            <a:r>
              <a:rPr lang="de-DE" sz="1400" dirty="0" err="1">
                <a:solidFill>
                  <a:schemeClr val="accent2"/>
                </a:solidFill>
                <a:latin typeface="+mn-lt"/>
              </a:rPr>
              <a:t>velocity</a:t>
            </a:r>
            <a:endParaRPr lang="de-DE" sz="14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2545" name="Line 22"/>
          <p:cNvSpPr>
            <a:spLocks noChangeShapeType="1"/>
          </p:cNvSpPr>
          <p:nvPr/>
        </p:nvSpPr>
        <p:spPr bwMode="auto">
          <a:xfrm>
            <a:off x="3132064" y="1329917"/>
            <a:ext cx="647700" cy="5048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22546" name="Line 23"/>
          <p:cNvSpPr>
            <a:spLocks noChangeShapeType="1"/>
          </p:cNvSpPr>
          <p:nvPr/>
        </p:nvSpPr>
        <p:spPr bwMode="auto">
          <a:xfrm>
            <a:off x="2195439" y="1977617"/>
            <a:ext cx="503237" cy="57626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22547" name="Line 25"/>
          <p:cNvSpPr>
            <a:spLocks noChangeAspect="1" noChangeShapeType="1"/>
          </p:cNvSpPr>
          <p:nvPr/>
        </p:nvSpPr>
        <p:spPr bwMode="auto">
          <a:xfrm>
            <a:off x="3995664" y="1904592"/>
            <a:ext cx="561975" cy="1412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2548" name="Line 26"/>
          <p:cNvSpPr>
            <a:spLocks noChangeAspect="1" noChangeShapeType="1"/>
          </p:cNvSpPr>
          <p:nvPr/>
        </p:nvSpPr>
        <p:spPr bwMode="auto">
          <a:xfrm>
            <a:off x="3203501" y="2841217"/>
            <a:ext cx="571500" cy="20796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22549" name="Line 27"/>
          <p:cNvSpPr>
            <a:spLocks noChangeShapeType="1"/>
          </p:cNvSpPr>
          <p:nvPr/>
        </p:nvSpPr>
        <p:spPr bwMode="auto">
          <a:xfrm>
            <a:off x="4643364" y="3201579"/>
            <a:ext cx="503237" cy="365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2550" name="Line 28"/>
          <p:cNvSpPr>
            <a:spLocks noChangeShapeType="1"/>
          </p:cNvSpPr>
          <p:nvPr/>
        </p:nvSpPr>
        <p:spPr bwMode="auto">
          <a:xfrm>
            <a:off x="5003726" y="2049054"/>
            <a:ext cx="503238" cy="365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2581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TUD_cd_2018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_cd_2018" id="{614E52F9-9440-4AA1-A2DA-2D969D0EF635}" vid="{F6821354-3E20-49DE-B648-187FFE60F60B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733</Words>
  <Application>Microsoft Office PowerPoint</Application>
  <PresentationFormat>Bildschirmpräsentation (4:3)</PresentationFormat>
  <Paragraphs>119</Paragraphs>
  <Slides>12</Slides>
  <Notes>12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Microsoft Sans Serif</vt:lpstr>
      <vt:lpstr>Open Sans</vt:lpstr>
      <vt:lpstr>Symbol</vt:lpstr>
      <vt:lpstr>Times New Roman</vt:lpstr>
      <vt:lpstr>Wingdings</vt:lpstr>
      <vt:lpstr>TUD_cd_2018</vt:lpstr>
      <vt:lpstr>Formel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TU Dresden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 Power Point Präsentation.</dc:title>
  <dc:creator>Liedl</dc:creator>
  <cp:lastModifiedBy>Rudolf Liedl</cp:lastModifiedBy>
  <cp:revision>376</cp:revision>
  <dcterms:created xsi:type="dcterms:W3CDTF">2006-02-10T16:25:29Z</dcterms:created>
  <dcterms:modified xsi:type="dcterms:W3CDTF">2019-01-18T14:23:56Z</dcterms:modified>
</cp:coreProperties>
</file>