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2" r:id="rId6"/>
    <p:sldMasterId id="214748366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6858000" cx="9144000"/>
  <p:notesSz cx="6669075" cy="9928225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8">
          <p15:clr>
            <a:srgbClr val="000000"/>
          </p15:clr>
        </p15:guide>
        <p15:guide id="2" pos="210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4" roundtripDataSignature="AMtx7mggT38bkCHdFActrC1gXyIqwRG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D8EF9F-C31B-4C7D-BE17-08627EEA4AA8}">
  <a:tblStyle styleId="{DFD8EF9F-C31B-4C7D-BE17-08627EEA4A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8" orient="horz"/>
        <p:guide pos="21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3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2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5.xml"/><Relationship Id="rId24" Type="http://customschemas.google.com/relationships/presentationmetadata" Target="metadata"/><Relationship Id="rId12" Type="http://schemas.openxmlformats.org/officeDocument/2006/relationships/slide" Target="slides/slide4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8250" y="0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70" name="Google Shape;370;p10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10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77" name="Google Shape;377;p11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11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7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37" name="Google Shape;337;p8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 txBox="1"/>
          <p:nvPr/>
        </p:nvSpPr>
        <p:spPr>
          <a:xfrm>
            <a:off x="3778250" y="9432925"/>
            <a:ext cx="289083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</a:pPr>
            <a:fld id="{00000000-1234-1234-1234-123412341234}" type="slidenum">
              <a:rPr b="1" i="0" lang="en-US" sz="10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63" name="Google Shape;363;p9:notes"/>
          <p:cNvSpPr/>
          <p:nvPr>
            <p:ph idx="2" type="sldImg"/>
          </p:nvPr>
        </p:nvSpPr>
        <p:spPr>
          <a:xfrm>
            <a:off x="855662" y="746125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9:notes"/>
          <p:cNvSpPr txBox="1"/>
          <p:nvPr>
            <p:ph idx="1" type="body"/>
          </p:nvPr>
        </p:nvSpPr>
        <p:spPr>
          <a:xfrm>
            <a:off x="889000" y="4714875"/>
            <a:ext cx="4891087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1006475" y="1333500"/>
            <a:ext cx="75041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1000125" y="1928832"/>
            <a:ext cx="7500938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ctrTitle"/>
          </p:nvPr>
        </p:nvSpPr>
        <p:spPr>
          <a:xfrm>
            <a:off x="982663" y="2703513"/>
            <a:ext cx="7504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subTitle"/>
          </p:nvPr>
        </p:nvSpPr>
        <p:spPr>
          <a:xfrm>
            <a:off x="990600" y="4286256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überschrift">
  <p:cSld name="Zwischenüberschrif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1928795" y="2928934"/>
            <a:ext cx="5072098" cy="1357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928813" y="4572004"/>
            <a:ext cx="5072062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gleich">
  <p:cSld name="Titel und Vergleich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1006475" y="1333500"/>
            <a:ext cx="75041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1000125" y="1928813"/>
            <a:ext cx="3643313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4857752" y="1928802"/>
            <a:ext cx="3643313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006475" y="1333500"/>
            <a:ext cx="75041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990600" y="1928812"/>
            <a:ext cx="7467600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1D4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1D4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1D4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1D4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cxnSp>
        <p:nvCxnSpPr>
          <p:cNvPr id="12" name="Google Shape;12;p12"/>
          <p:cNvCxnSpPr/>
          <p:nvPr/>
        </p:nvCxnSpPr>
        <p:spPr>
          <a:xfrm>
            <a:off x="0" y="112395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" name="Google Shape;13;p12"/>
          <p:cNvCxnSpPr/>
          <p:nvPr/>
        </p:nvCxnSpPr>
        <p:spPr>
          <a:xfrm>
            <a:off x="0" y="100012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TU_Logo_90_HKS41" id="14" name="Google Shape;14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9587" y="438150"/>
            <a:ext cx="1443037" cy="42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/>
          <p:nvPr/>
        </p:nvSpPr>
        <p:spPr>
          <a:xfrm>
            <a:off x="990600" y="1014412"/>
            <a:ext cx="7467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606060"/>
                </a:solidFill>
                <a:latin typeface="Arial"/>
                <a:ea typeface="Arial"/>
                <a:cs typeface="Arial"/>
                <a:sym typeface="Arial"/>
              </a:rPr>
              <a:t>FACULTY OF ENVIRONMENTAL SCIENCES, DEPARTMENT HYDROSCIENCES, INSTITUTE FOR GROUNDWATER MANAGEMENT</a:t>
            </a:r>
            <a:endParaRPr/>
          </a:p>
        </p:txBody>
      </p:sp>
      <p:sp>
        <p:nvSpPr>
          <p:cNvPr id="16" name="Google Shape;16;p12"/>
          <p:cNvSpPr txBox="1"/>
          <p:nvPr/>
        </p:nvSpPr>
        <p:spPr>
          <a:xfrm>
            <a:off x="1009650" y="6357937"/>
            <a:ext cx="2409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Verdana"/>
              <a:buNone/>
            </a:pPr>
            <a:r>
              <a:rPr b="0" i="0" lang="en-US" sz="1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TU Dresden, September 29, 2017</a:t>
            </a:r>
            <a:endParaRPr/>
          </a:p>
        </p:txBody>
      </p:sp>
      <p:sp>
        <p:nvSpPr>
          <p:cNvPr id="17" name="Google Shape;17;p12"/>
          <p:cNvSpPr txBox="1"/>
          <p:nvPr/>
        </p:nvSpPr>
        <p:spPr>
          <a:xfrm>
            <a:off x="328612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Verdana"/>
              <a:buNone/>
            </a:pPr>
            <a:r>
              <a:rPr b="0" i="0" lang="en-US" sz="1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Liedl</a:t>
            </a:r>
            <a:endParaRPr/>
          </a:p>
        </p:txBody>
      </p:sp>
      <p:sp>
        <p:nvSpPr>
          <p:cNvPr id="18" name="Google Shape;18;p12"/>
          <p:cNvSpPr txBox="1"/>
          <p:nvPr/>
        </p:nvSpPr>
        <p:spPr>
          <a:xfrm>
            <a:off x="634365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Verdana"/>
              <a:buNone/>
            </a:pPr>
            <a:r>
              <a:rPr b="0" i="0" lang="en-US" sz="1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transparency </a:t>
            </a:r>
            <a:fld id="{00000000-1234-1234-1234-123412341234}" type="slidenum">
              <a:rPr b="0" i="0" lang="en-US" sz="1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b="0" i="0" lang="en-US" sz="10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rPr>
              <a:t> of 11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2A5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8"/>
          <p:cNvCxnSpPr/>
          <p:nvPr/>
        </p:nvCxnSpPr>
        <p:spPr>
          <a:xfrm>
            <a:off x="-12700" y="11684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" name="Google Shape;106;p28"/>
          <p:cNvCxnSpPr/>
          <p:nvPr/>
        </p:nvCxnSpPr>
        <p:spPr>
          <a:xfrm>
            <a:off x="0" y="13462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D:\Job\Aktive Beratung\TUD Neu CI\Kopie von TU_Logo_90mm\TU_Logo_90_SW.png" id="107" name="Google Shape;107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5600" y="438150"/>
            <a:ext cx="19050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8"/>
          <p:cNvSpPr txBox="1"/>
          <p:nvPr/>
        </p:nvSpPr>
        <p:spPr>
          <a:xfrm>
            <a:off x="990600" y="1200150"/>
            <a:ext cx="7467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FAKULTÄT FÜR FORST-, GEO- UND HYDROWISSENSCHAFTEN, FACHRICHTUNG WASSERWESEN, INSTITUT FÜR GRUNDWASSERWIRTSCHAFT</a:t>
            </a:r>
            <a:endParaRPr/>
          </a:p>
        </p:txBody>
      </p:sp>
      <p:sp>
        <p:nvSpPr>
          <p:cNvPr id="109" name="Google Shape;109;p28"/>
          <p:cNvSpPr txBox="1"/>
          <p:nvPr/>
        </p:nvSpPr>
        <p:spPr>
          <a:xfrm>
            <a:off x="1009650" y="6215062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TU Dresden, *</a:t>
            </a:r>
            <a:endParaRPr/>
          </a:p>
        </p:txBody>
      </p:sp>
      <p:sp>
        <p:nvSpPr>
          <p:cNvPr id="110" name="Google Shape;110;p28"/>
          <p:cNvSpPr txBox="1"/>
          <p:nvPr/>
        </p:nvSpPr>
        <p:spPr>
          <a:xfrm>
            <a:off x="5608637" y="6207125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Prof. Dr. Rudolf Liedl</a:t>
            </a:r>
            <a:endParaRPr/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1006475" y="1333500"/>
            <a:ext cx="750411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990600" y="1928812"/>
            <a:ext cx="7467600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1D4B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1D4B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1D4B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1D4B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idx="1" type="body"/>
          </p:nvPr>
        </p:nvSpPr>
        <p:spPr>
          <a:xfrm>
            <a:off x="965200" y="1206500"/>
            <a:ext cx="46863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Today: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915987" y="1581150"/>
            <a:ext cx="786447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tutorial problems on sorption and degradation – Part 2 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homework problems on sorption and degradation – Part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/>
          <p:nvPr>
            <p:ph idx="1" type="body"/>
          </p:nvPr>
        </p:nvSpPr>
        <p:spPr>
          <a:xfrm>
            <a:off x="952500" y="1168400"/>
            <a:ext cx="75676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Homework Problem 11:</a:t>
            </a:r>
            <a:endParaRPr/>
          </a:p>
        </p:txBody>
      </p:sp>
      <p:sp>
        <p:nvSpPr>
          <p:cNvPr id="374" name="Google Shape;374;p10"/>
          <p:cNvSpPr txBox="1"/>
          <p:nvPr/>
        </p:nvSpPr>
        <p:spPr>
          <a:xfrm>
            <a:off x="889000" y="1535112"/>
            <a:ext cx="8040687" cy="204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Groundwater age can be determined by applying the </a:t>
            </a:r>
            <a:r>
              <a:rPr b="1" baseline="30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method to organic carbon contained in the water. </a:t>
            </a:r>
            <a:r>
              <a:rPr b="1" baseline="30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14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is an unstable (= radioactive) carbon isotope with a half-life of 5730 a.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 the degradation rate constant.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Estimate the age of the groundwater in the sample for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91 %mod. and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today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54.6 %mod.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Hint: 100 %mod. (“modern“) correspond to an activity of 0.226 Bq per gram of carbon (1 Bq = 1 Becquerel)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idx="1" type="body"/>
          </p:nvPr>
        </p:nvSpPr>
        <p:spPr>
          <a:xfrm>
            <a:off x="952500" y="1168400"/>
            <a:ext cx="75676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Homework Problem 12:</a:t>
            </a:r>
            <a:endParaRPr/>
          </a:p>
        </p:txBody>
      </p:sp>
      <p:sp>
        <p:nvSpPr>
          <p:cNvPr id="381" name="Google Shape;381;p11"/>
          <p:cNvSpPr txBox="1"/>
          <p:nvPr/>
        </p:nvSpPr>
        <p:spPr>
          <a:xfrm>
            <a:off x="900112" y="1557337"/>
            <a:ext cx="8075612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Sketch concentration profiles and breakthrough curves for a continuous solute injection by subsequently considering the following processes: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advection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advection + degradation (first-order, in water phase only)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advection + degradation + sorption (linear isotherm)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advection + degradation + sorption + dispersion</a:t>
            </a:r>
            <a:endParaRPr/>
          </a:p>
        </p:txBody>
      </p:sp>
      <p:grpSp>
        <p:nvGrpSpPr>
          <p:cNvPr id="382" name="Google Shape;382;p11"/>
          <p:cNvGrpSpPr/>
          <p:nvPr/>
        </p:nvGrpSpPr>
        <p:grpSpPr>
          <a:xfrm>
            <a:off x="1331912" y="3500437"/>
            <a:ext cx="3262312" cy="2689225"/>
            <a:chOff x="1043607" y="3803651"/>
            <a:chExt cx="2966418" cy="2443533"/>
          </a:xfrm>
        </p:grpSpPr>
        <p:sp>
          <p:nvSpPr>
            <p:cNvPr id="383" name="Google Shape;383;p11"/>
            <p:cNvSpPr/>
            <p:nvPr/>
          </p:nvSpPr>
          <p:spPr>
            <a:xfrm>
              <a:off x="1514475" y="3806826"/>
              <a:ext cx="52388" cy="2195513"/>
            </a:xfrm>
            <a:custGeom>
              <a:rect b="b" l="l" r="r" t="t"/>
              <a:pathLst>
                <a:path extrusionOk="0" h="1383" w="33">
                  <a:moveTo>
                    <a:pt x="12" y="1383"/>
                  </a:moveTo>
                  <a:lnTo>
                    <a:pt x="12" y="29"/>
                  </a:lnTo>
                  <a:lnTo>
                    <a:pt x="21" y="29"/>
                  </a:lnTo>
                  <a:lnTo>
                    <a:pt x="21" y="1383"/>
                  </a:lnTo>
                  <a:lnTo>
                    <a:pt x="12" y="1383"/>
                  </a:lnTo>
                  <a:close/>
                  <a:moveTo>
                    <a:pt x="0" y="34"/>
                  </a:moveTo>
                  <a:lnTo>
                    <a:pt x="16" y="0"/>
                  </a:lnTo>
                  <a:lnTo>
                    <a:pt x="33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511300" y="3803651"/>
              <a:ext cx="58738" cy="2201863"/>
            </a:xfrm>
            <a:custGeom>
              <a:rect b="b" l="l" r="r" t="t"/>
              <a:pathLst>
                <a:path extrusionOk="0" h="5344" w="145">
                  <a:moveTo>
                    <a:pt x="57" y="5344"/>
                  </a:moveTo>
                  <a:cubicBezTo>
                    <a:pt x="52" y="5344"/>
                    <a:pt x="49" y="5341"/>
                    <a:pt x="49" y="5336"/>
                  </a:cubicBezTo>
                  <a:lnTo>
                    <a:pt x="49" y="119"/>
                  </a:lnTo>
                  <a:cubicBezTo>
                    <a:pt x="49" y="115"/>
                    <a:pt x="52" y="111"/>
                    <a:pt x="57" y="111"/>
                  </a:cubicBezTo>
                  <a:lnTo>
                    <a:pt x="91" y="111"/>
                  </a:lnTo>
                  <a:cubicBezTo>
                    <a:pt x="95" y="111"/>
                    <a:pt x="99" y="115"/>
                    <a:pt x="99" y="119"/>
                  </a:cubicBezTo>
                  <a:lnTo>
                    <a:pt x="99" y="5336"/>
                  </a:lnTo>
                  <a:cubicBezTo>
                    <a:pt x="99" y="5341"/>
                    <a:pt x="95" y="5344"/>
                    <a:pt x="91" y="5344"/>
                  </a:cubicBezTo>
                  <a:lnTo>
                    <a:pt x="57" y="5344"/>
                  </a:lnTo>
                  <a:close/>
                  <a:moveTo>
                    <a:pt x="91" y="5328"/>
                  </a:moveTo>
                  <a:lnTo>
                    <a:pt x="83" y="5336"/>
                  </a:lnTo>
                  <a:lnTo>
                    <a:pt x="83" y="119"/>
                  </a:lnTo>
                  <a:lnTo>
                    <a:pt x="91" y="127"/>
                  </a:lnTo>
                  <a:lnTo>
                    <a:pt x="57" y="127"/>
                  </a:lnTo>
                  <a:lnTo>
                    <a:pt x="65" y="119"/>
                  </a:lnTo>
                  <a:lnTo>
                    <a:pt x="65" y="5336"/>
                  </a:lnTo>
                  <a:lnTo>
                    <a:pt x="57" y="5328"/>
                  </a:lnTo>
                  <a:lnTo>
                    <a:pt x="91" y="5328"/>
                  </a:lnTo>
                  <a:close/>
                  <a:moveTo>
                    <a:pt x="8" y="147"/>
                  </a:moveTo>
                  <a:cubicBezTo>
                    <a:pt x="6" y="147"/>
                    <a:pt x="3" y="146"/>
                    <a:pt x="2" y="144"/>
                  </a:cubicBezTo>
                  <a:cubicBezTo>
                    <a:pt x="0" y="141"/>
                    <a:pt x="0" y="138"/>
                    <a:pt x="1" y="136"/>
                  </a:cubicBezTo>
                  <a:lnTo>
                    <a:pt x="65" y="5"/>
                  </a:lnTo>
                  <a:cubicBezTo>
                    <a:pt x="67" y="2"/>
                    <a:pt x="69" y="0"/>
                    <a:pt x="72" y="0"/>
                  </a:cubicBezTo>
                  <a:cubicBezTo>
                    <a:pt x="76" y="0"/>
                    <a:pt x="78" y="2"/>
                    <a:pt x="80" y="5"/>
                  </a:cubicBezTo>
                  <a:lnTo>
                    <a:pt x="144" y="136"/>
                  </a:lnTo>
                  <a:cubicBezTo>
                    <a:pt x="145" y="138"/>
                    <a:pt x="145" y="141"/>
                    <a:pt x="143" y="144"/>
                  </a:cubicBezTo>
                  <a:cubicBezTo>
                    <a:pt x="142" y="146"/>
                    <a:pt x="139" y="147"/>
                    <a:pt x="136" y="147"/>
                  </a:cubicBezTo>
                  <a:lnTo>
                    <a:pt x="8" y="147"/>
                  </a:lnTo>
                  <a:close/>
                  <a:moveTo>
                    <a:pt x="136" y="131"/>
                  </a:moveTo>
                  <a:lnTo>
                    <a:pt x="129" y="143"/>
                  </a:lnTo>
                  <a:lnTo>
                    <a:pt x="65" y="12"/>
                  </a:lnTo>
                  <a:lnTo>
                    <a:pt x="80" y="12"/>
                  </a:lnTo>
                  <a:lnTo>
                    <a:pt x="16" y="143"/>
                  </a:lnTo>
                  <a:lnTo>
                    <a:pt x="8" y="131"/>
                  </a:lnTo>
                  <a:lnTo>
                    <a:pt x="136" y="13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11"/>
            <p:cNvSpPr txBox="1"/>
            <p:nvPr/>
          </p:nvSpPr>
          <p:spPr>
            <a:xfrm>
              <a:off x="3367088" y="6030913"/>
              <a:ext cx="525785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distance</a:t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1539875" y="5975351"/>
              <a:ext cx="2466975" cy="46038"/>
            </a:xfrm>
            <a:custGeom>
              <a:rect b="b" l="l" r="r" t="t"/>
              <a:pathLst>
                <a:path extrusionOk="0" h="29" w="1554">
                  <a:moveTo>
                    <a:pt x="0" y="12"/>
                  </a:moveTo>
                  <a:lnTo>
                    <a:pt x="1523" y="12"/>
                  </a:lnTo>
                  <a:lnTo>
                    <a:pt x="1523" y="19"/>
                  </a:lnTo>
                  <a:lnTo>
                    <a:pt x="0" y="19"/>
                  </a:lnTo>
                  <a:lnTo>
                    <a:pt x="0" y="12"/>
                  </a:lnTo>
                  <a:close/>
                  <a:moveTo>
                    <a:pt x="1517" y="0"/>
                  </a:moveTo>
                  <a:lnTo>
                    <a:pt x="1554" y="15"/>
                  </a:lnTo>
                  <a:lnTo>
                    <a:pt x="1517" y="29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1536700" y="5972176"/>
              <a:ext cx="2473325" cy="53975"/>
            </a:xfrm>
            <a:custGeom>
              <a:rect b="b" l="l" r="r" t="t"/>
              <a:pathLst>
                <a:path extrusionOk="0" h="129" w="5984">
                  <a:moveTo>
                    <a:pt x="0" y="51"/>
                  </a:moveTo>
                  <a:cubicBezTo>
                    <a:pt x="0" y="46"/>
                    <a:pt x="4" y="43"/>
                    <a:pt x="8" y="43"/>
                  </a:cubicBezTo>
                  <a:lnTo>
                    <a:pt x="5857" y="43"/>
                  </a:lnTo>
                  <a:cubicBezTo>
                    <a:pt x="5861" y="43"/>
                    <a:pt x="5865" y="46"/>
                    <a:pt x="5865" y="51"/>
                  </a:cubicBezTo>
                  <a:lnTo>
                    <a:pt x="5865" y="78"/>
                  </a:lnTo>
                  <a:cubicBezTo>
                    <a:pt x="5865" y="83"/>
                    <a:pt x="5861" y="86"/>
                    <a:pt x="5857" y="86"/>
                  </a:cubicBezTo>
                  <a:lnTo>
                    <a:pt x="8" y="86"/>
                  </a:lnTo>
                  <a:cubicBezTo>
                    <a:pt x="4" y="86"/>
                    <a:pt x="0" y="83"/>
                    <a:pt x="0" y="78"/>
                  </a:cubicBezTo>
                  <a:lnTo>
                    <a:pt x="0" y="51"/>
                  </a:lnTo>
                  <a:close/>
                  <a:moveTo>
                    <a:pt x="16" y="78"/>
                  </a:moveTo>
                  <a:lnTo>
                    <a:pt x="8" y="70"/>
                  </a:lnTo>
                  <a:lnTo>
                    <a:pt x="5857" y="70"/>
                  </a:lnTo>
                  <a:lnTo>
                    <a:pt x="5849" y="78"/>
                  </a:lnTo>
                  <a:lnTo>
                    <a:pt x="5849" y="51"/>
                  </a:lnTo>
                  <a:lnTo>
                    <a:pt x="5857" y="59"/>
                  </a:lnTo>
                  <a:lnTo>
                    <a:pt x="8" y="59"/>
                  </a:lnTo>
                  <a:lnTo>
                    <a:pt x="16" y="51"/>
                  </a:lnTo>
                  <a:lnTo>
                    <a:pt x="16" y="78"/>
                  </a:lnTo>
                  <a:close/>
                  <a:moveTo>
                    <a:pt x="5825" y="8"/>
                  </a:moveTo>
                  <a:cubicBezTo>
                    <a:pt x="5825" y="6"/>
                    <a:pt x="5827" y="3"/>
                    <a:pt x="5829" y="2"/>
                  </a:cubicBezTo>
                  <a:cubicBezTo>
                    <a:pt x="5831" y="0"/>
                    <a:pt x="5834" y="0"/>
                    <a:pt x="5836" y="1"/>
                  </a:cubicBezTo>
                  <a:lnTo>
                    <a:pt x="5979" y="57"/>
                  </a:lnTo>
                  <a:cubicBezTo>
                    <a:pt x="5982" y="58"/>
                    <a:pt x="5984" y="61"/>
                    <a:pt x="5984" y="64"/>
                  </a:cubicBezTo>
                  <a:cubicBezTo>
                    <a:pt x="5984" y="68"/>
                    <a:pt x="5982" y="71"/>
                    <a:pt x="5979" y="72"/>
                  </a:cubicBezTo>
                  <a:lnTo>
                    <a:pt x="5836" y="128"/>
                  </a:lnTo>
                  <a:cubicBezTo>
                    <a:pt x="5834" y="129"/>
                    <a:pt x="5831" y="129"/>
                    <a:pt x="5829" y="127"/>
                  </a:cubicBezTo>
                  <a:cubicBezTo>
                    <a:pt x="5827" y="126"/>
                    <a:pt x="5825" y="123"/>
                    <a:pt x="5825" y="120"/>
                  </a:cubicBezTo>
                  <a:lnTo>
                    <a:pt x="5825" y="8"/>
                  </a:lnTo>
                  <a:close/>
                  <a:moveTo>
                    <a:pt x="5841" y="120"/>
                  </a:moveTo>
                  <a:lnTo>
                    <a:pt x="5830" y="113"/>
                  </a:lnTo>
                  <a:lnTo>
                    <a:pt x="5974" y="57"/>
                  </a:lnTo>
                  <a:lnTo>
                    <a:pt x="5974" y="72"/>
                  </a:lnTo>
                  <a:lnTo>
                    <a:pt x="5830" y="16"/>
                  </a:lnTo>
                  <a:lnTo>
                    <a:pt x="5841" y="8"/>
                  </a:lnTo>
                  <a:lnTo>
                    <a:pt x="5841" y="12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514475" y="3806826"/>
              <a:ext cx="52388" cy="2195513"/>
            </a:xfrm>
            <a:custGeom>
              <a:rect b="b" l="l" r="r" t="t"/>
              <a:pathLst>
                <a:path extrusionOk="0" h="1383" w="33">
                  <a:moveTo>
                    <a:pt x="12" y="1383"/>
                  </a:moveTo>
                  <a:lnTo>
                    <a:pt x="12" y="29"/>
                  </a:lnTo>
                  <a:lnTo>
                    <a:pt x="21" y="29"/>
                  </a:lnTo>
                  <a:lnTo>
                    <a:pt x="21" y="1383"/>
                  </a:lnTo>
                  <a:lnTo>
                    <a:pt x="12" y="1383"/>
                  </a:lnTo>
                  <a:close/>
                  <a:moveTo>
                    <a:pt x="0" y="34"/>
                  </a:moveTo>
                  <a:lnTo>
                    <a:pt x="16" y="0"/>
                  </a:lnTo>
                  <a:lnTo>
                    <a:pt x="33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511300" y="3803651"/>
              <a:ext cx="58738" cy="2201863"/>
            </a:xfrm>
            <a:custGeom>
              <a:rect b="b" l="l" r="r" t="t"/>
              <a:pathLst>
                <a:path extrusionOk="0" h="5344" w="145">
                  <a:moveTo>
                    <a:pt x="57" y="5344"/>
                  </a:moveTo>
                  <a:cubicBezTo>
                    <a:pt x="52" y="5344"/>
                    <a:pt x="49" y="5341"/>
                    <a:pt x="49" y="5336"/>
                  </a:cubicBezTo>
                  <a:lnTo>
                    <a:pt x="49" y="119"/>
                  </a:lnTo>
                  <a:cubicBezTo>
                    <a:pt x="49" y="115"/>
                    <a:pt x="52" y="111"/>
                    <a:pt x="57" y="111"/>
                  </a:cubicBezTo>
                  <a:lnTo>
                    <a:pt x="91" y="111"/>
                  </a:lnTo>
                  <a:cubicBezTo>
                    <a:pt x="95" y="111"/>
                    <a:pt x="99" y="115"/>
                    <a:pt x="99" y="119"/>
                  </a:cubicBezTo>
                  <a:lnTo>
                    <a:pt x="99" y="5336"/>
                  </a:lnTo>
                  <a:cubicBezTo>
                    <a:pt x="99" y="5341"/>
                    <a:pt x="95" y="5344"/>
                    <a:pt x="91" y="5344"/>
                  </a:cubicBezTo>
                  <a:lnTo>
                    <a:pt x="57" y="5344"/>
                  </a:lnTo>
                  <a:close/>
                  <a:moveTo>
                    <a:pt x="91" y="5328"/>
                  </a:moveTo>
                  <a:lnTo>
                    <a:pt x="83" y="5336"/>
                  </a:lnTo>
                  <a:lnTo>
                    <a:pt x="83" y="119"/>
                  </a:lnTo>
                  <a:lnTo>
                    <a:pt x="91" y="127"/>
                  </a:lnTo>
                  <a:lnTo>
                    <a:pt x="57" y="127"/>
                  </a:lnTo>
                  <a:lnTo>
                    <a:pt x="65" y="119"/>
                  </a:lnTo>
                  <a:lnTo>
                    <a:pt x="65" y="5336"/>
                  </a:lnTo>
                  <a:lnTo>
                    <a:pt x="57" y="5328"/>
                  </a:lnTo>
                  <a:lnTo>
                    <a:pt x="91" y="5328"/>
                  </a:lnTo>
                  <a:close/>
                  <a:moveTo>
                    <a:pt x="8" y="147"/>
                  </a:moveTo>
                  <a:cubicBezTo>
                    <a:pt x="6" y="147"/>
                    <a:pt x="3" y="146"/>
                    <a:pt x="2" y="144"/>
                  </a:cubicBezTo>
                  <a:cubicBezTo>
                    <a:pt x="0" y="141"/>
                    <a:pt x="0" y="138"/>
                    <a:pt x="1" y="136"/>
                  </a:cubicBezTo>
                  <a:lnTo>
                    <a:pt x="65" y="5"/>
                  </a:lnTo>
                  <a:cubicBezTo>
                    <a:pt x="67" y="2"/>
                    <a:pt x="69" y="0"/>
                    <a:pt x="72" y="0"/>
                  </a:cubicBezTo>
                  <a:cubicBezTo>
                    <a:pt x="76" y="0"/>
                    <a:pt x="78" y="2"/>
                    <a:pt x="80" y="5"/>
                  </a:cubicBezTo>
                  <a:lnTo>
                    <a:pt x="144" y="136"/>
                  </a:lnTo>
                  <a:cubicBezTo>
                    <a:pt x="145" y="138"/>
                    <a:pt x="145" y="141"/>
                    <a:pt x="143" y="144"/>
                  </a:cubicBezTo>
                  <a:cubicBezTo>
                    <a:pt x="142" y="146"/>
                    <a:pt x="139" y="147"/>
                    <a:pt x="136" y="147"/>
                  </a:cubicBezTo>
                  <a:lnTo>
                    <a:pt x="8" y="147"/>
                  </a:lnTo>
                  <a:close/>
                  <a:moveTo>
                    <a:pt x="136" y="131"/>
                  </a:moveTo>
                  <a:lnTo>
                    <a:pt x="129" y="143"/>
                  </a:lnTo>
                  <a:lnTo>
                    <a:pt x="65" y="12"/>
                  </a:lnTo>
                  <a:lnTo>
                    <a:pt x="80" y="12"/>
                  </a:lnTo>
                  <a:lnTo>
                    <a:pt x="16" y="143"/>
                  </a:lnTo>
                  <a:lnTo>
                    <a:pt x="8" y="131"/>
                  </a:lnTo>
                  <a:lnTo>
                    <a:pt x="136" y="13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0" name="Google Shape;390;p11"/>
            <p:cNvSpPr txBox="1"/>
            <p:nvPr/>
          </p:nvSpPr>
          <p:spPr>
            <a:xfrm flipH="1">
              <a:off x="1043607" y="5080248"/>
              <a:ext cx="423243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C[mg/l]</a:t>
              </a:r>
              <a:endParaRPr/>
            </a:p>
          </p:txBody>
        </p:sp>
        <p:sp>
          <p:nvSpPr>
            <p:cNvPr id="391" name="Google Shape;391;p11"/>
            <p:cNvSpPr txBox="1"/>
            <p:nvPr/>
          </p:nvSpPr>
          <p:spPr>
            <a:xfrm>
              <a:off x="1444625" y="4443413"/>
              <a:ext cx="106363" cy="12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2" name="Google Shape;392;p11"/>
            <p:cNvSpPr txBox="1"/>
            <p:nvPr/>
          </p:nvSpPr>
          <p:spPr>
            <a:xfrm>
              <a:off x="1147763" y="4441826"/>
              <a:ext cx="165100" cy="184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393" name="Google Shape;393;p11"/>
            <p:cNvSpPr txBox="1"/>
            <p:nvPr/>
          </p:nvSpPr>
          <p:spPr>
            <a:xfrm>
              <a:off x="1247775" y="4514851"/>
              <a:ext cx="244475" cy="131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394" name="Google Shape;394;p11"/>
            <p:cNvSpPr txBox="1"/>
            <p:nvPr/>
          </p:nvSpPr>
          <p:spPr>
            <a:xfrm>
              <a:off x="1115616" y="6021288"/>
              <a:ext cx="864019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injection point</a:t>
              </a:r>
              <a:endParaRPr/>
            </a:p>
          </p:txBody>
        </p:sp>
        <p:sp>
          <p:nvSpPr>
            <p:cNvPr id="395" name="Google Shape;395;p11"/>
            <p:cNvSpPr txBox="1"/>
            <p:nvPr/>
          </p:nvSpPr>
          <p:spPr>
            <a:xfrm>
              <a:off x="2635250" y="3989388"/>
              <a:ext cx="430213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6" name="Google Shape;396;p11"/>
            <p:cNvSpPr txBox="1"/>
            <p:nvPr/>
          </p:nvSpPr>
          <p:spPr>
            <a:xfrm>
              <a:off x="2762250" y="4032251"/>
              <a:ext cx="198438" cy="1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t=t</a:t>
              </a:r>
              <a:endParaRPr/>
            </a:p>
          </p:txBody>
        </p:sp>
        <p:sp>
          <p:nvSpPr>
            <p:cNvPr id="397" name="Google Shape;397;p11"/>
            <p:cNvSpPr txBox="1"/>
            <p:nvPr/>
          </p:nvSpPr>
          <p:spPr>
            <a:xfrm>
              <a:off x="2901950" y="4097338"/>
              <a:ext cx="85725" cy="119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8" name="Google Shape;398;p11"/>
            <p:cNvSpPr txBox="1"/>
            <p:nvPr/>
          </p:nvSpPr>
          <p:spPr>
            <a:xfrm>
              <a:off x="2771800" y="6093296"/>
              <a:ext cx="416781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obs. pt.</a:t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2971800" y="5919788"/>
              <a:ext cx="33338" cy="139700"/>
            </a:xfrm>
            <a:custGeom>
              <a:rect b="b" l="l" r="r" t="t"/>
              <a:pathLst>
                <a:path extrusionOk="0" h="88" w="21">
                  <a:moveTo>
                    <a:pt x="21" y="1"/>
                  </a:moveTo>
                  <a:lnTo>
                    <a:pt x="17" y="88"/>
                  </a:lnTo>
                  <a:lnTo>
                    <a:pt x="0" y="87"/>
                  </a:lnTo>
                  <a:lnTo>
                    <a:pt x="5" y="0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00" name="Google Shape;400;p11"/>
          <p:cNvGrpSpPr/>
          <p:nvPr/>
        </p:nvGrpSpPr>
        <p:grpSpPr>
          <a:xfrm>
            <a:off x="5219700" y="3429000"/>
            <a:ext cx="3303587" cy="2752725"/>
            <a:chOff x="5796137" y="3784601"/>
            <a:chExt cx="3002905" cy="2501900"/>
          </a:xfrm>
        </p:grpSpPr>
        <p:sp>
          <p:nvSpPr>
            <p:cNvPr id="401" name="Google Shape;401;p11"/>
            <p:cNvSpPr/>
            <p:nvPr/>
          </p:nvSpPr>
          <p:spPr>
            <a:xfrm>
              <a:off x="6255867" y="3787776"/>
              <a:ext cx="52388" cy="2241550"/>
            </a:xfrm>
            <a:custGeom>
              <a:rect b="b" l="l" r="r" t="t"/>
              <a:pathLst>
                <a:path extrusionOk="0" h="1412" w="33">
                  <a:moveTo>
                    <a:pt x="13" y="1412"/>
                  </a:moveTo>
                  <a:lnTo>
                    <a:pt x="13" y="29"/>
                  </a:lnTo>
                  <a:lnTo>
                    <a:pt x="21" y="29"/>
                  </a:lnTo>
                  <a:lnTo>
                    <a:pt x="21" y="1412"/>
                  </a:lnTo>
                  <a:lnTo>
                    <a:pt x="13" y="1412"/>
                  </a:lnTo>
                  <a:close/>
                  <a:moveTo>
                    <a:pt x="0" y="35"/>
                  </a:moveTo>
                  <a:lnTo>
                    <a:pt x="17" y="0"/>
                  </a:lnTo>
                  <a:lnTo>
                    <a:pt x="33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6252692" y="3784601"/>
              <a:ext cx="60325" cy="2247900"/>
            </a:xfrm>
            <a:custGeom>
              <a:rect b="b" l="l" r="r" t="t"/>
              <a:pathLst>
                <a:path extrusionOk="0" h="5456" w="145">
                  <a:moveTo>
                    <a:pt x="57" y="5456"/>
                  </a:moveTo>
                  <a:cubicBezTo>
                    <a:pt x="53" y="5456"/>
                    <a:pt x="49" y="5453"/>
                    <a:pt x="49" y="5448"/>
                  </a:cubicBezTo>
                  <a:lnTo>
                    <a:pt x="49" y="121"/>
                  </a:lnTo>
                  <a:cubicBezTo>
                    <a:pt x="49" y="116"/>
                    <a:pt x="53" y="113"/>
                    <a:pt x="57" y="113"/>
                  </a:cubicBezTo>
                  <a:lnTo>
                    <a:pt x="88" y="113"/>
                  </a:lnTo>
                  <a:cubicBezTo>
                    <a:pt x="92" y="113"/>
                    <a:pt x="96" y="116"/>
                    <a:pt x="96" y="121"/>
                  </a:cubicBezTo>
                  <a:lnTo>
                    <a:pt x="96" y="5448"/>
                  </a:lnTo>
                  <a:cubicBezTo>
                    <a:pt x="96" y="5453"/>
                    <a:pt x="92" y="5456"/>
                    <a:pt x="88" y="5456"/>
                  </a:cubicBezTo>
                  <a:lnTo>
                    <a:pt x="57" y="5456"/>
                  </a:lnTo>
                  <a:close/>
                  <a:moveTo>
                    <a:pt x="88" y="5440"/>
                  </a:moveTo>
                  <a:lnTo>
                    <a:pt x="80" y="5448"/>
                  </a:lnTo>
                  <a:lnTo>
                    <a:pt x="80" y="121"/>
                  </a:lnTo>
                  <a:lnTo>
                    <a:pt x="88" y="129"/>
                  </a:lnTo>
                  <a:lnTo>
                    <a:pt x="57" y="129"/>
                  </a:lnTo>
                  <a:lnTo>
                    <a:pt x="65" y="121"/>
                  </a:lnTo>
                  <a:lnTo>
                    <a:pt x="65" y="5448"/>
                  </a:lnTo>
                  <a:lnTo>
                    <a:pt x="57" y="5440"/>
                  </a:lnTo>
                  <a:lnTo>
                    <a:pt x="88" y="5440"/>
                  </a:lnTo>
                  <a:close/>
                  <a:moveTo>
                    <a:pt x="8" y="150"/>
                  </a:moveTo>
                  <a:cubicBezTo>
                    <a:pt x="6" y="150"/>
                    <a:pt x="3" y="148"/>
                    <a:pt x="2" y="146"/>
                  </a:cubicBezTo>
                  <a:cubicBezTo>
                    <a:pt x="0" y="144"/>
                    <a:pt x="0" y="141"/>
                    <a:pt x="1" y="138"/>
                  </a:cubicBezTo>
                  <a:lnTo>
                    <a:pt x="65" y="5"/>
                  </a:lnTo>
                  <a:cubicBezTo>
                    <a:pt x="67" y="2"/>
                    <a:pt x="69" y="0"/>
                    <a:pt x="72" y="0"/>
                  </a:cubicBezTo>
                  <a:cubicBezTo>
                    <a:pt x="76" y="0"/>
                    <a:pt x="78" y="2"/>
                    <a:pt x="80" y="5"/>
                  </a:cubicBezTo>
                  <a:lnTo>
                    <a:pt x="144" y="138"/>
                  </a:lnTo>
                  <a:cubicBezTo>
                    <a:pt x="145" y="141"/>
                    <a:pt x="145" y="144"/>
                    <a:pt x="143" y="146"/>
                  </a:cubicBezTo>
                  <a:cubicBezTo>
                    <a:pt x="142" y="148"/>
                    <a:pt x="139" y="150"/>
                    <a:pt x="136" y="150"/>
                  </a:cubicBezTo>
                  <a:lnTo>
                    <a:pt x="8" y="150"/>
                  </a:lnTo>
                  <a:close/>
                  <a:moveTo>
                    <a:pt x="136" y="134"/>
                  </a:moveTo>
                  <a:lnTo>
                    <a:pt x="129" y="145"/>
                  </a:lnTo>
                  <a:lnTo>
                    <a:pt x="65" y="12"/>
                  </a:lnTo>
                  <a:lnTo>
                    <a:pt x="80" y="12"/>
                  </a:lnTo>
                  <a:lnTo>
                    <a:pt x="16" y="145"/>
                  </a:lnTo>
                  <a:lnTo>
                    <a:pt x="8" y="134"/>
                  </a:lnTo>
                  <a:lnTo>
                    <a:pt x="136" y="13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6282855" y="5995988"/>
              <a:ext cx="2513013" cy="58738"/>
            </a:xfrm>
            <a:custGeom>
              <a:rect b="b" l="l" r="r" t="t"/>
              <a:pathLst>
                <a:path extrusionOk="0" h="37" w="1583">
                  <a:moveTo>
                    <a:pt x="0" y="14"/>
                  </a:moveTo>
                  <a:lnTo>
                    <a:pt x="1553" y="14"/>
                  </a:lnTo>
                  <a:lnTo>
                    <a:pt x="1553" y="24"/>
                  </a:lnTo>
                  <a:lnTo>
                    <a:pt x="0" y="24"/>
                  </a:lnTo>
                  <a:lnTo>
                    <a:pt x="0" y="14"/>
                  </a:lnTo>
                  <a:close/>
                  <a:moveTo>
                    <a:pt x="1548" y="0"/>
                  </a:moveTo>
                  <a:lnTo>
                    <a:pt x="1583" y="19"/>
                  </a:lnTo>
                  <a:lnTo>
                    <a:pt x="1548" y="3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6278092" y="5992813"/>
              <a:ext cx="2520950" cy="66675"/>
            </a:xfrm>
            <a:custGeom>
              <a:rect b="b" l="l" r="r" t="t"/>
              <a:pathLst>
                <a:path extrusionOk="0" h="161" w="6096">
                  <a:moveTo>
                    <a:pt x="0" y="63"/>
                  </a:moveTo>
                  <a:cubicBezTo>
                    <a:pt x="0" y="59"/>
                    <a:pt x="4" y="55"/>
                    <a:pt x="8" y="55"/>
                  </a:cubicBezTo>
                  <a:lnTo>
                    <a:pt x="5976" y="55"/>
                  </a:lnTo>
                  <a:cubicBezTo>
                    <a:pt x="5981" y="55"/>
                    <a:pt x="5984" y="59"/>
                    <a:pt x="5984" y="63"/>
                  </a:cubicBezTo>
                  <a:lnTo>
                    <a:pt x="5984" y="101"/>
                  </a:lnTo>
                  <a:cubicBezTo>
                    <a:pt x="5984" y="105"/>
                    <a:pt x="5981" y="109"/>
                    <a:pt x="5976" y="109"/>
                  </a:cubicBezTo>
                  <a:lnTo>
                    <a:pt x="8" y="109"/>
                  </a:lnTo>
                  <a:cubicBezTo>
                    <a:pt x="4" y="109"/>
                    <a:pt x="0" y="105"/>
                    <a:pt x="0" y="101"/>
                  </a:cubicBezTo>
                  <a:lnTo>
                    <a:pt x="0" y="63"/>
                  </a:lnTo>
                  <a:close/>
                  <a:moveTo>
                    <a:pt x="16" y="101"/>
                  </a:moveTo>
                  <a:lnTo>
                    <a:pt x="8" y="93"/>
                  </a:lnTo>
                  <a:lnTo>
                    <a:pt x="5976" y="93"/>
                  </a:lnTo>
                  <a:lnTo>
                    <a:pt x="5968" y="101"/>
                  </a:lnTo>
                  <a:lnTo>
                    <a:pt x="5968" y="63"/>
                  </a:lnTo>
                  <a:lnTo>
                    <a:pt x="5976" y="71"/>
                  </a:lnTo>
                  <a:lnTo>
                    <a:pt x="8" y="71"/>
                  </a:lnTo>
                  <a:lnTo>
                    <a:pt x="16" y="63"/>
                  </a:lnTo>
                  <a:lnTo>
                    <a:pt x="16" y="101"/>
                  </a:lnTo>
                  <a:close/>
                  <a:moveTo>
                    <a:pt x="5947" y="8"/>
                  </a:moveTo>
                  <a:cubicBezTo>
                    <a:pt x="5947" y="6"/>
                    <a:pt x="5948" y="3"/>
                    <a:pt x="5951" y="2"/>
                  </a:cubicBezTo>
                  <a:cubicBezTo>
                    <a:pt x="5953" y="0"/>
                    <a:pt x="5956" y="0"/>
                    <a:pt x="5959" y="1"/>
                  </a:cubicBezTo>
                  <a:lnTo>
                    <a:pt x="6092" y="73"/>
                  </a:lnTo>
                  <a:cubicBezTo>
                    <a:pt x="6095" y="75"/>
                    <a:pt x="6096" y="78"/>
                    <a:pt x="6096" y="80"/>
                  </a:cubicBezTo>
                  <a:cubicBezTo>
                    <a:pt x="6096" y="83"/>
                    <a:pt x="6095" y="86"/>
                    <a:pt x="6092" y="88"/>
                  </a:cubicBezTo>
                  <a:lnTo>
                    <a:pt x="5959" y="160"/>
                  </a:lnTo>
                  <a:cubicBezTo>
                    <a:pt x="5956" y="161"/>
                    <a:pt x="5953" y="161"/>
                    <a:pt x="5951" y="159"/>
                  </a:cubicBezTo>
                  <a:cubicBezTo>
                    <a:pt x="5948" y="158"/>
                    <a:pt x="5947" y="155"/>
                    <a:pt x="5947" y="152"/>
                  </a:cubicBezTo>
                  <a:lnTo>
                    <a:pt x="5947" y="8"/>
                  </a:lnTo>
                  <a:close/>
                  <a:moveTo>
                    <a:pt x="5963" y="152"/>
                  </a:moveTo>
                  <a:lnTo>
                    <a:pt x="5951" y="145"/>
                  </a:lnTo>
                  <a:lnTo>
                    <a:pt x="6085" y="73"/>
                  </a:lnTo>
                  <a:lnTo>
                    <a:pt x="6085" y="88"/>
                  </a:lnTo>
                  <a:lnTo>
                    <a:pt x="5951" y="16"/>
                  </a:lnTo>
                  <a:lnTo>
                    <a:pt x="5963" y="8"/>
                  </a:lnTo>
                  <a:lnTo>
                    <a:pt x="5963" y="152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6255867" y="3787776"/>
              <a:ext cx="52388" cy="2241550"/>
            </a:xfrm>
            <a:custGeom>
              <a:rect b="b" l="l" r="r" t="t"/>
              <a:pathLst>
                <a:path extrusionOk="0" h="1412" w="33">
                  <a:moveTo>
                    <a:pt x="13" y="1412"/>
                  </a:moveTo>
                  <a:lnTo>
                    <a:pt x="13" y="29"/>
                  </a:lnTo>
                  <a:lnTo>
                    <a:pt x="21" y="29"/>
                  </a:lnTo>
                  <a:lnTo>
                    <a:pt x="21" y="1412"/>
                  </a:lnTo>
                  <a:lnTo>
                    <a:pt x="13" y="1412"/>
                  </a:lnTo>
                  <a:close/>
                  <a:moveTo>
                    <a:pt x="0" y="35"/>
                  </a:moveTo>
                  <a:lnTo>
                    <a:pt x="17" y="0"/>
                  </a:lnTo>
                  <a:lnTo>
                    <a:pt x="33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6252692" y="3784601"/>
              <a:ext cx="60325" cy="2247900"/>
            </a:xfrm>
            <a:custGeom>
              <a:rect b="b" l="l" r="r" t="t"/>
              <a:pathLst>
                <a:path extrusionOk="0" h="5456" w="145">
                  <a:moveTo>
                    <a:pt x="57" y="5456"/>
                  </a:moveTo>
                  <a:cubicBezTo>
                    <a:pt x="53" y="5456"/>
                    <a:pt x="49" y="5453"/>
                    <a:pt x="49" y="5448"/>
                  </a:cubicBezTo>
                  <a:lnTo>
                    <a:pt x="49" y="121"/>
                  </a:lnTo>
                  <a:cubicBezTo>
                    <a:pt x="49" y="116"/>
                    <a:pt x="53" y="113"/>
                    <a:pt x="57" y="113"/>
                  </a:cubicBezTo>
                  <a:lnTo>
                    <a:pt x="88" y="113"/>
                  </a:lnTo>
                  <a:cubicBezTo>
                    <a:pt x="92" y="113"/>
                    <a:pt x="96" y="116"/>
                    <a:pt x="96" y="121"/>
                  </a:cubicBezTo>
                  <a:lnTo>
                    <a:pt x="96" y="5448"/>
                  </a:lnTo>
                  <a:cubicBezTo>
                    <a:pt x="96" y="5453"/>
                    <a:pt x="92" y="5456"/>
                    <a:pt x="88" y="5456"/>
                  </a:cubicBezTo>
                  <a:lnTo>
                    <a:pt x="57" y="5456"/>
                  </a:lnTo>
                  <a:close/>
                  <a:moveTo>
                    <a:pt x="88" y="5440"/>
                  </a:moveTo>
                  <a:lnTo>
                    <a:pt x="80" y="5448"/>
                  </a:lnTo>
                  <a:lnTo>
                    <a:pt x="80" y="121"/>
                  </a:lnTo>
                  <a:lnTo>
                    <a:pt x="88" y="129"/>
                  </a:lnTo>
                  <a:lnTo>
                    <a:pt x="57" y="129"/>
                  </a:lnTo>
                  <a:lnTo>
                    <a:pt x="65" y="121"/>
                  </a:lnTo>
                  <a:lnTo>
                    <a:pt x="65" y="5448"/>
                  </a:lnTo>
                  <a:lnTo>
                    <a:pt x="57" y="5440"/>
                  </a:lnTo>
                  <a:lnTo>
                    <a:pt x="88" y="5440"/>
                  </a:lnTo>
                  <a:close/>
                  <a:moveTo>
                    <a:pt x="8" y="150"/>
                  </a:moveTo>
                  <a:cubicBezTo>
                    <a:pt x="6" y="150"/>
                    <a:pt x="3" y="148"/>
                    <a:pt x="2" y="146"/>
                  </a:cubicBezTo>
                  <a:cubicBezTo>
                    <a:pt x="0" y="144"/>
                    <a:pt x="0" y="141"/>
                    <a:pt x="1" y="138"/>
                  </a:cubicBezTo>
                  <a:lnTo>
                    <a:pt x="65" y="5"/>
                  </a:lnTo>
                  <a:cubicBezTo>
                    <a:pt x="67" y="2"/>
                    <a:pt x="69" y="0"/>
                    <a:pt x="72" y="0"/>
                  </a:cubicBezTo>
                  <a:cubicBezTo>
                    <a:pt x="76" y="0"/>
                    <a:pt x="78" y="2"/>
                    <a:pt x="80" y="5"/>
                  </a:cubicBezTo>
                  <a:lnTo>
                    <a:pt x="144" y="138"/>
                  </a:lnTo>
                  <a:cubicBezTo>
                    <a:pt x="145" y="141"/>
                    <a:pt x="145" y="144"/>
                    <a:pt x="143" y="146"/>
                  </a:cubicBezTo>
                  <a:cubicBezTo>
                    <a:pt x="142" y="148"/>
                    <a:pt x="139" y="150"/>
                    <a:pt x="136" y="150"/>
                  </a:cubicBezTo>
                  <a:lnTo>
                    <a:pt x="8" y="150"/>
                  </a:lnTo>
                  <a:close/>
                  <a:moveTo>
                    <a:pt x="136" y="134"/>
                  </a:moveTo>
                  <a:lnTo>
                    <a:pt x="129" y="145"/>
                  </a:lnTo>
                  <a:lnTo>
                    <a:pt x="65" y="12"/>
                  </a:lnTo>
                  <a:lnTo>
                    <a:pt x="80" y="12"/>
                  </a:lnTo>
                  <a:lnTo>
                    <a:pt x="16" y="145"/>
                  </a:lnTo>
                  <a:lnTo>
                    <a:pt x="8" y="134"/>
                  </a:lnTo>
                  <a:lnTo>
                    <a:pt x="136" y="13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7" name="Google Shape;407;p11"/>
            <p:cNvSpPr txBox="1"/>
            <p:nvPr/>
          </p:nvSpPr>
          <p:spPr>
            <a:xfrm flipH="1">
              <a:off x="5796137" y="5085184"/>
              <a:ext cx="465064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C[mg/l]</a:t>
              </a:r>
              <a:endParaRPr/>
            </a:p>
          </p:txBody>
        </p:sp>
        <p:sp>
          <p:nvSpPr>
            <p:cNvPr id="408" name="Google Shape;408;p11"/>
            <p:cNvSpPr txBox="1"/>
            <p:nvPr/>
          </p:nvSpPr>
          <p:spPr>
            <a:xfrm>
              <a:off x="8388425" y="6093296"/>
              <a:ext cx="381515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t </a:t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6282855" y="5995988"/>
              <a:ext cx="2513013" cy="58738"/>
            </a:xfrm>
            <a:custGeom>
              <a:rect b="b" l="l" r="r" t="t"/>
              <a:pathLst>
                <a:path extrusionOk="0" h="37" w="1583">
                  <a:moveTo>
                    <a:pt x="0" y="14"/>
                  </a:moveTo>
                  <a:lnTo>
                    <a:pt x="1553" y="14"/>
                  </a:lnTo>
                  <a:lnTo>
                    <a:pt x="1553" y="24"/>
                  </a:lnTo>
                  <a:lnTo>
                    <a:pt x="0" y="24"/>
                  </a:lnTo>
                  <a:lnTo>
                    <a:pt x="0" y="14"/>
                  </a:lnTo>
                  <a:close/>
                  <a:moveTo>
                    <a:pt x="1548" y="0"/>
                  </a:moveTo>
                  <a:lnTo>
                    <a:pt x="1583" y="19"/>
                  </a:lnTo>
                  <a:lnTo>
                    <a:pt x="1548" y="3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6278092" y="5992813"/>
              <a:ext cx="2520950" cy="66675"/>
            </a:xfrm>
            <a:custGeom>
              <a:rect b="b" l="l" r="r" t="t"/>
              <a:pathLst>
                <a:path extrusionOk="0" h="161" w="6096">
                  <a:moveTo>
                    <a:pt x="0" y="63"/>
                  </a:moveTo>
                  <a:cubicBezTo>
                    <a:pt x="0" y="59"/>
                    <a:pt x="4" y="55"/>
                    <a:pt x="8" y="55"/>
                  </a:cubicBezTo>
                  <a:lnTo>
                    <a:pt x="5976" y="55"/>
                  </a:lnTo>
                  <a:cubicBezTo>
                    <a:pt x="5981" y="55"/>
                    <a:pt x="5984" y="59"/>
                    <a:pt x="5984" y="63"/>
                  </a:cubicBezTo>
                  <a:lnTo>
                    <a:pt x="5984" y="101"/>
                  </a:lnTo>
                  <a:cubicBezTo>
                    <a:pt x="5984" y="105"/>
                    <a:pt x="5981" y="109"/>
                    <a:pt x="5976" y="109"/>
                  </a:cubicBezTo>
                  <a:lnTo>
                    <a:pt x="8" y="109"/>
                  </a:lnTo>
                  <a:cubicBezTo>
                    <a:pt x="4" y="109"/>
                    <a:pt x="0" y="105"/>
                    <a:pt x="0" y="101"/>
                  </a:cubicBezTo>
                  <a:lnTo>
                    <a:pt x="0" y="63"/>
                  </a:lnTo>
                  <a:close/>
                  <a:moveTo>
                    <a:pt x="16" y="101"/>
                  </a:moveTo>
                  <a:lnTo>
                    <a:pt x="8" y="93"/>
                  </a:lnTo>
                  <a:lnTo>
                    <a:pt x="5976" y="93"/>
                  </a:lnTo>
                  <a:lnTo>
                    <a:pt x="5968" y="101"/>
                  </a:lnTo>
                  <a:lnTo>
                    <a:pt x="5968" y="63"/>
                  </a:lnTo>
                  <a:lnTo>
                    <a:pt x="5976" y="71"/>
                  </a:lnTo>
                  <a:lnTo>
                    <a:pt x="8" y="71"/>
                  </a:lnTo>
                  <a:lnTo>
                    <a:pt x="16" y="63"/>
                  </a:lnTo>
                  <a:lnTo>
                    <a:pt x="16" y="101"/>
                  </a:lnTo>
                  <a:close/>
                  <a:moveTo>
                    <a:pt x="5947" y="8"/>
                  </a:moveTo>
                  <a:cubicBezTo>
                    <a:pt x="5947" y="6"/>
                    <a:pt x="5948" y="3"/>
                    <a:pt x="5951" y="2"/>
                  </a:cubicBezTo>
                  <a:cubicBezTo>
                    <a:pt x="5953" y="0"/>
                    <a:pt x="5956" y="0"/>
                    <a:pt x="5959" y="1"/>
                  </a:cubicBezTo>
                  <a:lnTo>
                    <a:pt x="6092" y="73"/>
                  </a:lnTo>
                  <a:cubicBezTo>
                    <a:pt x="6095" y="75"/>
                    <a:pt x="6096" y="78"/>
                    <a:pt x="6096" y="80"/>
                  </a:cubicBezTo>
                  <a:cubicBezTo>
                    <a:pt x="6096" y="83"/>
                    <a:pt x="6095" y="86"/>
                    <a:pt x="6092" y="88"/>
                  </a:cubicBezTo>
                  <a:lnTo>
                    <a:pt x="5959" y="160"/>
                  </a:lnTo>
                  <a:cubicBezTo>
                    <a:pt x="5956" y="161"/>
                    <a:pt x="5953" y="161"/>
                    <a:pt x="5951" y="159"/>
                  </a:cubicBezTo>
                  <a:cubicBezTo>
                    <a:pt x="5948" y="158"/>
                    <a:pt x="5947" y="155"/>
                    <a:pt x="5947" y="152"/>
                  </a:cubicBezTo>
                  <a:lnTo>
                    <a:pt x="5947" y="8"/>
                  </a:lnTo>
                  <a:close/>
                  <a:moveTo>
                    <a:pt x="5963" y="152"/>
                  </a:moveTo>
                  <a:lnTo>
                    <a:pt x="5951" y="145"/>
                  </a:lnTo>
                  <a:lnTo>
                    <a:pt x="6085" y="73"/>
                  </a:lnTo>
                  <a:lnTo>
                    <a:pt x="6085" y="88"/>
                  </a:lnTo>
                  <a:lnTo>
                    <a:pt x="5951" y="16"/>
                  </a:lnTo>
                  <a:lnTo>
                    <a:pt x="5963" y="8"/>
                  </a:lnTo>
                  <a:lnTo>
                    <a:pt x="5963" y="152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11"/>
            <p:cNvSpPr txBox="1"/>
            <p:nvPr/>
          </p:nvSpPr>
          <p:spPr>
            <a:xfrm>
              <a:off x="6192367" y="4391026"/>
              <a:ext cx="106363" cy="127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Google Shape;412;p11"/>
            <p:cNvSpPr txBox="1"/>
            <p:nvPr/>
          </p:nvSpPr>
          <p:spPr>
            <a:xfrm>
              <a:off x="5895505" y="4389438"/>
              <a:ext cx="165100" cy="184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413" name="Google Shape;413;p11"/>
            <p:cNvSpPr txBox="1"/>
            <p:nvPr/>
          </p:nvSpPr>
          <p:spPr>
            <a:xfrm>
              <a:off x="5995517" y="4460876"/>
              <a:ext cx="244475" cy="131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414" name="Google Shape;414;p11"/>
            <p:cNvSpPr txBox="1"/>
            <p:nvPr/>
          </p:nvSpPr>
          <p:spPr>
            <a:xfrm>
              <a:off x="7687792" y="3949701"/>
              <a:ext cx="528638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11"/>
            <p:cNvSpPr txBox="1"/>
            <p:nvPr/>
          </p:nvSpPr>
          <p:spPr>
            <a:xfrm>
              <a:off x="7795742" y="3992563"/>
              <a:ext cx="416781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obs. pt.</a:t>
              </a:r>
              <a:endParaRPr/>
            </a:p>
          </p:txBody>
        </p:sp>
        <p:sp>
          <p:nvSpPr>
            <p:cNvPr id="416" name="Google Shape;416;p11"/>
            <p:cNvSpPr txBox="1"/>
            <p:nvPr/>
          </p:nvSpPr>
          <p:spPr>
            <a:xfrm>
              <a:off x="7259167" y="6102351"/>
              <a:ext cx="85725" cy="16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17" name="Google Shape;417;p11"/>
            <p:cNvSpPr txBox="1"/>
            <p:nvPr/>
          </p:nvSpPr>
          <p:spPr>
            <a:xfrm>
              <a:off x="7292505" y="6169026"/>
              <a:ext cx="85725" cy="117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7224242" y="5953126"/>
              <a:ext cx="33338" cy="139700"/>
            </a:xfrm>
            <a:custGeom>
              <a:rect b="b" l="l" r="r" t="t"/>
              <a:pathLst>
                <a:path extrusionOk="0" h="88" w="21">
                  <a:moveTo>
                    <a:pt x="21" y="0"/>
                  </a:moveTo>
                  <a:lnTo>
                    <a:pt x="17" y="88"/>
                  </a:lnTo>
                  <a:lnTo>
                    <a:pt x="0" y="87"/>
                  </a:lnTo>
                  <a:lnTo>
                    <a:pt x="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2124075" y="2847975"/>
            <a:ext cx="4319587" cy="1368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Tutorial Problems 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ts val="2000"/>
              <a:buFont typeface="Verdana"/>
              <a:buNone/>
            </a:pPr>
            <a:r>
              <a:rPr b="1" i="0" lang="en-US" sz="2000" u="none" cap="none" strike="noStrik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Sorption and Degradation – Part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952500" y="1168400"/>
            <a:ext cx="75676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Tutorial Problem 19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889000" y="1535112"/>
            <a:ext cx="8147050" cy="298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laboratory experiment is planned in order to study the degradation of nitrate (NO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in the subsurface. For this purpose, it is intended to add 200 mL of water with an initial nitrate concentration of 150 mg/L to a sediment sample in a glass vessel. From previous investigations, degradation may be assumed to follow a first-order rate law with a rate constant λ = 0.2 a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Sketch the nitrate concentration based on this first estimate of the rate constant.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the nitrate concentration to be expected after 3 weeks?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much nitrate will have been degraded during this period?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experiment, a nitrate concentration of 146.7 mg/L was determined after 3 weeks. Recalculate the rate constant and briefly comment on the result.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037" y="1619250"/>
            <a:ext cx="5564187" cy="334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952500" y="1168400"/>
            <a:ext cx="75676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Tutorial Problem 19 – Solution for a) and b)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5" name="Google Shape;145;p4"/>
          <p:cNvGraphicFramePr/>
          <p:nvPr/>
        </p:nvGraphicFramePr>
        <p:xfrm>
          <a:off x="1042987" y="2205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{DFD8EF9F-C31B-4C7D-BE17-08627EEA4AA8}</a:tableStyleId>
              </a:tblPr>
              <a:tblGrid>
                <a:gridCol w="820725"/>
                <a:gridCol w="1239825"/>
              </a:tblGrid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time (a)</a:t>
                      </a:r>
                      <a:endParaRPr/>
                    </a:p>
                  </a:txBody>
                  <a:tcPr marT="0" marB="0" marR="44450" marL="44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(mg/L)</a:t>
                      </a:r>
                      <a:endParaRPr/>
                    </a:p>
                  </a:txBody>
                  <a:tcPr marT="0" marB="0" marR="44450" marL="44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/>
                    </a:p>
                  </a:txBody>
                  <a:tcPr marT="0" marB="0" marR="44450" marL="44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0" marB="0" marR="44450" marL="44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122.8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0" marB="0" marR="44450" marL="44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100.5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0" marB="0" marR="44450" marL="44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82.3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0" marB="0" marR="44450" marL="44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67.4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0" marB="0" marR="44450" marL="44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55.2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4"/>
          <p:cNvSpPr txBox="1"/>
          <p:nvPr/>
        </p:nvSpPr>
        <p:spPr>
          <a:xfrm>
            <a:off x="2039937" y="2501900"/>
            <a:ext cx="857250" cy="142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2044700" y="2735262"/>
            <a:ext cx="857250" cy="142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2078037" y="2978150"/>
            <a:ext cx="857250" cy="142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2082800" y="3205162"/>
            <a:ext cx="857250" cy="142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2054225" y="3454400"/>
            <a:ext cx="857250" cy="142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2078037" y="3692525"/>
            <a:ext cx="857250" cy="142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037" y="1619250"/>
            <a:ext cx="5564187" cy="334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876300" y="1590675"/>
            <a:ext cx="6524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a)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971550" y="5013325"/>
            <a:ext cx="6524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b)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6375" y="1628775"/>
            <a:ext cx="1471612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2037" y="5373687"/>
            <a:ext cx="5610225" cy="3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952500" y="1168400"/>
            <a:ext cx="75676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Tutorial Problem 19 – Solution for c) and d)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876300" y="1590675"/>
            <a:ext cx="600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c)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885825" y="2781300"/>
            <a:ext cx="64658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d)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146.7 mg/L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3687" y="3122612"/>
            <a:ext cx="1471612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1258887" y="1628775"/>
            <a:ext cx="708025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mass =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∙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150 mg/L ∙ 200 mL = 30 mg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mass after 3 weeks =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)∙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148.3 mg/L ∙ 200 mL = 29.66 mg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degraded mass = 30 mg – 29.66 mg = 0.34 mg 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1158875" y="3141662"/>
            <a:ext cx="64658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exponential decrease of concentration: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1158875" y="3716337"/>
            <a:ext cx="64658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multiply by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baseline="30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λ∙</a:t>
            </a:r>
            <a:r>
              <a:rPr b="1" baseline="30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divide by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7025" y="3573462"/>
            <a:ext cx="1079500" cy="6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1182687" y="4384675"/>
            <a:ext cx="64658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take logarithm and divide by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8637" y="4230687"/>
            <a:ext cx="1309687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"/>
          <p:cNvSpPr txBox="1"/>
          <p:nvPr/>
        </p:nvSpPr>
        <p:spPr>
          <a:xfrm>
            <a:off x="1179512" y="5013325"/>
            <a:ext cx="64658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compute λ: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1173162" y="5537200"/>
            <a:ext cx="7791450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Slight decrease in concentration after 3 weeks leads to doubling of the rate constant. Measurements must therefore either be carried out with high reliability or a longer measurement period is required to get robust results as half-life is between 3 a and 4 a (see figure / table on previous page).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05125" y="4865687"/>
            <a:ext cx="3894137" cy="6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6"/>
          <p:cNvGrpSpPr/>
          <p:nvPr/>
        </p:nvGrpSpPr>
        <p:grpSpPr>
          <a:xfrm>
            <a:off x="2124075" y="3429000"/>
            <a:ext cx="5241925" cy="1492250"/>
            <a:chOff x="2123728" y="3489325"/>
            <a:chExt cx="4766022" cy="1357213"/>
          </a:xfrm>
        </p:grpSpPr>
        <p:sp>
          <p:nvSpPr>
            <p:cNvPr id="190" name="Google Shape;190;p6"/>
            <p:cNvSpPr txBox="1"/>
            <p:nvPr/>
          </p:nvSpPr>
          <p:spPr>
            <a:xfrm>
              <a:off x="6261100" y="4643438"/>
              <a:ext cx="474489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distance</a:t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593975" y="4524375"/>
              <a:ext cx="4292600" cy="96838"/>
            </a:xfrm>
            <a:custGeom>
              <a:rect b="b" l="l" r="r" t="t"/>
              <a:pathLst>
                <a:path extrusionOk="0" h="61" w="2704">
                  <a:moveTo>
                    <a:pt x="0" y="23"/>
                  </a:moveTo>
                  <a:lnTo>
                    <a:pt x="2649" y="23"/>
                  </a:lnTo>
                  <a:lnTo>
                    <a:pt x="2649" y="38"/>
                  </a:lnTo>
                  <a:lnTo>
                    <a:pt x="0" y="38"/>
                  </a:lnTo>
                  <a:lnTo>
                    <a:pt x="0" y="23"/>
                  </a:lnTo>
                  <a:close/>
                  <a:moveTo>
                    <a:pt x="2639" y="0"/>
                  </a:moveTo>
                  <a:lnTo>
                    <a:pt x="2704" y="31"/>
                  </a:lnTo>
                  <a:lnTo>
                    <a:pt x="2639" y="61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590800" y="4521200"/>
              <a:ext cx="4298950" cy="104775"/>
            </a:xfrm>
            <a:custGeom>
              <a:rect b="b" l="l" r="r" t="t"/>
              <a:pathLst>
                <a:path extrusionOk="0" h="257" w="10528">
                  <a:moveTo>
                    <a:pt x="0" y="99"/>
                  </a:moveTo>
                  <a:cubicBezTo>
                    <a:pt x="0" y="95"/>
                    <a:pt x="4" y="91"/>
                    <a:pt x="8" y="91"/>
                  </a:cubicBezTo>
                  <a:lnTo>
                    <a:pt x="10309" y="91"/>
                  </a:lnTo>
                  <a:cubicBezTo>
                    <a:pt x="10314" y="91"/>
                    <a:pt x="10317" y="95"/>
                    <a:pt x="10317" y="99"/>
                  </a:cubicBezTo>
                  <a:lnTo>
                    <a:pt x="10317" y="158"/>
                  </a:lnTo>
                  <a:cubicBezTo>
                    <a:pt x="10317" y="162"/>
                    <a:pt x="10314" y="166"/>
                    <a:pt x="10309" y="166"/>
                  </a:cubicBezTo>
                  <a:lnTo>
                    <a:pt x="8" y="166"/>
                  </a:lnTo>
                  <a:cubicBezTo>
                    <a:pt x="4" y="166"/>
                    <a:pt x="0" y="162"/>
                    <a:pt x="0" y="158"/>
                  </a:cubicBezTo>
                  <a:lnTo>
                    <a:pt x="0" y="99"/>
                  </a:lnTo>
                  <a:close/>
                  <a:moveTo>
                    <a:pt x="16" y="158"/>
                  </a:moveTo>
                  <a:lnTo>
                    <a:pt x="8" y="150"/>
                  </a:lnTo>
                  <a:lnTo>
                    <a:pt x="10309" y="150"/>
                  </a:lnTo>
                  <a:lnTo>
                    <a:pt x="10301" y="158"/>
                  </a:lnTo>
                  <a:lnTo>
                    <a:pt x="10301" y="99"/>
                  </a:lnTo>
                  <a:lnTo>
                    <a:pt x="10309" y="107"/>
                  </a:lnTo>
                  <a:lnTo>
                    <a:pt x="8" y="107"/>
                  </a:lnTo>
                  <a:lnTo>
                    <a:pt x="16" y="99"/>
                  </a:lnTo>
                  <a:lnTo>
                    <a:pt x="16" y="158"/>
                  </a:lnTo>
                  <a:close/>
                  <a:moveTo>
                    <a:pt x="10260" y="8"/>
                  </a:moveTo>
                  <a:cubicBezTo>
                    <a:pt x="10260" y="6"/>
                    <a:pt x="10262" y="3"/>
                    <a:pt x="10264" y="2"/>
                  </a:cubicBezTo>
                  <a:cubicBezTo>
                    <a:pt x="10266" y="0"/>
                    <a:pt x="10269" y="0"/>
                    <a:pt x="10272" y="1"/>
                  </a:cubicBezTo>
                  <a:lnTo>
                    <a:pt x="10524" y="121"/>
                  </a:lnTo>
                  <a:cubicBezTo>
                    <a:pt x="10527" y="123"/>
                    <a:pt x="10528" y="125"/>
                    <a:pt x="10528" y="128"/>
                  </a:cubicBezTo>
                  <a:cubicBezTo>
                    <a:pt x="10528" y="132"/>
                    <a:pt x="10527" y="134"/>
                    <a:pt x="10524" y="136"/>
                  </a:cubicBezTo>
                  <a:lnTo>
                    <a:pt x="10272" y="256"/>
                  </a:lnTo>
                  <a:cubicBezTo>
                    <a:pt x="10269" y="257"/>
                    <a:pt x="10266" y="257"/>
                    <a:pt x="10264" y="255"/>
                  </a:cubicBezTo>
                  <a:cubicBezTo>
                    <a:pt x="10262" y="254"/>
                    <a:pt x="10260" y="251"/>
                    <a:pt x="10260" y="248"/>
                  </a:cubicBezTo>
                  <a:lnTo>
                    <a:pt x="10260" y="8"/>
                  </a:lnTo>
                  <a:close/>
                  <a:moveTo>
                    <a:pt x="10276" y="248"/>
                  </a:moveTo>
                  <a:lnTo>
                    <a:pt x="10265" y="241"/>
                  </a:lnTo>
                  <a:lnTo>
                    <a:pt x="10517" y="121"/>
                  </a:lnTo>
                  <a:lnTo>
                    <a:pt x="10517" y="136"/>
                  </a:lnTo>
                  <a:lnTo>
                    <a:pt x="10265" y="16"/>
                  </a:lnTo>
                  <a:lnTo>
                    <a:pt x="10276" y="8"/>
                  </a:lnTo>
                  <a:lnTo>
                    <a:pt x="10276" y="248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560638" y="3525838"/>
              <a:ext cx="92075" cy="1036638"/>
            </a:xfrm>
            <a:custGeom>
              <a:rect b="b" l="l" r="r" t="t"/>
              <a:pathLst>
                <a:path extrusionOk="0" h="653" w="58">
                  <a:moveTo>
                    <a:pt x="22" y="653"/>
                  </a:moveTo>
                  <a:lnTo>
                    <a:pt x="22" y="13"/>
                  </a:lnTo>
                  <a:lnTo>
                    <a:pt x="37" y="13"/>
                  </a:lnTo>
                  <a:lnTo>
                    <a:pt x="37" y="653"/>
                  </a:lnTo>
                  <a:lnTo>
                    <a:pt x="22" y="653"/>
                  </a:lnTo>
                  <a:close/>
                  <a:moveTo>
                    <a:pt x="0" y="16"/>
                  </a:moveTo>
                  <a:lnTo>
                    <a:pt x="29" y="0"/>
                  </a:lnTo>
                  <a:lnTo>
                    <a:pt x="58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557463" y="3522663"/>
              <a:ext cx="98425" cy="1042988"/>
            </a:xfrm>
            <a:custGeom>
              <a:rect b="b" l="l" r="r" t="t"/>
              <a:pathLst>
                <a:path extrusionOk="0" h="2560" w="241">
                  <a:moveTo>
                    <a:pt x="93" y="2560"/>
                  </a:moveTo>
                  <a:cubicBezTo>
                    <a:pt x="89" y="2560"/>
                    <a:pt x="85" y="2557"/>
                    <a:pt x="85" y="2552"/>
                  </a:cubicBezTo>
                  <a:lnTo>
                    <a:pt x="85" y="61"/>
                  </a:lnTo>
                  <a:cubicBezTo>
                    <a:pt x="85" y="57"/>
                    <a:pt x="89" y="53"/>
                    <a:pt x="93" y="53"/>
                  </a:cubicBezTo>
                  <a:lnTo>
                    <a:pt x="152" y="53"/>
                  </a:lnTo>
                  <a:cubicBezTo>
                    <a:pt x="157" y="53"/>
                    <a:pt x="160" y="57"/>
                    <a:pt x="160" y="61"/>
                  </a:cubicBezTo>
                  <a:lnTo>
                    <a:pt x="160" y="2552"/>
                  </a:lnTo>
                  <a:cubicBezTo>
                    <a:pt x="160" y="2557"/>
                    <a:pt x="157" y="2560"/>
                    <a:pt x="152" y="2560"/>
                  </a:cubicBezTo>
                  <a:lnTo>
                    <a:pt x="93" y="2560"/>
                  </a:lnTo>
                  <a:close/>
                  <a:moveTo>
                    <a:pt x="152" y="2544"/>
                  </a:moveTo>
                  <a:lnTo>
                    <a:pt x="144" y="2552"/>
                  </a:lnTo>
                  <a:lnTo>
                    <a:pt x="144" y="61"/>
                  </a:lnTo>
                  <a:lnTo>
                    <a:pt x="152" y="69"/>
                  </a:lnTo>
                  <a:lnTo>
                    <a:pt x="93" y="69"/>
                  </a:lnTo>
                  <a:lnTo>
                    <a:pt x="101" y="61"/>
                  </a:lnTo>
                  <a:lnTo>
                    <a:pt x="101" y="2552"/>
                  </a:lnTo>
                  <a:lnTo>
                    <a:pt x="93" y="2544"/>
                  </a:lnTo>
                  <a:lnTo>
                    <a:pt x="152" y="2544"/>
                  </a:lnTo>
                  <a:close/>
                  <a:moveTo>
                    <a:pt x="8" y="79"/>
                  </a:moveTo>
                  <a:cubicBezTo>
                    <a:pt x="5" y="79"/>
                    <a:pt x="2" y="77"/>
                    <a:pt x="1" y="73"/>
                  </a:cubicBezTo>
                  <a:cubicBezTo>
                    <a:pt x="0" y="69"/>
                    <a:pt x="1" y="66"/>
                    <a:pt x="5" y="64"/>
                  </a:cubicBezTo>
                  <a:lnTo>
                    <a:pt x="117" y="1"/>
                  </a:lnTo>
                  <a:cubicBezTo>
                    <a:pt x="119" y="0"/>
                    <a:pt x="122" y="0"/>
                    <a:pt x="124" y="1"/>
                  </a:cubicBezTo>
                  <a:lnTo>
                    <a:pt x="236" y="64"/>
                  </a:lnTo>
                  <a:cubicBezTo>
                    <a:pt x="240" y="66"/>
                    <a:pt x="241" y="69"/>
                    <a:pt x="240" y="73"/>
                  </a:cubicBezTo>
                  <a:cubicBezTo>
                    <a:pt x="239" y="77"/>
                    <a:pt x="236" y="79"/>
                    <a:pt x="232" y="79"/>
                  </a:cubicBezTo>
                  <a:lnTo>
                    <a:pt x="8" y="79"/>
                  </a:lnTo>
                  <a:close/>
                  <a:moveTo>
                    <a:pt x="232" y="63"/>
                  </a:moveTo>
                  <a:lnTo>
                    <a:pt x="229" y="78"/>
                  </a:lnTo>
                  <a:lnTo>
                    <a:pt x="117" y="15"/>
                  </a:lnTo>
                  <a:lnTo>
                    <a:pt x="124" y="15"/>
                  </a:lnTo>
                  <a:lnTo>
                    <a:pt x="12" y="78"/>
                  </a:lnTo>
                  <a:lnTo>
                    <a:pt x="8" y="63"/>
                  </a:lnTo>
                  <a:lnTo>
                    <a:pt x="232" y="63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2123728" y="4149080"/>
              <a:ext cx="485105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C[mg/l]</a:t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2238375" y="3714750"/>
              <a:ext cx="163513" cy="1889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2336800" y="3781425"/>
              <a:ext cx="261938" cy="150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2767013" y="3730625"/>
              <a:ext cx="25400" cy="8350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2779713" y="3724275"/>
              <a:ext cx="404813" cy="26988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3184525" y="3730625"/>
              <a:ext cx="26988" cy="83502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2786063" y="3495675"/>
              <a:ext cx="411163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2901950" y="3536950"/>
              <a:ext cx="195263" cy="16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t=t</a:t>
              </a: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3038475" y="3602038"/>
              <a:ext cx="90488" cy="123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3340100" y="3986213"/>
              <a:ext cx="398463" cy="280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Noto Sans Symbols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🡪</a:t>
              </a: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4656138" y="3997325"/>
              <a:ext cx="398463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Noto Sans Symbols"/>
                <a:buNone/>
              </a:pPr>
              <a:r>
                <a:rPr b="0" i="0" lang="en-US" sz="17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🡪</a:t>
              </a:r>
              <a:endParaRPr/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3890963" y="3489325"/>
              <a:ext cx="423863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4016375" y="3530600"/>
              <a:ext cx="195263" cy="16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t=t</a:t>
              </a:r>
              <a:endParaRPr/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4152900" y="3595688"/>
              <a:ext cx="90488" cy="123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5516563" y="3516313"/>
              <a:ext cx="458788" cy="2079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Google Shape;210;p6"/>
            <p:cNvSpPr txBox="1"/>
            <p:nvPr/>
          </p:nvSpPr>
          <p:spPr>
            <a:xfrm>
              <a:off x="5656263" y="3556000"/>
              <a:ext cx="196850" cy="16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t=t</a:t>
              </a:r>
              <a:endParaRPr/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5792788" y="3621088"/>
              <a:ext cx="92075" cy="123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2547938" y="3783013"/>
              <a:ext cx="123825" cy="635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3890963" y="4692650"/>
              <a:ext cx="522579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obs. pt. 1</a:t>
              </a:r>
              <a:endParaRPr/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5551488" y="4687888"/>
              <a:ext cx="522579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obs. pt. 2</a:t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060825" y="4500563"/>
              <a:ext cx="31750" cy="138113"/>
            </a:xfrm>
            <a:custGeom>
              <a:rect b="b" l="l" r="r" t="t"/>
              <a:pathLst>
                <a:path extrusionOk="0" h="87" w="20">
                  <a:moveTo>
                    <a:pt x="20" y="1"/>
                  </a:moveTo>
                  <a:lnTo>
                    <a:pt x="16" y="87"/>
                  </a:lnTo>
                  <a:lnTo>
                    <a:pt x="0" y="86"/>
                  </a:lnTo>
                  <a:lnTo>
                    <a:pt x="4" y="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746750" y="4506913"/>
              <a:ext cx="31750" cy="138113"/>
            </a:xfrm>
            <a:custGeom>
              <a:rect b="b" l="l" r="r" t="t"/>
              <a:pathLst>
                <a:path extrusionOk="0" h="87" w="20">
                  <a:moveTo>
                    <a:pt x="20" y="1"/>
                  </a:moveTo>
                  <a:lnTo>
                    <a:pt x="16" y="87"/>
                  </a:lnTo>
                  <a:lnTo>
                    <a:pt x="0" y="86"/>
                  </a:lnTo>
                  <a:lnTo>
                    <a:pt x="4" y="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2550378" y="4665663"/>
              <a:ext cx="864280" cy="139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injection interval</a:t>
              </a:r>
              <a:endParaRPr/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2976563" y="4462463"/>
              <a:ext cx="25400" cy="16986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19" name="Google Shape;219;p6"/>
          <p:cNvSpPr txBox="1"/>
          <p:nvPr/>
        </p:nvSpPr>
        <p:spPr>
          <a:xfrm>
            <a:off x="3441700" y="3987800"/>
            <a:ext cx="280987" cy="258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4864100" y="3987800"/>
            <a:ext cx="304800" cy="2619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6"/>
          <p:cNvSpPr txBox="1"/>
          <p:nvPr>
            <p:ph idx="1" type="body"/>
          </p:nvPr>
        </p:nvSpPr>
        <p:spPr>
          <a:xfrm>
            <a:off x="952500" y="1168400"/>
            <a:ext cx="75676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Tutorial Problem 20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889000" y="1460500"/>
            <a:ext cx="8075612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rectangular concentration distribution is given at time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(black rectangle in upper diagram). Sketch concentration profiles and breakthrough curves for 1D solute spreading by subsequently considering the following processes: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advection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advection + degradation (first-order, in water phase only)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advection + degradation + sorption (linear isotherm)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advection + degradation + sorption + dispersion</a:t>
            </a:r>
            <a:endParaRPr/>
          </a:p>
        </p:txBody>
      </p:sp>
      <p:grpSp>
        <p:nvGrpSpPr>
          <p:cNvPr id="223" name="Google Shape;223;p6"/>
          <p:cNvGrpSpPr/>
          <p:nvPr/>
        </p:nvGrpSpPr>
        <p:grpSpPr>
          <a:xfrm>
            <a:off x="2051050" y="5072062"/>
            <a:ext cx="5299075" cy="1473200"/>
            <a:chOff x="2051050" y="5072063"/>
            <a:chExt cx="5299075" cy="1473200"/>
          </a:xfrm>
        </p:grpSpPr>
        <p:sp>
          <p:nvSpPr>
            <p:cNvPr id="224" name="Google Shape;224;p6"/>
            <p:cNvSpPr/>
            <p:nvPr/>
          </p:nvSpPr>
          <p:spPr>
            <a:xfrm>
              <a:off x="2596884" y="5290251"/>
              <a:ext cx="92551" cy="982716"/>
            </a:xfrm>
            <a:custGeom>
              <a:rect b="b" l="l" r="r" t="t"/>
              <a:pathLst>
                <a:path extrusionOk="0" h="563" w="53">
                  <a:moveTo>
                    <a:pt x="21" y="563"/>
                  </a:moveTo>
                  <a:lnTo>
                    <a:pt x="21" y="12"/>
                  </a:lnTo>
                  <a:lnTo>
                    <a:pt x="33" y="12"/>
                  </a:lnTo>
                  <a:lnTo>
                    <a:pt x="33" y="563"/>
                  </a:lnTo>
                  <a:lnTo>
                    <a:pt x="21" y="563"/>
                  </a:lnTo>
                  <a:close/>
                  <a:moveTo>
                    <a:pt x="0" y="14"/>
                  </a:moveTo>
                  <a:lnTo>
                    <a:pt x="27" y="0"/>
                  </a:lnTo>
                  <a:lnTo>
                    <a:pt x="5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593391" y="5286760"/>
              <a:ext cx="101281" cy="989698"/>
            </a:xfrm>
            <a:custGeom>
              <a:rect b="b" l="l" r="r" t="t"/>
              <a:pathLst>
                <a:path extrusionOk="0" h="2208" w="225">
                  <a:moveTo>
                    <a:pt x="88" y="2208"/>
                  </a:moveTo>
                  <a:cubicBezTo>
                    <a:pt x="83" y="2208"/>
                    <a:pt x="80" y="2205"/>
                    <a:pt x="80" y="2200"/>
                  </a:cubicBezTo>
                  <a:lnTo>
                    <a:pt x="80" y="54"/>
                  </a:lnTo>
                  <a:cubicBezTo>
                    <a:pt x="80" y="49"/>
                    <a:pt x="83" y="46"/>
                    <a:pt x="88" y="46"/>
                  </a:cubicBezTo>
                  <a:lnTo>
                    <a:pt x="137" y="46"/>
                  </a:lnTo>
                  <a:cubicBezTo>
                    <a:pt x="142" y="46"/>
                    <a:pt x="145" y="49"/>
                    <a:pt x="145" y="54"/>
                  </a:cubicBezTo>
                  <a:lnTo>
                    <a:pt x="145" y="2200"/>
                  </a:lnTo>
                  <a:cubicBezTo>
                    <a:pt x="145" y="2205"/>
                    <a:pt x="142" y="2208"/>
                    <a:pt x="137" y="2208"/>
                  </a:cubicBezTo>
                  <a:lnTo>
                    <a:pt x="88" y="2208"/>
                  </a:lnTo>
                  <a:close/>
                  <a:moveTo>
                    <a:pt x="137" y="2192"/>
                  </a:moveTo>
                  <a:lnTo>
                    <a:pt x="129" y="2200"/>
                  </a:lnTo>
                  <a:lnTo>
                    <a:pt x="129" y="54"/>
                  </a:lnTo>
                  <a:lnTo>
                    <a:pt x="137" y="62"/>
                  </a:lnTo>
                  <a:lnTo>
                    <a:pt x="88" y="62"/>
                  </a:lnTo>
                  <a:lnTo>
                    <a:pt x="96" y="54"/>
                  </a:lnTo>
                  <a:lnTo>
                    <a:pt x="96" y="2200"/>
                  </a:lnTo>
                  <a:lnTo>
                    <a:pt x="88" y="2192"/>
                  </a:lnTo>
                  <a:lnTo>
                    <a:pt x="137" y="2192"/>
                  </a:lnTo>
                  <a:close/>
                  <a:moveTo>
                    <a:pt x="8" y="70"/>
                  </a:moveTo>
                  <a:cubicBezTo>
                    <a:pt x="5" y="70"/>
                    <a:pt x="2" y="68"/>
                    <a:pt x="1" y="64"/>
                  </a:cubicBezTo>
                  <a:cubicBezTo>
                    <a:pt x="0" y="61"/>
                    <a:pt x="2" y="57"/>
                    <a:pt x="5" y="55"/>
                  </a:cubicBezTo>
                  <a:lnTo>
                    <a:pt x="109" y="1"/>
                  </a:lnTo>
                  <a:cubicBezTo>
                    <a:pt x="111" y="0"/>
                    <a:pt x="114" y="0"/>
                    <a:pt x="116" y="1"/>
                  </a:cubicBezTo>
                  <a:lnTo>
                    <a:pt x="220" y="55"/>
                  </a:lnTo>
                  <a:cubicBezTo>
                    <a:pt x="223" y="57"/>
                    <a:pt x="225" y="61"/>
                    <a:pt x="224" y="64"/>
                  </a:cubicBezTo>
                  <a:cubicBezTo>
                    <a:pt x="223" y="68"/>
                    <a:pt x="220" y="70"/>
                    <a:pt x="216" y="70"/>
                  </a:cubicBezTo>
                  <a:lnTo>
                    <a:pt x="8" y="70"/>
                  </a:lnTo>
                  <a:close/>
                  <a:moveTo>
                    <a:pt x="216" y="54"/>
                  </a:moveTo>
                  <a:lnTo>
                    <a:pt x="213" y="69"/>
                  </a:lnTo>
                  <a:lnTo>
                    <a:pt x="109" y="16"/>
                  </a:lnTo>
                  <a:lnTo>
                    <a:pt x="116" y="16"/>
                  </a:lnTo>
                  <a:lnTo>
                    <a:pt x="12" y="69"/>
                  </a:lnTo>
                  <a:lnTo>
                    <a:pt x="8" y="54"/>
                  </a:lnTo>
                  <a:lnTo>
                    <a:pt x="216" y="54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6946745" y="6325330"/>
              <a:ext cx="382633" cy="1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t </a:t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633554" y="6222346"/>
              <a:ext cx="4713078" cy="108221"/>
            </a:xfrm>
            <a:custGeom>
              <a:rect b="b" l="l" r="r" t="t"/>
              <a:pathLst>
                <a:path extrusionOk="0" h="62" w="2699">
                  <a:moveTo>
                    <a:pt x="0" y="24"/>
                  </a:moveTo>
                  <a:lnTo>
                    <a:pt x="2650" y="24"/>
                  </a:lnTo>
                  <a:lnTo>
                    <a:pt x="2650" y="40"/>
                  </a:lnTo>
                  <a:lnTo>
                    <a:pt x="0" y="40"/>
                  </a:lnTo>
                  <a:lnTo>
                    <a:pt x="0" y="24"/>
                  </a:lnTo>
                  <a:close/>
                  <a:moveTo>
                    <a:pt x="2640" y="0"/>
                  </a:moveTo>
                  <a:lnTo>
                    <a:pt x="2699" y="31"/>
                  </a:lnTo>
                  <a:lnTo>
                    <a:pt x="2640" y="62"/>
                  </a:lnTo>
                  <a:lnTo>
                    <a:pt x="2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2628316" y="6218855"/>
              <a:ext cx="4721809" cy="115203"/>
            </a:xfrm>
            <a:custGeom>
              <a:rect b="b" l="l" r="r" t="t"/>
              <a:pathLst>
                <a:path extrusionOk="0" h="257" w="10512">
                  <a:moveTo>
                    <a:pt x="0" y="100"/>
                  </a:moveTo>
                  <a:cubicBezTo>
                    <a:pt x="0" y="95"/>
                    <a:pt x="4" y="92"/>
                    <a:pt x="8" y="92"/>
                  </a:cubicBezTo>
                  <a:lnTo>
                    <a:pt x="10311" y="92"/>
                  </a:lnTo>
                  <a:cubicBezTo>
                    <a:pt x="10315" y="92"/>
                    <a:pt x="10319" y="95"/>
                    <a:pt x="10319" y="100"/>
                  </a:cubicBezTo>
                  <a:lnTo>
                    <a:pt x="10319" y="162"/>
                  </a:lnTo>
                  <a:cubicBezTo>
                    <a:pt x="10319" y="166"/>
                    <a:pt x="10315" y="170"/>
                    <a:pt x="10311" y="170"/>
                  </a:cubicBezTo>
                  <a:lnTo>
                    <a:pt x="8" y="170"/>
                  </a:lnTo>
                  <a:cubicBezTo>
                    <a:pt x="4" y="170"/>
                    <a:pt x="0" y="166"/>
                    <a:pt x="0" y="162"/>
                  </a:cubicBezTo>
                  <a:lnTo>
                    <a:pt x="0" y="100"/>
                  </a:lnTo>
                  <a:close/>
                  <a:moveTo>
                    <a:pt x="16" y="162"/>
                  </a:moveTo>
                  <a:lnTo>
                    <a:pt x="8" y="154"/>
                  </a:lnTo>
                  <a:lnTo>
                    <a:pt x="10311" y="154"/>
                  </a:lnTo>
                  <a:lnTo>
                    <a:pt x="10303" y="162"/>
                  </a:lnTo>
                  <a:lnTo>
                    <a:pt x="10303" y="100"/>
                  </a:lnTo>
                  <a:lnTo>
                    <a:pt x="10311" y="108"/>
                  </a:lnTo>
                  <a:lnTo>
                    <a:pt x="8" y="108"/>
                  </a:lnTo>
                  <a:lnTo>
                    <a:pt x="16" y="100"/>
                  </a:lnTo>
                  <a:lnTo>
                    <a:pt x="16" y="162"/>
                  </a:lnTo>
                  <a:close/>
                  <a:moveTo>
                    <a:pt x="10266" y="8"/>
                  </a:moveTo>
                  <a:cubicBezTo>
                    <a:pt x="10266" y="6"/>
                    <a:pt x="10268" y="3"/>
                    <a:pt x="10270" y="2"/>
                  </a:cubicBezTo>
                  <a:cubicBezTo>
                    <a:pt x="10272" y="0"/>
                    <a:pt x="10275" y="0"/>
                    <a:pt x="10278" y="1"/>
                  </a:cubicBezTo>
                  <a:lnTo>
                    <a:pt x="10508" y="121"/>
                  </a:lnTo>
                  <a:cubicBezTo>
                    <a:pt x="10511" y="123"/>
                    <a:pt x="10512" y="125"/>
                    <a:pt x="10512" y="128"/>
                  </a:cubicBezTo>
                  <a:cubicBezTo>
                    <a:pt x="10512" y="131"/>
                    <a:pt x="10511" y="134"/>
                    <a:pt x="10508" y="136"/>
                  </a:cubicBezTo>
                  <a:lnTo>
                    <a:pt x="10278" y="256"/>
                  </a:lnTo>
                  <a:cubicBezTo>
                    <a:pt x="10275" y="257"/>
                    <a:pt x="10272" y="257"/>
                    <a:pt x="10270" y="255"/>
                  </a:cubicBezTo>
                  <a:cubicBezTo>
                    <a:pt x="10268" y="254"/>
                    <a:pt x="10266" y="251"/>
                    <a:pt x="10266" y="248"/>
                  </a:cubicBezTo>
                  <a:lnTo>
                    <a:pt x="10266" y="8"/>
                  </a:lnTo>
                  <a:close/>
                  <a:moveTo>
                    <a:pt x="10282" y="248"/>
                  </a:moveTo>
                  <a:lnTo>
                    <a:pt x="10270" y="241"/>
                  </a:lnTo>
                  <a:lnTo>
                    <a:pt x="10501" y="121"/>
                  </a:lnTo>
                  <a:lnTo>
                    <a:pt x="10501" y="136"/>
                  </a:lnTo>
                  <a:lnTo>
                    <a:pt x="10270" y="16"/>
                  </a:lnTo>
                  <a:lnTo>
                    <a:pt x="10282" y="8"/>
                  </a:lnTo>
                  <a:lnTo>
                    <a:pt x="10282" y="248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2579422" y="5450837"/>
              <a:ext cx="115251" cy="1571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2254623" y="5370544"/>
              <a:ext cx="179862" cy="207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2362889" y="5443855"/>
              <a:ext cx="286382" cy="164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-US" sz="7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2051050" y="5815890"/>
              <a:ext cx="554456" cy="1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 [mg/l]</a:t>
              </a:r>
              <a:endParaRPr/>
            </a:p>
          </p:txBody>
        </p:sp>
        <p:sp>
          <p:nvSpPr>
            <p:cNvPr id="233" name="Google Shape;233;p6"/>
            <p:cNvSpPr txBox="1"/>
            <p:nvPr/>
          </p:nvSpPr>
          <p:spPr>
            <a:xfrm>
              <a:off x="3929258" y="5079045"/>
              <a:ext cx="633882" cy="2286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4025301" y="5122683"/>
              <a:ext cx="574831" cy="1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obs. pt. 1</a:t>
              </a:r>
              <a:endParaRPr/>
            </a:p>
          </p:txBody>
        </p:sp>
        <p:sp>
          <p:nvSpPr>
            <p:cNvPr id="235" name="Google Shape;235;p6"/>
            <p:cNvSpPr txBox="1"/>
            <p:nvPr/>
          </p:nvSpPr>
          <p:spPr>
            <a:xfrm>
              <a:off x="5806457" y="5072063"/>
              <a:ext cx="689762" cy="2286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5928693" y="5115701"/>
              <a:ext cx="574831" cy="169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obs. pt. 2</a:t>
              </a:r>
              <a:endParaRPr/>
            </a:p>
          </p:txBody>
        </p:sp>
        <p:sp>
          <p:nvSpPr>
            <p:cNvPr id="237" name="Google Shape;237;p6"/>
            <p:cNvSpPr txBox="1"/>
            <p:nvPr/>
          </p:nvSpPr>
          <p:spPr>
            <a:xfrm>
              <a:off x="4226117" y="6335803"/>
              <a:ext cx="94296" cy="17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4261042" y="6409114"/>
              <a:ext cx="101281" cy="136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9" name="Google Shape;239;p6"/>
            <p:cNvSpPr txBox="1"/>
            <p:nvPr/>
          </p:nvSpPr>
          <p:spPr>
            <a:xfrm>
              <a:off x="6036959" y="6328821"/>
              <a:ext cx="137953" cy="17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 </a:t>
              </a:r>
              <a:endParaRPr/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6101569" y="6402132"/>
              <a:ext cx="101281" cy="136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1" name="Google Shape;241;p6"/>
            <p:cNvSpPr txBox="1"/>
            <p:nvPr/>
          </p:nvSpPr>
          <p:spPr>
            <a:xfrm>
              <a:off x="4217386" y="6218855"/>
              <a:ext cx="27940" cy="11520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6115539" y="6218855"/>
              <a:ext cx="27940" cy="172805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6"/>
            <p:cNvSpPr txBox="1"/>
            <p:nvPr/>
          </p:nvSpPr>
          <p:spPr>
            <a:xfrm>
              <a:off x="3190602" y="6307875"/>
              <a:ext cx="92551" cy="17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3227273" y="6379441"/>
              <a:ext cx="99536" cy="136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-US" sz="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45" name="Google Shape;245;p6"/>
            <p:cNvSpPr txBox="1"/>
            <p:nvPr/>
          </p:nvSpPr>
          <p:spPr>
            <a:xfrm>
              <a:off x="3124246" y="6218855"/>
              <a:ext cx="29686" cy="11520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246" name="Google Shape;246;p6"/>
          <p:cNvCxnSpPr/>
          <p:nvPr/>
        </p:nvCxnSpPr>
        <p:spPr>
          <a:xfrm>
            <a:off x="7296150" y="2287587"/>
            <a:ext cx="665162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7" name="Google Shape;247;p6"/>
          <p:cNvCxnSpPr/>
          <p:nvPr/>
        </p:nvCxnSpPr>
        <p:spPr>
          <a:xfrm>
            <a:off x="7304087" y="2584450"/>
            <a:ext cx="611187" cy="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8" name="Google Shape;248;p6"/>
          <p:cNvCxnSpPr/>
          <p:nvPr/>
        </p:nvCxnSpPr>
        <p:spPr>
          <a:xfrm>
            <a:off x="7323137" y="2898775"/>
            <a:ext cx="611187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9" name="Google Shape;249;p6"/>
          <p:cNvCxnSpPr/>
          <p:nvPr/>
        </p:nvCxnSpPr>
        <p:spPr>
          <a:xfrm>
            <a:off x="7312025" y="3224212"/>
            <a:ext cx="611187" cy="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0" name="Google Shape;250;p6"/>
          <p:cNvCxnSpPr/>
          <p:nvPr/>
        </p:nvCxnSpPr>
        <p:spPr>
          <a:xfrm rot="10800000">
            <a:off x="4059237" y="3689350"/>
            <a:ext cx="0" cy="9366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1" name="Google Shape;251;p6"/>
          <p:cNvCxnSpPr/>
          <p:nvPr/>
        </p:nvCxnSpPr>
        <p:spPr>
          <a:xfrm>
            <a:off x="4062412" y="3702050"/>
            <a:ext cx="412750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2" name="Google Shape;252;p6"/>
          <p:cNvCxnSpPr/>
          <p:nvPr/>
        </p:nvCxnSpPr>
        <p:spPr>
          <a:xfrm rot="10800000">
            <a:off x="4487862" y="3703637"/>
            <a:ext cx="0" cy="9366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3" name="Google Shape;253;p6"/>
          <p:cNvCxnSpPr/>
          <p:nvPr/>
        </p:nvCxnSpPr>
        <p:spPr>
          <a:xfrm rot="10800000">
            <a:off x="5907087" y="3670300"/>
            <a:ext cx="0" cy="9366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4" name="Google Shape;254;p6"/>
          <p:cNvCxnSpPr/>
          <p:nvPr/>
        </p:nvCxnSpPr>
        <p:spPr>
          <a:xfrm>
            <a:off x="5910262" y="3683000"/>
            <a:ext cx="412750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" name="Google Shape;255;p6"/>
          <p:cNvCxnSpPr/>
          <p:nvPr/>
        </p:nvCxnSpPr>
        <p:spPr>
          <a:xfrm rot="10800000">
            <a:off x="6335712" y="3684587"/>
            <a:ext cx="0" cy="9366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" name="Google Shape;256;p6"/>
          <p:cNvCxnSpPr/>
          <p:nvPr/>
        </p:nvCxnSpPr>
        <p:spPr>
          <a:xfrm rot="10800000">
            <a:off x="4076700" y="3957637"/>
            <a:ext cx="0" cy="649287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7" name="Google Shape;257;p6"/>
          <p:cNvCxnSpPr/>
          <p:nvPr/>
        </p:nvCxnSpPr>
        <p:spPr>
          <a:xfrm rot="10800000">
            <a:off x="4471987" y="3962400"/>
            <a:ext cx="0" cy="649287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8" name="Google Shape;258;p6"/>
          <p:cNvCxnSpPr/>
          <p:nvPr/>
        </p:nvCxnSpPr>
        <p:spPr>
          <a:xfrm>
            <a:off x="4073525" y="3963987"/>
            <a:ext cx="396875" cy="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9" name="Google Shape;259;p6"/>
          <p:cNvCxnSpPr/>
          <p:nvPr/>
        </p:nvCxnSpPr>
        <p:spPr>
          <a:xfrm rot="10800000">
            <a:off x="5924550" y="4291012"/>
            <a:ext cx="0" cy="325437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0" name="Google Shape;260;p6"/>
          <p:cNvCxnSpPr/>
          <p:nvPr/>
        </p:nvCxnSpPr>
        <p:spPr>
          <a:xfrm rot="10800000">
            <a:off x="6319837" y="4286250"/>
            <a:ext cx="0" cy="325437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1" name="Google Shape;261;p6"/>
          <p:cNvCxnSpPr/>
          <p:nvPr/>
        </p:nvCxnSpPr>
        <p:spPr>
          <a:xfrm>
            <a:off x="5921375" y="4297362"/>
            <a:ext cx="396875" cy="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6"/>
          <p:cNvCxnSpPr/>
          <p:nvPr/>
        </p:nvCxnSpPr>
        <p:spPr>
          <a:xfrm rot="10800000">
            <a:off x="3568700" y="3846512"/>
            <a:ext cx="0" cy="7699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6"/>
          <p:cNvCxnSpPr/>
          <p:nvPr/>
        </p:nvCxnSpPr>
        <p:spPr>
          <a:xfrm>
            <a:off x="3571875" y="3849687"/>
            <a:ext cx="412750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6"/>
          <p:cNvCxnSpPr/>
          <p:nvPr/>
        </p:nvCxnSpPr>
        <p:spPr>
          <a:xfrm rot="10800000">
            <a:off x="3997325" y="3846512"/>
            <a:ext cx="0" cy="7699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6"/>
          <p:cNvCxnSpPr/>
          <p:nvPr/>
        </p:nvCxnSpPr>
        <p:spPr>
          <a:xfrm rot="10800000">
            <a:off x="4649787" y="4103687"/>
            <a:ext cx="0" cy="51117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6"/>
          <p:cNvCxnSpPr/>
          <p:nvPr/>
        </p:nvCxnSpPr>
        <p:spPr>
          <a:xfrm>
            <a:off x="4652962" y="4111625"/>
            <a:ext cx="412750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Google Shape;267;p6"/>
          <p:cNvCxnSpPr/>
          <p:nvPr/>
        </p:nvCxnSpPr>
        <p:spPr>
          <a:xfrm rot="10800000">
            <a:off x="5078412" y="4108450"/>
            <a:ext cx="0" cy="51117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" name="Google Shape;268;p6"/>
          <p:cNvSpPr/>
          <p:nvPr/>
        </p:nvSpPr>
        <p:spPr>
          <a:xfrm>
            <a:off x="3495675" y="3859212"/>
            <a:ext cx="576262" cy="763587"/>
          </a:xfrm>
          <a:custGeom>
            <a:rect b="b" l="l" r="r" t="t"/>
            <a:pathLst>
              <a:path extrusionOk="0" h="763751" w="576263">
                <a:moveTo>
                  <a:pt x="0" y="757849"/>
                </a:moveTo>
                <a:cubicBezTo>
                  <a:pt x="10716" y="765786"/>
                  <a:pt x="21432" y="773724"/>
                  <a:pt x="33338" y="710224"/>
                </a:cubicBezTo>
                <a:cubicBezTo>
                  <a:pt x="45244" y="646724"/>
                  <a:pt x="57151" y="487974"/>
                  <a:pt x="71438" y="376849"/>
                </a:cubicBezTo>
                <a:cubicBezTo>
                  <a:pt x="85725" y="265724"/>
                  <a:pt x="89694" y="105386"/>
                  <a:pt x="119063" y="43474"/>
                </a:cubicBezTo>
                <a:cubicBezTo>
                  <a:pt x="148432" y="-18439"/>
                  <a:pt x="200819" y="11724"/>
                  <a:pt x="247650" y="5374"/>
                </a:cubicBezTo>
                <a:cubicBezTo>
                  <a:pt x="294481" y="-976"/>
                  <a:pt x="365125" y="-2563"/>
                  <a:pt x="400050" y="5374"/>
                </a:cubicBezTo>
                <a:cubicBezTo>
                  <a:pt x="434975" y="13311"/>
                  <a:pt x="440531" y="-7326"/>
                  <a:pt x="457200" y="52999"/>
                </a:cubicBezTo>
                <a:cubicBezTo>
                  <a:pt x="473869" y="113324"/>
                  <a:pt x="485776" y="257787"/>
                  <a:pt x="500063" y="367324"/>
                </a:cubicBezTo>
                <a:cubicBezTo>
                  <a:pt x="514350" y="476861"/>
                  <a:pt x="530225" y="644343"/>
                  <a:pt x="542925" y="710224"/>
                </a:cubicBezTo>
                <a:cubicBezTo>
                  <a:pt x="555625" y="776105"/>
                  <a:pt x="576263" y="762612"/>
                  <a:pt x="576263" y="762612"/>
                </a:cubicBezTo>
              </a:path>
            </a:pathLst>
          </a:custGeom>
          <a:noFill/>
          <a:ln cap="flat" cmpd="sng" w="222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4524375" y="4168775"/>
            <a:ext cx="342900" cy="452437"/>
          </a:xfrm>
          <a:custGeom>
            <a:rect b="b" l="l" r="r" t="t"/>
            <a:pathLst>
              <a:path extrusionOk="0" h="452438" w="342900">
                <a:moveTo>
                  <a:pt x="0" y="452438"/>
                </a:moveTo>
                <a:cubicBezTo>
                  <a:pt x="23019" y="433387"/>
                  <a:pt x="46038" y="414337"/>
                  <a:pt x="61913" y="390525"/>
                </a:cubicBezTo>
                <a:cubicBezTo>
                  <a:pt x="77788" y="366712"/>
                  <a:pt x="84931" y="334169"/>
                  <a:pt x="95250" y="309563"/>
                </a:cubicBezTo>
                <a:cubicBezTo>
                  <a:pt x="105569" y="284957"/>
                  <a:pt x="111919" y="280988"/>
                  <a:pt x="123825" y="242888"/>
                </a:cubicBezTo>
                <a:cubicBezTo>
                  <a:pt x="135731" y="204788"/>
                  <a:pt x="147638" y="119063"/>
                  <a:pt x="166688" y="80963"/>
                </a:cubicBezTo>
                <a:cubicBezTo>
                  <a:pt x="185738" y="42863"/>
                  <a:pt x="208756" y="27782"/>
                  <a:pt x="238125" y="14288"/>
                </a:cubicBezTo>
                <a:cubicBezTo>
                  <a:pt x="267494" y="794"/>
                  <a:pt x="305197" y="397"/>
                  <a:pt x="342900" y="0"/>
                </a:cubicBezTo>
              </a:path>
            </a:pathLst>
          </a:custGeom>
          <a:noFill/>
          <a:ln cap="flat" cmpd="sng" w="222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6"/>
          <p:cNvSpPr/>
          <p:nvPr/>
        </p:nvSpPr>
        <p:spPr>
          <a:xfrm flipH="1">
            <a:off x="4845050" y="4167187"/>
            <a:ext cx="342900" cy="452437"/>
          </a:xfrm>
          <a:custGeom>
            <a:rect b="b" l="l" r="r" t="t"/>
            <a:pathLst>
              <a:path extrusionOk="0" h="452438" w="342900">
                <a:moveTo>
                  <a:pt x="0" y="452438"/>
                </a:moveTo>
                <a:cubicBezTo>
                  <a:pt x="23019" y="433387"/>
                  <a:pt x="46038" y="414337"/>
                  <a:pt x="61913" y="390525"/>
                </a:cubicBezTo>
                <a:cubicBezTo>
                  <a:pt x="77788" y="366712"/>
                  <a:pt x="84931" y="334169"/>
                  <a:pt x="95250" y="309563"/>
                </a:cubicBezTo>
                <a:cubicBezTo>
                  <a:pt x="105569" y="284957"/>
                  <a:pt x="111919" y="280988"/>
                  <a:pt x="123825" y="242888"/>
                </a:cubicBezTo>
                <a:cubicBezTo>
                  <a:pt x="135731" y="204788"/>
                  <a:pt x="147638" y="119063"/>
                  <a:pt x="166688" y="80963"/>
                </a:cubicBezTo>
                <a:cubicBezTo>
                  <a:pt x="185738" y="42863"/>
                  <a:pt x="208756" y="27782"/>
                  <a:pt x="238125" y="14288"/>
                </a:cubicBezTo>
                <a:cubicBezTo>
                  <a:pt x="267494" y="794"/>
                  <a:pt x="305197" y="397"/>
                  <a:pt x="342900" y="0"/>
                </a:cubicBezTo>
              </a:path>
            </a:pathLst>
          </a:custGeom>
          <a:noFill/>
          <a:ln cap="flat" cmpd="sng" w="222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5070475" y="4976812"/>
            <a:ext cx="280987" cy="258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2" name="Google Shape;272;p6"/>
          <p:cNvCxnSpPr/>
          <p:nvPr/>
        </p:nvCxnSpPr>
        <p:spPr>
          <a:xfrm rot="10800000">
            <a:off x="4011612" y="5321300"/>
            <a:ext cx="0" cy="9366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6"/>
          <p:cNvCxnSpPr/>
          <p:nvPr/>
        </p:nvCxnSpPr>
        <p:spPr>
          <a:xfrm>
            <a:off x="4014787" y="5334000"/>
            <a:ext cx="412750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6"/>
          <p:cNvCxnSpPr/>
          <p:nvPr/>
        </p:nvCxnSpPr>
        <p:spPr>
          <a:xfrm rot="10800000">
            <a:off x="4440237" y="5335587"/>
            <a:ext cx="0" cy="9366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6"/>
          <p:cNvCxnSpPr/>
          <p:nvPr/>
        </p:nvCxnSpPr>
        <p:spPr>
          <a:xfrm rot="10800000">
            <a:off x="5911850" y="5326062"/>
            <a:ext cx="0" cy="9366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6"/>
          <p:cNvCxnSpPr/>
          <p:nvPr/>
        </p:nvCxnSpPr>
        <p:spPr>
          <a:xfrm>
            <a:off x="5915025" y="5338762"/>
            <a:ext cx="412750" cy="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6"/>
          <p:cNvCxnSpPr/>
          <p:nvPr/>
        </p:nvCxnSpPr>
        <p:spPr>
          <a:xfrm rot="10800000">
            <a:off x="6340475" y="5340350"/>
            <a:ext cx="0" cy="9366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6"/>
          <p:cNvCxnSpPr/>
          <p:nvPr/>
        </p:nvCxnSpPr>
        <p:spPr>
          <a:xfrm rot="10800000">
            <a:off x="4029075" y="5575300"/>
            <a:ext cx="0" cy="69850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6"/>
          <p:cNvCxnSpPr/>
          <p:nvPr/>
        </p:nvCxnSpPr>
        <p:spPr>
          <a:xfrm rot="10800000">
            <a:off x="4421187" y="5667375"/>
            <a:ext cx="0" cy="593725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6"/>
          <p:cNvCxnSpPr/>
          <p:nvPr/>
        </p:nvCxnSpPr>
        <p:spPr>
          <a:xfrm rot="10800000">
            <a:off x="5929312" y="5937250"/>
            <a:ext cx="0" cy="331787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6"/>
          <p:cNvCxnSpPr/>
          <p:nvPr/>
        </p:nvCxnSpPr>
        <p:spPr>
          <a:xfrm rot="10800000">
            <a:off x="6324600" y="5956300"/>
            <a:ext cx="0" cy="314325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2" name="Google Shape;282;p6"/>
          <p:cNvCxnSpPr/>
          <p:nvPr/>
        </p:nvCxnSpPr>
        <p:spPr>
          <a:xfrm rot="10800000">
            <a:off x="4562475" y="5572125"/>
            <a:ext cx="0" cy="698500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6"/>
          <p:cNvCxnSpPr/>
          <p:nvPr/>
        </p:nvCxnSpPr>
        <p:spPr>
          <a:xfrm rot="10800000">
            <a:off x="5292725" y="5678487"/>
            <a:ext cx="0" cy="593725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6"/>
          <p:cNvCxnSpPr/>
          <p:nvPr/>
        </p:nvCxnSpPr>
        <p:spPr>
          <a:xfrm rot="10800000">
            <a:off x="7669212" y="5940425"/>
            <a:ext cx="0" cy="33178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6"/>
          <p:cNvCxnSpPr/>
          <p:nvPr/>
        </p:nvCxnSpPr>
        <p:spPr>
          <a:xfrm rot="10800000">
            <a:off x="8459787" y="5954712"/>
            <a:ext cx="0" cy="312737"/>
          </a:xfrm>
          <a:prstGeom prst="straightConnector1">
            <a:avLst/>
          </a:prstGeom>
          <a:noFill/>
          <a:ln cap="flat" cmpd="sng" w="222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6" name="Google Shape;286;p6"/>
          <p:cNvSpPr/>
          <p:nvPr/>
        </p:nvSpPr>
        <p:spPr>
          <a:xfrm>
            <a:off x="7462837" y="6011862"/>
            <a:ext cx="593725" cy="260350"/>
          </a:xfrm>
          <a:custGeom>
            <a:rect b="b" l="l" r="r" t="t"/>
            <a:pathLst>
              <a:path extrusionOk="0" h="452438" w="342900">
                <a:moveTo>
                  <a:pt x="0" y="452438"/>
                </a:moveTo>
                <a:cubicBezTo>
                  <a:pt x="23019" y="433387"/>
                  <a:pt x="46038" y="414337"/>
                  <a:pt x="61913" y="390525"/>
                </a:cubicBezTo>
                <a:cubicBezTo>
                  <a:pt x="77788" y="366712"/>
                  <a:pt x="84931" y="334169"/>
                  <a:pt x="95250" y="309563"/>
                </a:cubicBezTo>
                <a:cubicBezTo>
                  <a:pt x="105569" y="284957"/>
                  <a:pt x="111919" y="280988"/>
                  <a:pt x="123825" y="242888"/>
                </a:cubicBezTo>
                <a:cubicBezTo>
                  <a:pt x="135731" y="204788"/>
                  <a:pt x="147638" y="119063"/>
                  <a:pt x="166688" y="80963"/>
                </a:cubicBezTo>
                <a:cubicBezTo>
                  <a:pt x="185738" y="42863"/>
                  <a:pt x="208756" y="27782"/>
                  <a:pt x="238125" y="14288"/>
                </a:cubicBezTo>
                <a:cubicBezTo>
                  <a:pt x="267494" y="794"/>
                  <a:pt x="305197" y="397"/>
                  <a:pt x="342900" y="0"/>
                </a:cubicBezTo>
              </a:path>
            </a:pathLst>
          </a:custGeom>
          <a:noFill/>
          <a:ln cap="flat" cmpd="sng" w="222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6"/>
          <p:cNvSpPr/>
          <p:nvPr/>
        </p:nvSpPr>
        <p:spPr>
          <a:xfrm flipH="1">
            <a:off x="8037512" y="6011862"/>
            <a:ext cx="620712" cy="258762"/>
          </a:xfrm>
          <a:custGeom>
            <a:rect b="b" l="l" r="r" t="t"/>
            <a:pathLst>
              <a:path extrusionOk="0" h="452438" w="342900">
                <a:moveTo>
                  <a:pt x="0" y="452438"/>
                </a:moveTo>
                <a:cubicBezTo>
                  <a:pt x="23019" y="433387"/>
                  <a:pt x="46038" y="414337"/>
                  <a:pt x="61913" y="390525"/>
                </a:cubicBezTo>
                <a:cubicBezTo>
                  <a:pt x="77788" y="366712"/>
                  <a:pt x="84931" y="334169"/>
                  <a:pt x="95250" y="309563"/>
                </a:cubicBezTo>
                <a:cubicBezTo>
                  <a:pt x="105569" y="284957"/>
                  <a:pt x="111919" y="280988"/>
                  <a:pt x="123825" y="242888"/>
                </a:cubicBezTo>
                <a:cubicBezTo>
                  <a:pt x="135731" y="204788"/>
                  <a:pt x="147638" y="119063"/>
                  <a:pt x="166688" y="80963"/>
                </a:cubicBezTo>
                <a:cubicBezTo>
                  <a:pt x="185738" y="42863"/>
                  <a:pt x="208756" y="27782"/>
                  <a:pt x="238125" y="14288"/>
                </a:cubicBezTo>
                <a:cubicBezTo>
                  <a:pt x="267494" y="794"/>
                  <a:pt x="305197" y="397"/>
                  <a:pt x="342900" y="0"/>
                </a:cubicBezTo>
              </a:path>
            </a:pathLst>
          </a:custGeom>
          <a:noFill/>
          <a:ln cap="flat" cmpd="sng" w="222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4033837" y="5591175"/>
            <a:ext cx="385762" cy="85725"/>
          </a:xfrm>
          <a:custGeom>
            <a:rect b="b" l="l" r="r" t="t"/>
            <a:pathLst>
              <a:path extrusionOk="0" h="85725" w="385762">
                <a:moveTo>
                  <a:pt x="0" y="0"/>
                </a:moveTo>
                <a:cubicBezTo>
                  <a:pt x="13890" y="13494"/>
                  <a:pt x="27781" y="26988"/>
                  <a:pt x="57150" y="38100"/>
                </a:cubicBezTo>
                <a:cubicBezTo>
                  <a:pt x="86519" y="49212"/>
                  <a:pt x="134143" y="59531"/>
                  <a:pt x="176212" y="66675"/>
                </a:cubicBezTo>
                <a:cubicBezTo>
                  <a:pt x="218281" y="73819"/>
                  <a:pt x="274637" y="77788"/>
                  <a:pt x="309562" y="80963"/>
                </a:cubicBezTo>
                <a:cubicBezTo>
                  <a:pt x="344487" y="84138"/>
                  <a:pt x="365124" y="84931"/>
                  <a:pt x="385762" y="85725"/>
                </a:cubicBezTo>
              </a:path>
            </a:pathLst>
          </a:custGeom>
          <a:noFill/>
          <a:ln cap="flat" cmpd="sng" w="222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5934075" y="5948362"/>
            <a:ext cx="390525" cy="19050"/>
          </a:xfrm>
          <a:custGeom>
            <a:rect b="b" l="l" r="r" t="t"/>
            <a:pathLst>
              <a:path extrusionOk="0" h="19508" w="390525">
                <a:moveTo>
                  <a:pt x="0" y="0"/>
                </a:moveTo>
                <a:cubicBezTo>
                  <a:pt x="51594" y="5556"/>
                  <a:pt x="103188" y="11112"/>
                  <a:pt x="152400" y="14287"/>
                </a:cubicBezTo>
                <a:cubicBezTo>
                  <a:pt x="201612" y="17462"/>
                  <a:pt x="255588" y="18256"/>
                  <a:pt x="295275" y="19050"/>
                </a:cubicBezTo>
                <a:cubicBezTo>
                  <a:pt x="334962" y="19844"/>
                  <a:pt x="362743" y="19447"/>
                  <a:pt x="390525" y="19050"/>
                </a:cubicBezTo>
              </a:path>
            </a:pathLst>
          </a:custGeom>
          <a:noFill/>
          <a:ln cap="flat" cmpd="sng" w="222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4567237" y="5586412"/>
            <a:ext cx="720725" cy="85725"/>
          </a:xfrm>
          <a:custGeom>
            <a:rect b="b" l="l" r="r" t="t"/>
            <a:pathLst>
              <a:path extrusionOk="0" h="85725" w="385762">
                <a:moveTo>
                  <a:pt x="0" y="0"/>
                </a:moveTo>
                <a:cubicBezTo>
                  <a:pt x="13890" y="13494"/>
                  <a:pt x="27781" y="26988"/>
                  <a:pt x="57150" y="38100"/>
                </a:cubicBezTo>
                <a:cubicBezTo>
                  <a:pt x="86519" y="49212"/>
                  <a:pt x="134143" y="59531"/>
                  <a:pt x="176212" y="66675"/>
                </a:cubicBezTo>
                <a:cubicBezTo>
                  <a:pt x="218281" y="73819"/>
                  <a:pt x="274637" y="77788"/>
                  <a:pt x="309562" y="80963"/>
                </a:cubicBezTo>
                <a:cubicBezTo>
                  <a:pt x="344487" y="84138"/>
                  <a:pt x="365124" y="84931"/>
                  <a:pt x="385762" y="85725"/>
                </a:cubicBezTo>
              </a:path>
            </a:pathLst>
          </a:cu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7672387" y="5938837"/>
            <a:ext cx="774700" cy="19050"/>
          </a:xfrm>
          <a:custGeom>
            <a:rect b="b" l="l" r="r" t="t"/>
            <a:pathLst>
              <a:path extrusionOk="0" h="19508" w="390525">
                <a:moveTo>
                  <a:pt x="0" y="0"/>
                </a:moveTo>
                <a:cubicBezTo>
                  <a:pt x="51594" y="5556"/>
                  <a:pt x="103188" y="11112"/>
                  <a:pt x="152400" y="14287"/>
                </a:cubicBezTo>
                <a:cubicBezTo>
                  <a:pt x="201612" y="17462"/>
                  <a:pt x="255588" y="18256"/>
                  <a:pt x="295275" y="19050"/>
                </a:cubicBezTo>
                <a:cubicBezTo>
                  <a:pt x="334962" y="19844"/>
                  <a:pt x="362743" y="19447"/>
                  <a:pt x="390525" y="19050"/>
                </a:cubicBezTo>
              </a:path>
            </a:pathLst>
          </a:cu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4495800" y="5634037"/>
            <a:ext cx="909637" cy="638175"/>
          </a:xfrm>
          <a:custGeom>
            <a:rect b="b" l="l" r="r" t="t"/>
            <a:pathLst>
              <a:path extrusionOk="0" h="638704" w="909638">
                <a:moveTo>
                  <a:pt x="0" y="638704"/>
                </a:moveTo>
                <a:cubicBezTo>
                  <a:pt x="14287" y="633941"/>
                  <a:pt x="28575" y="629179"/>
                  <a:pt x="38100" y="581554"/>
                </a:cubicBezTo>
                <a:cubicBezTo>
                  <a:pt x="47625" y="533929"/>
                  <a:pt x="50800" y="433916"/>
                  <a:pt x="57150" y="352954"/>
                </a:cubicBezTo>
                <a:cubicBezTo>
                  <a:pt x="63500" y="271992"/>
                  <a:pt x="69056" y="148960"/>
                  <a:pt x="76200" y="95779"/>
                </a:cubicBezTo>
                <a:cubicBezTo>
                  <a:pt x="83344" y="42598"/>
                  <a:pt x="92076" y="47360"/>
                  <a:pt x="100013" y="33866"/>
                </a:cubicBezTo>
                <a:cubicBezTo>
                  <a:pt x="107950" y="20372"/>
                  <a:pt x="111919" y="20372"/>
                  <a:pt x="123825" y="14816"/>
                </a:cubicBezTo>
                <a:cubicBezTo>
                  <a:pt x="135731" y="9260"/>
                  <a:pt x="134938" y="-2646"/>
                  <a:pt x="171450" y="529"/>
                </a:cubicBezTo>
                <a:cubicBezTo>
                  <a:pt x="207962" y="3704"/>
                  <a:pt x="283369" y="26722"/>
                  <a:pt x="342900" y="33866"/>
                </a:cubicBezTo>
                <a:cubicBezTo>
                  <a:pt x="402431" y="41010"/>
                  <a:pt x="528638" y="43391"/>
                  <a:pt x="528638" y="43391"/>
                </a:cubicBezTo>
                <a:lnTo>
                  <a:pt x="642938" y="48154"/>
                </a:lnTo>
                <a:cubicBezTo>
                  <a:pt x="674688" y="49742"/>
                  <a:pt x="698501" y="46566"/>
                  <a:pt x="719138" y="52916"/>
                </a:cubicBezTo>
                <a:cubicBezTo>
                  <a:pt x="739775" y="59266"/>
                  <a:pt x="755651" y="53710"/>
                  <a:pt x="766763" y="86254"/>
                </a:cubicBezTo>
                <a:cubicBezTo>
                  <a:pt x="777875" y="118798"/>
                  <a:pt x="781051" y="199760"/>
                  <a:pt x="785813" y="248179"/>
                </a:cubicBezTo>
                <a:cubicBezTo>
                  <a:pt x="790575" y="296598"/>
                  <a:pt x="789782" y="329141"/>
                  <a:pt x="795338" y="376766"/>
                </a:cubicBezTo>
                <a:cubicBezTo>
                  <a:pt x="800894" y="424391"/>
                  <a:pt x="811213" y="495035"/>
                  <a:pt x="819150" y="533929"/>
                </a:cubicBezTo>
                <a:cubicBezTo>
                  <a:pt x="827087" y="572823"/>
                  <a:pt x="827882" y="593460"/>
                  <a:pt x="842963" y="610129"/>
                </a:cubicBezTo>
                <a:cubicBezTo>
                  <a:pt x="858044" y="626798"/>
                  <a:pt x="883841" y="630369"/>
                  <a:pt x="909638" y="633941"/>
                </a:cubicBezTo>
              </a:path>
            </a:pathLst>
          </a:custGeom>
          <a:noFill/>
          <a:ln cap="flat" cmpd="sng" w="2222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"/>
          <p:cNvSpPr txBox="1"/>
          <p:nvPr>
            <p:ph idx="1" type="body"/>
          </p:nvPr>
        </p:nvSpPr>
        <p:spPr>
          <a:xfrm>
            <a:off x="952500" y="1168400"/>
            <a:ext cx="75676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Tutorial Problem 21</a:t>
            </a:r>
            <a:endParaRPr/>
          </a:p>
        </p:txBody>
      </p:sp>
      <p:grpSp>
        <p:nvGrpSpPr>
          <p:cNvPr id="299" name="Google Shape;299;p7"/>
          <p:cNvGrpSpPr/>
          <p:nvPr/>
        </p:nvGrpSpPr>
        <p:grpSpPr>
          <a:xfrm>
            <a:off x="1403350" y="4076700"/>
            <a:ext cx="7416800" cy="2116137"/>
            <a:chOff x="501650" y="1232401"/>
            <a:chExt cx="9394940" cy="2762250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501650" y="1232401"/>
              <a:ext cx="6657976" cy="2762250"/>
              <a:chOff x="144" y="1440"/>
              <a:chExt cx="4194" cy="1740"/>
            </a:xfrm>
          </p:grpSpPr>
          <p:sp>
            <p:nvSpPr>
              <p:cNvPr id="301" name="Google Shape;301;p7"/>
              <p:cNvSpPr/>
              <p:nvPr/>
            </p:nvSpPr>
            <p:spPr>
              <a:xfrm>
                <a:off x="144" y="1728"/>
                <a:ext cx="3352" cy="48"/>
              </a:xfrm>
              <a:custGeom>
                <a:rect b="b" l="l" r="r" t="t"/>
                <a:pathLst>
                  <a:path extrusionOk="0" h="96" w="3304">
                    <a:moveTo>
                      <a:pt x="0" y="96"/>
                    </a:moveTo>
                    <a:cubicBezTo>
                      <a:pt x="64" y="72"/>
                      <a:pt x="128" y="48"/>
                      <a:pt x="192" y="48"/>
                    </a:cubicBezTo>
                    <a:cubicBezTo>
                      <a:pt x="256" y="48"/>
                      <a:pt x="312" y="96"/>
                      <a:pt x="384" y="96"/>
                    </a:cubicBezTo>
                    <a:cubicBezTo>
                      <a:pt x="456" y="96"/>
                      <a:pt x="504" y="48"/>
                      <a:pt x="624" y="48"/>
                    </a:cubicBezTo>
                    <a:cubicBezTo>
                      <a:pt x="744" y="48"/>
                      <a:pt x="960" y="96"/>
                      <a:pt x="1104" y="96"/>
                    </a:cubicBezTo>
                    <a:cubicBezTo>
                      <a:pt x="1248" y="96"/>
                      <a:pt x="1360" y="64"/>
                      <a:pt x="1488" y="48"/>
                    </a:cubicBezTo>
                    <a:cubicBezTo>
                      <a:pt x="1616" y="32"/>
                      <a:pt x="1736" y="0"/>
                      <a:pt x="1872" y="0"/>
                    </a:cubicBezTo>
                    <a:cubicBezTo>
                      <a:pt x="2008" y="0"/>
                      <a:pt x="2168" y="40"/>
                      <a:pt x="2304" y="48"/>
                    </a:cubicBezTo>
                    <a:cubicBezTo>
                      <a:pt x="2440" y="56"/>
                      <a:pt x="2576" y="56"/>
                      <a:pt x="2688" y="48"/>
                    </a:cubicBezTo>
                    <a:cubicBezTo>
                      <a:pt x="2800" y="40"/>
                      <a:pt x="2880" y="0"/>
                      <a:pt x="2976" y="0"/>
                    </a:cubicBezTo>
                    <a:cubicBezTo>
                      <a:pt x="3072" y="0"/>
                      <a:pt x="3224" y="40"/>
                      <a:pt x="3264" y="48"/>
                    </a:cubicBezTo>
                    <a:cubicBezTo>
                      <a:pt x="3304" y="56"/>
                      <a:pt x="3260" y="52"/>
                      <a:pt x="3216" y="48"/>
                    </a:cubicBezTo>
                  </a:path>
                </a:pathLst>
              </a:custGeom>
              <a:noFill/>
              <a:ln cap="flat" cmpd="sng" w="38100">
                <a:solidFill>
                  <a:srgbClr val="9966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00" u="non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664" y="1600"/>
                <a:ext cx="1608" cy="760"/>
              </a:xfrm>
              <a:custGeom>
                <a:rect b="b" l="l" r="r" t="t"/>
                <a:pathLst>
                  <a:path extrusionOk="0" h="760" w="1608">
                    <a:moveTo>
                      <a:pt x="104" y="128"/>
                    </a:moveTo>
                    <a:cubicBezTo>
                      <a:pt x="168" y="96"/>
                      <a:pt x="216" y="48"/>
                      <a:pt x="392" y="32"/>
                    </a:cubicBezTo>
                    <a:cubicBezTo>
                      <a:pt x="568" y="16"/>
                      <a:pt x="968" y="0"/>
                      <a:pt x="1160" y="32"/>
                    </a:cubicBezTo>
                    <a:cubicBezTo>
                      <a:pt x="1352" y="64"/>
                      <a:pt x="1480" y="144"/>
                      <a:pt x="1544" y="224"/>
                    </a:cubicBezTo>
                    <a:cubicBezTo>
                      <a:pt x="1608" y="304"/>
                      <a:pt x="1592" y="440"/>
                      <a:pt x="1544" y="512"/>
                    </a:cubicBezTo>
                    <a:cubicBezTo>
                      <a:pt x="1496" y="584"/>
                      <a:pt x="1360" y="616"/>
                      <a:pt x="1256" y="656"/>
                    </a:cubicBezTo>
                    <a:cubicBezTo>
                      <a:pt x="1152" y="696"/>
                      <a:pt x="1032" y="744"/>
                      <a:pt x="920" y="752"/>
                    </a:cubicBezTo>
                    <a:cubicBezTo>
                      <a:pt x="808" y="760"/>
                      <a:pt x="688" y="720"/>
                      <a:pt x="584" y="704"/>
                    </a:cubicBezTo>
                    <a:cubicBezTo>
                      <a:pt x="480" y="688"/>
                      <a:pt x="384" y="696"/>
                      <a:pt x="296" y="656"/>
                    </a:cubicBezTo>
                    <a:cubicBezTo>
                      <a:pt x="208" y="616"/>
                      <a:pt x="104" y="536"/>
                      <a:pt x="56" y="464"/>
                    </a:cubicBezTo>
                    <a:cubicBezTo>
                      <a:pt x="8" y="392"/>
                      <a:pt x="0" y="280"/>
                      <a:pt x="8" y="224"/>
                    </a:cubicBezTo>
                    <a:cubicBezTo>
                      <a:pt x="16" y="168"/>
                      <a:pt x="40" y="160"/>
                      <a:pt x="104" y="128"/>
                    </a:cubicBezTo>
                    <a:close/>
                  </a:path>
                </a:pathLst>
              </a:custGeom>
              <a:solidFill>
                <a:srgbClr val="FF99CC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00" u="non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303" name="Google Shape;303;p7"/>
              <p:cNvCxnSpPr/>
              <p:nvPr/>
            </p:nvCxnSpPr>
            <p:spPr>
              <a:xfrm>
                <a:off x="192" y="2112"/>
                <a:ext cx="576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7"/>
              <p:cNvCxnSpPr/>
              <p:nvPr/>
            </p:nvCxnSpPr>
            <p:spPr>
              <a:xfrm>
                <a:off x="2208" y="2112"/>
                <a:ext cx="124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5" name="Google Shape;305;p7"/>
              <p:cNvSpPr/>
              <p:nvPr/>
            </p:nvSpPr>
            <p:spPr>
              <a:xfrm rot="10800000">
                <a:off x="2544" y="2016"/>
                <a:ext cx="144" cy="96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00" u="non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06" name="Google Shape;306;p7"/>
              <p:cNvSpPr txBox="1"/>
              <p:nvPr/>
            </p:nvSpPr>
            <p:spPr>
              <a:xfrm>
                <a:off x="888" y="1795"/>
                <a:ext cx="1200" cy="3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Landfill</a:t>
                </a:r>
                <a:endParaRPr/>
              </a:p>
            </p:txBody>
          </p:sp>
          <p:cxnSp>
            <p:nvCxnSpPr>
              <p:cNvPr id="307" name="Google Shape;307;p7"/>
              <p:cNvCxnSpPr/>
              <p:nvPr/>
            </p:nvCxnSpPr>
            <p:spPr>
              <a:xfrm flipH="1" rot="-5400000">
                <a:off x="1704" y="2223"/>
                <a:ext cx="336" cy="192"/>
              </a:xfrm>
              <a:prstGeom prst="curvedConnector3">
                <a:avLst>
                  <a:gd fmla="val -442243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08" name="Google Shape;308;p7"/>
              <p:cNvCxnSpPr/>
              <p:nvPr/>
            </p:nvCxnSpPr>
            <p:spPr>
              <a:xfrm rot="5400000">
                <a:off x="1344" y="2304"/>
                <a:ext cx="336" cy="48"/>
              </a:xfrm>
              <a:prstGeom prst="curvedConnector3">
                <a:avLst>
                  <a:gd fmla="val -44492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09" name="Google Shape;309;p7"/>
              <p:cNvCxnSpPr/>
              <p:nvPr/>
            </p:nvCxnSpPr>
            <p:spPr>
              <a:xfrm rot="5400000">
                <a:off x="816" y="2256"/>
                <a:ext cx="336" cy="48"/>
              </a:xfrm>
              <a:prstGeom prst="curvedConnector3">
                <a:avLst>
                  <a:gd fmla="val -430644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10" name="Google Shape;310;p7"/>
              <p:cNvCxnSpPr/>
              <p:nvPr/>
            </p:nvCxnSpPr>
            <p:spPr>
              <a:xfrm>
                <a:off x="192" y="2736"/>
                <a:ext cx="34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7"/>
              <p:cNvCxnSpPr/>
              <p:nvPr/>
            </p:nvCxnSpPr>
            <p:spPr>
              <a:xfrm flipH="1" rot="10800000">
                <a:off x="240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7"/>
              <p:cNvCxnSpPr/>
              <p:nvPr/>
            </p:nvCxnSpPr>
            <p:spPr>
              <a:xfrm flipH="1" rot="10800000">
                <a:off x="480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7"/>
              <p:cNvCxnSpPr/>
              <p:nvPr/>
            </p:nvCxnSpPr>
            <p:spPr>
              <a:xfrm flipH="1" rot="10800000">
                <a:off x="768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7"/>
              <p:cNvCxnSpPr/>
              <p:nvPr/>
            </p:nvCxnSpPr>
            <p:spPr>
              <a:xfrm flipH="1" rot="10800000">
                <a:off x="1008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7"/>
              <p:cNvCxnSpPr/>
              <p:nvPr/>
            </p:nvCxnSpPr>
            <p:spPr>
              <a:xfrm flipH="1" rot="10800000">
                <a:off x="1248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7"/>
              <p:cNvCxnSpPr/>
              <p:nvPr/>
            </p:nvCxnSpPr>
            <p:spPr>
              <a:xfrm flipH="1" rot="10800000">
                <a:off x="1488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7"/>
              <p:cNvCxnSpPr/>
              <p:nvPr/>
            </p:nvCxnSpPr>
            <p:spPr>
              <a:xfrm flipH="1" rot="10800000">
                <a:off x="1968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 flipH="1" rot="10800000">
                <a:off x="1728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7"/>
              <p:cNvCxnSpPr/>
              <p:nvPr/>
            </p:nvCxnSpPr>
            <p:spPr>
              <a:xfrm flipH="1" rot="10800000">
                <a:off x="2208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 flipH="1" rot="10800000">
                <a:off x="2448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 flipH="1" rot="10800000">
                <a:off x="2736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 flipH="1" rot="10800000">
                <a:off x="3072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3" name="Google Shape;323;p7"/>
              <p:cNvSpPr txBox="1"/>
              <p:nvPr/>
            </p:nvSpPr>
            <p:spPr>
              <a:xfrm>
                <a:off x="403" y="2457"/>
                <a:ext cx="2189" cy="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Helvetica Neue"/>
                  <a:buNone/>
                </a:pPr>
                <a:r>
                  <a:rPr b="1" i="1" lang="en-US" sz="14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potential contaminant release</a:t>
                </a:r>
                <a:endParaRPr/>
              </a:p>
            </p:txBody>
          </p:sp>
          <p:sp>
            <p:nvSpPr>
              <p:cNvPr id="324" name="Google Shape;324;p7"/>
              <p:cNvSpPr txBox="1"/>
              <p:nvPr/>
            </p:nvSpPr>
            <p:spPr>
              <a:xfrm>
                <a:off x="3456" y="1680"/>
                <a:ext cx="48" cy="960"/>
              </a:xfrm>
              <a:prstGeom prst="rect">
                <a:avLst/>
              </a:prstGeom>
              <a:solidFill>
                <a:srgbClr val="C0C0C0">
                  <a:alpha val="49803"/>
                </a:srgbClr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000" u="none">
                  <a:solidFill>
                    <a:schemeClr val="lt2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325" name="Google Shape;325;p7"/>
              <p:cNvCxnSpPr/>
              <p:nvPr/>
            </p:nvCxnSpPr>
            <p:spPr>
              <a:xfrm flipH="1" rot="10800000">
                <a:off x="3312" y="2736"/>
                <a:ext cx="192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7"/>
              <p:cNvCxnSpPr/>
              <p:nvPr/>
            </p:nvCxnSpPr>
            <p:spPr>
              <a:xfrm>
                <a:off x="2352" y="2448"/>
                <a:ext cx="57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27" name="Google Shape;327;p7"/>
              <p:cNvCxnSpPr/>
              <p:nvPr/>
            </p:nvCxnSpPr>
            <p:spPr>
              <a:xfrm>
                <a:off x="2160" y="2976"/>
                <a:ext cx="12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28" name="Google Shape;328;p7"/>
              <p:cNvSpPr txBox="1"/>
              <p:nvPr/>
            </p:nvSpPr>
            <p:spPr>
              <a:xfrm>
                <a:off x="2500" y="2976"/>
                <a:ext cx="572" cy="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Helvetica Neue"/>
                  <a:buNone/>
                </a:pPr>
                <a:r>
                  <a:rPr b="1" i="1" lang="en-US" sz="10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</a:t>
                </a:r>
                <a:r>
                  <a:rPr b="1" i="0" lang="en-US" sz="10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= 15 m</a:t>
                </a:r>
                <a:endParaRPr/>
              </a:p>
            </p:txBody>
          </p:sp>
          <p:cxnSp>
            <p:nvCxnSpPr>
              <p:cNvPr id="329" name="Google Shape;329;p7"/>
              <p:cNvCxnSpPr/>
              <p:nvPr/>
            </p:nvCxnSpPr>
            <p:spPr>
              <a:xfrm>
                <a:off x="3456" y="288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2160" y="2880"/>
                <a:ext cx="0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 rot="-5400000">
                <a:off x="3540" y="1476"/>
                <a:ext cx="144" cy="264"/>
              </a:xfrm>
              <a:prstGeom prst="bent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32" name="Google Shape;332;p7"/>
              <p:cNvSpPr txBox="1"/>
              <p:nvPr/>
            </p:nvSpPr>
            <p:spPr>
              <a:xfrm>
                <a:off x="3696" y="1440"/>
                <a:ext cx="642" cy="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Helvetica Neue"/>
                  <a:buNone/>
                </a:pPr>
                <a:r>
                  <a:rPr b="1" i="0" lang="en-US" sz="10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obs. well</a:t>
                </a:r>
                <a:endParaRPr/>
              </a:p>
            </p:txBody>
          </p:sp>
        </p:grpSp>
        <p:sp>
          <p:nvSpPr>
            <p:cNvPr id="333" name="Google Shape;333;p7"/>
            <p:cNvSpPr txBox="1"/>
            <p:nvPr/>
          </p:nvSpPr>
          <p:spPr>
            <a:xfrm>
              <a:off x="7021251" y="1499101"/>
              <a:ext cx="2875339" cy="2437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parameters: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3.5∙10</a:t>
              </a:r>
              <a:r>
                <a:rPr b="0" baseline="30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-5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m/s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= 0.002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b="0" baseline="-2500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0.23  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aq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10</a:t>
              </a:r>
              <a:r>
                <a:rPr b="0" baseline="30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-9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m²/s</a:t>
              </a:r>
              <a:endParaRPr/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2.35</a:t>
              </a:r>
              <a:endParaRPr/>
            </a:p>
          </p:txBody>
        </p:sp>
      </p:grpSp>
      <p:sp>
        <p:nvSpPr>
          <p:cNvPr id="334" name="Google Shape;334;p7"/>
          <p:cNvSpPr txBox="1"/>
          <p:nvPr/>
        </p:nvSpPr>
        <p:spPr>
          <a:xfrm>
            <a:off x="876300" y="1547812"/>
            <a:ext cx="815975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figure shows a landfill scenario that is to be investigated with regard to contaminant spreading in case of leakage. In particular, it is intended to estimate the travel time of a contaminant to reach a downgradient observation well.  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a first approach, it is assumed that spreading is due to pore diffusion only.                                                                                                                      (Hint: Make use of the equation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² = 2∙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∙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that relates travel distance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with travel time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diffusive spreading;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pore diffusion coefficient)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AutoNum type="alphaLcParenR"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Compare this result with the travel time obtained by considering advection and retardation.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 txBox="1"/>
          <p:nvPr>
            <p:ph idx="1" type="body"/>
          </p:nvPr>
        </p:nvSpPr>
        <p:spPr>
          <a:xfrm>
            <a:off x="952500" y="1168400"/>
            <a:ext cx="7567612" cy="38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Tutorial Problem 21 – Solution</a:t>
            </a:r>
            <a:endParaRPr/>
          </a:p>
        </p:txBody>
      </p:sp>
      <p:sp>
        <p:nvSpPr>
          <p:cNvPr id="341" name="Google Shape;341;p8"/>
          <p:cNvSpPr txBox="1"/>
          <p:nvPr/>
        </p:nvSpPr>
        <p:spPr>
          <a:xfrm>
            <a:off x="876300" y="1547812"/>
            <a:ext cx="81597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a)</a:t>
            </a:r>
            <a:endParaRPr/>
          </a:p>
        </p:txBody>
      </p:sp>
      <p:sp>
        <p:nvSpPr>
          <p:cNvPr id="342" name="Google Shape;342;p8"/>
          <p:cNvSpPr txBox="1"/>
          <p:nvPr/>
        </p:nvSpPr>
        <p:spPr>
          <a:xfrm>
            <a:off x="889000" y="3540125"/>
            <a:ext cx="7302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b)</a:t>
            </a:r>
            <a:endParaRPr/>
          </a:p>
        </p:txBody>
      </p:sp>
      <p:sp>
        <p:nvSpPr>
          <p:cNvPr id="343" name="Google Shape;343;p8"/>
          <p:cNvSpPr txBox="1"/>
          <p:nvPr/>
        </p:nvSpPr>
        <p:spPr>
          <a:xfrm>
            <a:off x="1198562" y="1557337"/>
            <a:ext cx="698500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relate square of travel distance to aqueous diffusion coefficient via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∙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baseline="-25000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aq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</p:txBody>
      </p:sp>
      <p:sp>
        <p:nvSpPr>
          <p:cNvPr id="344" name="Google Shape;344;p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7" name="Google Shape;3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5" y="2068512"/>
            <a:ext cx="2471737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8"/>
          <p:cNvSpPr txBox="1"/>
          <p:nvPr/>
        </p:nvSpPr>
        <p:spPr>
          <a:xfrm>
            <a:off x="1193800" y="2409825"/>
            <a:ext cx="14335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 for </a:t>
            </a:r>
            <a:r>
              <a:rPr b="1" i="1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</p:txBody>
      </p:sp>
      <p:sp>
        <p:nvSpPr>
          <p:cNvPr id="349" name="Google Shape;349;p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0" name="Google Shape;3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4100" y="2565400"/>
            <a:ext cx="5340350" cy="6873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8"/>
          <p:cNvSpPr txBox="1"/>
          <p:nvPr/>
        </p:nvSpPr>
        <p:spPr>
          <a:xfrm>
            <a:off x="1217612" y="3548062"/>
            <a:ext cx="46497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linear velocity:</a:t>
            </a:r>
            <a:endParaRPr/>
          </a:p>
        </p:txBody>
      </p:sp>
      <p:sp>
        <p:nvSpPr>
          <p:cNvPr id="352" name="Google Shape;352;p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3" name="Google Shape;35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6600" y="3382962"/>
            <a:ext cx="45339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8"/>
          <p:cNvSpPr txBox="1"/>
          <p:nvPr/>
        </p:nvSpPr>
        <p:spPr>
          <a:xfrm>
            <a:off x="1201737" y="4211637"/>
            <a:ext cx="25193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retarded velocity:</a:t>
            </a:r>
            <a:endParaRPr/>
          </a:p>
        </p:txBody>
      </p:sp>
      <p:sp>
        <p:nvSpPr>
          <p:cNvPr id="355" name="Google Shape;355;p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6" name="Google Shape;35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0" y="4029075"/>
            <a:ext cx="3937000" cy="63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8"/>
          <p:cNvSpPr txBox="1"/>
          <p:nvPr/>
        </p:nvSpPr>
        <p:spPr>
          <a:xfrm>
            <a:off x="1192212" y="4910137"/>
            <a:ext cx="6985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travel time of contaminant:</a:t>
            </a:r>
            <a:endParaRPr/>
          </a:p>
        </p:txBody>
      </p:sp>
      <p:sp>
        <p:nvSpPr>
          <p:cNvPr id="358" name="Google Shape;358;p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9" name="Google Shape;35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56100" y="4762500"/>
            <a:ext cx="4260850" cy="63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8"/>
          <p:cNvSpPr txBox="1"/>
          <p:nvPr/>
        </p:nvSpPr>
        <p:spPr>
          <a:xfrm>
            <a:off x="1192212" y="5516562"/>
            <a:ext cx="7705725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this result it is concluded that diffusive spreading can be neglected in order to assess groundwater pollution for the given scenario. (This is typical for many – not all – situations in unconsolidated aquifers.)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"/>
          <p:cNvSpPr txBox="1"/>
          <p:nvPr/>
        </p:nvSpPr>
        <p:spPr>
          <a:xfrm>
            <a:off x="2289175" y="2847975"/>
            <a:ext cx="4514850" cy="1368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Homework Problems 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2A51"/>
              </a:buClr>
              <a:buSzPts val="2000"/>
              <a:buFont typeface="Verdana"/>
              <a:buNone/>
            </a:pPr>
            <a:r>
              <a:rPr b="1" i="0" lang="en-US" sz="2000" u="none">
                <a:solidFill>
                  <a:srgbClr val="0B2A51"/>
                </a:solidFill>
                <a:latin typeface="Verdana"/>
                <a:ea typeface="Verdana"/>
                <a:cs typeface="Verdana"/>
                <a:sym typeface="Verdana"/>
              </a:rPr>
              <a:t>Sorption and Degradation – Part 2</a:t>
            </a:r>
            <a:endParaRPr/>
          </a:p>
        </p:txBody>
      </p:sp>
      <p:sp>
        <p:nvSpPr>
          <p:cNvPr id="367" name="Google Shape;367;p9"/>
          <p:cNvSpPr txBox="1"/>
          <p:nvPr/>
        </p:nvSpPr>
        <p:spPr>
          <a:xfrm>
            <a:off x="885825" y="4581525"/>
            <a:ext cx="8078787" cy="8302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There is no obligation to solve homework problems!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If you decide to provide solutions, please submit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until January 25!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_Theme_Liedl_alt">
  <a:themeElements>
    <a:clrScheme name="Larissa-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U_Theme_Liedl_alt">
  <a:themeElements>
    <a:clrScheme name="Larissa-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2006-02-10T16:25:29Z</dcterms:created>
  <dc:creator>Liedl</dc:creator>
</cp:coreProperties>
</file>