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57" r:id="rId4"/>
    <p:sldId id="258" r:id="rId5"/>
    <p:sldId id="260" r:id="rId6"/>
    <p:sldId id="261" r:id="rId7"/>
    <p:sldId id="262" r:id="rId8"/>
    <p:sldId id="263" r:id="rId9"/>
    <p:sldId id="264" r:id="rId10"/>
    <p:sldId id="265" r:id="rId11"/>
    <p:sldId id="266"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BB9B48-DA4B-424F-8FAF-4F193FF31350}"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2FC8-3DAF-4257-864D-25650DCBE2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BB9B48-DA4B-424F-8FAF-4F193FF31350}"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2FC8-3DAF-4257-864D-25650DCBE2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BB9B48-DA4B-424F-8FAF-4F193FF31350}"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2FC8-3DAF-4257-864D-25650DCBE2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BB9B48-DA4B-424F-8FAF-4F193FF31350}"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2FC8-3DAF-4257-864D-25650DCBE2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B9B48-DA4B-424F-8FAF-4F193FF31350}"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2FC8-3DAF-4257-864D-25650DCBE2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BB9B48-DA4B-424F-8FAF-4F193FF31350}" type="datetimeFigureOut">
              <a:rPr lang="en-US" smtClean="0"/>
              <a:pPr/>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12FC8-3DAF-4257-864D-25650DCBE2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BB9B48-DA4B-424F-8FAF-4F193FF31350}" type="datetimeFigureOut">
              <a:rPr lang="en-US" smtClean="0"/>
              <a:pPr/>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12FC8-3DAF-4257-864D-25650DCBE2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BB9B48-DA4B-424F-8FAF-4F193FF31350}" type="datetimeFigureOut">
              <a:rPr lang="en-US" smtClean="0"/>
              <a:pPr/>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912FC8-3DAF-4257-864D-25650DCBE2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B9B48-DA4B-424F-8FAF-4F193FF31350}" type="datetimeFigureOut">
              <a:rPr lang="en-US" smtClean="0"/>
              <a:pPr/>
              <a:t>7/25/2019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912FC8-3DAF-4257-864D-25650DCBE2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B9B48-DA4B-424F-8FAF-4F193FF31350}" type="datetimeFigureOut">
              <a:rPr lang="en-US" smtClean="0"/>
              <a:pPr/>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12FC8-3DAF-4257-864D-25650DCBE2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B9B48-DA4B-424F-8FAF-4F193FF31350}" type="datetimeFigureOut">
              <a:rPr lang="en-US" smtClean="0"/>
              <a:pPr/>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12FC8-3DAF-4257-864D-25650DCBE2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B9B48-DA4B-424F-8FAF-4F193FF31350}" type="datetimeFigureOut">
              <a:rPr lang="en-US" smtClean="0"/>
              <a:pPr/>
              <a:t>7/25/2019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12FC8-3DAF-4257-864D-25650DCBE2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a:t>HQL</a:t>
            </a:r>
          </a:p>
        </p:txBody>
      </p:sp>
      <p:sp>
        <p:nvSpPr>
          <p:cNvPr id="3" name="Content Placeholder 2"/>
          <p:cNvSpPr>
            <a:spLocks noGrp="1"/>
          </p:cNvSpPr>
          <p:nvPr>
            <p:ph idx="1"/>
          </p:nvPr>
        </p:nvSpPr>
        <p:spPr>
          <a:xfrm>
            <a:off x="457200" y="838200"/>
            <a:ext cx="8229600" cy="5287963"/>
          </a:xfrm>
        </p:spPr>
        <p:txBody>
          <a:bodyPr>
            <a:normAutofit fontScale="55000" lnSpcReduction="20000"/>
          </a:bodyPr>
          <a:lstStyle/>
          <a:p>
            <a:pPr>
              <a:buNone/>
            </a:pPr>
            <a:r>
              <a:rPr lang="en-US" dirty="0"/>
              <a:t>     Hibernate provides four different ways to retrieve data from database. HCQ, HQL and  native SQL queries.</a:t>
            </a:r>
          </a:p>
          <a:p>
            <a:pPr>
              <a:buNone/>
            </a:pPr>
            <a:endParaRPr lang="en-US" dirty="0"/>
          </a:p>
          <a:p>
            <a:r>
              <a:rPr lang="en-US" b="1" dirty="0"/>
              <a:t> Using </a:t>
            </a:r>
            <a:r>
              <a:rPr lang="en-US" b="1"/>
              <a:t>Identifier(Primary Key)</a:t>
            </a:r>
            <a:endParaRPr lang="en-US" b="1" dirty="0"/>
          </a:p>
          <a:p>
            <a:pPr>
              <a:buNone/>
            </a:pPr>
            <a:r>
              <a:rPr lang="en-US" b="1" dirty="0"/>
              <a:t> </a:t>
            </a:r>
            <a:endParaRPr lang="en-US" b="1" u="sng" dirty="0"/>
          </a:p>
          <a:p>
            <a:r>
              <a:rPr lang="en-US" b="1" dirty="0"/>
              <a:t>HQL</a:t>
            </a:r>
            <a:endParaRPr lang="en-US" dirty="0"/>
          </a:p>
          <a:p>
            <a:pPr>
              <a:buNone/>
            </a:pPr>
            <a:r>
              <a:rPr lang="en-US" dirty="0"/>
              <a:t>    HQL queries are translated by Hibernate into conventional SQL queries . Hibernate  also provides an API that allows you to directly issue SQL queries as well.</a:t>
            </a:r>
          </a:p>
          <a:p>
            <a:pPr>
              <a:buNone/>
            </a:pPr>
            <a:endParaRPr lang="en-US" dirty="0"/>
          </a:p>
          <a:p>
            <a:r>
              <a:rPr lang="en-US" b="1" dirty="0"/>
              <a:t>Using Native SQL</a:t>
            </a:r>
            <a:endParaRPr lang="en-US" dirty="0"/>
          </a:p>
          <a:p>
            <a:pPr>
              <a:buNone/>
            </a:pPr>
            <a:r>
              <a:rPr lang="en-US" dirty="0"/>
              <a:t>    Although you should probably use HQL whenever possible, Hibernate does provide a way to use native SQL statements directly through Hibernate. One reason to use native SQL is that your database supports some special features through its dialect of SQL that are not supported in HQL. Another reason is that you may want to call stored procedures from your Hibernate application.</a:t>
            </a:r>
          </a:p>
          <a:p>
            <a:pPr>
              <a:buNone/>
            </a:pPr>
            <a:endParaRPr lang="en-US" dirty="0"/>
          </a:p>
          <a:p>
            <a:r>
              <a:rPr lang="en-US" b="1" dirty="0"/>
              <a:t>HCQ</a:t>
            </a:r>
            <a:r>
              <a:rPr lang="en-US" dirty="0"/>
              <a:t>- Specially for fetching data.</a:t>
            </a:r>
          </a:p>
          <a:p>
            <a:pPr>
              <a:buNone/>
            </a:pPr>
            <a:endParaRPr lang="en-US" dirty="0"/>
          </a:p>
          <a:p>
            <a:pPr>
              <a:buNone/>
            </a:pPr>
            <a:endParaRPr lang="en-US" dirty="0"/>
          </a:p>
          <a:p>
            <a:pPr>
              <a:buNone/>
            </a:pPr>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fun</a:t>
            </a:r>
          </a:p>
        </p:txBody>
      </p:sp>
      <p:sp>
        <p:nvSpPr>
          <p:cNvPr id="3" name="Content Placeholder 2"/>
          <p:cNvSpPr>
            <a:spLocks noGrp="1"/>
          </p:cNvSpPr>
          <p:nvPr>
            <p:ph idx="1"/>
          </p:nvPr>
        </p:nvSpPr>
        <p:spPr>
          <a:xfrm>
            <a:off x="281354" y="1600200"/>
            <a:ext cx="8710246" cy="4525963"/>
          </a:xfrm>
        </p:spPr>
        <p:txBody>
          <a:bodyPr>
            <a:normAutofit/>
          </a:bodyPr>
          <a:lstStyle/>
          <a:p>
            <a:pPr>
              <a:buNone/>
            </a:pPr>
            <a:r>
              <a:rPr lang="en-US" sz="2000" dirty="0"/>
              <a:t> //HQL Aggregate function examples </a:t>
            </a:r>
          </a:p>
          <a:p>
            <a:pPr>
              <a:buNone/>
            </a:pPr>
            <a:r>
              <a:rPr lang="en-US" sz="2000" dirty="0"/>
              <a:t>// </a:t>
            </a:r>
            <a:r>
              <a:rPr lang="en-US" sz="2000" dirty="0" err="1"/>
              <a:t>avg</a:t>
            </a:r>
            <a:r>
              <a:rPr lang="en-US" sz="2000" dirty="0"/>
              <a:t>() ,    count(),   max(),   min() ,   sum()</a:t>
            </a:r>
          </a:p>
          <a:p>
            <a:pPr>
              <a:buNone/>
            </a:pPr>
            <a:endParaRPr lang="en-US" sz="2000" dirty="0"/>
          </a:p>
          <a:p>
            <a:pPr>
              <a:buNone/>
            </a:pPr>
            <a:r>
              <a:rPr lang="en-US" sz="2000" dirty="0"/>
              <a:t>Query </a:t>
            </a:r>
            <a:r>
              <a:rPr lang="en-US" sz="2000" dirty="0" err="1"/>
              <a:t>query</a:t>
            </a:r>
            <a:r>
              <a:rPr lang="en-US" sz="2000" dirty="0"/>
              <a:t> = </a:t>
            </a:r>
            <a:r>
              <a:rPr lang="en-US" sz="2000" dirty="0" err="1"/>
              <a:t>session.createQuery</a:t>
            </a:r>
            <a:r>
              <a:rPr lang="en-US" sz="2000" dirty="0"/>
              <a:t>("select sum(price) from Product"); </a:t>
            </a:r>
          </a:p>
          <a:p>
            <a:pPr>
              <a:buNone/>
            </a:pPr>
            <a:endParaRPr lang="en-US" sz="2000" dirty="0"/>
          </a:p>
          <a:p>
            <a:pPr>
              <a:buNone/>
            </a:pPr>
            <a:r>
              <a:rPr lang="en-US" sz="2000" dirty="0"/>
              <a:t>float </a:t>
            </a:r>
            <a:r>
              <a:rPr lang="en-US" sz="2000" dirty="0" err="1"/>
              <a:t>sumPrice</a:t>
            </a:r>
            <a:r>
              <a:rPr lang="en-US" sz="2000" dirty="0"/>
              <a:t> = (Float) </a:t>
            </a:r>
            <a:r>
              <a:rPr lang="en-US" sz="2000" dirty="0" err="1"/>
              <a:t>query.uniqueResult</a:t>
            </a:r>
            <a:r>
              <a:rPr lang="en-US" sz="2000" dirty="0"/>
              <a:t>(); </a:t>
            </a:r>
          </a:p>
          <a:p>
            <a:pPr>
              <a:buNone/>
            </a:pPr>
            <a:endParaRPr lang="en-US" sz="2000" dirty="0"/>
          </a:p>
          <a:p>
            <a:pPr>
              <a:buNone/>
            </a:pPr>
            <a:r>
              <a:rPr lang="en-US" sz="2000" dirty="0" err="1"/>
              <a:t>System.out.println</a:t>
            </a:r>
            <a:r>
              <a:rPr lang="en-US" sz="2000" dirty="0"/>
              <a:t>("Sum of all Prices= "+</a:t>
            </a:r>
            <a:r>
              <a:rPr lang="en-US" sz="2000" dirty="0" err="1"/>
              <a:t>sumPrice</a:t>
            </a:r>
            <a:r>
              <a:rPr lang="en-US" sz="20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String </a:t>
            </a:r>
            <a:r>
              <a:rPr lang="en-US" sz="2400" dirty="0" err="1"/>
              <a:t>hql</a:t>
            </a:r>
            <a:r>
              <a:rPr lang="en-US" sz="2400" dirty="0"/>
              <a:t> = "SELECT SUM(</a:t>
            </a:r>
            <a:r>
              <a:rPr lang="en-US" sz="2400" dirty="0" err="1"/>
              <a:t>E.salary</a:t>
            </a:r>
            <a:r>
              <a:rPr lang="en-US" sz="2400" dirty="0"/>
              <a:t>), </a:t>
            </a:r>
            <a:r>
              <a:rPr lang="en-US" sz="2400" dirty="0" err="1"/>
              <a:t>E.firtName</a:t>
            </a:r>
            <a:r>
              <a:rPr lang="en-US" sz="2400" dirty="0"/>
              <a:t> </a:t>
            </a:r>
          </a:p>
          <a:p>
            <a:pPr>
              <a:buNone/>
            </a:pPr>
            <a:r>
              <a:rPr lang="en-US" sz="2400" dirty="0"/>
              <a:t>     FROM Employee E " + "GROUP BY </a:t>
            </a:r>
            <a:r>
              <a:rPr lang="en-US" sz="2400" dirty="0" err="1"/>
              <a:t>E.firstName</a:t>
            </a:r>
            <a:r>
              <a:rPr lang="en-US" sz="2400" dirty="0"/>
              <a:t>“;   </a:t>
            </a:r>
          </a:p>
          <a:p>
            <a:pPr>
              <a:buNone/>
            </a:pPr>
            <a:r>
              <a:rPr lang="en-US" sz="2400" dirty="0"/>
              <a:t>    Query </a:t>
            </a:r>
            <a:r>
              <a:rPr lang="en-US" sz="2400" dirty="0" err="1"/>
              <a:t>query</a:t>
            </a:r>
            <a:r>
              <a:rPr lang="en-US" sz="2400" dirty="0"/>
              <a:t> = </a:t>
            </a:r>
            <a:r>
              <a:rPr lang="en-US" sz="2400" dirty="0" err="1"/>
              <a:t>session.createQuery</a:t>
            </a:r>
            <a:r>
              <a:rPr lang="en-US" sz="2400" dirty="0"/>
              <a:t>(</a:t>
            </a:r>
            <a:r>
              <a:rPr lang="en-US" sz="2400" dirty="0" err="1"/>
              <a:t>hql</a:t>
            </a:r>
            <a:r>
              <a:rPr lang="en-US" sz="2400" dirty="0"/>
              <a:t>); </a:t>
            </a:r>
          </a:p>
          <a:p>
            <a:pPr>
              <a:buNone/>
            </a:pPr>
            <a:r>
              <a:rPr lang="en-US" sz="2400" dirty="0"/>
              <a:t>    List results = </a:t>
            </a:r>
            <a:r>
              <a:rPr lang="en-US" sz="2400" dirty="0" err="1"/>
              <a:t>query.list</a:t>
            </a:r>
            <a:r>
              <a:rPr lang="en-US" sz="24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Criteria Query API  providing </a:t>
            </a:r>
            <a:r>
              <a:rPr lang="en-US" dirty="0">
                <a:solidFill>
                  <a:srgbClr val="FF0000"/>
                </a:solidFill>
              </a:rPr>
              <a:t>a compile-time syntax </a:t>
            </a:r>
            <a:r>
              <a:rPr lang="en-US" dirty="0"/>
              <a:t>checking that is not possible with a query language like HQL or SQL.</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380999"/>
          </a:xfrm>
        </p:spPr>
        <p:txBody>
          <a:bodyPr>
            <a:normAutofit fontScale="90000"/>
          </a:bodyPr>
          <a:lstStyle/>
          <a:p>
            <a:endParaRPr lang="en-US" dirty="0"/>
          </a:p>
        </p:txBody>
      </p:sp>
      <p:sp>
        <p:nvSpPr>
          <p:cNvPr id="3" name="Subtitle 2"/>
          <p:cNvSpPr>
            <a:spLocks noGrp="1"/>
          </p:cNvSpPr>
          <p:nvPr>
            <p:ph type="subTitle" idx="1"/>
          </p:nvPr>
        </p:nvSpPr>
        <p:spPr>
          <a:xfrm>
            <a:off x="1371600" y="2133600"/>
            <a:ext cx="6400800" cy="3505200"/>
          </a:xfrm>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0" y="304800"/>
            <a:ext cx="9144000" cy="617219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all</a:t>
            </a:r>
          </a:p>
        </p:txBody>
      </p:sp>
      <p:pic>
        <p:nvPicPr>
          <p:cNvPr id="4" name="Picture 2"/>
          <p:cNvPicPr>
            <a:picLocks noGrp="1" noChangeAspect="1" noChangeArrowheads="1"/>
          </p:cNvPicPr>
          <p:nvPr>
            <p:ph idx="1"/>
          </p:nvPr>
        </p:nvPicPr>
        <p:blipFill>
          <a:blip r:embed="rId2"/>
          <a:srcRect/>
          <a:stretch>
            <a:fillRect/>
          </a:stretch>
        </p:blipFill>
        <p:spPr bwMode="auto">
          <a:xfrm>
            <a:off x="1905000" y="2286000"/>
            <a:ext cx="4962525" cy="2971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a:t>
            </a:r>
          </a:p>
        </p:txBody>
      </p:sp>
      <p:pic>
        <p:nvPicPr>
          <p:cNvPr id="2050" name="Picture 2"/>
          <p:cNvPicPr>
            <a:picLocks noGrp="1" noChangeAspect="1" noChangeArrowheads="1"/>
          </p:cNvPicPr>
          <p:nvPr>
            <p:ph idx="1"/>
          </p:nvPr>
        </p:nvPicPr>
        <p:blipFill>
          <a:blip r:embed="rId2"/>
          <a:srcRect/>
          <a:stretch>
            <a:fillRect/>
          </a:stretch>
        </p:blipFill>
        <p:spPr bwMode="auto">
          <a:xfrm>
            <a:off x="1524000" y="2209800"/>
            <a:ext cx="5638800" cy="3429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parameters</a:t>
            </a:r>
          </a:p>
        </p:txBody>
      </p:sp>
      <p:sp>
        <p:nvSpPr>
          <p:cNvPr id="3" name="Content Placeholder 2"/>
          <p:cNvSpPr>
            <a:spLocks noGrp="1"/>
          </p:cNvSpPr>
          <p:nvPr>
            <p:ph idx="1"/>
          </p:nvPr>
        </p:nvSpPr>
        <p:spPr>
          <a:xfrm>
            <a:off x="457200" y="1600200"/>
            <a:ext cx="8534400" cy="4525963"/>
          </a:xfrm>
        </p:spPr>
        <p:txBody>
          <a:bodyPr>
            <a:normAutofit/>
          </a:bodyPr>
          <a:lstStyle/>
          <a:p>
            <a:r>
              <a:rPr lang="en-US" sz="1800" dirty="0"/>
              <a:t>String </a:t>
            </a:r>
            <a:r>
              <a:rPr lang="en-US" sz="1800" dirty="0" err="1"/>
              <a:t>hql</a:t>
            </a:r>
            <a:r>
              <a:rPr lang="en-US" sz="1800" dirty="0"/>
              <a:t> = "from Product where description =:des";</a:t>
            </a:r>
          </a:p>
          <a:p>
            <a:r>
              <a:rPr lang="en-US" sz="1800" dirty="0"/>
              <a:t>Query </a:t>
            </a:r>
            <a:r>
              <a:rPr lang="en-US" sz="1800" dirty="0" err="1"/>
              <a:t>query</a:t>
            </a:r>
            <a:r>
              <a:rPr lang="en-US" sz="1800" dirty="0"/>
              <a:t> = </a:t>
            </a:r>
            <a:r>
              <a:rPr lang="en-US" sz="1800" dirty="0" err="1"/>
              <a:t>session.createQuery</a:t>
            </a:r>
            <a:r>
              <a:rPr lang="en-US" sz="1800" dirty="0"/>
              <a:t>(</a:t>
            </a:r>
            <a:r>
              <a:rPr lang="en-US" sz="1800" dirty="0" err="1"/>
              <a:t>hql</a:t>
            </a:r>
            <a:r>
              <a:rPr lang="en-US" sz="1800" dirty="0"/>
              <a:t>);</a:t>
            </a:r>
          </a:p>
          <a:p>
            <a:r>
              <a:rPr lang="en-US" sz="1800" dirty="0" err="1"/>
              <a:t>query.setString</a:t>
            </a:r>
            <a:r>
              <a:rPr lang="en-US" sz="1800" dirty="0"/>
              <a:t>("des", "red");//better than  </a:t>
            </a:r>
            <a:r>
              <a:rPr lang="en-US" sz="1800" dirty="0" err="1"/>
              <a:t>query.setParameter</a:t>
            </a:r>
            <a:endParaRPr lang="en-US" sz="1800" dirty="0"/>
          </a:p>
          <a:p>
            <a:r>
              <a:rPr lang="en-US" sz="1800" dirty="0"/>
              <a:t>List&lt;Product&gt; </a:t>
            </a:r>
            <a:r>
              <a:rPr lang="en-US" sz="1800" dirty="0" err="1"/>
              <a:t>listProducts</a:t>
            </a:r>
            <a:r>
              <a:rPr lang="en-US" sz="1800" dirty="0"/>
              <a:t> = </a:t>
            </a:r>
            <a:r>
              <a:rPr lang="en-US" sz="1800" u="sng" dirty="0" err="1"/>
              <a:t>query.list</a:t>
            </a:r>
            <a:r>
              <a:rPr lang="en-US" sz="1800" u="sng" dirty="0"/>
              <a:t>();</a:t>
            </a:r>
          </a:p>
          <a:p>
            <a:r>
              <a:rPr lang="en-US" sz="1800" b="1" dirty="0"/>
              <a:t>for (Product </a:t>
            </a:r>
            <a:r>
              <a:rPr lang="en-US" sz="1800" b="1" dirty="0" err="1"/>
              <a:t>aProduct</a:t>
            </a:r>
            <a:r>
              <a:rPr lang="en-US" sz="1800" b="1" dirty="0"/>
              <a:t> : </a:t>
            </a:r>
            <a:r>
              <a:rPr lang="en-US" sz="1800" b="1" dirty="0" err="1"/>
              <a:t>listProducts</a:t>
            </a:r>
            <a:r>
              <a:rPr lang="en-US" sz="1800" b="1" dirty="0"/>
              <a:t>) {</a:t>
            </a:r>
          </a:p>
          <a:p>
            <a:r>
              <a:rPr lang="en-US" sz="1800" dirty="0" err="1"/>
              <a:t>System.</a:t>
            </a:r>
            <a:r>
              <a:rPr lang="en-US" sz="1800" i="1" dirty="0" err="1"/>
              <a:t>out.println</a:t>
            </a:r>
            <a:r>
              <a:rPr lang="en-US" sz="1800" i="1" dirty="0"/>
              <a:t>(</a:t>
            </a:r>
            <a:r>
              <a:rPr lang="en-US" sz="1800" i="1" dirty="0" err="1"/>
              <a:t>aProduct.getName</a:t>
            </a:r>
            <a:r>
              <a:rPr lang="en-US" sz="1800" i="1" dirty="0"/>
              <a:t>());</a:t>
            </a:r>
            <a:endParaRPr lang="en-US" sz="1800" dirty="0"/>
          </a:p>
        </p:txBody>
      </p:sp>
      <p:sp>
        <p:nvSpPr>
          <p:cNvPr id="4" name="Rectangle 1">
            <a:extLst>
              <a:ext uri="{FF2B5EF4-FFF2-40B4-BE49-F238E27FC236}">
                <a16:creationId xmlns:a16="http://schemas.microsoft.com/office/drawing/2014/main" id="{44FA170E-F902-4DFE-BBEE-BCDF8C47728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42B674-D333-4649-97CE-3EBEFEF15992}"/>
              </a:ext>
            </a:extLst>
          </p:cNvPr>
          <p:cNvSpPr>
            <a:spLocks noChangeArrowheads="1"/>
          </p:cNvSpPr>
          <p:nvPr/>
        </p:nvSpPr>
        <p:spPr bwMode="auto">
          <a:xfrm>
            <a:off x="152400" y="265583"/>
            <a:ext cx="21031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a:t>
            </a:r>
          </a:p>
        </p:txBody>
      </p:sp>
      <p:sp>
        <p:nvSpPr>
          <p:cNvPr id="3" name="Content Placeholder 2"/>
          <p:cNvSpPr>
            <a:spLocks noGrp="1"/>
          </p:cNvSpPr>
          <p:nvPr>
            <p:ph idx="1"/>
          </p:nvPr>
        </p:nvSpPr>
        <p:spPr/>
        <p:txBody>
          <a:bodyPr>
            <a:normAutofit/>
          </a:bodyPr>
          <a:lstStyle/>
          <a:p>
            <a:r>
              <a:rPr lang="en-US" sz="2400" dirty="0"/>
              <a:t>String </a:t>
            </a:r>
            <a:r>
              <a:rPr lang="en-US" sz="2400" dirty="0" err="1"/>
              <a:t>hql</a:t>
            </a:r>
            <a:r>
              <a:rPr lang="en-US" sz="2400" dirty="0"/>
              <a:t> = "update Product set price = :price where id = :id";</a:t>
            </a:r>
          </a:p>
          <a:p>
            <a:r>
              <a:rPr lang="en-US" sz="2400" dirty="0"/>
              <a:t>Query </a:t>
            </a:r>
            <a:r>
              <a:rPr lang="en-US" sz="2400" dirty="0" err="1"/>
              <a:t>query</a:t>
            </a:r>
            <a:r>
              <a:rPr lang="en-US" sz="2400" dirty="0"/>
              <a:t> = </a:t>
            </a:r>
            <a:r>
              <a:rPr lang="en-US" sz="2400" dirty="0" err="1"/>
              <a:t>session.createQuery</a:t>
            </a:r>
            <a:r>
              <a:rPr lang="en-US" sz="2400" dirty="0"/>
              <a:t>(</a:t>
            </a:r>
            <a:r>
              <a:rPr lang="en-US" sz="2400" dirty="0" err="1"/>
              <a:t>hql</a:t>
            </a:r>
            <a:r>
              <a:rPr lang="en-US" sz="2400" dirty="0"/>
              <a:t>);</a:t>
            </a:r>
          </a:p>
          <a:p>
            <a:r>
              <a:rPr lang="en-US" sz="2400" dirty="0" err="1"/>
              <a:t>query.setParameter</a:t>
            </a:r>
            <a:r>
              <a:rPr lang="en-US" sz="2400" dirty="0"/>
              <a:t>("price", 488.9f);</a:t>
            </a:r>
          </a:p>
          <a:p>
            <a:r>
              <a:rPr lang="en-US" sz="2400" dirty="0" err="1"/>
              <a:t>query.setParameter</a:t>
            </a:r>
            <a:r>
              <a:rPr lang="en-US" sz="2400" dirty="0"/>
              <a:t>("id", 3l);</a:t>
            </a:r>
          </a:p>
          <a:p>
            <a:endParaRPr lang="en-US" sz="2400" dirty="0"/>
          </a:p>
          <a:p>
            <a:r>
              <a:rPr lang="en-US" sz="2400" b="1" dirty="0" err="1"/>
              <a:t>int</a:t>
            </a:r>
            <a:r>
              <a:rPr lang="en-US" sz="2400" b="1" dirty="0"/>
              <a:t> </a:t>
            </a:r>
            <a:r>
              <a:rPr lang="en-US" sz="2400" b="1" dirty="0" err="1"/>
              <a:t>rowsAffected</a:t>
            </a:r>
            <a:r>
              <a:rPr lang="en-US" sz="2400" b="1" dirty="0"/>
              <a:t> = </a:t>
            </a:r>
            <a:r>
              <a:rPr lang="en-US" sz="2400" b="1" dirty="0" err="1"/>
              <a:t>query.executeUpdate</a:t>
            </a:r>
            <a:r>
              <a:rPr lang="en-US" sz="2400" b="1" dirty="0"/>
              <a:t>();</a:t>
            </a:r>
          </a:p>
          <a:p>
            <a:r>
              <a:rPr lang="en-US" sz="2400" b="1" dirty="0"/>
              <a:t>if (</a:t>
            </a:r>
            <a:r>
              <a:rPr lang="en-US" sz="2400" b="1" dirty="0" err="1"/>
              <a:t>rowsAffected</a:t>
            </a:r>
            <a:r>
              <a:rPr lang="en-US" sz="2400" b="1" dirty="0"/>
              <a:t> &gt; 0) {</a:t>
            </a:r>
          </a:p>
          <a:p>
            <a:r>
              <a:rPr lang="en-US" sz="2400" dirty="0" err="1"/>
              <a:t>System.</a:t>
            </a:r>
            <a:r>
              <a:rPr lang="en-US" sz="2400" i="1" dirty="0" err="1"/>
              <a:t>out.println</a:t>
            </a:r>
            <a:r>
              <a:rPr lang="en-US" sz="2400" i="1" dirty="0"/>
              <a:t>("Updated " + </a:t>
            </a:r>
            <a:r>
              <a:rPr lang="en-US" sz="2400" i="1" dirty="0" err="1"/>
              <a:t>rowsAffected</a:t>
            </a:r>
            <a:r>
              <a:rPr lang="en-US" sz="2400" i="1" dirty="0"/>
              <a:t> + " rows.");</a:t>
            </a:r>
          </a:p>
          <a:p>
            <a:r>
              <a:rPr lang="en-US" sz="24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3" name="Content Placeholder 2"/>
          <p:cNvSpPr>
            <a:spLocks noGrp="1"/>
          </p:cNvSpPr>
          <p:nvPr>
            <p:ph idx="1"/>
          </p:nvPr>
        </p:nvSpPr>
        <p:spPr>
          <a:xfrm>
            <a:off x="304800" y="1600200"/>
            <a:ext cx="8610600" cy="4525963"/>
          </a:xfrm>
        </p:spPr>
        <p:txBody>
          <a:bodyPr>
            <a:normAutofit/>
          </a:bodyPr>
          <a:lstStyle/>
          <a:p>
            <a:pPr>
              <a:buNone/>
            </a:pPr>
            <a:r>
              <a:rPr lang="en-US" sz="2400" dirty="0"/>
              <a:t>String </a:t>
            </a:r>
            <a:r>
              <a:rPr lang="en-US" sz="2400" dirty="0" err="1"/>
              <a:t>hql</a:t>
            </a:r>
            <a:r>
              <a:rPr lang="en-US" sz="2400" dirty="0"/>
              <a:t> = "delete from Product where id = :name“;</a:t>
            </a:r>
          </a:p>
          <a:p>
            <a:pPr>
              <a:buNone/>
            </a:pPr>
            <a:r>
              <a:rPr lang="en-US" sz="2400" dirty="0"/>
              <a:t>Query </a:t>
            </a:r>
            <a:r>
              <a:rPr lang="en-US" sz="2400" dirty="0" err="1"/>
              <a:t>query</a:t>
            </a:r>
            <a:r>
              <a:rPr lang="en-US" sz="2400" dirty="0"/>
              <a:t> = </a:t>
            </a:r>
            <a:r>
              <a:rPr lang="en-US" sz="2400" dirty="0" err="1"/>
              <a:t>session.createQuery</a:t>
            </a:r>
            <a:r>
              <a:rPr lang="en-US" sz="2400" dirty="0"/>
              <a:t>(</a:t>
            </a:r>
            <a:r>
              <a:rPr lang="en-US" sz="2400" dirty="0" err="1"/>
              <a:t>hql</a:t>
            </a:r>
            <a:r>
              <a:rPr lang="en-US" sz="2400" dirty="0"/>
              <a:t>);</a:t>
            </a:r>
          </a:p>
          <a:p>
            <a:pPr>
              <a:buNone/>
            </a:pPr>
            <a:r>
              <a:rPr lang="en-US" sz="2400" dirty="0" err="1"/>
              <a:t>query.setParameter</a:t>
            </a:r>
            <a:r>
              <a:rPr lang="en-US" sz="2400" dirty="0"/>
              <a:t>("name", 4);</a:t>
            </a:r>
          </a:p>
          <a:p>
            <a:pPr>
              <a:buNone/>
            </a:pPr>
            <a:r>
              <a:rPr lang="en-US" sz="2400" dirty="0" err="1"/>
              <a:t>int</a:t>
            </a:r>
            <a:r>
              <a:rPr lang="en-US" sz="2400" dirty="0"/>
              <a:t> </a:t>
            </a:r>
            <a:r>
              <a:rPr lang="en-US" sz="2400" dirty="0" err="1"/>
              <a:t>rowsAffected</a:t>
            </a:r>
            <a:r>
              <a:rPr lang="en-US" sz="2400" dirty="0"/>
              <a:t> = </a:t>
            </a:r>
            <a:r>
              <a:rPr lang="en-US" sz="2400" dirty="0" err="1"/>
              <a:t>query.executeUpdate</a:t>
            </a:r>
            <a:r>
              <a:rPr lang="en-US" sz="2400" dirty="0"/>
              <a:t>();</a:t>
            </a:r>
          </a:p>
          <a:p>
            <a:pPr>
              <a:buNone/>
            </a:pPr>
            <a:r>
              <a:rPr lang="en-US" sz="2400" dirty="0"/>
              <a:t>      if (</a:t>
            </a:r>
            <a:r>
              <a:rPr lang="en-US" sz="2400" dirty="0" err="1"/>
              <a:t>rowsAffected</a:t>
            </a:r>
            <a:r>
              <a:rPr lang="en-US" sz="2400" dirty="0"/>
              <a:t> &gt; 0) {</a:t>
            </a:r>
          </a:p>
          <a:p>
            <a:pPr>
              <a:buNone/>
            </a:pPr>
            <a:r>
              <a:rPr lang="en-US" sz="2400" dirty="0"/>
              <a:t>               </a:t>
            </a:r>
            <a:r>
              <a:rPr lang="en-US" sz="2400" dirty="0" err="1"/>
              <a:t>System.</a:t>
            </a:r>
            <a:r>
              <a:rPr lang="en-US" sz="2400" i="1" dirty="0" err="1"/>
              <a:t>out.println</a:t>
            </a:r>
            <a:r>
              <a:rPr lang="en-US" sz="2400" i="1" dirty="0"/>
              <a:t>("Deleted " + </a:t>
            </a:r>
            <a:r>
              <a:rPr lang="en-US" sz="2400" i="1" dirty="0" err="1"/>
              <a:t>rowsAffected</a:t>
            </a:r>
            <a:r>
              <a:rPr lang="en-US" sz="2400" i="1" dirty="0"/>
              <a:t> + " rows.");</a:t>
            </a:r>
          </a:p>
          <a:p>
            <a:pPr>
              <a:buNone/>
            </a:pPr>
            <a:r>
              <a:rPr lang="en-US" sz="24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a:t>
            </a:r>
          </a:p>
        </p:txBody>
      </p:sp>
      <p:sp>
        <p:nvSpPr>
          <p:cNvPr id="3" name="Content Placeholder 2"/>
          <p:cNvSpPr>
            <a:spLocks noGrp="1"/>
          </p:cNvSpPr>
          <p:nvPr>
            <p:ph idx="1"/>
          </p:nvPr>
        </p:nvSpPr>
        <p:spPr>
          <a:xfrm>
            <a:off x="228600" y="1600200"/>
            <a:ext cx="8686800" cy="4525963"/>
          </a:xfrm>
        </p:spPr>
        <p:txBody>
          <a:bodyPr>
            <a:normAutofit/>
          </a:bodyPr>
          <a:lstStyle/>
          <a:p>
            <a:r>
              <a:rPr lang="en-US" sz="2800" dirty="0"/>
              <a:t>String </a:t>
            </a:r>
            <a:r>
              <a:rPr lang="en-US" sz="2800" dirty="0" err="1"/>
              <a:t>hql</a:t>
            </a:r>
            <a:r>
              <a:rPr lang="en-US" sz="2800" dirty="0"/>
              <a:t> = "from Product order by price ASC";</a:t>
            </a:r>
          </a:p>
          <a:p>
            <a:r>
              <a:rPr lang="en-US" sz="2800" dirty="0"/>
              <a:t>Query </a:t>
            </a:r>
            <a:r>
              <a:rPr lang="en-US" sz="2800" dirty="0" err="1"/>
              <a:t>query</a:t>
            </a:r>
            <a:r>
              <a:rPr lang="en-US" sz="2800" dirty="0"/>
              <a:t> = </a:t>
            </a:r>
            <a:r>
              <a:rPr lang="en-US" sz="2800" dirty="0" err="1"/>
              <a:t>session.createQuery</a:t>
            </a:r>
            <a:r>
              <a:rPr lang="en-US" sz="2800" dirty="0"/>
              <a:t>(</a:t>
            </a:r>
            <a:r>
              <a:rPr lang="en-US" sz="2800" dirty="0" err="1"/>
              <a:t>hql</a:t>
            </a:r>
            <a:r>
              <a:rPr lang="en-US" sz="2800" dirty="0"/>
              <a:t>);</a:t>
            </a:r>
          </a:p>
          <a:p>
            <a:r>
              <a:rPr lang="en-US" sz="2800" dirty="0"/>
              <a:t>List&lt;Product&gt; </a:t>
            </a:r>
            <a:r>
              <a:rPr lang="en-US" sz="2800" dirty="0" err="1"/>
              <a:t>listProducts</a:t>
            </a:r>
            <a:r>
              <a:rPr lang="en-US" sz="2800" dirty="0"/>
              <a:t> = </a:t>
            </a:r>
            <a:r>
              <a:rPr lang="en-US" sz="2800" u="sng" dirty="0" err="1"/>
              <a:t>query.list</a:t>
            </a:r>
            <a:r>
              <a:rPr lang="en-US" sz="2800" u="sng" dirty="0"/>
              <a:t>();</a:t>
            </a:r>
          </a:p>
          <a:p>
            <a:endParaRPr lang="en-US" sz="2800" dirty="0"/>
          </a:p>
          <a:p>
            <a:r>
              <a:rPr lang="en-US" sz="2800" b="1" dirty="0"/>
              <a:t>for (Product </a:t>
            </a:r>
            <a:r>
              <a:rPr lang="en-US" sz="2800" b="1" dirty="0" err="1"/>
              <a:t>aProduct</a:t>
            </a:r>
            <a:r>
              <a:rPr lang="en-US" sz="2800" b="1" dirty="0"/>
              <a:t> : </a:t>
            </a:r>
            <a:r>
              <a:rPr lang="en-US" sz="2800" b="1" dirty="0" err="1"/>
              <a:t>listProducts</a:t>
            </a:r>
            <a:r>
              <a:rPr lang="en-US" sz="2800" b="1" dirty="0"/>
              <a:t>) {</a:t>
            </a:r>
          </a:p>
          <a:p>
            <a:r>
              <a:rPr lang="en-US" sz="2800" dirty="0" err="1"/>
              <a:t>System.</a:t>
            </a:r>
            <a:r>
              <a:rPr lang="en-US" sz="2800" i="1" dirty="0" err="1"/>
              <a:t>out.println</a:t>
            </a:r>
            <a:r>
              <a:rPr lang="en-US" sz="2800" i="1" dirty="0"/>
              <a:t>(</a:t>
            </a:r>
            <a:r>
              <a:rPr lang="en-US" sz="2800" i="1" dirty="0" err="1"/>
              <a:t>aProduct.getName</a:t>
            </a:r>
            <a:r>
              <a:rPr lang="en-US" sz="2800" i="1" dirty="0"/>
              <a:t>() + "\t - "</a:t>
            </a:r>
          </a:p>
          <a:p>
            <a:r>
              <a:rPr lang="en-US" sz="2800" dirty="0"/>
              <a:t>+ </a:t>
            </a:r>
            <a:r>
              <a:rPr lang="en-US" sz="2800" dirty="0" err="1"/>
              <a:t>aProduct.getPrice</a:t>
            </a:r>
            <a:r>
              <a:rPr lang="en-US" sz="2800" dirty="0"/>
              <a:t>());</a:t>
            </a:r>
          </a:p>
          <a:p>
            <a:r>
              <a:rPr lang="en-US" sz="28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pagignation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String </a:t>
            </a:r>
            <a:r>
              <a:rPr lang="en-US" dirty="0" err="1"/>
              <a:t>hql</a:t>
            </a:r>
            <a:r>
              <a:rPr lang="en-US" dirty="0"/>
              <a:t> = "from Product";</a:t>
            </a:r>
          </a:p>
          <a:p>
            <a:endParaRPr lang="en-US" dirty="0"/>
          </a:p>
          <a:p>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r>
              <a:rPr lang="en-US" dirty="0" err="1"/>
              <a:t>query.setFirstResult</a:t>
            </a:r>
            <a:r>
              <a:rPr lang="en-US" dirty="0"/>
              <a:t>(2);</a:t>
            </a:r>
          </a:p>
          <a:p>
            <a:r>
              <a:rPr lang="en-US" dirty="0" err="1"/>
              <a:t>query.setMaxResults</a:t>
            </a:r>
            <a:r>
              <a:rPr lang="en-US" dirty="0"/>
              <a:t>(3);</a:t>
            </a:r>
          </a:p>
          <a:p>
            <a:endParaRPr lang="en-US" dirty="0"/>
          </a:p>
          <a:p>
            <a:r>
              <a:rPr lang="en-US" dirty="0"/>
              <a:t>List&lt;Product&gt; </a:t>
            </a:r>
            <a:r>
              <a:rPr lang="en-US" dirty="0" err="1"/>
              <a:t>listProducts</a:t>
            </a:r>
            <a:r>
              <a:rPr lang="en-US" dirty="0"/>
              <a:t> = </a:t>
            </a:r>
            <a:r>
              <a:rPr lang="en-US" u="sng" dirty="0" err="1"/>
              <a:t>query.list</a:t>
            </a:r>
            <a:r>
              <a:rPr lang="en-US" u="sng" dirty="0"/>
              <a:t>();</a:t>
            </a:r>
          </a:p>
          <a:p>
            <a:endParaRPr lang="en-US" dirty="0"/>
          </a:p>
          <a:p>
            <a:r>
              <a:rPr lang="en-US" b="1" dirty="0"/>
              <a:t>for (Product </a:t>
            </a:r>
            <a:r>
              <a:rPr lang="en-US" b="1" dirty="0" err="1"/>
              <a:t>aProduct</a:t>
            </a:r>
            <a:r>
              <a:rPr lang="en-US" b="1" dirty="0"/>
              <a:t> : </a:t>
            </a:r>
            <a:r>
              <a:rPr lang="en-US" b="1" dirty="0" err="1"/>
              <a:t>listProducts</a:t>
            </a:r>
            <a:r>
              <a:rPr lang="en-US" b="1" dirty="0"/>
              <a:t>) {</a:t>
            </a:r>
          </a:p>
          <a:p>
            <a:r>
              <a:rPr lang="en-US" dirty="0" err="1"/>
              <a:t>System.</a:t>
            </a:r>
            <a:r>
              <a:rPr lang="en-US" i="1" dirty="0" err="1"/>
              <a:t>out.println</a:t>
            </a:r>
            <a:r>
              <a:rPr lang="en-US" i="1" dirty="0"/>
              <a:t>(</a:t>
            </a:r>
            <a:r>
              <a:rPr lang="en-US" i="1" dirty="0" err="1"/>
              <a:t>aProduct.getName</a:t>
            </a:r>
            <a:r>
              <a:rPr lang="en-US" i="1" dirty="0"/>
              <a:t>() + "\t - "</a:t>
            </a:r>
          </a:p>
          <a:p>
            <a:r>
              <a:rPr lang="en-US" dirty="0"/>
              <a:t>+ </a:t>
            </a:r>
            <a:r>
              <a:rPr lang="en-US" dirty="0" err="1"/>
              <a:t>aProduct.getPrice</a:t>
            </a:r>
            <a:r>
              <a:rPr lang="en-US" dirty="0"/>
              <a:t>());</a:t>
            </a:r>
          </a:p>
          <a:p>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466</Words>
  <Application>Microsoft Office PowerPoint</Application>
  <PresentationFormat>On-screen Show (4:3)</PresentationFormat>
  <Paragraphs>79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HQL</vt:lpstr>
      <vt:lpstr>PowerPoint Presentation</vt:lpstr>
      <vt:lpstr>List all</vt:lpstr>
      <vt:lpstr>search</vt:lpstr>
      <vt:lpstr>Named parameters</vt:lpstr>
      <vt:lpstr>update</vt:lpstr>
      <vt:lpstr>delete</vt:lpstr>
      <vt:lpstr>Order by</vt:lpstr>
      <vt:lpstr>pagignation</vt:lpstr>
      <vt:lpstr>Aggregate fun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Prabhat a</cp:lastModifiedBy>
  <cp:revision>47</cp:revision>
  <dcterms:created xsi:type="dcterms:W3CDTF">2017-06-02T10:31:05Z</dcterms:created>
  <dcterms:modified xsi:type="dcterms:W3CDTF">2019-07-25T22:37:38Z</dcterms:modified>
</cp:coreProperties>
</file>