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91" r:id="rId5"/>
    <p:sldId id="292" r:id="rId6"/>
    <p:sldId id="293" r:id="rId7"/>
    <p:sldId id="294" r:id="rId8"/>
    <p:sldId id="286" r:id="rId9"/>
    <p:sldId id="287" r:id="rId10"/>
    <p:sldId id="28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E6A06-F071-4F79-A14A-1760DC3DF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7924E9-F364-444F-9F90-0D3DBEB80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4424E2-F080-4365-8FA7-80A96307B7D8}"/>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5" name="Footer Placeholder 4">
            <a:extLst>
              <a:ext uri="{FF2B5EF4-FFF2-40B4-BE49-F238E27FC236}">
                <a16:creationId xmlns:a16="http://schemas.microsoft.com/office/drawing/2014/main" id="{EA9F4620-40CF-447F-BD81-0213623BD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78C61-7176-4352-AB67-B398EEE967E6}"/>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1197582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54D2-B982-486D-96E9-07ED8D2398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07A279-0455-4DE7-88EF-476D9D4E0C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2F0EA-3846-44FB-A65F-1B298E659701}"/>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5" name="Footer Placeholder 4">
            <a:extLst>
              <a:ext uri="{FF2B5EF4-FFF2-40B4-BE49-F238E27FC236}">
                <a16:creationId xmlns:a16="http://schemas.microsoft.com/office/drawing/2014/main" id="{AE89C71E-A62B-442A-ACB5-1B453E9CB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424DE-569D-466F-81DA-5292C53A32F5}"/>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267825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C25A13-8FFA-4095-A146-062C5B55E5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8D7F36-DDF4-4A50-B70D-688FA1565C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32954-84D9-4286-9596-79365E58340D}"/>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5" name="Footer Placeholder 4">
            <a:extLst>
              <a:ext uri="{FF2B5EF4-FFF2-40B4-BE49-F238E27FC236}">
                <a16:creationId xmlns:a16="http://schemas.microsoft.com/office/drawing/2014/main" id="{F28B70AB-A675-4105-BE2C-634642D64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F86E5-C5A7-4115-8B1B-C12A72C6EB6D}"/>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916382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FDED1-E6CA-456C-858B-E02134891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44FB2D-4B23-4924-A7A1-551683513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BA182-7AA3-4CED-8AD7-100110A235DD}"/>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5" name="Footer Placeholder 4">
            <a:extLst>
              <a:ext uri="{FF2B5EF4-FFF2-40B4-BE49-F238E27FC236}">
                <a16:creationId xmlns:a16="http://schemas.microsoft.com/office/drawing/2014/main" id="{17A677BE-CC69-4735-B1EF-C902EDF9C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FC77E-B615-4F2B-A6F9-F11D2146094B}"/>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47874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6F8A-E9ED-495F-A9F3-3D3BC89016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914127-833C-4D10-8680-B43D93BF5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B7A5EB-BE38-4979-BF15-43DC91A9C0F4}"/>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5" name="Footer Placeholder 4">
            <a:extLst>
              <a:ext uri="{FF2B5EF4-FFF2-40B4-BE49-F238E27FC236}">
                <a16:creationId xmlns:a16="http://schemas.microsoft.com/office/drawing/2014/main" id="{8A7266BC-6F4D-473E-A49E-0763F0DEA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46D58-F9AE-4F1F-8847-0670D044CCC1}"/>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422993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8325-3471-4667-AE71-F6B3B7D766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EFF1D-5C29-4395-870F-EFA9D317A1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7C58AD-5638-4D99-B22A-4448675ACC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0DB744-8576-486F-8AE9-D45FC08CED82}"/>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6" name="Footer Placeholder 5">
            <a:extLst>
              <a:ext uri="{FF2B5EF4-FFF2-40B4-BE49-F238E27FC236}">
                <a16:creationId xmlns:a16="http://schemas.microsoft.com/office/drawing/2014/main" id="{7BADEF5E-7E25-4BBE-B67E-2E0C2553C0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6830-3136-4A9C-BC4D-33BC48A5550B}"/>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668762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6498-BB79-42FD-832E-1A8DAF36C0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C38C70-D741-42F5-8FF2-B4DDB3139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9D626-A462-4C08-8752-CE3E72F1C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D01682-6A4E-4841-B540-796B25172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43620B-261D-48BE-9250-C14EE11E8B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AA4C93-19DB-4912-9E37-AE9DAB64079E}"/>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8" name="Footer Placeholder 7">
            <a:extLst>
              <a:ext uri="{FF2B5EF4-FFF2-40B4-BE49-F238E27FC236}">
                <a16:creationId xmlns:a16="http://schemas.microsoft.com/office/drawing/2014/main" id="{C1C22F68-A6AF-4A56-95F2-F848877C96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95405C-6CFB-463A-94BE-C91C5BCE748D}"/>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358061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0C8E-645D-48B7-8AC7-99B735DAA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3B7767-199D-4AF2-A5E3-D2EEE121149F}"/>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4" name="Footer Placeholder 3">
            <a:extLst>
              <a:ext uri="{FF2B5EF4-FFF2-40B4-BE49-F238E27FC236}">
                <a16:creationId xmlns:a16="http://schemas.microsoft.com/office/drawing/2014/main" id="{324955DD-300B-4DC8-B6B2-4992866E79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A56A3C-0B80-4225-9EAC-B8EE08D1A584}"/>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2317199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D9559-DCE7-4B22-A1E6-9B8C7D4F05C5}"/>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3" name="Footer Placeholder 2">
            <a:extLst>
              <a:ext uri="{FF2B5EF4-FFF2-40B4-BE49-F238E27FC236}">
                <a16:creationId xmlns:a16="http://schemas.microsoft.com/office/drawing/2014/main" id="{435E760F-5A04-42C9-B351-141E1D6EA9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27D1B2-7494-42DE-87A7-809008088FAF}"/>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313489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CE69-FFE7-4E08-BF0F-58BDB3AA0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81739D-EE52-48FE-80C9-07A065CE2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7F8AF-ABAD-4404-AE7B-E55E428DC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40EFC-AF34-4B2A-912E-32417F1BB606}"/>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6" name="Footer Placeholder 5">
            <a:extLst>
              <a:ext uri="{FF2B5EF4-FFF2-40B4-BE49-F238E27FC236}">
                <a16:creationId xmlns:a16="http://schemas.microsoft.com/office/drawing/2014/main" id="{A009CFB1-71B8-4045-9018-00D6E7EAD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FC699-33CD-4917-8B2C-B0944357257F}"/>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110460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B046-4150-406C-9D95-66DB4EF44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5A2FF7-8359-4786-9137-7657B600B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A10A99-5169-4E7F-B6DA-E53BD3AF4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64915-C0AD-4A61-A473-37AF0F802D51}"/>
              </a:ext>
            </a:extLst>
          </p:cNvPr>
          <p:cNvSpPr>
            <a:spLocks noGrp="1"/>
          </p:cNvSpPr>
          <p:nvPr>
            <p:ph type="dt" sz="half" idx="10"/>
          </p:nvPr>
        </p:nvSpPr>
        <p:spPr/>
        <p:txBody>
          <a:bodyPr/>
          <a:lstStyle/>
          <a:p>
            <a:fld id="{EEF8CACF-72E1-4004-B977-3930DA4BFD9B}" type="datetimeFigureOut">
              <a:rPr lang="en-US" smtClean="0"/>
              <a:t>6/12/2020</a:t>
            </a:fld>
            <a:endParaRPr lang="en-US"/>
          </a:p>
        </p:txBody>
      </p:sp>
      <p:sp>
        <p:nvSpPr>
          <p:cNvPr id="6" name="Footer Placeholder 5">
            <a:extLst>
              <a:ext uri="{FF2B5EF4-FFF2-40B4-BE49-F238E27FC236}">
                <a16:creationId xmlns:a16="http://schemas.microsoft.com/office/drawing/2014/main" id="{F0FFFE07-0021-4194-8463-F5662C2EC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8A13D-B894-4A64-8662-2D8B292845A6}"/>
              </a:ext>
            </a:extLst>
          </p:cNvPr>
          <p:cNvSpPr>
            <a:spLocks noGrp="1"/>
          </p:cNvSpPr>
          <p:nvPr>
            <p:ph type="sldNum" sz="quarter" idx="12"/>
          </p:nvPr>
        </p:nvSpPr>
        <p:spPr/>
        <p:txBody>
          <a:bodyPr/>
          <a:lstStyle/>
          <a:p>
            <a:fld id="{BD73AEF3-2EF5-4EC6-BA28-4B213EF00D93}" type="slidenum">
              <a:rPr lang="en-US" smtClean="0"/>
              <a:t>‹#›</a:t>
            </a:fld>
            <a:endParaRPr lang="en-US"/>
          </a:p>
        </p:txBody>
      </p:sp>
    </p:spTree>
    <p:extLst>
      <p:ext uri="{BB962C8B-B14F-4D97-AF65-F5344CB8AC3E}">
        <p14:creationId xmlns:p14="http://schemas.microsoft.com/office/powerpoint/2010/main" val="298016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6C015-65E5-466F-A443-5CDF0E3E90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05FD8F-29C6-427B-8FF4-26A648B61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735D1-0178-48DD-948D-449B52F185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8CACF-72E1-4004-B977-3930DA4BFD9B}" type="datetimeFigureOut">
              <a:rPr lang="en-US" smtClean="0"/>
              <a:t>6/12/2020</a:t>
            </a:fld>
            <a:endParaRPr lang="en-US"/>
          </a:p>
        </p:txBody>
      </p:sp>
      <p:sp>
        <p:nvSpPr>
          <p:cNvPr id="5" name="Footer Placeholder 4">
            <a:extLst>
              <a:ext uri="{FF2B5EF4-FFF2-40B4-BE49-F238E27FC236}">
                <a16:creationId xmlns:a16="http://schemas.microsoft.com/office/drawing/2014/main" id="{378C4234-0652-4404-81F0-15A9AEA06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BC82E9-5569-4128-85AC-D1064F1A81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3AEF3-2EF5-4EC6-BA28-4B213EF00D93}" type="slidenum">
              <a:rPr lang="en-US" smtClean="0"/>
              <a:t>‹#›</a:t>
            </a:fld>
            <a:endParaRPr lang="en-US"/>
          </a:p>
        </p:txBody>
      </p:sp>
    </p:spTree>
    <p:extLst>
      <p:ext uri="{BB962C8B-B14F-4D97-AF65-F5344CB8AC3E}">
        <p14:creationId xmlns:p14="http://schemas.microsoft.com/office/powerpoint/2010/main" val="1163201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95B8-42C6-4737-A2A1-FDF789CF2B22}"/>
              </a:ext>
            </a:extLst>
          </p:cNvPr>
          <p:cNvSpPr>
            <a:spLocks noGrp="1"/>
          </p:cNvSpPr>
          <p:nvPr>
            <p:ph type="ctrTitle"/>
          </p:nvPr>
        </p:nvSpPr>
        <p:spPr/>
        <p:txBody>
          <a:bodyPr/>
          <a:lstStyle/>
          <a:p>
            <a:r>
              <a:rPr lang="en-US" dirty="0"/>
              <a:t>Hypothesis Testing</a:t>
            </a:r>
          </a:p>
        </p:txBody>
      </p:sp>
      <p:sp>
        <p:nvSpPr>
          <p:cNvPr id="3" name="Subtitle 2">
            <a:extLst>
              <a:ext uri="{FF2B5EF4-FFF2-40B4-BE49-F238E27FC236}">
                <a16:creationId xmlns:a16="http://schemas.microsoft.com/office/drawing/2014/main" id="{ACEFC0C9-A827-4E18-885A-8BD02B0A550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9633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0E14-801B-4612-82B4-6398D9915429}"/>
              </a:ext>
            </a:extLst>
          </p:cNvPr>
          <p:cNvSpPr>
            <a:spLocks noGrp="1"/>
          </p:cNvSpPr>
          <p:nvPr>
            <p:ph type="title"/>
          </p:nvPr>
        </p:nvSpPr>
        <p:spPr/>
        <p:txBody>
          <a:bodyPr/>
          <a:lstStyle/>
          <a:p>
            <a:r>
              <a:rPr lang="en-US" dirty="0"/>
              <a:t>Chi-Squared test of Independence</a:t>
            </a:r>
          </a:p>
        </p:txBody>
      </p:sp>
      <p:sp>
        <p:nvSpPr>
          <p:cNvPr id="3" name="Content Placeholder 2">
            <a:extLst>
              <a:ext uri="{FF2B5EF4-FFF2-40B4-BE49-F238E27FC236}">
                <a16:creationId xmlns:a16="http://schemas.microsoft.com/office/drawing/2014/main" id="{1D1756AD-CD6F-41A4-BB58-D49045D170C8}"/>
              </a:ext>
            </a:extLst>
          </p:cNvPr>
          <p:cNvSpPr>
            <a:spLocks noGrp="1"/>
          </p:cNvSpPr>
          <p:nvPr>
            <p:ph idx="1"/>
          </p:nvPr>
        </p:nvSpPr>
        <p:spPr/>
        <p:txBody>
          <a:bodyPr>
            <a:normAutofit fontScale="77500" lnSpcReduction="20000"/>
          </a:bodyPr>
          <a:lstStyle/>
          <a:p>
            <a:pPr marL="0" indent="0">
              <a:buNone/>
            </a:pPr>
            <a:r>
              <a:rPr lang="en-US" dirty="0"/>
              <a:t>Independence is a key concept in probability that describes a situation where knowing the value of one variable tells you nothing about the value of another. For instance, the month you were born probably doesn't tell you anything about which web browser you use, so we'd expect birth month and browser preference to be independent. On the other hand, your month of birth might be related to whether you excelled at sports in school, so month of birth and sports performance might not be independent.</a:t>
            </a:r>
          </a:p>
          <a:p>
            <a:pPr marL="0" indent="0">
              <a:buNone/>
            </a:pPr>
            <a:endParaRPr lang="en-US" dirty="0"/>
          </a:p>
          <a:p>
            <a:pPr marL="0" indent="0">
              <a:buNone/>
            </a:pPr>
            <a:r>
              <a:rPr lang="en-US" dirty="0"/>
              <a:t>The chi-squared test of independence tests whether two categorical variables are independent. The test of independence is commonly used to determine whether variables like education, political views and other preferences vary based on demographic factors like gender, race and religion. Let's generate some fake voter polling data and perform a test of independence:</a:t>
            </a:r>
          </a:p>
          <a:p>
            <a:pPr marL="0" indent="0">
              <a:buNone/>
            </a:pPr>
            <a:endParaRPr lang="en-US" dirty="0"/>
          </a:p>
          <a:p>
            <a:pPr marL="0" indent="0">
              <a:buNone/>
            </a:pPr>
            <a:r>
              <a:rPr lang="en-US" dirty="0"/>
              <a:t>Refer :- MyChiSquaredTestOfInde.py</a:t>
            </a:r>
          </a:p>
        </p:txBody>
      </p:sp>
    </p:spTree>
    <p:extLst>
      <p:ext uri="{BB962C8B-B14F-4D97-AF65-F5344CB8AC3E}">
        <p14:creationId xmlns:p14="http://schemas.microsoft.com/office/powerpoint/2010/main" val="202261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8AC0-BBDF-4179-87B0-D13F9C8E9341}"/>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6C951FEB-6C33-4872-AC39-FDBB09F6066D}"/>
              </a:ext>
            </a:extLst>
          </p:cNvPr>
          <p:cNvSpPr>
            <a:spLocks noGrp="1"/>
          </p:cNvSpPr>
          <p:nvPr>
            <p:ph idx="1"/>
          </p:nvPr>
        </p:nvSpPr>
        <p:spPr/>
        <p:txBody>
          <a:bodyPr/>
          <a:lstStyle/>
          <a:p>
            <a:pPr marL="0" indent="0">
              <a:buNone/>
            </a:pPr>
            <a:r>
              <a:rPr lang="en-US" dirty="0"/>
              <a:t>Point estimates and confidence intervals are basic inference tools that act as the foundation for another inference technique: statistical hypothesis testing. Statistical hypothesis testing is a framework for determining whether observed data deviates from what is expected. Python's </a:t>
            </a:r>
            <a:r>
              <a:rPr lang="en-US" dirty="0" err="1"/>
              <a:t>scipy.stats</a:t>
            </a:r>
            <a:r>
              <a:rPr lang="en-US" dirty="0"/>
              <a:t> library contains an array of functions that make it easy to carry out hypothesis tests.</a:t>
            </a:r>
          </a:p>
        </p:txBody>
      </p:sp>
    </p:spTree>
    <p:extLst>
      <p:ext uri="{BB962C8B-B14F-4D97-AF65-F5344CB8AC3E}">
        <p14:creationId xmlns:p14="http://schemas.microsoft.com/office/powerpoint/2010/main" val="411426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8AC0-BBDF-4179-87B0-D13F9C8E9341}"/>
              </a:ext>
            </a:extLst>
          </p:cNvPr>
          <p:cNvSpPr>
            <a:spLocks noGrp="1"/>
          </p:cNvSpPr>
          <p:nvPr>
            <p:ph type="title"/>
          </p:nvPr>
        </p:nvSpPr>
        <p:spPr/>
        <p:txBody>
          <a:bodyPr/>
          <a:lstStyle/>
          <a:p>
            <a:r>
              <a:rPr lang="en-US" dirty="0"/>
              <a:t>Hypothesis Testing Basics</a:t>
            </a:r>
          </a:p>
        </p:txBody>
      </p:sp>
      <p:sp>
        <p:nvSpPr>
          <p:cNvPr id="3" name="Content Placeholder 2">
            <a:extLst>
              <a:ext uri="{FF2B5EF4-FFF2-40B4-BE49-F238E27FC236}">
                <a16:creationId xmlns:a16="http://schemas.microsoft.com/office/drawing/2014/main" id="{6C951FEB-6C33-4872-AC39-FDBB09F6066D}"/>
              </a:ext>
            </a:extLst>
          </p:cNvPr>
          <p:cNvSpPr>
            <a:spLocks noGrp="1"/>
          </p:cNvSpPr>
          <p:nvPr>
            <p:ph idx="1"/>
          </p:nvPr>
        </p:nvSpPr>
        <p:spPr/>
        <p:txBody>
          <a:bodyPr>
            <a:normAutofit fontScale="55000" lnSpcReduction="20000"/>
          </a:bodyPr>
          <a:lstStyle/>
          <a:p>
            <a:pPr marL="0" indent="0">
              <a:buNone/>
            </a:pPr>
            <a:r>
              <a:rPr lang="en-US" dirty="0"/>
              <a:t>Statistical hypothesis tests are based a statement called the null hypothesis that assumes nothing interesting is going on between whatever variables you are testing. The exact form of the null hypothesis varies from one type test to another: if you are testing whether groups differ, the null hypothesis states that the groups are the same. For instance, if you wanted to test whether the average age of voters in your home state differs from the national average, the null hypothesis would be that there is no difference between the average ages.</a:t>
            </a:r>
          </a:p>
          <a:p>
            <a:pPr marL="0" indent="0">
              <a:buNone/>
            </a:pPr>
            <a:endParaRPr lang="en-US" dirty="0"/>
          </a:p>
          <a:p>
            <a:pPr marL="0" indent="0">
              <a:buNone/>
            </a:pPr>
            <a:r>
              <a:rPr lang="en-US" dirty="0"/>
              <a:t>The purpose of a hypothesis test is to determine whether the null hypothesis is likely to be true given sample data. If there is little evidence against the null hypothesis given the data, you accept the null hypothesis. If the null hypothesis is unlikely given the data, you might reject the null in favor of the alternative hypothesis: that something interesting is going on. The exact form of the alternative hypothesis will depend on the specific test you are carrying out. Continuing with the example above, the alternative hypothesis would be that the average age of voters in your state does in fact differ from the national average.</a:t>
            </a:r>
          </a:p>
          <a:p>
            <a:pPr marL="0" indent="0">
              <a:buNone/>
            </a:pPr>
            <a:endParaRPr lang="en-US" dirty="0"/>
          </a:p>
          <a:p>
            <a:pPr marL="0" indent="0">
              <a:buNone/>
            </a:pPr>
            <a:r>
              <a:rPr lang="en-US" dirty="0"/>
              <a:t>Once you have the null and alternative hypothesis in hand, you choose a significance level (often denoted by the Greek letter α.). The significance level is a probability threshold that determines when you reject the null hypothesis. After carrying out a test, if the probability of getting a result as extreme as the one you observe due to chance is lower than the significance level, you reject the null hypothesis in favor of the alternative. This probability of seeing a result as extreme or more extreme than the one observed is known as the p-value.</a:t>
            </a:r>
          </a:p>
          <a:p>
            <a:pPr marL="0" indent="0">
              <a:buNone/>
            </a:pPr>
            <a:endParaRPr lang="en-US" dirty="0"/>
          </a:p>
          <a:p>
            <a:pPr marL="0" indent="0">
              <a:buNone/>
            </a:pPr>
            <a:r>
              <a:rPr lang="en-US" dirty="0"/>
              <a:t>The T-test is a statistical test used to determine whether a numeric data sample of differs significantly from the population or whether two samples differ from one another.</a:t>
            </a:r>
          </a:p>
        </p:txBody>
      </p:sp>
    </p:spTree>
    <p:extLst>
      <p:ext uri="{BB962C8B-B14F-4D97-AF65-F5344CB8AC3E}">
        <p14:creationId xmlns:p14="http://schemas.microsoft.com/office/powerpoint/2010/main" val="157538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8AC0-BBDF-4179-87B0-D13F9C8E9341}"/>
              </a:ext>
            </a:extLst>
          </p:cNvPr>
          <p:cNvSpPr>
            <a:spLocks noGrp="1"/>
          </p:cNvSpPr>
          <p:nvPr>
            <p:ph type="title"/>
          </p:nvPr>
        </p:nvSpPr>
        <p:spPr/>
        <p:txBody>
          <a:bodyPr/>
          <a:lstStyle/>
          <a:p>
            <a:r>
              <a:rPr lang="en-US" dirty="0"/>
              <a:t>Hypothesis Testing – One Sample T-Test</a:t>
            </a:r>
          </a:p>
        </p:txBody>
      </p:sp>
      <p:sp>
        <p:nvSpPr>
          <p:cNvPr id="3" name="Content Placeholder 2">
            <a:extLst>
              <a:ext uri="{FF2B5EF4-FFF2-40B4-BE49-F238E27FC236}">
                <a16:creationId xmlns:a16="http://schemas.microsoft.com/office/drawing/2014/main" id="{6C951FEB-6C33-4872-AC39-FDBB09F6066D}"/>
              </a:ext>
            </a:extLst>
          </p:cNvPr>
          <p:cNvSpPr>
            <a:spLocks noGrp="1"/>
          </p:cNvSpPr>
          <p:nvPr>
            <p:ph idx="1"/>
          </p:nvPr>
        </p:nvSpPr>
        <p:spPr/>
        <p:txBody>
          <a:bodyPr>
            <a:normAutofit/>
          </a:bodyPr>
          <a:lstStyle/>
          <a:p>
            <a:pPr marL="0" indent="0">
              <a:buNone/>
            </a:pPr>
            <a:r>
              <a:rPr lang="en-US" dirty="0"/>
              <a:t>A one-sample t-test checks whether a sample mean differs from the population mean.</a:t>
            </a:r>
          </a:p>
          <a:p>
            <a:pPr marL="0" indent="0">
              <a:buNone/>
            </a:pPr>
            <a:r>
              <a:rPr lang="en-US" dirty="0"/>
              <a:t>Let's create some dummy age data for the population of voters in the entire country and a sample of voters in Minnesota and test the whether the average age of voters Minnesota differs from the population:</a:t>
            </a:r>
          </a:p>
          <a:p>
            <a:pPr marL="0" indent="0">
              <a:buNone/>
            </a:pPr>
            <a:endParaRPr lang="en-US" dirty="0"/>
          </a:p>
          <a:p>
            <a:pPr marL="0" indent="0">
              <a:buNone/>
            </a:pPr>
            <a:r>
              <a:rPr lang="en-US" dirty="0"/>
              <a:t>Refer:- MyOneSampleTTest.py</a:t>
            </a:r>
          </a:p>
          <a:p>
            <a:pPr marL="0" indent="0">
              <a:buNone/>
            </a:pPr>
            <a:endParaRPr lang="en-US" dirty="0"/>
          </a:p>
        </p:txBody>
      </p:sp>
    </p:spTree>
    <p:extLst>
      <p:ext uri="{BB962C8B-B14F-4D97-AF65-F5344CB8AC3E}">
        <p14:creationId xmlns:p14="http://schemas.microsoft.com/office/powerpoint/2010/main" val="223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8AC0-BBDF-4179-87B0-D13F9C8E9341}"/>
              </a:ext>
            </a:extLst>
          </p:cNvPr>
          <p:cNvSpPr>
            <a:spLocks noGrp="1"/>
          </p:cNvSpPr>
          <p:nvPr>
            <p:ph type="title"/>
          </p:nvPr>
        </p:nvSpPr>
        <p:spPr/>
        <p:txBody>
          <a:bodyPr/>
          <a:lstStyle/>
          <a:p>
            <a:r>
              <a:rPr lang="en-US" dirty="0"/>
              <a:t>Hypothesis Testing – Two Sample T-Test</a:t>
            </a:r>
          </a:p>
        </p:txBody>
      </p:sp>
      <p:sp>
        <p:nvSpPr>
          <p:cNvPr id="3" name="Content Placeholder 2">
            <a:extLst>
              <a:ext uri="{FF2B5EF4-FFF2-40B4-BE49-F238E27FC236}">
                <a16:creationId xmlns:a16="http://schemas.microsoft.com/office/drawing/2014/main" id="{6C951FEB-6C33-4872-AC39-FDBB09F6066D}"/>
              </a:ext>
            </a:extLst>
          </p:cNvPr>
          <p:cNvSpPr>
            <a:spLocks noGrp="1"/>
          </p:cNvSpPr>
          <p:nvPr>
            <p:ph idx="1"/>
          </p:nvPr>
        </p:nvSpPr>
        <p:spPr/>
        <p:txBody>
          <a:bodyPr>
            <a:normAutofit/>
          </a:bodyPr>
          <a:lstStyle/>
          <a:p>
            <a:pPr marL="0" indent="0">
              <a:buNone/>
            </a:pPr>
            <a:r>
              <a:rPr lang="en-US" dirty="0"/>
              <a:t>A two-sample t-test investigates whether the means of two independent data samples differ from one another. In a two-sample test, the null hypothesis is that the means of both groups are the same. Unlike the one sample-test where we test against a known population parameter, the two sample test only involves sample means. You can conduct a two-sample t-test by passing with the </a:t>
            </a:r>
            <a:r>
              <a:rPr lang="en-US" b="1" dirty="0" err="1"/>
              <a:t>stats.ttest_ind</a:t>
            </a:r>
            <a:r>
              <a:rPr lang="en-US" b="1" dirty="0"/>
              <a:t>() </a:t>
            </a:r>
            <a:r>
              <a:rPr lang="en-US" dirty="0"/>
              <a:t>function. Let's generate a sample of voter age data for Wisconsin and test it against the sample we made earlier:</a:t>
            </a:r>
          </a:p>
          <a:p>
            <a:pPr marL="0" indent="0">
              <a:buNone/>
            </a:pPr>
            <a:r>
              <a:rPr lang="en-US" dirty="0"/>
              <a:t>Refer:- MyTwoSampleTTest.py</a:t>
            </a:r>
          </a:p>
          <a:p>
            <a:pPr marL="0" indent="0">
              <a:buNone/>
            </a:pPr>
            <a:endParaRPr lang="en-US" dirty="0"/>
          </a:p>
        </p:txBody>
      </p:sp>
    </p:spTree>
    <p:extLst>
      <p:ext uri="{BB962C8B-B14F-4D97-AF65-F5344CB8AC3E}">
        <p14:creationId xmlns:p14="http://schemas.microsoft.com/office/powerpoint/2010/main" val="188634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8AC0-BBDF-4179-87B0-D13F9C8E9341}"/>
              </a:ext>
            </a:extLst>
          </p:cNvPr>
          <p:cNvSpPr>
            <a:spLocks noGrp="1"/>
          </p:cNvSpPr>
          <p:nvPr>
            <p:ph type="title"/>
          </p:nvPr>
        </p:nvSpPr>
        <p:spPr/>
        <p:txBody>
          <a:bodyPr/>
          <a:lstStyle/>
          <a:p>
            <a:r>
              <a:rPr lang="en-US" dirty="0"/>
              <a:t>Hypothesis Testing – Paired T-Test</a:t>
            </a:r>
          </a:p>
        </p:txBody>
      </p:sp>
      <p:sp>
        <p:nvSpPr>
          <p:cNvPr id="3" name="Content Placeholder 2">
            <a:extLst>
              <a:ext uri="{FF2B5EF4-FFF2-40B4-BE49-F238E27FC236}">
                <a16:creationId xmlns:a16="http://schemas.microsoft.com/office/drawing/2014/main" id="{6C951FEB-6C33-4872-AC39-FDBB09F6066D}"/>
              </a:ext>
            </a:extLst>
          </p:cNvPr>
          <p:cNvSpPr>
            <a:spLocks noGrp="1"/>
          </p:cNvSpPr>
          <p:nvPr>
            <p:ph idx="1"/>
          </p:nvPr>
        </p:nvSpPr>
        <p:spPr/>
        <p:txBody>
          <a:bodyPr>
            <a:normAutofit/>
          </a:bodyPr>
          <a:lstStyle/>
          <a:p>
            <a:pPr marL="0" indent="0">
              <a:buNone/>
            </a:pPr>
            <a:r>
              <a:rPr lang="en-US" dirty="0"/>
              <a:t>The basic two sample t-test is designed for testing differences between independent groups. In some cases, you might be interested in testing differences between samples of the same group at different points in time. For instance, a hospital might want to test whether a weight-loss drug works by checking the weights of the same group patients before and after treatment. A paired t-test lets you check whether the means of samples from the same group differ.</a:t>
            </a:r>
          </a:p>
          <a:p>
            <a:pPr marL="0" indent="0">
              <a:buNone/>
            </a:pPr>
            <a:r>
              <a:rPr lang="en-US" dirty="0"/>
              <a:t>We can conduct a paired t-test using the </a:t>
            </a:r>
            <a:r>
              <a:rPr lang="en-US" dirty="0" err="1"/>
              <a:t>scipy</a:t>
            </a:r>
            <a:r>
              <a:rPr lang="en-US" dirty="0"/>
              <a:t> function </a:t>
            </a:r>
            <a:r>
              <a:rPr lang="en-US" dirty="0" err="1"/>
              <a:t>stats.ttest_rel</a:t>
            </a:r>
            <a:r>
              <a:rPr lang="en-US" dirty="0"/>
              <a:t>(). </a:t>
            </a:r>
          </a:p>
          <a:p>
            <a:pPr marL="0" indent="0">
              <a:buNone/>
            </a:pPr>
            <a:r>
              <a:rPr lang="en-US" dirty="0"/>
              <a:t>Refer:- MyPairedTTest.py</a:t>
            </a:r>
          </a:p>
          <a:p>
            <a:pPr marL="0" indent="0">
              <a:buNone/>
            </a:pPr>
            <a:endParaRPr lang="en-US" dirty="0"/>
          </a:p>
        </p:txBody>
      </p:sp>
    </p:spTree>
    <p:extLst>
      <p:ext uri="{BB962C8B-B14F-4D97-AF65-F5344CB8AC3E}">
        <p14:creationId xmlns:p14="http://schemas.microsoft.com/office/powerpoint/2010/main" val="20717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8AC0-BBDF-4179-87B0-D13F9C8E9341}"/>
              </a:ext>
            </a:extLst>
          </p:cNvPr>
          <p:cNvSpPr>
            <a:spLocks noGrp="1"/>
          </p:cNvSpPr>
          <p:nvPr>
            <p:ph type="title"/>
          </p:nvPr>
        </p:nvSpPr>
        <p:spPr/>
        <p:txBody>
          <a:bodyPr/>
          <a:lstStyle/>
          <a:p>
            <a:r>
              <a:rPr lang="en-US" dirty="0"/>
              <a:t>Hypothesis Testing – Type I and Type II Error</a:t>
            </a:r>
          </a:p>
        </p:txBody>
      </p:sp>
      <p:sp>
        <p:nvSpPr>
          <p:cNvPr id="3" name="Content Placeholder 2">
            <a:extLst>
              <a:ext uri="{FF2B5EF4-FFF2-40B4-BE49-F238E27FC236}">
                <a16:creationId xmlns:a16="http://schemas.microsoft.com/office/drawing/2014/main" id="{6C951FEB-6C33-4872-AC39-FDBB09F6066D}"/>
              </a:ext>
            </a:extLst>
          </p:cNvPr>
          <p:cNvSpPr>
            <a:spLocks noGrp="1"/>
          </p:cNvSpPr>
          <p:nvPr>
            <p:ph idx="1"/>
          </p:nvPr>
        </p:nvSpPr>
        <p:spPr/>
        <p:txBody>
          <a:bodyPr>
            <a:normAutofit fontScale="85000" lnSpcReduction="20000"/>
          </a:bodyPr>
          <a:lstStyle/>
          <a:p>
            <a:pPr marL="0" indent="0">
              <a:buNone/>
            </a:pPr>
            <a:r>
              <a:rPr lang="en-US" dirty="0"/>
              <a:t>The result of a statistical hypothesis test and the corresponding decision of whether to reject or accept the null hypothesis is not infallible. A test provides evidence for or against the null hypothesis and then you decide whether to accept or reject it based on that evidence, but the evidence may lack the strength to arrive at the correct conclusion. Incorrect conclusions made from hypothesis tests fall in one of two categories: type I error and type II error.</a:t>
            </a:r>
          </a:p>
          <a:p>
            <a:pPr lvl="1">
              <a:buFont typeface="Wingdings" panose="05000000000000000000" pitchFamily="2" charset="2"/>
              <a:buChar char="Ø"/>
            </a:pPr>
            <a:r>
              <a:rPr lang="en-US" dirty="0"/>
              <a:t>Type I error describes a situation where you reject the null hypothesis when it is actually true. This type of error is also known as a "false positive" or "false hit". The type 1 error rate is equal to the significance level α, so setting a higher confidence level (and therefore lower alpha) reduces the chances of getting a false positive.</a:t>
            </a:r>
          </a:p>
          <a:p>
            <a:pPr lvl="1">
              <a:buFont typeface="Wingdings" panose="05000000000000000000" pitchFamily="2" charset="2"/>
              <a:buChar char="Ø"/>
            </a:pPr>
            <a:r>
              <a:rPr lang="en-US" dirty="0"/>
              <a:t>Type II error describes a situation where you fail to reject the null hypothesis when it is actually false. Type II error is also known as a "false negative" or "miss". The higher your confidence level, the more likely you are to make a type II error.</a:t>
            </a:r>
          </a:p>
          <a:p>
            <a:pPr marL="0" indent="0">
              <a:buNone/>
            </a:pPr>
            <a:r>
              <a:rPr lang="en-US" dirty="0"/>
              <a:t> Let's investigate these errors with a plot:</a:t>
            </a:r>
          </a:p>
          <a:p>
            <a:pPr marL="0" indent="0">
              <a:buNone/>
            </a:pPr>
            <a:r>
              <a:rPr lang="en-US" dirty="0"/>
              <a:t>Refer:- MyType12Error.py</a:t>
            </a:r>
          </a:p>
          <a:p>
            <a:pPr marL="0" indent="0">
              <a:buNone/>
            </a:pPr>
            <a:endParaRPr lang="en-US" dirty="0"/>
          </a:p>
        </p:txBody>
      </p:sp>
    </p:spTree>
    <p:extLst>
      <p:ext uri="{BB962C8B-B14F-4D97-AF65-F5344CB8AC3E}">
        <p14:creationId xmlns:p14="http://schemas.microsoft.com/office/powerpoint/2010/main" val="104333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0E14-801B-4612-82B4-6398D9915429}"/>
              </a:ext>
            </a:extLst>
          </p:cNvPr>
          <p:cNvSpPr>
            <a:spLocks noGrp="1"/>
          </p:cNvSpPr>
          <p:nvPr>
            <p:ph type="title"/>
          </p:nvPr>
        </p:nvSpPr>
        <p:spPr/>
        <p:txBody>
          <a:bodyPr/>
          <a:lstStyle/>
          <a:p>
            <a:r>
              <a:rPr lang="en-US" dirty="0"/>
              <a:t>Chi-Squared tests</a:t>
            </a:r>
          </a:p>
        </p:txBody>
      </p:sp>
      <p:sp>
        <p:nvSpPr>
          <p:cNvPr id="3" name="Content Placeholder 2">
            <a:extLst>
              <a:ext uri="{FF2B5EF4-FFF2-40B4-BE49-F238E27FC236}">
                <a16:creationId xmlns:a16="http://schemas.microsoft.com/office/drawing/2014/main" id="{1D1756AD-CD6F-41A4-BB58-D49045D170C8}"/>
              </a:ext>
            </a:extLst>
          </p:cNvPr>
          <p:cNvSpPr>
            <a:spLocks noGrp="1"/>
          </p:cNvSpPr>
          <p:nvPr>
            <p:ph idx="1"/>
          </p:nvPr>
        </p:nvSpPr>
        <p:spPr/>
        <p:txBody>
          <a:bodyPr>
            <a:normAutofit fontScale="62500" lnSpcReduction="20000"/>
          </a:bodyPr>
          <a:lstStyle/>
          <a:p>
            <a:pPr marL="0" indent="0">
              <a:buNone/>
            </a:pPr>
            <a:r>
              <a:rPr lang="en-US" dirty="0"/>
              <a:t>Chi-Squared Goodness-Of-Fit Test</a:t>
            </a:r>
          </a:p>
          <a:p>
            <a:pPr marL="0" indent="0">
              <a:buNone/>
            </a:pPr>
            <a:r>
              <a:rPr lang="en-US" dirty="0"/>
              <a:t>In our study of t-tests, we introduced the one-way t-test to check whether a sample mean differs from the an expected (population) mean. The chi-squared goodness-of-fit test is an analog of the one-way t-test for categorical variables: it tests whether the distribution of sample categorical data matches an expected distribution. For example, you could use a chi-squared goodness-of-fit test to check whether the race demographics of members at your church or school match that of the entire U.S. population or whether the computer browser preferences of your friends match those of Internet uses as a whole.</a:t>
            </a:r>
          </a:p>
          <a:p>
            <a:pPr marL="0" indent="0">
              <a:buNone/>
            </a:pPr>
            <a:endParaRPr lang="en-US" dirty="0"/>
          </a:p>
          <a:p>
            <a:pPr marL="0" indent="0">
              <a:buNone/>
            </a:pPr>
            <a:r>
              <a:rPr lang="en-US" dirty="0"/>
              <a:t>When working with categorical data, the values themselves aren't of much use for statistical testing because categories like "male", "female," and "other" have no mathematical meaning. Tests dealing with categorical variables are based on variable counts instead of the actual value of the variables themselves.</a:t>
            </a:r>
          </a:p>
          <a:p>
            <a:pPr marL="0" indent="0">
              <a:buNone/>
            </a:pPr>
            <a:endParaRPr lang="en-US" dirty="0"/>
          </a:p>
          <a:p>
            <a:pPr marL="0" indent="0">
              <a:buNone/>
            </a:pPr>
            <a:r>
              <a:rPr lang="en-US" dirty="0"/>
              <a:t>Let's generate some fake demographic data for U.S. and Minnesota and walk through the chi-square goodness of fit test to check whether they are different:</a:t>
            </a:r>
          </a:p>
          <a:p>
            <a:pPr marL="0" indent="0">
              <a:buNone/>
            </a:pPr>
            <a:endParaRPr lang="en-US" dirty="0"/>
          </a:p>
          <a:p>
            <a:pPr marL="0" indent="0">
              <a:buNone/>
            </a:pPr>
            <a:r>
              <a:rPr lang="en-US" dirty="0"/>
              <a:t>Refer :- MyChiSquaredTests.py</a:t>
            </a:r>
          </a:p>
        </p:txBody>
      </p:sp>
    </p:spTree>
    <p:extLst>
      <p:ext uri="{BB962C8B-B14F-4D97-AF65-F5344CB8AC3E}">
        <p14:creationId xmlns:p14="http://schemas.microsoft.com/office/powerpoint/2010/main" val="256711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0E14-801B-4612-82B4-6398D9915429}"/>
              </a:ext>
            </a:extLst>
          </p:cNvPr>
          <p:cNvSpPr>
            <a:spLocks noGrp="1"/>
          </p:cNvSpPr>
          <p:nvPr>
            <p:ph type="title"/>
          </p:nvPr>
        </p:nvSpPr>
        <p:spPr/>
        <p:txBody>
          <a:bodyPr/>
          <a:lstStyle/>
          <a:p>
            <a:r>
              <a:rPr lang="en-US" dirty="0"/>
              <a:t>Chi-Squared tests</a:t>
            </a:r>
          </a:p>
        </p:txBody>
      </p:sp>
      <p:sp>
        <p:nvSpPr>
          <p:cNvPr id="3" name="Content Placeholder 2">
            <a:extLst>
              <a:ext uri="{FF2B5EF4-FFF2-40B4-BE49-F238E27FC236}">
                <a16:creationId xmlns:a16="http://schemas.microsoft.com/office/drawing/2014/main" id="{1D1756AD-CD6F-41A4-BB58-D49045D170C8}"/>
              </a:ext>
            </a:extLst>
          </p:cNvPr>
          <p:cNvSpPr>
            <a:spLocks noGrp="1"/>
          </p:cNvSpPr>
          <p:nvPr>
            <p:ph idx="1"/>
          </p:nvPr>
        </p:nvSpPr>
        <p:spPr/>
        <p:txBody>
          <a:bodyPr>
            <a:normAutofit fontScale="92500" lnSpcReduction="20000"/>
          </a:bodyPr>
          <a:lstStyle/>
          <a:p>
            <a:pPr marL="0" indent="0">
              <a:buNone/>
            </a:pPr>
            <a:r>
              <a:rPr lang="en-US" dirty="0"/>
              <a:t>Chi-squared tests are based on the so-called chi-squared statistic. You calculate the chi-squared statistic with the following formula: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formula, observed is the actual observed count for each category and expected is the expected count based on the distribution of the population for the corresponding category. Let's calculate the chi-squared statistic for our data to illustrate:</a:t>
            </a:r>
          </a:p>
          <a:p>
            <a:pPr marL="0" indent="0">
              <a:buNone/>
            </a:pPr>
            <a:endParaRPr lang="en-US" dirty="0"/>
          </a:p>
          <a:p>
            <a:pPr marL="0" indent="0">
              <a:buNone/>
            </a:pPr>
            <a:r>
              <a:rPr lang="en-US" dirty="0"/>
              <a:t>Refer :- MyChiSquaredTests.py</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D4E5360-8AF3-447E-8B16-F545646EF7FC}"/>
              </a:ext>
            </a:extLst>
          </p:cNvPr>
          <p:cNvPicPr>
            <a:picLocks noChangeAspect="1"/>
          </p:cNvPicPr>
          <p:nvPr/>
        </p:nvPicPr>
        <p:blipFill>
          <a:blip r:embed="rId2"/>
          <a:stretch>
            <a:fillRect/>
          </a:stretch>
        </p:blipFill>
        <p:spPr>
          <a:xfrm>
            <a:off x="4600575" y="3100387"/>
            <a:ext cx="2990850" cy="657225"/>
          </a:xfrm>
          <a:prstGeom prst="rect">
            <a:avLst/>
          </a:prstGeom>
        </p:spPr>
      </p:pic>
    </p:spTree>
    <p:extLst>
      <p:ext uri="{BB962C8B-B14F-4D97-AF65-F5344CB8AC3E}">
        <p14:creationId xmlns:p14="http://schemas.microsoft.com/office/powerpoint/2010/main" val="232311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1350</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Hypothesis Testing</vt:lpstr>
      <vt:lpstr>Hypothesis Testing</vt:lpstr>
      <vt:lpstr>Hypothesis Testing Basics</vt:lpstr>
      <vt:lpstr>Hypothesis Testing – One Sample T-Test</vt:lpstr>
      <vt:lpstr>Hypothesis Testing – Two Sample T-Test</vt:lpstr>
      <vt:lpstr>Hypothesis Testing – Paired T-Test</vt:lpstr>
      <vt:lpstr>Hypothesis Testing – Type I and Type II Error</vt:lpstr>
      <vt:lpstr>Chi-Squared tests</vt:lpstr>
      <vt:lpstr>Chi-Squared tests</vt:lpstr>
      <vt:lpstr>Chi-Squared test of Independence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Prabhat Chandra</dc:creator>
  <cp:lastModifiedBy>Prabhat Chandra</cp:lastModifiedBy>
  <cp:revision>3</cp:revision>
  <dcterms:created xsi:type="dcterms:W3CDTF">2020-06-12T01:43:46Z</dcterms:created>
  <dcterms:modified xsi:type="dcterms:W3CDTF">2020-06-13T02:42:41Z</dcterms:modified>
</cp:coreProperties>
</file>