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853" autoAdjust="0"/>
  </p:normalViewPr>
  <p:slideViewPr>
    <p:cSldViewPr snapToGrid="0">
      <p:cViewPr varScale="1">
        <p:scale>
          <a:sx n="64" d="100"/>
          <a:sy n="64" d="100"/>
        </p:scale>
        <p:origin x="14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74A810-E0AE-47BF-BCC1-3B541C996E81}" type="datetimeFigureOut">
              <a:rPr lang="en-IN" smtClean="0"/>
              <a:t>29-06-2025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6ACA7D-B128-47B7-BCCF-8DE55DC8AA0C}" type="slidenum">
              <a:rPr lang="en-IN" smtClean="0"/>
              <a:t>‹#›</a:t>
            </a:fld>
            <a:endParaRPr lang="en-IN"/>
          </a:p>
        </p:txBody>
      </p:sp>
    </p:spTree>
    <p:extLst>
      <p:ext uri="{BB962C8B-B14F-4D97-AF65-F5344CB8AC3E}">
        <p14:creationId xmlns:p14="http://schemas.microsoft.com/office/powerpoint/2010/main" val="262940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w3schools.com/python/data.csv"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Assuming the training data is of high quality, the more training samples the machine learning algorithm receives, the more accurate the model will become. The algorithm fits the model to the data during training, in what is called the “fitting process.” </a:t>
            </a:r>
          </a:p>
          <a:p>
            <a:r>
              <a:rPr lang="en-US" sz="1200" b="0" i="0" kern="1200" dirty="0">
                <a:solidFill>
                  <a:schemeClr val="tx1"/>
                </a:solidFill>
                <a:effectLst/>
                <a:latin typeface="+mn-lt"/>
                <a:ea typeface="+mn-ea"/>
                <a:cs typeface="+mn-cs"/>
              </a:rPr>
              <a:t>This process involves using a loss function to measure the model's errors, and an optimization technique, like gradient descent, to adjust the model's parameters and minimize those errors. If the outcome does not fit the expected outcome, the algorithm is re-trained again and again until it outputs the accurate response. In essence, the algorithm learns from the data and reaches outcomes based on whether the input and response fit with a line, cluster, or other statistical correlation.</a:t>
            </a:r>
            <a:endParaRPr lang="en-IN" dirty="0"/>
          </a:p>
        </p:txBody>
      </p:sp>
      <p:sp>
        <p:nvSpPr>
          <p:cNvPr id="4" name="Slide Number Placeholder 3"/>
          <p:cNvSpPr>
            <a:spLocks noGrp="1"/>
          </p:cNvSpPr>
          <p:nvPr>
            <p:ph type="sldNum" sz="quarter" idx="5"/>
          </p:nvPr>
        </p:nvSpPr>
        <p:spPr/>
        <p:txBody>
          <a:bodyPr/>
          <a:lstStyle/>
          <a:p>
            <a:fld id="{3D6ACA7D-B128-47B7-BCCF-8DE55DC8AA0C}" type="slidenum">
              <a:rPr lang="en-IN" smtClean="0"/>
              <a:t>17</a:t>
            </a:fld>
            <a:endParaRPr lang="en-IN"/>
          </a:p>
        </p:txBody>
      </p:sp>
    </p:spTree>
    <p:extLst>
      <p:ext uri="{BB962C8B-B14F-4D97-AF65-F5344CB8AC3E}">
        <p14:creationId xmlns:p14="http://schemas.microsoft.com/office/powerpoint/2010/main" val="2320405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6ACA7D-B128-47B7-BCCF-8DE55DC8AA0C}" type="slidenum">
              <a:rPr lang="en-IN" smtClean="0"/>
              <a:t>29</a:t>
            </a:fld>
            <a:endParaRPr lang="en-IN"/>
          </a:p>
        </p:txBody>
      </p:sp>
    </p:spTree>
    <p:extLst>
      <p:ext uri="{BB962C8B-B14F-4D97-AF65-F5344CB8AC3E}">
        <p14:creationId xmlns:p14="http://schemas.microsoft.com/office/powerpoint/2010/main" val="4270531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6ACA7D-B128-47B7-BCCF-8DE55DC8AA0C}" type="slidenum">
              <a:rPr lang="en-IN" smtClean="0"/>
              <a:t>33</a:t>
            </a:fld>
            <a:endParaRPr lang="en-IN"/>
          </a:p>
        </p:txBody>
      </p:sp>
    </p:spTree>
    <p:extLst>
      <p:ext uri="{BB962C8B-B14F-4D97-AF65-F5344CB8AC3E}">
        <p14:creationId xmlns:p14="http://schemas.microsoft.com/office/powerpoint/2010/main" val="433223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6ACA7D-B128-47B7-BCCF-8DE55DC8AA0C}" type="slidenum">
              <a:rPr lang="en-IN" smtClean="0"/>
              <a:t>34</a:t>
            </a:fld>
            <a:endParaRPr lang="en-IN"/>
          </a:p>
        </p:txBody>
      </p:sp>
    </p:spTree>
    <p:extLst>
      <p:ext uri="{BB962C8B-B14F-4D97-AF65-F5344CB8AC3E}">
        <p14:creationId xmlns:p14="http://schemas.microsoft.com/office/powerpoint/2010/main" val="1296187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Explained</a:t>
            </a:r>
          </a:p>
          <a:p>
            <a:r>
              <a:rPr lang="en-US" dirty="0"/>
              <a:t>Import the modules you need.</a:t>
            </a:r>
          </a:p>
          <a:p>
            <a:endParaRPr lang="en-US" dirty="0"/>
          </a:p>
          <a:p>
            <a:r>
              <a:rPr lang="en-US" dirty="0"/>
              <a:t>You can learn about the NumPy module in our NumPy Tutorial.</a:t>
            </a:r>
          </a:p>
          <a:p>
            <a:endParaRPr lang="en-US" dirty="0"/>
          </a:p>
          <a:p>
            <a:r>
              <a:rPr lang="en-US" dirty="0"/>
              <a:t>You can learn about the SciPy module in our SciPy Tutorial.</a:t>
            </a:r>
          </a:p>
          <a:p>
            <a:endParaRPr lang="en-US" dirty="0"/>
          </a:p>
          <a:p>
            <a:r>
              <a:rPr lang="en-US" dirty="0"/>
              <a:t>import </a:t>
            </a:r>
            <a:r>
              <a:rPr lang="en-US" dirty="0" err="1"/>
              <a:t>numpy</a:t>
            </a:r>
            <a:endParaRPr lang="en-US" dirty="0"/>
          </a:p>
          <a:p>
            <a:r>
              <a:rPr lang="en-US" dirty="0"/>
              <a:t>import </a:t>
            </a:r>
            <a:r>
              <a:rPr lang="en-US" dirty="0" err="1"/>
              <a:t>matplotlib.pyplot</a:t>
            </a:r>
            <a:r>
              <a:rPr lang="en-US" dirty="0"/>
              <a:t> as </a:t>
            </a:r>
            <a:r>
              <a:rPr lang="en-US" dirty="0" err="1"/>
              <a:t>plt</a:t>
            </a:r>
            <a:endParaRPr lang="en-US" dirty="0"/>
          </a:p>
          <a:p>
            <a:endParaRPr lang="en-US" dirty="0"/>
          </a:p>
          <a:p>
            <a:r>
              <a:rPr lang="en-US" dirty="0"/>
              <a:t>Create the arrays that represent the values of the x and y axis:</a:t>
            </a:r>
          </a:p>
          <a:p>
            <a:endParaRPr lang="en-US" dirty="0"/>
          </a:p>
          <a:p>
            <a:r>
              <a:rPr lang="en-US" dirty="0"/>
              <a:t>x = [1,2,3,5,6,7,8,9,10,12,13,14,15,16,18,19,21,22]</a:t>
            </a:r>
          </a:p>
          <a:p>
            <a:r>
              <a:rPr lang="en-US" dirty="0"/>
              <a:t>y = [100,90,80,60,60,55,60,65,70,70,75,76,78,79,90,99,99,100]</a:t>
            </a:r>
          </a:p>
          <a:p>
            <a:endParaRPr lang="en-US" dirty="0"/>
          </a:p>
          <a:p>
            <a:r>
              <a:rPr lang="en-US" dirty="0"/>
              <a:t>NumPy has a method that lets us make a polynomial model:</a:t>
            </a:r>
          </a:p>
          <a:p>
            <a:endParaRPr lang="en-US" dirty="0"/>
          </a:p>
          <a:p>
            <a:r>
              <a:rPr lang="en-US" dirty="0" err="1"/>
              <a:t>mymodel</a:t>
            </a:r>
            <a:r>
              <a:rPr lang="en-US" dirty="0"/>
              <a:t> = numpy.poly1d(</a:t>
            </a:r>
            <a:r>
              <a:rPr lang="en-US" dirty="0" err="1"/>
              <a:t>numpy.polyfit</a:t>
            </a:r>
            <a:r>
              <a:rPr lang="en-US" dirty="0"/>
              <a:t>(x, y, 3))</a:t>
            </a:r>
          </a:p>
          <a:p>
            <a:endParaRPr lang="en-US" dirty="0"/>
          </a:p>
          <a:p>
            <a:r>
              <a:rPr lang="en-US" dirty="0"/>
              <a:t>Then specify how the line will display, we start at position 1, and end at position 22:</a:t>
            </a:r>
          </a:p>
          <a:p>
            <a:endParaRPr lang="en-US" dirty="0"/>
          </a:p>
          <a:p>
            <a:r>
              <a:rPr lang="en-US" dirty="0" err="1"/>
              <a:t>myline</a:t>
            </a:r>
            <a:r>
              <a:rPr lang="en-US" dirty="0"/>
              <a:t> = </a:t>
            </a:r>
            <a:r>
              <a:rPr lang="en-US" dirty="0" err="1"/>
              <a:t>numpy.linspace</a:t>
            </a:r>
            <a:r>
              <a:rPr lang="en-US" dirty="0"/>
              <a:t>(1, 22, 100)</a:t>
            </a:r>
          </a:p>
          <a:p>
            <a:endParaRPr lang="en-US" dirty="0"/>
          </a:p>
          <a:p>
            <a:r>
              <a:rPr lang="en-US" dirty="0"/>
              <a:t>Draw the original scatter plot:</a:t>
            </a:r>
          </a:p>
          <a:p>
            <a:endParaRPr lang="en-US" dirty="0"/>
          </a:p>
          <a:p>
            <a:r>
              <a:rPr lang="en-US" dirty="0" err="1"/>
              <a:t>plt.scatter</a:t>
            </a:r>
            <a:r>
              <a:rPr lang="en-US" dirty="0"/>
              <a:t>(x, y)</a:t>
            </a:r>
          </a:p>
          <a:p>
            <a:endParaRPr lang="en-US" dirty="0"/>
          </a:p>
          <a:p>
            <a:r>
              <a:rPr lang="en-US" dirty="0"/>
              <a:t>Draw the line of polynomial regression:</a:t>
            </a:r>
          </a:p>
          <a:p>
            <a:endParaRPr lang="en-US" dirty="0"/>
          </a:p>
          <a:p>
            <a:r>
              <a:rPr lang="en-US" dirty="0" err="1"/>
              <a:t>plt.plot</a:t>
            </a:r>
            <a:r>
              <a:rPr lang="en-US" dirty="0"/>
              <a:t>(</a:t>
            </a:r>
            <a:r>
              <a:rPr lang="en-US" dirty="0" err="1"/>
              <a:t>myline</a:t>
            </a:r>
            <a:r>
              <a:rPr lang="en-US" dirty="0"/>
              <a:t>, </a:t>
            </a:r>
            <a:r>
              <a:rPr lang="en-US" dirty="0" err="1"/>
              <a:t>mymodel</a:t>
            </a:r>
            <a:r>
              <a:rPr lang="en-US" dirty="0"/>
              <a:t>(</a:t>
            </a:r>
            <a:r>
              <a:rPr lang="en-US" dirty="0" err="1"/>
              <a:t>myline</a:t>
            </a:r>
            <a:r>
              <a:rPr lang="en-US" dirty="0"/>
              <a:t>))</a:t>
            </a:r>
          </a:p>
          <a:p>
            <a:endParaRPr lang="en-US" dirty="0"/>
          </a:p>
          <a:p>
            <a:r>
              <a:rPr lang="en-US" dirty="0"/>
              <a:t>Display the diagram:</a:t>
            </a:r>
          </a:p>
          <a:p>
            <a:endParaRPr lang="en-US" dirty="0"/>
          </a:p>
          <a:p>
            <a:r>
              <a:rPr lang="en-US" dirty="0" err="1"/>
              <a:t>plt.show</a:t>
            </a:r>
            <a:r>
              <a:rPr lang="en-US" dirty="0"/>
              <a:t>()</a:t>
            </a:r>
            <a:endParaRPr lang="en-IN" dirty="0"/>
          </a:p>
        </p:txBody>
      </p:sp>
      <p:sp>
        <p:nvSpPr>
          <p:cNvPr id="4" name="Slide Number Placeholder 3"/>
          <p:cNvSpPr>
            <a:spLocks noGrp="1"/>
          </p:cNvSpPr>
          <p:nvPr>
            <p:ph type="sldNum" sz="quarter" idx="5"/>
          </p:nvPr>
        </p:nvSpPr>
        <p:spPr/>
        <p:txBody>
          <a:bodyPr/>
          <a:lstStyle/>
          <a:p>
            <a:fld id="{3D6ACA7D-B128-47B7-BCCF-8DE55DC8AA0C}" type="slidenum">
              <a:rPr lang="en-IN" smtClean="0"/>
              <a:t>45</a:t>
            </a:fld>
            <a:endParaRPr lang="en-IN"/>
          </a:p>
        </p:txBody>
      </p:sp>
    </p:spTree>
    <p:extLst>
      <p:ext uri="{BB962C8B-B14F-4D97-AF65-F5344CB8AC3E}">
        <p14:creationId xmlns:p14="http://schemas.microsoft.com/office/powerpoint/2010/main" val="2921135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6ACA7D-B128-47B7-BCCF-8DE55DC8AA0C}" type="slidenum">
              <a:rPr lang="en-IN" smtClean="0"/>
              <a:t>49</a:t>
            </a:fld>
            <a:endParaRPr lang="en-IN"/>
          </a:p>
        </p:txBody>
      </p:sp>
    </p:spTree>
    <p:extLst>
      <p:ext uri="{BB962C8B-B14F-4D97-AF65-F5344CB8AC3E}">
        <p14:creationId xmlns:p14="http://schemas.microsoft.com/office/powerpoint/2010/main" val="1410347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Pandas module allows us to read csv files and return a </a:t>
            </a:r>
            <a:r>
              <a:rPr lang="en-US" sz="1200" b="0" i="0" kern="1200" dirty="0" err="1">
                <a:solidFill>
                  <a:schemeClr val="tx1"/>
                </a:solidFill>
                <a:effectLst/>
                <a:latin typeface="+mn-lt"/>
                <a:ea typeface="+mn-ea"/>
                <a:cs typeface="+mn-cs"/>
              </a:rPr>
              <a:t>DataFrame</a:t>
            </a:r>
            <a:r>
              <a:rPr lang="en-US" sz="1200" b="0" i="0" kern="1200" dirty="0">
                <a:solidFill>
                  <a:schemeClr val="tx1"/>
                </a:solidFill>
                <a:effectLst/>
                <a:latin typeface="+mn-lt"/>
                <a:ea typeface="+mn-ea"/>
                <a:cs typeface="+mn-cs"/>
              </a:rPr>
              <a:t> object.</a:t>
            </a:r>
          </a:p>
          <a:p>
            <a:r>
              <a:rPr lang="en-US" sz="1200" b="0" i="0" kern="1200" dirty="0">
                <a:solidFill>
                  <a:schemeClr val="tx1"/>
                </a:solidFill>
                <a:effectLst/>
                <a:latin typeface="+mn-lt"/>
                <a:ea typeface="+mn-ea"/>
                <a:cs typeface="+mn-cs"/>
              </a:rPr>
              <a:t>The file is meant for testing purposes only, you can download it here: </a:t>
            </a:r>
            <a:r>
              <a:rPr lang="en-US" sz="1200" b="0" i="0" kern="1200" dirty="0">
                <a:solidFill>
                  <a:schemeClr val="tx1"/>
                </a:solidFill>
                <a:effectLst/>
                <a:latin typeface="+mn-lt"/>
                <a:ea typeface="+mn-ea"/>
                <a:cs typeface="+mn-cs"/>
                <a:hlinkClick r:id="rId3"/>
              </a:rPr>
              <a:t>data.csv</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df</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pandas.read_csv</a:t>
            </a:r>
            <a:r>
              <a:rPr lang="en-US" sz="1200" b="0" i="0" kern="1200" dirty="0">
                <a:solidFill>
                  <a:schemeClr val="tx1"/>
                </a:solidFill>
                <a:effectLst/>
                <a:latin typeface="+mn-lt"/>
                <a:ea typeface="+mn-ea"/>
                <a:cs typeface="+mn-cs"/>
              </a:rPr>
              <a:t>("data.csv")</a:t>
            </a:r>
          </a:p>
          <a:p>
            <a:r>
              <a:rPr lang="en-US" sz="1200" b="0" i="0" kern="1200" dirty="0">
                <a:solidFill>
                  <a:schemeClr val="tx1"/>
                </a:solidFill>
                <a:effectLst/>
                <a:latin typeface="+mn-lt"/>
                <a:ea typeface="+mn-ea"/>
                <a:cs typeface="+mn-cs"/>
              </a:rPr>
              <a:t>Then make a list of the independent values and call this variable X.</a:t>
            </a:r>
          </a:p>
          <a:p>
            <a:r>
              <a:rPr lang="en-US" sz="1200" b="0" i="0" kern="1200" dirty="0">
                <a:solidFill>
                  <a:schemeClr val="tx1"/>
                </a:solidFill>
                <a:effectLst/>
                <a:latin typeface="+mn-lt"/>
                <a:ea typeface="+mn-ea"/>
                <a:cs typeface="+mn-cs"/>
              </a:rPr>
              <a:t>Put the dependent values in a variable called y.</a:t>
            </a:r>
          </a:p>
          <a:p>
            <a:r>
              <a:rPr lang="en-US" sz="1200" b="0" i="0" kern="1200" dirty="0">
                <a:solidFill>
                  <a:schemeClr val="tx1"/>
                </a:solidFill>
                <a:effectLst/>
                <a:latin typeface="+mn-lt"/>
                <a:ea typeface="+mn-ea"/>
                <a:cs typeface="+mn-cs"/>
              </a:rPr>
              <a:t>X = </a:t>
            </a:r>
            <a:r>
              <a:rPr lang="en-US" sz="1200" b="0" i="0" kern="1200" dirty="0" err="1">
                <a:solidFill>
                  <a:schemeClr val="tx1"/>
                </a:solidFill>
                <a:effectLst/>
                <a:latin typeface="+mn-lt"/>
                <a:ea typeface="+mn-ea"/>
                <a:cs typeface="+mn-cs"/>
              </a:rPr>
              <a:t>df</a:t>
            </a:r>
            <a:r>
              <a:rPr lang="en-US" sz="1200" b="0" i="0" kern="1200" dirty="0">
                <a:solidFill>
                  <a:schemeClr val="tx1"/>
                </a:solidFill>
                <a:effectLst/>
                <a:latin typeface="+mn-lt"/>
                <a:ea typeface="+mn-ea"/>
                <a:cs typeface="+mn-cs"/>
              </a:rPr>
              <a:t>[['Weight', 'Volume']]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y = </a:t>
            </a:r>
            <a:r>
              <a:rPr lang="en-US" sz="1200" b="0" i="0" kern="1200" dirty="0" err="1">
                <a:solidFill>
                  <a:schemeClr val="tx1"/>
                </a:solidFill>
                <a:effectLst/>
                <a:latin typeface="+mn-lt"/>
                <a:ea typeface="+mn-ea"/>
                <a:cs typeface="+mn-cs"/>
              </a:rPr>
              <a:t>df</a:t>
            </a:r>
            <a:r>
              <a:rPr lang="en-US" sz="1200" b="0" i="0" kern="1200" dirty="0">
                <a:solidFill>
                  <a:schemeClr val="tx1"/>
                </a:solidFill>
                <a:effectLst/>
                <a:latin typeface="+mn-lt"/>
                <a:ea typeface="+mn-ea"/>
                <a:cs typeface="+mn-cs"/>
              </a:rPr>
              <a:t>['CO2']</a:t>
            </a:r>
          </a:p>
          <a:p>
            <a:r>
              <a:rPr lang="en-US" sz="1200" b="1" i="0" kern="1200" dirty="0">
                <a:solidFill>
                  <a:schemeClr val="tx1"/>
                </a:solidFill>
                <a:effectLst/>
                <a:latin typeface="+mn-lt"/>
                <a:ea typeface="+mn-ea"/>
                <a:cs typeface="+mn-cs"/>
              </a:rPr>
              <a:t>Tip:</a:t>
            </a:r>
            <a:r>
              <a:rPr lang="en-US" sz="1200" b="0" i="0" kern="1200" dirty="0">
                <a:solidFill>
                  <a:schemeClr val="tx1"/>
                </a:solidFill>
                <a:effectLst/>
                <a:latin typeface="+mn-lt"/>
                <a:ea typeface="+mn-ea"/>
                <a:cs typeface="+mn-cs"/>
              </a:rPr>
              <a:t> It is common to name the list of independent values with a upper case X, and the list of dependent values with a lower case y.</a:t>
            </a:r>
          </a:p>
          <a:p>
            <a:r>
              <a:rPr lang="en-US" sz="1200" b="0" i="0" kern="1200" dirty="0">
                <a:solidFill>
                  <a:schemeClr val="tx1"/>
                </a:solidFill>
                <a:effectLst/>
                <a:latin typeface="+mn-lt"/>
                <a:ea typeface="+mn-ea"/>
                <a:cs typeface="+mn-cs"/>
              </a:rPr>
              <a:t>We will use some methods from the </a:t>
            </a:r>
            <a:r>
              <a:rPr lang="en-US" sz="1200" b="0" i="0" kern="1200" dirty="0" err="1">
                <a:solidFill>
                  <a:schemeClr val="tx1"/>
                </a:solidFill>
                <a:effectLst/>
                <a:latin typeface="+mn-lt"/>
                <a:ea typeface="+mn-ea"/>
                <a:cs typeface="+mn-cs"/>
              </a:rPr>
              <a:t>sklearn</a:t>
            </a:r>
            <a:r>
              <a:rPr lang="en-US" sz="1200" b="0" i="0" kern="1200" dirty="0">
                <a:solidFill>
                  <a:schemeClr val="tx1"/>
                </a:solidFill>
                <a:effectLst/>
                <a:latin typeface="+mn-lt"/>
                <a:ea typeface="+mn-ea"/>
                <a:cs typeface="+mn-cs"/>
              </a:rPr>
              <a:t> module, so we will have to import that module as well:</a:t>
            </a:r>
          </a:p>
          <a:p>
            <a:r>
              <a:rPr lang="en-US" sz="1200" b="0" i="0" kern="1200" dirty="0">
                <a:solidFill>
                  <a:schemeClr val="tx1"/>
                </a:solidFill>
                <a:effectLst/>
                <a:latin typeface="+mn-lt"/>
                <a:ea typeface="+mn-ea"/>
                <a:cs typeface="+mn-cs"/>
              </a:rPr>
              <a:t>from </a:t>
            </a:r>
            <a:r>
              <a:rPr lang="en-US" sz="1200" b="0" i="0" kern="1200" dirty="0" err="1">
                <a:solidFill>
                  <a:schemeClr val="tx1"/>
                </a:solidFill>
                <a:effectLst/>
                <a:latin typeface="+mn-lt"/>
                <a:ea typeface="+mn-ea"/>
                <a:cs typeface="+mn-cs"/>
              </a:rPr>
              <a:t>sklearn</a:t>
            </a:r>
            <a:r>
              <a:rPr lang="en-US" sz="1200" b="0" i="0" kern="1200" dirty="0">
                <a:solidFill>
                  <a:schemeClr val="tx1"/>
                </a:solidFill>
                <a:effectLst/>
                <a:latin typeface="+mn-lt"/>
                <a:ea typeface="+mn-ea"/>
                <a:cs typeface="+mn-cs"/>
              </a:rPr>
              <a:t> import </a:t>
            </a:r>
            <a:r>
              <a:rPr lang="en-US" sz="1200" b="0" i="0" kern="1200" dirty="0" err="1">
                <a:solidFill>
                  <a:schemeClr val="tx1"/>
                </a:solidFill>
                <a:effectLst/>
                <a:latin typeface="+mn-lt"/>
                <a:ea typeface="+mn-ea"/>
                <a:cs typeface="+mn-cs"/>
              </a:rPr>
              <a:t>linear_model</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From the </a:t>
            </a:r>
            <a:r>
              <a:rPr lang="en-US" sz="1200" b="0" i="0" kern="1200" dirty="0" err="1">
                <a:solidFill>
                  <a:schemeClr val="tx1"/>
                </a:solidFill>
                <a:effectLst/>
                <a:latin typeface="+mn-lt"/>
                <a:ea typeface="+mn-ea"/>
                <a:cs typeface="+mn-cs"/>
              </a:rPr>
              <a:t>sklearn</a:t>
            </a:r>
            <a:r>
              <a:rPr lang="en-US" sz="1200" b="0" i="0" kern="1200" dirty="0">
                <a:solidFill>
                  <a:schemeClr val="tx1"/>
                </a:solidFill>
                <a:effectLst/>
                <a:latin typeface="+mn-lt"/>
                <a:ea typeface="+mn-ea"/>
                <a:cs typeface="+mn-cs"/>
              </a:rPr>
              <a:t> module we will use the </a:t>
            </a:r>
            <a:r>
              <a:rPr lang="en-US" sz="1200" b="0" i="0" kern="1200" dirty="0" err="1">
                <a:solidFill>
                  <a:schemeClr val="tx1"/>
                </a:solidFill>
                <a:effectLst/>
                <a:latin typeface="+mn-lt"/>
                <a:ea typeface="+mn-ea"/>
                <a:cs typeface="+mn-cs"/>
              </a:rPr>
              <a:t>LinearRegression</a:t>
            </a:r>
            <a:r>
              <a:rPr lang="en-US" sz="1200" b="0" i="0" kern="1200" dirty="0">
                <a:solidFill>
                  <a:schemeClr val="tx1"/>
                </a:solidFill>
                <a:effectLst/>
                <a:latin typeface="+mn-lt"/>
                <a:ea typeface="+mn-ea"/>
                <a:cs typeface="+mn-cs"/>
              </a:rPr>
              <a:t>() method to create a linear regression object.</a:t>
            </a:r>
          </a:p>
          <a:p>
            <a:r>
              <a:rPr lang="en-US" sz="1200" b="0" i="0" kern="1200" dirty="0">
                <a:solidFill>
                  <a:schemeClr val="tx1"/>
                </a:solidFill>
                <a:effectLst/>
                <a:latin typeface="+mn-lt"/>
                <a:ea typeface="+mn-ea"/>
                <a:cs typeface="+mn-cs"/>
              </a:rPr>
              <a:t>This object has a method called fit() that takes the independent and dependent values as parameters and fills the regression object with data that describes the relationship:</a:t>
            </a:r>
          </a:p>
          <a:p>
            <a:r>
              <a:rPr lang="en-US" sz="1200" b="0" i="0" kern="1200" dirty="0" err="1">
                <a:solidFill>
                  <a:schemeClr val="tx1"/>
                </a:solidFill>
                <a:effectLst/>
                <a:latin typeface="+mn-lt"/>
                <a:ea typeface="+mn-ea"/>
                <a:cs typeface="+mn-cs"/>
              </a:rPr>
              <a:t>regr</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linear_model.LinearRegression</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regr.fit</a:t>
            </a:r>
            <a:r>
              <a:rPr lang="en-US" sz="1200" b="0" i="0" kern="1200" dirty="0">
                <a:solidFill>
                  <a:schemeClr val="tx1"/>
                </a:solidFill>
                <a:effectLst/>
                <a:latin typeface="+mn-lt"/>
                <a:ea typeface="+mn-ea"/>
                <a:cs typeface="+mn-cs"/>
              </a:rPr>
              <a:t>(X, y)</a:t>
            </a:r>
          </a:p>
          <a:p>
            <a:r>
              <a:rPr lang="en-US" sz="1200" b="0" i="0" kern="1200" dirty="0">
                <a:solidFill>
                  <a:schemeClr val="tx1"/>
                </a:solidFill>
                <a:effectLst/>
                <a:latin typeface="+mn-lt"/>
                <a:ea typeface="+mn-ea"/>
                <a:cs typeface="+mn-cs"/>
              </a:rPr>
              <a:t>Now we have a regression object that are ready to predict CO2 values based on a car's weight and volume:</a:t>
            </a:r>
          </a:p>
          <a:p>
            <a:r>
              <a:rPr lang="en-US" sz="1200" b="0" i="0" kern="1200" dirty="0">
                <a:solidFill>
                  <a:schemeClr val="tx1"/>
                </a:solidFill>
                <a:effectLst/>
                <a:latin typeface="+mn-lt"/>
                <a:ea typeface="+mn-ea"/>
                <a:cs typeface="+mn-cs"/>
              </a:rPr>
              <a:t>#predict the CO2 emission of a car where the weight is 2300kg, and the volume is 1300cm</a:t>
            </a:r>
            <a:r>
              <a:rPr lang="en-US" sz="1200" b="0" i="0" kern="1200" baseline="30000" dirty="0">
                <a:solidFill>
                  <a:schemeClr val="tx1"/>
                </a:solidFill>
                <a:effectLst/>
                <a:latin typeface="+mn-lt"/>
                <a:ea typeface="+mn-ea"/>
                <a:cs typeface="+mn-cs"/>
              </a:rPr>
              <a:t>3</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predictedCO2 = </a:t>
            </a:r>
            <a:r>
              <a:rPr lang="en-US" sz="1200" b="0" i="0" kern="1200" dirty="0" err="1">
                <a:solidFill>
                  <a:schemeClr val="tx1"/>
                </a:solidFill>
                <a:effectLst/>
                <a:latin typeface="+mn-lt"/>
                <a:ea typeface="+mn-ea"/>
                <a:cs typeface="+mn-cs"/>
              </a:rPr>
              <a:t>regr.predict</a:t>
            </a:r>
            <a:r>
              <a:rPr lang="en-US" sz="1200" b="0" i="0" kern="1200" dirty="0">
                <a:solidFill>
                  <a:schemeClr val="tx1"/>
                </a:solidFill>
                <a:effectLst/>
                <a:latin typeface="+mn-lt"/>
                <a:ea typeface="+mn-ea"/>
                <a:cs typeface="+mn-cs"/>
              </a:rPr>
              <a:t>([[2300, 1300]])</a:t>
            </a:r>
          </a:p>
          <a:p>
            <a:endParaRPr lang="en-IN" dirty="0"/>
          </a:p>
        </p:txBody>
      </p:sp>
      <p:sp>
        <p:nvSpPr>
          <p:cNvPr id="4" name="Slide Number Placeholder 3"/>
          <p:cNvSpPr>
            <a:spLocks noGrp="1"/>
          </p:cNvSpPr>
          <p:nvPr>
            <p:ph type="sldNum" sz="quarter" idx="5"/>
          </p:nvPr>
        </p:nvSpPr>
        <p:spPr/>
        <p:txBody>
          <a:bodyPr/>
          <a:lstStyle/>
          <a:p>
            <a:fld id="{3D6ACA7D-B128-47B7-BCCF-8DE55DC8AA0C}" type="slidenum">
              <a:rPr lang="en-IN" smtClean="0"/>
              <a:t>53</a:t>
            </a:fld>
            <a:endParaRPr lang="en-IN"/>
          </a:p>
        </p:txBody>
      </p:sp>
    </p:spTree>
    <p:extLst>
      <p:ext uri="{BB962C8B-B14F-4D97-AF65-F5344CB8AC3E}">
        <p14:creationId xmlns:p14="http://schemas.microsoft.com/office/powerpoint/2010/main" val="2895117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DD9EE-2883-685F-8B4A-F1D11CF7B6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06C451D-E44A-8021-905D-4870FE0F31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73C8011-F3DA-25FC-CF60-97E8174C40A3}"/>
              </a:ext>
            </a:extLst>
          </p:cNvPr>
          <p:cNvSpPr>
            <a:spLocks noGrp="1"/>
          </p:cNvSpPr>
          <p:nvPr>
            <p:ph type="dt" sz="half" idx="10"/>
          </p:nvPr>
        </p:nvSpPr>
        <p:spPr/>
        <p:txBody>
          <a:bodyPr/>
          <a:lstStyle/>
          <a:p>
            <a:fld id="{1BB4495B-213D-4C46-9750-031279220B4C}" type="datetimeFigureOut">
              <a:rPr lang="en-IN" smtClean="0"/>
              <a:t>29-06-2025</a:t>
            </a:fld>
            <a:endParaRPr lang="en-IN"/>
          </a:p>
        </p:txBody>
      </p:sp>
      <p:sp>
        <p:nvSpPr>
          <p:cNvPr id="5" name="Footer Placeholder 4">
            <a:extLst>
              <a:ext uri="{FF2B5EF4-FFF2-40B4-BE49-F238E27FC236}">
                <a16:creationId xmlns:a16="http://schemas.microsoft.com/office/drawing/2014/main" id="{2AA9ECC4-55B4-CBD7-5C03-0C482104D4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735BB5-0087-0CF2-D57F-B184F369D806}"/>
              </a:ext>
            </a:extLst>
          </p:cNvPr>
          <p:cNvSpPr>
            <a:spLocks noGrp="1"/>
          </p:cNvSpPr>
          <p:nvPr>
            <p:ph type="sldNum" sz="quarter" idx="12"/>
          </p:nvPr>
        </p:nvSpPr>
        <p:spPr/>
        <p:txBody>
          <a:bodyPr/>
          <a:lstStyle/>
          <a:p>
            <a:fld id="{2E8456FC-F9DB-484E-9295-0DB4C4C155CC}" type="slidenum">
              <a:rPr lang="en-IN" smtClean="0"/>
              <a:t>‹#›</a:t>
            </a:fld>
            <a:endParaRPr lang="en-IN"/>
          </a:p>
        </p:txBody>
      </p:sp>
    </p:spTree>
    <p:extLst>
      <p:ext uri="{BB962C8B-B14F-4D97-AF65-F5344CB8AC3E}">
        <p14:creationId xmlns:p14="http://schemas.microsoft.com/office/powerpoint/2010/main" val="1764641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B38A8-A6C0-FDD3-EB78-176D4C0B54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CE245A-C5C9-A0B2-F97B-282DAE86AE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497F8E-3408-A4F2-C7C5-8B0790E4B0BC}"/>
              </a:ext>
            </a:extLst>
          </p:cNvPr>
          <p:cNvSpPr>
            <a:spLocks noGrp="1"/>
          </p:cNvSpPr>
          <p:nvPr>
            <p:ph type="dt" sz="half" idx="10"/>
          </p:nvPr>
        </p:nvSpPr>
        <p:spPr/>
        <p:txBody>
          <a:bodyPr/>
          <a:lstStyle/>
          <a:p>
            <a:fld id="{1BB4495B-213D-4C46-9750-031279220B4C}" type="datetimeFigureOut">
              <a:rPr lang="en-IN" smtClean="0"/>
              <a:t>29-06-2025</a:t>
            </a:fld>
            <a:endParaRPr lang="en-IN"/>
          </a:p>
        </p:txBody>
      </p:sp>
      <p:sp>
        <p:nvSpPr>
          <p:cNvPr id="5" name="Footer Placeholder 4">
            <a:extLst>
              <a:ext uri="{FF2B5EF4-FFF2-40B4-BE49-F238E27FC236}">
                <a16:creationId xmlns:a16="http://schemas.microsoft.com/office/drawing/2014/main" id="{7A3D7F5B-F78D-3A9E-973F-F7B21EB680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284196-FB75-8C3B-41A4-5B36353C521F}"/>
              </a:ext>
            </a:extLst>
          </p:cNvPr>
          <p:cNvSpPr>
            <a:spLocks noGrp="1"/>
          </p:cNvSpPr>
          <p:nvPr>
            <p:ph type="sldNum" sz="quarter" idx="12"/>
          </p:nvPr>
        </p:nvSpPr>
        <p:spPr/>
        <p:txBody>
          <a:bodyPr/>
          <a:lstStyle/>
          <a:p>
            <a:fld id="{2E8456FC-F9DB-484E-9295-0DB4C4C155CC}" type="slidenum">
              <a:rPr lang="en-IN" smtClean="0"/>
              <a:t>‹#›</a:t>
            </a:fld>
            <a:endParaRPr lang="en-IN"/>
          </a:p>
        </p:txBody>
      </p:sp>
    </p:spTree>
    <p:extLst>
      <p:ext uri="{BB962C8B-B14F-4D97-AF65-F5344CB8AC3E}">
        <p14:creationId xmlns:p14="http://schemas.microsoft.com/office/powerpoint/2010/main" val="261015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9AAAF4-D0C4-8667-974D-4818E3D84A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EC05C9-4F82-1DE2-6A54-34822A0062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520925-ABB3-C576-4FB0-684156B2FCD9}"/>
              </a:ext>
            </a:extLst>
          </p:cNvPr>
          <p:cNvSpPr>
            <a:spLocks noGrp="1"/>
          </p:cNvSpPr>
          <p:nvPr>
            <p:ph type="dt" sz="half" idx="10"/>
          </p:nvPr>
        </p:nvSpPr>
        <p:spPr/>
        <p:txBody>
          <a:bodyPr/>
          <a:lstStyle/>
          <a:p>
            <a:fld id="{1BB4495B-213D-4C46-9750-031279220B4C}" type="datetimeFigureOut">
              <a:rPr lang="en-IN" smtClean="0"/>
              <a:t>29-06-2025</a:t>
            </a:fld>
            <a:endParaRPr lang="en-IN"/>
          </a:p>
        </p:txBody>
      </p:sp>
      <p:sp>
        <p:nvSpPr>
          <p:cNvPr id="5" name="Footer Placeholder 4">
            <a:extLst>
              <a:ext uri="{FF2B5EF4-FFF2-40B4-BE49-F238E27FC236}">
                <a16:creationId xmlns:a16="http://schemas.microsoft.com/office/drawing/2014/main" id="{2606CB54-2987-1D8D-34FE-400C6A8419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EF4F95-1788-5776-5034-6D11DAD67C11}"/>
              </a:ext>
            </a:extLst>
          </p:cNvPr>
          <p:cNvSpPr>
            <a:spLocks noGrp="1"/>
          </p:cNvSpPr>
          <p:nvPr>
            <p:ph type="sldNum" sz="quarter" idx="12"/>
          </p:nvPr>
        </p:nvSpPr>
        <p:spPr/>
        <p:txBody>
          <a:bodyPr/>
          <a:lstStyle/>
          <a:p>
            <a:fld id="{2E8456FC-F9DB-484E-9295-0DB4C4C155CC}" type="slidenum">
              <a:rPr lang="en-IN" smtClean="0"/>
              <a:t>‹#›</a:t>
            </a:fld>
            <a:endParaRPr lang="en-IN"/>
          </a:p>
        </p:txBody>
      </p:sp>
    </p:spTree>
    <p:extLst>
      <p:ext uri="{BB962C8B-B14F-4D97-AF65-F5344CB8AC3E}">
        <p14:creationId xmlns:p14="http://schemas.microsoft.com/office/powerpoint/2010/main" val="2147033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3E3D1-F82E-F846-6D2B-E1210F0867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BCAB90-B8A2-43BB-9F06-CEC96F650E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1DB27D-4E1C-1EB3-525B-516E4B0A64AB}"/>
              </a:ext>
            </a:extLst>
          </p:cNvPr>
          <p:cNvSpPr>
            <a:spLocks noGrp="1"/>
          </p:cNvSpPr>
          <p:nvPr>
            <p:ph type="dt" sz="half" idx="10"/>
          </p:nvPr>
        </p:nvSpPr>
        <p:spPr/>
        <p:txBody>
          <a:bodyPr/>
          <a:lstStyle/>
          <a:p>
            <a:fld id="{1BB4495B-213D-4C46-9750-031279220B4C}" type="datetimeFigureOut">
              <a:rPr lang="en-IN" smtClean="0"/>
              <a:t>29-06-2025</a:t>
            </a:fld>
            <a:endParaRPr lang="en-IN"/>
          </a:p>
        </p:txBody>
      </p:sp>
      <p:sp>
        <p:nvSpPr>
          <p:cNvPr id="5" name="Footer Placeholder 4">
            <a:extLst>
              <a:ext uri="{FF2B5EF4-FFF2-40B4-BE49-F238E27FC236}">
                <a16:creationId xmlns:a16="http://schemas.microsoft.com/office/drawing/2014/main" id="{EE55D7B1-EADB-7D74-A193-F1026C1035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2BD68-42DA-01BE-795A-4830BD010681}"/>
              </a:ext>
            </a:extLst>
          </p:cNvPr>
          <p:cNvSpPr>
            <a:spLocks noGrp="1"/>
          </p:cNvSpPr>
          <p:nvPr>
            <p:ph type="sldNum" sz="quarter" idx="12"/>
          </p:nvPr>
        </p:nvSpPr>
        <p:spPr/>
        <p:txBody>
          <a:bodyPr/>
          <a:lstStyle/>
          <a:p>
            <a:fld id="{2E8456FC-F9DB-484E-9295-0DB4C4C155CC}" type="slidenum">
              <a:rPr lang="en-IN" smtClean="0"/>
              <a:t>‹#›</a:t>
            </a:fld>
            <a:endParaRPr lang="en-IN"/>
          </a:p>
        </p:txBody>
      </p:sp>
    </p:spTree>
    <p:extLst>
      <p:ext uri="{BB962C8B-B14F-4D97-AF65-F5344CB8AC3E}">
        <p14:creationId xmlns:p14="http://schemas.microsoft.com/office/powerpoint/2010/main" val="2754527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3D595-2878-1A31-881E-8F1646D2E2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DF18A2A-1CE8-1E35-D86D-E66E406BC0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363231-01EE-FF5E-1BE8-438228483CA1}"/>
              </a:ext>
            </a:extLst>
          </p:cNvPr>
          <p:cNvSpPr>
            <a:spLocks noGrp="1"/>
          </p:cNvSpPr>
          <p:nvPr>
            <p:ph type="dt" sz="half" idx="10"/>
          </p:nvPr>
        </p:nvSpPr>
        <p:spPr/>
        <p:txBody>
          <a:bodyPr/>
          <a:lstStyle/>
          <a:p>
            <a:fld id="{1BB4495B-213D-4C46-9750-031279220B4C}" type="datetimeFigureOut">
              <a:rPr lang="en-IN" smtClean="0"/>
              <a:t>29-06-2025</a:t>
            </a:fld>
            <a:endParaRPr lang="en-IN"/>
          </a:p>
        </p:txBody>
      </p:sp>
      <p:sp>
        <p:nvSpPr>
          <p:cNvPr id="5" name="Footer Placeholder 4">
            <a:extLst>
              <a:ext uri="{FF2B5EF4-FFF2-40B4-BE49-F238E27FC236}">
                <a16:creationId xmlns:a16="http://schemas.microsoft.com/office/drawing/2014/main" id="{05656BDC-D207-6C8A-5F98-28E3331A08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63EB99-23BC-F7B8-A839-618F9F805226}"/>
              </a:ext>
            </a:extLst>
          </p:cNvPr>
          <p:cNvSpPr>
            <a:spLocks noGrp="1"/>
          </p:cNvSpPr>
          <p:nvPr>
            <p:ph type="sldNum" sz="quarter" idx="12"/>
          </p:nvPr>
        </p:nvSpPr>
        <p:spPr/>
        <p:txBody>
          <a:bodyPr/>
          <a:lstStyle/>
          <a:p>
            <a:fld id="{2E8456FC-F9DB-484E-9295-0DB4C4C155CC}" type="slidenum">
              <a:rPr lang="en-IN" smtClean="0"/>
              <a:t>‹#›</a:t>
            </a:fld>
            <a:endParaRPr lang="en-IN"/>
          </a:p>
        </p:txBody>
      </p:sp>
    </p:spTree>
    <p:extLst>
      <p:ext uri="{BB962C8B-B14F-4D97-AF65-F5344CB8AC3E}">
        <p14:creationId xmlns:p14="http://schemas.microsoft.com/office/powerpoint/2010/main" val="1911435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FFD6B-7636-D1CE-2F13-C140F0F145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B39860-C5A4-31DF-76DD-C2F04FA6D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FC58FE-23F4-22C8-B97A-68FEB71094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C3E5DFA-8BB4-BF4D-AC23-29D83D6CCE01}"/>
              </a:ext>
            </a:extLst>
          </p:cNvPr>
          <p:cNvSpPr>
            <a:spLocks noGrp="1"/>
          </p:cNvSpPr>
          <p:nvPr>
            <p:ph type="dt" sz="half" idx="10"/>
          </p:nvPr>
        </p:nvSpPr>
        <p:spPr/>
        <p:txBody>
          <a:bodyPr/>
          <a:lstStyle/>
          <a:p>
            <a:fld id="{1BB4495B-213D-4C46-9750-031279220B4C}" type="datetimeFigureOut">
              <a:rPr lang="en-IN" smtClean="0"/>
              <a:t>29-06-2025</a:t>
            </a:fld>
            <a:endParaRPr lang="en-IN"/>
          </a:p>
        </p:txBody>
      </p:sp>
      <p:sp>
        <p:nvSpPr>
          <p:cNvPr id="6" name="Footer Placeholder 5">
            <a:extLst>
              <a:ext uri="{FF2B5EF4-FFF2-40B4-BE49-F238E27FC236}">
                <a16:creationId xmlns:a16="http://schemas.microsoft.com/office/drawing/2014/main" id="{715F2C4F-96E1-6059-51DB-00BC9C5BB1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AE2909-30DF-18CB-75DC-3240B46C6389}"/>
              </a:ext>
            </a:extLst>
          </p:cNvPr>
          <p:cNvSpPr>
            <a:spLocks noGrp="1"/>
          </p:cNvSpPr>
          <p:nvPr>
            <p:ph type="sldNum" sz="quarter" idx="12"/>
          </p:nvPr>
        </p:nvSpPr>
        <p:spPr/>
        <p:txBody>
          <a:bodyPr/>
          <a:lstStyle/>
          <a:p>
            <a:fld id="{2E8456FC-F9DB-484E-9295-0DB4C4C155CC}" type="slidenum">
              <a:rPr lang="en-IN" smtClean="0"/>
              <a:t>‹#›</a:t>
            </a:fld>
            <a:endParaRPr lang="en-IN"/>
          </a:p>
        </p:txBody>
      </p:sp>
    </p:spTree>
    <p:extLst>
      <p:ext uri="{BB962C8B-B14F-4D97-AF65-F5344CB8AC3E}">
        <p14:creationId xmlns:p14="http://schemas.microsoft.com/office/powerpoint/2010/main" val="2389676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54E79-227B-9D07-A188-35BF0EC7E9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D0E441-704F-D0FA-B7DE-0F9CB2E4AB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84F9A4-99B7-CC31-E6F0-8A31C38AC9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582A19-ADF0-7A16-AB86-15FCBB35EC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42E68-D4DD-DA90-A0B8-5C783A0CE4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9EEA09-0FF5-9428-D817-FB4D796F58E7}"/>
              </a:ext>
            </a:extLst>
          </p:cNvPr>
          <p:cNvSpPr>
            <a:spLocks noGrp="1"/>
          </p:cNvSpPr>
          <p:nvPr>
            <p:ph type="dt" sz="half" idx="10"/>
          </p:nvPr>
        </p:nvSpPr>
        <p:spPr/>
        <p:txBody>
          <a:bodyPr/>
          <a:lstStyle/>
          <a:p>
            <a:fld id="{1BB4495B-213D-4C46-9750-031279220B4C}" type="datetimeFigureOut">
              <a:rPr lang="en-IN" smtClean="0"/>
              <a:t>29-06-2025</a:t>
            </a:fld>
            <a:endParaRPr lang="en-IN"/>
          </a:p>
        </p:txBody>
      </p:sp>
      <p:sp>
        <p:nvSpPr>
          <p:cNvPr id="8" name="Footer Placeholder 7">
            <a:extLst>
              <a:ext uri="{FF2B5EF4-FFF2-40B4-BE49-F238E27FC236}">
                <a16:creationId xmlns:a16="http://schemas.microsoft.com/office/drawing/2014/main" id="{67CC69FB-79D5-9DA8-5850-D015388D12F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7613D82-F291-E6B4-6C5B-25A5C771BFA0}"/>
              </a:ext>
            </a:extLst>
          </p:cNvPr>
          <p:cNvSpPr>
            <a:spLocks noGrp="1"/>
          </p:cNvSpPr>
          <p:nvPr>
            <p:ph type="sldNum" sz="quarter" idx="12"/>
          </p:nvPr>
        </p:nvSpPr>
        <p:spPr/>
        <p:txBody>
          <a:bodyPr/>
          <a:lstStyle/>
          <a:p>
            <a:fld id="{2E8456FC-F9DB-484E-9295-0DB4C4C155CC}" type="slidenum">
              <a:rPr lang="en-IN" smtClean="0"/>
              <a:t>‹#›</a:t>
            </a:fld>
            <a:endParaRPr lang="en-IN"/>
          </a:p>
        </p:txBody>
      </p:sp>
    </p:spTree>
    <p:extLst>
      <p:ext uri="{BB962C8B-B14F-4D97-AF65-F5344CB8AC3E}">
        <p14:creationId xmlns:p14="http://schemas.microsoft.com/office/powerpoint/2010/main" val="2860686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3AA66-A949-8793-384F-45CFF8824E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E8E524-5459-A8AB-F4AF-6764174C8AC8}"/>
              </a:ext>
            </a:extLst>
          </p:cNvPr>
          <p:cNvSpPr>
            <a:spLocks noGrp="1"/>
          </p:cNvSpPr>
          <p:nvPr>
            <p:ph type="dt" sz="half" idx="10"/>
          </p:nvPr>
        </p:nvSpPr>
        <p:spPr/>
        <p:txBody>
          <a:bodyPr/>
          <a:lstStyle/>
          <a:p>
            <a:fld id="{1BB4495B-213D-4C46-9750-031279220B4C}" type="datetimeFigureOut">
              <a:rPr lang="en-IN" smtClean="0"/>
              <a:t>29-06-2025</a:t>
            </a:fld>
            <a:endParaRPr lang="en-IN"/>
          </a:p>
        </p:txBody>
      </p:sp>
      <p:sp>
        <p:nvSpPr>
          <p:cNvPr id="4" name="Footer Placeholder 3">
            <a:extLst>
              <a:ext uri="{FF2B5EF4-FFF2-40B4-BE49-F238E27FC236}">
                <a16:creationId xmlns:a16="http://schemas.microsoft.com/office/drawing/2014/main" id="{60053108-FCAD-F72E-FBB0-6AE0712206F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9B5005B-669E-0714-8F16-46655113AA03}"/>
              </a:ext>
            </a:extLst>
          </p:cNvPr>
          <p:cNvSpPr>
            <a:spLocks noGrp="1"/>
          </p:cNvSpPr>
          <p:nvPr>
            <p:ph type="sldNum" sz="quarter" idx="12"/>
          </p:nvPr>
        </p:nvSpPr>
        <p:spPr/>
        <p:txBody>
          <a:bodyPr/>
          <a:lstStyle/>
          <a:p>
            <a:fld id="{2E8456FC-F9DB-484E-9295-0DB4C4C155CC}" type="slidenum">
              <a:rPr lang="en-IN" smtClean="0"/>
              <a:t>‹#›</a:t>
            </a:fld>
            <a:endParaRPr lang="en-IN"/>
          </a:p>
        </p:txBody>
      </p:sp>
    </p:spTree>
    <p:extLst>
      <p:ext uri="{BB962C8B-B14F-4D97-AF65-F5344CB8AC3E}">
        <p14:creationId xmlns:p14="http://schemas.microsoft.com/office/powerpoint/2010/main" val="2491687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28E474-47CE-0757-F685-6AD2A8DEB67F}"/>
              </a:ext>
            </a:extLst>
          </p:cNvPr>
          <p:cNvSpPr>
            <a:spLocks noGrp="1"/>
          </p:cNvSpPr>
          <p:nvPr>
            <p:ph type="dt" sz="half" idx="10"/>
          </p:nvPr>
        </p:nvSpPr>
        <p:spPr/>
        <p:txBody>
          <a:bodyPr/>
          <a:lstStyle/>
          <a:p>
            <a:fld id="{1BB4495B-213D-4C46-9750-031279220B4C}" type="datetimeFigureOut">
              <a:rPr lang="en-IN" smtClean="0"/>
              <a:t>29-06-2025</a:t>
            </a:fld>
            <a:endParaRPr lang="en-IN"/>
          </a:p>
        </p:txBody>
      </p:sp>
      <p:sp>
        <p:nvSpPr>
          <p:cNvPr id="3" name="Footer Placeholder 2">
            <a:extLst>
              <a:ext uri="{FF2B5EF4-FFF2-40B4-BE49-F238E27FC236}">
                <a16:creationId xmlns:a16="http://schemas.microsoft.com/office/drawing/2014/main" id="{210CBE53-2446-92C7-ADB2-40C197831DD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C9F2AAB-1A4B-3C25-A840-6D2615E3C4CF}"/>
              </a:ext>
            </a:extLst>
          </p:cNvPr>
          <p:cNvSpPr>
            <a:spLocks noGrp="1"/>
          </p:cNvSpPr>
          <p:nvPr>
            <p:ph type="sldNum" sz="quarter" idx="12"/>
          </p:nvPr>
        </p:nvSpPr>
        <p:spPr/>
        <p:txBody>
          <a:bodyPr/>
          <a:lstStyle/>
          <a:p>
            <a:fld id="{2E8456FC-F9DB-484E-9295-0DB4C4C155CC}" type="slidenum">
              <a:rPr lang="en-IN" smtClean="0"/>
              <a:t>‹#›</a:t>
            </a:fld>
            <a:endParaRPr lang="en-IN"/>
          </a:p>
        </p:txBody>
      </p:sp>
    </p:spTree>
    <p:extLst>
      <p:ext uri="{BB962C8B-B14F-4D97-AF65-F5344CB8AC3E}">
        <p14:creationId xmlns:p14="http://schemas.microsoft.com/office/powerpoint/2010/main" val="970500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E58C0-B82E-E345-3B1D-7B4342CC75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F65F7C6-E0ED-78FD-6E0B-A4B9CC80A2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B6370E-AC8D-F2AC-BEC2-BB293494F3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44724D-D767-FE38-A7F4-FF5613DA550C}"/>
              </a:ext>
            </a:extLst>
          </p:cNvPr>
          <p:cNvSpPr>
            <a:spLocks noGrp="1"/>
          </p:cNvSpPr>
          <p:nvPr>
            <p:ph type="dt" sz="half" idx="10"/>
          </p:nvPr>
        </p:nvSpPr>
        <p:spPr/>
        <p:txBody>
          <a:bodyPr/>
          <a:lstStyle/>
          <a:p>
            <a:fld id="{1BB4495B-213D-4C46-9750-031279220B4C}" type="datetimeFigureOut">
              <a:rPr lang="en-IN" smtClean="0"/>
              <a:t>29-06-2025</a:t>
            </a:fld>
            <a:endParaRPr lang="en-IN"/>
          </a:p>
        </p:txBody>
      </p:sp>
      <p:sp>
        <p:nvSpPr>
          <p:cNvPr id="6" name="Footer Placeholder 5">
            <a:extLst>
              <a:ext uri="{FF2B5EF4-FFF2-40B4-BE49-F238E27FC236}">
                <a16:creationId xmlns:a16="http://schemas.microsoft.com/office/drawing/2014/main" id="{957337C4-216B-5D52-EE92-95C4C3C392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D1A3C1-9FF3-3C7C-C3E1-68453D5082EE}"/>
              </a:ext>
            </a:extLst>
          </p:cNvPr>
          <p:cNvSpPr>
            <a:spLocks noGrp="1"/>
          </p:cNvSpPr>
          <p:nvPr>
            <p:ph type="sldNum" sz="quarter" idx="12"/>
          </p:nvPr>
        </p:nvSpPr>
        <p:spPr/>
        <p:txBody>
          <a:bodyPr/>
          <a:lstStyle/>
          <a:p>
            <a:fld id="{2E8456FC-F9DB-484E-9295-0DB4C4C155CC}" type="slidenum">
              <a:rPr lang="en-IN" smtClean="0"/>
              <a:t>‹#›</a:t>
            </a:fld>
            <a:endParaRPr lang="en-IN"/>
          </a:p>
        </p:txBody>
      </p:sp>
    </p:spTree>
    <p:extLst>
      <p:ext uri="{BB962C8B-B14F-4D97-AF65-F5344CB8AC3E}">
        <p14:creationId xmlns:p14="http://schemas.microsoft.com/office/powerpoint/2010/main" val="3825292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9C947-9CE9-8DFF-BF8C-161D94945E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43FE03-EE87-C1C5-FA9F-C474C662D0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CD69199-0CB2-61EC-81A3-7BDCF1EC0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C42214-1F4E-3206-D86D-914039FB375F}"/>
              </a:ext>
            </a:extLst>
          </p:cNvPr>
          <p:cNvSpPr>
            <a:spLocks noGrp="1"/>
          </p:cNvSpPr>
          <p:nvPr>
            <p:ph type="dt" sz="half" idx="10"/>
          </p:nvPr>
        </p:nvSpPr>
        <p:spPr/>
        <p:txBody>
          <a:bodyPr/>
          <a:lstStyle/>
          <a:p>
            <a:fld id="{1BB4495B-213D-4C46-9750-031279220B4C}" type="datetimeFigureOut">
              <a:rPr lang="en-IN" smtClean="0"/>
              <a:t>29-06-2025</a:t>
            </a:fld>
            <a:endParaRPr lang="en-IN"/>
          </a:p>
        </p:txBody>
      </p:sp>
      <p:sp>
        <p:nvSpPr>
          <p:cNvPr id="6" name="Footer Placeholder 5">
            <a:extLst>
              <a:ext uri="{FF2B5EF4-FFF2-40B4-BE49-F238E27FC236}">
                <a16:creationId xmlns:a16="http://schemas.microsoft.com/office/drawing/2014/main" id="{E299ECB6-08EE-0D3F-9AD7-9CEC188E2C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42642C-CEFC-376D-2BBD-E9692721BF35}"/>
              </a:ext>
            </a:extLst>
          </p:cNvPr>
          <p:cNvSpPr>
            <a:spLocks noGrp="1"/>
          </p:cNvSpPr>
          <p:nvPr>
            <p:ph type="sldNum" sz="quarter" idx="12"/>
          </p:nvPr>
        </p:nvSpPr>
        <p:spPr/>
        <p:txBody>
          <a:bodyPr/>
          <a:lstStyle/>
          <a:p>
            <a:fld id="{2E8456FC-F9DB-484E-9295-0DB4C4C155CC}" type="slidenum">
              <a:rPr lang="en-IN" smtClean="0"/>
              <a:t>‹#›</a:t>
            </a:fld>
            <a:endParaRPr lang="en-IN"/>
          </a:p>
        </p:txBody>
      </p:sp>
    </p:spTree>
    <p:extLst>
      <p:ext uri="{BB962C8B-B14F-4D97-AF65-F5344CB8AC3E}">
        <p14:creationId xmlns:p14="http://schemas.microsoft.com/office/powerpoint/2010/main" val="2041262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B0EEF0-0DF8-CDED-6482-DFDF9E531B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734CD4-60E8-693A-E47B-2F12B43D71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ED37A9-5432-A8BF-1853-96C3F3870C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B4495B-213D-4C46-9750-031279220B4C}" type="datetimeFigureOut">
              <a:rPr lang="en-IN" smtClean="0"/>
              <a:t>29-06-2025</a:t>
            </a:fld>
            <a:endParaRPr lang="en-IN"/>
          </a:p>
        </p:txBody>
      </p:sp>
      <p:sp>
        <p:nvSpPr>
          <p:cNvPr id="5" name="Footer Placeholder 4">
            <a:extLst>
              <a:ext uri="{FF2B5EF4-FFF2-40B4-BE49-F238E27FC236}">
                <a16:creationId xmlns:a16="http://schemas.microsoft.com/office/drawing/2014/main" id="{6A8629AD-56B9-E789-A210-FFC93255BE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7162578-C022-3313-1399-C47295D0FC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8456FC-F9DB-484E-9295-0DB4C4C155CC}" type="slidenum">
              <a:rPr lang="en-IN" smtClean="0"/>
              <a:t>‹#›</a:t>
            </a:fld>
            <a:endParaRPr lang="en-IN"/>
          </a:p>
        </p:txBody>
      </p:sp>
    </p:spTree>
    <p:extLst>
      <p:ext uri="{BB962C8B-B14F-4D97-AF65-F5344CB8AC3E}">
        <p14:creationId xmlns:p14="http://schemas.microsoft.com/office/powerpoint/2010/main" val="2507215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cloud.google.com/appsheet" TargetMode="External"/><Relationship Id="rId2" Type="http://schemas.openxmlformats.org/officeDocument/2006/relationships/hyperlink" Target="https://cloud.google.com/apigee" TargetMode="External"/><Relationship Id="rId1" Type="http://schemas.openxmlformats.org/officeDocument/2006/relationships/slideLayout" Target="../slideLayouts/slideLayout2.xml"/><Relationship Id="rId4" Type="http://schemas.openxmlformats.org/officeDocument/2006/relationships/hyperlink" Target="https://cloud.google.com/recaptcha/doc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cloud.google.com/armor/docs" TargetMode="External"/><Relationship Id="rId2" Type="http://schemas.openxmlformats.org/officeDocument/2006/relationships/hyperlink" Target="https://cloud.google.com/security/products/security-command-center" TargetMode="External"/><Relationship Id="rId1" Type="http://schemas.openxmlformats.org/officeDocument/2006/relationships/slideLayout" Target="../slideLayouts/slideLayout2.xml"/><Relationship Id="rId4" Type="http://schemas.openxmlformats.org/officeDocument/2006/relationships/hyperlink" Target="https://cloud.google.com/chronicle/docs/overview"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BDD80-B8AB-A810-40CA-3E88ECCAF9E0}"/>
              </a:ext>
            </a:extLst>
          </p:cNvPr>
          <p:cNvSpPr>
            <a:spLocks noGrp="1"/>
          </p:cNvSpPr>
          <p:nvPr>
            <p:ph type="ctrTitle"/>
          </p:nvPr>
        </p:nvSpPr>
        <p:spPr/>
        <p:txBody>
          <a:bodyPr/>
          <a:lstStyle/>
          <a:p>
            <a:r>
              <a:rPr lang="en-IN" dirty="0"/>
              <a:t>Machine Learning</a:t>
            </a:r>
          </a:p>
        </p:txBody>
      </p:sp>
      <p:sp>
        <p:nvSpPr>
          <p:cNvPr id="3" name="Subtitle 2">
            <a:extLst>
              <a:ext uri="{FF2B5EF4-FFF2-40B4-BE49-F238E27FC236}">
                <a16:creationId xmlns:a16="http://schemas.microsoft.com/office/drawing/2014/main" id="{AA6B8E37-1FBE-2E0E-091B-CB0F83AEB0B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68604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F76801-7336-4B13-8380-9FA2B92A18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AA0644-85A3-0180-FCF1-9929FD89D575}"/>
              </a:ext>
            </a:extLst>
          </p:cNvPr>
          <p:cNvSpPr>
            <a:spLocks noGrp="1"/>
          </p:cNvSpPr>
          <p:nvPr>
            <p:ph type="title"/>
          </p:nvPr>
        </p:nvSpPr>
        <p:spPr/>
        <p:txBody>
          <a:bodyPr/>
          <a:lstStyle/>
          <a:p>
            <a:r>
              <a:rPr lang="en-IN" dirty="0"/>
              <a:t>Machine Learning (ML)</a:t>
            </a:r>
          </a:p>
        </p:txBody>
      </p:sp>
      <p:sp>
        <p:nvSpPr>
          <p:cNvPr id="3" name="Content Placeholder 2">
            <a:extLst>
              <a:ext uri="{FF2B5EF4-FFF2-40B4-BE49-F238E27FC236}">
                <a16:creationId xmlns:a16="http://schemas.microsoft.com/office/drawing/2014/main" id="{45677591-5551-71C6-2F81-C08657FEE564}"/>
              </a:ext>
            </a:extLst>
          </p:cNvPr>
          <p:cNvSpPr>
            <a:spLocks noGrp="1"/>
          </p:cNvSpPr>
          <p:nvPr>
            <p:ph idx="1"/>
          </p:nvPr>
        </p:nvSpPr>
        <p:spPr/>
        <p:txBody>
          <a:bodyPr>
            <a:normAutofit lnSpcReduction="10000"/>
          </a:bodyPr>
          <a:lstStyle/>
          <a:p>
            <a:pPr marL="0" indent="0">
              <a:buNone/>
            </a:pPr>
            <a:r>
              <a:rPr lang="en-US" b="1" dirty="0"/>
              <a:t>Reinforcement Machine Learning (RML)</a:t>
            </a:r>
          </a:p>
          <a:p>
            <a:pPr marL="457200" lvl="1" indent="0">
              <a:buNone/>
            </a:pPr>
            <a:r>
              <a:rPr lang="en-US" dirty="0"/>
              <a:t>Reinforcement learning is a machine learning model that can be described as “learn by doing” through a series of trial and error experiments. An “agent” learns to perform a defined task through a feedback loop until its performance is within a desirable range. The agent receives positive reinforcement when it performs the task well and negative reinforcement when it performs poorly. </a:t>
            </a:r>
          </a:p>
          <a:p>
            <a:pPr marL="457200" lvl="1" indent="0">
              <a:buNone/>
            </a:pPr>
            <a:r>
              <a:rPr lang="en-US" dirty="0"/>
              <a:t>Example: </a:t>
            </a:r>
          </a:p>
          <a:p>
            <a:pPr lvl="2"/>
            <a:r>
              <a:rPr lang="en-US" dirty="0"/>
              <a:t>Training a robot to navigate a maze autonomously, where it learns to avoid obstacles and reach a target location by receiving rewards for successful navigation.</a:t>
            </a:r>
          </a:p>
          <a:p>
            <a:pPr lvl="2"/>
            <a:r>
              <a:rPr lang="en-US" dirty="0"/>
              <a:t>An example of reinforcement learning is when Google researchers taught a reinforcement learning algorithm to play the game Go. The model had no prior knowledge of the rules of Go and simply moved pieces at random and “learned” the best results as the algorithm was trained, to the point that the machine learning model could beat a human player at the game.</a:t>
            </a:r>
            <a:endParaRPr lang="en-IN" dirty="0"/>
          </a:p>
        </p:txBody>
      </p:sp>
    </p:spTree>
    <p:extLst>
      <p:ext uri="{BB962C8B-B14F-4D97-AF65-F5344CB8AC3E}">
        <p14:creationId xmlns:p14="http://schemas.microsoft.com/office/powerpoint/2010/main" val="1963615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0EB4A-8FC3-20D1-6923-D3E97E7BE6C2}"/>
              </a:ext>
            </a:extLst>
          </p:cNvPr>
          <p:cNvSpPr>
            <a:spLocks noGrp="1"/>
          </p:cNvSpPr>
          <p:nvPr>
            <p:ph type="title"/>
          </p:nvPr>
        </p:nvSpPr>
        <p:spPr/>
        <p:txBody>
          <a:bodyPr/>
          <a:lstStyle/>
          <a:p>
            <a:r>
              <a:rPr lang="en-IN" dirty="0"/>
              <a:t> Deep Learning (DL)</a:t>
            </a:r>
          </a:p>
        </p:txBody>
      </p:sp>
      <p:sp>
        <p:nvSpPr>
          <p:cNvPr id="3" name="Content Placeholder 2">
            <a:extLst>
              <a:ext uri="{FF2B5EF4-FFF2-40B4-BE49-F238E27FC236}">
                <a16:creationId xmlns:a16="http://schemas.microsoft.com/office/drawing/2014/main" id="{C9B10ECB-3EF9-0636-4FF4-D526857D48B4}"/>
              </a:ext>
            </a:extLst>
          </p:cNvPr>
          <p:cNvSpPr>
            <a:spLocks noGrp="1"/>
          </p:cNvSpPr>
          <p:nvPr>
            <p:ph idx="1"/>
          </p:nvPr>
        </p:nvSpPr>
        <p:spPr/>
        <p:txBody>
          <a:bodyPr>
            <a:normAutofit fontScale="92500" lnSpcReduction="20000"/>
          </a:bodyPr>
          <a:lstStyle/>
          <a:p>
            <a:r>
              <a:rPr lang="en-US" dirty="0"/>
              <a:t>Deep learning is a subfield of machine learning that focuses on neural networks with many layers (deep neural networks). </a:t>
            </a:r>
          </a:p>
          <a:p>
            <a:r>
              <a:rPr lang="en-US" dirty="0"/>
              <a:t>It excels at tasks involving unstructured data like images, audio, and natural language.</a:t>
            </a:r>
          </a:p>
          <a:p>
            <a:pPr marL="0" indent="0">
              <a:buNone/>
            </a:pPr>
            <a:r>
              <a:rPr lang="en-US" b="1" dirty="0"/>
              <a:t>Artificial Neural Networks (ANNs)</a:t>
            </a:r>
          </a:p>
          <a:p>
            <a:pPr lvl="1"/>
            <a:r>
              <a:rPr lang="en-US" dirty="0"/>
              <a:t>ANNs are a fundamental component of deep learning. </a:t>
            </a:r>
          </a:p>
          <a:p>
            <a:pPr lvl="1"/>
            <a:r>
              <a:rPr lang="en-US" dirty="0"/>
              <a:t>They are composed of interconnected nodes, mimicking the structure of the human brain. </a:t>
            </a:r>
          </a:p>
          <a:p>
            <a:pPr lvl="1"/>
            <a:r>
              <a:rPr lang="en-US" dirty="0"/>
              <a:t>Deep neural networks consist of many layers, enabling them to capture complex patterns in data.</a:t>
            </a:r>
          </a:p>
          <a:p>
            <a:pPr marL="0" indent="0">
              <a:buNone/>
            </a:pPr>
            <a:r>
              <a:rPr lang="en-US" dirty="0"/>
              <a:t>Example: </a:t>
            </a:r>
          </a:p>
          <a:p>
            <a:pPr lvl="1"/>
            <a:r>
              <a:rPr lang="en-US" dirty="0"/>
              <a:t>Using a deep neural network for image recognition to detect and classify diseases in medical images, aiding in early diagnosis and treatment.</a:t>
            </a:r>
            <a:endParaRPr lang="en-IN" dirty="0"/>
          </a:p>
        </p:txBody>
      </p:sp>
    </p:spTree>
    <p:extLst>
      <p:ext uri="{BB962C8B-B14F-4D97-AF65-F5344CB8AC3E}">
        <p14:creationId xmlns:p14="http://schemas.microsoft.com/office/powerpoint/2010/main" val="3294211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D5483-73CA-F0EC-03E2-55F8139A653C}"/>
              </a:ext>
            </a:extLst>
          </p:cNvPr>
          <p:cNvSpPr>
            <a:spLocks noGrp="1"/>
          </p:cNvSpPr>
          <p:nvPr>
            <p:ph type="title"/>
          </p:nvPr>
        </p:nvSpPr>
        <p:spPr/>
        <p:txBody>
          <a:bodyPr/>
          <a:lstStyle/>
          <a:p>
            <a:r>
              <a:rPr lang="en-IN" dirty="0"/>
              <a:t> Deep Learning (DL)</a:t>
            </a:r>
          </a:p>
        </p:txBody>
      </p:sp>
      <p:sp>
        <p:nvSpPr>
          <p:cNvPr id="3" name="Content Placeholder 2">
            <a:extLst>
              <a:ext uri="{FF2B5EF4-FFF2-40B4-BE49-F238E27FC236}">
                <a16:creationId xmlns:a16="http://schemas.microsoft.com/office/drawing/2014/main" id="{450831FF-7E22-5AC4-F717-A866F3009E5F}"/>
              </a:ext>
            </a:extLst>
          </p:cNvPr>
          <p:cNvSpPr>
            <a:spLocks noGrp="1"/>
          </p:cNvSpPr>
          <p:nvPr>
            <p:ph idx="1"/>
          </p:nvPr>
        </p:nvSpPr>
        <p:spPr/>
        <p:txBody>
          <a:bodyPr/>
          <a:lstStyle/>
          <a:p>
            <a:pPr marL="0" indent="0">
              <a:buNone/>
            </a:pPr>
            <a:r>
              <a:rPr lang="en-US" b="1" dirty="0"/>
              <a:t>Convolutional Neural Networks (CNNs)</a:t>
            </a:r>
          </a:p>
          <a:p>
            <a:pPr lvl="1"/>
            <a:r>
              <a:rPr lang="en-US" dirty="0"/>
              <a:t>CNNs are a specialized type of deep neural network designed for image and spatial data. </a:t>
            </a:r>
          </a:p>
          <a:p>
            <a:pPr lvl="1"/>
            <a:r>
              <a:rPr lang="en-US" dirty="0"/>
              <a:t>They use convolutional layers to automatically learn features from images.</a:t>
            </a:r>
          </a:p>
          <a:p>
            <a:pPr marL="0" indent="0">
              <a:buNone/>
            </a:pPr>
            <a:r>
              <a:rPr lang="en-US" dirty="0"/>
              <a:t>Example: </a:t>
            </a:r>
          </a:p>
          <a:p>
            <a:pPr lvl="1"/>
            <a:r>
              <a:rPr lang="en-US" dirty="0"/>
              <a:t>Training a CNN for autonomous driving to detect pedestrians, traffic signs, and other vehicles in real-time, ensuring safe navigation.</a:t>
            </a:r>
            <a:endParaRPr lang="en-IN" dirty="0"/>
          </a:p>
        </p:txBody>
      </p:sp>
    </p:spTree>
    <p:extLst>
      <p:ext uri="{BB962C8B-B14F-4D97-AF65-F5344CB8AC3E}">
        <p14:creationId xmlns:p14="http://schemas.microsoft.com/office/powerpoint/2010/main" val="4189293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5342-E980-BA2F-BDDF-CF9B2D81884F}"/>
              </a:ext>
            </a:extLst>
          </p:cNvPr>
          <p:cNvSpPr>
            <a:spLocks noGrp="1"/>
          </p:cNvSpPr>
          <p:nvPr>
            <p:ph type="title"/>
          </p:nvPr>
        </p:nvSpPr>
        <p:spPr/>
        <p:txBody>
          <a:bodyPr/>
          <a:lstStyle/>
          <a:p>
            <a:r>
              <a:rPr lang="en-IN" dirty="0"/>
              <a:t> Deep Learning (DL)</a:t>
            </a:r>
          </a:p>
        </p:txBody>
      </p:sp>
      <p:sp>
        <p:nvSpPr>
          <p:cNvPr id="3" name="Content Placeholder 2">
            <a:extLst>
              <a:ext uri="{FF2B5EF4-FFF2-40B4-BE49-F238E27FC236}">
                <a16:creationId xmlns:a16="http://schemas.microsoft.com/office/drawing/2014/main" id="{868274F5-7E32-6EA2-9989-955C200838B3}"/>
              </a:ext>
            </a:extLst>
          </p:cNvPr>
          <p:cNvSpPr>
            <a:spLocks noGrp="1"/>
          </p:cNvSpPr>
          <p:nvPr>
            <p:ph idx="1"/>
          </p:nvPr>
        </p:nvSpPr>
        <p:spPr/>
        <p:txBody>
          <a:bodyPr/>
          <a:lstStyle/>
          <a:p>
            <a:pPr marL="0" indent="0">
              <a:buNone/>
            </a:pPr>
            <a:r>
              <a:rPr lang="en-IN" b="1" dirty="0"/>
              <a:t>Recurrent Neural Networks (RNNs)</a:t>
            </a:r>
          </a:p>
          <a:p>
            <a:pPr lvl="1"/>
            <a:r>
              <a:rPr lang="en-US" dirty="0"/>
              <a:t>RNNs are used for sequential data and have connections that loop back on themselves, allowing them to maintain information about previous inputs. They are often used in tasks like natural language processing and time series analysis.</a:t>
            </a:r>
          </a:p>
          <a:p>
            <a:pPr marL="0" indent="0">
              <a:buNone/>
            </a:pPr>
            <a:r>
              <a:rPr lang="en-US" dirty="0"/>
              <a:t>Example: </a:t>
            </a:r>
          </a:p>
          <a:p>
            <a:pPr lvl="1"/>
            <a:r>
              <a:rPr lang="en-US" dirty="0"/>
              <a:t>Implementing an RNN-based chatbot that can understand and generate human-like responses in customer support interactions.</a:t>
            </a:r>
            <a:endParaRPr lang="en-IN" dirty="0"/>
          </a:p>
        </p:txBody>
      </p:sp>
    </p:spTree>
    <p:extLst>
      <p:ext uri="{BB962C8B-B14F-4D97-AF65-F5344CB8AC3E}">
        <p14:creationId xmlns:p14="http://schemas.microsoft.com/office/powerpoint/2010/main" val="628423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E060D-5FB6-B6F7-D504-DB2C3CF2CE33}"/>
              </a:ext>
            </a:extLst>
          </p:cNvPr>
          <p:cNvSpPr>
            <a:spLocks noGrp="1"/>
          </p:cNvSpPr>
          <p:nvPr>
            <p:ph type="title"/>
          </p:nvPr>
        </p:nvSpPr>
        <p:spPr/>
        <p:txBody>
          <a:bodyPr/>
          <a:lstStyle/>
          <a:p>
            <a:r>
              <a:rPr lang="en-IN" dirty="0"/>
              <a:t>Generative Intelligence (GAI)</a:t>
            </a:r>
          </a:p>
        </p:txBody>
      </p:sp>
      <p:sp>
        <p:nvSpPr>
          <p:cNvPr id="3" name="Content Placeholder 2">
            <a:extLst>
              <a:ext uri="{FF2B5EF4-FFF2-40B4-BE49-F238E27FC236}">
                <a16:creationId xmlns:a16="http://schemas.microsoft.com/office/drawing/2014/main" id="{DB2CDD7E-AF63-ADD5-E250-DC4F460F9FE2}"/>
              </a:ext>
            </a:extLst>
          </p:cNvPr>
          <p:cNvSpPr>
            <a:spLocks noGrp="1"/>
          </p:cNvSpPr>
          <p:nvPr>
            <p:ph idx="1"/>
          </p:nvPr>
        </p:nvSpPr>
        <p:spPr/>
        <p:txBody>
          <a:bodyPr/>
          <a:lstStyle/>
          <a:p>
            <a:r>
              <a:rPr lang="en-US" dirty="0"/>
              <a:t>Generative Intelligence is a specialized field within AI that focuses on creating systems capable of generating new and creative content, such as text, images, or music, in a human-like manner.</a:t>
            </a:r>
          </a:p>
          <a:p>
            <a:pPr marL="0" indent="0" fontAlgn="base">
              <a:buNone/>
            </a:pPr>
            <a:r>
              <a:rPr lang="en-US" b="1" dirty="0"/>
              <a:t>Generative Adversarial Networks (GANs):</a:t>
            </a:r>
            <a:endParaRPr lang="en-US" dirty="0"/>
          </a:p>
          <a:p>
            <a:pPr fontAlgn="base"/>
            <a:r>
              <a:rPr lang="en-US" dirty="0"/>
              <a:t>GANs consist of two neural networks, a generator, and a discriminator, that compete. GANs are widely used for tasks like image generation and style transfer.</a:t>
            </a:r>
          </a:p>
          <a:p>
            <a:pPr fontAlgn="base"/>
            <a:r>
              <a:rPr lang="en-US" i="1" dirty="0"/>
              <a:t>Example:</a:t>
            </a:r>
            <a:r>
              <a:rPr lang="en-US" dirty="0"/>
              <a:t> Using GANs to create realistic, high-resolution artwork or to generate synthetic data for training machine learning models when real data is scarce.</a:t>
            </a:r>
          </a:p>
          <a:p>
            <a:endParaRPr lang="en-IN" dirty="0"/>
          </a:p>
        </p:txBody>
      </p:sp>
    </p:spTree>
    <p:extLst>
      <p:ext uri="{BB962C8B-B14F-4D97-AF65-F5344CB8AC3E}">
        <p14:creationId xmlns:p14="http://schemas.microsoft.com/office/powerpoint/2010/main" val="2323505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8389-BBA8-2979-B37A-D9A318A1F4E7}"/>
              </a:ext>
            </a:extLst>
          </p:cNvPr>
          <p:cNvSpPr>
            <a:spLocks noGrp="1"/>
          </p:cNvSpPr>
          <p:nvPr>
            <p:ph type="title"/>
          </p:nvPr>
        </p:nvSpPr>
        <p:spPr/>
        <p:txBody>
          <a:bodyPr/>
          <a:lstStyle/>
          <a:p>
            <a:r>
              <a:rPr lang="en-IN" dirty="0"/>
              <a:t>Generative Intelligence (GAI)</a:t>
            </a:r>
          </a:p>
        </p:txBody>
      </p:sp>
      <p:sp>
        <p:nvSpPr>
          <p:cNvPr id="3" name="Content Placeholder 2">
            <a:extLst>
              <a:ext uri="{FF2B5EF4-FFF2-40B4-BE49-F238E27FC236}">
                <a16:creationId xmlns:a16="http://schemas.microsoft.com/office/drawing/2014/main" id="{6F7BC7A2-3DDE-EF0E-979C-B4EE1E3E3DA2}"/>
              </a:ext>
            </a:extLst>
          </p:cNvPr>
          <p:cNvSpPr>
            <a:spLocks noGrp="1"/>
          </p:cNvSpPr>
          <p:nvPr>
            <p:ph idx="1"/>
          </p:nvPr>
        </p:nvSpPr>
        <p:spPr/>
        <p:txBody>
          <a:bodyPr/>
          <a:lstStyle/>
          <a:p>
            <a:pPr marL="0" indent="0">
              <a:buNone/>
            </a:pPr>
            <a:r>
              <a:rPr lang="en-IN" dirty="0"/>
              <a:t>Variational Autoencoders (VAEs)</a:t>
            </a:r>
          </a:p>
          <a:p>
            <a:pPr lvl="1"/>
            <a:r>
              <a:rPr lang="en-US" dirty="0"/>
              <a:t>VAEs are used for generating data by learning a probabilistic distribution of the data. They are often used in applications like image generation and data compression.</a:t>
            </a:r>
          </a:p>
          <a:p>
            <a:pPr lvl="1"/>
            <a:r>
              <a:rPr lang="en-US" dirty="0"/>
              <a:t>Example: </a:t>
            </a:r>
          </a:p>
          <a:p>
            <a:pPr lvl="2"/>
            <a:r>
              <a:rPr lang="en-US" dirty="0"/>
              <a:t>Employing VAEs to generate unique, personalized fashion designs for a virtual clothing try-on app, enhancing the user experience.</a:t>
            </a:r>
            <a:endParaRPr lang="en-IN" dirty="0"/>
          </a:p>
        </p:txBody>
      </p:sp>
    </p:spTree>
    <p:extLst>
      <p:ext uri="{BB962C8B-B14F-4D97-AF65-F5344CB8AC3E}">
        <p14:creationId xmlns:p14="http://schemas.microsoft.com/office/powerpoint/2010/main" val="445957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76ECB-ECC9-8C48-5226-3C5A0988DD5A}"/>
              </a:ext>
            </a:extLst>
          </p:cNvPr>
          <p:cNvSpPr>
            <a:spLocks noGrp="1"/>
          </p:cNvSpPr>
          <p:nvPr>
            <p:ph type="title"/>
          </p:nvPr>
        </p:nvSpPr>
        <p:spPr/>
        <p:txBody>
          <a:bodyPr/>
          <a:lstStyle/>
          <a:p>
            <a:r>
              <a:rPr lang="en-IN" dirty="0"/>
              <a:t>Generative Intelligence (GAI)</a:t>
            </a:r>
          </a:p>
        </p:txBody>
      </p:sp>
      <p:sp>
        <p:nvSpPr>
          <p:cNvPr id="3" name="Content Placeholder 2">
            <a:extLst>
              <a:ext uri="{FF2B5EF4-FFF2-40B4-BE49-F238E27FC236}">
                <a16:creationId xmlns:a16="http://schemas.microsoft.com/office/drawing/2014/main" id="{22684C6C-0FEF-BF7B-BF55-7A866B34F050}"/>
              </a:ext>
            </a:extLst>
          </p:cNvPr>
          <p:cNvSpPr>
            <a:spLocks noGrp="1"/>
          </p:cNvSpPr>
          <p:nvPr>
            <p:ph idx="1"/>
          </p:nvPr>
        </p:nvSpPr>
        <p:spPr/>
        <p:txBody>
          <a:bodyPr>
            <a:normAutofit/>
          </a:bodyPr>
          <a:lstStyle/>
          <a:p>
            <a:pPr marL="0" indent="0">
              <a:buNone/>
            </a:pPr>
            <a:r>
              <a:rPr lang="en-IN" dirty="0"/>
              <a:t>Transformers</a:t>
            </a:r>
          </a:p>
          <a:p>
            <a:pPr lvl="1"/>
            <a:r>
              <a:rPr lang="en-US" dirty="0"/>
              <a:t>Transformers are a class of models that excel in tasks involving sequences, such as language translation and text generation. They have become a fundamental architecture in natural language processing.</a:t>
            </a:r>
          </a:p>
          <a:p>
            <a:pPr marL="0" indent="0">
              <a:buNone/>
            </a:pPr>
            <a:r>
              <a:rPr lang="en-US" dirty="0"/>
              <a:t>Example: </a:t>
            </a:r>
          </a:p>
          <a:p>
            <a:pPr lvl="1"/>
            <a:r>
              <a:rPr lang="en-US" dirty="0"/>
              <a:t>Training a transformer-based language model for automatic language translation, enabling real-time translation of spoken conversations during international business meetings.</a:t>
            </a:r>
            <a:endParaRPr lang="en-IN" dirty="0"/>
          </a:p>
        </p:txBody>
      </p:sp>
    </p:spTree>
    <p:extLst>
      <p:ext uri="{BB962C8B-B14F-4D97-AF65-F5344CB8AC3E}">
        <p14:creationId xmlns:p14="http://schemas.microsoft.com/office/powerpoint/2010/main" val="1540359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A7510-71B1-887B-C4A1-C1AC88D0DA27}"/>
              </a:ext>
            </a:extLst>
          </p:cNvPr>
          <p:cNvSpPr>
            <a:spLocks noGrp="1"/>
          </p:cNvSpPr>
          <p:nvPr>
            <p:ph type="title"/>
          </p:nvPr>
        </p:nvSpPr>
        <p:spPr/>
        <p:txBody>
          <a:bodyPr/>
          <a:lstStyle/>
          <a:p>
            <a:r>
              <a:rPr lang="en-US" dirty="0"/>
              <a:t>How does machine learning work?</a:t>
            </a:r>
            <a:endParaRPr lang="en-IN" dirty="0"/>
          </a:p>
        </p:txBody>
      </p:sp>
      <p:sp>
        <p:nvSpPr>
          <p:cNvPr id="3" name="Content Placeholder 2">
            <a:extLst>
              <a:ext uri="{FF2B5EF4-FFF2-40B4-BE49-F238E27FC236}">
                <a16:creationId xmlns:a16="http://schemas.microsoft.com/office/drawing/2014/main" id="{F8F42CCB-3CAD-FF30-2866-A1360902671D}"/>
              </a:ext>
            </a:extLst>
          </p:cNvPr>
          <p:cNvSpPr>
            <a:spLocks noGrp="1"/>
          </p:cNvSpPr>
          <p:nvPr>
            <p:ph idx="1"/>
          </p:nvPr>
        </p:nvSpPr>
        <p:spPr/>
        <p:txBody>
          <a:bodyPr>
            <a:normAutofit fontScale="92500" lnSpcReduction="20000"/>
          </a:bodyPr>
          <a:lstStyle/>
          <a:p>
            <a:r>
              <a:rPr lang="en-US" dirty="0"/>
              <a:t>Machine learning works by training algorithms on sets of data to achieve an expected outcome such as identifying a pattern or recognizing an object. </a:t>
            </a:r>
          </a:p>
          <a:p>
            <a:r>
              <a:rPr lang="en-US" dirty="0"/>
              <a:t>Machine learning is the process of optimizing the model so that it can predict the correct response based on the training data samples.</a:t>
            </a:r>
          </a:p>
          <a:p>
            <a:pPr lvl="1"/>
            <a:r>
              <a:rPr lang="en-US" dirty="0"/>
              <a:t> Assuming the training data is of high quality, the more training samples the machine learning algorithm receives, the more accurate the model will become.</a:t>
            </a:r>
          </a:p>
          <a:p>
            <a:pPr lvl="1"/>
            <a:r>
              <a:rPr lang="en-US" dirty="0"/>
              <a:t>The algorithm fits the model to the data during training, in what is called the “fitting process.” This process involves using a loss function to measure the model's errors, and an optimization technique, like gradient descent, to adjust the model's parameters and minimize those errors. </a:t>
            </a:r>
          </a:p>
          <a:p>
            <a:pPr lvl="1"/>
            <a:r>
              <a:rPr lang="en-US" dirty="0"/>
              <a:t>If the outcome does not fit the expected outcome, the algorithm is re-trained again and again until it outputs the accurate response. </a:t>
            </a:r>
          </a:p>
          <a:p>
            <a:pPr lvl="1"/>
            <a:r>
              <a:rPr lang="en-US" dirty="0"/>
              <a:t>In essence, the algorithm learns from the data and reaches outcomes based on whether the input and response fit with a line, cluster, or other statistical correlation.</a:t>
            </a:r>
            <a:endParaRPr lang="en-IN" dirty="0"/>
          </a:p>
        </p:txBody>
      </p:sp>
    </p:spTree>
    <p:extLst>
      <p:ext uri="{BB962C8B-B14F-4D97-AF65-F5344CB8AC3E}">
        <p14:creationId xmlns:p14="http://schemas.microsoft.com/office/powerpoint/2010/main" val="3361576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5B3B7-AFD6-FEE9-C545-C5A4E659DFA5}"/>
              </a:ext>
            </a:extLst>
          </p:cNvPr>
          <p:cNvSpPr>
            <a:spLocks noGrp="1"/>
          </p:cNvSpPr>
          <p:nvPr>
            <p:ph type="title"/>
          </p:nvPr>
        </p:nvSpPr>
        <p:spPr/>
        <p:txBody>
          <a:bodyPr/>
          <a:lstStyle/>
          <a:p>
            <a:r>
              <a:rPr lang="en-IN" dirty="0"/>
              <a:t>Types of machine learning</a:t>
            </a:r>
          </a:p>
        </p:txBody>
      </p:sp>
      <p:sp>
        <p:nvSpPr>
          <p:cNvPr id="3" name="Content Placeholder 2">
            <a:extLst>
              <a:ext uri="{FF2B5EF4-FFF2-40B4-BE49-F238E27FC236}">
                <a16:creationId xmlns:a16="http://schemas.microsoft.com/office/drawing/2014/main" id="{BAA0436A-E2A4-7101-6FDD-B5E7291C2109}"/>
              </a:ext>
            </a:extLst>
          </p:cNvPr>
          <p:cNvSpPr>
            <a:spLocks noGrp="1"/>
          </p:cNvSpPr>
          <p:nvPr>
            <p:ph idx="1"/>
          </p:nvPr>
        </p:nvSpPr>
        <p:spPr/>
        <p:txBody>
          <a:bodyPr>
            <a:normAutofit fontScale="92500" lnSpcReduction="20000"/>
          </a:bodyPr>
          <a:lstStyle/>
          <a:p>
            <a:pPr marL="0" indent="0">
              <a:buNone/>
            </a:pPr>
            <a:r>
              <a:rPr lang="en-US" dirty="0"/>
              <a:t>When talking about different types of machine learning, we're really talking about the training models used. </a:t>
            </a:r>
          </a:p>
          <a:p>
            <a:pPr marL="0" indent="0">
              <a:buNone/>
            </a:pPr>
            <a:r>
              <a:rPr lang="en-US" dirty="0"/>
              <a:t>In broad strokes, there are four kinds of models used in machine learning.</a:t>
            </a:r>
          </a:p>
          <a:p>
            <a:pPr lvl="1"/>
            <a:r>
              <a:rPr lang="en-US" b="1" dirty="0"/>
              <a:t>Supervised learning </a:t>
            </a:r>
            <a:r>
              <a:rPr lang="en-US" dirty="0"/>
              <a:t>is a machine learning model that uses labeled training data (structured data) to map a specific feature to a label. In supervised learning, the output is known (such as recognizing a picture of an apple) and the model is trained on data of the known output. In simple terms, to train the algorithm to recognize pictures of apples, feed it pictures labeled as apples.</a:t>
            </a:r>
          </a:p>
          <a:p>
            <a:pPr lvl="1"/>
            <a:r>
              <a:rPr lang="en-US" dirty="0"/>
              <a:t>The most common supervised learning algorithms used today include:</a:t>
            </a:r>
          </a:p>
          <a:p>
            <a:pPr lvl="2"/>
            <a:r>
              <a:rPr lang="en-US" dirty="0"/>
              <a:t>Linear regression</a:t>
            </a:r>
          </a:p>
          <a:p>
            <a:pPr lvl="2"/>
            <a:r>
              <a:rPr lang="en-US" dirty="0"/>
              <a:t>Polynomial regression</a:t>
            </a:r>
          </a:p>
          <a:p>
            <a:pPr lvl="2"/>
            <a:r>
              <a:rPr lang="en-US" dirty="0"/>
              <a:t>K-nearest neighbors</a:t>
            </a:r>
          </a:p>
          <a:p>
            <a:pPr lvl="2"/>
            <a:r>
              <a:rPr lang="en-US" dirty="0"/>
              <a:t>Naive Bayes</a:t>
            </a:r>
          </a:p>
          <a:p>
            <a:pPr lvl="2"/>
            <a:r>
              <a:rPr lang="en-US" dirty="0"/>
              <a:t>Decision trees</a:t>
            </a:r>
            <a:endParaRPr lang="en-IN" dirty="0"/>
          </a:p>
        </p:txBody>
      </p:sp>
    </p:spTree>
    <p:extLst>
      <p:ext uri="{BB962C8B-B14F-4D97-AF65-F5344CB8AC3E}">
        <p14:creationId xmlns:p14="http://schemas.microsoft.com/office/powerpoint/2010/main" val="2470858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30FE8-C191-BE81-3184-3ABCE7B28FAC}"/>
              </a:ext>
            </a:extLst>
          </p:cNvPr>
          <p:cNvSpPr>
            <a:spLocks noGrp="1"/>
          </p:cNvSpPr>
          <p:nvPr>
            <p:ph type="title"/>
          </p:nvPr>
        </p:nvSpPr>
        <p:spPr/>
        <p:txBody>
          <a:bodyPr/>
          <a:lstStyle/>
          <a:p>
            <a:r>
              <a:rPr lang="en-IN" dirty="0"/>
              <a:t>Types of machine learning</a:t>
            </a:r>
          </a:p>
        </p:txBody>
      </p:sp>
      <p:sp>
        <p:nvSpPr>
          <p:cNvPr id="3" name="Content Placeholder 2">
            <a:extLst>
              <a:ext uri="{FF2B5EF4-FFF2-40B4-BE49-F238E27FC236}">
                <a16:creationId xmlns:a16="http://schemas.microsoft.com/office/drawing/2014/main" id="{214C2DF0-3450-FF7A-E2F2-9805DE432DBA}"/>
              </a:ext>
            </a:extLst>
          </p:cNvPr>
          <p:cNvSpPr>
            <a:spLocks noGrp="1"/>
          </p:cNvSpPr>
          <p:nvPr>
            <p:ph idx="1"/>
          </p:nvPr>
        </p:nvSpPr>
        <p:spPr/>
        <p:txBody>
          <a:bodyPr>
            <a:normAutofit fontScale="92500" lnSpcReduction="10000"/>
          </a:bodyPr>
          <a:lstStyle/>
          <a:p>
            <a:r>
              <a:rPr lang="en-US" b="1" dirty="0"/>
              <a:t>Unsupervised learning</a:t>
            </a:r>
            <a:r>
              <a:rPr lang="en-US" dirty="0"/>
              <a:t> is a machine learning model that uses unlabeled data (unstructured data) to learn patterns. Unlike supervised learning, the “correctness” of the output isn't known ahead of time. Rather, the algorithm learns from the data without human input (and is thus, unsupervised) and categorizes it into groups based on attributes. </a:t>
            </a:r>
          </a:p>
          <a:p>
            <a:pPr lvl="1"/>
            <a:r>
              <a:rPr lang="en-US" dirty="0"/>
              <a:t>For example, if the algorithm is given pictures of apples and bananas, it will work by itself to categorize which picture is an apple and which is a banana. Unsupervised learning is good at descriptive modeling and pattern matching. </a:t>
            </a:r>
          </a:p>
          <a:p>
            <a:r>
              <a:rPr lang="en-US" dirty="0"/>
              <a:t>The most common unsupervised learning algorithms used today include:</a:t>
            </a:r>
          </a:p>
          <a:p>
            <a:pPr lvl="1"/>
            <a:r>
              <a:rPr lang="en-US" dirty="0"/>
              <a:t>Fuzzy means</a:t>
            </a:r>
          </a:p>
          <a:p>
            <a:pPr lvl="1"/>
            <a:r>
              <a:rPr lang="en-US" dirty="0"/>
              <a:t>K-means clustering</a:t>
            </a:r>
          </a:p>
          <a:p>
            <a:pPr lvl="1"/>
            <a:r>
              <a:rPr lang="en-US" dirty="0"/>
              <a:t>Hierarchical clustering</a:t>
            </a:r>
          </a:p>
          <a:p>
            <a:pPr lvl="1"/>
            <a:r>
              <a:rPr lang="en-US" dirty="0"/>
              <a:t>Partial least squares</a:t>
            </a:r>
            <a:endParaRPr lang="en-IN" dirty="0"/>
          </a:p>
        </p:txBody>
      </p:sp>
    </p:spTree>
    <p:extLst>
      <p:ext uri="{BB962C8B-B14F-4D97-AF65-F5344CB8AC3E}">
        <p14:creationId xmlns:p14="http://schemas.microsoft.com/office/powerpoint/2010/main" val="3602606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1D846-B0D6-4917-6CF5-A3A7A4AAD025}"/>
              </a:ext>
            </a:extLst>
          </p:cNvPr>
          <p:cNvSpPr>
            <a:spLocks noGrp="1"/>
          </p:cNvSpPr>
          <p:nvPr>
            <p:ph type="title"/>
          </p:nvPr>
        </p:nvSpPr>
        <p:spPr/>
        <p:txBody>
          <a:bodyPr/>
          <a:lstStyle/>
          <a:p>
            <a:r>
              <a:rPr lang="en-US" dirty="0"/>
              <a:t>What is machine learning (ML)?</a:t>
            </a:r>
            <a:endParaRPr lang="en-IN" dirty="0"/>
          </a:p>
        </p:txBody>
      </p:sp>
      <p:sp>
        <p:nvSpPr>
          <p:cNvPr id="3" name="Content Placeholder 2">
            <a:extLst>
              <a:ext uri="{FF2B5EF4-FFF2-40B4-BE49-F238E27FC236}">
                <a16:creationId xmlns:a16="http://schemas.microsoft.com/office/drawing/2014/main" id="{F386A867-D4D1-E802-694E-C90DD37C5F42}"/>
              </a:ext>
            </a:extLst>
          </p:cNvPr>
          <p:cNvSpPr>
            <a:spLocks noGrp="1"/>
          </p:cNvSpPr>
          <p:nvPr>
            <p:ph idx="1"/>
          </p:nvPr>
        </p:nvSpPr>
        <p:spPr/>
        <p:txBody>
          <a:bodyPr/>
          <a:lstStyle/>
          <a:p>
            <a:r>
              <a:rPr lang="en-US" dirty="0"/>
              <a:t>Machine learning is a subset of artificial intelligence that enables a system to autonomously learn and improve using neural networks and deep learning, without being explicitly programmed, by feeding it large amounts of data.</a:t>
            </a:r>
          </a:p>
          <a:p>
            <a:endParaRPr lang="en-US" dirty="0"/>
          </a:p>
          <a:p>
            <a:r>
              <a:rPr lang="en-US" dirty="0"/>
              <a:t>Machine learning allows computer systems to continuously adjust and enhance themselves as they accrue more “experiences.” Thus, the performance of these systems can be improved by providing larger and more varied datasets to be processed.</a:t>
            </a:r>
            <a:endParaRPr lang="en-IN" dirty="0"/>
          </a:p>
        </p:txBody>
      </p:sp>
    </p:spTree>
    <p:extLst>
      <p:ext uri="{BB962C8B-B14F-4D97-AF65-F5344CB8AC3E}">
        <p14:creationId xmlns:p14="http://schemas.microsoft.com/office/powerpoint/2010/main" val="4219607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065AB-31AA-53DE-57A2-2557405513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8B0797-2D8F-4EF1-EF11-B1667C67D2F2}"/>
              </a:ext>
            </a:extLst>
          </p:cNvPr>
          <p:cNvSpPr>
            <a:spLocks noGrp="1"/>
          </p:cNvSpPr>
          <p:nvPr>
            <p:ph type="title"/>
          </p:nvPr>
        </p:nvSpPr>
        <p:spPr/>
        <p:txBody>
          <a:bodyPr/>
          <a:lstStyle/>
          <a:p>
            <a:r>
              <a:rPr lang="en-IN" dirty="0"/>
              <a:t>Types of machine learning</a:t>
            </a:r>
          </a:p>
        </p:txBody>
      </p:sp>
      <p:sp>
        <p:nvSpPr>
          <p:cNvPr id="3" name="Content Placeholder 2">
            <a:extLst>
              <a:ext uri="{FF2B5EF4-FFF2-40B4-BE49-F238E27FC236}">
                <a16:creationId xmlns:a16="http://schemas.microsoft.com/office/drawing/2014/main" id="{6098CDE6-8C98-0924-6AD5-02E637F955EE}"/>
              </a:ext>
            </a:extLst>
          </p:cNvPr>
          <p:cNvSpPr>
            <a:spLocks noGrp="1"/>
          </p:cNvSpPr>
          <p:nvPr>
            <p:ph idx="1"/>
          </p:nvPr>
        </p:nvSpPr>
        <p:spPr/>
        <p:txBody>
          <a:bodyPr>
            <a:normAutofit/>
          </a:bodyPr>
          <a:lstStyle/>
          <a:p>
            <a:r>
              <a:rPr lang="en-US" dirty="0"/>
              <a:t>There’s also a mixed approach to machine learning called </a:t>
            </a:r>
            <a:r>
              <a:rPr lang="en-US" b="1" dirty="0"/>
              <a:t>semi-supervised learning</a:t>
            </a:r>
            <a:r>
              <a:rPr lang="en-US" dirty="0"/>
              <a:t> in which only some data is labeled. </a:t>
            </a:r>
          </a:p>
          <a:p>
            <a:r>
              <a:rPr lang="en-US" dirty="0"/>
              <a:t>In semi-supervised learning, the algorithm must figure out how to organize and structure the data to achieve a known result. </a:t>
            </a:r>
          </a:p>
          <a:p>
            <a:r>
              <a:rPr lang="en-US" dirty="0"/>
              <a:t>For instance, the machine learning model is told that the result is a pear, but only some training data is labeled as a pear.</a:t>
            </a:r>
            <a:endParaRPr lang="en-IN" dirty="0"/>
          </a:p>
        </p:txBody>
      </p:sp>
    </p:spTree>
    <p:extLst>
      <p:ext uri="{BB962C8B-B14F-4D97-AF65-F5344CB8AC3E}">
        <p14:creationId xmlns:p14="http://schemas.microsoft.com/office/powerpoint/2010/main" val="2861859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78796A-8E80-4A7B-D259-7EBFF68185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6F3CB4-317B-7B9C-7FD3-CB46829C524E}"/>
              </a:ext>
            </a:extLst>
          </p:cNvPr>
          <p:cNvSpPr>
            <a:spLocks noGrp="1"/>
          </p:cNvSpPr>
          <p:nvPr>
            <p:ph type="title"/>
          </p:nvPr>
        </p:nvSpPr>
        <p:spPr/>
        <p:txBody>
          <a:bodyPr/>
          <a:lstStyle/>
          <a:p>
            <a:r>
              <a:rPr lang="en-IN" dirty="0"/>
              <a:t>Types of machine learning</a:t>
            </a:r>
          </a:p>
        </p:txBody>
      </p:sp>
      <p:sp>
        <p:nvSpPr>
          <p:cNvPr id="3" name="Content Placeholder 2">
            <a:extLst>
              <a:ext uri="{FF2B5EF4-FFF2-40B4-BE49-F238E27FC236}">
                <a16:creationId xmlns:a16="http://schemas.microsoft.com/office/drawing/2014/main" id="{D1C07161-8875-8CE9-29AE-327CAA7CCE9B}"/>
              </a:ext>
            </a:extLst>
          </p:cNvPr>
          <p:cNvSpPr>
            <a:spLocks noGrp="1"/>
          </p:cNvSpPr>
          <p:nvPr>
            <p:ph idx="1"/>
          </p:nvPr>
        </p:nvSpPr>
        <p:spPr/>
        <p:txBody>
          <a:bodyPr>
            <a:normAutofit fontScale="92500" lnSpcReduction="10000"/>
          </a:bodyPr>
          <a:lstStyle/>
          <a:p>
            <a:r>
              <a:rPr lang="en-US" b="1" dirty="0"/>
              <a:t>Reinforcement learning </a:t>
            </a:r>
            <a:r>
              <a:rPr lang="en-US" dirty="0"/>
              <a:t>is a machine learning model that can be described as “learn by doing” through a series of trial and error experiments. </a:t>
            </a:r>
          </a:p>
          <a:p>
            <a:r>
              <a:rPr lang="en-US" dirty="0"/>
              <a:t>An “agent” learns to perform a defined task through a feedback loop until its performance is within a desirable range. </a:t>
            </a:r>
          </a:p>
          <a:p>
            <a:r>
              <a:rPr lang="en-US" dirty="0"/>
              <a:t>The agent receives positive reinforcement when it performs the task well and negative reinforcement when it performs poorly. </a:t>
            </a:r>
          </a:p>
          <a:p>
            <a:pPr lvl="1"/>
            <a:r>
              <a:rPr lang="en-US" dirty="0"/>
              <a:t>An example of reinforcement learning is when Google researchers taught a reinforcement learning algorithm to play the game Go.</a:t>
            </a:r>
          </a:p>
          <a:p>
            <a:pPr lvl="1"/>
            <a:r>
              <a:rPr lang="en-US" dirty="0"/>
              <a:t>The model, which had no prior knowledge of the rules of Go, simply moved pieces at random and “learned” the best moves to make. </a:t>
            </a:r>
          </a:p>
          <a:p>
            <a:pPr lvl="1"/>
            <a:r>
              <a:rPr lang="en-US" dirty="0"/>
              <a:t>The algorithm was trained by positive and negative reinforcement to the point that the machine learning model could beat a human player at the </a:t>
            </a:r>
            <a:r>
              <a:rPr lang="en-US" dirty="0" err="1"/>
              <a:t>game.four</a:t>
            </a:r>
            <a:r>
              <a:rPr lang="en-US" dirty="0"/>
              <a:t>.</a:t>
            </a:r>
            <a:endParaRPr lang="en-IN" dirty="0"/>
          </a:p>
        </p:txBody>
      </p:sp>
    </p:spTree>
    <p:extLst>
      <p:ext uri="{BB962C8B-B14F-4D97-AF65-F5344CB8AC3E}">
        <p14:creationId xmlns:p14="http://schemas.microsoft.com/office/powerpoint/2010/main" val="4147318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2773-7D5C-D7E8-0ADB-3B96CE7767A5}"/>
              </a:ext>
            </a:extLst>
          </p:cNvPr>
          <p:cNvSpPr>
            <a:spLocks noGrp="1"/>
          </p:cNvSpPr>
          <p:nvPr>
            <p:ph type="title"/>
          </p:nvPr>
        </p:nvSpPr>
        <p:spPr/>
        <p:txBody>
          <a:bodyPr/>
          <a:lstStyle/>
          <a:p>
            <a:r>
              <a:rPr lang="en-IN" dirty="0"/>
              <a:t>Advantages of machine learning</a:t>
            </a:r>
          </a:p>
        </p:txBody>
      </p:sp>
      <p:sp>
        <p:nvSpPr>
          <p:cNvPr id="3" name="Content Placeholder 2">
            <a:extLst>
              <a:ext uri="{FF2B5EF4-FFF2-40B4-BE49-F238E27FC236}">
                <a16:creationId xmlns:a16="http://schemas.microsoft.com/office/drawing/2014/main" id="{B80E5B0B-98F6-BCEF-EE50-55B1DB1FA705}"/>
              </a:ext>
            </a:extLst>
          </p:cNvPr>
          <p:cNvSpPr>
            <a:spLocks noGrp="1"/>
          </p:cNvSpPr>
          <p:nvPr>
            <p:ph idx="1"/>
          </p:nvPr>
        </p:nvSpPr>
        <p:spPr/>
        <p:txBody>
          <a:bodyPr/>
          <a:lstStyle/>
          <a:p>
            <a:r>
              <a:rPr lang="en-US" dirty="0"/>
              <a:t>Pattern recognition</a:t>
            </a:r>
          </a:p>
          <a:p>
            <a:pPr lvl="1"/>
            <a:r>
              <a:rPr lang="en-US" dirty="0"/>
              <a:t>The more data consumed by a machine learning algorithm, the better it gets in finding trends and patterns in that data. </a:t>
            </a:r>
          </a:p>
          <a:p>
            <a:pPr lvl="1"/>
            <a:r>
              <a:rPr lang="en-US" dirty="0"/>
              <a:t>For instance, an ecommerce website might use machine learning to understand how people shop on their site and use that information to give people better recommendations or find trend data that can lead to new product opportunities.</a:t>
            </a:r>
          </a:p>
          <a:p>
            <a:pPr marL="457200" lvl="1" indent="0">
              <a:buNone/>
            </a:pPr>
            <a:endParaRPr lang="en-IN" dirty="0"/>
          </a:p>
        </p:txBody>
      </p:sp>
    </p:spTree>
    <p:extLst>
      <p:ext uri="{BB962C8B-B14F-4D97-AF65-F5344CB8AC3E}">
        <p14:creationId xmlns:p14="http://schemas.microsoft.com/office/powerpoint/2010/main" val="1303116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9EBDE-66DC-BF82-1140-3E2571075C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73F7B9-93E3-EAE5-8B6E-90794D089C06}"/>
              </a:ext>
            </a:extLst>
          </p:cNvPr>
          <p:cNvSpPr>
            <a:spLocks noGrp="1"/>
          </p:cNvSpPr>
          <p:nvPr>
            <p:ph type="title"/>
          </p:nvPr>
        </p:nvSpPr>
        <p:spPr/>
        <p:txBody>
          <a:bodyPr/>
          <a:lstStyle/>
          <a:p>
            <a:r>
              <a:rPr lang="en-IN" dirty="0"/>
              <a:t>Advantages of machine learning</a:t>
            </a:r>
          </a:p>
        </p:txBody>
      </p:sp>
      <p:sp>
        <p:nvSpPr>
          <p:cNvPr id="3" name="Content Placeholder 2">
            <a:extLst>
              <a:ext uri="{FF2B5EF4-FFF2-40B4-BE49-F238E27FC236}">
                <a16:creationId xmlns:a16="http://schemas.microsoft.com/office/drawing/2014/main" id="{FC82695B-C13A-C746-25FC-115DB250CBDD}"/>
              </a:ext>
            </a:extLst>
          </p:cNvPr>
          <p:cNvSpPr>
            <a:spLocks noGrp="1"/>
          </p:cNvSpPr>
          <p:nvPr>
            <p:ph idx="1"/>
          </p:nvPr>
        </p:nvSpPr>
        <p:spPr/>
        <p:txBody>
          <a:bodyPr/>
          <a:lstStyle/>
          <a:p>
            <a:pPr lvl="1"/>
            <a:r>
              <a:rPr lang="en-US" dirty="0"/>
              <a:t>Automation</a:t>
            </a:r>
          </a:p>
          <a:p>
            <a:pPr lvl="2"/>
            <a:r>
              <a:rPr lang="en-US" dirty="0"/>
              <a:t>Machine learning and artificial intelligence can take away much of the dull and dreary work from human workers.</a:t>
            </a:r>
          </a:p>
          <a:p>
            <a:pPr lvl="2"/>
            <a:r>
              <a:rPr lang="en-US" dirty="0"/>
              <a:t> Utilities like robotic process automation can perform some of the tedious business tasks that keep people from performing more meaningful work. </a:t>
            </a:r>
          </a:p>
          <a:p>
            <a:pPr lvl="2"/>
            <a:r>
              <a:rPr lang="en-US" dirty="0"/>
              <a:t>Computer vision and objection detection algorithms can help robots pick and pack items from an assembly line.</a:t>
            </a:r>
          </a:p>
          <a:p>
            <a:pPr lvl="2"/>
            <a:r>
              <a:rPr lang="en-US" dirty="0"/>
              <a:t> Always-on fraud detection and threat-assessment machine learning can find security flaws before they become a problem.</a:t>
            </a:r>
            <a:endParaRPr lang="en-IN" dirty="0"/>
          </a:p>
        </p:txBody>
      </p:sp>
    </p:spTree>
    <p:extLst>
      <p:ext uri="{BB962C8B-B14F-4D97-AF65-F5344CB8AC3E}">
        <p14:creationId xmlns:p14="http://schemas.microsoft.com/office/powerpoint/2010/main" val="327467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C782-57A2-4D9E-748F-F2AB371E1BE2}"/>
              </a:ext>
            </a:extLst>
          </p:cNvPr>
          <p:cNvSpPr>
            <a:spLocks noGrp="1"/>
          </p:cNvSpPr>
          <p:nvPr>
            <p:ph type="title"/>
          </p:nvPr>
        </p:nvSpPr>
        <p:spPr/>
        <p:txBody>
          <a:bodyPr/>
          <a:lstStyle/>
          <a:p>
            <a:r>
              <a:rPr lang="en-IN" dirty="0"/>
              <a:t>Advantages of machine learning</a:t>
            </a:r>
          </a:p>
        </p:txBody>
      </p:sp>
      <p:sp>
        <p:nvSpPr>
          <p:cNvPr id="3" name="Content Placeholder 2">
            <a:extLst>
              <a:ext uri="{FF2B5EF4-FFF2-40B4-BE49-F238E27FC236}">
                <a16:creationId xmlns:a16="http://schemas.microsoft.com/office/drawing/2014/main" id="{1CF29F4B-321E-ABDD-3F82-F442754E7CB1}"/>
              </a:ext>
            </a:extLst>
          </p:cNvPr>
          <p:cNvSpPr>
            <a:spLocks noGrp="1"/>
          </p:cNvSpPr>
          <p:nvPr>
            <p:ph idx="1"/>
          </p:nvPr>
        </p:nvSpPr>
        <p:spPr/>
        <p:txBody>
          <a:bodyPr/>
          <a:lstStyle/>
          <a:p>
            <a:r>
              <a:rPr lang="en-US" dirty="0"/>
              <a:t>Continuous improvement</a:t>
            </a:r>
          </a:p>
          <a:p>
            <a:pPr lvl="1"/>
            <a:r>
              <a:rPr lang="en-US" dirty="0"/>
              <a:t>Given the right kinds of data, machine learning algorithms will continue to improve to be faster and more accurate. </a:t>
            </a:r>
          </a:p>
          <a:p>
            <a:pPr lvl="1"/>
            <a:r>
              <a:rPr lang="en-US" dirty="0"/>
              <a:t>This improvement can happen in a few key ways including being retained with new data, and receiving real-world feedback from users.</a:t>
            </a:r>
            <a:endParaRPr lang="en-IN" dirty="0"/>
          </a:p>
        </p:txBody>
      </p:sp>
    </p:spTree>
    <p:extLst>
      <p:ext uri="{BB962C8B-B14F-4D97-AF65-F5344CB8AC3E}">
        <p14:creationId xmlns:p14="http://schemas.microsoft.com/office/powerpoint/2010/main" val="1389478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67E8-5E33-35E0-6598-C80D53024601}"/>
              </a:ext>
            </a:extLst>
          </p:cNvPr>
          <p:cNvSpPr>
            <a:spLocks noGrp="1"/>
          </p:cNvSpPr>
          <p:nvPr>
            <p:ph type="title"/>
          </p:nvPr>
        </p:nvSpPr>
        <p:spPr/>
        <p:txBody>
          <a:bodyPr/>
          <a:lstStyle/>
          <a:p>
            <a:r>
              <a:rPr lang="en-US" dirty="0"/>
              <a:t>Potential challenges of machine learning</a:t>
            </a:r>
            <a:endParaRPr lang="en-IN" dirty="0"/>
          </a:p>
        </p:txBody>
      </p:sp>
      <p:sp>
        <p:nvSpPr>
          <p:cNvPr id="3" name="Content Placeholder 2">
            <a:extLst>
              <a:ext uri="{FF2B5EF4-FFF2-40B4-BE49-F238E27FC236}">
                <a16:creationId xmlns:a16="http://schemas.microsoft.com/office/drawing/2014/main" id="{5734D8AA-EAC6-9226-B6EB-FB31CB72A5B8}"/>
              </a:ext>
            </a:extLst>
          </p:cNvPr>
          <p:cNvSpPr>
            <a:spLocks noGrp="1"/>
          </p:cNvSpPr>
          <p:nvPr>
            <p:ph idx="1"/>
          </p:nvPr>
        </p:nvSpPr>
        <p:spPr/>
        <p:txBody>
          <a:bodyPr>
            <a:normAutofit fontScale="85000" lnSpcReduction="20000"/>
          </a:bodyPr>
          <a:lstStyle/>
          <a:p>
            <a:r>
              <a:rPr lang="en-US" dirty="0"/>
              <a:t>Bias potential</a:t>
            </a:r>
          </a:p>
          <a:p>
            <a:pPr lvl="1"/>
            <a:r>
              <a:rPr lang="en-US" dirty="0"/>
              <a:t>Machine learning's often only as good as the data it's being fed. If a machine learning algorithm is fed a biased dataset, it'll deliver biased results.</a:t>
            </a:r>
          </a:p>
          <a:p>
            <a:r>
              <a:rPr lang="en-US" dirty="0"/>
              <a:t>Data acquisition</a:t>
            </a:r>
          </a:p>
          <a:p>
            <a:pPr lvl="1"/>
            <a:r>
              <a:rPr lang="en-US" dirty="0"/>
              <a:t>Machine learning can require a lot of data before it can be useful. As many machine learning use cases are based on supervised learning, acquiring and cleaning structured data to train the algorithms is an important first step, which can be difficult if data resides in a variety of siloed locations within an organization.</a:t>
            </a:r>
          </a:p>
          <a:p>
            <a:r>
              <a:rPr lang="en-US" dirty="0"/>
              <a:t>Technical expertise required</a:t>
            </a:r>
          </a:p>
          <a:p>
            <a:pPr lvl="1"/>
            <a:r>
              <a:rPr lang="en-US" dirty="0"/>
              <a:t>While machine learning, artificial intelligence, and cloud vendors try to make it as easy as possible to set up and run machine learning algorithms, organizations often need programmers and data scientists to understand and utilize the training algorithms and their results.</a:t>
            </a:r>
          </a:p>
          <a:p>
            <a:r>
              <a:rPr lang="en-US" dirty="0"/>
              <a:t>Resource intensive</a:t>
            </a:r>
          </a:p>
          <a:p>
            <a:pPr lvl="1"/>
            <a:r>
              <a:rPr lang="en-US" dirty="0"/>
              <a:t>Machine learning can be time consuming, requiring a lot of computing resources and employee hours to begin processing data and achieving results.</a:t>
            </a:r>
            <a:endParaRPr lang="en-IN" dirty="0"/>
          </a:p>
        </p:txBody>
      </p:sp>
    </p:spTree>
    <p:extLst>
      <p:ext uri="{BB962C8B-B14F-4D97-AF65-F5344CB8AC3E}">
        <p14:creationId xmlns:p14="http://schemas.microsoft.com/office/powerpoint/2010/main" val="99732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C6B4-4276-7F82-71BE-5E3C5DBF0414}"/>
              </a:ext>
            </a:extLst>
          </p:cNvPr>
          <p:cNvSpPr>
            <a:spLocks noGrp="1"/>
          </p:cNvSpPr>
          <p:nvPr>
            <p:ph type="title"/>
          </p:nvPr>
        </p:nvSpPr>
        <p:spPr/>
        <p:txBody>
          <a:bodyPr/>
          <a:lstStyle/>
          <a:p>
            <a:r>
              <a:rPr lang="en-IN" dirty="0"/>
              <a:t>Machine learning Use Cases</a:t>
            </a:r>
          </a:p>
        </p:txBody>
      </p:sp>
      <p:sp>
        <p:nvSpPr>
          <p:cNvPr id="3" name="Content Placeholder 2">
            <a:extLst>
              <a:ext uri="{FF2B5EF4-FFF2-40B4-BE49-F238E27FC236}">
                <a16:creationId xmlns:a16="http://schemas.microsoft.com/office/drawing/2014/main" id="{E40DCE8A-1CF3-593B-694D-56B2E086F51A}"/>
              </a:ext>
            </a:extLst>
          </p:cNvPr>
          <p:cNvSpPr>
            <a:spLocks noGrp="1"/>
          </p:cNvSpPr>
          <p:nvPr>
            <p:ph idx="1"/>
          </p:nvPr>
        </p:nvSpPr>
        <p:spPr/>
        <p:txBody>
          <a:bodyPr>
            <a:normAutofit lnSpcReduction="10000"/>
          </a:bodyPr>
          <a:lstStyle/>
          <a:p>
            <a:r>
              <a:rPr lang="en-US" dirty="0"/>
              <a:t>Robotic process automation (RPA)</a:t>
            </a:r>
          </a:p>
          <a:p>
            <a:pPr lvl="1"/>
            <a:r>
              <a:rPr lang="en-US" dirty="0"/>
              <a:t>RPA combined with machine learning can create intelligent automation that’s capable of automating complex tasks, such as processing mortgage applications. </a:t>
            </a:r>
          </a:p>
          <a:p>
            <a:pPr lvl="1"/>
            <a:r>
              <a:rPr lang="en-US" dirty="0"/>
              <a:t>Google Cloud offers several products that can be used with RPA, including </a:t>
            </a:r>
            <a:r>
              <a:rPr lang="en-US" u="sng" dirty="0">
                <a:hlinkClick r:id="rId2"/>
              </a:rPr>
              <a:t>Apigee</a:t>
            </a:r>
            <a:r>
              <a:rPr lang="en-US" dirty="0"/>
              <a:t> for API management, </a:t>
            </a:r>
            <a:r>
              <a:rPr lang="en-US" u="sng" dirty="0" err="1">
                <a:hlinkClick r:id="rId3"/>
              </a:rPr>
              <a:t>AppSheet</a:t>
            </a:r>
            <a:r>
              <a:rPr lang="en-US" dirty="0"/>
              <a:t> for low-code development, and Vertex AI for machine learning workflows.</a:t>
            </a:r>
          </a:p>
          <a:p>
            <a:r>
              <a:rPr lang="en-US" dirty="0"/>
              <a:t>Fraud prevention</a:t>
            </a:r>
          </a:p>
          <a:p>
            <a:pPr lvl="1"/>
            <a:r>
              <a:rPr lang="en-US" dirty="0"/>
              <a:t>Machine learning helps credit card companies and banks review vast amounts of transactional data to identify suspicious activity in real time. </a:t>
            </a:r>
            <a:r>
              <a:rPr lang="en-US" u="sng" dirty="0">
                <a:hlinkClick r:id="rId4"/>
              </a:rPr>
              <a:t>reCAPTCHA Enterprise</a:t>
            </a:r>
            <a:r>
              <a:rPr lang="en-US" dirty="0"/>
              <a:t> helps protect websites and mobile apps from fraudulent activity. Google Cloud also partners with Swift to create anti-fraud technologies, leveraging advanced AI and federated learning.</a:t>
            </a:r>
          </a:p>
          <a:p>
            <a:endParaRPr lang="en-IN" dirty="0"/>
          </a:p>
        </p:txBody>
      </p:sp>
    </p:spTree>
    <p:extLst>
      <p:ext uri="{BB962C8B-B14F-4D97-AF65-F5344CB8AC3E}">
        <p14:creationId xmlns:p14="http://schemas.microsoft.com/office/powerpoint/2010/main" val="520964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7590D-7E6D-A5DC-6053-DA99E9855006}"/>
              </a:ext>
            </a:extLst>
          </p:cNvPr>
          <p:cNvSpPr>
            <a:spLocks noGrp="1"/>
          </p:cNvSpPr>
          <p:nvPr>
            <p:ph type="title"/>
          </p:nvPr>
        </p:nvSpPr>
        <p:spPr/>
        <p:txBody>
          <a:bodyPr/>
          <a:lstStyle/>
          <a:p>
            <a:r>
              <a:rPr lang="en-IN" dirty="0"/>
              <a:t>Machine learning Use Cases</a:t>
            </a:r>
          </a:p>
        </p:txBody>
      </p:sp>
      <p:sp>
        <p:nvSpPr>
          <p:cNvPr id="3" name="Content Placeholder 2">
            <a:extLst>
              <a:ext uri="{FF2B5EF4-FFF2-40B4-BE49-F238E27FC236}">
                <a16:creationId xmlns:a16="http://schemas.microsoft.com/office/drawing/2014/main" id="{4576E48C-BACE-C1AE-AD19-B8B224CD77F7}"/>
              </a:ext>
            </a:extLst>
          </p:cNvPr>
          <p:cNvSpPr>
            <a:spLocks noGrp="1"/>
          </p:cNvSpPr>
          <p:nvPr>
            <p:ph idx="1"/>
          </p:nvPr>
        </p:nvSpPr>
        <p:spPr/>
        <p:txBody>
          <a:bodyPr>
            <a:normAutofit fontScale="92500" lnSpcReduction="10000"/>
          </a:bodyPr>
          <a:lstStyle/>
          <a:p>
            <a:r>
              <a:rPr lang="en-US" dirty="0"/>
              <a:t>Customer service</a:t>
            </a:r>
          </a:p>
          <a:p>
            <a:r>
              <a:rPr lang="en-US" dirty="0"/>
              <a:t>Machine learning applications can include chatbots and automated virtual assistants to automate routine customer service tasks and speed up issue resolution. </a:t>
            </a:r>
            <a:r>
              <a:rPr lang="en-US" b="1" dirty="0" err="1"/>
              <a:t>Dialogflow</a:t>
            </a:r>
            <a:r>
              <a:rPr lang="en-US" dirty="0"/>
              <a:t> helps enable the creation of conversational interfaces for websites, mobile apps, and devices. </a:t>
            </a:r>
            <a:r>
              <a:rPr lang="en-US" b="1" dirty="0"/>
              <a:t>Contact Center AI </a:t>
            </a:r>
            <a:r>
              <a:rPr lang="en-US" dirty="0"/>
              <a:t>can also be used to enhance customer service operations.</a:t>
            </a:r>
            <a:endParaRPr lang="en-IN" dirty="0"/>
          </a:p>
          <a:p>
            <a:r>
              <a:rPr lang="en-IN" dirty="0"/>
              <a:t>Sales optimization</a:t>
            </a:r>
          </a:p>
          <a:p>
            <a:pPr lvl="1"/>
            <a:r>
              <a:rPr lang="en-US" dirty="0"/>
              <a:t>Customer data can train machine learning algorithms for customer sentiment analysis, sales forecasting analysis, and customer churn predictions.</a:t>
            </a:r>
          </a:p>
          <a:p>
            <a:pPr lvl="1"/>
            <a:r>
              <a:rPr lang="en-US" dirty="0"/>
              <a:t>Tools like </a:t>
            </a:r>
            <a:r>
              <a:rPr lang="en-US" b="1" dirty="0" err="1"/>
              <a:t>BigQuery</a:t>
            </a:r>
            <a:r>
              <a:rPr lang="en-US" dirty="0"/>
              <a:t> for data warehousing, Looker for data visualization, and </a:t>
            </a:r>
            <a:r>
              <a:rPr lang="en-US" b="1" dirty="0"/>
              <a:t>Vertex AI </a:t>
            </a:r>
            <a:r>
              <a:rPr lang="en-US" dirty="0"/>
              <a:t>for building and deploying machine learning models, can help optimize sales processes.</a:t>
            </a:r>
          </a:p>
          <a:p>
            <a:pPr marL="457200" lvl="1" indent="0">
              <a:buNone/>
            </a:pPr>
            <a:endParaRPr lang="en-IN" dirty="0"/>
          </a:p>
        </p:txBody>
      </p:sp>
    </p:spTree>
    <p:extLst>
      <p:ext uri="{BB962C8B-B14F-4D97-AF65-F5344CB8AC3E}">
        <p14:creationId xmlns:p14="http://schemas.microsoft.com/office/powerpoint/2010/main" val="1189301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65FA-99C9-F0EE-94C4-2C73F7639B8C}"/>
              </a:ext>
            </a:extLst>
          </p:cNvPr>
          <p:cNvSpPr>
            <a:spLocks noGrp="1"/>
          </p:cNvSpPr>
          <p:nvPr>
            <p:ph type="title"/>
          </p:nvPr>
        </p:nvSpPr>
        <p:spPr/>
        <p:txBody>
          <a:bodyPr/>
          <a:lstStyle/>
          <a:p>
            <a:r>
              <a:rPr lang="en-IN" dirty="0"/>
              <a:t>Machine learning Use Cases</a:t>
            </a:r>
          </a:p>
        </p:txBody>
      </p:sp>
      <p:sp>
        <p:nvSpPr>
          <p:cNvPr id="3" name="Content Placeholder 2">
            <a:extLst>
              <a:ext uri="{FF2B5EF4-FFF2-40B4-BE49-F238E27FC236}">
                <a16:creationId xmlns:a16="http://schemas.microsoft.com/office/drawing/2014/main" id="{42D89399-8560-7863-94C6-68A35124E570}"/>
              </a:ext>
            </a:extLst>
          </p:cNvPr>
          <p:cNvSpPr>
            <a:spLocks noGrp="1"/>
          </p:cNvSpPr>
          <p:nvPr>
            <p:ph idx="1"/>
          </p:nvPr>
        </p:nvSpPr>
        <p:spPr/>
        <p:txBody>
          <a:bodyPr>
            <a:normAutofit lnSpcReduction="10000"/>
          </a:bodyPr>
          <a:lstStyle/>
          <a:p>
            <a:r>
              <a:rPr lang="en-US" dirty="0"/>
              <a:t>Digital marketing</a:t>
            </a:r>
          </a:p>
          <a:p>
            <a:pPr lvl="1"/>
            <a:r>
              <a:rPr lang="en-US" dirty="0"/>
              <a:t>Machine learning enables marketers to identify new customers and to offer the right marketing materials to the right people at the right time. Marketing analytics solutions that integrate with Google Ads and Google Analytics 360, like </a:t>
            </a:r>
            <a:r>
              <a:rPr lang="en-US" dirty="0" err="1"/>
              <a:t>BigQuery</a:t>
            </a:r>
            <a:r>
              <a:rPr lang="en-US" dirty="0"/>
              <a:t> ML and Vertex AI, can be used to build custom machine learning models for personalized marketing.</a:t>
            </a:r>
          </a:p>
          <a:p>
            <a:r>
              <a:rPr lang="en-US" dirty="0"/>
              <a:t>Security</a:t>
            </a:r>
          </a:p>
          <a:p>
            <a:pPr lvl="1"/>
            <a:r>
              <a:rPr lang="en-US" dirty="0"/>
              <a:t>Machine learning helps enterprises improve their threat analysis capabilities and how they respond to cyberattacks, hackers, and malware. Google Cloud </a:t>
            </a:r>
            <a:r>
              <a:rPr lang="en-US" u="sng" dirty="0">
                <a:hlinkClick r:id="rId2"/>
              </a:rPr>
              <a:t>Security Command Center</a:t>
            </a:r>
            <a:r>
              <a:rPr lang="en-US" dirty="0"/>
              <a:t> (SCC) offers a consolidated view of security and risk across Google Cloud resources. </a:t>
            </a:r>
            <a:r>
              <a:rPr lang="en-US" u="sng" dirty="0">
                <a:hlinkClick r:id="rId3"/>
              </a:rPr>
              <a:t>Google Cloud Armor</a:t>
            </a:r>
            <a:r>
              <a:rPr lang="en-US" dirty="0"/>
              <a:t> helps protect web applications from threats, and </a:t>
            </a:r>
            <a:r>
              <a:rPr lang="en-US" u="sng" dirty="0">
                <a:hlinkClick r:id="rId4"/>
              </a:rPr>
              <a:t>Chronicle SIEM</a:t>
            </a:r>
            <a:r>
              <a:rPr lang="en-US" dirty="0"/>
              <a:t> aids in threat detection and investigation.</a:t>
            </a:r>
          </a:p>
          <a:p>
            <a:endParaRPr lang="en-IN" dirty="0"/>
          </a:p>
        </p:txBody>
      </p:sp>
    </p:spTree>
    <p:extLst>
      <p:ext uri="{BB962C8B-B14F-4D97-AF65-F5344CB8AC3E}">
        <p14:creationId xmlns:p14="http://schemas.microsoft.com/office/powerpoint/2010/main" val="3180592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A1199-CF1A-AEDD-078A-C7AD1EA2CA1E}"/>
              </a:ext>
            </a:extLst>
          </p:cNvPr>
          <p:cNvSpPr>
            <a:spLocks noGrp="1"/>
          </p:cNvSpPr>
          <p:nvPr>
            <p:ph type="title"/>
          </p:nvPr>
        </p:nvSpPr>
        <p:spPr/>
        <p:txBody>
          <a:bodyPr/>
          <a:lstStyle/>
          <a:p>
            <a:r>
              <a:rPr lang="en-IN" dirty="0"/>
              <a:t>Supervised Learning</a:t>
            </a:r>
          </a:p>
        </p:txBody>
      </p:sp>
      <p:sp>
        <p:nvSpPr>
          <p:cNvPr id="3" name="Content Placeholder 2">
            <a:extLst>
              <a:ext uri="{FF2B5EF4-FFF2-40B4-BE49-F238E27FC236}">
                <a16:creationId xmlns:a16="http://schemas.microsoft.com/office/drawing/2014/main" id="{C6760482-904F-582E-23BA-6FF5BB86AE70}"/>
              </a:ext>
            </a:extLst>
          </p:cNvPr>
          <p:cNvSpPr>
            <a:spLocks noGrp="1"/>
          </p:cNvSpPr>
          <p:nvPr>
            <p:ph idx="1"/>
          </p:nvPr>
        </p:nvSpPr>
        <p:spPr/>
        <p:txBody>
          <a:bodyPr>
            <a:normAutofit fontScale="92500" lnSpcReduction="10000"/>
          </a:bodyPr>
          <a:lstStyle/>
          <a:p>
            <a:r>
              <a:rPr lang="en-US" b="1" dirty="0"/>
              <a:t>Supervised learning </a:t>
            </a:r>
            <a:r>
              <a:rPr lang="en-US" dirty="0"/>
              <a:t>is a machine learning approach where an algorithm learns from a labeled training dataset to make predictions or classifications.</a:t>
            </a:r>
          </a:p>
          <a:p>
            <a:pPr lvl="1"/>
            <a:r>
              <a:rPr lang="en-US" dirty="0"/>
              <a:t>It's like teaching a child by showing them examples with correct answers, enabling them to identify similar items later. </a:t>
            </a:r>
          </a:p>
          <a:p>
            <a:pPr lvl="1"/>
            <a:r>
              <a:rPr lang="en-US" dirty="0"/>
              <a:t>Labeled Data:</a:t>
            </a:r>
          </a:p>
          <a:p>
            <a:pPr lvl="2"/>
            <a:r>
              <a:rPr lang="en-US" dirty="0"/>
              <a:t>Supervised learning relies on datasets where both the input (features) and the desired output (labels) are known. </a:t>
            </a:r>
          </a:p>
          <a:p>
            <a:pPr lvl="1"/>
            <a:r>
              <a:rPr lang="en-US" dirty="0"/>
              <a:t>Training:</a:t>
            </a:r>
          </a:p>
          <a:p>
            <a:pPr lvl="2"/>
            <a:r>
              <a:rPr lang="en-US" dirty="0"/>
              <a:t>The algorithm learns the relationship between the inputs and outputs from the labeled data. </a:t>
            </a:r>
          </a:p>
          <a:p>
            <a:pPr lvl="1"/>
            <a:r>
              <a:rPr lang="en-US" dirty="0"/>
              <a:t>Prediction/Classification:</a:t>
            </a:r>
          </a:p>
          <a:p>
            <a:pPr lvl="2"/>
            <a:r>
              <a:rPr lang="en-US" dirty="0"/>
              <a:t>Once trained, the algorithm can predict the output for new, unseen input data or classify it into predefined categories. </a:t>
            </a:r>
            <a:endParaRPr lang="en-IN" dirty="0"/>
          </a:p>
        </p:txBody>
      </p:sp>
    </p:spTree>
    <p:extLst>
      <p:ext uri="{BB962C8B-B14F-4D97-AF65-F5344CB8AC3E}">
        <p14:creationId xmlns:p14="http://schemas.microsoft.com/office/powerpoint/2010/main" val="2007610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2837B-977F-CCC0-91D5-AF21010BDBC7}"/>
              </a:ext>
            </a:extLst>
          </p:cNvPr>
          <p:cNvSpPr>
            <a:spLocks noGrp="1"/>
          </p:cNvSpPr>
          <p:nvPr>
            <p:ph type="title"/>
          </p:nvPr>
        </p:nvSpPr>
        <p:spPr/>
        <p:txBody>
          <a:bodyPr/>
          <a:lstStyle/>
          <a:p>
            <a:r>
              <a:rPr lang="en-IN" dirty="0"/>
              <a:t>Importance of machine learning</a:t>
            </a:r>
          </a:p>
        </p:txBody>
      </p:sp>
      <p:sp>
        <p:nvSpPr>
          <p:cNvPr id="3" name="Content Placeholder 2">
            <a:extLst>
              <a:ext uri="{FF2B5EF4-FFF2-40B4-BE49-F238E27FC236}">
                <a16:creationId xmlns:a16="http://schemas.microsoft.com/office/drawing/2014/main" id="{CF8615D3-B408-AAF4-E155-0F22C878561E}"/>
              </a:ext>
            </a:extLst>
          </p:cNvPr>
          <p:cNvSpPr>
            <a:spLocks noGrp="1"/>
          </p:cNvSpPr>
          <p:nvPr>
            <p:ph idx="1"/>
          </p:nvPr>
        </p:nvSpPr>
        <p:spPr/>
        <p:txBody>
          <a:bodyPr>
            <a:normAutofit fontScale="92500" lnSpcReduction="10000"/>
          </a:bodyPr>
          <a:lstStyle/>
          <a:p>
            <a:r>
              <a:rPr lang="en-US" dirty="0"/>
              <a:t>The rate of data generation is accelerating, creating more data than ever before, and machine learning helps make it possible to analyze and find value in this vast amount of data. </a:t>
            </a:r>
          </a:p>
          <a:p>
            <a:r>
              <a:rPr lang="en-US" dirty="0"/>
              <a:t>As such, machine learning is opening an entirely new realm of what humans can do with computers and other machines. </a:t>
            </a:r>
          </a:p>
          <a:p>
            <a:r>
              <a:rPr lang="en-US" dirty="0"/>
              <a:t>Machine learning helps businesses with important functions like fraud detection, identifying security threats, personalization and recommendations, automated customer service through chatbots, transcription and translation, data analysis, and more. </a:t>
            </a:r>
          </a:p>
          <a:p>
            <a:r>
              <a:rPr lang="en-US" dirty="0"/>
              <a:t>Machine learning is also driving the exciting innovation of tomorrow, such as autonomous vehicles, drones, and airplanes, augmented and virtual reality, and robotics. </a:t>
            </a:r>
            <a:endParaRPr lang="en-IN" dirty="0"/>
          </a:p>
        </p:txBody>
      </p:sp>
    </p:spTree>
    <p:extLst>
      <p:ext uri="{BB962C8B-B14F-4D97-AF65-F5344CB8AC3E}">
        <p14:creationId xmlns:p14="http://schemas.microsoft.com/office/powerpoint/2010/main" val="30495687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5B085-7813-B6FD-04FC-C672B8115404}"/>
              </a:ext>
            </a:extLst>
          </p:cNvPr>
          <p:cNvSpPr>
            <a:spLocks noGrp="1"/>
          </p:cNvSpPr>
          <p:nvPr>
            <p:ph type="title"/>
          </p:nvPr>
        </p:nvSpPr>
        <p:spPr/>
        <p:txBody>
          <a:bodyPr/>
          <a:lstStyle/>
          <a:p>
            <a:r>
              <a:rPr lang="en-IN" dirty="0"/>
              <a:t>Supervised Learning – How it works </a:t>
            </a:r>
          </a:p>
        </p:txBody>
      </p:sp>
      <p:sp>
        <p:nvSpPr>
          <p:cNvPr id="3" name="Content Placeholder 2">
            <a:extLst>
              <a:ext uri="{FF2B5EF4-FFF2-40B4-BE49-F238E27FC236}">
                <a16:creationId xmlns:a16="http://schemas.microsoft.com/office/drawing/2014/main" id="{12EADB22-BF33-435F-1261-E69EF0DA2E20}"/>
              </a:ext>
            </a:extLst>
          </p:cNvPr>
          <p:cNvSpPr>
            <a:spLocks noGrp="1"/>
          </p:cNvSpPr>
          <p:nvPr>
            <p:ph idx="1"/>
          </p:nvPr>
        </p:nvSpPr>
        <p:spPr/>
        <p:txBody>
          <a:bodyPr>
            <a:normAutofit lnSpcReduction="10000"/>
          </a:bodyPr>
          <a:lstStyle/>
          <a:p>
            <a:r>
              <a:rPr lang="en-US" dirty="0"/>
              <a:t>Data Preparation:</a:t>
            </a:r>
          </a:p>
          <a:p>
            <a:pPr lvl="1"/>
            <a:r>
              <a:rPr lang="en-US" dirty="0"/>
              <a:t>A dataset is gathered and labeled manually, with each data point having associated input features and the correct output (label). </a:t>
            </a:r>
          </a:p>
          <a:p>
            <a:r>
              <a:rPr lang="en-US" dirty="0"/>
              <a:t>Model Training:</a:t>
            </a:r>
          </a:p>
          <a:p>
            <a:pPr lvl="1"/>
            <a:r>
              <a:rPr lang="en-US" dirty="0"/>
              <a:t>The algorithm analyzes the training data to identify patterns and relationships between inputs and outputs. </a:t>
            </a:r>
          </a:p>
          <a:p>
            <a:r>
              <a:rPr lang="en-US" dirty="0"/>
              <a:t>Model Evaluation:</a:t>
            </a:r>
          </a:p>
          <a:p>
            <a:pPr lvl="1"/>
            <a:r>
              <a:rPr lang="en-US" dirty="0"/>
              <a:t>The trained model's performance is evaluated using a separate test dataset to assess its accuracy in making predictions or classifications. </a:t>
            </a:r>
          </a:p>
          <a:p>
            <a:r>
              <a:rPr lang="en-US" dirty="0"/>
              <a:t>Prediction/Classification:</a:t>
            </a:r>
          </a:p>
          <a:p>
            <a:pPr lvl="1"/>
            <a:r>
              <a:rPr lang="en-US" dirty="0"/>
              <a:t>The model can then be used to predict outputs for new, unseen data. </a:t>
            </a:r>
            <a:endParaRPr lang="en-IN" dirty="0"/>
          </a:p>
        </p:txBody>
      </p:sp>
    </p:spTree>
    <p:extLst>
      <p:ext uri="{BB962C8B-B14F-4D97-AF65-F5344CB8AC3E}">
        <p14:creationId xmlns:p14="http://schemas.microsoft.com/office/powerpoint/2010/main" val="40083105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F5138-04B2-DB95-F351-ABBB6EA9A005}"/>
              </a:ext>
            </a:extLst>
          </p:cNvPr>
          <p:cNvSpPr>
            <a:spLocks noGrp="1"/>
          </p:cNvSpPr>
          <p:nvPr>
            <p:ph type="title"/>
          </p:nvPr>
        </p:nvSpPr>
        <p:spPr/>
        <p:txBody>
          <a:bodyPr/>
          <a:lstStyle/>
          <a:p>
            <a:r>
              <a:rPr lang="en-IN" dirty="0"/>
              <a:t>Types of Supervised Learning</a:t>
            </a:r>
          </a:p>
        </p:txBody>
      </p:sp>
      <p:sp>
        <p:nvSpPr>
          <p:cNvPr id="3" name="Content Placeholder 2">
            <a:extLst>
              <a:ext uri="{FF2B5EF4-FFF2-40B4-BE49-F238E27FC236}">
                <a16:creationId xmlns:a16="http://schemas.microsoft.com/office/drawing/2014/main" id="{8C8D5CB9-98EC-2781-2BAE-5F94027829E3}"/>
              </a:ext>
            </a:extLst>
          </p:cNvPr>
          <p:cNvSpPr>
            <a:spLocks noGrp="1"/>
          </p:cNvSpPr>
          <p:nvPr>
            <p:ph idx="1"/>
          </p:nvPr>
        </p:nvSpPr>
        <p:spPr/>
        <p:txBody>
          <a:bodyPr>
            <a:normAutofit fontScale="85000" lnSpcReduction="10000"/>
          </a:bodyPr>
          <a:lstStyle/>
          <a:p>
            <a:r>
              <a:rPr lang="en-US" dirty="0"/>
              <a:t>Regression:</a:t>
            </a:r>
          </a:p>
          <a:p>
            <a:pPr lvl="1"/>
            <a:r>
              <a:rPr lang="en-US" dirty="0"/>
              <a:t>Predicting a continuous numerical value (e.g., predicting house prices based on features like size, location, etc.).</a:t>
            </a:r>
          </a:p>
          <a:p>
            <a:r>
              <a:rPr lang="en-US" dirty="0"/>
              <a:t>Classification:</a:t>
            </a:r>
          </a:p>
          <a:p>
            <a:pPr lvl="1"/>
            <a:r>
              <a:rPr lang="en-US" dirty="0"/>
              <a:t>Assigning data points to predefined categories (e.g., classifying emails as spam or not spam). </a:t>
            </a:r>
          </a:p>
          <a:p>
            <a:endParaRPr lang="en-US" dirty="0"/>
          </a:p>
          <a:p>
            <a:r>
              <a:rPr lang="en-US" dirty="0"/>
              <a:t>Examples of Supervised Learning Applications:</a:t>
            </a:r>
          </a:p>
          <a:p>
            <a:pPr lvl="1"/>
            <a:r>
              <a:rPr lang="en-US" dirty="0"/>
              <a:t>Image Recognition: Classifying images of cats, dogs, or other objects.</a:t>
            </a:r>
          </a:p>
          <a:p>
            <a:pPr lvl="1"/>
            <a:r>
              <a:rPr lang="en-US" dirty="0"/>
              <a:t>Spam Filtering: Identifying and filtering out unwanted emails.</a:t>
            </a:r>
          </a:p>
          <a:p>
            <a:pPr lvl="1"/>
            <a:r>
              <a:rPr lang="en-US" dirty="0"/>
              <a:t>Medical Diagnosis: Assisting in diagnosing diseases based on patient data.</a:t>
            </a:r>
          </a:p>
          <a:p>
            <a:pPr lvl="1"/>
            <a:r>
              <a:rPr lang="en-US" dirty="0"/>
              <a:t>Fraud Detection: Identifying fraudulent transactions in financial data.</a:t>
            </a:r>
          </a:p>
          <a:p>
            <a:pPr lvl="1"/>
            <a:r>
              <a:rPr lang="en-US" dirty="0"/>
              <a:t>Predictive Maintenance: Estimating the remaining life of equipment based on usage patterns. </a:t>
            </a:r>
          </a:p>
          <a:p>
            <a:pPr marL="457200" lvl="1" indent="0">
              <a:buNone/>
            </a:pPr>
            <a:endParaRPr lang="en-IN" dirty="0"/>
          </a:p>
        </p:txBody>
      </p:sp>
    </p:spTree>
    <p:extLst>
      <p:ext uri="{BB962C8B-B14F-4D97-AF65-F5344CB8AC3E}">
        <p14:creationId xmlns:p14="http://schemas.microsoft.com/office/powerpoint/2010/main" val="4528399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86B60-FBED-97C3-5B0F-D79E82C88AE8}"/>
              </a:ext>
            </a:extLst>
          </p:cNvPr>
          <p:cNvSpPr>
            <a:spLocks noGrp="1"/>
          </p:cNvSpPr>
          <p:nvPr>
            <p:ph type="title"/>
          </p:nvPr>
        </p:nvSpPr>
        <p:spPr/>
        <p:txBody>
          <a:bodyPr/>
          <a:lstStyle/>
          <a:p>
            <a:r>
              <a:rPr lang="en-IN" dirty="0"/>
              <a:t>Regression</a:t>
            </a:r>
          </a:p>
        </p:txBody>
      </p:sp>
      <p:sp>
        <p:nvSpPr>
          <p:cNvPr id="3" name="Content Placeholder 2">
            <a:extLst>
              <a:ext uri="{FF2B5EF4-FFF2-40B4-BE49-F238E27FC236}">
                <a16:creationId xmlns:a16="http://schemas.microsoft.com/office/drawing/2014/main" id="{2950D4B0-19E0-CA4A-EC02-101458CD3865}"/>
              </a:ext>
            </a:extLst>
          </p:cNvPr>
          <p:cNvSpPr>
            <a:spLocks noGrp="1"/>
          </p:cNvSpPr>
          <p:nvPr>
            <p:ph idx="1"/>
          </p:nvPr>
        </p:nvSpPr>
        <p:spPr/>
        <p:txBody>
          <a:bodyPr/>
          <a:lstStyle/>
          <a:p>
            <a:r>
              <a:rPr lang="en-US" dirty="0"/>
              <a:t>The term regression is used when you try to find the relationship between variables.</a:t>
            </a:r>
          </a:p>
          <a:p>
            <a:r>
              <a:rPr lang="en-US" dirty="0"/>
              <a:t>In Machine Learning, and in statistical modeling, that relationship is used to predict the outcome of future events.</a:t>
            </a:r>
          </a:p>
          <a:p>
            <a:endParaRPr lang="en-IN" dirty="0"/>
          </a:p>
        </p:txBody>
      </p:sp>
    </p:spTree>
    <p:extLst>
      <p:ext uri="{BB962C8B-B14F-4D97-AF65-F5344CB8AC3E}">
        <p14:creationId xmlns:p14="http://schemas.microsoft.com/office/powerpoint/2010/main" val="18521568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35696-F44D-65BC-6FA7-616273D46EB1}"/>
              </a:ext>
            </a:extLst>
          </p:cNvPr>
          <p:cNvSpPr>
            <a:spLocks noGrp="1"/>
          </p:cNvSpPr>
          <p:nvPr>
            <p:ph type="title"/>
          </p:nvPr>
        </p:nvSpPr>
        <p:spPr/>
        <p:txBody>
          <a:bodyPr/>
          <a:lstStyle/>
          <a:p>
            <a:r>
              <a:rPr lang="en-IN" dirty="0"/>
              <a:t>Linear Regression</a:t>
            </a:r>
          </a:p>
        </p:txBody>
      </p:sp>
      <p:sp>
        <p:nvSpPr>
          <p:cNvPr id="3" name="Content Placeholder 2">
            <a:extLst>
              <a:ext uri="{FF2B5EF4-FFF2-40B4-BE49-F238E27FC236}">
                <a16:creationId xmlns:a16="http://schemas.microsoft.com/office/drawing/2014/main" id="{6738F585-693E-1129-7359-06D02DDD10B2}"/>
              </a:ext>
            </a:extLst>
          </p:cNvPr>
          <p:cNvSpPr>
            <a:spLocks noGrp="1"/>
          </p:cNvSpPr>
          <p:nvPr>
            <p:ph idx="1"/>
          </p:nvPr>
        </p:nvSpPr>
        <p:spPr/>
        <p:txBody>
          <a:bodyPr/>
          <a:lstStyle/>
          <a:p>
            <a:r>
              <a:rPr lang="en-US" dirty="0"/>
              <a:t>Linear regression uses the relationship between the data-points to draw a straight line through all them.</a:t>
            </a:r>
          </a:p>
          <a:p>
            <a:r>
              <a:rPr lang="en-US" dirty="0"/>
              <a:t>This line can be used to predict future values.</a:t>
            </a:r>
          </a:p>
          <a:p>
            <a:r>
              <a:rPr lang="en-US" dirty="0"/>
              <a:t>In Machine Learning, predicting the future is very important.</a:t>
            </a:r>
            <a:endParaRPr lang="en-IN" dirty="0"/>
          </a:p>
        </p:txBody>
      </p:sp>
      <p:pic>
        <p:nvPicPr>
          <p:cNvPr id="4098" name="Picture 2">
            <a:extLst>
              <a:ext uri="{FF2B5EF4-FFF2-40B4-BE49-F238E27FC236}">
                <a16:creationId xmlns:a16="http://schemas.microsoft.com/office/drawing/2014/main" id="{ED947ABE-F818-74E0-062A-1580CC5F99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5610" y="3657598"/>
            <a:ext cx="4427621" cy="3320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271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46E72-9BDA-98BF-DB35-752725B25128}"/>
              </a:ext>
            </a:extLst>
          </p:cNvPr>
          <p:cNvSpPr>
            <a:spLocks noGrp="1"/>
          </p:cNvSpPr>
          <p:nvPr>
            <p:ph type="title"/>
          </p:nvPr>
        </p:nvSpPr>
        <p:spPr/>
        <p:txBody>
          <a:bodyPr/>
          <a:lstStyle/>
          <a:p>
            <a:r>
              <a:rPr lang="en-IN" dirty="0"/>
              <a:t>How Does it Work?</a:t>
            </a:r>
          </a:p>
        </p:txBody>
      </p:sp>
      <p:sp>
        <p:nvSpPr>
          <p:cNvPr id="3" name="Content Placeholder 2">
            <a:extLst>
              <a:ext uri="{FF2B5EF4-FFF2-40B4-BE49-F238E27FC236}">
                <a16:creationId xmlns:a16="http://schemas.microsoft.com/office/drawing/2014/main" id="{D4246196-7BB7-91B0-C9D8-A6A89822445B}"/>
              </a:ext>
            </a:extLst>
          </p:cNvPr>
          <p:cNvSpPr>
            <a:spLocks noGrp="1"/>
          </p:cNvSpPr>
          <p:nvPr>
            <p:ph idx="1"/>
          </p:nvPr>
        </p:nvSpPr>
        <p:spPr/>
        <p:txBody>
          <a:bodyPr>
            <a:normAutofit fontScale="92500" lnSpcReduction="20000"/>
          </a:bodyPr>
          <a:lstStyle/>
          <a:p>
            <a:r>
              <a:rPr lang="en-US" dirty="0"/>
              <a:t>Python has methods for finding a relationship between data-points and to draw a line of linear regression.</a:t>
            </a:r>
          </a:p>
          <a:p>
            <a:r>
              <a:rPr lang="en-US" dirty="0"/>
              <a:t> We will show you how to use these methods instead of going through the mathematic formula.</a:t>
            </a:r>
          </a:p>
          <a:p>
            <a:r>
              <a:rPr lang="en-US" dirty="0"/>
              <a:t>In the example below, the x-axis represents age, and the y-axis represents speed. </a:t>
            </a:r>
          </a:p>
          <a:p>
            <a:pPr lvl="1"/>
            <a:r>
              <a:rPr lang="en-US" dirty="0"/>
              <a:t>We have registered the age and speed of 13 cars as they were passing a tollbooth.</a:t>
            </a:r>
          </a:p>
          <a:p>
            <a:pPr lvl="1"/>
            <a:r>
              <a:rPr lang="en-US" dirty="0"/>
              <a:t>Let us see if the data we collected could be used in a linear regression:</a:t>
            </a:r>
          </a:p>
          <a:p>
            <a:pPr marL="914400" lvl="2" indent="0">
              <a:buNone/>
            </a:pPr>
            <a:r>
              <a:rPr lang="en-IN" dirty="0"/>
              <a:t>import </a:t>
            </a:r>
            <a:r>
              <a:rPr lang="en-IN" dirty="0" err="1"/>
              <a:t>matplotlib.pyplot</a:t>
            </a:r>
            <a:r>
              <a:rPr lang="en-IN" dirty="0"/>
              <a:t> as </a:t>
            </a:r>
            <a:r>
              <a:rPr lang="en-IN" dirty="0" err="1"/>
              <a:t>plt</a:t>
            </a:r>
            <a:endParaRPr lang="en-IN" dirty="0"/>
          </a:p>
          <a:p>
            <a:pPr marL="914400" lvl="2" indent="0">
              <a:buNone/>
            </a:pPr>
            <a:r>
              <a:rPr lang="en-IN" dirty="0"/>
              <a:t>x = [5,7,8,7,2,17,2,9,4,11,12,9,6]</a:t>
            </a:r>
          </a:p>
          <a:p>
            <a:pPr marL="914400" lvl="2" indent="0">
              <a:buNone/>
            </a:pPr>
            <a:r>
              <a:rPr lang="en-IN" dirty="0"/>
              <a:t>y = [99,86,87,88,111,86,103,87,94,78,77,85,86]</a:t>
            </a:r>
          </a:p>
          <a:p>
            <a:pPr marL="914400" lvl="2" indent="0">
              <a:buNone/>
            </a:pPr>
            <a:r>
              <a:rPr lang="en-IN" dirty="0" err="1"/>
              <a:t>plt.scatter</a:t>
            </a:r>
            <a:r>
              <a:rPr lang="en-IN" dirty="0"/>
              <a:t>(x, y)</a:t>
            </a:r>
          </a:p>
          <a:p>
            <a:pPr marL="914400" lvl="2" indent="0">
              <a:buNone/>
            </a:pPr>
            <a:r>
              <a:rPr lang="en-IN" dirty="0" err="1"/>
              <a:t>plt.show</a:t>
            </a:r>
            <a:r>
              <a:rPr lang="en-IN" dirty="0"/>
              <a:t>()</a:t>
            </a:r>
          </a:p>
        </p:txBody>
      </p:sp>
    </p:spTree>
    <p:extLst>
      <p:ext uri="{BB962C8B-B14F-4D97-AF65-F5344CB8AC3E}">
        <p14:creationId xmlns:p14="http://schemas.microsoft.com/office/powerpoint/2010/main" val="2832773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59D52-B87F-0560-9C48-6DB2E95FDCDD}"/>
              </a:ext>
            </a:extLst>
          </p:cNvPr>
          <p:cNvSpPr>
            <a:spLocks noGrp="1"/>
          </p:cNvSpPr>
          <p:nvPr>
            <p:ph type="title"/>
          </p:nvPr>
        </p:nvSpPr>
        <p:spPr/>
        <p:txBody>
          <a:bodyPr/>
          <a:lstStyle/>
          <a:p>
            <a:r>
              <a:rPr lang="en-IN" dirty="0"/>
              <a:t>How Does it Work?</a:t>
            </a:r>
          </a:p>
        </p:txBody>
      </p:sp>
      <p:sp>
        <p:nvSpPr>
          <p:cNvPr id="3" name="Content Placeholder 2">
            <a:extLst>
              <a:ext uri="{FF2B5EF4-FFF2-40B4-BE49-F238E27FC236}">
                <a16:creationId xmlns:a16="http://schemas.microsoft.com/office/drawing/2014/main" id="{93533504-BDEB-120E-7DD4-39F1984B909C}"/>
              </a:ext>
            </a:extLst>
          </p:cNvPr>
          <p:cNvSpPr>
            <a:spLocks noGrp="1"/>
          </p:cNvSpPr>
          <p:nvPr>
            <p:ph idx="1"/>
          </p:nvPr>
        </p:nvSpPr>
        <p:spPr/>
        <p:txBody>
          <a:bodyPr>
            <a:normAutofit fontScale="32500" lnSpcReduction="20000"/>
          </a:bodyPr>
          <a:lstStyle/>
          <a:p>
            <a:pPr marL="0" indent="0">
              <a:buNone/>
            </a:pPr>
            <a:r>
              <a:rPr lang="en-IN" dirty="0"/>
              <a:t>Example:  </a:t>
            </a:r>
            <a:r>
              <a:rPr lang="en-US" dirty="0"/>
              <a:t>Import </a:t>
            </a:r>
            <a:r>
              <a:rPr lang="en-US" dirty="0" err="1"/>
              <a:t>scipy</a:t>
            </a:r>
            <a:r>
              <a:rPr lang="en-US" dirty="0"/>
              <a:t> and draw the line of Linear Regression:</a:t>
            </a:r>
            <a:endParaRPr lang="en-IN" dirty="0"/>
          </a:p>
          <a:p>
            <a:pPr marL="0" indent="0">
              <a:buNone/>
            </a:pPr>
            <a:r>
              <a:rPr lang="en-IN" dirty="0"/>
              <a:t>#Import Libraries</a:t>
            </a:r>
          </a:p>
          <a:p>
            <a:pPr marL="0" indent="0">
              <a:buNone/>
            </a:pPr>
            <a:r>
              <a:rPr lang="en-IN" dirty="0"/>
              <a:t>import </a:t>
            </a:r>
            <a:r>
              <a:rPr lang="en-IN" dirty="0" err="1"/>
              <a:t>matplotlib.pyplot</a:t>
            </a:r>
            <a:r>
              <a:rPr lang="en-IN" dirty="0"/>
              <a:t> as </a:t>
            </a:r>
            <a:r>
              <a:rPr lang="en-IN" dirty="0" err="1"/>
              <a:t>plt</a:t>
            </a:r>
            <a:br>
              <a:rPr lang="en-IN" dirty="0"/>
            </a:br>
            <a:r>
              <a:rPr lang="en-IN" dirty="0"/>
              <a:t>from </a:t>
            </a:r>
            <a:r>
              <a:rPr lang="en-IN" dirty="0" err="1"/>
              <a:t>scipy</a:t>
            </a:r>
            <a:r>
              <a:rPr lang="en-IN" dirty="0"/>
              <a:t> import stats</a:t>
            </a:r>
          </a:p>
          <a:p>
            <a:pPr marL="0" indent="0">
              <a:buNone/>
            </a:pPr>
            <a:r>
              <a:rPr lang="en-IN" dirty="0"/>
              <a:t>#</a:t>
            </a:r>
            <a:r>
              <a:rPr lang="en-US" dirty="0"/>
              <a:t>Create the arrays that represent the values of the x and y axis:</a:t>
            </a:r>
            <a:br>
              <a:rPr lang="en-IN" dirty="0"/>
            </a:br>
            <a:br>
              <a:rPr lang="en-IN" dirty="0"/>
            </a:br>
            <a:r>
              <a:rPr lang="en-IN" dirty="0"/>
              <a:t>x = [5,7,8,7,2,17,2,9,4,11,12,9,6]</a:t>
            </a:r>
            <a:br>
              <a:rPr lang="en-IN" dirty="0"/>
            </a:br>
            <a:r>
              <a:rPr lang="en-IN" dirty="0"/>
              <a:t>y = [99,86,87,88,111,86,103,87,94,78,77,85,86]</a:t>
            </a:r>
            <a:br>
              <a:rPr lang="en-IN" dirty="0"/>
            </a:br>
            <a:endParaRPr lang="en-IN" dirty="0"/>
          </a:p>
          <a:p>
            <a:pPr marL="0" indent="0">
              <a:buNone/>
            </a:pPr>
            <a:r>
              <a:rPr lang="en-US" dirty="0"/>
              <a:t>#Execute a method that returns some important key values of Linear Regression:</a:t>
            </a:r>
            <a:br>
              <a:rPr lang="en-IN" dirty="0"/>
            </a:br>
            <a:r>
              <a:rPr lang="en-IN" dirty="0"/>
              <a:t>slope, intercept, r, p, </a:t>
            </a:r>
            <a:r>
              <a:rPr lang="en-IN" dirty="0" err="1"/>
              <a:t>std_err</a:t>
            </a:r>
            <a:r>
              <a:rPr lang="en-IN" dirty="0"/>
              <a:t> = </a:t>
            </a:r>
            <a:r>
              <a:rPr lang="en-IN" dirty="0" err="1"/>
              <a:t>stats.linregress</a:t>
            </a:r>
            <a:r>
              <a:rPr lang="en-IN" dirty="0"/>
              <a:t>(x, y)</a:t>
            </a:r>
            <a:br>
              <a:rPr lang="en-IN" dirty="0"/>
            </a:br>
            <a:endParaRPr lang="en-IN" dirty="0"/>
          </a:p>
          <a:p>
            <a:pPr marL="0" indent="0">
              <a:buNone/>
            </a:pPr>
            <a:r>
              <a:rPr lang="en-IN" dirty="0"/>
              <a:t>#</a:t>
            </a:r>
            <a:r>
              <a:rPr lang="en-US" dirty="0"/>
              <a:t>Create a function that uses the slope and intercept values to return a new value. This new value represents where on the y-axis the corresponding x value will be placed:</a:t>
            </a:r>
            <a:br>
              <a:rPr lang="en-IN" dirty="0"/>
            </a:br>
            <a:endParaRPr lang="en-IN" dirty="0"/>
          </a:p>
          <a:p>
            <a:pPr marL="0" indent="0">
              <a:buNone/>
            </a:pPr>
            <a:r>
              <a:rPr lang="en-IN" dirty="0"/>
              <a:t>def </a:t>
            </a:r>
            <a:r>
              <a:rPr lang="en-IN" dirty="0" err="1"/>
              <a:t>myfunc</a:t>
            </a:r>
            <a:r>
              <a:rPr lang="en-IN" dirty="0"/>
              <a:t>(x):</a:t>
            </a:r>
            <a:br>
              <a:rPr lang="en-IN" dirty="0"/>
            </a:br>
            <a:r>
              <a:rPr lang="en-IN" dirty="0"/>
              <a:t>  return slope * x + intercept</a:t>
            </a:r>
            <a:br>
              <a:rPr lang="en-IN" dirty="0"/>
            </a:br>
            <a:endParaRPr lang="en-IN" dirty="0"/>
          </a:p>
          <a:p>
            <a:pPr marL="0" indent="0">
              <a:buNone/>
            </a:pPr>
            <a:r>
              <a:rPr lang="en-IN" dirty="0"/>
              <a:t>#</a:t>
            </a:r>
            <a:r>
              <a:rPr lang="en-US" dirty="0"/>
              <a:t>Run each value of the x array through the function. This will result in a new array with new values for the y-axis:</a:t>
            </a:r>
            <a:br>
              <a:rPr lang="en-IN" dirty="0"/>
            </a:br>
            <a:r>
              <a:rPr lang="en-IN" dirty="0" err="1"/>
              <a:t>mymodel</a:t>
            </a:r>
            <a:r>
              <a:rPr lang="en-IN" dirty="0"/>
              <a:t> = list(map(</a:t>
            </a:r>
            <a:r>
              <a:rPr lang="en-IN" dirty="0" err="1"/>
              <a:t>myfunc</a:t>
            </a:r>
            <a:r>
              <a:rPr lang="en-IN" dirty="0"/>
              <a:t>, x))</a:t>
            </a:r>
          </a:p>
          <a:p>
            <a:pPr marL="0" indent="0">
              <a:buNone/>
            </a:pPr>
            <a:r>
              <a:rPr lang="en-IN" dirty="0"/>
              <a:t>#</a:t>
            </a:r>
            <a:r>
              <a:rPr lang="en-US" dirty="0"/>
              <a:t>Draw the original scatter plot</a:t>
            </a:r>
            <a:br>
              <a:rPr lang="en-IN" dirty="0"/>
            </a:br>
            <a:br>
              <a:rPr lang="en-IN" dirty="0"/>
            </a:br>
            <a:r>
              <a:rPr lang="en-IN" dirty="0" err="1"/>
              <a:t>plt.scatter</a:t>
            </a:r>
            <a:r>
              <a:rPr lang="en-IN" dirty="0"/>
              <a:t>(x, y)</a:t>
            </a:r>
          </a:p>
          <a:p>
            <a:pPr marL="0" indent="0">
              <a:buNone/>
            </a:pPr>
            <a:r>
              <a:rPr lang="en-IN" dirty="0"/>
              <a:t>#</a:t>
            </a:r>
            <a:r>
              <a:rPr lang="en-US" dirty="0"/>
              <a:t>Draw the line of linear regression:</a:t>
            </a:r>
            <a:br>
              <a:rPr lang="en-IN" dirty="0"/>
            </a:br>
            <a:r>
              <a:rPr lang="en-IN" dirty="0" err="1"/>
              <a:t>plt.plot</a:t>
            </a:r>
            <a:r>
              <a:rPr lang="en-IN" dirty="0"/>
              <a:t>(x, </a:t>
            </a:r>
            <a:r>
              <a:rPr lang="en-IN" dirty="0" err="1"/>
              <a:t>mymodel</a:t>
            </a:r>
            <a:r>
              <a:rPr lang="en-IN" dirty="0"/>
              <a:t>)</a:t>
            </a:r>
          </a:p>
          <a:p>
            <a:pPr marL="0" indent="0">
              <a:buNone/>
            </a:pPr>
            <a:r>
              <a:rPr lang="en-IN" dirty="0"/>
              <a:t>#Display the diagram:</a:t>
            </a:r>
            <a:br>
              <a:rPr lang="en-IN" dirty="0"/>
            </a:br>
            <a:r>
              <a:rPr lang="en-IN" dirty="0" err="1"/>
              <a:t>plt.show</a:t>
            </a:r>
            <a:r>
              <a:rPr lang="en-IN" dirty="0"/>
              <a:t>()</a:t>
            </a:r>
          </a:p>
        </p:txBody>
      </p:sp>
    </p:spTree>
    <p:extLst>
      <p:ext uri="{BB962C8B-B14F-4D97-AF65-F5344CB8AC3E}">
        <p14:creationId xmlns:p14="http://schemas.microsoft.com/office/powerpoint/2010/main" val="2142355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6854-9E74-E584-C54E-4DFD12CE666E}"/>
              </a:ext>
            </a:extLst>
          </p:cNvPr>
          <p:cNvSpPr>
            <a:spLocks noGrp="1"/>
          </p:cNvSpPr>
          <p:nvPr>
            <p:ph type="title"/>
          </p:nvPr>
        </p:nvSpPr>
        <p:spPr/>
        <p:txBody>
          <a:bodyPr/>
          <a:lstStyle/>
          <a:p>
            <a:r>
              <a:rPr lang="en-IN" dirty="0"/>
              <a:t>R for Relationship</a:t>
            </a:r>
          </a:p>
        </p:txBody>
      </p:sp>
      <p:sp>
        <p:nvSpPr>
          <p:cNvPr id="3" name="Content Placeholder 2">
            <a:extLst>
              <a:ext uri="{FF2B5EF4-FFF2-40B4-BE49-F238E27FC236}">
                <a16:creationId xmlns:a16="http://schemas.microsoft.com/office/drawing/2014/main" id="{D03FBD8A-4FA4-A2F2-7D0C-BAC329C0C339}"/>
              </a:ext>
            </a:extLst>
          </p:cNvPr>
          <p:cNvSpPr>
            <a:spLocks noGrp="1"/>
          </p:cNvSpPr>
          <p:nvPr>
            <p:ph idx="1"/>
          </p:nvPr>
        </p:nvSpPr>
        <p:spPr/>
        <p:txBody>
          <a:bodyPr>
            <a:normAutofit/>
          </a:bodyPr>
          <a:lstStyle/>
          <a:p>
            <a:r>
              <a:rPr lang="en-US" dirty="0"/>
              <a:t>It is important to know how the relationship between the values of the x-axis and the values of the y-axis is, if there are no relationship the linear regression can not be used to predict anything.</a:t>
            </a:r>
          </a:p>
          <a:p>
            <a:r>
              <a:rPr lang="en-US" dirty="0"/>
              <a:t>This relationship - the coefficient of correlation - is called </a:t>
            </a:r>
            <a:r>
              <a:rPr lang="en-US" b="1" dirty="0"/>
              <a:t>r</a:t>
            </a:r>
            <a:r>
              <a:rPr lang="en-US" dirty="0"/>
              <a:t>.</a:t>
            </a:r>
          </a:p>
          <a:p>
            <a:r>
              <a:rPr lang="en-US" dirty="0"/>
              <a:t>The </a:t>
            </a:r>
            <a:r>
              <a:rPr lang="en-US" b="1" dirty="0"/>
              <a:t>r</a:t>
            </a:r>
            <a:r>
              <a:rPr lang="en-US" dirty="0"/>
              <a:t> value ranges from -1 to 1, where 0 means no relationship, and 1 (and -1) means 100% related.</a:t>
            </a:r>
          </a:p>
          <a:p>
            <a:r>
              <a:rPr lang="en-US" dirty="0"/>
              <a:t>Python and the </a:t>
            </a:r>
            <a:r>
              <a:rPr lang="en-US" dirty="0" err="1"/>
              <a:t>Scipy</a:t>
            </a:r>
            <a:r>
              <a:rPr lang="en-US" dirty="0"/>
              <a:t> module will compute this value for you, all you have to do is feed it with the x and y values.</a:t>
            </a:r>
            <a:endParaRPr lang="en-IN" dirty="0"/>
          </a:p>
        </p:txBody>
      </p:sp>
    </p:spTree>
    <p:extLst>
      <p:ext uri="{BB962C8B-B14F-4D97-AF65-F5344CB8AC3E}">
        <p14:creationId xmlns:p14="http://schemas.microsoft.com/office/powerpoint/2010/main" val="19243501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D569-223B-D3EF-5A69-7BD876954DC7}"/>
              </a:ext>
            </a:extLst>
          </p:cNvPr>
          <p:cNvSpPr>
            <a:spLocks noGrp="1"/>
          </p:cNvSpPr>
          <p:nvPr>
            <p:ph type="title"/>
          </p:nvPr>
        </p:nvSpPr>
        <p:spPr/>
        <p:txBody>
          <a:bodyPr/>
          <a:lstStyle/>
          <a:p>
            <a:r>
              <a:rPr lang="en-US" dirty="0"/>
              <a:t>How well does my data fit in a linear regression?</a:t>
            </a:r>
            <a:endParaRPr lang="en-IN" dirty="0"/>
          </a:p>
        </p:txBody>
      </p:sp>
      <p:sp>
        <p:nvSpPr>
          <p:cNvPr id="3" name="Content Placeholder 2">
            <a:extLst>
              <a:ext uri="{FF2B5EF4-FFF2-40B4-BE49-F238E27FC236}">
                <a16:creationId xmlns:a16="http://schemas.microsoft.com/office/drawing/2014/main" id="{AA0BDD7F-9074-C578-D918-3EED407C10F8}"/>
              </a:ext>
            </a:extLst>
          </p:cNvPr>
          <p:cNvSpPr>
            <a:spLocks noGrp="1"/>
          </p:cNvSpPr>
          <p:nvPr>
            <p:ph idx="1"/>
          </p:nvPr>
        </p:nvSpPr>
        <p:spPr/>
        <p:txBody>
          <a:bodyPr/>
          <a:lstStyle/>
          <a:p>
            <a:pPr marL="0" indent="0">
              <a:buNone/>
            </a:pPr>
            <a:r>
              <a:rPr lang="en-IN" dirty="0"/>
              <a:t>from </a:t>
            </a:r>
            <a:r>
              <a:rPr lang="en-IN" dirty="0" err="1"/>
              <a:t>scipy</a:t>
            </a:r>
            <a:r>
              <a:rPr lang="en-IN" dirty="0"/>
              <a:t> import stats</a:t>
            </a:r>
          </a:p>
          <a:p>
            <a:pPr marL="0" indent="0">
              <a:buNone/>
            </a:pPr>
            <a:r>
              <a:rPr lang="en-IN" dirty="0"/>
              <a:t>x = [5,7,8,7,2,17,2,9,4,11,12,9,6]</a:t>
            </a:r>
          </a:p>
          <a:p>
            <a:pPr marL="0" indent="0">
              <a:buNone/>
            </a:pPr>
            <a:r>
              <a:rPr lang="en-IN" dirty="0"/>
              <a:t>y = [99,86,87,88,111,86,103,87,94,78,77,85,86]</a:t>
            </a:r>
          </a:p>
          <a:p>
            <a:pPr marL="0" indent="0">
              <a:buNone/>
            </a:pPr>
            <a:r>
              <a:rPr lang="en-IN" dirty="0"/>
              <a:t>slope, intercept, r, p, </a:t>
            </a:r>
            <a:r>
              <a:rPr lang="en-IN" dirty="0" err="1"/>
              <a:t>std_err</a:t>
            </a:r>
            <a:r>
              <a:rPr lang="en-IN" dirty="0"/>
              <a:t> = </a:t>
            </a:r>
            <a:r>
              <a:rPr lang="en-IN" dirty="0" err="1"/>
              <a:t>stats.linregress</a:t>
            </a:r>
            <a:r>
              <a:rPr lang="en-IN" dirty="0"/>
              <a:t>(x, y)</a:t>
            </a:r>
          </a:p>
          <a:p>
            <a:pPr marL="0" indent="0">
              <a:buNone/>
            </a:pPr>
            <a:r>
              <a:rPr lang="en-IN" dirty="0"/>
              <a:t>print(r)</a:t>
            </a:r>
          </a:p>
          <a:p>
            <a:pPr marL="0" indent="0">
              <a:buNone/>
            </a:pPr>
            <a:endParaRPr lang="en-IN" dirty="0"/>
          </a:p>
          <a:p>
            <a:pPr marL="0" indent="0">
              <a:buNone/>
            </a:pPr>
            <a:r>
              <a:rPr lang="en-US" b="1" dirty="0"/>
              <a:t>Note: </a:t>
            </a:r>
            <a:r>
              <a:rPr lang="en-US" dirty="0"/>
              <a:t>The result -0.76 shows that there is a relationship, not perfect, but it indicates that we could use linear regression in future predictions.</a:t>
            </a:r>
            <a:endParaRPr lang="en-IN" dirty="0"/>
          </a:p>
        </p:txBody>
      </p:sp>
    </p:spTree>
    <p:extLst>
      <p:ext uri="{BB962C8B-B14F-4D97-AF65-F5344CB8AC3E}">
        <p14:creationId xmlns:p14="http://schemas.microsoft.com/office/powerpoint/2010/main" val="33699121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33DBF-E927-BEE3-C7C8-6A41EEED1440}"/>
              </a:ext>
            </a:extLst>
          </p:cNvPr>
          <p:cNvSpPr>
            <a:spLocks noGrp="1"/>
          </p:cNvSpPr>
          <p:nvPr>
            <p:ph type="title"/>
          </p:nvPr>
        </p:nvSpPr>
        <p:spPr/>
        <p:txBody>
          <a:bodyPr/>
          <a:lstStyle/>
          <a:p>
            <a:r>
              <a:rPr lang="en-IN" dirty="0"/>
              <a:t>Predict Future Values</a:t>
            </a:r>
          </a:p>
        </p:txBody>
      </p:sp>
      <p:sp>
        <p:nvSpPr>
          <p:cNvPr id="3" name="Content Placeholder 2">
            <a:extLst>
              <a:ext uri="{FF2B5EF4-FFF2-40B4-BE49-F238E27FC236}">
                <a16:creationId xmlns:a16="http://schemas.microsoft.com/office/drawing/2014/main" id="{0DE35826-824F-DE0A-C2F0-BE1EC7E75D7F}"/>
              </a:ext>
            </a:extLst>
          </p:cNvPr>
          <p:cNvSpPr>
            <a:spLocks noGrp="1"/>
          </p:cNvSpPr>
          <p:nvPr>
            <p:ph idx="1"/>
          </p:nvPr>
        </p:nvSpPr>
        <p:spPr/>
        <p:txBody>
          <a:bodyPr>
            <a:normAutofit fontScale="77500" lnSpcReduction="20000"/>
          </a:bodyPr>
          <a:lstStyle/>
          <a:p>
            <a:r>
              <a:rPr lang="en-US" dirty="0"/>
              <a:t>Now we can use the information we have gathered to predict future values.</a:t>
            </a:r>
          </a:p>
          <a:p>
            <a:r>
              <a:rPr lang="en-US" dirty="0"/>
              <a:t>Example: Let us try to predict the speed of a 10 years old car.</a:t>
            </a:r>
          </a:p>
          <a:p>
            <a:r>
              <a:rPr lang="en-US" dirty="0"/>
              <a:t>To do so, we need the same </a:t>
            </a:r>
            <a:r>
              <a:rPr lang="en-US" dirty="0" err="1"/>
              <a:t>myfunc</a:t>
            </a:r>
            <a:r>
              <a:rPr lang="en-US" dirty="0"/>
              <a:t>() function from the example above:</a:t>
            </a:r>
          </a:p>
          <a:p>
            <a:r>
              <a:rPr lang="en-US" dirty="0"/>
              <a:t>Predict the speed of a 10 years old car:</a:t>
            </a:r>
          </a:p>
          <a:p>
            <a:pPr marL="457200" lvl="1" indent="0">
              <a:buNone/>
            </a:pPr>
            <a:r>
              <a:rPr lang="en-IN" dirty="0"/>
              <a:t>from </a:t>
            </a:r>
            <a:r>
              <a:rPr lang="en-IN" dirty="0" err="1"/>
              <a:t>scipy</a:t>
            </a:r>
            <a:r>
              <a:rPr lang="en-IN" dirty="0"/>
              <a:t> import stats</a:t>
            </a:r>
            <a:br>
              <a:rPr lang="en-IN" dirty="0"/>
            </a:br>
            <a:br>
              <a:rPr lang="en-IN" dirty="0"/>
            </a:br>
            <a:r>
              <a:rPr lang="en-IN" dirty="0"/>
              <a:t>x = [5,7,8,7,2,17,2,9,4,11,12,9,6]</a:t>
            </a:r>
            <a:br>
              <a:rPr lang="en-IN" dirty="0"/>
            </a:br>
            <a:r>
              <a:rPr lang="en-IN" dirty="0"/>
              <a:t>y = [99,86,87,88,111,86,103,87,94,78,77,85,86]</a:t>
            </a:r>
            <a:br>
              <a:rPr lang="en-IN" dirty="0"/>
            </a:br>
            <a:br>
              <a:rPr lang="en-IN" dirty="0"/>
            </a:br>
            <a:r>
              <a:rPr lang="en-IN" dirty="0"/>
              <a:t>slope, intercept, r, p, </a:t>
            </a:r>
            <a:r>
              <a:rPr lang="en-IN" dirty="0" err="1"/>
              <a:t>std_err</a:t>
            </a:r>
            <a:r>
              <a:rPr lang="en-IN" dirty="0"/>
              <a:t> = </a:t>
            </a:r>
            <a:r>
              <a:rPr lang="en-IN" dirty="0" err="1"/>
              <a:t>stats.linregress</a:t>
            </a:r>
            <a:r>
              <a:rPr lang="en-IN" dirty="0"/>
              <a:t>(x, y)</a:t>
            </a:r>
            <a:br>
              <a:rPr lang="en-IN" dirty="0"/>
            </a:br>
            <a:br>
              <a:rPr lang="en-IN" dirty="0"/>
            </a:br>
            <a:r>
              <a:rPr lang="en-IN" dirty="0"/>
              <a:t>def </a:t>
            </a:r>
            <a:r>
              <a:rPr lang="en-IN" dirty="0" err="1"/>
              <a:t>myfunc</a:t>
            </a:r>
            <a:r>
              <a:rPr lang="en-IN" dirty="0"/>
              <a:t>(x):</a:t>
            </a:r>
            <a:br>
              <a:rPr lang="en-IN" dirty="0"/>
            </a:br>
            <a:r>
              <a:rPr lang="en-IN" dirty="0"/>
              <a:t>  return slope * x + intercept</a:t>
            </a:r>
            <a:br>
              <a:rPr lang="en-IN" dirty="0"/>
            </a:br>
            <a:br>
              <a:rPr lang="en-IN" dirty="0"/>
            </a:br>
            <a:r>
              <a:rPr lang="en-IN" dirty="0"/>
              <a:t>speed = </a:t>
            </a:r>
            <a:r>
              <a:rPr lang="en-IN" dirty="0" err="1"/>
              <a:t>myfunc</a:t>
            </a:r>
            <a:r>
              <a:rPr lang="en-IN" dirty="0"/>
              <a:t>(10)</a:t>
            </a:r>
            <a:br>
              <a:rPr lang="en-IN" dirty="0"/>
            </a:br>
            <a:br>
              <a:rPr lang="en-IN" dirty="0"/>
            </a:br>
            <a:r>
              <a:rPr lang="en-IN" dirty="0"/>
              <a:t>print(speed)</a:t>
            </a:r>
            <a:br>
              <a:rPr lang="en-IN" dirty="0"/>
            </a:br>
            <a:endParaRPr lang="en-IN" dirty="0"/>
          </a:p>
        </p:txBody>
      </p:sp>
    </p:spTree>
    <p:extLst>
      <p:ext uri="{BB962C8B-B14F-4D97-AF65-F5344CB8AC3E}">
        <p14:creationId xmlns:p14="http://schemas.microsoft.com/office/powerpoint/2010/main" val="29002865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01DCA-D24B-EB7B-7665-62B269A5254F}"/>
              </a:ext>
            </a:extLst>
          </p:cNvPr>
          <p:cNvSpPr>
            <a:spLocks noGrp="1"/>
          </p:cNvSpPr>
          <p:nvPr>
            <p:ph type="title"/>
          </p:nvPr>
        </p:nvSpPr>
        <p:spPr/>
        <p:txBody>
          <a:bodyPr/>
          <a:lstStyle/>
          <a:p>
            <a:r>
              <a:rPr lang="en-IN" dirty="0"/>
              <a:t>Predict Future Values</a:t>
            </a:r>
          </a:p>
        </p:txBody>
      </p:sp>
      <p:sp>
        <p:nvSpPr>
          <p:cNvPr id="3" name="Content Placeholder 2">
            <a:extLst>
              <a:ext uri="{FF2B5EF4-FFF2-40B4-BE49-F238E27FC236}">
                <a16:creationId xmlns:a16="http://schemas.microsoft.com/office/drawing/2014/main" id="{9786A564-B3CC-AA9F-7224-1799353D6E06}"/>
              </a:ext>
            </a:extLst>
          </p:cNvPr>
          <p:cNvSpPr>
            <a:spLocks noGrp="1"/>
          </p:cNvSpPr>
          <p:nvPr>
            <p:ph idx="1"/>
          </p:nvPr>
        </p:nvSpPr>
        <p:spPr/>
        <p:txBody>
          <a:bodyPr/>
          <a:lstStyle/>
          <a:p>
            <a:r>
              <a:rPr lang="en-US" dirty="0"/>
              <a:t>The example predicted a speed at 85.6, which we also could read from the diagram:</a:t>
            </a:r>
          </a:p>
          <a:p>
            <a:pPr marL="0" indent="0">
              <a:buNone/>
            </a:pPr>
            <a:endParaRPr lang="en-IN" dirty="0"/>
          </a:p>
        </p:txBody>
      </p:sp>
      <p:pic>
        <p:nvPicPr>
          <p:cNvPr id="6146" name="Picture 2">
            <a:extLst>
              <a:ext uri="{FF2B5EF4-FFF2-40B4-BE49-F238E27FC236}">
                <a16:creationId xmlns:a16="http://schemas.microsoft.com/office/drawing/2014/main" id="{3DE79BA3-12D9-745F-7F65-3C16F42CDC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5042" y="3246855"/>
            <a:ext cx="4086726" cy="3065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664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165CB-742D-C106-8C50-C7D46E9BC75D}"/>
              </a:ext>
            </a:extLst>
          </p:cNvPr>
          <p:cNvSpPr>
            <a:spLocks noGrp="1"/>
          </p:cNvSpPr>
          <p:nvPr>
            <p:ph type="title"/>
          </p:nvPr>
        </p:nvSpPr>
        <p:spPr/>
        <p:txBody>
          <a:bodyPr>
            <a:normAutofit/>
          </a:bodyPr>
          <a:lstStyle/>
          <a:p>
            <a:r>
              <a:rPr lang="en-US" dirty="0"/>
              <a:t>What is the difference between ML, AI, and DL?</a:t>
            </a:r>
            <a:endParaRPr lang="en-IN" dirty="0"/>
          </a:p>
        </p:txBody>
      </p:sp>
      <p:sp>
        <p:nvSpPr>
          <p:cNvPr id="3" name="Content Placeholder 2">
            <a:extLst>
              <a:ext uri="{FF2B5EF4-FFF2-40B4-BE49-F238E27FC236}">
                <a16:creationId xmlns:a16="http://schemas.microsoft.com/office/drawing/2014/main" id="{ACD982A5-797F-2F10-6236-4BC5B835DD62}"/>
              </a:ext>
            </a:extLst>
          </p:cNvPr>
          <p:cNvSpPr>
            <a:spLocks noGrp="1"/>
          </p:cNvSpPr>
          <p:nvPr>
            <p:ph idx="1"/>
          </p:nvPr>
        </p:nvSpPr>
        <p:spPr/>
        <p:txBody>
          <a:bodyPr/>
          <a:lstStyle/>
          <a:p>
            <a:r>
              <a:rPr lang="en-US" dirty="0"/>
              <a:t>Artificial intelligence is a large and complicated field with an extended ecosystem of terms, phrases, and concepts that can be intimidating when bandied about by technologists and other experts. </a:t>
            </a:r>
          </a:p>
          <a:p>
            <a:r>
              <a:rPr lang="en-US" dirty="0"/>
              <a:t>Artificial intelligence is often used in popular culture as a catch-all word to mean any type of smart machine. </a:t>
            </a:r>
          </a:p>
          <a:p>
            <a:r>
              <a:rPr lang="en-US" dirty="0"/>
              <a:t>In reality, artificial intelligence, machine learning, and deep learning are distinct terms with subtle differences.</a:t>
            </a:r>
            <a:endParaRPr lang="en-IN" dirty="0"/>
          </a:p>
        </p:txBody>
      </p:sp>
    </p:spTree>
    <p:extLst>
      <p:ext uri="{BB962C8B-B14F-4D97-AF65-F5344CB8AC3E}">
        <p14:creationId xmlns:p14="http://schemas.microsoft.com/office/powerpoint/2010/main" val="18601652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E2AEE-8999-F2D1-F0D6-E9A8E1A8976C}"/>
              </a:ext>
            </a:extLst>
          </p:cNvPr>
          <p:cNvSpPr>
            <a:spLocks noGrp="1"/>
          </p:cNvSpPr>
          <p:nvPr>
            <p:ph type="title"/>
          </p:nvPr>
        </p:nvSpPr>
        <p:spPr/>
        <p:txBody>
          <a:bodyPr/>
          <a:lstStyle/>
          <a:p>
            <a:r>
              <a:rPr lang="en-IN" dirty="0"/>
              <a:t>Bad Fit?</a:t>
            </a:r>
          </a:p>
        </p:txBody>
      </p:sp>
      <p:sp>
        <p:nvSpPr>
          <p:cNvPr id="3" name="Content Placeholder 2">
            <a:extLst>
              <a:ext uri="{FF2B5EF4-FFF2-40B4-BE49-F238E27FC236}">
                <a16:creationId xmlns:a16="http://schemas.microsoft.com/office/drawing/2014/main" id="{A1AF91CD-089E-25CB-8CDD-FA3804E22047}"/>
              </a:ext>
            </a:extLst>
          </p:cNvPr>
          <p:cNvSpPr>
            <a:spLocks noGrp="1"/>
          </p:cNvSpPr>
          <p:nvPr>
            <p:ph idx="1"/>
          </p:nvPr>
        </p:nvSpPr>
        <p:spPr/>
        <p:txBody>
          <a:bodyPr>
            <a:normAutofit fontScale="70000" lnSpcReduction="20000"/>
          </a:bodyPr>
          <a:lstStyle/>
          <a:p>
            <a:r>
              <a:rPr lang="en-US" dirty="0"/>
              <a:t>Let us create an example where linear regression would not be the best method to predict future values.</a:t>
            </a:r>
          </a:p>
          <a:p>
            <a:r>
              <a:rPr lang="en-US" dirty="0"/>
              <a:t>Example</a:t>
            </a:r>
          </a:p>
          <a:p>
            <a:r>
              <a:rPr lang="en-US" dirty="0"/>
              <a:t>These values for the x- and y-axis should result in a very bad fit for linear regression:</a:t>
            </a:r>
          </a:p>
          <a:p>
            <a:pPr marL="457200" lvl="1" indent="0">
              <a:buNone/>
            </a:pPr>
            <a:r>
              <a:rPr lang="en-IN" dirty="0"/>
              <a:t>import </a:t>
            </a:r>
            <a:r>
              <a:rPr lang="en-IN" dirty="0" err="1"/>
              <a:t>matplotlib.pyplot</a:t>
            </a:r>
            <a:r>
              <a:rPr lang="en-IN" dirty="0"/>
              <a:t> as </a:t>
            </a:r>
            <a:r>
              <a:rPr lang="en-IN" dirty="0" err="1"/>
              <a:t>plt</a:t>
            </a:r>
            <a:br>
              <a:rPr lang="en-IN" dirty="0"/>
            </a:br>
            <a:r>
              <a:rPr lang="en-IN" dirty="0"/>
              <a:t>from </a:t>
            </a:r>
            <a:r>
              <a:rPr lang="en-IN" dirty="0" err="1"/>
              <a:t>scipy</a:t>
            </a:r>
            <a:r>
              <a:rPr lang="en-IN" dirty="0"/>
              <a:t> import stats</a:t>
            </a:r>
            <a:br>
              <a:rPr lang="en-IN" dirty="0"/>
            </a:br>
            <a:br>
              <a:rPr lang="en-IN" dirty="0"/>
            </a:br>
            <a:r>
              <a:rPr lang="en-IN" dirty="0"/>
              <a:t>x = [89,43,36,36,95,10,66,34,38,20,26,29,48,64,6,5,36,66,72,40]</a:t>
            </a:r>
            <a:br>
              <a:rPr lang="en-IN" dirty="0"/>
            </a:br>
            <a:r>
              <a:rPr lang="en-IN" dirty="0"/>
              <a:t>y = [21,46,3,35,67,95,53,72,58,10,26,34,90,33,38,20,56,2,47,15]</a:t>
            </a:r>
            <a:br>
              <a:rPr lang="en-IN" dirty="0"/>
            </a:br>
            <a:br>
              <a:rPr lang="en-IN" dirty="0"/>
            </a:br>
            <a:r>
              <a:rPr lang="en-IN" dirty="0"/>
              <a:t>slope, intercept, r, p, </a:t>
            </a:r>
            <a:r>
              <a:rPr lang="en-IN" dirty="0" err="1"/>
              <a:t>std_err</a:t>
            </a:r>
            <a:r>
              <a:rPr lang="en-IN" dirty="0"/>
              <a:t> = </a:t>
            </a:r>
            <a:r>
              <a:rPr lang="en-IN" dirty="0" err="1"/>
              <a:t>stats.linregress</a:t>
            </a:r>
            <a:r>
              <a:rPr lang="en-IN" dirty="0"/>
              <a:t>(x, y)</a:t>
            </a:r>
            <a:br>
              <a:rPr lang="en-IN" dirty="0"/>
            </a:br>
            <a:br>
              <a:rPr lang="en-IN" dirty="0"/>
            </a:br>
            <a:r>
              <a:rPr lang="en-IN" dirty="0"/>
              <a:t>def </a:t>
            </a:r>
            <a:r>
              <a:rPr lang="en-IN" dirty="0" err="1"/>
              <a:t>myfunc</a:t>
            </a:r>
            <a:r>
              <a:rPr lang="en-IN" dirty="0"/>
              <a:t>(x):</a:t>
            </a:r>
            <a:br>
              <a:rPr lang="en-IN" dirty="0"/>
            </a:br>
            <a:r>
              <a:rPr lang="en-IN" dirty="0"/>
              <a:t>  return slope * x + intercept</a:t>
            </a:r>
            <a:br>
              <a:rPr lang="en-IN" dirty="0"/>
            </a:br>
            <a:br>
              <a:rPr lang="en-IN" dirty="0"/>
            </a:br>
            <a:r>
              <a:rPr lang="en-IN" dirty="0" err="1"/>
              <a:t>mymodel</a:t>
            </a:r>
            <a:r>
              <a:rPr lang="en-IN" dirty="0"/>
              <a:t> = list(map(</a:t>
            </a:r>
            <a:r>
              <a:rPr lang="en-IN" dirty="0" err="1"/>
              <a:t>myfunc</a:t>
            </a:r>
            <a:r>
              <a:rPr lang="en-IN" dirty="0"/>
              <a:t>, x))</a:t>
            </a:r>
            <a:br>
              <a:rPr lang="en-IN" dirty="0"/>
            </a:br>
            <a:br>
              <a:rPr lang="en-IN" dirty="0"/>
            </a:br>
            <a:r>
              <a:rPr lang="en-IN" dirty="0" err="1"/>
              <a:t>plt.scatter</a:t>
            </a:r>
            <a:r>
              <a:rPr lang="en-IN" dirty="0"/>
              <a:t>(x, y)</a:t>
            </a:r>
            <a:br>
              <a:rPr lang="en-IN" dirty="0"/>
            </a:br>
            <a:r>
              <a:rPr lang="en-IN" dirty="0" err="1"/>
              <a:t>plt.plot</a:t>
            </a:r>
            <a:r>
              <a:rPr lang="en-IN" dirty="0"/>
              <a:t>(x, </a:t>
            </a:r>
            <a:r>
              <a:rPr lang="en-IN" dirty="0" err="1"/>
              <a:t>mymodel</a:t>
            </a:r>
            <a:r>
              <a:rPr lang="en-IN" dirty="0"/>
              <a:t>)</a:t>
            </a:r>
            <a:br>
              <a:rPr lang="en-IN" dirty="0"/>
            </a:br>
            <a:r>
              <a:rPr lang="en-IN" dirty="0" err="1"/>
              <a:t>plt.show</a:t>
            </a:r>
            <a:r>
              <a:rPr lang="en-IN" dirty="0"/>
              <a:t>()</a:t>
            </a:r>
          </a:p>
        </p:txBody>
      </p:sp>
      <p:pic>
        <p:nvPicPr>
          <p:cNvPr id="4" name="Picture 3">
            <a:extLst>
              <a:ext uri="{FF2B5EF4-FFF2-40B4-BE49-F238E27FC236}">
                <a16:creationId xmlns:a16="http://schemas.microsoft.com/office/drawing/2014/main" id="{7A4D4A6A-AD40-2FC2-DE50-EEDD451381FE}"/>
              </a:ext>
            </a:extLst>
          </p:cNvPr>
          <p:cNvPicPr>
            <a:picLocks noChangeAspect="1"/>
          </p:cNvPicPr>
          <p:nvPr/>
        </p:nvPicPr>
        <p:blipFill>
          <a:blip r:embed="rId2"/>
          <a:stretch>
            <a:fillRect/>
          </a:stretch>
        </p:blipFill>
        <p:spPr>
          <a:xfrm>
            <a:off x="7583906" y="3267911"/>
            <a:ext cx="4058652" cy="3043989"/>
          </a:xfrm>
          <a:prstGeom prst="rect">
            <a:avLst/>
          </a:prstGeom>
        </p:spPr>
      </p:pic>
    </p:spTree>
    <p:extLst>
      <p:ext uri="{BB962C8B-B14F-4D97-AF65-F5344CB8AC3E}">
        <p14:creationId xmlns:p14="http://schemas.microsoft.com/office/powerpoint/2010/main" val="10364774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D03D2-B433-9F6C-5AA2-3CD820C99173}"/>
              </a:ext>
            </a:extLst>
          </p:cNvPr>
          <p:cNvSpPr>
            <a:spLocks noGrp="1"/>
          </p:cNvSpPr>
          <p:nvPr>
            <p:ph type="title"/>
          </p:nvPr>
        </p:nvSpPr>
        <p:spPr/>
        <p:txBody>
          <a:bodyPr/>
          <a:lstStyle/>
          <a:p>
            <a:r>
              <a:rPr lang="en-IN" dirty="0"/>
              <a:t>Bad Fit ?</a:t>
            </a:r>
          </a:p>
        </p:txBody>
      </p:sp>
      <p:sp>
        <p:nvSpPr>
          <p:cNvPr id="3" name="Content Placeholder 2">
            <a:extLst>
              <a:ext uri="{FF2B5EF4-FFF2-40B4-BE49-F238E27FC236}">
                <a16:creationId xmlns:a16="http://schemas.microsoft.com/office/drawing/2014/main" id="{68B22F12-20A9-47D7-02C3-FD47DD39DDEE}"/>
              </a:ext>
            </a:extLst>
          </p:cNvPr>
          <p:cNvSpPr>
            <a:spLocks noGrp="1"/>
          </p:cNvSpPr>
          <p:nvPr>
            <p:ph idx="1"/>
          </p:nvPr>
        </p:nvSpPr>
        <p:spPr/>
        <p:txBody>
          <a:bodyPr>
            <a:normAutofit fontScale="85000" lnSpcReduction="20000"/>
          </a:bodyPr>
          <a:lstStyle/>
          <a:p>
            <a:r>
              <a:rPr lang="en-US" dirty="0"/>
              <a:t>And the r for relationship?</a:t>
            </a:r>
          </a:p>
          <a:p>
            <a:pPr marL="0" indent="0">
              <a:buNone/>
            </a:pPr>
            <a:r>
              <a:rPr lang="en-US" dirty="0"/>
              <a:t>Example</a:t>
            </a:r>
          </a:p>
          <a:p>
            <a:pPr lvl="1"/>
            <a:r>
              <a:rPr lang="en-US" dirty="0"/>
              <a:t>You should get a very low r value.</a:t>
            </a:r>
          </a:p>
          <a:p>
            <a:pPr marL="0" indent="0">
              <a:buNone/>
            </a:pPr>
            <a:r>
              <a:rPr lang="en-US" dirty="0"/>
              <a:t>import </a:t>
            </a:r>
            <a:r>
              <a:rPr lang="en-US" dirty="0" err="1"/>
              <a:t>numpy</a:t>
            </a:r>
            <a:endParaRPr lang="en-US" dirty="0"/>
          </a:p>
          <a:p>
            <a:pPr marL="0" indent="0">
              <a:buNone/>
            </a:pPr>
            <a:r>
              <a:rPr lang="en-US" dirty="0"/>
              <a:t>from </a:t>
            </a:r>
            <a:r>
              <a:rPr lang="en-US" dirty="0" err="1"/>
              <a:t>scipy</a:t>
            </a:r>
            <a:r>
              <a:rPr lang="en-US" dirty="0"/>
              <a:t> import stats</a:t>
            </a:r>
          </a:p>
          <a:p>
            <a:pPr marL="0" indent="0">
              <a:buNone/>
            </a:pPr>
            <a:r>
              <a:rPr lang="en-US" dirty="0"/>
              <a:t>x = [89,43,36,36,95,10,66,34,38,20,26,29,48,64,6,5,36,66,72,40]</a:t>
            </a:r>
          </a:p>
          <a:p>
            <a:pPr marL="0" indent="0">
              <a:buNone/>
            </a:pPr>
            <a:r>
              <a:rPr lang="en-US" dirty="0"/>
              <a:t>y = [21,46,3,35,67,95,53,72,58,10,26,34,90,33,38,20,56,2,47,15]</a:t>
            </a:r>
          </a:p>
          <a:p>
            <a:pPr marL="0" indent="0">
              <a:buNone/>
            </a:pPr>
            <a:r>
              <a:rPr lang="en-US" dirty="0"/>
              <a:t>slope, intercept, r, p, </a:t>
            </a:r>
            <a:r>
              <a:rPr lang="en-US" dirty="0" err="1"/>
              <a:t>std_err</a:t>
            </a:r>
            <a:r>
              <a:rPr lang="en-US" dirty="0"/>
              <a:t> = </a:t>
            </a:r>
            <a:r>
              <a:rPr lang="en-US" dirty="0" err="1"/>
              <a:t>stats.linregress</a:t>
            </a:r>
            <a:r>
              <a:rPr lang="en-US" dirty="0"/>
              <a:t>(x, y)</a:t>
            </a:r>
          </a:p>
          <a:p>
            <a:pPr marL="0" indent="0">
              <a:buNone/>
            </a:pPr>
            <a:r>
              <a:rPr lang="en-US" dirty="0"/>
              <a:t>print(r)</a:t>
            </a:r>
          </a:p>
          <a:p>
            <a:pPr marL="0" indent="0">
              <a:buNone/>
            </a:pPr>
            <a:endParaRPr lang="en-US" dirty="0"/>
          </a:p>
          <a:p>
            <a:pPr marL="0" indent="0">
              <a:buNone/>
            </a:pPr>
            <a:r>
              <a:rPr lang="en-US" dirty="0" err="1"/>
              <a:t>Note:The</a:t>
            </a:r>
            <a:r>
              <a:rPr lang="en-US" dirty="0"/>
              <a:t> result: 0.013 indicates a very bad relationship, and tells us that this data set is not suitable for linear regression.</a:t>
            </a:r>
            <a:endParaRPr lang="en-IN" dirty="0"/>
          </a:p>
        </p:txBody>
      </p:sp>
    </p:spTree>
    <p:extLst>
      <p:ext uri="{BB962C8B-B14F-4D97-AF65-F5344CB8AC3E}">
        <p14:creationId xmlns:p14="http://schemas.microsoft.com/office/powerpoint/2010/main" val="16387856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82390-1ECD-C9D6-5649-ADE288A8AF26}"/>
              </a:ext>
            </a:extLst>
          </p:cNvPr>
          <p:cNvSpPr>
            <a:spLocks noGrp="1"/>
          </p:cNvSpPr>
          <p:nvPr>
            <p:ph type="title"/>
          </p:nvPr>
        </p:nvSpPr>
        <p:spPr/>
        <p:txBody>
          <a:bodyPr/>
          <a:lstStyle/>
          <a:p>
            <a:r>
              <a:rPr lang="en-IN" dirty="0"/>
              <a:t>Machine Learning - Polynomial Regression</a:t>
            </a:r>
          </a:p>
        </p:txBody>
      </p:sp>
      <p:sp>
        <p:nvSpPr>
          <p:cNvPr id="3" name="Content Placeholder 2">
            <a:extLst>
              <a:ext uri="{FF2B5EF4-FFF2-40B4-BE49-F238E27FC236}">
                <a16:creationId xmlns:a16="http://schemas.microsoft.com/office/drawing/2014/main" id="{1E3C989B-8B78-7FCB-CE28-68353D736692}"/>
              </a:ext>
            </a:extLst>
          </p:cNvPr>
          <p:cNvSpPr>
            <a:spLocks noGrp="1"/>
          </p:cNvSpPr>
          <p:nvPr>
            <p:ph idx="1"/>
          </p:nvPr>
        </p:nvSpPr>
        <p:spPr/>
        <p:txBody>
          <a:bodyPr/>
          <a:lstStyle/>
          <a:p>
            <a:pPr marL="0" indent="0">
              <a:buNone/>
            </a:pPr>
            <a:r>
              <a:rPr lang="en-US" dirty="0"/>
              <a:t>Polynomial Regression</a:t>
            </a:r>
          </a:p>
          <a:p>
            <a:pPr lvl="1"/>
            <a:r>
              <a:rPr lang="en-US" dirty="0"/>
              <a:t>If your data points clearly will not fit a linear regression (a straight line through all data points), it might be ideal for polynomial regression.</a:t>
            </a:r>
          </a:p>
          <a:p>
            <a:pPr lvl="1"/>
            <a:r>
              <a:rPr lang="en-US" dirty="0"/>
              <a:t>Polynomial regression, like linear regression, uses the relationship between the variables x and y to find the best way to draw a line through the data points.</a:t>
            </a:r>
            <a:endParaRPr lang="en-IN" dirty="0"/>
          </a:p>
        </p:txBody>
      </p:sp>
      <p:pic>
        <p:nvPicPr>
          <p:cNvPr id="4" name="Picture 3">
            <a:extLst>
              <a:ext uri="{FF2B5EF4-FFF2-40B4-BE49-F238E27FC236}">
                <a16:creationId xmlns:a16="http://schemas.microsoft.com/office/drawing/2014/main" id="{3D0D6295-1186-54EA-49DB-B28B1B3A72E7}"/>
              </a:ext>
            </a:extLst>
          </p:cNvPr>
          <p:cNvPicPr>
            <a:picLocks noChangeAspect="1"/>
          </p:cNvPicPr>
          <p:nvPr/>
        </p:nvPicPr>
        <p:blipFill>
          <a:blip r:embed="rId2"/>
          <a:stretch>
            <a:fillRect/>
          </a:stretch>
        </p:blipFill>
        <p:spPr>
          <a:xfrm>
            <a:off x="3625516" y="3773738"/>
            <a:ext cx="3930316" cy="2947737"/>
          </a:xfrm>
          <a:prstGeom prst="rect">
            <a:avLst/>
          </a:prstGeom>
        </p:spPr>
      </p:pic>
    </p:spTree>
    <p:extLst>
      <p:ext uri="{BB962C8B-B14F-4D97-AF65-F5344CB8AC3E}">
        <p14:creationId xmlns:p14="http://schemas.microsoft.com/office/powerpoint/2010/main" val="37795253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70140-0F09-681B-E00D-A0DF967D8B00}"/>
              </a:ext>
            </a:extLst>
          </p:cNvPr>
          <p:cNvSpPr>
            <a:spLocks noGrp="1"/>
          </p:cNvSpPr>
          <p:nvPr>
            <p:ph type="title"/>
          </p:nvPr>
        </p:nvSpPr>
        <p:spPr/>
        <p:txBody>
          <a:bodyPr/>
          <a:lstStyle/>
          <a:p>
            <a:r>
              <a:rPr lang="en-IN" dirty="0"/>
              <a:t>How does it work ?</a:t>
            </a:r>
          </a:p>
        </p:txBody>
      </p:sp>
      <p:sp>
        <p:nvSpPr>
          <p:cNvPr id="3" name="Content Placeholder 2">
            <a:extLst>
              <a:ext uri="{FF2B5EF4-FFF2-40B4-BE49-F238E27FC236}">
                <a16:creationId xmlns:a16="http://schemas.microsoft.com/office/drawing/2014/main" id="{F01583A4-6C6A-3682-D2D0-F0F8CACB2DC3}"/>
              </a:ext>
            </a:extLst>
          </p:cNvPr>
          <p:cNvSpPr>
            <a:spLocks noGrp="1"/>
          </p:cNvSpPr>
          <p:nvPr>
            <p:ph idx="1"/>
          </p:nvPr>
        </p:nvSpPr>
        <p:spPr/>
        <p:txBody>
          <a:bodyPr>
            <a:normAutofit/>
          </a:bodyPr>
          <a:lstStyle/>
          <a:p>
            <a:r>
              <a:rPr lang="en-US" dirty="0"/>
              <a:t>Python has methods for finding a relationship between data-points and to draw a line of polynomial regression. We will show you how to use these methods instead of going through the mathematic formula.</a:t>
            </a:r>
          </a:p>
          <a:p>
            <a:r>
              <a:rPr lang="en-US" dirty="0"/>
              <a:t>In the example below, we have registered 18 cars as they were passing a certain tollbooth.</a:t>
            </a:r>
          </a:p>
          <a:p>
            <a:r>
              <a:rPr lang="en-US" dirty="0"/>
              <a:t>We have registered the car's speed, and the time of day (hour) the passing occurred.</a:t>
            </a:r>
          </a:p>
          <a:p>
            <a:r>
              <a:rPr lang="en-US" dirty="0"/>
              <a:t>The x-axis represents the hours of the day and the y-axis represents the speed:</a:t>
            </a:r>
            <a:endParaRPr lang="en-IN" dirty="0"/>
          </a:p>
        </p:txBody>
      </p:sp>
    </p:spTree>
    <p:extLst>
      <p:ext uri="{BB962C8B-B14F-4D97-AF65-F5344CB8AC3E}">
        <p14:creationId xmlns:p14="http://schemas.microsoft.com/office/powerpoint/2010/main" val="9644764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1AE2E-3B29-B86E-562D-9C39467491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DCCBDD-A096-6FD2-6EF0-AF0A60A5298D}"/>
              </a:ext>
            </a:extLst>
          </p:cNvPr>
          <p:cNvSpPr>
            <a:spLocks noGrp="1"/>
          </p:cNvSpPr>
          <p:nvPr>
            <p:ph type="title"/>
          </p:nvPr>
        </p:nvSpPr>
        <p:spPr/>
        <p:txBody>
          <a:bodyPr/>
          <a:lstStyle/>
          <a:p>
            <a:r>
              <a:rPr lang="en-IN" dirty="0"/>
              <a:t>How does it work ?</a:t>
            </a:r>
          </a:p>
        </p:txBody>
      </p:sp>
      <p:sp>
        <p:nvSpPr>
          <p:cNvPr id="3" name="Content Placeholder 2">
            <a:extLst>
              <a:ext uri="{FF2B5EF4-FFF2-40B4-BE49-F238E27FC236}">
                <a16:creationId xmlns:a16="http://schemas.microsoft.com/office/drawing/2014/main" id="{C6A16141-8D14-91C7-DE68-02380307D629}"/>
              </a:ext>
            </a:extLst>
          </p:cNvPr>
          <p:cNvSpPr>
            <a:spLocks noGrp="1"/>
          </p:cNvSpPr>
          <p:nvPr>
            <p:ph idx="1"/>
          </p:nvPr>
        </p:nvSpPr>
        <p:spPr/>
        <p:txBody>
          <a:bodyPr>
            <a:normAutofit/>
          </a:bodyPr>
          <a:lstStyle/>
          <a:p>
            <a:r>
              <a:rPr lang="en-IN" dirty="0"/>
              <a:t>Start by drawing a scatter plot:</a:t>
            </a:r>
          </a:p>
          <a:p>
            <a:pPr marL="457200" lvl="1" indent="0">
              <a:buNone/>
            </a:pPr>
            <a:r>
              <a:rPr lang="en-IN" dirty="0"/>
              <a:t>import </a:t>
            </a:r>
            <a:r>
              <a:rPr lang="en-IN" dirty="0" err="1"/>
              <a:t>matplotlib.pyplot</a:t>
            </a:r>
            <a:r>
              <a:rPr lang="en-IN" dirty="0"/>
              <a:t> as </a:t>
            </a:r>
            <a:r>
              <a:rPr lang="en-IN" dirty="0" err="1"/>
              <a:t>plt</a:t>
            </a:r>
            <a:endParaRPr lang="en-IN" dirty="0"/>
          </a:p>
          <a:p>
            <a:pPr marL="457200" lvl="1" indent="0">
              <a:buNone/>
            </a:pPr>
            <a:r>
              <a:rPr lang="en-IN" dirty="0"/>
              <a:t>x = [1,2,3,5,6,7,8,9,10,12,13,14,15,16,18,19,21,22]</a:t>
            </a:r>
          </a:p>
          <a:p>
            <a:pPr marL="457200" lvl="1" indent="0">
              <a:buNone/>
            </a:pPr>
            <a:r>
              <a:rPr lang="en-IN" dirty="0"/>
              <a:t>y = [100,90,80,60,60,55,60,65,70,70,75,76,78,79,90,99,99,100]</a:t>
            </a:r>
          </a:p>
          <a:p>
            <a:pPr marL="457200" lvl="1" indent="0">
              <a:buNone/>
            </a:pPr>
            <a:r>
              <a:rPr lang="en-IN" dirty="0" err="1"/>
              <a:t>plt.scatter</a:t>
            </a:r>
            <a:r>
              <a:rPr lang="en-IN" dirty="0"/>
              <a:t>(x, y)</a:t>
            </a:r>
          </a:p>
          <a:p>
            <a:pPr marL="457200" lvl="1" indent="0">
              <a:buNone/>
            </a:pPr>
            <a:r>
              <a:rPr lang="en-IN" dirty="0" err="1"/>
              <a:t>plt.show</a:t>
            </a:r>
            <a:r>
              <a:rPr lang="en-IN" dirty="0"/>
              <a:t>()</a:t>
            </a:r>
          </a:p>
        </p:txBody>
      </p:sp>
      <p:pic>
        <p:nvPicPr>
          <p:cNvPr id="4" name="Picture 3">
            <a:extLst>
              <a:ext uri="{FF2B5EF4-FFF2-40B4-BE49-F238E27FC236}">
                <a16:creationId xmlns:a16="http://schemas.microsoft.com/office/drawing/2014/main" id="{81A493ED-6BA4-44F6-B5B6-C2600834BF4C}"/>
              </a:ext>
            </a:extLst>
          </p:cNvPr>
          <p:cNvPicPr>
            <a:picLocks noChangeAspect="1"/>
          </p:cNvPicPr>
          <p:nvPr/>
        </p:nvPicPr>
        <p:blipFill>
          <a:blip r:embed="rId2"/>
          <a:stretch>
            <a:fillRect/>
          </a:stretch>
        </p:blipFill>
        <p:spPr>
          <a:xfrm>
            <a:off x="5394158" y="3698541"/>
            <a:ext cx="3725779" cy="2794334"/>
          </a:xfrm>
          <a:prstGeom prst="rect">
            <a:avLst/>
          </a:prstGeom>
        </p:spPr>
      </p:pic>
    </p:spTree>
    <p:extLst>
      <p:ext uri="{BB962C8B-B14F-4D97-AF65-F5344CB8AC3E}">
        <p14:creationId xmlns:p14="http://schemas.microsoft.com/office/powerpoint/2010/main" val="427166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31EDD-9300-FFD6-C49F-53ACFED6C0D7}"/>
              </a:ext>
            </a:extLst>
          </p:cNvPr>
          <p:cNvSpPr>
            <a:spLocks noGrp="1"/>
          </p:cNvSpPr>
          <p:nvPr>
            <p:ph type="title"/>
          </p:nvPr>
        </p:nvSpPr>
        <p:spPr/>
        <p:txBody>
          <a:bodyPr/>
          <a:lstStyle/>
          <a:p>
            <a:r>
              <a:rPr lang="en-IN" dirty="0"/>
              <a:t>How does it work ?</a:t>
            </a:r>
          </a:p>
        </p:txBody>
      </p:sp>
      <p:sp>
        <p:nvSpPr>
          <p:cNvPr id="3" name="Content Placeholder 2">
            <a:extLst>
              <a:ext uri="{FF2B5EF4-FFF2-40B4-BE49-F238E27FC236}">
                <a16:creationId xmlns:a16="http://schemas.microsoft.com/office/drawing/2014/main" id="{44AEAC9F-6564-D2F0-07A8-E2B629969D22}"/>
              </a:ext>
            </a:extLst>
          </p:cNvPr>
          <p:cNvSpPr>
            <a:spLocks noGrp="1"/>
          </p:cNvSpPr>
          <p:nvPr>
            <p:ph idx="1"/>
          </p:nvPr>
        </p:nvSpPr>
        <p:spPr/>
        <p:txBody>
          <a:bodyPr>
            <a:normAutofit fontScale="92500" lnSpcReduction="20000"/>
          </a:bodyPr>
          <a:lstStyle/>
          <a:p>
            <a:pPr marL="0" indent="0">
              <a:buNone/>
            </a:pPr>
            <a:r>
              <a:rPr lang="en-US" dirty="0"/>
              <a:t>Example</a:t>
            </a:r>
          </a:p>
          <a:p>
            <a:r>
              <a:rPr lang="en-US" dirty="0"/>
              <a:t>Import </a:t>
            </a:r>
            <a:r>
              <a:rPr lang="en-US" dirty="0" err="1"/>
              <a:t>numpy</a:t>
            </a:r>
            <a:r>
              <a:rPr lang="en-US" dirty="0"/>
              <a:t> and matplotlib then draw the line of Polynomial Regression:</a:t>
            </a:r>
          </a:p>
          <a:p>
            <a:pPr marL="457200" lvl="1" indent="0">
              <a:buNone/>
            </a:pPr>
            <a:r>
              <a:rPr lang="en-IN" dirty="0"/>
              <a:t>import </a:t>
            </a:r>
            <a:r>
              <a:rPr lang="en-IN" dirty="0" err="1"/>
              <a:t>numpy</a:t>
            </a:r>
            <a:br>
              <a:rPr lang="en-IN" dirty="0"/>
            </a:br>
            <a:r>
              <a:rPr lang="en-IN" dirty="0"/>
              <a:t>import </a:t>
            </a:r>
            <a:r>
              <a:rPr lang="en-IN" dirty="0" err="1"/>
              <a:t>matplotlib.pyplot</a:t>
            </a:r>
            <a:r>
              <a:rPr lang="en-IN" dirty="0"/>
              <a:t> as </a:t>
            </a:r>
            <a:r>
              <a:rPr lang="en-IN" dirty="0" err="1"/>
              <a:t>plt</a:t>
            </a:r>
            <a:br>
              <a:rPr lang="en-IN" dirty="0"/>
            </a:br>
            <a:br>
              <a:rPr lang="en-IN" dirty="0"/>
            </a:br>
            <a:r>
              <a:rPr lang="en-IN" dirty="0"/>
              <a:t>x = [1,2,3,5,6,7,8,9,10,12,13,14,15,16,18,19,21,22]</a:t>
            </a:r>
            <a:br>
              <a:rPr lang="en-IN" dirty="0"/>
            </a:br>
            <a:r>
              <a:rPr lang="en-IN" dirty="0"/>
              <a:t>y = [100,90,80,60,60,55,60,65,70,70,75,76,78,79,90,99,99,100]</a:t>
            </a:r>
            <a:br>
              <a:rPr lang="en-IN" dirty="0"/>
            </a:br>
            <a:br>
              <a:rPr lang="en-IN" dirty="0"/>
            </a:br>
            <a:r>
              <a:rPr lang="en-IN" dirty="0" err="1"/>
              <a:t>mymodel</a:t>
            </a:r>
            <a:r>
              <a:rPr lang="en-IN" dirty="0"/>
              <a:t> = numpy.poly1d(</a:t>
            </a:r>
            <a:r>
              <a:rPr lang="en-IN" dirty="0" err="1"/>
              <a:t>numpy.polyfit</a:t>
            </a:r>
            <a:r>
              <a:rPr lang="en-IN" dirty="0"/>
              <a:t>(x, y, 3))</a:t>
            </a:r>
            <a:br>
              <a:rPr lang="en-IN" dirty="0"/>
            </a:br>
            <a:br>
              <a:rPr lang="en-IN" dirty="0"/>
            </a:br>
            <a:r>
              <a:rPr lang="en-IN" dirty="0" err="1"/>
              <a:t>myline</a:t>
            </a:r>
            <a:r>
              <a:rPr lang="en-IN" dirty="0"/>
              <a:t> = </a:t>
            </a:r>
            <a:r>
              <a:rPr lang="en-IN" dirty="0" err="1"/>
              <a:t>numpy.linspace</a:t>
            </a:r>
            <a:r>
              <a:rPr lang="en-IN" dirty="0"/>
              <a:t>(1, 22, 100)</a:t>
            </a:r>
            <a:br>
              <a:rPr lang="en-IN" dirty="0"/>
            </a:br>
            <a:br>
              <a:rPr lang="en-IN" dirty="0"/>
            </a:br>
            <a:r>
              <a:rPr lang="en-IN" dirty="0" err="1"/>
              <a:t>plt.scatter</a:t>
            </a:r>
            <a:r>
              <a:rPr lang="en-IN" dirty="0"/>
              <a:t>(x, y)</a:t>
            </a:r>
            <a:br>
              <a:rPr lang="en-IN" dirty="0"/>
            </a:br>
            <a:r>
              <a:rPr lang="en-IN" dirty="0" err="1"/>
              <a:t>plt.plot</a:t>
            </a:r>
            <a:r>
              <a:rPr lang="en-IN" dirty="0"/>
              <a:t>(</a:t>
            </a:r>
            <a:r>
              <a:rPr lang="en-IN" dirty="0" err="1"/>
              <a:t>myline</a:t>
            </a:r>
            <a:r>
              <a:rPr lang="en-IN" dirty="0"/>
              <a:t>, </a:t>
            </a:r>
            <a:r>
              <a:rPr lang="en-IN" dirty="0" err="1"/>
              <a:t>mymodel</a:t>
            </a:r>
            <a:r>
              <a:rPr lang="en-IN" dirty="0"/>
              <a:t>(</a:t>
            </a:r>
            <a:r>
              <a:rPr lang="en-IN" dirty="0" err="1"/>
              <a:t>myline</a:t>
            </a:r>
            <a:r>
              <a:rPr lang="en-IN" dirty="0"/>
              <a:t>))</a:t>
            </a:r>
            <a:br>
              <a:rPr lang="en-IN" dirty="0"/>
            </a:br>
            <a:r>
              <a:rPr lang="en-IN" dirty="0" err="1"/>
              <a:t>plt.show</a:t>
            </a:r>
            <a:r>
              <a:rPr lang="en-IN" dirty="0"/>
              <a:t>()</a:t>
            </a:r>
          </a:p>
        </p:txBody>
      </p:sp>
      <p:pic>
        <p:nvPicPr>
          <p:cNvPr id="5" name="Picture 4">
            <a:extLst>
              <a:ext uri="{FF2B5EF4-FFF2-40B4-BE49-F238E27FC236}">
                <a16:creationId xmlns:a16="http://schemas.microsoft.com/office/drawing/2014/main" id="{8D4E80A5-7AD9-1C37-22DF-1F4231090D62}"/>
              </a:ext>
            </a:extLst>
          </p:cNvPr>
          <p:cNvPicPr>
            <a:picLocks noChangeAspect="1"/>
          </p:cNvPicPr>
          <p:nvPr/>
        </p:nvPicPr>
        <p:blipFill>
          <a:blip r:embed="rId3"/>
          <a:stretch>
            <a:fillRect/>
          </a:stretch>
        </p:blipFill>
        <p:spPr>
          <a:xfrm>
            <a:off x="7295148" y="3779253"/>
            <a:ext cx="3376863" cy="2532647"/>
          </a:xfrm>
          <a:prstGeom prst="rect">
            <a:avLst/>
          </a:prstGeom>
        </p:spPr>
      </p:pic>
    </p:spTree>
    <p:extLst>
      <p:ext uri="{BB962C8B-B14F-4D97-AF65-F5344CB8AC3E}">
        <p14:creationId xmlns:p14="http://schemas.microsoft.com/office/powerpoint/2010/main" val="14684681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DAAFB-2BC8-5F9F-B212-76075460DD31}"/>
              </a:ext>
            </a:extLst>
          </p:cNvPr>
          <p:cNvSpPr>
            <a:spLocks noGrp="1"/>
          </p:cNvSpPr>
          <p:nvPr>
            <p:ph type="title"/>
          </p:nvPr>
        </p:nvSpPr>
        <p:spPr/>
        <p:txBody>
          <a:bodyPr/>
          <a:lstStyle/>
          <a:p>
            <a:r>
              <a:rPr lang="en-IN" dirty="0"/>
              <a:t>R-Squared</a:t>
            </a:r>
          </a:p>
        </p:txBody>
      </p:sp>
      <p:sp>
        <p:nvSpPr>
          <p:cNvPr id="3" name="Content Placeholder 2">
            <a:extLst>
              <a:ext uri="{FF2B5EF4-FFF2-40B4-BE49-F238E27FC236}">
                <a16:creationId xmlns:a16="http://schemas.microsoft.com/office/drawing/2014/main" id="{C8308FB8-4955-6DFA-A182-3BE2F005A3A4}"/>
              </a:ext>
            </a:extLst>
          </p:cNvPr>
          <p:cNvSpPr>
            <a:spLocks noGrp="1"/>
          </p:cNvSpPr>
          <p:nvPr>
            <p:ph idx="1"/>
          </p:nvPr>
        </p:nvSpPr>
        <p:spPr/>
        <p:txBody>
          <a:bodyPr>
            <a:normAutofit/>
          </a:bodyPr>
          <a:lstStyle/>
          <a:p>
            <a:pPr marL="0" indent="0">
              <a:buNone/>
            </a:pPr>
            <a:r>
              <a:rPr lang="en-US" dirty="0"/>
              <a:t>R-Squared</a:t>
            </a:r>
          </a:p>
          <a:p>
            <a:r>
              <a:rPr lang="en-US" dirty="0"/>
              <a:t>It is important to know how well the relationship between the values of the x- and y-axis is, if there are no relationship the polynomial regression can not be used to predict anything.</a:t>
            </a:r>
          </a:p>
          <a:p>
            <a:r>
              <a:rPr lang="en-US" dirty="0"/>
              <a:t>The relationship is measured with a value called the r-squared.</a:t>
            </a:r>
          </a:p>
          <a:p>
            <a:r>
              <a:rPr lang="en-US" dirty="0"/>
              <a:t>The r-squared value ranges from 0 to 1, where 0 means no relationship, and 1 means 100% related.</a:t>
            </a:r>
          </a:p>
          <a:p>
            <a:r>
              <a:rPr lang="en-US" dirty="0"/>
              <a:t>Python and the </a:t>
            </a:r>
            <a:r>
              <a:rPr lang="en-US" dirty="0" err="1"/>
              <a:t>Sklearn</a:t>
            </a:r>
            <a:r>
              <a:rPr lang="en-US" dirty="0"/>
              <a:t> module will compute this value for you, all you have to do is feed it with the x and y arrays:</a:t>
            </a:r>
          </a:p>
          <a:p>
            <a:endParaRPr lang="en-US" dirty="0"/>
          </a:p>
          <a:p>
            <a:endParaRPr lang="en-IN" dirty="0"/>
          </a:p>
        </p:txBody>
      </p:sp>
    </p:spTree>
    <p:extLst>
      <p:ext uri="{BB962C8B-B14F-4D97-AF65-F5344CB8AC3E}">
        <p14:creationId xmlns:p14="http://schemas.microsoft.com/office/powerpoint/2010/main" val="38188705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9346B-EF86-AD37-242D-F19AB245B24F}"/>
              </a:ext>
            </a:extLst>
          </p:cNvPr>
          <p:cNvSpPr>
            <a:spLocks noGrp="1"/>
          </p:cNvSpPr>
          <p:nvPr>
            <p:ph type="title"/>
          </p:nvPr>
        </p:nvSpPr>
        <p:spPr/>
        <p:txBody>
          <a:bodyPr/>
          <a:lstStyle/>
          <a:p>
            <a:r>
              <a:rPr lang="en-IN" dirty="0"/>
              <a:t>R-Squared Example</a:t>
            </a:r>
          </a:p>
        </p:txBody>
      </p:sp>
      <p:sp>
        <p:nvSpPr>
          <p:cNvPr id="3" name="Content Placeholder 2">
            <a:extLst>
              <a:ext uri="{FF2B5EF4-FFF2-40B4-BE49-F238E27FC236}">
                <a16:creationId xmlns:a16="http://schemas.microsoft.com/office/drawing/2014/main" id="{3E47BBB5-25DD-0E63-EC6B-7109C018C810}"/>
              </a:ext>
            </a:extLst>
          </p:cNvPr>
          <p:cNvSpPr>
            <a:spLocks noGrp="1"/>
          </p:cNvSpPr>
          <p:nvPr>
            <p:ph idx="1"/>
          </p:nvPr>
        </p:nvSpPr>
        <p:spPr/>
        <p:txBody>
          <a:bodyPr>
            <a:normAutofit/>
          </a:bodyPr>
          <a:lstStyle/>
          <a:p>
            <a:r>
              <a:rPr lang="en-IN" dirty="0"/>
              <a:t>How well does my data fit in a polynomial regression?</a:t>
            </a:r>
          </a:p>
          <a:p>
            <a:pPr marL="457200" lvl="1" indent="0">
              <a:buNone/>
            </a:pPr>
            <a:r>
              <a:rPr lang="en-IN" dirty="0"/>
              <a:t>import </a:t>
            </a:r>
            <a:r>
              <a:rPr lang="en-IN" dirty="0" err="1"/>
              <a:t>numpy</a:t>
            </a:r>
            <a:endParaRPr lang="en-IN" dirty="0"/>
          </a:p>
          <a:p>
            <a:pPr marL="457200" lvl="1" indent="0">
              <a:buNone/>
            </a:pPr>
            <a:r>
              <a:rPr lang="en-IN" dirty="0"/>
              <a:t>from </a:t>
            </a:r>
            <a:r>
              <a:rPr lang="en-IN" dirty="0" err="1"/>
              <a:t>sklearn.metrics</a:t>
            </a:r>
            <a:r>
              <a:rPr lang="en-IN" dirty="0"/>
              <a:t> import r2_score</a:t>
            </a:r>
          </a:p>
          <a:p>
            <a:pPr marL="457200" lvl="1" indent="0">
              <a:buNone/>
            </a:pPr>
            <a:r>
              <a:rPr lang="en-IN" dirty="0"/>
              <a:t>x = [1,2,3,5,6,7,8,9,10,12,13,14,15,16,18,19,21,22]</a:t>
            </a:r>
          </a:p>
          <a:p>
            <a:pPr marL="457200" lvl="1" indent="0">
              <a:buNone/>
            </a:pPr>
            <a:r>
              <a:rPr lang="en-IN" dirty="0"/>
              <a:t>y = [100,90,80,60,60,55,60,65,70,70,75,76,78,79,90,99,99,100]</a:t>
            </a:r>
          </a:p>
          <a:p>
            <a:pPr marL="457200" lvl="1" indent="0">
              <a:buNone/>
            </a:pPr>
            <a:r>
              <a:rPr lang="en-IN" dirty="0" err="1"/>
              <a:t>mymodel</a:t>
            </a:r>
            <a:r>
              <a:rPr lang="en-IN" dirty="0"/>
              <a:t> = numpy.poly1d(</a:t>
            </a:r>
            <a:r>
              <a:rPr lang="en-IN" dirty="0" err="1"/>
              <a:t>numpy.polyfit</a:t>
            </a:r>
            <a:r>
              <a:rPr lang="en-IN" dirty="0"/>
              <a:t>(x, y, 3))</a:t>
            </a:r>
          </a:p>
          <a:p>
            <a:pPr marL="457200" lvl="1" indent="0">
              <a:buNone/>
            </a:pPr>
            <a:r>
              <a:rPr lang="en-IN" dirty="0"/>
              <a:t>print(r2_score(y, </a:t>
            </a:r>
            <a:r>
              <a:rPr lang="en-IN" dirty="0" err="1"/>
              <a:t>mymodel</a:t>
            </a:r>
            <a:r>
              <a:rPr lang="en-IN" dirty="0"/>
              <a:t>(x)))</a:t>
            </a:r>
          </a:p>
          <a:p>
            <a:pPr marL="457200" lvl="1" indent="0">
              <a:buNone/>
            </a:pPr>
            <a:endParaRPr lang="en-IN" dirty="0"/>
          </a:p>
          <a:p>
            <a:pPr marL="457200" lvl="1" indent="0">
              <a:buNone/>
            </a:pPr>
            <a:endParaRPr lang="en-IN" dirty="0"/>
          </a:p>
          <a:p>
            <a:pPr marL="457200" lvl="1" indent="0">
              <a:buNone/>
            </a:pPr>
            <a:r>
              <a:rPr lang="en-US" b="1" dirty="0"/>
              <a:t>Note: </a:t>
            </a:r>
            <a:r>
              <a:rPr lang="en-US" dirty="0"/>
              <a:t>The result 0.94 shows that there is a very good relationship, and we can use polynomial regression in future predictions.</a:t>
            </a:r>
            <a:endParaRPr lang="en-IN" dirty="0"/>
          </a:p>
        </p:txBody>
      </p:sp>
    </p:spTree>
    <p:extLst>
      <p:ext uri="{BB962C8B-B14F-4D97-AF65-F5344CB8AC3E}">
        <p14:creationId xmlns:p14="http://schemas.microsoft.com/office/powerpoint/2010/main" val="32861209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0759B-9493-EFA2-F227-2D2E52F5B6E3}"/>
              </a:ext>
            </a:extLst>
          </p:cNvPr>
          <p:cNvSpPr>
            <a:spLocks noGrp="1"/>
          </p:cNvSpPr>
          <p:nvPr>
            <p:ph type="title"/>
          </p:nvPr>
        </p:nvSpPr>
        <p:spPr/>
        <p:txBody>
          <a:bodyPr/>
          <a:lstStyle/>
          <a:p>
            <a:r>
              <a:rPr lang="en-IN" dirty="0"/>
              <a:t>Predict Future Values</a:t>
            </a:r>
          </a:p>
        </p:txBody>
      </p:sp>
      <p:sp>
        <p:nvSpPr>
          <p:cNvPr id="3" name="Content Placeholder 2">
            <a:extLst>
              <a:ext uri="{FF2B5EF4-FFF2-40B4-BE49-F238E27FC236}">
                <a16:creationId xmlns:a16="http://schemas.microsoft.com/office/drawing/2014/main" id="{E1EDCA18-1C41-23E3-B6B6-8CEC61B25C6B}"/>
              </a:ext>
            </a:extLst>
          </p:cNvPr>
          <p:cNvSpPr>
            <a:spLocks noGrp="1"/>
          </p:cNvSpPr>
          <p:nvPr>
            <p:ph idx="1"/>
          </p:nvPr>
        </p:nvSpPr>
        <p:spPr/>
        <p:txBody>
          <a:bodyPr/>
          <a:lstStyle/>
          <a:p>
            <a:r>
              <a:rPr lang="en-US" dirty="0"/>
              <a:t>Now we can use the information we have gathered to predict future values.</a:t>
            </a:r>
          </a:p>
          <a:p>
            <a:r>
              <a:rPr lang="en-US" dirty="0"/>
              <a:t>Example: Let us try to predict the speed of a car that passes the tollbooth at around the time 17:00:</a:t>
            </a:r>
          </a:p>
          <a:p>
            <a:r>
              <a:rPr lang="en-US" dirty="0"/>
              <a:t>To do so, we need the same </a:t>
            </a:r>
            <a:r>
              <a:rPr lang="en-US" dirty="0" err="1"/>
              <a:t>mymodel</a:t>
            </a:r>
            <a:r>
              <a:rPr lang="en-US" dirty="0"/>
              <a:t> array from the example above:</a:t>
            </a:r>
          </a:p>
          <a:p>
            <a:r>
              <a:rPr lang="en-IN" dirty="0" err="1"/>
              <a:t>mymodel</a:t>
            </a:r>
            <a:r>
              <a:rPr lang="en-IN" dirty="0"/>
              <a:t> = numpy.poly1d(</a:t>
            </a:r>
            <a:r>
              <a:rPr lang="en-IN" dirty="0" err="1"/>
              <a:t>numpy.polyfit</a:t>
            </a:r>
            <a:r>
              <a:rPr lang="en-IN" dirty="0"/>
              <a:t>(x, y, 3))</a:t>
            </a:r>
          </a:p>
          <a:p>
            <a:endParaRPr lang="en-IN" dirty="0"/>
          </a:p>
        </p:txBody>
      </p:sp>
    </p:spTree>
    <p:extLst>
      <p:ext uri="{BB962C8B-B14F-4D97-AF65-F5344CB8AC3E}">
        <p14:creationId xmlns:p14="http://schemas.microsoft.com/office/powerpoint/2010/main" val="5523141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1F5F66-20D6-1472-0A1F-AD6909586C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3DCA53-E7E4-2275-C238-9BC832765547}"/>
              </a:ext>
            </a:extLst>
          </p:cNvPr>
          <p:cNvSpPr>
            <a:spLocks noGrp="1"/>
          </p:cNvSpPr>
          <p:nvPr>
            <p:ph type="title"/>
          </p:nvPr>
        </p:nvSpPr>
        <p:spPr/>
        <p:txBody>
          <a:bodyPr/>
          <a:lstStyle/>
          <a:p>
            <a:r>
              <a:rPr lang="en-IN" dirty="0"/>
              <a:t>Predict Future Values</a:t>
            </a:r>
          </a:p>
        </p:txBody>
      </p:sp>
      <p:sp>
        <p:nvSpPr>
          <p:cNvPr id="3" name="Content Placeholder 2">
            <a:extLst>
              <a:ext uri="{FF2B5EF4-FFF2-40B4-BE49-F238E27FC236}">
                <a16:creationId xmlns:a16="http://schemas.microsoft.com/office/drawing/2014/main" id="{5395D698-C8A7-E55A-602A-997619153D03}"/>
              </a:ext>
            </a:extLst>
          </p:cNvPr>
          <p:cNvSpPr>
            <a:spLocks noGrp="1"/>
          </p:cNvSpPr>
          <p:nvPr>
            <p:ph idx="1"/>
          </p:nvPr>
        </p:nvSpPr>
        <p:spPr/>
        <p:txBody>
          <a:bodyPr>
            <a:normAutofit fontScale="92500" lnSpcReduction="10000"/>
          </a:bodyPr>
          <a:lstStyle/>
          <a:p>
            <a:r>
              <a:rPr lang="en-IN" dirty="0"/>
              <a:t>Example : </a:t>
            </a:r>
            <a:r>
              <a:rPr lang="en-US" dirty="0"/>
              <a:t>Predict the speed of a car passing at 17:00:</a:t>
            </a:r>
          </a:p>
          <a:p>
            <a:pPr marL="457200" lvl="1" indent="0">
              <a:buNone/>
            </a:pPr>
            <a:r>
              <a:rPr lang="en-IN" dirty="0"/>
              <a:t>import </a:t>
            </a:r>
            <a:r>
              <a:rPr lang="en-IN" dirty="0" err="1"/>
              <a:t>numpy</a:t>
            </a:r>
            <a:br>
              <a:rPr lang="en-IN" dirty="0"/>
            </a:br>
            <a:r>
              <a:rPr lang="en-IN" dirty="0"/>
              <a:t>from </a:t>
            </a:r>
            <a:r>
              <a:rPr lang="en-IN" dirty="0" err="1"/>
              <a:t>sklearn.metrics</a:t>
            </a:r>
            <a:r>
              <a:rPr lang="en-IN" dirty="0"/>
              <a:t> import r2_score</a:t>
            </a:r>
            <a:br>
              <a:rPr lang="en-IN" dirty="0"/>
            </a:br>
            <a:br>
              <a:rPr lang="en-IN" dirty="0"/>
            </a:br>
            <a:r>
              <a:rPr lang="en-IN" dirty="0"/>
              <a:t>x = [1,2,3,5,6,7,8,9,10,12,13,14,15,16,18,19,21,22]</a:t>
            </a:r>
            <a:br>
              <a:rPr lang="en-IN" dirty="0"/>
            </a:br>
            <a:r>
              <a:rPr lang="en-IN" dirty="0"/>
              <a:t>y = [100,90,80,60,60,55,60,65,70,70,75,76,78,79,90,99,99,100]</a:t>
            </a:r>
            <a:br>
              <a:rPr lang="en-IN" dirty="0"/>
            </a:br>
            <a:br>
              <a:rPr lang="en-IN" dirty="0"/>
            </a:br>
            <a:r>
              <a:rPr lang="en-IN" dirty="0" err="1"/>
              <a:t>mymodel</a:t>
            </a:r>
            <a:r>
              <a:rPr lang="en-IN" dirty="0"/>
              <a:t> = numpy.poly1d(</a:t>
            </a:r>
            <a:r>
              <a:rPr lang="en-IN" dirty="0" err="1"/>
              <a:t>numpy.polyfit</a:t>
            </a:r>
            <a:r>
              <a:rPr lang="en-IN" dirty="0"/>
              <a:t>(x, y, 3))</a:t>
            </a:r>
            <a:br>
              <a:rPr lang="en-IN" dirty="0"/>
            </a:br>
            <a:br>
              <a:rPr lang="en-IN" dirty="0"/>
            </a:br>
            <a:r>
              <a:rPr lang="en-IN" dirty="0"/>
              <a:t>speed = </a:t>
            </a:r>
            <a:r>
              <a:rPr lang="en-IN" dirty="0" err="1"/>
              <a:t>mymodel</a:t>
            </a:r>
            <a:r>
              <a:rPr lang="en-IN" dirty="0"/>
              <a:t>(17)</a:t>
            </a:r>
            <a:br>
              <a:rPr lang="en-IN" dirty="0"/>
            </a:br>
            <a:r>
              <a:rPr lang="en-IN" dirty="0"/>
              <a:t>print(speed)</a:t>
            </a:r>
          </a:p>
          <a:p>
            <a:pPr marL="457200" lvl="1" indent="0">
              <a:buNone/>
            </a:pPr>
            <a:endParaRPr lang="en-US" dirty="0"/>
          </a:p>
          <a:p>
            <a:pPr marL="457200" lvl="1" indent="0">
              <a:buNone/>
            </a:pPr>
            <a:r>
              <a:rPr lang="en-US" dirty="0"/>
              <a:t>The example predicted a speed to be 88.87, which we also could read from the diagram:</a:t>
            </a:r>
            <a:endParaRPr lang="en-IN" dirty="0"/>
          </a:p>
        </p:txBody>
      </p:sp>
      <p:pic>
        <p:nvPicPr>
          <p:cNvPr id="9218" name="Picture 2">
            <a:extLst>
              <a:ext uri="{FF2B5EF4-FFF2-40B4-BE49-F238E27FC236}">
                <a16:creationId xmlns:a16="http://schemas.microsoft.com/office/drawing/2014/main" id="{16F08DE4-B01A-616F-A313-4568921CE3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5189" y="3031958"/>
            <a:ext cx="3048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001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4018F-74A8-C3EC-2C77-D48EDB4C85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92AFF7-93AB-AB18-B32F-4E016AF67EFD}"/>
              </a:ext>
            </a:extLst>
          </p:cNvPr>
          <p:cNvSpPr>
            <a:spLocks noGrp="1"/>
          </p:cNvSpPr>
          <p:nvPr>
            <p:ph type="title"/>
          </p:nvPr>
        </p:nvSpPr>
        <p:spPr/>
        <p:txBody>
          <a:bodyPr>
            <a:normAutofit/>
          </a:bodyPr>
          <a:lstStyle/>
          <a:p>
            <a:r>
              <a:rPr lang="en-US" dirty="0"/>
              <a:t>Deep learning vs machine learning vs artificial intelligence</a:t>
            </a:r>
            <a:endParaRPr lang="en-IN" dirty="0"/>
          </a:p>
        </p:txBody>
      </p:sp>
      <p:sp>
        <p:nvSpPr>
          <p:cNvPr id="3" name="Content Placeholder 2">
            <a:extLst>
              <a:ext uri="{FF2B5EF4-FFF2-40B4-BE49-F238E27FC236}">
                <a16:creationId xmlns:a16="http://schemas.microsoft.com/office/drawing/2014/main" id="{50D9F97C-95AD-201C-EE31-A1DFF4D6DFA1}"/>
              </a:ext>
            </a:extLst>
          </p:cNvPr>
          <p:cNvSpPr>
            <a:spLocks noGrp="1"/>
          </p:cNvSpPr>
          <p:nvPr>
            <p:ph idx="1"/>
          </p:nvPr>
        </p:nvSpPr>
        <p:spPr/>
        <p:txBody>
          <a:bodyPr/>
          <a:lstStyle/>
          <a:p>
            <a:r>
              <a:rPr lang="en-US" dirty="0"/>
              <a:t>Machine learning is a subset of artificial intelligence. In turn, deep learning is a subset of machine learning. </a:t>
            </a:r>
          </a:p>
          <a:p>
            <a:pPr marL="0" indent="0">
              <a:buNone/>
            </a:pPr>
            <a:endParaRPr lang="en-IN" dirty="0"/>
          </a:p>
        </p:txBody>
      </p:sp>
      <p:pic>
        <p:nvPicPr>
          <p:cNvPr id="4" name="Picture 3">
            <a:extLst>
              <a:ext uri="{FF2B5EF4-FFF2-40B4-BE49-F238E27FC236}">
                <a16:creationId xmlns:a16="http://schemas.microsoft.com/office/drawing/2014/main" id="{49DD668E-9725-D572-2396-273E123126EF}"/>
              </a:ext>
            </a:extLst>
          </p:cNvPr>
          <p:cNvPicPr>
            <a:picLocks noChangeAspect="1"/>
          </p:cNvPicPr>
          <p:nvPr/>
        </p:nvPicPr>
        <p:blipFill>
          <a:blip r:embed="rId2"/>
          <a:stretch>
            <a:fillRect/>
          </a:stretch>
        </p:blipFill>
        <p:spPr>
          <a:xfrm>
            <a:off x="2777875" y="2775338"/>
            <a:ext cx="6636250" cy="3856417"/>
          </a:xfrm>
          <a:prstGeom prst="rect">
            <a:avLst/>
          </a:prstGeom>
        </p:spPr>
      </p:pic>
    </p:spTree>
    <p:extLst>
      <p:ext uri="{BB962C8B-B14F-4D97-AF65-F5344CB8AC3E}">
        <p14:creationId xmlns:p14="http://schemas.microsoft.com/office/powerpoint/2010/main" val="380506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7F7E6-9E31-FBC4-DC64-4152DF36228B}"/>
              </a:ext>
            </a:extLst>
          </p:cNvPr>
          <p:cNvSpPr>
            <a:spLocks noGrp="1"/>
          </p:cNvSpPr>
          <p:nvPr>
            <p:ph type="title"/>
          </p:nvPr>
        </p:nvSpPr>
        <p:spPr/>
        <p:txBody>
          <a:bodyPr/>
          <a:lstStyle/>
          <a:p>
            <a:r>
              <a:rPr lang="en-IN" dirty="0"/>
              <a:t>Bad Fit?</a:t>
            </a:r>
          </a:p>
        </p:txBody>
      </p:sp>
      <p:sp>
        <p:nvSpPr>
          <p:cNvPr id="3" name="Content Placeholder 2">
            <a:extLst>
              <a:ext uri="{FF2B5EF4-FFF2-40B4-BE49-F238E27FC236}">
                <a16:creationId xmlns:a16="http://schemas.microsoft.com/office/drawing/2014/main" id="{9E1C2ED9-DEF2-0BCE-5BE0-912B681A7ED3}"/>
              </a:ext>
            </a:extLst>
          </p:cNvPr>
          <p:cNvSpPr>
            <a:spLocks noGrp="1"/>
          </p:cNvSpPr>
          <p:nvPr>
            <p:ph idx="1"/>
          </p:nvPr>
        </p:nvSpPr>
        <p:spPr/>
        <p:txBody>
          <a:bodyPr>
            <a:normAutofit fontScale="85000" lnSpcReduction="20000"/>
          </a:bodyPr>
          <a:lstStyle/>
          <a:p>
            <a:r>
              <a:rPr lang="en-US" dirty="0"/>
              <a:t>Let us create an example where polynomial regression would not be the best method to predict future values.</a:t>
            </a:r>
          </a:p>
          <a:p>
            <a:r>
              <a:rPr lang="en-US" dirty="0"/>
              <a:t>These values for the x- and y-axis should result in a very bad fit for polynomial regression:</a:t>
            </a:r>
          </a:p>
          <a:p>
            <a:pPr marL="457200" lvl="1" indent="0">
              <a:buNone/>
            </a:pPr>
            <a:r>
              <a:rPr lang="en-IN" dirty="0"/>
              <a:t>import </a:t>
            </a:r>
            <a:r>
              <a:rPr lang="en-IN" dirty="0" err="1"/>
              <a:t>numpy</a:t>
            </a:r>
            <a:br>
              <a:rPr lang="en-IN" dirty="0"/>
            </a:br>
            <a:r>
              <a:rPr lang="en-IN" dirty="0"/>
              <a:t>import </a:t>
            </a:r>
            <a:r>
              <a:rPr lang="en-IN" dirty="0" err="1"/>
              <a:t>matplotlib.pyplot</a:t>
            </a:r>
            <a:r>
              <a:rPr lang="en-IN" dirty="0"/>
              <a:t> as </a:t>
            </a:r>
            <a:r>
              <a:rPr lang="en-IN" dirty="0" err="1"/>
              <a:t>plt</a:t>
            </a:r>
            <a:br>
              <a:rPr lang="en-IN" dirty="0"/>
            </a:br>
            <a:br>
              <a:rPr lang="en-IN" dirty="0"/>
            </a:br>
            <a:r>
              <a:rPr lang="en-IN" dirty="0"/>
              <a:t>x = [89,43,36,36,95,10,66,34,38,20,26,29,48,64,6,5,36,66,72,40]</a:t>
            </a:r>
            <a:br>
              <a:rPr lang="en-IN" dirty="0"/>
            </a:br>
            <a:r>
              <a:rPr lang="en-IN" dirty="0"/>
              <a:t>y = [21,46,3,35,67,95,53,72,58,10,26,34,90,33,38,20,56,2,47,15]</a:t>
            </a:r>
            <a:br>
              <a:rPr lang="en-IN" dirty="0"/>
            </a:br>
            <a:br>
              <a:rPr lang="en-IN" dirty="0"/>
            </a:br>
            <a:r>
              <a:rPr lang="en-IN" dirty="0" err="1"/>
              <a:t>mymodel</a:t>
            </a:r>
            <a:r>
              <a:rPr lang="en-IN" dirty="0"/>
              <a:t> = numpy.poly1d(</a:t>
            </a:r>
            <a:r>
              <a:rPr lang="en-IN" dirty="0" err="1"/>
              <a:t>numpy.polyfit</a:t>
            </a:r>
            <a:r>
              <a:rPr lang="en-IN" dirty="0"/>
              <a:t>(x, y, 3))</a:t>
            </a:r>
            <a:br>
              <a:rPr lang="en-IN" dirty="0"/>
            </a:br>
            <a:br>
              <a:rPr lang="en-IN" dirty="0"/>
            </a:br>
            <a:r>
              <a:rPr lang="en-IN" dirty="0" err="1"/>
              <a:t>myline</a:t>
            </a:r>
            <a:r>
              <a:rPr lang="en-IN" dirty="0"/>
              <a:t> = </a:t>
            </a:r>
            <a:r>
              <a:rPr lang="en-IN" dirty="0" err="1"/>
              <a:t>numpy.linspace</a:t>
            </a:r>
            <a:r>
              <a:rPr lang="en-IN" dirty="0"/>
              <a:t>(2, 95, 100)</a:t>
            </a:r>
            <a:br>
              <a:rPr lang="en-IN" dirty="0"/>
            </a:br>
            <a:br>
              <a:rPr lang="en-IN" dirty="0"/>
            </a:br>
            <a:r>
              <a:rPr lang="en-IN" dirty="0" err="1"/>
              <a:t>plt.scatter</a:t>
            </a:r>
            <a:r>
              <a:rPr lang="en-IN" dirty="0"/>
              <a:t>(x, y)</a:t>
            </a:r>
            <a:br>
              <a:rPr lang="en-IN" dirty="0"/>
            </a:br>
            <a:r>
              <a:rPr lang="en-IN" dirty="0" err="1"/>
              <a:t>plt.plot</a:t>
            </a:r>
            <a:r>
              <a:rPr lang="en-IN" dirty="0"/>
              <a:t>(</a:t>
            </a:r>
            <a:r>
              <a:rPr lang="en-IN" dirty="0" err="1"/>
              <a:t>myline</a:t>
            </a:r>
            <a:r>
              <a:rPr lang="en-IN" dirty="0"/>
              <a:t>, </a:t>
            </a:r>
            <a:r>
              <a:rPr lang="en-IN" dirty="0" err="1"/>
              <a:t>mymodel</a:t>
            </a:r>
            <a:r>
              <a:rPr lang="en-IN" dirty="0"/>
              <a:t>(</a:t>
            </a:r>
            <a:r>
              <a:rPr lang="en-IN" dirty="0" err="1"/>
              <a:t>myline</a:t>
            </a:r>
            <a:r>
              <a:rPr lang="en-IN" dirty="0"/>
              <a:t>))</a:t>
            </a:r>
            <a:br>
              <a:rPr lang="en-IN" dirty="0"/>
            </a:br>
            <a:r>
              <a:rPr lang="en-IN" dirty="0" err="1"/>
              <a:t>plt.show</a:t>
            </a:r>
            <a:r>
              <a:rPr lang="en-IN" dirty="0"/>
              <a:t>()</a:t>
            </a:r>
          </a:p>
        </p:txBody>
      </p:sp>
      <p:pic>
        <p:nvPicPr>
          <p:cNvPr id="4" name="Picture 3">
            <a:extLst>
              <a:ext uri="{FF2B5EF4-FFF2-40B4-BE49-F238E27FC236}">
                <a16:creationId xmlns:a16="http://schemas.microsoft.com/office/drawing/2014/main" id="{D0F70E8D-681F-A9F6-F69A-2183154A1B94}"/>
              </a:ext>
            </a:extLst>
          </p:cNvPr>
          <p:cNvPicPr>
            <a:picLocks noChangeAspect="1"/>
          </p:cNvPicPr>
          <p:nvPr/>
        </p:nvPicPr>
        <p:blipFill>
          <a:blip r:embed="rId2"/>
          <a:stretch>
            <a:fillRect/>
          </a:stretch>
        </p:blipFill>
        <p:spPr>
          <a:xfrm>
            <a:off x="7964905" y="3770229"/>
            <a:ext cx="3388895" cy="2541671"/>
          </a:xfrm>
          <a:prstGeom prst="rect">
            <a:avLst/>
          </a:prstGeom>
        </p:spPr>
      </p:pic>
    </p:spTree>
    <p:extLst>
      <p:ext uri="{BB962C8B-B14F-4D97-AF65-F5344CB8AC3E}">
        <p14:creationId xmlns:p14="http://schemas.microsoft.com/office/powerpoint/2010/main" val="17636672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1ED67-BF2A-826D-A255-2C181050D437}"/>
              </a:ext>
            </a:extLst>
          </p:cNvPr>
          <p:cNvSpPr>
            <a:spLocks noGrp="1"/>
          </p:cNvSpPr>
          <p:nvPr>
            <p:ph type="title"/>
          </p:nvPr>
        </p:nvSpPr>
        <p:spPr/>
        <p:txBody>
          <a:bodyPr/>
          <a:lstStyle/>
          <a:p>
            <a:r>
              <a:rPr lang="en-IN" dirty="0"/>
              <a:t>R-Squared Value</a:t>
            </a:r>
          </a:p>
        </p:txBody>
      </p:sp>
      <p:sp>
        <p:nvSpPr>
          <p:cNvPr id="3" name="Content Placeholder 2">
            <a:extLst>
              <a:ext uri="{FF2B5EF4-FFF2-40B4-BE49-F238E27FC236}">
                <a16:creationId xmlns:a16="http://schemas.microsoft.com/office/drawing/2014/main" id="{F375325A-C19A-B6AD-8EFC-BA677D9AAB87}"/>
              </a:ext>
            </a:extLst>
          </p:cNvPr>
          <p:cNvSpPr>
            <a:spLocks noGrp="1"/>
          </p:cNvSpPr>
          <p:nvPr>
            <p:ph idx="1"/>
          </p:nvPr>
        </p:nvSpPr>
        <p:spPr/>
        <p:txBody>
          <a:bodyPr>
            <a:normAutofit fontScale="92500" lnSpcReduction="20000"/>
          </a:bodyPr>
          <a:lstStyle/>
          <a:p>
            <a:r>
              <a:rPr lang="en-US" dirty="0"/>
              <a:t>Example</a:t>
            </a:r>
          </a:p>
          <a:p>
            <a:r>
              <a:rPr lang="en-US" dirty="0"/>
              <a:t>We should get a very low r-squared value.</a:t>
            </a:r>
          </a:p>
          <a:p>
            <a:pPr lvl="1"/>
            <a:r>
              <a:rPr lang="en-IN" dirty="0"/>
              <a:t>import </a:t>
            </a:r>
            <a:r>
              <a:rPr lang="en-IN" dirty="0" err="1"/>
              <a:t>numpy</a:t>
            </a:r>
            <a:br>
              <a:rPr lang="en-IN" dirty="0"/>
            </a:br>
            <a:r>
              <a:rPr lang="en-IN" dirty="0"/>
              <a:t>from </a:t>
            </a:r>
            <a:r>
              <a:rPr lang="en-IN" dirty="0" err="1"/>
              <a:t>sklearn.metrics</a:t>
            </a:r>
            <a:r>
              <a:rPr lang="en-IN" dirty="0"/>
              <a:t> import r2_score</a:t>
            </a:r>
            <a:br>
              <a:rPr lang="en-IN" dirty="0"/>
            </a:br>
            <a:br>
              <a:rPr lang="en-IN" dirty="0"/>
            </a:br>
            <a:r>
              <a:rPr lang="en-IN" dirty="0"/>
              <a:t>x = [89,43,36,36,95,10,66,34,38,20,26,29,48,64,6,5,36,66,72,40]</a:t>
            </a:r>
            <a:br>
              <a:rPr lang="en-IN" dirty="0"/>
            </a:br>
            <a:r>
              <a:rPr lang="en-IN" dirty="0"/>
              <a:t>y = [21,46,3,35,67,95,53,72,58,10,26,34,90,33,38,20,56,2,47,15]</a:t>
            </a:r>
            <a:br>
              <a:rPr lang="en-IN" dirty="0"/>
            </a:br>
            <a:br>
              <a:rPr lang="en-IN" dirty="0"/>
            </a:br>
            <a:r>
              <a:rPr lang="en-IN" dirty="0" err="1"/>
              <a:t>mymodel</a:t>
            </a:r>
            <a:r>
              <a:rPr lang="en-IN" dirty="0"/>
              <a:t> = numpy.poly1d(</a:t>
            </a:r>
            <a:r>
              <a:rPr lang="en-IN" dirty="0" err="1"/>
              <a:t>numpy.polyfit</a:t>
            </a:r>
            <a:r>
              <a:rPr lang="en-IN" dirty="0"/>
              <a:t>(x, y, 3))</a:t>
            </a:r>
            <a:br>
              <a:rPr lang="en-IN" dirty="0"/>
            </a:br>
            <a:br>
              <a:rPr lang="en-IN" dirty="0"/>
            </a:br>
            <a:r>
              <a:rPr lang="en-IN" dirty="0"/>
              <a:t>print(r2_score(y, </a:t>
            </a:r>
            <a:r>
              <a:rPr lang="en-IN" dirty="0" err="1"/>
              <a:t>mymodel</a:t>
            </a:r>
            <a:r>
              <a:rPr lang="en-IN" dirty="0"/>
              <a:t>(x)))</a:t>
            </a:r>
            <a:endParaRPr lang="en-US" dirty="0"/>
          </a:p>
          <a:p>
            <a:endParaRPr lang="en-IN" dirty="0"/>
          </a:p>
          <a:p>
            <a:r>
              <a:rPr lang="en-US" dirty="0"/>
              <a:t>The result: 0.00995 indicates a very bad relationship, and tells us that this data set is not suitable for polynomial regression.</a:t>
            </a:r>
            <a:endParaRPr lang="en-IN" dirty="0"/>
          </a:p>
        </p:txBody>
      </p:sp>
    </p:spTree>
    <p:extLst>
      <p:ext uri="{BB962C8B-B14F-4D97-AF65-F5344CB8AC3E}">
        <p14:creationId xmlns:p14="http://schemas.microsoft.com/office/powerpoint/2010/main" val="40189608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648C1-262E-6698-0C8D-88E0E426C6E6}"/>
              </a:ext>
            </a:extLst>
          </p:cNvPr>
          <p:cNvSpPr>
            <a:spLocks noGrp="1"/>
          </p:cNvSpPr>
          <p:nvPr>
            <p:ph type="title"/>
          </p:nvPr>
        </p:nvSpPr>
        <p:spPr/>
        <p:txBody>
          <a:bodyPr/>
          <a:lstStyle/>
          <a:p>
            <a:r>
              <a:rPr lang="en-IN" dirty="0"/>
              <a:t>Machine Learning - Multiple Regression</a:t>
            </a:r>
          </a:p>
        </p:txBody>
      </p:sp>
      <p:sp>
        <p:nvSpPr>
          <p:cNvPr id="3" name="Content Placeholder 2">
            <a:extLst>
              <a:ext uri="{FF2B5EF4-FFF2-40B4-BE49-F238E27FC236}">
                <a16:creationId xmlns:a16="http://schemas.microsoft.com/office/drawing/2014/main" id="{E8409C84-871F-960F-05F5-DFCB86E8EBA2}"/>
              </a:ext>
            </a:extLst>
          </p:cNvPr>
          <p:cNvSpPr>
            <a:spLocks noGrp="1"/>
          </p:cNvSpPr>
          <p:nvPr>
            <p:ph idx="1"/>
          </p:nvPr>
        </p:nvSpPr>
        <p:spPr/>
        <p:txBody>
          <a:bodyPr/>
          <a:lstStyle/>
          <a:p>
            <a:r>
              <a:rPr lang="en-US" dirty="0"/>
              <a:t>Multiple regression is like linear regression, but with more than one independent value, meaning that we try to predict a value based on two or more variables.</a:t>
            </a:r>
          </a:p>
          <a:p>
            <a:endParaRPr lang="en-US" dirty="0"/>
          </a:p>
          <a:p>
            <a:r>
              <a:rPr lang="en-US" dirty="0"/>
              <a:t>Take a look at the data set below, it contains some information about cars. data.csv</a:t>
            </a:r>
          </a:p>
          <a:p>
            <a:r>
              <a:rPr lang="en-US" dirty="0"/>
              <a:t>We can predict the CO2 emission of a car based on the size of the engine, but with multiple regression we can throw in more variables, like the weight of the car, to make the prediction more accurate.</a:t>
            </a:r>
            <a:endParaRPr lang="en-IN" dirty="0"/>
          </a:p>
        </p:txBody>
      </p:sp>
    </p:spTree>
    <p:extLst>
      <p:ext uri="{BB962C8B-B14F-4D97-AF65-F5344CB8AC3E}">
        <p14:creationId xmlns:p14="http://schemas.microsoft.com/office/powerpoint/2010/main" val="18524680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F5E6-70CF-7771-0F76-2B1C09B75134}"/>
              </a:ext>
            </a:extLst>
          </p:cNvPr>
          <p:cNvSpPr>
            <a:spLocks noGrp="1"/>
          </p:cNvSpPr>
          <p:nvPr>
            <p:ph type="title"/>
          </p:nvPr>
        </p:nvSpPr>
        <p:spPr/>
        <p:txBody>
          <a:bodyPr/>
          <a:lstStyle/>
          <a:p>
            <a:r>
              <a:rPr lang="en-IN" dirty="0"/>
              <a:t>How does it work ?</a:t>
            </a:r>
          </a:p>
        </p:txBody>
      </p:sp>
      <p:sp>
        <p:nvSpPr>
          <p:cNvPr id="3" name="Content Placeholder 2">
            <a:extLst>
              <a:ext uri="{FF2B5EF4-FFF2-40B4-BE49-F238E27FC236}">
                <a16:creationId xmlns:a16="http://schemas.microsoft.com/office/drawing/2014/main" id="{3F2B42CC-E645-92BC-B61A-330F12BA1364}"/>
              </a:ext>
            </a:extLst>
          </p:cNvPr>
          <p:cNvSpPr>
            <a:spLocks noGrp="1"/>
          </p:cNvSpPr>
          <p:nvPr>
            <p:ph idx="1"/>
          </p:nvPr>
        </p:nvSpPr>
        <p:spPr/>
        <p:txBody>
          <a:bodyPr>
            <a:normAutofit fontScale="62500" lnSpcReduction="20000"/>
          </a:bodyPr>
          <a:lstStyle/>
          <a:p>
            <a:r>
              <a:rPr lang="en-US" dirty="0"/>
              <a:t>In Python we have modules that will do the work for us. Start by importing the Pandas module.</a:t>
            </a:r>
          </a:p>
          <a:p>
            <a:r>
              <a:rPr lang="en-IN" dirty="0"/>
              <a:t>import pandas</a:t>
            </a:r>
            <a:br>
              <a:rPr lang="en-IN" dirty="0"/>
            </a:br>
            <a:r>
              <a:rPr lang="en-IN" dirty="0"/>
              <a:t>from </a:t>
            </a:r>
            <a:r>
              <a:rPr lang="en-IN" dirty="0" err="1"/>
              <a:t>sklearn</a:t>
            </a:r>
            <a:r>
              <a:rPr lang="en-IN" dirty="0"/>
              <a:t> import </a:t>
            </a:r>
            <a:r>
              <a:rPr lang="en-IN" dirty="0" err="1"/>
              <a:t>linear_model</a:t>
            </a:r>
            <a:br>
              <a:rPr lang="en-IN" dirty="0"/>
            </a:br>
            <a:br>
              <a:rPr lang="en-IN" dirty="0"/>
            </a:br>
            <a:r>
              <a:rPr lang="en-IN" dirty="0" err="1"/>
              <a:t>df</a:t>
            </a:r>
            <a:r>
              <a:rPr lang="en-IN" dirty="0"/>
              <a:t> = </a:t>
            </a:r>
            <a:r>
              <a:rPr lang="en-IN" dirty="0" err="1"/>
              <a:t>pandas.read_csv</a:t>
            </a:r>
            <a:r>
              <a:rPr lang="en-IN" dirty="0"/>
              <a:t>("data.csv")</a:t>
            </a:r>
            <a:br>
              <a:rPr lang="en-IN" dirty="0"/>
            </a:br>
            <a:br>
              <a:rPr lang="en-IN" dirty="0"/>
            </a:br>
            <a:r>
              <a:rPr lang="en-IN" dirty="0"/>
              <a:t>X = </a:t>
            </a:r>
            <a:r>
              <a:rPr lang="en-IN" dirty="0" err="1"/>
              <a:t>df</a:t>
            </a:r>
            <a:r>
              <a:rPr lang="en-IN" dirty="0"/>
              <a:t>[['Weight', 'Volume']]</a:t>
            </a:r>
            <a:br>
              <a:rPr lang="en-IN" dirty="0"/>
            </a:br>
            <a:r>
              <a:rPr lang="en-IN" dirty="0"/>
              <a:t>y = </a:t>
            </a:r>
            <a:r>
              <a:rPr lang="en-IN" dirty="0" err="1"/>
              <a:t>df</a:t>
            </a:r>
            <a:r>
              <a:rPr lang="en-IN" dirty="0"/>
              <a:t>['CO2']</a:t>
            </a:r>
            <a:br>
              <a:rPr lang="en-IN" dirty="0"/>
            </a:br>
            <a:br>
              <a:rPr lang="en-IN" dirty="0"/>
            </a:br>
            <a:r>
              <a:rPr lang="en-IN" dirty="0" err="1"/>
              <a:t>regr</a:t>
            </a:r>
            <a:r>
              <a:rPr lang="en-IN" dirty="0"/>
              <a:t> = </a:t>
            </a:r>
            <a:r>
              <a:rPr lang="en-IN" dirty="0" err="1"/>
              <a:t>linear_model.LinearRegression</a:t>
            </a:r>
            <a:r>
              <a:rPr lang="en-IN" dirty="0"/>
              <a:t>()</a:t>
            </a:r>
            <a:br>
              <a:rPr lang="en-IN" dirty="0"/>
            </a:br>
            <a:r>
              <a:rPr lang="en-IN" dirty="0" err="1"/>
              <a:t>regr.fit</a:t>
            </a:r>
            <a:r>
              <a:rPr lang="en-IN" dirty="0"/>
              <a:t>(X, y)</a:t>
            </a:r>
            <a:br>
              <a:rPr lang="en-IN" dirty="0"/>
            </a:br>
            <a:br>
              <a:rPr lang="en-IN" dirty="0"/>
            </a:br>
            <a:r>
              <a:rPr lang="en-IN" dirty="0"/>
              <a:t>#predict the CO2 emission of a car where the weight is 2300kg, and the volume is 1300cm</a:t>
            </a:r>
            <a:r>
              <a:rPr lang="en-IN" baseline="30000" dirty="0"/>
              <a:t>3</a:t>
            </a:r>
            <a:r>
              <a:rPr lang="en-IN" dirty="0"/>
              <a:t>:</a:t>
            </a:r>
            <a:br>
              <a:rPr lang="en-IN" dirty="0"/>
            </a:br>
            <a:r>
              <a:rPr lang="en-IN" dirty="0"/>
              <a:t>predictedCO2 = </a:t>
            </a:r>
            <a:r>
              <a:rPr lang="en-IN" dirty="0" err="1"/>
              <a:t>regr.predict</a:t>
            </a:r>
            <a:r>
              <a:rPr lang="en-IN" dirty="0"/>
              <a:t>([[2300, 1300]])</a:t>
            </a:r>
            <a:br>
              <a:rPr lang="en-IN" dirty="0"/>
            </a:br>
            <a:br>
              <a:rPr lang="en-IN" dirty="0"/>
            </a:br>
            <a:r>
              <a:rPr lang="en-IN" dirty="0"/>
              <a:t>print(predictedCO2)</a:t>
            </a:r>
          </a:p>
          <a:p>
            <a:endParaRPr lang="en-IN" dirty="0"/>
          </a:p>
          <a:p>
            <a:r>
              <a:rPr lang="en-US" dirty="0"/>
              <a:t>We have predicted that a car with 1.3 liter engine, and a weight of 2300 kg, will release approximately 107 grams of CO2 for every kilometer it drives.</a:t>
            </a:r>
            <a:endParaRPr lang="en-IN" dirty="0"/>
          </a:p>
        </p:txBody>
      </p:sp>
    </p:spTree>
    <p:extLst>
      <p:ext uri="{BB962C8B-B14F-4D97-AF65-F5344CB8AC3E}">
        <p14:creationId xmlns:p14="http://schemas.microsoft.com/office/powerpoint/2010/main" val="18178630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61C47-34BC-6FBE-AF54-F92F8438EF7E}"/>
              </a:ext>
            </a:extLst>
          </p:cNvPr>
          <p:cNvSpPr>
            <a:spLocks noGrp="1"/>
          </p:cNvSpPr>
          <p:nvPr>
            <p:ph type="title"/>
          </p:nvPr>
        </p:nvSpPr>
        <p:spPr/>
        <p:txBody>
          <a:bodyPr/>
          <a:lstStyle/>
          <a:p>
            <a:r>
              <a:rPr lang="en-IN" dirty="0"/>
              <a:t>Coefficient</a:t>
            </a:r>
          </a:p>
        </p:txBody>
      </p:sp>
      <p:sp>
        <p:nvSpPr>
          <p:cNvPr id="3" name="Content Placeholder 2">
            <a:extLst>
              <a:ext uri="{FF2B5EF4-FFF2-40B4-BE49-F238E27FC236}">
                <a16:creationId xmlns:a16="http://schemas.microsoft.com/office/drawing/2014/main" id="{9CCCAA2B-9C58-B9EB-9F0F-60B1ECDA0D57}"/>
              </a:ext>
            </a:extLst>
          </p:cNvPr>
          <p:cNvSpPr>
            <a:spLocks noGrp="1"/>
          </p:cNvSpPr>
          <p:nvPr>
            <p:ph idx="1"/>
          </p:nvPr>
        </p:nvSpPr>
        <p:spPr/>
        <p:txBody>
          <a:bodyPr>
            <a:normAutofit/>
          </a:bodyPr>
          <a:lstStyle/>
          <a:p>
            <a:r>
              <a:rPr lang="en-US" dirty="0"/>
              <a:t>The coefficient is a factor that describes the relationship with an unknown variable.</a:t>
            </a:r>
          </a:p>
          <a:p>
            <a:r>
              <a:rPr lang="en-US" dirty="0"/>
              <a:t>Example: if x is a variable, then 2x is x two times. x is the unknown variable, and the number 2 is the coefficient.</a:t>
            </a:r>
          </a:p>
          <a:p>
            <a:r>
              <a:rPr lang="en-US" dirty="0"/>
              <a:t>In this case, we can ask for the coefficient value of weight against CO2, and for volume against CO2. The answer(s) we get tells us what would happen if we increase, or decrease, one of the independent values.</a:t>
            </a:r>
            <a:endParaRPr lang="en-IN" dirty="0"/>
          </a:p>
        </p:txBody>
      </p:sp>
    </p:spTree>
    <p:extLst>
      <p:ext uri="{BB962C8B-B14F-4D97-AF65-F5344CB8AC3E}">
        <p14:creationId xmlns:p14="http://schemas.microsoft.com/office/powerpoint/2010/main" val="17176665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A5A58D-6A39-E826-A658-8AC7205579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199F3D-AE5F-CADE-1A00-3A4EDEA88DDF}"/>
              </a:ext>
            </a:extLst>
          </p:cNvPr>
          <p:cNvSpPr>
            <a:spLocks noGrp="1"/>
          </p:cNvSpPr>
          <p:nvPr>
            <p:ph type="title"/>
          </p:nvPr>
        </p:nvSpPr>
        <p:spPr/>
        <p:txBody>
          <a:bodyPr/>
          <a:lstStyle/>
          <a:p>
            <a:r>
              <a:rPr lang="en-IN" dirty="0"/>
              <a:t>Coefficient</a:t>
            </a:r>
          </a:p>
        </p:txBody>
      </p:sp>
      <p:sp>
        <p:nvSpPr>
          <p:cNvPr id="3" name="Content Placeholder 2">
            <a:extLst>
              <a:ext uri="{FF2B5EF4-FFF2-40B4-BE49-F238E27FC236}">
                <a16:creationId xmlns:a16="http://schemas.microsoft.com/office/drawing/2014/main" id="{CCE609CE-6301-98E7-B3EA-2DF40849789E}"/>
              </a:ext>
            </a:extLst>
          </p:cNvPr>
          <p:cNvSpPr>
            <a:spLocks noGrp="1"/>
          </p:cNvSpPr>
          <p:nvPr>
            <p:ph idx="1"/>
          </p:nvPr>
        </p:nvSpPr>
        <p:spPr/>
        <p:txBody>
          <a:bodyPr>
            <a:normAutofit fontScale="92500" lnSpcReduction="20000"/>
          </a:bodyPr>
          <a:lstStyle/>
          <a:p>
            <a:r>
              <a:rPr lang="en-US" dirty="0"/>
              <a:t>Example</a:t>
            </a:r>
          </a:p>
          <a:p>
            <a:r>
              <a:rPr lang="en-US" dirty="0"/>
              <a:t>Print the coefficient values of the regression object:</a:t>
            </a:r>
          </a:p>
          <a:p>
            <a:r>
              <a:rPr lang="en-IN" dirty="0"/>
              <a:t>import pandas</a:t>
            </a:r>
            <a:br>
              <a:rPr lang="en-IN" dirty="0"/>
            </a:br>
            <a:r>
              <a:rPr lang="en-IN" dirty="0"/>
              <a:t>from </a:t>
            </a:r>
            <a:r>
              <a:rPr lang="en-IN" dirty="0" err="1"/>
              <a:t>sklearn</a:t>
            </a:r>
            <a:r>
              <a:rPr lang="en-IN" dirty="0"/>
              <a:t> import </a:t>
            </a:r>
            <a:r>
              <a:rPr lang="en-IN" dirty="0" err="1"/>
              <a:t>linear_model</a:t>
            </a:r>
            <a:br>
              <a:rPr lang="en-IN" dirty="0"/>
            </a:br>
            <a:br>
              <a:rPr lang="en-IN" dirty="0"/>
            </a:br>
            <a:r>
              <a:rPr lang="en-IN" dirty="0" err="1"/>
              <a:t>df</a:t>
            </a:r>
            <a:r>
              <a:rPr lang="en-IN" dirty="0"/>
              <a:t> = </a:t>
            </a:r>
            <a:r>
              <a:rPr lang="en-IN" dirty="0" err="1"/>
              <a:t>pandas.read_csv</a:t>
            </a:r>
            <a:r>
              <a:rPr lang="en-IN" dirty="0"/>
              <a:t>("data.csv")</a:t>
            </a:r>
            <a:br>
              <a:rPr lang="en-IN" dirty="0"/>
            </a:br>
            <a:br>
              <a:rPr lang="en-IN" dirty="0"/>
            </a:br>
            <a:r>
              <a:rPr lang="en-IN" dirty="0"/>
              <a:t>X = </a:t>
            </a:r>
            <a:r>
              <a:rPr lang="en-IN" dirty="0" err="1"/>
              <a:t>df</a:t>
            </a:r>
            <a:r>
              <a:rPr lang="en-IN" dirty="0"/>
              <a:t>[['Weight', 'Volume']]</a:t>
            </a:r>
            <a:br>
              <a:rPr lang="en-IN" dirty="0"/>
            </a:br>
            <a:r>
              <a:rPr lang="en-IN" dirty="0"/>
              <a:t>y = </a:t>
            </a:r>
            <a:r>
              <a:rPr lang="en-IN" dirty="0" err="1"/>
              <a:t>df</a:t>
            </a:r>
            <a:r>
              <a:rPr lang="en-IN" dirty="0"/>
              <a:t>['CO2']</a:t>
            </a:r>
            <a:br>
              <a:rPr lang="en-IN" dirty="0"/>
            </a:br>
            <a:br>
              <a:rPr lang="en-IN" dirty="0"/>
            </a:br>
            <a:r>
              <a:rPr lang="en-IN" dirty="0" err="1"/>
              <a:t>regr</a:t>
            </a:r>
            <a:r>
              <a:rPr lang="en-IN" dirty="0"/>
              <a:t> = </a:t>
            </a:r>
            <a:r>
              <a:rPr lang="en-IN" dirty="0" err="1"/>
              <a:t>linear_model.LinearRegression</a:t>
            </a:r>
            <a:r>
              <a:rPr lang="en-IN" dirty="0"/>
              <a:t>()</a:t>
            </a:r>
            <a:br>
              <a:rPr lang="en-IN" dirty="0"/>
            </a:br>
            <a:r>
              <a:rPr lang="en-IN" dirty="0" err="1"/>
              <a:t>regr.fit</a:t>
            </a:r>
            <a:r>
              <a:rPr lang="en-IN" dirty="0"/>
              <a:t>(X, y)</a:t>
            </a:r>
            <a:br>
              <a:rPr lang="en-IN" dirty="0"/>
            </a:br>
            <a:br>
              <a:rPr lang="en-IN" dirty="0"/>
            </a:br>
            <a:r>
              <a:rPr lang="en-IN" dirty="0"/>
              <a:t>print(</a:t>
            </a:r>
            <a:r>
              <a:rPr lang="en-IN" dirty="0" err="1"/>
              <a:t>regr.coef</a:t>
            </a:r>
            <a:r>
              <a:rPr lang="en-IN" dirty="0"/>
              <a:t>_)</a:t>
            </a:r>
          </a:p>
        </p:txBody>
      </p:sp>
    </p:spTree>
    <p:extLst>
      <p:ext uri="{BB962C8B-B14F-4D97-AF65-F5344CB8AC3E}">
        <p14:creationId xmlns:p14="http://schemas.microsoft.com/office/powerpoint/2010/main" val="36275779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0E0F0F-B762-550A-835B-A8E46C38A3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676891-526F-B52D-8790-BEF6F6998B41}"/>
              </a:ext>
            </a:extLst>
          </p:cNvPr>
          <p:cNvSpPr>
            <a:spLocks noGrp="1"/>
          </p:cNvSpPr>
          <p:nvPr>
            <p:ph type="title"/>
          </p:nvPr>
        </p:nvSpPr>
        <p:spPr/>
        <p:txBody>
          <a:bodyPr/>
          <a:lstStyle/>
          <a:p>
            <a:r>
              <a:rPr lang="en-IN" dirty="0"/>
              <a:t>Coefficient</a:t>
            </a:r>
          </a:p>
        </p:txBody>
      </p:sp>
      <p:sp>
        <p:nvSpPr>
          <p:cNvPr id="3" name="Content Placeholder 2">
            <a:extLst>
              <a:ext uri="{FF2B5EF4-FFF2-40B4-BE49-F238E27FC236}">
                <a16:creationId xmlns:a16="http://schemas.microsoft.com/office/drawing/2014/main" id="{B35D3C68-04F1-D7F5-8E76-FB8ED9280B95}"/>
              </a:ext>
            </a:extLst>
          </p:cNvPr>
          <p:cNvSpPr>
            <a:spLocks noGrp="1"/>
          </p:cNvSpPr>
          <p:nvPr>
            <p:ph idx="1"/>
          </p:nvPr>
        </p:nvSpPr>
        <p:spPr/>
        <p:txBody>
          <a:bodyPr>
            <a:normAutofit fontScale="92500" lnSpcReduction="20000"/>
          </a:bodyPr>
          <a:lstStyle/>
          <a:p>
            <a:r>
              <a:rPr lang="en-US" dirty="0"/>
              <a:t>Result Explained</a:t>
            </a:r>
          </a:p>
          <a:p>
            <a:r>
              <a:rPr lang="en-US" dirty="0"/>
              <a:t>The result array represents the coefficient values of weight and volume.</a:t>
            </a:r>
          </a:p>
          <a:p>
            <a:r>
              <a:rPr lang="en-US" dirty="0"/>
              <a:t>Weight: 0.00755095</a:t>
            </a:r>
            <a:br>
              <a:rPr lang="en-US" dirty="0"/>
            </a:br>
            <a:r>
              <a:rPr lang="en-US" dirty="0"/>
              <a:t>Volume: 0.00780526</a:t>
            </a:r>
          </a:p>
          <a:p>
            <a:r>
              <a:rPr lang="en-US" dirty="0"/>
              <a:t>These values tell us that if the weight increase by 1kg, the CO2 emission increases by 0.00755095g.</a:t>
            </a:r>
          </a:p>
          <a:p>
            <a:r>
              <a:rPr lang="en-US" dirty="0"/>
              <a:t>And if the engine size (Volume) increases by 1cm</a:t>
            </a:r>
            <a:r>
              <a:rPr lang="en-US" baseline="30000" dirty="0"/>
              <a:t>3</a:t>
            </a:r>
            <a:r>
              <a:rPr lang="en-US" dirty="0"/>
              <a:t>, the CO2 emission increases by 0.00780526g.</a:t>
            </a:r>
          </a:p>
          <a:p>
            <a:r>
              <a:rPr lang="en-US" dirty="0"/>
              <a:t>I think that is a fair guess, but let test it!</a:t>
            </a:r>
          </a:p>
          <a:p>
            <a:r>
              <a:rPr lang="en-US" dirty="0"/>
              <a:t>We have already predicted that if a car with a 1300cm</a:t>
            </a:r>
            <a:r>
              <a:rPr lang="en-US" baseline="30000" dirty="0"/>
              <a:t>3</a:t>
            </a:r>
            <a:r>
              <a:rPr lang="en-US" dirty="0"/>
              <a:t> engine weighs 2300kg, the CO2 emission will be approximately 107g.</a:t>
            </a:r>
          </a:p>
          <a:p>
            <a:r>
              <a:rPr lang="en-US" dirty="0"/>
              <a:t>What if we increase the weight with 1000kg?</a:t>
            </a:r>
          </a:p>
          <a:p>
            <a:endParaRPr lang="en-IN" dirty="0"/>
          </a:p>
        </p:txBody>
      </p:sp>
    </p:spTree>
    <p:extLst>
      <p:ext uri="{BB962C8B-B14F-4D97-AF65-F5344CB8AC3E}">
        <p14:creationId xmlns:p14="http://schemas.microsoft.com/office/powerpoint/2010/main" val="8185800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1898C1-EFDE-2150-6CAF-AF6BB54085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F038D7-806D-0AE7-6587-BD934D52942F}"/>
              </a:ext>
            </a:extLst>
          </p:cNvPr>
          <p:cNvSpPr>
            <a:spLocks noGrp="1"/>
          </p:cNvSpPr>
          <p:nvPr>
            <p:ph type="title"/>
          </p:nvPr>
        </p:nvSpPr>
        <p:spPr/>
        <p:txBody>
          <a:bodyPr/>
          <a:lstStyle/>
          <a:p>
            <a:r>
              <a:rPr lang="en-IN" dirty="0"/>
              <a:t>Coefficient</a:t>
            </a:r>
          </a:p>
        </p:txBody>
      </p:sp>
      <p:sp>
        <p:nvSpPr>
          <p:cNvPr id="3" name="Content Placeholder 2">
            <a:extLst>
              <a:ext uri="{FF2B5EF4-FFF2-40B4-BE49-F238E27FC236}">
                <a16:creationId xmlns:a16="http://schemas.microsoft.com/office/drawing/2014/main" id="{DF5A373B-62D1-ED58-8DD1-9B2D48E1F83D}"/>
              </a:ext>
            </a:extLst>
          </p:cNvPr>
          <p:cNvSpPr>
            <a:spLocks noGrp="1"/>
          </p:cNvSpPr>
          <p:nvPr>
            <p:ph idx="1"/>
          </p:nvPr>
        </p:nvSpPr>
        <p:spPr/>
        <p:txBody>
          <a:bodyPr>
            <a:normAutofit fontScale="55000" lnSpcReduction="20000"/>
          </a:bodyPr>
          <a:lstStyle/>
          <a:p>
            <a:r>
              <a:rPr lang="en-US" dirty="0"/>
              <a:t>Example</a:t>
            </a:r>
          </a:p>
          <a:p>
            <a:r>
              <a:rPr lang="en-US" dirty="0"/>
              <a:t>Copy the example from before, but change the weight from 2300 to 3300:</a:t>
            </a:r>
          </a:p>
          <a:p>
            <a:r>
              <a:rPr lang="en-IN" dirty="0"/>
              <a:t>import pandas</a:t>
            </a:r>
            <a:br>
              <a:rPr lang="en-IN" dirty="0"/>
            </a:br>
            <a:r>
              <a:rPr lang="en-IN" dirty="0"/>
              <a:t>from </a:t>
            </a:r>
            <a:r>
              <a:rPr lang="en-IN" dirty="0" err="1"/>
              <a:t>sklearn</a:t>
            </a:r>
            <a:r>
              <a:rPr lang="en-IN" dirty="0"/>
              <a:t> import </a:t>
            </a:r>
            <a:r>
              <a:rPr lang="en-IN" dirty="0" err="1"/>
              <a:t>linear_model</a:t>
            </a:r>
            <a:br>
              <a:rPr lang="en-IN" dirty="0"/>
            </a:br>
            <a:br>
              <a:rPr lang="en-IN" dirty="0"/>
            </a:br>
            <a:r>
              <a:rPr lang="en-IN" dirty="0" err="1"/>
              <a:t>df</a:t>
            </a:r>
            <a:r>
              <a:rPr lang="en-IN" dirty="0"/>
              <a:t> = </a:t>
            </a:r>
            <a:r>
              <a:rPr lang="en-IN" dirty="0" err="1"/>
              <a:t>pandas.read_csv</a:t>
            </a:r>
            <a:r>
              <a:rPr lang="en-IN" dirty="0"/>
              <a:t>("data.csv")</a:t>
            </a:r>
            <a:br>
              <a:rPr lang="en-IN" dirty="0"/>
            </a:br>
            <a:br>
              <a:rPr lang="en-IN" dirty="0"/>
            </a:br>
            <a:r>
              <a:rPr lang="en-IN" dirty="0"/>
              <a:t>X = </a:t>
            </a:r>
            <a:r>
              <a:rPr lang="en-IN" dirty="0" err="1"/>
              <a:t>df</a:t>
            </a:r>
            <a:r>
              <a:rPr lang="en-IN" dirty="0"/>
              <a:t>[['Weight', 'Volume']]</a:t>
            </a:r>
            <a:br>
              <a:rPr lang="en-IN" dirty="0"/>
            </a:br>
            <a:r>
              <a:rPr lang="en-IN" dirty="0"/>
              <a:t>y = </a:t>
            </a:r>
            <a:r>
              <a:rPr lang="en-IN" dirty="0" err="1"/>
              <a:t>df</a:t>
            </a:r>
            <a:r>
              <a:rPr lang="en-IN" dirty="0"/>
              <a:t>['CO2']</a:t>
            </a:r>
            <a:br>
              <a:rPr lang="en-IN" dirty="0"/>
            </a:br>
            <a:br>
              <a:rPr lang="en-IN" dirty="0"/>
            </a:br>
            <a:r>
              <a:rPr lang="en-IN" dirty="0" err="1"/>
              <a:t>regr</a:t>
            </a:r>
            <a:r>
              <a:rPr lang="en-IN" dirty="0"/>
              <a:t> = </a:t>
            </a:r>
            <a:r>
              <a:rPr lang="en-IN" dirty="0" err="1"/>
              <a:t>linear_model.LinearRegression</a:t>
            </a:r>
            <a:r>
              <a:rPr lang="en-IN" dirty="0"/>
              <a:t>()</a:t>
            </a:r>
            <a:br>
              <a:rPr lang="en-IN" dirty="0"/>
            </a:br>
            <a:r>
              <a:rPr lang="en-IN" dirty="0" err="1"/>
              <a:t>regr.fit</a:t>
            </a:r>
            <a:r>
              <a:rPr lang="en-IN" dirty="0"/>
              <a:t>(X, y)</a:t>
            </a:r>
            <a:br>
              <a:rPr lang="en-IN" dirty="0"/>
            </a:br>
            <a:br>
              <a:rPr lang="en-IN" dirty="0"/>
            </a:br>
            <a:r>
              <a:rPr lang="en-IN" dirty="0"/>
              <a:t>predictedCO2 = </a:t>
            </a:r>
            <a:r>
              <a:rPr lang="en-IN" dirty="0" err="1"/>
              <a:t>regr.predict</a:t>
            </a:r>
            <a:r>
              <a:rPr lang="en-IN" dirty="0"/>
              <a:t>([[3300, 1300]])</a:t>
            </a:r>
            <a:br>
              <a:rPr lang="en-IN" dirty="0"/>
            </a:br>
            <a:br>
              <a:rPr lang="en-IN" dirty="0"/>
            </a:br>
            <a:r>
              <a:rPr lang="en-IN" dirty="0"/>
              <a:t>print(predictedCO2)</a:t>
            </a:r>
          </a:p>
          <a:p>
            <a:endParaRPr lang="en-IN" dirty="0"/>
          </a:p>
          <a:p>
            <a:r>
              <a:rPr lang="en-US" dirty="0"/>
              <a:t>We have predicted that a car with 1.3 liter engine, and a weight of 3300 kg, will release approximately 115 grams of CO2 for every kilometer it drives.</a:t>
            </a:r>
          </a:p>
          <a:p>
            <a:r>
              <a:rPr lang="en-US" dirty="0"/>
              <a:t>Which shows that the coefficient of 0.00755095 is correct:</a:t>
            </a:r>
          </a:p>
          <a:p>
            <a:r>
              <a:rPr lang="en-US" dirty="0"/>
              <a:t>107.2087328 + (1000 * 0.00755095) = 114.75968</a:t>
            </a:r>
          </a:p>
          <a:p>
            <a:endParaRPr lang="en-US" dirty="0"/>
          </a:p>
          <a:p>
            <a:endParaRPr lang="en-IN" dirty="0"/>
          </a:p>
        </p:txBody>
      </p:sp>
    </p:spTree>
    <p:extLst>
      <p:ext uri="{BB962C8B-B14F-4D97-AF65-F5344CB8AC3E}">
        <p14:creationId xmlns:p14="http://schemas.microsoft.com/office/powerpoint/2010/main" val="2286614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AD87A-4D68-2015-3058-B18683E6C97E}"/>
              </a:ext>
            </a:extLst>
          </p:cNvPr>
          <p:cNvSpPr>
            <a:spLocks noGrp="1"/>
          </p:cNvSpPr>
          <p:nvPr>
            <p:ph type="title"/>
          </p:nvPr>
        </p:nvSpPr>
        <p:spPr/>
        <p:txBody>
          <a:bodyPr/>
          <a:lstStyle/>
          <a:p>
            <a:r>
              <a:rPr lang="en-IN" dirty="0"/>
              <a:t>Data Analytics (DA)</a:t>
            </a:r>
          </a:p>
        </p:txBody>
      </p:sp>
      <p:sp>
        <p:nvSpPr>
          <p:cNvPr id="3" name="Content Placeholder 2">
            <a:extLst>
              <a:ext uri="{FF2B5EF4-FFF2-40B4-BE49-F238E27FC236}">
                <a16:creationId xmlns:a16="http://schemas.microsoft.com/office/drawing/2014/main" id="{2FEF4663-8FAF-9247-3154-0C8BD98ACBA9}"/>
              </a:ext>
            </a:extLst>
          </p:cNvPr>
          <p:cNvSpPr>
            <a:spLocks noGrp="1"/>
          </p:cNvSpPr>
          <p:nvPr>
            <p:ph idx="1"/>
          </p:nvPr>
        </p:nvSpPr>
        <p:spPr/>
        <p:txBody>
          <a:bodyPr/>
          <a:lstStyle/>
          <a:p>
            <a:pPr marL="0" indent="0">
              <a:buNone/>
            </a:pPr>
            <a:r>
              <a:rPr lang="en-US" dirty="0"/>
              <a:t>Data analytics is the process of examining, cleaning, transforming, and interpreting data to discover useful insights and support decision-making.</a:t>
            </a:r>
          </a:p>
          <a:p>
            <a:endParaRPr lang="en-US" dirty="0"/>
          </a:p>
          <a:p>
            <a:pPr marL="0" indent="0">
              <a:buNone/>
            </a:pPr>
            <a:r>
              <a:rPr lang="en-US" dirty="0"/>
              <a:t>Example: </a:t>
            </a:r>
          </a:p>
          <a:p>
            <a:pPr lvl="1"/>
            <a:r>
              <a:rPr lang="en-US" dirty="0"/>
              <a:t>Analyzing customer purchase data to identify which products are the most popular among customers, leading to targeted marketing strategies.</a:t>
            </a:r>
            <a:endParaRPr lang="en-IN" dirty="0"/>
          </a:p>
        </p:txBody>
      </p:sp>
    </p:spTree>
    <p:extLst>
      <p:ext uri="{BB962C8B-B14F-4D97-AF65-F5344CB8AC3E}">
        <p14:creationId xmlns:p14="http://schemas.microsoft.com/office/powerpoint/2010/main" val="3058300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7FDC0-6F81-8C53-8B50-C83F60751C06}"/>
              </a:ext>
            </a:extLst>
          </p:cNvPr>
          <p:cNvSpPr>
            <a:spLocks noGrp="1"/>
          </p:cNvSpPr>
          <p:nvPr>
            <p:ph type="title"/>
          </p:nvPr>
        </p:nvSpPr>
        <p:spPr/>
        <p:txBody>
          <a:bodyPr/>
          <a:lstStyle/>
          <a:p>
            <a:r>
              <a:rPr lang="en-IN" dirty="0"/>
              <a:t>Artificial Intelligence (AI)</a:t>
            </a:r>
          </a:p>
        </p:txBody>
      </p:sp>
      <p:sp>
        <p:nvSpPr>
          <p:cNvPr id="3" name="Content Placeholder 2">
            <a:extLst>
              <a:ext uri="{FF2B5EF4-FFF2-40B4-BE49-F238E27FC236}">
                <a16:creationId xmlns:a16="http://schemas.microsoft.com/office/drawing/2014/main" id="{33DA538A-0550-244B-3E23-E4BCBADEC1F8}"/>
              </a:ext>
            </a:extLst>
          </p:cNvPr>
          <p:cNvSpPr>
            <a:spLocks noGrp="1"/>
          </p:cNvSpPr>
          <p:nvPr>
            <p:ph idx="1"/>
          </p:nvPr>
        </p:nvSpPr>
        <p:spPr/>
        <p:txBody>
          <a:bodyPr/>
          <a:lstStyle/>
          <a:p>
            <a:r>
              <a:rPr lang="en-US" dirty="0"/>
              <a:t>Artificial Intelligence encompasses various techniques, including machine learning and deep learning, to create systems that mimic human-like intelligence, reasoning, and problem-solving.</a:t>
            </a:r>
          </a:p>
          <a:p>
            <a:endParaRPr lang="en-US" dirty="0"/>
          </a:p>
          <a:p>
            <a:pPr marL="0" indent="0">
              <a:buNone/>
            </a:pPr>
            <a:r>
              <a:rPr lang="en-US" dirty="0"/>
              <a:t>Example: </a:t>
            </a:r>
          </a:p>
          <a:p>
            <a:pPr lvl="1"/>
            <a:r>
              <a:rPr lang="en-US" dirty="0"/>
              <a:t>In the field of healthcare, AI-powered chatbots are used to provide instant medical advice to patients. </a:t>
            </a:r>
          </a:p>
          <a:p>
            <a:pPr lvl="1"/>
            <a:r>
              <a:rPr lang="en-US" dirty="0"/>
              <a:t>These chatbots analyze symptoms and medical history to offer preliminary diagnoses and recommend appropriate actions, improving access to healthcare information.</a:t>
            </a:r>
          </a:p>
          <a:p>
            <a:endParaRPr lang="en-US" dirty="0"/>
          </a:p>
          <a:p>
            <a:endParaRPr lang="en-IN" dirty="0"/>
          </a:p>
        </p:txBody>
      </p:sp>
    </p:spTree>
    <p:extLst>
      <p:ext uri="{BB962C8B-B14F-4D97-AF65-F5344CB8AC3E}">
        <p14:creationId xmlns:p14="http://schemas.microsoft.com/office/powerpoint/2010/main" val="318777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128CC-ACAF-5D38-DC88-423559C09BBD}"/>
              </a:ext>
            </a:extLst>
          </p:cNvPr>
          <p:cNvSpPr>
            <a:spLocks noGrp="1"/>
          </p:cNvSpPr>
          <p:nvPr>
            <p:ph type="title"/>
          </p:nvPr>
        </p:nvSpPr>
        <p:spPr/>
        <p:txBody>
          <a:bodyPr/>
          <a:lstStyle/>
          <a:p>
            <a:r>
              <a:rPr lang="en-IN" dirty="0"/>
              <a:t>Machine Learning (ML)</a:t>
            </a:r>
          </a:p>
        </p:txBody>
      </p:sp>
      <p:sp>
        <p:nvSpPr>
          <p:cNvPr id="3" name="Content Placeholder 2">
            <a:extLst>
              <a:ext uri="{FF2B5EF4-FFF2-40B4-BE49-F238E27FC236}">
                <a16:creationId xmlns:a16="http://schemas.microsoft.com/office/drawing/2014/main" id="{04FC4007-6784-C74D-8282-BFE10D5838B5}"/>
              </a:ext>
            </a:extLst>
          </p:cNvPr>
          <p:cNvSpPr>
            <a:spLocks noGrp="1"/>
          </p:cNvSpPr>
          <p:nvPr>
            <p:ph idx="1"/>
          </p:nvPr>
        </p:nvSpPr>
        <p:spPr/>
        <p:txBody>
          <a:bodyPr>
            <a:normAutofit fontScale="70000" lnSpcReduction="20000"/>
          </a:bodyPr>
          <a:lstStyle/>
          <a:p>
            <a:pPr marL="0" indent="0">
              <a:buNone/>
            </a:pPr>
            <a:r>
              <a:rPr lang="en-US" dirty="0"/>
              <a:t>ML is a subset of a AI that involves the use of algorithms to enable computers to learn from data and make predictions or decisions. </a:t>
            </a:r>
          </a:p>
          <a:p>
            <a:pPr marL="0" indent="0">
              <a:buNone/>
            </a:pPr>
            <a:r>
              <a:rPr lang="en-US" dirty="0"/>
              <a:t>It can be categorized into three main types:</a:t>
            </a:r>
          </a:p>
          <a:p>
            <a:pPr marL="457200" lvl="1" indent="0">
              <a:buNone/>
            </a:pPr>
            <a:r>
              <a:rPr lang="en-US" b="1" dirty="0"/>
              <a:t>Supervised Machine Learning (SML):</a:t>
            </a:r>
          </a:p>
          <a:p>
            <a:pPr lvl="1"/>
            <a:r>
              <a:rPr lang="en-US" dirty="0"/>
              <a:t>Supervised learning is a machine learning model that uses labeled training data (structured data) to map a specific input to an output. In supervised learning, the output is known (such as recognizing a picture of an apple) and the model is trained on data of the known output. In simple terms, to train the algorithm to recognize pictures of apples, feed it pictures labeled as apples.</a:t>
            </a:r>
          </a:p>
          <a:p>
            <a:pPr marL="457200" lvl="1" indent="0">
              <a:buNone/>
            </a:pPr>
            <a:r>
              <a:rPr lang="en-US" dirty="0"/>
              <a:t>    The most common supervised learning algorithms used today include:</a:t>
            </a:r>
          </a:p>
          <a:p>
            <a:pPr lvl="2"/>
            <a:r>
              <a:rPr lang="en-US" dirty="0"/>
              <a:t>Linear regression</a:t>
            </a:r>
          </a:p>
          <a:p>
            <a:pPr lvl="2"/>
            <a:r>
              <a:rPr lang="en-US" dirty="0"/>
              <a:t>Polynomial regression</a:t>
            </a:r>
          </a:p>
          <a:p>
            <a:pPr lvl="2"/>
            <a:r>
              <a:rPr lang="en-US" dirty="0"/>
              <a:t>K-nearest neighbors</a:t>
            </a:r>
          </a:p>
          <a:p>
            <a:pPr lvl="2"/>
            <a:r>
              <a:rPr lang="en-US" dirty="0"/>
              <a:t>Naive Bayes</a:t>
            </a:r>
          </a:p>
          <a:p>
            <a:pPr lvl="2"/>
            <a:r>
              <a:rPr lang="en-US"/>
              <a:t>Classification</a:t>
            </a:r>
            <a:endParaRPr lang="en-US" dirty="0"/>
          </a:p>
          <a:p>
            <a:pPr lvl="2"/>
            <a:r>
              <a:rPr lang="en-US" dirty="0"/>
              <a:t>Decision trees</a:t>
            </a:r>
          </a:p>
          <a:p>
            <a:pPr lvl="1"/>
            <a:r>
              <a:rPr lang="en-US" dirty="0"/>
              <a:t>Example: </a:t>
            </a:r>
          </a:p>
          <a:p>
            <a:pPr lvl="2"/>
            <a:r>
              <a:rPr lang="en-US" dirty="0"/>
              <a:t>Training a model to predict patient readmission in healthcare based on historical patient data and diagnosis codes, helping hospitals allocate resources effectively.</a:t>
            </a:r>
          </a:p>
        </p:txBody>
      </p:sp>
    </p:spTree>
    <p:extLst>
      <p:ext uri="{BB962C8B-B14F-4D97-AF65-F5344CB8AC3E}">
        <p14:creationId xmlns:p14="http://schemas.microsoft.com/office/powerpoint/2010/main" val="3141499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5CA21-CE28-40D0-8B3D-16DE5F2972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99F782-218D-3B72-6FCC-6A63DBFE8201}"/>
              </a:ext>
            </a:extLst>
          </p:cNvPr>
          <p:cNvSpPr>
            <a:spLocks noGrp="1"/>
          </p:cNvSpPr>
          <p:nvPr>
            <p:ph type="title"/>
          </p:nvPr>
        </p:nvSpPr>
        <p:spPr/>
        <p:txBody>
          <a:bodyPr/>
          <a:lstStyle/>
          <a:p>
            <a:r>
              <a:rPr lang="en-IN" dirty="0"/>
              <a:t>Machine Learning (ML)</a:t>
            </a:r>
          </a:p>
        </p:txBody>
      </p:sp>
      <p:sp>
        <p:nvSpPr>
          <p:cNvPr id="3" name="Content Placeholder 2">
            <a:extLst>
              <a:ext uri="{FF2B5EF4-FFF2-40B4-BE49-F238E27FC236}">
                <a16:creationId xmlns:a16="http://schemas.microsoft.com/office/drawing/2014/main" id="{51DF0176-FD48-8CC5-DEC5-27A6807AC9EB}"/>
              </a:ext>
            </a:extLst>
          </p:cNvPr>
          <p:cNvSpPr>
            <a:spLocks noGrp="1"/>
          </p:cNvSpPr>
          <p:nvPr>
            <p:ph idx="1"/>
          </p:nvPr>
        </p:nvSpPr>
        <p:spPr/>
        <p:txBody>
          <a:bodyPr>
            <a:normAutofit fontScale="62500" lnSpcReduction="20000"/>
          </a:bodyPr>
          <a:lstStyle/>
          <a:p>
            <a:pPr marL="0" indent="0">
              <a:buNone/>
            </a:pPr>
            <a:r>
              <a:rPr lang="en-US" b="1" dirty="0"/>
              <a:t>Unsupervised Machine Learning (UML)</a:t>
            </a:r>
          </a:p>
          <a:p>
            <a:pPr marL="457200" lvl="1" indent="0">
              <a:buNone/>
            </a:pPr>
            <a:r>
              <a:rPr lang="en-US" dirty="0"/>
              <a:t>Unsupervised learning is a machine learning model that uses unlabeled data (unstructured data) to learn patterns. </a:t>
            </a:r>
          </a:p>
          <a:p>
            <a:pPr marL="457200" lvl="1" indent="0">
              <a:buNone/>
            </a:pPr>
            <a:r>
              <a:rPr lang="en-US" dirty="0"/>
              <a:t>Unlike supervised learning, the output is not known ahead of time. Rather, the algorithm learns from the data without human input (thus, unsupervised) and categorizes it into groups based on attributes. </a:t>
            </a:r>
          </a:p>
          <a:p>
            <a:pPr marL="457200" lvl="1" indent="0">
              <a:buNone/>
            </a:pPr>
            <a:r>
              <a:rPr lang="en-US" dirty="0"/>
              <a:t>For instance, if the algorithm is given pictures of apples and bananas, it will work by itself to categorize which picture is an apple and which is a banana. </a:t>
            </a:r>
          </a:p>
          <a:p>
            <a:pPr marL="457200" lvl="1" indent="0">
              <a:buNone/>
            </a:pPr>
            <a:r>
              <a:rPr lang="en-US" dirty="0"/>
              <a:t>Unsupervised learning is good at descriptive modeling and pattern matching.</a:t>
            </a:r>
          </a:p>
          <a:p>
            <a:pPr marL="457200" lvl="1" indent="0">
              <a:buNone/>
            </a:pPr>
            <a:r>
              <a:rPr lang="en-US" dirty="0"/>
              <a:t>The most common unsupervised learning algorithms used today include:</a:t>
            </a:r>
          </a:p>
          <a:p>
            <a:pPr lvl="2"/>
            <a:r>
              <a:rPr lang="en-US" dirty="0"/>
              <a:t>Fuzzy means</a:t>
            </a:r>
          </a:p>
          <a:p>
            <a:pPr lvl="2"/>
            <a:r>
              <a:rPr lang="en-US" dirty="0"/>
              <a:t>K-means clustering</a:t>
            </a:r>
          </a:p>
          <a:p>
            <a:pPr lvl="2"/>
            <a:r>
              <a:rPr lang="en-US" dirty="0"/>
              <a:t>Hierarchical clustering</a:t>
            </a:r>
          </a:p>
          <a:p>
            <a:pPr lvl="2"/>
            <a:r>
              <a:rPr lang="en-US" dirty="0"/>
              <a:t>Principal component analysis</a:t>
            </a:r>
          </a:p>
          <a:p>
            <a:pPr lvl="2"/>
            <a:r>
              <a:rPr lang="en-US" dirty="0"/>
              <a:t>Partial least squares</a:t>
            </a:r>
          </a:p>
          <a:p>
            <a:pPr marL="457200" lvl="1" indent="0">
              <a:buNone/>
            </a:pPr>
            <a:r>
              <a:rPr lang="en-US" dirty="0"/>
              <a:t>Example: Clustering news articles based on their content to automatically group similar articles together for easier content organization and recommendation.</a:t>
            </a:r>
          </a:p>
          <a:p>
            <a:pPr marL="457200" lvl="1" indent="0">
              <a:buNone/>
            </a:pPr>
            <a:endParaRPr lang="en-US" dirty="0"/>
          </a:p>
          <a:p>
            <a:pPr marL="457200" lvl="1" indent="0">
              <a:buNone/>
            </a:pPr>
            <a:r>
              <a:rPr lang="en-US" dirty="0"/>
              <a:t>A mixed approach machine learning called semi-supervised learning is also often employed, where only some of the data is labeled. In semi-supervised learning, the algorithm must figure out how to organize and structure the data to achieve a known result. For instance, the machine learning model is told that the end result is an apple, but only some of the training data is labeled as an apple.</a:t>
            </a:r>
            <a:endParaRPr lang="en-IN" dirty="0"/>
          </a:p>
        </p:txBody>
      </p:sp>
    </p:spTree>
    <p:extLst>
      <p:ext uri="{BB962C8B-B14F-4D97-AF65-F5344CB8AC3E}">
        <p14:creationId xmlns:p14="http://schemas.microsoft.com/office/powerpoint/2010/main" val="2831288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6264</Words>
  <Application>Microsoft Office PowerPoint</Application>
  <PresentationFormat>Widescreen</PresentationFormat>
  <Paragraphs>420</Paragraphs>
  <Slides>57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Calibri Light</vt:lpstr>
      <vt:lpstr>Office Theme</vt:lpstr>
      <vt:lpstr>Machine Learning</vt:lpstr>
      <vt:lpstr>What is machine learning (ML)?</vt:lpstr>
      <vt:lpstr>Importance of machine learning</vt:lpstr>
      <vt:lpstr>What is the difference between ML, AI, and DL?</vt:lpstr>
      <vt:lpstr>Deep learning vs machine learning vs artificial intelligence</vt:lpstr>
      <vt:lpstr>Data Analytics (DA)</vt:lpstr>
      <vt:lpstr>Artificial Intelligence (AI)</vt:lpstr>
      <vt:lpstr>Machine Learning (ML)</vt:lpstr>
      <vt:lpstr>Machine Learning (ML)</vt:lpstr>
      <vt:lpstr>Machine Learning (ML)</vt:lpstr>
      <vt:lpstr> Deep Learning (DL)</vt:lpstr>
      <vt:lpstr> Deep Learning (DL)</vt:lpstr>
      <vt:lpstr> Deep Learning (DL)</vt:lpstr>
      <vt:lpstr>Generative Intelligence (GAI)</vt:lpstr>
      <vt:lpstr>Generative Intelligence (GAI)</vt:lpstr>
      <vt:lpstr>Generative Intelligence (GAI)</vt:lpstr>
      <vt:lpstr>How does machine learning work?</vt:lpstr>
      <vt:lpstr>Types of machine learning</vt:lpstr>
      <vt:lpstr>Types of machine learning</vt:lpstr>
      <vt:lpstr>Types of machine learning</vt:lpstr>
      <vt:lpstr>Types of machine learning</vt:lpstr>
      <vt:lpstr>Advantages of machine learning</vt:lpstr>
      <vt:lpstr>Advantages of machine learning</vt:lpstr>
      <vt:lpstr>Advantages of machine learning</vt:lpstr>
      <vt:lpstr>Potential challenges of machine learning</vt:lpstr>
      <vt:lpstr>Machine learning Use Cases</vt:lpstr>
      <vt:lpstr>Machine learning Use Cases</vt:lpstr>
      <vt:lpstr>Machine learning Use Cases</vt:lpstr>
      <vt:lpstr>Supervised Learning</vt:lpstr>
      <vt:lpstr>Supervised Learning – How it works </vt:lpstr>
      <vt:lpstr>Types of Supervised Learning</vt:lpstr>
      <vt:lpstr>Regression</vt:lpstr>
      <vt:lpstr>Linear Regression</vt:lpstr>
      <vt:lpstr>How Does it Work?</vt:lpstr>
      <vt:lpstr>How Does it Work?</vt:lpstr>
      <vt:lpstr>R for Relationship</vt:lpstr>
      <vt:lpstr>How well does my data fit in a linear regression?</vt:lpstr>
      <vt:lpstr>Predict Future Values</vt:lpstr>
      <vt:lpstr>Predict Future Values</vt:lpstr>
      <vt:lpstr>Bad Fit?</vt:lpstr>
      <vt:lpstr>Bad Fit ?</vt:lpstr>
      <vt:lpstr>Machine Learning - Polynomial Regression</vt:lpstr>
      <vt:lpstr>How does it work ?</vt:lpstr>
      <vt:lpstr>How does it work ?</vt:lpstr>
      <vt:lpstr>How does it work ?</vt:lpstr>
      <vt:lpstr>R-Squared</vt:lpstr>
      <vt:lpstr>R-Squared Example</vt:lpstr>
      <vt:lpstr>Predict Future Values</vt:lpstr>
      <vt:lpstr>Predict Future Values</vt:lpstr>
      <vt:lpstr>Bad Fit?</vt:lpstr>
      <vt:lpstr>R-Squared Value</vt:lpstr>
      <vt:lpstr>Machine Learning - Multiple Regression</vt:lpstr>
      <vt:lpstr>How does it work ?</vt:lpstr>
      <vt:lpstr>Coefficient</vt:lpstr>
      <vt:lpstr>Coefficient</vt:lpstr>
      <vt:lpstr>Coefficient</vt:lpstr>
      <vt:lpstr>Coefficient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Prabhat Chandra</dc:creator>
  <cp:lastModifiedBy>Prabhat Chandra</cp:lastModifiedBy>
  <cp:revision>3</cp:revision>
  <dcterms:created xsi:type="dcterms:W3CDTF">2025-06-29T01:46:35Z</dcterms:created>
  <dcterms:modified xsi:type="dcterms:W3CDTF">2025-06-29T04:58:58Z</dcterms:modified>
</cp:coreProperties>
</file>