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FBF2-7A36-533D-2683-3C91AF6175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F999FB-738C-EE93-CF0B-D2D8446B07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3D3FDD-6545-07A7-B5C3-5BDBE31E9EF2}"/>
              </a:ext>
            </a:extLst>
          </p:cNvPr>
          <p:cNvSpPr>
            <a:spLocks noGrp="1"/>
          </p:cNvSpPr>
          <p:nvPr>
            <p:ph type="dt" sz="half" idx="10"/>
          </p:nvPr>
        </p:nvSpPr>
        <p:spPr/>
        <p:txBody>
          <a:bodyPr/>
          <a:lstStyle/>
          <a:p>
            <a:fld id="{A56ECE12-7360-428A-B0DB-90E3456E5243}" type="datetimeFigureOut">
              <a:rPr lang="en-IN" smtClean="0"/>
              <a:t>03-08-2025</a:t>
            </a:fld>
            <a:endParaRPr lang="en-IN"/>
          </a:p>
        </p:txBody>
      </p:sp>
      <p:sp>
        <p:nvSpPr>
          <p:cNvPr id="5" name="Footer Placeholder 4">
            <a:extLst>
              <a:ext uri="{FF2B5EF4-FFF2-40B4-BE49-F238E27FC236}">
                <a16:creationId xmlns:a16="http://schemas.microsoft.com/office/drawing/2014/main" id="{F66D47D1-5892-1274-D7FD-F4A4BA2A3D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5422BB-29BC-883D-B897-0E8360917D08}"/>
              </a:ext>
            </a:extLst>
          </p:cNvPr>
          <p:cNvSpPr>
            <a:spLocks noGrp="1"/>
          </p:cNvSpPr>
          <p:nvPr>
            <p:ph type="sldNum" sz="quarter" idx="12"/>
          </p:nvPr>
        </p:nvSpPr>
        <p:spPr/>
        <p:txBody>
          <a:bodyPr/>
          <a:lstStyle/>
          <a:p>
            <a:fld id="{6C5C4B96-67C9-44A4-A33F-AE4FC079BCE9}" type="slidenum">
              <a:rPr lang="en-IN" smtClean="0"/>
              <a:t>‹#›</a:t>
            </a:fld>
            <a:endParaRPr lang="en-IN"/>
          </a:p>
        </p:txBody>
      </p:sp>
    </p:spTree>
    <p:extLst>
      <p:ext uri="{BB962C8B-B14F-4D97-AF65-F5344CB8AC3E}">
        <p14:creationId xmlns:p14="http://schemas.microsoft.com/office/powerpoint/2010/main" val="4267780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81EE2-33D4-3446-D0BB-A7AEF07F5A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B60790-EC38-ECC7-60DC-E11CB037C8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AE735-69C2-63B2-40DA-D04FFA466264}"/>
              </a:ext>
            </a:extLst>
          </p:cNvPr>
          <p:cNvSpPr>
            <a:spLocks noGrp="1"/>
          </p:cNvSpPr>
          <p:nvPr>
            <p:ph type="dt" sz="half" idx="10"/>
          </p:nvPr>
        </p:nvSpPr>
        <p:spPr/>
        <p:txBody>
          <a:bodyPr/>
          <a:lstStyle/>
          <a:p>
            <a:fld id="{A56ECE12-7360-428A-B0DB-90E3456E5243}" type="datetimeFigureOut">
              <a:rPr lang="en-IN" smtClean="0"/>
              <a:t>03-08-2025</a:t>
            </a:fld>
            <a:endParaRPr lang="en-IN"/>
          </a:p>
        </p:txBody>
      </p:sp>
      <p:sp>
        <p:nvSpPr>
          <p:cNvPr id="5" name="Footer Placeholder 4">
            <a:extLst>
              <a:ext uri="{FF2B5EF4-FFF2-40B4-BE49-F238E27FC236}">
                <a16:creationId xmlns:a16="http://schemas.microsoft.com/office/drawing/2014/main" id="{410787C7-D779-96E8-BECD-6E585DCB6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78E26-939E-72CF-367D-D61F17973A58}"/>
              </a:ext>
            </a:extLst>
          </p:cNvPr>
          <p:cNvSpPr>
            <a:spLocks noGrp="1"/>
          </p:cNvSpPr>
          <p:nvPr>
            <p:ph type="sldNum" sz="quarter" idx="12"/>
          </p:nvPr>
        </p:nvSpPr>
        <p:spPr/>
        <p:txBody>
          <a:bodyPr/>
          <a:lstStyle/>
          <a:p>
            <a:fld id="{6C5C4B96-67C9-44A4-A33F-AE4FC079BCE9}" type="slidenum">
              <a:rPr lang="en-IN" smtClean="0"/>
              <a:t>‹#›</a:t>
            </a:fld>
            <a:endParaRPr lang="en-IN"/>
          </a:p>
        </p:txBody>
      </p:sp>
    </p:spTree>
    <p:extLst>
      <p:ext uri="{BB962C8B-B14F-4D97-AF65-F5344CB8AC3E}">
        <p14:creationId xmlns:p14="http://schemas.microsoft.com/office/powerpoint/2010/main" val="159888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D4D552-19AC-3912-B680-C3DEF7ED16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5048EE-49FC-0734-6AD9-745780ABE4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44A34-481D-EDB2-F9D3-1FB9372C261F}"/>
              </a:ext>
            </a:extLst>
          </p:cNvPr>
          <p:cNvSpPr>
            <a:spLocks noGrp="1"/>
          </p:cNvSpPr>
          <p:nvPr>
            <p:ph type="dt" sz="half" idx="10"/>
          </p:nvPr>
        </p:nvSpPr>
        <p:spPr/>
        <p:txBody>
          <a:bodyPr/>
          <a:lstStyle/>
          <a:p>
            <a:fld id="{A56ECE12-7360-428A-B0DB-90E3456E5243}" type="datetimeFigureOut">
              <a:rPr lang="en-IN" smtClean="0"/>
              <a:t>03-08-2025</a:t>
            </a:fld>
            <a:endParaRPr lang="en-IN"/>
          </a:p>
        </p:txBody>
      </p:sp>
      <p:sp>
        <p:nvSpPr>
          <p:cNvPr id="5" name="Footer Placeholder 4">
            <a:extLst>
              <a:ext uri="{FF2B5EF4-FFF2-40B4-BE49-F238E27FC236}">
                <a16:creationId xmlns:a16="http://schemas.microsoft.com/office/drawing/2014/main" id="{8F6855D9-EC3C-000C-6BA0-017E408F85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D3C8E4-F523-DC8D-08C2-A1762065BBC9}"/>
              </a:ext>
            </a:extLst>
          </p:cNvPr>
          <p:cNvSpPr>
            <a:spLocks noGrp="1"/>
          </p:cNvSpPr>
          <p:nvPr>
            <p:ph type="sldNum" sz="quarter" idx="12"/>
          </p:nvPr>
        </p:nvSpPr>
        <p:spPr/>
        <p:txBody>
          <a:bodyPr/>
          <a:lstStyle/>
          <a:p>
            <a:fld id="{6C5C4B96-67C9-44A4-A33F-AE4FC079BCE9}" type="slidenum">
              <a:rPr lang="en-IN" smtClean="0"/>
              <a:t>‹#›</a:t>
            </a:fld>
            <a:endParaRPr lang="en-IN"/>
          </a:p>
        </p:txBody>
      </p:sp>
    </p:spTree>
    <p:extLst>
      <p:ext uri="{BB962C8B-B14F-4D97-AF65-F5344CB8AC3E}">
        <p14:creationId xmlns:p14="http://schemas.microsoft.com/office/powerpoint/2010/main" val="198183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C05A-D281-B3DC-D406-8292AD8E42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15A6FB-893C-9515-3C17-A15BD0E892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CE4B19-DA50-4D82-53B6-D5EED4300384}"/>
              </a:ext>
            </a:extLst>
          </p:cNvPr>
          <p:cNvSpPr>
            <a:spLocks noGrp="1"/>
          </p:cNvSpPr>
          <p:nvPr>
            <p:ph type="dt" sz="half" idx="10"/>
          </p:nvPr>
        </p:nvSpPr>
        <p:spPr/>
        <p:txBody>
          <a:bodyPr/>
          <a:lstStyle/>
          <a:p>
            <a:fld id="{A56ECE12-7360-428A-B0DB-90E3456E5243}" type="datetimeFigureOut">
              <a:rPr lang="en-IN" smtClean="0"/>
              <a:t>03-08-2025</a:t>
            </a:fld>
            <a:endParaRPr lang="en-IN"/>
          </a:p>
        </p:txBody>
      </p:sp>
      <p:sp>
        <p:nvSpPr>
          <p:cNvPr id="5" name="Footer Placeholder 4">
            <a:extLst>
              <a:ext uri="{FF2B5EF4-FFF2-40B4-BE49-F238E27FC236}">
                <a16:creationId xmlns:a16="http://schemas.microsoft.com/office/drawing/2014/main" id="{A154B172-B144-6DE0-A422-68BD3ECFEB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7E4417-9946-86EE-0F7C-ECB80E17A3AE}"/>
              </a:ext>
            </a:extLst>
          </p:cNvPr>
          <p:cNvSpPr>
            <a:spLocks noGrp="1"/>
          </p:cNvSpPr>
          <p:nvPr>
            <p:ph type="sldNum" sz="quarter" idx="12"/>
          </p:nvPr>
        </p:nvSpPr>
        <p:spPr/>
        <p:txBody>
          <a:bodyPr/>
          <a:lstStyle/>
          <a:p>
            <a:fld id="{6C5C4B96-67C9-44A4-A33F-AE4FC079BCE9}" type="slidenum">
              <a:rPr lang="en-IN" smtClean="0"/>
              <a:t>‹#›</a:t>
            </a:fld>
            <a:endParaRPr lang="en-IN"/>
          </a:p>
        </p:txBody>
      </p:sp>
    </p:spTree>
    <p:extLst>
      <p:ext uri="{BB962C8B-B14F-4D97-AF65-F5344CB8AC3E}">
        <p14:creationId xmlns:p14="http://schemas.microsoft.com/office/powerpoint/2010/main" val="115056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C55E-89F1-CF1E-7E66-F8BE8CDE82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A0F1C0-FF95-AE3F-BCC6-72B3855F4B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39626F-1C8D-C6DB-4255-736D4A072432}"/>
              </a:ext>
            </a:extLst>
          </p:cNvPr>
          <p:cNvSpPr>
            <a:spLocks noGrp="1"/>
          </p:cNvSpPr>
          <p:nvPr>
            <p:ph type="dt" sz="half" idx="10"/>
          </p:nvPr>
        </p:nvSpPr>
        <p:spPr/>
        <p:txBody>
          <a:bodyPr/>
          <a:lstStyle/>
          <a:p>
            <a:fld id="{A56ECE12-7360-428A-B0DB-90E3456E5243}" type="datetimeFigureOut">
              <a:rPr lang="en-IN" smtClean="0"/>
              <a:t>03-08-2025</a:t>
            </a:fld>
            <a:endParaRPr lang="en-IN"/>
          </a:p>
        </p:txBody>
      </p:sp>
      <p:sp>
        <p:nvSpPr>
          <p:cNvPr id="5" name="Footer Placeholder 4">
            <a:extLst>
              <a:ext uri="{FF2B5EF4-FFF2-40B4-BE49-F238E27FC236}">
                <a16:creationId xmlns:a16="http://schemas.microsoft.com/office/drawing/2014/main" id="{89BE4EAD-ACB2-2BEE-97F4-FC6154FFB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058540-8D3A-2428-3DCA-2913306694BC}"/>
              </a:ext>
            </a:extLst>
          </p:cNvPr>
          <p:cNvSpPr>
            <a:spLocks noGrp="1"/>
          </p:cNvSpPr>
          <p:nvPr>
            <p:ph type="sldNum" sz="quarter" idx="12"/>
          </p:nvPr>
        </p:nvSpPr>
        <p:spPr/>
        <p:txBody>
          <a:bodyPr/>
          <a:lstStyle/>
          <a:p>
            <a:fld id="{6C5C4B96-67C9-44A4-A33F-AE4FC079BCE9}" type="slidenum">
              <a:rPr lang="en-IN" smtClean="0"/>
              <a:t>‹#›</a:t>
            </a:fld>
            <a:endParaRPr lang="en-IN"/>
          </a:p>
        </p:txBody>
      </p:sp>
    </p:spTree>
    <p:extLst>
      <p:ext uri="{BB962C8B-B14F-4D97-AF65-F5344CB8AC3E}">
        <p14:creationId xmlns:p14="http://schemas.microsoft.com/office/powerpoint/2010/main" val="456253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02B6-CBD2-584F-06B3-2957C06594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A357E9-78A0-8990-004C-4A29459BC9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84ED77-27B9-FE07-1D47-0793703A91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EA07BA-387B-BCDB-C982-B07839F3E8CA}"/>
              </a:ext>
            </a:extLst>
          </p:cNvPr>
          <p:cNvSpPr>
            <a:spLocks noGrp="1"/>
          </p:cNvSpPr>
          <p:nvPr>
            <p:ph type="dt" sz="half" idx="10"/>
          </p:nvPr>
        </p:nvSpPr>
        <p:spPr/>
        <p:txBody>
          <a:bodyPr/>
          <a:lstStyle/>
          <a:p>
            <a:fld id="{A56ECE12-7360-428A-B0DB-90E3456E5243}" type="datetimeFigureOut">
              <a:rPr lang="en-IN" smtClean="0"/>
              <a:t>03-08-2025</a:t>
            </a:fld>
            <a:endParaRPr lang="en-IN"/>
          </a:p>
        </p:txBody>
      </p:sp>
      <p:sp>
        <p:nvSpPr>
          <p:cNvPr id="6" name="Footer Placeholder 5">
            <a:extLst>
              <a:ext uri="{FF2B5EF4-FFF2-40B4-BE49-F238E27FC236}">
                <a16:creationId xmlns:a16="http://schemas.microsoft.com/office/drawing/2014/main" id="{437BB513-2160-9142-D83B-990FBA2A1D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21E5C-21F0-BFAC-5BC6-8A51A1C90AB7}"/>
              </a:ext>
            </a:extLst>
          </p:cNvPr>
          <p:cNvSpPr>
            <a:spLocks noGrp="1"/>
          </p:cNvSpPr>
          <p:nvPr>
            <p:ph type="sldNum" sz="quarter" idx="12"/>
          </p:nvPr>
        </p:nvSpPr>
        <p:spPr/>
        <p:txBody>
          <a:bodyPr/>
          <a:lstStyle/>
          <a:p>
            <a:fld id="{6C5C4B96-67C9-44A4-A33F-AE4FC079BCE9}" type="slidenum">
              <a:rPr lang="en-IN" smtClean="0"/>
              <a:t>‹#›</a:t>
            </a:fld>
            <a:endParaRPr lang="en-IN"/>
          </a:p>
        </p:txBody>
      </p:sp>
    </p:spTree>
    <p:extLst>
      <p:ext uri="{BB962C8B-B14F-4D97-AF65-F5344CB8AC3E}">
        <p14:creationId xmlns:p14="http://schemas.microsoft.com/office/powerpoint/2010/main" val="258635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975F-512B-71B9-0520-A75AFE9E06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A1BC09-5735-E50B-A22B-18493E91CE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46E098-BDB9-A789-A0E9-DDD24DEEE0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9689FB-745C-B281-A6B3-FAE0C9157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E447F6-3631-12CF-167E-416EF3E0CF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DACCF4-F8B8-57B0-C841-9E90021480D3}"/>
              </a:ext>
            </a:extLst>
          </p:cNvPr>
          <p:cNvSpPr>
            <a:spLocks noGrp="1"/>
          </p:cNvSpPr>
          <p:nvPr>
            <p:ph type="dt" sz="half" idx="10"/>
          </p:nvPr>
        </p:nvSpPr>
        <p:spPr/>
        <p:txBody>
          <a:bodyPr/>
          <a:lstStyle/>
          <a:p>
            <a:fld id="{A56ECE12-7360-428A-B0DB-90E3456E5243}" type="datetimeFigureOut">
              <a:rPr lang="en-IN" smtClean="0"/>
              <a:t>03-08-2025</a:t>
            </a:fld>
            <a:endParaRPr lang="en-IN"/>
          </a:p>
        </p:txBody>
      </p:sp>
      <p:sp>
        <p:nvSpPr>
          <p:cNvPr id="8" name="Footer Placeholder 7">
            <a:extLst>
              <a:ext uri="{FF2B5EF4-FFF2-40B4-BE49-F238E27FC236}">
                <a16:creationId xmlns:a16="http://schemas.microsoft.com/office/drawing/2014/main" id="{A6FCDC38-FE4C-AA1E-8914-3AB445A3DC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4980FF-9978-C65E-3EB6-C4D79214D3F3}"/>
              </a:ext>
            </a:extLst>
          </p:cNvPr>
          <p:cNvSpPr>
            <a:spLocks noGrp="1"/>
          </p:cNvSpPr>
          <p:nvPr>
            <p:ph type="sldNum" sz="quarter" idx="12"/>
          </p:nvPr>
        </p:nvSpPr>
        <p:spPr/>
        <p:txBody>
          <a:bodyPr/>
          <a:lstStyle/>
          <a:p>
            <a:fld id="{6C5C4B96-67C9-44A4-A33F-AE4FC079BCE9}" type="slidenum">
              <a:rPr lang="en-IN" smtClean="0"/>
              <a:t>‹#›</a:t>
            </a:fld>
            <a:endParaRPr lang="en-IN"/>
          </a:p>
        </p:txBody>
      </p:sp>
    </p:spTree>
    <p:extLst>
      <p:ext uri="{BB962C8B-B14F-4D97-AF65-F5344CB8AC3E}">
        <p14:creationId xmlns:p14="http://schemas.microsoft.com/office/powerpoint/2010/main" val="221236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0BAF-42B0-9FC6-9DFD-36A0745DA5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B07CE2-A4CD-110F-7097-042ACA0DD5D8}"/>
              </a:ext>
            </a:extLst>
          </p:cNvPr>
          <p:cNvSpPr>
            <a:spLocks noGrp="1"/>
          </p:cNvSpPr>
          <p:nvPr>
            <p:ph type="dt" sz="half" idx="10"/>
          </p:nvPr>
        </p:nvSpPr>
        <p:spPr/>
        <p:txBody>
          <a:bodyPr/>
          <a:lstStyle/>
          <a:p>
            <a:fld id="{A56ECE12-7360-428A-B0DB-90E3456E5243}" type="datetimeFigureOut">
              <a:rPr lang="en-IN" smtClean="0"/>
              <a:t>03-08-2025</a:t>
            </a:fld>
            <a:endParaRPr lang="en-IN"/>
          </a:p>
        </p:txBody>
      </p:sp>
      <p:sp>
        <p:nvSpPr>
          <p:cNvPr id="4" name="Footer Placeholder 3">
            <a:extLst>
              <a:ext uri="{FF2B5EF4-FFF2-40B4-BE49-F238E27FC236}">
                <a16:creationId xmlns:a16="http://schemas.microsoft.com/office/drawing/2014/main" id="{B187D99E-9CFD-678D-EC1B-BBB99A2787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1AF92E-A68B-FD0C-742C-3C77BFC32FFE}"/>
              </a:ext>
            </a:extLst>
          </p:cNvPr>
          <p:cNvSpPr>
            <a:spLocks noGrp="1"/>
          </p:cNvSpPr>
          <p:nvPr>
            <p:ph type="sldNum" sz="quarter" idx="12"/>
          </p:nvPr>
        </p:nvSpPr>
        <p:spPr/>
        <p:txBody>
          <a:bodyPr/>
          <a:lstStyle/>
          <a:p>
            <a:fld id="{6C5C4B96-67C9-44A4-A33F-AE4FC079BCE9}" type="slidenum">
              <a:rPr lang="en-IN" smtClean="0"/>
              <a:t>‹#›</a:t>
            </a:fld>
            <a:endParaRPr lang="en-IN"/>
          </a:p>
        </p:txBody>
      </p:sp>
    </p:spTree>
    <p:extLst>
      <p:ext uri="{BB962C8B-B14F-4D97-AF65-F5344CB8AC3E}">
        <p14:creationId xmlns:p14="http://schemas.microsoft.com/office/powerpoint/2010/main" val="176794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E2BC65-89EF-ABD6-5FD6-3AB482A8B423}"/>
              </a:ext>
            </a:extLst>
          </p:cNvPr>
          <p:cNvSpPr>
            <a:spLocks noGrp="1"/>
          </p:cNvSpPr>
          <p:nvPr>
            <p:ph type="dt" sz="half" idx="10"/>
          </p:nvPr>
        </p:nvSpPr>
        <p:spPr/>
        <p:txBody>
          <a:bodyPr/>
          <a:lstStyle/>
          <a:p>
            <a:fld id="{A56ECE12-7360-428A-B0DB-90E3456E5243}" type="datetimeFigureOut">
              <a:rPr lang="en-IN" smtClean="0"/>
              <a:t>03-08-2025</a:t>
            </a:fld>
            <a:endParaRPr lang="en-IN"/>
          </a:p>
        </p:txBody>
      </p:sp>
      <p:sp>
        <p:nvSpPr>
          <p:cNvPr id="3" name="Footer Placeholder 2">
            <a:extLst>
              <a:ext uri="{FF2B5EF4-FFF2-40B4-BE49-F238E27FC236}">
                <a16:creationId xmlns:a16="http://schemas.microsoft.com/office/drawing/2014/main" id="{941086D5-23C3-D849-879C-3624496822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C60708-28E2-7D39-98E8-7E81C2997A23}"/>
              </a:ext>
            </a:extLst>
          </p:cNvPr>
          <p:cNvSpPr>
            <a:spLocks noGrp="1"/>
          </p:cNvSpPr>
          <p:nvPr>
            <p:ph type="sldNum" sz="quarter" idx="12"/>
          </p:nvPr>
        </p:nvSpPr>
        <p:spPr/>
        <p:txBody>
          <a:bodyPr/>
          <a:lstStyle/>
          <a:p>
            <a:fld id="{6C5C4B96-67C9-44A4-A33F-AE4FC079BCE9}" type="slidenum">
              <a:rPr lang="en-IN" smtClean="0"/>
              <a:t>‹#›</a:t>
            </a:fld>
            <a:endParaRPr lang="en-IN"/>
          </a:p>
        </p:txBody>
      </p:sp>
    </p:spTree>
    <p:extLst>
      <p:ext uri="{BB962C8B-B14F-4D97-AF65-F5344CB8AC3E}">
        <p14:creationId xmlns:p14="http://schemas.microsoft.com/office/powerpoint/2010/main" val="1773511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0BC22-DE57-7B5F-2FFC-BA082911C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77878C-762E-9F9C-D149-F69B890B3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6F589-F21F-8006-06EE-D999E701D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65CBC-1007-4BB8-0A6B-88375F7D47C3}"/>
              </a:ext>
            </a:extLst>
          </p:cNvPr>
          <p:cNvSpPr>
            <a:spLocks noGrp="1"/>
          </p:cNvSpPr>
          <p:nvPr>
            <p:ph type="dt" sz="half" idx="10"/>
          </p:nvPr>
        </p:nvSpPr>
        <p:spPr/>
        <p:txBody>
          <a:bodyPr/>
          <a:lstStyle/>
          <a:p>
            <a:fld id="{A56ECE12-7360-428A-B0DB-90E3456E5243}" type="datetimeFigureOut">
              <a:rPr lang="en-IN" smtClean="0"/>
              <a:t>03-08-2025</a:t>
            </a:fld>
            <a:endParaRPr lang="en-IN"/>
          </a:p>
        </p:txBody>
      </p:sp>
      <p:sp>
        <p:nvSpPr>
          <p:cNvPr id="6" name="Footer Placeholder 5">
            <a:extLst>
              <a:ext uri="{FF2B5EF4-FFF2-40B4-BE49-F238E27FC236}">
                <a16:creationId xmlns:a16="http://schemas.microsoft.com/office/drawing/2014/main" id="{2A90E9B3-800F-67F7-7F17-2C2BDEB8AD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042129-B0E2-2AA0-D53B-693B1021DD50}"/>
              </a:ext>
            </a:extLst>
          </p:cNvPr>
          <p:cNvSpPr>
            <a:spLocks noGrp="1"/>
          </p:cNvSpPr>
          <p:nvPr>
            <p:ph type="sldNum" sz="quarter" idx="12"/>
          </p:nvPr>
        </p:nvSpPr>
        <p:spPr/>
        <p:txBody>
          <a:bodyPr/>
          <a:lstStyle/>
          <a:p>
            <a:fld id="{6C5C4B96-67C9-44A4-A33F-AE4FC079BCE9}" type="slidenum">
              <a:rPr lang="en-IN" smtClean="0"/>
              <a:t>‹#›</a:t>
            </a:fld>
            <a:endParaRPr lang="en-IN"/>
          </a:p>
        </p:txBody>
      </p:sp>
    </p:spTree>
    <p:extLst>
      <p:ext uri="{BB962C8B-B14F-4D97-AF65-F5344CB8AC3E}">
        <p14:creationId xmlns:p14="http://schemas.microsoft.com/office/powerpoint/2010/main" val="1658495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8468-FAE8-C18F-AE1F-AB3319845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B3F0E1-2E03-C98C-968D-239D27EE3A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CFDBE3-E4D9-AF89-2BA2-87CF1FC08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23D0F-719C-C0FF-7B32-891B6E980E97}"/>
              </a:ext>
            </a:extLst>
          </p:cNvPr>
          <p:cNvSpPr>
            <a:spLocks noGrp="1"/>
          </p:cNvSpPr>
          <p:nvPr>
            <p:ph type="dt" sz="half" idx="10"/>
          </p:nvPr>
        </p:nvSpPr>
        <p:spPr/>
        <p:txBody>
          <a:bodyPr/>
          <a:lstStyle/>
          <a:p>
            <a:fld id="{A56ECE12-7360-428A-B0DB-90E3456E5243}" type="datetimeFigureOut">
              <a:rPr lang="en-IN" smtClean="0"/>
              <a:t>03-08-2025</a:t>
            </a:fld>
            <a:endParaRPr lang="en-IN"/>
          </a:p>
        </p:txBody>
      </p:sp>
      <p:sp>
        <p:nvSpPr>
          <p:cNvPr id="6" name="Footer Placeholder 5">
            <a:extLst>
              <a:ext uri="{FF2B5EF4-FFF2-40B4-BE49-F238E27FC236}">
                <a16:creationId xmlns:a16="http://schemas.microsoft.com/office/drawing/2014/main" id="{95DC7E14-B190-CF02-5946-F8D37446F3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F76EB1-9CB1-428B-2909-B414C5A5BE7E}"/>
              </a:ext>
            </a:extLst>
          </p:cNvPr>
          <p:cNvSpPr>
            <a:spLocks noGrp="1"/>
          </p:cNvSpPr>
          <p:nvPr>
            <p:ph type="sldNum" sz="quarter" idx="12"/>
          </p:nvPr>
        </p:nvSpPr>
        <p:spPr/>
        <p:txBody>
          <a:bodyPr/>
          <a:lstStyle/>
          <a:p>
            <a:fld id="{6C5C4B96-67C9-44A4-A33F-AE4FC079BCE9}" type="slidenum">
              <a:rPr lang="en-IN" smtClean="0"/>
              <a:t>‹#›</a:t>
            </a:fld>
            <a:endParaRPr lang="en-IN"/>
          </a:p>
        </p:txBody>
      </p:sp>
    </p:spTree>
    <p:extLst>
      <p:ext uri="{BB962C8B-B14F-4D97-AF65-F5344CB8AC3E}">
        <p14:creationId xmlns:p14="http://schemas.microsoft.com/office/powerpoint/2010/main" val="50181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FF2C84-2EB2-8558-3B38-24F2CD932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E3289-94BC-8C7A-6B72-A029D26E32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943B06-1644-BC8E-ED08-FF4AB26072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ECE12-7360-428A-B0DB-90E3456E5243}" type="datetimeFigureOut">
              <a:rPr lang="en-IN" smtClean="0"/>
              <a:t>03-08-2025</a:t>
            </a:fld>
            <a:endParaRPr lang="en-IN"/>
          </a:p>
        </p:txBody>
      </p:sp>
      <p:sp>
        <p:nvSpPr>
          <p:cNvPr id="5" name="Footer Placeholder 4">
            <a:extLst>
              <a:ext uri="{FF2B5EF4-FFF2-40B4-BE49-F238E27FC236}">
                <a16:creationId xmlns:a16="http://schemas.microsoft.com/office/drawing/2014/main" id="{5F766776-577F-FA86-890C-B3AFF3CB75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F044A4-4CC8-F125-5932-7BDEA266E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C4B96-67C9-44A4-A33F-AE4FC079BCE9}" type="slidenum">
              <a:rPr lang="en-IN" smtClean="0"/>
              <a:t>‹#›</a:t>
            </a:fld>
            <a:endParaRPr lang="en-IN"/>
          </a:p>
        </p:txBody>
      </p:sp>
    </p:spTree>
    <p:extLst>
      <p:ext uri="{BB962C8B-B14F-4D97-AF65-F5344CB8AC3E}">
        <p14:creationId xmlns:p14="http://schemas.microsoft.com/office/powerpoint/2010/main" val="4050444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DD94-6978-115D-8F9D-BF390C61E9E3}"/>
              </a:ext>
            </a:extLst>
          </p:cNvPr>
          <p:cNvSpPr>
            <a:spLocks noGrp="1"/>
          </p:cNvSpPr>
          <p:nvPr>
            <p:ph type="ctrTitle"/>
          </p:nvPr>
        </p:nvSpPr>
        <p:spPr/>
        <p:txBody>
          <a:bodyPr/>
          <a:lstStyle/>
          <a:p>
            <a:r>
              <a:rPr lang="en-IN" dirty="0"/>
              <a:t>Generative AI </a:t>
            </a:r>
          </a:p>
        </p:txBody>
      </p:sp>
      <p:sp>
        <p:nvSpPr>
          <p:cNvPr id="3" name="Subtitle 2">
            <a:extLst>
              <a:ext uri="{FF2B5EF4-FFF2-40B4-BE49-F238E27FC236}">
                <a16:creationId xmlns:a16="http://schemas.microsoft.com/office/drawing/2014/main" id="{5AAFD7D3-07FF-6E50-2BCD-F9327E8A85BE}"/>
              </a:ext>
            </a:extLst>
          </p:cNvPr>
          <p:cNvSpPr>
            <a:spLocks noGrp="1"/>
          </p:cNvSpPr>
          <p:nvPr>
            <p:ph type="subTitle" idx="1"/>
          </p:nvPr>
        </p:nvSpPr>
        <p:spPr/>
        <p:txBody>
          <a:bodyPr/>
          <a:lstStyle/>
          <a:p>
            <a:r>
              <a:rPr lang="en-IN" dirty="0"/>
              <a:t>Hands On</a:t>
            </a:r>
          </a:p>
        </p:txBody>
      </p:sp>
    </p:spTree>
    <p:extLst>
      <p:ext uri="{BB962C8B-B14F-4D97-AF65-F5344CB8AC3E}">
        <p14:creationId xmlns:p14="http://schemas.microsoft.com/office/powerpoint/2010/main" val="3183837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8246-4949-4ED8-FE82-F55A8E434D1C}"/>
              </a:ext>
            </a:extLst>
          </p:cNvPr>
          <p:cNvSpPr>
            <a:spLocks noGrp="1"/>
          </p:cNvSpPr>
          <p:nvPr>
            <p:ph type="title"/>
          </p:nvPr>
        </p:nvSpPr>
        <p:spPr/>
        <p:txBody>
          <a:bodyPr/>
          <a:lstStyle/>
          <a:p>
            <a:r>
              <a:rPr lang="en-IN" dirty="0"/>
              <a:t>Task 5: Reflection on AI Analysis</a:t>
            </a:r>
          </a:p>
        </p:txBody>
      </p:sp>
      <p:sp>
        <p:nvSpPr>
          <p:cNvPr id="3" name="Content Placeholder 2">
            <a:extLst>
              <a:ext uri="{FF2B5EF4-FFF2-40B4-BE49-F238E27FC236}">
                <a16:creationId xmlns:a16="http://schemas.microsoft.com/office/drawing/2014/main" id="{BD20F1CA-391D-0F73-AB04-B4E9F346FA4A}"/>
              </a:ext>
            </a:extLst>
          </p:cNvPr>
          <p:cNvSpPr>
            <a:spLocks noGrp="1"/>
          </p:cNvSpPr>
          <p:nvPr>
            <p:ph idx="1"/>
          </p:nvPr>
        </p:nvSpPr>
        <p:spPr/>
        <p:txBody>
          <a:bodyPr/>
          <a:lstStyle/>
          <a:p>
            <a:pPr marL="0" indent="0">
              <a:buNone/>
            </a:pPr>
            <a:r>
              <a:rPr lang="en-US" dirty="0"/>
              <a:t>Reflect on your experience using AI for financial analysis.</a:t>
            </a:r>
          </a:p>
          <a:p>
            <a:pPr marL="0" indent="0">
              <a:buNone/>
            </a:pPr>
            <a:r>
              <a:rPr lang="en-US" b="1" dirty="0"/>
              <a:t>Submit a brief reflection addressing:</a:t>
            </a:r>
            <a:endParaRPr lang="en-US" dirty="0"/>
          </a:p>
          <a:p>
            <a:pPr lvl="1"/>
            <a:r>
              <a:rPr lang="en-US" dirty="0"/>
              <a:t>One key benefit of using AI for this analysis</a:t>
            </a:r>
          </a:p>
          <a:p>
            <a:pPr lvl="1"/>
            <a:r>
              <a:rPr lang="en-US" dirty="0"/>
              <a:t>One limitation or concern you noticed</a:t>
            </a:r>
          </a:p>
          <a:p>
            <a:pPr lvl="1"/>
            <a:r>
              <a:rPr lang="en-US" dirty="0"/>
              <a:t>How you would validate AI outputs in a professional setting</a:t>
            </a:r>
          </a:p>
          <a:p>
            <a:endParaRPr lang="en-IN" dirty="0"/>
          </a:p>
        </p:txBody>
      </p:sp>
    </p:spTree>
    <p:extLst>
      <p:ext uri="{BB962C8B-B14F-4D97-AF65-F5344CB8AC3E}">
        <p14:creationId xmlns:p14="http://schemas.microsoft.com/office/powerpoint/2010/main" val="39054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B010-8179-A038-E2F3-F96009FD7755}"/>
              </a:ext>
            </a:extLst>
          </p:cNvPr>
          <p:cNvSpPr>
            <a:spLocks noGrp="1"/>
          </p:cNvSpPr>
          <p:nvPr>
            <p:ph type="title"/>
          </p:nvPr>
        </p:nvSpPr>
        <p:spPr/>
        <p:txBody>
          <a:bodyPr/>
          <a:lstStyle/>
          <a:p>
            <a:r>
              <a:rPr lang="en-US" dirty="0"/>
              <a:t>Hands-On Activity: AI-Powered Financial Analysis Exercise</a:t>
            </a:r>
            <a:endParaRPr lang="en-IN" dirty="0"/>
          </a:p>
        </p:txBody>
      </p:sp>
      <p:sp>
        <p:nvSpPr>
          <p:cNvPr id="3" name="Content Placeholder 2">
            <a:extLst>
              <a:ext uri="{FF2B5EF4-FFF2-40B4-BE49-F238E27FC236}">
                <a16:creationId xmlns:a16="http://schemas.microsoft.com/office/drawing/2014/main" id="{40B830F0-667F-0033-6C45-0B754450AD79}"/>
              </a:ext>
            </a:extLst>
          </p:cNvPr>
          <p:cNvSpPr>
            <a:spLocks noGrp="1"/>
          </p:cNvSpPr>
          <p:nvPr>
            <p:ph idx="1"/>
          </p:nvPr>
        </p:nvSpPr>
        <p:spPr/>
        <p:txBody>
          <a:bodyPr>
            <a:normAutofit fontScale="85000" lnSpcReduction="20000"/>
          </a:bodyPr>
          <a:lstStyle/>
          <a:p>
            <a:pPr marL="0" indent="0">
              <a:buNone/>
            </a:pPr>
            <a:r>
              <a:rPr lang="en-US" b="1" dirty="0"/>
              <a:t>Objectives</a:t>
            </a:r>
          </a:p>
          <a:p>
            <a:pPr lvl="1"/>
            <a:r>
              <a:rPr lang="en-US" dirty="0"/>
              <a:t>Apply AI tools for comprehensive financial analysis</a:t>
            </a:r>
          </a:p>
          <a:p>
            <a:pPr lvl="1"/>
            <a:r>
              <a:rPr lang="en-US" dirty="0"/>
              <a:t>Generate and interpret AI-powered financial insights</a:t>
            </a:r>
          </a:p>
          <a:p>
            <a:pPr lvl="1"/>
            <a:r>
              <a:rPr lang="en-US" dirty="0"/>
              <a:t>Evaluate the effectiveness of AI in financial decision-making</a:t>
            </a:r>
          </a:p>
          <a:p>
            <a:pPr lvl="1"/>
            <a:r>
              <a:rPr lang="en-US" dirty="0"/>
              <a:t>Understand limitations and potential biases in AI analysis</a:t>
            </a:r>
          </a:p>
          <a:p>
            <a:pPr marL="0" indent="0">
              <a:buNone/>
            </a:pPr>
            <a:r>
              <a:rPr lang="en-US" b="1" dirty="0"/>
              <a:t>Scenario</a:t>
            </a:r>
          </a:p>
          <a:p>
            <a:pPr marL="0" indent="0">
              <a:buNone/>
            </a:pPr>
            <a:r>
              <a:rPr lang="en-US" dirty="0"/>
              <a:t>Imagine you are a financial analyst at </a:t>
            </a:r>
            <a:r>
              <a:rPr lang="en-US" dirty="0" err="1"/>
              <a:t>TechCorp</a:t>
            </a:r>
            <a:r>
              <a:rPr lang="en-US" dirty="0"/>
              <a:t> Solutions, a growing technology company. Your manager needs insights into the company's financial performance trends for an upcoming management meeting. Your task is to use AI tools (like ChatGPT) to analyze the provided financial data and generate meaningful insights for decision-making.</a:t>
            </a:r>
          </a:p>
          <a:p>
            <a:pPr marL="0" indent="0">
              <a:buNone/>
            </a:pPr>
            <a:r>
              <a:rPr lang="en-US" b="1" dirty="0"/>
              <a:t>Context:</a:t>
            </a:r>
            <a:r>
              <a:rPr lang="en-US" dirty="0"/>
              <a:t> </a:t>
            </a:r>
            <a:r>
              <a:rPr lang="en-US" dirty="0" err="1"/>
              <a:t>TechCorp</a:t>
            </a:r>
            <a:r>
              <a:rPr lang="en-US" dirty="0"/>
              <a:t> has experienced rapid growth over the past three years. Management wants to understand the company's financial health, identify trends, and assess any potential risks before making strategic decisions for the next year.</a:t>
            </a:r>
          </a:p>
          <a:p>
            <a:endParaRPr lang="en-IN" dirty="0"/>
          </a:p>
        </p:txBody>
      </p:sp>
    </p:spTree>
    <p:extLst>
      <p:ext uri="{BB962C8B-B14F-4D97-AF65-F5344CB8AC3E}">
        <p14:creationId xmlns:p14="http://schemas.microsoft.com/office/powerpoint/2010/main" val="354658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D10BC-158B-46FF-AA07-CD331F9129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ADDBEC-0F62-900A-1B7E-98791A004EB8}"/>
              </a:ext>
            </a:extLst>
          </p:cNvPr>
          <p:cNvSpPr>
            <a:spLocks noGrp="1"/>
          </p:cNvSpPr>
          <p:nvPr>
            <p:ph type="title"/>
          </p:nvPr>
        </p:nvSpPr>
        <p:spPr/>
        <p:txBody>
          <a:bodyPr/>
          <a:lstStyle/>
          <a:p>
            <a:r>
              <a:rPr lang="en-US" dirty="0"/>
              <a:t>Hands-On Activity: AI-Powered Financial Analysis Exercise</a:t>
            </a:r>
            <a:endParaRPr lang="en-IN" dirty="0"/>
          </a:p>
        </p:txBody>
      </p:sp>
      <p:sp>
        <p:nvSpPr>
          <p:cNvPr id="3" name="Content Placeholder 2">
            <a:extLst>
              <a:ext uri="{FF2B5EF4-FFF2-40B4-BE49-F238E27FC236}">
                <a16:creationId xmlns:a16="http://schemas.microsoft.com/office/drawing/2014/main" id="{FEDADE5B-8373-4723-101E-EBC43DC23F91}"/>
              </a:ext>
            </a:extLst>
          </p:cNvPr>
          <p:cNvSpPr>
            <a:spLocks noGrp="1"/>
          </p:cNvSpPr>
          <p:nvPr>
            <p:ph idx="1"/>
          </p:nvPr>
        </p:nvSpPr>
        <p:spPr/>
        <p:txBody>
          <a:bodyPr>
            <a:normAutofit fontScale="77500" lnSpcReduction="20000"/>
          </a:bodyPr>
          <a:lstStyle/>
          <a:p>
            <a:pPr marL="0" indent="0">
              <a:buNone/>
            </a:pPr>
            <a:r>
              <a:rPr lang="en-US" b="1" dirty="0" err="1"/>
              <a:t>TechCorp</a:t>
            </a:r>
            <a:r>
              <a:rPr lang="en-US" b="1" dirty="0"/>
              <a:t> Solutions Financial Data (2021-2023)</a:t>
            </a:r>
          </a:p>
          <a:p>
            <a:pPr marL="0" indent="0">
              <a:buNone/>
            </a:pPr>
            <a:r>
              <a:rPr lang="en-US" dirty="0"/>
              <a:t>Balance Sheet Highlights (in millions USD): </a:t>
            </a:r>
          </a:p>
          <a:p>
            <a:pPr marL="0" indent="0">
              <a:buNone/>
            </a:pPr>
            <a:r>
              <a:rPr lang="en-US" dirty="0"/>
              <a:t>2023:</a:t>
            </a:r>
          </a:p>
          <a:p>
            <a:pPr lvl="1"/>
            <a:r>
              <a:rPr lang="en-US" dirty="0"/>
              <a:t>Total Assets: $150M</a:t>
            </a:r>
          </a:p>
          <a:p>
            <a:pPr lvl="1"/>
            <a:r>
              <a:rPr lang="en-US" dirty="0"/>
              <a:t>Total Liabilities: $60M</a:t>
            </a:r>
          </a:p>
          <a:p>
            <a:pPr lvl="1"/>
            <a:r>
              <a:rPr lang="en-US" dirty="0"/>
              <a:t>Shareholders' Equity: $90M</a:t>
            </a:r>
          </a:p>
          <a:p>
            <a:pPr marL="0" indent="0">
              <a:buNone/>
            </a:pPr>
            <a:r>
              <a:rPr lang="en-US" dirty="0"/>
              <a:t>2022:</a:t>
            </a:r>
          </a:p>
          <a:p>
            <a:pPr lvl="1"/>
            <a:r>
              <a:rPr lang="en-US" dirty="0"/>
              <a:t>Total Assets: $120M</a:t>
            </a:r>
          </a:p>
          <a:p>
            <a:pPr lvl="1"/>
            <a:r>
              <a:rPr lang="en-US" dirty="0"/>
              <a:t>Total Liabilities: $45M</a:t>
            </a:r>
          </a:p>
          <a:p>
            <a:pPr lvl="1"/>
            <a:r>
              <a:rPr lang="en-US" dirty="0"/>
              <a:t>Shareholders' Equity: $75M</a:t>
            </a:r>
          </a:p>
          <a:p>
            <a:pPr marL="0" indent="0">
              <a:buNone/>
            </a:pPr>
            <a:r>
              <a:rPr lang="en-US" dirty="0"/>
              <a:t>2021:</a:t>
            </a:r>
          </a:p>
          <a:p>
            <a:pPr lvl="1"/>
            <a:r>
              <a:rPr lang="en-US" dirty="0"/>
              <a:t>Total Assets: $100M</a:t>
            </a:r>
          </a:p>
          <a:p>
            <a:pPr lvl="1"/>
            <a:r>
              <a:rPr lang="en-US" dirty="0"/>
              <a:t>Total Liabilities: $40M</a:t>
            </a:r>
          </a:p>
          <a:p>
            <a:pPr lvl="1"/>
            <a:r>
              <a:rPr lang="en-US" dirty="0"/>
              <a:t>Shareholders' Equity: $60M</a:t>
            </a:r>
          </a:p>
          <a:p>
            <a:endParaRPr lang="en-IN" dirty="0"/>
          </a:p>
        </p:txBody>
      </p:sp>
    </p:spTree>
    <p:extLst>
      <p:ext uri="{BB962C8B-B14F-4D97-AF65-F5344CB8AC3E}">
        <p14:creationId xmlns:p14="http://schemas.microsoft.com/office/powerpoint/2010/main" val="316824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20DCD-D500-EE00-8665-0019E1BF9B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1D6231-9037-6D0E-B9BD-0364948E5211}"/>
              </a:ext>
            </a:extLst>
          </p:cNvPr>
          <p:cNvSpPr>
            <a:spLocks noGrp="1"/>
          </p:cNvSpPr>
          <p:nvPr>
            <p:ph type="title"/>
          </p:nvPr>
        </p:nvSpPr>
        <p:spPr/>
        <p:txBody>
          <a:bodyPr/>
          <a:lstStyle/>
          <a:p>
            <a:r>
              <a:rPr lang="en-US" dirty="0"/>
              <a:t>Hands-On Activity: AI-Powered Financial Analysis Exercise</a:t>
            </a:r>
            <a:endParaRPr lang="en-IN" dirty="0"/>
          </a:p>
        </p:txBody>
      </p:sp>
      <p:sp>
        <p:nvSpPr>
          <p:cNvPr id="3" name="Content Placeholder 2">
            <a:extLst>
              <a:ext uri="{FF2B5EF4-FFF2-40B4-BE49-F238E27FC236}">
                <a16:creationId xmlns:a16="http://schemas.microsoft.com/office/drawing/2014/main" id="{76634E6F-C353-8536-BF13-FBA7853258BF}"/>
              </a:ext>
            </a:extLst>
          </p:cNvPr>
          <p:cNvSpPr>
            <a:spLocks noGrp="1"/>
          </p:cNvSpPr>
          <p:nvPr>
            <p:ph idx="1"/>
          </p:nvPr>
        </p:nvSpPr>
        <p:spPr/>
        <p:txBody>
          <a:bodyPr>
            <a:normAutofit fontScale="85000" lnSpcReduction="20000"/>
          </a:bodyPr>
          <a:lstStyle/>
          <a:p>
            <a:pPr marL="0" indent="0">
              <a:buNone/>
            </a:pPr>
            <a:r>
              <a:rPr lang="en-IN" dirty="0"/>
              <a:t>Income Statement Highlights:</a:t>
            </a:r>
          </a:p>
          <a:p>
            <a:pPr marL="0" indent="0">
              <a:buNone/>
            </a:pPr>
            <a:r>
              <a:rPr lang="en-US" dirty="0"/>
              <a:t>2023:</a:t>
            </a:r>
          </a:p>
          <a:p>
            <a:pPr lvl="1"/>
            <a:r>
              <a:rPr lang="en-US" dirty="0"/>
              <a:t>Revenue: $200M</a:t>
            </a:r>
          </a:p>
          <a:p>
            <a:pPr lvl="1"/>
            <a:r>
              <a:rPr lang="en-US" dirty="0"/>
              <a:t>Operating Expenses: $160M</a:t>
            </a:r>
          </a:p>
          <a:p>
            <a:pPr lvl="1"/>
            <a:r>
              <a:rPr lang="en-US" dirty="0"/>
              <a:t>Net Income: $40M</a:t>
            </a:r>
          </a:p>
          <a:p>
            <a:pPr marL="0" indent="0">
              <a:buNone/>
            </a:pPr>
            <a:r>
              <a:rPr lang="en-US" dirty="0"/>
              <a:t>2022:</a:t>
            </a:r>
          </a:p>
          <a:p>
            <a:pPr lvl="1"/>
            <a:r>
              <a:rPr lang="en-US" dirty="0"/>
              <a:t>Revenue: $180M</a:t>
            </a:r>
          </a:p>
          <a:p>
            <a:pPr lvl="1"/>
            <a:r>
              <a:rPr lang="en-US" dirty="0"/>
              <a:t>Operating Expenses: $150M</a:t>
            </a:r>
          </a:p>
          <a:p>
            <a:pPr lvl="1"/>
            <a:r>
              <a:rPr lang="en-US" dirty="0"/>
              <a:t>Net Income: $30M</a:t>
            </a:r>
          </a:p>
          <a:p>
            <a:pPr marL="0" indent="0">
              <a:buNone/>
            </a:pPr>
            <a:r>
              <a:rPr lang="en-US" dirty="0"/>
              <a:t>2021:</a:t>
            </a:r>
          </a:p>
          <a:p>
            <a:pPr lvl="1"/>
            <a:r>
              <a:rPr lang="en-US" dirty="0"/>
              <a:t>Revenue: $150M</a:t>
            </a:r>
          </a:p>
          <a:p>
            <a:pPr lvl="1"/>
            <a:r>
              <a:rPr lang="en-US" dirty="0"/>
              <a:t>Operating Expenses: $130M</a:t>
            </a:r>
          </a:p>
          <a:p>
            <a:pPr lvl="1"/>
            <a:r>
              <a:rPr lang="en-US" dirty="0"/>
              <a:t>Net Income: $20M</a:t>
            </a:r>
          </a:p>
          <a:p>
            <a:endParaRPr lang="en-IN" dirty="0"/>
          </a:p>
        </p:txBody>
      </p:sp>
    </p:spTree>
    <p:extLst>
      <p:ext uri="{BB962C8B-B14F-4D97-AF65-F5344CB8AC3E}">
        <p14:creationId xmlns:p14="http://schemas.microsoft.com/office/powerpoint/2010/main" val="155885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2FD7F-AE4E-BD20-EB72-BC38BE3FF8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8EBFCE-D71C-276C-3723-8558D7809F69}"/>
              </a:ext>
            </a:extLst>
          </p:cNvPr>
          <p:cNvSpPr>
            <a:spLocks noGrp="1"/>
          </p:cNvSpPr>
          <p:nvPr>
            <p:ph type="title"/>
          </p:nvPr>
        </p:nvSpPr>
        <p:spPr/>
        <p:txBody>
          <a:bodyPr/>
          <a:lstStyle/>
          <a:p>
            <a:r>
              <a:rPr lang="en-US" dirty="0"/>
              <a:t>Hands-On Activity: AI-Powered Financial Analysis Exercise</a:t>
            </a:r>
            <a:endParaRPr lang="en-IN" dirty="0"/>
          </a:p>
        </p:txBody>
      </p:sp>
      <p:sp>
        <p:nvSpPr>
          <p:cNvPr id="3" name="Content Placeholder 2">
            <a:extLst>
              <a:ext uri="{FF2B5EF4-FFF2-40B4-BE49-F238E27FC236}">
                <a16:creationId xmlns:a16="http://schemas.microsoft.com/office/drawing/2014/main" id="{86E9035B-CDB0-4083-8B56-A3D1EF4E79A1}"/>
              </a:ext>
            </a:extLst>
          </p:cNvPr>
          <p:cNvSpPr>
            <a:spLocks noGrp="1"/>
          </p:cNvSpPr>
          <p:nvPr>
            <p:ph idx="1"/>
          </p:nvPr>
        </p:nvSpPr>
        <p:spPr/>
        <p:txBody>
          <a:bodyPr>
            <a:normAutofit fontScale="92500"/>
          </a:bodyPr>
          <a:lstStyle/>
          <a:p>
            <a:pPr marL="0" indent="0">
              <a:buNone/>
            </a:pPr>
            <a:r>
              <a:rPr lang="en-US" b="1" dirty="0"/>
              <a:t>AI Tool Usage Tips</a:t>
            </a:r>
          </a:p>
          <a:p>
            <a:pPr marL="0" indent="0">
              <a:buNone/>
            </a:pPr>
            <a:r>
              <a:rPr lang="en-US" b="1" dirty="0"/>
              <a:t>Recommended Workflow:</a:t>
            </a:r>
            <a:endParaRPr lang="en-US" dirty="0"/>
          </a:p>
          <a:p>
            <a:pPr lvl="1"/>
            <a:r>
              <a:rPr lang="en-US" dirty="0"/>
              <a:t>Copy the financial data into your AI tool</a:t>
            </a:r>
          </a:p>
          <a:p>
            <a:pPr lvl="1"/>
            <a:r>
              <a:rPr lang="en-US" dirty="0"/>
              <a:t>Use the provided prompts as starting points</a:t>
            </a:r>
          </a:p>
          <a:p>
            <a:pPr lvl="1"/>
            <a:r>
              <a:rPr lang="en-US" dirty="0"/>
              <a:t>Ask follow-up questions if you need clarification</a:t>
            </a:r>
          </a:p>
          <a:p>
            <a:pPr lvl="1"/>
            <a:r>
              <a:rPr lang="en-US" dirty="0"/>
              <a:t>Always review AI outputs for reasonableness and revise as needed</a:t>
            </a:r>
          </a:p>
          <a:p>
            <a:pPr lvl="1"/>
            <a:r>
              <a:rPr lang="en-US" dirty="0"/>
              <a:t>Document your key findings clearly</a:t>
            </a:r>
          </a:p>
          <a:p>
            <a:pPr marL="0" indent="0">
              <a:buNone/>
            </a:pPr>
            <a:r>
              <a:rPr lang="en-US" b="1" dirty="0"/>
              <a:t>Additional Prompt Ideas:</a:t>
            </a:r>
            <a:endParaRPr lang="en-US" dirty="0"/>
          </a:p>
          <a:p>
            <a:pPr lvl="1"/>
            <a:r>
              <a:rPr lang="en-US" dirty="0"/>
              <a:t>"Calculate the year-over-year growth rates for revenue and net income"</a:t>
            </a:r>
          </a:p>
          <a:p>
            <a:pPr lvl="1"/>
            <a:r>
              <a:rPr lang="en-US" dirty="0"/>
              <a:t>"What does a debt-to-equity ratio of [X] typically indicate for a tech company?"</a:t>
            </a:r>
          </a:p>
          <a:p>
            <a:pPr lvl="1"/>
            <a:r>
              <a:rPr lang="en-US" dirty="0"/>
              <a:t>"Compare these financial metrics to typical technology company benchmarks"</a:t>
            </a:r>
          </a:p>
          <a:p>
            <a:endParaRPr lang="en-IN" dirty="0"/>
          </a:p>
        </p:txBody>
      </p:sp>
    </p:spTree>
    <p:extLst>
      <p:ext uri="{BB962C8B-B14F-4D97-AF65-F5344CB8AC3E}">
        <p14:creationId xmlns:p14="http://schemas.microsoft.com/office/powerpoint/2010/main" val="1683485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CAA0-823F-EB9E-489B-9F0C97A69EE8}"/>
              </a:ext>
            </a:extLst>
          </p:cNvPr>
          <p:cNvSpPr>
            <a:spLocks noGrp="1"/>
          </p:cNvSpPr>
          <p:nvPr>
            <p:ph type="title"/>
          </p:nvPr>
        </p:nvSpPr>
        <p:spPr/>
        <p:txBody>
          <a:bodyPr/>
          <a:lstStyle/>
          <a:p>
            <a:r>
              <a:rPr lang="en-US" dirty="0"/>
              <a:t>Task 1: AI-Powered Financial Ratio Analysis</a:t>
            </a:r>
            <a:endParaRPr lang="en-IN" dirty="0"/>
          </a:p>
        </p:txBody>
      </p:sp>
      <p:sp>
        <p:nvSpPr>
          <p:cNvPr id="3" name="Content Placeholder 2">
            <a:extLst>
              <a:ext uri="{FF2B5EF4-FFF2-40B4-BE49-F238E27FC236}">
                <a16:creationId xmlns:a16="http://schemas.microsoft.com/office/drawing/2014/main" id="{B2C67BCC-BCE3-ED0B-B6E3-84BC8E1D9D1C}"/>
              </a:ext>
            </a:extLst>
          </p:cNvPr>
          <p:cNvSpPr>
            <a:spLocks noGrp="1"/>
          </p:cNvSpPr>
          <p:nvPr>
            <p:ph idx="1"/>
          </p:nvPr>
        </p:nvSpPr>
        <p:spPr/>
        <p:txBody>
          <a:bodyPr>
            <a:normAutofit fontScale="92500" lnSpcReduction="10000"/>
          </a:bodyPr>
          <a:lstStyle/>
          <a:p>
            <a:pPr marL="0" indent="0">
              <a:buNone/>
            </a:pPr>
            <a:r>
              <a:rPr lang="en-US" dirty="0"/>
              <a:t>Use generative AI (e.g., ChatGPT or another tool of your choice) to calculate and interpret key financial ratios for </a:t>
            </a:r>
            <a:r>
              <a:rPr lang="en-US" dirty="0" err="1"/>
              <a:t>TechCorp</a:t>
            </a:r>
            <a:r>
              <a:rPr lang="en-US" dirty="0"/>
              <a:t> Solutions.</a:t>
            </a:r>
          </a:p>
          <a:p>
            <a:pPr marL="0" indent="0">
              <a:buNone/>
            </a:pPr>
            <a:r>
              <a:rPr lang="en-US" b="1" dirty="0"/>
              <a:t>Sample AI Prompt:</a:t>
            </a:r>
            <a:endParaRPr lang="en-US" dirty="0"/>
          </a:p>
          <a:p>
            <a:pPr marL="457200" lvl="1" indent="0">
              <a:buNone/>
            </a:pPr>
            <a:r>
              <a:rPr lang="en-US" i="1" dirty="0"/>
              <a:t>"Analyze the financial ratios (profitability, liquidity, and efficiency) for </a:t>
            </a:r>
            <a:r>
              <a:rPr lang="en-US" i="1" dirty="0" err="1"/>
              <a:t>TechCorp</a:t>
            </a:r>
            <a:r>
              <a:rPr lang="en-US" i="1" dirty="0"/>
              <a:t> Solutions using this data for 2021-2023. Calculate ROE, ROA, Net Profit Margin, Debt-to-Equity ratio, and Asset Turnover. Present results in a clear table format and explain what each ratio tells us about the company's financial health.</a:t>
            </a:r>
            <a:endParaRPr lang="en-US" dirty="0"/>
          </a:p>
          <a:p>
            <a:pPr marL="457200" lvl="1" indent="0">
              <a:buNone/>
            </a:pPr>
            <a:r>
              <a:rPr lang="en-US" i="1" dirty="0"/>
              <a:t>[Insert the financial data here]" </a:t>
            </a:r>
            <a:endParaRPr lang="en-US" dirty="0"/>
          </a:p>
          <a:p>
            <a:pPr marL="0" indent="0">
              <a:buNone/>
            </a:pPr>
            <a:r>
              <a:rPr lang="en-US" b="1" dirty="0"/>
              <a:t>Submit a ratio analysis including:</a:t>
            </a:r>
            <a:endParaRPr lang="en-US" dirty="0"/>
          </a:p>
          <a:p>
            <a:pPr lvl="1"/>
            <a:r>
              <a:rPr lang="en-US" dirty="0"/>
              <a:t>Calculated ratios for all three years</a:t>
            </a:r>
          </a:p>
          <a:p>
            <a:pPr lvl="1"/>
            <a:r>
              <a:rPr lang="en-US" dirty="0"/>
              <a:t>Brief interpretation of trends in each ratio</a:t>
            </a:r>
          </a:p>
          <a:p>
            <a:pPr lvl="1"/>
            <a:r>
              <a:rPr lang="en-US" dirty="0"/>
              <a:t>One key insight about </a:t>
            </a:r>
            <a:r>
              <a:rPr lang="en-US" dirty="0" err="1"/>
              <a:t>TechCorp's</a:t>
            </a:r>
            <a:r>
              <a:rPr lang="en-US" dirty="0"/>
              <a:t> financial strength or weakness</a:t>
            </a:r>
          </a:p>
          <a:p>
            <a:endParaRPr lang="en-IN" dirty="0"/>
          </a:p>
        </p:txBody>
      </p:sp>
    </p:spTree>
    <p:extLst>
      <p:ext uri="{BB962C8B-B14F-4D97-AF65-F5344CB8AC3E}">
        <p14:creationId xmlns:p14="http://schemas.microsoft.com/office/powerpoint/2010/main" val="1644398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8F2A-D3C0-6FF1-FE5A-6B15970C9F5B}"/>
              </a:ext>
            </a:extLst>
          </p:cNvPr>
          <p:cNvSpPr>
            <a:spLocks noGrp="1"/>
          </p:cNvSpPr>
          <p:nvPr>
            <p:ph type="title"/>
          </p:nvPr>
        </p:nvSpPr>
        <p:spPr/>
        <p:txBody>
          <a:bodyPr/>
          <a:lstStyle/>
          <a:p>
            <a:r>
              <a:rPr lang="en-IN" dirty="0"/>
              <a:t>Task 2: AI-Generated Trend Analysis </a:t>
            </a:r>
          </a:p>
        </p:txBody>
      </p:sp>
      <p:sp>
        <p:nvSpPr>
          <p:cNvPr id="3" name="Content Placeholder 2">
            <a:extLst>
              <a:ext uri="{FF2B5EF4-FFF2-40B4-BE49-F238E27FC236}">
                <a16:creationId xmlns:a16="http://schemas.microsoft.com/office/drawing/2014/main" id="{66873BBC-5E97-5494-6624-FEF42D09B040}"/>
              </a:ext>
            </a:extLst>
          </p:cNvPr>
          <p:cNvSpPr>
            <a:spLocks noGrp="1"/>
          </p:cNvSpPr>
          <p:nvPr>
            <p:ph idx="1"/>
          </p:nvPr>
        </p:nvSpPr>
        <p:spPr/>
        <p:txBody>
          <a:bodyPr>
            <a:normAutofit fontScale="92500"/>
          </a:bodyPr>
          <a:lstStyle/>
          <a:p>
            <a:pPr marL="0" indent="0">
              <a:buNone/>
            </a:pPr>
            <a:r>
              <a:rPr lang="en-US" dirty="0"/>
              <a:t>Use generative AI (e.g., ChatGPT or another tool of your choice) to identify key trends and growth patterns in the financial data.</a:t>
            </a:r>
          </a:p>
          <a:p>
            <a:pPr marL="0" indent="0">
              <a:buNone/>
            </a:pPr>
            <a:r>
              <a:rPr lang="en-US" b="1" dirty="0"/>
              <a:t>Sample AI Prompt:</a:t>
            </a:r>
            <a:endParaRPr lang="en-US" dirty="0"/>
          </a:p>
          <a:p>
            <a:pPr marL="457200" lvl="1" indent="0">
              <a:buNone/>
            </a:pPr>
            <a:r>
              <a:rPr lang="en-US" i="1" dirty="0"/>
              <a:t>"Based on </a:t>
            </a:r>
            <a:r>
              <a:rPr lang="en-US" i="1" dirty="0" err="1"/>
              <a:t>TechCorp</a:t>
            </a:r>
            <a:r>
              <a:rPr lang="en-US" i="1" dirty="0"/>
              <a:t> Solutions' financial data for 2021-2023, identify key trends in revenue growth, profitability, and operational efficiency. What patterns emerge over these three years? Focus on growth rates and operational performance.</a:t>
            </a:r>
            <a:endParaRPr lang="en-US" dirty="0"/>
          </a:p>
          <a:p>
            <a:pPr marL="457200" lvl="1" indent="0">
              <a:buNone/>
            </a:pPr>
            <a:r>
              <a:rPr lang="en-US" i="1" dirty="0"/>
              <a:t>[Insert the financial data here]"</a:t>
            </a:r>
            <a:endParaRPr lang="en-US" dirty="0"/>
          </a:p>
          <a:p>
            <a:pPr marL="0" indent="0">
              <a:buNone/>
            </a:pPr>
            <a:r>
              <a:rPr lang="en-US" b="1" dirty="0"/>
              <a:t>Submit a trend analysis summary including:</a:t>
            </a:r>
            <a:endParaRPr lang="en-US" dirty="0"/>
          </a:p>
          <a:p>
            <a:pPr lvl="1"/>
            <a:r>
              <a:rPr lang="en-US" dirty="0"/>
              <a:t>Revenue growth rate for each year</a:t>
            </a:r>
          </a:p>
          <a:p>
            <a:pPr lvl="1"/>
            <a:r>
              <a:rPr lang="en-US" dirty="0"/>
              <a:t>Trend in operational efficiency (expenses as % of revenue)</a:t>
            </a:r>
          </a:p>
          <a:p>
            <a:pPr lvl="1"/>
            <a:r>
              <a:rPr lang="en-US" dirty="0"/>
              <a:t>One key pattern or concern that emerges from the data</a:t>
            </a:r>
          </a:p>
          <a:p>
            <a:pPr marL="0" indent="0">
              <a:buNone/>
            </a:pPr>
            <a:endParaRPr lang="en-IN" dirty="0"/>
          </a:p>
        </p:txBody>
      </p:sp>
    </p:spTree>
    <p:extLst>
      <p:ext uri="{BB962C8B-B14F-4D97-AF65-F5344CB8AC3E}">
        <p14:creationId xmlns:p14="http://schemas.microsoft.com/office/powerpoint/2010/main" val="316393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BE66E-0725-0555-9487-4B17F5604930}"/>
              </a:ext>
            </a:extLst>
          </p:cNvPr>
          <p:cNvSpPr>
            <a:spLocks noGrp="1"/>
          </p:cNvSpPr>
          <p:nvPr>
            <p:ph type="title"/>
          </p:nvPr>
        </p:nvSpPr>
        <p:spPr/>
        <p:txBody>
          <a:bodyPr/>
          <a:lstStyle/>
          <a:p>
            <a:r>
              <a:rPr lang="en-US" dirty="0"/>
              <a:t>Task 3: AI-Assisted Risk Assessment</a:t>
            </a:r>
            <a:endParaRPr lang="en-IN" dirty="0"/>
          </a:p>
        </p:txBody>
      </p:sp>
      <p:sp>
        <p:nvSpPr>
          <p:cNvPr id="3" name="Content Placeholder 2">
            <a:extLst>
              <a:ext uri="{FF2B5EF4-FFF2-40B4-BE49-F238E27FC236}">
                <a16:creationId xmlns:a16="http://schemas.microsoft.com/office/drawing/2014/main" id="{5C16DCF5-A24D-61FC-7C9D-80B3717B6C52}"/>
              </a:ext>
            </a:extLst>
          </p:cNvPr>
          <p:cNvSpPr>
            <a:spLocks noGrp="1"/>
          </p:cNvSpPr>
          <p:nvPr>
            <p:ph idx="1"/>
          </p:nvPr>
        </p:nvSpPr>
        <p:spPr/>
        <p:txBody>
          <a:bodyPr>
            <a:normAutofit lnSpcReduction="10000"/>
          </a:bodyPr>
          <a:lstStyle/>
          <a:p>
            <a:pPr marL="0" indent="0">
              <a:buNone/>
            </a:pPr>
            <a:r>
              <a:rPr lang="en-US" dirty="0"/>
              <a:t>Use AI to identify potential financial risks based on the metrics.</a:t>
            </a:r>
          </a:p>
          <a:p>
            <a:pPr marL="0" indent="0">
              <a:buNone/>
            </a:pPr>
            <a:r>
              <a:rPr lang="en-US" b="1" dirty="0"/>
              <a:t>Sample AI Prompt:</a:t>
            </a:r>
            <a:endParaRPr lang="en-US" dirty="0"/>
          </a:p>
          <a:p>
            <a:pPr marL="457200" lvl="1" indent="0">
              <a:buNone/>
            </a:pPr>
            <a:r>
              <a:rPr lang="en-US" i="1" dirty="0"/>
              <a:t>"Generate a risk assessment for </a:t>
            </a:r>
            <a:r>
              <a:rPr lang="en-US" i="1" dirty="0" err="1"/>
              <a:t>TechCorp</a:t>
            </a:r>
            <a:r>
              <a:rPr lang="en-US" i="1" dirty="0"/>
              <a:t> Solutions based on this financial data. What are the potential areas of concern? Consider debt levels, profitability trends, and operational efficiency. Identify the top 2-3 risks and briefly explain each.</a:t>
            </a:r>
            <a:endParaRPr lang="en-US" dirty="0"/>
          </a:p>
          <a:p>
            <a:pPr marL="457200" lvl="1" indent="0">
              <a:buNone/>
            </a:pPr>
            <a:r>
              <a:rPr lang="en-US" i="1" dirty="0"/>
              <a:t>[Insert the financial data here]"</a:t>
            </a:r>
            <a:endParaRPr lang="en-US" dirty="0"/>
          </a:p>
          <a:p>
            <a:pPr marL="0" indent="0">
              <a:buNone/>
            </a:pPr>
            <a:r>
              <a:rPr lang="en-US" b="1" dirty="0"/>
              <a:t>Submit a risk assessment report including:</a:t>
            </a:r>
            <a:endParaRPr lang="en-US" dirty="0"/>
          </a:p>
          <a:p>
            <a:pPr lvl="1"/>
            <a:r>
              <a:rPr lang="en-US" dirty="0"/>
              <a:t>Identification of 2-3 specific financial risks</a:t>
            </a:r>
          </a:p>
          <a:p>
            <a:pPr lvl="1"/>
            <a:r>
              <a:rPr lang="en-US" dirty="0"/>
              <a:t>Brief explanation of why each risk is concerning</a:t>
            </a:r>
          </a:p>
          <a:p>
            <a:pPr lvl="1"/>
            <a:r>
              <a:rPr lang="en-US" dirty="0"/>
              <a:t>Overall risk level assessment (Low/Medium/High)</a:t>
            </a:r>
          </a:p>
          <a:p>
            <a:endParaRPr lang="en-IN" dirty="0"/>
          </a:p>
        </p:txBody>
      </p:sp>
    </p:spTree>
    <p:extLst>
      <p:ext uri="{BB962C8B-B14F-4D97-AF65-F5344CB8AC3E}">
        <p14:creationId xmlns:p14="http://schemas.microsoft.com/office/powerpoint/2010/main" val="374999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4898-EC52-5F19-0DEA-EE0B1965FE70}"/>
              </a:ext>
            </a:extLst>
          </p:cNvPr>
          <p:cNvSpPr>
            <a:spLocks noGrp="1"/>
          </p:cNvSpPr>
          <p:nvPr>
            <p:ph type="title"/>
          </p:nvPr>
        </p:nvSpPr>
        <p:spPr/>
        <p:txBody>
          <a:bodyPr>
            <a:normAutofit/>
          </a:bodyPr>
          <a:lstStyle/>
          <a:p>
            <a:r>
              <a:rPr lang="en-IN" dirty="0"/>
              <a:t>Task 4: AI-Generated Strategic Recommendations</a:t>
            </a:r>
          </a:p>
        </p:txBody>
      </p:sp>
      <p:sp>
        <p:nvSpPr>
          <p:cNvPr id="3" name="Content Placeholder 2">
            <a:extLst>
              <a:ext uri="{FF2B5EF4-FFF2-40B4-BE49-F238E27FC236}">
                <a16:creationId xmlns:a16="http://schemas.microsoft.com/office/drawing/2014/main" id="{5267AFB9-11AE-10BC-F486-C581199D190C}"/>
              </a:ext>
            </a:extLst>
          </p:cNvPr>
          <p:cNvSpPr>
            <a:spLocks noGrp="1"/>
          </p:cNvSpPr>
          <p:nvPr>
            <p:ph idx="1"/>
          </p:nvPr>
        </p:nvSpPr>
        <p:spPr/>
        <p:txBody>
          <a:bodyPr>
            <a:normAutofit lnSpcReduction="10000"/>
          </a:bodyPr>
          <a:lstStyle/>
          <a:p>
            <a:pPr marL="0" indent="0">
              <a:buNone/>
            </a:pPr>
            <a:r>
              <a:rPr lang="en-US" dirty="0"/>
              <a:t>Use AI to develop practical recommendations for improving financial performance.</a:t>
            </a:r>
          </a:p>
          <a:p>
            <a:pPr marL="0" indent="0">
              <a:buNone/>
            </a:pPr>
            <a:r>
              <a:rPr lang="en-US" b="1" dirty="0"/>
              <a:t>Sample AI Prompt:</a:t>
            </a:r>
            <a:endParaRPr lang="en-US" dirty="0"/>
          </a:p>
          <a:p>
            <a:pPr marL="457200" lvl="1" indent="0">
              <a:buNone/>
            </a:pPr>
            <a:r>
              <a:rPr lang="en-US" i="1" dirty="0"/>
              <a:t>"Based on the financial analysis of </a:t>
            </a:r>
            <a:r>
              <a:rPr lang="en-US" i="1" dirty="0" err="1"/>
              <a:t>TechCorp</a:t>
            </a:r>
            <a:r>
              <a:rPr lang="en-US" i="1" dirty="0"/>
              <a:t> Solutions, provide 2-3 strategic recommendations for improving financial performance. Focus on actionable suggestions that address the key issues identified in the data.</a:t>
            </a:r>
            <a:endParaRPr lang="en-US" dirty="0"/>
          </a:p>
          <a:p>
            <a:pPr marL="457200" lvl="1" indent="0">
              <a:buNone/>
            </a:pPr>
            <a:r>
              <a:rPr lang="en-US" i="1" dirty="0"/>
              <a:t>[Insert the financial data here]"</a:t>
            </a:r>
            <a:endParaRPr lang="en-US" dirty="0"/>
          </a:p>
          <a:p>
            <a:pPr marL="0" indent="0">
              <a:buNone/>
            </a:pPr>
            <a:r>
              <a:rPr lang="en-US" b="1" dirty="0"/>
              <a:t>Submit strategic recommendations including:</a:t>
            </a:r>
            <a:endParaRPr lang="en-US" dirty="0"/>
          </a:p>
          <a:p>
            <a:pPr lvl="1"/>
            <a:r>
              <a:rPr lang="en-US" dirty="0"/>
              <a:t>2-3 specific, actionable recommendations</a:t>
            </a:r>
          </a:p>
          <a:p>
            <a:pPr lvl="1"/>
            <a:r>
              <a:rPr lang="en-US" dirty="0"/>
              <a:t>Brief rationale for each recommendation</a:t>
            </a:r>
          </a:p>
          <a:p>
            <a:pPr lvl="1"/>
            <a:r>
              <a:rPr lang="en-US" dirty="0"/>
              <a:t>Expected impact on financial performance</a:t>
            </a:r>
          </a:p>
          <a:p>
            <a:endParaRPr lang="en-IN" dirty="0"/>
          </a:p>
        </p:txBody>
      </p:sp>
    </p:spTree>
    <p:extLst>
      <p:ext uri="{BB962C8B-B14F-4D97-AF65-F5344CB8AC3E}">
        <p14:creationId xmlns:p14="http://schemas.microsoft.com/office/powerpoint/2010/main" val="2894129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849</Words>
  <Application>Microsoft Office PowerPoint</Application>
  <PresentationFormat>Widescreen</PresentationFormat>
  <Paragraphs>94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Generative AI </vt:lpstr>
      <vt:lpstr>Hands-On Activity: AI-Powered Financial Analysis Exercise</vt:lpstr>
      <vt:lpstr>Hands-On Activity: AI-Powered Financial Analysis Exercise</vt:lpstr>
      <vt:lpstr>Hands-On Activity: AI-Powered Financial Analysis Exercise</vt:lpstr>
      <vt:lpstr>Hands-On Activity: AI-Powered Financial Analysis Exercise</vt:lpstr>
      <vt:lpstr>Task 1: AI-Powered Financial Ratio Analysis</vt:lpstr>
      <vt:lpstr>Task 2: AI-Generated Trend Analysis </vt:lpstr>
      <vt:lpstr>Task 3: AI-Assisted Risk Assessment</vt:lpstr>
      <vt:lpstr>Task 4: AI-Generated Strategic Recommendations</vt:lpstr>
      <vt:lpstr>Task 5: Reflection on AI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Prabhat Chandra</dc:creator>
  <cp:lastModifiedBy>Prabhat Chandra</cp:lastModifiedBy>
  <cp:revision>1</cp:revision>
  <dcterms:created xsi:type="dcterms:W3CDTF">2025-08-03T02:38:56Z</dcterms:created>
  <dcterms:modified xsi:type="dcterms:W3CDTF">2025-08-03T02:48:17Z</dcterms:modified>
</cp:coreProperties>
</file>