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14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46D60-BBEF-4748-97D5-F9B573EC6057}"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795BC-B523-4B1A-AC1E-2B7B4F950586}" type="slidenum">
              <a:rPr lang="en-IN" smtClean="0"/>
              <a:t>‹#›</a:t>
            </a:fld>
            <a:endParaRPr lang="en-IN"/>
          </a:p>
        </p:txBody>
      </p:sp>
    </p:spTree>
    <p:extLst>
      <p:ext uri="{BB962C8B-B14F-4D97-AF65-F5344CB8AC3E}">
        <p14:creationId xmlns:p14="http://schemas.microsoft.com/office/powerpoint/2010/main" val="2318283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rapidly evolving landscape of financial technology, the ability to effectively communicate with AI systems has become a critical skill for finance professionals. As generative AI continues to transform various aspects of the financial industry, from risk assessment to personalized banking services, the importance of crafting effective prompts cannot be overstated.</a:t>
            </a:r>
          </a:p>
          <a:p>
            <a:r>
              <a:rPr lang="en-US" sz="1200" b="0" i="0" kern="1200" dirty="0">
                <a:solidFill>
                  <a:schemeClr val="tx1"/>
                </a:solidFill>
                <a:effectLst/>
                <a:latin typeface="+mn-lt"/>
                <a:ea typeface="+mn-ea"/>
                <a:cs typeface="+mn-cs"/>
              </a:rPr>
              <a:t>Effective prompts serve as the bridge between human expertise and AI capabilities, enabling finance professionals to harness the full potential of generative AI tools. Well-crafted prompts lead to more accurate and relevant outputs, crucial for financial decision-making and analysis. They improve efficiency by streamlining processes and reducing time spent on data analysis and report generation. In the highly regulated financial sector, precise prompts ensure AI-generated outputs adhere to specific regulatory requirements and standards.</a:t>
            </a:r>
          </a:p>
          <a:p>
            <a:endParaRPr lang="en-IN" dirty="0"/>
          </a:p>
        </p:txBody>
      </p:sp>
      <p:sp>
        <p:nvSpPr>
          <p:cNvPr id="4" name="Slide Number Placeholder 3"/>
          <p:cNvSpPr>
            <a:spLocks noGrp="1"/>
          </p:cNvSpPr>
          <p:nvPr>
            <p:ph type="sldNum" sz="quarter" idx="5"/>
          </p:nvPr>
        </p:nvSpPr>
        <p:spPr/>
        <p:txBody>
          <a:bodyPr/>
          <a:lstStyle/>
          <a:p>
            <a:fld id="{E50795BC-B523-4B1A-AC1E-2B7B4F950586}" type="slidenum">
              <a:rPr lang="en-IN" smtClean="0"/>
              <a:t>2</a:t>
            </a:fld>
            <a:endParaRPr lang="en-IN"/>
          </a:p>
        </p:txBody>
      </p:sp>
    </p:spTree>
    <p:extLst>
      <p:ext uri="{BB962C8B-B14F-4D97-AF65-F5344CB8AC3E}">
        <p14:creationId xmlns:p14="http://schemas.microsoft.com/office/powerpoint/2010/main" val="776575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we look to the future, the intersection of generative AI and finance offers immense potential for innovation and improvement. The ability to effectively leverage AI through skilled prompt engineering will likely become a key differentiator for financial professionals and institutions. </a:t>
            </a:r>
            <a:r>
              <a:rPr lang="en-US" sz="1200" b="0" i="0" kern="1200">
                <a:solidFill>
                  <a:schemeClr val="tx1"/>
                </a:solidFill>
                <a:effectLst/>
                <a:latin typeface="+mn-lt"/>
                <a:ea typeface="+mn-ea"/>
                <a:cs typeface="+mn-cs"/>
              </a:rPr>
              <a:t>By mastering the principles and practices explored in this course, finance professionals are well-positioned to lead in this new era of AI-driven finance.</a:t>
            </a:r>
            <a:endParaRPr lang="en-IN"/>
          </a:p>
        </p:txBody>
      </p:sp>
      <p:sp>
        <p:nvSpPr>
          <p:cNvPr id="4" name="Slide Number Placeholder 3"/>
          <p:cNvSpPr>
            <a:spLocks noGrp="1"/>
          </p:cNvSpPr>
          <p:nvPr>
            <p:ph type="sldNum" sz="quarter" idx="5"/>
          </p:nvPr>
        </p:nvSpPr>
        <p:spPr/>
        <p:txBody>
          <a:bodyPr/>
          <a:lstStyle/>
          <a:p>
            <a:fld id="{E50795BC-B523-4B1A-AC1E-2B7B4F950586}" type="slidenum">
              <a:rPr lang="en-IN" smtClean="0"/>
              <a:t>11</a:t>
            </a:fld>
            <a:endParaRPr lang="en-IN"/>
          </a:p>
        </p:txBody>
      </p:sp>
    </p:spTree>
    <p:extLst>
      <p:ext uri="{BB962C8B-B14F-4D97-AF65-F5344CB8AC3E}">
        <p14:creationId xmlns:p14="http://schemas.microsoft.com/office/powerpoint/2010/main" val="185491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BEB4-7601-54E1-D80A-2436DEE177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2CB6CC-3462-B9D8-9A9F-D8C17C909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E5B010-5F04-AAB9-CEAC-55C30EDB56D1}"/>
              </a:ext>
            </a:extLst>
          </p:cNvPr>
          <p:cNvSpPr>
            <a:spLocks noGrp="1"/>
          </p:cNvSpPr>
          <p:nvPr>
            <p:ph type="dt" sz="half" idx="10"/>
          </p:nvPr>
        </p:nvSpPr>
        <p:spPr/>
        <p:txBody>
          <a:bodyPr/>
          <a:lstStyle/>
          <a:p>
            <a:fld id="{42ED2398-20DD-4290-80DA-E13EA45F3F3A}" type="datetimeFigureOut">
              <a:rPr lang="en-IN" smtClean="0"/>
              <a:t>03-08-2025</a:t>
            </a:fld>
            <a:endParaRPr lang="en-IN"/>
          </a:p>
        </p:txBody>
      </p:sp>
      <p:sp>
        <p:nvSpPr>
          <p:cNvPr id="5" name="Footer Placeholder 4">
            <a:extLst>
              <a:ext uri="{FF2B5EF4-FFF2-40B4-BE49-F238E27FC236}">
                <a16:creationId xmlns:a16="http://schemas.microsoft.com/office/drawing/2014/main" id="{2AF50940-22F8-2E3D-C3F8-3B9B48DA68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95EBD7-7E74-3130-6283-49C961A2EAA0}"/>
              </a:ext>
            </a:extLst>
          </p:cNvPr>
          <p:cNvSpPr>
            <a:spLocks noGrp="1"/>
          </p:cNvSpPr>
          <p:nvPr>
            <p:ph type="sldNum" sz="quarter" idx="12"/>
          </p:nvPr>
        </p:nvSpPr>
        <p:spPr/>
        <p:txBody>
          <a:bodyPr/>
          <a:lstStyle/>
          <a:p>
            <a:fld id="{AE9176A4-0FE7-41F1-8D06-FF7CBDB8069B}" type="slidenum">
              <a:rPr lang="en-IN" smtClean="0"/>
              <a:t>‹#›</a:t>
            </a:fld>
            <a:endParaRPr lang="en-IN"/>
          </a:p>
        </p:txBody>
      </p:sp>
    </p:spTree>
    <p:extLst>
      <p:ext uri="{BB962C8B-B14F-4D97-AF65-F5344CB8AC3E}">
        <p14:creationId xmlns:p14="http://schemas.microsoft.com/office/powerpoint/2010/main" val="186344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6E72-F8D3-AFAC-621B-347C5FB799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1875F0-7358-E50C-7E3A-2FFB6C51BD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BEDE6D-1E03-737F-08B7-3FFA52B57DF7}"/>
              </a:ext>
            </a:extLst>
          </p:cNvPr>
          <p:cNvSpPr>
            <a:spLocks noGrp="1"/>
          </p:cNvSpPr>
          <p:nvPr>
            <p:ph type="dt" sz="half" idx="10"/>
          </p:nvPr>
        </p:nvSpPr>
        <p:spPr/>
        <p:txBody>
          <a:bodyPr/>
          <a:lstStyle/>
          <a:p>
            <a:fld id="{42ED2398-20DD-4290-80DA-E13EA45F3F3A}" type="datetimeFigureOut">
              <a:rPr lang="en-IN" smtClean="0"/>
              <a:t>03-08-2025</a:t>
            </a:fld>
            <a:endParaRPr lang="en-IN"/>
          </a:p>
        </p:txBody>
      </p:sp>
      <p:sp>
        <p:nvSpPr>
          <p:cNvPr id="5" name="Footer Placeholder 4">
            <a:extLst>
              <a:ext uri="{FF2B5EF4-FFF2-40B4-BE49-F238E27FC236}">
                <a16:creationId xmlns:a16="http://schemas.microsoft.com/office/drawing/2014/main" id="{3151BADA-6F7E-BB9C-D33E-762EE5F5D8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D24F45-60E4-421F-FA5F-E069B443607E}"/>
              </a:ext>
            </a:extLst>
          </p:cNvPr>
          <p:cNvSpPr>
            <a:spLocks noGrp="1"/>
          </p:cNvSpPr>
          <p:nvPr>
            <p:ph type="sldNum" sz="quarter" idx="12"/>
          </p:nvPr>
        </p:nvSpPr>
        <p:spPr/>
        <p:txBody>
          <a:bodyPr/>
          <a:lstStyle/>
          <a:p>
            <a:fld id="{AE9176A4-0FE7-41F1-8D06-FF7CBDB8069B}" type="slidenum">
              <a:rPr lang="en-IN" smtClean="0"/>
              <a:t>‹#›</a:t>
            </a:fld>
            <a:endParaRPr lang="en-IN"/>
          </a:p>
        </p:txBody>
      </p:sp>
    </p:spTree>
    <p:extLst>
      <p:ext uri="{BB962C8B-B14F-4D97-AF65-F5344CB8AC3E}">
        <p14:creationId xmlns:p14="http://schemas.microsoft.com/office/powerpoint/2010/main" val="27414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247D4B-8C45-37AE-CA98-FC76ED1B8D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CA1B38-99AF-52D0-5953-FA55594882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19B23-DC41-F06B-8B3D-7641D582D5D7}"/>
              </a:ext>
            </a:extLst>
          </p:cNvPr>
          <p:cNvSpPr>
            <a:spLocks noGrp="1"/>
          </p:cNvSpPr>
          <p:nvPr>
            <p:ph type="dt" sz="half" idx="10"/>
          </p:nvPr>
        </p:nvSpPr>
        <p:spPr/>
        <p:txBody>
          <a:bodyPr/>
          <a:lstStyle/>
          <a:p>
            <a:fld id="{42ED2398-20DD-4290-80DA-E13EA45F3F3A}" type="datetimeFigureOut">
              <a:rPr lang="en-IN" smtClean="0"/>
              <a:t>03-08-2025</a:t>
            </a:fld>
            <a:endParaRPr lang="en-IN"/>
          </a:p>
        </p:txBody>
      </p:sp>
      <p:sp>
        <p:nvSpPr>
          <p:cNvPr id="5" name="Footer Placeholder 4">
            <a:extLst>
              <a:ext uri="{FF2B5EF4-FFF2-40B4-BE49-F238E27FC236}">
                <a16:creationId xmlns:a16="http://schemas.microsoft.com/office/drawing/2014/main" id="{C310FB10-89CF-A18D-B3D9-8E668C747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FEDD6-D0FF-0C1C-BF85-ECC8E7E91851}"/>
              </a:ext>
            </a:extLst>
          </p:cNvPr>
          <p:cNvSpPr>
            <a:spLocks noGrp="1"/>
          </p:cNvSpPr>
          <p:nvPr>
            <p:ph type="sldNum" sz="quarter" idx="12"/>
          </p:nvPr>
        </p:nvSpPr>
        <p:spPr/>
        <p:txBody>
          <a:bodyPr/>
          <a:lstStyle/>
          <a:p>
            <a:fld id="{AE9176A4-0FE7-41F1-8D06-FF7CBDB8069B}" type="slidenum">
              <a:rPr lang="en-IN" smtClean="0"/>
              <a:t>‹#›</a:t>
            </a:fld>
            <a:endParaRPr lang="en-IN"/>
          </a:p>
        </p:txBody>
      </p:sp>
    </p:spTree>
    <p:extLst>
      <p:ext uri="{BB962C8B-B14F-4D97-AF65-F5344CB8AC3E}">
        <p14:creationId xmlns:p14="http://schemas.microsoft.com/office/powerpoint/2010/main" val="362707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ED827-25FE-4BEB-84FD-0C184A8174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9FCA0E-26EF-E880-AFCF-4586BB8077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F98FC4-9B84-7AE6-48F1-D42F675C2506}"/>
              </a:ext>
            </a:extLst>
          </p:cNvPr>
          <p:cNvSpPr>
            <a:spLocks noGrp="1"/>
          </p:cNvSpPr>
          <p:nvPr>
            <p:ph type="dt" sz="half" idx="10"/>
          </p:nvPr>
        </p:nvSpPr>
        <p:spPr/>
        <p:txBody>
          <a:bodyPr/>
          <a:lstStyle/>
          <a:p>
            <a:fld id="{42ED2398-20DD-4290-80DA-E13EA45F3F3A}" type="datetimeFigureOut">
              <a:rPr lang="en-IN" smtClean="0"/>
              <a:t>03-08-2025</a:t>
            </a:fld>
            <a:endParaRPr lang="en-IN"/>
          </a:p>
        </p:txBody>
      </p:sp>
      <p:sp>
        <p:nvSpPr>
          <p:cNvPr id="5" name="Footer Placeholder 4">
            <a:extLst>
              <a:ext uri="{FF2B5EF4-FFF2-40B4-BE49-F238E27FC236}">
                <a16:creationId xmlns:a16="http://schemas.microsoft.com/office/drawing/2014/main" id="{07CD1E7C-7AD2-FEB3-A4B0-57B7E7447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708B49-C35C-676D-7B48-0908DF75AFBE}"/>
              </a:ext>
            </a:extLst>
          </p:cNvPr>
          <p:cNvSpPr>
            <a:spLocks noGrp="1"/>
          </p:cNvSpPr>
          <p:nvPr>
            <p:ph type="sldNum" sz="quarter" idx="12"/>
          </p:nvPr>
        </p:nvSpPr>
        <p:spPr/>
        <p:txBody>
          <a:bodyPr/>
          <a:lstStyle/>
          <a:p>
            <a:fld id="{AE9176A4-0FE7-41F1-8D06-FF7CBDB8069B}" type="slidenum">
              <a:rPr lang="en-IN" smtClean="0"/>
              <a:t>‹#›</a:t>
            </a:fld>
            <a:endParaRPr lang="en-IN"/>
          </a:p>
        </p:txBody>
      </p:sp>
    </p:spTree>
    <p:extLst>
      <p:ext uri="{BB962C8B-B14F-4D97-AF65-F5344CB8AC3E}">
        <p14:creationId xmlns:p14="http://schemas.microsoft.com/office/powerpoint/2010/main" val="3666421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787D-50B7-782D-EA81-678BF327DB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BF7B42-8D62-894A-5420-FE310BBB42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6917A-C20A-F41F-6A51-95F7D1F7C623}"/>
              </a:ext>
            </a:extLst>
          </p:cNvPr>
          <p:cNvSpPr>
            <a:spLocks noGrp="1"/>
          </p:cNvSpPr>
          <p:nvPr>
            <p:ph type="dt" sz="half" idx="10"/>
          </p:nvPr>
        </p:nvSpPr>
        <p:spPr/>
        <p:txBody>
          <a:bodyPr/>
          <a:lstStyle/>
          <a:p>
            <a:fld id="{42ED2398-20DD-4290-80DA-E13EA45F3F3A}" type="datetimeFigureOut">
              <a:rPr lang="en-IN" smtClean="0"/>
              <a:t>03-08-2025</a:t>
            </a:fld>
            <a:endParaRPr lang="en-IN"/>
          </a:p>
        </p:txBody>
      </p:sp>
      <p:sp>
        <p:nvSpPr>
          <p:cNvPr id="5" name="Footer Placeholder 4">
            <a:extLst>
              <a:ext uri="{FF2B5EF4-FFF2-40B4-BE49-F238E27FC236}">
                <a16:creationId xmlns:a16="http://schemas.microsoft.com/office/drawing/2014/main" id="{30DD3AF1-8ADE-D903-680D-0D21764426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8F1B75-619B-72E2-555A-006F3DDBF27E}"/>
              </a:ext>
            </a:extLst>
          </p:cNvPr>
          <p:cNvSpPr>
            <a:spLocks noGrp="1"/>
          </p:cNvSpPr>
          <p:nvPr>
            <p:ph type="sldNum" sz="quarter" idx="12"/>
          </p:nvPr>
        </p:nvSpPr>
        <p:spPr/>
        <p:txBody>
          <a:bodyPr/>
          <a:lstStyle/>
          <a:p>
            <a:fld id="{AE9176A4-0FE7-41F1-8D06-FF7CBDB8069B}" type="slidenum">
              <a:rPr lang="en-IN" smtClean="0"/>
              <a:t>‹#›</a:t>
            </a:fld>
            <a:endParaRPr lang="en-IN"/>
          </a:p>
        </p:txBody>
      </p:sp>
    </p:spTree>
    <p:extLst>
      <p:ext uri="{BB962C8B-B14F-4D97-AF65-F5344CB8AC3E}">
        <p14:creationId xmlns:p14="http://schemas.microsoft.com/office/powerpoint/2010/main" val="2729039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54E2-CF4E-31B3-2523-66A18BA97F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DC2354-9396-8A9B-6BE4-5AC42C807D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79CFF1-A63F-482D-F4AE-BF130F920B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FEF6E1-D2FF-5EBC-7043-E8F8BABC51BF}"/>
              </a:ext>
            </a:extLst>
          </p:cNvPr>
          <p:cNvSpPr>
            <a:spLocks noGrp="1"/>
          </p:cNvSpPr>
          <p:nvPr>
            <p:ph type="dt" sz="half" idx="10"/>
          </p:nvPr>
        </p:nvSpPr>
        <p:spPr/>
        <p:txBody>
          <a:bodyPr/>
          <a:lstStyle/>
          <a:p>
            <a:fld id="{42ED2398-20DD-4290-80DA-E13EA45F3F3A}" type="datetimeFigureOut">
              <a:rPr lang="en-IN" smtClean="0"/>
              <a:t>03-08-2025</a:t>
            </a:fld>
            <a:endParaRPr lang="en-IN"/>
          </a:p>
        </p:txBody>
      </p:sp>
      <p:sp>
        <p:nvSpPr>
          <p:cNvPr id="6" name="Footer Placeholder 5">
            <a:extLst>
              <a:ext uri="{FF2B5EF4-FFF2-40B4-BE49-F238E27FC236}">
                <a16:creationId xmlns:a16="http://schemas.microsoft.com/office/drawing/2014/main" id="{68678884-C07C-4A0F-01BF-D4FB946B79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ECAF3D-43A6-DFC2-23C0-51BDE6AA0F27}"/>
              </a:ext>
            </a:extLst>
          </p:cNvPr>
          <p:cNvSpPr>
            <a:spLocks noGrp="1"/>
          </p:cNvSpPr>
          <p:nvPr>
            <p:ph type="sldNum" sz="quarter" idx="12"/>
          </p:nvPr>
        </p:nvSpPr>
        <p:spPr/>
        <p:txBody>
          <a:bodyPr/>
          <a:lstStyle/>
          <a:p>
            <a:fld id="{AE9176A4-0FE7-41F1-8D06-FF7CBDB8069B}" type="slidenum">
              <a:rPr lang="en-IN" smtClean="0"/>
              <a:t>‹#›</a:t>
            </a:fld>
            <a:endParaRPr lang="en-IN"/>
          </a:p>
        </p:txBody>
      </p:sp>
    </p:spTree>
    <p:extLst>
      <p:ext uri="{BB962C8B-B14F-4D97-AF65-F5344CB8AC3E}">
        <p14:creationId xmlns:p14="http://schemas.microsoft.com/office/powerpoint/2010/main" val="181479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23D36-E442-7E9F-CB5B-BB73E69AD2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8342C3-E597-5935-3758-85E57D0CA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78B7C-C532-5D37-06D5-B123D65617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CCDB39-87A1-D061-026A-2014085E91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2CE2D2-A8D2-F73A-76F0-2B321A9E39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D1DE59-38C0-1EF2-302B-C55C922E06F0}"/>
              </a:ext>
            </a:extLst>
          </p:cNvPr>
          <p:cNvSpPr>
            <a:spLocks noGrp="1"/>
          </p:cNvSpPr>
          <p:nvPr>
            <p:ph type="dt" sz="half" idx="10"/>
          </p:nvPr>
        </p:nvSpPr>
        <p:spPr/>
        <p:txBody>
          <a:bodyPr/>
          <a:lstStyle/>
          <a:p>
            <a:fld id="{42ED2398-20DD-4290-80DA-E13EA45F3F3A}" type="datetimeFigureOut">
              <a:rPr lang="en-IN" smtClean="0"/>
              <a:t>03-08-2025</a:t>
            </a:fld>
            <a:endParaRPr lang="en-IN"/>
          </a:p>
        </p:txBody>
      </p:sp>
      <p:sp>
        <p:nvSpPr>
          <p:cNvPr id="8" name="Footer Placeholder 7">
            <a:extLst>
              <a:ext uri="{FF2B5EF4-FFF2-40B4-BE49-F238E27FC236}">
                <a16:creationId xmlns:a16="http://schemas.microsoft.com/office/drawing/2014/main" id="{8A77D684-E843-8653-4A26-5054E10CFB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9DB9F8-4651-6193-D5F2-98ED54E8CEC3}"/>
              </a:ext>
            </a:extLst>
          </p:cNvPr>
          <p:cNvSpPr>
            <a:spLocks noGrp="1"/>
          </p:cNvSpPr>
          <p:nvPr>
            <p:ph type="sldNum" sz="quarter" idx="12"/>
          </p:nvPr>
        </p:nvSpPr>
        <p:spPr/>
        <p:txBody>
          <a:bodyPr/>
          <a:lstStyle/>
          <a:p>
            <a:fld id="{AE9176A4-0FE7-41F1-8D06-FF7CBDB8069B}" type="slidenum">
              <a:rPr lang="en-IN" smtClean="0"/>
              <a:t>‹#›</a:t>
            </a:fld>
            <a:endParaRPr lang="en-IN"/>
          </a:p>
        </p:txBody>
      </p:sp>
    </p:spTree>
    <p:extLst>
      <p:ext uri="{BB962C8B-B14F-4D97-AF65-F5344CB8AC3E}">
        <p14:creationId xmlns:p14="http://schemas.microsoft.com/office/powerpoint/2010/main" val="2622172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B871-C682-D5C0-94EC-AB42FD49E9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CC688D-1639-6D40-8A71-8005F9529F34}"/>
              </a:ext>
            </a:extLst>
          </p:cNvPr>
          <p:cNvSpPr>
            <a:spLocks noGrp="1"/>
          </p:cNvSpPr>
          <p:nvPr>
            <p:ph type="dt" sz="half" idx="10"/>
          </p:nvPr>
        </p:nvSpPr>
        <p:spPr/>
        <p:txBody>
          <a:bodyPr/>
          <a:lstStyle/>
          <a:p>
            <a:fld id="{42ED2398-20DD-4290-80DA-E13EA45F3F3A}" type="datetimeFigureOut">
              <a:rPr lang="en-IN" smtClean="0"/>
              <a:t>03-08-2025</a:t>
            </a:fld>
            <a:endParaRPr lang="en-IN"/>
          </a:p>
        </p:txBody>
      </p:sp>
      <p:sp>
        <p:nvSpPr>
          <p:cNvPr id="4" name="Footer Placeholder 3">
            <a:extLst>
              <a:ext uri="{FF2B5EF4-FFF2-40B4-BE49-F238E27FC236}">
                <a16:creationId xmlns:a16="http://schemas.microsoft.com/office/drawing/2014/main" id="{27D3A6A7-74BE-F1CD-6EDD-C2BC8575D5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DF7B97-02A7-3CAF-2F77-6FD800331544}"/>
              </a:ext>
            </a:extLst>
          </p:cNvPr>
          <p:cNvSpPr>
            <a:spLocks noGrp="1"/>
          </p:cNvSpPr>
          <p:nvPr>
            <p:ph type="sldNum" sz="quarter" idx="12"/>
          </p:nvPr>
        </p:nvSpPr>
        <p:spPr/>
        <p:txBody>
          <a:bodyPr/>
          <a:lstStyle/>
          <a:p>
            <a:fld id="{AE9176A4-0FE7-41F1-8D06-FF7CBDB8069B}" type="slidenum">
              <a:rPr lang="en-IN" smtClean="0"/>
              <a:t>‹#›</a:t>
            </a:fld>
            <a:endParaRPr lang="en-IN"/>
          </a:p>
        </p:txBody>
      </p:sp>
    </p:spTree>
    <p:extLst>
      <p:ext uri="{BB962C8B-B14F-4D97-AF65-F5344CB8AC3E}">
        <p14:creationId xmlns:p14="http://schemas.microsoft.com/office/powerpoint/2010/main" val="1552592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C2ACA3-A49D-C50B-8220-2F7B430E8340}"/>
              </a:ext>
            </a:extLst>
          </p:cNvPr>
          <p:cNvSpPr>
            <a:spLocks noGrp="1"/>
          </p:cNvSpPr>
          <p:nvPr>
            <p:ph type="dt" sz="half" idx="10"/>
          </p:nvPr>
        </p:nvSpPr>
        <p:spPr/>
        <p:txBody>
          <a:bodyPr/>
          <a:lstStyle/>
          <a:p>
            <a:fld id="{42ED2398-20DD-4290-80DA-E13EA45F3F3A}" type="datetimeFigureOut">
              <a:rPr lang="en-IN" smtClean="0"/>
              <a:t>03-08-2025</a:t>
            </a:fld>
            <a:endParaRPr lang="en-IN"/>
          </a:p>
        </p:txBody>
      </p:sp>
      <p:sp>
        <p:nvSpPr>
          <p:cNvPr id="3" name="Footer Placeholder 2">
            <a:extLst>
              <a:ext uri="{FF2B5EF4-FFF2-40B4-BE49-F238E27FC236}">
                <a16:creationId xmlns:a16="http://schemas.microsoft.com/office/drawing/2014/main" id="{0412E58E-DB66-5750-1CFA-AAE799B842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3DF562-6042-D9E8-93BA-4175B419C9D8}"/>
              </a:ext>
            </a:extLst>
          </p:cNvPr>
          <p:cNvSpPr>
            <a:spLocks noGrp="1"/>
          </p:cNvSpPr>
          <p:nvPr>
            <p:ph type="sldNum" sz="quarter" idx="12"/>
          </p:nvPr>
        </p:nvSpPr>
        <p:spPr/>
        <p:txBody>
          <a:bodyPr/>
          <a:lstStyle/>
          <a:p>
            <a:fld id="{AE9176A4-0FE7-41F1-8D06-FF7CBDB8069B}" type="slidenum">
              <a:rPr lang="en-IN" smtClean="0"/>
              <a:t>‹#›</a:t>
            </a:fld>
            <a:endParaRPr lang="en-IN"/>
          </a:p>
        </p:txBody>
      </p:sp>
    </p:spTree>
    <p:extLst>
      <p:ext uri="{BB962C8B-B14F-4D97-AF65-F5344CB8AC3E}">
        <p14:creationId xmlns:p14="http://schemas.microsoft.com/office/powerpoint/2010/main" val="204432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A2E0-750D-E892-571B-04C3861FD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A91B79-296B-4DB4-53C1-26D058F82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31D491-7C75-2DE4-9DF5-BD02F5C50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7A6C8-C0D9-1CE5-D07E-C6F1318FE503}"/>
              </a:ext>
            </a:extLst>
          </p:cNvPr>
          <p:cNvSpPr>
            <a:spLocks noGrp="1"/>
          </p:cNvSpPr>
          <p:nvPr>
            <p:ph type="dt" sz="half" idx="10"/>
          </p:nvPr>
        </p:nvSpPr>
        <p:spPr/>
        <p:txBody>
          <a:bodyPr/>
          <a:lstStyle/>
          <a:p>
            <a:fld id="{42ED2398-20DD-4290-80DA-E13EA45F3F3A}" type="datetimeFigureOut">
              <a:rPr lang="en-IN" smtClean="0"/>
              <a:t>03-08-2025</a:t>
            </a:fld>
            <a:endParaRPr lang="en-IN"/>
          </a:p>
        </p:txBody>
      </p:sp>
      <p:sp>
        <p:nvSpPr>
          <p:cNvPr id="6" name="Footer Placeholder 5">
            <a:extLst>
              <a:ext uri="{FF2B5EF4-FFF2-40B4-BE49-F238E27FC236}">
                <a16:creationId xmlns:a16="http://schemas.microsoft.com/office/drawing/2014/main" id="{C890BD91-7FC3-FAE4-DCB6-F6342BDA82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738453-0EAE-F8EC-3FEE-A2D029312763}"/>
              </a:ext>
            </a:extLst>
          </p:cNvPr>
          <p:cNvSpPr>
            <a:spLocks noGrp="1"/>
          </p:cNvSpPr>
          <p:nvPr>
            <p:ph type="sldNum" sz="quarter" idx="12"/>
          </p:nvPr>
        </p:nvSpPr>
        <p:spPr/>
        <p:txBody>
          <a:bodyPr/>
          <a:lstStyle/>
          <a:p>
            <a:fld id="{AE9176A4-0FE7-41F1-8D06-FF7CBDB8069B}" type="slidenum">
              <a:rPr lang="en-IN" smtClean="0"/>
              <a:t>‹#›</a:t>
            </a:fld>
            <a:endParaRPr lang="en-IN"/>
          </a:p>
        </p:txBody>
      </p:sp>
    </p:spTree>
    <p:extLst>
      <p:ext uri="{BB962C8B-B14F-4D97-AF65-F5344CB8AC3E}">
        <p14:creationId xmlns:p14="http://schemas.microsoft.com/office/powerpoint/2010/main" val="51833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5384D-D131-7F66-1A8D-903F799EC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2F3066-92E1-1A17-BF99-4FB940A057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715236-8C30-F4F9-940C-78B94CBC4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609E4-6E10-9D06-3810-727D027625F4}"/>
              </a:ext>
            </a:extLst>
          </p:cNvPr>
          <p:cNvSpPr>
            <a:spLocks noGrp="1"/>
          </p:cNvSpPr>
          <p:nvPr>
            <p:ph type="dt" sz="half" idx="10"/>
          </p:nvPr>
        </p:nvSpPr>
        <p:spPr/>
        <p:txBody>
          <a:bodyPr/>
          <a:lstStyle/>
          <a:p>
            <a:fld id="{42ED2398-20DD-4290-80DA-E13EA45F3F3A}" type="datetimeFigureOut">
              <a:rPr lang="en-IN" smtClean="0"/>
              <a:t>03-08-2025</a:t>
            </a:fld>
            <a:endParaRPr lang="en-IN"/>
          </a:p>
        </p:txBody>
      </p:sp>
      <p:sp>
        <p:nvSpPr>
          <p:cNvPr id="6" name="Footer Placeholder 5">
            <a:extLst>
              <a:ext uri="{FF2B5EF4-FFF2-40B4-BE49-F238E27FC236}">
                <a16:creationId xmlns:a16="http://schemas.microsoft.com/office/drawing/2014/main" id="{AAB5180C-9E09-A66D-3BF0-6A88FBF405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ED308F-9296-2738-0BBD-D387585BC38F}"/>
              </a:ext>
            </a:extLst>
          </p:cNvPr>
          <p:cNvSpPr>
            <a:spLocks noGrp="1"/>
          </p:cNvSpPr>
          <p:nvPr>
            <p:ph type="sldNum" sz="quarter" idx="12"/>
          </p:nvPr>
        </p:nvSpPr>
        <p:spPr/>
        <p:txBody>
          <a:bodyPr/>
          <a:lstStyle/>
          <a:p>
            <a:fld id="{AE9176A4-0FE7-41F1-8D06-FF7CBDB8069B}" type="slidenum">
              <a:rPr lang="en-IN" smtClean="0"/>
              <a:t>‹#›</a:t>
            </a:fld>
            <a:endParaRPr lang="en-IN"/>
          </a:p>
        </p:txBody>
      </p:sp>
    </p:spTree>
    <p:extLst>
      <p:ext uri="{BB962C8B-B14F-4D97-AF65-F5344CB8AC3E}">
        <p14:creationId xmlns:p14="http://schemas.microsoft.com/office/powerpoint/2010/main" val="265641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96A856-27CC-0B6E-F7A0-7D36A07A3F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E407B0-2ECA-7EA8-ED9E-9E2278FEB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A57FA1-1D7E-0B93-99FD-80C85991B7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ED2398-20DD-4290-80DA-E13EA45F3F3A}" type="datetimeFigureOut">
              <a:rPr lang="en-IN" smtClean="0"/>
              <a:t>03-08-2025</a:t>
            </a:fld>
            <a:endParaRPr lang="en-IN"/>
          </a:p>
        </p:txBody>
      </p:sp>
      <p:sp>
        <p:nvSpPr>
          <p:cNvPr id="5" name="Footer Placeholder 4">
            <a:extLst>
              <a:ext uri="{FF2B5EF4-FFF2-40B4-BE49-F238E27FC236}">
                <a16:creationId xmlns:a16="http://schemas.microsoft.com/office/drawing/2014/main" id="{A7A93881-9A9C-D483-298E-6BE5C084F8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477495-913C-07A7-EB42-2AD3FCA193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176A4-0FE7-41F1-8D06-FF7CBDB8069B}" type="slidenum">
              <a:rPr lang="en-IN" smtClean="0"/>
              <a:t>‹#›</a:t>
            </a:fld>
            <a:endParaRPr lang="en-IN"/>
          </a:p>
        </p:txBody>
      </p:sp>
    </p:spTree>
    <p:extLst>
      <p:ext uri="{BB962C8B-B14F-4D97-AF65-F5344CB8AC3E}">
        <p14:creationId xmlns:p14="http://schemas.microsoft.com/office/powerpoint/2010/main" val="3614563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4186-40E0-B413-FD50-ACD13503F2A7}"/>
              </a:ext>
            </a:extLst>
          </p:cNvPr>
          <p:cNvSpPr>
            <a:spLocks noGrp="1"/>
          </p:cNvSpPr>
          <p:nvPr>
            <p:ph type="ctrTitle"/>
          </p:nvPr>
        </p:nvSpPr>
        <p:spPr/>
        <p:txBody>
          <a:bodyPr/>
          <a:lstStyle/>
          <a:p>
            <a:r>
              <a:rPr lang="en-IN" dirty="0"/>
              <a:t>Generative AI</a:t>
            </a:r>
          </a:p>
        </p:txBody>
      </p:sp>
      <p:sp>
        <p:nvSpPr>
          <p:cNvPr id="3" name="Subtitle 2">
            <a:extLst>
              <a:ext uri="{FF2B5EF4-FFF2-40B4-BE49-F238E27FC236}">
                <a16:creationId xmlns:a16="http://schemas.microsoft.com/office/drawing/2014/main" id="{1D1637DE-3AA0-8008-1AFE-1ED24517D927}"/>
              </a:ext>
            </a:extLst>
          </p:cNvPr>
          <p:cNvSpPr>
            <a:spLocks noGrp="1"/>
          </p:cNvSpPr>
          <p:nvPr>
            <p:ph type="subTitle" idx="1"/>
          </p:nvPr>
        </p:nvSpPr>
        <p:spPr/>
        <p:txBody>
          <a:bodyPr/>
          <a:lstStyle/>
          <a:p>
            <a:r>
              <a:rPr lang="en-US" dirty="0"/>
              <a:t>Crafting Effective Financial Prompts for AI Tools</a:t>
            </a:r>
            <a:endParaRPr lang="en-IN" dirty="0"/>
          </a:p>
        </p:txBody>
      </p:sp>
    </p:spTree>
    <p:extLst>
      <p:ext uri="{BB962C8B-B14F-4D97-AF65-F5344CB8AC3E}">
        <p14:creationId xmlns:p14="http://schemas.microsoft.com/office/powerpoint/2010/main" val="132322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C8778-DE3B-7FD7-7322-9DAD86FCB518}"/>
              </a:ext>
            </a:extLst>
          </p:cNvPr>
          <p:cNvSpPr>
            <a:spLocks noGrp="1"/>
          </p:cNvSpPr>
          <p:nvPr>
            <p:ph type="title"/>
          </p:nvPr>
        </p:nvSpPr>
        <p:spPr/>
        <p:txBody>
          <a:bodyPr/>
          <a:lstStyle/>
          <a:p>
            <a:r>
              <a:rPr lang="en-US" dirty="0"/>
              <a:t>Future Trends in Financial Prompt Engineering</a:t>
            </a:r>
            <a:endParaRPr lang="en-IN" dirty="0"/>
          </a:p>
        </p:txBody>
      </p:sp>
      <p:pic>
        <p:nvPicPr>
          <p:cNvPr id="3074" name="Picture 2">
            <a:extLst>
              <a:ext uri="{FF2B5EF4-FFF2-40B4-BE49-F238E27FC236}">
                <a16:creationId xmlns:a16="http://schemas.microsoft.com/office/drawing/2014/main" id="{C4335D0C-4D69-F95E-6F8D-937BC41274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1534" y="1338089"/>
            <a:ext cx="9542450" cy="494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086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4EDC-ABD1-99C7-532E-5ABD44E2360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E766F19-33E1-B995-AC41-4857077C4643}"/>
              </a:ext>
            </a:extLst>
          </p:cNvPr>
          <p:cNvSpPr>
            <a:spLocks noGrp="1"/>
          </p:cNvSpPr>
          <p:nvPr>
            <p:ph idx="1"/>
          </p:nvPr>
        </p:nvSpPr>
        <p:spPr/>
        <p:txBody>
          <a:bodyPr>
            <a:normAutofit fontScale="92500" lnSpcReduction="20000"/>
          </a:bodyPr>
          <a:lstStyle/>
          <a:p>
            <a:pPr marL="0" indent="0">
              <a:buNone/>
            </a:pPr>
            <a:r>
              <a:rPr lang="en-US" dirty="0"/>
              <a:t>As generative AI continues to advance, the role of prompt engineering in finance is becoming increasingly critical. Key principles shaping the future of finance through generative AI include AI-driven financial analysis, personalization at scale, enhanced risk assessment and management, improved regulatory compliance, ethical considerations, and seamless integration with existing systems.</a:t>
            </a:r>
          </a:p>
          <a:p>
            <a:pPr marL="0" indent="0">
              <a:buNone/>
            </a:pPr>
            <a:r>
              <a:rPr lang="en-US" dirty="0"/>
              <a:t>The evolving role of prompt engineering in finance emphasizes:</a:t>
            </a:r>
          </a:p>
          <a:p>
            <a:pPr lvl="1"/>
            <a:r>
              <a:rPr lang="en-US" dirty="0"/>
              <a:t>Precision in financial queries</a:t>
            </a:r>
          </a:p>
          <a:p>
            <a:pPr lvl="1"/>
            <a:r>
              <a:rPr lang="en-US" dirty="0"/>
              <a:t>Dynamic prompt generation</a:t>
            </a:r>
          </a:p>
          <a:p>
            <a:pPr lvl="1"/>
            <a:r>
              <a:rPr lang="en-US" dirty="0"/>
              <a:t>Regulatory alignment</a:t>
            </a:r>
          </a:p>
          <a:p>
            <a:pPr lvl="1"/>
            <a:r>
              <a:rPr lang="en-US" dirty="0"/>
              <a:t>Interdisciplinary collaboration</a:t>
            </a:r>
          </a:p>
          <a:p>
            <a:pPr lvl="1"/>
            <a:r>
              <a:rPr lang="en-US" dirty="0"/>
              <a:t>Continuous learning and adaptation</a:t>
            </a:r>
          </a:p>
          <a:p>
            <a:pPr lvl="1"/>
            <a:r>
              <a:rPr lang="en-US" dirty="0"/>
              <a:t>Ethical considerations in prompt design</a:t>
            </a:r>
          </a:p>
          <a:p>
            <a:pPr lvl="1"/>
            <a:r>
              <a:rPr lang="en-US" dirty="0"/>
              <a:t>Democratization of financial expertise</a:t>
            </a:r>
          </a:p>
          <a:p>
            <a:pPr marL="0" indent="0">
              <a:buNone/>
            </a:pPr>
            <a:endParaRPr lang="en-IN" dirty="0"/>
          </a:p>
        </p:txBody>
      </p:sp>
    </p:spTree>
    <p:extLst>
      <p:ext uri="{BB962C8B-B14F-4D97-AF65-F5344CB8AC3E}">
        <p14:creationId xmlns:p14="http://schemas.microsoft.com/office/powerpoint/2010/main" val="239385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E27D-6CD9-3B97-5D91-94762EB54A10}"/>
              </a:ext>
            </a:extLst>
          </p:cNvPr>
          <p:cNvSpPr>
            <a:spLocks noGrp="1"/>
          </p:cNvSpPr>
          <p:nvPr>
            <p:ph type="title"/>
          </p:nvPr>
        </p:nvSpPr>
        <p:spPr/>
        <p:txBody>
          <a:bodyPr/>
          <a:lstStyle/>
          <a:p>
            <a:r>
              <a:rPr lang="en-IN" dirty="0"/>
              <a:t>Understanding AI-Language Models in Finance</a:t>
            </a:r>
          </a:p>
        </p:txBody>
      </p:sp>
      <p:sp>
        <p:nvSpPr>
          <p:cNvPr id="3" name="Content Placeholder 2">
            <a:extLst>
              <a:ext uri="{FF2B5EF4-FFF2-40B4-BE49-F238E27FC236}">
                <a16:creationId xmlns:a16="http://schemas.microsoft.com/office/drawing/2014/main" id="{7F2BDF6D-BD79-BBC6-EFF4-D0D9B1689A4C}"/>
              </a:ext>
            </a:extLst>
          </p:cNvPr>
          <p:cNvSpPr>
            <a:spLocks noGrp="1"/>
          </p:cNvSpPr>
          <p:nvPr>
            <p:ph idx="1"/>
          </p:nvPr>
        </p:nvSpPr>
        <p:spPr/>
        <p:txBody>
          <a:bodyPr>
            <a:normAutofit/>
          </a:bodyPr>
          <a:lstStyle/>
          <a:p>
            <a:pPr marL="0" indent="0">
              <a:buNone/>
            </a:pPr>
            <a:r>
              <a:rPr lang="en-US" dirty="0"/>
              <a:t>AI language models, particularly those based on transformer architectures like GPT, process financial prompts through a series of sophisticated steps:</a:t>
            </a:r>
          </a:p>
          <a:p>
            <a:pPr lvl="1"/>
            <a:r>
              <a:rPr lang="en-US" sz="2000" dirty="0"/>
              <a:t>Tokenization: Breaking down the input prompt into smaller units called tokens.</a:t>
            </a:r>
          </a:p>
          <a:p>
            <a:pPr lvl="1"/>
            <a:r>
              <a:rPr lang="en-US" sz="2000" dirty="0"/>
              <a:t>Embedding: Converting each token into a high-dimensional vector representation.</a:t>
            </a:r>
          </a:p>
          <a:p>
            <a:pPr lvl="1"/>
            <a:r>
              <a:rPr lang="en-US" sz="2000" dirty="0"/>
              <a:t>Contextual Processing: Analyzing relationships between different parts of the prompt.</a:t>
            </a:r>
          </a:p>
          <a:p>
            <a:pPr lvl="1"/>
            <a:r>
              <a:rPr lang="en-US" sz="2000" dirty="0"/>
              <a:t>Pattern Recognition: Identifying patterns relevant to the prompt based on training data.</a:t>
            </a:r>
          </a:p>
          <a:p>
            <a:pPr lvl="1"/>
            <a:r>
              <a:rPr lang="en-US" sz="2000" dirty="0"/>
              <a:t>Generation: Producing a response by predicting the most likely next tokens in sequence.</a:t>
            </a:r>
          </a:p>
          <a:p>
            <a:pPr lvl="1"/>
            <a:r>
              <a:rPr lang="en-US" sz="2000" dirty="0"/>
              <a:t>Financial Domain Adaptation: Incorporating domain-specific knowledge for finance-tuned models.</a:t>
            </a:r>
            <a:endParaRPr lang="en-IN" sz="2000" dirty="0"/>
          </a:p>
        </p:txBody>
      </p:sp>
      <p:sp>
        <p:nvSpPr>
          <p:cNvPr id="7" name="TextBox 6">
            <a:extLst>
              <a:ext uri="{FF2B5EF4-FFF2-40B4-BE49-F238E27FC236}">
                <a16:creationId xmlns:a16="http://schemas.microsoft.com/office/drawing/2014/main" id="{D411A1D8-E15B-ECE2-7047-4954097678F3}"/>
              </a:ext>
            </a:extLst>
          </p:cNvPr>
          <p:cNvSpPr txBox="1"/>
          <p:nvPr/>
        </p:nvSpPr>
        <p:spPr>
          <a:xfrm>
            <a:off x="838200" y="5438299"/>
            <a:ext cx="11008150" cy="1477328"/>
          </a:xfrm>
          <a:prstGeom prst="rect">
            <a:avLst/>
          </a:prstGeom>
          <a:noFill/>
        </p:spPr>
        <p:txBody>
          <a:bodyPr wrap="square">
            <a:spAutoFit/>
          </a:bodyPr>
          <a:lstStyle/>
          <a:p>
            <a:r>
              <a:rPr lang="en-US" dirty="0"/>
              <a:t>Context and specificity play crucial roles in generating accurate and relevant responses from AI models in financial applications. Providing clear context helps disambiguate terms and provide more accurate responses. Specifying relevant time frames, industry-specific context, and regulatory frameworks ensures the AI considers appropriate contexts. Clearly defining data requirements, using precise financial metrics, and specifying query scope leads to more accurate outputs.</a:t>
            </a:r>
            <a:endParaRPr lang="en-IN" dirty="0"/>
          </a:p>
        </p:txBody>
      </p:sp>
    </p:spTree>
    <p:extLst>
      <p:ext uri="{BB962C8B-B14F-4D97-AF65-F5344CB8AC3E}">
        <p14:creationId xmlns:p14="http://schemas.microsoft.com/office/powerpoint/2010/main" val="684312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2A43-998E-1DA1-DC91-DFAAE97772EC}"/>
              </a:ext>
            </a:extLst>
          </p:cNvPr>
          <p:cNvSpPr>
            <a:spLocks noGrp="1"/>
          </p:cNvSpPr>
          <p:nvPr>
            <p:ph type="title"/>
          </p:nvPr>
        </p:nvSpPr>
        <p:spPr/>
        <p:txBody>
          <a:bodyPr/>
          <a:lstStyle/>
          <a:p>
            <a:r>
              <a:rPr lang="en-US" dirty="0"/>
              <a:t>Best Practices for Financial Prompt Engineering</a:t>
            </a:r>
            <a:endParaRPr lang="en-IN" dirty="0"/>
          </a:p>
        </p:txBody>
      </p:sp>
      <p:pic>
        <p:nvPicPr>
          <p:cNvPr id="1026" name="Picture 2">
            <a:extLst>
              <a:ext uri="{FF2B5EF4-FFF2-40B4-BE49-F238E27FC236}">
                <a16:creationId xmlns:a16="http://schemas.microsoft.com/office/drawing/2014/main" id="{DEADD0F0-708C-BFC3-12EB-5E4E26CD04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5555" y="1446011"/>
            <a:ext cx="7456602" cy="5121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28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E22B-0B4A-0AAA-FC53-BFD401A3C461}"/>
              </a:ext>
            </a:extLst>
          </p:cNvPr>
          <p:cNvSpPr>
            <a:spLocks noGrp="1"/>
          </p:cNvSpPr>
          <p:nvPr>
            <p:ph type="title"/>
          </p:nvPr>
        </p:nvSpPr>
        <p:spPr/>
        <p:txBody>
          <a:bodyPr/>
          <a:lstStyle/>
          <a:p>
            <a:r>
              <a:rPr lang="en-US" dirty="0"/>
              <a:t>Crafting Prompts for Specific Financial Tasks</a:t>
            </a:r>
            <a:endParaRPr lang="en-IN" dirty="0"/>
          </a:p>
        </p:txBody>
      </p:sp>
      <p:sp>
        <p:nvSpPr>
          <p:cNvPr id="3" name="Content Placeholder 2">
            <a:extLst>
              <a:ext uri="{FF2B5EF4-FFF2-40B4-BE49-F238E27FC236}">
                <a16:creationId xmlns:a16="http://schemas.microsoft.com/office/drawing/2014/main" id="{BEA9E6C8-E483-06F2-B80C-D2CCD495E49B}"/>
              </a:ext>
            </a:extLst>
          </p:cNvPr>
          <p:cNvSpPr>
            <a:spLocks noGrp="1"/>
          </p:cNvSpPr>
          <p:nvPr>
            <p:ph idx="1"/>
          </p:nvPr>
        </p:nvSpPr>
        <p:spPr/>
        <p:txBody>
          <a:bodyPr>
            <a:normAutofit lnSpcReduction="10000"/>
          </a:bodyPr>
          <a:lstStyle/>
          <a:p>
            <a:pPr marL="0" indent="0">
              <a:buNone/>
            </a:pPr>
            <a:r>
              <a:rPr lang="en-US" b="1" dirty="0"/>
              <a:t>Financial Statement Analysis:</a:t>
            </a:r>
            <a:r>
              <a:rPr lang="en-US" dirty="0"/>
              <a:t> Example prompts for basic financial ratio analysis, trend analysis, cash flow analysis, and segment performance analysis are provided.  Key elements to include in prompts for financial statement analysis are:</a:t>
            </a:r>
          </a:p>
          <a:p>
            <a:pPr lvl="1"/>
            <a:r>
              <a:rPr lang="en-US" dirty="0"/>
              <a:t>Specific company and time period</a:t>
            </a:r>
          </a:p>
          <a:p>
            <a:pPr lvl="1"/>
            <a:r>
              <a:rPr lang="en-US" dirty="0"/>
              <a:t>Required financial statements</a:t>
            </a:r>
          </a:p>
          <a:p>
            <a:pPr lvl="1"/>
            <a:r>
              <a:rPr lang="en-US" dirty="0"/>
              <a:t>Specific metrics or ratios</a:t>
            </a:r>
          </a:p>
          <a:p>
            <a:pPr lvl="1"/>
            <a:r>
              <a:rPr lang="en-US" dirty="0"/>
              <a:t>Comparative analysis requests</a:t>
            </a:r>
          </a:p>
          <a:p>
            <a:pPr lvl="1"/>
            <a:r>
              <a:rPr lang="en-US" dirty="0"/>
              <a:t>Interpretation requests</a:t>
            </a:r>
          </a:p>
          <a:p>
            <a:pPr lvl="1"/>
            <a:r>
              <a:rPr lang="en-US" dirty="0"/>
              <a:t>Specific areas of focus</a:t>
            </a:r>
          </a:p>
          <a:p>
            <a:pPr lvl="1"/>
            <a:r>
              <a:rPr lang="en-US" dirty="0"/>
              <a:t>Desired output format</a:t>
            </a:r>
          </a:p>
          <a:p>
            <a:pPr marL="0" indent="0">
              <a:buNone/>
            </a:pPr>
            <a:endParaRPr lang="en-IN" dirty="0"/>
          </a:p>
        </p:txBody>
      </p:sp>
    </p:spTree>
    <p:extLst>
      <p:ext uri="{BB962C8B-B14F-4D97-AF65-F5344CB8AC3E}">
        <p14:creationId xmlns:p14="http://schemas.microsoft.com/office/powerpoint/2010/main" val="101430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926DC-62F4-6961-6B49-8313E848C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D0359D-D9EA-06A7-50EF-F7A829CF3B8F}"/>
              </a:ext>
            </a:extLst>
          </p:cNvPr>
          <p:cNvSpPr>
            <a:spLocks noGrp="1"/>
          </p:cNvSpPr>
          <p:nvPr>
            <p:ph type="title"/>
          </p:nvPr>
        </p:nvSpPr>
        <p:spPr/>
        <p:txBody>
          <a:bodyPr/>
          <a:lstStyle/>
          <a:p>
            <a:r>
              <a:rPr lang="en-US" dirty="0"/>
              <a:t>Crafting Prompts for Specific Financial Tasks</a:t>
            </a:r>
            <a:endParaRPr lang="en-IN" dirty="0"/>
          </a:p>
        </p:txBody>
      </p:sp>
      <p:sp>
        <p:nvSpPr>
          <p:cNvPr id="3" name="Content Placeholder 2">
            <a:extLst>
              <a:ext uri="{FF2B5EF4-FFF2-40B4-BE49-F238E27FC236}">
                <a16:creationId xmlns:a16="http://schemas.microsoft.com/office/drawing/2014/main" id="{3C09F0CA-B5FA-D83D-01A7-F5032E199B20}"/>
              </a:ext>
            </a:extLst>
          </p:cNvPr>
          <p:cNvSpPr>
            <a:spLocks noGrp="1"/>
          </p:cNvSpPr>
          <p:nvPr>
            <p:ph idx="1"/>
          </p:nvPr>
        </p:nvSpPr>
        <p:spPr/>
        <p:txBody>
          <a:bodyPr>
            <a:normAutofit fontScale="92500" lnSpcReduction="10000"/>
          </a:bodyPr>
          <a:lstStyle/>
          <a:p>
            <a:pPr marL="0" indent="0">
              <a:buNone/>
            </a:pPr>
            <a:r>
              <a:rPr lang="en-IN" b="1" dirty="0"/>
              <a:t>Risk Assessment:</a:t>
            </a:r>
            <a:r>
              <a:rPr lang="en-IN" dirty="0"/>
              <a:t> Example prompts for comprehensive risk profiles, credit risk assessment, market risk evaluation, liquidity risk analysis, and operational risk assessment are provided.  Key elements to incorporate in risk assessment prompts include:</a:t>
            </a:r>
          </a:p>
          <a:p>
            <a:pPr lvl="1"/>
            <a:r>
              <a:rPr lang="en-IN" dirty="0"/>
              <a:t>Specific risk types</a:t>
            </a:r>
          </a:p>
          <a:p>
            <a:pPr lvl="1"/>
            <a:r>
              <a:rPr lang="en-IN" dirty="0"/>
              <a:t>Quantitative metrics</a:t>
            </a:r>
          </a:p>
          <a:p>
            <a:pPr lvl="1"/>
            <a:r>
              <a:rPr lang="en-IN" dirty="0"/>
              <a:t>Time horizon</a:t>
            </a:r>
          </a:p>
          <a:p>
            <a:pPr lvl="1"/>
            <a:r>
              <a:rPr lang="en-IN" dirty="0"/>
              <a:t>Comparative analysis</a:t>
            </a:r>
          </a:p>
          <a:p>
            <a:pPr lvl="1"/>
            <a:r>
              <a:rPr lang="en-IN" dirty="0"/>
              <a:t>Scenario analysis</a:t>
            </a:r>
          </a:p>
          <a:p>
            <a:pPr lvl="1"/>
            <a:r>
              <a:rPr lang="en-IN" dirty="0"/>
              <a:t>Data sources</a:t>
            </a:r>
          </a:p>
          <a:p>
            <a:pPr lvl="1"/>
            <a:r>
              <a:rPr lang="en-IN" dirty="0"/>
              <a:t>Regulatory context</a:t>
            </a:r>
          </a:p>
          <a:p>
            <a:pPr lvl="1"/>
            <a:r>
              <a:rPr lang="en-IN" dirty="0"/>
              <a:t>Risk mitigation requests</a:t>
            </a:r>
          </a:p>
          <a:p>
            <a:pPr lvl="1"/>
            <a:r>
              <a:rPr lang="en-IN" dirty="0"/>
              <a:t>Visualization requests</a:t>
            </a:r>
          </a:p>
          <a:p>
            <a:pPr marL="0" indent="0">
              <a:buNone/>
            </a:pPr>
            <a:endParaRPr lang="en-IN" dirty="0"/>
          </a:p>
        </p:txBody>
      </p:sp>
    </p:spTree>
    <p:extLst>
      <p:ext uri="{BB962C8B-B14F-4D97-AF65-F5344CB8AC3E}">
        <p14:creationId xmlns:p14="http://schemas.microsoft.com/office/powerpoint/2010/main" val="393697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323AF-8AF2-F454-32FA-017CA6356F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51502B-B23E-7D4F-9E34-C85DB8C9131F}"/>
              </a:ext>
            </a:extLst>
          </p:cNvPr>
          <p:cNvSpPr>
            <a:spLocks noGrp="1"/>
          </p:cNvSpPr>
          <p:nvPr>
            <p:ph type="title"/>
          </p:nvPr>
        </p:nvSpPr>
        <p:spPr/>
        <p:txBody>
          <a:bodyPr/>
          <a:lstStyle/>
          <a:p>
            <a:r>
              <a:rPr lang="en-US" dirty="0"/>
              <a:t>Crafting Prompts for Specific Financial Tasks</a:t>
            </a:r>
            <a:endParaRPr lang="en-IN" dirty="0"/>
          </a:p>
        </p:txBody>
      </p:sp>
      <p:sp>
        <p:nvSpPr>
          <p:cNvPr id="3" name="Content Placeholder 2">
            <a:extLst>
              <a:ext uri="{FF2B5EF4-FFF2-40B4-BE49-F238E27FC236}">
                <a16:creationId xmlns:a16="http://schemas.microsoft.com/office/drawing/2014/main" id="{9F2E39B4-8245-F85E-2222-A22F9DB6F63C}"/>
              </a:ext>
            </a:extLst>
          </p:cNvPr>
          <p:cNvSpPr>
            <a:spLocks noGrp="1"/>
          </p:cNvSpPr>
          <p:nvPr>
            <p:ph idx="1"/>
          </p:nvPr>
        </p:nvSpPr>
        <p:spPr/>
        <p:txBody>
          <a:bodyPr>
            <a:normAutofit fontScale="85000" lnSpcReduction="10000"/>
          </a:bodyPr>
          <a:lstStyle/>
          <a:p>
            <a:pPr marL="0" indent="0">
              <a:buNone/>
            </a:pPr>
            <a:r>
              <a:rPr lang="en-IN" b="1" dirty="0"/>
              <a:t>Market Trend Analysis:</a:t>
            </a:r>
            <a:r>
              <a:rPr lang="en-IN" dirty="0"/>
              <a:t> Example prompts for comprehensive market analysis, sector-specific trend analysis, cryptocurrency market trends, global economic indicator analysis, and commodity market trend analysis are provided. Key elements to integrate into market trend analysis prompts include:</a:t>
            </a:r>
          </a:p>
          <a:p>
            <a:pPr lvl="1"/>
            <a:r>
              <a:rPr lang="en-IN" dirty="0"/>
              <a:t>Specific market and time frame</a:t>
            </a:r>
          </a:p>
          <a:p>
            <a:pPr lvl="1"/>
            <a:r>
              <a:rPr lang="en-IN" dirty="0"/>
              <a:t>Technical indicators</a:t>
            </a:r>
          </a:p>
          <a:p>
            <a:pPr lvl="1"/>
            <a:r>
              <a:rPr lang="en-IN" dirty="0"/>
              <a:t>Volume analysis</a:t>
            </a:r>
          </a:p>
          <a:p>
            <a:pPr lvl="1"/>
            <a:r>
              <a:rPr lang="en-IN" dirty="0"/>
              <a:t>Market sentiment indicators</a:t>
            </a:r>
          </a:p>
          <a:p>
            <a:pPr lvl="1"/>
            <a:r>
              <a:rPr lang="en-IN" dirty="0"/>
              <a:t>Fundamental factors</a:t>
            </a:r>
          </a:p>
          <a:p>
            <a:pPr lvl="1"/>
            <a:r>
              <a:rPr lang="en-IN" dirty="0"/>
              <a:t>Comparative analysis</a:t>
            </a:r>
          </a:p>
          <a:p>
            <a:pPr lvl="1"/>
            <a:r>
              <a:rPr lang="en-IN" dirty="0"/>
              <a:t>Correlation analysis</a:t>
            </a:r>
          </a:p>
          <a:p>
            <a:pPr lvl="1"/>
            <a:r>
              <a:rPr lang="en-IN" dirty="0"/>
              <a:t>Seasonality considerations</a:t>
            </a:r>
          </a:p>
          <a:p>
            <a:pPr lvl="1"/>
            <a:r>
              <a:rPr lang="en-IN" dirty="0"/>
              <a:t>Regulatory environment</a:t>
            </a:r>
          </a:p>
          <a:p>
            <a:pPr lvl="1"/>
            <a:r>
              <a:rPr lang="en-IN" dirty="0"/>
              <a:t>Forward-looking statements</a:t>
            </a:r>
          </a:p>
          <a:p>
            <a:pPr marL="0" indent="0">
              <a:buNone/>
            </a:pPr>
            <a:endParaRPr lang="en-IN" dirty="0"/>
          </a:p>
        </p:txBody>
      </p:sp>
    </p:spTree>
    <p:extLst>
      <p:ext uri="{BB962C8B-B14F-4D97-AF65-F5344CB8AC3E}">
        <p14:creationId xmlns:p14="http://schemas.microsoft.com/office/powerpoint/2010/main" val="365952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E3A53-08A0-403F-6CA9-48830603B9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C2EE3F-77AA-DA95-2881-2B192C79DC94}"/>
              </a:ext>
            </a:extLst>
          </p:cNvPr>
          <p:cNvSpPr>
            <a:spLocks noGrp="1"/>
          </p:cNvSpPr>
          <p:nvPr>
            <p:ph type="title"/>
          </p:nvPr>
        </p:nvSpPr>
        <p:spPr/>
        <p:txBody>
          <a:bodyPr/>
          <a:lstStyle/>
          <a:p>
            <a:r>
              <a:rPr lang="en-US" dirty="0"/>
              <a:t>Crafting Prompts for Specific Financial Tasks</a:t>
            </a:r>
            <a:endParaRPr lang="en-IN" dirty="0"/>
          </a:p>
        </p:txBody>
      </p:sp>
      <p:sp>
        <p:nvSpPr>
          <p:cNvPr id="3" name="Content Placeholder 2">
            <a:extLst>
              <a:ext uri="{FF2B5EF4-FFF2-40B4-BE49-F238E27FC236}">
                <a16:creationId xmlns:a16="http://schemas.microsoft.com/office/drawing/2014/main" id="{6E6912E9-6001-8AAC-651F-196C84FA4D61}"/>
              </a:ext>
            </a:extLst>
          </p:cNvPr>
          <p:cNvSpPr>
            <a:spLocks noGrp="1"/>
          </p:cNvSpPr>
          <p:nvPr>
            <p:ph idx="1"/>
          </p:nvPr>
        </p:nvSpPr>
        <p:spPr/>
        <p:txBody>
          <a:bodyPr>
            <a:normAutofit fontScale="85000" lnSpcReduction="20000"/>
          </a:bodyPr>
          <a:lstStyle/>
          <a:p>
            <a:pPr marL="0" indent="0">
              <a:buNone/>
            </a:pPr>
            <a:r>
              <a:rPr lang="en-US" b="1" dirty="0"/>
              <a:t>Common Pitfalls and How to Avoid Them</a:t>
            </a:r>
            <a:endParaRPr lang="en-US" dirty="0"/>
          </a:p>
          <a:p>
            <a:pPr marL="0" indent="0">
              <a:buNone/>
            </a:pPr>
            <a:r>
              <a:rPr lang="en-US" b="1" dirty="0"/>
              <a:t>1. Ambiguity in Financial Prompts:</a:t>
            </a:r>
            <a:endParaRPr lang="en-US" dirty="0"/>
          </a:p>
          <a:p>
            <a:pPr lvl="1"/>
            <a:r>
              <a:rPr lang="en-US" dirty="0"/>
              <a:t>Avoid vague terminology by being explicit about metrics.</a:t>
            </a:r>
          </a:p>
          <a:p>
            <a:pPr lvl="1"/>
            <a:r>
              <a:rPr lang="en-US" dirty="0"/>
              <a:t>Specify clear time frames for analysis.</a:t>
            </a:r>
          </a:p>
          <a:p>
            <a:pPr lvl="1"/>
            <a:r>
              <a:rPr lang="en-US" dirty="0"/>
              <a:t>Provide specific definitions for potentially ambiguous terms.</a:t>
            </a:r>
          </a:p>
          <a:p>
            <a:pPr marL="0" indent="0">
              <a:buNone/>
            </a:pPr>
            <a:r>
              <a:rPr lang="en-US" b="1" dirty="0"/>
              <a:t>2. Overlooking Crucial Financial Context:</a:t>
            </a:r>
            <a:endParaRPr lang="en-US" dirty="0"/>
          </a:p>
          <a:p>
            <a:pPr lvl="1"/>
            <a:r>
              <a:rPr lang="en-US" dirty="0"/>
              <a:t>Specify industry and sector-specific benchmarks.</a:t>
            </a:r>
          </a:p>
          <a:p>
            <a:pPr lvl="1"/>
            <a:r>
              <a:rPr lang="en-US" dirty="0"/>
              <a:t>Include relevant market conditions and economic factors.</a:t>
            </a:r>
          </a:p>
          <a:p>
            <a:pPr lvl="1"/>
            <a:r>
              <a:rPr lang="en-US" dirty="0"/>
              <a:t>Mention significant company events that could affect analysis.</a:t>
            </a:r>
          </a:p>
          <a:p>
            <a:pPr marL="0" indent="0">
              <a:buNone/>
            </a:pPr>
            <a:r>
              <a:rPr lang="en-US" b="1" dirty="0"/>
              <a:t>3. Neglecting Regulatory Compliance in Prompts:</a:t>
            </a:r>
            <a:endParaRPr lang="en-US" dirty="0"/>
          </a:p>
          <a:p>
            <a:pPr lvl="1"/>
            <a:r>
              <a:rPr lang="en-US" dirty="0"/>
              <a:t>Specify relevant accounting or reporting standards.</a:t>
            </a:r>
          </a:p>
          <a:p>
            <a:pPr lvl="1"/>
            <a:r>
              <a:rPr lang="en-US" dirty="0"/>
              <a:t>Consider jurisdictional differences in regulatory environments.</a:t>
            </a:r>
          </a:p>
          <a:p>
            <a:pPr lvl="1"/>
            <a:r>
              <a:rPr lang="en-US" dirty="0"/>
              <a:t>Include data privacy considerations in prompts.</a:t>
            </a:r>
          </a:p>
          <a:p>
            <a:pPr marL="0" indent="0">
              <a:buNone/>
            </a:pPr>
            <a:endParaRPr lang="en-IN" dirty="0"/>
          </a:p>
        </p:txBody>
      </p:sp>
    </p:spTree>
    <p:extLst>
      <p:ext uri="{BB962C8B-B14F-4D97-AF65-F5344CB8AC3E}">
        <p14:creationId xmlns:p14="http://schemas.microsoft.com/office/powerpoint/2010/main" val="49950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44B1-3866-C734-C3F3-4ACFF084BD02}"/>
              </a:ext>
            </a:extLst>
          </p:cNvPr>
          <p:cNvSpPr>
            <a:spLocks noGrp="1"/>
          </p:cNvSpPr>
          <p:nvPr>
            <p:ph type="title"/>
          </p:nvPr>
        </p:nvSpPr>
        <p:spPr/>
        <p:txBody>
          <a:bodyPr/>
          <a:lstStyle/>
          <a:p>
            <a:r>
              <a:rPr lang="en-US" dirty="0"/>
              <a:t>Advanced Techniques for Financial Prompt Engineering</a:t>
            </a:r>
            <a:endParaRPr lang="en-IN" dirty="0"/>
          </a:p>
        </p:txBody>
      </p:sp>
      <p:pic>
        <p:nvPicPr>
          <p:cNvPr id="2050" name="Picture 2">
            <a:extLst>
              <a:ext uri="{FF2B5EF4-FFF2-40B4-BE49-F238E27FC236}">
                <a16:creationId xmlns:a16="http://schemas.microsoft.com/office/drawing/2014/main" id="{45574B8B-7605-38EA-9D2E-B9B4816057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7803" y="1800520"/>
            <a:ext cx="9652233" cy="4166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550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C6FF-986E-0619-234A-2C296024C332}"/>
              </a:ext>
            </a:extLst>
          </p:cNvPr>
          <p:cNvSpPr>
            <a:spLocks noGrp="1"/>
          </p:cNvSpPr>
          <p:nvPr>
            <p:ph type="title"/>
          </p:nvPr>
        </p:nvSpPr>
        <p:spPr/>
        <p:txBody>
          <a:bodyPr/>
          <a:lstStyle/>
          <a:p>
            <a:r>
              <a:rPr lang="en-US" dirty="0"/>
              <a:t>Case Studies: Successful Financial Prompt Engineering</a:t>
            </a:r>
            <a:endParaRPr lang="en-IN" dirty="0"/>
          </a:p>
        </p:txBody>
      </p:sp>
      <p:sp>
        <p:nvSpPr>
          <p:cNvPr id="3" name="Content Placeholder 2">
            <a:extLst>
              <a:ext uri="{FF2B5EF4-FFF2-40B4-BE49-F238E27FC236}">
                <a16:creationId xmlns:a16="http://schemas.microsoft.com/office/drawing/2014/main" id="{83175CC1-565D-7A4C-6F79-E2F540CBB200}"/>
              </a:ext>
            </a:extLst>
          </p:cNvPr>
          <p:cNvSpPr>
            <a:spLocks noGrp="1"/>
          </p:cNvSpPr>
          <p:nvPr>
            <p:ph idx="1"/>
          </p:nvPr>
        </p:nvSpPr>
        <p:spPr/>
        <p:txBody>
          <a:bodyPr>
            <a:normAutofit fontScale="85000" lnSpcReduction="20000"/>
          </a:bodyPr>
          <a:lstStyle/>
          <a:p>
            <a:r>
              <a:rPr lang="en-US" dirty="0"/>
              <a:t>Investment Strategy Optimization - BlackRock's Aladdin Platform: BlackRock integrated generative AI into its Aladdin platform, crafting prompts that combined historical market data, current economic indicators, company-specific metrics, and macroeconomic trends. This approach resulted in a 15% improvement in portfolio performance and enhanced risk management.</a:t>
            </a:r>
          </a:p>
          <a:p>
            <a:r>
              <a:rPr lang="en-US" dirty="0"/>
              <a:t>Fraud Detection in Banking - HSBC's AI-Powered System: HSBC implemented a generative AI system for fraud detection, developing prompts that analyzed transaction patterns, customer behavior, geographical factors, and known fraud schemes. This led to a 50% reduction in false positive alerts and a 35% increase in fraud detection rate.</a:t>
            </a:r>
          </a:p>
          <a:p>
            <a:r>
              <a:rPr lang="en-US" dirty="0"/>
              <a:t>Automated Financial Reporting - PwC's AI-Driven Tool: PwC created an AI-powered tool for automated financial reporting, using prompts that extracted data from various systems, applied accounting standards, and incorporated narrative elements. This resulted in a 70% reduction in report preparation time and a 40% decrease in reporting errors.</a:t>
            </a:r>
            <a:endParaRPr lang="en-IN" dirty="0"/>
          </a:p>
        </p:txBody>
      </p:sp>
    </p:spTree>
    <p:extLst>
      <p:ext uri="{BB962C8B-B14F-4D97-AF65-F5344CB8AC3E}">
        <p14:creationId xmlns:p14="http://schemas.microsoft.com/office/powerpoint/2010/main" val="1517120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983</Words>
  <Application>Microsoft Office PowerPoint</Application>
  <PresentationFormat>Widescreen</PresentationFormat>
  <Paragraphs>79</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Generative AI</vt:lpstr>
      <vt:lpstr>Understanding AI-Language Models in Finance</vt:lpstr>
      <vt:lpstr>Best Practices for Financial Prompt Engineering</vt:lpstr>
      <vt:lpstr>Crafting Prompts for Specific Financial Tasks</vt:lpstr>
      <vt:lpstr>Crafting Prompts for Specific Financial Tasks</vt:lpstr>
      <vt:lpstr>Crafting Prompts for Specific Financial Tasks</vt:lpstr>
      <vt:lpstr>Crafting Prompts for Specific Financial Tasks</vt:lpstr>
      <vt:lpstr>Advanced Techniques for Financial Prompt Engineering</vt:lpstr>
      <vt:lpstr>Case Studies: Successful Financial Prompt Engineering</vt:lpstr>
      <vt:lpstr>Future Trends in Financial Prompt Engineering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Prabhat Chandra</dc:creator>
  <cp:lastModifiedBy>Prabhat Chandra</cp:lastModifiedBy>
  <cp:revision>1</cp:revision>
  <dcterms:created xsi:type="dcterms:W3CDTF">2025-08-03T02:32:52Z</dcterms:created>
  <dcterms:modified xsi:type="dcterms:W3CDTF">2025-08-03T02:37:16Z</dcterms:modified>
</cp:coreProperties>
</file>