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899" autoAdjust="0"/>
  </p:normalViewPr>
  <p:slideViewPr>
    <p:cSldViewPr snapToGrid="0">
      <p:cViewPr varScale="1">
        <p:scale>
          <a:sx n="68" d="100"/>
          <a:sy n="68" d="100"/>
        </p:scale>
        <p:origin x="12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3C8C9-FE47-4BAD-ABDA-C152E43065F3}"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D3939-4793-44A7-862F-68D66C570F88}" type="slidenum">
              <a:rPr lang="en-IN" smtClean="0"/>
              <a:t>‹#›</a:t>
            </a:fld>
            <a:endParaRPr lang="en-IN"/>
          </a:p>
        </p:txBody>
      </p:sp>
    </p:spTree>
    <p:extLst>
      <p:ext uri="{BB962C8B-B14F-4D97-AF65-F5344CB8AC3E}">
        <p14:creationId xmlns:p14="http://schemas.microsoft.com/office/powerpoint/2010/main" val="145304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Conclusion</a:t>
            </a:r>
          </a:p>
          <a:p>
            <a:r>
              <a:rPr lang="en-US" sz="1200" b="0" i="0" kern="1200" dirty="0">
                <a:solidFill>
                  <a:schemeClr val="tx1"/>
                </a:solidFill>
                <a:effectLst/>
                <a:latin typeface="+mn-lt"/>
                <a:ea typeface="+mn-ea"/>
                <a:cs typeface="+mn-cs"/>
              </a:rPr>
              <a:t>Generative AI is poised to revolutionize the financial industry through enhanced decision-making, personalization at scale, improved risk management, democratization of financial expertise, better regulatory compliance and fraud prevention, increased market efficiency, and innovation in financial products.</a:t>
            </a:r>
          </a:p>
          <a:p>
            <a:r>
              <a:rPr lang="en-US" sz="1200" b="0" i="0" kern="1200" dirty="0">
                <a:solidFill>
                  <a:schemeClr val="tx1"/>
                </a:solidFill>
                <a:effectLst/>
                <a:latin typeface="+mn-lt"/>
                <a:ea typeface="+mn-ea"/>
                <a:cs typeface="+mn-cs"/>
              </a:rPr>
              <a:t>As the integration of generative AI into finance continues, professionals who embrace this technology and develop the skills to leverage it effectively will be well-positioned to lead in this new era of AI-driven finance. The potential for innovation and improvement is vast, and understanding the fundamentals, applications, and ethical considerations of AI in finance is crucial for navigating this exciting transformation.</a:t>
            </a:r>
          </a:p>
          <a:p>
            <a:endParaRPr lang="en-IN" dirty="0"/>
          </a:p>
        </p:txBody>
      </p:sp>
      <p:sp>
        <p:nvSpPr>
          <p:cNvPr id="4" name="Slide Number Placeholder 3"/>
          <p:cNvSpPr>
            <a:spLocks noGrp="1"/>
          </p:cNvSpPr>
          <p:nvPr>
            <p:ph type="sldNum" sz="quarter" idx="5"/>
          </p:nvPr>
        </p:nvSpPr>
        <p:spPr/>
        <p:txBody>
          <a:bodyPr/>
          <a:lstStyle/>
          <a:p>
            <a:fld id="{268D3939-4793-44A7-862F-68D66C570F88}" type="slidenum">
              <a:rPr lang="en-IN" smtClean="0"/>
              <a:t>11</a:t>
            </a:fld>
            <a:endParaRPr lang="en-IN"/>
          </a:p>
        </p:txBody>
      </p:sp>
    </p:spTree>
    <p:extLst>
      <p:ext uri="{BB962C8B-B14F-4D97-AF65-F5344CB8AC3E}">
        <p14:creationId xmlns:p14="http://schemas.microsoft.com/office/powerpoint/2010/main" val="149996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8D3939-4793-44A7-862F-68D66C570F88}" type="slidenum">
              <a:rPr lang="en-IN" smtClean="0"/>
              <a:t>20</a:t>
            </a:fld>
            <a:endParaRPr lang="en-IN"/>
          </a:p>
        </p:txBody>
      </p:sp>
    </p:spTree>
    <p:extLst>
      <p:ext uri="{BB962C8B-B14F-4D97-AF65-F5344CB8AC3E}">
        <p14:creationId xmlns:p14="http://schemas.microsoft.com/office/powerpoint/2010/main" val="4269398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D68E1-62CE-6854-C63F-212FCCE713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7F7D1E-E066-4E5E-D192-B20521DC2F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54983F-6634-D4A0-2C7C-B24B4055B2C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B52DD15-D069-8163-8429-408851E75935}"/>
              </a:ext>
            </a:extLst>
          </p:cNvPr>
          <p:cNvSpPr>
            <a:spLocks noGrp="1"/>
          </p:cNvSpPr>
          <p:nvPr>
            <p:ph type="sldNum" sz="quarter" idx="5"/>
          </p:nvPr>
        </p:nvSpPr>
        <p:spPr/>
        <p:txBody>
          <a:bodyPr/>
          <a:lstStyle/>
          <a:p>
            <a:fld id="{268D3939-4793-44A7-862F-68D66C570F88}" type="slidenum">
              <a:rPr lang="en-IN" smtClean="0"/>
              <a:t>21</a:t>
            </a:fld>
            <a:endParaRPr lang="en-IN"/>
          </a:p>
        </p:txBody>
      </p:sp>
    </p:spTree>
    <p:extLst>
      <p:ext uri="{BB962C8B-B14F-4D97-AF65-F5344CB8AC3E}">
        <p14:creationId xmlns:p14="http://schemas.microsoft.com/office/powerpoint/2010/main" val="2251289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generative AI continues to reshape the finance industry, it brings both opportunities and challenges. Financial professionals who embrace this technology, understand its capabilities and limitations, and navigate its ethical implications will be well-positioned to lead in this new era of AI-driven finance.</a:t>
            </a:r>
          </a:p>
          <a:p>
            <a:r>
              <a:rPr lang="en-US" sz="1200" b="0" i="0" kern="1200" dirty="0">
                <a:solidFill>
                  <a:schemeClr val="tx1"/>
                </a:solidFill>
                <a:effectLst/>
                <a:latin typeface="+mn-lt"/>
                <a:ea typeface="+mn-ea"/>
                <a:cs typeface="+mn-cs"/>
              </a:rPr>
              <a:t>The integration of generative AI into finance is an ongoing journey with vast potential for innovation and improvement. By understanding the fundamentals, applications, and implications of AI in finance, professionals are now equipped to be at the forefront of this exciting transformation, playing a pivotal role in shaping the future of finance.</a:t>
            </a:r>
          </a:p>
          <a:p>
            <a:endParaRPr lang="en-IN" dirty="0"/>
          </a:p>
        </p:txBody>
      </p:sp>
      <p:sp>
        <p:nvSpPr>
          <p:cNvPr id="4" name="Slide Number Placeholder 3"/>
          <p:cNvSpPr>
            <a:spLocks noGrp="1"/>
          </p:cNvSpPr>
          <p:nvPr>
            <p:ph type="sldNum" sz="quarter" idx="5"/>
          </p:nvPr>
        </p:nvSpPr>
        <p:spPr/>
        <p:txBody>
          <a:bodyPr/>
          <a:lstStyle/>
          <a:p>
            <a:fld id="{268D3939-4793-44A7-862F-68D66C570F88}" type="slidenum">
              <a:rPr lang="en-IN" smtClean="0"/>
              <a:t>34</a:t>
            </a:fld>
            <a:endParaRPr lang="en-IN"/>
          </a:p>
        </p:txBody>
      </p:sp>
    </p:spTree>
    <p:extLst>
      <p:ext uri="{BB962C8B-B14F-4D97-AF65-F5344CB8AC3E}">
        <p14:creationId xmlns:p14="http://schemas.microsoft.com/office/powerpoint/2010/main" val="1456689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You've just completed an important lesson about generative AI applications in finance. Now it's time to bridge what you've learned with your real-world financial operations and start planning how to apply these powerful AI concepts effectively.</a:t>
            </a:r>
            <a:endParaRPr lang="en-IN" dirty="0"/>
          </a:p>
        </p:txBody>
      </p:sp>
      <p:sp>
        <p:nvSpPr>
          <p:cNvPr id="4" name="Slide Number Placeholder 3"/>
          <p:cNvSpPr>
            <a:spLocks noGrp="1"/>
          </p:cNvSpPr>
          <p:nvPr>
            <p:ph type="sldNum" sz="quarter" idx="5"/>
          </p:nvPr>
        </p:nvSpPr>
        <p:spPr/>
        <p:txBody>
          <a:bodyPr/>
          <a:lstStyle/>
          <a:p>
            <a:fld id="{268D3939-4793-44A7-862F-68D66C570F88}" type="slidenum">
              <a:rPr lang="en-IN" smtClean="0"/>
              <a:t>35</a:t>
            </a:fld>
            <a:endParaRPr lang="en-IN"/>
          </a:p>
        </p:txBody>
      </p:sp>
    </p:spTree>
    <p:extLst>
      <p:ext uri="{BB962C8B-B14F-4D97-AF65-F5344CB8AC3E}">
        <p14:creationId xmlns:p14="http://schemas.microsoft.com/office/powerpoint/2010/main" val="1166700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Ready to explore how AI can transform your financial operations? Let's begin strategizing!</a:t>
            </a:r>
            <a:endParaRPr lang="en-IN" dirty="0"/>
          </a:p>
        </p:txBody>
      </p:sp>
      <p:sp>
        <p:nvSpPr>
          <p:cNvPr id="4" name="Slide Number Placeholder 3"/>
          <p:cNvSpPr>
            <a:spLocks noGrp="1"/>
          </p:cNvSpPr>
          <p:nvPr>
            <p:ph type="sldNum" sz="quarter" idx="5"/>
          </p:nvPr>
        </p:nvSpPr>
        <p:spPr/>
        <p:txBody>
          <a:bodyPr/>
          <a:lstStyle/>
          <a:p>
            <a:fld id="{268D3939-4793-44A7-862F-68D66C570F88}" type="slidenum">
              <a:rPr lang="en-IN" smtClean="0"/>
              <a:t>37</a:t>
            </a:fld>
            <a:endParaRPr lang="en-IN"/>
          </a:p>
        </p:txBody>
      </p:sp>
    </p:spTree>
    <p:extLst>
      <p:ext uri="{BB962C8B-B14F-4D97-AF65-F5344CB8AC3E}">
        <p14:creationId xmlns:p14="http://schemas.microsoft.com/office/powerpoint/2010/main" val="232900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8D3939-4793-44A7-862F-68D66C570F88}" type="slidenum">
              <a:rPr lang="en-IN" smtClean="0"/>
              <a:t>39</a:t>
            </a:fld>
            <a:endParaRPr lang="en-IN"/>
          </a:p>
        </p:txBody>
      </p:sp>
    </p:spTree>
    <p:extLst>
      <p:ext uri="{BB962C8B-B14F-4D97-AF65-F5344CB8AC3E}">
        <p14:creationId xmlns:p14="http://schemas.microsoft.com/office/powerpoint/2010/main" val="888355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153E-92BB-06C9-A2BA-06C13F788A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C43936-5ADE-C307-F525-2A507E7B7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23BD1F-90BF-98B6-8A9A-8742A2140EE5}"/>
              </a:ext>
            </a:extLst>
          </p:cNvPr>
          <p:cNvSpPr>
            <a:spLocks noGrp="1"/>
          </p:cNvSpPr>
          <p:nvPr>
            <p:ph type="dt" sz="half" idx="10"/>
          </p:nvPr>
        </p:nvSpPr>
        <p:spPr/>
        <p:txBody>
          <a:bodyPr/>
          <a:lstStyle/>
          <a:p>
            <a:fld id="{4D76D8E7-F570-403A-A522-91F7D0C0F58F}" type="datetimeFigureOut">
              <a:rPr lang="en-IN" smtClean="0"/>
              <a:t>03-08-2025</a:t>
            </a:fld>
            <a:endParaRPr lang="en-IN"/>
          </a:p>
        </p:txBody>
      </p:sp>
      <p:sp>
        <p:nvSpPr>
          <p:cNvPr id="5" name="Footer Placeholder 4">
            <a:extLst>
              <a:ext uri="{FF2B5EF4-FFF2-40B4-BE49-F238E27FC236}">
                <a16:creationId xmlns:a16="http://schemas.microsoft.com/office/drawing/2014/main" id="{6AA42CE9-FE53-D3A8-DF61-18F6EF56F5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39A66-FE0A-52E6-94FC-AB7B9C640BC5}"/>
              </a:ext>
            </a:extLst>
          </p:cNvPr>
          <p:cNvSpPr>
            <a:spLocks noGrp="1"/>
          </p:cNvSpPr>
          <p:nvPr>
            <p:ph type="sldNum" sz="quarter" idx="12"/>
          </p:nvPr>
        </p:nvSpPr>
        <p:spPr/>
        <p:txBody>
          <a:bodyPr/>
          <a:lstStyle/>
          <a:p>
            <a:fld id="{4ADE0061-5992-4D31-8A5C-8E339814C117}" type="slidenum">
              <a:rPr lang="en-IN" smtClean="0"/>
              <a:t>‹#›</a:t>
            </a:fld>
            <a:endParaRPr lang="en-IN"/>
          </a:p>
        </p:txBody>
      </p:sp>
    </p:spTree>
    <p:extLst>
      <p:ext uri="{BB962C8B-B14F-4D97-AF65-F5344CB8AC3E}">
        <p14:creationId xmlns:p14="http://schemas.microsoft.com/office/powerpoint/2010/main" val="96732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C769-20EA-BF15-1CBF-C8193A2ABF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7503ED-F457-4CBD-710A-493A7427F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CE98B-4047-92AE-3741-6430BF1DB5F1}"/>
              </a:ext>
            </a:extLst>
          </p:cNvPr>
          <p:cNvSpPr>
            <a:spLocks noGrp="1"/>
          </p:cNvSpPr>
          <p:nvPr>
            <p:ph type="dt" sz="half" idx="10"/>
          </p:nvPr>
        </p:nvSpPr>
        <p:spPr/>
        <p:txBody>
          <a:bodyPr/>
          <a:lstStyle/>
          <a:p>
            <a:fld id="{4D76D8E7-F570-403A-A522-91F7D0C0F58F}" type="datetimeFigureOut">
              <a:rPr lang="en-IN" smtClean="0"/>
              <a:t>03-08-2025</a:t>
            </a:fld>
            <a:endParaRPr lang="en-IN"/>
          </a:p>
        </p:txBody>
      </p:sp>
      <p:sp>
        <p:nvSpPr>
          <p:cNvPr id="5" name="Footer Placeholder 4">
            <a:extLst>
              <a:ext uri="{FF2B5EF4-FFF2-40B4-BE49-F238E27FC236}">
                <a16:creationId xmlns:a16="http://schemas.microsoft.com/office/drawing/2014/main" id="{A055BEFC-C5FA-55CA-C016-2C2B4CFEA5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3958ED-C899-B4A1-CCAE-2A93BB49FE57}"/>
              </a:ext>
            </a:extLst>
          </p:cNvPr>
          <p:cNvSpPr>
            <a:spLocks noGrp="1"/>
          </p:cNvSpPr>
          <p:nvPr>
            <p:ph type="sldNum" sz="quarter" idx="12"/>
          </p:nvPr>
        </p:nvSpPr>
        <p:spPr/>
        <p:txBody>
          <a:bodyPr/>
          <a:lstStyle/>
          <a:p>
            <a:fld id="{4ADE0061-5992-4D31-8A5C-8E339814C117}" type="slidenum">
              <a:rPr lang="en-IN" smtClean="0"/>
              <a:t>‹#›</a:t>
            </a:fld>
            <a:endParaRPr lang="en-IN"/>
          </a:p>
        </p:txBody>
      </p:sp>
    </p:spTree>
    <p:extLst>
      <p:ext uri="{BB962C8B-B14F-4D97-AF65-F5344CB8AC3E}">
        <p14:creationId xmlns:p14="http://schemas.microsoft.com/office/powerpoint/2010/main" val="271325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0FA69-269E-0D7D-1526-1013EA876A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4B4C12-140B-E272-23B7-6D22F4A420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CA6EB-7DBE-BBA2-B4A5-9055A3C4C272}"/>
              </a:ext>
            </a:extLst>
          </p:cNvPr>
          <p:cNvSpPr>
            <a:spLocks noGrp="1"/>
          </p:cNvSpPr>
          <p:nvPr>
            <p:ph type="dt" sz="half" idx="10"/>
          </p:nvPr>
        </p:nvSpPr>
        <p:spPr/>
        <p:txBody>
          <a:bodyPr/>
          <a:lstStyle/>
          <a:p>
            <a:fld id="{4D76D8E7-F570-403A-A522-91F7D0C0F58F}" type="datetimeFigureOut">
              <a:rPr lang="en-IN" smtClean="0"/>
              <a:t>03-08-2025</a:t>
            </a:fld>
            <a:endParaRPr lang="en-IN"/>
          </a:p>
        </p:txBody>
      </p:sp>
      <p:sp>
        <p:nvSpPr>
          <p:cNvPr id="5" name="Footer Placeholder 4">
            <a:extLst>
              <a:ext uri="{FF2B5EF4-FFF2-40B4-BE49-F238E27FC236}">
                <a16:creationId xmlns:a16="http://schemas.microsoft.com/office/drawing/2014/main" id="{142B500B-5BF5-A1DA-2FB7-AEB4CFD60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E0ED5-D7C0-5057-C139-759F3052F1F5}"/>
              </a:ext>
            </a:extLst>
          </p:cNvPr>
          <p:cNvSpPr>
            <a:spLocks noGrp="1"/>
          </p:cNvSpPr>
          <p:nvPr>
            <p:ph type="sldNum" sz="quarter" idx="12"/>
          </p:nvPr>
        </p:nvSpPr>
        <p:spPr/>
        <p:txBody>
          <a:bodyPr/>
          <a:lstStyle/>
          <a:p>
            <a:fld id="{4ADE0061-5992-4D31-8A5C-8E339814C117}" type="slidenum">
              <a:rPr lang="en-IN" smtClean="0"/>
              <a:t>‹#›</a:t>
            </a:fld>
            <a:endParaRPr lang="en-IN"/>
          </a:p>
        </p:txBody>
      </p:sp>
    </p:spTree>
    <p:extLst>
      <p:ext uri="{BB962C8B-B14F-4D97-AF65-F5344CB8AC3E}">
        <p14:creationId xmlns:p14="http://schemas.microsoft.com/office/powerpoint/2010/main" val="1120499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F6F1-DEF9-AA50-6732-C09BD1888B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7260A3-7EA6-A679-5C41-7A2B41B9D2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7618B6-0A8A-314C-F502-B5027A83764F}"/>
              </a:ext>
            </a:extLst>
          </p:cNvPr>
          <p:cNvSpPr>
            <a:spLocks noGrp="1"/>
          </p:cNvSpPr>
          <p:nvPr>
            <p:ph type="dt" sz="half" idx="10"/>
          </p:nvPr>
        </p:nvSpPr>
        <p:spPr/>
        <p:txBody>
          <a:bodyPr/>
          <a:lstStyle/>
          <a:p>
            <a:fld id="{4D76D8E7-F570-403A-A522-91F7D0C0F58F}" type="datetimeFigureOut">
              <a:rPr lang="en-IN" smtClean="0"/>
              <a:t>03-08-2025</a:t>
            </a:fld>
            <a:endParaRPr lang="en-IN"/>
          </a:p>
        </p:txBody>
      </p:sp>
      <p:sp>
        <p:nvSpPr>
          <p:cNvPr id="5" name="Footer Placeholder 4">
            <a:extLst>
              <a:ext uri="{FF2B5EF4-FFF2-40B4-BE49-F238E27FC236}">
                <a16:creationId xmlns:a16="http://schemas.microsoft.com/office/drawing/2014/main" id="{DAAA7198-70FB-CA68-8CA4-301E0F96F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70329-4305-D4AB-90D6-55F989E01F28}"/>
              </a:ext>
            </a:extLst>
          </p:cNvPr>
          <p:cNvSpPr>
            <a:spLocks noGrp="1"/>
          </p:cNvSpPr>
          <p:nvPr>
            <p:ph type="sldNum" sz="quarter" idx="12"/>
          </p:nvPr>
        </p:nvSpPr>
        <p:spPr/>
        <p:txBody>
          <a:bodyPr/>
          <a:lstStyle/>
          <a:p>
            <a:fld id="{4ADE0061-5992-4D31-8A5C-8E339814C117}" type="slidenum">
              <a:rPr lang="en-IN" smtClean="0"/>
              <a:t>‹#›</a:t>
            </a:fld>
            <a:endParaRPr lang="en-IN"/>
          </a:p>
        </p:txBody>
      </p:sp>
    </p:spTree>
    <p:extLst>
      <p:ext uri="{BB962C8B-B14F-4D97-AF65-F5344CB8AC3E}">
        <p14:creationId xmlns:p14="http://schemas.microsoft.com/office/powerpoint/2010/main" val="180467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19EA-2B79-C730-F8A8-EE03C4E37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2F4BEC-C84D-5574-63F8-6782B48AF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F96531-3EF1-B56A-CD3A-DA537FDF6271}"/>
              </a:ext>
            </a:extLst>
          </p:cNvPr>
          <p:cNvSpPr>
            <a:spLocks noGrp="1"/>
          </p:cNvSpPr>
          <p:nvPr>
            <p:ph type="dt" sz="half" idx="10"/>
          </p:nvPr>
        </p:nvSpPr>
        <p:spPr/>
        <p:txBody>
          <a:bodyPr/>
          <a:lstStyle/>
          <a:p>
            <a:fld id="{4D76D8E7-F570-403A-A522-91F7D0C0F58F}" type="datetimeFigureOut">
              <a:rPr lang="en-IN" smtClean="0"/>
              <a:t>03-08-2025</a:t>
            </a:fld>
            <a:endParaRPr lang="en-IN"/>
          </a:p>
        </p:txBody>
      </p:sp>
      <p:sp>
        <p:nvSpPr>
          <p:cNvPr id="5" name="Footer Placeholder 4">
            <a:extLst>
              <a:ext uri="{FF2B5EF4-FFF2-40B4-BE49-F238E27FC236}">
                <a16:creationId xmlns:a16="http://schemas.microsoft.com/office/drawing/2014/main" id="{B8E16C21-5FCC-EF82-195C-8A8DF18F5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64994-129E-5F37-0216-AA3C9A0FBE06}"/>
              </a:ext>
            </a:extLst>
          </p:cNvPr>
          <p:cNvSpPr>
            <a:spLocks noGrp="1"/>
          </p:cNvSpPr>
          <p:nvPr>
            <p:ph type="sldNum" sz="quarter" idx="12"/>
          </p:nvPr>
        </p:nvSpPr>
        <p:spPr/>
        <p:txBody>
          <a:bodyPr/>
          <a:lstStyle/>
          <a:p>
            <a:fld id="{4ADE0061-5992-4D31-8A5C-8E339814C117}" type="slidenum">
              <a:rPr lang="en-IN" smtClean="0"/>
              <a:t>‹#›</a:t>
            </a:fld>
            <a:endParaRPr lang="en-IN"/>
          </a:p>
        </p:txBody>
      </p:sp>
    </p:spTree>
    <p:extLst>
      <p:ext uri="{BB962C8B-B14F-4D97-AF65-F5344CB8AC3E}">
        <p14:creationId xmlns:p14="http://schemas.microsoft.com/office/powerpoint/2010/main" val="1700263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E49C-63C3-56FF-92DD-6AC6E48780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7C14099-F76D-A5C4-7E1E-D45436DF6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2CB4A7-9792-4463-D820-819503B414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3D12EE-92A0-FA1F-2855-FDA193DC900D}"/>
              </a:ext>
            </a:extLst>
          </p:cNvPr>
          <p:cNvSpPr>
            <a:spLocks noGrp="1"/>
          </p:cNvSpPr>
          <p:nvPr>
            <p:ph type="dt" sz="half" idx="10"/>
          </p:nvPr>
        </p:nvSpPr>
        <p:spPr/>
        <p:txBody>
          <a:bodyPr/>
          <a:lstStyle/>
          <a:p>
            <a:fld id="{4D76D8E7-F570-403A-A522-91F7D0C0F58F}" type="datetimeFigureOut">
              <a:rPr lang="en-IN" smtClean="0"/>
              <a:t>03-08-2025</a:t>
            </a:fld>
            <a:endParaRPr lang="en-IN"/>
          </a:p>
        </p:txBody>
      </p:sp>
      <p:sp>
        <p:nvSpPr>
          <p:cNvPr id="6" name="Footer Placeholder 5">
            <a:extLst>
              <a:ext uri="{FF2B5EF4-FFF2-40B4-BE49-F238E27FC236}">
                <a16:creationId xmlns:a16="http://schemas.microsoft.com/office/drawing/2014/main" id="{39A17460-ECA5-8F01-9F50-61C7E4D63C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B1EDF1-4A66-C484-1AA9-6C8DA65EE24C}"/>
              </a:ext>
            </a:extLst>
          </p:cNvPr>
          <p:cNvSpPr>
            <a:spLocks noGrp="1"/>
          </p:cNvSpPr>
          <p:nvPr>
            <p:ph type="sldNum" sz="quarter" idx="12"/>
          </p:nvPr>
        </p:nvSpPr>
        <p:spPr/>
        <p:txBody>
          <a:bodyPr/>
          <a:lstStyle/>
          <a:p>
            <a:fld id="{4ADE0061-5992-4D31-8A5C-8E339814C117}" type="slidenum">
              <a:rPr lang="en-IN" smtClean="0"/>
              <a:t>‹#›</a:t>
            </a:fld>
            <a:endParaRPr lang="en-IN"/>
          </a:p>
        </p:txBody>
      </p:sp>
    </p:spTree>
    <p:extLst>
      <p:ext uri="{BB962C8B-B14F-4D97-AF65-F5344CB8AC3E}">
        <p14:creationId xmlns:p14="http://schemas.microsoft.com/office/powerpoint/2010/main" val="3954997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55908-11C7-EBA2-9D29-AA93022FB1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944D11-9805-2898-D5A8-F9B4D16BBD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3B2202-8CE4-9154-EDB9-7CE883A126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996A24-C5A5-DEFD-E653-7ED752701E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7DD22E-5249-5E79-66E9-5031929500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460E95-E252-8F75-3C4C-1CD56106B11D}"/>
              </a:ext>
            </a:extLst>
          </p:cNvPr>
          <p:cNvSpPr>
            <a:spLocks noGrp="1"/>
          </p:cNvSpPr>
          <p:nvPr>
            <p:ph type="dt" sz="half" idx="10"/>
          </p:nvPr>
        </p:nvSpPr>
        <p:spPr/>
        <p:txBody>
          <a:bodyPr/>
          <a:lstStyle/>
          <a:p>
            <a:fld id="{4D76D8E7-F570-403A-A522-91F7D0C0F58F}" type="datetimeFigureOut">
              <a:rPr lang="en-IN" smtClean="0"/>
              <a:t>03-08-2025</a:t>
            </a:fld>
            <a:endParaRPr lang="en-IN"/>
          </a:p>
        </p:txBody>
      </p:sp>
      <p:sp>
        <p:nvSpPr>
          <p:cNvPr id="8" name="Footer Placeholder 7">
            <a:extLst>
              <a:ext uri="{FF2B5EF4-FFF2-40B4-BE49-F238E27FC236}">
                <a16:creationId xmlns:a16="http://schemas.microsoft.com/office/drawing/2014/main" id="{09909247-F3AE-2E21-01EC-FDDCFBCE4E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35B795-4FA1-22C1-8D37-B6B6D5D3ED83}"/>
              </a:ext>
            </a:extLst>
          </p:cNvPr>
          <p:cNvSpPr>
            <a:spLocks noGrp="1"/>
          </p:cNvSpPr>
          <p:nvPr>
            <p:ph type="sldNum" sz="quarter" idx="12"/>
          </p:nvPr>
        </p:nvSpPr>
        <p:spPr/>
        <p:txBody>
          <a:bodyPr/>
          <a:lstStyle/>
          <a:p>
            <a:fld id="{4ADE0061-5992-4D31-8A5C-8E339814C117}" type="slidenum">
              <a:rPr lang="en-IN" smtClean="0"/>
              <a:t>‹#›</a:t>
            </a:fld>
            <a:endParaRPr lang="en-IN"/>
          </a:p>
        </p:txBody>
      </p:sp>
    </p:spTree>
    <p:extLst>
      <p:ext uri="{BB962C8B-B14F-4D97-AF65-F5344CB8AC3E}">
        <p14:creationId xmlns:p14="http://schemas.microsoft.com/office/powerpoint/2010/main" val="379874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5151-2C04-CDC2-EE16-DC44EB0561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1929D2-8509-534F-2FA6-CBAA1E190DAC}"/>
              </a:ext>
            </a:extLst>
          </p:cNvPr>
          <p:cNvSpPr>
            <a:spLocks noGrp="1"/>
          </p:cNvSpPr>
          <p:nvPr>
            <p:ph type="dt" sz="half" idx="10"/>
          </p:nvPr>
        </p:nvSpPr>
        <p:spPr/>
        <p:txBody>
          <a:bodyPr/>
          <a:lstStyle/>
          <a:p>
            <a:fld id="{4D76D8E7-F570-403A-A522-91F7D0C0F58F}" type="datetimeFigureOut">
              <a:rPr lang="en-IN" smtClean="0"/>
              <a:t>03-08-2025</a:t>
            </a:fld>
            <a:endParaRPr lang="en-IN"/>
          </a:p>
        </p:txBody>
      </p:sp>
      <p:sp>
        <p:nvSpPr>
          <p:cNvPr id="4" name="Footer Placeholder 3">
            <a:extLst>
              <a:ext uri="{FF2B5EF4-FFF2-40B4-BE49-F238E27FC236}">
                <a16:creationId xmlns:a16="http://schemas.microsoft.com/office/drawing/2014/main" id="{02BC48BC-D9CF-3442-0DA4-F2A0425656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F120CF-4469-2570-C884-B296F5C35B1A}"/>
              </a:ext>
            </a:extLst>
          </p:cNvPr>
          <p:cNvSpPr>
            <a:spLocks noGrp="1"/>
          </p:cNvSpPr>
          <p:nvPr>
            <p:ph type="sldNum" sz="quarter" idx="12"/>
          </p:nvPr>
        </p:nvSpPr>
        <p:spPr/>
        <p:txBody>
          <a:bodyPr/>
          <a:lstStyle/>
          <a:p>
            <a:fld id="{4ADE0061-5992-4D31-8A5C-8E339814C117}" type="slidenum">
              <a:rPr lang="en-IN" smtClean="0"/>
              <a:t>‹#›</a:t>
            </a:fld>
            <a:endParaRPr lang="en-IN"/>
          </a:p>
        </p:txBody>
      </p:sp>
    </p:spTree>
    <p:extLst>
      <p:ext uri="{BB962C8B-B14F-4D97-AF65-F5344CB8AC3E}">
        <p14:creationId xmlns:p14="http://schemas.microsoft.com/office/powerpoint/2010/main" val="59238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80B79E-EDA9-B010-5B0B-12568C9303FA}"/>
              </a:ext>
            </a:extLst>
          </p:cNvPr>
          <p:cNvSpPr>
            <a:spLocks noGrp="1"/>
          </p:cNvSpPr>
          <p:nvPr>
            <p:ph type="dt" sz="half" idx="10"/>
          </p:nvPr>
        </p:nvSpPr>
        <p:spPr/>
        <p:txBody>
          <a:bodyPr/>
          <a:lstStyle/>
          <a:p>
            <a:fld id="{4D76D8E7-F570-403A-A522-91F7D0C0F58F}" type="datetimeFigureOut">
              <a:rPr lang="en-IN" smtClean="0"/>
              <a:t>03-08-2025</a:t>
            </a:fld>
            <a:endParaRPr lang="en-IN"/>
          </a:p>
        </p:txBody>
      </p:sp>
      <p:sp>
        <p:nvSpPr>
          <p:cNvPr id="3" name="Footer Placeholder 2">
            <a:extLst>
              <a:ext uri="{FF2B5EF4-FFF2-40B4-BE49-F238E27FC236}">
                <a16:creationId xmlns:a16="http://schemas.microsoft.com/office/drawing/2014/main" id="{5C87077A-CDD4-E04D-9A17-C581C2D00F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C684D5-15A5-A5B6-0FBD-F34F94DBE3E3}"/>
              </a:ext>
            </a:extLst>
          </p:cNvPr>
          <p:cNvSpPr>
            <a:spLocks noGrp="1"/>
          </p:cNvSpPr>
          <p:nvPr>
            <p:ph type="sldNum" sz="quarter" idx="12"/>
          </p:nvPr>
        </p:nvSpPr>
        <p:spPr/>
        <p:txBody>
          <a:bodyPr/>
          <a:lstStyle/>
          <a:p>
            <a:fld id="{4ADE0061-5992-4D31-8A5C-8E339814C117}" type="slidenum">
              <a:rPr lang="en-IN" smtClean="0"/>
              <a:t>‹#›</a:t>
            </a:fld>
            <a:endParaRPr lang="en-IN"/>
          </a:p>
        </p:txBody>
      </p:sp>
    </p:spTree>
    <p:extLst>
      <p:ext uri="{BB962C8B-B14F-4D97-AF65-F5344CB8AC3E}">
        <p14:creationId xmlns:p14="http://schemas.microsoft.com/office/powerpoint/2010/main" val="4166765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55EA2-DE04-001E-E350-CA1815845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C3AFBD7-079E-1C04-EF45-0067B87DB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738714-7A29-89B4-9386-75E22172A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20C45-AEA2-1D66-916B-0A82E80767DB}"/>
              </a:ext>
            </a:extLst>
          </p:cNvPr>
          <p:cNvSpPr>
            <a:spLocks noGrp="1"/>
          </p:cNvSpPr>
          <p:nvPr>
            <p:ph type="dt" sz="half" idx="10"/>
          </p:nvPr>
        </p:nvSpPr>
        <p:spPr/>
        <p:txBody>
          <a:bodyPr/>
          <a:lstStyle/>
          <a:p>
            <a:fld id="{4D76D8E7-F570-403A-A522-91F7D0C0F58F}" type="datetimeFigureOut">
              <a:rPr lang="en-IN" smtClean="0"/>
              <a:t>03-08-2025</a:t>
            </a:fld>
            <a:endParaRPr lang="en-IN"/>
          </a:p>
        </p:txBody>
      </p:sp>
      <p:sp>
        <p:nvSpPr>
          <p:cNvPr id="6" name="Footer Placeholder 5">
            <a:extLst>
              <a:ext uri="{FF2B5EF4-FFF2-40B4-BE49-F238E27FC236}">
                <a16:creationId xmlns:a16="http://schemas.microsoft.com/office/drawing/2014/main" id="{44D09A65-06DD-7930-94FE-14A02C2613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C02789-FECE-F0D1-4434-969BA9D8A314}"/>
              </a:ext>
            </a:extLst>
          </p:cNvPr>
          <p:cNvSpPr>
            <a:spLocks noGrp="1"/>
          </p:cNvSpPr>
          <p:nvPr>
            <p:ph type="sldNum" sz="quarter" idx="12"/>
          </p:nvPr>
        </p:nvSpPr>
        <p:spPr/>
        <p:txBody>
          <a:bodyPr/>
          <a:lstStyle/>
          <a:p>
            <a:fld id="{4ADE0061-5992-4D31-8A5C-8E339814C117}" type="slidenum">
              <a:rPr lang="en-IN" smtClean="0"/>
              <a:t>‹#›</a:t>
            </a:fld>
            <a:endParaRPr lang="en-IN"/>
          </a:p>
        </p:txBody>
      </p:sp>
    </p:spTree>
    <p:extLst>
      <p:ext uri="{BB962C8B-B14F-4D97-AF65-F5344CB8AC3E}">
        <p14:creationId xmlns:p14="http://schemas.microsoft.com/office/powerpoint/2010/main" val="3856335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38F6-7899-41BF-4DB1-CF32AA295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994F0D-29C6-FE34-6878-A96EB39D9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03C305-E178-E8ED-0675-8B0BBD3A6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A23095-D890-BACB-6862-C51E5A28E7D1}"/>
              </a:ext>
            </a:extLst>
          </p:cNvPr>
          <p:cNvSpPr>
            <a:spLocks noGrp="1"/>
          </p:cNvSpPr>
          <p:nvPr>
            <p:ph type="dt" sz="half" idx="10"/>
          </p:nvPr>
        </p:nvSpPr>
        <p:spPr/>
        <p:txBody>
          <a:bodyPr/>
          <a:lstStyle/>
          <a:p>
            <a:fld id="{4D76D8E7-F570-403A-A522-91F7D0C0F58F}" type="datetimeFigureOut">
              <a:rPr lang="en-IN" smtClean="0"/>
              <a:t>03-08-2025</a:t>
            </a:fld>
            <a:endParaRPr lang="en-IN"/>
          </a:p>
        </p:txBody>
      </p:sp>
      <p:sp>
        <p:nvSpPr>
          <p:cNvPr id="6" name="Footer Placeholder 5">
            <a:extLst>
              <a:ext uri="{FF2B5EF4-FFF2-40B4-BE49-F238E27FC236}">
                <a16:creationId xmlns:a16="http://schemas.microsoft.com/office/drawing/2014/main" id="{995C7245-EE08-F634-46EE-B526BA65C3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DED7D9-F89A-804E-CDFF-7A24A96D1CB2}"/>
              </a:ext>
            </a:extLst>
          </p:cNvPr>
          <p:cNvSpPr>
            <a:spLocks noGrp="1"/>
          </p:cNvSpPr>
          <p:nvPr>
            <p:ph type="sldNum" sz="quarter" idx="12"/>
          </p:nvPr>
        </p:nvSpPr>
        <p:spPr/>
        <p:txBody>
          <a:bodyPr/>
          <a:lstStyle/>
          <a:p>
            <a:fld id="{4ADE0061-5992-4D31-8A5C-8E339814C117}" type="slidenum">
              <a:rPr lang="en-IN" smtClean="0"/>
              <a:t>‹#›</a:t>
            </a:fld>
            <a:endParaRPr lang="en-IN"/>
          </a:p>
        </p:txBody>
      </p:sp>
    </p:spTree>
    <p:extLst>
      <p:ext uri="{BB962C8B-B14F-4D97-AF65-F5344CB8AC3E}">
        <p14:creationId xmlns:p14="http://schemas.microsoft.com/office/powerpoint/2010/main" val="176364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DB8E9B-D32C-0AB7-6805-20840A110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26D3B9-AC70-7EF3-EB11-BC5C3F52B9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09A17A-5BF4-362B-5623-EE2609F67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6D8E7-F570-403A-A522-91F7D0C0F58F}" type="datetimeFigureOut">
              <a:rPr lang="en-IN" smtClean="0"/>
              <a:t>03-08-2025</a:t>
            </a:fld>
            <a:endParaRPr lang="en-IN"/>
          </a:p>
        </p:txBody>
      </p:sp>
      <p:sp>
        <p:nvSpPr>
          <p:cNvPr id="5" name="Footer Placeholder 4">
            <a:extLst>
              <a:ext uri="{FF2B5EF4-FFF2-40B4-BE49-F238E27FC236}">
                <a16:creationId xmlns:a16="http://schemas.microsoft.com/office/drawing/2014/main" id="{5B5D3B78-C1D2-4BA1-FA3A-196AEB8340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697DF4-A04D-CC74-D129-710D6FA47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E0061-5992-4D31-8A5C-8E339814C117}" type="slidenum">
              <a:rPr lang="en-IN" smtClean="0"/>
              <a:t>‹#›</a:t>
            </a:fld>
            <a:endParaRPr lang="en-IN"/>
          </a:p>
        </p:txBody>
      </p:sp>
    </p:spTree>
    <p:extLst>
      <p:ext uri="{BB962C8B-B14F-4D97-AF65-F5344CB8AC3E}">
        <p14:creationId xmlns:p14="http://schemas.microsoft.com/office/powerpoint/2010/main" val="2485444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4A5E-0E6C-D208-6278-E12A03FFDDF4}"/>
              </a:ext>
            </a:extLst>
          </p:cNvPr>
          <p:cNvSpPr>
            <a:spLocks noGrp="1"/>
          </p:cNvSpPr>
          <p:nvPr>
            <p:ph type="ctrTitle"/>
          </p:nvPr>
        </p:nvSpPr>
        <p:spPr/>
        <p:txBody>
          <a:bodyPr/>
          <a:lstStyle/>
          <a:p>
            <a:r>
              <a:rPr lang="en-IN" dirty="0"/>
              <a:t>Generative AI</a:t>
            </a:r>
          </a:p>
        </p:txBody>
      </p:sp>
      <p:sp>
        <p:nvSpPr>
          <p:cNvPr id="3" name="Subtitle 2">
            <a:extLst>
              <a:ext uri="{FF2B5EF4-FFF2-40B4-BE49-F238E27FC236}">
                <a16:creationId xmlns:a16="http://schemas.microsoft.com/office/drawing/2014/main" id="{63CA8412-9B74-8AF8-BDE2-D5F86B9AEE2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7575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1AD25-B84A-4C4A-29C3-DC2FB670BC4A}"/>
              </a:ext>
            </a:extLst>
          </p:cNvPr>
          <p:cNvSpPr>
            <a:spLocks noGrp="1"/>
          </p:cNvSpPr>
          <p:nvPr>
            <p:ph type="title"/>
          </p:nvPr>
        </p:nvSpPr>
        <p:spPr/>
        <p:txBody>
          <a:bodyPr/>
          <a:lstStyle/>
          <a:p>
            <a:r>
              <a:rPr lang="en-US" dirty="0"/>
              <a:t>Future Trends and Potential Developments</a:t>
            </a:r>
            <a:endParaRPr lang="en-IN" dirty="0"/>
          </a:p>
        </p:txBody>
      </p:sp>
      <p:sp>
        <p:nvSpPr>
          <p:cNvPr id="3" name="Content Placeholder 2">
            <a:extLst>
              <a:ext uri="{FF2B5EF4-FFF2-40B4-BE49-F238E27FC236}">
                <a16:creationId xmlns:a16="http://schemas.microsoft.com/office/drawing/2014/main" id="{7B28B136-83BA-FB7E-6D57-55ED42075A77}"/>
              </a:ext>
            </a:extLst>
          </p:cNvPr>
          <p:cNvSpPr>
            <a:spLocks noGrp="1"/>
          </p:cNvSpPr>
          <p:nvPr>
            <p:ph idx="1"/>
          </p:nvPr>
        </p:nvSpPr>
        <p:spPr/>
        <p:txBody>
          <a:bodyPr>
            <a:normAutofit fontScale="92500" lnSpcReduction="20000"/>
          </a:bodyPr>
          <a:lstStyle/>
          <a:p>
            <a:pPr marL="0" indent="0">
              <a:buNone/>
            </a:pPr>
            <a:r>
              <a:rPr lang="en-IN" b="1" dirty="0"/>
              <a:t>1. Emerging Architectures: </a:t>
            </a:r>
            <a:endParaRPr lang="en-IN" dirty="0"/>
          </a:p>
          <a:p>
            <a:pPr lvl="1"/>
            <a:r>
              <a:rPr lang="en-IN" b="1" dirty="0"/>
              <a:t>Hybrid Models</a:t>
            </a:r>
            <a:r>
              <a:rPr lang="en-IN" dirty="0"/>
              <a:t>: Combining strengths of different AI models for enhanced capabilities.</a:t>
            </a:r>
          </a:p>
          <a:p>
            <a:pPr lvl="1"/>
            <a:r>
              <a:rPr lang="en-IN" b="1" dirty="0"/>
              <a:t>Federated Learning</a:t>
            </a:r>
            <a:r>
              <a:rPr lang="en-IN" dirty="0"/>
              <a:t>: Training models across decentralized devices without exchanging data.</a:t>
            </a:r>
          </a:p>
          <a:p>
            <a:pPr lvl="1"/>
            <a:r>
              <a:rPr lang="en-IN" b="1" dirty="0"/>
              <a:t>Neuro-symbolic AI</a:t>
            </a:r>
            <a:r>
              <a:rPr lang="en-IN" dirty="0"/>
              <a:t>: Combining neural networks with symbolic AI for more interpretable systems.</a:t>
            </a:r>
          </a:p>
          <a:p>
            <a:pPr marL="0" indent="0">
              <a:buNone/>
            </a:pPr>
            <a:r>
              <a:rPr lang="en-IN" b="1" dirty="0"/>
              <a:t>2. Integration with Other AI Technologies: </a:t>
            </a:r>
            <a:endParaRPr lang="en-IN" dirty="0"/>
          </a:p>
          <a:p>
            <a:pPr lvl="1"/>
            <a:r>
              <a:rPr lang="en-IN" b="1" dirty="0"/>
              <a:t>AI and Blockchain</a:t>
            </a:r>
            <a:r>
              <a:rPr lang="en-IN" dirty="0"/>
              <a:t>: Potential to revolutionize smart contracts and decentralized finance.</a:t>
            </a:r>
          </a:p>
          <a:p>
            <a:pPr lvl="1"/>
            <a:r>
              <a:rPr lang="en-IN" b="1" dirty="0"/>
              <a:t>AI and Internet of Things (IoT)</a:t>
            </a:r>
            <a:r>
              <a:rPr lang="en-IN" dirty="0"/>
              <a:t>: Processing vast amounts of real-time data from IoT devices.</a:t>
            </a:r>
          </a:p>
          <a:p>
            <a:pPr lvl="1"/>
            <a:r>
              <a:rPr lang="en-IN" b="1" dirty="0"/>
              <a:t>AI and Quantum Computing</a:t>
            </a:r>
            <a:r>
              <a:rPr lang="en-IN" dirty="0"/>
              <a:t>: Potential for unprecedented computational power in financial </a:t>
            </a:r>
            <a:r>
              <a:rPr lang="en-IN" dirty="0" err="1"/>
              <a:t>modeling</a:t>
            </a:r>
            <a:r>
              <a:rPr lang="en-IN" dirty="0"/>
              <a:t>.</a:t>
            </a:r>
          </a:p>
          <a:p>
            <a:pPr marL="0" indent="0">
              <a:buNone/>
            </a:pPr>
            <a:endParaRPr lang="en-IN" dirty="0"/>
          </a:p>
        </p:txBody>
      </p:sp>
    </p:spTree>
    <p:extLst>
      <p:ext uri="{BB962C8B-B14F-4D97-AF65-F5344CB8AC3E}">
        <p14:creationId xmlns:p14="http://schemas.microsoft.com/office/powerpoint/2010/main" val="3235966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BB89-8687-EF2C-A0F7-943D6D714B31}"/>
              </a:ext>
            </a:extLst>
          </p:cNvPr>
          <p:cNvSpPr>
            <a:spLocks noGrp="1"/>
          </p:cNvSpPr>
          <p:nvPr>
            <p:ph type="title"/>
          </p:nvPr>
        </p:nvSpPr>
        <p:spPr/>
        <p:txBody>
          <a:bodyPr/>
          <a:lstStyle/>
          <a:p>
            <a:r>
              <a:rPr lang="en-US" dirty="0"/>
              <a:t>Future Trends and Potential Developments</a:t>
            </a:r>
            <a:endParaRPr lang="en-IN" dirty="0"/>
          </a:p>
        </p:txBody>
      </p:sp>
      <p:sp>
        <p:nvSpPr>
          <p:cNvPr id="3" name="Content Placeholder 2">
            <a:extLst>
              <a:ext uri="{FF2B5EF4-FFF2-40B4-BE49-F238E27FC236}">
                <a16:creationId xmlns:a16="http://schemas.microsoft.com/office/drawing/2014/main" id="{DFF5C67A-F758-9B81-8F81-1A5BFC70576B}"/>
              </a:ext>
            </a:extLst>
          </p:cNvPr>
          <p:cNvSpPr>
            <a:spLocks noGrp="1"/>
          </p:cNvSpPr>
          <p:nvPr>
            <p:ph idx="1"/>
          </p:nvPr>
        </p:nvSpPr>
        <p:spPr/>
        <p:txBody>
          <a:bodyPr>
            <a:normAutofit/>
          </a:bodyPr>
          <a:lstStyle/>
          <a:p>
            <a:pPr marL="0" indent="0">
              <a:buNone/>
            </a:pPr>
            <a:r>
              <a:rPr lang="en-US" b="1" dirty="0"/>
              <a:t>3. Anticipated Impact on the Finance Industry: </a:t>
            </a:r>
            <a:endParaRPr lang="en-US" dirty="0"/>
          </a:p>
          <a:p>
            <a:pPr lvl="1"/>
            <a:r>
              <a:rPr lang="en-US" b="1" dirty="0"/>
              <a:t>Hyper-Personalization</a:t>
            </a:r>
            <a:r>
              <a:rPr lang="en-US" dirty="0"/>
              <a:t>: Tailored financial products and advice based on individual circumstances.</a:t>
            </a:r>
          </a:p>
          <a:p>
            <a:pPr lvl="1"/>
            <a:r>
              <a:rPr lang="en-US" b="1" dirty="0"/>
              <a:t>Real-Time Decision Making</a:t>
            </a:r>
            <a:r>
              <a:rPr lang="en-US" dirty="0"/>
              <a:t>: Improved speed and accuracy in trading and risk management.</a:t>
            </a:r>
          </a:p>
          <a:p>
            <a:pPr lvl="1"/>
            <a:r>
              <a:rPr lang="en-US" b="1" dirty="0"/>
              <a:t>Democratization of Financial Expertise</a:t>
            </a:r>
            <a:r>
              <a:rPr lang="en-US" dirty="0"/>
              <a:t>: Making sophisticated financial advice more accessible.</a:t>
            </a:r>
          </a:p>
          <a:p>
            <a:pPr lvl="1"/>
            <a:r>
              <a:rPr lang="en-US" b="1" dirty="0"/>
              <a:t>Regulatory Technology (</a:t>
            </a:r>
            <a:r>
              <a:rPr lang="en-US" b="1" dirty="0" err="1"/>
              <a:t>RegTech</a:t>
            </a:r>
            <a:r>
              <a:rPr lang="en-US" b="1" dirty="0"/>
              <a:t>)</a:t>
            </a:r>
            <a:r>
              <a:rPr lang="en-US" dirty="0"/>
              <a:t>: AI-powered compliance reporting and adaptive regulations.</a:t>
            </a:r>
          </a:p>
          <a:p>
            <a:pPr lvl="1"/>
            <a:r>
              <a:rPr lang="en-US" b="1" dirty="0"/>
              <a:t>Ethical AI in Finance</a:t>
            </a:r>
            <a:r>
              <a:rPr lang="en-US" dirty="0"/>
              <a:t>: Developing frameworks for fairness, transparency, and accountability.</a:t>
            </a:r>
          </a:p>
          <a:p>
            <a:pPr marL="0" indent="0">
              <a:buNone/>
            </a:pPr>
            <a:endParaRPr lang="en-IN" dirty="0"/>
          </a:p>
        </p:txBody>
      </p:sp>
    </p:spTree>
    <p:extLst>
      <p:ext uri="{BB962C8B-B14F-4D97-AF65-F5344CB8AC3E}">
        <p14:creationId xmlns:p14="http://schemas.microsoft.com/office/powerpoint/2010/main" val="296089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7BD5-C690-6BCD-B1CF-019E59FF0751}"/>
              </a:ext>
            </a:extLst>
          </p:cNvPr>
          <p:cNvSpPr>
            <a:spLocks noGrp="1"/>
          </p:cNvSpPr>
          <p:nvPr>
            <p:ph type="title"/>
          </p:nvPr>
        </p:nvSpPr>
        <p:spPr/>
        <p:txBody>
          <a:bodyPr/>
          <a:lstStyle/>
          <a:p>
            <a:r>
              <a:rPr lang="en-US" dirty="0"/>
              <a:t>Case Studies of Generative AI in Financial Services</a:t>
            </a:r>
            <a:endParaRPr lang="en-IN" dirty="0"/>
          </a:p>
        </p:txBody>
      </p:sp>
      <p:sp>
        <p:nvSpPr>
          <p:cNvPr id="3" name="Content Placeholder 2">
            <a:extLst>
              <a:ext uri="{FF2B5EF4-FFF2-40B4-BE49-F238E27FC236}">
                <a16:creationId xmlns:a16="http://schemas.microsoft.com/office/drawing/2014/main" id="{170E958C-91BB-6CB6-37FA-B9E8C8834F43}"/>
              </a:ext>
            </a:extLst>
          </p:cNvPr>
          <p:cNvSpPr>
            <a:spLocks noGrp="1"/>
          </p:cNvSpPr>
          <p:nvPr>
            <p:ph idx="1"/>
          </p:nvPr>
        </p:nvSpPr>
        <p:spPr/>
        <p:txBody>
          <a:bodyPr/>
          <a:lstStyle/>
          <a:p>
            <a:r>
              <a:rPr lang="en-US" dirty="0"/>
              <a:t>The financial services industry is undergoing a profound transformation driven by the rapid advancement and adoption of generative AI technologies. </a:t>
            </a:r>
          </a:p>
          <a:p>
            <a:r>
              <a:rPr lang="en-US" dirty="0"/>
              <a:t>This revolutionary shift reshapes traditional financial processes, creates new opportunities, and challenges established norms across the sector.</a:t>
            </a:r>
            <a:endParaRPr lang="en-IN" dirty="0"/>
          </a:p>
        </p:txBody>
      </p:sp>
    </p:spTree>
    <p:extLst>
      <p:ext uri="{BB962C8B-B14F-4D97-AF65-F5344CB8AC3E}">
        <p14:creationId xmlns:p14="http://schemas.microsoft.com/office/powerpoint/2010/main" val="2142054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64B25-FF63-5EE8-A1F8-3EB98E7D23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2F2D0-92BF-9EC8-7C47-EF838F4E3BA8}"/>
              </a:ext>
            </a:extLst>
          </p:cNvPr>
          <p:cNvSpPr>
            <a:spLocks noGrp="1"/>
          </p:cNvSpPr>
          <p:nvPr>
            <p:ph type="title"/>
          </p:nvPr>
        </p:nvSpPr>
        <p:spPr/>
        <p:txBody>
          <a:bodyPr/>
          <a:lstStyle/>
          <a:p>
            <a:r>
              <a:rPr lang="en-US" dirty="0"/>
              <a:t>Case Studies of Generative AI in Financial Services</a:t>
            </a:r>
            <a:endParaRPr lang="en-IN" dirty="0"/>
          </a:p>
        </p:txBody>
      </p:sp>
      <p:pic>
        <p:nvPicPr>
          <p:cNvPr id="5122" name="Picture 2">
            <a:extLst>
              <a:ext uri="{FF2B5EF4-FFF2-40B4-BE49-F238E27FC236}">
                <a16:creationId xmlns:a16="http://schemas.microsoft.com/office/drawing/2014/main" id="{8C8D713D-826F-2B6C-DFA3-095135B9C5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054" y="2263580"/>
            <a:ext cx="10223011" cy="33018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853480-D844-448D-7A74-694C344EF89B}"/>
              </a:ext>
            </a:extLst>
          </p:cNvPr>
          <p:cNvSpPr txBox="1"/>
          <p:nvPr/>
        </p:nvSpPr>
        <p:spPr>
          <a:xfrm>
            <a:off x="1061154" y="1901943"/>
            <a:ext cx="7981245" cy="361637"/>
          </a:xfrm>
          <a:prstGeom prst="rect">
            <a:avLst/>
          </a:prstGeom>
          <a:noFill/>
        </p:spPr>
        <p:txBody>
          <a:bodyPr wrap="square">
            <a:spAutoFit/>
          </a:bodyPr>
          <a:lstStyle/>
          <a:p>
            <a:pPr algn="l">
              <a:lnSpc>
                <a:spcPts val="2100"/>
              </a:lnSpc>
              <a:spcBef>
                <a:spcPts val="2400"/>
              </a:spcBef>
              <a:spcAft>
                <a:spcPts val="1200"/>
              </a:spcAft>
            </a:pPr>
            <a:r>
              <a:rPr lang="en-US" b="1" dirty="0">
                <a:solidFill>
                  <a:srgbClr val="0F1114"/>
                </a:solidFill>
                <a:effectLst/>
                <a:latin typeface="unset"/>
              </a:rPr>
              <a:t>The Transformative Impact of Generative AI in Finance</a:t>
            </a:r>
            <a:endParaRPr lang="en-US" b="1" dirty="0">
              <a:solidFill>
                <a:srgbClr val="0F1114"/>
              </a:solidFill>
              <a:effectLst/>
              <a:latin typeface="Source Sans Pro" panose="020B0503030403020204" pitchFamily="34" charset="0"/>
            </a:endParaRPr>
          </a:p>
        </p:txBody>
      </p:sp>
    </p:spTree>
    <p:extLst>
      <p:ext uri="{BB962C8B-B14F-4D97-AF65-F5344CB8AC3E}">
        <p14:creationId xmlns:p14="http://schemas.microsoft.com/office/powerpoint/2010/main" val="2676643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59DC-CBF7-4A64-3BC6-BAD33A8DB0CB}"/>
              </a:ext>
            </a:extLst>
          </p:cNvPr>
          <p:cNvSpPr>
            <a:spLocks noGrp="1"/>
          </p:cNvSpPr>
          <p:nvPr>
            <p:ph type="title"/>
          </p:nvPr>
        </p:nvSpPr>
        <p:spPr/>
        <p:txBody>
          <a:bodyPr/>
          <a:lstStyle/>
          <a:p>
            <a:r>
              <a:rPr lang="en-IN" dirty="0"/>
              <a:t>Case Studies</a:t>
            </a:r>
          </a:p>
        </p:txBody>
      </p:sp>
      <p:sp>
        <p:nvSpPr>
          <p:cNvPr id="3" name="Content Placeholder 2">
            <a:extLst>
              <a:ext uri="{FF2B5EF4-FFF2-40B4-BE49-F238E27FC236}">
                <a16:creationId xmlns:a16="http://schemas.microsoft.com/office/drawing/2014/main" id="{55E3E112-AC29-A039-93ED-F287E7E77F2A}"/>
              </a:ext>
            </a:extLst>
          </p:cNvPr>
          <p:cNvSpPr>
            <a:spLocks noGrp="1"/>
          </p:cNvSpPr>
          <p:nvPr>
            <p:ph idx="1"/>
          </p:nvPr>
        </p:nvSpPr>
        <p:spPr>
          <a:xfrm>
            <a:off x="973667" y="1983669"/>
            <a:ext cx="10515600" cy="4351338"/>
          </a:xfrm>
        </p:spPr>
        <p:txBody>
          <a:bodyPr/>
          <a:lstStyle/>
          <a:p>
            <a:pPr marL="0" indent="0">
              <a:buNone/>
            </a:pPr>
            <a:r>
              <a:rPr lang="en-US" dirty="0"/>
              <a:t>Key Areas Where AI is Revolutionizing Financial Services</a:t>
            </a:r>
          </a:p>
          <a:p>
            <a:endParaRPr lang="en-IN" dirty="0"/>
          </a:p>
        </p:txBody>
      </p:sp>
      <p:pic>
        <p:nvPicPr>
          <p:cNvPr id="6146" name="Picture 2">
            <a:extLst>
              <a:ext uri="{FF2B5EF4-FFF2-40B4-BE49-F238E27FC236}">
                <a16:creationId xmlns:a16="http://schemas.microsoft.com/office/drawing/2014/main" id="{6067103A-13E0-B4BA-AC2B-14ECC6BB6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046" y="2659640"/>
            <a:ext cx="6400798" cy="3675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099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4EEF-A035-A870-D1C4-BB62C012912A}"/>
              </a:ext>
            </a:extLst>
          </p:cNvPr>
          <p:cNvSpPr>
            <a:spLocks noGrp="1"/>
          </p:cNvSpPr>
          <p:nvPr>
            <p:ph type="title"/>
          </p:nvPr>
        </p:nvSpPr>
        <p:spPr/>
        <p:txBody>
          <a:bodyPr/>
          <a:lstStyle/>
          <a:p>
            <a:r>
              <a:rPr lang="en-IN" dirty="0"/>
              <a:t>Case Studies</a:t>
            </a:r>
          </a:p>
        </p:txBody>
      </p:sp>
      <p:sp>
        <p:nvSpPr>
          <p:cNvPr id="3" name="Content Placeholder 2">
            <a:extLst>
              <a:ext uri="{FF2B5EF4-FFF2-40B4-BE49-F238E27FC236}">
                <a16:creationId xmlns:a16="http://schemas.microsoft.com/office/drawing/2014/main" id="{505169AB-F195-F816-B20C-ABC2308504DB}"/>
              </a:ext>
            </a:extLst>
          </p:cNvPr>
          <p:cNvSpPr>
            <a:spLocks noGrp="1"/>
          </p:cNvSpPr>
          <p:nvPr>
            <p:ph idx="1"/>
          </p:nvPr>
        </p:nvSpPr>
        <p:spPr/>
        <p:txBody>
          <a:bodyPr>
            <a:normAutofit fontScale="62500" lnSpcReduction="20000"/>
          </a:bodyPr>
          <a:lstStyle/>
          <a:p>
            <a:pPr marL="0" indent="0">
              <a:buNone/>
            </a:pPr>
            <a:r>
              <a:rPr lang="en-IN" dirty="0"/>
              <a:t>Fraud Detection and Prevention</a:t>
            </a:r>
          </a:p>
          <a:p>
            <a:pPr marL="0" indent="0">
              <a:buNone/>
            </a:pPr>
            <a:r>
              <a:rPr lang="en-US" b="1" dirty="0"/>
              <a:t>1. JPMorgan Chase's AI-driven Fraud Detection System</a:t>
            </a:r>
            <a:endParaRPr lang="en-US" dirty="0"/>
          </a:p>
          <a:p>
            <a:pPr marL="0" indent="0">
              <a:buNone/>
            </a:pPr>
            <a:r>
              <a:rPr lang="en-US" b="1" dirty="0"/>
              <a:t>    JPMorgan Chase has implemented an innovative AI-driven fraud detection system with the following key components:</a:t>
            </a:r>
          </a:p>
          <a:p>
            <a:pPr lvl="1"/>
            <a:r>
              <a:rPr lang="en-US" b="1" dirty="0"/>
              <a:t>Behavior-Centric Strategy</a:t>
            </a:r>
            <a:r>
              <a:rPr lang="en-US" dirty="0"/>
              <a:t>: Analyzes the network of interactions between users and accounts to identify abnormal patterns.</a:t>
            </a:r>
          </a:p>
          <a:p>
            <a:pPr lvl="1"/>
            <a:r>
              <a:rPr lang="en-US" b="1" dirty="0"/>
              <a:t>Machine Learning Algorithms</a:t>
            </a:r>
            <a:r>
              <a:rPr lang="en-US" dirty="0"/>
              <a:t>: Scrutinizes customer data to identify potential risks.</a:t>
            </a:r>
          </a:p>
          <a:p>
            <a:pPr lvl="1"/>
            <a:r>
              <a:rPr lang="en-US" b="1" dirty="0"/>
              <a:t>Graph-Based Representations</a:t>
            </a:r>
            <a:r>
              <a:rPr lang="en-US" dirty="0"/>
              <a:t>: Visualizes complex networks of financial activities to identify sophisticated fraud schemes.</a:t>
            </a:r>
          </a:p>
          <a:p>
            <a:pPr lvl="1"/>
            <a:r>
              <a:rPr lang="en-US" b="1" dirty="0"/>
              <a:t>Continuous Learning</a:t>
            </a:r>
            <a:r>
              <a:rPr lang="en-US" dirty="0"/>
              <a:t>: Adapts to new fraud tactics as they emerge.</a:t>
            </a:r>
          </a:p>
          <a:p>
            <a:pPr lvl="1"/>
            <a:r>
              <a:rPr lang="en-US" b="1" dirty="0"/>
              <a:t>Integration of Cross-Industry Data</a:t>
            </a:r>
            <a:r>
              <a:rPr lang="en-US" dirty="0"/>
              <a:t>: Incorporates data from various sources to anticipate fraud trends.</a:t>
            </a:r>
          </a:p>
          <a:p>
            <a:pPr lvl="1"/>
            <a:r>
              <a:rPr lang="en-US" b="1" dirty="0"/>
              <a:t>Large Language Models</a:t>
            </a:r>
            <a:r>
              <a:rPr lang="en-US" dirty="0"/>
              <a:t>: Analyzes unstructured data for signs of compromise.</a:t>
            </a:r>
          </a:p>
          <a:p>
            <a:pPr marL="0" indent="0">
              <a:buNone/>
            </a:pPr>
            <a:r>
              <a:rPr lang="en-US" b="1" dirty="0"/>
              <a:t>   Results and Impact:</a:t>
            </a:r>
            <a:endParaRPr lang="en-US" dirty="0"/>
          </a:p>
          <a:p>
            <a:pPr lvl="1"/>
            <a:r>
              <a:rPr lang="en-US" dirty="0"/>
              <a:t>95% decrease in false positives in anti-money laundering program</a:t>
            </a:r>
          </a:p>
          <a:p>
            <a:pPr lvl="1"/>
            <a:r>
              <a:rPr lang="en-US" dirty="0"/>
              <a:t>Enhanced real-time monitoring of trades</a:t>
            </a:r>
          </a:p>
          <a:p>
            <a:pPr lvl="1"/>
            <a:r>
              <a:rPr lang="en-US" dirty="0"/>
              <a:t>Improved accuracy in detecting sophisticated fraud schemes</a:t>
            </a:r>
          </a:p>
          <a:p>
            <a:pPr lvl="1"/>
            <a:r>
              <a:rPr lang="en-US" dirty="0"/>
              <a:t>Proactive fraud prevention</a:t>
            </a:r>
          </a:p>
          <a:p>
            <a:pPr lvl="1"/>
            <a:r>
              <a:rPr lang="en-US" dirty="0"/>
              <a:t>Increased operational efficiency</a:t>
            </a:r>
          </a:p>
          <a:p>
            <a:pPr lvl="1"/>
            <a:r>
              <a:rPr lang="en-US" dirty="0"/>
              <a:t>Enhanced customer trust. </a:t>
            </a:r>
          </a:p>
          <a:p>
            <a:pPr marL="0" indent="0">
              <a:buNone/>
            </a:pPr>
            <a:endParaRPr lang="en-IN" dirty="0"/>
          </a:p>
          <a:p>
            <a:endParaRPr lang="en-IN" dirty="0"/>
          </a:p>
        </p:txBody>
      </p:sp>
    </p:spTree>
    <p:extLst>
      <p:ext uri="{BB962C8B-B14F-4D97-AF65-F5344CB8AC3E}">
        <p14:creationId xmlns:p14="http://schemas.microsoft.com/office/powerpoint/2010/main" val="3753951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29BA-EC5A-E28B-E0E7-D3009F46B515}"/>
              </a:ext>
            </a:extLst>
          </p:cNvPr>
          <p:cNvSpPr>
            <a:spLocks noGrp="1"/>
          </p:cNvSpPr>
          <p:nvPr>
            <p:ph type="title"/>
          </p:nvPr>
        </p:nvSpPr>
        <p:spPr/>
        <p:txBody>
          <a:bodyPr/>
          <a:lstStyle/>
          <a:p>
            <a:r>
              <a:rPr lang="en-IN" dirty="0"/>
              <a:t>Case Studies</a:t>
            </a:r>
          </a:p>
        </p:txBody>
      </p:sp>
      <p:sp>
        <p:nvSpPr>
          <p:cNvPr id="3" name="Content Placeholder 2">
            <a:extLst>
              <a:ext uri="{FF2B5EF4-FFF2-40B4-BE49-F238E27FC236}">
                <a16:creationId xmlns:a16="http://schemas.microsoft.com/office/drawing/2014/main" id="{8BD6350C-1F2E-1D7C-5417-A50F39F1EDC6}"/>
              </a:ext>
            </a:extLst>
          </p:cNvPr>
          <p:cNvSpPr>
            <a:spLocks noGrp="1"/>
          </p:cNvSpPr>
          <p:nvPr>
            <p:ph idx="1"/>
          </p:nvPr>
        </p:nvSpPr>
        <p:spPr/>
        <p:txBody>
          <a:bodyPr>
            <a:normAutofit/>
          </a:bodyPr>
          <a:lstStyle/>
          <a:p>
            <a:pPr marL="0" indent="0">
              <a:buNone/>
            </a:pPr>
            <a:r>
              <a:rPr lang="en-US" dirty="0"/>
              <a:t>2. Mastercard's AI-powered Fraud Prevention</a:t>
            </a:r>
          </a:p>
          <a:p>
            <a:pPr marL="0" indent="0">
              <a:buNone/>
            </a:pPr>
            <a:r>
              <a:rPr lang="en-IN" b="1" dirty="0"/>
              <a:t>Mastercard's Consumer Fraud Risk system leverages advanced machine learning algorithms to </a:t>
            </a:r>
            <a:r>
              <a:rPr lang="en-IN" b="1" dirty="0" err="1"/>
              <a:t>analyze</a:t>
            </a:r>
            <a:r>
              <a:rPr lang="en-IN" b="1" dirty="0"/>
              <a:t> transactions in real time:</a:t>
            </a:r>
          </a:p>
          <a:p>
            <a:pPr lvl="1"/>
            <a:r>
              <a:rPr lang="en-IN" b="1" dirty="0"/>
              <a:t>Large-Scale Data Processing</a:t>
            </a:r>
            <a:r>
              <a:rPr lang="en-IN" dirty="0"/>
              <a:t>: </a:t>
            </a:r>
            <a:r>
              <a:rPr lang="en-IN" dirty="0" err="1"/>
              <a:t>Analyzes</a:t>
            </a:r>
            <a:r>
              <a:rPr lang="en-IN" dirty="0"/>
              <a:t> patterns across Mastercard's global network.</a:t>
            </a:r>
          </a:p>
          <a:p>
            <a:pPr lvl="1"/>
            <a:r>
              <a:rPr lang="en-IN" b="1" dirty="0"/>
              <a:t>AI-Driven Insights</a:t>
            </a:r>
            <a:r>
              <a:rPr lang="en-IN" dirty="0"/>
              <a:t>: Overlays specific analysis factors for comprehensive fraud detection.</a:t>
            </a:r>
          </a:p>
          <a:p>
            <a:pPr lvl="1"/>
            <a:r>
              <a:rPr lang="en-IN" b="1" dirty="0"/>
              <a:t>Predictive Capabilities</a:t>
            </a:r>
            <a:r>
              <a:rPr lang="en-IN" dirty="0"/>
              <a:t>: Predicts potential scams before funds leave a victim's account.</a:t>
            </a:r>
          </a:p>
          <a:p>
            <a:pPr lvl="1"/>
            <a:r>
              <a:rPr lang="en-IN" b="1" dirty="0"/>
              <a:t>Cross-Bank Collaboration</a:t>
            </a:r>
            <a:r>
              <a:rPr lang="en-IN" dirty="0"/>
              <a:t>: Partners with multiple banks to enhance effectiveness through data sharing.</a:t>
            </a:r>
          </a:p>
          <a:p>
            <a:pPr marL="0" indent="0">
              <a:buNone/>
            </a:pPr>
            <a:endParaRPr lang="en-IN" dirty="0"/>
          </a:p>
        </p:txBody>
      </p:sp>
    </p:spTree>
    <p:extLst>
      <p:ext uri="{BB962C8B-B14F-4D97-AF65-F5344CB8AC3E}">
        <p14:creationId xmlns:p14="http://schemas.microsoft.com/office/powerpoint/2010/main" val="1494024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21D2-9A37-6373-4C59-9C8E7793FFCE}"/>
              </a:ext>
            </a:extLst>
          </p:cNvPr>
          <p:cNvSpPr>
            <a:spLocks noGrp="1"/>
          </p:cNvSpPr>
          <p:nvPr>
            <p:ph type="title"/>
          </p:nvPr>
        </p:nvSpPr>
        <p:spPr/>
        <p:txBody>
          <a:bodyPr/>
          <a:lstStyle/>
          <a:p>
            <a:r>
              <a:rPr lang="en-IN" dirty="0"/>
              <a:t>Case Studies</a:t>
            </a:r>
          </a:p>
        </p:txBody>
      </p:sp>
      <p:sp>
        <p:nvSpPr>
          <p:cNvPr id="3" name="Content Placeholder 2">
            <a:extLst>
              <a:ext uri="{FF2B5EF4-FFF2-40B4-BE49-F238E27FC236}">
                <a16:creationId xmlns:a16="http://schemas.microsoft.com/office/drawing/2014/main" id="{43D1543B-C713-6E1F-5289-D82D57A3AD89}"/>
              </a:ext>
            </a:extLst>
          </p:cNvPr>
          <p:cNvSpPr>
            <a:spLocks noGrp="1"/>
          </p:cNvSpPr>
          <p:nvPr>
            <p:ph idx="1"/>
          </p:nvPr>
        </p:nvSpPr>
        <p:spPr/>
        <p:txBody>
          <a:bodyPr>
            <a:normAutofit/>
          </a:bodyPr>
          <a:lstStyle/>
          <a:p>
            <a:pPr marL="0" indent="0">
              <a:buNone/>
            </a:pPr>
            <a:r>
              <a:rPr lang="en-IN" b="1" dirty="0"/>
              <a:t>Mastercard's AI-powered Fraud Prevention</a:t>
            </a:r>
          </a:p>
          <a:p>
            <a:r>
              <a:rPr lang="en-US" dirty="0"/>
              <a:t>Key Achievements:</a:t>
            </a:r>
          </a:p>
          <a:p>
            <a:pPr lvl="1"/>
            <a:r>
              <a:rPr lang="en-US" dirty="0"/>
              <a:t>Detects three times the amount of fraudulent transactions compared to previous methods</a:t>
            </a:r>
          </a:p>
          <a:p>
            <a:pPr lvl="1"/>
            <a:r>
              <a:rPr lang="en-US" dirty="0"/>
              <a:t>A tenfold reduction in false positives</a:t>
            </a:r>
          </a:p>
          <a:p>
            <a:pPr lvl="1"/>
            <a:r>
              <a:rPr lang="en-US" dirty="0"/>
              <a:t>Potential savings of £100 million annually across the U.K. banking sector</a:t>
            </a:r>
          </a:p>
          <a:p>
            <a:pPr lvl="1"/>
            <a:r>
              <a:rPr lang="en-US" dirty="0"/>
              <a:t>Global scalability and continuous learning capabilities</a:t>
            </a:r>
            <a:endParaRPr lang="en-IN" dirty="0"/>
          </a:p>
        </p:txBody>
      </p:sp>
    </p:spTree>
    <p:extLst>
      <p:ext uri="{BB962C8B-B14F-4D97-AF65-F5344CB8AC3E}">
        <p14:creationId xmlns:p14="http://schemas.microsoft.com/office/powerpoint/2010/main" val="296875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FC93-8631-83FA-F8E5-EA28890D2E86}"/>
              </a:ext>
            </a:extLst>
          </p:cNvPr>
          <p:cNvSpPr>
            <a:spLocks noGrp="1"/>
          </p:cNvSpPr>
          <p:nvPr>
            <p:ph type="title"/>
          </p:nvPr>
        </p:nvSpPr>
        <p:spPr/>
        <p:txBody>
          <a:bodyPr/>
          <a:lstStyle/>
          <a:p>
            <a:r>
              <a:rPr lang="en-IN" dirty="0"/>
              <a:t>Case Studie -</a:t>
            </a:r>
            <a:r>
              <a:rPr lang="en-US" dirty="0"/>
              <a:t>Algorithmic Trading and Market Analysis</a:t>
            </a:r>
            <a:endParaRPr lang="en-IN" dirty="0"/>
          </a:p>
        </p:txBody>
      </p:sp>
      <p:sp>
        <p:nvSpPr>
          <p:cNvPr id="3" name="Content Placeholder 2">
            <a:extLst>
              <a:ext uri="{FF2B5EF4-FFF2-40B4-BE49-F238E27FC236}">
                <a16:creationId xmlns:a16="http://schemas.microsoft.com/office/drawing/2014/main" id="{5FD92AE6-2D6F-4C8B-9B92-18161065B0FF}"/>
              </a:ext>
            </a:extLst>
          </p:cNvPr>
          <p:cNvSpPr>
            <a:spLocks noGrp="1"/>
          </p:cNvSpPr>
          <p:nvPr>
            <p:ph idx="1"/>
          </p:nvPr>
        </p:nvSpPr>
        <p:spPr/>
        <p:txBody>
          <a:bodyPr>
            <a:normAutofit fontScale="85000" lnSpcReduction="10000"/>
          </a:bodyPr>
          <a:lstStyle/>
          <a:p>
            <a:pPr marL="0" indent="0">
              <a:buNone/>
            </a:pPr>
            <a:r>
              <a:rPr lang="en-IN" b="1" dirty="0"/>
              <a:t>1. Goldman Sachs' Machine Learning Algorithms</a:t>
            </a:r>
            <a:endParaRPr lang="en-IN" dirty="0"/>
          </a:p>
          <a:p>
            <a:pPr marL="0" indent="0">
              <a:buNone/>
            </a:pPr>
            <a:r>
              <a:rPr lang="en-IN" b="1" dirty="0"/>
              <a:t>Goldman Sachs Electronic Trading (GSET) has developed sophisticated machine-learning algorithms for trading and market analysis:</a:t>
            </a:r>
          </a:p>
          <a:p>
            <a:pPr lvl="1"/>
            <a:r>
              <a:rPr lang="en-IN" b="1" dirty="0"/>
              <a:t>Adaptive Algorithms</a:t>
            </a:r>
            <a:r>
              <a:rPr lang="en-IN" dirty="0"/>
              <a:t>: Adjust trading strategies in real-time based on market conditions.</a:t>
            </a:r>
          </a:p>
          <a:p>
            <a:pPr lvl="1"/>
            <a:r>
              <a:rPr lang="en-IN" b="1" dirty="0"/>
              <a:t>Smart Order Routing</a:t>
            </a:r>
            <a:r>
              <a:rPr lang="en-IN" dirty="0"/>
              <a:t>: Routes orders based on various factors for optimal execution.</a:t>
            </a:r>
          </a:p>
          <a:p>
            <a:pPr lvl="1"/>
            <a:r>
              <a:rPr lang="en-IN" b="1" dirty="0"/>
              <a:t>Customized Strategies</a:t>
            </a:r>
            <a:r>
              <a:rPr lang="en-IN" dirty="0"/>
              <a:t>: Leverages historical data to select appropriate strategies.</a:t>
            </a:r>
          </a:p>
          <a:p>
            <a:pPr lvl="1"/>
            <a:r>
              <a:rPr lang="en-IN" b="1" dirty="0"/>
              <a:t>High-Frequency Trading</a:t>
            </a:r>
            <a:r>
              <a:rPr lang="en-IN" dirty="0"/>
              <a:t>: Executes trades at high speeds to capitalize on price discrepancies.</a:t>
            </a:r>
          </a:p>
          <a:p>
            <a:pPr marL="0" indent="0">
              <a:buNone/>
            </a:pPr>
            <a:r>
              <a:rPr lang="en-IN" b="1" dirty="0"/>
              <a:t>Market Analysis Capabilities:</a:t>
            </a:r>
            <a:endParaRPr lang="en-IN" dirty="0"/>
          </a:p>
          <a:p>
            <a:pPr lvl="1"/>
            <a:r>
              <a:rPr lang="en-IN" dirty="0"/>
              <a:t>Predictive analytics for market trends and asset prices</a:t>
            </a:r>
          </a:p>
          <a:p>
            <a:pPr lvl="1"/>
            <a:r>
              <a:rPr lang="en-IN" dirty="0"/>
              <a:t>Sentiment analysis using NLP algorithms</a:t>
            </a:r>
          </a:p>
          <a:p>
            <a:pPr lvl="1"/>
            <a:r>
              <a:rPr lang="en-IN" dirty="0"/>
              <a:t>Risk assessment across various asset classes</a:t>
            </a:r>
          </a:p>
          <a:p>
            <a:pPr lvl="1"/>
            <a:r>
              <a:rPr lang="en-IN" dirty="0"/>
              <a:t>Market microstructure analysis for optimized trade execution</a:t>
            </a:r>
          </a:p>
          <a:p>
            <a:pPr lvl="1"/>
            <a:r>
              <a:rPr lang="en-IN" dirty="0"/>
              <a:t>Anomaly detection for identifying trading opportunities or risks</a:t>
            </a:r>
          </a:p>
          <a:p>
            <a:endParaRPr lang="en-IN" dirty="0"/>
          </a:p>
        </p:txBody>
      </p:sp>
    </p:spTree>
    <p:extLst>
      <p:ext uri="{BB962C8B-B14F-4D97-AF65-F5344CB8AC3E}">
        <p14:creationId xmlns:p14="http://schemas.microsoft.com/office/powerpoint/2010/main" val="1191676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FD770-699C-96CB-9602-734C67F2F11D}"/>
              </a:ext>
            </a:extLst>
          </p:cNvPr>
          <p:cNvSpPr>
            <a:spLocks noGrp="1"/>
          </p:cNvSpPr>
          <p:nvPr>
            <p:ph type="title"/>
          </p:nvPr>
        </p:nvSpPr>
        <p:spPr/>
        <p:txBody>
          <a:bodyPr/>
          <a:lstStyle/>
          <a:p>
            <a:r>
              <a:rPr lang="en-IN" dirty="0"/>
              <a:t>Case Studie -</a:t>
            </a:r>
            <a:r>
              <a:rPr lang="en-US" dirty="0"/>
              <a:t>Algorithmic Trading and Market Analysis</a:t>
            </a:r>
            <a:endParaRPr lang="en-IN" dirty="0"/>
          </a:p>
        </p:txBody>
      </p:sp>
      <p:sp>
        <p:nvSpPr>
          <p:cNvPr id="3" name="Content Placeholder 2">
            <a:extLst>
              <a:ext uri="{FF2B5EF4-FFF2-40B4-BE49-F238E27FC236}">
                <a16:creationId xmlns:a16="http://schemas.microsoft.com/office/drawing/2014/main" id="{4A1FFD9A-2D29-4F9B-722D-9E074B6FE2FC}"/>
              </a:ext>
            </a:extLst>
          </p:cNvPr>
          <p:cNvSpPr>
            <a:spLocks noGrp="1"/>
          </p:cNvSpPr>
          <p:nvPr>
            <p:ph idx="1"/>
          </p:nvPr>
        </p:nvSpPr>
        <p:spPr/>
        <p:txBody>
          <a:bodyPr>
            <a:normAutofit fontScale="85000" lnSpcReduction="10000"/>
          </a:bodyPr>
          <a:lstStyle/>
          <a:p>
            <a:pPr marL="0" indent="0">
              <a:buNone/>
            </a:pPr>
            <a:r>
              <a:rPr lang="en-IN" b="1" dirty="0"/>
              <a:t>2. Morgan Stanley's AI-Enhanced Wealth Management</a:t>
            </a:r>
            <a:endParaRPr lang="en-IN" dirty="0"/>
          </a:p>
          <a:p>
            <a:pPr marL="0" indent="0">
              <a:buNone/>
            </a:pPr>
            <a:r>
              <a:rPr lang="en-IN" b="1" dirty="0"/>
              <a:t>    Morgan Stanley has leveraged AI to revolutionize wealth management:</a:t>
            </a:r>
          </a:p>
          <a:p>
            <a:pPr lvl="1"/>
            <a:r>
              <a:rPr lang="en-IN" b="1" dirty="0"/>
              <a:t>Next Best Action System</a:t>
            </a:r>
            <a:r>
              <a:rPr lang="en-IN" dirty="0"/>
              <a:t>: Provides tailored investment recommendations based on client data and market trends.</a:t>
            </a:r>
          </a:p>
          <a:p>
            <a:pPr lvl="1"/>
            <a:r>
              <a:rPr lang="en-IN" b="1" dirty="0"/>
              <a:t>Integration with OpenAI</a:t>
            </a:r>
            <a:r>
              <a:rPr lang="en-IN" dirty="0"/>
              <a:t>: Leverages GPT-4 technology to enhance personalization capabilities.</a:t>
            </a:r>
          </a:p>
          <a:p>
            <a:pPr marL="0" indent="0">
              <a:buNone/>
            </a:pPr>
            <a:r>
              <a:rPr lang="en-IN" b="1" dirty="0"/>
              <a:t>    Enhanced Client Communication</a:t>
            </a:r>
            <a:r>
              <a:rPr lang="en-IN" dirty="0"/>
              <a:t>: Delivers timely, customized messages guided by financial advisors.</a:t>
            </a:r>
          </a:p>
          <a:p>
            <a:pPr marL="0" indent="0">
              <a:buNone/>
            </a:pPr>
            <a:r>
              <a:rPr lang="en-IN" b="1" dirty="0"/>
              <a:t>   Risk Assessment and Portfolio Optimization:</a:t>
            </a:r>
            <a:endParaRPr lang="en-IN" dirty="0"/>
          </a:p>
          <a:p>
            <a:pPr lvl="1"/>
            <a:r>
              <a:rPr lang="en-IN" dirty="0"/>
              <a:t>Portfolio Risk Platform combining industry expertise with BlackRock's Aladdin Risk Engine</a:t>
            </a:r>
          </a:p>
          <a:p>
            <a:pPr lvl="1"/>
            <a:r>
              <a:rPr lang="en-IN" dirty="0"/>
              <a:t>Real-time risk analysis for dynamic portfolio management</a:t>
            </a:r>
          </a:p>
          <a:p>
            <a:pPr lvl="1"/>
            <a:r>
              <a:rPr lang="en-IN" dirty="0"/>
              <a:t>Scenario planning to simulate various market conditions</a:t>
            </a:r>
          </a:p>
          <a:p>
            <a:pPr lvl="1"/>
            <a:r>
              <a:rPr lang="en-IN" dirty="0"/>
              <a:t>Holistic view of client investments for effective portfolio optimization</a:t>
            </a:r>
          </a:p>
          <a:p>
            <a:pPr marL="0" indent="0">
              <a:buNone/>
            </a:pPr>
            <a:endParaRPr lang="en-IN" dirty="0"/>
          </a:p>
        </p:txBody>
      </p:sp>
    </p:spTree>
    <p:extLst>
      <p:ext uri="{BB962C8B-B14F-4D97-AF65-F5344CB8AC3E}">
        <p14:creationId xmlns:p14="http://schemas.microsoft.com/office/powerpoint/2010/main" val="7842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D2DD1-44B7-6FF4-8F77-E958357BFFEE}"/>
              </a:ext>
            </a:extLst>
          </p:cNvPr>
          <p:cNvSpPr>
            <a:spLocks noGrp="1"/>
          </p:cNvSpPr>
          <p:nvPr>
            <p:ph type="title"/>
          </p:nvPr>
        </p:nvSpPr>
        <p:spPr/>
        <p:txBody>
          <a:bodyPr/>
          <a:lstStyle/>
          <a:p>
            <a:r>
              <a:rPr lang="en-IN" dirty="0"/>
              <a:t>Deep Dive Into Generative AI Technologies</a:t>
            </a:r>
          </a:p>
        </p:txBody>
      </p:sp>
      <p:sp>
        <p:nvSpPr>
          <p:cNvPr id="3" name="Content Placeholder 2">
            <a:extLst>
              <a:ext uri="{FF2B5EF4-FFF2-40B4-BE49-F238E27FC236}">
                <a16:creationId xmlns:a16="http://schemas.microsoft.com/office/drawing/2014/main" id="{68A50D31-8560-BF74-CD30-FFFC34416576}"/>
              </a:ext>
            </a:extLst>
          </p:cNvPr>
          <p:cNvSpPr>
            <a:spLocks noGrp="1"/>
          </p:cNvSpPr>
          <p:nvPr>
            <p:ph idx="1"/>
          </p:nvPr>
        </p:nvSpPr>
        <p:spPr/>
        <p:txBody>
          <a:bodyPr/>
          <a:lstStyle/>
          <a:p>
            <a:r>
              <a:rPr lang="en-US" dirty="0"/>
              <a:t>Generative AI represents a revolutionary leap in artificial intelligence technology with profound implications for the finance industry. </a:t>
            </a:r>
          </a:p>
          <a:p>
            <a:r>
              <a:rPr lang="en-US" dirty="0"/>
              <a:t>As finance and accounting professionals, understanding this technology is crucial for staying competitive and innovative in today's rapidly evolving business landscape.</a:t>
            </a:r>
            <a:endParaRPr lang="en-IN" dirty="0"/>
          </a:p>
        </p:txBody>
      </p:sp>
    </p:spTree>
    <p:extLst>
      <p:ext uri="{BB962C8B-B14F-4D97-AF65-F5344CB8AC3E}">
        <p14:creationId xmlns:p14="http://schemas.microsoft.com/office/powerpoint/2010/main" val="4830196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386B-C95B-7CFA-D349-D3ABEC02D19C}"/>
              </a:ext>
            </a:extLst>
          </p:cNvPr>
          <p:cNvSpPr>
            <a:spLocks noGrp="1"/>
          </p:cNvSpPr>
          <p:nvPr>
            <p:ph type="title"/>
          </p:nvPr>
        </p:nvSpPr>
        <p:spPr/>
        <p:txBody>
          <a:bodyPr/>
          <a:lstStyle/>
          <a:p>
            <a:r>
              <a:rPr lang="en-IN" dirty="0"/>
              <a:t>Case Studies - Personalized Banking Services</a:t>
            </a:r>
          </a:p>
        </p:txBody>
      </p:sp>
      <p:sp>
        <p:nvSpPr>
          <p:cNvPr id="3" name="Content Placeholder 2">
            <a:extLst>
              <a:ext uri="{FF2B5EF4-FFF2-40B4-BE49-F238E27FC236}">
                <a16:creationId xmlns:a16="http://schemas.microsoft.com/office/drawing/2014/main" id="{2F0EB1DD-53E7-2027-B009-EDC3B0E4965C}"/>
              </a:ext>
            </a:extLst>
          </p:cNvPr>
          <p:cNvSpPr>
            <a:spLocks noGrp="1"/>
          </p:cNvSpPr>
          <p:nvPr>
            <p:ph idx="1"/>
          </p:nvPr>
        </p:nvSpPr>
        <p:spPr/>
        <p:txBody>
          <a:bodyPr>
            <a:normAutofit fontScale="92500" lnSpcReduction="10000"/>
          </a:bodyPr>
          <a:lstStyle/>
          <a:p>
            <a:pPr marL="0" indent="0">
              <a:buNone/>
            </a:pPr>
            <a:r>
              <a:rPr lang="en-US" b="1" dirty="0"/>
              <a:t>1. Bank of America's AI Assistant, Erica</a:t>
            </a:r>
            <a:endParaRPr lang="en-US" dirty="0"/>
          </a:p>
          <a:p>
            <a:pPr lvl="1"/>
            <a:r>
              <a:rPr lang="en-US" b="1" dirty="0"/>
              <a:t>Erica, launched in 2018, combines predictive analytics and natural language processing to provide a wide range of banking services:</a:t>
            </a:r>
          </a:p>
          <a:p>
            <a:pPr lvl="1"/>
            <a:r>
              <a:rPr lang="en-US" b="1" dirty="0"/>
              <a:t>Features and Capabilities:</a:t>
            </a:r>
          </a:p>
          <a:p>
            <a:pPr lvl="2"/>
            <a:r>
              <a:rPr lang="en-US" dirty="0"/>
              <a:t>Transaction management and search</a:t>
            </a:r>
          </a:p>
          <a:p>
            <a:pPr lvl="2"/>
            <a:r>
              <a:rPr lang="en-US" dirty="0"/>
              <a:t>Balance information and bill management</a:t>
            </a:r>
          </a:p>
          <a:p>
            <a:pPr lvl="2"/>
            <a:r>
              <a:rPr lang="en-US" dirty="0"/>
              <a:t>Credit score updates</a:t>
            </a:r>
          </a:p>
          <a:p>
            <a:pPr lvl="2"/>
            <a:r>
              <a:rPr lang="en-US" dirty="0"/>
              <a:t>Money transfer and bill payments</a:t>
            </a:r>
          </a:p>
          <a:p>
            <a:pPr lvl="2"/>
            <a:r>
              <a:rPr lang="en-US" dirty="0"/>
              <a:t>Subscription and bill monitoring</a:t>
            </a:r>
          </a:p>
          <a:p>
            <a:pPr lvl="2"/>
            <a:r>
              <a:rPr lang="en-US" dirty="0"/>
              <a:t>Spending analysis</a:t>
            </a:r>
          </a:p>
          <a:p>
            <a:pPr lvl="2"/>
            <a:r>
              <a:rPr lang="en-US" dirty="0"/>
              <a:t>Card management</a:t>
            </a:r>
          </a:p>
          <a:p>
            <a:pPr lvl="2"/>
            <a:r>
              <a:rPr lang="en-US" dirty="0"/>
              <a:t>Intelligent routing to specialists</a:t>
            </a:r>
          </a:p>
          <a:p>
            <a:pPr lvl="2"/>
            <a:r>
              <a:rPr lang="en-US" dirty="0"/>
              <a:t>Accessibility features</a:t>
            </a:r>
          </a:p>
          <a:p>
            <a:pPr lvl="1"/>
            <a:endParaRPr lang="en-US" b="1" dirty="0"/>
          </a:p>
          <a:p>
            <a:endParaRPr lang="en-IN" dirty="0"/>
          </a:p>
        </p:txBody>
      </p:sp>
    </p:spTree>
    <p:extLst>
      <p:ext uri="{BB962C8B-B14F-4D97-AF65-F5344CB8AC3E}">
        <p14:creationId xmlns:p14="http://schemas.microsoft.com/office/powerpoint/2010/main" val="2725015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CF871-BCD8-4218-8C76-0F76F4393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9CC42-4325-ED9E-C1AF-8EB79E4BD9BD}"/>
              </a:ext>
            </a:extLst>
          </p:cNvPr>
          <p:cNvSpPr>
            <a:spLocks noGrp="1"/>
          </p:cNvSpPr>
          <p:nvPr>
            <p:ph type="title"/>
          </p:nvPr>
        </p:nvSpPr>
        <p:spPr/>
        <p:txBody>
          <a:bodyPr/>
          <a:lstStyle/>
          <a:p>
            <a:r>
              <a:rPr lang="en-IN" dirty="0"/>
              <a:t>Case Studies - Personalized Banking Services</a:t>
            </a:r>
          </a:p>
        </p:txBody>
      </p:sp>
      <p:sp>
        <p:nvSpPr>
          <p:cNvPr id="3" name="Content Placeholder 2">
            <a:extLst>
              <a:ext uri="{FF2B5EF4-FFF2-40B4-BE49-F238E27FC236}">
                <a16:creationId xmlns:a16="http://schemas.microsoft.com/office/drawing/2014/main" id="{A39565FB-4CCF-EB56-0A5B-4174DD8B1DBD}"/>
              </a:ext>
            </a:extLst>
          </p:cNvPr>
          <p:cNvSpPr>
            <a:spLocks noGrp="1"/>
          </p:cNvSpPr>
          <p:nvPr>
            <p:ph idx="1"/>
          </p:nvPr>
        </p:nvSpPr>
        <p:spPr/>
        <p:txBody>
          <a:bodyPr>
            <a:normAutofit/>
          </a:bodyPr>
          <a:lstStyle/>
          <a:p>
            <a:pPr marL="0" indent="0">
              <a:buNone/>
            </a:pPr>
            <a:r>
              <a:rPr lang="en-US" dirty="0"/>
              <a:t>Customer Engagement Metrics:</a:t>
            </a:r>
          </a:p>
          <a:p>
            <a:pPr lvl="1"/>
            <a:r>
              <a:rPr lang="en-US" dirty="0"/>
              <a:t>Over 1.5 billion customer interactions since launch</a:t>
            </a:r>
          </a:p>
          <a:p>
            <a:pPr lvl="1"/>
            <a:r>
              <a:rPr lang="en-US" dirty="0"/>
              <a:t>56 million requests per month</a:t>
            </a:r>
          </a:p>
          <a:p>
            <a:pPr lvl="1"/>
            <a:r>
              <a:rPr lang="en-US" dirty="0"/>
              <a:t>35% year-over-year growth in 2023</a:t>
            </a:r>
          </a:p>
          <a:p>
            <a:pPr lvl="1"/>
            <a:r>
              <a:rPr lang="en-US" dirty="0"/>
              <a:t>Over 37 million users</a:t>
            </a:r>
          </a:p>
          <a:p>
            <a:pPr lvl="1"/>
            <a:r>
              <a:rPr lang="en-US" dirty="0"/>
              <a:t>3 million hours of chat time in 2022</a:t>
            </a:r>
          </a:p>
          <a:p>
            <a:pPr lvl="1"/>
            <a:r>
              <a:rPr lang="en-US" dirty="0"/>
              <a:t>60% of interactions involve seeking advice and insights</a:t>
            </a:r>
          </a:p>
          <a:p>
            <a:pPr lvl="2"/>
            <a:endParaRPr lang="en-US" b="1" dirty="0"/>
          </a:p>
          <a:p>
            <a:endParaRPr lang="en-IN" dirty="0"/>
          </a:p>
        </p:txBody>
      </p:sp>
    </p:spTree>
    <p:extLst>
      <p:ext uri="{BB962C8B-B14F-4D97-AF65-F5344CB8AC3E}">
        <p14:creationId xmlns:p14="http://schemas.microsoft.com/office/powerpoint/2010/main" val="4245390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2752-BC22-054E-3A06-EE86C870B22E}"/>
              </a:ext>
            </a:extLst>
          </p:cNvPr>
          <p:cNvSpPr>
            <a:spLocks noGrp="1"/>
          </p:cNvSpPr>
          <p:nvPr>
            <p:ph type="title"/>
          </p:nvPr>
        </p:nvSpPr>
        <p:spPr/>
        <p:txBody>
          <a:bodyPr/>
          <a:lstStyle/>
          <a:p>
            <a:r>
              <a:rPr lang="en-IN" dirty="0"/>
              <a:t>Case Studies - Personalized Banking Services</a:t>
            </a:r>
          </a:p>
        </p:txBody>
      </p:sp>
      <p:sp>
        <p:nvSpPr>
          <p:cNvPr id="3" name="Content Placeholder 2">
            <a:extLst>
              <a:ext uri="{FF2B5EF4-FFF2-40B4-BE49-F238E27FC236}">
                <a16:creationId xmlns:a16="http://schemas.microsoft.com/office/drawing/2014/main" id="{536C7657-8DD5-B025-5070-3CFA208EAB27}"/>
              </a:ext>
            </a:extLst>
          </p:cNvPr>
          <p:cNvSpPr>
            <a:spLocks noGrp="1"/>
          </p:cNvSpPr>
          <p:nvPr>
            <p:ph idx="1"/>
          </p:nvPr>
        </p:nvSpPr>
        <p:spPr/>
        <p:txBody>
          <a:bodyPr>
            <a:normAutofit/>
          </a:bodyPr>
          <a:lstStyle/>
          <a:p>
            <a:pPr marL="0" indent="0">
              <a:buNone/>
            </a:pPr>
            <a:r>
              <a:rPr lang="en-US" b="1" dirty="0"/>
              <a:t>2. Wells Fargo's Predictive Banking</a:t>
            </a:r>
            <a:endParaRPr lang="en-US" dirty="0"/>
          </a:p>
          <a:p>
            <a:pPr marL="0" indent="0">
              <a:buNone/>
            </a:pPr>
            <a:r>
              <a:rPr lang="en-US" dirty="0"/>
              <a:t>    Wells Fargo's AI-powered predictive banking tool offers personalized financial guidance:</a:t>
            </a:r>
          </a:p>
          <a:p>
            <a:pPr marL="0" indent="0">
              <a:buNone/>
            </a:pPr>
            <a:r>
              <a:rPr lang="en-US" b="1" dirty="0"/>
              <a:t>    AI-Driven Financial Advice:</a:t>
            </a:r>
            <a:endParaRPr lang="en-US" dirty="0"/>
          </a:p>
          <a:p>
            <a:pPr lvl="1"/>
            <a:r>
              <a:rPr lang="en-US" dirty="0"/>
              <a:t>Spending analysis over a six-month period</a:t>
            </a:r>
          </a:p>
          <a:p>
            <a:pPr lvl="1"/>
            <a:r>
              <a:rPr lang="en-US" dirty="0"/>
              <a:t>Predictive recommendations for saving money</a:t>
            </a:r>
          </a:p>
          <a:p>
            <a:pPr lvl="1"/>
            <a:r>
              <a:rPr lang="en-US" dirty="0"/>
              <a:t>Bill payment forecasting</a:t>
            </a:r>
          </a:p>
          <a:p>
            <a:pPr lvl="1"/>
            <a:r>
              <a:rPr lang="en-US" dirty="0"/>
              <a:t>Real-time insights through mobile app</a:t>
            </a:r>
          </a:p>
          <a:p>
            <a:pPr lvl="1"/>
            <a:r>
              <a:rPr lang="en-US" dirty="0"/>
              <a:t>Goal-oriented advice</a:t>
            </a:r>
          </a:p>
          <a:p>
            <a:pPr lvl="1"/>
            <a:r>
              <a:rPr lang="en-US" dirty="0"/>
              <a:t>Risk mitigation alerts</a:t>
            </a:r>
          </a:p>
          <a:p>
            <a:endParaRPr lang="en-IN" dirty="0"/>
          </a:p>
        </p:txBody>
      </p:sp>
    </p:spTree>
    <p:extLst>
      <p:ext uri="{BB962C8B-B14F-4D97-AF65-F5344CB8AC3E}">
        <p14:creationId xmlns:p14="http://schemas.microsoft.com/office/powerpoint/2010/main" val="515734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68A3-7005-C0C6-7FD3-44F44F36B35F}"/>
              </a:ext>
            </a:extLst>
          </p:cNvPr>
          <p:cNvSpPr>
            <a:spLocks noGrp="1"/>
          </p:cNvSpPr>
          <p:nvPr>
            <p:ph type="title"/>
          </p:nvPr>
        </p:nvSpPr>
        <p:spPr/>
        <p:txBody>
          <a:bodyPr/>
          <a:lstStyle/>
          <a:p>
            <a:r>
              <a:rPr lang="en-IN" dirty="0"/>
              <a:t>Case Studies - Personalized Banking Services</a:t>
            </a:r>
          </a:p>
        </p:txBody>
      </p:sp>
      <p:sp>
        <p:nvSpPr>
          <p:cNvPr id="3" name="Content Placeholder 2">
            <a:extLst>
              <a:ext uri="{FF2B5EF4-FFF2-40B4-BE49-F238E27FC236}">
                <a16:creationId xmlns:a16="http://schemas.microsoft.com/office/drawing/2014/main" id="{692980F1-E716-C972-A51D-43E511AAD4C2}"/>
              </a:ext>
            </a:extLst>
          </p:cNvPr>
          <p:cNvSpPr>
            <a:spLocks noGrp="1"/>
          </p:cNvSpPr>
          <p:nvPr>
            <p:ph idx="1"/>
          </p:nvPr>
        </p:nvSpPr>
        <p:spPr/>
        <p:txBody>
          <a:bodyPr/>
          <a:lstStyle/>
          <a:p>
            <a:pPr marL="0" indent="0">
              <a:buNone/>
            </a:pPr>
            <a:r>
              <a:rPr lang="en-IN" dirty="0"/>
              <a:t>Personalized Product Recommendations:</a:t>
            </a:r>
          </a:p>
          <a:p>
            <a:pPr lvl="1"/>
            <a:r>
              <a:rPr lang="en-IN" dirty="0"/>
              <a:t>Tailored offerings based on customer data</a:t>
            </a:r>
          </a:p>
          <a:p>
            <a:pPr lvl="1"/>
            <a:r>
              <a:rPr lang="en-IN" dirty="0"/>
              <a:t>Contextual recommendations</a:t>
            </a:r>
          </a:p>
          <a:p>
            <a:pPr lvl="1"/>
            <a:r>
              <a:rPr lang="en-IN" dirty="0"/>
              <a:t>Customer Engagement Engine for banker insights</a:t>
            </a:r>
          </a:p>
          <a:p>
            <a:pPr lvl="1"/>
            <a:r>
              <a:rPr lang="en-IN" dirty="0"/>
              <a:t>Proactive suggestions based on financial profiles</a:t>
            </a:r>
          </a:p>
          <a:p>
            <a:pPr lvl="1"/>
            <a:r>
              <a:rPr lang="en-IN" dirty="0"/>
              <a:t>Cross-selling optimization</a:t>
            </a:r>
          </a:p>
          <a:p>
            <a:pPr lvl="1"/>
            <a:r>
              <a:rPr lang="en-IN" dirty="0"/>
              <a:t>Lifecycle-based recommendations</a:t>
            </a:r>
          </a:p>
          <a:p>
            <a:endParaRPr lang="en-IN" dirty="0"/>
          </a:p>
        </p:txBody>
      </p:sp>
    </p:spTree>
    <p:extLst>
      <p:ext uri="{BB962C8B-B14F-4D97-AF65-F5344CB8AC3E}">
        <p14:creationId xmlns:p14="http://schemas.microsoft.com/office/powerpoint/2010/main" val="3240131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C1F9E-923F-010F-CC29-46B28DB4027F}"/>
              </a:ext>
            </a:extLst>
          </p:cNvPr>
          <p:cNvSpPr>
            <a:spLocks noGrp="1"/>
          </p:cNvSpPr>
          <p:nvPr>
            <p:ph type="title"/>
          </p:nvPr>
        </p:nvSpPr>
        <p:spPr/>
        <p:txBody>
          <a:bodyPr/>
          <a:lstStyle/>
          <a:p>
            <a:r>
              <a:rPr lang="en-IN" dirty="0"/>
              <a:t>Case Studies - Personalized Banking Services</a:t>
            </a:r>
          </a:p>
        </p:txBody>
      </p:sp>
      <p:sp>
        <p:nvSpPr>
          <p:cNvPr id="3" name="Content Placeholder 2">
            <a:extLst>
              <a:ext uri="{FF2B5EF4-FFF2-40B4-BE49-F238E27FC236}">
                <a16:creationId xmlns:a16="http://schemas.microsoft.com/office/drawing/2014/main" id="{4C6EB0DB-63CB-E127-7A0B-6C82AEB45FF9}"/>
              </a:ext>
            </a:extLst>
          </p:cNvPr>
          <p:cNvSpPr>
            <a:spLocks noGrp="1"/>
          </p:cNvSpPr>
          <p:nvPr>
            <p:ph idx="1"/>
          </p:nvPr>
        </p:nvSpPr>
        <p:spPr/>
        <p:txBody>
          <a:bodyPr>
            <a:normAutofit lnSpcReduction="10000"/>
          </a:bodyPr>
          <a:lstStyle/>
          <a:p>
            <a:pPr marL="0" indent="0">
              <a:buNone/>
            </a:pPr>
            <a:r>
              <a:rPr lang="en-IN" b="1" dirty="0"/>
              <a:t>Risk Assessment and Management</a:t>
            </a:r>
          </a:p>
          <a:p>
            <a:pPr marL="0" indent="0">
              <a:buNone/>
            </a:pPr>
            <a:r>
              <a:rPr lang="en-IN" b="1" dirty="0"/>
              <a:t>1. BlackRock's Aladdin Platform</a:t>
            </a:r>
            <a:endParaRPr lang="en-IN" dirty="0"/>
          </a:p>
          <a:p>
            <a:pPr marL="0" indent="0">
              <a:buNone/>
            </a:pPr>
            <a:r>
              <a:rPr lang="en-IN" b="1" dirty="0"/>
              <a:t>Aladdin (Asset, Liability, Debt, and Derivative Investment Network) is a comprehensive investment management and risk analytics platform:</a:t>
            </a:r>
          </a:p>
          <a:p>
            <a:pPr marL="0" indent="0">
              <a:buNone/>
            </a:pPr>
            <a:r>
              <a:rPr lang="en-IN" dirty="0"/>
              <a:t>AI Integration for Risk Analysis:</a:t>
            </a:r>
          </a:p>
          <a:p>
            <a:pPr lvl="1"/>
            <a:r>
              <a:rPr lang="en-IN" dirty="0"/>
              <a:t>Advanced data processing of market data and economic indicators</a:t>
            </a:r>
          </a:p>
          <a:p>
            <a:pPr lvl="1"/>
            <a:r>
              <a:rPr lang="en-IN" dirty="0"/>
              <a:t>Predictive analytics for market movements</a:t>
            </a:r>
          </a:p>
          <a:p>
            <a:pPr lvl="1"/>
            <a:r>
              <a:rPr lang="en-IN" dirty="0"/>
              <a:t>Sophisticated stress testing and scenario analysis</a:t>
            </a:r>
          </a:p>
          <a:p>
            <a:pPr lvl="1"/>
            <a:r>
              <a:rPr lang="en-IN" dirty="0"/>
              <a:t>Natural language processing for sentiment analysis</a:t>
            </a:r>
          </a:p>
          <a:p>
            <a:pPr lvl="1"/>
            <a:r>
              <a:rPr lang="en-IN" dirty="0"/>
              <a:t>Continuous learning and adaptation</a:t>
            </a:r>
          </a:p>
          <a:p>
            <a:endParaRPr lang="en-IN" dirty="0"/>
          </a:p>
        </p:txBody>
      </p:sp>
    </p:spTree>
    <p:extLst>
      <p:ext uri="{BB962C8B-B14F-4D97-AF65-F5344CB8AC3E}">
        <p14:creationId xmlns:p14="http://schemas.microsoft.com/office/powerpoint/2010/main" val="32713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6EA4C-3282-288F-B8B3-0A2B75EDC393}"/>
              </a:ext>
            </a:extLst>
          </p:cNvPr>
          <p:cNvSpPr>
            <a:spLocks noGrp="1"/>
          </p:cNvSpPr>
          <p:nvPr>
            <p:ph type="title"/>
          </p:nvPr>
        </p:nvSpPr>
        <p:spPr/>
        <p:txBody>
          <a:bodyPr/>
          <a:lstStyle/>
          <a:p>
            <a:r>
              <a:rPr lang="en-IN" dirty="0"/>
              <a:t>Case Studies - Personalized Banking Services</a:t>
            </a:r>
          </a:p>
        </p:txBody>
      </p:sp>
      <p:sp>
        <p:nvSpPr>
          <p:cNvPr id="3" name="Content Placeholder 2">
            <a:extLst>
              <a:ext uri="{FF2B5EF4-FFF2-40B4-BE49-F238E27FC236}">
                <a16:creationId xmlns:a16="http://schemas.microsoft.com/office/drawing/2014/main" id="{382E09FF-3214-5EE5-8C47-A7A7AC1E68EA}"/>
              </a:ext>
            </a:extLst>
          </p:cNvPr>
          <p:cNvSpPr>
            <a:spLocks noGrp="1"/>
          </p:cNvSpPr>
          <p:nvPr>
            <p:ph idx="1"/>
          </p:nvPr>
        </p:nvSpPr>
        <p:spPr/>
        <p:txBody>
          <a:bodyPr>
            <a:normAutofit/>
          </a:bodyPr>
          <a:lstStyle/>
          <a:p>
            <a:r>
              <a:rPr lang="en-US" dirty="0"/>
              <a:t>Portfolio Risk Management:</a:t>
            </a:r>
          </a:p>
          <a:p>
            <a:pPr lvl="1"/>
            <a:r>
              <a:rPr lang="en-US" dirty="0"/>
              <a:t>Holistic risk view across multiple asset classes</a:t>
            </a:r>
          </a:p>
          <a:p>
            <a:pPr lvl="1"/>
            <a:r>
              <a:rPr lang="en-US" dirty="0"/>
              <a:t>Real-time risk monitoring</a:t>
            </a:r>
          </a:p>
          <a:p>
            <a:pPr lvl="1"/>
            <a:r>
              <a:rPr lang="en-US" dirty="0"/>
              <a:t>Factor-based risk analysis</a:t>
            </a:r>
          </a:p>
          <a:p>
            <a:pPr lvl="1"/>
            <a:r>
              <a:rPr lang="en-US" dirty="0"/>
              <a:t>Custom risk models</a:t>
            </a:r>
          </a:p>
          <a:p>
            <a:pPr lvl="1"/>
            <a:r>
              <a:rPr lang="en-US" dirty="0"/>
              <a:t>ESG risk integration</a:t>
            </a:r>
          </a:p>
          <a:p>
            <a:pPr lvl="1"/>
            <a:r>
              <a:rPr lang="en-US" dirty="0"/>
              <a:t>Liquidity risk management</a:t>
            </a:r>
            <a:endParaRPr lang="en-IN" dirty="0"/>
          </a:p>
        </p:txBody>
      </p:sp>
    </p:spTree>
    <p:extLst>
      <p:ext uri="{BB962C8B-B14F-4D97-AF65-F5344CB8AC3E}">
        <p14:creationId xmlns:p14="http://schemas.microsoft.com/office/powerpoint/2010/main" val="2198906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55746-24A1-B748-6885-80C5B4430DC6}"/>
              </a:ext>
            </a:extLst>
          </p:cNvPr>
          <p:cNvSpPr>
            <a:spLocks noGrp="1"/>
          </p:cNvSpPr>
          <p:nvPr>
            <p:ph type="title"/>
          </p:nvPr>
        </p:nvSpPr>
        <p:spPr/>
        <p:txBody>
          <a:bodyPr/>
          <a:lstStyle/>
          <a:p>
            <a:r>
              <a:rPr lang="en-IN" dirty="0"/>
              <a:t>Case Studies - Personalized Banking Services</a:t>
            </a:r>
          </a:p>
        </p:txBody>
      </p:sp>
      <p:sp>
        <p:nvSpPr>
          <p:cNvPr id="3" name="Content Placeholder 2">
            <a:extLst>
              <a:ext uri="{FF2B5EF4-FFF2-40B4-BE49-F238E27FC236}">
                <a16:creationId xmlns:a16="http://schemas.microsoft.com/office/drawing/2014/main" id="{8C3FE730-9033-3C39-7299-365CCF3BDD5C}"/>
              </a:ext>
            </a:extLst>
          </p:cNvPr>
          <p:cNvSpPr>
            <a:spLocks noGrp="1"/>
          </p:cNvSpPr>
          <p:nvPr>
            <p:ph idx="1"/>
          </p:nvPr>
        </p:nvSpPr>
        <p:spPr/>
        <p:txBody>
          <a:bodyPr/>
          <a:lstStyle/>
          <a:p>
            <a:pPr marL="0" indent="0">
              <a:buNone/>
            </a:pPr>
            <a:r>
              <a:rPr lang="en-US" b="1" dirty="0"/>
              <a:t>2. AXA's AI-Powered Underwriting Process</a:t>
            </a:r>
            <a:endParaRPr lang="en-US" dirty="0"/>
          </a:p>
          <a:p>
            <a:pPr marL="0" indent="0">
              <a:buNone/>
            </a:pPr>
            <a:r>
              <a:rPr lang="en-US" b="1" dirty="0"/>
              <a:t>AXA has implemented advanced AI systems to enhance its risk assessment processes:</a:t>
            </a:r>
          </a:p>
          <a:p>
            <a:pPr marL="0" indent="0">
              <a:buNone/>
            </a:pPr>
            <a:r>
              <a:rPr lang="en-US" dirty="0"/>
              <a:t>Automated Risk Assessment:</a:t>
            </a:r>
          </a:p>
          <a:p>
            <a:pPr lvl="1"/>
            <a:r>
              <a:rPr lang="en-US" dirty="0"/>
              <a:t>AI-driven document analysis for site surveys and risk reports</a:t>
            </a:r>
          </a:p>
          <a:p>
            <a:pPr lvl="1"/>
            <a:r>
              <a:rPr lang="en-US" dirty="0"/>
              <a:t>Real-time monitoring of assets and building health</a:t>
            </a:r>
          </a:p>
          <a:p>
            <a:pPr lvl="1"/>
            <a:r>
              <a:rPr lang="en-US" dirty="0"/>
              <a:t>Predictive modeling for large-scale accidents</a:t>
            </a:r>
          </a:p>
          <a:p>
            <a:pPr lvl="1"/>
            <a:r>
              <a:rPr lang="en-US" dirty="0"/>
              <a:t>Automated submission processing for commercial insurance</a:t>
            </a:r>
          </a:p>
          <a:p>
            <a:pPr marL="0" indent="0">
              <a:buNone/>
            </a:pPr>
            <a:endParaRPr lang="en-IN" dirty="0"/>
          </a:p>
        </p:txBody>
      </p:sp>
    </p:spTree>
    <p:extLst>
      <p:ext uri="{BB962C8B-B14F-4D97-AF65-F5344CB8AC3E}">
        <p14:creationId xmlns:p14="http://schemas.microsoft.com/office/powerpoint/2010/main" val="3987345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394CC-849E-9545-0A82-ECFBCBC7B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32630-4E0D-4747-2BE6-8E571BC02B8D}"/>
              </a:ext>
            </a:extLst>
          </p:cNvPr>
          <p:cNvSpPr>
            <a:spLocks noGrp="1"/>
          </p:cNvSpPr>
          <p:nvPr>
            <p:ph type="title"/>
          </p:nvPr>
        </p:nvSpPr>
        <p:spPr/>
        <p:txBody>
          <a:bodyPr/>
          <a:lstStyle/>
          <a:p>
            <a:r>
              <a:rPr lang="en-IN" dirty="0"/>
              <a:t>Case Studies - Personalized Banking Services</a:t>
            </a:r>
          </a:p>
        </p:txBody>
      </p:sp>
      <p:sp>
        <p:nvSpPr>
          <p:cNvPr id="3" name="Content Placeholder 2">
            <a:extLst>
              <a:ext uri="{FF2B5EF4-FFF2-40B4-BE49-F238E27FC236}">
                <a16:creationId xmlns:a16="http://schemas.microsoft.com/office/drawing/2014/main" id="{66457910-18E2-8936-86AE-78098EAAD188}"/>
              </a:ext>
            </a:extLst>
          </p:cNvPr>
          <p:cNvSpPr>
            <a:spLocks noGrp="1"/>
          </p:cNvSpPr>
          <p:nvPr>
            <p:ph idx="1"/>
          </p:nvPr>
        </p:nvSpPr>
        <p:spPr/>
        <p:txBody>
          <a:bodyPr/>
          <a:lstStyle/>
          <a:p>
            <a:pPr marL="0" indent="0">
              <a:buNone/>
            </a:pPr>
            <a:r>
              <a:rPr lang="en-US" dirty="0"/>
              <a:t>Improved Accuracy and Efficiency:</a:t>
            </a:r>
          </a:p>
          <a:p>
            <a:pPr lvl="1"/>
            <a:r>
              <a:rPr lang="en-US" dirty="0"/>
              <a:t>Enhanced prediction accuracy (from 40% to 78% for large traffic accidents)</a:t>
            </a:r>
          </a:p>
          <a:p>
            <a:pPr lvl="1"/>
            <a:r>
              <a:rPr lang="en-US" dirty="0"/>
              <a:t>Rapid response to emergencies (e.g., RAAC crisis building identification)</a:t>
            </a:r>
          </a:p>
          <a:p>
            <a:pPr lvl="1"/>
            <a:r>
              <a:rPr lang="en-US" dirty="0"/>
              <a:t>Reduced manual workload for underwriters</a:t>
            </a:r>
          </a:p>
          <a:p>
            <a:pPr lvl="1"/>
            <a:r>
              <a:rPr lang="en-US" dirty="0"/>
              <a:t>Improved data quality for risk assessments</a:t>
            </a:r>
          </a:p>
          <a:p>
            <a:pPr lvl="1"/>
            <a:r>
              <a:rPr lang="en-US" dirty="0"/>
              <a:t>Scalable risk assessment across large portfolios</a:t>
            </a:r>
          </a:p>
          <a:p>
            <a:pPr lvl="1"/>
            <a:r>
              <a:rPr lang="en-US" dirty="0"/>
              <a:t>Personalized insurance pricing based on individual risk profiles</a:t>
            </a:r>
          </a:p>
          <a:p>
            <a:pPr marL="0" indent="0">
              <a:buNone/>
            </a:pPr>
            <a:endParaRPr lang="en-IN" dirty="0"/>
          </a:p>
        </p:txBody>
      </p:sp>
    </p:spTree>
    <p:extLst>
      <p:ext uri="{BB962C8B-B14F-4D97-AF65-F5344CB8AC3E}">
        <p14:creationId xmlns:p14="http://schemas.microsoft.com/office/powerpoint/2010/main" val="4033956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7D81-81DB-F6D9-F3BF-5D8D78A01494}"/>
              </a:ext>
            </a:extLst>
          </p:cNvPr>
          <p:cNvSpPr>
            <a:spLocks noGrp="1"/>
          </p:cNvSpPr>
          <p:nvPr>
            <p:ph type="title"/>
          </p:nvPr>
        </p:nvSpPr>
        <p:spPr/>
        <p:txBody>
          <a:bodyPr/>
          <a:lstStyle/>
          <a:p>
            <a:r>
              <a:rPr lang="en-IN" dirty="0"/>
              <a:t>Case Studies -Regulatory Compliance and Reporting</a:t>
            </a:r>
          </a:p>
        </p:txBody>
      </p:sp>
      <p:sp>
        <p:nvSpPr>
          <p:cNvPr id="3" name="Content Placeholder 2">
            <a:extLst>
              <a:ext uri="{FF2B5EF4-FFF2-40B4-BE49-F238E27FC236}">
                <a16:creationId xmlns:a16="http://schemas.microsoft.com/office/drawing/2014/main" id="{5954CD00-8B62-E447-4F4C-21EE794CBA56}"/>
              </a:ext>
            </a:extLst>
          </p:cNvPr>
          <p:cNvSpPr>
            <a:spLocks noGrp="1"/>
          </p:cNvSpPr>
          <p:nvPr>
            <p:ph idx="1"/>
          </p:nvPr>
        </p:nvSpPr>
        <p:spPr/>
        <p:txBody>
          <a:bodyPr>
            <a:normAutofit/>
          </a:bodyPr>
          <a:lstStyle/>
          <a:p>
            <a:pPr marL="0" indent="0">
              <a:buNone/>
            </a:pPr>
            <a:r>
              <a:rPr lang="en-US" b="1" dirty="0"/>
              <a:t>1. HSBC's AI Compliance Tools</a:t>
            </a:r>
            <a:endParaRPr lang="en-US" dirty="0"/>
          </a:p>
          <a:p>
            <a:pPr marL="0" indent="0">
              <a:buNone/>
            </a:pPr>
            <a:r>
              <a:rPr lang="en-US" b="1" dirty="0"/>
              <a:t>HSBC has leveraged AI to enhance its anti-money laundering (AML) capabilities and automate regulatory reporting:</a:t>
            </a:r>
          </a:p>
          <a:p>
            <a:r>
              <a:rPr lang="en-US" dirty="0"/>
              <a:t>Anti-Money Laundering Capabilities:</a:t>
            </a:r>
          </a:p>
          <a:p>
            <a:pPr lvl="1"/>
            <a:r>
              <a:rPr lang="en-US" dirty="0"/>
              <a:t>Dynamic Risk Assessment system developed with Google Cloud</a:t>
            </a:r>
          </a:p>
          <a:p>
            <a:pPr lvl="1"/>
            <a:r>
              <a:rPr lang="en-US" dirty="0"/>
              <a:t>Improved detection rates (2-4 times more suspicious activity identified)</a:t>
            </a:r>
          </a:p>
          <a:p>
            <a:pPr lvl="1"/>
            <a:r>
              <a:rPr lang="en-US" dirty="0"/>
              <a:t>60% reduction in false positive alerts</a:t>
            </a:r>
          </a:p>
          <a:p>
            <a:pPr lvl="1"/>
            <a:r>
              <a:rPr lang="en-US" dirty="0"/>
              <a:t>Network analysis for identifying criminal networks</a:t>
            </a:r>
          </a:p>
          <a:p>
            <a:pPr lvl="1"/>
            <a:r>
              <a:rPr lang="en-US" dirty="0"/>
              <a:t>Faster processing of billions of transactions</a:t>
            </a:r>
          </a:p>
          <a:p>
            <a:pPr lvl="1"/>
            <a:r>
              <a:rPr lang="en-US" dirty="0"/>
              <a:t>Continuous learning to adapt to new financial crime tactics</a:t>
            </a:r>
          </a:p>
          <a:p>
            <a:pPr marL="0" indent="0">
              <a:buNone/>
            </a:pPr>
            <a:endParaRPr lang="en-IN" dirty="0"/>
          </a:p>
        </p:txBody>
      </p:sp>
    </p:spTree>
    <p:extLst>
      <p:ext uri="{BB962C8B-B14F-4D97-AF65-F5344CB8AC3E}">
        <p14:creationId xmlns:p14="http://schemas.microsoft.com/office/powerpoint/2010/main" val="407010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8EEB5-D5A6-0E08-277B-E54D4E6F8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FA03C-0221-5EC9-C32F-3263936F0232}"/>
              </a:ext>
            </a:extLst>
          </p:cNvPr>
          <p:cNvSpPr>
            <a:spLocks noGrp="1"/>
          </p:cNvSpPr>
          <p:nvPr>
            <p:ph type="title"/>
          </p:nvPr>
        </p:nvSpPr>
        <p:spPr/>
        <p:txBody>
          <a:bodyPr/>
          <a:lstStyle/>
          <a:p>
            <a:r>
              <a:rPr lang="en-IN" dirty="0"/>
              <a:t>Case Studies -Regulatory Compliance and Reporting</a:t>
            </a:r>
          </a:p>
        </p:txBody>
      </p:sp>
      <p:sp>
        <p:nvSpPr>
          <p:cNvPr id="3" name="Content Placeholder 2">
            <a:extLst>
              <a:ext uri="{FF2B5EF4-FFF2-40B4-BE49-F238E27FC236}">
                <a16:creationId xmlns:a16="http://schemas.microsoft.com/office/drawing/2014/main" id="{7409D288-7313-F080-6925-9B251538B049}"/>
              </a:ext>
            </a:extLst>
          </p:cNvPr>
          <p:cNvSpPr>
            <a:spLocks noGrp="1"/>
          </p:cNvSpPr>
          <p:nvPr>
            <p:ph idx="1"/>
          </p:nvPr>
        </p:nvSpPr>
        <p:spPr/>
        <p:txBody>
          <a:bodyPr>
            <a:normAutofit/>
          </a:bodyPr>
          <a:lstStyle/>
          <a:p>
            <a:r>
              <a:rPr lang="en-US" dirty="0"/>
              <a:t>Automated Regulatory Reporting:</a:t>
            </a:r>
          </a:p>
          <a:p>
            <a:pPr lvl="1"/>
            <a:r>
              <a:rPr lang="en-US" dirty="0"/>
              <a:t>Efficient data processing for regulatory reports</a:t>
            </a:r>
          </a:p>
          <a:p>
            <a:pPr lvl="1"/>
            <a:r>
              <a:rPr lang="en-US" dirty="0"/>
              <a:t>Real-time monitoring of transactions</a:t>
            </a:r>
          </a:p>
          <a:p>
            <a:pPr lvl="1"/>
            <a:r>
              <a:rPr lang="en-US" dirty="0"/>
              <a:t>Improved accuracy in reporting</a:t>
            </a:r>
          </a:p>
          <a:p>
            <a:pPr lvl="1"/>
            <a:r>
              <a:rPr lang="en-US" dirty="0"/>
              <a:t>Adaptive compliance for evolving regulations</a:t>
            </a:r>
          </a:p>
          <a:p>
            <a:pPr lvl="1"/>
            <a:r>
              <a:rPr lang="en-US" dirty="0"/>
              <a:t>Enhanced auditability and transparency</a:t>
            </a:r>
          </a:p>
          <a:p>
            <a:pPr marL="0" indent="0">
              <a:buNone/>
            </a:pPr>
            <a:endParaRPr lang="en-IN" dirty="0"/>
          </a:p>
        </p:txBody>
      </p:sp>
    </p:spTree>
    <p:extLst>
      <p:ext uri="{BB962C8B-B14F-4D97-AF65-F5344CB8AC3E}">
        <p14:creationId xmlns:p14="http://schemas.microsoft.com/office/powerpoint/2010/main" val="2272744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1619-50DC-587F-7A25-C8C86700910C}"/>
              </a:ext>
            </a:extLst>
          </p:cNvPr>
          <p:cNvSpPr>
            <a:spLocks noGrp="1"/>
          </p:cNvSpPr>
          <p:nvPr>
            <p:ph type="title"/>
          </p:nvPr>
        </p:nvSpPr>
        <p:spPr/>
        <p:txBody>
          <a:bodyPr/>
          <a:lstStyle/>
          <a:p>
            <a:r>
              <a:rPr lang="en-IN" dirty="0"/>
              <a:t>Definition and Core Concepts</a:t>
            </a:r>
          </a:p>
        </p:txBody>
      </p:sp>
      <p:sp>
        <p:nvSpPr>
          <p:cNvPr id="3" name="Content Placeholder 2">
            <a:extLst>
              <a:ext uri="{FF2B5EF4-FFF2-40B4-BE49-F238E27FC236}">
                <a16:creationId xmlns:a16="http://schemas.microsoft.com/office/drawing/2014/main" id="{430CD3A1-85FE-779B-9D67-8A725327FCFE}"/>
              </a:ext>
            </a:extLst>
          </p:cNvPr>
          <p:cNvSpPr>
            <a:spLocks noGrp="1"/>
          </p:cNvSpPr>
          <p:nvPr>
            <p:ph idx="1"/>
          </p:nvPr>
        </p:nvSpPr>
        <p:spPr/>
        <p:txBody>
          <a:bodyPr/>
          <a:lstStyle/>
          <a:p>
            <a:r>
              <a:rPr lang="en-US" dirty="0"/>
              <a:t>Generative AI refers to AI algorithms capable of creating new, original content based on patterns learned from existing data. </a:t>
            </a:r>
          </a:p>
          <a:p>
            <a:r>
              <a:rPr lang="en-US" dirty="0"/>
              <a:t>Unlike traditional AI systems that primarily analyze and interpret data, generative AI can produce novel outputs such as text, images, audio, and complex financial models.</a:t>
            </a:r>
          </a:p>
          <a:p>
            <a:endParaRPr lang="en-US" dirty="0"/>
          </a:p>
          <a:p>
            <a:endParaRPr lang="en-US" dirty="0"/>
          </a:p>
          <a:p>
            <a:endParaRPr lang="en-IN" dirty="0"/>
          </a:p>
        </p:txBody>
      </p:sp>
      <p:pic>
        <p:nvPicPr>
          <p:cNvPr id="1028" name="Picture 4">
            <a:extLst>
              <a:ext uri="{FF2B5EF4-FFF2-40B4-BE49-F238E27FC236}">
                <a16:creationId xmlns:a16="http://schemas.microsoft.com/office/drawing/2014/main" id="{A65D89C6-B7A6-D2E7-D200-5D9ED5333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8174" y="3787775"/>
            <a:ext cx="5991225"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192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0F5E9-455A-7108-F1EA-8D6870A5D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87C0D-242F-45AE-A993-AF4D327F9856}"/>
              </a:ext>
            </a:extLst>
          </p:cNvPr>
          <p:cNvSpPr>
            <a:spLocks noGrp="1"/>
          </p:cNvSpPr>
          <p:nvPr>
            <p:ph type="title"/>
          </p:nvPr>
        </p:nvSpPr>
        <p:spPr/>
        <p:txBody>
          <a:bodyPr/>
          <a:lstStyle/>
          <a:p>
            <a:r>
              <a:rPr lang="en-IN" dirty="0"/>
              <a:t>Case Studies -Regulatory Compliance and Reporting</a:t>
            </a:r>
          </a:p>
        </p:txBody>
      </p:sp>
      <p:sp>
        <p:nvSpPr>
          <p:cNvPr id="3" name="Content Placeholder 2">
            <a:extLst>
              <a:ext uri="{FF2B5EF4-FFF2-40B4-BE49-F238E27FC236}">
                <a16:creationId xmlns:a16="http://schemas.microsoft.com/office/drawing/2014/main" id="{0C9D2BCF-BE68-8748-1F18-B1A8D26809D9}"/>
              </a:ext>
            </a:extLst>
          </p:cNvPr>
          <p:cNvSpPr>
            <a:spLocks noGrp="1"/>
          </p:cNvSpPr>
          <p:nvPr>
            <p:ph idx="1"/>
          </p:nvPr>
        </p:nvSpPr>
        <p:spPr/>
        <p:txBody>
          <a:bodyPr>
            <a:normAutofit fontScale="92500"/>
          </a:bodyPr>
          <a:lstStyle/>
          <a:p>
            <a:pPr marL="0" indent="0">
              <a:buNone/>
            </a:pPr>
            <a:r>
              <a:rPr lang="en-US" b="1" dirty="0"/>
              <a:t>2. Citigroup's AI-Enhanced Compliance Monitoring</a:t>
            </a:r>
            <a:endParaRPr lang="en-US" dirty="0"/>
          </a:p>
          <a:p>
            <a:pPr marL="0" indent="0">
              <a:buNone/>
            </a:pPr>
            <a:endParaRPr lang="en-US" b="1" dirty="0"/>
          </a:p>
          <a:p>
            <a:pPr marL="0" indent="0">
              <a:buNone/>
            </a:pPr>
            <a:r>
              <a:rPr lang="en-US" b="1" dirty="0"/>
              <a:t>Citigroup has implemented advanced AI systems for transaction surveillance and regulatory change management:</a:t>
            </a:r>
          </a:p>
          <a:p>
            <a:pPr marL="0" indent="0">
              <a:buNone/>
            </a:pPr>
            <a:r>
              <a:rPr lang="en-US" dirty="0"/>
              <a:t>Transaction Surveillance:</a:t>
            </a:r>
          </a:p>
          <a:p>
            <a:pPr lvl="1"/>
            <a:r>
              <a:rPr lang="en-US" dirty="0"/>
              <a:t>Advanced Risk Analytics Scoring Engine processing 9 million transactions annually</a:t>
            </a:r>
          </a:p>
          <a:p>
            <a:pPr lvl="1"/>
            <a:r>
              <a:rPr lang="en-US" dirty="0"/>
              <a:t>Real-time analysis of transactions</a:t>
            </a:r>
          </a:p>
          <a:p>
            <a:pPr lvl="1"/>
            <a:r>
              <a:rPr lang="en-US" dirty="0"/>
              <a:t>Natural language processing for understanding networks and unstructured data</a:t>
            </a:r>
          </a:p>
          <a:p>
            <a:pPr lvl="1"/>
            <a:r>
              <a:rPr lang="en-US" dirty="0"/>
              <a:t>Anomaly detection for combating money laundering and cyber-crime</a:t>
            </a:r>
          </a:p>
          <a:p>
            <a:pPr lvl="1"/>
            <a:r>
              <a:rPr lang="en-US" dirty="0"/>
              <a:t>Process automation for focusing on high-risk activities</a:t>
            </a:r>
          </a:p>
          <a:p>
            <a:pPr marL="0" indent="0">
              <a:buNone/>
            </a:pPr>
            <a:endParaRPr lang="en-IN" dirty="0"/>
          </a:p>
        </p:txBody>
      </p:sp>
    </p:spTree>
    <p:extLst>
      <p:ext uri="{BB962C8B-B14F-4D97-AF65-F5344CB8AC3E}">
        <p14:creationId xmlns:p14="http://schemas.microsoft.com/office/powerpoint/2010/main" val="2222654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D469D-7189-1D85-E6BB-15571EE3D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827C77-E951-61F2-5940-D1AA2AED6A85}"/>
              </a:ext>
            </a:extLst>
          </p:cNvPr>
          <p:cNvSpPr>
            <a:spLocks noGrp="1"/>
          </p:cNvSpPr>
          <p:nvPr>
            <p:ph type="title"/>
          </p:nvPr>
        </p:nvSpPr>
        <p:spPr/>
        <p:txBody>
          <a:bodyPr/>
          <a:lstStyle/>
          <a:p>
            <a:r>
              <a:rPr lang="en-IN" dirty="0"/>
              <a:t>Case Studies -Regulatory Compliance and Reporting</a:t>
            </a:r>
          </a:p>
        </p:txBody>
      </p:sp>
      <p:sp>
        <p:nvSpPr>
          <p:cNvPr id="3" name="Content Placeholder 2">
            <a:extLst>
              <a:ext uri="{FF2B5EF4-FFF2-40B4-BE49-F238E27FC236}">
                <a16:creationId xmlns:a16="http://schemas.microsoft.com/office/drawing/2014/main" id="{422A4432-F84D-C87F-EF6F-0153BFD3DDDF}"/>
              </a:ext>
            </a:extLst>
          </p:cNvPr>
          <p:cNvSpPr>
            <a:spLocks noGrp="1"/>
          </p:cNvSpPr>
          <p:nvPr>
            <p:ph idx="1"/>
          </p:nvPr>
        </p:nvSpPr>
        <p:spPr/>
        <p:txBody>
          <a:bodyPr>
            <a:normAutofit/>
          </a:bodyPr>
          <a:lstStyle/>
          <a:p>
            <a:pPr marL="0" indent="0">
              <a:buNone/>
            </a:pPr>
            <a:r>
              <a:rPr lang="en-US" dirty="0"/>
              <a:t>Regulatory Change Management:</a:t>
            </a:r>
          </a:p>
          <a:p>
            <a:pPr lvl="1"/>
            <a:r>
              <a:rPr lang="en-US" dirty="0"/>
              <a:t>Intelligent Document Processing for tax services</a:t>
            </a:r>
          </a:p>
          <a:p>
            <a:pPr lvl="1"/>
            <a:r>
              <a:rPr lang="en-US" dirty="0"/>
              <a:t>Adaptive compliance framework</a:t>
            </a:r>
          </a:p>
          <a:p>
            <a:pPr lvl="1"/>
            <a:r>
              <a:rPr lang="en-US" dirty="0"/>
              <a:t>Automated regulatory reporting</a:t>
            </a:r>
          </a:p>
          <a:p>
            <a:pPr lvl="1"/>
            <a:r>
              <a:rPr lang="en-US" dirty="0"/>
              <a:t>Continuous monitoring of regulatory changes</a:t>
            </a:r>
          </a:p>
          <a:p>
            <a:pPr lvl="1"/>
            <a:r>
              <a:rPr lang="en-US" dirty="0"/>
              <a:t>Integration with risk management processes</a:t>
            </a:r>
            <a:endParaRPr lang="en-IN" dirty="0"/>
          </a:p>
        </p:txBody>
      </p:sp>
    </p:spTree>
    <p:extLst>
      <p:ext uri="{BB962C8B-B14F-4D97-AF65-F5344CB8AC3E}">
        <p14:creationId xmlns:p14="http://schemas.microsoft.com/office/powerpoint/2010/main" val="3181337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16D1-D0EC-4F01-C8CB-E4FD4F438922}"/>
              </a:ext>
            </a:extLst>
          </p:cNvPr>
          <p:cNvSpPr>
            <a:spLocks noGrp="1"/>
          </p:cNvSpPr>
          <p:nvPr>
            <p:ph type="title"/>
          </p:nvPr>
        </p:nvSpPr>
        <p:spPr/>
        <p:txBody>
          <a:bodyPr/>
          <a:lstStyle/>
          <a:p>
            <a:r>
              <a:rPr lang="en-IN" dirty="0"/>
              <a:t>Case Studies - Future Trends and Implications</a:t>
            </a:r>
          </a:p>
        </p:txBody>
      </p:sp>
      <p:sp>
        <p:nvSpPr>
          <p:cNvPr id="3" name="Content Placeholder 2">
            <a:extLst>
              <a:ext uri="{FF2B5EF4-FFF2-40B4-BE49-F238E27FC236}">
                <a16:creationId xmlns:a16="http://schemas.microsoft.com/office/drawing/2014/main" id="{FD6E66A9-B1A9-6678-7B67-21C1D6E95EB8}"/>
              </a:ext>
            </a:extLst>
          </p:cNvPr>
          <p:cNvSpPr>
            <a:spLocks noGrp="1"/>
          </p:cNvSpPr>
          <p:nvPr>
            <p:ph idx="1"/>
          </p:nvPr>
        </p:nvSpPr>
        <p:spPr/>
        <p:txBody>
          <a:bodyPr>
            <a:normAutofit lnSpcReduction="10000"/>
          </a:bodyPr>
          <a:lstStyle/>
          <a:p>
            <a:pPr marL="0" indent="0">
              <a:buNone/>
            </a:pPr>
            <a:r>
              <a:rPr lang="en-IN" b="1" dirty="0"/>
              <a:t>1. Emerging AI Technologies in Finance:</a:t>
            </a:r>
            <a:endParaRPr lang="en-IN" dirty="0"/>
          </a:p>
          <a:p>
            <a:pPr lvl="1"/>
            <a:r>
              <a:rPr lang="en-IN" dirty="0"/>
              <a:t>Advanced Natural Language Processing for complex document analysis</a:t>
            </a:r>
          </a:p>
          <a:p>
            <a:pPr lvl="1"/>
            <a:r>
              <a:rPr lang="en-IN" dirty="0"/>
              <a:t>Quantum AI for unprecedented computational power in financial </a:t>
            </a:r>
            <a:r>
              <a:rPr lang="en-IN" dirty="0" err="1"/>
              <a:t>modeling</a:t>
            </a:r>
            <a:endParaRPr lang="en-IN" dirty="0"/>
          </a:p>
          <a:p>
            <a:pPr lvl="1"/>
            <a:r>
              <a:rPr lang="en-IN" dirty="0"/>
              <a:t>Explainable AI (XAI) for transparent decision-making</a:t>
            </a:r>
          </a:p>
          <a:p>
            <a:pPr lvl="1"/>
            <a:r>
              <a:rPr lang="en-IN" dirty="0"/>
              <a:t>Federated Learning for collaborative AI model training while maintaining data privacy</a:t>
            </a:r>
          </a:p>
          <a:p>
            <a:pPr marL="0" indent="0">
              <a:buNone/>
            </a:pPr>
            <a:r>
              <a:rPr lang="en-IN" b="1" dirty="0"/>
              <a:t>2. Ethical Considerations and Challenges:</a:t>
            </a:r>
            <a:endParaRPr lang="en-IN" dirty="0"/>
          </a:p>
          <a:p>
            <a:pPr lvl="1"/>
            <a:r>
              <a:rPr lang="en-IN" dirty="0"/>
              <a:t>Addressing algorithmic bias in lending and investment decisions</a:t>
            </a:r>
          </a:p>
          <a:p>
            <a:pPr lvl="1"/>
            <a:r>
              <a:rPr lang="en-IN" dirty="0"/>
              <a:t>Ensuring data privacy and security</a:t>
            </a:r>
          </a:p>
          <a:p>
            <a:pPr lvl="1"/>
            <a:r>
              <a:rPr lang="en-IN" dirty="0"/>
              <a:t>Establishing transparency and accountability in AI-driven decisions</a:t>
            </a:r>
          </a:p>
          <a:p>
            <a:pPr lvl="1"/>
            <a:r>
              <a:rPr lang="en-IN" dirty="0"/>
              <a:t>Managing job displacement and reskilling the workforce</a:t>
            </a:r>
          </a:p>
          <a:p>
            <a:endParaRPr lang="en-IN" dirty="0"/>
          </a:p>
        </p:txBody>
      </p:sp>
    </p:spTree>
    <p:extLst>
      <p:ext uri="{BB962C8B-B14F-4D97-AF65-F5344CB8AC3E}">
        <p14:creationId xmlns:p14="http://schemas.microsoft.com/office/powerpoint/2010/main" val="1793657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CD752-2394-8CD3-A55B-6A437DCACC1D}"/>
              </a:ext>
            </a:extLst>
          </p:cNvPr>
          <p:cNvSpPr>
            <a:spLocks noGrp="1"/>
          </p:cNvSpPr>
          <p:nvPr>
            <p:ph type="title"/>
          </p:nvPr>
        </p:nvSpPr>
        <p:spPr/>
        <p:txBody>
          <a:bodyPr/>
          <a:lstStyle/>
          <a:p>
            <a:r>
              <a:rPr lang="en-IN" dirty="0"/>
              <a:t>Case Studies - Future Trends and Implications</a:t>
            </a:r>
          </a:p>
        </p:txBody>
      </p:sp>
      <p:sp>
        <p:nvSpPr>
          <p:cNvPr id="3" name="Content Placeholder 2">
            <a:extLst>
              <a:ext uri="{FF2B5EF4-FFF2-40B4-BE49-F238E27FC236}">
                <a16:creationId xmlns:a16="http://schemas.microsoft.com/office/drawing/2014/main" id="{DA7FFD47-4D8E-884B-9E29-37DAF6586257}"/>
              </a:ext>
            </a:extLst>
          </p:cNvPr>
          <p:cNvSpPr>
            <a:spLocks noGrp="1"/>
          </p:cNvSpPr>
          <p:nvPr>
            <p:ph idx="1"/>
          </p:nvPr>
        </p:nvSpPr>
        <p:spPr/>
        <p:txBody>
          <a:bodyPr/>
          <a:lstStyle/>
          <a:p>
            <a:pPr marL="0" indent="0">
              <a:buNone/>
            </a:pPr>
            <a:r>
              <a:rPr lang="en-US" b="1" dirty="0"/>
              <a:t>3. The Evolving Role of Financial Professionals:</a:t>
            </a:r>
            <a:endParaRPr lang="en-US" dirty="0"/>
          </a:p>
          <a:p>
            <a:pPr lvl="1"/>
            <a:r>
              <a:rPr lang="en-US" dirty="0"/>
              <a:t>Shift from data processors to strategic advisors</a:t>
            </a:r>
          </a:p>
          <a:p>
            <a:pPr lvl="1"/>
            <a:r>
              <a:rPr lang="en-US" dirty="0"/>
              <a:t>Increased focus on AI literacy and management</a:t>
            </a:r>
          </a:p>
          <a:p>
            <a:pPr lvl="1"/>
            <a:r>
              <a:rPr lang="en-US" dirty="0"/>
              <a:t>Emphasis on interdisciplinary collaboration</a:t>
            </a:r>
          </a:p>
          <a:p>
            <a:pPr lvl="1"/>
            <a:r>
              <a:rPr lang="en-US" dirty="0"/>
              <a:t>Enhanced customer relationship management</a:t>
            </a:r>
          </a:p>
          <a:p>
            <a:pPr lvl="1"/>
            <a:r>
              <a:rPr lang="en-US" dirty="0"/>
              <a:t>Greater involvement in innovation and product development</a:t>
            </a:r>
          </a:p>
          <a:p>
            <a:endParaRPr lang="en-IN" dirty="0"/>
          </a:p>
        </p:txBody>
      </p:sp>
    </p:spTree>
    <p:extLst>
      <p:ext uri="{BB962C8B-B14F-4D97-AF65-F5344CB8AC3E}">
        <p14:creationId xmlns:p14="http://schemas.microsoft.com/office/powerpoint/2010/main" val="2053418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DCC1-CAA0-EC83-1F18-BC9274D4660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75BEB4DC-CFA7-A6D2-F06C-E604E9EEE69A}"/>
              </a:ext>
            </a:extLst>
          </p:cNvPr>
          <p:cNvSpPr>
            <a:spLocks noGrp="1"/>
          </p:cNvSpPr>
          <p:nvPr>
            <p:ph idx="1"/>
          </p:nvPr>
        </p:nvSpPr>
        <p:spPr/>
        <p:txBody>
          <a:bodyPr>
            <a:normAutofit/>
          </a:bodyPr>
          <a:lstStyle/>
          <a:p>
            <a:pPr marL="0" indent="0">
              <a:buNone/>
            </a:pPr>
            <a:r>
              <a:rPr lang="en-US" dirty="0"/>
              <a:t>The case studies explored demonstrate the transformative potential of generative AI in finance:</a:t>
            </a:r>
          </a:p>
          <a:p>
            <a:pPr lvl="1"/>
            <a:r>
              <a:rPr lang="en-US" dirty="0"/>
              <a:t>Enhanced decision-making through data-driven insights</a:t>
            </a:r>
          </a:p>
          <a:p>
            <a:pPr lvl="1"/>
            <a:r>
              <a:rPr lang="en-US" dirty="0"/>
              <a:t>Personalization of financial services at scale</a:t>
            </a:r>
          </a:p>
          <a:p>
            <a:pPr lvl="1"/>
            <a:r>
              <a:rPr lang="en-US" dirty="0"/>
              <a:t>Revolutionary risk management capabilities</a:t>
            </a:r>
          </a:p>
          <a:p>
            <a:pPr lvl="1"/>
            <a:r>
              <a:rPr lang="en-US" dirty="0"/>
              <a:t>Significant improvements in operational efficiency</a:t>
            </a:r>
          </a:p>
          <a:p>
            <a:pPr lvl="1"/>
            <a:r>
              <a:rPr lang="en-US" dirty="0"/>
              <a:t>Creation of innovative financial products and services</a:t>
            </a:r>
          </a:p>
          <a:p>
            <a:pPr lvl="1"/>
            <a:r>
              <a:rPr lang="en-US" dirty="0"/>
              <a:t>Democratization of financial expertise</a:t>
            </a:r>
          </a:p>
          <a:p>
            <a:pPr lvl="1"/>
            <a:r>
              <a:rPr lang="en-US" dirty="0"/>
              <a:t>Enhanced regulatory compliance and fraud prevention</a:t>
            </a:r>
          </a:p>
          <a:p>
            <a:pPr lvl="1"/>
            <a:r>
              <a:rPr lang="en-US" dirty="0"/>
              <a:t>Increased market efficiency</a:t>
            </a:r>
          </a:p>
          <a:p>
            <a:endParaRPr lang="en-IN" dirty="0"/>
          </a:p>
        </p:txBody>
      </p:sp>
    </p:spTree>
    <p:extLst>
      <p:ext uri="{BB962C8B-B14F-4D97-AF65-F5344CB8AC3E}">
        <p14:creationId xmlns:p14="http://schemas.microsoft.com/office/powerpoint/2010/main" val="425607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286B-EEAE-0E17-A1B6-D5E75AFDC4B8}"/>
              </a:ext>
            </a:extLst>
          </p:cNvPr>
          <p:cNvSpPr>
            <a:spLocks noGrp="1"/>
          </p:cNvSpPr>
          <p:nvPr>
            <p:ph type="title"/>
          </p:nvPr>
        </p:nvSpPr>
        <p:spPr/>
        <p:txBody>
          <a:bodyPr/>
          <a:lstStyle/>
          <a:p>
            <a:r>
              <a:rPr lang="en-US" dirty="0"/>
              <a:t>Fundamentals of Generative AI in Finance</a:t>
            </a:r>
            <a:endParaRPr lang="en-IN" dirty="0"/>
          </a:p>
        </p:txBody>
      </p:sp>
      <p:sp>
        <p:nvSpPr>
          <p:cNvPr id="3" name="Content Placeholder 2">
            <a:extLst>
              <a:ext uri="{FF2B5EF4-FFF2-40B4-BE49-F238E27FC236}">
                <a16:creationId xmlns:a16="http://schemas.microsoft.com/office/drawing/2014/main" id="{EE867632-A392-1505-6E9D-FE64B6309480}"/>
              </a:ext>
            </a:extLst>
          </p:cNvPr>
          <p:cNvSpPr>
            <a:spLocks noGrp="1"/>
          </p:cNvSpPr>
          <p:nvPr>
            <p:ph idx="1"/>
          </p:nvPr>
        </p:nvSpPr>
        <p:spPr/>
        <p:txBody>
          <a:bodyPr/>
          <a:lstStyle/>
          <a:p>
            <a:pPr marL="0" indent="0">
              <a:buNone/>
            </a:pPr>
            <a:r>
              <a:rPr lang="en-US" dirty="0"/>
              <a:t>What to Expect:</a:t>
            </a:r>
          </a:p>
          <a:p>
            <a:pPr marL="457200" lvl="1" indent="0">
              <a:buNone/>
            </a:pPr>
            <a:r>
              <a:rPr lang="en-US" dirty="0"/>
              <a:t>• A 10-15 minute strategic conversation that helps you connect lesson concepts to your financial work environment</a:t>
            </a:r>
            <a:br>
              <a:rPr lang="en-US" dirty="0"/>
            </a:br>
            <a:r>
              <a:rPr lang="en-US" dirty="0"/>
              <a:t>• Questions designed to help you identify specific AI opportunities relevant to your role and industry sector</a:t>
            </a:r>
            <a:br>
              <a:rPr lang="en-US" dirty="0"/>
            </a:br>
            <a:r>
              <a:rPr lang="en-US" dirty="0"/>
              <a:t>• Personalized guidance on prioritizing AI initiatives based on your organization's readiness and resources</a:t>
            </a:r>
            <a:br>
              <a:rPr lang="en-US" dirty="0"/>
            </a:br>
            <a:r>
              <a:rPr lang="en-US" dirty="0"/>
              <a:t>• Support in building confidence for your AI implementation journey in finance</a:t>
            </a:r>
          </a:p>
          <a:p>
            <a:pPr marL="0" indent="0">
              <a:buNone/>
            </a:pPr>
            <a:endParaRPr lang="en-IN" dirty="0"/>
          </a:p>
        </p:txBody>
      </p:sp>
    </p:spTree>
    <p:extLst>
      <p:ext uri="{BB962C8B-B14F-4D97-AF65-F5344CB8AC3E}">
        <p14:creationId xmlns:p14="http://schemas.microsoft.com/office/powerpoint/2010/main" val="3927694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FA63-90C9-6DE6-4121-F56BF707A3E3}"/>
              </a:ext>
            </a:extLst>
          </p:cNvPr>
          <p:cNvSpPr>
            <a:spLocks noGrp="1"/>
          </p:cNvSpPr>
          <p:nvPr>
            <p:ph type="title"/>
          </p:nvPr>
        </p:nvSpPr>
        <p:spPr/>
        <p:txBody>
          <a:bodyPr/>
          <a:lstStyle/>
          <a:p>
            <a:r>
              <a:rPr lang="en-US" dirty="0"/>
              <a:t>Fundamentals of Generative AI in Finance</a:t>
            </a:r>
            <a:endParaRPr lang="en-IN" dirty="0"/>
          </a:p>
        </p:txBody>
      </p:sp>
      <p:sp>
        <p:nvSpPr>
          <p:cNvPr id="3" name="Content Placeholder 2">
            <a:extLst>
              <a:ext uri="{FF2B5EF4-FFF2-40B4-BE49-F238E27FC236}">
                <a16:creationId xmlns:a16="http://schemas.microsoft.com/office/drawing/2014/main" id="{7D24D9D8-3699-F9D3-1C91-A39BDE9275E2}"/>
              </a:ext>
            </a:extLst>
          </p:cNvPr>
          <p:cNvSpPr>
            <a:spLocks noGrp="1"/>
          </p:cNvSpPr>
          <p:nvPr>
            <p:ph idx="1"/>
          </p:nvPr>
        </p:nvSpPr>
        <p:spPr/>
        <p:txBody>
          <a:bodyPr>
            <a:normAutofit lnSpcReduction="10000"/>
          </a:bodyPr>
          <a:lstStyle/>
          <a:p>
            <a:pPr marL="0" indent="0">
              <a:buNone/>
            </a:pPr>
            <a:r>
              <a:rPr lang="en-US" dirty="0"/>
              <a:t>How to Engage Effectively:</a:t>
            </a:r>
          </a:p>
          <a:p>
            <a:pPr marL="457200" lvl="1" indent="0">
              <a:buNone/>
            </a:pPr>
            <a:r>
              <a:rPr lang="en-US" dirty="0"/>
              <a:t>• Think specifically about your current financial challenges and how AI might address them</a:t>
            </a:r>
            <a:br>
              <a:rPr lang="en-US" dirty="0"/>
            </a:br>
            <a:r>
              <a:rPr lang="en-US" dirty="0"/>
              <a:t>• Share your industry context—different finance sectors have unique AI applications and considerations</a:t>
            </a:r>
            <a:br>
              <a:rPr lang="en-US" dirty="0"/>
            </a:br>
            <a:r>
              <a:rPr lang="en-US" dirty="0"/>
              <a:t>• Be honest about constraints—budget, technical expertise, regulatory requirements, organizational readiness</a:t>
            </a:r>
            <a:br>
              <a:rPr lang="en-US" dirty="0"/>
            </a:br>
            <a:r>
              <a:rPr lang="en-US" dirty="0"/>
              <a:t>• Ask about examples if you need help visualizing how concepts apply to your specific financial situation</a:t>
            </a:r>
            <a:br>
              <a:rPr lang="en-US" dirty="0"/>
            </a:br>
            <a:r>
              <a:rPr lang="en-US" dirty="0"/>
              <a:t>• Voice concerns about implementation challenges, compliance issues, or potential risks</a:t>
            </a:r>
            <a:br>
              <a:rPr lang="en-US" dirty="0"/>
            </a:br>
            <a:r>
              <a:rPr lang="en-US" dirty="0"/>
              <a:t>• Consider your stakeholders—who would need to be involved in AI initiatives at your organization?</a:t>
            </a:r>
          </a:p>
          <a:p>
            <a:endParaRPr lang="en-IN" dirty="0"/>
          </a:p>
        </p:txBody>
      </p:sp>
    </p:spTree>
    <p:extLst>
      <p:ext uri="{BB962C8B-B14F-4D97-AF65-F5344CB8AC3E}">
        <p14:creationId xmlns:p14="http://schemas.microsoft.com/office/powerpoint/2010/main" val="2476858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D6955-C028-6D97-9FBF-DB645736C80B}"/>
              </a:ext>
            </a:extLst>
          </p:cNvPr>
          <p:cNvSpPr>
            <a:spLocks noGrp="1"/>
          </p:cNvSpPr>
          <p:nvPr>
            <p:ph type="title"/>
          </p:nvPr>
        </p:nvSpPr>
        <p:spPr/>
        <p:txBody>
          <a:bodyPr/>
          <a:lstStyle/>
          <a:p>
            <a:r>
              <a:rPr lang="en-US" dirty="0"/>
              <a:t>Fundamentals of Generative AI in Finance</a:t>
            </a:r>
            <a:endParaRPr lang="en-IN" dirty="0"/>
          </a:p>
        </p:txBody>
      </p:sp>
      <p:sp>
        <p:nvSpPr>
          <p:cNvPr id="3" name="Content Placeholder 2">
            <a:extLst>
              <a:ext uri="{FF2B5EF4-FFF2-40B4-BE49-F238E27FC236}">
                <a16:creationId xmlns:a16="http://schemas.microsoft.com/office/drawing/2014/main" id="{1632839C-DCA5-A997-E953-881D86E002F2}"/>
              </a:ext>
            </a:extLst>
          </p:cNvPr>
          <p:cNvSpPr>
            <a:spLocks noGrp="1"/>
          </p:cNvSpPr>
          <p:nvPr>
            <p:ph idx="1"/>
          </p:nvPr>
        </p:nvSpPr>
        <p:spPr/>
        <p:txBody>
          <a:bodyPr>
            <a:normAutofit/>
          </a:bodyPr>
          <a:lstStyle/>
          <a:p>
            <a:r>
              <a:rPr lang="en-US" dirty="0"/>
              <a:t>Remember:</a:t>
            </a:r>
          </a:p>
          <a:p>
            <a:pPr marL="457200" lvl="1" indent="0">
              <a:buNone/>
            </a:pPr>
            <a:r>
              <a:rPr lang="en-US" dirty="0"/>
              <a:t>• AI implementation in finance is a gradual process—start small and build momentum</a:t>
            </a:r>
            <a:br>
              <a:rPr lang="en-US" dirty="0"/>
            </a:br>
            <a:r>
              <a:rPr lang="en-US" dirty="0"/>
              <a:t>• Every financial organization has unique AI opportunities based on their specific context and challenges</a:t>
            </a:r>
            <a:br>
              <a:rPr lang="en-US" dirty="0"/>
            </a:br>
            <a:r>
              <a:rPr lang="en-US" dirty="0"/>
              <a:t>• The AI coach will help you identify realistic next steps based on your situation</a:t>
            </a:r>
            <a:br>
              <a:rPr lang="en-US" dirty="0"/>
            </a:br>
            <a:r>
              <a:rPr lang="en-US" dirty="0"/>
              <a:t>• Always verify technical details and consider consulting with compliance and risk management before major implementations</a:t>
            </a:r>
            <a:br>
              <a:rPr lang="en-US" dirty="0"/>
            </a:br>
            <a:r>
              <a:rPr lang="en-US" dirty="0"/>
              <a:t>• Your financial expertise combined with AI knowledge creates powerful opportunities for innovation</a:t>
            </a:r>
          </a:p>
          <a:p>
            <a:endParaRPr lang="en-IN" dirty="0"/>
          </a:p>
        </p:txBody>
      </p:sp>
    </p:spTree>
    <p:extLst>
      <p:ext uri="{BB962C8B-B14F-4D97-AF65-F5344CB8AC3E}">
        <p14:creationId xmlns:p14="http://schemas.microsoft.com/office/powerpoint/2010/main" val="834840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377E6-30AC-06DB-ACC3-D769F7781BF1}"/>
              </a:ext>
            </a:extLst>
          </p:cNvPr>
          <p:cNvSpPr>
            <a:spLocks noGrp="1"/>
          </p:cNvSpPr>
          <p:nvPr>
            <p:ph type="title"/>
          </p:nvPr>
        </p:nvSpPr>
        <p:spPr/>
        <p:txBody>
          <a:bodyPr/>
          <a:lstStyle/>
          <a:p>
            <a:r>
              <a:rPr lang="en-IN" dirty="0"/>
              <a:t>Open </a:t>
            </a:r>
            <a:r>
              <a:rPr lang="en-IN" dirty="0" err="1"/>
              <a:t>Dialouge</a:t>
            </a:r>
            <a:r>
              <a:rPr lang="en-IN" dirty="0"/>
              <a:t> - Activity</a:t>
            </a:r>
          </a:p>
        </p:txBody>
      </p:sp>
      <p:sp>
        <p:nvSpPr>
          <p:cNvPr id="3" name="Content Placeholder 2">
            <a:extLst>
              <a:ext uri="{FF2B5EF4-FFF2-40B4-BE49-F238E27FC236}">
                <a16:creationId xmlns:a16="http://schemas.microsoft.com/office/drawing/2014/main" id="{5258F3A7-E210-4F07-A992-144F653200CC}"/>
              </a:ext>
            </a:extLst>
          </p:cNvPr>
          <p:cNvSpPr>
            <a:spLocks noGrp="1"/>
          </p:cNvSpPr>
          <p:nvPr>
            <p:ph idx="1"/>
          </p:nvPr>
        </p:nvSpPr>
        <p:spPr/>
        <p:txBody>
          <a:bodyPr>
            <a:normAutofit fontScale="92500"/>
          </a:bodyPr>
          <a:lstStyle/>
          <a:p>
            <a:pPr marL="0" indent="0">
              <a:buNone/>
            </a:pPr>
            <a:r>
              <a:rPr lang="en-US" dirty="0"/>
              <a:t>In this Dialogue, we'll explore how to synthesize lesson concepts with your specific financial context, identify relevant AI opportunities, and develop a prioritized action plan for exploring AI implementation in your finance organization.</a:t>
            </a:r>
          </a:p>
          <a:p>
            <a:pPr marL="0" indent="0">
              <a:buNone/>
            </a:pPr>
            <a:r>
              <a:rPr lang="en-US" b="1" dirty="0"/>
              <a:t>Here's what we'll cover:</a:t>
            </a:r>
            <a:endParaRPr lang="en-US" dirty="0"/>
          </a:p>
          <a:p>
            <a:pPr lvl="1"/>
            <a:r>
              <a:rPr lang="en-US" b="1" dirty="0"/>
              <a:t>Concept-to-Context Translation</a:t>
            </a:r>
            <a:r>
              <a:rPr lang="en-US" dirty="0"/>
              <a:t>: Connecting AI concepts to your financial challenges.</a:t>
            </a:r>
          </a:p>
          <a:p>
            <a:pPr lvl="1"/>
            <a:r>
              <a:rPr lang="en-US" b="1" dirty="0"/>
              <a:t>Opportunity Assessment</a:t>
            </a:r>
            <a:r>
              <a:rPr lang="en-US" dirty="0"/>
              <a:t>: Identifying and prioritizing specific AI opportunities in your financial operations.</a:t>
            </a:r>
          </a:p>
          <a:p>
            <a:pPr lvl="1"/>
            <a:r>
              <a:rPr lang="en-US" b="1" dirty="0"/>
              <a:t>Implementation Planning</a:t>
            </a:r>
            <a:r>
              <a:rPr lang="en-US" dirty="0"/>
              <a:t>: Addressing practical considerations for integrating AI.</a:t>
            </a:r>
          </a:p>
          <a:p>
            <a:pPr lvl="1"/>
            <a:r>
              <a:rPr lang="en-US" b="1" dirty="0"/>
              <a:t>Action Commitment and Support</a:t>
            </a:r>
            <a:r>
              <a:rPr lang="en-US" dirty="0"/>
              <a:t>: Committing to concrete next steps and addressing concerns.</a:t>
            </a:r>
          </a:p>
          <a:p>
            <a:endParaRPr lang="en-IN" dirty="0"/>
          </a:p>
        </p:txBody>
      </p:sp>
    </p:spTree>
    <p:extLst>
      <p:ext uri="{BB962C8B-B14F-4D97-AF65-F5344CB8AC3E}">
        <p14:creationId xmlns:p14="http://schemas.microsoft.com/office/powerpoint/2010/main" val="3472901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A372-ED32-096F-ED20-04B959C9C8C0}"/>
              </a:ext>
            </a:extLst>
          </p:cNvPr>
          <p:cNvSpPr>
            <a:spLocks noGrp="1"/>
          </p:cNvSpPr>
          <p:nvPr>
            <p:ph type="title"/>
          </p:nvPr>
        </p:nvSpPr>
        <p:spPr/>
        <p:txBody>
          <a:bodyPr/>
          <a:lstStyle/>
          <a:p>
            <a:r>
              <a:rPr lang="en-IN" dirty="0"/>
              <a:t>Quiz</a:t>
            </a:r>
          </a:p>
        </p:txBody>
      </p:sp>
      <p:sp>
        <p:nvSpPr>
          <p:cNvPr id="3" name="Content Placeholder 2">
            <a:extLst>
              <a:ext uri="{FF2B5EF4-FFF2-40B4-BE49-F238E27FC236}">
                <a16:creationId xmlns:a16="http://schemas.microsoft.com/office/drawing/2014/main" id="{78887DF8-0F92-C89A-33B1-A5BF3029C69F}"/>
              </a:ext>
            </a:extLst>
          </p:cNvPr>
          <p:cNvSpPr>
            <a:spLocks noGrp="1"/>
          </p:cNvSpPr>
          <p:nvPr>
            <p:ph idx="1"/>
          </p:nvPr>
        </p:nvSpPr>
        <p:spPr/>
        <p:txBody>
          <a:bodyPr>
            <a:normAutofit/>
          </a:bodyPr>
          <a:lstStyle/>
          <a:p>
            <a:pPr marL="0" indent="0">
              <a:buNone/>
            </a:pPr>
            <a:r>
              <a:rPr lang="en-US" dirty="0"/>
              <a:t>Question 1</a:t>
            </a:r>
          </a:p>
          <a:p>
            <a:pPr marL="0" indent="0">
              <a:buNone/>
            </a:pPr>
            <a:r>
              <a:rPr lang="en-US" dirty="0"/>
              <a:t>Which of the following best describes generative AI in the context of finance?</a:t>
            </a:r>
          </a:p>
          <a:p>
            <a:pPr marL="971550" lvl="1" indent="-514350">
              <a:buFont typeface="+mj-lt"/>
              <a:buAutoNum type="alphaUcPeriod"/>
            </a:pPr>
            <a:r>
              <a:rPr lang="en-US" dirty="0"/>
              <a:t>An AI that can create new content, predictions, or solutions based on patterns in financial data</a:t>
            </a:r>
          </a:p>
          <a:p>
            <a:pPr marL="971550" lvl="1" indent="-514350">
              <a:buFont typeface="+mj-lt"/>
              <a:buAutoNum type="alphaUcPeriod"/>
            </a:pPr>
            <a:r>
              <a:rPr lang="en-US" dirty="0"/>
              <a:t>A tool exclusively used for stock trading</a:t>
            </a:r>
          </a:p>
          <a:p>
            <a:pPr marL="971550" lvl="1" indent="-514350">
              <a:buFont typeface="+mj-lt"/>
              <a:buAutoNum type="alphaUcPeriod"/>
            </a:pPr>
            <a:r>
              <a:rPr lang="en-US" dirty="0"/>
              <a:t>A system that only analyzes historical financial data</a:t>
            </a:r>
          </a:p>
          <a:p>
            <a:pPr marL="971550" lvl="1" indent="-514350">
              <a:buFont typeface="+mj-lt"/>
              <a:buAutoNum type="alphaUcPeriod"/>
            </a:pPr>
            <a:r>
              <a:rPr lang="en-US" dirty="0"/>
              <a:t>A database of pre-programmed financial responses</a:t>
            </a:r>
          </a:p>
          <a:p>
            <a:endParaRPr lang="en-IN" dirty="0"/>
          </a:p>
          <a:p>
            <a:pPr marL="0" indent="0">
              <a:buNone/>
            </a:pPr>
            <a:r>
              <a:rPr lang="en-IN" dirty="0"/>
              <a:t>Answer A</a:t>
            </a:r>
          </a:p>
        </p:txBody>
      </p:sp>
    </p:spTree>
    <p:extLst>
      <p:ext uri="{BB962C8B-B14F-4D97-AF65-F5344CB8AC3E}">
        <p14:creationId xmlns:p14="http://schemas.microsoft.com/office/powerpoint/2010/main" val="217628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BE7A5-9FF8-BB6A-A932-04A9EF884BDC}"/>
              </a:ext>
            </a:extLst>
          </p:cNvPr>
          <p:cNvSpPr>
            <a:spLocks noGrp="1"/>
          </p:cNvSpPr>
          <p:nvPr>
            <p:ph type="title"/>
          </p:nvPr>
        </p:nvSpPr>
        <p:spPr/>
        <p:txBody>
          <a:bodyPr/>
          <a:lstStyle/>
          <a:p>
            <a:r>
              <a:rPr lang="en-US" dirty="0"/>
              <a:t>Importance in Modern Technology and Finance</a:t>
            </a:r>
            <a:endParaRPr lang="en-IN" dirty="0"/>
          </a:p>
        </p:txBody>
      </p:sp>
      <p:sp>
        <p:nvSpPr>
          <p:cNvPr id="3" name="Content Placeholder 2">
            <a:extLst>
              <a:ext uri="{FF2B5EF4-FFF2-40B4-BE49-F238E27FC236}">
                <a16:creationId xmlns:a16="http://schemas.microsoft.com/office/drawing/2014/main" id="{50795978-BA47-C391-D5C8-01185B812B25}"/>
              </a:ext>
            </a:extLst>
          </p:cNvPr>
          <p:cNvSpPr>
            <a:spLocks noGrp="1"/>
          </p:cNvSpPr>
          <p:nvPr>
            <p:ph idx="1"/>
          </p:nvPr>
        </p:nvSpPr>
        <p:spPr/>
        <p:txBody>
          <a:bodyPr>
            <a:normAutofit fontScale="85000" lnSpcReduction="10000"/>
          </a:bodyPr>
          <a:lstStyle/>
          <a:p>
            <a:r>
              <a:rPr lang="en-US" dirty="0"/>
              <a:t>Generative AI is transforming various aspects of the financial sector:</a:t>
            </a:r>
          </a:p>
          <a:p>
            <a:r>
              <a:rPr lang="en-US" b="1" dirty="0"/>
              <a:t>Risk Assessment and Management</a:t>
            </a:r>
            <a:r>
              <a:rPr lang="en-US" dirty="0"/>
              <a:t>: Creating sophisticated models to simulate market conditions and predict potential risks.</a:t>
            </a:r>
          </a:p>
          <a:p>
            <a:r>
              <a:rPr lang="en-US" b="1" dirty="0"/>
              <a:t>Fraud Detection</a:t>
            </a:r>
            <a:r>
              <a:rPr lang="en-US" dirty="0"/>
              <a:t>: Generating patterns of normal and fraudulent behavior for more accurate identification.</a:t>
            </a:r>
          </a:p>
          <a:p>
            <a:r>
              <a:rPr lang="en-US" b="1" dirty="0"/>
              <a:t>Personalized Financial Services</a:t>
            </a:r>
            <a:r>
              <a:rPr lang="en-US" dirty="0"/>
              <a:t>: Enabling highly tailored financial products and advice.</a:t>
            </a:r>
          </a:p>
          <a:p>
            <a:r>
              <a:rPr lang="en-US" b="1" dirty="0"/>
              <a:t>Algorithmic Trading</a:t>
            </a:r>
            <a:r>
              <a:rPr lang="en-US" dirty="0"/>
              <a:t>: Generating trading strategies based on historical data and current market conditions.</a:t>
            </a:r>
          </a:p>
          <a:p>
            <a:r>
              <a:rPr lang="en-US" b="1" dirty="0"/>
              <a:t>Regulatory Compliance</a:t>
            </a:r>
            <a:r>
              <a:rPr lang="en-US" dirty="0"/>
              <a:t>: Assisting in creating and analyzing regulatory reports.</a:t>
            </a:r>
          </a:p>
          <a:p>
            <a:r>
              <a:rPr lang="en-US" b="1" dirty="0"/>
              <a:t>Financial Forecasting</a:t>
            </a:r>
            <a:r>
              <a:rPr lang="en-US" dirty="0"/>
              <a:t>: Providing more accurate and nuanced financial forecasts.</a:t>
            </a:r>
          </a:p>
          <a:p>
            <a:endParaRPr lang="en-IN" dirty="0"/>
          </a:p>
        </p:txBody>
      </p:sp>
    </p:spTree>
    <p:extLst>
      <p:ext uri="{BB962C8B-B14F-4D97-AF65-F5344CB8AC3E}">
        <p14:creationId xmlns:p14="http://schemas.microsoft.com/office/powerpoint/2010/main" val="788079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89DF-8E2A-1194-6AB0-04BFCD052F99}"/>
              </a:ext>
            </a:extLst>
          </p:cNvPr>
          <p:cNvSpPr>
            <a:spLocks noGrp="1"/>
          </p:cNvSpPr>
          <p:nvPr>
            <p:ph type="title"/>
          </p:nvPr>
        </p:nvSpPr>
        <p:spPr/>
        <p:txBody>
          <a:bodyPr/>
          <a:lstStyle/>
          <a:p>
            <a:r>
              <a:rPr lang="en-IN" dirty="0"/>
              <a:t>Quiz</a:t>
            </a:r>
          </a:p>
        </p:txBody>
      </p:sp>
      <p:sp>
        <p:nvSpPr>
          <p:cNvPr id="3" name="Content Placeholder 2">
            <a:extLst>
              <a:ext uri="{FF2B5EF4-FFF2-40B4-BE49-F238E27FC236}">
                <a16:creationId xmlns:a16="http://schemas.microsoft.com/office/drawing/2014/main" id="{5805BFE9-2D99-6C98-A971-3E55C631B8F9}"/>
              </a:ext>
            </a:extLst>
          </p:cNvPr>
          <p:cNvSpPr>
            <a:spLocks noGrp="1"/>
          </p:cNvSpPr>
          <p:nvPr>
            <p:ph idx="1"/>
          </p:nvPr>
        </p:nvSpPr>
        <p:spPr/>
        <p:txBody>
          <a:bodyPr>
            <a:normAutofit lnSpcReduction="10000"/>
          </a:bodyPr>
          <a:lstStyle/>
          <a:p>
            <a:pPr marL="0" indent="0">
              <a:buNone/>
            </a:pPr>
            <a:r>
              <a:rPr lang="en-US" dirty="0"/>
              <a:t>Question 2</a:t>
            </a:r>
          </a:p>
          <a:p>
            <a:pPr marL="0" indent="0">
              <a:buNone/>
            </a:pPr>
            <a:r>
              <a:rPr lang="en-US" dirty="0"/>
              <a:t>Which of the following are applications of generative AI in finance? (Select all that apply)</a:t>
            </a:r>
          </a:p>
          <a:p>
            <a:pPr marL="971550" lvl="1" indent="-514350">
              <a:buFont typeface="+mj-lt"/>
              <a:buAutoNum type="alphaUcPeriod"/>
            </a:pPr>
            <a:r>
              <a:rPr lang="en-US" dirty="0"/>
              <a:t>Personalized investment advice</a:t>
            </a:r>
          </a:p>
          <a:p>
            <a:pPr marL="971550" lvl="1" indent="-514350">
              <a:buFont typeface="+mj-lt"/>
              <a:buAutoNum type="alphaUcPeriod"/>
            </a:pPr>
            <a:r>
              <a:rPr lang="en-US" dirty="0"/>
              <a:t>Risk assessment</a:t>
            </a:r>
          </a:p>
          <a:p>
            <a:pPr marL="971550" lvl="1" indent="-514350">
              <a:buFont typeface="+mj-lt"/>
              <a:buAutoNum type="alphaUcPeriod"/>
            </a:pPr>
            <a:r>
              <a:rPr lang="en-US" dirty="0"/>
              <a:t>Customer service automation</a:t>
            </a:r>
          </a:p>
          <a:p>
            <a:pPr marL="971550" lvl="1" indent="-514350">
              <a:buFont typeface="+mj-lt"/>
              <a:buAutoNum type="alphaUcPeriod"/>
            </a:pPr>
            <a:r>
              <a:rPr lang="en-US" dirty="0"/>
              <a:t>Fraud detection</a:t>
            </a:r>
          </a:p>
          <a:p>
            <a:pPr marL="971550" lvl="1" indent="-514350">
              <a:buFont typeface="+mj-lt"/>
              <a:buAutoNum type="alphaUcPeriod"/>
            </a:pPr>
            <a:r>
              <a:rPr lang="en-US" dirty="0"/>
              <a:t>Physical currency production</a:t>
            </a:r>
          </a:p>
          <a:p>
            <a:pPr marL="0" indent="0">
              <a:buNone/>
            </a:pPr>
            <a:endParaRPr lang="en-US" dirty="0"/>
          </a:p>
          <a:p>
            <a:pPr marL="0" indent="0">
              <a:buNone/>
            </a:pPr>
            <a:r>
              <a:rPr lang="en-US" dirty="0"/>
              <a:t>Answer  A B C D</a:t>
            </a:r>
          </a:p>
        </p:txBody>
      </p:sp>
    </p:spTree>
    <p:extLst>
      <p:ext uri="{BB962C8B-B14F-4D97-AF65-F5344CB8AC3E}">
        <p14:creationId xmlns:p14="http://schemas.microsoft.com/office/powerpoint/2010/main" val="405610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5627-5240-E561-9777-EE08484E49C8}"/>
              </a:ext>
            </a:extLst>
          </p:cNvPr>
          <p:cNvSpPr>
            <a:spLocks noGrp="1"/>
          </p:cNvSpPr>
          <p:nvPr>
            <p:ph type="title"/>
          </p:nvPr>
        </p:nvSpPr>
        <p:spPr/>
        <p:txBody>
          <a:bodyPr/>
          <a:lstStyle/>
          <a:p>
            <a:r>
              <a:rPr lang="en-IN" dirty="0"/>
              <a:t>Quiz</a:t>
            </a:r>
          </a:p>
        </p:txBody>
      </p:sp>
      <p:sp>
        <p:nvSpPr>
          <p:cNvPr id="3" name="Content Placeholder 2">
            <a:extLst>
              <a:ext uri="{FF2B5EF4-FFF2-40B4-BE49-F238E27FC236}">
                <a16:creationId xmlns:a16="http://schemas.microsoft.com/office/drawing/2014/main" id="{ADCA72D0-0A1A-0314-C2A4-A09AAEAAE824}"/>
              </a:ext>
            </a:extLst>
          </p:cNvPr>
          <p:cNvSpPr>
            <a:spLocks noGrp="1"/>
          </p:cNvSpPr>
          <p:nvPr>
            <p:ph idx="1"/>
          </p:nvPr>
        </p:nvSpPr>
        <p:spPr/>
        <p:txBody>
          <a:bodyPr>
            <a:normAutofit/>
          </a:bodyPr>
          <a:lstStyle/>
          <a:p>
            <a:pPr marL="0" indent="0">
              <a:buNone/>
            </a:pPr>
            <a:r>
              <a:rPr lang="en-US" dirty="0"/>
              <a:t>Question 3</a:t>
            </a:r>
          </a:p>
          <a:p>
            <a:pPr marL="0" indent="0">
              <a:buNone/>
            </a:pPr>
            <a:r>
              <a:rPr lang="en-US" dirty="0"/>
              <a:t>What is a potential limitation of generative AI in finance?</a:t>
            </a:r>
          </a:p>
          <a:p>
            <a:pPr marL="971550" lvl="1" indent="-514350">
              <a:buFont typeface="+mj-lt"/>
              <a:buAutoNum type="alphaUcPeriod"/>
            </a:pPr>
            <a:r>
              <a:rPr lang="en-US" dirty="0"/>
              <a:t>It can process large amounts of data quickly</a:t>
            </a:r>
          </a:p>
          <a:p>
            <a:pPr marL="971550" lvl="1" indent="-514350">
              <a:buFont typeface="+mj-lt"/>
              <a:buAutoNum type="alphaUcPeriod"/>
            </a:pPr>
            <a:r>
              <a:rPr lang="en-US" dirty="0"/>
              <a:t>It may perpetuate biases present in training data</a:t>
            </a:r>
          </a:p>
          <a:p>
            <a:pPr marL="971550" lvl="1" indent="-514350">
              <a:buFont typeface="+mj-lt"/>
              <a:buAutoNum type="alphaUcPeriod"/>
            </a:pPr>
            <a:r>
              <a:rPr lang="en-US" dirty="0"/>
              <a:t>It can identify complex patterns in financial markets</a:t>
            </a:r>
          </a:p>
          <a:p>
            <a:pPr marL="971550" lvl="1" indent="-514350">
              <a:buFont typeface="+mj-lt"/>
              <a:buAutoNum type="alphaUcPeriod"/>
            </a:pPr>
            <a:r>
              <a:rPr lang="en-US" dirty="0"/>
              <a:t>It can operate 24/7 without breaks</a:t>
            </a:r>
          </a:p>
          <a:p>
            <a:pPr marL="0" indent="0">
              <a:buNone/>
            </a:pPr>
            <a:endParaRPr lang="en-IN" dirty="0"/>
          </a:p>
          <a:p>
            <a:pPr marL="0" indent="0">
              <a:buNone/>
            </a:pPr>
            <a:r>
              <a:rPr lang="en-IN" dirty="0"/>
              <a:t>Answer B</a:t>
            </a:r>
          </a:p>
        </p:txBody>
      </p:sp>
    </p:spTree>
    <p:extLst>
      <p:ext uri="{BB962C8B-B14F-4D97-AF65-F5344CB8AC3E}">
        <p14:creationId xmlns:p14="http://schemas.microsoft.com/office/powerpoint/2010/main" val="205757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F648F-2F96-80BA-9AD5-73B27957E6D1}"/>
              </a:ext>
            </a:extLst>
          </p:cNvPr>
          <p:cNvSpPr>
            <a:spLocks noGrp="1"/>
          </p:cNvSpPr>
          <p:nvPr>
            <p:ph type="title"/>
          </p:nvPr>
        </p:nvSpPr>
        <p:spPr/>
        <p:txBody>
          <a:bodyPr/>
          <a:lstStyle/>
          <a:p>
            <a:r>
              <a:rPr lang="en-IN" dirty="0"/>
              <a:t>Quiz</a:t>
            </a:r>
          </a:p>
        </p:txBody>
      </p:sp>
      <p:sp>
        <p:nvSpPr>
          <p:cNvPr id="3" name="Content Placeholder 2">
            <a:extLst>
              <a:ext uri="{FF2B5EF4-FFF2-40B4-BE49-F238E27FC236}">
                <a16:creationId xmlns:a16="http://schemas.microsoft.com/office/drawing/2014/main" id="{6C470FF5-C2F9-6360-41A5-C5B7A89FEC96}"/>
              </a:ext>
            </a:extLst>
          </p:cNvPr>
          <p:cNvSpPr>
            <a:spLocks noGrp="1"/>
          </p:cNvSpPr>
          <p:nvPr>
            <p:ph idx="1"/>
          </p:nvPr>
        </p:nvSpPr>
        <p:spPr/>
        <p:txBody>
          <a:bodyPr>
            <a:normAutofit/>
          </a:bodyPr>
          <a:lstStyle/>
          <a:p>
            <a:pPr marL="0" indent="0">
              <a:buNone/>
            </a:pPr>
            <a:r>
              <a:rPr lang="en-IN" dirty="0"/>
              <a:t>Question 4</a:t>
            </a:r>
          </a:p>
          <a:p>
            <a:pPr marL="0" indent="0">
              <a:buNone/>
            </a:pPr>
            <a:r>
              <a:rPr lang="en-IN" dirty="0"/>
              <a:t>Which type of generative AI model is commonly used for natural language processing tasks in finance?</a:t>
            </a:r>
          </a:p>
          <a:p>
            <a:pPr marL="971550" lvl="1" indent="-514350">
              <a:buFont typeface="+mj-lt"/>
              <a:buAutoNum type="alphaUcPeriod"/>
            </a:pPr>
            <a:r>
              <a:rPr lang="en-IN" dirty="0"/>
              <a:t>Generative Adversarial Networks (GANs)</a:t>
            </a:r>
          </a:p>
          <a:p>
            <a:pPr marL="971550" lvl="1" indent="-514350">
              <a:buFont typeface="+mj-lt"/>
              <a:buAutoNum type="alphaUcPeriod"/>
            </a:pPr>
            <a:r>
              <a:rPr lang="en-IN" dirty="0"/>
              <a:t>Simple Recurrent Neural Networks (RNNs)</a:t>
            </a:r>
          </a:p>
          <a:p>
            <a:pPr marL="971550" lvl="1" indent="-514350">
              <a:buFont typeface="+mj-lt"/>
              <a:buAutoNum type="alphaUcPeriod"/>
            </a:pPr>
            <a:r>
              <a:rPr lang="en-IN" dirty="0"/>
              <a:t>Transformers</a:t>
            </a:r>
          </a:p>
          <a:p>
            <a:pPr marL="971550" lvl="1" indent="-514350">
              <a:buFont typeface="+mj-lt"/>
              <a:buAutoNum type="alphaUcPeriod"/>
            </a:pPr>
            <a:r>
              <a:rPr lang="en-IN" dirty="0"/>
              <a:t>Convolutional Neural Networks (CNNs)</a:t>
            </a:r>
          </a:p>
          <a:p>
            <a:pPr marL="971550" lvl="1" indent="-514350">
              <a:buFont typeface="+mj-lt"/>
              <a:buAutoNum type="alphaUcPeriod"/>
            </a:pPr>
            <a:endParaRPr lang="en-IN" dirty="0"/>
          </a:p>
          <a:p>
            <a:pPr marL="971550" lvl="1" indent="-514350">
              <a:buFont typeface="+mj-lt"/>
              <a:buAutoNum type="alphaUcPeriod"/>
            </a:pPr>
            <a:endParaRPr lang="en-IN" dirty="0"/>
          </a:p>
          <a:p>
            <a:pPr marL="457200" lvl="1" indent="0">
              <a:buNone/>
            </a:pPr>
            <a:r>
              <a:rPr lang="en-IN" dirty="0"/>
              <a:t>Answer C</a:t>
            </a:r>
          </a:p>
        </p:txBody>
      </p:sp>
    </p:spTree>
    <p:extLst>
      <p:ext uri="{BB962C8B-B14F-4D97-AF65-F5344CB8AC3E}">
        <p14:creationId xmlns:p14="http://schemas.microsoft.com/office/powerpoint/2010/main" val="330043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B5B3F-2B8B-BE2C-0D1F-0977B01B2345}"/>
              </a:ext>
            </a:extLst>
          </p:cNvPr>
          <p:cNvSpPr>
            <a:spLocks noGrp="1"/>
          </p:cNvSpPr>
          <p:nvPr>
            <p:ph type="title"/>
          </p:nvPr>
        </p:nvSpPr>
        <p:spPr/>
        <p:txBody>
          <a:bodyPr/>
          <a:lstStyle/>
          <a:p>
            <a:r>
              <a:rPr lang="en-IN" dirty="0"/>
              <a:t>Quiz</a:t>
            </a:r>
          </a:p>
        </p:txBody>
      </p:sp>
      <p:sp>
        <p:nvSpPr>
          <p:cNvPr id="3" name="Content Placeholder 2">
            <a:extLst>
              <a:ext uri="{FF2B5EF4-FFF2-40B4-BE49-F238E27FC236}">
                <a16:creationId xmlns:a16="http://schemas.microsoft.com/office/drawing/2014/main" id="{3F5302AD-6352-ADE3-9FF3-9F6FCC62D381}"/>
              </a:ext>
            </a:extLst>
          </p:cNvPr>
          <p:cNvSpPr>
            <a:spLocks noGrp="1"/>
          </p:cNvSpPr>
          <p:nvPr>
            <p:ph idx="1"/>
          </p:nvPr>
        </p:nvSpPr>
        <p:spPr/>
        <p:txBody>
          <a:bodyPr>
            <a:normAutofit/>
          </a:bodyPr>
          <a:lstStyle/>
          <a:p>
            <a:pPr marL="0" indent="0">
              <a:buNone/>
            </a:pPr>
            <a:r>
              <a:rPr lang="en-US" dirty="0"/>
              <a:t>Question 5</a:t>
            </a:r>
          </a:p>
          <a:p>
            <a:pPr marL="0" indent="0">
              <a:buNone/>
            </a:pPr>
            <a:r>
              <a:rPr lang="en-US" dirty="0"/>
              <a:t>What is the key benefit of using generative AI in financial forecasting?</a:t>
            </a:r>
          </a:p>
          <a:p>
            <a:pPr marL="914400" lvl="1" indent="-457200">
              <a:buFont typeface="+mj-lt"/>
              <a:buAutoNum type="alphaUcPeriod"/>
            </a:pPr>
            <a:r>
              <a:rPr lang="en-US" dirty="0"/>
              <a:t>It only uses publicly available data</a:t>
            </a:r>
          </a:p>
          <a:p>
            <a:pPr marL="914400" lvl="1" indent="-457200">
              <a:buFont typeface="+mj-lt"/>
              <a:buAutoNum type="alphaUcPeriod"/>
            </a:pPr>
            <a:r>
              <a:rPr lang="en-US" dirty="0"/>
              <a:t>It guarantees 100% accurate predictions</a:t>
            </a:r>
          </a:p>
          <a:p>
            <a:pPr marL="914400" lvl="1" indent="-457200">
              <a:buFont typeface="+mj-lt"/>
              <a:buAutoNum type="alphaUcPeriod"/>
            </a:pPr>
            <a:r>
              <a:rPr lang="en-US" dirty="0"/>
              <a:t>It can consider a wider range of variables and scenarios than traditional methods</a:t>
            </a:r>
          </a:p>
          <a:p>
            <a:pPr marL="914400" lvl="1" indent="-457200">
              <a:buFont typeface="+mj-lt"/>
              <a:buAutoNum type="alphaUcPeriod"/>
            </a:pPr>
            <a:r>
              <a:rPr lang="en-US" dirty="0"/>
              <a:t>It eliminates the need for human oversight entirely</a:t>
            </a:r>
          </a:p>
          <a:p>
            <a:pPr marL="914400" lvl="1" indent="-457200">
              <a:buFont typeface="+mj-lt"/>
              <a:buAutoNum type="alphaUcPeriod"/>
            </a:pPr>
            <a:endParaRPr lang="en-US" dirty="0"/>
          </a:p>
          <a:p>
            <a:pPr marL="457200" lvl="1" indent="0">
              <a:buNone/>
            </a:pPr>
            <a:r>
              <a:rPr lang="en-US" dirty="0"/>
              <a:t>Answer C</a:t>
            </a:r>
          </a:p>
        </p:txBody>
      </p:sp>
    </p:spTree>
    <p:extLst>
      <p:ext uri="{BB962C8B-B14F-4D97-AF65-F5344CB8AC3E}">
        <p14:creationId xmlns:p14="http://schemas.microsoft.com/office/powerpoint/2010/main" val="136335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360D-E0AA-E61A-BC60-6B2D8712D1BD}"/>
              </a:ext>
            </a:extLst>
          </p:cNvPr>
          <p:cNvSpPr>
            <a:spLocks noGrp="1"/>
          </p:cNvSpPr>
          <p:nvPr>
            <p:ph type="title"/>
          </p:nvPr>
        </p:nvSpPr>
        <p:spPr/>
        <p:txBody>
          <a:bodyPr/>
          <a:lstStyle/>
          <a:p>
            <a:r>
              <a:rPr lang="en-IN" dirty="0"/>
              <a:t>Types of Generative Models</a:t>
            </a:r>
          </a:p>
        </p:txBody>
      </p:sp>
      <p:sp>
        <p:nvSpPr>
          <p:cNvPr id="3" name="Content Placeholder 2">
            <a:extLst>
              <a:ext uri="{FF2B5EF4-FFF2-40B4-BE49-F238E27FC236}">
                <a16:creationId xmlns:a16="http://schemas.microsoft.com/office/drawing/2014/main" id="{099BC4E7-4962-EEC9-E808-7E50E2D0356E}"/>
              </a:ext>
            </a:extLst>
          </p:cNvPr>
          <p:cNvSpPr>
            <a:spLocks noGrp="1"/>
          </p:cNvSpPr>
          <p:nvPr>
            <p:ph idx="1"/>
          </p:nvPr>
        </p:nvSpPr>
        <p:spPr/>
        <p:txBody>
          <a:bodyPr/>
          <a:lstStyle/>
          <a:p>
            <a:pPr marL="0" indent="0">
              <a:buNone/>
            </a:pPr>
            <a:r>
              <a:rPr lang="en-US" b="1" dirty="0"/>
              <a:t>1. Generative Adversarial Networks (GANs): </a:t>
            </a:r>
            <a:r>
              <a:rPr lang="en-US" dirty="0"/>
              <a:t>GANs consist of two neural networks competing against each other:</a:t>
            </a:r>
          </a:p>
          <a:p>
            <a:pPr marL="0" indent="0">
              <a:buNone/>
            </a:pPr>
            <a:r>
              <a:rPr lang="en-US" b="1" dirty="0"/>
              <a:t>a. Generator</a:t>
            </a:r>
            <a:r>
              <a:rPr lang="en-US" dirty="0"/>
              <a:t>: Creates synthetic data samples.</a:t>
            </a:r>
          </a:p>
          <a:p>
            <a:pPr marL="0" indent="0">
              <a:buNone/>
            </a:pPr>
            <a:r>
              <a:rPr lang="en-US" b="1" dirty="0"/>
              <a:t>b. Discriminator</a:t>
            </a:r>
            <a:r>
              <a:rPr lang="en-US" dirty="0"/>
              <a:t>: Evaluate the authenticity of the samples.</a:t>
            </a:r>
          </a:p>
          <a:p>
            <a:pPr lvl="1"/>
            <a:r>
              <a:rPr lang="en-US" dirty="0"/>
              <a:t>Strengths: High-quality output, unsupervised learning, and versatility. </a:t>
            </a:r>
          </a:p>
          <a:p>
            <a:pPr lvl="1"/>
            <a:r>
              <a:rPr lang="en-US" dirty="0"/>
              <a:t>Limitations: Training instability, lack of interpretability, and computational intensity.</a:t>
            </a:r>
          </a:p>
          <a:p>
            <a:pPr lvl="1"/>
            <a:r>
              <a:rPr lang="en-US" dirty="0"/>
              <a:t>Applications in finance: Market simulation, fraud detection, risk management, asset pricing, and data augmentation.</a:t>
            </a:r>
          </a:p>
          <a:p>
            <a:pPr marL="0" indent="0">
              <a:buNone/>
            </a:pPr>
            <a:endParaRPr lang="en-IN" dirty="0"/>
          </a:p>
        </p:txBody>
      </p:sp>
    </p:spTree>
    <p:extLst>
      <p:ext uri="{BB962C8B-B14F-4D97-AF65-F5344CB8AC3E}">
        <p14:creationId xmlns:p14="http://schemas.microsoft.com/office/powerpoint/2010/main" val="120585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D63FE-F90B-9C7D-151B-6B7D9369517F}"/>
              </a:ext>
            </a:extLst>
          </p:cNvPr>
          <p:cNvSpPr>
            <a:spLocks noGrp="1"/>
          </p:cNvSpPr>
          <p:nvPr>
            <p:ph type="title"/>
          </p:nvPr>
        </p:nvSpPr>
        <p:spPr/>
        <p:txBody>
          <a:bodyPr/>
          <a:lstStyle/>
          <a:p>
            <a:r>
              <a:rPr lang="en-IN" dirty="0"/>
              <a:t>Types of Generative Models</a:t>
            </a:r>
          </a:p>
        </p:txBody>
      </p:sp>
      <p:sp>
        <p:nvSpPr>
          <p:cNvPr id="3" name="Content Placeholder 2">
            <a:extLst>
              <a:ext uri="{FF2B5EF4-FFF2-40B4-BE49-F238E27FC236}">
                <a16:creationId xmlns:a16="http://schemas.microsoft.com/office/drawing/2014/main" id="{AC60D48C-13F4-5F0D-BB37-08201A6565B9}"/>
              </a:ext>
            </a:extLst>
          </p:cNvPr>
          <p:cNvSpPr>
            <a:spLocks noGrp="1"/>
          </p:cNvSpPr>
          <p:nvPr>
            <p:ph idx="1"/>
          </p:nvPr>
        </p:nvSpPr>
        <p:spPr/>
        <p:txBody>
          <a:bodyPr>
            <a:normAutofit lnSpcReduction="10000"/>
          </a:bodyPr>
          <a:lstStyle/>
          <a:p>
            <a:pPr marL="0" indent="0">
              <a:buNone/>
            </a:pPr>
            <a:r>
              <a:rPr lang="en-IN" b="1" dirty="0"/>
              <a:t>2. Variational Autoencoders (VAEs): </a:t>
            </a:r>
            <a:r>
              <a:rPr lang="en-IN" dirty="0"/>
              <a:t>VAEs combine principles from neural networks and probabilistic graphical models:</a:t>
            </a:r>
          </a:p>
          <a:p>
            <a:r>
              <a:rPr lang="en-IN" b="1" dirty="0"/>
              <a:t>Encoder</a:t>
            </a:r>
            <a:r>
              <a:rPr lang="en-IN" dirty="0"/>
              <a:t>: Compresses input data into a lower-dimensional latent space.</a:t>
            </a:r>
          </a:p>
          <a:p>
            <a:r>
              <a:rPr lang="en-IN" b="1" dirty="0"/>
              <a:t>Decoder</a:t>
            </a:r>
            <a:r>
              <a:rPr lang="en-IN" dirty="0"/>
              <a:t>: Reconstructs the original data from the latent representation.</a:t>
            </a:r>
          </a:p>
          <a:p>
            <a:pPr lvl="1"/>
            <a:r>
              <a:rPr lang="en-IN" dirty="0"/>
              <a:t>Strengths: Probabilistic framework, continuous latent space, and efficient inference. </a:t>
            </a:r>
          </a:p>
          <a:p>
            <a:pPr lvl="1"/>
            <a:r>
              <a:rPr lang="en-IN" dirty="0"/>
              <a:t>Limitations: Blurry outputs and difficulty handling discrete data.</a:t>
            </a:r>
          </a:p>
          <a:p>
            <a:pPr lvl="1"/>
            <a:r>
              <a:rPr lang="en-IN" dirty="0"/>
              <a:t>Applications in finance: Anomaly detection, portfolio optimization, time series forecasting, customer segmentation, and synthetic data generation.</a:t>
            </a:r>
          </a:p>
          <a:p>
            <a:pPr marL="0" indent="0">
              <a:buNone/>
            </a:pPr>
            <a:endParaRPr lang="en-IN" dirty="0"/>
          </a:p>
        </p:txBody>
      </p:sp>
    </p:spTree>
    <p:extLst>
      <p:ext uri="{BB962C8B-B14F-4D97-AF65-F5344CB8AC3E}">
        <p14:creationId xmlns:p14="http://schemas.microsoft.com/office/powerpoint/2010/main" val="94296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785F-277C-83B8-6A84-B5CE33C2B070}"/>
              </a:ext>
            </a:extLst>
          </p:cNvPr>
          <p:cNvSpPr>
            <a:spLocks noGrp="1"/>
          </p:cNvSpPr>
          <p:nvPr>
            <p:ph type="title"/>
          </p:nvPr>
        </p:nvSpPr>
        <p:spPr/>
        <p:txBody>
          <a:bodyPr/>
          <a:lstStyle/>
          <a:p>
            <a:r>
              <a:rPr lang="en-IN" dirty="0"/>
              <a:t>Types of Generative Models</a:t>
            </a:r>
          </a:p>
        </p:txBody>
      </p:sp>
      <p:sp>
        <p:nvSpPr>
          <p:cNvPr id="3" name="Content Placeholder 2">
            <a:extLst>
              <a:ext uri="{FF2B5EF4-FFF2-40B4-BE49-F238E27FC236}">
                <a16:creationId xmlns:a16="http://schemas.microsoft.com/office/drawing/2014/main" id="{38FD5C0A-20F6-630A-D0DF-8F7DE798BA7B}"/>
              </a:ext>
            </a:extLst>
          </p:cNvPr>
          <p:cNvSpPr>
            <a:spLocks noGrp="1"/>
          </p:cNvSpPr>
          <p:nvPr>
            <p:ph idx="1"/>
          </p:nvPr>
        </p:nvSpPr>
        <p:spPr/>
        <p:txBody>
          <a:bodyPr/>
          <a:lstStyle/>
          <a:p>
            <a:pPr marL="0" indent="0">
              <a:buNone/>
            </a:pPr>
            <a:r>
              <a:rPr lang="en-IN" b="1" dirty="0"/>
              <a:t>3. Transformers</a:t>
            </a:r>
          </a:p>
          <a:p>
            <a:pPr marL="0" indent="0">
              <a:buNone/>
            </a:pPr>
            <a:endParaRPr lang="en-IN" b="1" dirty="0"/>
          </a:p>
          <a:p>
            <a:pPr marL="0" indent="0">
              <a:buNone/>
            </a:pPr>
            <a:endParaRPr lang="en-IN" b="1" dirty="0"/>
          </a:p>
          <a:p>
            <a:pPr marL="0" indent="0">
              <a:buNone/>
            </a:pPr>
            <a:endParaRPr lang="en-IN" b="1" dirty="0"/>
          </a:p>
          <a:p>
            <a:r>
              <a:rPr lang="en-IN" dirty="0"/>
              <a:t>Strengths: Parallelization, capturing long-range dependencies, and scalability. </a:t>
            </a:r>
          </a:p>
          <a:p>
            <a:r>
              <a:rPr lang="en-IN" dirty="0"/>
              <a:t>Limitations: Computational complexity and data hunger.</a:t>
            </a:r>
          </a:p>
          <a:p>
            <a:r>
              <a:rPr lang="en-IN" dirty="0"/>
              <a:t>Applications in finance: Market prediction, sentiment analysis, risk assessment, algorithmic trading, and financial document analysis.</a:t>
            </a:r>
          </a:p>
          <a:p>
            <a:pPr marL="0" indent="0">
              <a:buNone/>
            </a:pPr>
            <a:endParaRPr lang="en-IN" b="1" dirty="0"/>
          </a:p>
          <a:p>
            <a:pPr marL="0" indent="0">
              <a:buNone/>
            </a:pPr>
            <a:endParaRPr lang="en-IN" dirty="0"/>
          </a:p>
        </p:txBody>
      </p:sp>
      <p:pic>
        <p:nvPicPr>
          <p:cNvPr id="2050" name="Picture 2">
            <a:extLst>
              <a:ext uri="{FF2B5EF4-FFF2-40B4-BE49-F238E27FC236}">
                <a16:creationId xmlns:a16="http://schemas.microsoft.com/office/drawing/2014/main" id="{ABD844BE-B558-F55F-1CF0-616BE9D5A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2153444"/>
            <a:ext cx="4495800"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47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D0C2-A3CC-7B2A-8699-925580CD8FB4}"/>
              </a:ext>
            </a:extLst>
          </p:cNvPr>
          <p:cNvSpPr>
            <a:spLocks noGrp="1"/>
          </p:cNvSpPr>
          <p:nvPr>
            <p:ph type="title"/>
          </p:nvPr>
        </p:nvSpPr>
        <p:spPr/>
        <p:txBody>
          <a:bodyPr/>
          <a:lstStyle/>
          <a:p>
            <a:r>
              <a:rPr lang="it-IT" dirty="0"/>
              <a:t>Generative AI in Finance: A Deeper Look</a:t>
            </a:r>
            <a:endParaRPr lang="en-IN" dirty="0"/>
          </a:p>
        </p:txBody>
      </p:sp>
      <p:pic>
        <p:nvPicPr>
          <p:cNvPr id="3074" name="Picture 2">
            <a:extLst>
              <a:ext uri="{FF2B5EF4-FFF2-40B4-BE49-F238E27FC236}">
                <a16:creationId xmlns:a16="http://schemas.microsoft.com/office/drawing/2014/main" id="{02697958-F1A8-6DE3-F1CA-FCD1543659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6471" y="1690688"/>
            <a:ext cx="8612564" cy="4606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04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3004-5E70-26E8-182E-3EC5F7039A24}"/>
              </a:ext>
            </a:extLst>
          </p:cNvPr>
          <p:cNvSpPr>
            <a:spLocks noGrp="1"/>
          </p:cNvSpPr>
          <p:nvPr>
            <p:ph type="title"/>
          </p:nvPr>
        </p:nvSpPr>
        <p:spPr/>
        <p:txBody>
          <a:bodyPr/>
          <a:lstStyle/>
          <a:p>
            <a:r>
              <a:rPr lang="en-IN" dirty="0"/>
              <a:t>Ethical Considerations and Limitations</a:t>
            </a:r>
          </a:p>
        </p:txBody>
      </p:sp>
      <p:pic>
        <p:nvPicPr>
          <p:cNvPr id="4098" name="Picture 2">
            <a:extLst>
              <a:ext uri="{FF2B5EF4-FFF2-40B4-BE49-F238E27FC236}">
                <a16:creationId xmlns:a16="http://schemas.microsoft.com/office/drawing/2014/main" id="{9DBFD80C-5F2E-08B9-DDC9-645C08F8BC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6689" y="1844224"/>
            <a:ext cx="8480687" cy="468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33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2915</Words>
  <Application>Microsoft Office PowerPoint</Application>
  <PresentationFormat>Widescreen</PresentationFormat>
  <Paragraphs>330</Paragraphs>
  <Slides>43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Source Sans Pro</vt:lpstr>
      <vt:lpstr>unset</vt:lpstr>
      <vt:lpstr>Office Theme</vt:lpstr>
      <vt:lpstr>Generative AI</vt:lpstr>
      <vt:lpstr>Deep Dive Into Generative AI Technologies</vt:lpstr>
      <vt:lpstr>Definition and Core Concepts</vt:lpstr>
      <vt:lpstr>Importance in Modern Technology and Finance</vt:lpstr>
      <vt:lpstr>Types of Generative Models</vt:lpstr>
      <vt:lpstr>Types of Generative Models</vt:lpstr>
      <vt:lpstr>Types of Generative Models</vt:lpstr>
      <vt:lpstr>Generative AI in Finance: A Deeper Look</vt:lpstr>
      <vt:lpstr>Ethical Considerations and Limitations</vt:lpstr>
      <vt:lpstr>Future Trends and Potential Developments</vt:lpstr>
      <vt:lpstr>Future Trends and Potential Developments</vt:lpstr>
      <vt:lpstr>Case Studies of Generative AI in Financial Services</vt:lpstr>
      <vt:lpstr>Case Studies of Generative AI in Financial Services</vt:lpstr>
      <vt:lpstr>Case Studies</vt:lpstr>
      <vt:lpstr>Case Studies</vt:lpstr>
      <vt:lpstr>Case Studies</vt:lpstr>
      <vt:lpstr>Case Studies</vt:lpstr>
      <vt:lpstr>Case Studie -Algorithmic Trading and Market Analysis</vt:lpstr>
      <vt:lpstr>Case Studie -Algorithmic Trading and Market Analysis</vt:lpstr>
      <vt:lpstr>Case Studies - Personalized Banking Services</vt:lpstr>
      <vt:lpstr>Case Studies - Personalized Banking Services</vt:lpstr>
      <vt:lpstr>Case Studies - Personalized Banking Services</vt:lpstr>
      <vt:lpstr>Case Studies - Personalized Banking Services</vt:lpstr>
      <vt:lpstr>Case Studies - Personalized Banking Services</vt:lpstr>
      <vt:lpstr>Case Studies - Personalized Banking Services</vt:lpstr>
      <vt:lpstr>Case Studies - Personalized Banking Services</vt:lpstr>
      <vt:lpstr>Case Studies - Personalized Banking Services</vt:lpstr>
      <vt:lpstr>Case Studies -Regulatory Compliance and Reporting</vt:lpstr>
      <vt:lpstr>Case Studies -Regulatory Compliance and Reporting</vt:lpstr>
      <vt:lpstr>Case Studies -Regulatory Compliance and Reporting</vt:lpstr>
      <vt:lpstr>Case Studies -Regulatory Compliance and Reporting</vt:lpstr>
      <vt:lpstr>Case Studies - Future Trends and Implications</vt:lpstr>
      <vt:lpstr>Case Studies - Future Trends and Implications</vt:lpstr>
      <vt:lpstr>Conclusion</vt:lpstr>
      <vt:lpstr>Fundamentals of Generative AI in Finance</vt:lpstr>
      <vt:lpstr>Fundamentals of Generative AI in Finance</vt:lpstr>
      <vt:lpstr>Fundamentals of Generative AI in Finance</vt:lpstr>
      <vt:lpstr>Open Dialouge - Activity</vt:lpstr>
      <vt:lpstr>Quiz</vt:lpstr>
      <vt:lpstr>Quiz</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Prabhat Chandra</dc:creator>
  <cp:lastModifiedBy>Prabhat Chandra</cp:lastModifiedBy>
  <cp:revision>1</cp:revision>
  <dcterms:created xsi:type="dcterms:W3CDTF">2025-08-03T01:48:21Z</dcterms:created>
  <dcterms:modified xsi:type="dcterms:W3CDTF">2025-08-03T02:29:33Z</dcterms:modified>
</cp:coreProperties>
</file>