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814" autoAdjust="0"/>
  </p:normalViewPr>
  <p:slideViewPr>
    <p:cSldViewPr snapToGrid="0">
      <p:cViewPr varScale="1">
        <p:scale>
          <a:sx n="78" d="100"/>
          <a:sy n="78" d="100"/>
        </p:scale>
        <p:origin x="87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16A1C-2897-47B2-903D-9E9A972BC99E}" type="datetimeFigureOut">
              <a:rPr lang="en-US" smtClean="0"/>
              <a:t>2/15/2025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1ED5D-2355-4218-8D04-71E11556C1E1}" type="slidenum">
              <a:rPr lang="en-US" smtClean="0"/>
              <a:t>‹#›</a:t>
            </a:fld>
            <a:endParaRPr lang="en-US"/>
          </a:p>
        </p:txBody>
      </p:sp>
    </p:spTree>
    <p:extLst>
      <p:ext uri="{BB962C8B-B14F-4D97-AF65-F5344CB8AC3E}">
        <p14:creationId xmlns:p14="http://schemas.microsoft.com/office/powerpoint/2010/main" val="45681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Since, random access memory (RAM) is volatile which loses its data when computer is turned off, we use files for future use of the data.</a:t>
            </a:r>
          </a:p>
          <a:p>
            <a:pPr fontAlgn="base"/>
            <a:r>
              <a:rPr lang="en-US" sz="1200" b="0" i="0" kern="1200" dirty="0">
                <a:solidFill>
                  <a:schemeClr val="tx1"/>
                </a:solidFill>
                <a:effectLst/>
                <a:latin typeface="+mn-lt"/>
                <a:ea typeface="+mn-ea"/>
                <a:cs typeface="+mn-cs"/>
              </a:rPr>
              <a:t>When we want to read from or write to a file we need to open it first. When we are done, it needs to be closed, so that resources that are tied with the file are freed.</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2</a:t>
            </a:fld>
            <a:endParaRPr lang="en-US"/>
          </a:p>
        </p:txBody>
      </p:sp>
    </p:spTree>
    <p:extLst>
      <p:ext uri="{BB962C8B-B14F-4D97-AF65-F5344CB8AC3E}">
        <p14:creationId xmlns:p14="http://schemas.microsoft.com/office/powerpoint/2010/main" val="396728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The lines in file itself has a newline character '\n'.</a:t>
            </a:r>
          </a:p>
          <a:p>
            <a:pPr fontAlgn="base"/>
            <a:r>
              <a:rPr lang="en-US" sz="1200" b="0" i="0" kern="1200" dirty="0">
                <a:solidFill>
                  <a:schemeClr val="tx1"/>
                </a:solidFill>
                <a:effectLst/>
                <a:latin typeface="+mn-lt"/>
                <a:ea typeface="+mn-ea"/>
                <a:cs typeface="+mn-cs"/>
              </a:rPr>
              <a:t>Moreover, the print() end parameter to avoid two newlines when printing.</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11</a:t>
            </a:fld>
            <a:endParaRPr lang="en-US"/>
          </a:p>
        </p:txBody>
      </p:sp>
    </p:spTree>
    <p:extLst>
      <p:ext uri="{BB962C8B-B14F-4D97-AF65-F5344CB8AC3E}">
        <p14:creationId xmlns:p14="http://schemas.microsoft.com/office/powerpoint/2010/main" val="319245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Alternately, we can use </a:t>
            </a:r>
            <a:r>
              <a:rPr lang="en-US" dirty="0" err="1"/>
              <a:t>readline</a:t>
            </a:r>
            <a:r>
              <a:rPr lang="en-US" dirty="0"/>
              <a:t>()</a:t>
            </a:r>
            <a:r>
              <a:rPr lang="en-US" sz="1200" b="0" i="0" kern="1200" dirty="0">
                <a:solidFill>
                  <a:schemeClr val="tx1"/>
                </a:solidFill>
                <a:effectLst/>
                <a:latin typeface="+mn-lt"/>
                <a:ea typeface="+mn-ea"/>
                <a:cs typeface="+mn-cs"/>
              </a:rPr>
              <a:t> method to read individual lines of a file. This method reads a file till the newline, including the newline character.</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Lastly, the </a:t>
            </a:r>
            <a:r>
              <a:rPr lang="en-US" dirty="0" err="1"/>
              <a:t>readlines</a:t>
            </a:r>
            <a:r>
              <a:rPr lang="en-US" dirty="0"/>
              <a:t>()</a:t>
            </a:r>
            <a:r>
              <a:rPr lang="en-US" sz="1200" b="0" i="0" kern="1200" dirty="0">
                <a:solidFill>
                  <a:schemeClr val="tx1"/>
                </a:solidFill>
                <a:effectLst/>
                <a:latin typeface="+mn-lt"/>
                <a:ea typeface="+mn-ea"/>
                <a:cs typeface="+mn-cs"/>
              </a:rPr>
              <a:t> method returns a list of remaining lines of the entire file. All these reading method return empty values when end of file (EOF) is reached.</a:t>
            </a:r>
          </a:p>
          <a:p>
            <a:pPr fontAlgn="base"/>
            <a:endParaRPr lang="en-US" sz="1200" kern="1200" dirty="0">
              <a:solidFill>
                <a:schemeClr val="tx1"/>
              </a:solidFill>
              <a:effectLst/>
              <a:latin typeface="+mn-lt"/>
              <a:ea typeface="+mn-ea"/>
              <a:cs typeface="+mn-cs"/>
            </a:endParaRPr>
          </a:p>
          <a:p>
            <a:pPr fontAlgn="base"/>
            <a:r>
              <a:rPr lang="en-US" sz="1200" kern="1200" dirty="0">
                <a:solidFill>
                  <a:schemeClr val="tx1"/>
                </a:solidFill>
                <a:effectLst/>
                <a:latin typeface="+mn-lt"/>
                <a:ea typeface="+mn-ea"/>
                <a:cs typeface="+mn-cs"/>
              </a:rPr>
              <a:t>&gt;&gt;&gt; </a:t>
            </a:r>
            <a:r>
              <a:rPr lang="en-US" sz="1200" kern="1200" dirty="0" err="1">
                <a:solidFill>
                  <a:schemeClr val="tx1"/>
                </a:solidFill>
                <a:effectLst/>
                <a:latin typeface="+mn-lt"/>
                <a:ea typeface="+mn-ea"/>
                <a:cs typeface="+mn-cs"/>
              </a:rPr>
              <a:t>f.readlines</a:t>
            </a:r>
            <a:r>
              <a:rPr lang="en-US" sz="1200" kern="1200" dirty="0">
                <a:solidFill>
                  <a:schemeClr val="tx1"/>
                </a:solidFill>
                <a:effectLst/>
                <a:latin typeface="+mn-lt"/>
                <a:ea typeface="+mn-ea"/>
                <a:cs typeface="+mn-cs"/>
              </a:rPr>
              <a:t>()</a:t>
            </a:r>
          </a:p>
          <a:p>
            <a:pPr fontAlgn="base"/>
            <a:r>
              <a:rPr lang="en-US" sz="1200" kern="1200" dirty="0">
                <a:solidFill>
                  <a:schemeClr val="tx1"/>
                </a:solidFill>
                <a:effectLst/>
                <a:latin typeface="+mn-lt"/>
                <a:ea typeface="+mn-ea"/>
                <a:cs typeface="+mn-cs"/>
              </a:rPr>
              <a:t>['This is my first file\n', 'This file\n', 'contains three lines\n']</a:t>
            </a:r>
          </a:p>
          <a:p>
            <a:br>
              <a:rPr lang="en-US" dirty="0"/>
            </a:br>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12</a:t>
            </a:fld>
            <a:endParaRPr lang="en-US"/>
          </a:p>
        </p:txBody>
      </p:sp>
    </p:spTree>
    <p:extLst>
      <p:ext uri="{BB962C8B-B14F-4D97-AF65-F5344CB8AC3E}">
        <p14:creationId xmlns:p14="http://schemas.microsoft.com/office/powerpoint/2010/main" val="329502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a:t>
            </a:r>
          </a:p>
          <a:p>
            <a:r>
              <a:rPr lang="en-US" dirty="0"/>
              <a:t>The entry is a </a:t>
            </a:r>
          </a:p>
          <a:p>
            <a:r>
              <a:rPr lang="en-US" dirty="0"/>
              <a:t>Oops! &lt;class '</a:t>
            </a:r>
            <a:r>
              <a:rPr lang="en-US" dirty="0" err="1"/>
              <a:t>ValueError</a:t>
            </a:r>
            <a:r>
              <a:rPr lang="en-US" dirty="0"/>
              <a:t>'&gt; </a:t>
            </a:r>
            <a:r>
              <a:rPr lang="en-US" dirty="0" err="1"/>
              <a:t>occured</a:t>
            </a:r>
            <a:r>
              <a:rPr lang="en-US" dirty="0"/>
              <a:t>. </a:t>
            </a:r>
          </a:p>
          <a:p>
            <a:r>
              <a:rPr lang="en-US" dirty="0"/>
              <a:t>Next entry. </a:t>
            </a:r>
          </a:p>
          <a:p>
            <a:r>
              <a:rPr lang="en-US" dirty="0"/>
              <a:t>The entry is 0 </a:t>
            </a:r>
          </a:p>
          <a:p>
            <a:r>
              <a:rPr lang="en-US" dirty="0"/>
              <a:t>Oops! &lt;class '</a:t>
            </a:r>
            <a:r>
              <a:rPr lang="en-US" dirty="0" err="1"/>
              <a:t>ZeroDivisionError</a:t>
            </a:r>
            <a:r>
              <a:rPr lang="en-US" dirty="0"/>
              <a:t>' &gt; </a:t>
            </a:r>
            <a:r>
              <a:rPr lang="en-US" dirty="0" err="1"/>
              <a:t>occured</a:t>
            </a:r>
            <a:r>
              <a:rPr lang="en-US" dirty="0"/>
              <a:t>. </a:t>
            </a:r>
          </a:p>
          <a:p>
            <a:r>
              <a:rPr lang="en-US" dirty="0"/>
              <a:t>Next entry. </a:t>
            </a:r>
          </a:p>
          <a:p>
            <a:r>
              <a:rPr lang="en-US" dirty="0"/>
              <a:t>The entry is 2</a:t>
            </a:r>
          </a:p>
          <a:p>
            <a:r>
              <a:rPr lang="en-US" dirty="0"/>
              <a:t>The reciprocal of 2 is 0.5</a:t>
            </a:r>
          </a:p>
          <a:p>
            <a:endParaRPr lang="en-US" dirty="0"/>
          </a:p>
          <a:p>
            <a:r>
              <a:rPr lang="en-US" dirty="0"/>
              <a:t>In this program, we loop until the user enters an integer that has a valid reciprocal. The portion that can cause exception is placed inside try block.</a:t>
            </a:r>
          </a:p>
          <a:p>
            <a:endParaRPr lang="en-US" dirty="0"/>
          </a:p>
          <a:p>
            <a:r>
              <a:rPr lang="en-US" dirty="0"/>
              <a:t>If no exception occurs, except block is skipped and normal flow continues. But if any exception occurs, it is caught by the except block.</a:t>
            </a:r>
          </a:p>
          <a:p>
            <a:endParaRPr lang="en-US" dirty="0"/>
          </a:p>
          <a:p>
            <a:r>
              <a:rPr lang="en-US" dirty="0"/>
              <a:t>Here, we print the name of the exception using </a:t>
            </a:r>
            <a:r>
              <a:rPr lang="en-US" dirty="0" err="1"/>
              <a:t>ex_info</a:t>
            </a:r>
            <a:r>
              <a:rPr lang="en-US" dirty="0"/>
              <a:t>() function inside sys module and ask the user to try again. We can see that the values 'a' and '1.3' causes </a:t>
            </a:r>
            <a:r>
              <a:rPr lang="en-US" dirty="0" err="1"/>
              <a:t>ValueError</a:t>
            </a:r>
            <a:r>
              <a:rPr lang="en-US" dirty="0"/>
              <a:t> and '0' causes </a:t>
            </a:r>
            <a:r>
              <a:rPr lang="en-US" dirty="0" err="1"/>
              <a:t>ZeroDivisionError</a:t>
            </a:r>
            <a:r>
              <a:rPr lang="en-US" dirty="0"/>
              <a:t>.</a:t>
            </a:r>
          </a:p>
        </p:txBody>
      </p:sp>
      <p:sp>
        <p:nvSpPr>
          <p:cNvPr id="4" name="Slide Number Placeholder 3"/>
          <p:cNvSpPr>
            <a:spLocks noGrp="1"/>
          </p:cNvSpPr>
          <p:nvPr>
            <p:ph type="sldNum" sz="quarter" idx="5"/>
          </p:nvPr>
        </p:nvSpPr>
        <p:spPr/>
        <p:txBody>
          <a:bodyPr/>
          <a:lstStyle/>
          <a:p>
            <a:fld id="{7A71ED5D-2355-4218-8D04-71E11556C1E1}" type="slidenum">
              <a:rPr lang="en-US" smtClean="0"/>
              <a:t>17</a:t>
            </a:fld>
            <a:endParaRPr lang="en-US"/>
          </a:p>
        </p:txBody>
      </p:sp>
    </p:spTree>
    <p:extLst>
      <p:ext uri="{BB962C8B-B14F-4D97-AF65-F5344CB8AC3E}">
        <p14:creationId xmlns:p14="http://schemas.microsoft.com/office/powerpoint/2010/main" val="425725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18</a:t>
            </a:fld>
            <a:endParaRPr lang="en-US"/>
          </a:p>
        </p:txBody>
      </p:sp>
    </p:spTree>
    <p:extLst>
      <p:ext uri="{BB962C8B-B14F-4D97-AF65-F5344CB8AC3E}">
        <p14:creationId xmlns:p14="http://schemas.microsoft.com/office/powerpoint/2010/main" val="131666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19</a:t>
            </a:fld>
            <a:endParaRPr lang="en-US"/>
          </a:p>
        </p:txBody>
      </p:sp>
    </p:spTree>
    <p:extLst>
      <p:ext uri="{BB962C8B-B14F-4D97-AF65-F5344CB8AC3E}">
        <p14:creationId xmlns:p14="http://schemas.microsoft.com/office/powerpoint/2010/main" val="2447823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created a user-defined exception called </a:t>
            </a:r>
            <a:r>
              <a:rPr lang="en-US" dirty="0" err="1"/>
              <a:t>CustomError</a:t>
            </a:r>
            <a:r>
              <a:rPr lang="en-US" dirty="0"/>
              <a:t> which is derived from the Exception class. This new exception can be raised, like other exceptions, using the raise statement with an optional error message.</a:t>
            </a:r>
          </a:p>
          <a:p>
            <a:endParaRPr lang="en-US" dirty="0"/>
          </a:p>
          <a:p>
            <a:r>
              <a:rPr lang="en-US" dirty="0"/>
              <a:t>When we are developing a large Python program, it is a good practice to place all the user-defined exceptions that our program raises in a separate file. Many standard modules do this. They define their exceptions separately as exceptions.py or errors.py (generally but not always).</a:t>
            </a:r>
          </a:p>
        </p:txBody>
      </p:sp>
      <p:sp>
        <p:nvSpPr>
          <p:cNvPr id="4" name="Slide Number Placeholder 3"/>
          <p:cNvSpPr>
            <a:spLocks noGrp="1"/>
          </p:cNvSpPr>
          <p:nvPr>
            <p:ph type="sldNum" sz="quarter" idx="5"/>
          </p:nvPr>
        </p:nvSpPr>
        <p:spPr/>
        <p:txBody>
          <a:bodyPr/>
          <a:lstStyle/>
          <a:p>
            <a:fld id="{7A71ED5D-2355-4218-8D04-71E11556C1E1}" type="slidenum">
              <a:rPr lang="en-US" smtClean="0"/>
              <a:t>24</a:t>
            </a:fld>
            <a:endParaRPr lang="en-US"/>
          </a:p>
        </p:txBody>
      </p:sp>
    </p:spTree>
    <p:extLst>
      <p:ext uri="{BB962C8B-B14F-4D97-AF65-F5344CB8AC3E}">
        <p14:creationId xmlns:p14="http://schemas.microsoft.com/office/powerpoint/2010/main" val="355225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example, we will illustrate how user-defined exceptions can be used in a program to raise and catch errors.</a:t>
            </a:r>
          </a:p>
          <a:p>
            <a:pPr marL="0" indent="0">
              <a:buNone/>
            </a:pPr>
            <a:endParaRPr lang="en-US" dirty="0"/>
          </a:p>
          <a:p>
            <a:pPr marL="0" indent="0">
              <a:buNone/>
            </a:pPr>
            <a:r>
              <a:rPr lang="en-US" dirty="0"/>
              <a:t>This program will ask the user to enter a number until they guess a stored number correctly. To help them figure it out, hint is provided whether their guess is greater than or less than the stored number.</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26</a:t>
            </a:fld>
            <a:endParaRPr lang="en-US"/>
          </a:p>
        </p:txBody>
      </p:sp>
    </p:spTree>
    <p:extLst>
      <p:ext uri="{BB962C8B-B14F-4D97-AF65-F5344CB8AC3E}">
        <p14:creationId xmlns:p14="http://schemas.microsoft.com/office/powerpoint/2010/main" val="990925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example, we will illustrate how user-defined exceptions can be used in a program to raise and catch errors.</a:t>
            </a:r>
          </a:p>
          <a:p>
            <a:pPr marL="0" indent="0">
              <a:buNone/>
            </a:pPr>
            <a:endParaRPr lang="en-US" dirty="0"/>
          </a:p>
          <a:p>
            <a:pPr marL="0" indent="0">
              <a:buNone/>
            </a:pPr>
            <a:r>
              <a:rPr lang="en-US" dirty="0"/>
              <a:t>This program will ask the user to enter a number until they guess a stored number correctly. To help them figure it out, hint is provided whether their guess is greater than or less than the stored number.</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27</a:t>
            </a:fld>
            <a:endParaRPr lang="en-US"/>
          </a:p>
        </p:txBody>
      </p:sp>
    </p:spTree>
    <p:extLst>
      <p:ext uri="{BB962C8B-B14F-4D97-AF65-F5344CB8AC3E}">
        <p14:creationId xmlns:p14="http://schemas.microsoft.com/office/powerpoint/2010/main" val="2771839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3</a:t>
            </a:fld>
            <a:endParaRPr lang="en-US"/>
          </a:p>
        </p:txBody>
      </p:sp>
    </p:spTree>
    <p:extLst>
      <p:ext uri="{BB962C8B-B14F-4D97-AF65-F5344CB8AC3E}">
        <p14:creationId xmlns:p14="http://schemas.microsoft.com/office/powerpoint/2010/main" val="1833899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We can specify the mode while opening a file. In mode, we specify whether we want to read 'r', write 'w' or append 'a' to the file. We also specify if we want to open the file in text mode or binary mode.</a:t>
            </a:r>
          </a:p>
          <a:p>
            <a:pPr fontAlgn="base"/>
            <a:r>
              <a:rPr lang="en-US" sz="1200" b="0" i="0" kern="1200" dirty="0">
                <a:solidFill>
                  <a:schemeClr val="tx1"/>
                </a:solidFill>
                <a:effectLst/>
                <a:latin typeface="+mn-lt"/>
                <a:ea typeface="+mn-ea"/>
                <a:cs typeface="+mn-cs"/>
              </a:rPr>
              <a:t>The default is reading in text mode. In this mode, we get strings when reading from the file.</a:t>
            </a:r>
          </a:p>
          <a:p>
            <a:pPr fontAlgn="base"/>
            <a:r>
              <a:rPr lang="en-US" sz="1200" b="0" i="0" kern="1200" dirty="0">
                <a:solidFill>
                  <a:schemeClr val="tx1"/>
                </a:solidFill>
                <a:effectLst/>
                <a:latin typeface="+mn-lt"/>
                <a:ea typeface="+mn-ea"/>
                <a:cs typeface="+mn-cs"/>
              </a:rPr>
              <a:t>On the other hand, binary mode returns bytes and this is the mode to be used when dealing with non-text files like image or exe files.</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4</a:t>
            </a:fld>
            <a:endParaRPr lang="en-US"/>
          </a:p>
        </p:txBody>
      </p:sp>
    </p:spTree>
    <p:extLst>
      <p:ext uri="{BB962C8B-B14F-4D97-AF65-F5344CB8AC3E}">
        <p14:creationId xmlns:p14="http://schemas.microsoft.com/office/powerpoint/2010/main" val="306882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We can specify the mode while opening a file. In mode, we specify whether we want to read 'r', write 'w' or append 'a' to the file. We also specify if we want to open the file in text mode or binary mode.</a:t>
            </a:r>
          </a:p>
          <a:p>
            <a:pPr fontAlgn="base"/>
            <a:r>
              <a:rPr lang="en-US" sz="1200" b="0" i="0" kern="1200" dirty="0">
                <a:solidFill>
                  <a:schemeClr val="tx1"/>
                </a:solidFill>
                <a:effectLst/>
                <a:latin typeface="+mn-lt"/>
                <a:ea typeface="+mn-ea"/>
                <a:cs typeface="+mn-cs"/>
              </a:rPr>
              <a:t>The default is reading in text mode. In this mode, we get strings when reading from the file.</a:t>
            </a:r>
          </a:p>
          <a:p>
            <a:pPr fontAlgn="base"/>
            <a:r>
              <a:rPr lang="en-US" sz="1200" b="0" i="0" kern="1200" dirty="0">
                <a:solidFill>
                  <a:schemeClr val="tx1"/>
                </a:solidFill>
                <a:effectLst/>
                <a:latin typeface="+mn-lt"/>
                <a:ea typeface="+mn-ea"/>
                <a:cs typeface="+mn-cs"/>
              </a:rPr>
              <a:t>On the other hand, binary mode returns bytes and this is the mode to be used when dealing with non-text files like image or exe files.</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Unlike other languages, the character 'a' does not imply the number 97 until it is encoded using ASCII (or other equivalent encodings).</a:t>
            </a:r>
          </a:p>
          <a:p>
            <a:pPr fontAlgn="base"/>
            <a:r>
              <a:rPr lang="en-US" sz="1200" b="0" i="0" kern="1200" dirty="0">
                <a:solidFill>
                  <a:schemeClr val="tx1"/>
                </a:solidFill>
                <a:effectLst/>
                <a:latin typeface="+mn-lt"/>
                <a:ea typeface="+mn-ea"/>
                <a:cs typeface="+mn-cs"/>
              </a:rPr>
              <a:t>Moreover, the default encoding is platform dependent. In windows, it is 'cp1252' but 'utf-8' in Linux.</a:t>
            </a:r>
          </a:p>
          <a:p>
            <a:pPr fontAlgn="base"/>
            <a:r>
              <a:rPr lang="en-US" sz="1200" b="0" i="0" kern="1200" dirty="0">
                <a:solidFill>
                  <a:schemeClr val="tx1"/>
                </a:solidFill>
                <a:effectLst/>
                <a:latin typeface="+mn-lt"/>
                <a:ea typeface="+mn-ea"/>
                <a:cs typeface="+mn-cs"/>
              </a:rPr>
              <a:t>So, we must not also rely on the default encoding or else our code will behave differently in different platforms.</a:t>
            </a:r>
          </a:p>
          <a:p>
            <a:pPr fontAlgn="base"/>
            <a:r>
              <a:rPr lang="en-US" sz="1200" b="0" i="0" kern="1200" dirty="0">
                <a:solidFill>
                  <a:schemeClr val="tx1"/>
                </a:solidFill>
                <a:effectLst/>
                <a:latin typeface="+mn-lt"/>
                <a:ea typeface="+mn-ea"/>
                <a:cs typeface="+mn-cs"/>
              </a:rPr>
              <a:t>Hence, when working with files in text mode, it is highly recommended to specify the encoding type.</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5</a:t>
            </a:fld>
            <a:endParaRPr lang="en-US"/>
          </a:p>
        </p:txBody>
      </p:sp>
    </p:spTree>
    <p:extLst>
      <p:ext uri="{BB962C8B-B14F-4D97-AF65-F5344CB8AC3E}">
        <p14:creationId xmlns:p14="http://schemas.microsoft.com/office/powerpoint/2010/main" val="167542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is not entirely safe. If an exception occurs when we are performing some operation with the file, the code exits without closing the file.</a:t>
            </a:r>
          </a:p>
          <a:p>
            <a:endParaRPr lang="en-US" dirty="0"/>
          </a:p>
          <a:p>
            <a:r>
              <a:rPr lang="en-US" dirty="0"/>
              <a:t>A safer way is to use a try...finally block.</a:t>
            </a:r>
          </a:p>
        </p:txBody>
      </p:sp>
      <p:sp>
        <p:nvSpPr>
          <p:cNvPr id="4" name="Slide Number Placeholder 3"/>
          <p:cNvSpPr>
            <a:spLocks noGrp="1"/>
          </p:cNvSpPr>
          <p:nvPr>
            <p:ph type="sldNum" sz="quarter" idx="5"/>
          </p:nvPr>
        </p:nvSpPr>
        <p:spPr/>
        <p:txBody>
          <a:bodyPr/>
          <a:lstStyle/>
          <a:p>
            <a:fld id="{7A71ED5D-2355-4218-8D04-71E11556C1E1}" type="slidenum">
              <a:rPr lang="en-US" smtClean="0"/>
              <a:t>6</a:t>
            </a:fld>
            <a:endParaRPr lang="en-US"/>
          </a:p>
        </p:txBody>
      </p:sp>
    </p:spTree>
    <p:extLst>
      <p:ext uri="{BB962C8B-B14F-4D97-AF65-F5344CB8AC3E}">
        <p14:creationId xmlns:p14="http://schemas.microsoft.com/office/powerpoint/2010/main" val="411602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way, we are guaranteed that the file is properly closed even if an exception is raised, causing program flow to stop.</a:t>
            </a:r>
          </a:p>
          <a:p>
            <a:endParaRPr lang="en-US" dirty="0"/>
          </a:p>
          <a:p>
            <a:r>
              <a:rPr lang="en-US" dirty="0"/>
              <a:t>The best way to do this is using the with statement. This ensures that the file is closed when the block inside with is exited.</a:t>
            </a:r>
          </a:p>
          <a:p>
            <a:endParaRPr lang="en-US" dirty="0"/>
          </a:p>
          <a:p>
            <a:r>
              <a:rPr lang="en-US" dirty="0"/>
              <a:t>We don't need to explicitly call the close() method. It is done internally.</a:t>
            </a:r>
          </a:p>
        </p:txBody>
      </p:sp>
      <p:sp>
        <p:nvSpPr>
          <p:cNvPr id="4" name="Slide Number Placeholder 3"/>
          <p:cNvSpPr>
            <a:spLocks noGrp="1"/>
          </p:cNvSpPr>
          <p:nvPr>
            <p:ph type="sldNum" sz="quarter" idx="5"/>
          </p:nvPr>
        </p:nvSpPr>
        <p:spPr/>
        <p:txBody>
          <a:bodyPr/>
          <a:lstStyle/>
          <a:p>
            <a:fld id="{7A71ED5D-2355-4218-8D04-71E11556C1E1}" type="slidenum">
              <a:rPr lang="en-US" smtClean="0"/>
              <a:t>7</a:t>
            </a:fld>
            <a:endParaRPr lang="en-US"/>
          </a:p>
        </p:txBody>
      </p:sp>
    </p:spTree>
    <p:extLst>
      <p:ext uri="{BB962C8B-B14F-4D97-AF65-F5344CB8AC3E}">
        <p14:creationId xmlns:p14="http://schemas.microsoft.com/office/powerpoint/2010/main" val="259254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write into a file in Python, we need to open it in write 'w', append 'a' or exclusive creation 'x' mode.</a:t>
            </a:r>
          </a:p>
          <a:p>
            <a:endParaRPr lang="en-US" dirty="0"/>
          </a:p>
          <a:p>
            <a:r>
              <a:rPr lang="en-US" dirty="0"/>
              <a:t>We need to be careful with the 'w' mode as it will overwrite into the file if it already exists. All previous data are erased.</a:t>
            </a:r>
          </a:p>
          <a:p>
            <a:endParaRPr lang="en-US" dirty="0"/>
          </a:p>
          <a:p>
            <a:r>
              <a:rPr lang="en-US" dirty="0"/>
              <a:t>Writing a string or sequence of bytes (for binary files) is done using write() method. This method returns the number of characters written to the file.</a:t>
            </a:r>
          </a:p>
          <a:p>
            <a:pPr fontAlgn="base"/>
            <a:r>
              <a:rPr lang="en-US" sz="1200" b="0" i="0" kern="1200" dirty="0">
                <a:solidFill>
                  <a:schemeClr val="tx1"/>
                </a:solidFill>
                <a:effectLst/>
                <a:latin typeface="+mn-lt"/>
                <a:ea typeface="+mn-ea"/>
                <a:cs typeface="+mn-cs"/>
              </a:rPr>
              <a:t>Example </a:t>
            </a:r>
            <a:r>
              <a:rPr lang="en-US" sz="1200" b="0" i="0" kern="1200" dirty="0" err="1">
                <a:solidFill>
                  <a:schemeClr val="tx1"/>
                </a:solidFill>
                <a:effectLst/>
                <a:latin typeface="+mn-lt"/>
                <a:ea typeface="+mn-ea"/>
                <a:cs typeface="+mn-cs"/>
              </a:rPr>
              <a:t>explaination</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This program will create a new file named 'test.txt' if it does not exist. If it does exist, it is overwritten.</a:t>
            </a:r>
          </a:p>
          <a:p>
            <a:pPr fontAlgn="base"/>
            <a:r>
              <a:rPr lang="en-US" sz="1200" b="0" i="0" kern="1200" dirty="0">
                <a:solidFill>
                  <a:schemeClr val="tx1"/>
                </a:solidFill>
                <a:effectLst/>
                <a:latin typeface="+mn-lt"/>
                <a:ea typeface="+mn-ea"/>
                <a:cs typeface="+mn-cs"/>
              </a:rPr>
              <a:t>We must include the newline characters ourselves to distinguish different lines.</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8</a:t>
            </a:fld>
            <a:endParaRPr lang="en-US"/>
          </a:p>
        </p:txBody>
      </p:sp>
    </p:spTree>
    <p:extLst>
      <p:ext uri="{BB962C8B-B14F-4D97-AF65-F5344CB8AC3E}">
        <p14:creationId xmlns:p14="http://schemas.microsoft.com/office/powerpoint/2010/main" val="976343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To read a file in Python, we must open the file in reading mode.</a:t>
            </a:r>
          </a:p>
          <a:p>
            <a:pPr fontAlgn="base"/>
            <a:r>
              <a:rPr lang="en-US" sz="1200" b="0" i="0" kern="1200" dirty="0">
                <a:solidFill>
                  <a:schemeClr val="tx1"/>
                </a:solidFill>
                <a:effectLst/>
                <a:latin typeface="+mn-lt"/>
                <a:ea typeface="+mn-ea"/>
                <a:cs typeface="+mn-cs"/>
              </a:rPr>
              <a:t>There are various methods available for this purpose. We can use the read(size) method to read in size number of data. If size parameter is not specified, it reads and returns up to the end of the file.</a:t>
            </a:r>
          </a:p>
          <a:p>
            <a:pPr fontAlgn="base"/>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Explaination</a:t>
            </a:r>
            <a:r>
              <a:rPr lang="en-US" sz="1200" b="0" i="0" kern="1200" dirty="0">
                <a:solidFill>
                  <a:schemeClr val="tx1"/>
                </a:solidFill>
                <a:effectLst/>
                <a:latin typeface="+mn-lt"/>
                <a:ea typeface="+mn-ea"/>
                <a:cs typeface="+mn-cs"/>
              </a:rPr>
              <a:t> of Example:-</a:t>
            </a:r>
          </a:p>
          <a:p>
            <a:pPr fontAlgn="base"/>
            <a:r>
              <a:rPr lang="en-US" sz="1200" b="0" i="0" kern="1200" dirty="0">
                <a:solidFill>
                  <a:schemeClr val="tx1"/>
                </a:solidFill>
                <a:effectLst/>
                <a:latin typeface="+mn-lt"/>
                <a:ea typeface="+mn-ea"/>
                <a:cs typeface="+mn-cs"/>
              </a:rPr>
              <a:t>We can see that, the </a:t>
            </a:r>
            <a:r>
              <a:rPr lang="en-US" dirty="0"/>
              <a:t>read()</a:t>
            </a:r>
            <a:r>
              <a:rPr lang="en-US" sz="1200" b="0" i="0" kern="1200" dirty="0">
                <a:solidFill>
                  <a:schemeClr val="tx1"/>
                </a:solidFill>
                <a:effectLst/>
                <a:latin typeface="+mn-lt"/>
                <a:ea typeface="+mn-ea"/>
                <a:cs typeface="+mn-cs"/>
              </a:rPr>
              <a:t> method returns newline as </a:t>
            </a:r>
            <a:r>
              <a:rPr lang="en-US" dirty="0"/>
              <a:t>'\n'</a:t>
            </a:r>
            <a:r>
              <a:rPr lang="en-US" sz="1200" b="0" i="0" kern="1200" dirty="0">
                <a:solidFill>
                  <a:schemeClr val="tx1"/>
                </a:solidFill>
                <a:effectLst/>
                <a:latin typeface="+mn-lt"/>
                <a:ea typeface="+mn-ea"/>
                <a:cs typeface="+mn-cs"/>
              </a:rPr>
              <a:t>. Once the end of file is reached, we get empty string on further reading.</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9</a:t>
            </a:fld>
            <a:endParaRPr lang="en-US"/>
          </a:p>
        </p:txBody>
      </p:sp>
    </p:spTree>
    <p:extLst>
      <p:ext uri="{BB962C8B-B14F-4D97-AF65-F5344CB8AC3E}">
        <p14:creationId xmlns:p14="http://schemas.microsoft.com/office/powerpoint/2010/main" val="320147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can change our current file cursor (position) using the </a:t>
            </a:r>
            <a:r>
              <a:rPr lang="en-US" dirty="0"/>
              <a:t>seek()</a:t>
            </a:r>
            <a:r>
              <a:rPr lang="en-US" sz="1200" b="0" i="0" kern="1200" dirty="0">
                <a:solidFill>
                  <a:schemeClr val="tx1"/>
                </a:solidFill>
                <a:effectLst/>
                <a:latin typeface="+mn-lt"/>
                <a:ea typeface="+mn-ea"/>
                <a:cs typeface="+mn-cs"/>
              </a:rPr>
              <a:t> method. Similarly, the </a:t>
            </a:r>
            <a:r>
              <a:rPr lang="en-US" dirty="0"/>
              <a:t>tell()</a:t>
            </a:r>
            <a:r>
              <a:rPr lang="en-US" sz="1200" b="0" i="0" kern="1200" dirty="0">
                <a:solidFill>
                  <a:schemeClr val="tx1"/>
                </a:solidFill>
                <a:effectLst/>
                <a:latin typeface="+mn-lt"/>
                <a:ea typeface="+mn-ea"/>
                <a:cs typeface="+mn-cs"/>
              </a:rPr>
              <a:t> method returns our current position (in number of bytes).</a:t>
            </a:r>
          </a:p>
          <a:p>
            <a:endParaRPr lang="en-US" dirty="0"/>
          </a:p>
        </p:txBody>
      </p:sp>
      <p:sp>
        <p:nvSpPr>
          <p:cNvPr id="4" name="Slide Number Placeholder 3"/>
          <p:cNvSpPr>
            <a:spLocks noGrp="1"/>
          </p:cNvSpPr>
          <p:nvPr>
            <p:ph type="sldNum" sz="quarter" idx="5"/>
          </p:nvPr>
        </p:nvSpPr>
        <p:spPr/>
        <p:txBody>
          <a:bodyPr/>
          <a:lstStyle/>
          <a:p>
            <a:fld id="{7A71ED5D-2355-4218-8D04-71E11556C1E1}" type="slidenum">
              <a:rPr lang="en-US" smtClean="0"/>
              <a:t>10</a:t>
            </a:fld>
            <a:endParaRPr lang="en-US"/>
          </a:p>
        </p:txBody>
      </p:sp>
    </p:spTree>
    <p:extLst>
      <p:ext uri="{BB962C8B-B14F-4D97-AF65-F5344CB8AC3E}">
        <p14:creationId xmlns:p14="http://schemas.microsoft.com/office/powerpoint/2010/main" val="2372225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95BB-890F-4A57-ADE3-055A38AC5A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0F2E9-484C-4B79-AFBE-268134C60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0D36E7-B961-4D53-8285-F60FE5CAACFB}"/>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3B822370-CE71-4B42-BF5E-0D116127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9722E-2B2B-4A91-862C-68F2CB6B6C67}"/>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62943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8BFF-2D7D-4309-8CEA-73B309ADC6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10DF04-30C8-4890-B8A6-33CFB512E2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59CF7-7623-430D-88A9-BD8FCC23E5BE}"/>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1A250732-D26F-4046-A3AA-28B2E0DC4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BBEA7-6DB1-4B9A-98E7-74BDA65206CF}"/>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784989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C579C9-90DA-48BD-869F-D01C308FC5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E2526A-4FEC-401C-AEB4-E85500F619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BF95E-8B02-4339-AA01-4593CE510188}"/>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C418FE39-C99A-402E-9E06-E90938994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74BFAE-14E1-4B82-81FB-D0811250DBF8}"/>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6978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28DC5-6A57-46EF-858A-22C5627B5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32C4B-12E1-4433-B077-8B2B3ADB8C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0E76A-2C0C-47E4-814F-B4A5335A16F7}"/>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7340D2FE-5FCD-45C3-811D-94C38670E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11B27-23ED-47DA-95DF-FB6F0575BD69}"/>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296412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7D22-1093-46A5-BA6C-BC177AFB3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46831-6BEB-4049-AB28-9D5A8B444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D5B6C-4778-44CA-A862-E3FD83070C0D}"/>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EF686856-C9F1-4461-AD1E-75A42413A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E005D-9811-47AA-903E-BFDA3D108232}"/>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246407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2EFE-DC6B-4D21-8FB3-AC7E7D9C0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47625-BEC7-459C-B6DC-50B9CE234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8D67A5-A47A-4E4E-8D38-5D9CE5B7A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182D58-892B-488E-A603-77E7091C1E94}"/>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6" name="Footer Placeholder 5">
            <a:extLst>
              <a:ext uri="{FF2B5EF4-FFF2-40B4-BE49-F238E27FC236}">
                <a16:creationId xmlns:a16="http://schemas.microsoft.com/office/drawing/2014/main" id="{3AEEFAB8-E987-4B9F-A8E8-BE1F9DF93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6C623-B1B4-4BC2-A2C3-C44D96A6BC6B}"/>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937522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B9AE-A2A6-445F-83BF-3929EB139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FCC07B-3E79-4D8B-A496-977488E47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275AC-945C-45A7-91B3-DC9CB1B77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646B0-BAD0-4179-93B5-8263C2BB4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36DCA-2020-4D89-B9A4-02E063144E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C5A065-FBF1-49C3-9D73-7E6591787B13}"/>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8" name="Footer Placeholder 7">
            <a:extLst>
              <a:ext uri="{FF2B5EF4-FFF2-40B4-BE49-F238E27FC236}">
                <a16:creationId xmlns:a16="http://schemas.microsoft.com/office/drawing/2014/main" id="{1FAF718E-9702-478F-9131-55A91A8B3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A7FF53-92BC-4969-8C34-0CD93A6111DF}"/>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67427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6DC7-0A76-4F01-A395-F770855B5C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C6D932-D51A-45BD-9E5E-51DF9D6CDC01}"/>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4" name="Footer Placeholder 3">
            <a:extLst>
              <a:ext uri="{FF2B5EF4-FFF2-40B4-BE49-F238E27FC236}">
                <a16:creationId xmlns:a16="http://schemas.microsoft.com/office/drawing/2014/main" id="{40D99426-CB8F-4C3C-9987-78CC6E009B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AAE38B-2069-438B-ABCC-575F63364C3D}"/>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4794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7BFC39-7711-4594-860A-8ACCDCD03747}"/>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3" name="Footer Placeholder 2">
            <a:extLst>
              <a:ext uri="{FF2B5EF4-FFF2-40B4-BE49-F238E27FC236}">
                <a16:creationId xmlns:a16="http://schemas.microsoft.com/office/drawing/2014/main" id="{E705C0CE-1025-43A4-AAE4-F1998B6151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42BDF-CB40-483A-B3B9-04E1F68C944F}"/>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29164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7EF2-493E-4E8F-BFD2-E7E6AB29E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23F7F5-FF64-4F42-A114-0116F7FAB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B29BB4-FBF4-4381-B70C-4F7316CC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D0DE-A571-4914-9E1D-D9509067753F}"/>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6" name="Footer Placeholder 5">
            <a:extLst>
              <a:ext uri="{FF2B5EF4-FFF2-40B4-BE49-F238E27FC236}">
                <a16:creationId xmlns:a16="http://schemas.microsoft.com/office/drawing/2014/main" id="{1D0B180C-D928-4128-BBD6-8D206C31D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33A1AA-7E0B-42D2-AC26-0E26B5259658}"/>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154884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E9E5-E39B-4A84-B4A0-9CF056837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E255CD-A242-441B-BEB4-BFA91172E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301897-B7A0-4564-82BE-62321ADDA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E4051-9F40-4F36-B76E-29C969199E1F}"/>
              </a:ext>
            </a:extLst>
          </p:cNvPr>
          <p:cNvSpPr>
            <a:spLocks noGrp="1"/>
          </p:cNvSpPr>
          <p:nvPr>
            <p:ph type="dt" sz="half" idx="10"/>
          </p:nvPr>
        </p:nvSpPr>
        <p:spPr/>
        <p:txBody>
          <a:bodyPr/>
          <a:lstStyle/>
          <a:p>
            <a:fld id="{CC80C781-CED7-41F0-826D-59DCE576A28A}" type="datetimeFigureOut">
              <a:rPr lang="en-US" smtClean="0"/>
              <a:t>2/15/2025</a:t>
            </a:fld>
            <a:endParaRPr lang="en-US"/>
          </a:p>
        </p:txBody>
      </p:sp>
      <p:sp>
        <p:nvSpPr>
          <p:cNvPr id="6" name="Footer Placeholder 5">
            <a:extLst>
              <a:ext uri="{FF2B5EF4-FFF2-40B4-BE49-F238E27FC236}">
                <a16:creationId xmlns:a16="http://schemas.microsoft.com/office/drawing/2014/main" id="{F2231EA1-5AF3-4789-862E-B8B5BB764C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42B66-7D94-49FF-839F-F25D2D150B55}"/>
              </a:ext>
            </a:extLst>
          </p:cNvPr>
          <p:cNvSpPr>
            <a:spLocks noGrp="1"/>
          </p:cNvSpPr>
          <p:nvPr>
            <p:ph type="sldNum" sz="quarter" idx="12"/>
          </p:nvPr>
        </p:nvSpPr>
        <p:spPr/>
        <p:txBody>
          <a:bodyPr/>
          <a:lstStyle/>
          <a:p>
            <a:fld id="{5CA92FE0-3446-4B5C-BD98-71AAED07B051}" type="slidenum">
              <a:rPr lang="en-US" smtClean="0"/>
              <a:t>‹#›</a:t>
            </a:fld>
            <a:endParaRPr lang="en-US"/>
          </a:p>
        </p:txBody>
      </p:sp>
    </p:spTree>
    <p:extLst>
      <p:ext uri="{BB962C8B-B14F-4D97-AF65-F5344CB8AC3E}">
        <p14:creationId xmlns:p14="http://schemas.microsoft.com/office/powerpoint/2010/main" val="347658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ED78E6-59E8-4B3C-8BE4-6B5DEFCF3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40C1B-89F2-413E-B9B3-550072DC2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1028F-5325-447C-AA27-3DE30929A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0C781-CED7-41F0-826D-59DCE576A28A}" type="datetimeFigureOut">
              <a:rPr lang="en-US" smtClean="0"/>
              <a:t>2/15/2025</a:t>
            </a:fld>
            <a:endParaRPr lang="en-US"/>
          </a:p>
        </p:txBody>
      </p:sp>
      <p:sp>
        <p:nvSpPr>
          <p:cNvPr id="5" name="Footer Placeholder 4">
            <a:extLst>
              <a:ext uri="{FF2B5EF4-FFF2-40B4-BE49-F238E27FC236}">
                <a16:creationId xmlns:a16="http://schemas.microsoft.com/office/drawing/2014/main" id="{FB1D336C-5686-4E20-B20F-A9EC93154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9B8CC37-1B77-4004-9410-6E577059C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A92FE0-3446-4B5C-BD98-71AAED07B051}" type="slidenum">
              <a:rPr lang="en-US" smtClean="0"/>
              <a:t>‹#›</a:t>
            </a:fld>
            <a:endParaRPr lang="en-US"/>
          </a:p>
        </p:txBody>
      </p:sp>
    </p:spTree>
    <p:extLst>
      <p:ext uri="{BB962C8B-B14F-4D97-AF65-F5344CB8AC3E}">
        <p14:creationId xmlns:p14="http://schemas.microsoft.com/office/powerpoint/2010/main" val="1151555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472-2470-4C47-8716-762C089ECA25}"/>
              </a:ext>
            </a:extLst>
          </p:cNvPr>
          <p:cNvSpPr>
            <a:spLocks noGrp="1"/>
          </p:cNvSpPr>
          <p:nvPr>
            <p:ph type="ctrTitle"/>
          </p:nvPr>
        </p:nvSpPr>
        <p:spPr/>
        <p:txBody>
          <a:bodyPr/>
          <a:lstStyle/>
          <a:p>
            <a:r>
              <a:rPr lang="en-US" dirty="0"/>
              <a:t>Python</a:t>
            </a:r>
          </a:p>
        </p:txBody>
      </p:sp>
      <p:sp>
        <p:nvSpPr>
          <p:cNvPr id="3" name="Subtitle 2">
            <a:extLst>
              <a:ext uri="{FF2B5EF4-FFF2-40B4-BE49-F238E27FC236}">
                <a16:creationId xmlns:a16="http://schemas.microsoft.com/office/drawing/2014/main" id="{F3C9577B-2A48-4520-BB95-4B296DDD4466}"/>
              </a:ext>
            </a:extLst>
          </p:cNvPr>
          <p:cNvSpPr>
            <a:spLocks noGrp="1"/>
          </p:cNvSpPr>
          <p:nvPr>
            <p:ph type="subTitle" idx="1"/>
          </p:nvPr>
        </p:nvSpPr>
        <p:spPr/>
        <p:txBody>
          <a:bodyPr/>
          <a:lstStyle/>
          <a:p>
            <a:r>
              <a:rPr lang="en-US" dirty="0"/>
              <a:t>File Operation and Exception Handling</a:t>
            </a:r>
          </a:p>
        </p:txBody>
      </p:sp>
    </p:spTree>
    <p:extLst>
      <p:ext uri="{BB962C8B-B14F-4D97-AF65-F5344CB8AC3E}">
        <p14:creationId xmlns:p14="http://schemas.microsoft.com/office/powerpoint/2010/main" val="204209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8EC-632A-4665-B4E6-298C82F88A97}"/>
              </a:ext>
            </a:extLst>
          </p:cNvPr>
          <p:cNvSpPr>
            <a:spLocks noGrp="1"/>
          </p:cNvSpPr>
          <p:nvPr>
            <p:ph type="title"/>
          </p:nvPr>
        </p:nvSpPr>
        <p:spPr/>
        <p:txBody>
          <a:bodyPr/>
          <a:lstStyle/>
          <a:p>
            <a:r>
              <a:rPr lang="en-US" dirty="0"/>
              <a:t>Read a File</a:t>
            </a:r>
          </a:p>
        </p:txBody>
      </p:sp>
      <p:sp>
        <p:nvSpPr>
          <p:cNvPr id="3" name="Content Placeholder 2">
            <a:extLst>
              <a:ext uri="{FF2B5EF4-FFF2-40B4-BE49-F238E27FC236}">
                <a16:creationId xmlns:a16="http://schemas.microsoft.com/office/drawing/2014/main" id="{AB8B87EA-9937-452A-9850-D41926542A01}"/>
              </a:ext>
            </a:extLst>
          </p:cNvPr>
          <p:cNvSpPr>
            <a:spLocks noGrp="1"/>
          </p:cNvSpPr>
          <p:nvPr>
            <p:ph idx="1"/>
          </p:nvPr>
        </p:nvSpPr>
        <p:spPr/>
        <p:txBody>
          <a:bodyPr>
            <a:normAutofit/>
          </a:bodyPr>
          <a:lstStyle/>
          <a:p>
            <a:pPr marL="0" indent="0">
              <a:buNone/>
            </a:pPr>
            <a:r>
              <a:rPr lang="en-US" dirty="0"/>
              <a:t>&gt;&gt;&gt;</a:t>
            </a:r>
            <a:r>
              <a:rPr lang="en-US" dirty="0">
                <a:solidFill>
                  <a:schemeClr val="accent1"/>
                </a:solidFill>
              </a:rPr>
              <a:t> </a:t>
            </a:r>
            <a:r>
              <a:rPr lang="en-US" dirty="0" err="1">
                <a:solidFill>
                  <a:schemeClr val="accent1"/>
                </a:solidFill>
              </a:rPr>
              <a:t>f.tell</a:t>
            </a:r>
            <a:r>
              <a:rPr lang="en-US" dirty="0">
                <a:solidFill>
                  <a:schemeClr val="accent1"/>
                </a:solidFill>
              </a:rPr>
              <a:t>()    </a:t>
            </a:r>
            <a:r>
              <a:rPr lang="en-US" dirty="0"/>
              <a:t># get the current file position</a:t>
            </a:r>
          </a:p>
          <a:p>
            <a:pPr marL="0" indent="0">
              <a:buNone/>
            </a:pPr>
            <a:r>
              <a:rPr lang="en-US" dirty="0">
                <a:solidFill>
                  <a:schemeClr val="accent1"/>
                </a:solidFill>
              </a:rPr>
              <a:t>56</a:t>
            </a:r>
          </a:p>
          <a:p>
            <a:pPr marL="0" indent="0">
              <a:buNone/>
            </a:pPr>
            <a:r>
              <a:rPr lang="en-US" dirty="0"/>
              <a:t>&gt;&gt;&gt;</a:t>
            </a:r>
            <a:r>
              <a:rPr lang="en-US" dirty="0">
                <a:solidFill>
                  <a:schemeClr val="accent1"/>
                </a:solidFill>
              </a:rPr>
              <a:t> </a:t>
            </a:r>
            <a:r>
              <a:rPr lang="en-US" dirty="0" err="1">
                <a:solidFill>
                  <a:schemeClr val="accent1"/>
                </a:solidFill>
              </a:rPr>
              <a:t>f.seek</a:t>
            </a:r>
            <a:r>
              <a:rPr lang="en-US" dirty="0">
                <a:solidFill>
                  <a:schemeClr val="accent1"/>
                </a:solidFill>
              </a:rPr>
              <a:t>(0)   </a:t>
            </a:r>
            <a:r>
              <a:rPr lang="en-US" dirty="0"/>
              <a:t># bring file cursor to initial position</a:t>
            </a:r>
          </a:p>
          <a:p>
            <a:pPr marL="0" indent="0">
              <a:buNone/>
            </a:pPr>
            <a:r>
              <a:rPr lang="en-US" dirty="0">
                <a:solidFill>
                  <a:schemeClr val="accent1"/>
                </a:solidFill>
              </a:rPr>
              <a:t>0</a:t>
            </a:r>
          </a:p>
          <a:p>
            <a:pPr marL="0" indent="0">
              <a:buNone/>
            </a:pPr>
            <a:r>
              <a:rPr lang="en-US" dirty="0"/>
              <a:t>&gt;&gt;&gt;</a:t>
            </a:r>
            <a:r>
              <a:rPr lang="en-US" dirty="0">
                <a:solidFill>
                  <a:schemeClr val="accent1"/>
                </a:solidFill>
              </a:rPr>
              <a:t> print(</a:t>
            </a:r>
            <a:r>
              <a:rPr lang="en-US" dirty="0" err="1">
                <a:solidFill>
                  <a:schemeClr val="accent1"/>
                </a:solidFill>
              </a:rPr>
              <a:t>f.read</a:t>
            </a:r>
            <a:r>
              <a:rPr lang="en-US" dirty="0">
                <a:solidFill>
                  <a:schemeClr val="accent1"/>
                </a:solidFill>
              </a:rPr>
              <a:t>())  </a:t>
            </a:r>
            <a:r>
              <a:rPr lang="en-US" dirty="0"/>
              <a:t># read the entire file</a:t>
            </a:r>
          </a:p>
          <a:p>
            <a:pPr marL="0" indent="0">
              <a:buNone/>
            </a:pPr>
            <a:r>
              <a:rPr lang="en-US" dirty="0">
                <a:solidFill>
                  <a:schemeClr val="accent1"/>
                </a:solidFill>
              </a:rPr>
              <a:t>This is my first file</a:t>
            </a:r>
          </a:p>
          <a:p>
            <a:pPr marL="0" indent="0">
              <a:buNone/>
            </a:pPr>
            <a:r>
              <a:rPr lang="en-US" dirty="0">
                <a:solidFill>
                  <a:schemeClr val="accent1"/>
                </a:solidFill>
              </a:rPr>
              <a:t>This file</a:t>
            </a:r>
          </a:p>
          <a:p>
            <a:pPr marL="0" indent="0">
              <a:buNone/>
            </a:pPr>
            <a:r>
              <a:rPr lang="en-US" dirty="0">
                <a:solidFill>
                  <a:schemeClr val="accent1"/>
                </a:solidFill>
              </a:rPr>
              <a:t>contains three lines</a:t>
            </a:r>
          </a:p>
        </p:txBody>
      </p:sp>
    </p:spTree>
    <p:extLst>
      <p:ext uri="{BB962C8B-B14F-4D97-AF65-F5344CB8AC3E}">
        <p14:creationId xmlns:p14="http://schemas.microsoft.com/office/powerpoint/2010/main" val="78211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8EC-632A-4665-B4E6-298C82F88A97}"/>
              </a:ext>
            </a:extLst>
          </p:cNvPr>
          <p:cNvSpPr>
            <a:spLocks noGrp="1"/>
          </p:cNvSpPr>
          <p:nvPr>
            <p:ph type="title"/>
          </p:nvPr>
        </p:nvSpPr>
        <p:spPr/>
        <p:txBody>
          <a:bodyPr/>
          <a:lstStyle/>
          <a:p>
            <a:r>
              <a:rPr lang="en-US" dirty="0"/>
              <a:t>Read a File line by line using for loop</a:t>
            </a:r>
          </a:p>
        </p:txBody>
      </p:sp>
      <p:sp>
        <p:nvSpPr>
          <p:cNvPr id="3" name="Content Placeholder 2">
            <a:extLst>
              <a:ext uri="{FF2B5EF4-FFF2-40B4-BE49-F238E27FC236}">
                <a16:creationId xmlns:a16="http://schemas.microsoft.com/office/drawing/2014/main" id="{AB8B87EA-9937-452A-9850-D41926542A01}"/>
              </a:ext>
            </a:extLst>
          </p:cNvPr>
          <p:cNvSpPr>
            <a:spLocks noGrp="1"/>
          </p:cNvSpPr>
          <p:nvPr>
            <p:ph idx="1"/>
          </p:nvPr>
        </p:nvSpPr>
        <p:spPr/>
        <p:txBody>
          <a:bodyPr>
            <a:normAutofit/>
          </a:bodyPr>
          <a:lstStyle/>
          <a:p>
            <a:pPr marL="0" indent="0">
              <a:buNone/>
            </a:pPr>
            <a:r>
              <a:rPr lang="en-US" dirty="0"/>
              <a:t>&gt;&gt;&gt;</a:t>
            </a:r>
            <a:r>
              <a:rPr lang="en-US" dirty="0">
                <a:solidFill>
                  <a:schemeClr val="accent1"/>
                </a:solidFill>
              </a:rPr>
              <a:t> for line in f:</a:t>
            </a:r>
          </a:p>
          <a:p>
            <a:pPr marL="0" indent="0">
              <a:buNone/>
            </a:pPr>
            <a:r>
              <a:rPr lang="en-US" dirty="0">
                <a:solidFill>
                  <a:schemeClr val="accent1"/>
                </a:solidFill>
              </a:rPr>
              <a:t>...     print(line, end = '')</a:t>
            </a:r>
          </a:p>
          <a:p>
            <a:pPr marL="0" indent="0">
              <a:buNone/>
            </a:pPr>
            <a:r>
              <a:rPr lang="en-US" dirty="0">
                <a:solidFill>
                  <a:schemeClr val="accent1"/>
                </a:solidFill>
              </a:rPr>
              <a:t>...</a:t>
            </a:r>
          </a:p>
          <a:p>
            <a:pPr marL="0" indent="0">
              <a:buNone/>
            </a:pPr>
            <a:r>
              <a:rPr lang="en-US" dirty="0">
                <a:solidFill>
                  <a:schemeClr val="accent1"/>
                </a:solidFill>
              </a:rPr>
              <a:t>This is my first file</a:t>
            </a:r>
          </a:p>
          <a:p>
            <a:pPr marL="0" indent="0">
              <a:buNone/>
            </a:pPr>
            <a:r>
              <a:rPr lang="en-US" dirty="0">
                <a:solidFill>
                  <a:schemeClr val="accent1"/>
                </a:solidFill>
              </a:rPr>
              <a:t>This file</a:t>
            </a:r>
          </a:p>
          <a:p>
            <a:pPr marL="0" indent="0">
              <a:buNone/>
            </a:pPr>
            <a:r>
              <a:rPr lang="en-US" dirty="0">
                <a:solidFill>
                  <a:schemeClr val="accent1"/>
                </a:solidFill>
              </a:rPr>
              <a:t>contains three lines</a:t>
            </a:r>
          </a:p>
        </p:txBody>
      </p:sp>
    </p:spTree>
    <p:extLst>
      <p:ext uri="{BB962C8B-B14F-4D97-AF65-F5344CB8AC3E}">
        <p14:creationId xmlns:p14="http://schemas.microsoft.com/office/powerpoint/2010/main" val="23996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8EC-632A-4665-B4E6-298C82F88A97}"/>
              </a:ext>
            </a:extLst>
          </p:cNvPr>
          <p:cNvSpPr>
            <a:spLocks noGrp="1"/>
          </p:cNvSpPr>
          <p:nvPr>
            <p:ph type="title"/>
          </p:nvPr>
        </p:nvSpPr>
        <p:spPr/>
        <p:txBody>
          <a:bodyPr/>
          <a:lstStyle/>
          <a:p>
            <a:r>
              <a:rPr lang="en-US" dirty="0"/>
              <a:t>Read a File – </a:t>
            </a:r>
            <a:r>
              <a:rPr lang="en-US" dirty="0" err="1"/>
              <a:t>readline</a:t>
            </a:r>
            <a:r>
              <a:rPr lang="en-US" dirty="0"/>
              <a:t>()</a:t>
            </a:r>
          </a:p>
        </p:txBody>
      </p:sp>
      <p:sp>
        <p:nvSpPr>
          <p:cNvPr id="3" name="Content Placeholder 2">
            <a:extLst>
              <a:ext uri="{FF2B5EF4-FFF2-40B4-BE49-F238E27FC236}">
                <a16:creationId xmlns:a16="http://schemas.microsoft.com/office/drawing/2014/main" id="{AB8B87EA-9937-452A-9850-D41926542A01}"/>
              </a:ext>
            </a:extLst>
          </p:cNvPr>
          <p:cNvSpPr>
            <a:spLocks noGrp="1"/>
          </p:cNvSpPr>
          <p:nvPr>
            <p:ph idx="1"/>
          </p:nvPr>
        </p:nvSpPr>
        <p:spPr/>
        <p:txBody>
          <a:bodyPr>
            <a:normAutofit lnSpcReduction="10000"/>
          </a:bodyPr>
          <a:lstStyle/>
          <a:p>
            <a:pPr marL="0" indent="0">
              <a:buNone/>
            </a:pPr>
            <a:r>
              <a:rPr lang="en-US" dirty="0">
                <a:solidFill>
                  <a:schemeClr val="accent1"/>
                </a:solidFill>
              </a:rPr>
              <a:t>&gt;&gt;&gt; </a:t>
            </a:r>
            <a:r>
              <a:rPr lang="en-US" dirty="0" err="1">
                <a:solidFill>
                  <a:schemeClr val="accent1"/>
                </a:solidFill>
              </a:rPr>
              <a:t>f.readline</a:t>
            </a:r>
            <a:r>
              <a:rPr lang="en-US" dirty="0">
                <a:solidFill>
                  <a:schemeClr val="accent1"/>
                </a:solidFill>
              </a:rPr>
              <a:t>()</a:t>
            </a:r>
          </a:p>
          <a:p>
            <a:pPr marL="0" indent="0">
              <a:buNone/>
            </a:pPr>
            <a:r>
              <a:rPr lang="en-US" dirty="0">
                <a:solidFill>
                  <a:schemeClr val="accent1"/>
                </a:solidFill>
              </a:rPr>
              <a:t>'This is my first file\n'</a:t>
            </a:r>
          </a:p>
          <a:p>
            <a:pPr marL="0" indent="0">
              <a:buNone/>
            </a:pPr>
            <a:r>
              <a:rPr lang="en-US" dirty="0">
                <a:solidFill>
                  <a:schemeClr val="accent1"/>
                </a:solidFill>
              </a:rPr>
              <a:t>&gt;&gt;&gt; </a:t>
            </a:r>
            <a:r>
              <a:rPr lang="en-US" dirty="0" err="1">
                <a:solidFill>
                  <a:schemeClr val="accent1"/>
                </a:solidFill>
              </a:rPr>
              <a:t>f.readline</a:t>
            </a:r>
            <a:r>
              <a:rPr lang="en-US" dirty="0">
                <a:solidFill>
                  <a:schemeClr val="accent1"/>
                </a:solidFill>
              </a:rPr>
              <a:t>()</a:t>
            </a:r>
          </a:p>
          <a:p>
            <a:pPr marL="0" indent="0">
              <a:buNone/>
            </a:pPr>
            <a:r>
              <a:rPr lang="en-US" dirty="0">
                <a:solidFill>
                  <a:schemeClr val="accent1"/>
                </a:solidFill>
              </a:rPr>
              <a:t>'This file\n'</a:t>
            </a:r>
          </a:p>
          <a:p>
            <a:pPr marL="0" indent="0">
              <a:buNone/>
            </a:pPr>
            <a:r>
              <a:rPr lang="en-US" dirty="0">
                <a:solidFill>
                  <a:schemeClr val="accent1"/>
                </a:solidFill>
              </a:rPr>
              <a:t>&gt;&gt;&gt; </a:t>
            </a:r>
            <a:r>
              <a:rPr lang="en-US" dirty="0" err="1">
                <a:solidFill>
                  <a:schemeClr val="accent1"/>
                </a:solidFill>
              </a:rPr>
              <a:t>f.readline</a:t>
            </a:r>
            <a:r>
              <a:rPr lang="en-US" dirty="0">
                <a:solidFill>
                  <a:schemeClr val="accent1"/>
                </a:solidFill>
              </a:rPr>
              <a:t>()</a:t>
            </a:r>
          </a:p>
          <a:p>
            <a:pPr marL="0" indent="0">
              <a:buNone/>
            </a:pPr>
            <a:r>
              <a:rPr lang="en-US" dirty="0">
                <a:solidFill>
                  <a:schemeClr val="accent1"/>
                </a:solidFill>
              </a:rPr>
              <a:t>'contains three lines\n'</a:t>
            </a:r>
          </a:p>
          <a:p>
            <a:pPr marL="0" indent="0">
              <a:buNone/>
            </a:pPr>
            <a:r>
              <a:rPr lang="en-US" dirty="0">
                <a:solidFill>
                  <a:schemeClr val="accent1"/>
                </a:solidFill>
              </a:rPr>
              <a:t>&gt;&gt;&gt; </a:t>
            </a:r>
            <a:r>
              <a:rPr lang="en-US" dirty="0" err="1">
                <a:solidFill>
                  <a:schemeClr val="accent1"/>
                </a:solidFill>
              </a:rPr>
              <a:t>f.readline</a:t>
            </a:r>
            <a:r>
              <a:rPr lang="en-US" dirty="0">
                <a:solidFill>
                  <a:schemeClr val="accent1"/>
                </a:solidFill>
              </a:rPr>
              <a:t>()</a:t>
            </a:r>
          </a:p>
          <a:p>
            <a:pPr marL="0" indent="0">
              <a:buNone/>
            </a:pPr>
            <a:r>
              <a:rPr lang="en-US" dirty="0">
                <a:solidFill>
                  <a:schemeClr val="accent1"/>
                </a:solidFill>
              </a:rPr>
              <a:t>‘’</a:t>
            </a:r>
          </a:p>
          <a:p>
            <a:pPr marL="0" indent="0">
              <a:buNone/>
            </a:pPr>
            <a:r>
              <a:rPr lang="en-US" dirty="0">
                <a:solidFill>
                  <a:schemeClr val="accent1"/>
                </a:solidFill>
              </a:rPr>
              <a:t>&gt;&gt;&gt; </a:t>
            </a:r>
            <a:r>
              <a:rPr lang="en-US" dirty="0" err="1">
                <a:solidFill>
                  <a:schemeClr val="accent1"/>
                </a:solidFill>
              </a:rPr>
              <a:t>f.readlines</a:t>
            </a:r>
            <a:r>
              <a:rPr lang="en-US" dirty="0">
                <a:solidFill>
                  <a:schemeClr val="accent1"/>
                </a:solidFill>
              </a:rPr>
              <a:t>()</a:t>
            </a:r>
          </a:p>
          <a:p>
            <a:pPr marL="0" indent="0">
              <a:buNone/>
            </a:pPr>
            <a:endParaRPr lang="en-US" dirty="0">
              <a:solidFill>
                <a:schemeClr val="accent1"/>
              </a:solidFill>
            </a:endParaRPr>
          </a:p>
        </p:txBody>
      </p:sp>
    </p:spTree>
    <p:extLst>
      <p:ext uri="{BB962C8B-B14F-4D97-AF65-F5344CB8AC3E}">
        <p14:creationId xmlns:p14="http://schemas.microsoft.com/office/powerpoint/2010/main" val="370428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17A0-DCF4-4F1F-A128-89CFA0DC3DFD}"/>
              </a:ext>
            </a:extLst>
          </p:cNvPr>
          <p:cNvSpPr>
            <a:spLocks noGrp="1"/>
          </p:cNvSpPr>
          <p:nvPr>
            <p:ph type="title"/>
          </p:nvPr>
        </p:nvSpPr>
        <p:spPr>
          <a:xfrm>
            <a:off x="838200" y="365125"/>
            <a:ext cx="10515600" cy="586345"/>
          </a:xfrm>
        </p:spPr>
        <p:txBody>
          <a:bodyPr>
            <a:normAutofit/>
          </a:bodyPr>
          <a:lstStyle/>
          <a:p>
            <a:r>
              <a:rPr lang="en-US" sz="2800" dirty="0"/>
              <a:t>Python File Methods</a:t>
            </a:r>
          </a:p>
        </p:txBody>
      </p:sp>
      <p:sp>
        <p:nvSpPr>
          <p:cNvPr id="3" name="Content Placeholder 2">
            <a:extLst>
              <a:ext uri="{FF2B5EF4-FFF2-40B4-BE49-F238E27FC236}">
                <a16:creationId xmlns:a16="http://schemas.microsoft.com/office/drawing/2014/main" id="{8215B38C-3835-44FE-8716-894C10FF479E}"/>
              </a:ext>
            </a:extLst>
          </p:cNvPr>
          <p:cNvSpPr>
            <a:spLocks noGrp="1"/>
          </p:cNvSpPr>
          <p:nvPr>
            <p:ph idx="1"/>
          </p:nvPr>
        </p:nvSpPr>
        <p:spPr>
          <a:xfrm>
            <a:off x="838200" y="1047150"/>
            <a:ext cx="10515600" cy="4351338"/>
          </a:xfrm>
        </p:spPr>
        <p:txBody>
          <a:bodyPr/>
          <a:lstStyle/>
          <a:p>
            <a:pPr marL="0" indent="0">
              <a:buNone/>
            </a:pPr>
            <a:r>
              <a:rPr lang="en-US" sz="2000" dirty="0"/>
              <a:t>There are various methods available with the file object. </a:t>
            </a:r>
          </a:p>
          <a:p>
            <a:pPr marL="0" indent="0">
              <a:buNone/>
            </a:pPr>
            <a:endParaRPr lang="en-US" dirty="0"/>
          </a:p>
        </p:txBody>
      </p:sp>
      <p:graphicFrame>
        <p:nvGraphicFramePr>
          <p:cNvPr id="4" name="Table 3">
            <a:extLst>
              <a:ext uri="{FF2B5EF4-FFF2-40B4-BE49-F238E27FC236}">
                <a16:creationId xmlns:a16="http://schemas.microsoft.com/office/drawing/2014/main" id="{DF3063C7-98E5-4B96-8213-7A282E398BCD}"/>
              </a:ext>
            </a:extLst>
          </p:cNvPr>
          <p:cNvGraphicFramePr>
            <a:graphicFrameLocks noGrp="1"/>
          </p:cNvGraphicFramePr>
          <p:nvPr>
            <p:extLst>
              <p:ext uri="{D42A27DB-BD31-4B8C-83A1-F6EECF244321}">
                <p14:modId xmlns:p14="http://schemas.microsoft.com/office/powerpoint/2010/main" val="3649752647"/>
              </p:ext>
            </p:extLst>
          </p:nvPr>
        </p:nvGraphicFramePr>
        <p:xfrm>
          <a:off x="908864" y="1323588"/>
          <a:ext cx="10374271" cy="6264605"/>
        </p:xfrm>
        <a:graphic>
          <a:graphicData uri="http://schemas.openxmlformats.org/drawingml/2006/table">
            <a:tbl>
              <a:tblPr/>
              <a:tblGrid>
                <a:gridCol w="5133314">
                  <a:extLst>
                    <a:ext uri="{9D8B030D-6E8A-4147-A177-3AD203B41FA5}">
                      <a16:colId xmlns:a16="http://schemas.microsoft.com/office/drawing/2014/main" val="84117827"/>
                    </a:ext>
                  </a:extLst>
                </a:gridCol>
                <a:gridCol w="5240957">
                  <a:extLst>
                    <a:ext uri="{9D8B030D-6E8A-4147-A177-3AD203B41FA5}">
                      <a16:colId xmlns:a16="http://schemas.microsoft.com/office/drawing/2014/main" val="2165162501"/>
                    </a:ext>
                  </a:extLst>
                </a:gridCol>
              </a:tblGrid>
              <a:tr h="265343">
                <a:tc>
                  <a:txBody>
                    <a:bodyPr/>
                    <a:lstStyle/>
                    <a:p>
                      <a:pPr algn="l" fontAlgn="base"/>
                      <a:r>
                        <a:rPr lang="en-US" sz="1400" b="0" dirty="0">
                          <a:effectLst/>
                          <a:latin typeface="+mn-lt"/>
                        </a:rPr>
                        <a:t>Method</a:t>
                      </a:r>
                    </a:p>
                  </a:txBody>
                  <a:tcPr marL="35291" marR="28233" marT="52936" marB="49407"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tc>
                  <a:txBody>
                    <a:bodyPr/>
                    <a:lstStyle/>
                    <a:p>
                      <a:pPr algn="l" fontAlgn="base"/>
                      <a:r>
                        <a:rPr lang="en-US" sz="1400" b="0">
                          <a:effectLst/>
                          <a:latin typeface="+mn-lt"/>
                        </a:rPr>
                        <a:t>Description</a:t>
                      </a:r>
                    </a:p>
                  </a:txBody>
                  <a:tcPr marL="35291" marR="28233" marT="52936" marB="49407"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1279407117"/>
                  </a:ext>
                </a:extLst>
              </a:tr>
              <a:tr h="371480">
                <a:tc>
                  <a:txBody>
                    <a:bodyPr/>
                    <a:lstStyle/>
                    <a:p>
                      <a:pPr fontAlgn="base"/>
                      <a:r>
                        <a:rPr lang="en-US" sz="1400">
                          <a:effectLst/>
                          <a:latin typeface="+mn-lt"/>
                        </a:rPr>
                        <a:t>close()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Close an open file. It has no effect if the file is already closed.</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404332104"/>
                  </a:ext>
                </a:extLst>
              </a:tr>
              <a:tr h="371480">
                <a:tc>
                  <a:txBody>
                    <a:bodyPr/>
                    <a:lstStyle/>
                    <a:p>
                      <a:pPr fontAlgn="base"/>
                      <a:r>
                        <a:rPr lang="en-US" sz="1400">
                          <a:effectLst/>
                          <a:latin typeface="+mn-lt"/>
                        </a:rPr>
                        <a:t>detach()</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Separate the underlying binary buffer from the TextIOBase and return it.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713716859"/>
                  </a:ext>
                </a:extLst>
              </a:tr>
              <a:tr h="224522">
                <a:tc>
                  <a:txBody>
                    <a:bodyPr/>
                    <a:lstStyle/>
                    <a:p>
                      <a:pPr fontAlgn="base"/>
                      <a:r>
                        <a:rPr lang="en-US" sz="1400">
                          <a:effectLst/>
                          <a:latin typeface="+mn-lt"/>
                        </a:rPr>
                        <a:t>fileno()</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 an integer number (file descriptor) of the file.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365214654"/>
                  </a:ext>
                </a:extLst>
              </a:tr>
              <a:tr h="224522">
                <a:tc>
                  <a:txBody>
                    <a:bodyPr/>
                    <a:lstStyle/>
                    <a:p>
                      <a:pPr fontAlgn="base"/>
                      <a:r>
                        <a:rPr lang="en-US" sz="1400">
                          <a:effectLst/>
                          <a:latin typeface="+mn-lt"/>
                        </a:rPr>
                        <a:t>flush()</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Flush the write buffer of the file stream.</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443913926"/>
                  </a:ext>
                </a:extLst>
              </a:tr>
              <a:tr h="224522">
                <a:tc>
                  <a:txBody>
                    <a:bodyPr/>
                    <a:lstStyle/>
                    <a:p>
                      <a:pPr fontAlgn="base"/>
                      <a:r>
                        <a:rPr lang="en-US" sz="1400">
                          <a:effectLst/>
                          <a:latin typeface="+mn-lt"/>
                        </a:rPr>
                        <a:t>isatty()</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 True if the file stream is interactive.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938017594"/>
                  </a:ext>
                </a:extLst>
              </a:tr>
              <a:tr h="371480">
                <a:tc>
                  <a:txBody>
                    <a:bodyPr/>
                    <a:lstStyle/>
                    <a:p>
                      <a:pPr fontAlgn="base"/>
                      <a:r>
                        <a:rPr lang="en-US" sz="1400">
                          <a:effectLst/>
                          <a:latin typeface="+mn-lt"/>
                        </a:rPr>
                        <a:t>read(</a:t>
                      </a:r>
                      <a:r>
                        <a:rPr lang="en-US" sz="1400" b="0" i="0">
                          <a:effectLst/>
                          <a:latin typeface="+mn-lt"/>
                        </a:rPr>
                        <a:t>n</a:t>
                      </a:r>
                      <a:r>
                        <a:rPr lang="en-US" sz="1400">
                          <a:effectLst/>
                          <a:latin typeface="+mn-lt"/>
                        </a:rPr>
                        <a: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Read atmost </a:t>
                      </a:r>
                      <a:r>
                        <a:rPr lang="en-US" sz="1400" b="0" i="0">
                          <a:effectLst/>
                          <a:latin typeface="+mn-lt"/>
                        </a:rPr>
                        <a:t>n</a:t>
                      </a:r>
                      <a:r>
                        <a:rPr lang="en-US" sz="1400">
                          <a:effectLst/>
                          <a:latin typeface="+mn-lt"/>
                        </a:rPr>
                        <a:t> characters form the file. Reads till end of file if it is negative or None.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635230139"/>
                  </a:ext>
                </a:extLst>
              </a:tr>
              <a:tr h="224522">
                <a:tc>
                  <a:txBody>
                    <a:bodyPr/>
                    <a:lstStyle/>
                    <a:p>
                      <a:pPr fontAlgn="base"/>
                      <a:r>
                        <a:rPr lang="en-US" sz="1400">
                          <a:effectLst/>
                          <a:latin typeface="+mn-lt"/>
                        </a:rPr>
                        <a:t>readable()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Returns True if the file stream can be read from.</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98026236"/>
                  </a:ext>
                </a:extLst>
              </a:tr>
              <a:tr h="371480">
                <a:tc>
                  <a:txBody>
                    <a:bodyPr/>
                    <a:lstStyle/>
                    <a:p>
                      <a:pPr fontAlgn="base"/>
                      <a:r>
                        <a:rPr lang="en-US" sz="1400">
                          <a:effectLst/>
                          <a:latin typeface="+mn-lt"/>
                        </a:rPr>
                        <a:t>readline(</a:t>
                      </a:r>
                      <a:r>
                        <a:rPr lang="en-US" sz="1400" b="0" i="0">
                          <a:effectLst/>
                          <a:latin typeface="+mn-lt"/>
                        </a:rPr>
                        <a:t>n</a:t>
                      </a:r>
                      <a:r>
                        <a:rPr lang="en-US" sz="1400">
                          <a:effectLst/>
                          <a:latin typeface="+mn-lt"/>
                        </a:rPr>
                        <a:t>=-1)</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Read and return one line from the file. Reads in at most </a:t>
                      </a:r>
                      <a:r>
                        <a:rPr lang="en-US" sz="1400" b="0" i="0">
                          <a:effectLst/>
                          <a:latin typeface="+mn-lt"/>
                        </a:rPr>
                        <a:t>n</a:t>
                      </a:r>
                      <a:r>
                        <a:rPr lang="en-US" sz="1400">
                          <a:effectLst/>
                          <a:latin typeface="+mn-lt"/>
                        </a:rPr>
                        <a:t> bytes if specified.</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744455922"/>
                  </a:ext>
                </a:extLst>
              </a:tr>
              <a:tr h="371480">
                <a:tc>
                  <a:txBody>
                    <a:bodyPr/>
                    <a:lstStyle/>
                    <a:p>
                      <a:pPr fontAlgn="base"/>
                      <a:r>
                        <a:rPr lang="en-US" sz="1400" dirty="0" err="1">
                          <a:effectLst/>
                          <a:latin typeface="+mn-lt"/>
                        </a:rPr>
                        <a:t>readlines</a:t>
                      </a:r>
                      <a:r>
                        <a:rPr lang="en-US" sz="1400" dirty="0">
                          <a:effectLst/>
                          <a:latin typeface="+mn-lt"/>
                        </a:rPr>
                        <a:t>(</a:t>
                      </a:r>
                      <a:r>
                        <a:rPr lang="en-US" sz="1400" b="0" i="0" dirty="0">
                          <a:effectLst/>
                          <a:latin typeface="+mn-lt"/>
                        </a:rPr>
                        <a:t>n</a:t>
                      </a:r>
                      <a:r>
                        <a:rPr lang="en-US" sz="1400" dirty="0">
                          <a:effectLst/>
                          <a:latin typeface="+mn-lt"/>
                        </a:rPr>
                        <a:t>=-1)</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Read and return a list of lines from the file. Reads in at most </a:t>
                      </a:r>
                      <a:r>
                        <a:rPr lang="en-US" sz="1400" b="0" i="0">
                          <a:effectLst/>
                          <a:latin typeface="+mn-lt"/>
                        </a:rPr>
                        <a:t>n</a:t>
                      </a:r>
                      <a:r>
                        <a:rPr lang="en-US" sz="1400">
                          <a:effectLst/>
                          <a:latin typeface="+mn-lt"/>
                        </a:rPr>
                        <a:t> bytes/characters if specified.</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2288672582"/>
                  </a:ext>
                </a:extLst>
              </a:tr>
              <a:tr h="371480">
                <a:tc>
                  <a:txBody>
                    <a:bodyPr/>
                    <a:lstStyle/>
                    <a:p>
                      <a:pPr fontAlgn="base"/>
                      <a:r>
                        <a:rPr lang="en-US" sz="1400" dirty="0">
                          <a:effectLst/>
                          <a:latin typeface="+mn-lt"/>
                        </a:rPr>
                        <a:t>seek(</a:t>
                      </a:r>
                      <a:r>
                        <a:rPr lang="en-US" sz="1400" b="0" i="0" dirty="0" err="1">
                          <a:effectLst/>
                          <a:latin typeface="+mn-lt"/>
                        </a:rPr>
                        <a:t>offset</a:t>
                      </a:r>
                      <a:r>
                        <a:rPr lang="en-US" sz="1400" dirty="0" err="1">
                          <a:effectLst/>
                          <a:latin typeface="+mn-lt"/>
                        </a:rPr>
                        <a:t>,</a:t>
                      </a:r>
                      <a:r>
                        <a:rPr lang="en-US" sz="1400" b="0" i="0" dirty="0" err="1">
                          <a:effectLst/>
                          <a:latin typeface="+mn-lt"/>
                        </a:rPr>
                        <a:t>from</a:t>
                      </a:r>
                      <a:r>
                        <a:rPr lang="en-US" sz="1400" dirty="0">
                          <a:effectLst/>
                          <a:latin typeface="+mn-lt"/>
                        </a:rPr>
                        <a:t>=SEEK_SET)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Change the file position to </a:t>
                      </a:r>
                      <a:r>
                        <a:rPr lang="en-US" sz="1400" b="0" i="0">
                          <a:effectLst/>
                          <a:latin typeface="+mn-lt"/>
                        </a:rPr>
                        <a:t>offset</a:t>
                      </a:r>
                      <a:r>
                        <a:rPr lang="en-US" sz="1400">
                          <a:effectLst/>
                          <a:latin typeface="+mn-lt"/>
                        </a:rPr>
                        <a:t> bytes, in reference to </a:t>
                      </a:r>
                      <a:r>
                        <a:rPr lang="en-US" sz="1400" b="0" i="0">
                          <a:effectLst/>
                          <a:latin typeface="+mn-lt"/>
                        </a:rPr>
                        <a:t>from</a:t>
                      </a:r>
                      <a:r>
                        <a:rPr lang="en-US" sz="1400">
                          <a:effectLst/>
                          <a:latin typeface="+mn-lt"/>
                        </a:rPr>
                        <a:t> (start, current, end).</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2300345413"/>
                  </a:ext>
                </a:extLst>
              </a:tr>
              <a:tr h="224522">
                <a:tc>
                  <a:txBody>
                    <a:bodyPr/>
                    <a:lstStyle/>
                    <a:p>
                      <a:pPr fontAlgn="base"/>
                      <a:r>
                        <a:rPr lang="en-US" sz="1400" dirty="0" err="1">
                          <a:effectLst/>
                          <a:latin typeface="+mn-lt"/>
                        </a:rPr>
                        <a:t>seekable</a:t>
                      </a:r>
                      <a:r>
                        <a:rPr lang="en-US" sz="1400" dirty="0">
                          <a:effectLst/>
                          <a:latin typeface="+mn-lt"/>
                        </a:rPr>
                        <a: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Returns True if the file stream supports random access.</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838937364"/>
                  </a:ext>
                </a:extLst>
              </a:tr>
              <a:tr h="224522">
                <a:tc>
                  <a:txBody>
                    <a:bodyPr/>
                    <a:lstStyle/>
                    <a:p>
                      <a:pPr fontAlgn="base"/>
                      <a:r>
                        <a:rPr lang="en-US" sz="1400">
                          <a:effectLst/>
                          <a:latin typeface="+mn-lt"/>
                        </a:rPr>
                        <a:t>tell()</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Returns the current file location.</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449424390"/>
                  </a:ext>
                </a:extLst>
              </a:tr>
              <a:tr h="371480">
                <a:tc>
                  <a:txBody>
                    <a:bodyPr/>
                    <a:lstStyle/>
                    <a:p>
                      <a:pPr fontAlgn="base"/>
                      <a:r>
                        <a:rPr lang="en-US" sz="1400">
                          <a:effectLst/>
                          <a:latin typeface="+mn-lt"/>
                        </a:rPr>
                        <a:t>truncate(</a:t>
                      </a:r>
                      <a:r>
                        <a:rPr lang="en-US" sz="1400" b="0" i="0">
                          <a:effectLst/>
                          <a:latin typeface="+mn-lt"/>
                        </a:rPr>
                        <a:t>size</a:t>
                      </a:r>
                      <a:r>
                        <a:rPr lang="en-US" sz="1400">
                          <a:effectLst/>
                          <a:latin typeface="+mn-lt"/>
                        </a:rPr>
                        <a:t>=None)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Resize the file stream to </a:t>
                      </a:r>
                      <a:r>
                        <a:rPr lang="en-US" sz="1400" b="0" i="0">
                          <a:effectLst/>
                          <a:latin typeface="+mn-lt"/>
                        </a:rPr>
                        <a:t>size</a:t>
                      </a:r>
                      <a:r>
                        <a:rPr lang="en-US" sz="1400">
                          <a:effectLst/>
                          <a:latin typeface="+mn-lt"/>
                        </a:rPr>
                        <a:t> bytes. If </a:t>
                      </a:r>
                      <a:r>
                        <a:rPr lang="en-US" sz="1400" b="0" i="0">
                          <a:effectLst/>
                          <a:latin typeface="+mn-lt"/>
                        </a:rPr>
                        <a:t>size</a:t>
                      </a:r>
                      <a:r>
                        <a:rPr lang="en-US" sz="1400">
                          <a:effectLst/>
                          <a:latin typeface="+mn-lt"/>
                        </a:rPr>
                        <a:t> is not specified, resize to current location.</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327147336"/>
                  </a:ext>
                </a:extLst>
              </a:tr>
              <a:tr h="224522">
                <a:tc>
                  <a:txBody>
                    <a:bodyPr/>
                    <a:lstStyle/>
                    <a:p>
                      <a:pPr fontAlgn="base"/>
                      <a:r>
                        <a:rPr lang="en-US" sz="1400">
                          <a:effectLst/>
                          <a:latin typeface="+mn-lt"/>
                        </a:rPr>
                        <a:t>writable()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Returns True if the file stream can be written to.</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426830033"/>
                  </a:ext>
                </a:extLst>
              </a:tr>
              <a:tr h="371480">
                <a:tc>
                  <a:txBody>
                    <a:bodyPr/>
                    <a:lstStyle/>
                    <a:p>
                      <a:pPr fontAlgn="base"/>
                      <a:r>
                        <a:rPr lang="en-US" sz="1400">
                          <a:effectLst/>
                          <a:latin typeface="+mn-lt"/>
                        </a:rPr>
                        <a:t>write(</a:t>
                      </a:r>
                      <a:r>
                        <a:rPr lang="en-US" sz="1400" b="0" i="0">
                          <a:effectLst/>
                          <a:latin typeface="+mn-lt"/>
                        </a:rPr>
                        <a:t>s</a:t>
                      </a:r>
                      <a:r>
                        <a:rPr lang="en-US" sz="1400">
                          <a:effectLst/>
                          <a:latin typeface="+mn-lt"/>
                        </a:rPr>
                        <a: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a:effectLst/>
                          <a:latin typeface="+mn-lt"/>
                        </a:rPr>
                        <a:t>Write string </a:t>
                      </a:r>
                      <a:r>
                        <a:rPr lang="en-US" sz="1400" b="0" i="0">
                          <a:effectLst/>
                          <a:latin typeface="+mn-lt"/>
                        </a:rPr>
                        <a:t>s</a:t>
                      </a:r>
                      <a:r>
                        <a:rPr lang="en-US" sz="1400">
                          <a:effectLst/>
                          <a:latin typeface="+mn-lt"/>
                        </a:rPr>
                        <a:t> to the file and return the number of characters written.</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6518788"/>
                  </a:ext>
                </a:extLst>
              </a:tr>
              <a:tr h="224522">
                <a:tc>
                  <a:txBody>
                    <a:bodyPr/>
                    <a:lstStyle/>
                    <a:p>
                      <a:pPr fontAlgn="base"/>
                      <a:r>
                        <a:rPr lang="en-US" sz="1400" dirty="0" err="1">
                          <a:effectLst/>
                          <a:latin typeface="+mn-lt"/>
                        </a:rPr>
                        <a:t>writelines</a:t>
                      </a:r>
                      <a:r>
                        <a:rPr lang="en-US" sz="1400" dirty="0">
                          <a:effectLst/>
                          <a:latin typeface="+mn-lt"/>
                        </a:rPr>
                        <a:t>(</a:t>
                      </a:r>
                      <a:r>
                        <a:rPr lang="en-US" sz="1400" b="0" i="0" dirty="0">
                          <a:effectLst/>
                          <a:latin typeface="+mn-lt"/>
                        </a:rPr>
                        <a:t>lines</a:t>
                      </a:r>
                      <a:r>
                        <a:rPr lang="en-US" sz="1400" dirty="0">
                          <a:effectLst/>
                          <a:latin typeface="+mn-lt"/>
                        </a:rPr>
                        <a:t>)</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sz="1400" dirty="0">
                          <a:effectLst/>
                          <a:latin typeface="+mn-lt"/>
                        </a:rPr>
                        <a:t>Write a list of </a:t>
                      </a:r>
                      <a:r>
                        <a:rPr lang="en-US" sz="1400" b="0" i="0" dirty="0">
                          <a:effectLst/>
                          <a:latin typeface="+mn-lt"/>
                        </a:rPr>
                        <a:t>lines</a:t>
                      </a:r>
                      <a:r>
                        <a:rPr lang="en-US" sz="1400" dirty="0">
                          <a:effectLst/>
                          <a:latin typeface="+mn-lt"/>
                        </a:rPr>
                        <a:t> to the file.</a:t>
                      </a:r>
                    </a:p>
                  </a:txBody>
                  <a:tcPr marL="35291" marR="28233" marT="35291" marB="31762"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58200512"/>
                  </a:ext>
                </a:extLst>
              </a:tr>
            </a:tbl>
          </a:graphicData>
        </a:graphic>
      </p:graphicFrame>
    </p:spTree>
    <p:extLst>
      <p:ext uri="{BB962C8B-B14F-4D97-AF65-F5344CB8AC3E}">
        <p14:creationId xmlns:p14="http://schemas.microsoft.com/office/powerpoint/2010/main" val="108270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429F2-8272-4678-932E-C19F69A96A31}"/>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7C68681A-966D-4D61-ABE2-F24CD4C390DC}"/>
              </a:ext>
            </a:extLst>
          </p:cNvPr>
          <p:cNvSpPr>
            <a:spLocks noGrp="1"/>
          </p:cNvSpPr>
          <p:nvPr>
            <p:ph idx="1"/>
          </p:nvPr>
        </p:nvSpPr>
        <p:spPr/>
        <p:txBody>
          <a:bodyPr/>
          <a:lstStyle/>
          <a:p>
            <a:pPr marL="0" indent="0">
              <a:buNone/>
            </a:pPr>
            <a:r>
              <a:rPr lang="en-US" dirty="0"/>
              <a:t>How to handle exceptions ?</a:t>
            </a:r>
          </a:p>
          <a:p>
            <a:pPr marL="0" indent="0">
              <a:buNone/>
            </a:pPr>
            <a:endParaRPr lang="en-US" dirty="0"/>
          </a:p>
          <a:p>
            <a:pPr marL="0" indent="0">
              <a:buNone/>
            </a:pPr>
            <a:r>
              <a:rPr lang="en-US" i="1" dirty="0">
                <a:solidFill>
                  <a:schemeClr val="accent1"/>
                </a:solidFill>
              </a:rPr>
              <a:t>Using try, except and finally statements.</a:t>
            </a:r>
          </a:p>
          <a:p>
            <a:pPr marL="0" indent="0">
              <a:buNone/>
            </a:pPr>
            <a:endParaRPr lang="en-US" i="1" dirty="0">
              <a:solidFill>
                <a:schemeClr val="accent1"/>
              </a:solidFill>
            </a:endParaRPr>
          </a:p>
          <a:p>
            <a:pPr marL="0" indent="0">
              <a:buNone/>
            </a:pPr>
            <a:r>
              <a:rPr lang="en-US" dirty="0"/>
              <a:t>Benefit of exception handling:</a:t>
            </a:r>
          </a:p>
          <a:p>
            <a:pPr marL="0" indent="0">
              <a:buNone/>
            </a:pPr>
            <a:endParaRPr lang="en-US" dirty="0"/>
          </a:p>
          <a:p>
            <a:pPr marL="0" indent="0">
              <a:buNone/>
            </a:pPr>
            <a:r>
              <a:rPr lang="en-US" i="1" dirty="0">
                <a:solidFill>
                  <a:schemeClr val="accent1"/>
                </a:solidFill>
              </a:rPr>
              <a:t>Help to write clean, readable and efficient code in Python.</a:t>
            </a:r>
          </a:p>
        </p:txBody>
      </p:sp>
    </p:spTree>
    <p:extLst>
      <p:ext uri="{BB962C8B-B14F-4D97-AF65-F5344CB8AC3E}">
        <p14:creationId xmlns:p14="http://schemas.microsoft.com/office/powerpoint/2010/main" val="721321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7ADB-EC7D-402B-B33D-0D20221A2B7C}"/>
              </a:ext>
            </a:extLst>
          </p:cNvPr>
          <p:cNvSpPr>
            <a:spLocks noGrp="1"/>
          </p:cNvSpPr>
          <p:nvPr>
            <p:ph type="title"/>
          </p:nvPr>
        </p:nvSpPr>
        <p:spPr/>
        <p:txBody>
          <a:bodyPr/>
          <a:lstStyle/>
          <a:p>
            <a:r>
              <a:rPr lang="en-US" dirty="0"/>
              <a:t>What are exceptions in Python?</a:t>
            </a:r>
          </a:p>
        </p:txBody>
      </p:sp>
      <p:sp>
        <p:nvSpPr>
          <p:cNvPr id="3" name="Content Placeholder 2">
            <a:extLst>
              <a:ext uri="{FF2B5EF4-FFF2-40B4-BE49-F238E27FC236}">
                <a16:creationId xmlns:a16="http://schemas.microsoft.com/office/drawing/2014/main" id="{2C2D8008-51DD-4846-8BD7-6E7660E39AD1}"/>
              </a:ext>
            </a:extLst>
          </p:cNvPr>
          <p:cNvSpPr>
            <a:spLocks noGrp="1"/>
          </p:cNvSpPr>
          <p:nvPr>
            <p:ph idx="1"/>
          </p:nvPr>
        </p:nvSpPr>
        <p:spPr/>
        <p:txBody>
          <a:bodyPr>
            <a:normAutofit fontScale="85000" lnSpcReduction="20000"/>
          </a:bodyPr>
          <a:lstStyle/>
          <a:p>
            <a:r>
              <a:rPr lang="en-US" dirty="0"/>
              <a:t>Python has many built-in </a:t>
            </a:r>
            <a:r>
              <a:rPr lang="en-US" i="1" dirty="0">
                <a:solidFill>
                  <a:schemeClr val="accent1"/>
                </a:solidFill>
              </a:rPr>
              <a:t>exceptions</a:t>
            </a:r>
            <a:r>
              <a:rPr lang="en-US" dirty="0"/>
              <a:t> which forces your program to output an error when something in it goes wrong.</a:t>
            </a:r>
          </a:p>
          <a:p>
            <a:endParaRPr lang="en-US" dirty="0"/>
          </a:p>
          <a:p>
            <a:r>
              <a:rPr lang="en-US" dirty="0"/>
              <a:t>When these </a:t>
            </a:r>
            <a:r>
              <a:rPr lang="en-US" i="1" dirty="0">
                <a:solidFill>
                  <a:schemeClr val="accent1"/>
                </a:solidFill>
              </a:rPr>
              <a:t>exceptions</a:t>
            </a:r>
            <a:r>
              <a:rPr lang="en-US" dirty="0"/>
              <a:t> occur, it causes the current process to stop and passes it to the calling process until it is handled. If not handled, our program will crash.</a:t>
            </a:r>
          </a:p>
          <a:p>
            <a:endParaRPr lang="en-US" dirty="0"/>
          </a:p>
          <a:p>
            <a:pPr marL="0" indent="0">
              <a:buNone/>
            </a:pPr>
            <a:r>
              <a:rPr lang="en-US" dirty="0"/>
              <a:t>For example,</a:t>
            </a:r>
          </a:p>
          <a:p>
            <a:pPr marL="0" indent="0">
              <a:buNone/>
            </a:pPr>
            <a:r>
              <a:rPr lang="en-US" dirty="0"/>
              <a:t>if function A calls function B which in turn calls function C and an exception occurs in function C. If it is not handled in C, the exception passes to B and then to A.</a:t>
            </a:r>
          </a:p>
          <a:p>
            <a:endParaRPr lang="en-US" dirty="0"/>
          </a:p>
          <a:p>
            <a:r>
              <a:rPr lang="en-US" dirty="0"/>
              <a:t>If never handled, an error message is spit out and our program come to a sudden, unexpected halt.</a:t>
            </a:r>
          </a:p>
          <a:p>
            <a:endParaRPr lang="en-US" dirty="0"/>
          </a:p>
          <a:p>
            <a:endParaRPr lang="en-US" dirty="0"/>
          </a:p>
        </p:txBody>
      </p:sp>
    </p:spTree>
    <p:extLst>
      <p:ext uri="{BB962C8B-B14F-4D97-AF65-F5344CB8AC3E}">
        <p14:creationId xmlns:p14="http://schemas.microsoft.com/office/powerpoint/2010/main" val="43006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07D2-C5F8-4261-8324-564DA53D1715}"/>
              </a:ext>
            </a:extLst>
          </p:cNvPr>
          <p:cNvSpPr>
            <a:spLocks noGrp="1"/>
          </p:cNvSpPr>
          <p:nvPr>
            <p:ph type="title"/>
          </p:nvPr>
        </p:nvSpPr>
        <p:spPr/>
        <p:txBody>
          <a:bodyPr/>
          <a:lstStyle/>
          <a:p>
            <a:r>
              <a:rPr lang="en-US" b="1" dirty="0"/>
              <a:t>Catching Exceptions in Python</a:t>
            </a:r>
            <a:endParaRPr lang="en-US" dirty="0"/>
          </a:p>
        </p:txBody>
      </p:sp>
      <p:sp>
        <p:nvSpPr>
          <p:cNvPr id="3" name="Content Placeholder 2">
            <a:extLst>
              <a:ext uri="{FF2B5EF4-FFF2-40B4-BE49-F238E27FC236}">
                <a16:creationId xmlns:a16="http://schemas.microsoft.com/office/drawing/2014/main" id="{21064BB2-09AB-4F39-A766-3DA7941BA285}"/>
              </a:ext>
            </a:extLst>
          </p:cNvPr>
          <p:cNvSpPr>
            <a:spLocks noGrp="1"/>
          </p:cNvSpPr>
          <p:nvPr>
            <p:ph idx="1"/>
          </p:nvPr>
        </p:nvSpPr>
        <p:spPr/>
        <p:txBody>
          <a:bodyPr/>
          <a:lstStyle/>
          <a:p>
            <a:r>
              <a:rPr lang="en-US" dirty="0"/>
              <a:t>In Python, exceptions can be handled using a try statement.</a:t>
            </a:r>
          </a:p>
          <a:p>
            <a:endParaRPr lang="en-US" dirty="0"/>
          </a:p>
          <a:p>
            <a:r>
              <a:rPr lang="en-US" dirty="0"/>
              <a:t>A critical operation which can raise exception is placed inside the try clause and the code that handles exception is written in except clause.</a:t>
            </a:r>
          </a:p>
          <a:p>
            <a:endParaRPr lang="en-US" dirty="0"/>
          </a:p>
          <a:p>
            <a:r>
              <a:rPr lang="en-US" dirty="0"/>
              <a:t>It is up to us, what operations we perform once we have caught the exception.</a:t>
            </a:r>
          </a:p>
        </p:txBody>
      </p:sp>
    </p:spTree>
    <p:extLst>
      <p:ext uri="{BB962C8B-B14F-4D97-AF65-F5344CB8AC3E}">
        <p14:creationId xmlns:p14="http://schemas.microsoft.com/office/powerpoint/2010/main" val="392091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07D2-C5F8-4261-8324-564DA53D1715}"/>
              </a:ext>
            </a:extLst>
          </p:cNvPr>
          <p:cNvSpPr>
            <a:spLocks noGrp="1"/>
          </p:cNvSpPr>
          <p:nvPr>
            <p:ph type="title"/>
          </p:nvPr>
        </p:nvSpPr>
        <p:spPr/>
        <p:txBody>
          <a:bodyPr/>
          <a:lstStyle/>
          <a:p>
            <a:r>
              <a:rPr lang="en-US" b="1" dirty="0"/>
              <a:t>Catching Exceptions in Python</a:t>
            </a:r>
            <a:endParaRPr lang="en-US" dirty="0"/>
          </a:p>
        </p:txBody>
      </p:sp>
      <p:sp>
        <p:nvSpPr>
          <p:cNvPr id="3" name="Content Placeholder 2">
            <a:extLst>
              <a:ext uri="{FF2B5EF4-FFF2-40B4-BE49-F238E27FC236}">
                <a16:creationId xmlns:a16="http://schemas.microsoft.com/office/drawing/2014/main" id="{21064BB2-09AB-4F39-A766-3DA7941BA285}"/>
              </a:ext>
            </a:extLst>
          </p:cNvPr>
          <p:cNvSpPr>
            <a:spLocks noGrp="1"/>
          </p:cNvSpPr>
          <p:nvPr>
            <p:ph idx="1"/>
          </p:nvPr>
        </p:nvSpPr>
        <p:spPr/>
        <p:txBody>
          <a:bodyPr>
            <a:normAutofit fontScale="62500" lnSpcReduction="20000"/>
          </a:bodyPr>
          <a:lstStyle/>
          <a:p>
            <a:pPr marL="0" indent="0">
              <a:buNone/>
            </a:pPr>
            <a:r>
              <a:rPr lang="en-US" dirty="0"/>
              <a:t># import module sys to get the type of exception</a:t>
            </a:r>
          </a:p>
          <a:p>
            <a:pPr marL="0" indent="0">
              <a:buNone/>
            </a:pPr>
            <a:r>
              <a:rPr lang="en-US" dirty="0"/>
              <a:t>import sys</a:t>
            </a:r>
          </a:p>
          <a:p>
            <a:pPr marL="0" indent="0">
              <a:buNone/>
            </a:pPr>
            <a:r>
              <a:rPr lang="en-US" dirty="0" err="1"/>
              <a:t>randomList</a:t>
            </a:r>
            <a:r>
              <a:rPr lang="en-US" dirty="0"/>
              <a:t> = ['a', 0, 2]</a:t>
            </a:r>
          </a:p>
          <a:p>
            <a:pPr marL="0" indent="0">
              <a:buNone/>
            </a:pPr>
            <a:r>
              <a:rPr lang="en-US" dirty="0"/>
              <a:t>for entry in </a:t>
            </a:r>
            <a:r>
              <a:rPr lang="en-US" dirty="0" err="1"/>
              <a:t>randomList</a:t>
            </a:r>
            <a:r>
              <a:rPr lang="en-US" dirty="0"/>
              <a:t>:    </a:t>
            </a:r>
          </a:p>
          <a:p>
            <a:pPr marL="0" indent="0">
              <a:buNone/>
            </a:pPr>
            <a:r>
              <a:rPr lang="en-US" dirty="0"/>
              <a:t>	try:        </a:t>
            </a:r>
          </a:p>
          <a:p>
            <a:pPr marL="0" indent="0">
              <a:buNone/>
            </a:pPr>
            <a:r>
              <a:rPr lang="en-US" dirty="0"/>
              <a:t>		print("The entry is", entry)        </a:t>
            </a:r>
          </a:p>
          <a:p>
            <a:pPr marL="0" indent="0">
              <a:buNone/>
            </a:pPr>
            <a:r>
              <a:rPr lang="en-US" dirty="0"/>
              <a:t>		r = 1/int(entry)        </a:t>
            </a:r>
          </a:p>
          <a:p>
            <a:pPr marL="0" indent="0">
              <a:buNone/>
            </a:pPr>
            <a:r>
              <a:rPr lang="en-US" dirty="0"/>
              <a:t>		break    </a:t>
            </a:r>
          </a:p>
          <a:p>
            <a:pPr marL="0" indent="0">
              <a:buNone/>
            </a:pPr>
            <a:r>
              <a:rPr lang="en-US" dirty="0"/>
              <a:t>	except:       </a:t>
            </a:r>
          </a:p>
          <a:p>
            <a:pPr marL="0" indent="0">
              <a:buNone/>
            </a:pPr>
            <a:r>
              <a:rPr lang="en-US" dirty="0"/>
              <a:t>		 print("Oops!",</a:t>
            </a:r>
            <a:r>
              <a:rPr lang="en-US" dirty="0" err="1"/>
              <a:t>sys.exc_info</a:t>
            </a:r>
            <a:r>
              <a:rPr lang="en-US" dirty="0"/>
              <a:t>()[0],"</a:t>
            </a:r>
            <a:r>
              <a:rPr lang="en-US" dirty="0" err="1"/>
              <a:t>occured</a:t>
            </a:r>
            <a:r>
              <a:rPr lang="en-US" dirty="0"/>
              <a:t>.") </a:t>
            </a:r>
          </a:p>
          <a:p>
            <a:pPr marL="0" indent="0">
              <a:buNone/>
            </a:pPr>
            <a:r>
              <a:rPr lang="en-US" dirty="0"/>
              <a:t>		 print("Next entry.")        </a:t>
            </a:r>
          </a:p>
          <a:p>
            <a:pPr marL="0" indent="0">
              <a:buNone/>
            </a:pPr>
            <a:r>
              <a:rPr lang="en-US" dirty="0"/>
              <a:t>		 print()</a:t>
            </a:r>
          </a:p>
          <a:p>
            <a:pPr marL="0" indent="0">
              <a:buNone/>
            </a:pPr>
            <a:r>
              <a:rPr lang="en-US" dirty="0"/>
              <a:t>print("The reciprocal </a:t>
            </a:r>
            <a:r>
              <a:rPr lang="en-US" dirty="0" err="1"/>
              <a:t>of",entry,"is",r</a:t>
            </a:r>
            <a:r>
              <a:rPr lang="en-US" dirty="0"/>
              <a:t>)</a:t>
            </a:r>
          </a:p>
        </p:txBody>
      </p:sp>
    </p:spTree>
    <p:extLst>
      <p:ext uri="{BB962C8B-B14F-4D97-AF65-F5344CB8AC3E}">
        <p14:creationId xmlns:p14="http://schemas.microsoft.com/office/powerpoint/2010/main" val="49654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07D2-C5F8-4261-8324-564DA53D1715}"/>
              </a:ext>
            </a:extLst>
          </p:cNvPr>
          <p:cNvSpPr>
            <a:spLocks noGrp="1"/>
          </p:cNvSpPr>
          <p:nvPr>
            <p:ph type="title"/>
          </p:nvPr>
        </p:nvSpPr>
        <p:spPr/>
        <p:txBody>
          <a:bodyPr/>
          <a:lstStyle/>
          <a:p>
            <a:pPr fontAlgn="base"/>
            <a:r>
              <a:rPr lang="en-US" b="1" dirty="0"/>
              <a:t>Catching Specific Exceptions in Python</a:t>
            </a:r>
          </a:p>
        </p:txBody>
      </p:sp>
      <p:sp>
        <p:nvSpPr>
          <p:cNvPr id="3" name="Content Placeholder 2">
            <a:extLst>
              <a:ext uri="{FF2B5EF4-FFF2-40B4-BE49-F238E27FC236}">
                <a16:creationId xmlns:a16="http://schemas.microsoft.com/office/drawing/2014/main" id="{21064BB2-09AB-4F39-A766-3DA7941BA285}"/>
              </a:ext>
            </a:extLst>
          </p:cNvPr>
          <p:cNvSpPr>
            <a:spLocks noGrp="1"/>
          </p:cNvSpPr>
          <p:nvPr>
            <p:ph idx="1"/>
          </p:nvPr>
        </p:nvSpPr>
        <p:spPr/>
        <p:txBody>
          <a:bodyPr>
            <a:normAutofit fontScale="92500" lnSpcReduction="20000"/>
          </a:bodyPr>
          <a:lstStyle/>
          <a:p>
            <a:pPr marL="0" indent="0">
              <a:buNone/>
            </a:pPr>
            <a:r>
              <a:rPr lang="en-US" dirty="0"/>
              <a:t>In the previous example, we did not mention any exception in the except clause.</a:t>
            </a:r>
          </a:p>
          <a:p>
            <a:pPr marL="0" indent="0">
              <a:buNone/>
            </a:pPr>
            <a:endParaRPr lang="en-US" dirty="0"/>
          </a:p>
          <a:p>
            <a:pPr marL="0" indent="0">
              <a:buNone/>
            </a:pPr>
            <a:r>
              <a:rPr lang="en-US" dirty="0"/>
              <a:t>This is not a good programming practice as it will catch all exceptions and handle every case in the same way. We can specify which exceptions an except clause will catch.</a:t>
            </a:r>
          </a:p>
          <a:p>
            <a:pPr marL="0" indent="0">
              <a:buNone/>
            </a:pPr>
            <a:endParaRPr lang="en-US" dirty="0"/>
          </a:p>
          <a:p>
            <a:pPr marL="0" indent="0">
              <a:buNone/>
            </a:pPr>
            <a:r>
              <a:rPr lang="en-US" dirty="0"/>
              <a:t>A try clause can have any number of except clause to handle them differently but only one will be executed in case an exception occurs.</a:t>
            </a:r>
          </a:p>
          <a:p>
            <a:pPr marL="0" indent="0">
              <a:buNone/>
            </a:pPr>
            <a:endParaRPr lang="en-US" dirty="0"/>
          </a:p>
          <a:p>
            <a:pPr marL="0" indent="0">
              <a:buNone/>
            </a:pPr>
            <a:r>
              <a:rPr lang="en-US" dirty="0"/>
              <a:t>We can use a tuple of values to specify multiple exceptions in an except clause. </a:t>
            </a:r>
          </a:p>
        </p:txBody>
      </p:sp>
    </p:spTree>
    <p:extLst>
      <p:ext uri="{BB962C8B-B14F-4D97-AF65-F5344CB8AC3E}">
        <p14:creationId xmlns:p14="http://schemas.microsoft.com/office/powerpoint/2010/main" val="3458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407D2-C5F8-4261-8324-564DA53D1715}"/>
              </a:ext>
            </a:extLst>
          </p:cNvPr>
          <p:cNvSpPr>
            <a:spLocks noGrp="1"/>
          </p:cNvSpPr>
          <p:nvPr>
            <p:ph type="title"/>
          </p:nvPr>
        </p:nvSpPr>
        <p:spPr/>
        <p:txBody>
          <a:bodyPr/>
          <a:lstStyle/>
          <a:p>
            <a:pPr fontAlgn="base"/>
            <a:r>
              <a:rPr lang="en-US" b="1" dirty="0"/>
              <a:t>Catching Specific Exceptions in Python</a:t>
            </a:r>
          </a:p>
        </p:txBody>
      </p:sp>
      <p:sp>
        <p:nvSpPr>
          <p:cNvPr id="3" name="Content Placeholder 2">
            <a:extLst>
              <a:ext uri="{FF2B5EF4-FFF2-40B4-BE49-F238E27FC236}">
                <a16:creationId xmlns:a16="http://schemas.microsoft.com/office/drawing/2014/main" id="{21064BB2-09AB-4F39-A766-3DA7941BA285}"/>
              </a:ext>
            </a:extLst>
          </p:cNvPr>
          <p:cNvSpPr>
            <a:spLocks noGrp="1"/>
          </p:cNvSpPr>
          <p:nvPr>
            <p:ph idx="1"/>
          </p:nvPr>
        </p:nvSpPr>
        <p:spPr/>
        <p:txBody>
          <a:bodyPr>
            <a:normAutofit fontScale="55000" lnSpcReduction="20000"/>
          </a:bodyPr>
          <a:lstStyle/>
          <a:p>
            <a:pPr marL="0" indent="0">
              <a:buNone/>
            </a:pPr>
            <a:r>
              <a:rPr lang="en-US" dirty="0"/>
              <a:t>Example:</a:t>
            </a:r>
          </a:p>
          <a:p>
            <a:pPr marL="0" indent="0">
              <a:buNone/>
            </a:pPr>
            <a:r>
              <a:rPr lang="en-US" dirty="0"/>
              <a:t>try:</a:t>
            </a:r>
          </a:p>
          <a:p>
            <a:pPr marL="0" indent="0">
              <a:buNone/>
            </a:pPr>
            <a:r>
              <a:rPr lang="en-US" dirty="0"/>
              <a:t>   # do something</a:t>
            </a:r>
          </a:p>
          <a:p>
            <a:pPr marL="0" indent="0">
              <a:buNone/>
            </a:pPr>
            <a:r>
              <a:rPr lang="en-US" dirty="0"/>
              <a:t>   pass</a:t>
            </a:r>
          </a:p>
          <a:p>
            <a:pPr marL="0" indent="0">
              <a:buNone/>
            </a:pPr>
            <a:r>
              <a:rPr lang="en-US" dirty="0"/>
              <a:t>except </a:t>
            </a:r>
            <a:r>
              <a:rPr lang="en-US" dirty="0" err="1"/>
              <a:t>ValueError</a:t>
            </a:r>
            <a:r>
              <a:rPr lang="en-US" dirty="0"/>
              <a:t>:</a:t>
            </a:r>
          </a:p>
          <a:p>
            <a:pPr marL="0" indent="0">
              <a:buNone/>
            </a:pPr>
            <a:r>
              <a:rPr lang="en-US" dirty="0"/>
              <a:t>   # handle </a:t>
            </a:r>
            <a:r>
              <a:rPr lang="en-US" dirty="0" err="1"/>
              <a:t>ValueError</a:t>
            </a:r>
            <a:r>
              <a:rPr lang="en-US" dirty="0"/>
              <a:t> exception</a:t>
            </a:r>
          </a:p>
          <a:p>
            <a:pPr marL="0" indent="0">
              <a:buNone/>
            </a:pPr>
            <a:r>
              <a:rPr lang="en-US" dirty="0"/>
              <a:t>   pass</a:t>
            </a:r>
          </a:p>
          <a:p>
            <a:pPr marL="0" indent="0">
              <a:buNone/>
            </a:pPr>
            <a:r>
              <a:rPr lang="en-US" dirty="0"/>
              <a:t>except (</a:t>
            </a:r>
            <a:r>
              <a:rPr lang="en-US" dirty="0" err="1"/>
              <a:t>TypeError</a:t>
            </a:r>
            <a:r>
              <a:rPr lang="en-US" dirty="0"/>
              <a:t>, </a:t>
            </a:r>
            <a:r>
              <a:rPr lang="en-US" dirty="0" err="1"/>
              <a:t>ZeroDivisionError</a:t>
            </a:r>
            <a:r>
              <a:rPr lang="en-US" dirty="0"/>
              <a:t>):</a:t>
            </a:r>
          </a:p>
          <a:p>
            <a:pPr marL="0" indent="0">
              <a:buNone/>
            </a:pPr>
            <a:r>
              <a:rPr lang="en-US" dirty="0"/>
              <a:t>   # handle multiple exceptions</a:t>
            </a:r>
          </a:p>
          <a:p>
            <a:pPr marL="0" indent="0">
              <a:buNone/>
            </a:pPr>
            <a:r>
              <a:rPr lang="en-US" dirty="0"/>
              <a:t>   # </a:t>
            </a:r>
            <a:r>
              <a:rPr lang="en-US" dirty="0" err="1"/>
              <a:t>TypeError</a:t>
            </a:r>
            <a:r>
              <a:rPr lang="en-US" dirty="0"/>
              <a:t> and </a:t>
            </a:r>
            <a:r>
              <a:rPr lang="en-US" dirty="0" err="1"/>
              <a:t>ZeroDivisionError</a:t>
            </a:r>
            <a:endParaRPr lang="en-US" dirty="0"/>
          </a:p>
          <a:p>
            <a:pPr marL="0" indent="0">
              <a:buNone/>
            </a:pPr>
            <a:r>
              <a:rPr lang="en-US" dirty="0"/>
              <a:t>   pass</a:t>
            </a:r>
          </a:p>
          <a:p>
            <a:pPr marL="0" indent="0">
              <a:buNone/>
            </a:pPr>
            <a:r>
              <a:rPr lang="en-US" dirty="0"/>
              <a:t>except:</a:t>
            </a:r>
          </a:p>
          <a:p>
            <a:pPr marL="0" indent="0">
              <a:buNone/>
            </a:pPr>
            <a:r>
              <a:rPr lang="en-US" dirty="0"/>
              <a:t>   # handle all other exceptions</a:t>
            </a:r>
          </a:p>
          <a:p>
            <a:pPr marL="0" indent="0">
              <a:buNone/>
            </a:pPr>
            <a:r>
              <a:rPr lang="en-US" dirty="0"/>
              <a:t>   pass</a:t>
            </a:r>
          </a:p>
        </p:txBody>
      </p:sp>
    </p:spTree>
    <p:extLst>
      <p:ext uri="{BB962C8B-B14F-4D97-AF65-F5344CB8AC3E}">
        <p14:creationId xmlns:p14="http://schemas.microsoft.com/office/powerpoint/2010/main" val="1265172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EA1-2A9A-47E1-8AB9-6599001D5BBE}"/>
              </a:ext>
            </a:extLst>
          </p:cNvPr>
          <p:cNvSpPr>
            <a:spLocks noGrp="1"/>
          </p:cNvSpPr>
          <p:nvPr>
            <p:ph type="title"/>
          </p:nvPr>
        </p:nvSpPr>
        <p:spPr/>
        <p:txBody>
          <a:bodyPr/>
          <a:lstStyle/>
          <a:p>
            <a:r>
              <a:rPr lang="en-US" dirty="0"/>
              <a:t>File I/O</a:t>
            </a:r>
          </a:p>
        </p:txBody>
      </p:sp>
      <p:sp>
        <p:nvSpPr>
          <p:cNvPr id="3" name="Content Placeholder 2">
            <a:extLst>
              <a:ext uri="{FF2B5EF4-FFF2-40B4-BE49-F238E27FC236}">
                <a16:creationId xmlns:a16="http://schemas.microsoft.com/office/drawing/2014/main" id="{A8644D5A-B23B-4851-9F58-6CAC898A0F3B}"/>
              </a:ext>
            </a:extLst>
          </p:cNvPr>
          <p:cNvSpPr>
            <a:spLocks noGrp="1"/>
          </p:cNvSpPr>
          <p:nvPr>
            <p:ph idx="1"/>
          </p:nvPr>
        </p:nvSpPr>
        <p:spPr/>
        <p:txBody>
          <a:bodyPr>
            <a:normAutofit lnSpcReduction="10000"/>
          </a:bodyPr>
          <a:lstStyle/>
          <a:p>
            <a:pPr marL="0" indent="0">
              <a:buNone/>
            </a:pPr>
            <a:r>
              <a:rPr lang="en-US" dirty="0"/>
              <a:t>File</a:t>
            </a:r>
          </a:p>
          <a:p>
            <a:pPr marL="0" indent="0">
              <a:buNone/>
            </a:pPr>
            <a:r>
              <a:rPr lang="en-US" dirty="0"/>
              <a:t>File is a named location on disk to store related information. </a:t>
            </a:r>
          </a:p>
          <a:p>
            <a:pPr marL="0" indent="0">
              <a:buNone/>
            </a:pPr>
            <a:r>
              <a:rPr lang="en-US" dirty="0"/>
              <a:t>It is used to permanently store data in a non-volatile memory (e.g. hard disk).</a:t>
            </a:r>
          </a:p>
          <a:p>
            <a:pPr marL="0" indent="0">
              <a:buNone/>
            </a:pPr>
            <a:endParaRPr lang="en-US" dirty="0"/>
          </a:p>
          <a:p>
            <a:pPr marL="0" indent="0">
              <a:buNone/>
            </a:pPr>
            <a:r>
              <a:rPr lang="en-US" dirty="0"/>
              <a:t>File operation takes place in the following order</a:t>
            </a:r>
          </a:p>
          <a:p>
            <a:pPr marL="514350" indent="-514350">
              <a:buFont typeface="+mj-lt"/>
              <a:buAutoNum type="arabicPeriod"/>
            </a:pPr>
            <a:r>
              <a:rPr lang="en-US" dirty="0"/>
              <a:t>Open a file</a:t>
            </a:r>
          </a:p>
          <a:p>
            <a:pPr marL="514350" indent="-514350">
              <a:buFont typeface="+mj-lt"/>
              <a:buAutoNum type="arabicPeriod"/>
            </a:pPr>
            <a:r>
              <a:rPr lang="en-US" dirty="0"/>
              <a:t>Read or write (perform operation)</a:t>
            </a:r>
          </a:p>
          <a:p>
            <a:pPr marL="514350" indent="-514350">
              <a:buFont typeface="+mj-lt"/>
              <a:buAutoNum type="arabicPeriod"/>
            </a:pPr>
            <a:r>
              <a:rPr lang="en-US" dirty="0"/>
              <a:t>Close the file</a:t>
            </a:r>
          </a:p>
        </p:txBody>
      </p:sp>
    </p:spTree>
    <p:extLst>
      <p:ext uri="{BB962C8B-B14F-4D97-AF65-F5344CB8AC3E}">
        <p14:creationId xmlns:p14="http://schemas.microsoft.com/office/powerpoint/2010/main" val="4202633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F52-9500-430E-9F5D-B0BBD231147E}"/>
              </a:ext>
            </a:extLst>
          </p:cNvPr>
          <p:cNvSpPr>
            <a:spLocks noGrp="1"/>
          </p:cNvSpPr>
          <p:nvPr>
            <p:ph type="title"/>
          </p:nvPr>
        </p:nvSpPr>
        <p:spPr/>
        <p:txBody>
          <a:bodyPr/>
          <a:lstStyle/>
          <a:p>
            <a:r>
              <a:rPr lang="en-US" b="1" dirty="0"/>
              <a:t>Raising Exceptions</a:t>
            </a:r>
            <a:endParaRPr lang="en-US" dirty="0"/>
          </a:p>
        </p:txBody>
      </p:sp>
      <p:sp>
        <p:nvSpPr>
          <p:cNvPr id="3" name="Content Placeholder 2">
            <a:extLst>
              <a:ext uri="{FF2B5EF4-FFF2-40B4-BE49-F238E27FC236}">
                <a16:creationId xmlns:a16="http://schemas.microsoft.com/office/drawing/2014/main" id="{6F93809F-5CF8-4B7E-BB77-DE9778EACC09}"/>
              </a:ext>
            </a:extLst>
          </p:cNvPr>
          <p:cNvSpPr>
            <a:spLocks noGrp="1"/>
          </p:cNvSpPr>
          <p:nvPr>
            <p:ph idx="1"/>
          </p:nvPr>
        </p:nvSpPr>
        <p:spPr>
          <a:xfrm>
            <a:off x="580768" y="1396314"/>
            <a:ext cx="10773032" cy="4780649"/>
          </a:xfrm>
        </p:spPr>
        <p:txBody>
          <a:bodyPr>
            <a:noAutofit/>
          </a:bodyPr>
          <a:lstStyle/>
          <a:p>
            <a:pPr fontAlgn="base"/>
            <a:r>
              <a:rPr lang="en-US" sz="1800" dirty="0"/>
              <a:t>In Python programming, exceptions are raised when corresponding errors occur at run time, but we can forcefully raise it using the keyword </a:t>
            </a:r>
            <a:r>
              <a:rPr lang="en-US" sz="1800" b="1" i="1" dirty="0">
                <a:solidFill>
                  <a:schemeClr val="accent1"/>
                </a:solidFill>
              </a:rPr>
              <a:t>raise</a:t>
            </a:r>
            <a:r>
              <a:rPr lang="en-US" sz="1800" dirty="0"/>
              <a:t>.</a:t>
            </a:r>
          </a:p>
          <a:p>
            <a:pPr fontAlgn="base"/>
            <a:r>
              <a:rPr lang="en-US" sz="1800" dirty="0"/>
              <a:t>We can also optionally pass in value to the exception to clarify why that exception was raised.</a:t>
            </a:r>
          </a:p>
          <a:p>
            <a:pPr marL="0" indent="0" fontAlgn="base">
              <a:buNone/>
            </a:pPr>
            <a:r>
              <a:rPr lang="en-US" sz="1800" dirty="0"/>
              <a:t>&gt;&gt;&gt;</a:t>
            </a:r>
            <a:r>
              <a:rPr lang="en-US" sz="1800" dirty="0">
                <a:solidFill>
                  <a:schemeClr val="accent1"/>
                </a:solidFill>
              </a:rPr>
              <a:t> raise </a:t>
            </a:r>
            <a:r>
              <a:rPr lang="en-US" sz="1800" dirty="0" err="1">
                <a:solidFill>
                  <a:schemeClr val="accent1"/>
                </a:solidFill>
              </a:rPr>
              <a:t>KeyboardInterrupt</a:t>
            </a:r>
            <a:endParaRPr lang="en-US" sz="1800" dirty="0">
              <a:solidFill>
                <a:schemeClr val="accent1"/>
              </a:solidFill>
            </a:endParaRPr>
          </a:p>
          <a:p>
            <a:pPr marL="0" indent="0" fontAlgn="base">
              <a:buNone/>
            </a:pPr>
            <a:r>
              <a:rPr lang="en-US" sz="1800" dirty="0">
                <a:solidFill>
                  <a:schemeClr val="accent1"/>
                </a:solidFill>
              </a:rPr>
              <a:t>Traceback (most recent call last):</a:t>
            </a:r>
          </a:p>
          <a:p>
            <a:pPr marL="0" indent="0" fontAlgn="base">
              <a:buNone/>
            </a:pPr>
            <a:r>
              <a:rPr lang="en-US" sz="1800" dirty="0">
                <a:solidFill>
                  <a:schemeClr val="accent1"/>
                </a:solidFill>
              </a:rPr>
              <a:t>...</a:t>
            </a:r>
          </a:p>
          <a:p>
            <a:pPr marL="0" indent="0" fontAlgn="base">
              <a:buNone/>
            </a:pPr>
            <a:r>
              <a:rPr lang="en-US" sz="1800" dirty="0" err="1">
                <a:solidFill>
                  <a:schemeClr val="accent1"/>
                </a:solidFill>
              </a:rPr>
              <a:t>KeyboardInterrupt</a:t>
            </a:r>
            <a:endParaRPr lang="en-US" sz="1800" dirty="0">
              <a:solidFill>
                <a:schemeClr val="accent1"/>
              </a:solidFill>
            </a:endParaRPr>
          </a:p>
          <a:p>
            <a:pPr marL="0" indent="0" fontAlgn="base">
              <a:buNone/>
            </a:pPr>
            <a:r>
              <a:rPr lang="en-US" sz="1800" dirty="0"/>
              <a:t>&gt;&gt;&gt;</a:t>
            </a:r>
            <a:r>
              <a:rPr lang="en-US" sz="1800" dirty="0">
                <a:solidFill>
                  <a:schemeClr val="accent1"/>
                </a:solidFill>
              </a:rPr>
              <a:t> raise </a:t>
            </a:r>
            <a:r>
              <a:rPr lang="en-US" sz="1800" dirty="0" err="1">
                <a:solidFill>
                  <a:schemeClr val="accent1"/>
                </a:solidFill>
              </a:rPr>
              <a:t>MemoryError</a:t>
            </a:r>
            <a:r>
              <a:rPr lang="en-US" sz="1800" dirty="0">
                <a:solidFill>
                  <a:schemeClr val="accent1"/>
                </a:solidFill>
              </a:rPr>
              <a:t>("This is an argument")</a:t>
            </a:r>
          </a:p>
          <a:p>
            <a:pPr marL="0" indent="0" fontAlgn="base">
              <a:buNone/>
            </a:pPr>
            <a:r>
              <a:rPr lang="en-US" sz="1800" dirty="0">
                <a:solidFill>
                  <a:schemeClr val="accent1"/>
                </a:solidFill>
              </a:rPr>
              <a:t>Traceback (most recent call last):</a:t>
            </a:r>
          </a:p>
          <a:p>
            <a:pPr marL="0" indent="0" fontAlgn="base">
              <a:buNone/>
            </a:pPr>
            <a:r>
              <a:rPr lang="en-US" sz="1800" dirty="0">
                <a:solidFill>
                  <a:schemeClr val="accent1"/>
                </a:solidFill>
              </a:rPr>
              <a:t>...</a:t>
            </a:r>
          </a:p>
          <a:p>
            <a:pPr marL="0" indent="0" fontAlgn="base">
              <a:buNone/>
            </a:pPr>
            <a:r>
              <a:rPr lang="en-US" sz="1800" dirty="0" err="1">
                <a:solidFill>
                  <a:schemeClr val="accent1"/>
                </a:solidFill>
              </a:rPr>
              <a:t>MemoryError</a:t>
            </a:r>
            <a:r>
              <a:rPr lang="en-US" sz="1800" dirty="0">
                <a:solidFill>
                  <a:schemeClr val="accent1"/>
                </a:solidFill>
              </a:rPr>
              <a:t>: This is an argument</a:t>
            </a:r>
          </a:p>
          <a:p>
            <a:endParaRPr lang="en-US" sz="1800" dirty="0"/>
          </a:p>
        </p:txBody>
      </p:sp>
    </p:spTree>
    <p:extLst>
      <p:ext uri="{BB962C8B-B14F-4D97-AF65-F5344CB8AC3E}">
        <p14:creationId xmlns:p14="http://schemas.microsoft.com/office/powerpoint/2010/main" val="243721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F52-9500-430E-9F5D-B0BBD231147E}"/>
              </a:ext>
            </a:extLst>
          </p:cNvPr>
          <p:cNvSpPr>
            <a:spLocks noGrp="1"/>
          </p:cNvSpPr>
          <p:nvPr>
            <p:ph type="title"/>
          </p:nvPr>
        </p:nvSpPr>
        <p:spPr/>
        <p:txBody>
          <a:bodyPr/>
          <a:lstStyle/>
          <a:p>
            <a:r>
              <a:rPr lang="en-US" b="1" dirty="0"/>
              <a:t>Raising Exceptions- Example</a:t>
            </a:r>
            <a:endParaRPr lang="en-US" dirty="0"/>
          </a:p>
        </p:txBody>
      </p:sp>
      <p:sp>
        <p:nvSpPr>
          <p:cNvPr id="3" name="Content Placeholder 2">
            <a:extLst>
              <a:ext uri="{FF2B5EF4-FFF2-40B4-BE49-F238E27FC236}">
                <a16:creationId xmlns:a16="http://schemas.microsoft.com/office/drawing/2014/main" id="{6F93809F-5CF8-4B7E-BB77-DE9778EACC09}"/>
              </a:ext>
            </a:extLst>
          </p:cNvPr>
          <p:cNvSpPr>
            <a:spLocks noGrp="1"/>
          </p:cNvSpPr>
          <p:nvPr>
            <p:ph idx="1"/>
          </p:nvPr>
        </p:nvSpPr>
        <p:spPr>
          <a:xfrm>
            <a:off x="580768" y="1396314"/>
            <a:ext cx="10773032" cy="4780649"/>
          </a:xfrm>
        </p:spPr>
        <p:txBody>
          <a:bodyPr>
            <a:noAutofit/>
          </a:bodyPr>
          <a:lstStyle/>
          <a:p>
            <a:pPr marL="0" indent="0">
              <a:buNone/>
            </a:pPr>
            <a:endParaRPr lang="en-US" sz="1800" dirty="0"/>
          </a:p>
          <a:p>
            <a:pPr marL="0" indent="0">
              <a:buNone/>
            </a:pPr>
            <a:r>
              <a:rPr lang="en-US" sz="1800" dirty="0"/>
              <a:t>&gt;&gt;&gt;</a:t>
            </a:r>
            <a:r>
              <a:rPr lang="en-US" sz="1800" dirty="0">
                <a:solidFill>
                  <a:schemeClr val="accent1"/>
                </a:solidFill>
              </a:rPr>
              <a:t> try:</a:t>
            </a:r>
          </a:p>
          <a:p>
            <a:pPr marL="0" indent="0">
              <a:buNone/>
            </a:pPr>
            <a:r>
              <a:rPr lang="en-US" sz="1800" dirty="0">
                <a:solidFill>
                  <a:schemeClr val="accent1"/>
                </a:solidFill>
              </a:rPr>
              <a:t>...     a = int(input("Enter a positive integer: "))</a:t>
            </a:r>
          </a:p>
          <a:p>
            <a:pPr marL="0" indent="0">
              <a:buNone/>
            </a:pPr>
            <a:r>
              <a:rPr lang="en-US" sz="1800" dirty="0">
                <a:solidFill>
                  <a:schemeClr val="accent1"/>
                </a:solidFill>
              </a:rPr>
              <a:t>...     if a &lt;= 0:</a:t>
            </a:r>
          </a:p>
          <a:p>
            <a:pPr marL="0" indent="0">
              <a:buNone/>
            </a:pPr>
            <a:r>
              <a:rPr lang="en-US" sz="1800" dirty="0">
                <a:solidFill>
                  <a:schemeClr val="accent1"/>
                </a:solidFill>
              </a:rPr>
              <a:t>...         raise </a:t>
            </a:r>
            <a:r>
              <a:rPr lang="en-US" sz="1800" dirty="0" err="1">
                <a:solidFill>
                  <a:schemeClr val="accent1"/>
                </a:solidFill>
              </a:rPr>
              <a:t>ValueError</a:t>
            </a:r>
            <a:r>
              <a:rPr lang="en-US" sz="1800" dirty="0">
                <a:solidFill>
                  <a:schemeClr val="accent1"/>
                </a:solidFill>
              </a:rPr>
              <a:t>("That is not a positive number!")</a:t>
            </a:r>
          </a:p>
          <a:p>
            <a:pPr marL="0" indent="0">
              <a:buNone/>
            </a:pPr>
            <a:r>
              <a:rPr lang="en-US" sz="1800" dirty="0">
                <a:solidFill>
                  <a:schemeClr val="accent1"/>
                </a:solidFill>
              </a:rPr>
              <a:t>... except </a:t>
            </a:r>
            <a:r>
              <a:rPr lang="en-US" sz="1800" dirty="0" err="1">
                <a:solidFill>
                  <a:schemeClr val="accent1"/>
                </a:solidFill>
              </a:rPr>
              <a:t>ValueError</a:t>
            </a:r>
            <a:r>
              <a:rPr lang="en-US" sz="1800" dirty="0">
                <a:solidFill>
                  <a:schemeClr val="accent1"/>
                </a:solidFill>
              </a:rPr>
              <a:t> as </a:t>
            </a:r>
            <a:r>
              <a:rPr lang="en-US" sz="1800" dirty="0" err="1">
                <a:solidFill>
                  <a:schemeClr val="accent1"/>
                </a:solidFill>
              </a:rPr>
              <a:t>ve</a:t>
            </a:r>
            <a:r>
              <a:rPr lang="en-US" sz="1800" dirty="0">
                <a:solidFill>
                  <a:schemeClr val="accent1"/>
                </a:solidFill>
              </a:rPr>
              <a:t>:</a:t>
            </a:r>
          </a:p>
          <a:p>
            <a:pPr marL="0" indent="0">
              <a:buNone/>
            </a:pPr>
            <a:r>
              <a:rPr lang="en-US" sz="1800" dirty="0">
                <a:solidFill>
                  <a:schemeClr val="accent1"/>
                </a:solidFill>
              </a:rPr>
              <a:t>...     print(</a:t>
            </a:r>
            <a:r>
              <a:rPr lang="en-US" sz="1800" dirty="0" err="1">
                <a:solidFill>
                  <a:schemeClr val="accent1"/>
                </a:solidFill>
              </a:rPr>
              <a:t>ve</a:t>
            </a:r>
            <a:r>
              <a:rPr lang="en-US" sz="1800" dirty="0">
                <a:solidFill>
                  <a:schemeClr val="accent1"/>
                </a:solidFill>
              </a:rPr>
              <a:t>)</a:t>
            </a:r>
          </a:p>
          <a:p>
            <a:pPr marL="0" indent="0">
              <a:buNone/>
            </a:pPr>
            <a:r>
              <a:rPr lang="en-US" sz="1800" dirty="0">
                <a:solidFill>
                  <a:schemeClr val="accent1"/>
                </a:solidFill>
              </a:rPr>
              <a:t>...    </a:t>
            </a:r>
          </a:p>
          <a:p>
            <a:pPr marL="0" indent="0">
              <a:buNone/>
            </a:pPr>
            <a:r>
              <a:rPr lang="en-US" sz="1800" dirty="0">
                <a:solidFill>
                  <a:schemeClr val="accent1"/>
                </a:solidFill>
              </a:rPr>
              <a:t>Enter a positive integer: -2</a:t>
            </a:r>
          </a:p>
          <a:p>
            <a:pPr marL="0" indent="0">
              <a:buNone/>
            </a:pPr>
            <a:r>
              <a:rPr lang="en-US" sz="1800" dirty="0">
                <a:solidFill>
                  <a:schemeClr val="accent1"/>
                </a:solidFill>
              </a:rPr>
              <a:t>That is not a positive number!</a:t>
            </a:r>
          </a:p>
          <a:p>
            <a:pPr marL="0" indent="0">
              <a:buNone/>
            </a:pPr>
            <a:endParaRPr lang="en-US" sz="1800" dirty="0">
              <a:solidFill>
                <a:schemeClr val="accent1"/>
              </a:solidFill>
            </a:endParaRPr>
          </a:p>
        </p:txBody>
      </p:sp>
    </p:spTree>
    <p:extLst>
      <p:ext uri="{BB962C8B-B14F-4D97-AF65-F5344CB8AC3E}">
        <p14:creationId xmlns:p14="http://schemas.microsoft.com/office/powerpoint/2010/main" val="3895289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90DF-0A69-413C-A560-5765670EC538}"/>
              </a:ext>
            </a:extLst>
          </p:cNvPr>
          <p:cNvSpPr>
            <a:spLocks noGrp="1"/>
          </p:cNvSpPr>
          <p:nvPr>
            <p:ph type="title"/>
          </p:nvPr>
        </p:nvSpPr>
        <p:spPr/>
        <p:txBody>
          <a:bodyPr/>
          <a:lstStyle/>
          <a:p>
            <a:r>
              <a:rPr lang="en-US" b="1" dirty="0"/>
              <a:t>try...finally</a:t>
            </a:r>
            <a:endParaRPr lang="en-US" dirty="0"/>
          </a:p>
        </p:txBody>
      </p:sp>
      <p:sp>
        <p:nvSpPr>
          <p:cNvPr id="3" name="Content Placeholder 2">
            <a:extLst>
              <a:ext uri="{FF2B5EF4-FFF2-40B4-BE49-F238E27FC236}">
                <a16:creationId xmlns:a16="http://schemas.microsoft.com/office/drawing/2014/main" id="{7B0DECFB-CA1F-49F7-B3F3-3BB892C79899}"/>
              </a:ext>
            </a:extLst>
          </p:cNvPr>
          <p:cNvSpPr>
            <a:spLocks noGrp="1"/>
          </p:cNvSpPr>
          <p:nvPr>
            <p:ph idx="1"/>
          </p:nvPr>
        </p:nvSpPr>
        <p:spPr/>
        <p:txBody>
          <a:bodyPr>
            <a:normAutofit fontScale="92500" lnSpcReduction="20000"/>
          </a:bodyPr>
          <a:lstStyle/>
          <a:p>
            <a:pPr marL="0" indent="0">
              <a:buNone/>
            </a:pPr>
            <a:r>
              <a:rPr lang="en-US" dirty="0"/>
              <a:t>The </a:t>
            </a:r>
            <a:r>
              <a:rPr lang="en-US" i="1" dirty="0">
                <a:solidFill>
                  <a:schemeClr val="accent1"/>
                </a:solidFill>
              </a:rPr>
              <a:t>try</a:t>
            </a:r>
            <a:r>
              <a:rPr lang="en-US" dirty="0"/>
              <a:t> statement in Python can have an optional </a:t>
            </a:r>
            <a:r>
              <a:rPr lang="en-US" dirty="0">
                <a:solidFill>
                  <a:schemeClr val="accent1"/>
                </a:solidFill>
              </a:rPr>
              <a:t>finally</a:t>
            </a:r>
            <a:r>
              <a:rPr lang="en-US" dirty="0"/>
              <a:t> clause. This clause is executed no matter what, and is generally used to release external resources.</a:t>
            </a:r>
          </a:p>
          <a:p>
            <a:pPr marL="0" indent="0">
              <a:buNone/>
            </a:pPr>
            <a:endParaRPr lang="en-US" dirty="0"/>
          </a:p>
          <a:p>
            <a:pPr marL="0" indent="0">
              <a:buNone/>
            </a:pPr>
            <a:r>
              <a:rPr lang="en-US" dirty="0"/>
              <a:t>For example,</a:t>
            </a:r>
          </a:p>
          <a:p>
            <a:pPr marL="0" indent="0">
              <a:buNone/>
            </a:pPr>
            <a:r>
              <a:rPr lang="en-US" dirty="0"/>
              <a:t>we may be connected to a remote data center through the network or working with a file or working with a Graphical User Interface (GUI).</a:t>
            </a:r>
          </a:p>
          <a:p>
            <a:pPr marL="0" indent="0">
              <a:buNone/>
            </a:pPr>
            <a:endParaRPr lang="en-US" dirty="0"/>
          </a:p>
          <a:p>
            <a:pPr marL="0" indent="0">
              <a:buNone/>
            </a:pPr>
            <a:r>
              <a:rPr lang="en-US" dirty="0"/>
              <a:t>In all these circumstances, we must clean up the resource once used, whether it was successful or not. These actions (closing a file, GUI or disconnecting from network) are performed in the finally clause to guarantee execution.</a:t>
            </a:r>
          </a:p>
        </p:txBody>
      </p:sp>
    </p:spTree>
    <p:extLst>
      <p:ext uri="{BB962C8B-B14F-4D97-AF65-F5344CB8AC3E}">
        <p14:creationId xmlns:p14="http://schemas.microsoft.com/office/powerpoint/2010/main" val="211120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90DF-0A69-413C-A560-5765670EC538}"/>
              </a:ext>
            </a:extLst>
          </p:cNvPr>
          <p:cNvSpPr>
            <a:spLocks noGrp="1"/>
          </p:cNvSpPr>
          <p:nvPr>
            <p:ph type="title"/>
          </p:nvPr>
        </p:nvSpPr>
        <p:spPr/>
        <p:txBody>
          <a:bodyPr/>
          <a:lstStyle/>
          <a:p>
            <a:r>
              <a:rPr lang="en-US" b="1" dirty="0"/>
              <a:t>try...finally</a:t>
            </a:r>
            <a:endParaRPr lang="en-US" dirty="0"/>
          </a:p>
        </p:txBody>
      </p:sp>
      <p:sp>
        <p:nvSpPr>
          <p:cNvPr id="3" name="Content Placeholder 2">
            <a:extLst>
              <a:ext uri="{FF2B5EF4-FFF2-40B4-BE49-F238E27FC236}">
                <a16:creationId xmlns:a16="http://schemas.microsoft.com/office/drawing/2014/main" id="{7B0DECFB-CA1F-49F7-B3F3-3BB892C79899}"/>
              </a:ext>
            </a:extLst>
          </p:cNvPr>
          <p:cNvSpPr>
            <a:spLocks noGrp="1"/>
          </p:cNvSpPr>
          <p:nvPr>
            <p:ph idx="1"/>
          </p:nvPr>
        </p:nvSpPr>
        <p:spPr/>
        <p:txBody>
          <a:bodyPr>
            <a:normAutofit lnSpcReduction="10000"/>
          </a:bodyPr>
          <a:lstStyle/>
          <a:p>
            <a:pPr marL="0" indent="0">
              <a:buNone/>
            </a:pPr>
            <a:r>
              <a:rPr lang="en-US" dirty="0"/>
              <a:t>Example:</a:t>
            </a:r>
          </a:p>
          <a:p>
            <a:pPr marL="0" indent="0">
              <a:buNone/>
            </a:pPr>
            <a:r>
              <a:rPr lang="en-US" dirty="0"/>
              <a:t>File Operations</a:t>
            </a:r>
          </a:p>
          <a:p>
            <a:pPr marL="0" indent="0">
              <a:buNone/>
            </a:pPr>
            <a:r>
              <a:rPr lang="en-US" i="1" dirty="0">
                <a:solidFill>
                  <a:schemeClr val="accent1"/>
                </a:solidFill>
              </a:rPr>
              <a:t>try:</a:t>
            </a:r>
          </a:p>
          <a:p>
            <a:pPr marL="0" indent="0">
              <a:buNone/>
            </a:pPr>
            <a:r>
              <a:rPr lang="en-US" i="1" dirty="0">
                <a:solidFill>
                  <a:schemeClr val="accent1"/>
                </a:solidFill>
              </a:rPr>
              <a:t>   f = open("</a:t>
            </a:r>
            <a:r>
              <a:rPr lang="en-US" i="1" dirty="0" err="1">
                <a:solidFill>
                  <a:schemeClr val="accent1"/>
                </a:solidFill>
              </a:rPr>
              <a:t>test.txt",encoding</a:t>
            </a:r>
            <a:r>
              <a:rPr lang="en-US" i="1" dirty="0">
                <a:solidFill>
                  <a:schemeClr val="accent1"/>
                </a:solidFill>
              </a:rPr>
              <a:t> = 'utf-8')</a:t>
            </a:r>
          </a:p>
          <a:p>
            <a:pPr marL="0" indent="0">
              <a:buNone/>
            </a:pPr>
            <a:r>
              <a:rPr lang="en-US" i="1" dirty="0">
                <a:solidFill>
                  <a:schemeClr val="accent1"/>
                </a:solidFill>
              </a:rPr>
              <a:t>   # perform file operations</a:t>
            </a:r>
          </a:p>
          <a:p>
            <a:pPr marL="0" indent="0">
              <a:buNone/>
            </a:pPr>
            <a:r>
              <a:rPr lang="en-US" i="1" dirty="0">
                <a:solidFill>
                  <a:schemeClr val="accent1"/>
                </a:solidFill>
              </a:rPr>
              <a:t>finally:</a:t>
            </a:r>
          </a:p>
          <a:p>
            <a:pPr marL="0" indent="0">
              <a:buNone/>
            </a:pPr>
            <a:r>
              <a:rPr lang="en-US" i="1" dirty="0">
                <a:solidFill>
                  <a:schemeClr val="accent1"/>
                </a:solidFill>
              </a:rPr>
              <a:t>   </a:t>
            </a:r>
            <a:r>
              <a:rPr lang="en-US" i="1" dirty="0" err="1">
                <a:solidFill>
                  <a:schemeClr val="accent1"/>
                </a:solidFill>
              </a:rPr>
              <a:t>f.close</a:t>
            </a:r>
            <a:r>
              <a:rPr lang="en-US" i="1" dirty="0">
                <a:solidFill>
                  <a:schemeClr val="accent1"/>
                </a:solidFill>
              </a:rPr>
              <a:t>()</a:t>
            </a:r>
          </a:p>
          <a:p>
            <a:pPr marL="0" indent="0">
              <a:buNone/>
            </a:pPr>
            <a:r>
              <a:rPr lang="en-US" dirty="0"/>
              <a:t>This type of construct makes sure the file is closed even if an exception occurs.</a:t>
            </a:r>
          </a:p>
        </p:txBody>
      </p:sp>
    </p:spTree>
    <p:extLst>
      <p:ext uri="{BB962C8B-B14F-4D97-AF65-F5344CB8AC3E}">
        <p14:creationId xmlns:p14="http://schemas.microsoft.com/office/powerpoint/2010/main" val="3035633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26E8-5024-4462-A456-ED46AB7C9E0F}"/>
              </a:ext>
            </a:extLst>
          </p:cNvPr>
          <p:cNvSpPr>
            <a:spLocks noGrp="1"/>
          </p:cNvSpPr>
          <p:nvPr>
            <p:ph type="title"/>
          </p:nvPr>
        </p:nvSpPr>
        <p:spPr>
          <a:xfrm>
            <a:off x="838200" y="365125"/>
            <a:ext cx="10515600" cy="907621"/>
          </a:xfrm>
        </p:spPr>
        <p:txBody>
          <a:bodyPr/>
          <a:lstStyle/>
          <a:p>
            <a:r>
              <a:rPr lang="en-US" dirty="0"/>
              <a:t>Custom Exceptions</a:t>
            </a:r>
          </a:p>
        </p:txBody>
      </p:sp>
      <p:sp>
        <p:nvSpPr>
          <p:cNvPr id="3" name="Content Placeholder 2">
            <a:extLst>
              <a:ext uri="{FF2B5EF4-FFF2-40B4-BE49-F238E27FC236}">
                <a16:creationId xmlns:a16="http://schemas.microsoft.com/office/drawing/2014/main" id="{0E9A274F-D092-4F1E-9571-08E2FD07BFFB}"/>
              </a:ext>
            </a:extLst>
          </p:cNvPr>
          <p:cNvSpPr>
            <a:spLocks noGrp="1"/>
          </p:cNvSpPr>
          <p:nvPr>
            <p:ph idx="1"/>
          </p:nvPr>
        </p:nvSpPr>
        <p:spPr>
          <a:xfrm>
            <a:off x="838200" y="1272746"/>
            <a:ext cx="10515600" cy="4904217"/>
          </a:xfrm>
        </p:spPr>
        <p:txBody>
          <a:bodyPr>
            <a:noAutofit/>
          </a:bodyPr>
          <a:lstStyle/>
          <a:p>
            <a:r>
              <a:rPr lang="en-US" sz="1600" dirty="0"/>
              <a:t>In Python, users can define such exceptions by creating a new class.</a:t>
            </a:r>
          </a:p>
          <a:p>
            <a:r>
              <a:rPr lang="en-US" sz="1600" dirty="0"/>
              <a:t> This exception class has to be derived, either directly or indirectly, from </a:t>
            </a:r>
            <a:r>
              <a:rPr lang="en-US" sz="1600" i="1" dirty="0">
                <a:solidFill>
                  <a:schemeClr val="accent1"/>
                </a:solidFill>
              </a:rPr>
              <a:t>Exception</a:t>
            </a:r>
            <a:r>
              <a:rPr lang="en-US" sz="1600" dirty="0"/>
              <a:t> class. </a:t>
            </a:r>
          </a:p>
          <a:p>
            <a:r>
              <a:rPr lang="en-US" sz="1600" dirty="0"/>
              <a:t>Most of the built-in exceptions are also derived form this class.</a:t>
            </a:r>
          </a:p>
          <a:p>
            <a:pPr marL="0" indent="0">
              <a:buNone/>
            </a:pPr>
            <a:r>
              <a:rPr lang="en-US" sz="1600" dirty="0"/>
              <a:t>&gt;&gt;&gt; </a:t>
            </a:r>
            <a:r>
              <a:rPr lang="en-US" sz="1600" dirty="0">
                <a:solidFill>
                  <a:schemeClr val="accent1"/>
                </a:solidFill>
              </a:rPr>
              <a:t>class </a:t>
            </a:r>
            <a:r>
              <a:rPr lang="en-US" sz="1600" dirty="0" err="1">
                <a:solidFill>
                  <a:schemeClr val="accent1"/>
                </a:solidFill>
              </a:rPr>
              <a:t>CustomError</a:t>
            </a:r>
            <a:r>
              <a:rPr lang="en-US" sz="1600" dirty="0">
                <a:solidFill>
                  <a:schemeClr val="accent1"/>
                </a:solidFill>
              </a:rPr>
              <a:t>(Exception):</a:t>
            </a:r>
          </a:p>
          <a:p>
            <a:pPr marL="0" indent="0">
              <a:buNone/>
            </a:pPr>
            <a:r>
              <a:rPr lang="en-US" sz="1600" dirty="0">
                <a:solidFill>
                  <a:schemeClr val="accent1"/>
                </a:solidFill>
              </a:rPr>
              <a:t>...     pass</a:t>
            </a:r>
          </a:p>
          <a:p>
            <a:pPr marL="0" indent="0">
              <a:buNone/>
            </a:pPr>
            <a:r>
              <a:rPr lang="en-US" sz="1600" dirty="0">
                <a:solidFill>
                  <a:schemeClr val="accent1"/>
                </a:solidFill>
              </a:rPr>
              <a:t>...</a:t>
            </a:r>
          </a:p>
          <a:p>
            <a:pPr marL="0" indent="0">
              <a:buNone/>
            </a:pPr>
            <a:r>
              <a:rPr lang="en-US" sz="1600" dirty="0"/>
              <a:t>&gt;&gt;&gt;</a:t>
            </a:r>
            <a:r>
              <a:rPr lang="en-US" sz="1600" dirty="0">
                <a:solidFill>
                  <a:schemeClr val="accent1"/>
                </a:solidFill>
              </a:rPr>
              <a:t> raise </a:t>
            </a:r>
            <a:r>
              <a:rPr lang="en-US" sz="1600" dirty="0" err="1">
                <a:solidFill>
                  <a:schemeClr val="accent1"/>
                </a:solidFill>
              </a:rPr>
              <a:t>CustomError</a:t>
            </a:r>
            <a:endParaRPr lang="en-US" sz="1600" dirty="0">
              <a:solidFill>
                <a:schemeClr val="accent1"/>
              </a:solidFill>
            </a:endParaRPr>
          </a:p>
          <a:p>
            <a:pPr marL="0" indent="0">
              <a:buNone/>
            </a:pPr>
            <a:r>
              <a:rPr lang="en-US" sz="1600" dirty="0">
                <a:solidFill>
                  <a:schemeClr val="accent1"/>
                </a:solidFill>
              </a:rPr>
              <a:t>Traceback (most recent call last):</a:t>
            </a:r>
          </a:p>
          <a:p>
            <a:pPr marL="0" indent="0">
              <a:buNone/>
            </a:pPr>
            <a:r>
              <a:rPr lang="en-US" sz="1600" dirty="0">
                <a:solidFill>
                  <a:schemeClr val="accent1"/>
                </a:solidFill>
              </a:rPr>
              <a:t>...</a:t>
            </a:r>
          </a:p>
          <a:p>
            <a:pPr marL="0" indent="0">
              <a:buNone/>
            </a:pPr>
            <a:r>
              <a:rPr lang="en-US" sz="1600" dirty="0">
                <a:solidFill>
                  <a:schemeClr val="accent1"/>
                </a:solidFill>
              </a:rPr>
              <a:t>__main__.</a:t>
            </a:r>
            <a:r>
              <a:rPr lang="en-US" sz="1600" dirty="0" err="1">
                <a:solidFill>
                  <a:schemeClr val="accent1"/>
                </a:solidFill>
              </a:rPr>
              <a:t>CustomError</a:t>
            </a:r>
            <a:endParaRPr lang="en-US" sz="1600" dirty="0">
              <a:solidFill>
                <a:schemeClr val="accent1"/>
              </a:solidFill>
            </a:endParaRPr>
          </a:p>
          <a:p>
            <a:pPr marL="0" indent="0">
              <a:buNone/>
            </a:pPr>
            <a:r>
              <a:rPr lang="en-US" sz="1600" dirty="0"/>
              <a:t>&gt;&gt;&gt;</a:t>
            </a:r>
            <a:r>
              <a:rPr lang="en-US" sz="1600" dirty="0">
                <a:solidFill>
                  <a:schemeClr val="accent1"/>
                </a:solidFill>
              </a:rPr>
              <a:t> raise </a:t>
            </a:r>
            <a:r>
              <a:rPr lang="en-US" sz="1600" dirty="0" err="1">
                <a:solidFill>
                  <a:schemeClr val="accent1"/>
                </a:solidFill>
              </a:rPr>
              <a:t>CustomError</a:t>
            </a:r>
            <a:r>
              <a:rPr lang="en-US" sz="1600" dirty="0">
                <a:solidFill>
                  <a:schemeClr val="accent1"/>
                </a:solidFill>
              </a:rPr>
              <a:t>("An error occurred")</a:t>
            </a:r>
          </a:p>
          <a:p>
            <a:pPr marL="0" indent="0">
              <a:buNone/>
            </a:pPr>
            <a:r>
              <a:rPr lang="en-US" sz="1600" dirty="0">
                <a:solidFill>
                  <a:schemeClr val="accent1"/>
                </a:solidFill>
              </a:rPr>
              <a:t>Traceback (most recent call last):</a:t>
            </a:r>
          </a:p>
          <a:p>
            <a:pPr marL="0" indent="0">
              <a:buNone/>
            </a:pPr>
            <a:r>
              <a:rPr lang="en-US" sz="1600" dirty="0">
                <a:solidFill>
                  <a:schemeClr val="accent1"/>
                </a:solidFill>
              </a:rPr>
              <a:t>...</a:t>
            </a:r>
          </a:p>
          <a:p>
            <a:pPr marL="0" indent="0">
              <a:buNone/>
            </a:pPr>
            <a:r>
              <a:rPr lang="en-US" sz="1600" dirty="0">
                <a:solidFill>
                  <a:schemeClr val="accent1"/>
                </a:solidFill>
              </a:rPr>
              <a:t>__main__.</a:t>
            </a:r>
            <a:r>
              <a:rPr lang="en-US" sz="1600" dirty="0" err="1">
                <a:solidFill>
                  <a:schemeClr val="accent1"/>
                </a:solidFill>
              </a:rPr>
              <a:t>CustomError</a:t>
            </a:r>
            <a:r>
              <a:rPr lang="en-US" sz="1600" dirty="0">
                <a:solidFill>
                  <a:schemeClr val="accent1"/>
                </a:solidFill>
              </a:rPr>
              <a:t>: An error occurred</a:t>
            </a:r>
          </a:p>
        </p:txBody>
      </p:sp>
    </p:spTree>
    <p:extLst>
      <p:ext uri="{BB962C8B-B14F-4D97-AF65-F5344CB8AC3E}">
        <p14:creationId xmlns:p14="http://schemas.microsoft.com/office/powerpoint/2010/main" val="337014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C18-E78F-476A-B562-EA220988A5E4}"/>
              </a:ext>
            </a:extLst>
          </p:cNvPr>
          <p:cNvSpPr>
            <a:spLocks noGrp="1"/>
          </p:cNvSpPr>
          <p:nvPr>
            <p:ph type="title"/>
          </p:nvPr>
        </p:nvSpPr>
        <p:spPr/>
        <p:txBody>
          <a:bodyPr/>
          <a:lstStyle/>
          <a:p>
            <a:r>
              <a:rPr lang="en-US" dirty="0"/>
              <a:t>User-Defined Exception</a:t>
            </a:r>
          </a:p>
        </p:txBody>
      </p:sp>
      <p:sp>
        <p:nvSpPr>
          <p:cNvPr id="3" name="Content Placeholder 2">
            <a:extLst>
              <a:ext uri="{FF2B5EF4-FFF2-40B4-BE49-F238E27FC236}">
                <a16:creationId xmlns:a16="http://schemas.microsoft.com/office/drawing/2014/main" id="{2205101B-F02C-4C39-A02B-E862B0F08F64}"/>
              </a:ext>
            </a:extLst>
          </p:cNvPr>
          <p:cNvSpPr>
            <a:spLocks noGrp="1"/>
          </p:cNvSpPr>
          <p:nvPr>
            <p:ph idx="1"/>
          </p:nvPr>
        </p:nvSpPr>
        <p:spPr/>
        <p:txBody>
          <a:bodyPr>
            <a:normAutofit fontScale="92500" lnSpcReduction="10000"/>
          </a:bodyPr>
          <a:lstStyle/>
          <a:p>
            <a:r>
              <a:rPr lang="en-US" dirty="0"/>
              <a:t>User-defined exception class can implement everything a normal class can do, but we generally make them simple and concise. Most implementations declare a custom base class and derive others exception classes from this base class. </a:t>
            </a:r>
          </a:p>
          <a:p>
            <a:pPr marL="0" indent="0">
              <a:buNone/>
            </a:pPr>
            <a:r>
              <a:rPr lang="en-US" dirty="0"/>
              <a:t>Example:</a:t>
            </a:r>
          </a:p>
          <a:p>
            <a:pPr marL="0" indent="0">
              <a:buNone/>
            </a:pPr>
            <a:r>
              <a:rPr lang="en-US" dirty="0"/>
              <a:t>In this example, we will illustrate how user-defined exceptions can be used in a program to raise and catch errors.</a:t>
            </a:r>
          </a:p>
          <a:p>
            <a:pPr marL="0" indent="0">
              <a:buNone/>
            </a:pPr>
            <a:endParaRPr lang="en-US" dirty="0"/>
          </a:p>
          <a:p>
            <a:pPr marL="0" indent="0">
              <a:buNone/>
            </a:pPr>
            <a:r>
              <a:rPr lang="en-US" dirty="0"/>
              <a:t>This program will ask the user to enter a number until they guess a stored number correctly. To help them figure it out, hint is provided whether their guess is greater than or less than the stored number.</a:t>
            </a:r>
          </a:p>
        </p:txBody>
      </p:sp>
    </p:spTree>
    <p:extLst>
      <p:ext uri="{BB962C8B-B14F-4D97-AF65-F5344CB8AC3E}">
        <p14:creationId xmlns:p14="http://schemas.microsoft.com/office/powerpoint/2010/main" val="2488244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C18-E78F-476A-B562-EA220988A5E4}"/>
              </a:ext>
            </a:extLst>
          </p:cNvPr>
          <p:cNvSpPr>
            <a:spLocks noGrp="1"/>
          </p:cNvSpPr>
          <p:nvPr>
            <p:ph type="title"/>
          </p:nvPr>
        </p:nvSpPr>
        <p:spPr>
          <a:xfrm>
            <a:off x="838200" y="20551"/>
            <a:ext cx="10515600" cy="660486"/>
          </a:xfrm>
        </p:spPr>
        <p:txBody>
          <a:bodyPr>
            <a:normAutofit fontScale="90000"/>
          </a:bodyPr>
          <a:lstStyle/>
          <a:p>
            <a:r>
              <a:rPr lang="en-US" dirty="0"/>
              <a:t>User-Defined Exception</a:t>
            </a:r>
          </a:p>
        </p:txBody>
      </p:sp>
      <p:sp>
        <p:nvSpPr>
          <p:cNvPr id="3" name="Content Placeholder 2">
            <a:extLst>
              <a:ext uri="{FF2B5EF4-FFF2-40B4-BE49-F238E27FC236}">
                <a16:creationId xmlns:a16="http://schemas.microsoft.com/office/drawing/2014/main" id="{2205101B-F02C-4C39-A02B-E862B0F08F64}"/>
              </a:ext>
            </a:extLst>
          </p:cNvPr>
          <p:cNvSpPr>
            <a:spLocks noGrp="1"/>
          </p:cNvSpPr>
          <p:nvPr>
            <p:ph idx="1"/>
          </p:nvPr>
        </p:nvSpPr>
        <p:spPr>
          <a:xfrm>
            <a:off x="838200" y="681037"/>
            <a:ext cx="10515600" cy="7536206"/>
          </a:xfrm>
        </p:spPr>
        <p:txBody>
          <a:bodyPr>
            <a:noAutofit/>
          </a:bodyPr>
          <a:lstStyle/>
          <a:p>
            <a:pPr marL="0" indent="0">
              <a:buNone/>
            </a:pPr>
            <a:r>
              <a:rPr lang="en-US" sz="1800" i="1" dirty="0">
                <a:solidFill>
                  <a:schemeClr val="accent1"/>
                </a:solidFill>
              </a:rPr>
              <a:t>Example:</a:t>
            </a:r>
          </a:p>
          <a:p>
            <a:pPr marL="0" indent="0">
              <a:buNone/>
            </a:pPr>
            <a:r>
              <a:rPr lang="en-US" sz="1800" i="1" dirty="0">
                <a:solidFill>
                  <a:schemeClr val="accent1"/>
                </a:solidFill>
              </a:rPr>
              <a:t># define Python user-defined exceptions</a:t>
            </a:r>
          </a:p>
          <a:p>
            <a:pPr marL="0" indent="0">
              <a:buNone/>
            </a:pPr>
            <a:r>
              <a:rPr lang="en-US" sz="1800" i="1" dirty="0">
                <a:solidFill>
                  <a:schemeClr val="accent1"/>
                </a:solidFill>
              </a:rPr>
              <a:t>class Error(Exception):</a:t>
            </a:r>
          </a:p>
          <a:p>
            <a:pPr marL="0" indent="0">
              <a:buNone/>
            </a:pPr>
            <a:r>
              <a:rPr lang="en-US" sz="1800" i="1" dirty="0">
                <a:solidFill>
                  <a:schemeClr val="accent1"/>
                </a:solidFill>
              </a:rPr>
              <a:t>   """Base class for other exceptions"""</a:t>
            </a:r>
          </a:p>
          <a:p>
            <a:pPr marL="0" indent="0">
              <a:buNone/>
            </a:pPr>
            <a:r>
              <a:rPr lang="en-US" sz="1800" i="1" dirty="0">
                <a:solidFill>
                  <a:schemeClr val="accent1"/>
                </a:solidFill>
              </a:rPr>
              <a:t>   pass</a:t>
            </a:r>
          </a:p>
          <a:p>
            <a:pPr marL="0" indent="0">
              <a:buNone/>
            </a:pPr>
            <a:r>
              <a:rPr lang="en-US" sz="1800" i="1" dirty="0">
                <a:solidFill>
                  <a:schemeClr val="accent1"/>
                </a:solidFill>
              </a:rPr>
              <a:t>class </a:t>
            </a:r>
            <a:r>
              <a:rPr lang="en-US" sz="1800" i="1" dirty="0" err="1">
                <a:solidFill>
                  <a:schemeClr val="accent1"/>
                </a:solidFill>
              </a:rPr>
              <a:t>ValueTooSmallError</a:t>
            </a:r>
            <a:r>
              <a:rPr lang="en-US" sz="1800" i="1" dirty="0">
                <a:solidFill>
                  <a:schemeClr val="accent1"/>
                </a:solidFill>
              </a:rPr>
              <a:t>(Error):</a:t>
            </a:r>
          </a:p>
          <a:p>
            <a:pPr marL="0" indent="0">
              <a:buNone/>
            </a:pPr>
            <a:r>
              <a:rPr lang="en-US" sz="1800" i="1" dirty="0">
                <a:solidFill>
                  <a:schemeClr val="accent1"/>
                </a:solidFill>
              </a:rPr>
              <a:t>   """Raised when the input value is too small"""</a:t>
            </a:r>
          </a:p>
          <a:p>
            <a:pPr marL="0" indent="0">
              <a:buNone/>
            </a:pPr>
            <a:r>
              <a:rPr lang="en-US" sz="1800" i="1" dirty="0">
                <a:solidFill>
                  <a:schemeClr val="accent1"/>
                </a:solidFill>
              </a:rPr>
              <a:t>   pass</a:t>
            </a:r>
          </a:p>
          <a:p>
            <a:pPr marL="0" indent="0">
              <a:buNone/>
            </a:pPr>
            <a:r>
              <a:rPr lang="en-US" sz="1800" i="1" dirty="0">
                <a:solidFill>
                  <a:schemeClr val="accent1"/>
                </a:solidFill>
              </a:rPr>
              <a:t>class </a:t>
            </a:r>
            <a:r>
              <a:rPr lang="en-US" sz="1800" i="1" dirty="0" err="1">
                <a:solidFill>
                  <a:schemeClr val="accent1"/>
                </a:solidFill>
              </a:rPr>
              <a:t>ValueTooLargeError</a:t>
            </a:r>
            <a:r>
              <a:rPr lang="en-US" sz="1800" i="1" dirty="0">
                <a:solidFill>
                  <a:schemeClr val="accent1"/>
                </a:solidFill>
              </a:rPr>
              <a:t>(Error):</a:t>
            </a:r>
          </a:p>
          <a:p>
            <a:pPr marL="0" indent="0">
              <a:buNone/>
            </a:pPr>
            <a:r>
              <a:rPr lang="en-US" sz="1800" i="1" dirty="0">
                <a:solidFill>
                  <a:schemeClr val="accent1"/>
                </a:solidFill>
              </a:rPr>
              <a:t>   """Raised when the input value is too large"""</a:t>
            </a:r>
          </a:p>
          <a:p>
            <a:pPr marL="0" indent="0">
              <a:buNone/>
            </a:pPr>
            <a:r>
              <a:rPr lang="en-US" sz="1800" i="1" dirty="0">
                <a:solidFill>
                  <a:schemeClr val="accent1"/>
                </a:solidFill>
              </a:rPr>
              <a:t>   pass</a:t>
            </a:r>
          </a:p>
          <a:p>
            <a:pPr marL="0" indent="0">
              <a:buNone/>
            </a:pPr>
            <a:r>
              <a:rPr lang="en-US" sz="1800" i="1" dirty="0">
                <a:solidFill>
                  <a:schemeClr val="accent1"/>
                </a:solidFill>
              </a:rPr>
              <a:t># our main program</a:t>
            </a:r>
          </a:p>
          <a:p>
            <a:pPr marL="0" indent="0">
              <a:buNone/>
            </a:pPr>
            <a:r>
              <a:rPr lang="en-US" sz="1800" i="1" dirty="0">
                <a:solidFill>
                  <a:schemeClr val="accent1"/>
                </a:solidFill>
              </a:rPr>
              <a:t># user guesses a number until he/she gets it right</a:t>
            </a:r>
          </a:p>
          <a:p>
            <a:pPr marL="0" indent="0">
              <a:buNone/>
            </a:pPr>
            <a:r>
              <a:rPr lang="en-US" sz="1800" i="1" dirty="0">
                <a:solidFill>
                  <a:schemeClr val="accent1"/>
                </a:solidFill>
              </a:rPr>
              <a:t># you need to guess this number</a:t>
            </a:r>
          </a:p>
          <a:p>
            <a:pPr marL="0" indent="0">
              <a:buNone/>
            </a:pPr>
            <a:r>
              <a:rPr lang="en-US" sz="1800" i="1" dirty="0">
                <a:solidFill>
                  <a:schemeClr val="accent1"/>
                </a:solidFill>
              </a:rPr>
              <a:t>number = 10</a:t>
            </a:r>
          </a:p>
          <a:p>
            <a:pPr marL="0" indent="0">
              <a:buNone/>
            </a:pPr>
            <a:r>
              <a:rPr lang="en-US" sz="1800" i="1" dirty="0">
                <a:solidFill>
                  <a:schemeClr val="accent1"/>
                </a:solidFill>
              </a:rPr>
              <a:t>while True:</a:t>
            </a:r>
          </a:p>
          <a:p>
            <a:pPr marL="0" indent="0">
              <a:buNone/>
            </a:pPr>
            <a:r>
              <a:rPr lang="en-US" sz="1800" i="1" dirty="0">
                <a:solidFill>
                  <a:schemeClr val="accent1"/>
                </a:solidFill>
              </a:rPr>
              <a:t>   try:</a:t>
            </a:r>
          </a:p>
          <a:p>
            <a:pPr marL="0" indent="0">
              <a:buNone/>
            </a:pPr>
            <a:r>
              <a:rPr lang="en-US" sz="1800" i="1" dirty="0">
                <a:solidFill>
                  <a:schemeClr val="accent1"/>
                </a:solidFill>
              </a:rPr>
              <a:t>       </a:t>
            </a:r>
            <a:r>
              <a:rPr lang="en-US" sz="1800" i="1" dirty="0" err="1">
                <a:solidFill>
                  <a:schemeClr val="accent1"/>
                </a:solidFill>
              </a:rPr>
              <a:t>i_num</a:t>
            </a:r>
            <a:r>
              <a:rPr lang="en-US" sz="1800" i="1" dirty="0">
                <a:solidFill>
                  <a:schemeClr val="accent1"/>
                </a:solidFill>
              </a:rPr>
              <a:t> = int(input("Enter a number: "))</a:t>
            </a:r>
          </a:p>
          <a:p>
            <a:pPr marL="0" indent="0">
              <a:buNone/>
            </a:pPr>
            <a:r>
              <a:rPr lang="en-US" sz="1800" i="1" dirty="0">
                <a:solidFill>
                  <a:schemeClr val="accent1"/>
                </a:solidFill>
              </a:rPr>
              <a:t>       if </a:t>
            </a:r>
            <a:r>
              <a:rPr lang="en-US" sz="1800" i="1" dirty="0" err="1">
                <a:solidFill>
                  <a:schemeClr val="accent1"/>
                </a:solidFill>
              </a:rPr>
              <a:t>i_num</a:t>
            </a:r>
            <a:r>
              <a:rPr lang="en-US" sz="1800" i="1" dirty="0">
                <a:solidFill>
                  <a:schemeClr val="accent1"/>
                </a:solidFill>
              </a:rPr>
              <a:t> &lt; number:</a:t>
            </a:r>
          </a:p>
          <a:p>
            <a:pPr marL="0" indent="0">
              <a:buNone/>
            </a:pPr>
            <a:r>
              <a:rPr lang="en-US" sz="1800" i="1" dirty="0">
                <a:solidFill>
                  <a:schemeClr val="accent1"/>
                </a:solidFill>
              </a:rPr>
              <a:t>           raise </a:t>
            </a:r>
            <a:r>
              <a:rPr lang="en-US" sz="1800" i="1" dirty="0" err="1">
                <a:solidFill>
                  <a:schemeClr val="accent1"/>
                </a:solidFill>
              </a:rPr>
              <a:t>ValueTooSmallError</a:t>
            </a:r>
            <a:endParaRPr lang="en-US" sz="1800" i="1" dirty="0">
              <a:solidFill>
                <a:schemeClr val="accent1"/>
              </a:solidFill>
            </a:endParaRPr>
          </a:p>
          <a:p>
            <a:pPr marL="0" indent="0">
              <a:buNone/>
            </a:pPr>
            <a:r>
              <a:rPr lang="en-US" sz="1800" i="1" dirty="0">
                <a:solidFill>
                  <a:schemeClr val="accent1"/>
                </a:solidFill>
              </a:rPr>
              <a:t>       </a:t>
            </a:r>
            <a:r>
              <a:rPr lang="en-US" sz="1800" i="1" dirty="0" err="1">
                <a:solidFill>
                  <a:schemeClr val="accent1"/>
                </a:solidFill>
              </a:rPr>
              <a:t>elif</a:t>
            </a:r>
            <a:r>
              <a:rPr lang="en-US" sz="1800" i="1" dirty="0">
                <a:solidFill>
                  <a:schemeClr val="accent1"/>
                </a:solidFill>
              </a:rPr>
              <a:t> </a:t>
            </a:r>
            <a:r>
              <a:rPr lang="en-US" sz="1800" i="1" dirty="0" err="1">
                <a:solidFill>
                  <a:schemeClr val="accent1"/>
                </a:solidFill>
              </a:rPr>
              <a:t>i_num</a:t>
            </a:r>
            <a:r>
              <a:rPr lang="en-US" sz="1800" i="1" dirty="0">
                <a:solidFill>
                  <a:schemeClr val="accent1"/>
                </a:solidFill>
              </a:rPr>
              <a:t> &gt; number:</a:t>
            </a:r>
          </a:p>
          <a:p>
            <a:pPr marL="0" indent="0">
              <a:buNone/>
            </a:pPr>
            <a:r>
              <a:rPr lang="en-US" sz="1800" i="1" dirty="0">
                <a:solidFill>
                  <a:schemeClr val="accent1"/>
                </a:solidFill>
              </a:rPr>
              <a:t>           raise </a:t>
            </a:r>
            <a:r>
              <a:rPr lang="en-US" sz="1800" i="1" dirty="0" err="1">
                <a:solidFill>
                  <a:schemeClr val="accent1"/>
                </a:solidFill>
              </a:rPr>
              <a:t>ValueTooLargeError</a:t>
            </a:r>
            <a:endParaRPr lang="en-US" sz="1800" i="1" dirty="0">
              <a:solidFill>
                <a:schemeClr val="accent1"/>
              </a:solidFill>
            </a:endParaRPr>
          </a:p>
          <a:p>
            <a:pPr marL="0" indent="0">
              <a:buNone/>
            </a:pPr>
            <a:r>
              <a:rPr lang="en-US" sz="1800" i="1" dirty="0">
                <a:solidFill>
                  <a:schemeClr val="accent1"/>
                </a:solidFill>
              </a:rPr>
              <a:t>       break</a:t>
            </a:r>
          </a:p>
          <a:p>
            <a:pPr marL="0" indent="0">
              <a:buNone/>
            </a:pPr>
            <a:r>
              <a:rPr lang="en-US" sz="1800" i="1" dirty="0">
                <a:solidFill>
                  <a:schemeClr val="accent1"/>
                </a:solidFill>
              </a:rPr>
              <a:t>   except </a:t>
            </a:r>
            <a:r>
              <a:rPr lang="en-US" sz="1800" i="1" dirty="0" err="1">
                <a:solidFill>
                  <a:schemeClr val="accent1"/>
                </a:solidFill>
              </a:rPr>
              <a:t>ValueTooSmallError</a:t>
            </a:r>
            <a:r>
              <a:rPr lang="en-US" sz="1800" i="1" dirty="0">
                <a:solidFill>
                  <a:schemeClr val="accent1"/>
                </a:solidFill>
              </a:rPr>
              <a:t>:</a:t>
            </a:r>
          </a:p>
          <a:p>
            <a:pPr marL="0" indent="0">
              <a:buNone/>
            </a:pPr>
            <a:r>
              <a:rPr lang="en-US" sz="1800" i="1" dirty="0">
                <a:solidFill>
                  <a:schemeClr val="accent1"/>
                </a:solidFill>
              </a:rPr>
              <a:t>       print("This value is too small, try again!")</a:t>
            </a:r>
          </a:p>
          <a:p>
            <a:pPr marL="0" indent="0">
              <a:buNone/>
            </a:pPr>
            <a:r>
              <a:rPr lang="en-US" sz="1800" i="1" dirty="0">
                <a:solidFill>
                  <a:schemeClr val="accent1"/>
                </a:solidFill>
              </a:rPr>
              <a:t>       print()</a:t>
            </a:r>
          </a:p>
          <a:p>
            <a:pPr marL="0" indent="0">
              <a:buNone/>
            </a:pPr>
            <a:r>
              <a:rPr lang="en-US" sz="1800" i="1" dirty="0">
                <a:solidFill>
                  <a:schemeClr val="accent1"/>
                </a:solidFill>
              </a:rPr>
              <a:t>   except </a:t>
            </a:r>
            <a:r>
              <a:rPr lang="en-US" sz="1800" i="1" dirty="0" err="1">
                <a:solidFill>
                  <a:schemeClr val="accent1"/>
                </a:solidFill>
              </a:rPr>
              <a:t>ValueTooLargeError</a:t>
            </a:r>
            <a:r>
              <a:rPr lang="en-US" sz="1800" i="1" dirty="0">
                <a:solidFill>
                  <a:schemeClr val="accent1"/>
                </a:solidFill>
              </a:rPr>
              <a:t>:</a:t>
            </a:r>
          </a:p>
          <a:p>
            <a:pPr marL="0" indent="0">
              <a:buNone/>
            </a:pPr>
            <a:r>
              <a:rPr lang="en-US" sz="1800" i="1" dirty="0">
                <a:solidFill>
                  <a:schemeClr val="accent1"/>
                </a:solidFill>
              </a:rPr>
              <a:t>       print("This value is too large, try again!")</a:t>
            </a:r>
          </a:p>
          <a:p>
            <a:pPr marL="0" indent="0">
              <a:buNone/>
            </a:pPr>
            <a:r>
              <a:rPr lang="en-US" sz="1800" i="1" dirty="0">
                <a:solidFill>
                  <a:schemeClr val="accent1"/>
                </a:solidFill>
              </a:rPr>
              <a:t>       print()</a:t>
            </a:r>
          </a:p>
          <a:p>
            <a:pPr marL="0" indent="0">
              <a:buNone/>
            </a:pPr>
            <a:r>
              <a:rPr lang="en-US" sz="1800" i="1" dirty="0">
                <a:solidFill>
                  <a:schemeClr val="accent1"/>
                </a:solidFill>
              </a:rPr>
              <a:t>print("Congratulations! You guessed it correctly.")</a:t>
            </a:r>
          </a:p>
        </p:txBody>
      </p:sp>
    </p:spTree>
    <p:extLst>
      <p:ext uri="{BB962C8B-B14F-4D97-AF65-F5344CB8AC3E}">
        <p14:creationId xmlns:p14="http://schemas.microsoft.com/office/powerpoint/2010/main" val="366909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CEC18-E78F-476A-B562-EA220988A5E4}"/>
              </a:ext>
            </a:extLst>
          </p:cNvPr>
          <p:cNvSpPr>
            <a:spLocks noGrp="1"/>
          </p:cNvSpPr>
          <p:nvPr>
            <p:ph type="title"/>
          </p:nvPr>
        </p:nvSpPr>
        <p:spPr>
          <a:xfrm>
            <a:off x="838200" y="20551"/>
            <a:ext cx="10515600" cy="660486"/>
          </a:xfrm>
        </p:spPr>
        <p:txBody>
          <a:bodyPr>
            <a:normAutofit fontScale="90000"/>
          </a:bodyPr>
          <a:lstStyle/>
          <a:p>
            <a:r>
              <a:rPr lang="en-US" dirty="0"/>
              <a:t>User-Defined Exception</a:t>
            </a:r>
          </a:p>
        </p:txBody>
      </p:sp>
      <p:sp>
        <p:nvSpPr>
          <p:cNvPr id="3" name="Content Placeholder 2">
            <a:extLst>
              <a:ext uri="{FF2B5EF4-FFF2-40B4-BE49-F238E27FC236}">
                <a16:creationId xmlns:a16="http://schemas.microsoft.com/office/drawing/2014/main" id="{2205101B-F02C-4C39-A02B-E862B0F08F64}"/>
              </a:ext>
            </a:extLst>
          </p:cNvPr>
          <p:cNvSpPr>
            <a:spLocks noGrp="1"/>
          </p:cNvSpPr>
          <p:nvPr>
            <p:ph idx="1"/>
          </p:nvPr>
        </p:nvSpPr>
        <p:spPr>
          <a:xfrm>
            <a:off x="838200" y="681037"/>
            <a:ext cx="10515600" cy="6156412"/>
          </a:xfrm>
        </p:spPr>
        <p:txBody>
          <a:bodyPr>
            <a:noAutofit/>
          </a:bodyPr>
          <a:lstStyle/>
          <a:p>
            <a:pPr marL="0" indent="0">
              <a:buNone/>
            </a:pPr>
            <a:r>
              <a:rPr lang="en-US" sz="1800" i="1" dirty="0">
                <a:solidFill>
                  <a:schemeClr val="accent1"/>
                </a:solidFill>
              </a:rPr>
              <a:t>Example Output:</a:t>
            </a:r>
          </a:p>
          <a:p>
            <a:pPr marL="0" indent="0">
              <a:buNone/>
            </a:pPr>
            <a:r>
              <a:rPr lang="en-US" sz="1800" i="1" dirty="0">
                <a:solidFill>
                  <a:schemeClr val="accent2"/>
                </a:solidFill>
              </a:rPr>
              <a:t>Enter a number: 12</a:t>
            </a:r>
          </a:p>
          <a:p>
            <a:pPr marL="0" indent="0">
              <a:buNone/>
            </a:pPr>
            <a:r>
              <a:rPr lang="en-US" sz="1800" i="1" dirty="0">
                <a:solidFill>
                  <a:schemeClr val="accent2"/>
                </a:solidFill>
              </a:rPr>
              <a:t>This value is too large, try again!</a:t>
            </a:r>
          </a:p>
          <a:p>
            <a:pPr marL="0" indent="0">
              <a:buNone/>
            </a:pPr>
            <a:endParaRPr lang="en-US" sz="1800" i="1" dirty="0">
              <a:solidFill>
                <a:schemeClr val="accent2"/>
              </a:solidFill>
            </a:endParaRPr>
          </a:p>
          <a:p>
            <a:pPr marL="0" indent="0">
              <a:buNone/>
            </a:pPr>
            <a:r>
              <a:rPr lang="en-US" sz="1800" i="1" dirty="0">
                <a:solidFill>
                  <a:schemeClr val="accent2"/>
                </a:solidFill>
              </a:rPr>
              <a:t>Enter a number: 0</a:t>
            </a:r>
          </a:p>
          <a:p>
            <a:pPr marL="0" indent="0">
              <a:buNone/>
            </a:pPr>
            <a:r>
              <a:rPr lang="en-US" sz="1800" i="1" dirty="0">
                <a:solidFill>
                  <a:schemeClr val="accent2"/>
                </a:solidFill>
              </a:rPr>
              <a:t>This value is too small, try again!</a:t>
            </a:r>
          </a:p>
          <a:p>
            <a:pPr marL="0" indent="0">
              <a:buNone/>
            </a:pPr>
            <a:endParaRPr lang="en-US" sz="1800" i="1" dirty="0">
              <a:solidFill>
                <a:schemeClr val="accent2"/>
              </a:solidFill>
            </a:endParaRPr>
          </a:p>
          <a:p>
            <a:pPr marL="0" indent="0">
              <a:buNone/>
            </a:pPr>
            <a:r>
              <a:rPr lang="en-US" sz="1800" i="1" dirty="0">
                <a:solidFill>
                  <a:schemeClr val="accent2"/>
                </a:solidFill>
              </a:rPr>
              <a:t>Enter a number: 8</a:t>
            </a:r>
          </a:p>
          <a:p>
            <a:pPr marL="0" indent="0">
              <a:buNone/>
            </a:pPr>
            <a:r>
              <a:rPr lang="en-US" sz="1800" i="1" dirty="0">
                <a:solidFill>
                  <a:schemeClr val="accent2"/>
                </a:solidFill>
              </a:rPr>
              <a:t>This value is too small, try again!</a:t>
            </a:r>
          </a:p>
          <a:p>
            <a:pPr marL="0" indent="0">
              <a:buNone/>
            </a:pPr>
            <a:endParaRPr lang="en-US" sz="1800" i="1" dirty="0">
              <a:solidFill>
                <a:schemeClr val="accent2"/>
              </a:solidFill>
            </a:endParaRPr>
          </a:p>
          <a:p>
            <a:pPr marL="0" indent="0">
              <a:buNone/>
            </a:pPr>
            <a:r>
              <a:rPr lang="en-US" sz="1800" i="1" dirty="0">
                <a:solidFill>
                  <a:schemeClr val="accent2"/>
                </a:solidFill>
              </a:rPr>
              <a:t>Enter a number: 10</a:t>
            </a:r>
          </a:p>
          <a:p>
            <a:pPr marL="0" indent="0">
              <a:buNone/>
            </a:pPr>
            <a:r>
              <a:rPr lang="en-US" sz="1800" i="1" dirty="0">
                <a:solidFill>
                  <a:schemeClr val="accent2"/>
                </a:solidFill>
              </a:rPr>
              <a:t>Congratulations! You guessed it correctly.</a:t>
            </a:r>
          </a:p>
          <a:p>
            <a:pPr marL="0" indent="0">
              <a:buNone/>
            </a:pPr>
            <a:r>
              <a:rPr lang="en-US" sz="1800" i="1" dirty="0"/>
              <a:t>Here, we have defined a base class called Error.</a:t>
            </a:r>
          </a:p>
          <a:p>
            <a:pPr marL="0" indent="0">
              <a:buNone/>
            </a:pPr>
            <a:endParaRPr lang="en-US" sz="1800" i="1" dirty="0"/>
          </a:p>
          <a:p>
            <a:pPr marL="0" indent="0">
              <a:buNone/>
            </a:pPr>
            <a:r>
              <a:rPr lang="en-US" sz="1800" i="1" dirty="0"/>
              <a:t>The other two exceptions (</a:t>
            </a:r>
            <a:r>
              <a:rPr lang="en-US" sz="1800" i="1" dirty="0" err="1"/>
              <a:t>ValueTooSmallError</a:t>
            </a:r>
            <a:r>
              <a:rPr lang="en-US" sz="1800" i="1" dirty="0"/>
              <a:t> and </a:t>
            </a:r>
            <a:r>
              <a:rPr lang="en-US" sz="1800" i="1" dirty="0" err="1"/>
              <a:t>ValueTooLargeError</a:t>
            </a:r>
            <a:r>
              <a:rPr lang="en-US" sz="1800" i="1" dirty="0"/>
              <a:t>) that are actually raised by our program are derived from this class. This is the standard way to define user-defined exceptions in Python programming, but you are not limited to this way only.</a:t>
            </a:r>
          </a:p>
        </p:txBody>
      </p:sp>
    </p:spTree>
    <p:extLst>
      <p:ext uri="{BB962C8B-B14F-4D97-AF65-F5344CB8AC3E}">
        <p14:creationId xmlns:p14="http://schemas.microsoft.com/office/powerpoint/2010/main" val="67778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EA1-2A9A-47E1-8AB9-6599001D5BBE}"/>
              </a:ext>
            </a:extLst>
          </p:cNvPr>
          <p:cNvSpPr>
            <a:spLocks noGrp="1"/>
          </p:cNvSpPr>
          <p:nvPr>
            <p:ph type="title"/>
          </p:nvPr>
        </p:nvSpPr>
        <p:spPr/>
        <p:txBody>
          <a:bodyPr/>
          <a:lstStyle/>
          <a:p>
            <a:r>
              <a:rPr lang="en-US" dirty="0"/>
              <a:t>File I/O</a:t>
            </a:r>
          </a:p>
        </p:txBody>
      </p:sp>
      <p:sp>
        <p:nvSpPr>
          <p:cNvPr id="3" name="Content Placeholder 2">
            <a:extLst>
              <a:ext uri="{FF2B5EF4-FFF2-40B4-BE49-F238E27FC236}">
                <a16:creationId xmlns:a16="http://schemas.microsoft.com/office/drawing/2014/main" id="{A8644D5A-B23B-4851-9F58-6CAC898A0F3B}"/>
              </a:ext>
            </a:extLst>
          </p:cNvPr>
          <p:cNvSpPr>
            <a:spLocks noGrp="1"/>
          </p:cNvSpPr>
          <p:nvPr>
            <p:ph idx="1"/>
          </p:nvPr>
        </p:nvSpPr>
        <p:spPr/>
        <p:txBody>
          <a:bodyPr>
            <a:normAutofit/>
          </a:bodyPr>
          <a:lstStyle/>
          <a:p>
            <a:pPr marL="0" indent="0">
              <a:buNone/>
            </a:pPr>
            <a:r>
              <a:rPr lang="en-US" dirty="0"/>
              <a:t>Open a File</a:t>
            </a:r>
          </a:p>
          <a:p>
            <a:pPr marL="0" indent="0">
              <a:buNone/>
            </a:pPr>
            <a:r>
              <a:rPr lang="en-US" sz="2400" dirty="0"/>
              <a:t>Python has a built-in function open() to open a file. </a:t>
            </a:r>
          </a:p>
          <a:p>
            <a:pPr marL="0" indent="0">
              <a:buNone/>
            </a:pPr>
            <a:r>
              <a:rPr lang="en-US" sz="2400" dirty="0"/>
              <a:t>This function returns a file object, also called a handle, as it is used to read or modify the file accordingly.</a:t>
            </a:r>
          </a:p>
          <a:p>
            <a:pPr marL="0" indent="0">
              <a:buNone/>
            </a:pPr>
            <a:r>
              <a:rPr lang="en-US" sz="2400" dirty="0"/>
              <a:t>Example:-</a:t>
            </a:r>
          </a:p>
          <a:p>
            <a:pPr marL="0" indent="0">
              <a:buNone/>
            </a:pPr>
            <a:r>
              <a:rPr lang="en-US" sz="2400" dirty="0"/>
              <a:t>&gt;&gt;&gt; </a:t>
            </a:r>
            <a:r>
              <a:rPr lang="en-US" sz="2400" dirty="0">
                <a:solidFill>
                  <a:schemeClr val="accent1"/>
                </a:solidFill>
              </a:rPr>
              <a:t>f = </a:t>
            </a:r>
            <a:r>
              <a:rPr lang="en-US" sz="2400" dirty="0">
                <a:solidFill>
                  <a:schemeClr val="accent6"/>
                </a:solidFill>
              </a:rPr>
              <a:t>open(</a:t>
            </a:r>
            <a:r>
              <a:rPr lang="en-US" sz="2400" dirty="0">
                <a:solidFill>
                  <a:schemeClr val="accent2">
                    <a:lumMod val="75000"/>
                  </a:schemeClr>
                </a:solidFill>
              </a:rPr>
              <a:t>"test.txt"</a:t>
            </a:r>
            <a:r>
              <a:rPr lang="en-US" sz="2400" dirty="0">
                <a:solidFill>
                  <a:schemeClr val="accent6"/>
                </a:solidFill>
              </a:rPr>
              <a:t>)    </a:t>
            </a:r>
            <a:r>
              <a:rPr lang="en-US" sz="2400" dirty="0"/>
              <a:t># open file in current directory</a:t>
            </a:r>
          </a:p>
          <a:p>
            <a:pPr marL="0" indent="0">
              <a:buNone/>
            </a:pPr>
            <a:r>
              <a:rPr lang="en-US" sz="2400" dirty="0"/>
              <a:t>&gt;&gt;&gt; </a:t>
            </a:r>
            <a:r>
              <a:rPr lang="en-US" sz="2400" dirty="0">
                <a:solidFill>
                  <a:schemeClr val="accent1"/>
                </a:solidFill>
              </a:rPr>
              <a:t>f =</a:t>
            </a:r>
            <a:r>
              <a:rPr lang="en-US" sz="2400" dirty="0"/>
              <a:t> </a:t>
            </a:r>
            <a:r>
              <a:rPr lang="en-US" sz="2400" dirty="0">
                <a:solidFill>
                  <a:schemeClr val="accent6"/>
                </a:solidFill>
              </a:rPr>
              <a:t>open(</a:t>
            </a:r>
            <a:r>
              <a:rPr lang="en-US" sz="2400" dirty="0">
                <a:solidFill>
                  <a:schemeClr val="accent2"/>
                </a:solidFill>
              </a:rPr>
              <a:t>"C:/Python33/README.txt"</a:t>
            </a:r>
            <a:r>
              <a:rPr lang="en-US" sz="2400" dirty="0"/>
              <a:t>)  # specifying full path</a:t>
            </a:r>
          </a:p>
        </p:txBody>
      </p:sp>
    </p:spTree>
    <p:extLst>
      <p:ext uri="{BB962C8B-B14F-4D97-AF65-F5344CB8AC3E}">
        <p14:creationId xmlns:p14="http://schemas.microsoft.com/office/powerpoint/2010/main" val="130674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EA1-2A9A-47E1-8AB9-6599001D5BBE}"/>
              </a:ext>
            </a:extLst>
          </p:cNvPr>
          <p:cNvSpPr>
            <a:spLocks noGrp="1"/>
          </p:cNvSpPr>
          <p:nvPr>
            <p:ph type="title"/>
          </p:nvPr>
        </p:nvSpPr>
        <p:spPr/>
        <p:txBody>
          <a:bodyPr/>
          <a:lstStyle/>
          <a:p>
            <a:r>
              <a:rPr lang="en-US" dirty="0"/>
              <a:t>File I/O</a:t>
            </a:r>
          </a:p>
        </p:txBody>
      </p:sp>
      <p:sp>
        <p:nvSpPr>
          <p:cNvPr id="3" name="Content Placeholder 2">
            <a:extLst>
              <a:ext uri="{FF2B5EF4-FFF2-40B4-BE49-F238E27FC236}">
                <a16:creationId xmlns:a16="http://schemas.microsoft.com/office/drawing/2014/main" id="{A8644D5A-B23B-4851-9F58-6CAC898A0F3B}"/>
              </a:ext>
            </a:extLst>
          </p:cNvPr>
          <p:cNvSpPr>
            <a:spLocks noGrp="1"/>
          </p:cNvSpPr>
          <p:nvPr>
            <p:ph idx="1"/>
          </p:nvPr>
        </p:nvSpPr>
        <p:spPr>
          <a:xfrm>
            <a:off x="838200" y="1541420"/>
            <a:ext cx="10515600" cy="4351338"/>
          </a:xfrm>
        </p:spPr>
        <p:txBody>
          <a:bodyPr>
            <a:normAutofit/>
          </a:bodyPr>
          <a:lstStyle/>
          <a:p>
            <a:pPr marL="0" indent="0">
              <a:buNone/>
            </a:pPr>
            <a:r>
              <a:rPr lang="en-US" dirty="0"/>
              <a:t>File Modes</a:t>
            </a:r>
          </a:p>
          <a:p>
            <a:pPr marL="0" indent="0">
              <a:buNone/>
            </a:pPr>
            <a:endParaRPr lang="en-US" dirty="0"/>
          </a:p>
        </p:txBody>
      </p:sp>
      <p:graphicFrame>
        <p:nvGraphicFramePr>
          <p:cNvPr id="4" name="Table 3">
            <a:extLst>
              <a:ext uri="{FF2B5EF4-FFF2-40B4-BE49-F238E27FC236}">
                <a16:creationId xmlns:a16="http://schemas.microsoft.com/office/drawing/2014/main" id="{1EEE7B4F-E360-4F74-B60A-2A4BA44D2293}"/>
              </a:ext>
            </a:extLst>
          </p:cNvPr>
          <p:cNvGraphicFramePr>
            <a:graphicFrameLocks noGrp="1"/>
          </p:cNvGraphicFramePr>
          <p:nvPr>
            <p:extLst>
              <p:ext uri="{D42A27DB-BD31-4B8C-83A1-F6EECF244321}">
                <p14:modId xmlns:p14="http://schemas.microsoft.com/office/powerpoint/2010/main" val="1639401393"/>
              </p:ext>
            </p:extLst>
          </p:nvPr>
        </p:nvGraphicFramePr>
        <p:xfrm>
          <a:off x="924698" y="2110091"/>
          <a:ext cx="10515600" cy="4351337"/>
        </p:xfrm>
        <a:graphic>
          <a:graphicData uri="http://schemas.openxmlformats.org/drawingml/2006/table">
            <a:tbl>
              <a:tblPr/>
              <a:tblGrid>
                <a:gridCol w="5257800">
                  <a:extLst>
                    <a:ext uri="{9D8B030D-6E8A-4147-A177-3AD203B41FA5}">
                      <a16:colId xmlns:a16="http://schemas.microsoft.com/office/drawing/2014/main" val="3476716099"/>
                    </a:ext>
                  </a:extLst>
                </a:gridCol>
                <a:gridCol w="5257800">
                  <a:extLst>
                    <a:ext uri="{9D8B030D-6E8A-4147-A177-3AD203B41FA5}">
                      <a16:colId xmlns:a16="http://schemas.microsoft.com/office/drawing/2014/main" val="3114138476"/>
                    </a:ext>
                  </a:extLst>
                </a:gridCol>
              </a:tblGrid>
              <a:tr h="506876">
                <a:tc>
                  <a:txBody>
                    <a:bodyPr/>
                    <a:lstStyle/>
                    <a:p>
                      <a:pPr algn="l" fontAlgn="base"/>
                      <a:r>
                        <a:rPr lang="en-US" b="0">
                          <a:effectLst/>
                        </a:rPr>
                        <a:t>Mode</a:t>
                      </a:r>
                    </a:p>
                  </a:txBody>
                  <a:tcPr marL="76200" marR="60960" marT="114300" marB="1066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tc>
                  <a:txBody>
                    <a:bodyPr/>
                    <a:lstStyle/>
                    <a:p>
                      <a:pPr algn="l" fontAlgn="base"/>
                      <a:r>
                        <a:rPr lang="en-US" b="0">
                          <a:effectLst/>
                        </a:rPr>
                        <a:t>Description</a:t>
                      </a:r>
                    </a:p>
                  </a:txBody>
                  <a:tcPr marL="76200" marR="60960" marT="114300" marB="1066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889051330"/>
                  </a:ext>
                </a:extLst>
              </a:tr>
              <a:tr h="428895">
                <a:tc>
                  <a:txBody>
                    <a:bodyPr/>
                    <a:lstStyle/>
                    <a:p>
                      <a:pPr fontAlgn="base"/>
                      <a:r>
                        <a:rPr lang="en-US">
                          <a:effectLst/>
                        </a:rPr>
                        <a:t>'r'</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a file for reading. (default)</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3976723141"/>
                  </a:ext>
                </a:extLst>
              </a:tr>
              <a:tr h="709627">
                <a:tc>
                  <a:txBody>
                    <a:bodyPr/>
                    <a:lstStyle/>
                    <a:p>
                      <a:pPr fontAlgn="base"/>
                      <a:r>
                        <a:rPr lang="en-US">
                          <a:effectLst/>
                        </a:rPr>
                        <a:t>'w'</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a file for writing. Creates a new file if it does not exist or truncates the file if it exists.</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760876150"/>
                  </a:ext>
                </a:extLst>
              </a:tr>
              <a:tr h="709627">
                <a:tc>
                  <a:txBody>
                    <a:bodyPr/>
                    <a:lstStyle/>
                    <a:p>
                      <a:pPr fontAlgn="base"/>
                      <a:r>
                        <a:rPr lang="en-US">
                          <a:effectLst/>
                        </a:rPr>
                        <a:t>'x'</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a file for exclusive creation. If the file already exists, the operation fails.</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690829"/>
                  </a:ext>
                </a:extLst>
              </a:tr>
              <a:tr h="709627">
                <a:tc>
                  <a:txBody>
                    <a:bodyPr/>
                    <a:lstStyle/>
                    <a:p>
                      <a:pPr fontAlgn="base"/>
                      <a:r>
                        <a:rPr lang="en-US">
                          <a:effectLst/>
                        </a:rPr>
                        <a:t>'a'</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for appending at the end of the file without truncating it. Creates a new file if it does not exist.</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782085869"/>
                  </a:ext>
                </a:extLst>
              </a:tr>
              <a:tr h="428895">
                <a:tc>
                  <a:txBody>
                    <a:bodyPr/>
                    <a:lstStyle/>
                    <a:p>
                      <a:pPr fontAlgn="base"/>
                      <a:r>
                        <a:rPr lang="en-US">
                          <a:effectLst/>
                        </a:rPr>
                        <a:t>'t'</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in text mode. (default)</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298889804"/>
                  </a:ext>
                </a:extLst>
              </a:tr>
              <a:tr h="428895">
                <a:tc>
                  <a:txBody>
                    <a:bodyPr/>
                    <a:lstStyle/>
                    <a:p>
                      <a:pPr fontAlgn="base"/>
                      <a:r>
                        <a:rPr lang="en-US">
                          <a:effectLst/>
                        </a:rPr>
                        <a:t>'b'</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a:effectLst/>
                        </a:rPr>
                        <a:t>Open in binary mode.</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553239209"/>
                  </a:ext>
                </a:extLst>
              </a:tr>
              <a:tr h="428895">
                <a:tc>
                  <a:txBody>
                    <a:bodyPr/>
                    <a:lstStyle/>
                    <a:p>
                      <a:pPr fontAlgn="base"/>
                      <a:r>
                        <a:rPr lang="en-US">
                          <a:effectLst/>
                        </a:rPr>
                        <a:t>'+'</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tc>
                  <a:txBody>
                    <a:bodyPr/>
                    <a:lstStyle/>
                    <a:p>
                      <a:pPr fontAlgn="base"/>
                      <a:r>
                        <a:rPr lang="en-US" dirty="0">
                          <a:effectLst/>
                        </a:rPr>
                        <a:t>Open a file for updating (reading and writing)</a:t>
                      </a:r>
                    </a:p>
                  </a:txBody>
                  <a:tcPr marL="76200" marR="60960" marT="76200" marB="68580" anchor="ctr">
                    <a:lnL w="7620" cap="flat" cmpd="sng" algn="ctr">
                      <a:solidFill>
                        <a:srgbClr val="EAEAEC"/>
                      </a:solidFill>
                      <a:prstDash val="solid"/>
                      <a:round/>
                      <a:headEnd type="none" w="med" len="med"/>
                      <a:tailEnd type="none" w="med" len="med"/>
                    </a:lnL>
                    <a:lnR w="7620" cap="flat" cmpd="sng" algn="ctr">
                      <a:solidFill>
                        <a:srgbClr val="EAEAEC"/>
                      </a:solidFill>
                      <a:prstDash val="solid"/>
                      <a:round/>
                      <a:headEnd type="none" w="med" len="med"/>
                      <a:tailEnd type="none" w="med" len="med"/>
                    </a:lnR>
                    <a:lnT w="7620" cap="flat" cmpd="sng" algn="ctr">
                      <a:solidFill>
                        <a:srgbClr val="EAEAEC"/>
                      </a:solidFill>
                      <a:prstDash val="solid"/>
                      <a:round/>
                      <a:headEnd type="none" w="med" len="med"/>
                      <a:tailEnd type="none" w="med" len="med"/>
                    </a:lnT>
                    <a:lnB w="762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543349635"/>
                  </a:ext>
                </a:extLst>
              </a:tr>
            </a:tbl>
          </a:graphicData>
        </a:graphic>
      </p:graphicFrame>
    </p:spTree>
    <p:extLst>
      <p:ext uri="{BB962C8B-B14F-4D97-AF65-F5344CB8AC3E}">
        <p14:creationId xmlns:p14="http://schemas.microsoft.com/office/powerpoint/2010/main" val="318103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EA1-2A9A-47E1-8AB9-6599001D5BBE}"/>
              </a:ext>
            </a:extLst>
          </p:cNvPr>
          <p:cNvSpPr>
            <a:spLocks noGrp="1"/>
          </p:cNvSpPr>
          <p:nvPr>
            <p:ph type="title"/>
          </p:nvPr>
        </p:nvSpPr>
        <p:spPr/>
        <p:txBody>
          <a:bodyPr/>
          <a:lstStyle/>
          <a:p>
            <a:r>
              <a:rPr lang="en-US" dirty="0"/>
              <a:t>File I/O</a:t>
            </a:r>
          </a:p>
        </p:txBody>
      </p:sp>
      <p:sp>
        <p:nvSpPr>
          <p:cNvPr id="3" name="Content Placeholder 2">
            <a:extLst>
              <a:ext uri="{FF2B5EF4-FFF2-40B4-BE49-F238E27FC236}">
                <a16:creationId xmlns:a16="http://schemas.microsoft.com/office/drawing/2014/main" id="{A8644D5A-B23B-4851-9F58-6CAC898A0F3B}"/>
              </a:ext>
            </a:extLst>
          </p:cNvPr>
          <p:cNvSpPr>
            <a:spLocks noGrp="1"/>
          </p:cNvSpPr>
          <p:nvPr>
            <p:ph idx="1"/>
          </p:nvPr>
        </p:nvSpPr>
        <p:spPr>
          <a:xfrm>
            <a:off x="838200" y="1541420"/>
            <a:ext cx="10515600" cy="4351338"/>
          </a:xfrm>
        </p:spPr>
        <p:txBody>
          <a:bodyPr>
            <a:normAutofit/>
          </a:bodyPr>
          <a:lstStyle/>
          <a:p>
            <a:pPr marL="0" indent="0">
              <a:buNone/>
            </a:pPr>
            <a:r>
              <a:rPr lang="en-US" dirty="0"/>
              <a:t>File Modes- Example</a:t>
            </a:r>
          </a:p>
          <a:p>
            <a:pPr marL="0" indent="0">
              <a:buNone/>
            </a:pPr>
            <a:endParaRPr lang="en-US" dirty="0"/>
          </a:p>
          <a:p>
            <a:pPr marL="0" indent="0">
              <a:buNone/>
            </a:pPr>
            <a:r>
              <a:rPr lang="en-US" dirty="0">
                <a:solidFill>
                  <a:schemeClr val="accent1"/>
                </a:solidFill>
              </a:rPr>
              <a:t>f = </a:t>
            </a:r>
            <a:r>
              <a:rPr lang="en-US" dirty="0">
                <a:solidFill>
                  <a:schemeClr val="accent6"/>
                </a:solidFill>
              </a:rPr>
              <a:t>open(</a:t>
            </a:r>
            <a:r>
              <a:rPr lang="en-US" dirty="0"/>
              <a:t>"test.txt"</a:t>
            </a:r>
            <a:r>
              <a:rPr lang="en-US" dirty="0">
                <a:solidFill>
                  <a:schemeClr val="accent6"/>
                </a:solidFill>
              </a:rPr>
              <a:t>)</a:t>
            </a:r>
            <a:r>
              <a:rPr lang="en-US" dirty="0"/>
              <a:t>      # equivalent to 'r' or 'rt'</a:t>
            </a:r>
          </a:p>
          <a:p>
            <a:pPr marL="0" indent="0">
              <a:buNone/>
            </a:pPr>
            <a:r>
              <a:rPr lang="en-US" dirty="0">
                <a:solidFill>
                  <a:schemeClr val="accent1"/>
                </a:solidFill>
              </a:rPr>
              <a:t>f = </a:t>
            </a:r>
            <a:r>
              <a:rPr lang="en-US" dirty="0">
                <a:solidFill>
                  <a:schemeClr val="accent6"/>
                </a:solidFill>
              </a:rPr>
              <a:t>open(</a:t>
            </a:r>
            <a:r>
              <a:rPr lang="en-US" dirty="0"/>
              <a:t>"</a:t>
            </a:r>
            <a:r>
              <a:rPr lang="en-US" dirty="0" err="1"/>
              <a:t>test.txt",'w</a:t>
            </a:r>
            <a:r>
              <a:rPr lang="en-US" dirty="0"/>
              <a:t>'</a:t>
            </a:r>
            <a:r>
              <a:rPr lang="en-US" dirty="0">
                <a:solidFill>
                  <a:schemeClr val="accent6"/>
                </a:solidFill>
              </a:rPr>
              <a:t>)</a:t>
            </a:r>
            <a:r>
              <a:rPr lang="en-US" dirty="0"/>
              <a:t>  # write in text mode</a:t>
            </a:r>
          </a:p>
          <a:p>
            <a:pPr marL="0" indent="0">
              <a:buNone/>
            </a:pPr>
            <a:r>
              <a:rPr lang="en-US" dirty="0">
                <a:solidFill>
                  <a:schemeClr val="accent1"/>
                </a:solidFill>
              </a:rPr>
              <a:t>f = </a:t>
            </a:r>
            <a:r>
              <a:rPr lang="en-US" dirty="0">
                <a:solidFill>
                  <a:schemeClr val="accent6"/>
                </a:solidFill>
              </a:rPr>
              <a:t>open(</a:t>
            </a:r>
            <a:r>
              <a:rPr lang="en-US" dirty="0"/>
              <a:t>"img.bmp",'</a:t>
            </a:r>
            <a:r>
              <a:rPr lang="en-US" dirty="0" err="1"/>
              <a:t>r+b</a:t>
            </a:r>
            <a:r>
              <a:rPr lang="en-US" dirty="0"/>
              <a:t>'</a:t>
            </a:r>
            <a:r>
              <a:rPr lang="en-US" dirty="0">
                <a:solidFill>
                  <a:schemeClr val="accent6"/>
                </a:solidFill>
              </a:rPr>
              <a:t>)</a:t>
            </a:r>
            <a:r>
              <a:rPr lang="en-US" dirty="0"/>
              <a:t> # read and write in binary mode</a:t>
            </a:r>
          </a:p>
          <a:p>
            <a:pPr marL="0" indent="0">
              <a:buNone/>
            </a:pPr>
            <a:endParaRPr lang="en-US" dirty="0"/>
          </a:p>
          <a:p>
            <a:pPr marL="0" indent="0">
              <a:buNone/>
            </a:pPr>
            <a:r>
              <a:rPr lang="en-US" dirty="0">
                <a:solidFill>
                  <a:schemeClr val="accent1"/>
                </a:solidFill>
              </a:rPr>
              <a:t>f = </a:t>
            </a:r>
            <a:r>
              <a:rPr lang="en-US" dirty="0">
                <a:solidFill>
                  <a:schemeClr val="accent6"/>
                </a:solidFill>
              </a:rPr>
              <a:t>open(</a:t>
            </a:r>
            <a:r>
              <a:rPr lang="en-US" dirty="0"/>
              <a:t>"</a:t>
            </a:r>
            <a:r>
              <a:rPr lang="en-US" dirty="0" err="1"/>
              <a:t>test.txt",mode</a:t>
            </a:r>
            <a:r>
              <a:rPr lang="en-US" dirty="0"/>
              <a:t> = '</a:t>
            </a:r>
            <a:r>
              <a:rPr lang="en-US" dirty="0" err="1"/>
              <a:t>r',encoding</a:t>
            </a:r>
            <a:r>
              <a:rPr lang="en-US" dirty="0"/>
              <a:t> = 'utf-8'</a:t>
            </a:r>
            <a:r>
              <a:rPr lang="en-US" dirty="0">
                <a:solidFill>
                  <a:schemeClr val="accent6"/>
                </a:solidFill>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2685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EA1-2A9A-47E1-8AB9-6599001D5BBE}"/>
              </a:ext>
            </a:extLst>
          </p:cNvPr>
          <p:cNvSpPr>
            <a:spLocks noGrp="1"/>
          </p:cNvSpPr>
          <p:nvPr>
            <p:ph type="title"/>
          </p:nvPr>
        </p:nvSpPr>
        <p:spPr/>
        <p:txBody>
          <a:bodyPr/>
          <a:lstStyle/>
          <a:p>
            <a:r>
              <a:rPr lang="en-US" dirty="0"/>
              <a:t>File I/O</a:t>
            </a:r>
          </a:p>
        </p:txBody>
      </p:sp>
      <p:sp>
        <p:nvSpPr>
          <p:cNvPr id="3" name="Content Placeholder 2">
            <a:extLst>
              <a:ext uri="{FF2B5EF4-FFF2-40B4-BE49-F238E27FC236}">
                <a16:creationId xmlns:a16="http://schemas.microsoft.com/office/drawing/2014/main" id="{A8644D5A-B23B-4851-9F58-6CAC898A0F3B}"/>
              </a:ext>
            </a:extLst>
          </p:cNvPr>
          <p:cNvSpPr>
            <a:spLocks noGrp="1"/>
          </p:cNvSpPr>
          <p:nvPr>
            <p:ph idx="1"/>
          </p:nvPr>
        </p:nvSpPr>
        <p:spPr/>
        <p:txBody>
          <a:bodyPr>
            <a:normAutofit/>
          </a:bodyPr>
          <a:lstStyle/>
          <a:p>
            <a:pPr marL="0" indent="0">
              <a:buNone/>
            </a:pPr>
            <a:r>
              <a:rPr lang="en-US" dirty="0"/>
              <a:t>Close a File</a:t>
            </a:r>
          </a:p>
          <a:p>
            <a:pPr marL="0" indent="0">
              <a:buNone/>
            </a:pPr>
            <a:r>
              <a:rPr lang="en-US" sz="2400" dirty="0"/>
              <a:t>When we are done with operations to the file, we need to properly close the file.</a:t>
            </a:r>
          </a:p>
          <a:p>
            <a:pPr marL="0" indent="0">
              <a:buNone/>
            </a:pPr>
            <a:r>
              <a:rPr lang="en-US" sz="2400" dirty="0"/>
              <a:t>Closing a file will free up the resources that were tied with the file and is done using Python close() method.</a:t>
            </a:r>
          </a:p>
          <a:p>
            <a:pPr marL="0" indent="0">
              <a:buNone/>
            </a:pPr>
            <a:r>
              <a:rPr lang="en-US" sz="2400" dirty="0"/>
              <a:t>Python has a garbage collector to clean up unreferenced objects but, we must not rely on it to close the file.</a:t>
            </a:r>
          </a:p>
          <a:p>
            <a:pPr marL="0" indent="0">
              <a:buNone/>
            </a:pPr>
            <a:r>
              <a:rPr lang="en-US" sz="2400" dirty="0"/>
              <a:t>Example:-</a:t>
            </a:r>
          </a:p>
          <a:p>
            <a:pPr marL="0" indent="0">
              <a:buNone/>
            </a:pPr>
            <a:r>
              <a:rPr lang="en-US" sz="2400" dirty="0"/>
              <a:t>&gt;&gt;&gt; </a:t>
            </a:r>
            <a:r>
              <a:rPr lang="en-US" sz="2400" dirty="0">
                <a:solidFill>
                  <a:schemeClr val="accent1"/>
                </a:solidFill>
              </a:rPr>
              <a:t>f = </a:t>
            </a:r>
            <a:r>
              <a:rPr lang="en-US" sz="2400" dirty="0">
                <a:solidFill>
                  <a:schemeClr val="accent6"/>
                </a:solidFill>
              </a:rPr>
              <a:t>open(</a:t>
            </a:r>
            <a:r>
              <a:rPr lang="en-US" sz="2400" dirty="0"/>
              <a:t>"</a:t>
            </a:r>
            <a:r>
              <a:rPr lang="en-US" sz="2400" dirty="0" err="1"/>
              <a:t>test.txt",mode</a:t>
            </a:r>
            <a:r>
              <a:rPr lang="en-US" sz="2400" dirty="0"/>
              <a:t> = '</a:t>
            </a:r>
            <a:r>
              <a:rPr lang="en-US" sz="2400" dirty="0" err="1"/>
              <a:t>r',encoding</a:t>
            </a:r>
            <a:r>
              <a:rPr lang="en-US" sz="2400" dirty="0"/>
              <a:t> = 'utf-8’</a:t>
            </a:r>
            <a:r>
              <a:rPr lang="en-US" sz="2400" dirty="0">
                <a:solidFill>
                  <a:schemeClr val="accent6"/>
                </a:solidFill>
              </a:rPr>
              <a:t>) </a:t>
            </a:r>
            <a:r>
              <a:rPr lang="en-US" sz="2400" dirty="0"/>
              <a:t># open file in current directory</a:t>
            </a:r>
          </a:p>
          <a:p>
            <a:pPr marL="0" indent="0">
              <a:buNone/>
            </a:pPr>
            <a:r>
              <a:rPr lang="en-US" sz="2400" dirty="0">
                <a:solidFill>
                  <a:schemeClr val="accent1"/>
                </a:solidFill>
              </a:rPr>
              <a:t># perform file operations</a:t>
            </a:r>
          </a:p>
          <a:p>
            <a:pPr marL="0" indent="0">
              <a:buNone/>
            </a:pPr>
            <a:r>
              <a:rPr lang="en-US" sz="2400" dirty="0"/>
              <a:t>&gt;&gt;&gt;</a:t>
            </a:r>
            <a:r>
              <a:rPr lang="en-US" sz="2400" dirty="0">
                <a:solidFill>
                  <a:schemeClr val="accent1"/>
                </a:solidFill>
              </a:rPr>
              <a:t> </a:t>
            </a:r>
            <a:r>
              <a:rPr lang="en-US" sz="2400" dirty="0" err="1">
                <a:solidFill>
                  <a:schemeClr val="accent1"/>
                </a:solidFill>
              </a:rPr>
              <a:t>f.close</a:t>
            </a:r>
            <a:r>
              <a:rPr lang="en-US" sz="2400" dirty="0">
                <a:solidFill>
                  <a:schemeClr val="accent1"/>
                </a:solidFill>
              </a:rPr>
              <a:t>()</a:t>
            </a:r>
            <a:endParaRPr lang="en-US" sz="2400" dirty="0"/>
          </a:p>
        </p:txBody>
      </p:sp>
    </p:spTree>
    <p:extLst>
      <p:ext uri="{BB962C8B-B14F-4D97-AF65-F5344CB8AC3E}">
        <p14:creationId xmlns:p14="http://schemas.microsoft.com/office/powerpoint/2010/main" val="2029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1FD9-313F-4916-AF8E-ECD625B1E452}"/>
              </a:ext>
            </a:extLst>
          </p:cNvPr>
          <p:cNvSpPr>
            <a:spLocks noGrp="1"/>
          </p:cNvSpPr>
          <p:nvPr>
            <p:ph type="title"/>
          </p:nvPr>
        </p:nvSpPr>
        <p:spPr/>
        <p:txBody>
          <a:bodyPr/>
          <a:lstStyle/>
          <a:p>
            <a:r>
              <a:rPr lang="en-US" dirty="0"/>
              <a:t>try...finally block</a:t>
            </a:r>
          </a:p>
        </p:txBody>
      </p:sp>
      <p:sp>
        <p:nvSpPr>
          <p:cNvPr id="3" name="Content Placeholder 2">
            <a:extLst>
              <a:ext uri="{FF2B5EF4-FFF2-40B4-BE49-F238E27FC236}">
                <a16:creationId xmlns:a16="http://schemas.microsoft.com/office/drawing/2014/main" id="{9542529E-4BDD-4AAB-9AAF-38A060CF13A4}"/>
              </a:ext>
            </a:extLst>
          </p:cNvPr>
          <p:cNvSpPr>
            <a:spLocks noGrp="1"/>
          </p:cNvSpPr>
          <p:nvPr>
            <p:ph idx="1"/>
          </p:nvPr>
        </p:nvSpPr>
        <p:spPr/>
        <p:txBody>
          <a:bodyPr>
            <a:normAutofit lnSpcReduction="10000"/>
          </a:bodyPr>
          <a:lstStyle/>
          <a:p>
            <a:pPr marL="0" indent="0">
              <a:buNone/>
            </a:pPr>
            <a:r>
              <a:rPr lang="en-US" dirty="0"/>
              <a:t>A safer way to close a file</a:t>
            </a:r>
          </a:p>
          <a:p>
            <a:pPr marL="0" indent="0">
              <a:buNone/>
            </a:pPr>
            <a:r>
              <a:rPr lang="en-US" i="1" dirty="0">
                <a:solidFill>
                  <a:schemeClr val="accent1"/>
                </a:solidFill>
              </a:rPr>
              <a:t>try:</a:t>
            </a:r>
          </a:p>
          <a:p>
            <a:pPr marL="0" indent="0">
              <a:buNone/>
            </a:pPr>
            <a:r>
              <a:rPr lang="en-US" i="1" dirty="0">
                <a:solidFill>
                  <a:schemeClr val="accent1"/>
                </a:solidFill>
              </a:rPr>
              <a:t>   f = open("</a:t>
            </a:r>
            <a:r>
              <a:rPr lang="en-US" i="1" dirty="0" err="1">
                <a:solidFill>
                  <a:schemeClr val="accent1"/>
                </a:solidFill>
              </a:rPr>
              <a:t>test.txt",encoding</a:t>
            </a:r>
            <a:r>
              <a:rPr lang="en-US" i="1" dirty="0">
                <a:solidFill>
                  <a:schemeClr val="accent1"/>
                </a:solidFill>
              </a:rPr>
              <a:t> = 'utf-8')</a:t>
            </a:r>
          </a:p>
          <a:p>
            <a:pPr marL="0" indent="0">
              <a:buNone/>
            </a:pPr>
            <a:r>
              <a:rPr lang="en-US" i="1" dirty="0">
                <a:solidFill>
                  <a:schemeClr val="accent1"/>
                </a:solidFill>
              </a:rPr>
              <a:t>   # perform file operations</a:t>
            </a:r>
          </a:p>
          <a:p>
            <a:pPr marL="0" indent="0">
              <a:buNone/>
            </a:pPr>
            <a:r>
              <a:rPr lang="en-US" i="1" dirty="0">
                <a:solidFill>
                  <a:schemeClr val="accent1"/>
                </a:solidFill>
              </a:rPr>
              <a:t>finally:</a:t>
            </a:r>
          </a:p>
          <a:p>
            <a:pPr marL="0" indent="0">
              <a:buNone/>
            </a:pPr>
            <a:r>
              <a:rPr lang="en-US" i="1" dirty="0">
                <a:solidFill>
                  <a:schemeClr val="accent1"/>
                </a:solidFill>
              </a:rPr>
              <a:t>   </a:t>
            </a:r>
            <a:r>
              <a:rPr lang="en-US" i="1" dirty="0" err="1">
                <a:solidFill>
                  <a:schemeClr val="accent1"/>
                </a:solidFill>
              </a:rPr>
              <a:t>f.close</a:t>
            </a:r>
            <a:r>
              <a:rPr lang="en-US" i="1" dirty="0">
                <a:solidFill>
                  <a:schemeClr val="accent1"/>
                </a:solidFill>
              </a:rPr>
              <a:t>()</a:t>
            </a:r>
          </a:p>
          <a:p>
            <a:pPr marL="0" indent="0">
              <a:buNone/>
            </a:pPr>
            <a:r>
              <a:rPr lang="en-US" dirty="0"/>
              <a:t>Best to use try…finally using with statement</a:t>
            </a:r>
          </a:p>
          <a:p>
            <a:pPr marL="0" indent="0">
              <a:buNone/>
            </a:pPr>
            <a:r>
              <a:rPr lang="en-US" i="1" dirty="0">
                <a:solidFill>
                  <a:schemeClr val="accent1"/>
                </a:solidFill>
              </a:rPr>
              <a:t>with open("</a:t>
            </a:r>
            <a:r>
              <a:rPr lang="en-US" i="1" dirty="0" err="1">
                <a:solidFill>
                  <a:schemeClr val="accent1"/>
                </a:solidFill>
              </a:rPr>
              <a:t>test.txt",encoding</a:t>
            </a:r>
            <a:r>
              <a:rPr lang="en-US" i="1" dirty="0">
                <a:solidFill>
                  <a:schemeClr val="accent1"/>
                </a:solidFill>
              </a:rPr>
              <a:t> = 'utf-8') as f:</a:t>
            </a:r>
          </a:p>
          <a:p>
            <a:pPr marL="0" indent="0">
              <a:buNone/>
            </a:pPr>
            <a:r>
              <a:rPr lang="en-US" i="1" dirty="0">
                <a:solidFill>
                  <a:schemeClr val="accent1"/>
                </a:solidFill>
              </a:rPr>
              <a:t>   # perform file operations</a:t>
            </a:r>
          </a:p>
        </p:txBody>
      </p:sp>
    </p:spTree>
    <p:extLst>
      <p:ext uri="{BB962C8B-B14F-4D97-AF65-F5344CB8AC3E}">
        <p14:creationId xmlns:p14="http://schemas.microsoft.com/office/powerpoint/2010/main" val="51253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8EC-632A-4665-B4E6-298C82F88A97}"/>
              </a:ext>
            </a:extLst>
          </p:cNvPr>
          <p:cNvSpPr>
            <a:spLocks noGrp="1"/>
          </p:cNvSpPr>
          <p:nvPr>
            <p:ph type="title"/>
          </p:nvPr>
        </p:nvSpPr>
        <p:spPr/>
        <p:txBody>
          <a:bodyPr/>
          <a:lstStyle/>
          <a:p>
            <a:r>
              <a:rPr lang="en-US" dirty="0"/>
              <a:t>Write a File</a:t>
            </a:r>
          </a:p>
        </p:txBody>
      </p:sp>
      <p:sp>
        <p:nvSpPr>
          <p:cNvPr id="3" name="Content Placeholder 2">
            <a:extLst>
              <a:ext uri="{FF2B5EF4-FFF2-40B4-BE49-F238E27FC236}">
                <a16:creationId xmlns:a16="http://schemas.microsoft.com/office/drawing/2014/main" id="{AB8B87EA-9937-452A-9850-D41926542A01}"/>
              </a:ext>
            </a:extLst>
          </p:cNvPr>
          <p:cNvSpPr>
            <a:spLocks noGrp="1"/>
          </p:cNvSpPr>
          <p:nvPr>
            <p:ph idx="1"/>
          </p:nvPr>
        </p:nvSpPr>
        <p:spPr/>
        <p:txBody>
          <a:bodyPr/>
          <a:lstStyle/>
          <a:p>
            <a:pPr marL="0" indent="0">
              <a:buNone/>
            </a:pPr>
            <a:r>
              <a:rPr lang="en-US" dirty="0"/>
              <a:t>with open("</a:t>
            </a:r>
            <a:r>
              <a:rPr lang="en-US" dirty="0" err="1"/>
              <a:t>test.txt",'w',encoding</a:t>
            </a:r>
            <a:r>
              <a:rPr lang="en-US" dirty="0"/>
              <a:t> = 'utf-8') as f:</a:t>
            </a:r>
          </a:p>
          <a:p>
            <a:pPr marL="0" indent="0">
              <a:buNone/>
            </a:pPr>
            <a:r>
              <a:rPr lang="en-US" dirty="0"/>
              <a:t>   </a:t>
            </a:r>
            <a:r>
              <a:rPr lang="en-US" dirty="0" err="1"/>
              <a:t>f.write</a:t>
            </a:r>
            <a:r>
              <a:rPr lang="en-US" dirty="0"/>
              <a:t>("my first file\n")</a:t>
            </a:r>
          </a:p>
          <a:p>
            <a:pPr marL="0" indent="0">
              <a:buNone/>
            </a:pPr>
            <a:r>
              <a:rPr lang="en-US" dirty="0"/>
              <a:t>   </a:t>
            </a:r>
            <a:r>
              <a:rPr lang="en-US" dirty="0" err="1"/>
              <a:t>f.write</a:t>
            </a:r>
            <a:r>
              <a:rPr lang="en-US" dirty="0"/>
              <a:t>("This file\n\n")</a:t>
            </a:r>
          </a:p>
          <a:p>
            <a:pPr marL="0" indent="0">
              <a:buNone/>
            </a:pPr>
            <a:r>
              <a:rPr lang="en-US" dirty="0"/>
              <a:t>   </a:t>
            </a:r>
            <a:r>
              <a:rPr lang="en-US" dirty="0" err="1"/>
              <a:t>f.write</a:t>
            </a:r>
            <a:r>
              <a:rPr lang="en-US" dirty="0"/>
              <a:t>("contains three lines\n")</a:t>
            </a:r>
          </a:p>
        </p:txBody>
      </p:sp>
    </p:spTree>
    <p:extLst>
      <p:ext uri="{BB962C8B-B14F-4D97-AF65-F5344CB8AC3E}">
        <p14:creationId xmlns:p14="http://schemas.microsoft.com/office/powerpoint/2010/main" val="62648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BA8EC-632A-4665-B4E6-298C82F88A97}"/>
              </a:ext>
            </a:extLst>
          </p:cNvPr>
          <p:cNvSpPr>
            <a:spLocks noGrp="1"/>
          </p:cNvSpPr>
          <p:nvPr>
            <p:ph type="title"/>
          </p:nvPr>
        </p:nvSpPr>
        <p:spPr/>
        <p:txBody>
          <a:bodyPr/>
          <a:lstStyle/>
          <a:p>
            <a:r>
              <a:rPr lang="en-US" dirty="0"/>
              <a:t>Read a File</a:t>
            </a:r>
          </a:p>
        </p:txBody>
      </p:sp>
      <p:sp>
        <p:nvSpPr>
          <p:cNvPr id="3" name="Content Placeholder 2">
            <a:extLst>
              <a:ext uri="{FF2B5EF4-FFF2-40B4-BE49-F238E27FC236}">
                <a16:creationId xmlns:a16="http://schemas.microsoft.com/office/drawing/2014/main" id="{AB8B87EA-9937-452A-9850-D41926542A01}"/>
              </a:ext>
            </a:extLst>
          </p:cNvPr>
          <p:cNvSpPr>
            <a:spLocks noGrp="1"/>
          </p:cNvSpPr>
          <p:nvPr>
            <p:ph idx="1"/>
          </p:nvPr>
        </p:nvSpPr>
        <p:spPr/>
        <p:txBody>
          <a:bodyPr>
            <a:normAutofit lnSpcReduction="10000"/>
          </a:bodyPr>
          <a:lstStyle/>
          <a:p>
            <a:pPr marL="0" indent="0">
              <a:buNone/>
            </a:pPr>
            <a:r>
              <a:rPr lang="en-US" dirty="0"/>
              <a:t>&gt;&gt;&gt; </a:t>
            </a:r>
            <a:r>
              <a:rPr lang="en-US" dirty="0">
                <a:solidFill>
                  <a:schemeClr val="accent6"/>
                </a:solidFill>
              </a:rPr>
              <a:t>f = open("</a:t>
            </a:r>
            <a:r>
              <a:rPr lang="en-US" dirty="0" err="1">
                <a:solidFill>
                  <a:schemeClr val="accent6"/>
                </a:solidFill>
              </a:rPr>
              <a:t>test.txt",'r',encoding</a:t>
            </a:r>
            <a:r>
              <a:rPr lang="en-US" dirty="0">
                <a:solidFill>
                  <a:schemeClr val="accent6"/>
                </a:solidFill>
              </a:rPr>
              <a:t> = 'utf-8')</a:t>
            </a:r>
          </a:p>
          <a:p>
            <a:pPr marL="0" indent="0">
              <a:buNone/>
            </a:pPr>
            <a:r>
              <a:rPr lang="en-US" dirty="0"/>
              <a:t>&gt;&gt;&gt; </a:t>
            </a:r>
            <a:r>
              <a:rPr lang="en-US" dirty="0" err="1">
                <a:solidFill>
                  <a:schemeClr val="accent6"/>
                </a:solidFill>
              </a:rPr>
              <a:t>f.read</a:t>
            </a:r>
            <a:r>
              <a:rPr lang="en-US" dirty="0">
                <a:solidFill>
                  <a:schemeClr val="accent6"/>
                </a:solidFill>
              </a:rPr>
              <a:t>(4)    </a:t>
            </a:r>
            <a:r>
              <a:rPr lang="en-US" dirty="0"/>
              <a:t># read the first 4 data</a:t>
            </a:r>
          </a:p>
          <a:p>
            <a:pPr marL="0" indent="0">
              <a:buNone/>
            </a:pPr>
            <a:r>
              <a:rPr lang="en-US" dirty="0">
                <a:solidFill>
                  <a:schemeClr val="accent1"/>
                </a:solidFill>
              </a:rPr>
              <a:t>'This'</a:t>
            </a:r>
          </a:p>
          <a:p>
            <a:pPr marL="0" indent="0">
              <a:buNone/>
            </a:pPr>
            <a:r>
              <a:rPr lang="en-US" dirty="0"/>
              <a:t>&gt;&gt;&gt; </a:t>
            </a:r>
            <a:r>
              <a:rPr lang="en-US" dirty="0" err="1">
                <a:solidFill>
                  <a:schemeClr val="accent6"/>
                </a:solidFill>
              </a:rPr>
              <a:t>f.read</a:t>
            </a:r>
            <a:r>
              <a:rPr lang="en-US" dirty="0">
                <a:solidFill>
                  <a:schemeClr val="accent6"/>
                </a:solidFill>
              </a:rPr>
              <a:t>(4)</a:t>
            </a:r>
            <a:r>
              <a:rPr lang="en-US" dirty="0"/>
              <a:t>    # read the next 4 data</a:t>
            </a:r>
          </a:p>
          <a:p>
            <a:pPr marL="0" indent="0">
              <a:buNone/>
            </a:pPr>
            <a:r>
              <a:rPr lang="en-US" dirty="0">
                <a:solidFill>
                  <a:schemeClr val="accent1"/>
                </a:solidFill>
              </a:rPr>
              <a:t>' is '</a:t>
            </a:r>
          </a:p>
          <a:p>
            <a:pPr marL="0" indent="0">
              <a:buNone/>
            </a:pPr>
            <a:r>
              <a:rPr lang="en-US" dirty="0"/>
              <a:t>&gt;&gt;&gt; </a:t>
            </a:r>
            <a:r>
              <a:rPr lang="en-US" dirty="0" err="1">
                <a:solidFill>
                  <a:schemeClr val="accent6"/>
                </a:solidFill>
              </a:rPr>
              <a:t>f.read</a:t>
            </a:r>
            <a:r>
              <a:rPr lang="en-US" dirty="0">
                <a:solidFill>
                  <a:schemeClr val="accent6"/>
                </a:solidFill>
              </a:rPr>
              <a:t>()     </a:t>
            </a:r>
            <a:r>
              <a:rPr lang="en-US" dirty="0"/>
              <a:t># read in the rest till end of file</a:t>
            </a:r>
          </a:p>
          <a:p>
            <a:pPr marL="0" indent="0">
              <a:buNone/>
            </a:pPr>
            <a:r>
              <a:rPr lang="en-US" dirty="0">
                <a:solidFill>
                  <a:schemeClr val="accent1"/>
                </a:solidFill>
              </a:rPr>
              <a:t>'my first file\</a:t>
            </a:r>
            <a:r>
              <a:rPr lang="en-US" dirty="0" err="1">
                <a:solidFill>
                  <a:schemeClr val="accent1"/>
                </a:solidFill>
              </a:rPr>
              <a:t>nThis</a:t>
            </a:r>
            <a:r>
              <a:rPr lang="en-US" dirty="0">
                <a:solidFill>
                  <a:schemeClr val="accent1"/>
                </a:solidFill>
              </a:rPr>
              <a:t> file\</a:t>
            </a:r>
            <a:r>
              <a:rPr lang="en-US" dirty="0" err="1">
                <a:solidFill>
                  <a:schemeClr val="accent1"/>
                </a:solidFill>
              </a:rPr>
              <a:t>ncontains</a:t>
            </a:r>
            <a:r>
              <a:rPr lang="en-US" dirty="0">
                <a:solidFill>
                  <a:schemeClr val="accent1"/>
                </a:solidFill>
              </a:rPr>
              <a:t> three lines\n'</a:t>
            </a:r>
          </a:p>
          <a:p>
            <a:pPr marL="0" indent="0">
              <a:buNone/>
            </a:pPr>
            <a:r>
              <a:rPr lang="en-US" dirty="0"/>
              <a:t>&gt;&gt;&gt; </a:t>
            </a:r>
            <a:r>
              <a:rPr lang="en-US" dirty="0" err="1">
                <a:solidFill>
                  <a:schemeClr val="accent6"/>
                </a:solidFill>
              </a:rPr>
              <a:t>f.read</a:t>
            </a:r>
            <a:r>
              <a:rPr lang="en-US" dirty="0">
                <a:solidFill>
                  <a:schemeClr val="accent6"/>
                </a:solidFill>
              </a:rPr>
              <a:t>()  </a:t>
            </a:r>
            <a:r>
              <a:rPr lang="en-US" dirty="0"/>
              <a:t># further reading returns empty sting</a:t>
            </a:r>
          </a:p>
          <a:p>
            <a:pPr marL="0" indent="0">
              <a:buNone/>
            </a:pPr>
            <a:r>
              <a:rPr lang="en-US" dirty="0">
                <a:solidFill>
                  <a:schemeClr val="accent1"/>
                </a:solidFill>
              </a:rPr>
              <a:t>''</a:t>
            </a:r>
          </a:p>
        </p:txBody>
      </p:sp>
    </p:spTree>
    <p:extLst>
      <p:ext uri="{BB962C8B-B14F-4D97-AF65-F5344CB8AC3E}">
        <p14:creationId xmlns:p14="http://schemas.microsoft.com/office/powerpoint/2010/main" val="400266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TotalTime>
  <Words>3542</Words>
  <Application>Microsoft Office PowerPoint</Application>
  <PresentationFormat>Widescreen</PresentationFormat>
  <Paragraphs>393</Paragraphs>
  <Slides>27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Python</vt:lpstr>
      <vt:lpstr>File I/O</vt:lpstr>
      <vt:lpstr>File I/O</vt:lpstr>
      <vt:lpstr>File I/O</vt:lpstr>
      <vt:lpstr>File I/O</vt:lpstr>
      <vt:lpstr>File I/O</vt:lpstr>
      <vt:lpstr>try...finally block</vt:lpstr>
      <vt:lpstr>Write a File</vt:lpstr>
      <vt:lpstr>Read a File</vt:lpstr>
      <vt:lpstr>Read a File</vt:lpstr>
      <vt:lpstr>Read a File line by line using for loop</vt:lpstr>
      <vt:lpstr>Read a File – readline()</vt:lpstr>
      <vt:lpstr>Python File Methods</vt:lpstr>
      <vt:lpstr>Exception Handling</vt:lpstr>
      <vt:lpstr>What are exceptions in Python?</vt:lpstr>
      <vt:lpstr>Catching Exceptions in Python</vt:lpstr>
      <vt:lpstr>Catching Exceptions in Python</vt:lpstr>
      <vt:lpstr>Catching Specific Exceptions in Python</vt:lpstr>
      <vt:lpstr>Catching Specific Exceptions in Python</vt:lpstr>
      <vt:lpstr>Raising Exceptions</vt:lpstr>
      <vt:lpstr>Raising Exceptions- Example</vt:lpstr>
      <vt:lpstr>try...finally</vt:lpstr>
      <vt:lpstr>try...finally</vt:lpstr>
      <vt:lpstr>Custom Exceptions</vt:lpstr>
      <vt:lpstr>User-Defined Exception</vt:lpstr>
      <vt:lpstr>User-Defined Exception</vt:lpstr>
      <vt:lpstr>User-Defined 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Prabhat Chandra</dc:creator>
  <cp:lastModifiedBy>Prabhat Chandra</cp:lastModifiedBy>
  <cp:revision>53</cp:revision>
  <dcterms:created xsi:type="dcterms:W3CDTF">2019-11-22T05:38:46Z</dcterms:created>
  <dcterms:modified xsi:type="dcterms:W3CDTF">2025-02-15T04:08:13Z</dcterms:modified>
</cp:coreProperties>
</file>