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17" r:id="rId2"/>
    <p:sldId id="318" r:id="rId3"/>
    <p:sldId id="319" r:id="rId4"/>
    <p:sldId id="320" r:id="rId5"/>
    <p:sldId id="321" r:id="rId6"/>
    <p:sldId id="322" r:id="rId7"/>
    <p:sldId id="323" r:id="rId8"/>
    <p:sldId id="324" r:id="rId9"/>
    <p:sldId id="325" r:id="rId10"/>
    <p:sldId id="326" r:id="rId11"/>
    <p:sldId id="327"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5" r:id="rId28"/>
    <p:sldId id="347" r:id="rId29"/>
    <p:sldId id="346" r:id="rId30"/>
    <p:sldId id="34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4C7C8F-41C1-4F20-8C5B-3B327C258810}" type="datetimeFigureOut">
              <a:rPr lang="en-US" smtClean="0"/>
              <a:t>11/28/2019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93110-4F7D-4FAA-B52F-67B5CA131385}" type="slidenum">
              <a:rPr lang="en-US" smtClean="0"/>
              <a:t>‹#›</a:t>
            </a:fld>
            <a:endParaRPr lang="en-US"/>
          </a:p>
        </p:txBody>
      </p:sp>
    </p:spTree>
    <p:extLst>
      <p:ext uri="{BB962C8B-B14F-4D97-AF65-F5344CB8AC3E}">
        <p14:creationId xmlns:p14="http://schemas.microsoft.com/office/powerpoint/2010/main" val="3549060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3</a:t>
            </a:fld>
            <a:endParaRPr lang="en-US"/>
          </a:p>
        </p:txBody>
      </p:sp>
    </p:spTree>
    <p:extLst>
      <p:ext uri="{BB962C8B-B14F-4D97-AF65-F5344CB8AC3E}">
        <p14:creationId xmlns:p14="http://schemas.microsoft.com/office/powerpoint/2010/main" val="10281516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19</a:t>
            </a:fld>
            <a:endParaRPr lang="en-US"/>
          </a:p>
        </p:txBody>
      </p:sp>
    </p:spTree>
    <p:extLst>
      <p:ext uri="{BB962C8B-B14F-4D97-AF65-F5344CB8AC3E}">
        <p14:creationId xmlns:p14="http://schemas.microsoft.com/office/powerpoint/2010/main" val="3497413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20</a:t>
            </a:fld>
            <a:endParaRPr lang="en-US"/>
          </a:p>
        </p:txBody>
      </p:sp>
    </p:spTree>
    <p:extLst>
      <p:ext uri="{BB962C8B-B14F-4D97-AF65-F5344CB8AC3E}">
        <p14:creationId xmlns:p14="http://schemas.microsoft.com/office/powerpoint/2010/main" val="3023894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21</a:t>
            </a:fld>
            <a:endParaRPr lang="en-US"/>
          </a:p>
        </p:txBody>
      </p:sp>
    </p:spTree>
    <p:extLst>
      <p:ext uri="{BB962C8B-B14F-4D97-AF65-F5344CB8AC3E}">
        <p14:creationId xmlns:p14="http://schemas.microsoft.com/office/powerpoint/2010/main" val="1857175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22</a:t>
            </a:fld>
            <a:endParaRPr lang="en-US"/>
          </a:p>
        </p:txBody>
      </p:sp>
    </p:spTree>
    <p:extLst>
      <p:ext uri="{BB962C8B-B14F-4D97-AF65-F5344CB8AC3E}">
        <p14:creationId xmlns:p14="http://schemas.microsoft.com/office/powerpoint/2010/main" val="1641397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23</a:t>
            </a:fld>
            <a:endParaRPr lang="en-US"/>
          </a:p>
        </p:txBody>
      </p:sp>
    </p:spTree>
    <p:extLst>
      <p:ext uri="{BB962C8B-B14F-4D97-AF65-F5344CB8AC3E}">
        <p14:creationId xmlns:p14="http://schemas.microsoft.com/office/powerpoint/2010/main" val="3981486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24</a:t>
            </a:fld>
            <a:endParaRPr lang="en-US"/>
          </a:p>
        </p:txBody>
      </p:sp>
    </p:spTree>
    <p:extLst>
      <p:ext uri="{BB962C8B-B14F-4D97-AF65-F5344CB8AC3E}">
        <p14:creationId xmlns:p14="http://schemas.microsoft.com/office/powerpoint/2010/main" val="695561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25</a:t>
            </a:fld>
            <a:endParaRPr lang="en-US"/>
          </a:p>
        </p:txBody>
      </p:sp>
    </p:spTree>
    <p:extLst>
      <p:ext uri="{BB962C8B-B14F-4D97-AF65-F5344CB8AC3E}">
        <p14:creationId xmlns:p14="http://schemas.microsoft.com/office/powerpoint/2010/main" val="1989134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26</a:t>
            </a:fld>
            <a:endParaRPr lang="en-US"/>
          </a:p>
        </p:txBody>
      </p:sp>
    </p:spTree>
    <p:extLst>
      <p:ext uri="{BB962C8B-B14F-4D97-AF65-F5344CB8AC3E}">
        <p14:creationId xmlns:p14="http://schemas.microsoft.com/office/powerpoint/2010/main" val="6123280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27</a:t>
            </a:fld>
            <a:endParaRPr lang="en-US"/>
          </a:p>
        </p:txBody>
      </p:sp>
    </p:spTree>
    <p:extLst>
      <p:ext uri="{BB962C8B-B14F-4D97-AF65-F5344CB8AC3E}">
        <p14:creationId xmlns:p14="http://schemas.microsoft.com/office/powerpoint/2010/main" val="2541876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28</a:t>
            </a:fld>
            <a:endParaRPr lang="en-US"/>
          </a:p>
        </p:txBody>
      </p:sp>
    </p:spTree>
    <p:extLst>
      <p:ext uri="{BB962C8B-B14F-4D97-AF65-F5344CB8AC3E}">
        <p14:creationId xmlns:p14="http://schemas.microsoft.com/office/powerpoint/2010/main" val="4073633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you must be wondering that why do we use python </a:t>
            </a:r>
            <a:r>
              <a:rPr lang="en-US" dirty="0" err="1"/>
              <a:t>numpy</a:t>
            </a:r>
            <a:r>
              <a:rPr lang="en-US" dirty="0"/>
              <a:t> if we already have python list? So, let us understand with some examples in this python </a:t>
            </a:r>
            <a:r>
              <a:rPr lang="en-US" dirty="0" err="1"/>
              <a:t>numpy</a:t>
            </a:r>
            <a:r>
              <a:rPr lang="en-US" dirty="0"/>
              <a:t> tutorial.</a:t>
            </a:r>
          </a:p>
        </p:txBody>
      </p:sp>
      <p:sp>
        <p:nvSpPr>
          <p:cNvPr id="4" name="Slide Number Placeholder 3"/>
          <p:cNvSpPr>
            <a:spLocks noGrp="1"/>
          </p:cNvSpPr>
          <p:nvPr>
            <p:ph type="sldNum" sz="quarter" idx="5"/>
          </p:nvPr>
        </p:nvSpPr>
        <p:spPr/>
        <p:txBody>
          <a:bodyPr/>
          <a:lstStyle/>
          <a:p>
            <a:fld id="{3E7A82A8-DA72-42B1-905C-76310BF7EDF0}" type="slidenum">
              <a:rPr lang="en-US" smtClean="0"/>
              <a:t>4</a:t>
            </a:fld>
            <a:endParaRPr lang="en-US"/>
          </a:p>
        </p:txBody>
      </p:sp>
    </p:spTree>
    <p:extLst>
      <p:ext uri="{BB962C8B-B14F-4D97-AF65-F5344CB8AC3E}">
        <p14:creationId xmlns:p14="http://schemas.microsoft.com/office/powerpoint/2010/main" val="16251181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29</a:t>
            </a:fld>
            <a:endParaRPr lang="en-US"/>
          </a:p>
        </p:txBody>
      </p:sp>
    </p:spTree>
    <p:extLst>
      <p:ext uri="{BB962C8B-B14F-4D97-AF65-F5344CB8AC3E}">
        <p14:creationId xmlns:p14="http://schemas.microsoft.com/office/powerpoint/2010/main" val="22827044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30</a:t>
            </a:fld>
            <a:endParaRPr lang="en-US"/>
          </a:p>
        </p:txBody>
      </p:sp>
    </p:spTree>
    <p:extLst>
      <p:ext uri="{BB962C8B-B14F-4D97-AF65-F5344CB8AC3E}">
        <p14:creationId xmlns:p14="http://schemas.microsoft.com/office/powerpoint/2010/main" val="150271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5</a:t>
            </a:fld>
            <a:endParaRPr lang="en-US"/>
          </a:p>
        </p:txBody>
      </p:sp>
    </p:spTree>
    <p:extLst>
      <p:ext uri="{BB962C8B-B14F-4D97-AF65-F5344CB8AC3E}">
        <p14:creationId xmlns:p14="http://schemas.microsoft.com/office/powerpoint/2010/main" val="39110315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above output shows that the memory allocated by list (denoted by S) is 14000 whereas the memory allocated by the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array is just 4000. From this, you can conclude that there is a major difference between the two and this makes python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array as the preferred choice over list.</a:t>
            </a:r>
          </a:p>
          <a:p>
            <a:r>
              <a:rPr lang="en-US" sz="1200" b="0" i="0" kern="1200" dirty="0">
                <a:solidFill>
                  <a:schemeClr val="tx1"/>
                </a:solidFill>
                <a:effectLst/>
                <a:latin typeface="+mn-lt"/>
                <a:ea typeface="+mn-ea"/>
                <a:cs typeface="+mn-cs"/>
              </a:rPr>
              <a:t>Here you can think of S= []</a:t>
            </a:r>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6</a:t>
            </a:fld>
            <a:endParaRPr lang="en-US"/>
          </a:p>
        </p:txBody>
      </p:sp>
    </p:spTree>
    <p:extLst>
      <p:ext uri="{BB962C8B-B14F-4D97-AF65-F5344CB8AC3E}">
        <p14:creationId xmlns:p14="http://schemas.microsoft.com/office/powerpoint/2010/main" val="3257506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above output shows that the memory allocated by list (denoted by S) is 14000 whereas the memory allocated by the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array is just 4000. From this, you can conclude that there is a major difference between the two and this makes python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array as the preferred choice over list.</a:t>
            </a:r>
          </a:p>
          <a:p>
            <a:r>
              <a:rPr lang="en-US" sz="1200" b="0" i="0" kern="1200" dirty="0">
                <a:solidFill>
                  <a:schemeClr val="tx1"/>
                </a:solidFill>
                <a:effectLst/>
                <a:latin typeface="+mn-lt"/>
                <a:ea typeface="+mn-ea"/>
                <a:cs typeface="+mn-cs"/>
              </a:rPr>
              <a:t>Here you can think of S= []</a:t>
            </a:r>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7</a:t>
            </a:fld>
            <a:endParaRPr lang="en-US"/>
          </a:p>
        </p:txBody>
      </p:sp>
    </p:spTree>
    <p:extLst>
      <p:ext uri="{BB962C8B-B14F-4D97-AF65-F5344CB8AC3E}">
        <p14:creationId xmlns:p14="http://schemas.microsoft.com/office/powerpoint/2010/main" val="14775247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the above code, we have defined two lists and two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arrays. Then, we have compared the time taken in order to find the sum of lists and sum of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arrays both. If you see the output of the above program, there is a significant change in the two values. List took 380ms whereas the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array took almost 49ms. Hence,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array is faster than list. Now, if you noticed we had run a ‘for’ loop for a list which returns the concatenation of both the lists whereas for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arrays, we have just added the two array by simply printing A1+A2. That’s why working with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is much easier and convenient when compared to the lists.</a:t>
            </a:r>
          </a:p>
          <a:p>
            <a:r>
              <a:rPr lang="en-US" sz="1200" b="0" i="0" kern="1200" dirty="0">
                <a:solidFill>
                  <a:schemeClr val="tx1"/>
                </a:solidFill>
                <a:effectLst/>
                <a:latin typeface="+mn-lt"/>
                <a:ea typeface="+mn-ea"/>
                <a:cs typeface="+mn-cs"/>
              </a:rPr>
              <a:t>Therefore, the above examples proves the point as to why you should go for python </a:t>
            </a:r>
            <a:r>
              <a:rPr lang="en-US" sz="1200" b="0" i="0" kern="1200" dirty="0" err="1">
                <a:solidFill>
                  <a:schemeClr val="tx1"/>
                </a:solidFill>
                <a:effectLst/>
                <a:latin typeface="+mn-lt"/>
                <a:ea typeface="+mn-ea"/>
                <a:cs typeface="+mn-cs"/>
              </a:rPr>
              <a:t>numpy</a:t>
            </a:r>
            <a:r>
              <a:rPr lang="en-US" sz="1200" b="0" i="0" kern="1200" dirty="0">
                <a:solidFill>
                  <a:schemeClr val="tx1"/>
                </a:solidFill>
                <a:effectLst/>
                <a:latin typeface="+mn-lt"/>
                <a:ea typeface="+mn-ea"/>
                <a:cs typeface="+mn-cs"/>
              </a:rPr>
              <a:t> array rather than a list!</a:t>
            </a:r>
          </a:p>
          <a:p>
            <a:br>
              <a:rPr lang="en-US" dirty="0"/>
            </a:br>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8</a:t>
            </a:fld>
            <a:endParaRPr lang="en-US"/>
          </a:p>
        </p:txBody>
      </p:sp>
    </p:spTree>
    <p:extLst>
      <p:ext uri="{BB962C8B-B14F-4D97-AF65-F5344CB8AC3E}">
        <p14:creationId xmlns:p14="http://schemas.microsoft.com/office/powerpoint/2010/main" val="3569339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16</a:t>
            </a:fld>
            <a:endParaRPr lang="en-US"/>
          </a:p>
        </p:txBody>
      </p:sp>
    </p:spTree>
    <p:extLst>
      <p:ext uri="{BB962C8B-B14F-4D97-AF65-F5344CB8AC3E}">
        <p14:creationId xmlns:p14="http://schemas.microsoft.com/office/powerpoint/2010/main" val="400744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17</a:t>
            </a:fld>
            <a:endParaRPr lang="en-US"/>
          </a:p>
        </p:txBody>
      </p:sp>
    </p:spTree>
    <p:extLst>
      <p:ext uri="{BB962C8B-B14F-4D97-AF65-F5344CB8AC3E}">
        <p14:creationId xmlns:p14="http://schemas.microsoft.com/office/powerpoint/2010/main" val="1563083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A82A8-DA72-42B1-905C-76310BF7EDF0}" type="slidenum">
              <a:rPr lang="en-US" smtClean="0"/>
              <a:t>18</a:t>
            </a:fld>
            <a:endParaRPr lang="en-US"/>
          </a:p>
        </p:txBody>
      </p:sp>
    </p:spTree>
    <p:extLst>
      <p:ext uri="{BB962C8B-B14F-4D97-AF65-F5344CB8AC3E}">
        <p14:creationId xmlns:p14="http://schemas.microsoft.com/office/powerpoint/2010/main" val="4277887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0779B-4924-4A2D-9EA5-9A0CD9329D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DF9BD1-B32D-4A8E-B2A3-FF7CF88F66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583815-9C97-49CD-8238-A9718FDCC195}"/>
              </a:ext>
            </a:extLst>
          </p:cNvPr>
          <p:cNvSpPr>
            <a:spLocks noGrp="1"/>
          </p:cNvSpPr>
          <p:nvPr>
            <p:ph type="dt" sz="half" idx="10"/>
          </p:nvPr>
        </p:nvSpPr>
        <p:spPr/>
        <p:txBody>
          <a:bodyPr/>
          <a:lstStyle/>
          <a:p>
            <a:fld id="{DF195C69-103B-49C3-8D84-BAE67B1A04CA}" type="datetimeFigureOut">
              <a:rPr lang="en-US" smtClean="0"/>
              <a:t>11/28/2019</a:t>
            </a:fld>
            <a:endParaRPr lang="en-US"/>
          </a:p>
        </p:txBody>
      </p:sp>
      <p:sp>
        <p:nvSpPr>
          <p:cNvPr id="5" name="Footer Placeholder 4">
            <a:extLst>
              <a:ext uri="{FF2B5EF4-FFF2-40B4-BE49-F238E27FC236}">
                <a16:creationId xmlns:a16="http://schemas.microsoft.com/office/drawing/2014/main" id="{6A49F47C-2F6F-4944-9874-13FDB337D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D4AFC3-8A15-47F0-852E-37305A53BCBE}"/>
              </a:ext>
            </a:extLst>
          </p:cNvPr>
          <p:cNvSpPr>
            <a:spLocks noGrp="1"/>
          </p:cNvSpPr>
          <p:nvPr>
            <p:ph type="sldNum" sz="quarter" idx="12"/>
          </p:nvPr>
        </p:nvSpPr>
        <p:spPr/>
        <p:txBody>
          <a:bodyPr/>
          <a:lstStyle/>
          <a:p>
            <a:fld id="{0AF8BE84-275E-4EDD-A303-EFDBEA06266B}" type="slidenum">
              <a:rPr lang="en-US" smtClean="0"/>
              <a:t>‹#›</a:t>
            </a:fld>
            <a:endParaRPr lang="en-US"/>
          </a:p>
        </p:txBody>
      </p:sp>
    </p:spTree>
    <p:extLst>
      <p:ext uri="{BB962C8B-B14F-4D97-AF65-F5344CB8AC3E}">
        <p14:creationId xmlns:p14="http://schemas.microsoft.com/office/powerpoint/2010/main" val="2111212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36DEE-0BB4-4C66-BF28-4BC707639E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124C78-0802-4E55-A36A-22EE1AB911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3BDCFA-E156-4C5A-8685-30C8AE0EA45C}"/>
              </a:ext>
            </a:extLst>
          </p:cNvPr>
          <p:cNvSpPr>
            <a:spLocks noGrp="1"/>
          </p:cNvSpPr>
          <p:nvPr>
            <p:ph type="dt" sz="half" idx="10"/>
          </p:nvPr>
        </p:nvSpPr>
        <p:spPr/>
        <p:txBody>
          <a:bodyPr/>
          <a:lstStyle/>
          <a:p>
            <a:fld id="{DF195C69-103B-49C3-8D84-BAE67B1A04CA}" type="datetimeFigureOut">
              <a:rPr lang="en-US" smtClean="0"/>
              <a:t>11/28/2019</a:t>
            </a:fld>
            <a:endParaRPr lang="en-US"/>
          </a:p>
        </p:txBody>
      </p:sp>
      <p:sp>
        <p:nvSpPr>
          <p:cNvPr id="5" name="Footer Placeholder 4">
            <a:extLst>
              <a:ext uri="{FF2B5EF4-FFF2-40B4-BE49-F238E27FC236}">
                <a16:creationId xmlns:a16="http://schemas.microsoft.com/office/drawing/2014/main" id="{E413DB88-103E-4213-B133-067BA61C31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31C1F-827E-4FFB-9B34-FB40C18700EE}"/>
              </a:ext>
            </a:extLst>
          </p:cNvPr>
          <p:cNvSpPr>
            <a:spLocks noGrp="1"/>
          </p:cNvSpPr>
          <p:nvPr>
            <p:ph type="sldNum" sz="quarter" idx="12"/>
          </p:nvPr>
        </p:nvSpPr>
        <p:spPr/>
        <p:txBody>
          <a:bodyPr/>
          <a:lstStyle/>
          <a:p>
            <a:fld id="{0AF8BE84-275E-4EDD-A303-EFDBEA06266B}" type="slidenum">
              <a:rPr lang="en-US" smtClean="0"/>
              <a:t>‹#›</a:t>
            </a:fld>
            <a:endParaRPr lang="en-US"/>
          </a:p>
        </p:txBody>
      </p:sp>
    </p:spTree>
    <p:extLst>
      <p:ext uri="{BB962C8B-B14F-4D97-AF65-F5344CB8AC3E}">
        <p14:creationId xmlns:p14="http://schemas.microsoft.com/office/powerpoint/2010/main" val="3683240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6FE0B3-A9B0-4BC5-AB10-AE01F601C9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0D64E4-5773-44C6-9E7C-8531838B54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F9750F-D6BC-4D7F-A91C-E204C43DE9C9}"/>
              </a:ext>
            </a:extLst>
          </p:cNvPr>
          <p:cNvSpPr>
            <a:spLocks noGrp="1"/>
          </p:cNvSpPr>
          <p:nvPr>
            <p:ph type="dt" sz="half" idx="10"/>
          </p:nvPr>
        </p:nvSpPr>
        <p:spPr/>
        <p:txBody>
          <a:bodyPr/>
          <a:lstStyle/>
          <a:p>
            <a:fld id="{DF195C69-103B-49C3-8D84-BAE67B1A04CA}" type="datetimeFigureOut">
              <a:rPr lang="en-US" smtClean="0"/>
              <a:t>11/28/2019</a:t>
            </a:fld>
            <a:endParaRPr lang="en-US"/>
          </a:p>
        </p:txBody>
      </p:sp>
      <p:sp>
        <p:nvSpPr>
          <p:cNvPr id="5" name="Footer Placeholder 4">
            <a:extLst>
              <a:ext uri="{FF2B5EF4-FFF2-40B4-BE49-F238E27FC236}">
                <a16:creationId xmlns:a16="http://schemas.microsoft.com/office/drawing/2014/main" id="{8E1347B0-2834-476F-8B4C-5A8FB0DC8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2A776-AFAE-4D23-A9A5-A0B100B00788}"/>
              </a:ext>
            </a:extLst>
          </p:cNvPr>
          <p:cNvSpPr>
            <a:spLocks noGrp="1"/>
          </p:cNvSpPr>
          <p:nvPr>
            <p:ph type="sldNum" sz="quarter" idx="12"/>
          </p:nvPr>
        </p:nvSpPr>
        <p:spPr/>
        <p:txBody>
          <a:bodyPr/>
          <a:lstStyle/>
          <a:p>
            <a:fld id="{0AF8BE84-275E-4EDD-A303-EFDBEA06266B}" type="slidenum">
              <a:rPr lang="en-US" smtClean="0"/>
              <a:t>‹#›</a:t>
            </a:fld>
            <a:endParaRPr lang="en-US"/>
          </a:p>
        </p:txBody>
      </p:sp>
    </p:spTree>
    <p:extLst>
      <p:ext uri="{BB962C8B-B14F-4D97-AF65-F5344CB8AC3E}">
        <p14:creationId xmlns:p14="http://schemas.microsoft.com/office/powerpoint/2010/main" val="24994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EA66-48F7-43FA-8EFE-7975046BFD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9CEB2F-6264-4C94-9DFA-AFAFA4191A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D790B-416C-4458-A257-BC5FEB1B0948}"/>
              </a:ext>
            </a:extLst>
          </p:cNvPr>
          <p:cNvSpPr>
            <a:spLocks noGrp="1"/>
          </p:cNvSpPr>
          <p:nvPr>
            <p:ph type="dt" sz="half" idx="10"/>
          </p:nvPr>
        </p:nvSpPr>
        <p:spPr/>
        <p:txBody>
          <a:bodyPr/>
          <a:lstStyle/>
          <a:p>
            <a:fld id="{DF195C69-103B-49C3-8D84-BAE67B1A04CA}" type="datetimeFigureOut">
              <a:rPr lang="en-US" smtClean="0"/>
              <a:t>11/28/2019</a:t>
            </a:fld>
            <a:endParaRPr lang="en-US"/>
          </a:p>
        </p:txBody>
      </p:sp>
      <p:sp>
        <p:nvSpPr>
          <p:cNvPr id="5" name="Footer Placeholder 4">
            <a:extLst>
              <a:ext uri="{FF2B5EF4-FFF2-40B4-BE49-F238E27FC236}">
                <a16:creationId xmlns:a16="http://schemas.microsoft.com/office/drawing/2014/main" id="{AD793324-2188-422A-9A3A-AE01F3207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E4CDA-7E61-4358-8866-BDA8AB7B2542}"/>
              </a:ext>
            </a:extLst>
          </p:cNvPr>
          <p:cNvSpPr>
            <a:spLocks noGrp="1"/>
          </p:cNvSpPr>
          <p:nvPr>
            <p:ph type="sldNum" sz="quarter" idx="12"/>
          </p:nvPr>
        </p:nvSpPr>
        <p:spPr/>
        <p:txBody>
          <a:bodyPr/>
          <a:lstStyle/>
          <a:p>
            <a:fld id="{0AF8BE84-275E-4EDD-A303-EFDBEA06266B}" type="slidenum">
              <a:rPr lang="en-US" smtClean="0"/>
              <a:t>‹#›</a:t>
            </a:fld>
            <a:endParaRPr lang="en-US"/>
          </a:p>
        </p:txBody>
      </p:sp>
    </p:spTree>
    <p:extLst>
      <p:ext uri="{BB962C8B-B14F-4D97-AF65-F5344CB8AC3E}">
        <p14:creationId xmlns:p14="http://schemas.microsoft.com/office/powerpoint/2010/main" val="2828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2AAA-C7A5-4BAE-B054-4DB4119D60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8235DD-EC04-4F48-B624-06E64CABE3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012F2C-0B9E-46A0-A78D-3E92A875BF7D}"/>
              </a:ext>
            </a:extLst>
          </p:cNvPr>
          <p:cNvSpPr>
            <a:spLocks noGrp="1"/>
          </p:cNvSpPr>
          <p:nvPr>
            <p:ph type="dt" sz="half" idx="10"/>
          </p:nvPr>
        </p:nvSpPr>
        <p:spPr/>
        <p:txBody>
          <a:bodyPr/>
          <a:lstStyle/>
          <a:p>
            <a:fld id="{DF195C69-103B-49C3-8D84-BAE67B1A04CA}" type="datetimeFigureOut">
              <a:rPr lang="en-US" smtClean="0"/>
              <a:t>11/28/2019</a:t>
            </a:fld>
            <a:endParaRPr lang="en-US"/>
          </a:p>
        </p:txBody>
      </p:sp>
      <p:sp>
        <p:nvSpPr>
          <p:cNvPr id="5" name="Footer Placeholder 4">
            <a:extLst>
              <a:ext uri="{FF2B5EF4-FFF2-40B4-BE49-F238E27FC236}">
                <a16:creationId xmlns:a16="http://schemas.microsoft.com/office/drawing/2014/main" id="{63BCC1B3-3289-495D-8DB4-A86030E90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E7E4C-4DA7-4026-BD8E-5F6C6DEB9945}"/>
              </a:ext>
            </a:extLst>
          </p:cNvPr>
          <p:cNvSpPr>
            <a:spLocks noGrp="1"/>
          </p:cNvSpPr>
          <p:nvPr>
            <p:ph type="sldNum" sz="quarter" idx="12"/>
          </p:nvPr>
        </p:nvSpPr>
        <p:spPr/>
        <p:txBody>
          <a:bodyPr/>
          <a:lstStyle/>
          <a:p>
            <a:fld id="{0AF8BE84-275E-4EDD-A303-EFDBEA06266B}" type="slidenum">
              <a:rPr lang="en-US" smtClean="0"/>
              <a:t>‹#›</a:t>
            </a:fld>
            <a:endParaRPr lang="en-US"/>
          </a:p>
        </p:txBody>
      </p:sp>
    </p:spTree>
    <p:extLst>
      <p:ext uri="{BB962C8B-B14F-4D97-AF65-F5344CB8AC3E}">
        <p14:creationId xmlns:p14="http://schemas.microsoft.com/office/powerpoint/2010/main" val="3782924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5AFCE-BE4E-4EA5-9FC9-618AAB54D5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597A66-3F8B-4F03-9F81-080834CB32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5CCB3D-9A22-49DC-B114-2BA14C9AC9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026901-1C1D-443F-9923-C2C04EE0DFAB}"/>
              </a:ext>
            </a:extLst>
          </p:cNvPr>
          <p:cNvSpPr>
            <a:spLocks noGrp="1"/>
          </p:cNvSpPr>
          <p:nvPr>
            <p:ph type="dt" sz="half" idx="10"/>
          </p:nvPr>
        </p:nvSpPr>
        <p:spPr/>
        <p:txBody>
          <a:bodyPr/>
          <a:lstStyle/>
          <a:p>
            <a:fld id="{DF195C69-103B-49C3-8D84-BAE67B1A04CA}" type="datetimeFigureOut">
              <a:rPr lang="en-US" smtClean="0"/>
              <a:t>11/28/2019</a:t>
            </a:fld>
            <a:endParaRPr lang="en-US"/>
          </a:p>
        </p:txBody>
      </p:sp>
      <p:sp>
        <p:nvSpPr>
          <p:cNvPr id="6" name="Footer Placeholder 5">
            <a:extLst>
              <a:ext uri="{FF2B5EF4-FFF2-40B4-BE49-F238E27FC236}">
                <a16:creationId xmlns:a16="http://schemas.microsoft.com/office/drawing/2014/main" id="{154597E8-F954-4B07-A454-1C4BF83D90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0125E0-72F9-4BFD-9425-8A723F3FF5AE}"/>
              </a:ext>
            </a:extLst>
          </p:cNvPr>
          <p:cNvSpPr>
            <a:spLocks noGrp="1"/>
          </p:cNvSpPr>
          <p:nvPr>
            <p:ph type="sldNum" sz="quarter" idx="12"/>
          </p:nvPr>
        </p:nvSpPr>
        <p:spPr/>
        <p:txBody>
          <a:bodyPr/>
          <a:lstStyle/>
          <a:p>
            <a:fld id="{0AF8BE84-275E-4EDD-A303-EFDBEA06266B}" type="slidenum">
              <a:rPr lang="en-US" smtClean="0"/>
              <a:t>‹#›</a:t>
            </a:fld>
            <a:endParaRPr lang="en-US"/>
          </a:p>
        </p:txBody>
      </p:sp>
    </p:spTree>
    <p:extLst>
      <p:ext uri="{BB962C8B-B14F-4D97-AF65-F5344CB8AC3E}">
        <p14:creationId xmlns:p14="http://schemas.microsoft.com/office/powerpoint/2010/main" val="8486495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7377-69E4-47A8-896A-F3DD2B4DEC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964DB8-FC88-47CA-BC90-997EA57010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A2CB82-7550-4F84-9574-7FD59006BB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6E7AF5-FC58-40EB-AE4C-5F4F729A72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FAC83E-A07D-4490-9FE9-C8CD05559E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5CD7B9-A38E-4585-9491-7C19EF35B435}"/>
              </a:ext>
            </a:extLst>
          </p:cNvPr>
          <p:cNvSpPr>
            <a:spLocks noGrp="1"/>
          </p:cNvSpPr>
          <p:nvPr>
            <p:ph type="dt" sz="half" idx="10"/>
          </p:nvPr>
        </p:nvSpPr>
        <p:spPr/>
        <p:txBody>
          <a:bodyPr/>
          <a:lstStyle/>
          <a:p>
            <a:fld id="{DF195C69-103B-49C3-8D84-BAE67B1A04CA}" type="datetimeFigureOut">
              <a:rPr lang="en-US" smtClean="0"/>
              <a:t>11/28/2019</a:t>
            </a:fld>
            <a:endParaRPr lang="en-US"/>
          </a:p>
        </p:txBody>
      </p:sp>
      <p:sp>
        <p:nvSpPr>
          <p:cNvPr id="8" name="Footer Placeholder 7">
            <a:extLst>
              <a:ext uri="{FF2B5EF4-FFF2-40B4-BE49-F238E27FC236}">
                <a16:creationId xmlns:a16="http://schemas.microsoft.com/office/drawing/2014/main" id="{B5DBB129-39D6-4708-9932-EC8912D63E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A431A5-98FD-4AA3-9F30-43D933280DC9}"/>
              </a:ext>
            </a:extLst>
          </p:cNvPr>
          <p:cNvSpPr>
            <a:spLocks noGrp="1"/>
          </p:cNvSpPr>
          <p:nvPr>
            <p:ph type="sldNum" sz="quarter" idx="12"/>
          </p:nvPr>
        </p:nvSpPr>
        <p:spPr/>
        <p:txBody>
          <a:bodyPr/>
          <a:lstStyle/>
          <a:p>
            <a:fld id="{0AF8BE84-275E-4EDD-A303-EFDBEA06266B}" type="slidenum">
              <a:rPr lang="en-US" smtClean="0"/>
              <a:t>‹#›</a:t>
            </a:fld>
            <a:endParaRPr lang="en-US"/>
          </a:p>
        </p:txBody>
      </p:sp>
    </p:spTree>
    <p:extLst>
      <p:ext uri="{BB962C8B-B14F-4D97-AF65-F5344CB8AC3E}">
        <p14:creationId xmlns:p14="http://schemas.microsoft.com/office/powerpoint/2010/main" val="1006365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9E715-5FE9-418E-9FE5-ECB1278B35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BF69FB-8BCE-49B3-9F5F-52ABE464507A}"/>
              </a:ext>
            </a:extLst>
          </p:cNvPr>
          <p:cNvSpPr>
            <a:spLocks noGrp="1"/>
          </p:cNvSpPr>
          <p:nvPr>
            <p:ph type="dt" sz="half" idx="10"/>
          </p:nvPr>
        </p:nvSpPr>
        <p:spPr/>
        <p:txBody>
          <a:bodyPr/>
          <a:lstStyle/>
          <a:p>
            <a:fld id="{DF195C69-103B-49C3-8D84-BAE67B1A04CA}" type="datetimeFigureOut">
              <a:rPr lang="en-US" smtClean="0"/>
              <a:t>11/28/2019</a:t>
            </a:fld>
            <a:endParaRPr lang="en-US"/>
          </a:p>
        </p:txBody>
      </p:sp>
      <p:sp>
        <p:nvSpPr>
          <p:cNvPr id="4" name="Footer Placeholder 3">
            <a:extLst>
              <a:ext uri="{FF2B5EF4-FFF2-40B4-BE49-F238E27FC236}">
                <a16:creationId xmlns:a16="http://schemas.microsoft.com/office/drawing/2014/main" id="{62784B86-9029-4FAA-9CB9-ACC70AA9F2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6E88CA-28DE-4DC7-B665-9E28C27D0CD5}"/>
              </a:ext>
            </a:extLst>
          </p:cNvPr>
          <p:cNvSpPr>
            <a:spLocks noGrp="1"/>
          </p:cNvSpPr>
          <p:nvPr>
            <p:ph type="sldNum" sz="quarter" idx="12"/>
          </p:nvPr>
        </p:nvSpPr>
        <p:spPr/>
        <p:txBody>
          <a:bodyPr/>
          <a:lstStyle/>
          <a:p>
            <a:fld id="{0AF8BE84-275E-4EDD-A303-EFDBEA06266B}" type="slidenum">
              <a:rPr lang="en-US" smtClean="0"/>
              <a:t>‹#›</a:t>
            </a:fld>
            <a:endParaRPr lang="en-US"/>
          </a:p>
        </p:txBody>
      </p:sp>
    </p:spTree>
    <p:extLst>
      <p:ext uri="{BB962C8B-B14F-4D97-AF65-F5344CB8AC3E}">
        <p14:creationId xmlns:p14="http://schemas.microsoft.com/office/powerpoint/2010/main" val="1083336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4DE95C-321C-4BB6-921B-09D1087F6F1A}"/>
              </a:ext>
            </a:extLst>
          </p:cNvPr>
          <p:cNvSpPr>
            <a:spLocks noGrp="1"/>
          </p:cNvSpPr>
          <p:nvPr>
            <p:ph type="dt" sz="half" idx="10"/>
          </p:nvPr>
        </p:nvSpPr>
        <p:spPr/>
        <p:txBody>
          <a:bodyPr/>
          <a:lstStyle/>
          <a:p>
            <a:fld id="{DF195C69-103B-49C3-8D84-BAE67B1A04CA}" type="datetimeFigureOut">
              <a:rPr lang="en-US" smtClean="0"/>
              <a:t>11/28/2019</a:t>
            </a:fld>
            <a:endParaRPr lang="en-US"/>
          </a:p>
        </p:txBody>
      </p:sp>
      <p:sp>
        <p:nvSpPr>
          <p:cNvPr id="3" name="Footer Placeholder 2">
            <a:extLst>
              <a:ext uri="{FF2B5EF4-FFF2-40B4-BE49-F238E27FC236}">
                <a16:creationId xmlns:a16="http://schemas.microsoft.com/office/drawing/2014/main" id="{51F2A831-2177-4092-9B46-123DAA7B52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263A3D-4860-4844-808B-CF35492DFB54}"/>
              </a:ext>
            </a:extLst>
          </p:cNvPr>
          <p:cNvSpPr>
            <a:spLocks noGrp="1"/>
          </p:cNvSpPr>
          <p:nvPr>
            <p:ph type="sldNum" sz="quarter" idx="12"/>
          </p:nvPr>
        </p:nvSpPr>
        <p:spPr/>
        <p:txBody>
          <a:bodyPr/>
          <a:lstStyle/>
          <a:p>
            <a:fld id="{0AF8BE84-275E-4EDD-A303-EFDBEA06266B}" type="slidenum">
              <a:rPr lang="en-US" smtClean="0"/>
              <a:t>‹#›</a:t>
            </a:fld>
            <a:endParaRPr lang="en-US"/>
          </a:p>
        </p:txBody>
      </p:sp>
    </p:spTree>
    <p:extLst>
      <p:ext uri="{BB962C8B-B14F-4D97-AF65-F5344CB8AC3E}">
        <p14:creationId xmlns:p14="http://schemas.microsoft.com/office/powerpoint/2010/main" val="302976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38B7-0066-4C16-B48F-47899AFD2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304270-3E5B-4DA6-9165-DCDA89E40F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6FE216-515B-43F6-93AD-FAE60C58A9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491CD-9232-4244-85CC-B610D24DE37E}"/>
              </a:ext>
            </a:extLst>
          </p:cNvPr>
          <p:cNvSpPr>
            <a:spLocks noGrp="1"/>
          </p:cNvSpPr>
          <p:nvPr>
            <p:ph type="dt" sz="half" idx="10"/>
          </p:nvPr>
        </p:nvSpPr>
        <p:spPr/>
        <p:txBody>
          <a:bodyPr/>
          <a:lstStyle/>
          <a:p>
            <a:fld id="{DF195C69-103B-49C3-8D84-BAE67B1A04CA}" type="datetimeFigureOut">
              <a:rPr lang="en-US" smtClean="0"/>
              <a:t>11/28/2019</a:t>
            </a:fld>
            <a:endParaRPr lang="en-US"/>
          </a:p>
        </p:txBody>
      </p:sp>
      <p:sp>
        <p:nvSpPr>
          <p:cNvPr id="6" name="Footer Placeholder 5">
            <a:extLst>
              <a:ext uri="{FF2B5EF4-FFF2-40B4-BE49-F238E27FC236}">
                <a16:creationId xmlns:a16="http://schemas.microsoft.com/office/drawing/2014/main" id="{A18D6079-A78C-4320-BED1-CFB56E15BF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FCFDE7-4755-4AD5-A60C-91661CFD82DE}"/>
              </a:ext>
            </a:extLst>
          </p:cNvPr>
          <p:cNvSpPr>
            <a:spLocks noGrp="1"/>
          </p:cNvSpPr>
          <p:nvPr>
            <p:ph type="sldNum" sz="quarter" idx="12"/>
          </p:nvPr>
        </p:nvSpPr>
        <p:spPr/>
        <p:txBody>
          <a:bodyPr/>
          <a:lstStyle/>
          <a:p>
            <a:fld id="{0AF8BE84-275E-4EDD-A303-EFDBEA06266B}" type="slidenum">
              <a:rPr lang="en-US" smtClean="0"/>
              <a:t>‹#›</a:t>
            </a:fld>
            <a:endParaRPr lang="en-US"/>
          </a:p>
        </p:txBody>
      </p:sp>
    </p:spTree>
    <p:extLst>
      <p:ext uri="{BB962C8B-B14F-4D97-AF65-F5344CB8AC3E}">
        <p14:creationId xmlns:p14="http://schemas.microsoft.com/office/powerpoint/2010/main" val="3373932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E42DC-597F-4047-AB1C-3F83A56545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72CB60-DE80-4188-BADD-C463B106DD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7506F5-FB2B-40E5-B1AA-2B399336E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098F30-32D2-4F06-BEF7-0CDE72D44CCA}"/>
              </a:ext>
            </a:extLst>
          </p:cNvPr>
          <p:cNvSpPr>
            <a:spLocks noGrp="1"/>
          </p:cNvSpPr>
          <p:nvPr>
            <p:ph type="dt" sz="half" idx="10"/>
          </p:nvPr>
        </p:nvSpPr>
        <p:spPr/>
        <p:txBody>
          <a:bodyPr/>
          <a:lstStyle/>
          <a:p>
            <a:fld id="{DF195C69-103B-49C3-8D84-BAE67B1A04CA}" type="datetimeFigureOut">
              <a:rPr lang="en-US" smtClean="0"/>
              <a:t>11/28/2019</a:t>
            </a:fld>
            <a:endParaRPr lang="en-US"/>
          </a:p>
        </p:txBody>
      </p:sp>
      <p:sp>
        <p:nvSpPr>
          <p:cNvPr id="6" name="Footer Placeholder 5">
            <a:extLst>
              <a:ext uri="{FF2B5EF4-FFF2-40B4-BE49-F238E27FC236}">
                <a16:creationId xmlns:a16="http://schemas.microsoft.com/office/drawing/2014/main" id="{ECFD1E3C-1F90-4701-97AD-727FAFEA1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C8A15D-182C-40E5-A1A9-665305F5B5D3}"/>
              </a:ext>
            </a:extLst>
          </p:cNvPr>
          <p:cNvSpPr>
            <a:spLocks noGrp="1"/>
          </p:cNvSpPr>
          <p:nvPr>
            <p:ph type="sldNum" sz="quarter" idx="12"/>
          </p:nvPr>
        </p:nvSpPr>
        <p:spPr/>
        <p:txBody>
          <a:bodyPr/>
          <a:lstStyle/>
          <a:p>
            <a:fld id="{0AF8BE84-275E-4EDD-A303-EFDBEA06266B}" type="slidenum">
              <a:rPr lang="en-US" smtClean="0"/>
              <a:t>‹#›</a:t>
            </a:fld>
            <a:endParaRPr lang="en-US"/>
          </a:p>
        </p:txBody>
      </p:sp>
    </p:spTree>
    <p:extLst>
      <p:ext uri="{BB962C8B-B14F-4D97-AF65-F5344CB8AC3E}">
        <p14:creationId xmlns:p14="http://schemas.microsoft.com/office/powerpoint/2010/main" val="1051165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095FFD-F267-47A0-8087-009BA99493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96731D-1A30-42EB-8EE2-BDBBA29C55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72A425-6B7F-4DD3-91DE-9397F2E267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95C69-103B-49C3-8D84-BAE67B1A04CA}" type="datetimeFigureOut">
              <a:rPr lang="en-US" smtClean="0"/>
              <a:t>11/28/2019</a:t>
            </a:fld>
            <a:endParaRPr lang="en-US"/>
          </a:p>
        </p:txBody>
      </p:sp>
      <p:sp>
        <p:nvSpPr>
          <p:cNvPr id="5" name="Footer Placeholder 4">
            <a:extLst>
              <a:ext uri="{FF2B5EF4-FFF2-40B4-BE49-F238E27FC236}">
                <a16:creationId xmlns:a16="http://schemas.microsoft.com/office/drawing/2014/main" id="{EFE523B2-C31F-46A9-BC7C-A984119EB6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85940F-100D-4546-BC21-3D936DD394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8BE84-275E-4EDD-A303-EFDBEA06266B}" type="slidenum">
              <a:rPr lang="en-US" smtClean="0"/>
              <a:t>‹#›</a:t>
            </a:fld>
            <a:endParaRPr lang="en-US"/>
          </a:p>
        </p:txBody>
      </p:sp>
    </p:spTree>
    <p:extLst>
      <p:ext uri="{BB962C8B-B14F-4D97-AF65-F5344CB8AC3E}">
        <p14:creationId xmlns:p14="http://schemas.microsoft.com/office/powerpoint/2010/main" val="1975639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numpy.org/devdocs/user/quickstart.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8430-A597-4162-BE21-68D57C83D153}"/>
              </a:ext>
            </a:extLst>
          </p:cNvPr>
          <p:cNvSpPr>
            <a:spLocks noGrp="1"/>
          </p:cNvSpPr>
          <p:nvPr>
            <p:ph type="title"/>
          </p:nvPr>
        </p:nvSpPr>
        <p:spPr/>
        <p:txBody>
          <a:bodyPr/>
          <a:lstStyle/>
          <a:p>
            <a:r>
              <a:rPr lang="en-US" dirty="0"/>
              <a:t>Python - NumPy</a:t>
            </a:r>
          </a:p>
        </p:txBody>
      </p:sp>
      <p:sp>
        <p:nvSpPr>
          <p:cNvPr id="3" name="Content Placeholder 2">
            <a:extLst>
              <a:ext uri="{FF2B5EF4-FFF2-40B4-BE49-F238E27FC236}">
                <a16:creationId xmlns:a16="http://schemas.microsoft.com/office/drawing/2014/main" id="{CF1F5829-7BB9-4929-A72F-462B5BA55ABB}"/>
              </a:ext>
            </a:extLst>
          </p:cNvPr>
          <p:cNvSpPr>
            <a:spLocks noGrp="1"/>
          </p:cNvSpPr>
          <p:nvPr>
            <p:ph idx="1"/>
          </p:nvPr>
        </p:nvSpPr>
        <p:spPr/>
        <p:txBody>
          <a:bodyPr/>
          <a:lstStyle/>
          <a:p>
            <a:pPr marL="0" indent="0">
              <a:buNone/>
            </a:pPr>
            <a:r>
              <a:rPr lang="en-US" dirty="0"/>
              <a:t>What is a Python NumPy?</a:t>
            </a:r>
          </a:p>
          <a:p>
            <a:pPr>
              <a:buFont typeface="Wingdings" panose="05000000000000000000" pitchFamily="2" charset="2"/>
              <a:buChar char="Ø"/>
            </a:pPr>
            <a:r>
              <a:rPr lang="en-US" dirty="0"/>
              <a:t>NumPy is a Python package which stands for ‘Numerical Python’. </a:t>
            </a:r>
          </a:p>
          <a:p>
            <a:pPr>
              <a:buFont typeface="Wingdings" panose="05000000000000000000" pitchFamily="2" charset="2"/>
              <a:buChar char="Ø"/>
            </a:pPr>
            <a:r>
              <a:rPr lang="en-US" dirty="0"/>
              <a:t>It is the core library for scientific computing, which contains a powerful n-dimensional array object, provide tools for integrating C, C++ etc. </a:t>
            </a:r>
          </a:p>
          <a:p>
            <a:pPr>
              <a:buFont typeface="Wingdings" panose="05000000000000000000" pitchFamily="2" charset="2"/>
              <a:buChar char="Ø"/>
            </a:pPr>
            <a:r>
              <a:rPr lang="en-US" dirty="0"/>
              <a:t>It is also useful in linear algebra, random number capability etc. </a:t>
            </a:r>
          </a:p>
          <a:p>
            <a:pPr>
              <a:buFont typeface="Wingdings" panose="05000000000000000000" pitchFamily="2" charset="2"/>
              <a:buChar char="Ø"/>
            </a:pPr>
            <a:r>
              <a:rPr lang="en-US" dirty="0"/>
              <a:t>NumPy array can also be used as an efficient multi-dimensional container for generic data. </a:t>
            </a:r>
          </a:p>
          <a:p>
            <a:pPr marL="0" indent="0">
              <a:buNone/>
            </a:pPr>
            <a:r>
              <a:rPr lang="en-US" dirty="0"/>
              <a:t>Now, let me tell you what exactly is a python </a:t>
            </a:r>
            <a:r>
              <a:rPr lang="en-US" dirty="0" err="1"/>
              <a:t>numpy</a:t>
            </a:r>
            <a:r>
              <a:rPr lang="en-US" dirty="0"/>
              <a:t> array.</a:t>
            </a:r>
          </a:p>
        </p:txBody>
      </p:sp>
    </p:spTree>
    <p:extLst>
      <p:ext uri="{BB962C8B-B14F-4D97-AF65-F5344CB8AC3E}">
        <p14:creationId xmlns:p14="http://schemas.microsoft.com/office/powerpoint/2010/main" val="267879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p:txBody>
          <a:bodyPr/>
          <a:lstStyle/>
          <a:p>
            <a:r>
              <a:rPr lang="en-US" dirty="0"/>
              <a:t>Python NumPy Operations</a:t>
            </a:r>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762000" y="1788047"/>
            <a:ext cx="10515600" cy="4351338"/>
          </a:xfrm>
        </p:spPr>
        <p:txBody>
          <a:bodyPr>
            <a:normAutofit fontScale="92500" lnSpcReduction="10000"/>
          </a:bodyPr>
          <a:lstStyle/>
          <a:p>
            <a:r>
              <a:rPr lang="en-US" dirty="0" err="1"/>
              <a:t>itemsize</a:t>
            </a:r>
            <a:r>
              <a:rPr lang="en-US" dirty="0"/>
              <a:t>:</a:t>
            </a:r>
          </a:p>
          <a:p>
            <a:pPr marL="0" indent="0">
              <a:buNone/>
            </a:pPr>
            <a:r>
              <a:rPr lang="en-US" dirty="0"/>
              <a:t>You can calculate the byte size of each element. In the below code, I have defined a single dimensional array and with the help of ‘</a:t>
            </a:r>
            <a:r>
              <a:rPr lang="en-US" dirty="0" err="1"/>
              <a:t>itemsize</a:t>
            </a:r>
            <a:r>
              <a:rPr lang="en-US" dirty="0"/>
              <a:t>’ function, we can find the size of each element.</a:t>
            </a:r>
          </a:p>
          <a:p>
            <a:pPr marL="0" indent="0">
              <a:buNone/>
            </a:pPr>
            <a:r>
              <a:rPr lang="en-US" i="1" dirty="0">
                <a:solidFill>
                  <a:schemeClr val="tx2"/>
                </a:solidFill>
              </a:rPr>
              <a:t>import </a:t>
            </a:r>
            <a:r>
              <a:rPr lang="en-US" i="1" dirty="0" err="1">
                <a:solidFill>
                  <a:schemeClr val="tx2"/>
                </a:solidFill>
              </a:rPr>
              <a:t>numpy</a:t>
            </a:r>
            <a:r>
              <a:rPr lang="en-US" i="1" dirty="0">
                <a:solidFill>
                  <a:schemeClr val="tx2"/>
                </a:solidFill>
              </a:rPr>
              <a:t> as np</a:t>
            </a:r>
          </a:p>
          <a:p>
            <a:pPr marL="0" indent="0">
              <a:buNone/>
            </a:pPr>
            <a:r>
              <a:rPr lang="en-US" i="1" dirty="0">
                <a:solidFill>
                  <a:schemeClr val="tx2"/>
                </a:solidFill>
              </a:rPr>
              <a:t>a = </a:t>
            </a:r>
            <a:r>
              <a:rPr lang="en-US" i="1" dirty="0" err="1">
                <a:solidFill>
                  <a:schemeClr val="tx2"/>
                </a:solidFill>
              </a:rPr>
              <a:t>np.array</a:t>
            </a:r>
            <a:r>
              <a:rPr lang="en-US" i="1" dirty="0">
                <a:solidFill>
                  <a:schemeClr val="tx2"/>
                </a:solidFill>
              </a:rPr>
              <a:t>([(1,2,3)])</a:t>
            </a:r>
          </a:p>
          <a:p>
            <a:pPr marL="0" indent="0">
              <a:buNone/>
            </a:pPr>
            <a:r>
              <a:rPr lang="en-US" i="1" dirty="0">
                <a:solidFill>
                  <a:schemeClr val="tx2"/>
                </a:solidFill>
              </a:rPr>
              <a:t>print(</a:t>
            </a:r>
            <a:r>
              <a:rPr lang="en-US" i="1" dirty="0" err="1">
                <a:solidFill>
                  <a:schemeClr val="tx2"/>
                </a:solidFill>
              </a:rPr>
              <a:t>a.itemsize</a:t>
            </a:r>
            <a:r>
              <a:rPr lang="en-US" i="1" dirty="0">
                <a:solidFill>
                  <a:schemeClr val="tx2"/>
                </a:solidFill>
              </a:rPr>
              <a:t>)</a:t>
            </a:r>
          </a:p>
          <a:p>
            <a:pPr marL="0" indent="0">
              <a:buNone/>
            </a:pPr>
            <a:r>
              <a:rPr lang="en-US" b="1" dirty="0">
                <a:solidFill>
                  <a:schemeClr val="accent6"/>
                </a:solidFill>
              </a:rPr>
              <a:t>Output – 4</a:t>
            </a:r>
          </a:p>
          <a:p>
            <a:endParaRPr lang="en-US" dirty="0"/>
          </a:p>
          <a:p>
            <a:pPr marL="0" indent="0">
              <a:buNone/>
            </a:pPr>
            <a:r>
              <a:rPr lang="en-US" dirty="0"/>
              <a:t>So every element occupies 4 byte in the above </a:t>
            </a:r>
            <a:r>
              <a:rPr lang="en-US" dirty="0" err="1"/>
              <a:t>numpy</a:t>
            </a:r>
            <a:r>
              <a:rPr lang="en-US" dirty="0"/>
              <a:t> array.</a:t>
            </a:r>
          </a:p>
          <a:p>
            <a:endParaRPr lang="en-US" dirty="0"/>
          </a:p>
          <a:p>
            <a:endParaRPr lang="en-US" dirty="0"/>
          </a:p>
        </p:txBody>
      </p:sp>
      <p:pic>
        <p:nvPicPr>
          <p:cNvPr id="7" name="Picture 6">
            <a:extLst>
              <a:ext uri="{FF2B5EF4-FFF2-40B4-BE49-F238E27FC236}">
                <a16:creationId xmlns:a16="http://schemas.microsoft.com/office/drawing/2014/main" id="{76AED3E1-2AAA-44AD-A16F-D955D5B95B56}"/>
              </a:ext>
            </a:extLst>
          </p:cNvPr>
          <p:cNvPicPr>
            <a:picLocks noChangeAspect="1"/>
          </p:cNvPicPr>
          <p:nvPr/>
        </p:nvPicPr>
        <p:blipFill>
          <a:blip r:embed="rId2"/>
          <a:stretch>
            <a:fillRect/>
          </a:stretch>
        </p:blipFill>
        <p:spPr>
          <a:xfrm>
            <a:off x="7452986" y="3603581"/>
            <a:ext cx="2225523" cy="1481985"/>
          </a:xfrm>
          <a:prstGeom prst="rect">
            <a:avLst/>
          </a:prstGeom>
        </p:spPr>
      </p:pic>
    </p:spTree>
    <p:extLst>
      <p:ext uri="{BB962C8B-B14F-4D97-AF65-F5344CB8AC3E}">
        <p14:creationId xmlns:p14="http://schemas.microsoft.com/office/powerpoint/2010/main" val="682581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p:txBody>
          <a:bodyPr/>
          <a:lstStyle/>
          <a:p>
            <a:r>
              <a:rPr lang="en-US" dirty="0"/>
              <a:t>Python NumPy Operations</a:t>
            </a:r>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762000" y="1788047"/>
            <a:ext cx="10515600" cy="4351338"/>
          </a:xfrm>
        </p:spPr>
        <p:txBody>
          <a:bodyPr>
            <a:normAutofit lnSpcReduction="10000"/>
          </a:bodyPr>
          <a:lstStyle/>
          <a:p>
            <a:r>
              <a:rPr lang="en-US" dirty="0" err="1"/>
              <a:t>dtype</a:t>
            </a:r>
            <a:r>
              <a:rPr lang="en-US" dirty="0"/>
              <a:t>:</a:t>
            </a:r>
          </a:p>
          <a:p>
            <a:pPr marL="0" indent="0">
              <a:buNone/>
            </a:pPr>
            <a:r>
              <a:rPr lang="en-US" dirty="0"/>
              <a:t>You can find the data type of the elements that are stored in an array. So, if you want to know the data type of a particular element, you can use ‘</a:t>
            </a:r>
            <a:r>
              <a:rPr lang="en-US" dirty="0" err="1"/>
              <a:t>dtype</a:t>
            </a:r>
            <a:r>
              <a:rPr lang="en-US" dirty="0"/>
              <a:t>’ function which will print the datatype along with the size. </a:t>
            </a:r>
          </a:p>
          <a:p>
            <a:pPr marL="0" indent="0">
              <a:buNone/>
            </a:pPr>
            <a:r>
              <a:rPr lang="en-US" dirty="0"/>
              <a:t>In the below code, I have defined an array where I have used the same function.</a:t>
            </a:r>
          </a:p>
          <a:p>
            <a:pPr marL="0" indent="0">
              <a:buNone/>
            </a:pPr>
            <a:r>
              <a:rPr lang="en-US" i="1" dirty="0">
                <a:solidFill>
                  <a:schemeClr val="accent6"/>
                </a:solidFill>
              </a:rPr>
              <a:t>import </a:t>
            </a:r>
            <a:r>
              <a:rPr lang="en-US" i="1" dirty="0" err="1">
                <a:solidFill>
                  <a:schemeClr val="accent6"/>
                </a:solidFill>
              </a:rPr>
              <a:t>numpy</a:t>
            </a:r>
            <a:r>
              <a:rPr lang="en-US" i="1" dirty="0">
                <a:solidFill>
                  <a:schemeClr val="accent6"/>
                </a:solidFill>
              </a:rPr>
              <a:t> as np</a:t>
            </a:r>
          </a:p>
          <a:p>
            <a:pPr marL="0" indent="0">
              <a:buNone/>
            </a:pPr>
            <a:r>
              <a:rPr lang="en-US" i="1" dirty="0">
                <a:solidFill>
                  <a:schemeClr val="accent6"/>
                </a:solidFill>
              </a:rPr>
              <a:t>a = </a:t>
            </a:r>
            <a:r>
              <a:rPr lang="en-US" i="1" dirty="0" err="1">
                <a:solidFill>
                  <a:schemeClr val="accent6"/>
                </a:solidFill>
              </a:rPr>
              <a:t>np.array</a:t>
            </a:r>
            <a:r>
              <a:rPr lang="en-US" i="1" dirty="0">
                <a:solidFill>
                  <a:schemeClr val="accent6"/>
                </a:solidFill>
              </a:rPr>
              <a:t>([(1,2,3)])</a:t>
            </a:r>
          </a:p>
          <a:p>
            <a:pPr marL="0" indent="0">
              <a:buNone/>
            </a:pPr>
            <a:r>
              <a:rPr lang="en-US" i="1" dirty="0">
                <a:solidFill>
                  <a:schemeClr val="accent6"/>
                </a:solidFill>
              </a:rPr>
              <a:t>print(</a:t>
            </a:r>
            <a:r>
              <a:rPr lang="en-US" i="1" dirty="0" err="1">
                <a:solidFill>
                  <a:schemeClr val="accent6"/>
                </a:solidFill>
              </a:rPr>
              <a:t>a.dtype</a:t>
            </a:r>
            <a:r>
              <a:rPr lang="en-US" i="1" dirty="0">
                <a:solidFill>
                  <a:schemeClr val="accent6"/>
                </a:solidFill>
              </a:rPr>
              <a:t>)</a:t>
            </a:r>
          </a:p>
          <a:p>
            <a:pPr marL="0" indent="0">
              <a:buNone/>
            </a:pPr>
            <a:r>
              <a:rPr lang="en-US" dirty="0">
                <a:solidFill>
                  <a:schemeClr val="accent2"/>
                </a:solidFill>
              </a:rPr>
              <a:t>Output – int32</a:t>
            </a:r>
          </a:p>
          <a:p>
            <a:pPr marL="0" indent="0">
              <a:buNone/>
            </a:pPr>
            <a:endParaRPr lang="en-US" dirty="0"/>
          </a:p>
          <a:p>
            <a:endParaRPr lang="en-US" dirty="0"/>
          </a:p>
        </p:txBody>
      </p:sp>
      <p:pic>
        <p:nvPicPr>
          <p:cNvPr id="4" name="Picture 3">
            <a:extLst>
              <a:ext uri="{FF2B5EF4-FFF2-40B4-BE49-F238E27FC236}">
                <a16:creationId xmlns:a16="http://schemas.microsoft.com/office/drawing/2014/main" id="{22360E9F-6162-4A01-9229-AE029BF453FD}"/>
              </a:ext>
            </a:extLst>
          </p:cNvPr>
          <p:cNvPicPr>
            <a:picLocks noChangeAspect="1"/>
          </p:cNvPicPr>
          <p:nvPr/>
        </p:nvPicPr>
        <p:blipFill>
          <a:blip r:embed="rId2"/>
          <a:stretch>
            <a:fillRect/>
          </a:stretch>
        </p:blipFill>
        <p:spPr>
          <a:xfrm>
            <a:off x="7156523" y="4062326"/>
            <a:ext cx="3461765" cy="2077059"/>
          </a:xfrm>
          <a:prstGeom prst="rect">
            <a:avLst/>
          </a:prstGeom>
        </p:spPr>
      </p:pic>
    </p:spTree>
    <p:extLst>
      <p:ext uri="{BB962C8B-B14F-4D97-AF65-F5344CB8AC3E}">
        <p14:creationId xmlns:p14="http://schemas.microsoft.com/office/powerpoint/2010/main" val="135154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p:txBody>
          <a:bodyPr/>
          <a:lstStyle/>
          <a:p>
            <a:r>
              <a:rPr lang="en-US" dirty="0"/>
              <a:t>Python NumPy Operations</a:t>
            </a:r>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762000" y="1788047"/>
            <a:ext cx="10515600" cy="4351338"/>
          </a:xfrm>
        </p:spPr>
        <p:txBody>
          <a:bodyPr>
            <a:normAutofit fontScale="70000" lnSpcReduction="20000"/>
          </a:bodyPr>
          <a:lstStyle/>
          <a:p>
            <a:r>
              <a:rPr lang="en-US" dirty="0" err="1"/>
              <a:t>dtype</a:t>
            </a:r>
            <a:r>
              <a:rPr lang="en-US" dirty="0"/>
              <a:t>:</a:t>
            </a:r>
          </a:p>
          <a:p>
            <a:pPr marL="0" indent="0">
              <a:buNone/>
            </a:pPr>
            <a:r>
              <a:rPr lang="en-US" dirty="0"/>
              <a:t>As you can see, the data type of the array is integer 32 bits. Similarly, you can find the size and shape of the array using ‘size’ and ‘shape’ function respectively.</a:t>
            </a:r>
          </a:p>
          <a:p>
            <a:pPr marL="0" indent="0">
              <a:buNone/>
            </a:pPr>
            <a:r>
              <a:rPr lang="en-US" i="1" dirty="0">
                <a:solidFill>
                  <a:schemeClr val="tx2"/>
                </a:solidFill>
              </a:rPr>
              <a:t>import </a:t>
            </a:r>
            <a:r>
              <a:rPr lang="en-US" i="1" dirty="0" err="1">
                <a:solidFill>
                  <a:schemeClr val="tx2"/>
                </a:solidFill>
              </a:rPr>
              <a:t>numpy</a:t>
            </a:r>
            <a:r>
              <a:rPr lang="en-US" i="1" dirty="0">
                <a:solidFill>
                  <a:schemeClr val="tx2"/>
                </a:solidFill>
              </a:rPr>
              <a:t> as np</a:t>
            </a:r>
          </a:p>
          <a:p>
            <a:pPr marL="0" indent="0">
              <a:buNone/>
            </a:pPr>
            <a:r>
              <a:rPr lang="en-US" i="1" dirty="0">
                <a:solidFill>
                  <a:schemeClr val="tx2"/>
                </a:solidFill>
              </a:rPr>
              <a:t>a = </a:t>
            </a:r>
            <a:r>
              <a:rPr lang="en-US" i="1" dirty="0" err="1">
                <a:solidFill>
                  <a:schemeClr val="tx2"/>
                </a:solidFill>
              </a:rPr>
              <a:t>np.array</a:t>
            </a:r>
            <a:r>
              <a:rPr lang="en-US" i="1" dirty="0">
                <a:solidFill>
                  <a:schemeClr val="tx2"/>
                </a:solidFill>
              </a:rPr>
              <a:t>([(1,2,3,4,5,6)])</a:t>
            </a:r>
          </a:p>
          <a:p>
            <a:pPr marL="0" indent="0">
              <a:buNone/>
            </a:pPr>
            <a:r>
              <a:rPr lang="en-US" i="1" dirty="0">
                <a:solidFill>
                  <a:schemeClr val="tx2"/>
                </a:solidFill>
              </a:rPr>
              <a:t>print(</a:t>
            </a:r>
            <a:r>
              <a:rPr lang="en-US" i="1" dirty="0" err="1">
                <a:solidFill>
                  <a:schemeClr val="tx2"/>
                </a:solidFill>
              </a:rPr>
              <a:t>a.size</a:t>
            </a:r>
            <a:r>
              <a:rPr lang="en-US" i="1" dirty="0">
                <a:solidFill>
                  <a:schemeClr val="tx2"/>
                </a:solidFill>
              </a:rPr>
              <a:t>)</a:t>
            </a:r>
          </a:p>
          <a:p>
            <a:pPr marL="0" indent="0">
              <a:buNone/>
            </a:pPr>
            <a:r>
              <a:rPr lang="en-US" i="1" dirty="0">
                <a:solidFill>
                  <a:schemeClr val="tx2"/>
                </a:solidFill>
              </a:rPr>
              <a:t>print(</a:t>
            </a:r>
            <a:r>
              <a:rPr lang="en-US" i="1" dirty="0" err="1">
                <a:solidFill>
                  <a:schemeClr val="tx2"/>
                </a:solidFill>
              </a:rPr>
              <a:t>a.shape</a:t>
            </a:r>
            <a:r>
              <a:rPr lang="en-US" i="1" dirty="0">
                <a:solidFill>
                  <a:schemeClr val="tx2"/>
                </a:solidFill>
              </a:rPr>
              <a:t>)</a:t>
            </a:r>
          </a:p>
          <a:p>
            <a:pPr marL="0" indent="0">
              <a:buNone/>
            </a:pPr>
            <a:r>
              <a:rPr lang="en-US" dirty="0">
                <a:solidFill>
                  <a:schemeClr val="accent2"/>
                </a:solidFill>
              </a:rPr>
              <a:t>Output – 6 (1,6)</a:t>
            </a:r>
          </a:p>
          <a:p>
            <a:endParaRPr lang="en-US" dirty="0"/>
          </a:p>
          <a:p>
            <a:pPr marL="0" indent="0">
              <a:buNone/>
            </a:pPr>
            <a:r>
              <a:rPr lang="en-US" dirty="0"/>
              <a:t>Next, let us move forward and see what are the other operations that you can perform with python </a:t>
            </a:r>
            <a:r>
              <a:rPr lang="en-US" dirty="0" err="1"/>
              <a:t>numpy</a:t>
            </a:r>
            <a:r>
              <a:rPr lang="en-US" dirty="0"/>
              <a:t> module. </a:t>
            </a:r>
          </a:p>
          <a:p>
            <a:pPr marL="0" indent="0">
              <a:buNone/>
            </a:pPr>
            <a:r>
              <a:rPr lang="en-US" dirty="0"/>
              <a:t>We can also perform reshape as well as slicing operation using python </a:t>
            </a:r>
            <a:r>
              <a:rPr lang="en-US" dirty="0" err="1"/>
              <a:t>numpy</a:t>
            </a:r>
            <a:r>
              <a:rPr lang="en-US" dirty="0"/>
              <a:t> operation.</a:t>
            </a:r>
          </a:p>
          <a:p>
            <a:pPr marL="0" indent="0">
              <a:buNone/>
            </a:pPr>
            <a:r>
              <a:rPr lang="en-US" dirty="0"/>
              <a:t> But, what exactly is reshape and slicing? So let me explain this one by one here.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685345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p:txBody>
          <a:bodyPr/>
          <a:lstStyle/>
          <a:p>
            <a:r>
              <a:rPr lang="en-US" dirty="0"/>
              <a:t>Python NumPy Operations</a:t>
            </a:r>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762000" y="1788047"/>
            <a:ext cx="10515600" cy="4351338"/>
          </a:xfrm>
        </p:spPr>
        <p:txBody>
          <a:bodyPr>
            <a:normAutofit/>
          </a:bodyPr>
          <a:lstStyle/>
          <a:p>
            <a:r>
              <a:rPr lang="en-US" sz="2400" dirty="0"/>
              <a:t>reshape:</a:t>
            </a:r>
          </a:p>
          <a:p>
            <a:pPr marL="0" indent="0">
              <a:buNone/>
            </a:pPr>
            <a:r>
              <a:rPr lang="en-US" sz="2400" dirty="0"/>
              <a:t>Reshape is when you change the number of rows and columns which gives a new view to an object. </a:t>
            </a:r>
          </a:p>
          <a:p>
            <a:pPr marL="0" indent="0">
              <a:buNone/>
            </a:pPr>
            <a:r>
              <a:rPr lang="en-US" sz="2400" dirty="0"/>
              <a:t>Now, let us take an example to reshape the below array:</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As you can see in the above image, we have 3 columns and 2 rows which has converted into 2 columns and 3 rows. Let me show you practically how it’s done.</a:t>
            </a:r>
          </a:p>
          <a:p>
            <a:pPr marL="0" indent="0">
              <a:buNone/>
            </a:pPr>
            <a:endParaRPr lang="en-US" sz="2400" dirty="0"/>
          </a:p>
          <a:p>
            <a:pPr marL="0" indent="0">
              <a:buNone/>
            </a:pPr>
            <a:endParaRPr lang="en-US" sz="2400" dirty="0"/>
          </a:p>
          <a:p>
            <a:endParaRPr lang="en-US" sz="2400" dirty="0"/>
          </a:p>
        </p:txBody>
      </p:sp>
      <p:pic>
        <p:nvPicPr>
          <p:cNvPr id="4" name="Picture 3">
            <a:extLst>
              <a:ext uri="{FF2B5EF4-FFF2-40B4-BE49-F238E27FC236}">
                <a16:creationId xmlns:a16="http://schemas.microsoft.com/office/drawing/2014/main" id="{AE320ED3-CFB5-4E23-B2F7-ADF82E0F79C1}"/>
              </a:ext>
            </a:extLst>
          </p:cNvPr>
          <p:cNvPicPr>
            <a:picLocks noChangeAspect="1"/>
          </p:cNvPicPr>
          <p:nvPr/>
        </p:nvPicPr>
        <p:blipFill>
          <a:blip r:embed="rId2"/>
          <a:stretch>
            <a:fillRect/>
          </a:stretch>
        </p:blipFill>
        <p:spPr>
          <a:xfrm>
            <a:off x="3369500" y="3429000"/>
            <a:ext cx="5624188" cy="1855651"/>
          </a:xfrm>
          <a:prstGeom prst="rect">
            <a:avLst/>
          </a:prstGeom>
        </p:spPr>
      </p:pic>
    </p:spTree>
    <p:extLst>
      <p:ext uri="{BB962C8B-B14F-4D97-AF65-F5344CB8AC3E}">
        <p14:creationId xmlns:p14="http://schemas.microsoft.com/office/powerpoint/2010/main" val="784199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p:txBody>
          <a:bodyPr/>
          <a:lstStyle/>
          <a:p>
            <a:r>
              <a:rPr lang="en-US" dirty="0"/>
              <a:t>Python NumPy Operations</a:t>
            </a:r>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762000" y="1788047"/>
            <a:ext cx="10515600" cy="4351338"/>
          </a:xfrm>
        </p:spPr>
        <p:txBody>
          <a:bodyPr>
            <a:normAutofit/>
          </a:bodyPr>
          <a:lstStyle/>
          <a:p>
            <a:r>
              <a:rPr lang="en-US" sz="2400" dirty="0"/>
              <a:t>reshape: …contd.</a:t>
            </a:r>
          </a:p>
          <a:p>
            <a:pPr marL="0" indent="0">
              <a:buNone/>
            </a:pPr>
            <a:r>
              <a:rPr lang="en-US" sz="2400" i="1" dirty="0">
                <a:solidFill>
                  <a:schemeClr val="accent1"/>
                </a:solidFill>
              </a:rPr>
              <a:t>import </a:t>
            </a:r>
            <a:r>
              <a:rPr lang="en-US" sz="2400" i="1" dirty="0" err="1">
                <a:solidFill>
                  <a:schemeClr val="accent1"/>
                </a:solidFill>
              </a:rPr>
              <a:t>numpy</a:t>
            </a:r>
            <a:r>
              <a:rPr lang="en-US" sz="2400" i="1" dirty="0">
                <a:solidFill>
                  <a:schemeClr val="accent1"/>
                </a:solidFill>
              </a:rPr>
              <a:t> as np</a:t>
            </a:r>
          </a:p>
          <a:p>
            <a:pPr marL="0" indent="0">
              <a:buNone/>
            </a:pPr>
            <a:r>
              <a:rPr lang="en-US" sz="2400" i="1" dirty="0">
                <a:solidFill>
                  <a:schemeClr val="accent1"/>
                </a:solidFill>
              </a:rPr>
              <a:t>a = </a:t>
            </a:r>
            <a:r>
              <a:rPr lang="en-US" sz="2400" i="1" dirty="0" err="1">
                <a:solidFill>
                  <a:schemeClr val="accent1"/>
                </a:solidFill>
              </a:rPr>
              <a:t>np.array</a:t>
            </a:r>
            <a:r>
              <a:rPr lang="en-US" sz="2400" i="1" dirty="0">
                <a:solidFill>
                  <a:schemeClr val="accent1"/>
                </a:solidFill>
              </a:rPr>
              <a:t>([(8,9,10),(11,12,13)])</a:t>
            </a:r>
          </a:p>
          <a:p>
            <a:pPr marL="0" indent="0">
              <a:buNone/>
            </a:pPr>
            <a:r>
              <a:rPr lang="en-US" sz="2400" i="1" dirty="0">
                <a:solidFill>
                  <a:schemeClr val="accent1"/>
                </a:solidFill>
              </a:rPr>
              <a:t>print(a)</a:t>
            </a:r>
          </a:p>
          <a:p>
            <a:pPr marL="0" indent="0">
              <a:buNone/>
            </a:pPr>
            <a:r>
              <a:rPr lang="en-US" sz="2400" i="1" dirty="0">
                <a:solidFill>
                  <a:schemeClr val="accent1"/>
                </a:solidFill>
              </a:rPr>
              <a:t>a=</a:t>
            </a:r>
            <a:r>
              <a:rPr lang="en-US" sz="2400" i="1" dirty="0" err="1">
                <a:solidFill>
                  <a:schemeClr val="accent1"/>
                </a:solidFill>
              </a:rPr>
              <a:t>a.reshape</a:t>
            </a:r>
            <a:r>
              <a:rPr lang="en-US" sz="2400" i="1" dirty="0">
                <a:solidFill>
                  <a:schemeClr val="accent1"/>
                </a:solidFill>
              </a:rPr>
              <a:t>(3,2)</a:t>
            </a:r>
          </a:p>
          <a:p>
            <a:pPr marL="0" indent="0">
              <a:buNone/>
            </a:pPr>
            <a:r>
              <a:rPr lang="en-US" sz="2400" i="1" dirty="0">
                <a:solidFill>
                  <a:schemeClr val="accent1"/>
                </a:solidFill>
              </a:rPr>
              <a:t>print(a)</a:t>
            </a:r>
          </a:p>
          <a:p>
            <a:pPr marL="0" indent="0">
              <a:buNone/>
            </a:pPr>
            <a:endParaRPr lang="en-US" sz="2400" i="1" dirty="0">
              <a:solidFill>
                <a:schemeClr val="accent1"/>
              </a:solidFill>
            </a:endParaRPr>
          </a:p>
          <a:p>
            <a:pPr marL="0" indent="0">
              <a:buNone/>
            </a:pPr>
            <a:r>
              <a:rPr lang="en-US" sz="2400" dirty="0"/>
              <a:t>Output – [[ 8 9 10] [11 12 13]] [[ 8 9] [10 11] [12 13]]</a:t>
            </a:r>
          </a:p>
          <a:p>
            <a:endParaRPr lang="en-US" sz="2400" dirty="0"/>
          </a:p>
        </p:txBody>
      </p:sp>
    </p:spTree>
    <p:extLst>
      <p:ext uri="{BB962C8B-B14F-4D97-AF65-F5344CB8AC3E}">
        <p14:creationId xmlns:p14="http://schemas.microsoft.com/office/powerpoint/2010/main" val="1775788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p:txBody>
          <a:bodyPr/>
          <a:lstStyle/>
          <a:p>
            <a:r>
              <a:rPr lang="en-US" dirty="0"/>
              <a:t>Python NumPy Operations</a:t>
            </a:r>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762000" y="1788047"/>
            <a:ext cx="10515600" cy="4351338"/>
          </a:xfrm>
        </p:spPr>
        <p:txBody>
          <a:bodyPr>
            <a:normAutofit/>
          </a:bodyPr>
          <a:lstStyle/>
          <a:p>
            <a:r>
              <a:rPr lang="en-US" sz="2400" dirty="0"/>
              <a:t>slicing:</a:t>
            </a:r>
          </a:p>
          <a:p>
            <a:pPr marL="0" indent="0">
              <a:buNone/>
            </a:pPr>
            <a:r>
              <a:rPr lang="en-US" sz="2400" dirty="0"/>
              <a:t>As you can see the ‘reshape’ function has showed its magic. </a:t>
            </a:r>
          </a:p>
          <a:p>
            <a:pPr marL="0" indent="0">
              <a:buNone/>
            </a:pPr>
            <a:r>
              <a:rPr lang="en-US" sz="2400" dirty="0"/>
              <a:t>Now, let’s take another operation </a:t>
            </a:r>
            <a:r>
              <a:rPr lang="en-US" sz="2400" dirty="0" err="1"/>
              <a:t>i.e</a:t>
            </a:r>
            <a:r>
              <a:rPr lang="en-US" sz="2400" dirty="0"/>
              <a:t> Slicing. Slicing is basically extracting particular set of elements from an array. </a:t>
            </a:r>
          </a:p>
          <a:p>
            <a:pPr marL="0" indent="0">
              <a:buNone/>
            </a:pPr>
            <a:r>
              <a:rPr lang="en-US" sz="2400" dirty="0"/>
              <a:t>This slicing operation is pretty much similar to the one which is there in the list as well. </a:t>
            </a:r>
          </a:p>
          <a:p>
            <a:pPr marL="0" indent="0">
              <a:buNone/>
            </a:pPr>
            <a:r>
              <a:rPr lang="en-US" sz="2400" dirty="0"/>
              <a:t>Consider the following example:</a:t>
            </a:r>
          </a:p>
          <a:p>
            <a:pPr marL="0" indent="0">
              <a:buNone/>
            </a:pPr>
            <a:endParaRPr lang="en-US" sz="2400" dirty="0"/>
          </a:p>
        </p:txBody>
      </p:sp>
      <p:pic>
        <p:nvPicPr>
          <p:cNvPr id="4" name="Picture 3">
            <a:extLst>
              <a:ext uri="{FF2B5EF4-FFF2-40B4-BE49-F238E27FC236}">
                <a16:creationId xmlns:a16="http://schemas.microsoft.com/office/drawing/2014/main" id="{8DE07633-D481-41D4-999F-758BD1538D61}"/>
              </a:ext>
            </a:extLst>
          </p:cNvPr>
          <p:cNvPicPr>
            <a:picLocks noChangeAspect="1"/>
          </p:cNvPicPr>
          <p:nvPr/>
        </p:nvPicPr>
        <p:blipFill>
          <a:blip r:embed="rId2"/>
          <a:stretch>
            <a:fillRect/>
          </a:stretch>
        </p:blipFill>
        <p:spPr>
          <a:xfrm>
            <a:off x="5115725" y="3963716"/>
            <a:ext cx="6859157" cy="2653013"/>
          </a:xfrm>
          <a:prstGeom prst="rect">
            <a:avLst/>
          </a:prstGeom>
        </p:spPr>
      </p:pic>
    </p:spTree>
    <p:extLst>
      <p:ext uri="{BB962C8B-B14F-4D97-AF65-F5344CB8AC3E}">
        <p14:creationId xmlns:p14="http://schemas.microsoft.com/office/powerpoint/2010/main" val="2675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a:xfrm>
            <a:off x="838200" y="55833"/>
            <a:ext cx="10515600" cy="1325563"/>
          </a:xfrm>
        </p:spPr>
        <p:txBody>
          <a:bodyPr/>
          <a:lstStyle/>
          <a:p>
            <a:r>
              <a:rPr lang="en-US" dirty="0"/>
              <a:t>Python NumPy Operations</a:t>
            </a:r>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339247" y="1040195"/>
            <a:ext cx="11014553" cy="5761972"/>
          </a:xfrm>
        </p:spPr>
        <p:txBody>
          <a:bodyPr>
            <a:noAutofit/>
          </a:bodyPr>
          <a:lstStyle/>
          <a:p>
            <a:r>
              <a:rPr lang="en-US" sz="1800" dirty="0"/>
              <a:t>slicing: …contd.</a:t>
            </a:r>
          </a:p>
          <a:p>
            <a:pPr marL="0" indent="0">
              <a:buNone/>
            </a:pPr>
            <a:r>
              <a:rPr lang="en-US" sz="1800" dirty="0"/>
              <a:t>Before getting into the previous example, let’s see a simple one. </a:t>
            </a:r>
          </a:p>
          <a:p>
            <a:pPr marL="0" indent="0">
              <a:buNone/>
            </a:pPr>
            <a:r>
              <a:rPr lang="en-US" sz="1800" dirty="0"/>
              <a:t>We have an array and we need a particular element (say 3) out of a given array. Let’s consider the below example:</a:t>
            </a:r>
          </a:p>
          <a:p>
            <a:pPr marL="0" indent="0">
              <a:buNone/>
            </a:pPr>
            <a:r>
              <a:rPr lang="en-US" sz="1800" i="1" dirty="0">
                <a:solidFill>
                  <a:schemeClr val="accent1"/>
                </a:solidFill>
              </a:rPr>
              <a:t>import </a:t>
            </a:r>
            <a:r>
              <a:rPr lang="en-US" sz="1800" i="1" dirty="0" err="1">
                <a:solidFill>
                  <a:schemeClr val="accent1"/>
                </a:solidFill>
              </a:rPr>
              <a:t>numpy</a:t>
            </a:r>
            <a:r>
              <a:rPr lang="en-US" sz="1800" i="1" dirty="0">
                <a:solidFill>
                  <a:schemeClr val="accent1"/>
                </a:solidFill>
              </a:rPr>
              <a:t> as np</a:t>
            </a:r>
          </a:p>
          <a:p>
            <a:pPr marL="0" indent="0">
              <a:buNone/>
            </a:pPr>
            <a:r>
              <a:rPr lang="en-US" sz="1800" i="1" dirty="0">
                <a:solidFill>
                  <a:schemeClr val="accent1"/>
                </a:solidFill>
              </a:rPr>
              <a:t>a=</a:t>
            </a:r>
            <a:r>
              <a:rPr lang="en-US" sz="1800" i="1" dirty="0" err="1">
                <a:solidFill>
                  <a:schemeClr val="accent1"/>
                </a:solidFill>
              </a:rPr>
              <a:t>np.array</a:t>
            </a:r>
            <a:r>
              <a:rPr lang="en-US" sz="1800" i="1" dirty="0">
                <a:solidFill>
                  <a:schemeClr val="accent1"/>
                </a:solidFill>
              </a:rPr>
              <a:t>([(1,2,3,4),(3,4,5,6)])</a:t>
            </a:r>
          </a:p>
          <a:p>
            <a:pPr marL="0" indent="0">
              <a:buNone/>
            </a:pPr>
            <a:r>
              <a:rPr lang="en-US" sz="1800" i="1" dirty="0">
                <a:solidFill>
                  <a:schemeClr val="accent1"/>
                </a:solidFill>
              </a:rPr>
              <a:t>print(a[0,2])</a:t>
            </a:r>
          </a:p>
          <a:p>
            <a:pPr marL="0" indent="0">
              <a:buNone/>
            </a:pPr>
            <a:r>
              <a:rPr lang="en-US" sz="1800" dirty="0">
                <a:solidFill>
                  <a:schemeClr val="accent2"/>
                </a:solidFill>
              </a:rPr>
              <a:t>Output – 3</a:t>
            </a:r>
          </a:p>
          <a:p>
            <a:pPr marL="0" indent="0">
              <a:buNone/>
            </a:pPr>
            <a:r>
              <a:rPr lang="en-US" sz="1800" dirty="0"/>
              <a:t>Here, the array(1,2,3,4) is your index 0 and (3,4,5,6) is index 1 of the python </a:t>
            </a:r>
            <a:r>
              <a:rPr lang="en-US" sz="1800" dirty="0" err="1"/>
              <a:t>numpy</a:t>
            </a:r>
            <a:r>
              <a:rPr lang="en-US" sz="1800" dirty="0"/>
              <a:t> array. </a:t>
            </a:r>
          </a:p>
          <a:p>
            <a:pPr marL="0" indent="0">
              <a:buNone/>
            </a:pPr>
            <a:r>
              <a:rPr lang="en-US" sz="1800" dirty="0"/>
              <a:t>Therefore, we have printed the second element from the zeroth index.</a:t>
            </a:r>
          </a:p>
          <a:p>
            <a:pPr marL="0" indent="0">
              <a:buNone/>
            </a:pPr>
            <a:r>
              <a:rPr lang="en-US" sz="1800" dirty="0"/>
              <a:t>Taking one step forward, let’s say we need the 2nd element from the zeroth and first index of the array. Let’s see how you can perform this operation:</a:t>
            </a:r>
          </a:p>
          <a:p>
            <a:pPr marL="0" indent="0">
              <a:buNone/>
            </a:pPr>
            <a:r>
              <a:rPr lang="en-US" sz="1800" dirty="0">
                <a:solidFill>
                  <a:schemeClr val="accent1"/>
                </a:solidFill>
              </a:rPr>
              <a:t>import </a:t>
            </a:r>
            <a:r>
              <a:rPr lang="en-US" sz="1800" dirty="0" err="1">
                <a:solidFill>
                  <a:schemeClr val="accent1"/>
                </a:solidFill>
              </a:rPr>
              <a:t>numpy</a:t>
            </a:r>
            <a:r>
              <a:rPr lang="en-US" sz="1800" dirty="0">
                <a:solidFill>
                  <a:schemeClr val="accent1"/>
                </a:solidFill>
              </a:rPr>
              <a:t> as np</a:t>
            </a:r>
          </a:p>
          <a:p>
            <a:pPr marL="0" indent="0">
              <a:buNone/>
            </a:pPr>
            <a:r>
              <a:rPr lang="en-US" sz="1800" dirty="0">
                <a:solidFill>
                  <a:schemeClr val="accent1"/>
                </a:solidFill>
              </a:rPr>
              <a:t>a=</a:t>
            </a:r>
            <a:r>
              <a:rPr lang="en-US" sz="1800" dirty="0" err="1">
                <a:solidFill>
                  <a:schemeClr val="accent1"/>
                </a:solidFill>
              </a:rPr>
              <a:t>np.array</a:t>
            </a:r>
            <a:r>
              <a:rPr lang="en-US" sz="1800" dirty="0">
                <a:solidFill>
                  <a:schemeClr val="accent1"/>
                </a:solidFill>
              </a:rPr>
              <a:t>([(1,2,3,4),(3,4,5,6)])</a:t>
            </a:r>
          </a:p>
          <a:p>
            <a:pPr marL="0" indent="0">
              <a:buNone/>
            </a:pPr>
            <a:r>
              <a:rPr lang="en-US" sz="1800" dirty="0">
                <a:solidFill>
                  <a:schemeClr val="accent1"/>
                </a:solidFill>
              </a:rPr>
              <a:t>print(a[0:,2])</a:t>
            </a:r>
          </a:p>
          <a:p>
            <a:pPr marL="0" indent="0">
              <a:buNone/>
            </a:pPr>
            <a:r>
              <a:rPr lang="en-US" sz="1800" dirty="0">
                <a:solidFill>
                  <a:schemeClr val="accent2"/>
                </a:solidFill>
              </a:rPr>
              <a:t>Output – [3 5]</a:t>
            </a:r>
          </a:p>
        </p:txBody>
      </p:sp>
    </p:spTree>
    <p:extLst>
      <p:ext uri="{BB962C8B-B14F-4D97-AF65-F5344CB8AC3E}">
        <p14:creationId xmlns:p14="http://schemas.microsoft.com/office/powerpoint/2010/main" val="1138748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a:xfrm>
            <a:off x="838200" y="55833"/>
            <a:ext cx="10515600" cy="1325563"/>
          </a:xfrm>
        </p:spPr>
        <p:txBody>
          <a:bodyPr/>
          <a:lstStyle/>
          <a:p>
            <a:r>
              <a:rPr lang="en-US" dirty="0"/>
              <a:t>Python NumPy Operations</a:t>
            </a:r>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339247" y="1040195"/>
            <a:ext cx="11460271" cy="5648704"/>
          </a:xfrm>
        </p:spPr>
        <p:txBody>
          <a:bodyPr>
            <a:noAutofit/>
          </a:bodyPr>
          <a:lstStyle/>
          <a:p>
            <a:r>
              <a:rPr lang="en-US" sz="2000" dirty="0"/>
              <a:t>slicing: …contd.</a:t>
            </a:r>
          </a:p>
          <a:p>
            <a:pPr marL="0" indent="0">
              <a:buNone/>
            </a:pPr>
            <a:r>
              <a:rPr lang="en-US" sz="2000" dirty="0"/>
              <a:t>Here colon represents all the rows, including zero. Now to get the 2nd element, we’ll call index 2 from both of the rows which gives us the value 3 and 5 respectively.</a:t>
            </a:r>
          </a:p>
          <a:p>
            <a:pPr marL="0" indent="0">
              <a:buNone/>
            </a:pPr>
            <a:endParaRPr lang="en-US" sz="2000" dirty="0"/>
          </a:p>
          <a:p>
            <a:pPr marL="0" indent="0">
              <a:buNone/>
            </a:pPr>
            <a:r>
              <a:rPr lang="en-US" sz="2000" dirty="0"/>
              <a:t>Next, just to remove the confusion, let’s say we have one more row and we don’t want to get its 2nd element printed just as the image above. What we can do in such case?</a:t>
            </a:r>
          </a:p>
          <a:p>
            <a:pPr marL="0" indent="0">
              <a:buNone/>
            </a:pPr>
            <a:r>
              <a:rPr lang="en-US" sz="2000" dirty="0"/>
              <a:t>Consider the below code:</a:t>
            </a:r>
          </a:p>
          <a:p>
            <a:pPr marL="0" indent="0">
              <a:buNone/>
            </a:pPr>
            <a:r>
              <a:rPr lang="en-US" sz="2000" i="1" dirty="0">
                <a:solidFill>
                  <a:schemeClr val="accent1"/>
                </a:solidFill>
              </a:rPr>
              <a:t>import </a:t>
            </a:r>
            <a:r>
              <a:rPr lang="en-US" sz="2000" i="1" dirty="0" err="1">
                <a:solidFill>
                  <a:schemeClr val="accent1"/>
                </a:solidFill>
              </a:rPr>
              <a:t>numpy</a:t>
            </a:r>
            <a:r>
              <a:rPr lang="en-US" sz="2000" i="1" dirty="0">
                <a:solidFill>
                  <a:schemeClr val="accent1"/>
                </a:solidFill>
              </a:rPr>
              <a:t> as np</a:t>
            </a:r>
          </a:p>
          <a:p>
            <a:pPr marL="0" indent="0">
              <a:buNone/>
            </a:pPr>
            <a:r>
              <a:rPr lang="en-US" sz="2000" i="1" dirty="0">
                <a:solidFill>
                  <a:schemeClr val="accent1"/>
                </a:solidFill>
              </a:rPr>
              <a:t>a=</a:t>
            </a:r>
            <a:r>
              <a:rPr lang="en-US" sz="2000" i="1" dirty="0" err="1">
                <a:solidFill>
                  <a:schemeClr val="accent1"/>
                </a:solidFill>
              </a:rPr>
              <a:t>np.array</a:t>
            </a:r>
            <a:r>
              <a:rPr lang="en-US" sz="2000" i="1" dirty="0">
                <a:solidFill>
                  <a:schemeClr val="accent1"/>
                </a:solidFill>
              </a:rPr>
              <a:t>([(8,9),(10,11),(12,13)])</a:t>
            </a:r>
          </a:p>
          <a:p>
            <a:pPr marL="0" indent="0">
              <a:buNone/>
            </a:pPr>
            <a:r>
              <a:rPr lang="en-US" sz="2000" i="1" dirty="0">
                <a:solidFill>
                  <a:schemeClr val="accent1"/>
                </a:solidFill>
              </a:rPr>
              <a:t>print(a[0:2,1])</a:t>
            </a:r>
          </a:p>
          <a:p>
            <a:pPr marL="0" indent="0">
              <a:buNone/>
            </a:pPr>
            <a:r>
              <a:rPr lang="en-US" sz="2000" dirty="0"/>
              <a:t>Output – [9 11]</a:t>
            </a:r>
          </a:p>
          <a:p>
            <a:pPr marL="0" indent="0">
              <a:buNone/>
            </a:pPr>
            <a:endParaRPr lang="en-US" sz="2000" dirty="0"/>
          </a:p>
          <a:p>
            <a:pPr marL="0" indent="0">
              <a:buNone/>
            </a:pPr>
            <a:r>
              <a:rPr lang="en-US" sz="2000" dirty="0"/>
              <a:t>As you can see in the above code, only 9 and 11 gets printed. Now when I have written 0:2, this does not include the second index of the third row of an array. Therefore, only 9 and 11 gets printed else you will get all the elements </a:t>
            </a:r>
            <a:r>
              <a:rPr lang="en-US" sz="2000" dirty="0" err="1"/>
              <a:t>i.e</a:t>
            </a:r>
            <a:r>
              <a:rPr lang="en-US" sz="2000" dirty="0"/>
              <a:t> [9 11 13].</a:t>
            </a:r>
          </a:p>
        </p:txBody>
      </p:sp>
    </p:spTree>
    <p:extLst>
      <p:ext uri="{BB962C8B-B14F-4D97-AF65-F5344CB8AC3E}">
        <p14:creationId xmlns:p14="http://schemas.microsoft.com/office/powerpoint/2010/main" val="3453556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a:xfrm>
            <a:off x="838200" y="55833"/>
            <a:ext cx="10515600" cy="1325563"/>
          </a:xfrm>
        </p:spPr>
        <p:txBody>
          <a:bodyPr/>
          <a:lstStyle/>
          <a:p>
            <a:r>
              <a:rPr lang="en-US" dirty="0"/>
              <a:t>Python NumPy Operations</a:t>
            </a:r>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339247" y="1040195"/>
            <a:ext cx="11460271" cy="5648704"/>
          </a:xfrm>
        </p:spPr>
        <p:txBody>
          <a:bodyPr>
            <a:noAutofit/>
          </a:bodyPr>
          <a:lstStyle/>
          <a:p>
            <a:r>
              <a:rPr lang="en-US" sz="2000" dirty="0" err="1"/>
              <a:t>linspace</a:t>
            </a:r>
            <a:r>
              <a:rPr lang="en-US" sz="2000" dirty="0"/>
              <a:t> </a:t>
            </a:r>
          </a:p>
          <a:p>
            <a:pPr marL="0" indent="0">
              <a:buNone/>
            </a:pPr>
            <a:r>
              <a:rPr lang="en-US" sz="2000" dirty="0"/>
              <a:t>This is another operation in python </a:t>
            </a:r>
            <a:r>
              <a:rPr lang="en-US" sz="2000" dirty="0" err="1"/>
              <a:t>numpy</a:t>
            </a:r>
            <a:r>
              <a:rPr lang="en-US" sz="2000" dirty="0"/>
              <a:t> which returns evenly spaced numbers over a specified interval. Consider the below example:</a:t>
            </a:r>
          </a:p>
          <a:p>
            <a:pPr marL="0" indent="0">
              <a:buNone/>
            </a:pPr>
            <a:r>
              <a:rPr lang="en-US" sz="2000" i="1" dirty="0">
                <a:solidFill>
                  <a:schemeClr val="accent1"/>
                </a:solidFill>
              </a:rPr>
              <a:t>import </a:t>
            </a:r>
            <a:r>
              <a:rPr lang="en-US" sz="2000" i="1" dirty="0" err="1">
                <a:solidFill>
                  <a:schemeClr val="accent1"/>
                </a:solidFill>
              </a:rPr>
              <a:t>numpy</a:t>
            </a:r>
            <a:r>
              <a:rPr lang="en-US" sz="2000" i="1" dirty="0">
                <a:solidFill>
                  <a:schemeClr val="accent1"/>
                </a:solidFill>
              </a:rPr>
              <a:t> as np</a:t>
            </a:r>
          </a:p>
          <a:p>
            <a:pPr marL="0" indent="0">
              <a:buNone/>
            </a:pPr>
            <a:r>
              <a:rPr lang="en-US" sz="2000" i="1" dirty="0">
                <a:solidFill>
                  <a:schemeClr val="accent1"/>
                </a:solidFill>
              </a:rPr>
              <a:t>a=</a:t>
            </a:r>
            <a:r>
              <a:rPr lang="en-US" sz="2000" i="1" dirty="0" err="1">
                <a:solidFill>
                  <a:schemeClr val="accent1"/>
                </a:solidFill>
              </a:rPr>
              <a:t>np.linspace</a:t>
            </a:r>
            <a:r>
              <a:rPr lang="en-US" sz="2000" i="1" dirty="0">
                <a:solidFill>
                  <a:schemeClr val="accent1"/>
                </a:solidFill>
              </a:rPr>
              <a:t>(1,3,10)</a:t>
            </a:r>
          </a:p>
          <a:p>
            <a:pPr marL="0" indent="0">
              <a:buNone/>
            </a:pPr>
            <a:r>
              <a:rPr lang="en-US" sz="2000" i="1" dirty="0">
                <a:solidFill>
                  <a:schemeClr val="accent1"/>
                </a:solidFill>
              </a:rPr>
              <a:t>print(a)</a:t>
            </a:r>
          </a:p>
          <a:p>
            <a:pPr marL="0" indent="0">
              <a:buNone/>
            </a:pPr>
            <a:r>
              <a:rPr lang="en-US" sz="2000" dirty="0"/>
              <a:t>Output – </a:t>
            </a:r>
            <a:r>
              <a:rPr lang="en-US" sz="2000" dirty="0">
                <a:solidFill>
                  <a:schemeClr val="accent2"/>
                </a:solidFill>
              </a:rPr>
              <a:t>[ 1. 1.22222222 1.44444444 1.66666667 1.88888889 2.11111111 2.33333333 2.55555556 2.77777778 3. ]</a:t>
            </a:r>
          </a:p>
          <a:p>
            <a:endParaRPr lang="en-US" sz="2000" dirty="0"/>
          </a:p>
          <a:p>
            <a:pPr marL="0" indent="0">
              <a:buNone/>
            </a:pPr>
            <a:r>
              <a:rPr lang="en-US" sz="2000" dirty="0"/>
              <a:t>As you can see in the result, it has printed 10 values between 1 to 3.</a:t>
            </a:r>
          </a:p>
        </p:txBody>
      </p:sp>
    </p:spTree>
    <p:extLst>
      <p:ext uri="{BB962C8B-B14F-4D97-AF65-F5344CB8AC3E}">
        <p14:creationId xmlns:p14="http://schemas.microsoft.com/office/powerpoint/2010/main" val="2608212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a:xfrm>
            <a:off x="838200" y="55833"/>
            <a:ext cx="10515600" cy="1325563"/>
          </a:xfrm>
        </p:spPr>
        <p:txBody>
          <a:bodyPr/>
          <a:lstStyle/>
          <a:p>
            <a:r>
              <a:rPr lang="en-US" dirty="0"/>
              <a:t>Python NumPy Operations</a:t>
            </a:r>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339247" y="1040195"/>
            <a:ext cx="11460271" cy="5648704"/>
          </a:xfrm>
        </p:spPr>
        <p:txBody>
          <a:bodyPr>
            <a:noAutofit/>
          </a:bodyPr>
          <a:lstStyle/>
          <a:p>
            <a:r>
              <a:rPr lang="en-US" sz="2000" dirty="0"/>
              <a:t>max/ min</a:t>
            </a:r>
          </a:p>
          <a:p>
            <a:r>
              <a:rPr lang="en-US" sz="2000" dirty="0"/>
              <a:t>Next, we have some more operations in </a:t>
            </a:r>
            <a:r>
              <a:rPr lang="en-US" sz="2000" dirty="0" err="1"/>
              <a:t>numpy</a:t>
            </a:r>
            <a:r>
              <a:rPr lang="en-US" sz="2000" dirty="0"/>
              <a:t> such as to find the minimum, maximum as well the sum of the </a:t>
            </a:r>
            <a:r>
              <a:rPr lang="en-US" sz="2000" dirty="0" err="1"/>
              <a:t>numpy</a:t>
            </a:r>
            <a:r>
              <a:rPr lang="en-US" sz="2000" dirty="0"/>
              <a:t> array. Let’s go ahead in python </a:t>
            </a:r>
            <a:r>
              <a:rPr lang="en-US" sz="2000" dirty="0" err="1"/>
              <a:t>numpy</a:t>
            </a:r>
            <a:r>
              <a:rPr lang="en-US" sz="2000" dirty="0"/>
              <a:t> tutorial and execute it practically.</a:t>
            </a:r>
          </a:p>
          <a:p>
            <a:pPr marL="0" indent="0">
              <a:buNone/>
            </a:pPr>
            <a:r>
              <a:rPr lang="en-US" sz="2000" i="1" dirty="0">
                <a:solidFill>
                  <a:schemeClr val="accent1"/>
                </a:solidFill>
              </a:rPr>
              <a:t>import </a:t>
            </a:r>
            <a:r>
              <a:rPr lang="en-US" sz="2000" i="1" dirty="0" err="1">
                <a:solidFill>
                  <a:schemeClr val="accent1"/>
                </a:solidFill>
              </a:rPr>
              <a:t>numpy</a:t>
            </a:r>
            <a:r>
              <a:rPr lang="en-US" sz="2000" i="1" dirty="0">
                <a:solidFill>
                  <a:schemeClr val="accent1"/>
                </a:solidFill>
              </a:rPr>
              <a:t> as np</a:t>
            </a:r>
          </a:p>
          <a:p>
            <a:pPr marL="0" indent="0">
              <a:buNone/>
            </a:pPr>
            <a:r>
              <a:rPr lang="en-US" sz="2000" i="1" dirty="0">
                <a:solidFill>
                  <a:schemeClr val="accent1"/>
                </a:solidFill>
              </a:rPr>
              <a:t>a= </a:t>
            </a:r>
            <a:r>
              <a:rPr lang="en-US" sz="2000" i="1" dirty="0" err="1">
                <a:solidFill>
                  <a:schemeClr val="accent1"/>
                </a:solidFill>
              </a:rPr>
              <a:t>np.array</a:t>
            </a:r>
            <a:r>
              <a:rPr lang="en-US" sz="2000" i="1" dirty="0">
                <a:solidFill>
                  <a:schemeClr val="accent1"/>
                </a:solidFill>
              </a:rPr>
              <a:t>([1,2,3])</a:t>
            </a:r>
          </a:p>
          <a:p>
            <a:pPr marL="0" indent="0">
              <a:buNone/>
            </a:pPr>
            <a:r>
              <a:rPr lang="en-US" sz="2000" i="1" dirty="0">
                <a:solidFill>
                  <a:schemeClr val="accent1"/>
                </a:solidFill>
              </a:rPr>
              <a:t>print(</a:t>
            </a:r>
            <a:r>
              <a:rPr lang="en-US" sz="2000" i="1" dirty="0" err="1">
                <a:solidFill>
                  <a:schemeClr val="accent1"/>
                </a:solidFill>
              </a:rPr>
              <a:t>a.min</a:t>
            </a:r>
            <a:r>
              <a:rPr lang="en-US" sz="2000" i="1" dirty="0">
                <a:solidFill>
                  <a:schemeClr val="accent1"/>
                </a:solidFill>
              </a:rPr>
              <a:t>())</a:t>
            </a:r>
          </a:p>
          <a:p>
            <a:pPr marL="0" indent="0">
              <a:buNone/>
            </a:pPr>
            <a:r>
              <a:rPr lang="en-US" sz="2000" i="1" dirty="0">
                <a:solidFill>
                  <a:schemeClr val="accent1"/>
                </a:solidFill>
              </a:rPr>
              <a:t>print(</a:t>
            </a:r>
            <a:r>
              <a:rPr lang="en-US" sz="2000" i="1" dirty="0" err="1">
                <a:solidFill>
                  <a:schemeClr val="accent1"/>
                </a:solidFill>
              </a:rPr>
              <a:t>a.max</a:t>
            </a:r>
            <a:r>
              <a:rPr lang="en-US" sz="2000" i="1" dirty="0">
                <a:solidFill>
                  <a:schemeClr val="accent1"/>
                </a:solidFill>
              </a:rPr>
              <a:t>())</a:t>
            </a:r>
          </a:p>
          <a:p>
            <a:pPr marL="0" indent="0">
              <a:buNone/>
            </a:pPr>
            <a:r>
              <a:rPr lang="en-US" sz="2000" i="1" dirty="0">
                <a:solidFill>
                  <a:schemeClr val="accent1"/>
                </a:solidFill>
              </a:rPr>
              <a:t>print(</a:t>
            </a:r>
            <a:r>
              <a:rPr lang="en-US" sz="2000" i="1" dirty="0" err="1">
                <a:solidFill>
                  <a:schemeClr val="accent1"/>
                </a:solidFill>
              </a:rPr>
              <a:t>a.sum</a:t>
            </a:r>
            <a:r>
              <a:rPr lang="en-US" sz="2000" i="1" dirty="0">
                <a:solidFill>
                  <a:schemeClr val="accent1"/>
                </a:solidFill>
              </a:rPr>
              <a:t>())</a:t>
            </a:r>
          </a:p>
          <a:p>
            <a:pPr marL="0" indent="0">
              <a:buNone/>
            </a:pPr>
            <a:r>
              <a:rPr lang="en-US" sz="2000" dirty="0"/>
              <a:t>Output – 1 3 6</a:t>
            </a:r>
          </a:p>
          <a:p>
            <a:pPr marL="0" indent="0">
              <a:buNone/>
            </a:pPr>
            <a:endParaRPr lang="en-US" sz="2000" dirty="0"/>
          </a:p>
          <a:p>
            <a:pPr marL="0" indent="0">
              <a:buNone/>
            </a:pPr>
            <a:r>
              <a:rPr lang="en-US" sz="2000" dirty="0"/>
              <a:t>You must be finding these pretty basic, but with the help of this knowledge you can perform a lot bigger tasks as well. </a:t>
            </a:r>
          </a:p>
          <a:p>
            <a:pPr marL="0" indent="0">
              <a:buNone/>
            </a:pPr>
            <a:r>
              <a:rPr lang="en-US" sz="2000" dirty="0"/>
              <a:t>Now, lets understand the concept of axis in python </a:t>
            </a:r>
            <a:r>
              <a:rPr lang="en-US" sz="2000" dirty="0" err="1"/>
              <a:t>numpy</a:t>
            </a:r>
            <a:r>
              <a:rPr lang="en-US" sz="2000" dirty="0"/>
              <a:t>.</a:t>
            </a:r>
          </a:p>
        </p:txBody>
      </p:sp>
    </p:spTree>
    <p:extLst>
      <p:ext uri="{BB962C8B-B14F-4D97-AF65-F5344CB8AC3E}">
        <p14:creationId xmlns:p14="http://schemas.microsoft.com/office/powerpoint/2010/main" val="4095913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8430-A597-4162-BE21-68D57C83D153}"/>
              </a:ext>
            </a:extLst>
          </p:cNvPr>
          <p:cNvSpPr>
            <a:spLocks noGrp="1"/>
          </p:cNvSpPr>
          <p:nvPr>
            <p:ph type="title"/>
          </p:nvPr>
        </p:nvSpPr>
        <p:spPr/>
        <p:txBody>
          <a:bodyPr/>
          <a:lstStyle/>
          <a:p>
            <a:r>
              <a:rPr lang="en-US" dirty="0"/>
              <a:t>Python - NumPy</a:t>
            </a:r>
          </a:p>
        </p:txBody>
      </p:sp>
      <p:sp>
        <p:nvSpPr>
          <p:cNvPr id="3" name="Content Placeholder 2">
            <a:extLst>
              <a:ext uri="{FF2B5EF4-FFF2-40B4-BE49-F238E27FC236}">
                <a16:creationId xmlns:a16="http://schemas.microsoft.com/office/drawing/2014/main" id="{CF1F5829-7BB9-4929-A72F-462B5BA55ABB}"/>
              </a:ext>
            </a:extLst>
          </p:cNvPr>
          <p:cNvSpPr>
            <a:spLocks noGrp="1"/>
          </p:cNvSpPr>
          <p:nvPr>
            <p:ph idx="1"/>
          </p:nvPr>
        </p:nvSpPr>
        <p:spPr/>
        <p:txBody>
          <a:bodyPr>
            <a:normAutofit fontScale="92500"/>
          </a:bodyPr>
          <a:lstStyle/>
          <a:p>
            <a:pPr marL="0" indent="0">
              <a:buNone/>
            </a:pPr>
            <a:r>
              <a:rPr lang="en-US" b="1" dirty="0"/>
              <a:t>NumPy Array: </a:t>
            </a:r>
            <a:r>
              <a:rPr lang="en-US" dirty="0" err="1"/>
              <a:t>Numpy</a:t>
            </a:r>
            <a:r>
              <a:rPr lang="en-US" dirty="0"/>
              <a:t> array is a powerful N-dimensional array object which is in the form of rows and columns. We can initialize </a:t>
            </a:r>
            <a:r>
              <a:rPr lang="en-US" dirty="0" err="1"/>
              <a:t>numpy</a:t>
            </a:r>
            <a:r>
              <a:rPr lang="en-US" dirty="0"/>
              <a:t> arrays from nested Python lists and access it elements. In order to perform these </a:t>
            </a:r>
            <a:r>
              <a:rPr lang="en-US" dirty="0" err="1"/>
              <a:t>numpy</a:t>
            </a:r>
            <a:r>
              <a:rPr lang="en-US" dirty="0"/>
              <a:t> operations, the next question which will come in your mind is:</a:t>
            </a:r>
          </a:p>
          <a:p>
            <a:pPr marL="0" indent="0">
              <a:buNone/>
            </a:pPr>
            <a:endParaRPr lang="en-US" dirty="0"/>
          </a:p>
          <a:p>
            <a:pPr marL="0" indent="0">
              <a:buNone/>
            </a:pPr>
            <a:r>
              <a:rPr lang="en-US" b="1" dirty="0"/>
              <a:t>How do I install NumPy?</a:t>
            </a:r>
          </a:p>
          <a:p>
            <a:pPr marL="0" indent="0">
              <a:buNone/>
            </a:pPr>
            <a:r>
              <a:rPr lang="en-US" dirty="0"/>
              <a:t>To install Python NumPy, go to your command prompt and type </a:t>
            </a:r>
            <a:r>
              <a:rPr lang="en-US" b="1" dirty="0">
                <a:solidFill>
                  <a:schemeClr val="accent1"/>
                </a:solidFill>
              </a:rPr>
              <a:t>“pip install </a:t>
            </a:r>
            <a:r>
              <a:rPr lang="en-US" b="1" dirty="0" err="1">
                <a:solidFill>
                  <a:schemeClr val="accent1"/>
                </a:solidFill>
              </a:rPr>
              <a:t>numpy</a:t>
            </a:r>
            <a:r>
              <a:rPr lang="en-US" b="1" dirty="0">
                <a:solidFill>
                  <a:schemeClr val="accent1"/>
                </a:solidFill>
              </a:rPr>
              <a:t>”</a:t>
            </a:r>
            <a:r>
              <a:rPr lang="en-US" dirty="0"/>
              <a:t>. </a:t>
            </a:r>
          </a:p>
          <a:p>
            <a:pPr marL="0" indent="0">
              <a:buNone/>
            </a:pPr>
            <a:r>
              <a:rPr lang="en-US" dirty="0"/>
              <a:t>Once the installation is completed, go to your IDE (For example: PyCharm) and simply import it by typing: </a:t>
            </a:r>
            <a:r>
              <a:rPr lang="en-US" b="1" dirty="0">
                <a:solidFill>
                  <a:schemeClr val="accent1"/>
                </a:solidFill>
              </a:rPr>
              <a:t>“import </a:t>
            </a:r>
            <a:r>
              <a:rPr lang="en-US" b="1" dirty="0" err="1">
                <a:solidFill>
                  <a:schemeClr val="accent1"/>
                </a:solidFill>
              </a:rPr>
              <a:t>numpy</a:t>
            </a:r>
            <a:r>
              <a:rPr lang="en-US" b="1" dirty="0">
                <a:solidFill>
                  <a:schemeClr val="accent1"/>
                </a:solidFill>
              </a:rPr>
              <a:t> as np”</a:t>
            </a:r>
          </a:p>
        </p:txBody>
      </p:sp>
    </p:spTree>
    <p:extLst>
      <p:ext uri="{BB962C8B-B14F-4D97-AF65-F5344CB8AC3E}">
        <p14:creationId xmlns:p14="http://schemas.microsoft.com/office/powerpoint/2010/main" val="479363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a:xfrm>
            <a:off x="838200" y="55833"/>
            <a:ext cx="10515600" cy="1325563"/>
          </a:xfrm>
        </p:spPr>
        <p:txBody>
          <a:bodyPr/>
          <a:lstStyle/>
          <a:p>
            <a:r>
              <a:rPr lang="en-US" dirty="0"/>
              <a:t>Python NumPy Operations</a:t>
            </a:r>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339247" y="1040195"/>
            <a:ext cx="11460271" cy="5648704"/>
          </a:xfrm>
        </p:spPr>
        <p:txBody>
          <a:bodyPr>
            <a:noAutofit/>
          </a:bodyPr>
          <a:lstStyle/>
          <a:p>
            <a:r>
              <a:rPr lang="en-US" sz="2000" dirty="0"/>
              <a:t>max/ min</a:t>
            </a:r>
          </a:p>
          <a:p>
            <a:pPr marL="0" indent="0">
              <a:buNone/>
            </a:pPr>
            <a:r>
              <a:rPr lang="en-US" sz="2000" dirty="0"/>
              <a:t>Next, we have some more operations in </a:t>
            </a:r>
            <a:r>
              <a:rPr lang="en-US" sz="2000" dirty="0" err="1"/>
              <a:t>numpy</a:t>
            </a:r>
            <a:r>
              <a:rPr lang="en-US" sz="2000" dirty="0"/>
              <a:t> such as to find the minimum, maximum as well the sum of the </a:t>
            </a:r>
            <a:r>
              <a:rPr lang="en-US" sz="2000" dirty="0" err="1"/>
              <a:t>numpy</a:t>
            </a:r>
            <a:r>
              <a:rPr lang="en-US" sz="2000" dirty="0"/>
              <a:t> array. Let’s go ahead in python </a:t>
            </a:r>
            <a:r>
              <a:rPr lang="en-US" sz="2000" dirty="0" err="1"/>
              <a:t>numpy</a:t>
            </a:r>
            <a:r>
              <a:rPr lang="en-US" sz="2000" dirty="0"/>
              <a:t> tutorial and execute it practically.</a:t>
            </a:r>
          </a:p>
          <a:p>
            <a:pPr marL="0" indent="0">
              <a:buNone/>
            </a:pPr>
            <a:r>
              <a:rPr lang="en-US" sz="2000" i="1" dirty="0">
                <a:solidFill>
                  <a:schemeClr val="accent1"/>
                </a:solidFill>
              </a:rPr>
              <a:t>import </a:t>
            </a:r>
            <a:r>
              <a:rPr lang="en-US" sz="2000" i="1" dirty="0" err="1">
                <a:solidFill>
                  <a:schemeClr val="accent1"/>
                </a:solidFill>
              </a:rPr>
              <a:t>numpy</a:t>
            </a:r>
            <a:r>
              <a:rPr lang="en-US" sz="2000" i="1" dirty="0">
                <a:solidFill>
                  <a:schemeClr val="accent1"/>
                </a:solidFill>
              </a:rPr>
              <a:t> as np</a:t>
            </a:r>
          </a:p>
          <a:p>
            <a:pPr marL="0" indent="0">
              <a:buNone/>
            </a:pPr>
            <a:r>
              <a:rPr lang="en-US" sz="2000" i="1" dirty="0">
                <a:solidFill>
                  <a:schemeClr val="accent1"/>
                </a:solidFill>
              </a:rPr>
              <a:t>a= </a:t>
            </a:r>
            <a:r>
              <a:rPr lang="en-US" sz="2000" i="1" dirty="0" err="1">
                <a:solidFill>
                  <a:schemeClr val="accent1"/>
                </a:solidFill>
              </a:rPr>
              <a:t>np.array</a:t>
            </a:r>
            <a:r>
              <a:rPr lang="en-US" sz="2000" i="1" dirty="0">
                <a:solidFill>
                  <a:schemeClr val="accent1"/>
                </a:solidFill>
              </a:rPr>
              <a:t>([1,2,3])</a:t>
            </a:r>
          </a:p>
          <a:p>
            <a:pPr marL="0" indent="0">
              <a:buNone/>
            </a:pPr>
            <a:r>
              <a:rPr lang="en-US" sz="2000" i="1" dirty="0">
                <a:solidFill>
                  <a:schemeClr val="accent1"/>
                </a:solidFill>
              </a:rPr>
              <a:t>print(</a:t>
            </a:r>
            <a:r>
              <a:rPr lang="en-US" sz="2000" i="1" dirty="0" err="1">
                <a:solidFill>
                  <a:schemeClr val="accent1"/>
                </a:solidFill>
              </a:rPr>
              <a:t>a.min</a:t>
            </a:r>
            <a:r>
              <a:rPr lang="en-US" sz="2000" i="1" dirty="0">
                <a:solidFill>
                  <a:schemeClr val="accent1"/>
                </a:solidFill>
              </a:rPr>
              <a:t>())</a:t>
            </a:r>
          </a:p>
          <a:p>
            <a:pPr marL="0" indent="0">
              <a:buNone/>
            </a:pPr>
            <a:r>
              <a:rPr lang="en-US" sz="2000" i="1" dirty="0">
                <a:solidFill>
                  <a:schemeClr val="accent1"/>
                </a:solidFill>
              </a:rPr>
              <a:t>print(</a:t>
            </a:r>
            <a:r>
              <a:rPr lang="en-US" sz="2000" i="1" dirty="0" err="1">
                <a:solidFill>
                  <a:schemeClr val="accent1"/>
                </a:solidFill>
              </a:rPr>
              <a:t>a.max</a:t>
            </a:r>
            <a:r>
              <a:rPr lang="en-US" sz="2000" i="1" dirty="0">
                <a:solidFill>
                  <a:schemeClr val="accent1"/>
                </a:solidFill>
              </a:rPr>
              <a:t>())</a:t>
            </a:r>
          </a:p>
          <a:p>
            <a:pPr marL="0" indent="0">
              <a:buNone/>
            </a:pPr>
            <a:r>
              <a:rPr lang="en-US" sz="2000" i="1" dirty="0">
                <a:solidFill>
                  <a:schemeClr val="accent1"/>
                </a:solidFill>
              </a:rPr>
              <a:t>print(</a:t>
            </a:r>
            <a:r>
              <a:rPr lang="en-US" sz="2000" i="1" dirty="0" err="1">
                <a:solidFill>
                  <a:schemeClr val="accent1"/>
                </a:solidFill>
              </a:rPr>
              <a:t>a.sum</a:t>
            </a:r>
            <a:r>
              <a:rPr lang="en-US" sz="2000" i="1" dirty="0">
                <a:solidFill>
                  <a:schemeClr val="accent1"/>
                </a:solidFill>
              </a:rPr>
              <a:t>())</a:t>
            </a:r>
          </a:p>
          <a:p>
            <a:pPr marL="0" indent="0">
              <a:buNone/>
            </a:pPr>
            <a:r>
              <a:rPr lang="en-US" sz="2000" dirty="0"/>
              <a:t>Output – 1 3 6</a:t>
            </a:r>
          </a:p>
          <a:p>
            <a:pPr marL="0" indent="0">
              <a:buNone/>
            </a:pPr>
            <a:endParaRPr lang="en-US" sz="2000" dirty="0"/>
          </a:p>
          <a:p>
            <a:pPr marL="0" indent="0">
              <a:buNone/>
            </a:pPr>
            <a:r>
              <a:rPr lang="en-US" sz="2000" dirty="0"/>
              <a:t>You must be finding these pretty basic, but with the help of this knowledge you can perform a lot bigger tasks as well. </a:t>
            </a:r>
          </a:p>
          <a:p>
            <a:pPr marL="0" indent="0">
              <a:buNone/>
            </a:pPr>
            <a:r>
              <a:rPr lang="en-US" sz="2000" dirty="0"/>
              <a:t>Now, lets understand the concept of axis in python </a:t>
            </a:r>
            <a:r>
              <a:rPr lang="en-US" sz="2000" dirty="0" err="1"/>
              <a:t>numpy</a:t>
            </a:r>
            <a:r>
              <a:rPr lang="en-US" sz="2000" dirty="0"/>
              <a:t>.</a:t>
            </a:r>
          </a:p>
        </p:txBody>
      </p:sp>
    </p:spTree>
    <p:extLst>
      <p:ext uri="{BB962C8B-B14F-4D97-AF65-F5344CB8AC3E}">
        <p14:creationId xmlns:p14="http://schemas.microsoft.com/office/powerpoint/2010/main" val="38080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a:xfrm>
            <a:off x="838200" y="55833"/>
            <a:ext cx="10515600" cy="1325563"/>
          </a:xfrm>
        </p:spPr>
        <p:txBody>
          <a:bodyPr/>
          <a:lstStyle/>
          <a:p>
            <a:r>
              <a:rPr lang="en-US" dirty="0"/>
              <a:t>Python NumPy Operations</a:t>
            </a:r>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267530" y="1040194"/>
            <a:ext cx="11460271" cy="5648704"/>
          </a:xfrm>
        </p:spPr>
        <p:txBody>
          <a:bodyPr>
            <a:noAutofit/>
          </a:bodyPr>
          <a:lstStyle/>
          <a:p>
            <a:r>
              <a:rPr lang="en-US" sz="2000" dirty="0"/>
              <a:t>max/ min …contd.</a:t>
            </a:r>
          </a:p>
          <a:p>
            <a:pPr marL="0" indent="0">
              <a:buNone/>
            </a:pPr>
            <a:r>
              <a:rPr lang="en-US" sz="2000" dirty="0"/>
              <a:t>Now, lets understand the concept of axis in python </a:t>
            </a:r>
            <a:r>
              <a:rPr lang="en-US" sz="2000" dirty="0" err="1"/>
              <a:t>numpy</a:t>
            </a:r>
            <a:r>
              <a:rPr lang="en-US" sz="2000" dirty="0"/>
              <a:t>.</a:t>
            </a:r>
          </a:p>
          <a:p>
            <a:pPr marL="0" indent="0">
              <a:buNone/>
            </a:pPr>
            <a:r>
              <a:rPr lang="en-US" sz="2000" dirty="0"/>
              <a:t>As you can see in the figure, we have a </a:t>
            </a:r>
            <a:r>
              <a:rPr lang="en-US" sz="2000" dirty="0" err="1"/>
              <a:t>numpy</a:t>
            </a:r>
            <a:r>
              <a:rPr lang="en-US" sz="2000" dirty="0"/>
              <a:t> array 2*3. </a:t>
            </a:r>
          </a:p>
          <a:p>
            <a:pPr marL="0" indent="0">
              <a:buNone/>
            </a:pPr>
            <a:r>
              <a:rPr lang="en-US" sz="2000" dirty="0"/>
              <a:t>Here the rows are called as axis 1 and the columns are called as axis 0.</a:t>
            </a:r>
          </a:p>
          <a:p>
            <a:pPr marL="0" indent="0">
              <a:buNone/>
            </a:pPr>
            <a:r>
              <a:rPr lang="en-US" sz="2000" dirty="0"/>
              <a:t>Now you must be wondering what is the use of these axis?</a:t>
            </a:r>
          </a:p>
          <a:p>
            <a:pPr marL="0" indent="0">
              <a:buNone/>
            </a:pPr>
            <a:endParaRPr lang="en-US" sz="2000" dirty="0"/>
          </a:p>
          <a:p>
            <a:pPr marL="0" indent="0">
              <a:buNone/>
            </a:pPr>
            <a:r>
              <a:rPr lang="en-US" sz="2000" dirty="0"/>
              <a:t>Suppose you want to calculate the sum of all the columns, then you can make use of axis. </a:t>
            </a:r>
          </a:p>
          <a:p>
            <a:pPr marL="0" indent="0">
              <a:buNone/>
            </a:pPr>
            <a:r>
              <a:rPr lang="en-US" sz="2000" dirty="0"/>
              <a:t>Let me show you practically, how you can implement axis in your IDE:</a:t>
            </a:r>
          </a:p>
          <a:p>
            <a:pPr marL="0" indent="0">
              <a:buNone/>
            </a:pPr>
            <a:r>
              <a:rPr lang="en-US" sz="2000" i="1" dirty="0">
                <a:solidFill>
                  <a:schemeClr val="accent1"/>
                </a:solidFill>
              </a:rPr>
              <a:t>a= </a:t>
            </a:r>
            <a:r>
              <a:rPr lang="en-US" sz="2000" i="1" dirty="0" err="1">
                <a:solidFill>
                  <a:schemeClr val="accent1"/>
                </a:solidFill>
              </a:rPr>
              <a:t>np.array</a:t>
            </a:r>
            <a:r>
              <a:rPr lang="en-US" sz="2000" i="1" dirty="0">
                <a:solidFill>
                  <a:schemeClr val="accent1"/>
                </a:solidFill>
              </a:rPr>
              <a:t>([(1,2,3),(3,4,5)])</a:t>
            </a:r>
          </a:p>
          <a:p>
            <a:pPr marL="0" indent="0">
              <a:buNone/>
            </a:pPr>
            <a:r>
              <a:rPr lang="en-US" sz="2000" i="1" dirty="0">
                <a:solidFill>
                  <a:schemeClr val="accent1"/>
                </a:solidFill>
              </a:rPr>
              <a:t>print(</a:t>
            </a:r>
            <a:r>
              <a:rPr lang="en-US" sz="2000" i="1" dirty="0" err="1">
                <a:solidFill>
                  <a:schemeClr val="accent1"/>
                </a:solidFill>
              </a:rPr>
              <a:t>a.sum</a:t>
            </a:r>
            <a:r>
              <a:rPr lang="en-US" sz="2000" i="1" dirty="0">
                <a:solidFill>
                  <a:schemeClr val="accent1"/>
                </a:solidFill>
              </a:rPr>
              <a:t>(axis=0))</a:t>
            </a:r>
          </a:p>
          <a:p>
            <a:pPr marL="0" indent="0">
              <a:buNone/>
            </a:pPr>
            <a:r>
              <a:rPr lang="en-US" sz="2000" dirty="0">
                <a:solidFill>
                  <a:schemeClr val="accent2"/>
                </a:solidFill>
              </a:rPr>
              <a:t>Output – [4 6 8]</a:t>
            </a:r>
          </a:p>
          <a:p>
            <a:pPr marL="0" indent="0">
              <a:buNone/>
            </a:pPr>
            <a:endParaRPr lang="en-US" sz="2000" dirty="0"/>
          </a:p>
          <a:p>
            <a:pPr marL="0" indent="0">
              <a:buNone/>
            </a:pPr>
            <a:r>
              <a:rPr lang="en-US" sz="2000" dirty="0"/>
              <a:t>Therefore, the sum of all the columns are added where 1+3=4, 2+4=6 and 3+5=8. </a:t>
            </a:r>
          </a:p>
          <a:p>
            <a:pPr marL="0" indent="0">
              <a:buNone/>
            </a:pPr>
            <a:r>
              <a:rPr lang="en-US" sz="2000" dirty="0"/>
              <a:t>Similarly, if you replace the axis by 1, then it will print [6 12] where all the rows get added.</a:t>
            </a:r>
          </a:p>
        </p:txBody>
      </p:sp>
      <p:pic>
        <p:nvPicPr>
          <p:cNvPr id="1026" name="Picture 2" descr="NumpyArray - numpy tutorial - Edureka">
            <a:extLst>
              <a:ext uri="{FF2B5EF4-FFF2-40B4-BE49-F238E27FC236}">
                <a16:creationId xmlns:a16="http://schemas.microsoft.com/office/drawing/2014/main" id="{AA4F5DD3-5AB1-4149-9D0C-C7BA62EB0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6324" y="1040194"/>
            <a:ext cx="2857500" cy="2333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191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a:xfrm>
            <a:off x="838200" y="55833"/>
            <a:ext cx="10515600" cy="1325563"/>
          </a:xfrm>
        </p:spPr>
        <p:txBody>
          <a:bodyPr/>
          <a:lstStyle/>
          <a:p>
            <a:r>
              <a:rPr lang="en-US" dirty="0"/>
              <a:t>Python NumPy Operations</a:t>
            </a:r>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267530" y="1040194"/>
            <a:ext cx="11460271" cy="5648704"/>
          </a:xfrm>
        </p:spPr>
        <p:txBody>
          <a:bodyPr>
            <a:noAutofit/>
          </a:bodyPr>
          <a:lstStyle/>
          <a:p>
            <a:r>
              <a:rPr lang="en-US" sz="2000" dirty="0"/>
              <a:t>Square Root &amp; Standard Deviation</a:t>
            </a:r>
          </a:p>
          <a:p>
            <a:pPr marL="0" indent="0">
              <a:buNone/>
            </a:pPr>
            <a:r>
              <a:rPr lang="en-US" sz="2000" dirty="0"/>
              <a:t>There are various mathematical functions that can be performed using python </a:t>
            </a:r>
            <a:r>
              <a:rPr lang="en-US" sz="2000" dirty="0" err="1"/>
              <a:t>numpy</a:t>
            </a:r>
            <a:r>
              <a:rPr lang="en-US" sz="2000" dirty="0"/>
              <a:t>. You can find the square root, standard deviation of the array. So, let’s implement these operations: </a:t>
            </a:r>
          </a:p>
          <a:p>
            <a:pPr marL="0" indent="0">
              <a:buNone/>
            </a:pPr>
            <a:r>
              <a:rPr lang="en-US" sz="2000" i="1" dirty="0">
                <a:solidFill>
                  <a:schemeClr val="accent1"/>
                </a:solidFill>
              </a:rPr>
              <a:t>import </a:t>
            </a:r>
            <a:r>
              <a:rPr lang="en-US" sz="2000" i="1" dirty="0" err="1">
                <a:solidFill>
                  <a:schemeClr val="accent1"/>
                </a:solidFill>
              </a:rPr>
              <a:t>numpy</a:t>
            </a:r>
            <a:r>
              <a:rPr lang="en-US" sz="2000" i="1" dirty="0">
                <a:solidFill>
                  <a:schemeClr val="accent1"/>
                </a:solidFill>
              </a:rPr>
              <a:t> as np</a:t>
            </a:r>
          </a:p>
          <a:p>
            <a:pPr marL="0" indent="0">
              <a:buNone/>
            </a:pPr>
            <a:r>
              <a:rPr lang="en-US" sz="2000" i="1" dirty="0">
                <a:solidFill>
                  <a:schemeClr val="accent1"/>
                </a:solidFill>
              </a:rPr>
              <a:t>a=</a:t>
            </a:r>
            <a:r>
              <a:rPr lang="en-US" sz="2000" i="1" dirty="0" err="1">
                <a:solidFill>
                  <a:schemeClr val="accent1"/>
                </a:solidFill>
              </a:rPr>
              <a:t>np.array</a:t>
            </a:r>
            <a:r>
              <a:rPr lang="en-US" sz="2000" i="1" dirty="0">
                <a:solidFill>
                  <a:schemeClr val="accent1"/>
                </a:solidFill>
              </a:rPr>
              <a:t>([(1,2,3),(3,4,5,)])</a:t>
            </a:r>
          </a:p>
          <a:p>
            <a:pPr marL="0" indent="0">
              <a:buNone/>
            </a:pPr>
            <a:r>
              <a:rPr lang="en-US" sz="2000" i="1" dirty="0">
                <a:solidFill>
                  <a:schemeClr val="accent1"/>
                </a:solidFill>
              </a:rPr>
              <a:t>print(</a:t>
            </a:r>
            <a:r>
              <a:rPr lang="en-US" sz="2000" i="1" dirty="0" err="1">
                <a:solidFill>
                  <a:schemeClr val="accent1"/>
                </a:solidFill>
              </a:rPr>
              <a:t>np.sqrt</a:t>
            </a:r>
            <a:r>
              <a:rPr lang="en-US" sz="2000" i="1" dirty="0">
                <a:solidFill>
                  <a:schemeClr val="accent1"/>
                </a:solidFill>
              </a:rPr>
              <a:t>(a))</a:t>
            </a:r>
          </a:p>
          <a:p>
            <a:pPr marL="0" indent="0">
              <a:buNone/>
            </a:pPr>
            <a:r>
              <a:rPr lang="en-US" sz="2000" i="1" dirty="0">
                <a:solidFill>
                  <a:schemeClr val="accent1"/>
                </a:solidFill>
              </a:rPr>
              <a:t>print(</a:t>
            </a:r>
            <a:r>
              <a:rPr lang="en-US" sz="2000" i="1" dirty="0" err="1">
                <a:solidFill>
                  <a:schemeClr val="accent1"/>
                </a:solidFill>
              </a:rPr>
              <a:t>np.std</a:t>
            </a:r>
            <a:r>
              <a:rPr lang="en-US" sz="2000" i="1" dirty="0">
                <a:solidFill>
                  <a:schemeClr val="accent1"/>
                </a:solidFill>
              </a:rPr>
              <a:t>(a))</a:t>
            </a:r>
          </a:p>
          <a:p>
            <a:pPr marL="0" indent="0">
              <a:buNone/>
            </a:pPr>
            <a:r>
              <a:rPr lang="en-US" sz="2000" dirty="0"/>
              <a:t>Output – </a:t>
            </a:r>
            <a:r>
              <a:rPr lang="en-US" sz="2000" dirty="0">
                <a:solidFill>
                  <a:schemeClr val="accent2"/>
                </a:solidFill>
              </a:rPr>
              <a:t>[[ 1. 1.41421356 1.73205081]</a:t>
            </a:r>
          </a:p>
          <a:p>
            <a:pPr marL="0" indent="0">
              <a:buNone/>
            </a:pPr>
            <a:r>
              <a:rPr lang="en-US" sz="2000" dirty="0">
                <a:solidFill>
                  <a:schemeClr val="accent2"/>
                </a:solidFill>
              </a:rPr>
              <a:t>[ 1.73205081 2. 2.23606798]]</a:t>
            </a:r>
          </a:p>
          <a:p>
            <a:pPr marL="0" indent="0">
              <a:buNone/>
            </a:pPr>
            <a:r>
              <a:rPr lang="en-US" sz="2000" dirty="0">
                <a:solidFill>
                  <a:schemeClr val="accent2"/>
                </a:solidFill>
              </a:rPr>
              <a:t>1.29099444874</a:t>
            </a:r>
          </a:p>
          <a:p>
            <a:endParaRPr lang="en-US" sz="2000" dirty="0"/>
          </a:p>
          <a:p>
            <a:pPr marL="0" indent="0">
              <a:buNone/>
            </a:pPr>
            <a:r>
              <a:rPr lang="en-US" sz="2000" dirty="0"/>
              <a:t>As you can see the output above, the square root of all the elements are printed. Also, the standard deviation is printed for the above array </a:t>
            </a:r>
            <a:r>
              <a:rPr lang="en-US" sz="2000" dirty="0" err="1"/>
              <a:t>i.e</a:t>
            </a:r>
            <a:r>
              <a:rPr lang="en-US" sz="2000" dirty="0"/>
              <a:t> how much each element varies from the mean value of the python </a:t>
            </a:r>
            <a:r>
              <a:rPr lang="en-US" sz="2000" dirty="0" err="1"/>
              <a:t>numpy</a:t>
            </a:r>
            <a:r>
              <a:rPr lang="en-US" sz="2000" dirty="0"/>
              <a:t> array.</a:t>
            </a:r>
          </a:p>
        </p:txBody>
      </p:sp>
    </p:spTree>
    <p:extLst>
      <p:ext uri="{BB962C8B-B14F-4D97-AF65-F5344CB8AC3E}">
        <p14:creationId xmlns:p14="http://schemas.microsoft.com/office/powerpoint/2010/main" val="265343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a:xfrm>
            <a:off x="838200" y="55833"/>
            <a:ext cx="10515600" cy="1325563"/>
          </a:xfrm>
        </p:spPr>
        <p:txBody>
          <a:bodyPr/>
          <a:lstStyle/>
          <a:p>
            <a:r>
              <a:rPr lang="en-US" dirty="0"/>
              <a:t>Python NumPy Operations</a:t>
            </a:r>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267530" y="1040194"/>
            <a:ext cx="11460271" cy="5648704"/>
          </a:xfrm>
        </p:spPr>
        <p:txBody>
          <a:bodyPr>
            <a:noAutofit/>
          </a:bodyPr>
          <a:lstStyle/>
          <a:p>
            <a:r>
              <a:rPr lang="en-US" sz="1400" dirty="0"/>
              <a:t>Addition Operation</a:t>
            </a:r>
          </a:p>
          <a:p>
            <a:pPr marL="0" indent="0">
              <a:buNone/>
            </a:pPr>
            <a:r>
              <a:rPr lang="en-US" sz="1400" dirty="0"/>
              <a:t>You can perform more operations on </a:t>
            </a:r>
            <a:r>
              <a:rPr lang="en-US" sz="1400" dirty="0" err="1"/>
              <a:t>numpy</a:t>
            </a:r>
            <a:r>
              <a:rPr lang="en-US" sz="1400" dirty="0"/>
              <a:t> array </a:t>
            </a:r>
            <a:r>
              <a:rPr lang="en-US" sz="1400" dirty="0" err="1"/>
              <a:t>i.e</a:t>
            </a:r>
            <a:r>
              <a:rPr lang="en-US" sz="1400" dirty="0"/>
              <a:t> addition, </a:t>
            </a:r>
            <a:r>
              <a:rPr lang="en-US" sz="1400" dirty="0" err="1"/>
              <a:t>subtraction,multiplication</a:t>
            </a:r>
            <a:r>
              <a:rPr lang="en-US" sz="1400" dirty="0"/>
              <a:t> and division of the two matrices. Let me go ahead in python </a:t>
            </a:r>
            <a:r>
              <a:rPr lang="en-US" sz="1400" dirty="0" err="1"/>
              <a:t>numpy</a:t>
            </a:r>
            <a:r>
              <a:rPr lang="en-US" sz="1400" dirty="0"/>
              <a:t> tutorial, and show it to you practically: </a:t>
            </a:r>
          </a:p>
          <a:p>
            <a:pPr marL="0" indent="0">
              <a:buNone/>
            </a:pPr>
            <a:r>
              <a:rPr lang="en-US" sz="1400" i="1" dirty="0">
                <a:solidFill>
                  <a:schemeClr val="accent1"/>
                </a:solidFill>
              </a:rPr>
              <a:t>import </a:t>
            </a:r>
            <a:r>
              <a:rPr lang="en-US" sz="1400" i="1" dirty="0" err="1">
                <a:solidFill>
                  <a:schemeClr val="accent1"/>
                </a:solidFill>
              </a:rPr>
              <a:t>numpy</a:t>
            </a:r>
            <a:r>
              <a:rPr lang="en-US" sz="1400" i="1" dirty="0">
                <a:solidFill>
                  <a:schemeClr val="accent1"/>
                </a:solidFill>
              </a:rPr>
              <a:t> as np</a:t>
            </a:r>
          </a:p>
          <a:p>
            <a:pPr marL="0" indent="0">
              <a:buNone/>
            </a:pPr>
            <a:r>
              <a:rPr lang="en-US" sz="1400" i="1" dirty="0">
                <a:solidFill>
                  <a:schemeClr val="accent1"/>
                </a:solidFill>
              </a:rPr>
              <a:t>x= </a:t>
            </a:r>
            <a:r>
              <a:rPr lang="en-US" sz="1400" i="1" dirty="0" err="1">
                <a:solidFill>
                  <a:schemeClr val="accent1"/>
                </a:solidFill>
              </a:rPr>
              <a:t>np.array</a:t>
            </a:r>
            <a:r>
              <a:rPr lang="en-US" sz="1400" i="1" dirty="0">
                <a:solidFill>
                  <a:schemeClr val="accent1"/>
                </a:solidFill>
              </a:rPr>
              <a:t>([(1,2,3),(3,4,5)])</a:t>
            </a:r>
          </a:p>
          <a:p>
            <a:pPr marL="0" indent="0">
              <a:buNone/>
            </a:pPr>
            <a:r>
              <a:rPr lang="en-US" sz="1400" i="1" dirty="0">
                <a:solidFill>
                  <a:schemeClr val="accent1"/>
                </a:solidFill>
              </a:rPr>
              <a:t>y= </a:t>
            </a:r>
            <a:r>
              <a:rPr lang="en-US" sz="1400" i="1" dirty="0" err="1">
                <a:solidFill>
                  <a:schemeClr val="accent1"/>
                </a:solidFill>
              </a:rPr>
              <a:t>np.array</a:t>
            </a:r>
            <a:r>
              <a:rPr lang="en-US" sz="1400" i="1" dirty="0">
                <a:solidFill>
                  <a:schemeClr val="accent1"/>
                </a:solidFill>
              </a:rPr>
              <a:t>([(1,2,3),(3,4,5)])</a:t>
            </a:r>
          </a:p>
          <a:p>
            <a:pPr marL="0" indent="0">
              <a:buNone/>
            </a:pPr>
            <a:r>
              <a:rPr lang="en-US" sz="1400" i="1" dirty="0">
                <a:solidFill>
                  <a:schemeClr val="accent1"/>
                </a:solidFill>
              </a:rPr>
              <a:t>print(</a:t>
            </a:r>
            <a:r>
              <a:rPr lang="en-US" sz="1400" i="1" dirty="0" err="1">
                <a:solidFill>
                  <a:schemeClr val="accent1"/>
                </a:solidFill>
              </a:rPr>
              <a:t>x+y</a:t>
            </a:r>
            <a:r>
              <a:rPr lang="en-US" sz="1400" i="1" dirty="0">
                <a:solidFill>
                  <a:schemeClr val="accent1"/>
                </a:solidFill>
              </a:rPr>
              <a:t>)</a:t>
            </a:r>
          </a:p>
          <a:p>
            <a:pPr marL="0" indent="0">
              <a:buNone/>
            </a:pPr>
            <a:r>
              <a:rPr lang="en-US" sz="1400" dirty="0"/>
              <a:t>Output – </a:t>
            </a:r>
            <a:r>
              <a:rPr lang="en-US" sz="1400" dirty="0">
                <a:solidFill>
                  <a:schemeClr val="accent2"/>
                </a:solidFill>
              </a:rPr>
              <a:t>[[ 2 4 6] [ 6 8 10]]</a:t>
            </a:r>
          </a:p>
          <a:p>
            <a:pPr marL="0" indent="0">
              <a:buNone/>
            </a:pPr>
            <a:r>
              <a:rPr lang="en-US" sz="1400" dirty="0"/>
              <a:t>This is extremely simple! Right? Similarly, we can perform other operations such as subtraction, multiplication and division. Consider the below example:</a:t>
            </a:r>
          </a:p>
          <a:p>
            <a:pPr marL="0" indent="0">
              <a:buNone/>
            </a:pPr>
            <a:r>
              <a:rPr lang="en-US" sz="1400" dirty="0">
                <a:solidFill>
                  <a:schemeClr val="accent1"/>
                </a:solidFill>
              </a:rPr>
              <a:t>import </a:t>
            </a:r>
            <a:r>
              <a:rPr lang="en-US" sz="1400" dirty="0" err="1">
                <a:solidFill>
                  <a:schemeClr val="accent1"/>
                </a:solidFill>
              </a:rPr>
              <a:t>numpy</a:t>
            </a:r>
            <a:r>
              <a:rPr lang="en-US" sz="1400" dirty="0">
                <a:solidFill>
                  <a:schemeClr val="accent1"/>
                </a:solidFill>
              </a:rPr>
              <a:t> as np</a:t>
            </a:r>
          </a:p>
          <a:p>
            <a:pPr marL="0" indent="0">
              <a:buNone/>
            </a:pPr>
            <a:r>
              <a:rPr lang="en-US" sz="1400" dirty="0">
                <a:solidFill>
                  <a:schemeClr val="accent1"/>
                </a:solidFill>
              </a:rPr>
              <a:t>x= </a:t>
            </a:r>
            <a:r>
              <a:rPr lang="en-US" sz="1400" dirty="0" err="1">
                <a:solidFill>
                  <a:schemeClr val="accent1"/>
                </a:solidFill>
              </a:rPr>
              <a:t>np.array</a:t>
            </a:r>
            <a:r>
              <a:rPr lang="en-US" sz="1400" dirty="0">
                <a:solidFill>
                  <a:schemeClr val="accent1"/>
                </a:solidFill>
              </a:rPr>
              <a:t>([(1,2,3),(3,4,5)])</a:t>
            </a:r>
          </a:p>
          <a:p>
            <a:pPr marL="0" indent="0">
              <a:buNone/>
            </a:pPr>
            <a:r>
              <a:rPr lang="en-US" sz="1400" dirty="0">
                <a:solidFill>
                  <a:schemeClr val="accent1"/>
                </a:solidFill>
              </a:rPr>
              <a:t>y= </a:t>
            </a:r>
            <a:r>
              <a:rPr lang="en-US" sz="1400" dirty="0" err="1">
                <a:solidFill>
                  <a:schemeClr val="accent1"/>
                </a:solidFill>
              </a:rPr>
              <a:t>np.array</a:t>
            </a:r>
            <a:r>
              <a:rPr lang="en-US" sz="1400" dirty="0">
                <a:solidFill>
                  <a:schemeClr val="accent1"/>
                </a:solidFill>
              </a:rPr>
              <a:t>([(1,2,3),(3,4,5)])</a:t>
            </a:r>
          </a:p>
          <a:p>
            <a:pPr marL="0" indent="0">
              <a:buNone/>
            </a:pPr>
            <a:r>
              <a:rPr lang="en-US" sz="1400" dirty="0">
                <a:solidFill>
                  <a:schemeClr val="accent1"/>
                </a:solidFill>
              </a:rPr>
              <a:t>print(x-y)</a:t>
            </a:r>
          </a:p>
          <a:p>
            <a:pPr marL="0" indent="0">
              <a:buNone/>
            </a:pPr>
            <a:r>
              <a:rPr lang="en-US" sz="1400" dirty="0">
                <a:solidFill>
                  <a:schemeClr val="accent1"/>
                </a:solidFill>
              </a:rPr>
              <a:t>print(x*y)</a:t>
            </a:r>
          </a:p>
          <a:p>
            <a:pPr marL="0" indent="0">
              <a:buNone/>
            </a:pPr>
            <a:r>
              <a:rPr lang="en-US" sz="1400" dirty="0">
                <a:solidFill>
                  <a:schemeClr val="accent1"/>
                </a:solidFill>
              </a:rPr>
              <a:t>print(x/y)</a:t>
            </a:r>
          </a:p>
          <a:p>
            <a:pPr marL="0" indent="0">
              <a:buNone/>
            </a:pPr>
            <a:r>
              <a:rPr lang="en-US" sz="1400" dirty="0"/>
              <a:t>Output – </a:t>
            </a:r>
            <a:r>
              <a:rPr lang="en-US" sz="1400" dirty="0">
                <a:solidFill>
                  <a:schemeClr val="accent2"/>
                </a:solidFill>
              </a:rPr>
              <a:t>[[0 0 0] [0 0 0]]</a:t>
            </a:r>
          </a:p>
          <a:p>
            <a:pPr marL="0" indent="0">
              <a:buNone/>
            </a:pPr>
            <a:r>
              <a:rPr lang="en-US" sz="1400" dirty="0">
                <a:solidFill>
                  <a:schemeClr val="accent2"/>
                </a:solidFill>
              </a:rPr>
              <a:t>[[ 1 4 9] [ 9 16 25]]</a:t>
            </a:r>
          </a:p>
          <a:p>
            <a:pPr marL="0" indent="0">
              <a:buNone/>
            </a:pPr>
            <a:r>
              <a:rPr lang="en-US" sz="1400" dirty="0">
                <a:solidFill>
                  <a:schemeClr val="accent2"/>
                </a:solidFill>
              </a:rPr>
              <a:t>[[ 1. 1. 1.] [ 1. 1. 1.]]</a:t>
            </a:r>
          </a:p>
          <a:p>
            <a:endParaRPr lang="en-US" sz="1400" dirty="0"/>
          </a:p>
          <a:p>
            <a:endParaRPr lang="en-US" sz="1400" dirty="0"/>
          </a:p>
        </p:txBody>
      </p:sp>
    </p:spTree>
    <p:extLst>
      <p:ext uri="{BB962C8B-B14F-4D97-AF65-F5344CB8AC3E}">
        <p14:creationId xmlns:p14="http://schemas.microsoft.com/office/powerpoint/2010/main" val="1254603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a:xfrm>
            <a:off x="838200" y="55833"/>
            <a:ext cx="10515600" cy="1325563"/>
          </a:xfrm>
        </p:spPr>
        <p:txBody>
          <a:bodyPr/>
          <a:lstStyle/>
          <a:p>
            <a:r>
              <a:rPr lang="en-US" dirty="0"/>
              <a:t>Python NumPy Operations</a:t>
            </a:r>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267530" y="1040194"/>
            <a:ext cx="11460271" cy="5648704"/>
          </a:xfrm>
        </p:spPr>
        <p:txBody>
          <a:bodyPr>
            <a:noAutofit/>
          </a:bodyPr>
          <a:lstStyle/>
          <a:p>
            <a:r>
              <a:rPr lang="en-US" sz="1400" dirty="0"/>
              <a:t>Addition Operation</a:t>
            </a:r>
          </a:p>
          <a:p>
            <a:pPr marL="0" indent="0">
              <a:buNone/>
            </a:pPr>
            <a:r>
              <a:rPr lang="en-US" sz="1400" dirty="0"/>
              <a:t>You can perform more operations on </a:t>
            </a:r>
            <a:r>
              <a:rPr lang="en-US" sz="1400" dirty="0" err="1"/>
              <a:t>numpy</a:t>
            </a:r>
            <a:r>
              <a:rPr lang="en-US" sz="1400" dirty="0"/>
              <a:t> array </a:t>
            </a:r>
            <a:r>
              <a:rPr lang="en-US" sz="1400" dirty="0" err="1"/>
              <a:t>i.e</a:t>
            </a:r>
            <a:r>
              <a:rPr lang="en-US" sz="1400" dirty="0"/>
              <a:t> addition, </a:t>
            </a:r>
            <a:r>
              <a:rPr lang="en-US" sz="1400" dirty="0" err="1"/>
              <a:t>subtraction,multiplication</a:t>
            </a:r>
            <a:r>
              <a:rPr lang="en-US" sz="1400" dirty="0"/>
              <a:t> and division of the two matrices. Let me go ahead in python </a:t>
            </a:r>
            <a:r>
              <a:rPr lang="en-US" sz="1400" dirty="0" err="1"/>
              <a:t>numpy</a:t>
            </a:r>
            <a:r>
              <a:rPr lang="en-US" sz="1400" dirty="0"/>
              <a:t> tutorial, and show it to you practically: </a:t>
            </a:r>
          </a:p>
          <a:p>
            <a:pPr marL="0" indent="0">
              <a:buNone/>
            </a:pPr>
            <a:r>
              <a:rPr lang="en-US" sz="1400" i="1" dirty="0">
                <a:solidFill>
                  <a:schemeClr val="accent1"/>
                </a:solidFill>
              </a:rPr>
              <a:t>import </a:t>
            </a:r>
            <a:r>
              <a:rPr lang="en-US" sz="1400" i="1" dirty="0" err="1">
                <a:solidFill>
                  <a:schemeClr val="accent1"/>
                </a:solidFill>
              </a:rPr>
              <a:t>numpy</a:t>
            </a:r>
            <a:r>
              <a:rPr lang="en-US" sz="1400" i="1" dirty="0">
                <a:solidFill>
                  <a:schemeClr val="accent1"/>
                </a:solidFill>
              </a:rPr>
              <a:t> as np</a:t>
            </a:r>
          </a:p>
          <a:p>
            <a:pPr marL="0" indent="0">
              <a:buNone/>
            </a:pPr>
            <a:r>
              <a:rPr lang="en-US" sz="1400" i="1" dirty="0">
                <a:solidFill>
                  <a:schemeClr val="accent1"/>
                </a:solidFill>
              </a:rPr>
              <a:t>x= </a:t>
            </a:r>
            <a:r>
              <a:rPr lang="en-US" sz="1400" i="1" dirty="0" err="1">
                <a:solidFill>
                  <a:schemeClr val="accent1"/>
                </a:solidFill>
              </a:rPr>
              <a:t>np.array</a:t>
            </a:r>
            <a:r>
              <a:rPr lang="en-US" sz="1400" i="1" dirty="0">
                <a:solidFill>
                  <a:schemeClr val="accent1"/>
                </a:solidFill>
              </a:rPr>
              <a:t>([(1,2,3),(3,4,5)])</a:t>
            </a:r>
          </a:p>
          <a:p>
            <a:pPr marL="0" indent="0">
              <a:buNone/>
            </a:pPr>
            <a:r>
              <a:rPr lang="en-US" sz="1400" i="1" dirty="0">
                <a:solidFill>
                  <a:schemeClr val="accent1"/>
                </a:solidFill>
              </a:rPr>
              <a:t>y= </a:t>
            </a:r>
            <a:r>
              <a:rPr lang="en-US" sz="1400" i="1" dirty="0" err="1">
                <a:solidFill>
                  <a:schemeClr val="accent1"/>
                </a:solidFill>
              </a:rPr>
              <a:t>np.array</a:t>
            </a:r>
            <a:r>
              <a:rPr lang="en-US" sz="1400" i="1" dirty="0">
                <a:solidFill>
                  <a:schemeClr val="accent1"/>
                </a:solidFill>
              </a:rPr>
              <a:t>([(1,2,3),(3,4,5)])</a:t>
            </a:r>
          </a:p>
          <a:p>
            <a:pPr marL="0" indent="0">
              <a:buNone/>
            </a:pPr>
            <a:r>
              <a:rPr lang="en-US" sz="1400" i="1" dirty="0">
                <a:solidFill>
                  <a:schemeClr val="accent1"/>
                </a:solidFill>
              </a:rPr>
              <a:t>print(</a:t>
            </a:r>
            <a:r>
              <a:rPr lang="en-US" sz="1400" i="1" dirty="0" err="1">
                <a:solidFill>
                  <a:schemeClr val="accent1"/>
                </a:solidFill>
              </a:rPr>
              <a:t>x+y</a:t>
            </a:r>
            <a:r>
              <a:rPr lang="en-US" sz="1400" i="1" dirty="0">
                <a:solidFill>
                  <a:schemeClr val="accent1"/>
                </a:solidFill>
              </a:rPr>
              <a:t>)</a:t>
            </a:r>
          </a:p>
          <a:p>
            <a:pPr marL="0" indent="0">
              <a:buNone/>
            </a:pPr>
            <a:r>
              <a:rPr lang="en-US" sz="1400" dirty="0"/>
              <a:t>Output – </a:t>
            </a:r>
            <a:r>
              <a:rPr lang="en-US" sz="1400" dirty="0">
                <a:solidFill>
                  <a:schemeClr val="accent2"/>
                </a:solidFill>
              </a:rPr>
              <a:t>[[ 2 4 6] [ 6 8 10]]</a:t>
            </a:r>
          </a:p>
          <a:p>
            <a:pPr marL="0" indent="0">
              <a:buNone/>
            </a:pPr>
            <a:r>
              <a:rPr lang="en-US" sz="1400" dirty="0"/>
              <a:t>This is extremely simple! Right? Similarly, we can perform other operations such as subtraction, multiplication and division. Consider the below example:</a:t>
            </a:r>
          </a:p>
          <a:p>
            <a:pPr marL="0" indent="0">
              <a:buNone/>
            </a:pPr>
            <a:r>
              <a:rPr lang="en-US" sz="1400" dirty="0">
                <a:solidFill>
                  <a:schemeClr val="accent1"/>
                </a:solidFill>
              </a:rPr>
              <a:t>import </a:t>
            </a:r>
            <a:r>
              <a:rPr lang="en-US" sz="1400" dirty="0" err="1">
                <a:solidFill>
                  <a:schemeClr val="accent1"/>
                </a:solidFill>
              </a:rPr>
              <a:t>numpy</a:t>
            </a:r>
            <a:r>
              <a:rPr lang="en-US" sz="1400" dirty="0">
                <a:solidFill>
                  <a:schemeClr val="accent1"/>
                </a:solidFill>
              </a:rPr>
              <a:t> as np</a:t>
            </a:r>
          </a:p>
          <a:p>
            <a:pPr marL="0" indent="0">
              <a:buNone/>
            </a:pPr>
            <a:r>
              <a:rPr lang="en-US" sz="1400" dirty="0">
                <a:solidFill>
                  <a:schemeClr val="accent1"/>
                </a:solidFill>
              </a:rPr>
              <a:t>x= </a:t>
            </a:r>
            <a:r>
              <a:rPr lang="en-US" sz="1400" dirty="0" err="1">
                <a:solidFill>
                  <a:schemeClr val="accent1"/>
                </a:solidFill>
              </a:rPr>
              <a:t>np.array</a:t>
            </a:r>
            <a:r>
              <a:rPr lang="en-US" sz="1400" dirty="0">
                <a:solidFill>
                  <a:schemeClr val="accent1"/>
                </a:solidFill>
              </a:rPr>
              <a:t>([(1,2,3),(3,4,5)])</a:t>
            </a:r>
          </a:p>
          <a:p>
            <a:pPr marL="0" indent="0">
              <a:buNone/>
            </a:pPr>
            <a:r>
              <a:rPr lang="en-US" sz="1400" dirty="0">
                <a:solidFill>
                  <a:schemeClr val="accent1"/>
                </a:solidFill>
              </a:rPr>
              <a:t>y= </a:t>
            </a:r>
            <a:r>
              <a:rPr lang="en-US" sz="1400" dirty="0" err="1">
                <a:solidFill>
                  <a:schemeClr val="accent1"/>
                </a:solidFill>
              </a:rPr>
              <a:t>np.array</a:t>
            </a:r>
            <a:r>
              <a:rPr lang="en-US" sz="1400" dirty="0">
                <a:solidFill>
                  <a:schemeClr val="accent1"/>
                </a:solidFill>
              </a:rPr>
              <a:t>([(1,2,3),(3,4,5)])</a:t>
            </a:r>
          </a:p>
          <a:p>
            <a:pPr marL="0" indent="0">
              <a:buNone/>
            </a:pPr>
            <a:r>
              <a:rPr lang="en-US" sz="1400" dirty="0">
                <a:solidFill>
                  <a:schemeClr val="accent1"/>
                </a:solidFill>
              </a:rPr>
              <a:t>print(x-y)</a:t>
            </a:r>
          </a:p>
          <a:p>
            <a:pPr marL="0" indent="0">
              <a:buNone/>
            </a:pPr>
            <a:r>
              <a:rPr lang="en-US" sz="1400" dirty="0">
                <a:solidFill>
                  <a:schemeClr val="accent1"/>
                </a:solidFill>
              </a:rPr>
              <a:t>print(x*y)</a:t>
            </a:r>
          </a:p>
          <a:p>
            <a:pPr marL="0" indent="0">
              <a:buNone/>
            </a:pPr>
            <a:r>
              <a:rPr lang="en-US" sz="1400" dirty="0">
                <a:solidFill>
                  <a:schemeClr val="accent1"/>
                </a:solidFill>
              </a:rPr>
              <a:t>print(x/y)</a:t>
            </a:r>
          </a:p>
          <a:p>
            <a:pPr marL="0" indent="0">
              <a:buNone/>
            </a:pPr>
            <a:r>
              <a:rPr lang="en-US" sz="1400" dirty="0"/>
              <a:t>Output – </a:t>
            </a:r>
            <a:r>
              <a:rPr lang="en-US" sz="1400" dirty="0">
                <a:solidFill>
                  <a:schemeClr val="accent2"/>
                </a:solidFill>
              </a:rPr>
              <a:t>[[0 0 0] [0 0 0]]</a:t>
            </a:r>
          </a:p>
          <a:p>
            <a:pPr marL="0" indent="0">
              <a:buNone/>
            </a:pPr>
            <a:r>
              <a:rPr lang="en-US" sz="1400" dirty="0">
                <a:solidFill>
                  <a:schemeClr val="accent2"/>
                </a:solidFill>
              </a:rPr>
              <a:t>[[ 1 4 9] [ 9 16 25]]</a:t>
            </a:r>
          </a:p>
          <a:p>
            <a:pPr marL="0" indent="0">
              <a:buNone/>
            </a:pPr>
            <a:r>
              <a:rPr lang="en-US" sz="1400" dirty="0">
                <a:solidFill>
                  <a:schemeClr val="accent2"/>
                </a:solidFill>
              </a:rPr>
              <a:t>[[ 1. 1. 1.] [ 1. 1. 1.]]</a:t>
            </a:r>
          </a:p>
          <a:p>
            <a:endParaRPr lang="en-US" sz="1400" dirty="0"/>
          </a:p>
          <a:p>
            <a:endParaRPr lang="en-US" sz="1400" dirty="0"/>
          </a:p>
        </p:txBody>
      </p:sp>
    </p:spTree>
    <p:extLst>
      <p:ext uri="{BB962C8B-B14F-4D97-AF65-F5344CB8AC3E}">
        <p14:creationId xmlns:p14="http://schemas.microsoft.com/office/powerpoint/2010/main" val="2837473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a:xfrm>
            <a:off x="838200" y="55833"/>
            <a:ext cx="10515600" cy="1325563"/>
          </a:xfrm>
        </p:spPr>
        <p:txBody>
          <a:bodyPr/>
          <a:lstStyle/>
          <a:p>
            <a:r>
              <a:rPr lang="en-US" dirty="0"/>
              <a:t>Python NumPy Operations</a:t>
            </a:r>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267530" y="1040194"/>
            <a:ext cx="11460271" cy="5648704"/>
          </a:xfrm>
        </p:spPr>
        <p:txBody>
          <a:bodyPr>
            <a:noAutofit/>
          </a:bodyPr>
          <a:lstStyle/>
          <a:p>
            <a:r>
              <a:rPr lang="en-US" sz="1400" dirty="0"/>
              <a:t>Vertical &amp; Horizontal Stacking</a:t>
            </a:r>
          </a:p>
          <a:p>
            <a:pPr marL="0" indent="0">
              <a:buNone/>
            </a:pPr>
            <a:r>
              <a:rPr lang="en-US" sz="1400" dirty="0"/>
              <a:t>Next, if you want to concatenate two arrays and not just add them, you can perform it using two ways – vertical stacking and horizontal stacking. Let me show it one by one in this python </a:t>
            </a:r>
            <a:r>
              <a:rPr lang="en-US" sz="1400" dirty="0" err="1"/>
              <a:t>numpy</a:t>
            </a:r>
            <a:r>
              <a:rPr lang="en-US" sz="1400" dirty="0"/>
              <a:t> tutorial.</a:t>
            </a:r>
          </a:p>
          <a:p>
            <a:pPr marL="0" indent="0">
              <a:buNone/>
            </a:pPr>
            <a:r>
              <a:rPr lang="en-US" sz="1400" i="1" dirty="0">
                <a:solidFill>
                  <a:schemeClr val="accent1"/>
                </a:solidFill>
              </a:rPr>
              <a:t>import </a:t>
            </a:r>
            <a:r>
              <a:rPr lang="en-US" sz="1400" i="1" dirty="0" err="1">
                <a:solidFill>
                  <a:schemeClr val="accent1"/>
                </a:solidFill>
              </a:rPr>
              <a:t>numpy</a:t>
            </a:r>
            <a:r>
              <a:rPr lang="en-US" sz="1400" i="1" dirty="0">
                <a:solidFill>
                  <a:schemeClr val="accent1"/>
                </a:solidFill>
              </a:rPr>
              <a:t> as np</a:t>
            </a:r>
          </a:p>
          <a:p>
            <a:pPr marL="0" indent="0">
              <a:buNone/>
            </a:pPr>
            <a:r>
              <a:rPr lang="en-US" sz="1400" i="1" dirty="0">
                <a:solidFill>
                  <a:schemeClr val="accent1"/>
                </a:solidFill>
              </a:rPr>
              <a:t>x= </a:t>
            </a:r>
            <a:r>
              <a:rPr lang="en-US" sz="1400" i="1" dirty="0" err="1">
                <a:solidFill>
                  <a:schemeClr val="accent1"/>
                </a:solidFill>
              </a:rPr>
              <a:t>np.array</a:t>
            </a:r>
            <a:r>
              <a:rPr lang="en-US" sz="1400" i="1" dirty="0">
                <a:solidFill>
                  <a:schemeClr val="accent1"/>
                </a:solidFill>
              </a:rPr>
              <a:t>([(1,2,3),(3,4,5)])</a:t>
            </a:r>
          </a:p>
          <a:p>
            <a:pPr marL="0" indent="0">
              <a:buNone/>
            </a:pPr>
            <a:r>
              <a:rPr lang="en-US" sz="1400" i="1" dirty="0">
                <a:solidFill>
                  <a:schemeClr val="accent1"/>
                </a:solidFill>
              </a:rPr>
              <a:t>y= </a:t>
            </a:r>
            <a:r>
              <a:rPr lang="en-US" sz="1400" i="1" dirty="0" err="1">
                <a:solidFill>
                  <a:schemeClr val="accent1"/>
                </a:solidFill>
              </a:rPr>
              <a:t>np.array</a:t>
            </a:r>
            <a:r>
              <a:rPr lang="en-US" sz="1400" i="1" dirty="0">
                <a:solidFill>
                  <a:schemeClr val="accent1"/>
                </a:solidFill>
              </a:rPr>
              <a:t>([(1,2,3),(3,4,5)])</a:t>
            </a:r>
          </a:p>
          <a:p>
            <a:pPr marL="0" indent="0">
              <a:buNone/>
            </a:pPr>
            <a:r>
              <a:rPr lang="en-US" sz="1400" i="1" dirty="0">
                <a:solidFill>
                  <a:schemeClr val="accent1"/>
                </a:solidFill>
              </a:rPr>
              <a:t>print(</a:t>
            </a:r>
            <a:r>
              <a:rPr lang="en-US" sz="1400" i="1" dirty="0" err="1">
                <a:solidFill>
                  <a:schemeClr val="accent1"/>
                </a:solidFill>
              </a:rPr>
              <a:t>np.vstack</a:t>
            </a:r>
            <a:r>
              <a:rPr lang="en-US" sz="1400" i="1" dirty="0">
                <a:solidFill>
                  <a:schemeClr val="accent1"/>
                </a:solidFill>
              </a:rPr>
              <a:t>((</a:t>
            </a:r>
            <a:r>
              <a:rPr lang="en-US" sz="1400" i="1" dirty="0" err="1">
                <a:solidFill>
                  <a:schemeClr val="accent1"/>
                </a:solidFill>
              </a:rPr>
              <a:t>x,y</a:t>
            </a:r>
            <a:r>
              <a:rPr lang="en-US" sz="1400" i="1" dirty="0">
                <a:solidFill>
                  <a:schemeClr val="accent1"/>
                </a:solidFill>
              </a:rPr>
              <a:t>)))</a:t>
            </a:r>
          </a:p>
          <a:p>
            <a:pPr marL="0" indent="0">
              <a:buNone/>
            </a:pPr>
            <a:r>
              <a:rPr lang="en-US" sz="1400" i="1" dirty="0">
                <a:solidFill>
                  <a:schemeClr val="accent1"/>
                </a:solidFill>
              </a:rPr>
              <a:t>print(</a:t>
            </a:r>
            <a:r>
              <a:rPr lang="en-US" sz="1400" i="1" dirty="0" err="1">
                <a:solidFill>
                  <a:schemeClr val="accent1"/>
                </a:solidFill>
              </a:rPr>
              <a:t>np.hstack</a:t>
            </a:r>
            <a:r>
              <a:rPr lang="en-US" sz="1400" i="1" dirty="0">
                <a:solidFill>
                  <a:schemeClr val="accent1"/>
                </a:solidFill>
              </a:rPr>
              <a:t>((</a:t>
            </a:r>
            <a:r>
              <a:rPr lang="en-US" sz="1400" i="1" dirty="0" err="1">
                <a:solidFill>
                  <a:schemeClr val="accent1"/>
                </a:solidFill>
              </a:rPr>
              <a:t>x,y</a:t>
            </a:r>
            <a:r>
              <a:rPr lang="en-US" sz="1400" i="1" dirty="0">
                <a:solidFill>
                  <a:schemeClr val="accent1"/>
                </a:solidFill>
              </a:rPr>
              <a:t>)))</a:t>
            </a:r>
          </a:p>
          <a:p>
            <a:pPr marL="0" indent="0">
              <a:buNone/>
            </a:pPr>
            <a:r>
              <a:rPr lang="en-US" sz="1400" dirty="0"/>
              <a:t>Output – </a:t>
            </a:r>
            <a:r>
              <a:rPr lang="en-US" sz="1400" dirty="0">
                <a:solidFill>
                  <a:schemeClr val="accent2"/>
                </a:solidFill>
              </a:rPr>
              <a:t>[[1 2 3] [3 4 5] [1 2 3] [3 4 5]]</a:t>
            </a:r>
          </a:p>
          <a:p>
            <a:pPr marL="0" indent="0">
              <a:buNone/>
            </a:pPr>
            <a:r>
              <a:rPr lang="en-US" sz="1400" dirty="0">
                <a:solidFill>
                  <a:schemeClr val="accent2"/>
                </a:solidFill>
              </a:rPr>
              <a:t>[[1 2 3 1 2 3] [3 4 5 3 4 5]]</a:t>
            </a:r>
          </a:p>
          <a:p>
            <a:pPr marL="0" indent="0">
              <a:buNone/>
            </a:pPr>
            <a:endParaRPr lang="en-US" sz="1400" dirty="0"/>
          </a:p>
          <a:p>
            <a:r>
              <a:rPr lang="en-US" sz="1400" dirty="0"/>
              <a:t>ravel</a:t>
            </a:r>
          </a:p>
          <a:p>
            <a:pPr marL="0" indent="0">
              <a:buNone/>
            </a:pPr>
            <a:r>
              <a:rPr lang="en-US" sz="1400" dirty="0"/>
              <a:t>There is one more operation where you can convert one </a:t>
            </a:r>
            <a:r>
              <a:rPr lang="en-US" sz="1400" dirty="0" err="1"/>
              <a:t>numpy</a:t>
            </a:r>
            <a:r>
              <a:rPr lang="en-US" sz="1400" dirty="0"/>
              <a:t> array into a single column </a:t>
            </a:r>
            <a:r>
              <a:rPr lang="en-US" sz="1400" dirty="0" err="1"/>
              <a:t>i.e</a:t>
            </a:r>
            <a:r>
              <a:rPr lang="en-US" sz="1400" dirty="0"/>
              <a:t> ravel. Let me show how it is implemented practically:</a:t>
            </a:r>
          </a:p>
          <a:p>
            <a:pPr marL="0" indent="0">
              <a:buNone/>
            </a:pPr>
            <a:r>
              <a:rPr lang="en-US" sz="1400" i="1" dirty="0">
                <a:solidFill>
                  <a:schemeClr val="accent1"/>
                </a:solidFill>
              </a:rPr>
              <a:t>import </a:t>
            </a:r>
            <a:r>
              <a:rPr lang="en-US" sz="1400" i="1" dirty="0" err="1">
                <a:solidFill>
                  <a:schemeClr val="accent1"/>
                </a:solidFill>
              </a:rPr>
              <a:t>numpy</a:t>
            </a:r>
            <a:r>
              <a:rPr lang="en-US" sz="1400" i="1" dirty="0">
                <a:solidFill>
                  <a:schemeClr val="accent1"/>
                </a:solidFill>
              </a:rPr>
              <a:t> as np</a:t>
            </a:r>
          </a:p>
          <a:p>
            <a:pPr marL="0" indent="0">
              <a:buNone/>
            </a:pPr>
            <a:r>
              <a:rPr lang="en-US" sz="1400" i="1" dirty="0">
                <a:solidFill>
                  <a:schemeClr val="accent1"/>
                </a:solidFill>
              </a:rPr>
              <a:t>x= </a:t>
            </a:r>
            <a:r>
              <a:rPr lang="en-US" sz="1400" i="1" dirty="0" err="1">
                <a:solidFill>
                  <a:schemeClr val="accent1"/>
                </a:solidFill>
              </a:rPr>
              <a:t>np.array</a:t>
            </a:r>
            <a:r>
              <a:rPr lang="en-US" sz="1400" i="1" dirty="0">
                <a:solidFill>
                  <a:schemeClr val="accent1"/>
                </a:solidFill>
              </a:rPr>
              <a:t>([(1,2,3),(3,4,5)])</a:t>
            </a:r>
          </a:p>
          <a:p>
            <a:pPr marL="0" indent="0">
              <a:buNone/>
            </a:pPr>
            <a:r>
              <a:rPr lang="en-US" sz="1400" i="1" dirty="0">
                <a:solidFill>
                  <a:schemeClr val="accent1"/>
                </a:solidFill>
              </a:rPr>
              <a:t>print(</a:t>
            </a:r>
            <a:r>
              <a:rPr lang="en-US" sz="1400" i="1" dirty="0" err="1">
                <a:solidFill>
                  <a:schemeClr val="accent1"/>
                </a:solidFill>
              </a:rPr>
              <a:t>x.ravel</a:t>
            </a:r>
            <a:r>
              <a:rPr lang="en-US" sz="1400" i="1" dirty="0">
                <a:solidFill>
                  <a:schemeClr val="accent1"/>
                </a:solidFill>
              </a:rPr>
              <a:t>())</a:t>
            </a:r>
          </a:p>
          <a:p>
            <a:pPr marL="0" indent="0">
              <a:buNone/>
            </a:pPr>
            <a:endParaRPr lang="en-US" sz="1400" dirty="0"/>
          </a:p>
          <a:p>
            <a:pPr marL="0" indent="0">
              <a:buNone/>
            </a:pPr>
            <a:r>
              <a:rPr lang="en-US" sz="1400" dirty="0"/>
              <a:t>Output – </a:t>
            </a:r>
            <a:r>
              <a:rPr lang="en-US" sz="1400" dirty="0">
                <a:solidFill>
                  <a:schemeClr val="accent2"/>
                </a:solidFill>
              </a:rPr>
              <a:t>[ 1 2 3 3 4 5]</a:t>
            </a:r>
          </a:p>
        </p:txBody>
      </p:sp>
    </p:spTree>
    <p:extLst>
      <p:ext uri="{BB962C8B-B14F-4D97-AF65-F5344CB8AC3E}">
        <p14:creationId xmlns:p14="http://schemas.microsoft.com/office/powerpoint/2010/main" val="4164681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a:xfrm>
            <a:off x="838200" y="55833"/>
            <a:ext cx="10515600" cy="1325563"/>
          </a:xfrm>
        </p:spPr>
        <p:txBody>
          <a:bodyPr>
            <a:normAutofit/>
          </a:bodyPr>
          <a:lstStyle/>
          <a:p>
            <a:r>
              <a:rPr lang="en-US" dirty="0"/>
              <a:t>Python NumPy Operations -Special Functions</a:t>
            </a:r>
            <a:br>
              <a:rPr lang="en-US" dirty="0"/>
            </a:br>
            <a:endParaRPr lang="en-US" dirty="0"/>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267531" y="1245694"/>
            <a:ext cx="11325956" cy="5443203"/>
          </a:xfrm>
        </p:spPr>
        <p:txBody>
          <a:bodyPr>
            <a:noAutofit/>
          </a:bodyPr>
          <a:lstStyle/>
          <a:p>
            <a:r>
              <a:rPr lang="en-US" sz="1400" dirty="0"/>
              <a:t>There are various special functions available in </a:t>
            </a:r>
            <a:r>
              <a:rPr lang="en-US" sz="1400" dirty="0" err="1"/>
              <a:t>numpy</a:t>
            </a:r>
            <a:r>
              <a:rPr lang="en-US" sz="1400" dirty="0"/>
              <a:t> such as sine, cosine, tan, log etc. </a:t>
            </a:r>
          </a:p>
          <a:p>
            <a:r>
              <a:rPr lang="en-US" sz="1400" dirty="0"/>
              <a:t>First, let’s begin with sine function where we will learn to plot its graph. For that, we need to import a module called matplotlib. Refer matplotlib ppts.</a:t>
            </a:r>
          </a:p>
          <a:p>
            <a:pPr marL="0" indent="0">
              <a:buNone/>
            </a:pPr>
            <a:r>
              <a:rPr lang="en-US" sz="1400" dirty="0"/>
              <a:t>Lets see how these graphs are plotted:</a:t>
            </a:r>
          </a:p>
          <a:p>
            <a:pPr marL="0" indent="0">
              <a:buNone/>
            </a:pPr>
            <a:r>
              <a:rPr lang="en-US" sz="1400" i="1" dirty="0">
                <a:solidFill>
                  <a:schemeClr val="accent1"/>
                </a:solidFill>
              </a:rPr>
              <a:t>import</a:t>
            </a:r>
            <a:r>
              <a:rPr lang="en-US" sz="1400" i="1" dirty="0"/>
              <a:t> </a:t>
            </a:r>
            <a:r>
              <a:rPr lang="en-US" sz="1400" i="1" dirty="0" err="1"/>
              <a:t>numpy</a:t>
            </a:r>
            <a:r>
              <a:rPr lang="en-US" sz="1400" i="1" dirty="0"/>
              <a:t> as np</a:t>
            </a:r>
          </a:p>
          <a:p>
            <a:pPr marL="0" indent="0">
              <a:buNone/>
            </a:pPr>
            <a:r>
              <a:rPr lang="en-US" sz="1400" i="1" dirty="0">
                <a:solidFill>
                  <a:schemeClr val="accent1"/>
                </a:solidFill>
              </a:rPr>
              <a:t>import</a:t>
            </a:r>
            <a:r>
              <a:rPr lang="en-US" sz="1400" i="1" dirty="0"/>
              <a:t> </a:t>
            </a:r>
            <a:r>
              <a:rPr lang="en-US" sz="1400" i="1" dirty="0" err="1"/>
              <a:t>matplotlib.pyplot</a:t>
            </a:r>
            <a:r>
              <a:rPr lang="en-US" sz="1400" i="1" dirty="0"/>
              <a:t> as </a:t>
            </a:r>
            <a:r>
              <a:rPr lang="en-US" sz="1400" i="1" dirty="0" err="1"/>
              <a:t>plt</a:t>
            </a:r>
            <a:endParaRPr lang="en-US" sz="1400" i="1" dirty="0"/>
          </a:p>
          <a:p>
            <a:pPr marL="0" indent="0">
              <a:buNone/>
            </a:pPr>
            <a:r>
              <a:rPr lang="en-US" sz="1400" i="1" dirty="0"/>
              <a:t>x= </a:t>
            </a:r>
            <a:r>
              <a:rPr lang="en-US" sz="1400" i="1" dirty="0" err="1"/>
              <a:t>np.arange</a:t>
            </a:r>
            <a:r>
              <a:rPr lang="en-US" sz="1400" i="1" dirty="0"/>
              <a:t>(</a:t>
            </a:r>
            <a:r>
              <a:rPr lang="en-US" sz="1400" i="1" dirty="0">
                <a:solidFill>
                  <a:srgbClr val="00B050"/>
                </a:solidFill>
              </a:rPr>
              <a:t>0</a:t>
            </a:r>
            <a:r>
              <a:rPr lang="en-US" sz="1400" i="1" dirty="0"/>
              <a:t>,</a:t>
            </a:r>
            <a:r>
              <a:rPr lang="en-US" sz="1400" i="1" dirty="0">
                <a:solidFill>
                  <a:srgbClr val="00B050"/>
                </a:solidFill>
              </a:rPr>
              <a:t>3</a:t>
            </a:r>
            <a:r>
              <a:rPr lang="en-US" sz="1400" i="1" dirty="0"/>
              <a:t>*np.pi,</a:t>
            </a:r>
            <a:r>
              <a:rPr lang="en-US" sz="1400" i="1" dirty="0">
                <a:solidFill>
                  <a:srgbClr val="00B050"/>
                </a:solidFill>
              </a:rPr>
              <a:t>0.1</a:t>
            </a:r>
            <a:r>
              <a:rPr lang="en-US" sz="1400" i="1" dirty="0"/>
              <a:t>)</a:t>
            </a:r>
          </a:p>
          <a:p>
            <a:pPr marL="0" indent="0">
              <a:buNone/>
            </a:pPr>
            <a:r>
              <a:rPr lang="en-US" sz="1400" i="1" dirty="0"/>
              <a:t>y=</a:t>
            </a:r>
            <a:r>
              <a:rPr lang="en-US" sz="1400" i="1" dirty="0" err="1"/>
              <a:t>np.sin</a:t>
            </a:r>
            <a:r>
              <a:rPr lang="en-US" sz="1400" i="1" dirty="0"/>
              <a:t>(x)</a:t>
            </a:r>
          </a:p>
          <a:p>
            <a:pPr marL="0" indent="0">
              <a:buNone/>
            </a:pPr>
            <a:r>
              <a:rPr lang="en-US" sz="1400" i="1" dirty="0" err="1"/>
              <a:t>plt.plot</a:t>
            </a:r>
            <a:r>
              <a:rPr lang="en-US" sz="1400" i="1" dirty="0"/>
              <a:t>(</a:t>
            </a:r>
            <a:r>
              <a:rPr lang="en-US" sz="1400" i="1" dirty="0" err="1"/>
              <a:t>x,y</a:t>
            </a:r>
            <a:r>
              <a:rPr lang="en-US" sz="1400" i="1" dirty="0"/>
              <a:t>)</a:t>
            </a:r>
          </a:p>
          <a:p>
            <a:pPr marL="0" indent="0">
              <a:buNone/>
            </a:pPr>
            <a:r>
              <a:rPr lang="en-US" sz="1400" i="1" dirty="0" err="1"/>
              <a:t>plt.show</a:t>
            </a:r>
            <a:r>
              <a:rPr lang="en-US" sz="1400" i="1" dirty="0"/>
              <a:t>()</a:t>
            </a:r>
          </a:p>
          <a:p>
            <a:pPr marL="0" indent="0">
              <a:buNone/>
            </a:pPr>
            <a:endParaRPr lang="en-US" sz="1400" i="1" dirty="0"/>
          </a:p>
          <a:p>
            <a:pPr marL="0" indent="0">
              <a:buNone/>
            </a:pPr>
            <a:endParaRPr lang="en-US" sz="1400" dirty="0"/>
          </a:p>
          <a:p>
            <a:pPr marL="0" indent="0">
              <a:buNone/>
            </a:pPr>
            <a:r>
              <a:rPr lang="en-US" sz="1400" dirty="0"/>
              <a:t>Similarly, you can plot a graph for any trigonometric function such as cos, tan etc. </a:t>
            </a:r>
          </a:p>
          <a:p>
            <a:pPr marL="0" indent="0">
              <a:buNone/>
            </a:pPr>
            <a:r>
              <a:rPr lang="en-US" sz="1400" dirty="0"/>
              <a:t>Let me show you one more example where you can plot a graph of another function, let’s say tan.</a:t>
            </a:r>
          </a:p>
        </p:txBody>
      </p:sp>
      <p:pic>
        <p:nvPicPr>
          <p:cNvPr id="20482" name="Picture 2" descr="SineGraph - python numpy tutorial - Edureka">
            <a:extLst>
              <a:ext uri="{FF2B5EF4-FFF2-40B4-BE49-F238E27FC236}">
                <a16:creationId xmlns:a16="http://schemas.microsoft.com/office/drawing/2014/main" id="{3A185D49-4D29-4F5F-8EA9-6C00C95B8E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8439" y="2084546"/>
            <a:ext cx="3229637" cy="2688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459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a:xfrm>
            <a:off x="838200" y="55833"/>
            <a:ext cx="10515600" cy="1325563"/>
          </a:xfrm>
        </p:spPr>
        <p:txBody>
          <a:bodyPr>
            <a:normAutofit/>
          </a:bodyPr>
          <a:lstStyle/>
          <a:p>
            <a:r>
              <a:rPr lang="en-US" dirty="0"/>
              <a:t>Python NumPy Operations -Special Functions</a:t>
            </a:r>
            <a:br>
              <a:rPr lang="en-US" dirty="0"/>
            </a:br>
            <a:endParaRPr lang="en-US" dirty="0"/>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267531" y="1245694"/>
            <a:ext cx="11325956" cy="5443203"/>
          </a:xfrm>
        </p:spPr>
        <p:txBody>
          <a:bodyPr>
            <a:noAutofit/>
          </a:bodyPr>
          <a:lstStyle/>
          <a:p>
            <a:pPr marL="0" indent="0">
              <a:buNone/>
            </a:pPr>
            <a:r>
              <a:rPr lang="en-US" dirty="0"/>
              <a:t>Plot tan</a:t>
            </a:r>
          </a:p>
          <a:p>
            <a:pPr marL="0" indent="0">
              <a:buNone/>
            </a:pPr>
            <a:r>
              <a:rPr lang="en-US" sz="1400" dirty="0"/>
              <a:t>Let me show you one more example where you can plot a graph of another function, let’s say tan.</a:t>
            </a:r>
          </a:p>
          <a:p>
            <a:pPr marL="0" indent="0">
              <a:buNone/>
            </a:pPr>
            <a:r>
              <a:rPr lang="en-US" sz="1400" i="1" dirty="0">
                <a:solidFill>
                  <a:schemeClr val="accent1"/>
                </a:solidFill>
              </a:rPr>
              <a:t>import</a:t>
            </a:r>
            <a:r>
              <a:rPr lang="en-US" sz="1400" i="1" dirty="0"/>
              <a:t> </a:t>
            </a:r>
            <a:r>
              <a:rPr lang="en-US" sz="1400" i="1" dirty="0" err="1"/>
              <a:t>numpy</a:t>
            </a:r>
            <a:r>
              <a:rPr lang="en-US" sz="1400" i="1" dirty="0"/>
              <a:t> as np</a:t>
            </a:r>
          </a:p>
          <a:p>
            <a:pPr marL="0" indent="0">
              <a:buNone/>
            </a:pPr>
            <a:r>
              <a:rPr lang="en-US" sz="1400" i="1" dirty="0">
                <a:solidFill>
                  <a:schemeClr val="accent1"/>
                </a:solidFill>
              </a:rPr>
              <a:t>import</a:t>
            </a:r>
            <a:r>
              <a:rPr lang="en-US" sz="1400" i="1" dirty="0"/>
              <a:t> </a:t>
            </a:r>
            <a:r>
              <a:rPr lang="en-US" sz="1400" i="1" dirty="0" err="1"/>
              <a:t>matplotlib.pyplot</a:t>
            </a:r>
            <a:r>
              <a:rPr lang="en-US" sz="1400" i="1" dirty="0"/>
              <a:t> as </a:t>
            </a:r>
            <a:r>
              <a:rPr lang="en-US" sz="1400" i="1" dirty="0" err="1"/>
              <a:t>plt</a:t>
            </a:r>
            <a:endParaRPr lang="en-US" sz="1400" i="1" dirty="0"/>
          </a:p>
          <a:p>
            <a:pPr marL="0" indent="0">
              <a:buNone/>
            </a:pPr>
            <a:r>
              <a:rPr lang="en-US" sz="1400" i="1" dirty="0"/>
              <a:t>x= </a:t>
            </a:r>
            <a:r>
              <a:rPr lang="en-US" sz="1400" i="1" dirty="0" err="1"/>
              <a:t>np.arange</a:t>
            </a:r>
            <a:r>
              <a:rPr lang="en-US" sz="1400" i="1" dirty="0"/>
              <a:t>(</a:t>
            </a:r>
            <a:r>
              <a:rPr lang="en-US" sz="1400" i="1" dirty="0">
                <a:solidFill>
                  <a:srgbClr val="00B050"/>
                </a:solidFill>
              </a:rPr>
              <a:t>0</a:t>
            </a:r>
            <a:r>
              <a:rPr lang="en-US" sz="1400" i="1" dirty="0"/>
              <a:t>,</a:t>
            </a:r>
            <a:r>
              <a:rPr lang="en-US" sz="1400" i="1" dirty="0">
                <a:solidFill>
                  <a:srgbClr val="00B050"/>
                </a:solidFill>
              </a:rPr>
              <a:t>3</a:t>
            </a:r>
            <a:r>
              <a:rPr lang="en-US" sz="1400" i="1" dirty="0"/>
              <a:t>*np.pi,</a:t>
            </a:r>
            <a:r>
              <a:rPr lang="en-US" sz="1400" i="1" dirty="0">
                <a:solidFill>
                  <a:srgbClr val="00B050"/>
                </a:solidFill>
              </a:rPr>
              <a:t>0.1</a:t>
            </a:r>
            <a:r>
              <a:rPr lang="en-US" sz="1400" i="1" dirty="0"/>
              <a:t>)</a:t>
            </a:r>
          </a:p>
          <a:p>
            <a:pPr marL="0" indent="0">
              <a:buNone/>
            </a:pPr>
            <a:r>
              <a:rPr lang="en-US" sz="1400" i="1" dirty="0"/>
              <a:t>y=</a:t>
            </a:r>
            <a:r>
              <a:rPr lang="en-US" sz="1400" i="1" dirty="0" err="1"/>
              <a:t>np.tan</a:t>
            </a:r>
            <a:r>
              <a:rPr lang="en-US" sz="1400" i="1" dirty="0"/>
              <a:t>(x)</a:t>
            </a:r>
          </a:p>
          <a:p>
            <a:pPr marL="0" indent="0">
              <a:buNone/>
            </a:pPr>
            <a:r>
              <a:rPr lang="en-US" sz="1400" i="1" dirty="0" err="1"/>
              <a:t>plt.plot</a:t>
            </a:r>
            <a:r>
              <a:rPr lang="en-US" sz="1400" i="1" dirty="0"/>
              <a:t>(</a:t>
            </a:r>
            <a:r>
              <a:rPr lang="en-US" sz="1400" i="1" dirty="0" err="1"/>
              <a:t>x,y</a:t>
            </a:r>
            <a:r>
              <a:rPr lang="en-US" sz="1400" i="1" dirty="0"/>
              <a:t>)</a:t>
            </a:r>
          </a:p>
          <a:p>
            <a:pPr marL="0" indent="0">
              <a:buNone/>
            </a:pPr>
            <a:r>
              <a:rPr lang="en-US" sz="1400" i="1" dirty="0" err="1"/>
              <a:t>plt.show</a:t>
            </a:r>
            <a:r>
              <a:rPr lang="en-US" sz="1400" i="1" dirty="0"/>
              <a:t>()</a:t>
            </a:r>
          </a:p>
        </p:txBody>
      </p:sp>
      <p:pic>
        <p:nvPicPr>
          <p:cNvPr id="25602" name="Picture 2" descr="TanGraph - python numpy tutorial - Edureka">
            <a:extLst>
              <a:ext uri="{FF2B5EF4-FFF2-40B4-BE49-F238E27FC236}">
                <a16:creationId xmlns:a16="http://schemas.microsoft.com/office/drawing/2014/main" id="{39B679B0-A4F7-4387-9CBE-2A09F69EE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8823" y="2653746"/>
            <a:ext cx="3607117" cy="3044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444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a:xfrm>
            <a:off x="365760" y="457517"/>
            <a:ext cx="10515600" cy="1325563"/>
          </a:xfrm>
        </p:spPr>
        <p:txBody>
          <a:bodyPr>
            <a:normAutofit/>
          </a:bodyPr>
          <a:lstStyle/>
          <a:p>
            <a:r>
              <a:rPr lang="en-US" dirty="0"/>
              <a:t>Python NumPy Operations -Special Functions</a:t>
            </a:r>
            <a:br>
              <a:rPr lang="en-US" dirty="0"/>
            </a:br>
            <a:endParaRPr lang="en-US" dirty="0"/>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267531" y="1828800"/>
            <a:ext cx="8800269" cy="4860097"/>
          </a:xfrm>
        </p:spPr>
        <p:txBody>
          <a:bodyPr>
            <a:noAutofit/>
          </a:bodyPr>
          <a:lstStyle/>
          <a:p>
            <a:pPr marL="0" indent="0">
              <a:buNone/>
            </a:pPr>
            <a:r>
              <a:rPr lang="en-US" sz="1400" dirty="0"/>
              <a:t>Other special functionality in </a:t>
            </a:r>
            <a:r>
              <a:rPr lang="en-US" sz="1400" dirty="0" err="1"/>
              <a:t>numpy</a:t>
            </a:r>
            <a:r>
              <a:rPr lang="en-US" sz="1400" dirty="0"/>
              <a:t> array such </a:t>
            </a:r>
            <a:r>
              <a:rPr lang="en-US" sz="1400" b="1" dirty="0">
                <a:solidFill>
                  <a:srgbClr val="00B050"/>
                </a:solidFill>
              </a:rPr>
              <a:t>as exponential and logarithmic function</a:t>
            </a:r>
          </a:p>
          <a:p>
            <a:pPr marL="0" indent="0">
              <a:buNone/>
            </a:pPr>
            <a:r>
              <a:rPr lang="en-US" sz="1400" dirty="0"/>
              <a:t>Now in exponential, the e value is somewhere equal to 2.7 and in log, it is actually log base 10.</a:t>
            </a:r>
          </a:p>
          <a:p>
            <a:pPr marL="0" indent="0">
              <a:buNone/>
            </a:pPr>
            <a:r>
              <a:rPr lang="en-US" sz="1400" dirty="0"/>
              <a:t>When we talk about natural log </a:t>
            </a:r>
            <a:r>
              <a:rPr lang="en-US" sz="1400" dirty="0" err="1"/>
              <a:t>i.e</a:t>
            </a:r>
            <a:r>
              <a:rPr lang="en-US" sz="1400" dirty="0"/>
              <a:t> log base e, it is referred as Ln or log base n. </a:t>
            </a:r>
          </a:p>
          <a:p>
            <a:pPr marL="0" indent="0">
              <a:buNone/>
            </a:pPr>
            <a:r>
              <a:rPr lang="en-US" sz="1400" dirty="0"/>
              <a:t>So let’s see how it is implemented practically:</a:t>
            </a:r>
          </a:p>
          <a:p>
            <a:pPr marL="0" indent="0">
              <a:buNone/>
            </a:pPr>
            <a:r>
              <a:rPr lang="en-US" sz="1400" i="1" dirty="0">
                <a:solidFill>
                  <a:schemeClr val="accent1"/>
                </a:solidFill>
              </a:rPr>
              <a:t>a= </a:t>
            </a:r>
            <a:r>
              <a:rPr lang="en-US" sz="1400" i="1" dirty="0" err="1">
                <a:solidFill>
                  <a:schemeClr val="accent1"/>
                </a:solidFill>
              </a:rPr>
              <a:t>np.array</a:t>
            </a:r>
            <a:r>
              <a:rPr lang="en-US" sz="1400" i="1" dirty="0">
                <a:solidFill>
                  <a:schemeClr val="accent1"/>
                </a:solidFill>
              </a:rPr>
              <a:t>([1,2,3])</a:t>
            </a:r>
          </a:p>
          <a:p>
            <a:pPr marL="0" indent="0">
              <a:buNone/>
            </a:pPr>
            <a:r>
              <a:rPr lang="en-US" sz="1400" i="1" dirty="0">
                <a:solidFill>
                  <a:schemeClr val="accent1"/>
                </a:solidFill>
              </a:rPr>
              <a:t>print(</a:t>
            </a:r>
            <a:r>
              <a:rPr lang="en-US" sz="1400" i="1" dirty="0" err="1">
                <a:solidFill>
                  <a:schemeClr val="accent1"/>
                </a:solidFill>
              </a:rPr>
              <a:t>np.exp</a:t>
            </a:r>
            <a:r>
              <a:rPr lang="en-US" sz="1400" i="1" dirty="0">
                <a:solidFill>
                  <a:schemeClr val="accent1"/>
                </a:solidFill>
              </a:rPr>
              <a:t>(a))</a:t>
            </a:r>
          </a:p>
          <a:p>
            <a:pPr marL="0" indent="0">
              <a:buNone/>
            </a:pPr>
            <a:r>
              <a:rPr lang="en-US" sz="1400" dirty="0">
                <a:solidFill>
                  <a:schemeClr val="accent1"/>
                </a:solidFill>
              </a:rPr>
              <a:t>Output – [ 2.71828183   7.3890561   20.08553692]</a:t>
            </a:r>
          </a:p>
          <a:p>
            <a:pPr marL="0" indent="0">
              <a:buNone/>
            </a:pPr>
            <a:r>
              <a:rPr lang="en-US" sz="1400" dirty="0"/>
              <a:t>As you can see the above output, the exponential values are printed </a:t>
            </a:r>
            <a:r>
              <a:rPr lang="en-US" sz="1400" dirty="0" err="1"/>
              <a:t>i.e</a:t>
            </a:r>
            <a:r>
              <a:rPr lang="en-US" sz="1400" dirty="0"/>
              <a:t> e raise to the power 1 is e, which gives the result as 2.718… </a:t>
            </a:r>
          </a:p>
          <a:p>
            <a:pPr marL="0" indent="0">
              <a:buNone/>
            </a:pPr>
            <a:r>
              <a:rPr lang="en-US" sz="1400" dirty="0"/>
              <a:t>Similarly, e raise to the power of 2 gives the value somewhere near 7.38 and so on. </a:t>
            </a:r>
          </a:p>
        </p:txBody>
      </p:sp>
    </p:spTree>
    <p:extLst>
      <p:ext uri="{BB962C8B-B14F-4D97-AF65-F5344CB8AC3E}">
        <p14:creationId xmlns:p14="http://schemas.microsoft.com/office/powerpoint/2010/main" val="33117945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a:xfrm>
            <a:off x="838200" y="55833"/>
            <a:ext cx="10515600" cy="1325563"/>
          </a:xfrm>
        </p:spPr>
        <p:txBody>
          <a:bodyPr>
            <a:normAutofit/>
          </a:bodyPr>
          <a:lstStyle/>
          <a:p>
            <a:r>
              <a:rPr lang="en-US" dirty="0"/>
              <a:t>Python NumPy Operations -Special Functions</a:t>
            </a:r>
            <a:br>
              <a:rPr lang="en-US" dirty="0"/>
            </a:br>
            <a:endParaRPr lang="en-US" dirty="0"/>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267531" y="1245694"/>
            <a:ext cx="11325956" cy="5443203"/>
          </a:xfrm>
        </p:spPr>
        <p:txBody>
          <a:bodyPr>
            <a:noAutofit/>
          </a:bodyPr>
          <a:lstStyle/>
          <a:p>
            <a:pPr marL="0" indent="0">
              <a:buNone/>
            </a:pPr>
            <a:r>
              <a:rPr lang="en-US" sz="1400" dirty="0"/>
              <a:t>Logarithmic function</a:t>
            </a:r>
          </a:p>
          <a:p>
            <a:pPr marL="0" indent="0">
              <a:buNone/>
            </a:pPr>
            <a:r>
              <a:rPr lang="en-US" sz="1400" dirty="0"/>
              <a:t>Next, in order to calculate log, let’s see how you can implement it:</a:t>
            </a:r>
          </a:p>
          <a:p>
            <a:pPr marL="0" indent="0">
              <a:buNone/>
            </a:pPr>
            <a:r>
              <a:rPr lang="en-US" sz="1400" i="1" dirty="0">
                <a:solidFill>
                  <a:srgbClr val="00B050"/>
                </a:solidFill>
              </a:rPr>
              <a:t>import </a:t>
            </a:r>
            <a:r>
              <a:rPr lang="en-US" sz="1400" i="1" dirty="0" err="1">
                <a:solidFill>
                  <a:srgbClr val="00B050"/>
                </a:solidFill>
              </a:rPr>
              <a:t>numpy</a:t>
            </a:r>
            <a:r>
              <a:rPr lang="en-US" sz="1400" i="1" dirty="0">
                <a:solidFill>
                  <a:srgbClr val="00B050"/>
                </a:solidFill>
              </a:rPr>
              <a:t> as np</a:t>
            </a:r>
          </a:p>
          <a:p>
            <a:pPr marL="0" indent="0">
              <a:buNone/>
            </a:pPr>
            <a:r>
              <a:rPr lang="en-US" sz="1400" i="1" dirty="0">
                <a:solidFill>
                  <a:srgbClr val="00B050"/>
                </a:solidFill>
              </a:rPr>
              <a:t>import </a:t>
            </a:r>
            <a:r>
              <a:rPr lang="en-US" sz="1400" i="1" dirty="0" err="1">
                <a:solidFill>
                  <a:srgbClr val="00B050"/>
                </a:solidFill>
              </a:rPr>
              <a:t>matplotlib.pyplot</a:t>
            </a:r>
            <a:r>
              <a:rPr lang="en-US" sz="1400" i="1" dirty="0">
                <a:solidFill>
                  <a:srgbClr val="00B050"/>
                </a:solidFill>
              </a:rPr>
              <a:t> as </a:t>
            </a:r>
            <a:r>
              <a:rPr lang="en-US" sz="1400" i="1" dirty="0" err="1">
                <a:solidFill>
                  <a:srgbClr val="00B050"/>
                </a:solidFill>
              </a:rPr>
              <a:t>plt</a:t>
            </a:r>
            <a:endParaRPr lang="en-US" sz="1400" i="1" dirty="0">
              <a:solidFill>
                <a:srgbClr val="00B050"/>
              </a:solidFill>
            </a:endParaRPr>
          </a:p>
          <a:p>
            <a:pPr marL="0" indent="0">
              <a:buNone/>
            </a:pPr>
            <a:r>
              <a:rPr lang="en-US" sz="1400" i="1" dirty="0">
                <a:solidFill>
                  <a:srgbClr val="00B050"/>
                </a:solidFill>
              </a:rPr>
              <a:t>a= </a:t>
            </a:r>
            <a:r>
              <a:rPr lang="en-US" sz="1400" i="1" dirty="0" err="1">
                <a:solidFill>
                  <a:srgbClr val="00B050"/>
                </a:solidFill>
              </a:rPr>
              <a:t>np.array</a:t>
            </a:r>
            <a:r>
              <a:rPr lang="en-US" sz="1400" i="1" dirty="0">
                <a:solidFill>
                  <a:srgbClr val="00B050"/>
                </a:solidFill>
              </a:rPr>
              <a:t>([1,2,3])</a:t>
            </a:r>
          </a:p>
          <a:p>
            <a:pPr marL="0" indent="0">
              <a:buNone/>
            </a:pPr>
            <a:r>
              <a:rPr lang="en-US" sz="1400" i="1" dirty="0">
                <a:solidFill>
                  <a:srgbClr val="00B050"/>
                </a:solidFill>
              </a:rPr>
              <a:t>print(np.log(a))</a:t>
            </a:r>
          </a:p>
          <a:p>
            <a:pPr marL="0" indent="0">
              <a:buNone/>
            </a:pPr>
            <a:r>
              <a:rPr lang="en-US" sz="1400" dirty="0"/>
              <a:t>Output – [ 0.          0.69314718  1.09861229]</a:t>
            </a:r>
          </a:p>
          <a:p>
            <a:pPr marL="0" indent="0">
              <a:buNone/>
            </a:pPr>
            <a:r>
              <a:rPr lang="en-US" sz="1400" dirty="0"/>
              <a:t>Here, we have calculated natural log which gives the value as displayed above. </a:t>
            </a:r>
          </a:p>
          <a:p>
            <a:pPr marL="0" indent="0">
              <a:buNone/>
            </a:pPr>
            <a:r>
              <a:rPr lang="en-US" sz="1400" dirty="0"/>
              <a:t>Now, if we want log base 10 instead of Ln or natural log, you can follow the below code:</a:t>
            </a:r>
          </a:p>
          <a:p>
            <a:pPr marL="0" indent="0">
              <a:buNone/>
            </a:pPr>
            <a:r>
              <a:rPr lang="en-US" sz="1400" i="1" dirty="0">
                <a:solidFill>
                  <a:schemeClr val="accent1"/>
                </a:solidFill>
              </a:rPr>
              <a:t>import </a:t>
            </a:r>
            <a:r>
              <a:rPr lang="en-US" sz="1400" i="1" dirty="0" err="1">
                <a:solidFill>
                  <a:schemeClr val="accent1"/>
                </a:solidFill>
              </a:rPr>
              <a:t>numpy</a:t>
            </a:r>
            <a:r>
              <a:rPr lang="en-US" sz="1400" i="1" dirty="0">
                <a:solidFill>
                  <a:schemeClr val="accent1"/>
                </a:solidFill>
              </a:rPr>
              <a:t> as np</a:t>
            </a:r>
          </a:p>
          <a:p>
            <a:pPr marL="0" indent="0">
              <a:buNone/>
            </a:pPr>
            <a:r>
              <a:rPr lang="en-US" sz="1400" i="1" dirty="0">
                <a:solidFill>
                  <a:schemeClr val="accent1"/>
                </a:solidFill>
              </a:rPr>
              <a:t>import </a:t>
            </a:r>
            <a:r>
              <a:rPr lang="en-US" sz="1400" i="1" dirty="0" err="1">
                <a:solidFill>
                  <a:schemeClr val="accent1"/>
                </a:solidFill>
              </a:rPr>
              <a:t>matplotlib.pyplot</a:t>
            </a:r>
            <a:r>
              <a:rPr lang="en-US" sz="1400" i="1" dirty="0">
                <a:solidFill>
                  <a:schemeClr val="accent1"/>
                </a:solidFill>
              </a:rPr>
              <a:t> as </a:t>
            </a:r>
            <a:r>
              <a:rPr lang="en-US" sz="1400" i="1" dirty="0" err="1">
                <a:solidFill>
                  <a:schemeClr val="accent1"/>
                </a:solidFill>
              </a:rPr>
              <a:t>plt</a:t>
            </a:r>
            <a:endParaRPr lang="en-US" sz="1400" i="1" dirty="0">
              <a:solidFill>
                <a:schemeClr val="accent1"/>
              </a:solidFill>
            </a:endParaRPr>
          </a:p>
          <a:p>
            <a:pPr marL="0" indent="0">
              <a:buNone/>
            </a:pPr>
            <a:r>
              <a:rPr lang="en-US" sz="1400" i="1" dirty="0">
                <a:solidFill>
                  <a:schemeClr val="accent1"/>
                </a:solidFill>
              </a:rPr>
              <a:t>a= </a:t>
            </a:r>
            <a:r>
              <a:rPr lang="en-US" sz="1400" i="1" dirty="0" err="1">
                <a:solidFill>
                  <a:schemeClr val="accent1"/>
                </a:solidFill>
              </a:rPr>
              <a:t>np.array</a:t>
            </a:r>
            <a:r>
              <a:rPr lang="en-US" sz="1400" i="1" dirty="0">
                <a:solidFill>
                  <a:schemeClr val="accent1"/>
                </a:solidFill>
              </a:rPr>
              <a:t>([1,2,3])</a:t>
            </a:r>
          </a:p>
          <a:p>
            <a:pPr marL="0" indent="0">
              <a:buNone/>
            </a:pPr>
            <a:r>
              <a:rPr lang="en-US" sz="1400" i="1" dirty="0">
                <a:solidFill>
                  <a:schemeClr val="accent1"/>
                </a:solidFill>
              </a:rPr>
              <a:t>print(np.log10(a))</a:t>
            </a:r>
          </a:p>
          <a:p>
            <a:pPr marL="0" indent="0">
              <a:buNone/>
            </a:pPr>
            <a:r>
              <a:rPr lang="en-US" sz="1400" b="1" dirty="0"/>
              <a:t>Output – [ 0.        0.30103      0.47712125]</a:t>
            </a:r>
          </a:p>
        </p:txBody>
      </p:sp>
    </p:spTree>
    <p:extLst>
      <p:ext uri="{BB962C8B-B14F-4D97-AF65-F5344CB8AC3E}">
        <p14:creationId xmlns:p14="http://schemas.microsoft.com/office/powerpoint/2010/main" val="251488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8430-A597-4162-BE21-68D57C83D153}"/>
              </a:ext>
            </a:extLst>
          </p:cNvPr>
          <p:cNvSpPr>
            <a:spLocks noGrp="1"/>
          </p:cNvSpPr>
          <p:nvPr>
            <p:ph type="title"/>
          </p:nvPr>
        </p:nvSpPr>
        <p:spPr/>
        <p:txBody>
          <a:bodyPr/>
          <a:lstStyle/>
          <a:p>
            <a:r>
              <a:rPr lang="en-US" dirty="0"/>
              <a:t>Python - NumPy</a:t>
            </a:r>
          </a:p>
        </p:txBody>
      </p:sp>
      <p:sp>
        <p:nvSpPr>
          <p:cNvPr id="3" name="Content Placeholder 2">
            <a:extLst>
              <a:ext uri="{FF2B5EF4-FFF2-40B4-BE49-F238E27FC236}">
                <a16:creationId xmlns:a16="http://schemas.microsoft.com/office/drawing/2014/main" id="{CF1F5829-7BB9-4929-A72F-462B5BA55ABB}"/>
              </a:ext>
            </a:extLst>
          </p:cNvPr>
          <p:cNvSpPr>
            <a:spLocks noGrp="1"/>
          </p:cNvSpPr>
          <p:nvPr>
            <p:ph idx="1"/>
          </p:nvPr>
        </p:nvSpPr>
        <p:spPr/>
        <p:txBody>
          <a:bodyPr>
            <a:normAutofit/>
          </a:bodyPr>
          <a:lstStyle/>
          <a:p>
            <a:pPr marL="0" indent="0">
              <a:buNone/>
            </a:pPr>
            <a:r>
              <a:rPr lang="en-US" dirty="0"/>
              <a:t>What exactly is a multi-dimensional </a:t>
            </a:r>
            <a:r>
              <a:rPr lang="en-US" dirty="0" err="1"/>
              <a:t>numPy</a:t>
            </a:r>
            <a:r>
              <a:rPr lang="en-US" dirty="0"/>
              <a:t> array.</a:t>
            </a:r>
          </a:p>
          <a:p>
            <a:pPr marL="0" indent="0">
              <a:buNone/>
            </a:pPr>
            <a:r>
              <a:rPr lang="en-US" dirty="0"/>
              <a:t>Here, I have different elements that are stored in their respective memory locations. It is said to be two dimensional because it has rows as well as columns. In the above image, we have 3 columns and 4 rows available.</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6C205E6B-18DB-4982-BBF9-24FBDFB16F9B}"/>
              </a:ext>
            </a:extLst>
          </p:cNvPr>
          <p:cNvPicPr>
            <a:picLocks noChangeAspect="1"/>
          </p:cNvPicPr>
          <p:nvPr/>
        </p:nvPicPr>
        <p:blipFill>
          <a:blip r:embed="rId3"/>
          <a:stretch>
            <a:fillRect/>
          </a:stretch>
        </p:blipFill>
        <p:spPr>
          <a:xfrm>
            <a:off x="3018292" y="3558208"/>
            <a:ext cx="8521676" cy="3299792"/>
          </a:xfrm>
          <a:prstGeom prst="rect">
            <a:avLst/>
          </a:prstGeom>
        </p:spPr>
      </p:pic>
    </p:spTree>
    <p:extLst>
      <p:ext uri="{BB962C8B-B14F-4D97-AF65-F5344CB8AC3E}">
        <p14:creationId xmlns:p14="http://schemas.microsoft.com/office/powerpoint/2010/main" val="12460603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a:xfrm>
            <a:off x="838200" y="55833"/>
            <a:ext cx="10515600" cy="1325563"/>
          </a:xfrm>
        </p:spPr>
        <p:txBody>
          <a:bodyPr>
            <a:normAutofit/>
          </a:bodyPr>
          <a:lstStyle/>
          <a:p>
            <a:r>
              <a:rPr lang="en-US" dirty="0"/>
              <a:t>Python NumPy- Reference</a:t>
            </a:r>
            <a:br>
              <a:rPr lang="en-US" dirty="0"/>
            </a:br>
            <a:endParaRPr lang="en-US" dirty="0"/>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a:xfrm>
            <a:off x="267530" y="1040194"/>
            <a:ext cx="11460271" cy="5648704"/>
          </a:xfrm>
        </p:spPr>
        <p:txBody>
          <a:bodyPr>
            <a:noAutofit/>
          </a:bodyPr>
          <a:lstStyle/>
          <a:p>
            <a:pPr marL="0" indent="0">
              <a:buNone/>
            </a:pPr>
            <a:r>
              <a:rPr lang="en-US" sz="1400" dirty="0"/>
              <a:t>Further Reading</a:t>
            </a:r>
            <a:endParaRPr lang="en-US" sz="1400" dirty="0">
              <a:hlinkClick r:id="rId3"/>
            </a:endParaRPr>
          </a:p>
          <a:p>
            <a:r>
              <a:rPr lang="en-US" sz="1400" dirty="0">
                <a:hlinkClick r:id="rId3"/>
              </a:rPr>
              <a:t>https://numpy.org/devdocs/user/quickstart.html</a:t>
            </a:r>
            <a:endParaRPr lang="en-US" sz="1400" dirty="0">
              <a:solidFill>
                <a:schemeClr val="accent2"/>
              </a:solidFill>
            </a:endParaRPr>
          </a:p>
        </p:txBody>
      </p:sp>
    </p:spTree>
    <p:extLst>
      <p:ext uri="{BB962C8B-B14F-4D97-AF65-F5344CB8AC3E}">
        <p14:creationId xmlns:p14="http://schemas.microsoft.com/office/powerpoint/2010/main" val="30654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8430-A597-4162-BE21-68D57C83D153}"/>
              </a:ext>
            </a:extLst>
          </p:cNvPr>
          <p:cNvSpPr>
            <a:spLocks noGrp="1"/>
          </p:cNvSpPr>
          <p:nvPr>
            <p:ph type="title"/>
          </p:nvPr>
        </p:nvSpPr>
        <p:spPr/>
        <p:txBody>
          <a:bodyPr/>
          <a:lstStyle/>
          <a:p>
            <a:r>
              <a:rPr lang="en-US" dirty="0"/>
              <a:t>Python - NumPy</a:t>
            </a:r>
          </a:p>
        </p:txBody>
      </p:sp>
      <p:sp>
        <p:nvSpPr>
          <p:cNvPr id="3" name="Content Placeholder 2">
            <a:extLst>
              <a:ext uri="{FF2B5EF4-FFF2-40B4-BE49-F238E27FC236}">
                <a16:creationId xmlns:a16="http://schemas.microsoft.com/office/drawing/2014/main" id="{CF1F5829-7BB9-4929-A72F-462B5BA55ABB}"/>
              </a:ext>
            </a:extLst>
          </p:cNvPr>
          <p:cNvSpPr>
            <a:spLocks noGrp="1"/>
          </p:cNvSpPr>
          <p:nvPr>
            <p:ph idx="1"/>
          </p:nvPr>
        </p:nvSpPr>
        <p:spPr/>
        <p:txBody>
          <a:bodyPr>
            <a:normAutofit fontScale="85000" lnSpcReduction="20000"/>
          </a:bodyPr>
          <a:lstStyle/>
          <a:p>
            <a:pPr marL="0" indent="0">
              <a:buNone/>
            </a:pPr>
            <a:r>
              <a:rPr lang="en-US" dirty="0"/>
              <a:t>Let us see how it is implemented</a:t>
            </a:r>
          </a:p>
          <a:p>
            <a:pPr marL="0" indent="0">
              <a:buNone/>
            </a:pPr>
            <a:r>
              <a:rPr lang="en-US" dirty="0"/>
              <a:t>Single-dimensional </a:t>
            </a:r>
            <a:r>
              <a:rPr lang="en-US" dirty="0" err="1"/>
              <a:t>Numpy</a:t>
            </a:r>
            <a:r>
              <a:rPr lang="en-US" dirty="0"/>
              <a:t> Array:</a:t>
            </a:r>
          </a:p>
          <a:p>
            <a:pPr marL="0" indent="0">
              <a:buNone/>
            </a:pPr>
            <a:r>
              <a:rPr lang="en-US" i="1" dirty="0">
                <a:solidFill>
                  <a:schemeClr val="accent1"/>
                </a:solidFill>
              </a:rPr>
              <a:t>import </a:t>
            </a:r>
            <a:r>
              <a:rPr lang="en-US" i="1" dirty="0" err="1">
                <a:solidFill>
                  <a:schemeClr val="accent1"/>
                </a:solidFill>
              </a:rPr>
              <a:t>numpy</a:t>
            </a:r>
            <a:r>
              <a:rPr lang="en-US" i="1" dirty="0">
                <a:solidFill>
                  <a:schemeClr val="accent1"/>
                </a:solidFill>
              </a:rPr>
              <a:t> as np</a:t>
            </a:r>
          </a:p>
          <a:p>
            <a:pPr marL="0" indent="0">
              <a:buNone/>
            </a:pPr>
            <a:r>
              <a:rPr lang="en-US" i="1" dirty="0">
                <a:solidFill>
                  <a:schemeClr val="accent1"/>
                </a:solidFill>
              </a:rPr>
              <a:t>a=</a:t>
            </a:r>
            <a:r>
              <a:rPr lang="en-US" i="1" dirty="0" err="1">
                <a:solidFill>
                  <a:schemeClr val="accent1"/>
                </a:solidFill>
              </a:rPr>
              <a:t>np.array</a:t>
            </a:r>
            <a:r>
              <a:rPr lang="en-US" i="1" dirty="0">
                <a:solidFill>
                  <a:schemeClr val="accent1"/>
                </a:solidFill>
              </a:rPr>
              <a:t>([1,2,3])</a:t>
            </a:r>
          </a:p>
          <a:p>
            <a:pPr marL="0" indent="0">
              <a:buNone/>
            </a:pPr>
            <a:r>
              <a:rPr lang="en-US" i="1" dirty="0">
                <a:solidFill>
                  <a:schemeClr val="accent1"/>
                </a:solidFill>
              </a:rPr>
              <a:t>print(a)</a:t>
            </a:r>
          </a:p>
          <a:p>
            <a:pPr marL="0" indent="0">
              <a:buNone/>
            </a:pPr>
            <a:r>
              <a:rPr lang="en-US" b="1" dirty="0"/>
              <a:t>Output – </a:t>
            </a:r>
            <a:r>
              <a:rPr lang="en-US" b="1" dirty="0">
                <a:solidFill>
                  <a:schemeClr val="accent2"/>
                </a:solidFill>
              </a:rPr>
              <a:t>[1 2 3]</a:t>
            </a:r>
          </a:p>
          <a:p>
            <a:pPr marL="0" indent="0">
              <a:buNone/>
            </a:pPr>
            <a:r>
              <a:rPr lang="en-US" dirty="0"/>
              <a:t>Multi-dimensional Array:</a:t>
            </a:r>
          </a:p>
          <a:p>
            <a:pPr marL="0" indent="0">
              <a:buNone/>
            </a:pPr>
            <a:r>
              <a:rPr lang="en-US" i="1" dirty="0">
                <a:solidFill>
                  <a:schemeClr val="accent1"/>
                </a:solidFill>
              </a:rPr>
              <a:t>a=</a:t>
            </a:r>
            <a:r>
              <a:rPr lang="en-US" i="1" dirty="0" err="1">
                <a:solidFill>
                  <a:schemeClr val="accent1"/>
                </a:solidFill>
              </a:rPr>
              <a:t>np.array</a:t>
            </a:r>
            <a:r>
              <a:rPr lang="en-US" i="1" dirty="0">
                <a:solidFill>
                  <a:schemeClr val="accent1"/>
                </a:solidFill>
              </a:rPr>
              <a:t>([(1,2,3),(4,5,6)])</a:t>
            </a:r>
          </a:p>
          <a:p>
            <a:pPr marL="0" indent="0">
              <a:buNone/>
            </a:pPr>
            <a:r>
              <a:rPr lang="en-US" i="1" dirty="0">
                <a:solidFill>
                  <a:schemeClr val="accent1"/>
                </a:solidFill>
              </a:rPr>
              <a:t>print(a)</a:t>
            </a:r>
          </a:p>
          <a:p>
            <a:pPr marL="0" indent="0">
              <a:buNone/>
            </a:pPr>
            <a:r>
              <a:rPr lang="pt-BR" i="1" dirty="0"/>
              <a:t>O/P – </a:t>
            </a:r>
            <a:r>
              <a:rPr lang="pt-BR" b="1" dirty="0">
                <a:solidFill>
                  <a:schemeClr val="accent2"/>
                </a:solidFill>
              </a:rPr>
              <a:t>[[ 1 2 3]</a:t>
            </a:r>
          </a:p>
          <a:p>
            <a:pPr marL="0" indent="0">
              <a:buNone/>
            </a:pPr>
            <a:r>
              <a:rPr lang="pt-BR" b="1" dirty="0">
                <a:solidFill>
                  <a:schemeClr val="accent2"/>
                </a:solidFill>
              </a:rPr>
              <a:t>[4 5 6]]</a:t>
            </a:r>
            <a:endParaRPr lang="en-US" b="1" dirty="0">
              <a:solidFill>
                <a:schemeClr val="accent2"/>
              </a:solidFill>
            </a:endParaRPr>
          </a:p>
          <a:p>
            <a:pPr marL="0" indent="0">
              <a:buNone/>
            </a:pPr>
            <a:endParaRPr lang="en-US" i="1" dirty="0">
              <a:solidFill>
                <a:schemeClr val="accent1"/>
              </a:solidFill>
            </a:endParaRPr>
          </a:p>
        </p:txBody>
      </p:sp>
    </p:spTree>
    <p:extLst>
      <p:ext uri="{BB962C8B-B14F-4D97-AF65-F5344CB8AC3E}">
        <p14:creationId xmlns:p14="http://schemas.microsoft.com/office/powerpoint/2010/main" val="302669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8430-A597-4162-BE21-68D57C83D153}"/>
              </a:ext>
            </a:extLst>
          </p:cNvPr>
          <p:cNvSpPr>
            <a:spLocks noGrp="1"/>
          </p:cNvSpPr>
          <p:nvPr>
            <p:ph type="title"/>
          </p:nvPr>
        </p:nvSpPr>
        <p:spPr/>
        <p:txBody>
          <a:bodyPr/>
          <a:lstStyle/>
          <a:p>
            <a:r>
              <a:rPr lang="en-US" dirty="0"/>
              <a:t>Python – NumPy Array vs List</a:t>
            </a:r>
          </a:p>
        </p:txBody>
      </p:sp>
      <p:sp>
        <p:nvSpPr>
          <p:cNvPr id="3" name="Content Placeholder 2">
            <a:extLst>
              <a:ext uri="{FF2B5EF4-FFF2-40B4-BE49-F238E27FC236}">
                <a16:creationId xmlns:a16="http://schemas.microsoft.com/office/drawing/2014/main" id="{CF1F5829-7BB9-4929-A72F-462B5BA55ABB}"/>
              </a:ext>
            </a:extLst>
          </p:cNvPr>
          <p:cNvSpPr>
            <a:spLocks noGrp="1"/>
          </p:cNvSpPr>
          <p:nvPr>
            <p:ph idx="1"/>
          </p:nvPr>
        </p:nvSpPr>
        <p:spPr/>
        <p:txBody>
          <a:bodyPr>
            <a:normAutofit fontScale="92500" lnSpcReduction="10000"/>
          </a:bodyPr>
          <a:lstStyle/>
          <a:p>
            <a:pPr marL="0" indent="0">
              <a:buNone/>
            </a:pPr>
            <a:r>
              <a:rPr lang="en-US" dirty="0"/>
              <a:t>We use python </a:t>
            </a:r>
            <a:r>
              <a:rPr lang="en-US" dirty="0" err="1"/>
              <a:t>numpy</a:t>
            </a:r>
            <a:r>
              <a:rPr lang="en-US" dirty="0"/>
              <a:t> array instead of a list because of the below three reasons:</a:t>
            </a:r>
          </a:p>
          <a:p>
            <a:pPr>
              <a:buFont typeface="Wingdings" panose="05000000000000000000" pitchFamily="2" charset="2"/>
              <a:buChar char="Ø"/>
            </a:pPr>
            <a:r>
              <a:rPr lang="en-US" dirty="0"/>
              <a:t>Less Memory</a:t>
            </a:r>
          </a:p>
          <a:p>
            <a:pPr>
              <a:buFont typeface="Wingdings" panose="05000000000000000000" pitchFamily="2" charset="2"/>
              <a:buChar char="Ø"/>
            </a:pPr>
            <a:r>
              <a:rPr lang="en-US" dirty="0"/>
              <a:t>Fast</a:t>
            </a:r>
          </a:p>
          <a:p>
            <a:pPr>
              <a:buFont typeface="Wingdings" panose="05000000000000000000" pitchFamily="2" charset="2"/>
              <a:buChar char="Ø"/>
            </a:pPr>
            <a:r>
              <a:rPr lang="en-US" dirty="0"/>
              <a:t>Convenient</a:t>
            </a:r>
          </a:p>
          <a:p>
            <a:pPr marL="0" indent="0">
              <a:buNone/>
            </a:pPr>
            <a:r>
              <a:rPr lang="en-US" dirty="0"/>
              <a:t>The very first reason to choose python </a:t>
            </a:r>
            <a:r>
              <a:rPr lang="en-US" dirty="0" err="1"/>
              <a:t>numpy</a:t>
            </a:r>
            <a:r>
              <a:rPr lang="en-US" dirty="0"/>
              <a:t> array is that it occupies less memory as compared to list. </a:t>
            </a:r>
          </a:p>
          <a:p>
            <a:pPr marL="0" indent="0">
              <a:buNone/>
            </a:pPr>
            <a:r>
              <a:rPr lang="en-US" dirty="0"/>
              <a:t>Then, it is pretty fast in terms of execution and at the same time it is very convenient to work with </a:t>
            </a:r>
            <a:r>
              <a:rPr lang="en-US" dirty="0" err="1"/>
              <a:t>numpy</a:t>
            </a:r>
            <a:r>
              <a:rPr lang="en-US" dirty="0"/>
              <a:t>. So these are the major advantages that python </a:t>
            </a:r>
            <a:r>
              <a:rPr lang="en-US" dirty="0" err="1"/>
              <a:t>numpy</a:t>
            </a:r>
            <a:r>
              <a:rPr lang="en-US" dirty="0"/>
              <a:t> array has over list. </a:t>
            </a:r>
          </a:p>
          <a:p>
            <a:pPr marL="0" indent="0">
              <a:buNone/>
            </a:pPr>
            <a:r>
              <a:rPr lang="en-US" dirty="0"/>
              <a:t>Don’t worry, I am going to prove the above points one by one practically.</a:t>
            </a:r>
          </a:p>
        </p:txBody>
      </p:sp>
    </p:spTree>
    <p:extLst>
      <p:ext uri="{BB962C8B-B14F-4D97-AF65-F5344CB8AC3E}">
        <p14:creationId xmlns:p14="http://schemas.microsoft.com/office/powerpoint/2010/main" val="155451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8430-A597-4162-BE21-68D57C83D153}"/>
              </a:ext>
            </a:extLst>
          </p:cNvPr>
          <p:cNvSpPr>
            <a:spLocks noGrp="1"/>
          </p:cNvSpPr>
          <p:nvPr>
            <p:ph type="title"/>
          </p:nvPr>
        </p:nvSpPr>
        <p:spPr/>
        <p:txBody>
          <a:bodyPr/>
          <a:lstStyle/>
          <a:p>
            <a:r>
              <a:rPr lang="en-US" dirty="0"/>
              <a:t>Python – NumPy Array vs List</a:t>
            </a:r>
          </a:p>
        </p:txBody>
      </p:sp>
      <p:sp>
        <p:nvSpPr>
          <p:cNvPr id="3" name="Content Placeholder 2">
            <a:extLst>
              <a:ext uri="{FF2B5EF4-FFF2-40B4-BE49-F238E27FC236}">
                <a16:creationId xmlns:a16="http://schemas.microsoft.com/office/drawing/2014/main" id="{CF1F5829-7BB9-4929-A72F-462B5BA55ABB}"/>
              </a:ext>
            </a:extLst>
          </p:cNvPr>
          <p:cNvSpPr>
            <a:spLocks noGrp="1"/>
          </p:cNvSpPr>
          <p:nvPr>
            <p:ph idx="1"/>
          </p:nvPr>
        </p:nvSpPr>
        <p:spPr>
          <a:xfrm>
            <a:off x="838200" y="1825625"/>
            <a:ext cx="4097055" cy="4888326"/>
          </a:xfrm>
        </p:spPr>
        <p:txBody>
          <a:bodyPr>
            <a:noAutofit/>
          </a:bodyPr>
          <a:lstStyle/>
          <a:p>
            <a:pPr marL="0" indent="0">
              <a:buNone/>
            </a:pPr>
            <a:r>
              <a:rPr lang="en-US" sz="2000" dirty="0"/>
              <a:t>Consider the below example:</a:t>
            </a:r>
          </a:p>
          <a:p>
            <a:pPr marL="0" indent="0">
              <a:buNone/>
            </a:pPr>
            <a:r>
              <a:rPr lang="en-US" sz="2000" i="1" dirty="0">
                <a:solidFill>
                  <a:schemeClr val="accent1"/>
                </a:solidFill>
              </a:rPr>
              <a:t>import</a:t>
            </a:r>
            <a:r>
              <a:rPr lang="en-US" sz="2000" i="1" dirty="0"/>
              <a:t> </a:t>
            </a:r>
            <a:r>
              <a:rPr lang="en-US" sz="2000" i="1" dirty="0" err="1"/>
              <a:t>numpy</a:t>
            </a:r>
            <a:r>
              <a:rPr lang="en-US" sz="2000" i="1" dirty="0"/>
              <a:t> as np</a:t>
            </a:r>
          </a:p>
          <a:p>
            <a:pPr marL="0" indent="0">
              <a:buNone/>
            </a:pPr>
            <a:r>
              <a:rPr lang="en-US" sz="2000" i="1" dirty="0">
                <a:solidFill>
                  <a:schemeClr val="accent1"/>
                </a:solidFill>
              </a:rPr>
              <a:t>import</a:t>
            </a:r>
            <a:r>
              <a:rPr lang="en-US" sz="2000" i="1" dirty="0"/>
              <a:t> time</a:t>
            </a:r>
          </a:p>
          <a:p>
            <a:pPr marL="0" indent="0">
              <a:buNone/>
            </a:pPr>
            <a:r>
              <a:rPr lang="en-US" sz="2000" i="1" dirty="0">
                <a:solidFill>
                  <a:schemeClr val="accent1"/>
                </a:solidFill>
              </a:rPr>
              <a:t>import</a:t>
            </a:r>
            <a:r>
              <a:rPr lang="en-US" sz="2000" i="1" dirty="0"/>
              <a:t> sys</a:t>
            </a:r>
          </a:p>
          <a:p>
            <a:pPr marL="0" indent="0">
              <a:buNone/>
            </a:pPr>
            <a:r>
              <a:rPr lang="en-US" sz="2000" i="1" dirty="0"/>
              <a:t>S= range(1000)</a:t>
            </a:r>
          </a:p>
          <a:p>
            <a:pPr marL="0" indent="0">
              <a:buNone/>
            </a:pPr>
            <a:r>
              <a:rPr lang="en-US" sz="2000" i="1" dirty="0">
                <a:solidFill>
                  <a:schemeClr val="accent6"/>
                </a:solidFill>
              </a:rPr>
              <a:t>print</a:t>
            </a:r>
            <a:r>
              <a:rPr lang="en-US" sz="2000" i="1" dirty="0"/>
              <a:t>(</a:t>
            </a:r>
            <a:r>
              <a:rPr lang="en-US" sz="2000" i="1" dirty="0" err="1"/>
              <a:t>sys.getsizeof</a:t>
            </a:r>
            <a:r>
              <a:rPr lang="en-US" sz="2000" i="1" dirty="0"/>
              <a:t>(5)*</a:t>
            </a:r>
            <a:r>
              <a:rPr lang="en-US" sz="2000" i="1" dirty="0" err="1">
                <a:solidFill>
                  <a:schemeClr val="accent6"/>
                </a:solidFill>
              </a:rPr>
              <a:t>len</a:t>
            </a:r>
            <a:r>
              <a:rPr lang="en-US" sz="2000" i="1" dirty="0"/>
              <a:t>(S))</a:t>
            </a:r>
          </a:p>
          <a:p>
            <a:pPr marL="0" indent="0">
              <a:buNone/>
            </a:pPr>
            <a:r>
              <a:rPr lang="en-US" sz="2000" i="1" dirty="0"/>
              <a:t> </a:t>
            </a:r>
          </a:p>
          <a:p>
            <a:pPr marL="0" indent="0">
              <a:buNone/>
            </a:pPr>
            <a:r>
              <a:rPr lang="en-US" sz="2000" i="1" dirty="0"/>
              <a:t>D= </a:t>
            </a:r>
            <a:r>
              <a:rPr lang="en-US" sz="2000" i="1" dirty="0" err="1">
                <a:solidFill>
                  <a:schemeClr val="accent6"/>
                </a:solidFill>
              </a:rPr>
              <a:t>np.arange</a:t>
            </a:r>
            <a:r>
              <a:rPr lang="en-US" sz="2000" i="1" dirty="0"/>
              <a:t>(1000)</a:t>
            </a:r>
          </a:p>
          <a:p>
            <a:pPr marL="0" indent="0">
              <a:buNone/>
            </a:pPr>
            <a:r>
              <a:rPr lang="en-US" sz="2000" i="1" dirty="0">
                <a:solidFill>
                  <a:schemeClr val="accent6"/>
                </a:solidFill>
              </a:rPr>
              <a:t>print</a:t>
            </a:r>
            <a:r>
              <a:rPr lang="en-US" sz="2000" i="1" dirty="0"/>
              <a:t>(</a:t>
            </a:r>
            <a:r>
              <a:rPr lang="en-US" sz="2000" i="1" dirty="0" err="1"/>
              <a:t>D.size</a:t>
            </a:r>
            <a:r>
              <a:rPr lang="en-US" sz="2000" i="1" dirty="0"/>
              <a:t>*</a:t>
            </a:r>
            <a:r>
              <a:rPr lang="en-US" sz="2000" i="1" dirty="0" err="1"/>
              <a:t>D.itemsize</a:t>
            </a:r>
            <a:r>
              <a:rPr lang="en-US" sz="2000" i="1" dirty="0"/>
              <a:t>)</a:t>
            </a:r>
          </a:p>
          <a:p>
            <a:pPr marL="0" indent="0">
              <a:buNone/>
            </a:pPr>
            <a:r>
              <a:rPr lang="en-US" sz="2000" b="1" dirty="0">
                <a:solidFill>
                  <a:schemeClr val="accent2"/>
                </a:solidFill>
              </a:rPr>
              <a:t>O/P –  14000</a:t>
            </a:r>
          </a:p>
          <a:p>
            <a:pPr marL="0" indent="0">
              <a:buNone/>
            </a:pPr>
            <a:endParaRPr lang="en-US" sz="2000" b="1" dirty="0">
              <a:solidFill>
                <a:schemeClr val="accent2"/>
              </a:solidFill>
            </a:endParaRPr>
          </a:p>
          <a:p>
            <a:pPr marL="0" indent="0">
              <a:buNone/>
            </a:pPr>
            <a:r>
              <a:rPr lang="en-US" sz="2000" b="1" dirty="0">
                <a:solidFill>
                  <a:schemeClr val="accent2"/>
                </a:solidFill>
              </a:rPr>
              <a:t>4000</a:t>
            </a:r>
          </a:p>
        </p:txBody>
      </p:sp>
    </p:spTree>
    <p:extLst>
      <p:ext uri="{BB962C8B-B14F-4D97-AF65-F5344CB8AC3E}">
        <p14:creationId xmlns:p14="http://schemas.microsoft.com/office/powerpoint/2010/main" val="332670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8430-A597-4162-BE21-68D57C83D153}"/>
              </a:ext>
            </a:extLst>
          </p:cNvPr>
          <p:cNvSpPr>
            <a:spLocks noGrp="1"/>
          </p:cNvSpPr>
          <p:nvPr>
            <p:ph type="title"/>
          </p:nvPr>
        </p:nvSpPr>
        <p:spPr/>
        <p:txBody>
          <a:bodyPr/>
          <a:lstStyle/>
          <a:p>
            <a:r>
              <a:rPr lang="en-US" dirty="0"/>
              <a:t>Python – NumPy Array vs List</a:t>
            </a:r>
          </a:p>
        </p:txBody>
      </p:sp>
      <p:sp>
        <p:nvSpPr>
          <p:cNvPr id="3" name="Content Placeholder 2">
            <a:extLst>
              <a:ext uri="{FF2B5EF4-FFF2-40B4-BE49-F238E27FC236}">
                <a16:creationId xmlns:a16="http://schemas.microsoft.com/office/drawing/2014/main" id="{CF1F5829-7BB9-4929-A72F-462B5BA55ABB}"/>
              </a:ext>
            </a:extLst>
          </p:cNvPr>
          <p:cNvSpPr>
            <a:spLocks noGrp="1"/>
          </p:cNvSpPr>
          <p:nvPr>
            <p:ph idx="1"/>
          </p:nvPr>
        </p:nvSpPr>
        <p:spPr>
          <a:xfrm>
            <a:off x="838200" y="1825625"/>
            <a:ext cx="4097055" cy="4888326"/>
          </a:xfrm>
        </p:spPr>
        <p:txBody>
          <a:bodyPr>
            <a:noAutofit/>
          </a:bodyPr>
          <a:lstStyle/>
          <a:p>
            <a:pPr marL="0" indent="0">
              <a:buNone/>
            </a:pPr>
            <a:r>
              <a:rPr lang="en-US" sz="2000" dirty="0"/>
              <a:t>Consider the below example:</a:t>
            </a:r>
          </a:p>
          <a:p>
            <a:pPr marL="0" indent="0">
              <a:buNone/>
            </a:pPr>
            <a:r>
              <a:rPr lang="en-US" sz="2000" i="1" dirty="0">
                <a:solidFill>
                  <a:schemeClr val="accent1"/>
                </a:solidFill>
              </a:rPr>
              <a:t>import</a:t>
            </a:r>
            <a:r>
              <a:rPr lang="en-US" sz="2000" i="1" dirty="0"/>
              <a:t> </a:t>
            </a:r>
            <a:r>
              <a:rPr lang="en-US" sz="2000" i="1" dirty="0" err="1"/>
              <a:t>numpy</a:t>
            </a:r>
            <a:r>
              <a:rPr lang="en-US" sz="2000" i="1" dirty="0"/>
              <a:t> as np</a:t>
            </a:r>
          </a:p>
          <a:p>
            <a:pPr marL="0" indent="0">
              <a:buNone/>
            </a:pPr>
            <a:r>
              <a:rPr lang="en-US" sz="2000" i="1" dirty="0">
                <a:solidFill>
                  <a:schemeClr val="accent1"/>
                </a:solidFill>
              </a:rPr>
              <a:t>import</a:t>
            </a:r>
            <a:r>
              <a:rPr lang="en-US" sz="2000" i="1" dirty="0"/>
              <a:t> time</a:t>
            </a:r>
          </a:p>
          <a:p>
            <a:pPr marL="0" indent="0">
              <a:buNone/>
            </a:pPr>
            <a:r>
              <a:rPr lang="en-US" sz="2000" i="1" dirty="0">
                <a:solidFill>
                  <a:schemeClr val="accent1"/>
                </a:solidFill>
              </a:rPr>
              <a:t>import</a:t>
            </a:r>
            <a:r>
              <a:rPr lang="en-US" sz="2000" i="1" dirty="0"/>
              <a:t> sys</a:t>
            </a:r>
          </a:p>
          <a:p>
            <a:pPr marL="0" indent="0">
              <a:buNone/>
            </a:pPr>
            <a:r>
              <a:rPr lang="en-US" sz="2000" i="1" dirty="0"/>
              <a:t>S= range(1000)</a:t>
            </a:r>
          </a:p>
          <a:p>
            <a:pPr marL="0" indent="0">
              <a:buNone/>
            </a:pPr>
            <a:r>
              <a:rPr lang="en-US" sz="2000" i="1" dirty="0">
                <a:solidFill>
                  <a:schemeClr val="accent6"/>
                </a:solidFill>
              </a:rPr>
              <a:t>print</a:t>
            </a:r>
            <a:r>
              <a:rPr lang="en-US" sz="2000" i="1" dirty="0"/>
              <a:t>(</a:t>
            </a:r>
            <a:r>
              <a:rPr lang="en-US" sz="2000" i="1" dirty="0" err="1"/>
              <a:t>sys.getsizeof</a:t>
            </a:r>
            <a:r>
              <a:rPr lang="en-US" sz="2000" i="1" dirty="0"/>
              <a:t>(5)*</a:t>
            </a:r>
            <a:r>
              <a:rPr lang="en-US" sz="2000" i="1" dirty="0" err="1">
                <a:solidFill>
                  <a:schemeClr val="accent6"/>
                </a:solidFill>
              </a:rPr>
              <a:t>len</a:t>
            </a:r>
            <a:r>
              <a:rPr lang="en-US" sz="2000" i="1" dirty="0"/>
              <a:t>(S))</a:t>
            </a:r>
          </a:p>
          <a:p>
            <a:pPr marL="0" indent="0">
              <a:buNone/>
            </a:pPr>
            <a:r>
              <a:rPr lang="en-US" sz="2000" i="1" dirty="0"/>
              <a:t> </a:t>
            </a:r>
          </a:p>
          <a:p>
            <a:pPr marL="0" indent="0">
              <a:buNone/>
            </a:pPr>
            <a:r>
              <a:rPr lang="en-US" sz="2000" i="1" dirty="0"/>
              <a:t>D= </a:t>
            </a:r>
            <a:r>
              <a:rPr lang="en-US" sz="2000" i="1" dirty="0" err="1">
                <a:solidFill>
                  <a:schemeClr val="accent6"/>
                </a:solidFill>
              </a:rPr>
              <a:t>np.arange</a:t>
            </a:r>
            <a:r>
              <a:rPr lang="en-US" sz="2000" i="1" dirty="0"/>
              <a:t>(1000)</a:t>
            </a:r>
          </a:p>
          <a:p>
            <a:pPr marL="0" indent="0">
              <a:buNone/>
            </a:pPr>
            <a:r>
              <a:rPr lang="en-US" sz="2000" i="1" dirty="0">
                <a:solidFill>
                  <a:schemeClr val="accent6"/>
                </a:solidFill>
              </a:rPr>
              <a:t>print</a:t>
            </a:r>
            <a:r>
              <a:rPr lang="en-US" sz="2000" i="1" dirty="0"/>
              <a:t>(</a:t>
            </a:r>
            <a:r>
              <a:rPr lang="en-US" sz="2000" i="1" dirty="0" err="1"/>
              <a:t>D.size</a:t>
            </a:r>
            <a:r>
              <a:rPr lang="en-US" sz="2000" i="1" dirty="0"/>
              <a:t>*</a:t>
            </a:r>
            <a:r>
              <a:rPr lang="en-US" sz="2000" i="1" dirty="0" err="1"/>
              <a:t>D.itemsize</a:t>
            </a:r>
            <a:r>
              <a:rPr lang="en-US" sz="2000" i="1" dirty="0"/>
              <a:t>)</a:t>
            </a:r>
          </a:p>
          <a:p>
            <a:pPr marL="0" indent="0">
              <a:buNone/>
            </a:pPr>
            <a:r>
              <a:rPr lang="en-US" sz="2000" b="1" dirty="0">
                <a:solidFill>
                  <a:schemeClr val="accent2"/>
                </a:solidFill>
              </a:rPr>
              <a:t>O/P –  14000</a:t>
            </a:r>
          </a:p>
          <a:p>
            <a:pPr marL="0" indent="0">
              <a:buNone/>
            </a:pPr>
            <a:endParaRPr lang="en-US" sz="2000" b="1" dirty="0">
              <a:solidFill>
                <a:schemeClr val="accent2"/>
              </a:solidFill>
            </a:endParaRPr>
          </a:p>
          <a:p>
            <a:pPr marL="0" indent="0">
              <a:buNone/>
            </a:pPr>
            <a:r>
              <a:rPr lang="en-US" sz="2000" b="1" dirty="0">
                <a:solidFill>
                  <a:schemeClr val="accent2"/>
                </a:solidFill>
              </a:rPr>
              <a:t>4000</a:t>
            </a:r>
          </a:p>
        </p:txBody>
      </p:sp>
    </p:spTree>
    <p:extLst>
      <p:ext uri="{BB962C8B-B14F-4D97-AF65-F5344CB8AC3E}">
        <p14:creationId xmlns:p14="http://schemas.microsoft.com/office/powerpoint/2010/main" val="3959532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18430-A597-4162-BE21-68D57C83D153}"/>
              </a:ext>
            </a:extLst>
          </p:cNvPr>
          <p:cNvSpPr>
            <a:spLocks noGrp="1"/>
          </p:cNvSpPr>
          <p:nvPr>
            <p:ph type="title"/>
          </p:nvPr>
        </p:nvSpPr>
        <p:spPr/>
        <p:txBody>
          <a:bodyPr/>
          <a:lstStyle/>
          <a:p>
            <a:r>
              <a:rPr lang="en-US" dirty="0"/>
              <a:t>Python – NumPy Array vs List</a:t>
            </a:r>
          </a:p>
        </p:txBody>
      </p:sp>
      <p:sp>
        <p:nvSpPr>
          <p:cNvPr id="3" name="Content Placeholder 2">
            <a:extLst>
              <a:ext uri="{FF2B5EF4-FFF2-40B4-BE49-F238E27FC236}">
                <a16:creationId xmlns:a16="http://schemas.microsoft.com/office/drawing/2014/main" id="{CF1F5829-7BB9-4929-A72F-462B5BA55ABB}"/>
              </a:ext>
            </a:extLst>
          </p:cNvPr>
          <p:cNvSpPr>
            <a:spLocks noGrp="1"/>
          </p:cNvSpPr>
          <p:nvPr>
            <p:ph idx="1"/>
          </p:nvPr>
        </p:nvSpPr>
        <p:spPr>
          <a:xfrm>
            <a:off x="419100" y="1299532"/>
            <a:ext cx="11668516" cy="5558468"/>
          </a:xfrm>
        </p:spPr>
        <p:txBody>
          <a:bodyPr>
            <a:noAutofit/>
          </a:bodyPr>
          <a:lstStyle/>
          <a:p>
            <a:pPr marL="0" indent="0">
              <a:buNone/>
            </a:pPr>
            <a:r>
              <a:rPr lang="en-US" sz="1600" dirty="0"/>
              <a:t>Consider the below example:</a:t>
            </a:r>
          </a:p>
          <a:p>
            <a:pPr marL="0" indent="0">
              <a:buNone/>
            </a:pPr>
            <a:r>
              <a:rPr lang="en-US" sz="1600" dirty="0"/>
              <a:t>Next, let’s talk how python </a:t>
            </a:r>
            <a:r>
              <a:rPr lang="en-US" sz="1600" dirty="0" err="1"/>
              <a:t>numpy</a:t>
            </a:r>
            <a:r>
              <a:rPr lang="en-US" sz="1600" dirty="0"/>
              <a:t> array is faster and more convenient when compared to list.</a:t>
            </a:r>
          </a:p>
          <a:p>
            <a:pPr marL="0" indent="0">
              <a:buNone/>
            </a:pPr>
            <a:r>
              <a:rPr lang="en-US" sz="1600" dirty="0">
                <a:solidFill>
                  <a:schemeClr val="accent1"/>
                </a:solidFill>
              </a:rPr>
              <a:t>import</a:t>
            </a:r>
            <a:r>
              <a:rPr lang="en-US" sz="1600" dirty="0"/>
              <a:t> time</a:t>
            </a:r>
          </a:p>
          <a:p>
            <a:pPr marL="0" indent="0">
              <a:buNone/>
            </a:pPr>
            <a:r>
              <a:rPr lang="en-US" sz="1600" dirty="0">
                <a:solidFill>
                  <a:schemeClr val="accent1"/>
                </a:solidFill>
              </a:rPr>
              <a:t>import</a:t>
            </a:r>
            <a:r>
              <a:rPr lang="en-US" sz="1600" dirty="0"/>
              <a:t> sys</a:t>
            </a:r>
          </a:p>
          <a:p>
            <a:pPr marL="0" indent="0">
              <a:buNone/>
            </a:pPr>
            <a:r>
              <a:rPr lang="en-US" sz="1600" dirty="0"/>
              <a:t>SIZE = 1000000</a:t>
            </a:r>
          </a:p>
          <a:p>
            <a:pPr marL="0" indent="0">
              <a:buNone/>
            </a:pPr>
            <a:r>
              <a:rPr lang="en-US" sz="1600" dirty="0"/>
              <a:t>L1= range(SIZE)</a:t>
            </a:r>
          </a:p>
          <a:p>
            <a:pPr marL="0" indent="0">
              <a:buNone/>
            </a:pPr>
            <a:r>
              <a:rPr lang="en-US" sz="1600" dirty="0"/>
              <a:t>L2= range(SIZE)</a:t>
            </a:r>
          </a:p>
          <a:p>
            <a:pPr marL="0" indent="0">
              <a:buNone/>
            </a:pPr>
            <a:r>
              <a:rPr lang="en-US" sz="1600" dirty="0"/>
              <a:t>A1= </a:t>
            </a:r>
            <a:r>
              <a:rPr lang="en-US" sz="1600" dirty="0" err="1">
                <a:solidFill>
                  <a:srgbClr val="00B050"/>
                </a:solidFill>
              </a:rPr>
              <a:t>np.arange</a:t>
            </a:r>
            <a:r>
              <a:rPr lang="en-US" sz="1600" dirty="0"/>
              <a:t>(SIZE)</a:t>
            </a:r>
          </a:p>
          <a:p>
            <a:pPr marL="0" indent="0">
              <a:buNone/>
            </a:pPr>
            <a:r>
              <a:rPr lang="en-US" sz="1600" dirty="0"/>
              <a:t>A2=</a:t>
            </a:r>
            <a:r>
              <a:rPr lang="en-US" sz="1600" dirty="0" err="1">
                <a:solidFill>
                  <a:srgbClr val="00B050"/>
                </a:solidFill>
              </a:rPr>
              <a:t>np.arange</a:t>
            </a:r>
            <a:r>
              <a:rPr lang="en-US" sz="1600" dirty="0"/>
              <a:t>(SIZE)</a:t>
            </a:r>
          </a:p>
          <a:p>
            <a:pPr marL="0" indent="0">
              <a:buNone/>
            </a:pPr>
            <a:r>
              <a:rPr lang="en-US" sz="1600" dirty="0"/>
              <a:t>start= </a:t>
            </a:r>
            <a:r>
              <a:rPr lang="en-US" sz="1600" dirty="0" err="1"/>
              <a:t>time.time</a:t>
            </a:r>
            <a:r>
              <a:rPr lang="en-US" sz="1600" dirty="0"/>
              <a:t>()</a:t>
            </a:r>
          </a:p>
          <a:p>
            <a:pPr marL="0" indent="0">
              <a:buNone/>
            </a:pPr>
            <a:r>
              <a:rPr lang="en-US" sz="1600" dirty="0"/>
              <a:t>result=[(</a:t>
            </a:r>
            <a:r>
              <a:rPr lang="en-US" sz="1600" dirty="0" err="1"/>
              <a:t>x,y</a:t>
            </a:r>
            <a:r>
              <a:rPr lang="en-US" sz="1600" dirty="0"/>
              <a:t>) for </a:t>
            </a:r>
            <a:r>
              <a:rPr lang="en-US" sz="1600" dirty="0" err="1"/>
              <a:t>x,y</a:t>
            </a:r>
            <a:r>
              <a:rPr lang="en-US" sz="1600" dirty="0"/>
              <a:t> in zip(L1,L2)]</a:t>
            </a:r>
          </a:p>
          <a:p>
            <a:pPr marL="0" indent="0">
              <a:buNone/>
            </a:pPr>
            <a:r>
              <a:rPr lang="en-US" sz="1600" dirty="0">
                <a:solidFill>
                  <a:srgbClr val="00B050"/>
                </a:solidFill>
              </a:rPr>
              <a:t>print</a:t>
            </a:r>
            <a:r>
              <a:rPr lang="en-US" sz="1600" dirty="0"/>
              <a:t>((</a:t>
            </a:r>
            <a:r>
              <a:rPr lang="en-US" sz="1600" dirty="0" err="1"/>
              <a:t>time.time</a:t>
            </a:r>
            <a:r>
              <a:rPr lang="en-US" sz="1600" dirty="0"/>
              <a:t>()-start)*1000)</a:t>
            </a:r>
          </a:p>
          <a:p>
            <a:pPr marL="0" indent="0">
              <a:buNone/>
            </a:pPr>
            <a:endParaRPr lang="en-US" sz="1600" dirty="0"/>
          </a:p>
          <a:p>
            <a:pPr marL="0" indent="0">
              <a:buNone/>
            </a:pPr>
            <a:r>
              <a:rPr lang="en-US" sz="1600" dirty="0"/>
              <a:t>start=</a:t>
            </a:r>
            <a:r>
              <a:rPr lang="en-US" sz="1600" dirty="0" err="1"/>
              <a:t>time.time</a:t>
            </a:r>
            <a:r>
              <a:rPr lang="en-US" sz="1600" dirty="0"/>
              <a:t>()</a:t>
            </a:r>
          </a:p>
          <a:p>
            <a:pPr marL="0" indent="0">
              <a:buNone/>
            </a:pPr>
            <a:r>
              <a:rPr lang="en-US" sz="1600" dirty="0"/>
              <a:t>result= A1+A2</a:t>
            </a:r>
          </a:p>
          <a:p>
            <a:pPr marL="0" indent="0">
              <a:buNone/>
            </a:pPr>
            <a:r>
              <a:rPr lang="en-US" sz="1600" dirty="0">
                <a:solidFill>
                  <a:srgbClr val="00B050"/>
                </a:solidFill>
              </a:rPr>
              <a:t>print</a:t>
            </a:r>
            <a:r>
              <a:rPr lang="en-US" sz="1600" dirty="0"/>
              <a:t>((</a:t>
            </a:r>
            <a:r>
              <a:rPr lang="en-US" sz="1600" dirty="0" err="1"/>
              <a:t>time.time</a:t>
            </a:r>
            <a:r>
              <a:rPr lang="en-US" sz="1600" dirty="0"/>
              <a:t>()-start)*1000)</a:t>
            </a:r>
          </a:p>
        </p:txBody>
      </p:sp>
    </p:spTree>
    <p:extLst>
      <p:ext uri="{BB962C8B-B14F-4D97-AF65-F5344CB8AC3E}">
        <p14:creationId xmlns:p14="http://schemas.microsoft.com/office/powerpoint/2010/main" val="3388477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9A2A-5B10-4467-BFC7-12EAB846EB55}"/>
              </a:ext>
            </a:extLst>
          </p:cNvPr>
          <p:cNvSpPr>
            <a:spLocks noGrp="1"/>
          </p:cNvSpPr>
          <p:nvPr>
            <p:ph type="title"/>
          </p:nvPr>
        </p:nvSpPr>
        <p:spPr/>
        <p:txBody>
          <a:bodyPr/>
          <a:lstStyle/>
          <a:p>
            <a:r>
              <a:rPr lang="en-US" dirty="0"/>
              <a:t>Python NumPy Operations</a:t>
            </a:r>
          </a:p>
        </p:txBody>
      </p:sp>
      <p:sp>
        <p:nvSpPr>
          <p:cNvPr id="3" name="Content Placeholder 2">
            <a:extLst>
              <a:ext uri="{FF2B5EF4-FFF2-40B4-BE49-F238E27FC236}">
                <a16:creationId xmlns:a16="http://schemas.microsoft.com/office/drawing/2014/main" id="{B0BEB284-B15D-4156-9E1C-B066ECE68987}"/>
              </a:ext>
            </a:extLst>
          </p:cNvPr>
          <p:cNvSpPr>
            <a:spLocks noGrp="1"/>
          </p:cNvSpPr>
          <p:nvPr>
            <p:ph idx="1"/>
          </p:nvPr>
        </p:nvSpPr>
        <p:spPr/>
        <p:txBody>
          <a:bodyPr>
            <a:normAutofit fontScale="92500" lnSpcReduction="20000"/>
          </a:bodyPr>
          <a:lstStyle/>
          <a:p>
            <a:r>
              <a:rPr lang="en-US" dirty="0" err="1"/>
              <a:t>ndim</a:t>
            </a:r>
            <a:r>
              <a:rPr lang="en-US" dirty="0"/>
              <a:t>:</a:t>
            </a:r>
          </a:p>
          <a:p>
            <a:pPr marL="0" indent="0">
              <a:buNone/>
            </a:pPr>
            <a:r>
              <a:rPr lang="en-US" dirty="0"/>
              <a:t>You can find the dimension of the array, whether it is a two-dimensional array or a single dimensional array.</a:t>
            </a:r>
          </a:p>
          <a:p>
            <a:pPr marL="0" indent="0">
              <a:buNone/>
            </a:pPr>
            <a:r>
              <a:rPr lang="en-US" dirty="0"/>
              <a:t> So, let us see this practically how we can find the dimensions. </a:t>
            </a:r>
          </a:p>
          <a:p>
            <a:pPr marL="0" indent="0">
              <a:buNone/>
            </a:pPr>
            <a:r>
              <a:rPr lang="en-US" dirty="0"/>
              <a:t>In the below code, with the help of ‘</a:t>
            </a:r>
            <a:r>
              <a:rPr lang="en-US" dirty="0" err="1"/>
              <a:t>ndim</a:t>
            </a:r>
            <a:r>
              <a:rPr lang="en-US" dirty="0"/>
              <a:t>’ function, I can find whether the array is of single dimension or multi dimension.</a:t>
            </a:r>
          </a:p>
          <a:p>
            <a:pPr marL="0" indent="0">
              <a:buNone/>
            </a:pPr>
            <a:r>
              <a:rPr lang="en-US" i="1" dirty="0">
                <a:solidFill>
                  <a:schemeClr val="tx2"/>
                </a:solidFill>
              </a:rPr>
              <a:t>import </a:t>
            </a:r>
            <a:r>
              <a:rPr lang="en-US" i="1" dirty="0" err="1">
                <a:solidFill>
                  <a:schemeClr val="tx2"/>
                </a:solidFill>
              </a:rPr>
              <a:t>numpy</a:t>
            </a:r>
            <a:r>
              <a:rPr lang="en-US" i="1" dirty="0">
                <a:solidFill>
                  <a:schemeClr val="tx2"/>
                </a:solidFill>
              </a:rPr>
              <a:t> as np</a:t>
            </a:r>
          </a:p>
          <a:p>
            <a:pPr marL="0" indent="0">
              <a:buNone/>
            </a:pPr>
            <a:r>
              <a:rPr lang="en-US" i="1" dirty="0">
                <a:solidFill>
                  <a:schemeClr val="tx2"/>
                </a:solidFill>
              </a:rPr>
              <a:t>a = </a:t>
            </a:r>
            <a:r>
              <a:rPr lang="en-US" i="1" dirty="0" err="1">
                <a:solidFill>
                  <a:schemeClr val="tx2"/>
                </a:solidFill>
              </a:rPr>
              <a:t>np.array</a:t>
            </a:r>
            <a:r>
              <a:rPr lang="en-US" i="1" dirty="0">
                <a:solidFill>
                  <a:schemeClr val="tx2"/>
                </a:solidFill>
              </a:rPr>
              <a:t>([(1,2,3),(4,5,6)])</a:t>
            </a:r>
          </a:p>
          <a:p>
            <a:pPr marL="0" indent="0">
              <a:buNone/>
            </a:pPr>
            <a:r>
              <a:rPr lang="en-US" i="1" dirty="0">
                <a:solidFill>
                  <a:schemeClr val="tx2"/>
                </a:solidFill>
              </a:rPr>
              <a:t>print(</a:t>
            </a:r>
            <a:r>
              <a:rPr lang="en-US" i="1" dirty="0" err="1">
                <a:solidFill>
                  <a:schemeClr val="tx2"/>
                </a:solidFill>
              </a:rPr>
              <a:t>a.ndim</a:t>
            </a:r>
            <a:r>
              <a:rPr lang="en-US" i="1" dirty="0">
                <a:solidFill>
                  <a:schemeClr val="tx2"/>
                </a:solidFill>
              </a:rPr>
              <a:t>)</a:t>
            </a:r>
          </a:p>
          <a:p>
            <a:pPr marL="0" indent="0">
              <a:buNone/>
            </a:pPr>
            <a:r>
              <a:rPr lang="en-US" i="1" dirty="0">
                <a:solidFill>
                  <a:schemeClr val="tx2"/>
                </a:solidFill>
              </a:rPr>
              <a:t>Output – 2</a:t>
            </a:r>
          </a:p>
          <a:p>
            <a:pPr marL="0" indent="0">
              <a:buNone/>
            </a:pPr>
            <a:r>
              <a:rPr lang="en-US" dirty="0"/>
              <a:t>Since the output is 2, it is a two-dimensional array (multi dimension).</a:t>
            </a:r>
          </a:p>
        </p:txBody>
      </p:sp>
      <p:pic>
        <p:nvPicPr>
          <p:cNvPr id="4" name="Picture 3">
            <a:extLst>
              <a:ext uri="{FF2B5EF4-FFF2-40B4-BE49-F238E27FC236}">
                <a16:creationId xmlns:a16="http://schemas.microsoft.com/office/drawing/2014/main" id="{18070CAD-2DE9-4E18-9384-61B2197D4CDC}"/>
              </a:ext>
            </a:extLst>
          </p:cNvPr>
          <p:cNvPicPr>
            <a:picLocks noChangeAspect="1"/>
          </p:cNvPicPr>
          <p:nvPr/>
        </p:nvPicPr>
        <p:blipFill>
          <a:blip r:embed="rId2"/>
          <a:stretch>
            <a:fillRect/>
          </a:stretch>
        </p:blipFill>
        <p:spPr>
          <a:xfrm>
            <a:off x="9610725" y="3636462"/>
            <a:ext cx="1743075" cy="1714500"/>
          </a:xfrm>
          <a:prstGeom prst="rect">
            <a:avLst/>
          </a:prstGeom>
        </p:spPr>
      </p:pic>
    </p:spTree>
    <p:extLst>
      <p:ext uri="{BB962C8B-B14F-4D97-AF65-F5344CB8AC3E}">
        <p14:creationId xmlns:p14="http://schemas.microsoft.com/office/powerpoint/2010/main" val="115552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1397</TotalTime>
  <Words>3665</Words>
  <Application>Microsoft Office PowerPoint</Application>
  <PresentationFormat>Widescreen</PresentationFormat>
  <Paragraphs>365</Paragraphs>
  <Slides>30</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Python - NumPy</vt:lpstr>
      <vt:lpstr>Python - NumPy</vt:lpstr>
      <vt:lpstr>Python - NumPy</vt:lpstr>
      <vt:lpstr>Python - NumPy</vt:lpstr>
      <vt:lpstr>Python – NumPy Array vs List</vt:lpstr>
      <vt:lpstr>Python – NumPy Array vs List</vt:lpstr>
      <vt:lpstr>Python – NumPy Array vs List</vt:lpstr>
      <vt:lpstr>Python – NumPy Array vs List</vt:lpstr>
      <vt:lpstr>Python NumPy Operations</vt:lpstr>
      <vt:lpstr>Python NumPy Operations</vt:lpstr>
      <vt:lpstr>Python NumPy Operations</vt:lpstr>
      <vt:lpstr>Python NumPy Operations</vt:lpstr>
      <vt:lpstr>Python NumPy Operations</vt:lpstr>
      <vt:lpstr>Python NumPy Operations</vt:lpstr>
      <vt:lpstr>Python NumPy Operations</vt:lpstr>
      <vt:lpstr>Python NumPy Operations</vt:lpstr>
      <vt:lpstr>Python NumPy Operations</vt:lpstr>
      <vt:lpstr>Python NumPy Operations</vt:lpstr>
      <vt:lpstr>Python NumPy Operations</vt:lpstr>
      <vt:lpstr>Python NumPy Operations</vt:lpstr>
      <vt:lpstr>Python NumPy Operations</vt:lpstr>
      <vt:lpstr>Python NumPy Operations</vt:lpstr>
      <vt:lpstr>Python NumPy Operations</vt:lpstr>
      <vt:lpstr>Python NumPy Operations</vt:lpstr>
      <vt:lpstr>Python NumPy Operations</vt:lpstr>
      <vt:lpstr>Python NumPy Operations -Special Functions </vt:lpstr>
      <vt:lpstr>Python NumPy Operations -Special Functions </vt:lpstr>
      <vt:lpstr>Python NumPy Operations -Special Functions </vt:lpstr>
      <vt:lpstr>Python NumPy Operations -Special Functions </vt:lpstr>
      <vt:lpstr>Python NumPy- Reference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 NumPy</dc:title>
  <dc:creator>Prabhat Chandra</dc:creator>
  <cp:lastModifiedBy>Prabhat Chandra</cp:lastModifiedBy>
  <cp:revision>19</cp:revision>
  <dcterms:created xsi:type="dcterms:W3CDTF">2019-11-28T09:48:07Z</dcterms:created>
  <dcterms:modified xsi:type="dcterms:W3CDTF">2019-11-29T09:05:40Z</dcterms:modified>
</cp:coreProperties>
</file>