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14" autoAdjust="0"/>
  </p:normalViewPr>
  <p:slideViewPr>
    <p:cSldViewPr snapToGrid="0">
      <p:cViewPr>
        <p:scale>
          <a:sx n="166" d="100"/>
          <a:sy n="166" d="100"/>
        </p:scale>
        <p:origin x="120" y="-4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08AAB-B421-46CC-8911-686C58BEAFED}"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9589D-EB84-4DA3-860D-01D205F705A5}" type="slidenum">
              <a:rPr lang="en-US" smtClean="0"/>
              <a:t>‹#›</a:t>
            </a:fld>
            <a:endParaRPr lang="en-US"/>
          </a:p>
        </p:txBody>
      </p:sp>
    </p:spTree>
    <p:extLst>
      <p:ext uri="{BB962C8B-B14F-4D97-AF65-F5344CB8AC3E}">
        <p14:creationId xmlns:p14="http://schemas.microsoft.com/office/powerpoint/2010/main" val="375658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ocs.python.org/3/library/functions.html?highlight=zip#zip"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docs.python.org/3/tutorial/controlflow.html#unpacking-argument-list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a:t>
            </a:r>
            <a:r>
              <a:rPr lang="en-US" sz="1200" b="1" kern="1200" dirty="0">
                <a:solidFill>
                  <a:schemeClr val="tx1"/>
                </a:solidFill>
                <a:effectLst/>
                <a:latin typeface="+mn-lt"/>
                <a:ea typeface="+mn-ea"/>
                <a:cs typeface="+mn-cs"/>
              </a:rPr>
              <a:t>[1,2,3]</a:t>
            </a:r>
            <a:r>
              <a:rPr lang="en-US" sz="1200" b="0" i="0" kern="1200" dirty="0">
                <a:solidFill>
                  <a:schemeClr val="tx1"/>
                </a:solidFill>
                <a:effectLst/>
                <a:latin typeface="+mn-lt"/>
                <a:ea typeface="+mn-ea"/>
                <a:cs typeface="+mn-cs"/>
              </a:rPr>
              <a:t> can be considered as a list in python, but they look like the arrays from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2</a:t>
            </a:fld>
            <a:endParaRPr lang="en-US"/>
          </a:p>
        </p:txBody>
      </p:sp>
    </p:spTree>
    <p:extLst>
      <p:ext uri="{BB962C8B-B14F-4D97-AF65-F5344CB8AC3E}">
        <p14:creationId xmlns:p14="http://schemas.microsoft.com/office/powerpoint/2010/main" val="403920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we can also delete items in a list by assigning an empty list to a slice of elements.</a:t>
            </a:r>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13</a:t>
            </a:fld>
            <a:endParaRPr lang="en-US"/>
          </a:p>
        </p:txBody>
      </p:sp>
    </p:spTree>
    <p:extLst>
      <p:ext uri="{BB962C8B-B14F-4D97-AF65-F5344CB8AC3E}">
        <p14:creationId xmlns:p14="http://schemas.microsoft.com/office/powerpoint/2010/main" val="3588689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Python, we can implement a matrix as a nested list (list inside a list). We can treat each element as a row of the matrix.</a:t>
            </a:r>
          </a:p>
          <a:p>
            <a:pPr fontAlgn="base"/>
            <a:r>
              <a:rPr lang="en-US" sz="1200" b="0" i="0" kern="1200" dirty="0">
                <a:solidFill>
                  <a:schemeClr val="tx1"/>
                </a:solidFill>
                <a:effectLst/>
                <a:latin typeface="+mn-lt"/>
                <a:ea typeface="+mn-ea"/>
                <a:cs typeface="+mn-cs"/>
              </a:rPr>
              <a:t>For example X = [[1, 2], [4, 5], [3, 6]] would represent a 3x2 matrix. First row can be selected as X[0] and the element in first row, first column can be selected as X[0][0].</a:t>
            </a:r>
          </a:p>
          <a:p>
            <a:pPr fontAlgn="base"/>
            <a:r>
              <a:rPr lang="en-US" sz="1200" b="0" i="0" kern="1200" dirty="0">
                <a:solidFill>
                  <a:schemeClr val="tx1"/>
                </a:solidFill>
                <a:effectLst/>
                <a:latin typeface="+mn-lt"/>
                <a:ea typeface="+mn-ea"/>
                <a:cs typeface="+mn-cs"/>
              </a:rPr>
              <a:t>We can perform matrix addition in various ways in Python. Here are a couple of them.</a:t>
            </a:r>
          </a:p>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22</a:t>
            </a:fld>
            <a:endParaRPr lang="en-US"/>
          </a:p>
        </p:txBody>
      </p:sp>
    </p:spTree>
    <p:extLst>
      <p:ext uri="{BB962C8B-B14F-4D97-AF65-F5344CB8AC3E}">
        <p14:creationId xmlns:p14="http://schemas.microsoft.com/office/powerpoint/2010/main" val="1617419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Python, we can implement a matrix as a nested list (list inside a list). We can treat each element as a row of the matrix.</a:t>
            </a:r>
          </a:p>
          <a:p>
            <a:pPr fontAlgn="base"/>
            <a:r>
              <a:rPr lang="en-US" sz="1200" b="0" i="0" kern="1200" dirty="0">
                <a:solidFill>
                  <a:schemeClr val="tx1"/>
                </a:solidFill>
                <a:effectLst/>
                <a:latin typeface="+mn-lt"/>
                <a:ea typeface="+mn-ea"/>
                <a:cs typeface="+mn-cs"/>
              </a:rPr>
              <a:t>For example X = [[1, 2], [4, 5], [3, 6]] would represent a 3x2 matrix. First row can be selected as X[0] and the element in first row, first column can be selected as X[0][0].</a:t>
            </a:r>
          </a:p>
          <a:p>
            <a:pPr fontAlgn="base"/>
            <a:r>
              <a:rPr lang="en-US" sz="1200" b="0" i="0" kern="1200" dirty="0">
                <a:solidFill>
                  <a:schemeClr val="tx1"/>
                </a:solidFill>
                <a:effectLst/>
                <a:latin typeface="+mn-lt"/>
                <a:ea typeface="+mn-ea"/>
                <a:cs typeface="+mn-cs"/>
              </a:rPr>
              <a:t>We can perform matrix addition in various ways in Python. Here are a couple of them.</a:t>
            </a:r>
          </a:p>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23</a:t>
            </a:fld>
            <a:endParaRPr lang="en-US"/>
          </a:p>
        </p:txBody>
      </p:sp>
    </p:spTree>
    <p:extLst>
      <p:ext uri="{BB962C8B-B14F-4D97-AF65-F5344CB8AC3E}">
        <p14:creationId xmlns:p14="http://schemas.microsoft.com/office/powerpoint/2010/main" val="1361050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Python, we can implement a matrix as a nested list (list inside a list). We can treat each element as a row of the matrix.</a:t>
            </a:r>
          </a:p>
          <a:p>
            <a:pPr fontAlgn="base"/>
            <a:r>
              <a:rPr lang="en-US" sz="1200" b="0" i="0" kern="1200" dirty="0">
                <a:solidFill>
                  <a:schemeClr val="tx1"/>
                </a:solidFill>
                <a:effectLst/>
                <a:latin typeface="+mn-lt"/>
                <a:ea typeface="+mn-ea"/>
                <a:cs typeface="+mn-cs"/>
              </a:rPr>
              <a:t>For example X = [[1, 2], [4, 5], [3, 6]] would represent a 3x2 matrix. The first row can be selected as X[0]. And, the element in the first-row first column can be selected as X[0][0].</a:t>
            </a:r>
          </a:p>
          <a:p>
            <a:pPr fontAlgn="base"/>
            <a:r>
              <a:rPr lang="en-US" sz="1200" b="0" i="0" kern="1200" dirty="0">
                <a:solidFill>
                  <a:schemeClr val="tx1"/>
                </a:solidFill>
                <a:effectLst/>
                <a:latin typeface="+mn-lt"/>
                <a:ea typeface="+mn-ea"/>
                <a:cs typeface="+mn-cs"/>
              </a:rPr>
              <a:t>Transpose of a matrix is the interchanging of rows and columns. It is denoted as X'. The element at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 X will be placed at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column in X'. So if X is a 3x2 matrix, X' will be a 2x3 matrix.</a:t>
            </a:r>
          </a:p>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24</a:t>
            </a:fld>
            <a:endParaRPr lang="en-US"/>
          </a:p>
        </p:txBody>
      </p:sp>
    </p:spTree>
    <p:extLst>
      <p:ext uri="{BB962C8B-B14F-4D97-AF65-F5344CB8AC3E}">
        <p14:creationId xmlns:p14="http://schemas.microsoft.com/office/powerpoint/2010/main" val="60279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 we can implement a matrix as nested list (list inside a list).</a:t>
            </a:r>
          </a:p>
          <a:p>
            <a:endParaRPr lang="en-US" dirty="0"/>
          </a:p>
          <a:p>
            <a:r>
              <a:rPr lang="en-US" dirty="0"/>
              <a:t>We can treat each element as a row of the matrix.</a:t>
            </a:r>
          </a:p>
          <a:p>
            <a:endParaRPr lang="en-US" dirty="0"/>
          </a:p>
          <a:p>
            <a:r>
              <a:rPr lang="en-US" dirty="0"/>
              <a:t>For example X = [[1, 2], [4, 5], [3, 6]] would represent a 3x2 matrix.</a:t>
            </a:r>
          </a:p>
          <a:p>
            <a:endParaRPr lang="en-US" dirty="0"/>
          </a:p>
          <a:p>
            <a:r>
              <a:rPr lang="en-US" dirty="0"/>
              <a:t>The first row can be selected as X[0]. And, the element in first row, first column can be selected as X[0][0].</a:t>
            </a:r>
          </a:p>
          <a:p>
            <a:endParaRPr lang="en-US" dirty="0"/>
          </a:p>
          <a:p>
            <a:r>
              <a:rPr lang="en-US" dirty="0"/>
              <a:t>Multiplication of two matrices X and Y is defined only if the number of columns in X is equal to the number of rows Y.</a:t>
            </a:r>
          </a:p>
          <a:p>
            <a:endParaRPr lang="en-US" dirty="0"/>
          </a:p>
          <a:p>
            <a:r>
              <a:rPr lang="en-US" dirty="0"/>
              <a:t>If X is a n x m matrix and Y is a m x l matrix then, XY is defined and has the dimension n x l (but YX is not defined). Here are a couple of ways to implement matrix multiplication in Python.</a:t>
            </a:r>
          </a:p>
        </p:txBody>
      </p:sp>
      <p:sp>
        <p:nvSpPr>
          <p:cNvPr id="4" name="Slide Number Placeholder 3"/>
          <p:cNvSpPr>
            <a:spLocks noGrp="1"/>
          </p:cNvSpPr>
          <p:nvPr>
            <p:ph type="sldNum" sz="quarter" idx="5"/>
          </p:nvPr>
        </p:nvSpPr>
        <p:spPr/>
        <p:txBody>
          <a:bodyPr/>
          <a:lstStyle/>
          <a:p>
            <a:fld id="{5B19589D-EB84-4DA3-860D-01D205F705A5}" type="slidenum">
              <a:rPr lang="en-US" smtClean="0"/>
              <a:t>26</a:t>
            </a:fld>
            <a:endParaRPr lang="en-US"/>
          </a:p>
        </p:txBody>
      </p:sp>
    </p:spTree>
    <p:extLst>
      <p:ext uri="{BB962C8B-B14F-4D97-AF65-F5344CB8AC3E}">
        <p14:creationId xmlns:p14="http://schemas.microsoft.com/office/powerpoint/2010/main" val="3305518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27</a:t>
            </a:fld>
            <a:endParaRPr lang="en-US"/>
          </a:p>
        </p:txBody>
      </p:sp>
    </p:spTree>
    <p:extLst>
      <p:ext uri="{BB962C8B-B14F-4D97-AF65-F5344CB8AC3E}">
        <p14:creationId xmlns:p14="http://schemas.microsoft.com/office/powerpoint/2010/main" val="243755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output of this program is the same as above. To understand the above code we must first know about </a:t>
            </a:r>
            <a:r>
              <a:rPr lang="en-US" sz="1200" b="0" i="0" u="none" strike="noStrike" kern="1200" dirty="0">
                <a:solidFill>
                  <a:schemeClr val="tx1"/>
                </a:solidFill>
                <a:effectLst/>
                <a:latin typeface="+mn-lt"/>
                <a:ea typeface="+mn-ea"/>
                <a:cs typeface="+mn-cs"/>
                <a:hlinkClick r:id="rId3" tooltip="built-in function zip"/>
              </a:rPr>
              <a:t>built-in function zip()</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unpacking argument list"/>
              </a:rPr>
              <a:t>unpacking argument list</a:t>
            </a:r>
            <a:r>
              <a:rPr lang="en-US" sz="1200" b="0" i="0" kern="1200" dirty="0">
                <a:solidFill>
                  <a:schemeClr val="tx1"/>
                </a:solidFill>
                <a:effectLst/>
                <a:latin typeface="+mn-lt"/>
                <a:ea typeface="+mn-ea"/>
                <a:cs typeface="+mn-cs"/>
              </a:rPr>
              <a:t> using * operator.</a:t>
            </a:r>
          </a:p>
          <a:p>
            <a:pPr fontAlgn="base"/>
            <a:r>
              <a:rPr lang="en-US" sz="1200" b="0" i="0" kern="1200" dirty="0">
                <a:solidFill>
                  <a:schemeClr val="tx1"/>
                </a:solidFill>
                <a:effectLst/>
                <a:latin typeface="+mn-lt"/>
                <a:ea typeface="+mn-ea"/>
                <a:cs typeface="+mn-cs"/>
              </a:rPr>
              <a:t>We have used nested list comprehension to iterate through each element in the matrix. The code looks complicated and unreadable at first. But once you get the hang of list comprehensions, you will probably not go back to nested loops.</a:t>
            </a:r>
          </a:p>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28</a:t>
            </a:fld>
            <a:endParaRPr lang="en-US"/>
          </a:p>
        </p:txBody>
      </p:sp>
    </p:spTree>
    <p:extLst>
      <p:ext uri="{BB962C8B-B14F-4D97-AF65-F5344CB8AC3E}">
        <p14:creationId xmlns:p14="http://schemas.microsoft.com/office/powerpoint/2010/main" val="301819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a:t>
            </a:r>
            <a:r>
              <a:rPr lang="en-US" sz="1200" b="1" kern="1200" dirty="0">
                <a:solidFill>
                  <a:schemeClr val="tx1"/>
                </a:solidFill>
                <a:effectLst/>
                <a:latin typeface="+mn-lt"/>
                <a:ea typeface="+mn-ea"/>
                <a:cs typeface="+mn-cs"/>
              </a:rPr>
              <a:t>[1,2,3]</a:t>
            </a:r>
            <a:r>
              <a:rPr lang="en-US" sz="1200" b="0" i="0" kern="1200" dirty="0">
                <a:solidFill>
                  <a:schemeClr val="tx1"/>
                </a:solidFill>
                <a:effectLst/>
                <a:latin typeface="+mn-lt"/>
                <a:ea typeface="+mn-ea"/>
                <a:cs typeface="+mn-cs"/>
              </a:rPr>
              <a:t> can be considered as a list in python, but they look like the arrays from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3</a:t>
            </a:fld>
            <a:endParaRPr lang="en-US"/>
          </a:p>
        </p:txBody>
      </p:sp>
    </p:spTree>
    <p:extLst>
      <p:ext uri="{BB962C8B-B14F-4D97-AF65-F5344CB8AC3E}">
        <p14:creationId xmlns:p14="http://schemas.microsoft.com/office/powerpoint/2010/main" val="91964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Typecode</a:t>
            </a:r>
            <a:r>
              <a:rPr lang="en-US" dirty="0"/>
              <a:t>  “</a:t>
            </a:r>
            <a:r>
              <a:rPr lang="en-US" dirty="0" err="1"/>
              <a:t>i</a:t>
            </a:r>
            <a:r>
              <a:rPr lang="en-US" dirty="0"/>
              <a:t>” – signed int</a:t>
            </a:r>
          </a:p>
        </p:txBody>
      </p:sp>
      <p:sp>
        <p:nvSpPr>
          <p:cNvPr id="4" name="Slide Number Placeholder 3"/>
          <p:cNvSpPr>
            <a:spLocks noGrp="1"/>
          </p:cNvSpPr>
          <p:nvPr>
            <p:ph type="sldNum" sz="quarter" idx="5"/>
          </p:nvPr>
        </p:nvSpPr>
        <p:spPr/>
        <p:txBody>
          <a:bodyPr/>
          <a:lstStyle/>
          <a:p>
            <a:fld id="{5B19589D-EB84-4DA3-860D-01D205F705A5}" type="slidenum">
              <a:rPr lang="en-US" smtClean="0"/>
              <a:t>4</a:t>
            </a:fld>
            <a:endParaRPr lang="en-US"/>
          </a:p>
        </p:txBody>
      </p:sp>
    </p:spTree>
    <p:extLst>
      <p:ext uri="{BB962C8B-B14F-4D97-AF65-F5344CB8AC3E}">
        <p14:creationId xmlns:p14="http://schemas.microsoft.com/office/powerpoint/2010/main" val="83994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if you want to do numerical operations on your data, your best choice is arrays. Because ,if you try to do mathematical operations on individual elements of a list you shall definitely get an error. Here is an example for it.</a:t>
            </a:r>
          </a:p>
          <a:p>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5</a:t>
            </a:fld>
            <a:endParaRPr lang="en-US"/>
          </a:p>
        </p:txBody>
      </p:sp>
    </p:spTree>
    <p:extLst>
      <p:ext uri="{BB962C8B-B14F-4D97-AF65-F5344CB8AC3E}">
        <p14:creationId xmlns:p14="http://schemas.microsoft.com/office/powerpoint/2010/main" val="15079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p','r','o','b','e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Output: p</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[0])</a:t>
            </a:r>
          </a:p>
          <a:p>
            <a:pPr fontAlgn="base"/>
            <a:r>
              <a:rPr lang="en-US" sz="1200" b="0" i="0" kern="1200" dirty="0">
                <a:solidFill>
                  <a:schemeClr val="tx1"/>
                </a:solidFill>
                <a:effectLst/>
                <a:latin typeface="+mn-lt"/>
                <a:ea typeface="+mn-ea"/>
                <a:cs typeface="+mn-cs"/>
              </a:rPr>
              <a:t># Output: o</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[2])</a:t>
            </a:r>
          </a:p>
          <a:p>
            <a:pPr fontAlgn="base"/>
            <a:r>
              <a:rPr lang="en-US" sz="1200" b="0" i="0" kern="1200" dirty="0">
                <a:solidFill>
                  <a:schemeClr val="tx1"/>
                </a:solidFill>
                <a:effectLst/>
                <a:latin typeface="+mn-lt"/>
                <a:ea typeface="+mn-ea"/>
                <a:cs typeface="+mn-cs"/>
              </a:rPr>
              <a:t># Output: e</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[4])</a:t>
            </a:r>
          </a:p>
          <a:p>
            <a:pPr fontAlgn="base"/>
            <a:r>
              <a:rPr lang="en-US" sz="1200" b="0" i="0" kern="1200" dirty="0">
                <a:solidFill>
                  <a:schemeClr val="tx1"/>
                </a:solidFill>
                <a:effectLst/>
                <a:latin typeface="+mn-lt"/>
                <a:ea typeface="+mn-ea"/>
                <a:cs typeface="+mn-cs"/>
              </a:rPr>
              <a:t># Error! Only integer can be used for indexing</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[4.0]</a:t>
            </a:r>
          </a:p>
          <a:p>
            <a:pPr fontAlgn="base"/>
            <a:r>
              <a:rPr lang="en-US" sz="1200" b="0" i="0" kern="1200" dirty="0">
                <a:solidFill>
                  <a:schemeClr val="tx1"/>
                </a:solidFill>
                <a:effectLst/>
                <a:latin typeface="+mn-lt"/>
                <a:ea typeface="+mn-ea"/>
                <a:cs typeface="+mn-cs"/>
              </a:rPr>
              <a:t># Nested List</a:t>
            </a:r>
          </a:p>
          <a:p>
            <a:pPr fontAlgn="base"/>
            <a:r>
              <a:rPr lang="en-US" sz="1200" b="0" i="0" kern="1200" dirty="0" err="1">
                <a:solidFill>
                  <a:schemeClr val="tx1"/>
                </a:solidFill>
                <a:effectLst/>
                <a:latin typeface="+mn-lt"/>
                <a:ea typeface="+mn-ea"/>
                <a:cs typeface="+mn-cs"/>
              </a:rPr>
              <a:t>n_list</a:t>
            </a:r>
            <a:r>
              <a:rPr lang="en-US" sz="1200" b="0" i="0" kern="1200" dirty="0">
                <a:solidFill>
                  <a:schemeClr val="tx1"/>
                </a:solidFill>
                <a:effectLst/>
                <a:latin typeface="+mn-lt"/>
                <a:ea typeface="+mn-ea"/>
                <a:cs typeface="+mn-cs"/>
              </a:rPr>
              <a:t> = ["Happy", [2,0,1,5]]</a:t>
            </a:r>
          </a:p>
          <a:p>
            <a:pPr fontAlgn="base"/>
            <a:r>
              <a:rPr lang="en-US" sz="1200" b="0" i="0" kern="1200" dirty="0">
                <a:solidFill>
                  <a:schemeClr val="tx1"/>
                </a:solidFill>
                <a:effectLst/>
                <a:latin typeface="+mn-lt"/>
                <a:ea typeface="+mn-ea"/>
                <a:cs typeface="+mn-cs"/>
              </a:rPr>
              <a:t># Nested indexing</a:t>
            </a:r>
          </a:p>
          <a:p>
            <a:pPr fontAlgn="base"/>
            <a:r>
              <a:rPr lang="en-US" sz="1200" b="0" i="0" kern="1200" dirty="0">
                <a:solidFill>
                  <a:schemeClr val="tx1"/>
                </a:solidFill>
                <a:effectLst/>
                <a:latin typeface="+mn-lt"/>
                <a:ea typeface="+mn-ea"/>
                <a:cs typeface="+mn-cs"/>
              </a:rPr>
              <a:t># Output: a</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n_list</a:t>
            </a:r>
            <a:r>
              <a:rPr lang="en-US" sz="1200" b="0" i="0" kern="1200" dirty="0">
                <a:solidFill>
                  <a:schemeClr val="tx1"/>
                </a:solidFill>
                <a:effectLst/>
                <a:latin typeface="+mn-lt"/>
                <a:ea typeface="+mn-ea"/>
                <a:cs typeface="+mn-cs"/>
              </a:rPr>
              <a:t>[0][1]) </a:t>
            </a:r>
          </a:p>
          <a:p>
            <a:pPr fontAlgn="base"/>
            <a:r>
              <a:rPr lang="en-US" sz="1200" b="0" i="0" kern="1200" dirty="0">
                <a:solidFill>
                  <a:schemeClr val="tx1"/>
                </a:solidFill>
                <a:effectLst/>
                <a:latin typeface="+mn-lt"/>
                <a:ea typeface="+mn-ea"/>
                <a:cs typeface="+mn-cs"/>
              </a:rPr>
              <a:t># Output: 5</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n_list</a:t>
            </a:r>
            <a:r>
              <a:rPr lang="en-US" sz="1200" b="0" i="0" kern="1200" dirty="0">
                <a:solidFill>
                  <a:schemeClr val="tx1"/>
                </a:solidFill>
                <a:effectLst/>
                <a:latin typeface="+mn-lt"/>
                <a:ea typeface="+mn-ea"/>
                <a:cs typeface="+mn-cs"/>
              </a:rPr>
              <a:t>[1][3])</a:t>
            </a:r>
          </a:p>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8</a:t>
            </a:fld>
            <a:endParaRPr lang="en-US"/>
          </a:p>
        </p:txBody>
      </p:sp>
    </p:spTree>
    <p:extLst>
      <p:ext uri="{BB962C8B-B14F-4D97-AF65-F5344CB8AC3E}">
        <p14:creationId xmlns:p14="http://schemas.microsoft.com/office/powerpoint/2010/main" val="1740586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p','r','o','b','e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Output: p</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[0])</a:t>
            </a:r>
          </a:p>
          <a:p>
            <a:pPr fontAlgn="base"/>
            <a:r>
              <a:rPr lang="en-US" sz="1200" b="0" i="0" kern="1200" dirty="0">
                <a:solidFill>
                  <a:schemeClr val="tx1"/>
                </a:solidFill>
                <a:effectLst/>
                <a:latin typeface="+mn-lt"/>
                <a:ea typeface="+mn-ea"/>
                <a:cs typeface="+mn-cs"/>
              </a:rPr>
              <a:t># Output: o</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[2])</a:t>
            </a:r>
          </a:p>
          <a:p>
            <a:pPr fontAlgn="base"/>
            <a:r>
              <a:rPr lang="en-US" sz="1200" b="0" i="0" kern="1200" dirty="0">
                <a:solidFill>
                  <a:schemeClr val="tx1"/>
                </a:solidFill>
                <a:effectLst/>
                <a:latin typeface="+mn-lt"/>
                <a:ea typeface="+mn-ea"/>
                <a:cs typeface="+mn-cs"/>
              </a:rPr>
              <a:t># Output: e</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[4])</a:t>
            </a:r>
          </a:p>
          <a:p>
            <a:pPr fontAlgn="base"/>
            <a:r>
              <a:rPr lang="en-US" sz="1200" b="0" i="0" kern="1200" dirty="0">
                <a:solidFill>
                  <a:schemeClr val="tx1"/>
                </a:solidFill>
                <a:effectLst/>
                <a:latin typeface="+mn-lt"/>
                <a:ea typeface="+mn-ea"/>
                <a:cs typeface="+mn-cs"/>
              </a:rPr>
              <a:t># Error! Only integer can be used for indexing</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my_list</a:t>
            </a:r>
            <a:r>
              <a:rPr lang="en-US" sz="1200" b="0" i="0" kern="1200" dirty="0">
                <a:solidFill>
                  <a:schemeClr val="tx1"/>
                </a:solidFill>
                <a:effectLst/>
                <a:latin typeface="+mn-lt"/>
                <a:ea typeface="+mn-ea"/>
                <a:cs typeface="+mn-cs"/>
              </a:rPr>
              <a:t>[4.0]</a:t>
            </a:r>
          </a:p>
          <a:p>
            <a:pPr fontAlgn="base"/>
            <a:r>
              <a:rPr lang="en-US" sz="1200" b="0" i="0" kern="1200" dirty="0">
                <a:solidFill>
                  <a:schemeClr val="tx1"/>
                </a:solidFill>
                <a:effectLst/>
                <a:latin typeface="+mn-lt"/>
                <a:ea typeface="+mn-ea"/>
                <a:cs typeface="+mn-cs"/>
              </a:rPr>
              <a:t># Nested List</a:t>
            </a:r>
          </a:p>
          <a:p>
            <a:pPr fontAlgn="base"/>
            <a:r>
              <a:rPr lang="en-US" sz="1200" b="0" i="0" kern="1200" dirty="0" err="1">
                <a:solidFill>
                  <a:schemeClr val="tx1"/>
                </a:solidFill>
                <a:effectLst/>
                <a:latin typeface="+mn-lt"/>
                <a:ea typeface="+mn-ea"/>
                <a:cs typeface="+mn-cs"/>
              </a:rPr>
              <a:t>n_list</a:t>
            </a:r>
            <a:r>
              <a:rPr lang="en-US" sz="1200" b="0" i="0" kern="1200" dirty="0">
                <a:solidFill>
                  <a:schemeClr val="tx1"/>
                </a:solidFill>
                <a:effectLst/>
                <a:latin typeface="+mn-lt"/>
                <a:ea typeface="+mn-ea"/>
                <a:cs typeface="+mn-cs"/>
              </a:rPr>
              <a:t> = ["Happy", [2,0,1,5]]</a:t>
            </a:r>
          </a:p>
          <a:p>
            <a:pPr fontAlgn="base"/>
            <a:r>
              <a:rPr lang="en-US" sz="1200" b="0" i="0" kern="1200" dirty="0">
                <a:solidFill>
                  <a:schemeClr val="tx1"/>
                </a:solidFill>
                <a:effectLst/>
                <a:latin typeface="+mn-lt"/>
                <a:ea typeface="+mn-ea"/>
                <a:cs typeface="+mn-cs"/>
              </a:rPr>
              <a:t># Nested indexing</a:t>
            </a:r>
          </a:p>
          <a:p>
            <a:pPr fontAlgn="base"/>
            <a:r>
              <a:rPr lang="en-US" sz="1200" b="0" i="0" kern="1200" dirty="0">
                <a:solidFill>
                  <a:schemeClr val="tx1"/>
                </a:solidFill>
                <a:effectLst/>
                <a:latin typeface="+mn-lt"/>
                <a:ea typeface="+mn-ea"/>
                <a:cs typeface="+mn-cs"/>
              </a:rPr>
              <a:t># Output: a</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n_list</a:t>
            </a:r>
            <a:r>
              <a:rPr lang="en-US" sz="1200" b="0" i="0" kern="1200" dirty="0">
                <a:solidFill>
                  <a:schemeClr val="tx1"/>
                </a:solidFill>
                <a:effectLst/>
                <a:latin typeface="+mn-lt"/>
                <a:ea typeface="+mn-ea"/>
                <a:cs typeface="+mn-cs"/>
              </a:rPr>
              <a:t>[0][1]) </a:t>
            </a:r>
          </a:p>
          <a:p>
            <a:pPr fontAlgn="base"/>
            <a:r>
              <a:rPr lang="en-US" sz="1200" b="0" i="0" kern="1200" dirty="0">
                <a:solidFill>
                  <a:schemeClr val="tx1"/>
                </a:solidFill>
                <a:effectLst/>
                <a:latin typeface="+mn-lt"/>
                <a:ea typeface="+mn-ea"/>
                <a:cs typeface="+mn-cs"/>
              </a:rPr>
              <a:t># Output: 5</a:t>
            </a:r>
          </a:p>
          <a:p>
            <a:pPr fontAlgn="base"/>
            <a:r>
              <a:rPr lang="en-US" sz="1200" b="0" i="0" kern="1200" dirty="0">
                <a:solidFill>
                  <a:schemeClr val="tx1"/>
                </a:solidFill>
                <a:effectLst/>
                <a:latin typeface="+mn-lt"/>
                <a:ea typeface="+mn-ea"/>
                <a:cs typeface="+mn-cs"/>
              </a:rPr>
              <a:t>print(</a:t>
            </a:r>
            <a:r>
              <a:rPr lang="en-US" sz="1200" b="0" i="0" kern="1200" dirty="0" err="1">
                <a:solidFill>
                  <a:schemeClr val="tx1"/>
                </a:solidFill>
                <a:effectLst/>
                <a:latin typeface="+mn-lt"/>
                <a:ea typeface="+mn-ea"/>
                <a:cs typeface="+mn-cs"/>
              </a:rPr>
              <a:t>n_list</a:t>
            </a:r>
            <a:r>
              <a:rPr lang="en-US" sz="1200" b="0" i="0" kern="1200" dirty="0">
                <a:solidFill>
                  <a:schemeClr val="tx1"/>
                </a:solidFill>
                <a:effectLst/>
                <a:latin typeface="+mn-lt"/>
                <a:ea typeface="+mn-ea"/>
                <a:cs typeface="+mn-cs"/>
              </a:rPr>
              <a:t>[1][3])</a:t>
            </a:r>
          </a:p>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9</a:t>
            </a:fld>
            <a:endParaRPr lang="en-US"/>
          </a:p>
        </p:txBody>
      </p:sp>
    </p:spTree>
    <p:extLst>
      <p:ext uri="{BB962C8B-B14F-4D97-AF65-F5344CB8AC3E}">
        <p14:creationId xmlns:p14="http://schemas.microsoft.com/office/powerpoint/2010/main" val="142939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10</a:t>
            </a:fld>
            <a:endParaRPr lang="en-US"/>
          </a:p>
        </p:txBody>
      </p:sp>
    </p:spTree>
    <p:extLst>
      <p:ext uri="{BB962C8B-B14F-4D97-AF65-F5344CB8AC3E}">
        <p14:creationId xmlns:p14="http://schemas.microsoft.com/office/powerpoint/2010/main" val="53935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11</a:t>
            </a:fld>
            <a:endParaRPr lang="en-US"/>
          </a:p>
        </p:txBody>
      </p:sp>
    </p:spTree>
    <p:extLst>
      <p:ext uri="{BB962C8B-B14F-4D97-AF65-F5344CB8AC3E}">
        <p14:creationId xmlns:p14="http://schemas.microsoft.com/office/powerpoint/2010/main" val="234551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9589D-EB84-4DA3-860D-01D205F705A5}" type="slidenum">
              <a:rPr lang="en-US" smtClean="0"/>
              <a:t>12</a:t>
            </a:fld>
            <a:endParaRPr lang="en-US"/>
          </a:p>
        </p:txBody>
      </p:sp>
    </p:spTree>
    <p:extLst>
      <p:ext uri="{BB962C8B-B14F-4D97-AF65-F5344CB8AC3E}">
        <p14:creationId xmlns:p14="http://schemas.microsoft.com/office/powerpoint/2010/main" val="376410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EF99-5675-4C59-A4DC-013FA26FE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DB201A-DAFE-435B-8C2C-AB436A7E8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815C17-B655-4289-A7D0-D247F2F17A2A}"/>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5" name="Footer Placeholder 4">
            <a:extLst>
              <a:ext uri="{FF2B5EF4-FFF2-40B4-BE49-F238E27FC236}">
                <a16:creationId xmlns:a16="http://schemas.microsoft.com/office/drawing/2014/main" id="{E938B2C2-FE63-4342-9936-1CB10826B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3F1E0-32A0-4248-A765-7DDC9794A44F}"/>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391358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86B5-61E9-4C85-8F70-AB229B2308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5B7DB-7D1B-4DF9-BC74-3E3677DFC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D8003-2A84-4D66-ACC7-C0627E82E99B}"/>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5" name="Footer Placeholder 4">
            <a:extLst>
              <a:ext uri="{FF2B5EF4-FFF2-40B4-BE49-F238E27FC236}">
                <a16:creationId xmlns:a16="http://schemas.microsoft.com/office/drawing/2014/main" id="{2DED5089-8251-4387-B5FA-08DADAB64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64486-13F7-4DF7-A3DF-E679E35427E1}"/>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423962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33F31-9096-40F2-A153-101BAB656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0B9831-A217-4EFA-8CED-FF3EE1883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5F8C2-E79D-490C-86E0-9428C997260B}"/>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5" name="Footer Placeholder 4">
            <a:extLst>
              <a:ext uri="{FF2B5EF4-FFF2-40B4-BE49-F238E27FC236}">
                <a16:creationId xmlns:a16="http://schemas.microsoft.com/office/drawing/2014/main" id="{0F4D079A-C669-4CB3-BEF6-55419C315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B89A5-0230-436A-B89B-A297ACBF7A68}"/>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152806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45EB-827D-4989-9599-5C9BA2609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B8E11-D8B5-400E-B7C0-E869DA26B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43E4A-1A27-449B-A3A9-AA9B8C331A90}"/>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5" name="Footer Placeholder 4">
            <a:extLst>
              <a:ext uri="{FF2B5EF4-FFF2-40B4-BE49-F238E27FC236}">
                <a16:creationId xmlns:a16="http://schemas.microsoft.com/office/drawing/2014/main" id="{9D3D8671-88DB-4066-9226-190D82A77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4D911-ED27-492B-ACC0-E99F4930559E}"/>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64951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5F2-24FD-4E89-9A44-9EBDCA13A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BB52AA-C9A5-478F-882D-36E288B64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F57B1-85F4-4E61-B78D-ADA87657BC18}"/>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5" name="Footer Placeholder 4">
            <a:extLst>
              <a:ext uri="{FF2B5EF4-FFF2-40B4-BE49-F238E27FC236}">
                <a16:creationId xmlns:a16="http://schemas.microsoft.com/office/drawing/2014/main" id="{EEA80B32-8EB2-4369-98A0-D34B99310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A8F2A-F0C7-4D0A-96C5-A428B325BD10}"/>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193862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3E1E-963E-45C4-BEA9-EBFD837EB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69419-B0F9-46DE-83D6-04EB46500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1E270B-663B-4460-8C33-F123DC323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F38283-75AC-4DF7-A372-ED392ADADF30}"/>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6" name="Footer Placeholder 5">
            <a:extLst>
              <a:ext uri="{FF2B5EF4-FFF2-40B4-BE49-F238E27FC236}">
                <a16:creationId xmlns:a16="http://schemas.microsoft.com/office/drawing/2014/main" id="{47A896D2-1135-4519-8B98-8773A4ADC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B9C4F-1BE5-4AAC-A6ED-99D4DF36770E}"/>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104090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691E-8275-42B7-9D42-7C25042DE1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4D8AB0-F0CC-4802-94FD-8ED1BA94B2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3AA2D2-D4ED-41E4-9D44-DFB26E6464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91E294-F8FE-4EA8-8BAE-BD5CCCDD7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C7AA1-6AFC-4757-97B8-95EF853D73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23B55-777B-4DCC-8852-C3E6B50081B0}"/>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8" name="Footer Placeholder 7">
            <a:extLst>
              <a:ext uri="{FF2B5EF4-FFF2-40B4-BE49-F238E27FC236}">
                <a16:creationId xmlns:a16="http://schemas.microsoft.com/office/drawing/2014/main" id="{1EFBA4BA-A4F2-499D-981F-4E3193FDAF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BD1AF1-5B9A-4766-86DE-41C049AB093D}"/>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411002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7961-141A-4BD4-ABD7-4ECC91154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71CE4D-D451-4B50-A6E2-41BF7F1C1593}"/>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4" name="Footer Placeholder 3">
            <a:extLst>
              <a:ext uri="{FF2B5EF4-FFF2-40B4-BE49-F238E27FC236}">
                <a16:creationId xmlns:a16="http://schemas.microsoft.com/office/drawing/2014/main" id="{E0B1263A-E49D-411D-BBE5-552E3A154D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4D3BF-EF33-4527-B580-30C26E8A8975}"/>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186006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EE6BA-B86B-4E7D-B0C7-4235DF4A027C}"/>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3" name="Footer Placeholder 2">
            <a:extLst>
              <a:ext uri="{FF2B5EF4-FFF2-40B4-BE49-F238E27FC236}">
                <a16:creationId xmlns:a16="http://schemas.microsoft.com/office/drawing/2014/main" id="{B2CD8ADC-FF15-437A-A50B-783F4F29DD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8BC171-0DE5-4200-B8B9-4BAAF37836EF}"/>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92028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7A20-7AAF-4A2C-88F4-49DD96EF0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82E01C-3B4D-48DD-998A-F271D6E5D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E2815E-F66F-4CF6-86ED-B76459C8E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67A44-5211-4C34-9407-E7021CA67ABF}"/>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6" name="Footer Placeholder 5">
            <a:extLst>
              <a:ext uri="{FF2B5EF4-FFF2-40B4-BE49-F238E27FC236}">
                <a16:creationId xmlns:a16="http://schemas.microsoft.com/office/drawing/2014/main" id="{365F2162-0F4D-4BA9-A329-56AD2331E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095F8-530E-4E8C-B544-06A9EFBE13D5}"/>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358135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B5B5-55FC-44AE-A6D9-08FF71D19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049378-E620-4688-8278-CD4F470C1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D1A3B-472E-4587-87A9-254D45147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85C41-0ADB-441A-B0D2-0D932A9C5E41}"/>
              </a:ext>
            </a:extLst>
          </p:cNvPr>
          <p:cNvSpPr>
            <a:spLocks noGrp="1"/>
          </p:cNvSpPr>
          <p:nvPr>
            <p:ph type="dt" sz="half" idx="10"/>
          </p:nvPr>
        </p:nvSpPr>
        <p:spPr/>
        <p:txBody>
          <a:bodyPr/>
          <a:lstStyle/>
          <a:p>
            <a:fld id="{5421E9EE-0674-4475-84F6-641323FD25F1}" type="datetimeFigureOut">
              <a:rPr lang="en-US" smtClean="0"/>
              <a:t>2/1/2020</a:t>
            </a:fld>
            <a:endParaRPr lang="en-US"/>
          </a:p>
        </p:txBody>
      </p:sp>
      <p:sp>
        <p:nvSpPr>
          <p:cNvPr id="6" name="Footer Placeholder 5">
            <a:extLst>
              <a:ext uri="{FF2B5EF4-FFF2-40B4-BE49-F238E27FC236}">
                <a16:creationId xmlns:a16="http://schemas.microsoft.com/office/drawing/2014/main" id="{7D9C516A-6499-4E01-84D1-91AAB6E14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71C4B-9850-426C-AD01-7145956AE97A}"/>
              </a:ext>
            </a:extLst>
          </p:cNvPr>
          <p:cNvSpPr>
            <a:spLocks noGrp="1"/>
          </p:cNvSpPr>
          <p:nvPr>
            <p:ph type="sldNum" sz="quarter" idx="12"/>
          </p:nvPr>
        </p:nvSpPr>
        <p:spPr/>
        <p:txBody>
          <a:bodyPr/>
          <a:lstStyle/>
          <a:p>
            <a:fld id="{249BE482-C7DD-475B-B014-F079776D52E7}" type="slidenum">
              <a:rPr lang="en-US" smtClean="0"/>
              <a:t>‹#›</a:t>
            </a:fld>
            <a:endParaRPr lang="en-US"/>
          </a:p>
        </p:txBody>
      </p:sp>
    </p:spTree>
    <p:extLst>
      <p:ext uri="{BB962C8B-B14F-4D97-AF65-F5344CB8AC3E}">
        <p14:creationId xmlns:p14="http://schemas.microsoft.com/office/powerpoint/2010/main" val="1244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BB5AD-481B-4883-BA7F-6590E1B23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E9D691-E6F8-4768-8C94-EAB61F313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B0C9C-DAD8-4D7B-B1E2-691131A9E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1E9EE-0674-4475-84F6-641323FD25F1}" type="datetimeFigureOut">
              <a:rPr lang="en-US" smtClean="0"/>
              <a:t>2/1/2020</a:t>
            </a:fld>
            <a:endParaRPr lang="en-US"/>
          </a:p>
        </p:txBody>
      </p:sp>
      <p:sp>
        <p:nvSpPr>
          <p:cNvPr id="5" name="Footer Placeholder 4">
            <a:extLst>
              <a:ext uri="{FF2B5EF4-FFF2-40B4-BE49-F238E27FC236}">
                <a16:creationId xmlns:a16="http://schemas.microsoft.com/office/drawing/2014/main" id="{154BC28F-4E04-4E4E-B52A-3FD650328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8DEC81-FC4D-4075-A41D-0793988C4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BE482-C7DD-475B-B014-F079776D52E7}" type="slidenum">
              <a:rPr lang="en-US" smtClean="0"/>
              <a:t>‹#›</a:t>
            </a:fld>
            <a:endParaRPr lang="en-US"/>
          </a:p>
        </p:txBody>
      </p:sp>
    </p:spTree>
    <p:extLst>
      <p:ext uri="{BB962C8B-B14F-4D97-AF65-F5344CB8AC3E}">
        <p14:creationId xmlns:p14="http://schemas.microsoft.com/office/powerpoint/2010/main" val="1372008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6019-269F-4F16-884D-21BFC3660473}"/>
              </a:ext>
            </a:extLst>
          </p:cNvPr>
          <p:cNvSpPr>
            <a:spLocks noGrp="1"/>
          </p:cNvSpPr>
          <p:nvPr>
            <p:ph type="ctrTitle"/>
          </p:nvPr>
        </p:nvSpPr>
        <p:spPr/>
        <p:txBody>
          <a:bodyPr/>
          <a:lstStyle/>
          <a:p>
            <a:r>
              <a:rPr lang="en-US" dirty="0"/>
              <a:t>Python - Arrays</a:t>
            </a:r>
          </a:p>
        </p:txBody>
      </p:sp>
      <p:sp>
        <p:nvSpPr>
          <p:cNvPr id="3" name="Subtitle 2">
            <a:extLst>
              <a:ext uri="{FF2B5EF4-FFF2-40B4-BE49-F238E27FC236}">
                <a16:creationId xmlns:a16="http://schemas.microsoft.com/office/drawing/2014/main" id="{9734B200-F52B-4917-81E9-09B403FD20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385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90F-1726-49CE-A599-11B7904D4F5A}"/>
              </a:ext>
            </a:extLst>
          </p:cNvPr>
          <p:cNvSpPr>
            <a:spLocks noGrp="1"/>
          </p:cNvSpPr>
          <p:nvPr>
            <p:ph type="title"/>
          </p:nvPr>
        </p:nvSpPr>
        <p:spPr/>
        <p:txBody>
          <a:bodyPr/>
          <a:lstStyle/>
          <a:p>
            <a:r>
              <a:rPr lang="en-US" dirty="0"/>
              <a:t>Lists- slice lists</a:t>
            </a:r>
          </a:p>
        </p:txBody>
      </p:sp>
      <p:sp>
        <p:nvSpPr>
          <p:cNvPr id="3" name="Content Placeholder 2">
            <a:extLst>
              <a:ext uri="{FF2B5EF4-FFF2-40B4-BE49-F238E27FC236}">
                <a16:creationId xmlns:a16="http://schemas.microsoft.com/office/drawing/2014/main" id="{4BB57C7D-BD4E-4E42-BB91-0B51A161E00A}"/>
              </a:ext>
            </a:extLst>
          </p:cNvPr>
          <p:cNvSpPr>
            <a:spLocks noGrp="1"/>
          </p:cNvSpPr>
          <p:nvPr>
            <p:ph idx="1"/>
          </p:nvPr>
        </p:nvSpPr>
        <p:spPr>
          <a:xfrm>
            <a:off x="876300" y="1425102"/>
            <a:ext cx="10999754" cy="5432898"/>
          </a:xfrm>
        </p:spPr>
        <p:txBody>
          <a:bodyPr>
            <a:noAutofit/>
          </a:bodyPr>
          <a:lstStyle/>
          <a:p>
            <a:pPr marL="0" indent="0">
              <a:buNone/>
            </a:pPr>
            <a:r>
              <a:rPr lang="en-US" sz="1800" dirty="0"/>
              <a:t>We can access a range of items in a list by using the slicing operator (colon).</a:t>
            </a:r>
          </a:p>
          <a:p>
            <a:pPr marL="0" indent="0">
              <a:buNone/>
            </a:pPr>
            <a:r>
              <a:rPr lang="en-US" sz="1800" i="1" dirty="0" err="1">
                <a:solidFill>
                  <a:schemeClr val="accent1"/>
                </a:solidFill>
              </a:rPr>
              <a:t>my_list</a:t>
            </a:r>
            <a:r>
              <a:rPr lang="en-US" sz="1800" i="1" dirty="0">
                <a:solidFill>
                  <a:schemeClr val="accent1"/>
                </a:solidFill>
              </a:rPr>
              <a:t> = ['p','r','o','g','r','a','m','</a:t>
            </a:r>
            <a:r>
              <a:rPr lang="en-US" sz="1800" i="1" dirty="0" err="1">
                <a:solidFill>
                  <a:schemeClr val="accent1"/>
                </a:solidFill>
              </a:rPr>
              <a:t>i</a:t>
            </a:r>
            <a:r>
              <a:rPr lang="en-US" sz="1800" i="1" dirty="0">
                <a:solidFill>
                  <a:schemeClr val="accent1"/>
                </a:solidFill>
              </a:rPr>
              <a:t>','z']</a:t>
            </a:r>
          </a:p>
          <a:p>
            <a:pPr marL="0" indent="0">
              <a:buNone/>
            </a:pPr>
            <a:r>
              <a:rPr lang="en-US" sz="1800" i="1" dirty="0">
                <a:solidFill>
                  <a:schemeClr val="accent1"/>
                </a:solidFill>
              </a:rPr>
              <a:t># elements 3rd to 5th</a:t>
            </a:r>
          </a:p>
          <a:p>
            <a:pPr marL="0" indent="0">
              <a:buNone/>
            </a:pPr>
            <a:r>
              <a:rPr lang="en-US" sz="1800" i="1" dirty="0">
                <a:solidFill>
                  <a:schemeClr val="accent1"/>
                </a:solidFill>
              </a:rPr>
              <a:t>print(</a:t>
            </a:r>
            <a:r>
              <a:rPr lang="en-US" sz="1800" i="1" dirty="0" err="1">
                <a:solidFill>
                  <a:schemeClr val="accent1"/>
                </a:solidFill>
              </a:rPr>
              <a:t>my_list</a:t>
            </a:r>
            <a:r>
              <a:rPr lang="en-US" sz="1800" i="1" dirty="0">
                <a:solidFill>
                  <a:schemeClr val="accent1"/>
                </a:solidFill>
              </a:rPr>
              <a:t>[2:5])</a:t>
            </a:r>
          </a:p>
          <a:p>
            <a:pPr marL="0" indent="0">
              <a:buNone/>
            </a:pPr>
            <a:r>
              <a:rPr lang="en-US" sz="1800" i="1" dirty="0">
                <a:solidFill>
                  <a:schemeClr val="accent1"/>
                </a:solidFill>
              </a:rPr>
              <a:t># elements beginning to 4th</a:t>
            </a:r>
          </a:p>
          <a:p>
            <a:pPr marL="0" indent="0">
              <a:buNone/>
            </a:pPr>
            <a:r>
              <a:rPr lang="en-US" sz="1800" i="1" dirty="0">
                <a:solidFill>
                  <a:schemeClr val="accent1"/>
                </a:solidFill>
              </a:rPr>
              <a:t>print(</a:t>
            </a:r>
            <a:r>
              <a:rPr lang="en-US" sz="1800" i="1" dirty="0" err="1">
                <a:solidFill>
                  <a:schemeClr val="accent1"/>
                </a:solidFill>
              </a:rPr>
              <a:t>my_list</a:t>
            </a:r>
            <a:r>
              <a:rPr lang="en-US" sz="1800" i="1" dirty="0">
                <a:solidFill>
                  <a:schemeClr val="accent1"/>
                </a:solidFill>
              </a:rPr>
              <a:t>[:-5])</a:t>
            </a:r>
          </a:p>
          <a:p>
            <a:pPr marL="0" indent="0">
              <a:buNone/>
            </a:pPr>
            <a:r>
              <a:rPr lang="en-US" sz="1800" i="1" dirty="0">
                <a:solidFill>
                  <a:schemeClr val="accent1"/>
                </a:solidFill>
              </a:rPr>
              <a:t># elements 6th to end</a:t>
            </a:r>
          </a:p>
          <a:p>
            <a:pPr marL="0" indent="0">
              <a:buNone/>
            </a:pPr>
            <a:r>
              <a:rPr lang="en-US" sz="1800" i="1" dirty="0">
                <a:solidFill>
                  <a:schemeClr val="accent1"/>
                </a:solidFill>
              </a:rPr>
              <a:t>print(</a:t>
            </a:r>
            <a:r>
              <a:rPr lang="en-US" sz="1800" i="1" dirty="0" err="1">
                <a:solidFill>
                  <a:schemeClr val="accent1"/>
                </a:solidFill>
              </a:rPr>
              <a:t>my_list</a:t>
            </a:r>
            <a:r>
              <a:rPr lang="en-US" sz="1800" i="1" dirty="0">
                <a:solidFill>
                  <a:schemeClr val="accent1"/>
                </a:solidFill>
              </a:rPr>
              <a:t>[5:])</a:t>
            </a:r>
          </a:p>
          <a:p>
            <a:pPr marL="0" indent="0">
              <a:buNone/>
            </a:pPr>
            <a:r>
              <a:rPr lang="en-US" sz="1800" i="1" dirty="0">
                <a:solidFill>
                  <a:schemeClr val="accent1"/>
                </a:solidFill>
              </a:rPr>
              <a:t># elements beginning to end</a:t>
            </a:r>
          </a:p>
          <a:p>
            <a:pPr marL="0" indent="0">
              <a:buNone/>
            </a:pPr>
            <a:r>
              <a:rPr lang="en-US" sz="1800" i="1" dirty="0">
                <a:solidFill>
                  <a:schemeClr val="accent1"/>
                </a:solidFill>
              </a:rPr>
              <a:t>print(</a:t>
            </a:r>
            <a:r>
              <a:rPr lang="en-US" sz="1800" i="1" dirty="0" err="1">
                <a:solidFill>
                  <a:schemeClr val="accent1"/>
                </a:solidFill>
              </a:rPr>
              <a:t>my_list</a:t>
            </a:r>
            <a:r>
              <a:rPr lang="en-US" sz="1800" i="1" dirty="0">
                <a:solidFill>
                  <a:schemeClr val="accent1"/>
                </a:solidFill>
              </a:rPr>
              <a:t>[:])</a:t>
            </a:r>
          </a:p>
          <a:p>
            <a:pPr marL="0" indent="0" fontAlgn="base">
              <a:buNone/>
            </a:pPr>
            <a:r>
              <a:rPr lang="en-US" sz="1800" dirty="0"/>
              <a:t>Slicing can be best visualized by considering the index to be between the elements as shown below. So if we want to access a range, we need two indices that will slice that portion from the list.</a:t>
            </a:r>
          </a:p>
          <a:p>
            <a:pPr marL="0" indent="0">
              <a:buNone/>
            </a:pPr>
            <a:br>
              <a:rPr lang="en-US" sz="1800" dirty="0"/>
            </a:br>
            <a:endParaRPr lang="en-US" sz="1800" i="1" dirty="0">
              <a:solidFill>
                <a:schemeClr val="accent1"/>
              </a:solidFill>
            </a:endParaRPr>
          </a:p>
        </p:txBody>
      </p:sp>
      <p:pic>
        <p:nvPicPr>
          <p:cNvPr id="6146" name="Picture 2" descr="Element Slicing from a list in Python">
            <a:extLst>
              <a:ext uri="{FF2B5EF4-FFF2-40B4-BE49-F238E27FC236}">
                <a16:creationId xmlns:a16="http://schemas.microsoft.com/office/drawing/2014/main" id="{F20AC16A-A4E1-4BFF-A69A-81AC8EFD7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150" y="5724525"/>
            <a:ext cx="3581400"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90F-1726-49CE-A599-11B7904D4F5A}"/>
              </a:ext>
            </a:extLst>
          </p:cNvPr>
          <p:cNvSpPr>
            <a:spLocks noGrp="1"/>
          </p:cNvSpPr>
          <p:nvPr>
            <p:ph type="title"/>
          </p:nvPr>
        </p:nvSpPr>
        <p:spPr/>
        <p:txBody>
          <a:bodyPr>
            <a:normAutofit/>
          </a:bodyPr>
          <a:lstStyle/>
          <a:p>
            <a:r>
              <a:rPr lang="en-US" dirty="0">
                <a:latin typeface="+mn-lt"/>
              </a:rPr>
              <a:t>Lists- change or add elements to a list?</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4BB57C7D-BD4E-4E42-BB91-0B51A161E00A}"/>
              </a:ext>
            </a:extLst>
          </p:cNvPr>
          <p:cNvSpPr>
            <a:spLocks noGrp="1"/>
          </p:cNvSpPr>
          <p:nvPr>
            <p:ph idx="1"/>
          </p:nvPr>
        </p:nvSpPr>
        <p:spPr>
          <a:xfrm>
            <a:off x="876300" y="1425102"/>
            <a:ext cx="4553539" cy="5432898"/>
          </a:xfrm>
        </p:spPr>
        <p:txBody>
          <a:bodyPr>
            <a:noAutofit/>
          </a:bodyPr>
          <a:lstStyle/>
          <a:p>
            <a:pPr marL="0" indent="0">
              <a:buNone/>
            </a:pPr>
            <a:r>
              <a:rPr lang="en-US" sz="1800" dirty="0"/>
              <a:t>List are mutable, meaning, their elements can be changed </a:t>
            </a:r>
            <a:r>
              <a:rPr lang="en-US" sz="1800"/>
              <a:t>unlike tuple</a:t>
            </a:r>
            <a:r>
              <a:rPr lang="en-US" sz="1800" dirty="0"/>
              <a:t>.</a:t>
            </a:r>
          </a:p>
          <a:p>
            <a:pPr marL="0" indent="0">
              <a:buNone/>
            </a:pPr>
            <a:r>
              <a:rPr lang="en-US" sz="1800" dirty="0"/>
              <a:t>We can use assignment operator (=) to change an item or a range of items. # mistake values</a:t>
            </a:r>
          </a:p>
          <a:p>
            <a:pPr marL="0" indent="0">
              <a:buNone/>
            </a:pPr>
            <a:r>
              <a:rPr lang="en-US" sz="1800" i="1" dirty="0">
                <a:solidFill>
                  <a:schemeClr val="accent1"/>
                </a:solidFill>
              </a:rPr>
              <a:t>odd = [2, 4, 6, 8]</a:t>
            </a:r>
          </a:p>
          <a:p>
            <a:pPr marL="0" indent="0">
              <a:buNone/>
            </a:pPr>
            <a:r>
              <a:rPr lang="en-US" sz="1800" i="1" dirty="0">
                <a:solidFill>
                  <a:schemeClr val="accent1"/>
                </a:solidFill>
              </a:rPr>
              <a:t># change the 1st item    </a:t>
            </a:r>
          </a:p>
          <a:p>
            <a:pPr marL="0" indent="0">
              <a:buNone/>
            </a:pPr>
            <a:r>
              <a:rPr lang="en-US" sz="1800" i="1" dirty="0">
                <a:solidFill>
                  <a:schemeClr val="accent1"/>
                </a:solidFill>
              </a:rPr>
              <a:t>odd[0] = 1            </a:t>
            </a:r>
          </a:p>
          <a:p>
            <a:pPr marL="0" indent="0">
              <a:buNone/>
            </a:pPr>
            <a:r>
              <a:rPr lang="en-US" sz="1800" i="1" dirty="0">
                <a:solidFill>
                  <a:schemeClr val="accent1"/>
                </a:solidFill>
              </a:rPr>
              <a:t># Output: [1, 4, 6, 8]</a:t>
            </a:r>
          </a:p>
          <a:p>
            <a:pPr marL="0" indent="0">
              <a:buNone/>
            </a:pPr>
            <a:r>
              <a:rPr lang="en-US" sz="1800" i="1" dirty="0">
                <a:solidFill>
                  <a:schemeClr val="accent1"/>
                </a:solidFill>
              </a:rPr>
              <a:t>print(odd)</a:t>
            </a:r>
          </a:p>
          <a:p>
            <a:pPr marL="0" indent="0">
              <a:buNone/>
            </a:pPr>
            <a:r>
              <a:rPr lang="en-US" sz="1800" i="1" dirty="0">
                <a:solidFill>
                  <a:schemeClr val="accent1"/>
                </a:solidFill>
              </a:rPr>
              <a:t># change 2nd to 4th items</a:t>
            </a:r>
          </a:p>
          <a:p>
            <a:pPr marL="0" indent="0">
              <a:buNone/>
            </a:pPr>
            <a:r>
              <a:rPr lang="en-US" sz="1800" i="1" dirty="0">
                <a:solidFill>
                  <a:schemeClr val="accent1"/>
                </a:solidFill>
              </a:rPr>
              <a:t>odd[1:4] = [3, 5, 7]  </a:t>
            </a:r>
          </a:p>
          <a:p>
            <a:pPr marL="0" indent="0">
              <a:buNone/>
            </a:pPr>
            <a:r>
              <a:rPr lang="en-US" sz="1800" i="1" dirty="0">
                <a:solidFill>
                  <a:schemeClr val="accent1"/>
                </a:solidFill>
              </a:rPr>
              <a:t># Output: [1, 3, 5, 7]</a:t>
            </a:r>
          </a:p>
          <a:p>
            <a:pPr marL="0" indent="0">
              <a:buNone/>
            </a:pPr>
            <a:r>
              <a:rPr lang="en-US" sz="1800" i="1" dirty="0">
                <a:solidFill>
                  <a:schemeClr val="accent1"/>
                </a:solidFill>
              </a:rPr>
              <a:t>print(odd) </a:t>
            </a:r>
          </a:p>
          <a:p>
            <a:pPr marL="0" indent="0">
              <a:buNone/>
            </a:pPr>
            <a:endParaRPr lang="en-US" sz="1800" i="1" dirty="0">
              <a:solidFill>
                <a:schemeClr val="accent1"/>
              </a:solidFill>
            </a:endParaRPr>
          </a:p>
        </p:txBody>
      </p:sp>
      <p:sp>
        <p:nvSpPr>
          <p:cNvPr id="6" name="Content Placeholder 2">
            <a:extLst>
              <a:ext uri="{FF2B5EF4-FFF2-40B4-BE49-F238E27FC236}">
                <a16:creationId xmlns:a16="http://schemas.microsoft.com/office/drawing/2014/main" id="{77CF96CD-C15D-4083-8819-DA91511264FA}"/>
              </a:ext>
            </a:extLst>
          </p:cNvPr>
          <p:cNvSpPr txBox="1">
            <a:spLocks/>
          </p:cNvSpPr>
          <p:nvPr/>
        </p:nvSpPr>
        <p:spPr>
          <a:xfrm>
            <a:off x="5666688" y="1418901"/>
            <a:ext cx="4553539" cy="54328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We can add one item to a list using append() method or add several items using extend() method. </a:t>
            </a:r>
          </a:p>
          <a:p>
            <a:pPr marL="0" indent="0">
              <a:buNone/>
            </a:pPr>
            <a:r>
              <a:rPr lang="en-US" sz="1800" i="1" dirty="0">
                <a:solidFill>
                  <a:schemeClr val="accent1"/>
                </a:solidFill>
              </a:rPr>
              <a:t>odd = [1, 3, 5]</a:t>
            </a:r>
          </a:p>
          <a:p>
            <a:pPr marL="0" indent="0">
              <a:buNone/>
            </a:pPr>
            <a:r>
              <a:rPr lang="en-US" sz="1800" i="1" dirty="0" err="1">
                <a:solidFill>
                  <a:schemeClr val="accent1"/>
                </a:solidFill>
              </a:rPr>
              <a:t>odd.append</a:t>
            </a:r>
            <a:r>
              <a:rPr lang="en-US" sz="1800" i="1" dirty="0">
                <a:solidFill>
                  <a:schemeClr val="accent1"/>
                </a:solidFill>
              </a:rPr>
              <a:t>(7)</a:t>
            </a:r>
          </a:p>
          <a:p>
            <a:pPr marL="0" indent="0">
              <a:buNone/>
            </a:pPr>
            <a:r>
              <a:rPr lang="en-US" sz="1800" i="1" dirty="0">
                <a:solidFill>
                  <a:schemeClr val="accent1"/>
                </a:solidFill>
              </a:rPr>
              <a:t># Output: [1, 3, 5, 7]</a:t>
            </a:r>
          </a:p>
          <a:p>
            <a:pPr marL="0" indent="0">
              <a:buNone/>
            </a:pPr>
            <a:r>
              <a:rPr lang="en-US" sz="1800" i="1" dirty="0">
                <a:solidFill>
                  <a:schemeClr val="accent1"/>
                </a:solidFill>
              </a:rPr>
              <a:t>print(odd)</a:t>
            </a:r>
          </a:p>
          <a:p>
            <a:pPr marL="0" indent="0">
              <a:buNone/>
            </a:pPr>
            <a:r>
              <a:rPr lang="en-US" sz="1800" i="1" dirty="0" err="1">
                <a:solidFill>
                  <a:schemeClr val="accent1"/>
                </a:solidFill>
              </a:rPr>
              <a:t>odd.extend</a:t>
            </a:r>
            <a:r>
              <a:rPr lang="en-US" sz="1800" i="1" dirty="0">
                <a:solidFill>
                  <a:schemeClr val="accent1"/>
                </a:solidFill>
              </a:rPr>
              <a:t>([9, 11, 13])</a:t>
            </a:r>
          </a:p>
          <a:p>
            <a:pPr marL="0" indent="0">
              <a:buNone/>
            </a:pPr>
            <a:r>
              <a:rPr lang="en-US" sz="1800" i="1" dirty="0">
                <a:solidFill>
                  <a:schemeClr val="accent1"/>
                </a:solidFill>
              </a:rPr>
              <a:t># Output: [1, 3, 5, 7, 9, 11, 13]</a:t>
            </a:r>
          </a:p>
          <a:p>
            <a:pPr marL="0" indent="0">
              <a:buNone/>
            </a:pPr>
            <a:r>
              <a:rPr lang="en-US" sz="1800" i="1" dirty="0">
                <a:solidFill>
                  <a:schemeClr val="accent1"/>
                </a:solidFill>
              </a:rPr>
              <a:t>print(odd)</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i="1" dirty="0">
              <a:solidFill>
                <a:schemeClr val="accent1"/>
              </a:solidFill>
            </a:endParaRPr>
          </a:p>
        </p:txBody>
      </p:sp>
    </p:spTree>
    <p:extLst>
      <p:ext uri="{BB962C8B-B14F-4D97-AF65-F5344CB8AC3E}">
        <p14:creationId xmlns:p14="http://schemas.microsoft.com/office/powerpoint/2010/main" val="382070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90F-1726-49CE-A599-11B7904D4F5A}"/>
              </a:ext>
            </a:extLst>
          </p:cNvPr>
          <p:cNvSpPr>
            <a:spLocks noGrp="1"/>
          </p:cNvSpPr>
          <p:nvPr>
            <p:ph type="title"/>
          </p:nvPr>
        </p:nvSpPr>
        <p:spPr/>
        <p:txBody>
          <a:bodyPr>
            <a:normAutofit/>
          </a:bodyPr>
          <a:lstStyle/>
          <a:p>
            <a:r>
              <a:rPr lang="en-US" dirty="0">
                <a:latin typeface="+mn-lt"/>
              </a:rPr>
              <a:t>Lists- change or add elements to a list?</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4BB57C7D-BD4E-4E42-BB91-0B51A161E00A}"/>
              </a:ext>
            </a:extLst>
          </p:cNvPr>
          <p:cNvSpPr>
            <a:spLocks noGrp="1"/>
          </p:cNvSpPr>
          <p:nvPr>
            <p:ph idx="1"/>
          </p:nvPr>
        </p:nvSpPr>
        <p:spPr>
          <a:xfrm>
            <a:off x="876300" y="1425102"/>
            <a:ext cx="4553539" cy="5432898"/>
          </a:xfrm>
        </p:spPr>
        <p:txBody>
          <a:bodyPr>
            <a:noAutofit/>
          </a:bodyPr>
          <a:lstStyle/>
          <a:p>
            <a:pPr marL="0" indent="0">
              <a:buNone/>
            </a:pPr>
            <a:r>
              <a:rPr lang="en-US" sz="1800" dirty="0"/>
              <a:t>We can also use + operator to combine two lists. This is also called concatenation.</a:t>
            </a:r>
          </a:p>
          <a:p>
            <a:pPr marL="0" indent="0">
              <a:buNone/>
            </a:pPr>
            <a:r>
              <a:rPr lang="en-US" sz="1800" dirty="0"/>
              <a:t>The * operator repeats a list for the given number of times.</a:t>
            </a:r>
          </a:p>
          <a:p>
            <a:pPr marL="0" indent="0">
              <a:buNone/>
            </a:pPr>
            <a:r>
              <a:rPr lang="en-US" sz="1800" i="1" dirty="0">
                <a:solidFill>
                  <a:schemeClr val="accent1"/>
                </a:solidFill>
              </a:rPr>
              <a:t>odd = [1, 3, 5]</a:t>
            </a:r>
          </a:p>
          <a:p>
            <a:pPr marL="0" indent="0">
              <a:buNone/>
            </a:pPr>
            <a:r>
              <a:rPr lang="en-US" sz="1800" i="1" dirty="0">
                <a:solidFill>
                  <a:schemeClr val="accent1"/>
                </a:solidFill>
              </a:rPr>
              <a:t># Output: [1, 3, 5, 9, 7, 5]</a:t>
            </a:r>
          </a:p>
          <a:p>
            <a:pPr marL="0" indent="0">
              <a:buNone/>
            </a:pPr>
            <a:r>
              <a:rPr lang="en-US" sz="1800" i="1" dirty="0">
                <a:solidFill>
                  <a:schemeClr val="accent1"/>
                </a:solidFill>
              </a:rPr>
              <a:t>print(odd + [9, 7, 5])</a:t>
            </a:r>
          </a:p>
          <a:p>
            <a:pPr marL="0" indent="0">
              <a:buNone/>
            </a:pPr>
            <a:r>
              <a:rPr lang="en-US" sz="1800" i="1" dirty="0">
                <a:solidFill>
                  <a:schemeClr val="accent1"/>
                </a:solidFill>
              </a:rPr>
              <a:t>#Output: ["re", "re", "re"]</a:t>
            </a:r>
          </a:p>
          <a:p>
            <a:pPr marL="0" indent="0">
              <a:buNone/>
            </a:pPr>
            <a:r>
              <a:rPr lang="en-US" sz="1800" i="1" dirty="0">
                <a:solidFill>
                  <a:schemeClr val="accent1"/>
                </a:solidFill>
              </a:rPr>
              <a:t>print(["re"] * 3)</a:t>
            </a:r>
          </a:p>
        </p:txBody>
      </p:sp>
      <p:sp>
        <p:nvSpPr>
          <p:cNvPr id="6" name="Content Placeholder 2">
            <a:extLst>
              <a:ext uri="{FF2B5EF4-FFF2-40B4-BE49-F238E27FC236}">
                <a16:creationId xmlns:a16="http://schemas.microsoft.com/office/drawing/2014/main" id="{77CF96CD-C15D-4083-8819-DA91511264FA}"/>
              </a:ext>
            </a:extLst>
          </p:cNvPr>
          <p:cNvSpPr txBox="1">
            <a:spLocks/>
          </p:cNvSpPr>
          <p:nvPr/>
        </p:nvSpPr>
        <p:spPr>
          <a:xfrm>
            <a:off x="5666688" y="1418901"/>
            <a:ext cx="4553539" cy="54328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i="1" dirty="0">
              <a:solidFill>
                <a:schemeClr val="accent1"/>
              </a:solidFill>
            </a:endParaRPr>
          </a:p>
        </p:txBody>
      </p:sp>
      <p:sp>
        <p:nvSpPr>
          <p:cNvPr id="4" name="Rectangle 3">
            <a:extLst>
              <a:ext uri="{FF2B5EF4-FFF2-40B4-BE49-F238E27FC236}">
                <a16:creationId xmlns:a16="http://schemas.microsoft.com/office/drawing/2014/main" id="{8385B094-E1CF-4B46-96BC-CAE23E807A8B}"/>
              </a:ext>
            </a:extLst>
          </p:cNvPr>
          <p:cNvSpPr/>
          <p:nvPr/>
        </p:nvSpPr>
        <p:spPr>
          <a:xfrm>
            <a:off x="5295900" y="1418901"/>
            <a:ext cx="6096000" cy="3139321"/>
          </a:xfrm>
          <a:prstGeom prst="rect">
            <a:avLst/>
          </a:prstGeom>
        </p:spPr>
        <p:txBody>
          <a:bodyPr>
            <a:spAutoFit/>
          </a:bodyPr>
          <a:lstStyle/>
          <a:p>
            <a:r>
              <a:rPr lang="en-US" dirty="0"/>
              <a:t>we can insert one item at a desired location by using the method insert() or insert multiple items by squeezing it into an empty slice of a list.</a:t>
            </a:r>
          </a:p>
          <a:p>
            <a:br>
              <a:rPr lang="en-US" dirty="0"/>
            </a:br>
            <a:r>
              <a:rPr lang="en-US" i="1" dirty="0">
                <a:solidFill>
                  <a:schemeClr val="accent1"/>
                </a:solidFill>
              </a:rPr>
              <a:t>odd = [1, 9]</a:t>
            </a:r>
          </a:p>
          <a:p>
            <a:r>
              <a:rPr lang="en-US" i="1" dirty="0" err="1">
                <a:solidFill>
                  <a:schemeClr val="accent1"/>
                </a:solidFill>
              </a:rPr>
              <a:t>odd.insert</a:t>
            </a:r>
            <a:r>
              <a:rPr lang="en-US" i="1" dirty="0">
                <a:solidFill>
                  <a:schemeClr val="accent1"/>
                </a:solidFill>
              </a:rPr>
              <a:t>(1,3)</a:t>
            </a:r>
          </a:p>
          <a:p>
            <a:r>
              <a:rPr lang="en-US" i="1" dirty="0">
                <a:solidFill>
                  <a:schemeClr val="accent1"/>
                </a:solidFill>
              </a:rPr>
              <a:t># Output: [1, 3, 9] </a:t>
            </a:r>
          </a:p>
          <a:p>
            <a:r>
              <a:rPr lang="en-US" i="1" dirty="0">
                <a:solidFill>
                  <a:schemeClr val="accent1"/>
                </a:solidFill>
              </a:rPr>
              <a:t>print(odd)</a:t>
            </a:r>
          </a:p>
          <a:p>
            <a:r>
              <a:rPr lang="en-US" i="1" dirty="0">
                <a:solidFill>
                  <a:schemeClr val="accent1"/>
                </a:solidFill>
              </a:rPr>
              <a:t>odd[2:2] = [5, 7]</a:t>
            </a:r>
          </a:p>
          <a:p>
            <a:r>
              <a:rPr lang="en-US" i="1" dirty="0">
                <a:solidFill>
                  <a:schemeClr val="accent1"/>
                </a:solidFill>
              </a:rPr>
              <a:t># Output: [1, 3, 5, 7, 9]</a:t>
            </a:r>
          </a:p>
          <a:p>
            <a:r>
              <a:rPr lang="en-US" i="1" dirty="0">
                <a:solidFill>
                  <a:schemeClr val="accent1"/>
                </a:solidFill>
              </a:rPr>
              <a:t>print(odd)</a:t>
            </a:r>
          </a:p>
        </p:txBody>
      </p:sp>
    </p:spTree>
    <p:extLst>
      <p:ext uri="{BB962C8B-B14F-4D97-AF65-F5344CB8AC3E}">
        <p14:creationId xmlns:p14="http://schemas.microsoft.com/office/powerpoint/2010/main" val="222916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90F-1726-49CE-A599-11B7904D4F5A}"/>
              </a:ext>
            </a:extLst>
          </p:cNvPr>
          <p:cNvSpPr>
            <a:spLocks noGrp="1"/>
          </p:cNvSpPr>
          <p:nvPr>
            <p:ph type="title"/>
          </p:nvPr>
        </p:nvSpPr>
        <p:spPr/>
        <p:txBody>
          <a:bodyPr>
            <a:normAutofit/>
          </a:bodyPr>
          <a:lstStyle/>
          <a:p>
            <a:r>
              <a:rPr lang="en-US" dirty="0">
                <a:latin typeface="+mn-lt"/>
              </a:rPr>
              <a:t>Lists- delete or remove elements to a list?</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4BB57C7D-BD4E-4E42-BB91-0B51A161E00A}"/>
              </a:ext>
            </a:extLst>
          </p:cNvPr>
          <p:cNvSpPr>
            <a:spLocks noGrp="1"/>
          </p:cNvSpPr>
          <p:nvPr>
            <p:ph idx="1"/>
          </p:nvPr>
        </p:nvSpPr>
        <p:spPr>
          <a:xfrm>
            <a:off x="837807" y="1425102"/>
            <a:ext cx="4553539" cy="5432898"/>
          </a:xfrm>
        </p:spPr>
        <p:txBody>
          <a:bodyPr>
            <a:noAutofit/>
          </a:bodyPr>
          <a:lstStyle/>
          <a:p>
            <a:pPr marL="0" indent="0">
              <a:buNone/>
            </a:pPr>
            <a:r>
              <a:rPr lang="en-US" sz="1800" dirty="0"/>
              <a:t>We can delete one or more items from a list using the keyword del. It can even delete the list entirely.</a:t>
            </a:r>
          </a:p>
          <a:p>
            <a:pPr marL="0" indent="0">
              <a:buNone/>
            </a:pPr>
            <a:r>
              <a:rPr lang="en-US" sz="1600" i="1" dirty="0" err="1">
                <a:solidFill>
                  <a:schemeClr val="accent1"/>
                </a:solidFill>
              </a:rPr>
              <a:t>my_list</a:t>
            </a:r>
            <a:r>
              <a:rPr lang="en-US" sz="1600" i="1" dirty="0">
                <a:solidFill>
                  <a:schemeClr val="accent1"/>
                </a:solidFill>
              </a:rPr>
              <a:t> = ['</a:t>
            </a:r>
            <a:r>
              <a:rPr lang="en-US" sz="1600" i="1" dirty="0" err="1">
                <a:solidFill>
                  <a:schemeClr val="accent1"/>
                </a:solidFill>
              </a:rPr>
              <a:t>p','r','o','b','l','e','m</a:t>
            </a:r>
            <a:r>
              <a:rPr lang="en-US" sz="1600" i="1" dirty="0">
                <a:solidFill>
                  <a:schemeClr val="accent1"/>
                </a:solidFill>
              </a:rPr>
              <a:t>']</a:t>
            </a:r>
          </a:p>
          <a:p>
            <a:pPr marL="0" indent="0">
              <a:buNone/>
            </a:pPr>
            <a:r>
              <a:rPr lang="en-US" sz="1600" i="1" dirty="0">
                <a:solidFill>
                  <a:schemeClr val="accent1"/>
                </a:solidFill>
              </a:rPr>
              <a:t># delete one item</a:t>
            </a:r>
          </a:p>
          <a:p>
            <a:pPr marL="0" indent="0">
              <a:buNone/>
            </a:pPr>
            <a:r>
              <a:rPr lang="en-US" sz="1600" i="1" dirty="0">
                <a:solidFill>
                  <a:schemeClr val="accent1"/>
                </a:solidFill>
              </a:rPr>
              <a:t>del </a:t>
            </a:r>
            <a:r>
              <a:rPr lang="en-US" sz="1600" i="1" dirty="0" err="1">
                <a:solidFill>
                  <a:schemeClr val="accent1"/>
                </a:solidFill>
              </a:rPr>
              <a:t>my_list</a:t>
            </a:r>
            <a:r>
              <a:rPr lang="en-US" sz="1600" i="1" dirty="0">
                <a:solidFill>
                  <a:schemeClr val="accent1"/>
                </a:solidFill>
              </a:rPr>
              <a:t>[2]</a:t>
            </a:r>
          </a:p>
          <a:p>
            <a:pPr marL="0" indent="0">
              <a:buNone/>
            </a:pPr>
            <a:r>
              <a:rPr lang="en-US" sz="1600" i="1" dirty="0">
                <a:solidFill>
                  <a:schemeClr val="accent1"/>
                </a:solidFill>
              </a:rPr>
              <a:t># Output: ['p', 'r', 'b', 'l', 'e', 'm']     </a:t>
            </a:r>
          </a:p>
          <a:p>
            <a:pPr marL="0" indent="0">
              <a:buNone/>
            </a:pPr>
            <a:r>
              <a:rPr lang="en-US" sz="1600" i="1" dirty="0">
                <a:solidFill>
                  <a:schemeClr val="accent1"/>
                </a:solidFill>
              </a:rPr>
              <a:t>print(</a:t>
            </a:r>
            <a:r>
              <a:rPr lang="en-US" sz="1600" i="1" dirty="0" err="1">
                <a:solidFill>
                  <a:schemeClr val="accent1"/>
                </a:solidFill>
              </a:rPr>
              <a:t>my_list</a:t>
            </a:r>
            <a:r>
              <a:rPr lang="en-US" sz="1600" i="1" dirty="0">
                <a:solidFill>
                  <a:schemeClr val="accent1"/>
                </a:solidFill>
              </a:rPr>
              <a:t>)</a:t>
            </a:r>
          </a:p>
          <a:p>
            <a:pPr marL="0" indent="0">
              <a:buNone/>
            </a:pPr>
            <a:r>
              <a:rPr lang="en-US" sz="1600" i="1" dirty="0">
                <a:solidFill>
                  <a:schemeClr val="accent1"/>
                </a:solidFill>
              </a:rPr>
              <a:t># delete multiple items</a:t>
            </a:r>
          </a:p>
          <a:p>
            <a:pPr marL="0" indent="0">
              <a:buNone/>
            </a:pPr>
            <a:r>
              <a:rPr lang="en-US" sz="1600" i="1" dirty="0">
                <a:solidFill>
                  <a:schemeClr val="accent1"/>
                </a:solidFill>
              </a:rPr>
              <a:t>del </a:t>
            </a:r>
            <a:r>
              <a:rPr lang="en-US" sz="1600" i="1" dirty="0" err="1">
                <a:solidFill>
                  <a:schemeClr val="accent1"/>
                </a:solidFill>
              </a:rPr>
              <a:t>my_list</a:t>
            </a:r>
            <a:r>
              <a:rPr lang="en-US" sz="1600" i="1" dirty="0">
                <a:solidFill>
                  <a:schemeClr val="accent1"/>
                </a:solidFill>
              </a:rPr>
              <a:t>[1:5]  </a:t>
            </a:r>
          </a:p>
          <a:p>
            <a:pPr marL="0" indent="0">
              <a:buNone/>
            </a:pPr>
            <a:r>
              <a:rPr lang="en-US" sz="1600" i="1" dirty="0">
                <a:solidFill>
                  <a:schemeClr val="accent1"/>
                </a:solidFill>
              </a:rPr>
              <a:t># Output: ['p', 'm']</a:t>
            </a:r>
          </a:p>
          <a:p>
            <a:pPr marL="0" indent="0">
              <a:buNone/>
            </a:pPr>
            <a:r>
              <a:rPr lang="en-US" sz="1600" i="1" dirty="0">
                <a:solidFill>
                  <a:schemeClr val="accent1"/>
                </a:solidFill>
              </a:rPr>
              <a:t>print(</a:t>
            </a:r>
            <a:r>
              <a:rPr lang="en-US" sz="1600" i="1" dirty="0" err="1">
                <a:solidFill>
                  <a:schemeClr val="accent1"/>
                </a:solidFill>
              </a:rPr>
              <a:t>my_list</a:t>
            </a:r>
            <a:r>
              <a:rPr lang="en-US" sz="1600" i="1" dirty="0">
                <a:solidFill>
                  <a:schemeClr val="accent1"/>
                </a:solidFill>
              </a:rPr>
              <a:t>)</a:t>
            </a:r>
          </a:p>
          <a:p>
            <a:pPr marL="0" indent="0">
              <a:buNone/>
            </a:pPr>
            <a:r>
              <a:rPr lang="en-US" sz="1600" i="1" dirty="0">
                <a:solidFill>
                  <a:schemeClr val="accent1"/>
                </a:solidFill>
              </a:rPr>
              <a:t># delete entire list</a:t>
            </a:r>
          </a:p>
          <a:p>
            <a:pPr marL="0" indent="0">
              <a:buNone/>
            </a:pPr>
            <a:r>
              <a:rPr lang="en-US" sz="1600" i="1" dirty="0">
                <a:solidFill>
                  <a:schemeClr val="accent1"/>
                </a:solidFill>
              </a:rPr>
              <a:t>del </a:t>
            </a:r>
            <a:r>
              <a:rPr lang="en-US" sz="1600" i="1" dirty="0" err="1">
                <a:solidFill>
                  <a:schemeClr val="accent1"/>
                </a:solidFill>
              </a:rPr>
              <a:t>my_list</a:t>
            </a:r>
            <a:r>
              <a:rPr lang="en-US" sz="1600" i="1" dirty="0">
                <a:solidFill>
                  <a:schemeClr val="accent1"/>
                </a:solidFill>
              </a:rPr>
              <a:t>       </a:t>
            </a:r>
          </a:p>
          <a:p>
            <a:pPr marL="0" indent="0">
              <a:buNone/>
            </a:pPr>
            <a:r>
              <a:rPr lang="en-US" sz="1600" i="1" dirty="0">
                <a:solidFill>
                  <a:schemeClr val="accent1"/>
                </a:solidFill>
              </a:rPr>
              <a:t># Error: List not defined</a:t>
            </a:r>
          </a:p>
          <a:p>
            <a:pPr marL="0" indent="0">
              <a:buNone/>
            </a:pPr>
            <a:r>
              <a:rPr lang="en-US" sz="1600" i="1" dirty="0">
                <a:solidFill>
                  <a:schemeClr val="accent1"/>
                </a:solidFill>
              </a:rPr>
              <a:t>print(</a:t>
            </a:r>
            <a:r>
              <a:rPr lang="en-US" sz="1600" i="1" dirty="0" err="1">
                <a:solidFill>
                  <a:schemeClr val="accent1"/>
                </a:solidFill>
              </a:rPr>
              <a:t>my_list</a:t>
            </a:r>
            <a:r>
              <a:rPr lang="en-US" sz="1600" i="1" dirty="0">
                <a:solidFill>
                  <a:schemeClr val="accent1"/>
                </a:solidFill>
              </a:rPr>
              <a:t>)</a:t>
            </a:r>
          </a:p>
        </p:txBody>
      </p:sp>
      <p:sp>
        <p:nvSpPr>
          <p:cNvPr id="6" name="Content Placeholder 2">
            <a:extLst>
              <a:ext uri="{FF2B5EF4-FFF2-40B4-BE49-F238E27FC236}">
                <a16:creationId xmlns:a16="http://schemas.microsoft.com/office/drawing/2014/main" id="{77CF96CD-C15D-4083-8819-DA91511264FA}"/>
              </a:ext>
            </a:extLst>
          </p:cNvPr>
          <p:cNvSpPr txBox="1">
            <a:spLocks/>
          </p:cNvSpPr>
          <p:nvPr/>
        </p:nvSpPr>
        <p:spPr>
          <a:xfrm>
            <a:off x="5666688" y="1418901"/>
            <a:ext cx="4553539" cy="54328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i="1" dirty="0">
              <a:solidFill>
                <a:schemeClr val="accent1"/>
              </a:solidFill>
            </a:endParaRPr>
          </a:p>
        </p:txBody>
      </p:sp>
      <p:sp>
        <p:nvSpPr>
          <p:cNvPr id="7" name="Content Placeholder 2">
            <a:extLst>
              <a:ext uri="{FF2B5EF4-FFF2-40B4-BE49-F238E27FC236}">
                <a16:creationId xmlns:a16="http://schemas.microsoft.com/office/drawing/2014/main" id="{07EDEA95-0AA6-41D3-8DAE-F8EC30BDF80A}"/>
              </a:ext>
            </a:extLst>
          </p:cNvPr>
          <p:cNvSpPr txBox="1">
            <a:spLocks/>
          </p:cNvSpPr>
          <p:nvPr/>
        </p:nvSpPr>
        <p:spPr>
          <a:xfrm>
            <a:off x="5581061" y="1418901"/>
            <a:ext cx="4553539" cy="54328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i="1" dirty="0">
              <a:solidFill>
                <a:schemeClr val="accent1"/>
              </a:solidFill>
            </a:endParaRPr>
          </a:p>
        </p:txBody>
      </p:sp>
      <p:sp>
        <p:nvSpPr>
          <p:cNvPr id="5" name="Rectangle 4">
            <a:extLst>
              <a:ext uri="{FF2B5EF4-FFF2-40B4-BE49-F238E27FC236}">
                <a16:creationId xmlns:a16="http://schemas.microsoft.com/office/drawing/2014/main" id="{944E3432-173B-4EAC-9BEF-2EF6C1F1C6B3}"/>
              </a:ext>
            </a:extLst>
          </p:cNvPr>
          <p:cNvSpPr/>
          <p:nvPr/>
        </p:nvSpPr>
        <p:spPr>
          <a:xfrm>
            <a:off x="5666688" y="1172240"/>
            <a:ext cx="6096000" cy="5693866"/>
          </a:xfrm>
          <a:prstGeom prst="rect">
            <a:avLst/>
          </a:prstGeom>
        </p:spPr>
        <p:txBody>
          <a:bodyPr>
            <a:spAutoFit/>
          </a:bodyPr>
          <a:lstStyle/>
          <a:p>
            <a:r>
              <a:rPr lang="en-US" dirty="0"/>
              <a:t>We can use remove() method to remove the given item or pop() method to remove an item at the given index.</a:t>
            </a:r>
          </a:p>
          <a:p>
            <a:r>
              <a:rPr lang="en-US" dirty="0"/>
              <a:t>The pop() method removes and returns the last item if index is not provided. This helps us implement lists as stacks (first in, last out data structure).</a:t>
            </a:r>
          </a:p>
          <a:p>
            <a:r>
              <a:rPr lang="en-US" dirty="0"/>
              <a:t>We can also use the clear() method to empty a list.</a:t>
            </a:r>
          </a:p>
          <a:p>
            <a:endParaRPr lang="en-US" sz="1600" i="1" dirty="0">
              <a:solidFill>
                <a:schemeClr val="accent1"/>
              </a:solidFill>
            </a:endParaRPr>
          </a:p>
          <a:p>
            <a:r>
              <a:rPr lang="en-US" sz="1600" i="1" dirty="0" err="1">
                <a:solidFill>
                  <a:schemeClr val="accent1"/>
                </a:solidFill>
              </a:rPr>
              <a:t>my_list</a:t>
            </a:r>
            <a:r>
              <a:rPr lang="en-US" sz="1600" i="1" dirty="0">
                <a:solidFill>
                  <a:schemeClr val="accent1"/>
                </a:solidFill>
              </a:rPr>
              <a:t> = ['</a:t>
            </a:r>
            <a:r>
              <a:rPr lang="en-US" sz="1600" i="1" dirty="0" err="1">
                <a:solidFill>
                  <a:schemeClr val="accent1"/>
                </a:solidFill>
              </a:rPr>
              <a:t>p','r','o','b','l','e','m</a:t>
            </a:r>
            <a:r>
              <a:rPr lang="en-US" sz="1600" i="1" dirty="0">
                <a:solidFill>
                  <a:schemeClr val="accent1"/>
                </a:solidFill>
              </a:rPr>
              <a:t>']</a:t>
            </a:r>
          </a:p>
          <a:p>
            <a:r>
              <a:rPr lang="en-US" sz="1600" i="1" dirty="0" err="1">
                <a:solidFill>
                  <a:schemeClr val="accent1"/>
                </a:solidFill>
              </a:rPr>
              <a:t>my_list.remove</a:t>
            </a:r>
            <a:r>
              <a:rPr lang="en-US" sz="1600" i="1" dirty="0">
                <a:solidFill>
                  <a:schemeClr val="accent1"/>
                </a:solidFill>
              </a:rPr>
              <a:t>('p')</a:t>
            </a:r>
          </a:p>
          <a:p>
            <a:r>
              <a:rPr lang="en-US" sz="1600" i="1" dirty="0">
                <a:solidFill>
                  <a:schemeClr val="accent1"/>
                </a:solidFill>
              </a:rPr>
              <a:t># Output: ['r', 'o', 'b', 'l', 'e', 'm']</a:t>
            </a:r>
          </a:p>
          <a:p>
            <a:r>
              <a:rPr lang="en-US" sz="1600" i="1" dirty="0">
                <a:solidFill>
                  <a:schemeClr val="accent1"/>
                </a:solidFill>
              </a:rPr>
              <a:t>print(</a:t>
            </a:r>
            <a:r>
              <a:rPr lang="en-US" sz="1600" i="1" dirty="0" err="1">
                <a:solidFill>
                  <a:schemeClr val="accent1"/>
                </a:solidFill>
              </a:rPr>
              <a:t>my_list</a:t>
            </a:r>
            <a:r>
              <a:rPr lang="en-US" sz="1600" i="1" dirty="0">
                <a:solidFill>
                  <a:schemeClr val="accent1"/>
                </a:solidFill>
              </a:rPr>
              <a:t>)</a:t>
            </a:r>
          </a:p>
          <a:p>
            <a:r>
              <a:rPr lang="en-US" sz="1600" i="1" dirty="0">
                <a:solidFill>
                  <a:schemeClr val="accent1"/>
                </a:solidFill>
              </a:rPr>
              <a:t># Output: 'o'</a:t>
            </a:r>
          </a:p>
          <a:p>
            <a:r>
              <a:rPr lang="en-US" sz="1600" i="1" dirty="0">
                <a:solidFill>
                  <a:schemeClr val="accent1"/>
                </a:solidFill>
              </a:rPr>
              <a:t>print(</a:t>
            </a:r>
            <a:r>
              <a:rPr lang="en-US" sz="1600" i="1" dirty="0" err="1">
                <a:solidFill>
                  <a:schemeClr val="accent1"/>
                </a:solidFill>
              </a:rPr>
              <a:t>my_list.pop</a:t>
            </a:r>
            <a:r>
              <a:rPr lang="en-US" sz="1600" i="1" dirty="0">
                <a:solidFill>
                  <a:schemeClr val="accent1"/>
                </a:solidFill>
              </a:rPr>
              <a:t>(1))</a:t>
            </a:r>
          </a:p>
          <a:p>
            <a:r>
              <a:rPr lang="en-US" sz="1600" i="1" dirty="0">
                <a:solidFill>
                  <a:schemeClr val="accent1"/>
                </a:solidFill>
              </a:rPr>
              <a:t># Output: ['r', 'b', 'l', 'e', 'm']</a:t>
            </a:r>
          </a:p>
          <a:p>
            <a:r>
              <a:rPr lang="en-US" sz="1600" i="1" dirty="0">
                <a:solidFill>
                  <a:schemeClr val="accent1"/>
                </a:solidFill>
              </a:rPr>
              <a:t>print(</a:t>
            </a:r>
            <a:r>
              <a:rPr lang="en-US" sz="1600" i="1" dirty="0" err="1">
                <a:solidFill>
                  <a:schemeClr val="accent1"/>
                </a:solidFill>
              </a:rPr>
              <a:t>my_list</a:t>
            </a:r>
            <a:r>
              <a:rPr lang="en-US" sz="1600" i="1" dirty="0">
                <a:solidFill>
                  <a:schemeClr val="accent1"/>
                </a:solidFill>
              </a:rPr>
              <a:t>)</a:t>
            </a:r>
          </a:p>
          <a:p>
            <a:r>
              <a:rPr lang="en-US" sz="1600" i="1" dirty="0">
                <a:solidFill>
                  <a:schemeClr val="accent1"/>
                </a:solidFill>
              </a:rPr>
              <a:t># Output: 'm'</a:t>
            </a:r>
          </a:p>
          <a:p>
            <a:r>
              <a:rPr lang="en-US" sz="1600" i="1" dirty="0">
                <a:solidFill>
                  <a:schemeClr val="accent1"/>
                </a:solidFill>
              </a:rPr>
              <a:t>print(</a:t>
            </a:r>
            <a:r>
              <a:rPr lang="en-US" sz="1600" i="1" dirty="0" err="1">
                <a:solidFill>
                  <a:schemeClr val="accent1"/>
                </a:solidFill>
              </a:rPr>
              <a:t>my_list.pop</a:t>
            </a:r>
            <a:r>
              <a:rPr lang="en-US" sz="1600" i="1" dirty="0">
                <a:solidFill>
                  <a:schemeClr val="accent1"/>
                </a:solidFill>
              </a:rPr>
              <a:t>())</a:t>
            </a:r>
          </a:p>
          <a:p>
            <a:r>
              <a:rPr lang="en-US" sz="1600" i="1" dirty="0">
                <a:solidFill>
                  <a:schemeClr val="accent1"/>
                </a:solidFill>
              </a:rPr>
              <a:t># Output: ['r', 'b', 'l', 'e']</a:t>
            </a:r>
          </a:p>
          <a:p>
            <a:r>
              <a:rPr lang="en-US" sz="1600" i="1" dirty="0">
                <a:solidFill>
                  <a:schemeClr val="accent1"/>
                </a:solidFill>
              </a:rPr>
              <a:t>print(</a:t>
            </a:r>
            <a:r>
              <a:rPr lang="en-US" sz="1600" i="1" dirty="0" err="1">
                <a:solidFill>
                  <a:schemeClr val="accent1"/>
                </a:solidFill>
              </a:rPr>
              <a:t>my_list</a:t>
            </a:r>
            <a:r>
              <a:rPr lang="en-US" sz="1600" i="1" dirty="0">
                <a:solidFill>
                  <a:schemeClr val="accent1"/>
                </a:solidFill>
              </a:rPr>
              <a:t>)</a:t>
            </a:r>
          </a:p>
          <a:p>
            <a:r>
              <a:rPr lang="en-US" sz="1600" i="1" dirty="0" err="1">
                <a:solidFill>
                  <a:schemeClr val="accent1"/>
                </a:solidFill>
              </a:rPr>
              <a:t>my_list.clear</a:t>
            </a:r>
            <a:r>
              <a:rPr lang="en-US" sz="1600" i="1" dirty="0">
                <a:solidFill>
                  <a:schemeClr val="accent1"/>
                </a:solidFill>
              </a:rPr>
              <a:t>()</a:t>
            </a:r>
          </a:p>
          <a:p>
            <a:r>
              <a:rPr lang="en-US" sz="1600" i="1" dirty="0">
                <a:solidFill>
                  <a:schemeClr val="accent1"/>
                </a:solidFill>
              </a:rPr>
              <a:t># Output: []</a:t>
            </a:r>
          </a:p>
          <a:p>
            <a:r>
              <a:rPr lang="en-US" sz="1600" i="1" dirty="0">
                <a:solidFill>
                  <a:schemeClr val="accent1"/>
                </a:solidFill>
              </a:rPr>
              <a:t>print(</a:t>
            </a:r>
            <a:r>
              <a:rPr lang="en-US" sz="1600" i="1" dirty="0" err="1">
                <a:solidFill>
                  <a:schemeClr val="accent1"/>
                </a:solidFill>
              </a:rPr>
              <a:t>my_list</a:t>
            </a:r>
            <a:r>
              <a:rPr lang="en-US" sz="1600" i="1" dirty="0">
                <a:solidFill>
                  <a:schemeClr val="accent1"/>
                </a:solidFill>
              </a:rPr>
              <a:t>)</a:t>
            </a:r>
          </a:p>
        </p:txBody>
      </p:sp>
    </p:spTree>
    <p:extLst>
      <p:ext uri="{BB962C8B-B14F-4D97-AF65-F5344CB8AC3E}">
        <p14:creationId xmlns:p14="http://schemas.microsoft.com/office/powerpoint/2010/main" val="1973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1912-D94E-4E9C-AFD4-C308D92DDDC7}"/>
              </a:ext>
            </a:extLst>
          </p:cNvPr>
          <p:cNvSpPr>
            <a:spLocks noGrp="1"/>
          </p:cNvSpPr>
          <p:nvPr>
            <p:ph type="title"/>
          </p:nvPr>
        </p:nvSpPr>
        <p:spPr/>
        <p:txBody>
          <a:bodyPr/>
          <a:lstStyle/>
          <a:p>
            <a:r>
              <a:rPr lang="en-US" dirty="0"/>
              <a:t>Lists- methods</a:t>
            </a:r>
          </a:p>
        </p:txBody>
      </p:sp>
      <p:sp>
        <p:nvSpPr>
          <p:cNvPr id="3" name="Content Placeholder 2">
            <a:extLst>
              <a:ext uri="{FF2B5EF4-FFF2-40B4-BE49-F238E27FC236}">
                <a16:creationId xmlns:a16="http://schemas.microsoft.com/office/drawing/2014/main" id="{BA4DCBD2-DAAE-43C9-BD33-2B80FB6D3DDE}"/>
              </a:ext>
            </a:extLst>
          </p:cNvPr>
          <p:cNvSpPr>
            <a:spLocks noGrp="1"/>
          </p:cNvSpPr>
          <p:nvPr>
            <p:ph idx="1"/>
          </p:nvPr>
        </p:nvSpPr>
        <p:spPr>
          <a:xfrm>
            <a:off x="838200" y="1404594"/>
            <a:ext cx="10515600" cy="4772369"/>
          </a:xfrm>
        </p:spPr>
        <p:txBody>
          <a:bodyPr>
            <a:normAutofit lnSpcReduction="10000"/>
          </a:bodyPr>
          <a:lstStyle/>
          <a:p>
            <a:r>
              <a:rPr lang="en-US" sz="1600" dirty="0"/>
              <a:t>Methods that are available with list object in Python programming are tabulated below.</a:t>
            </a:r>
          </a:p>
          <a:p>
            <a:r>
              <a:rPr lang="en-US" sz="1600" dirty="0"/>
              <a:t>They are accessed as </a:t>
            </a:r>
            <a:r>
              <a:rPr lang="en-US" sz="1600" dirty="0" err="1"/>
              <a:t>list.method</a:t>
            </a:r>
            <a:r>
              <a:rPr lang="en-US" sz="1600" dirty="0"/>
              <a:t>(). Some of the methods have already been used above.</a:t>
            </a:r>
          </a:p>
          <a:p>
            <a:pPr marL="0" indent="0">
              <a:buNone/>
            </a:pPr>
            <a:r>
              <a:rPr lang="en-US" sz="1600" b="1" dirty="0"/>
              <a:t>Python List Methods</a:t>
            </a:r>
          </a:p>
          <a:p>
            <a:r>
              <a:rPr lang="en-US" sz="1600" dirty="0"/>
              <a:t>append() - Add an element to the end of the list</a:t>
            </a:r>
          </a:p>
          <a:p>
            <a:r>
              <a:rPr lang="en-US" sz="1600" dirty="0"/>
              <a:t>extend() - Add all elements of a list to the another list</a:t>
            </a:r>
          </a:p>
          <a:p>
            <a:r>
              <a:rPr lang="en-US" sz="1600" dirty="0"/>
              <a:t>insert() - Insert an item at the defined index</a:t>
            </a:r>
          </a:p>
          <a:p>
            <a:r>
              <a:rPr lang="en-US" sz="1600" dirty="0"/>
              <a:t>remove() - Removes an item from the list</a:t>
            </a:r>
          </a:p>
          <a:p>
            <a:r>
              <a:rPr lang="en-US" sz="1600" dirty="0"/>
              <a:t>pop() - Removes and returns an element at the given index</a:t>
            </a:r>
          </a:p>
          <a:p>
            <a:r>
              <a:rPr lang="en-US" sz="1600" dirty="0"/>
              <a:t>clear() - Removes all items from the list</a:t>
            </a:r>
          </a:p>
          <a:p>
            <a:r>
              <a:rPr lang="en-US" sz="1600" dirty="0"/>
              <a:t>index() - Returns the index of the first matched item</a:t>
            </a:r>
          </a:p>
          <a:p>
            <a:r>
              <a:rPr lang="en-US" sz="1600" dirty="0"/>
              <a:t>count() - Returns the count of number of items passed as an argument</a:t>
            </a:r>
          </a:p>
          <a:p>
            <a:r>
              <a:rPr lang="en-US" sz="1600" dirty="0"/>
              <a:t>sort() - Sort items in a list in ascending order</a:t>
            </a:r>
          </a:p>
          <a:p>
            <a:r>
              <a:rPr lang="en-US" sz="1600" dirty="0"/>
              <a:t>reverse() - Reverse the order of items in the list</a:t>
            </a:r>
          </a:p>
          <a:p>
            <a:r>
              <a:rPr lang="en-US" sz="1600" dirty="0"/>
              <a:t>copy() - Returns a shallow copy of the list</a:t>
            </a:r>
          </a:p>
        </p:txBody>
      </p:sp>
    </p:spTree>
    <p:extLst>
      <p:ext uri="{BB962C8B-B14F-4D97-AF65-F5344CB8AC3E}">
        <p14:creationId xmlns:p14="http://schemas.microsoft.com/office/powerpoint/2010/main" val="421653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7D1-332F-4483-9D7F-3E94269CDBF5}"/>
              </a:ext>
            </a:extLst>
          </p:cNvPr>
          <p:cNvSpPr>
            <a:spLocks noGrp="1"/>
          </p:cNvSpPr>
          <p:nvPr>
            <p:ph type="title"/>
          </p:nvPr>
        </p:nvSpPr>
        <p:spPr/>
        <p:txBody>
          <a:bodyPr/>
          <a:lstStyle/>
          <a:p>
            <a:r>
              <a:rPr lang="en-US" dirty="0"/>
              <a:t>Some examples of Python list methods:</a:t>
            </a:r>
          </a:p>
        </p:txBody>
      </p:sp>
      <p:sp>
        <p:nvSpPr>
          <p:cNvPr id="3" name="Content Placeholder 2">
            <a:extLst>
              <a:ext uri="{FF2B5EF4-FFF2-40B4-BE49-F238E27FC236}">
                <a16:creationId xmlns:a16="http://schemas.microsoft.com/office/drawing/2014/main" id="{3CCC190F-D4A2-4419-8F68-89DCED75F8F7}"/>
              </a:ext>
            </a:extLst>
          </p:cNvPr>
          <p:cNvSpPr>
            <a:spLocks noGrp="1"/>
          </p:cNvSpPr>
          <p:nvPr>
            <p:ph idx="1"/>
          </p:nvPr>
        </p:nvSpPr>
        <p:spPr/>
        <p:txBody>
          <a:bodyPr>
            <a:normAutofit fontScale="85000" lnSpcReduction="20000"/>
          </a:bodyPr>
          <a:lstStyle/>
          <a:p>
            <a:pPr marL="0" indent="0">
              <a:buNone/>
            </a:pPr>
            <a:r>
              <a:rPr lang="en-US" i="1" dirty="0" err="1">
                <a:solidFill>
                  <a:schemeClr val="accent1"/>
                </a:solidFill>
              </a:rPr>
              <a:t>my_list</a:t>
            </a:r>
            <a:r>
              <a:rPr lang="en-US" i="1" dirty="0">
                <a:solidFill>
                  <a:schemeClr val="accent1"/>
                </a:solidFill>
              </a:rPr>
              <a:t> = [3, 8, 1, 6, 0, 8, 4]</a:t>
            </a:r>
          </a:p>
          <a:p>
            <a:pPr marL="0" indent="0">
              <a:buNone/>
            </a:pPr>
            <a:r>
              <a:rPr lang="en-US" i="1" dirty="0">
                <a:solidFill>
                  <a:schemeClr val="accent1"/>
                </a:solidFill>
              </a:rPr>
              <a:t># Output: 1</a:t>
            </a:r>
          </a:p>
          <a:p>
            <a:pPr marL="0" indent="0">
              <a:buNone/>
            </a:pPr>
            <a:r>
              <a:rPr lang="en-US" i="1" dirty="0">
                <a:solidFill>
                  <a:schemeClr val="accent1"/>
                </a:solidFill>
              </a:rPr>
              <a:t>print(</a:t>
            </a:r>
            <a:r>
              <a:rPr lang="en-US" i="1" dirty="0" err="1">
                <a:solidFill>
                  <a:schemeClr val="accent1"/>
                </a:solidFill>
              </a:rPr>
              <a:t>my_list.index</a:t>
            </a:r>
            <a:r>
              <a:rPr lang="en-US" i="1" dirty="0">
                <a:solidFill>
                  <a:schemeClr val="accent1"/>
                </a:solidFill>
              </a:rPr>
              <a:t>(8))</a:t>
            </a:r>
          </a:p>
          <a:p>
            <a:pPr marL="0" indent="0">
              <a:buNone/>
            </a:pPr>
            <a:r>
              <a:rPr lang="en-US" i="1" dirty="0">
                <a:solidFill>
                  <a:schemeClr val="accent1"/>
                </a:solidFill>
              </a:rPr>
              <a:t># Output: 2</a:t>
            </a:r>
          </a:p>
          <a:p>
            <a:pPr marL="0" indent="0">
              <a:buNone/>
            </a:pPr>
            <a:r>
              <a:rPr lang="en-US" i="1" dirty="0">
                <a:solidFill>
                  <a:schemeClr val="accent1"/>
                </a:solidFill>
              </a:rPr>
              <a:t>print(</a:t>
            </a:r>
            <a:r>
              <a:rPr lang="en-US" i="1" dirty="0" err="1">
                <a:solidFill>
                  <a:schemeClr val="accent1"/>
                </a:solidFill>
              </a:rPr>
              <a:t>my_list.count</a:t>
            </a:r>
            <a:r>
              <a:rPr lang="en-US" i="1" dirty="0">
                <a:solidFill>
                  <a:schemeClr val="accent1"/>
                </a:solidFill>
              </a:rPr>
              <a:t>(8))</a:t>
            </a:r>
          </a:p>
          <a:p>
            <a:pPr marL="0" indent="0">
              <a:buNone/>
            </a:pPr>
            <a:r>
              <a:rPr lang="en-US" i="1" dirty="0" err="1">
                <a:solidFill>
                  <a:schemeClr val="accent1"/>
                </a:solidFill>
              </a:rPr>
              <a:t>my_list.sort</a:t>
            </a:r>
            <a:r>
              <a:rPr lang="en-US" i="1" dirty="0">
                <a:solidFill>
                  <a:schemeClr val="accent1"/>
                </a:solidFill>
              </a:rPr>
              <a:t>()</a:t>
            </a:r>
          </a:p>
          <a:p>
            <a:pPr marL="0" indent="0">
              <a:buNone/>
            </a:pPr>
            <a:r>
              <a:rPr lang="en-US" i="1" dirty="0">
                <a:solidFill>
                  <a:schemeClr val="accent1"/>
                </a:solidFill>
              </a:rPr>
              <a:t># Output: [0, 1, 3, 4, 6, 8, 8]</a:t>
            </a:r>
          </a:p>
          <a:p>
            <a:pPr marL="0" indent="0">
              <a:buNone/>
            </a:pPr>
            <a:r>
              <a:rPr lang="en-US" i="1" dirty="0">
                <a:solidFill>
                  <a:schemeClr val="accent1"/>
                </a:solidFill>
              </a:rPr>
              <a:t>print(</a:t>
            </a:r>
            <a:r>
              <a:rPr lang="en-US" i="1" dirty="0" err="1">
                <a:solidFill>
                  <a:schemeClr val="accent1"/>
                </a:solidFill>
              </a:rPr>
              <a:t>my_list</a:t>
            </a:r>
            <a:r>
              <a:rPr lang="en-US" i="1" dirty="0">
                <a:solidFill>
                  <a:schemeClr val="accent1"/>
                </a:solidFill>
              </a:rPr>
              <a:t>)</a:t>
            </a:r>
          </a:p>
          <a:p>
            <a:pPr marL="0" indent="0">
              <a:buNone/>
            </a:pPr>
            <a:r>
              <a:rPr lang="en-US" i="1" dirty="0" err="1">
                <a:solidFill>
                  <a:schemeClr val="accent1"/>
                </a:solidFill>
              </a:rPr>
              <a:t>my_list.reverse</a:t>
            </a:r>
            <a:r>
              <a:rPr lang="en-US" i="1" dirty="0">
                <a:solidFill>
                  <a:schemeClr val="accent1"/>
                </a:solidFill>
              </a:rPr>
              <a:t>()</a:t>
            </a:r>
          </a:p>
          <a:p>
            <a:pPr marL="0" indent="0">
              <a:buNone/>
            </a:pPr>
            <a:r>
              <a:rPr lang="en-US" i="1" dirty="0">
                <a:solidFill>
                  <a:schemeClr val="accent1"/>
                </a:solidFill>
              </a:rPr>
              <a:t># Output: [8, 8, 6, 4, 3, 1, 0]</a:t>
            </a:r>
          </a:p>
          <a:p>
            <a:pPr marL="0" indent="0">
              <a:buNone/>
            </a:pPr>
            <a:r>
              <a:rPr lang="en-US" i="1" dirty="0">
                <a:solidFill>
                  <a:schemeClr val="accent1"/>
                </a:solidFill>
              </a:rPr>
              <a:t>print(</a:t>
            </a:r>
            <a:r>
              <a:rPr lang="en-US" i="1" dirty="0" err="1">
                <a:solidFill>
                  <a:schemeClr val="accent1"/>
                </a:solidFill>
              </a:rPr>
              <a:t>my_list</a:t>
            </a:r>
            <a:r>
              <a:rPr lang="en-US" i="1" dirty="0">
                <a:solidFill>
                  <a:schemeClr val="accent1"/>
                </a:solidFill>
              </a:rPr>
              <a:t>)</a:t>
            </a:r>
          </a:p>
        </p:txBody>
      </p:sp>
    </p:spTree>
    <p:extLst>
      <p:ext uri="{BB962C8B-B14F-4D97-AF65-F5344CB8AC3E}">
        <p14:creationId xmlns:p14="http://schemas.microsoft.com/office/powerpoint/2010/main" val="105873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2A77-B012-431D-A14D-142E0C9B5C55}"/>
              </a:ext>
            </a:extLst>
          </p:cNvPr>
          <p:cNvSpPr>
            <a:spLocks noGrp="1"/>
          </p:cNvSpPr>
          <p:nvPr>
            <p:ph type="title"/>
          </p:nvPr>
        </p:nvSpPr>
        <p:spPr/>
        <p:txBody>
          <a:bodyPr>
            <a:normAutofit fontScale="90000"/>
          </a:bodyPr>
          <a:lstStyle/>
          <a:p>
            <a:r>
              <a:rPr lang="en-US" b="1" dirty="0"/>
              <a:t>List Comprehension: Elegant way to create new List</a:t>
            </a:r>
            <a:br>
              <a:rPr lang="en-US" b="1" dirty="0"/>
            </a:br>
            <a:endParaRPr lang="en-US" dirty="0"/>
          </a:p>
        </p:txBody>
      </p:sp>
      <p:sp>
        <p:nvSpPr>
          <p:cNvPr id="3" name="Content Placeholder 2">
            <a:extLst>
              <a:ext uri="{FF2B5EF4-FFF2-40B4-BE49-F238E27FC236}">
                <a16:creationId xmlns:a16="http://schemas.microsoft.com/office/drawing/2014/main" id="{0FAD5762-E10C-4F6A-9A0E-9084279A1C96}"/>
              </a:ext>
            </a:extLst>
          </p:cNvPr>
          <p:cNvSpPr>
            <a:spLocks noGrp="1"/>
          </p:cNvSpPr>
          <p:nvPr>
            <p:ph idx="1"/>
          </p:nvPr>
        </p:nvSpPr>
        <p:spPr/>
        <p:txBody>
          <a:bodyPr>
            <a:normAutofit/>
          </a:bodyPr>
          <a:lstStyle/>
          <a:p>
            <a:r>
              <a:rPr lang="en-US" sz="1600" dirty="0"/>
              <a:t>List comprehension is an elegant and concise way to create a new list from an existing list in Python.</a:t>
            </a:r>
          </a:p>
          <a:p>
            <a:r>
              <a:rPr lang="en-US" sz="1600" dirty="0"/>
              <a:t>List comprehension consists of an expression followed by for statement inside square brackets.</a:t>
            </a:r>
          </a:p>
          <a:p>
            <a:pPr marL="0" indent="0">
              <a:buNone/>
            </a:pPr>
            <a:endParaRPr lang="en-US" sz="1600" dirty="0"/>
          </a:p>
          <a:p>
            <a:pPr marL="0" indent="0">
              <a:buNone/>
            </a:pPr>
            <a:r>
              <a:rPr lang="en-US" sz="1600" dirty="0"/>
              <a:t>Here is an example to make a list with each item being increasing power of 2.</a:t>
            </a:r>
          </a:p>
          <a:p>
            <a:pPr marL="0" indent="0">
              <a:buNone/>
            </a:pPr>
            <a:r>
              <a:rPr lang="en-US" sz="1600" i="1" dirty="0">
                <a:solidFill>
                  <a:schemeClr val="accent1"/>
                </a:solidFill>
              </a:rPr>
              <a:t>pow2 = [2 ** x for x in range(10)]</a:t>
            </a:r>
          </a:p>
          <a:p>
            <a:pPr marL="0" indent="0">
              <a:buNone/>
            </a:pPr>
            <a:r>
              <a:rPr lang="en-US" sz="1600" i="1" dirty="0">
                <a:solidFill>
                  <a:schemeClr val="accent1"/>
                </a:solidFill>
              </a:rPr>
              <a:t># Output: [1, 2, 4, 8, 16, 32, 64, 128, 256, 512]</a:t>
            </a:r>
          </a:p>
          <a:p>
            <a:pPr marL="0" indent="0">
              <a:buNone/>
            </a:pPr>
            <a:r>
              <a:rPr lang="en-US" sz="1600" i="1" dirty="0">
                <a:solidFill>
                  <a:schemeClr val="accent1"/>
                </a:solidFill>
              </a:rPr>
              <a:t>print(pow2)</a:t>
            </a:r>
          </a:p>
          <a:p>
            <a:pPr marL="0" indent="0">
              <a:buNone/>
            </a:pPr>
            <a:r>
              <a:rPr lang="en-US" sz="1600" dirty="0"/>
              <a:t>This code is equivalent to</a:t>
            </a:r>
          </a:p>
          <a:p>
            <a:pPr marL="0" indent="0">
              <a:buNone/>
            </a:pPr>
            <a:r>
              <a:rPr lang="en-US" sz="1600" i="1" dirty="0">
                <a:solidFill>
                  <a:schemeClr val="accent1"/>
                </a:solidFill>
              </a:rPr>
              <a:t>pow2 = []</a:t>
            </a:r>
          </a:p>
          <a:p>
            <a:pPr marL="0" indent="0">
              <a:buNone/>
            </a:pPr>
            <a:r>
              <a:rPr lang="en-US" sz="1600" i="1" dirty="0">
                <a:solidFill>
                  <a:schemeClr val="accent1"/>
                </a:solidFill>
              </a:rPr>
              <a:t>for x in range(10):</a:t>
            </a:r>
          </a:p>
          <a:p>
            <a:pPr marL="0" indent="0">
              <a:buNone/>
            </a:pPr>
            <a:r>
              <a:rPr lang="en-US" sz="1600" i="1" dirty="0">
                <a:solidFill>
                  <a:schemeClr val="accent1"/>
                </a:solidFill>
              </a:rPr>
              <a:t>   pow2.append(2 ** x)</a:t>
            </a:r>
          </a:p>
        </p:txBody>
      </p:sp>
    </p:spTree>
    <p:extLst>
      <p:ext uri="{BB962C8B-B14F-4D97-AF65-F5344CB8AC3E}">
        <p14:creationId xmlns:p14="http://schemas.microsoft.com/office/powerpoint/2010/main" val="398691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2371-E893-4ABA-9FCF-031539F8F4AB}"/>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DDFF03DE-2617-48B5-8A5F-18F058879A91}"/>
              </a:ext>
            </a:extLst>
          </p:cNvPr>
          <p:cNvSpPr>
            <a:spLocks noGrp="1"/>
          </p:cNvSpPr>
          <p:nvPr>
            <p:ph idx="1"/>
          </p:nvPr>
        </p:nvSpPr>
        <p:spPr/>
        <p:txBody>
          <a:bodyPr>
            <a:normAutofit/>
          </a:bodyPr>
          <a:lstStyle/>
          <a:p>
            <a:pPr marL="0" indent="0">
              <a:buNone/>
            </a:pPr>
            <a:r>
              <a:rPr lang="en-US" dirty="0"/>
              <a:t>A list comprehension can optionally contain more for or if statements. An optional if statement can filter out items for the new list. </a:t>
            </a:r>
          </a:p>
          <a:p>
            <a:pPr marL="0" indent="0">
              <a:buNone/>
            </a:pPr>
            <a:r>
              <a:rPr lang="en-US" dirty="0"/>
              <a:t>Here are some examples.</a:t>
            </a:r>
          </a:p>
          <a:p>
            <a:pPr marL="0" indent="0">
              <a:buNone/>
            </a:pPr>
            <a:r>
              <a:rPr lang="en-US" sz="1700" i="1" dirty="0"/>
              <a:t>&gt;&gt;&gt;</a:t>
            </a:r>
            <a:r>
              <a:rPr lang="en-US" sz="1700" i="1" dirty="0">
                <a:solidFill>
                  <a:schemeClr val="accent1"/>
                </a:solidFill>
              </a:rPr>
              <a:t> pow2 = [2 ** x for x in range(10) if x &gt; 5]</a:t>
            </a:r>
          </a:p>
          <a:p>
            <a:pPr marL="0" indent="0">
              <a:buNone/>
            </a:pPr>
            <a:r>
              <a:rPr lang="en-US" sz="1700" i="1" dirty="0"/>
              <a:t>&gt;&gt;&gt;</a:t>
            </a:r>
            <a:r>
              <a:rPr lang="en-US" sz="1700" i="1" dirty="0">
                <a:solidFill>
                  <a:schemeClr val="accent1"/>
                </a:solidFill>
              </a:rPr>
              <a:t> pow2</a:t>
            </a:r>
          </a:p>
          <a:p>
            <a:pPr marL="0" indent="0">
              <a:buNone/>
            </a:pPr>
            <a:r>
              <a:rPr lang="en-US" sz="1700" i="1" dirty="0">
                <a:solidFill>
                  <a:schemeClr val="accent1"/>
                </a:solidFill>
              </a:rPr>
              <a:t>[64, 128, 256, 512]</a:t>
            </a:r>
          </a:p>
          <a:p>
            <a:pPr marL="0" indent="0">
              <a:buNone/>
            </a:pPr>
            <a:r>
              <a:rPr lang="en-US" sz="1700" i="1" dirty="0"/>
              <a:t>&gt;&gt;&gt;</a:t>
            </a:r>
            <a:r>
              <a:rPr lang="en-US" sz="1700" i="1" dirty="0">
                <a:solidFill>
                  <a:schemeClr val="accent1"/>
                </a:solidFill>
              </a:rPr>
              <a:t> odd = [x for x in range(20) if x % 2 == 1]</a:t>
            </a:r>
          </a:p>
          <a:p>
            <a:pPr marL="0" indent="0">
              <a:buNone/>
            </a:pPr>
            <a:r>
              <a:rPr lang="en-US" sz="1700" i="1" dirty="0"/>
              <a:t>&gt;&gt;&gt;</a:t>
            </a:r>
            <a:r>
              <a:rPr lang="en-US" sz="1700" i="1" dirty="0">
                <a:solidFill>
                  <a:schemeClr val="accent1"/>
                </a:solidFill>
              </a:rPr>
              <a:t> odd</a:t>
            </a:r>
          </a:p>
          <a:p>
            <a:pPr marL="0" indent="0">
              <a:buNone/>
            </a:pPr>
            <a:r>
              <a:rPr lang="en-US" sz="1700" i="1" dirty="0">
                <a:solidFill>
                  <a:schemeClr val="accent1"/>
                </a:solidFill>
              </a:rPr>
              <a:t>[1, 3, 5, 7, 9, 11, 13, 15, 17, 19]</a:t>
            </a:r>
          </a:p>
          <a:p>
            <a:pPr marL="0" indent="0">
              <a:buNone/>
            </a:pPr>
            <a:r>
              <a:rPr lang="en-US" sz="1700" i="1" dirty="0"/>
              <a:t>&gt;&gt;&gt;</a:t>
            </a:r>
            <a:r>
              <a:rPr lang="en-US" sz="1700" i="1" dirty="0">
                <a:solidFill>
                  <a:schemeClr val="accent1"/>
                </a:solidFill>
              </a:rPr>
              <a:t> [</a:t>
            </a:r>
            <a:r>
              <a:rPr lang="en-US" sz="1700" i="1" dirty="0" err="1">
                <a:solidFill>
                  <a:schemeClr val="accent1"/>
                </a:solidFill>
              </a:rPr>
              <a:t>x+y</a:t>
            </a:r>
            <a:r>
              <a:rPr lang="en-US" sz="1700" i="1" dirty="0">
                <a:solidFill>
                  <a:schemeClr val="accent1"/>
                </a:solidFill>
              </a:rPr>
              <a:t> for x in ['Python ','C '] for y in ['</a:t>
            </a:r>
            <a:r>
              <a:rPr lang="en-US" sz="1700" i="1" dirty="0" err="1">
                <a:solidFill>
                  <a:schemeClr val="accent1"/>
                </a:solidFill>
              </a:rPr>
              <a:t>Language','Programming</a:t>
            </a:r>
            <a:r>
              <a:rPr lang="en-US" sz="1700" i="1" dirty="0">
                <a:solidFill>
                  <a:schemeClr val="accent1"/>
                </a:solidFill>
              </a:rPr>
              <a:t>']]</a:t>
            </a:r>
          </a:p>
          <a:p>
            <a:pPr marL="0" indent="0">
              <a:buNone/>
            </a:pPr>
            <a:r>
              <a:rPr lang="en-US" sz="1700" i="1" dirty="0">
                <a:solidFill>
                  <a:schemeClr val="accent1"/>
                </a:solidFill>
              </a:rPr>
              <a:t>['Python Language', 'Python Programming', 'C Language', 'C Programming']</a:t>
            </a:r>
          </a:p>
        </p:txBody>
      </p:sp>
    </p:spTree>
    <p:extLst>
      <p:ext uri="{BB962C8B-B14F-4D97-AF65-F5344CB8AC3E}">
        <p14:creationId xmlns:p14="http://schemas.microsoft.com/office/powerpoint/2010/main" val="334668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C6D0-3E85-4F11-A2B6-39F316D86E4F}"/>
              </a:ext>
            </a:extLst>
          </p:cNvPr>
          <p:cNvSpPr>
            <a:spLocks noGrp="1"/>
          </p:cNvSpPr>
          <p:nvPr>
            <p:ph type="title"/>
          </p:nvPr>
        </p:nvSpPr>
        <p:spPr/>
        <p:txBody>
          <a:bodyPr/>
          <a:lstStyle/>
          <a:p>
            <a:r>
              <a:rPr lang="en-US" b="1" dirty="0"/>
              <a:t>Other List Operations in Python</a:t>
            </a:r>
            <a:endParaRPr lang="en-US" dirty="0"/>
          </a:p>
        </p:txBody>
      </p:sp>
      <p:sp>
        <p:nvSpPr>
          <p:cNvPr id="5" name="Content Placeholder 4">
            <a:extLst>
              <a:ext uri="{FF2B5EF4-FFF2-40B4-BE49-F238E27FC236}">
                <a16:creationId xmlns:a16="http://schemas.microsoft.com/office/drawing/2014/main" id="{9B6312C9-A04F-400B-B6E4-686DEFDB19CA}"/>
              </a:ext>
            </a:extLst>
          </p:cNvPr>
          <p:cNvSpPr>
            <a:spLocks noGrp="1"/>
          </p:cNvSpPr>
          <p:nvPr>
            <p:ph idx="1"/>
          </p:nvPr>
        </p:nvSpPr>
        <p:spPr/>
        <p:txBody>
          <a:bodyPr>
            <a:noAutofit/>
          </a:bodyPr>
          <a:lstStyle/>
          <a:p>
            <a:pPr marL="0" indent="0">
              <a:buNone/>
            </a:pPr>
            <a:r>
              <a:rPr lang="en-US" sz="1600" dirty="0"/>
              <a:t>List Membership Test</a:t>
            </a:r>
          </a:p>
          <a:p>
            <a:pPr marL="0" indent="0">
              <a:buNone/>
            </a:pPr>
            <a:r>
              <a:rPr lang="en-US" sz="1600" dirty="0"/>
              <a:t>We can test if an item exists in a list or not, using the keyword in.</a:t>
            </a:r>
          </a:p>
          <a:p>
            <a:pPr marL="0" indent="0">
              <a:buNone/>
            </a:pPr>
            <a:r>
              <a:rPr lang="en-US" sz="1600" i="1" dirty="0" err="1">
                <a:solidFill>
                  <a:schemeClr val="accent1"/>
                </a:solidFill>
              </a:rPr>
              <a:t>my_list</a:t>
            </a:r>
            <a:r>
              <a:rPr lang="en-US" sz="1600" i="1" dirty="0">
                <a:solidFill>
                  <a:schemeClr val="accent1"/>
                </a:solidFill>
              </a:rPr>
              <a:t> = ['</a:t>
            </a:r>
            <a:r>
              <a:rPr lang="en-US" sz="1600" i="1" dirty="0" err="1">
                <a:solidFill>
                  <a:schemeClr val="accent1"/>
                </a:solidFill>
              </a:rPr>
              <a:t>p','r','o','b','l','e','m</a:t>
            </a:r>
            <a:r>
              <a:rPr lang="en-US" sz="1600" i="1" dirty="0">
                <a:solidFill>
                  <a:schemeClr val="accent1"/>
                </a:solidFill>
              </a:rPr>
              <a:t>']</a:t>
            </a:r>
          </a:p>
          <a:p>
            <a:pPr marL="0" indent="0">
              <a:buNone/>
            </a:pPr>
            <a:r>
              <a:rPr lang="en-US" sz="1600" i="1" dirty="0">
                <a:solidFill>
                  <a:schemeClr val="accent1"/>
                </a:solidFill>
              </a:rPr>
              <a:t># Output: True</a:t>
            </a:r>
          </a:p>
          <a:p>
            <a:pPr marL="0" indent="0">
              <a:buNone/>
            </a:pPr>
            <a:r>
              <a:rPr lang="en-US" sz="1600" i="1" dirty="0">
                <a:solidFill>
                  <a:schemeClr val="accent1"/>
                </a:solidFill>
              </a:rPr>
              <a:t>print('p' in </a:t>
            </a:r>
            <a:r>
              <a:rPr lang="en-US" sz="1600" i="1" dirty="0" err="1">
                <a:solidFill>
                  <a:schemeClr val="accent1"/>
                </a:solidFill>
              </a:rPr>
              <a:t>my_list</a:t>
            </a:r>
            <a:r>
              <a:rPr lang="en-US" sz="1600" i="1" dirty="0">
                <a:solidFill>
                  <a:schemeClr val="accent1"/>
                </a:solidFill>
              </a:rPr>
              <a:t>)</a:t>
            </a:r>
          </a:p>
          <a:p>
            <a:pPr marL="0" indent="0">
              <a:buNone/>
            </a:pPr>
            <a:r>
              <a:rPr lang="en-US" sz="1600" i="1" dirty="0">
                <a:solidFill>
                  <a:schemeClr val="accent1"/>
                </a:solidFill>
              </a:rPr>
              <a:t># Output: False</a:t>
            </a:r>
          </a:p>
          <a:p>
            <a:pPr marL="0" indent="0">
              <a:buNone/>
            </a:pPr>
            <a:r>
              <a:rPr lang="en-US" sz="1600" i="1" dirty="0">
                <a:solidFill>
                  <a:schemeClr val="accent1"/>
                </a:solidFill>
              </a:rPr>
              <a:t>print('a' in </a:t>
            </a:r>
            <a:r>
              <a:rPr lang="en-US" sz="1600" i="1" dirty="0" err="1">
                <a:solidFill>
                  <a:schemeClr val="accent1"/>
                </a:solidFill>
              </a:rPr>
              <a:t>my_list</a:t>
            </a:r>
            <a:r>
              <a:rPr lang="en-US" sz="1600" i="1" dirty="0">
                <a:solidFill>
                  <a:schemeClr val="accent1"/>
                </a:solidFill>
              </a:rPr>
              <a:t>)</a:t>
            </a:r>
          </a:p>
          <a:p>
            <a:pPr marL="0" indent="0">
              <a:buNone/>
            </a:pPr>
            <a:r>
              <a:rPr lang="en-US" sz="1600" i="1" dirty="0">
                <a:solidFill>
                  <a:schemeClr val="accent1"/>
                </a:solidFill>
              </a:rPr>
              <a:t># Output: True</a:t>
            </a:r>
          </a:p>
          <a:p>
            <a:pPr marL="0" indent="0">
              <a:buNone/>
            </a:pPr>
            <a:r>
              <a:rPr lang="en-US" sz="1600" i="1" dirty="0">
                <a:solidFill>
                  <a:schemeClr val="accent1"/>
                </a:solidFill>
              </a:rPr>
              <a:t>print('c' not in </a:t>
            </a:r>
            <a:r>
              <a:rPr lang="en-US" sz="1600" i="1" dirty="0" err="1">
                <a:solidFill>
                  <a:schemeClr val="accent1"/>
                </a:solidFill>
              </a:rPr>
              <a:t>my_list</a:t>
            </a:r>
            <a:r>
              <a:rPr lang="en-US" sz="1600" i="1" dirty="0">
                <a:solidFill>
                  <a:schemeClr val="accent1"/>
                </a:solidFill>
              </a:rPr>
              <a:t>)</a:t>
            </a:r>
          </a:p>
          <a:p>
            <a:pPr marL="0" indent="0">
              <a:buNone/>
            </a:pPr>
            <a:r>
              <a:rPr lang="en-US" sz="1600" b="1" dirty="0"/>
              <a:t>Iterating Through a List</a:t>
            </a:r>
          </a:p>
          <a:p>
            <a:pPr marL="0" indent="0">
              <a:buNone/>
            </a:pPr>
            <a:r>
              <a:rPr lang="en-US" sz="1600" dirty="0"/>
              <a:t>Using a for loop we can iterate though each item in a list.</a:t>
            </a:r>
          </a:p>
          <a:p>
            <a:pPr marL="0" indent="0">
              <a:buNone/>
            </a:pPr>
            <a:r>
              <a:rPr lang="en-US" sz="1600" i="1" dirty="0">
                <a:solidFill>
                  <a:schemeClr val="accent1"/>
                </a:solidFill>
              </a:rPr>
              <a:t>for fruit in ['</a:t>
            </a:r>
            <a:r>
              <a:rPr lang="en-US" sz="1600" i="1" dirty="0" err="1">
                <a:solidFill>
                  <a:schemeClr val="accent1"/>
                </a:solidFill>
              </a:rPr>
              <a:t>apple','banana','mango</a:t>
            </a:r>
            <a:r>
              <a:rPr lang="en-US" sz="1600" i="1" dirty="0">
                <a:solidFill>
                  <a:schemeClr val="accent1"/>
                </a:solidFill>
              </a:rPr>
              <a:t>']:</a:t>
            </a:r>
          </a:p>
          <a:p>
            <a:pPr marL="0" indent="0">
              <a:buNone/>
            </a:pPr>
            <a:r>
              <a:rPr lang="en-US" sz="1600" i="1" dirty="0">
                <a:solidFill>
                  <a:schemeClr val="accent1"/>
                </a:solidFill>
              </a:rPr>
              <a:t>    print("I </a:t>
            </a:r>
            <a:r>
              <a:rPr lang="en-US" sz="1600" i="1" dirty="0" err="1">
                <a:solidFill>
                  <a:schemeClr val="accent1"/>
                </a:solidFill>
              </a:rPr>
              <a:t>like",fruit</a:t>
            </a:r>
            <a:r>
              <a:rPr lang="en-US" sz="1600" i="1" dirty="0">
                <a:solidFill>
                  <a:schemeClr val="accent1"/>
                </a:solidFill>
              </a:rPr>
              <a:t>)</a:t>
            </a:r>
          </a:p>
          <a:p>
            <a:pPr marL="0" indent="0">
              <a:buNone/>
            </a:pPr>
            <a:endParaRPr lang="en-US" sz="1600" i="1" dirty="0">
              <a:solidFill>
                <a:schemeClr val="accent1"/>
              </a:solidFill>
            </a:endParaRPr>
          </a:p>
          <a:p>
            <a:pPr marL="0" indent="0">
              <a:buNone/>
            </a:pPr>
            <a:endParaRPr lang="en-US" sz="1600" i="1" dirty="0">
              <a:solidFill>
                <a:schemeClr val="accent1"/>
              </a:solidFill>
            </a:endParaRPr>
          </a:p>
        </p:txBody>
      </p:sp>
    </p:spTree>
    <p:extLst>
      <p:ext uri="{BB962C8B-B14F-4D97-AF65-F5344CB8AC3E}">
        <p14:creationId xmlns:p14="http://schemas.microsoft.com/office/powerpoint/2010/main" val="19120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CFA3-29FD-4A53-A1AA-CAF8C9ACD83F}"/>
              </a:ext>
            </a:extLst>
          </p:cNvPr>
          <p:cNvSpPr>
            <a:spLocks noGrp="1"/>
          </p:cNvSpPr>
          <p:nvPr>
            <p:ph type="title"/>
          </p:nvPr>
        </p:nvSpPr>
        <p:spPr/>
        <p:txBody>
          <a:bodyPr/>
          <a:lstStyle/>
          <a:p>
            <a:r>
              <a:rPr lang="en-US" dirty="0"/>
              <a:t>Matrix</a:t>
            </a:r>
          </a:p>
        </p:txBody>
      </p:sp>
      <p:sp>
        <p:nvSpPr>
          <p:cNvPr id="3" name="Content Placeholder 2">
            <a:extLst>
              <a:ext uri="{FF2B5EF4-FFF2-40B4-BE49-F238E27FC236}">
                <a16:creationId xmlns:a16="http://schemas.microsoft.com/office/drawing/2014/main" id="{3BB93D7F-D212-4126-83DA-BA4E1E16439D}"/>
              </a:ext>
            </a:extLst>
          </p:cNvPr>
          <p:cNvSpPr>
            <a:spLocks noGrp="1"/>
          </p:cNvSpPr>
          <p:nvPr>
            <p:ph idx="1"/>
          </p:nvPr>
        </p:nvSpPr>
        <p:spPr>
          <a:xfrm>
            <a:off x="838200" y="1542821"/>
            <a:ext cx="10515600" cy="4351338"/>
          </a:xfrm>
        </p:spPr>
        <p:txBody>
          <a:bodyPr/>
          <a:lstStyle/>
          <a:p>
            <a:pPr marL="0" indent="0">
              <a:buNone/>
            </a:pPr>
            <a:r>
              <a:rPr lang="en-US" sz="2000" dirty="0"/>
              <a:t>A matrix is a two-dimensional data structure where numbers are arranged into rows and columns. </a:t>
            </a:r>
          </a:p>
          <a:p>
            <a:pPr marL="0" indent="0">
              <a:buNone/>
            </a:pPr>
            <a:r>
              <a:rPr lang="en-US" sz="2000" dirty="0"/>
              <a:t>For example:</a:t>
            </a:r>
          </a:p>
          <a:p>
            <a:pPr marL="0" indent="0">
              <a:buNone/>
            </a:pPr>
            <a:endParaRPr lang="en-US" dirty="0"/>
          </a:p>
          <a:p>
            <a:endParaRPr lang="en-US" dirty="0"/>
          </a:p>
          <a:p>
            <a:endParaRPr lang="en-US" dirty="0"/>
          </a:p>
          <a:p>
            <a:endParaRPr lang="en-US" sz="2000" dirty="0"/>
          </a:p>
          <a:p>
            <a:pPr marL="0" indent="0">
              <a:buNone/>
            </a:pPr>
            <a:r>
              <a:rPr lang="en-US" sz="2000" dirty="0"/>
              <a:t>This matrix is a 3x4 (pronounced "three by four") matrix because it has 3 rows and 4 columns.</a:t>
            </a:r>
          </a:p>
          <a:p>
            <a:endParaRPr lang="en-US" dirty="0"/>
          </a:p>
          <a:p>
            <a:endParaRPr lang="en-US" dirty="0"/>
          </a:p>
          <a:p>
            <a:endParaRPr lang="en-US" dirty="0"/>
          </a:p>
        </p:txBody>
      </p:sp>
      <p:pic>
        <p:nvPicPr>
          <p:cNvPr id="13314" name="Picture 2" descr="Matrix with 4 columns and 3 rows">
            <a:extLst>
              <a:ext uri="{FF2B5EF4-FFF2-40B4-BE49-F238E27FC236}">
                <a16:creationId xmlns:a16="http://schemas.microsoft.com/office/drawing/2014/main" id="{6726BC78-A743-4B46-BC29-66D2212D9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2367413"/>
            <a:ext cx="285750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6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E60-FD2F-4F2E-904A-01020A813900}"/>
              </a:ext>
            </a:extLst>
          </p:cNvPr>
          <p:cNvSpPr>
            <a:spLocks noGrp="1"/>
          </p:cNvSpPr>
          <p:nvPr>
            <p:ph type="title"/>
          </p:nvPr>
        </p:nvSpPr>
        <p:spPr/>
        <p:txBody>
          <a:bodyPr/>
          <a:lstStyle/>
          <a:p>
            <a:r>
              <a:rPr lang="en-US" dirty="0"/>
              <a:t>Arrays vs Lists</a:t>
            </a:r>
          </a:p>
        </p:txBody>
      </p:sp>
      <p:sp>
        <p:nvSpPr>
          <p:cNvPr id="3" name="Content Placeholder 2">
            <a:extLst>
              <a:ext uri="{FF2B5EF4-FFF2-40B4-BE49-F238E27FC236}">
                <a16:creationId xmlns:a16="http://schemas.microsoft.com/office/drawing/2014/main" id="{453F0A3B-53E6-47FE-8F62-29874409F9FB}"/>
              </a:ext>
            </a:extLst>
          </p:cNvPr>
          <p:cNvSpPr>
            <a:spLocks noGrp="1"/>
          </p:cNvSpPr>
          <p:nvPr>
            <p:ph idx="1"/>
          </p:nvPr>
        </p:nvSpPr>
        <p:spPr/>
        <p:txBody>
          <a:bodyPr/>
          <a:lstStyle/>
          <a:p>
            <a:r>
              <a:rPr lang="en-US" dirty="0"/>
              <a:t>Arrays and Lists are both data structures in python used to store data.</a:t>
            </a:r>
          </a:p>
          <a:p>
            <a:r>
              <a:rPr lang="en-US" dirty="0"/>
              <a:t>Similar to lists, </a:t>
            </a:r>
            <a:r>
              <a:rPr lang="en-US" b="1" i="1" dirty="0"/>
              <a:t>arrays</a:t>
            </a:r>
            <a:r>
              <a:rPr lang="en-US" dirty="0"/>
              <a:t> are used in Python to store data(any data type- strings, integers </a:t>
            </a:r>
            <a:r>
              <a:rPr lang="en-US" dirty="0" err="1"/>
              <a:t>etc</a:t>
            </a:r>
            <a:r>
              <a:rPr lang="en-US" dirty="0"/>
              <a:t>), both can be indexed and iterated also.</a:t>
            </a:r>
          </a:p>
          <a:p>
            <a:r>
              <a:rPr lang="en-US" dirty="0"/>
              <a:t>Arrays and Lists both are mutable objects</a:t>
            </a:r>
          </a:p>
          <a:p>
            <a:r>
              <a:rPr lang="en-US" dirty="0"/>
              <a:t>Arrays in python can be imported from the </a:t>
            </a:r>
            <a:r>
              <a:rPr lang="en-US" i="1" dirty="0">
                <a:solidFill>
                  <a:schemeClr val="accent1"/>
                </a:solidFill>
              </a:rPr>
              <a:t>array</a:t>
            </a:r>
            <a:r>
              <a:rPr lang="en-US" dirty="0"/>
              <a:t> module or from the </a:t>
            </a:r>
            <a:r>
              <a:rPr lang="en-US" i="1" dirty="0" err="1">
                <a:solidFill>
                  <a:schemeClr val="accent1"/>
                </a:solidFill>
              </a:rPr>
              <a:t>numpy</a:t>
            </a:r>
            <a:r>
              <a:rPr lang="en-US" dirty="0"/>
              <a:t> package.</a:t>
            </a:r>
          </a:p>
          <a:p>
            <a:r>
              <a:rPr lang="en-US" dirty="0"/>
              <a:t>The difference between the lists and arrays are mostly the </a:t>
            </a:r>
            <a:r>
              <a:rPr lang="en-US" i="1" dirty="0"/>
              <a:t>functions you can perform on them</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755756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7226-CDE5-40DB-977D-37F8CB3A55EC}"/>
              </a:ext>
            </a:extLst>
          </p:cNvPr>
          <p:cNvSpPr>
            <a:spLocks noGrp="1"/>
          </p:cNvSpPr>
          <p:nvPr>
            <p:ph type="title"/>
          </p:nvPr>
        </p:nvSpPr>
        <p:spPr/>
        <p:txBody>
          <a:bodyPr/>
          <a:lstStyle/>
          <a:p>
            <a:r>
              <a:rPr lang="en-US" dirty="0"/>
              <a:t>Python Matrix</a:t>
            </a:r>
          </a:p>
        </p:txBody>
      </p:sp>
      <p:sp>
        <p:nvSpPr>
          <p:cNvPr id="3" name="Content Placeholder 2">
            <a:extLst>
              <a:ext uri="{FF2B5EF4-FFF2-40B4-BE49-F238E27FC236}">
                <a16:creationId xmlns:a16="http://schemas.microsoft.com/office/drawing/2014/main" id="{B055B7E9-0357-4413-A9A1-78E58D4BBB78}"/>
              </a:ext>
            </a:extLst>
          </p:cNvPr>
          <p:cNvSpPr>
            <a:spLocks noGrp="1"/>
          </p:cNvSpPr>
          <p:nvPr>
            <p:ph idx="1"/>
          </p:nvPr>
        </p:nvSpPr>
        <p:spPr>
          <a:xfrm>
            <a:off x="838200" y="1716612"/>
            <a:ext cx="10515600" cy="4351338"/>
          </a:xfrm>
        </p:spPr>
        <p:txBody>
          <a:bodyPr>
            <a:normAutofit/>
          </a:bodyPr>
          <a:lstStyle/>
          <a:p>
            <a:pPr marL="0" indent="0">
              <a:buNone/>
            </a:pPr>
            <a:r>
              <a:rPr lang="en-US" sz="2000" dirty="0"/>
              <a:t>Python doesn't have a built-in type for matrices. However, we can treat list of a list as a matrix.</a:t>
            </a:r>
          </a:p>
          <a:p>
            <a:pPr marL="0" indent="0">
              <a:buNone/>
            </a:pPr>
            <a:r>
              <a:rPr lang="en-US" sz="2000" dirty="0"/>
              <a:t>For example:</a:t>
            </a:r>
          </a:p>
          <a:p>
            <a:pPr marL="0" indent="0">
              <a:buNone/>
            </a:pPr>
            <a:r>
              <a:rPr lang="pt-BR" sz="2000" i="1" dirty="0">
                <a:solidFill>
                  <a:schemeClr val="accent1"/>
                </a:solidFill>
              </a:rPr>
              <a:t>A = [[1, 4, 5], </a:t>
            </a:r>
          </a:p>
          <a:p>
            <a:pPr marL="0" indent="0">
              <a:buNone/>
            </a:pPr>
            <a:r>
              <a:rPr lang="pt-BR" sz="2000" i="1" dirty="0">
                <a:solidFill>
                  <a:schemeClr val="accent1"/>
                </a:solidFill>
              </a:rPr>
              <a:t>    [-5, 8, 9]]</a:t>
            </a:r>
          </a:p>
          <a:p>
            <a:pPr marL="0" indent="0">
              <a:buNone/>
            </a:pPr>
            <a:r>
              <a:rPr lang="en-US" sz="2000" i="1" dirty="0"/>
              <a:t>We can treat this list of a list as a matrix having 2 rows and 3 columns.</a:t>
            </a:r>
          </a:p>
          <a:p>
            <a:pPr marL="0" indent="0">
              <a:buNone/>
            </a:pPr>
            <a:endParaRPr lang="en-US" sz="2000" i="1" dirty="0">
              <a:solidFill>
                <a:schemeClr val="accent1"/>
              </a:solidFill>
            </a:endParaRPr>
          </a:p>
        </p:txBody>
      </p:sp>
      <p:pic>
        <p:nvPicPr>
          <p:cNvPr id="14338" name="Picture 2" descr="Python Matrix Example">
            <a:extLst>
              <a:ext uri="{FF2B5EF4-FFF2-40B4-BE49-F238E27FC236}">
                <a16:creationId xmlns:a16="http://schemas.microsoft.com/office/drawing/2014/main" id="{53023D95-7137-481C-A03C-0D8EE789B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288" y="4315791"/>
            <a:ext cx="12573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1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DFEC-F40B-45FF-9257-56502A93ACE2}"/>
              </a:ext>
            </a:extLst>
          </p:cNvPr>
          <p:cNvSpPr>
            <a:spLocks noGrp="1"/>
          </p:cNvSpPr>
          <p:nvPr>
            <p:ph type="title"/>
          </p:nvPr>
        </p:nvSpPr>
        <p:spPr/>
        <p:txBody>
          <a:bodyPr/>
          <a:lstStyle/>
          <a:p>
            <a:r>
              <a:rPr lang="en-US" dirty="0"/>
              <a:t>Python Matrix</a:t>
            </a:r>
          </a:p>
        </p:txBody>
      </p:sp>
      <p:sp>
        <p:nvSpPr>
          <p:cNvPr id="3" name="Content Placeholder 2">
            <a:extLst>
              <a:ext uri="{FF2B5EF4-FFF2-40B4-BE49-F238E27FC236}">
                <a16:creationId xmlns:a16="http://schemas.microsoft.com/office/drawing/2014/main" id="{A84C1D0F-0689-43C1-8CD5-70016538265C}"/>
              </a:ext>
            </a:extLst>
          </p:cNvPr>
          <p:cNvSpPr>
            <a:spLocks noGrp="1"/>
          </p:cNvSpPr>
          <p:nvPr>
            <p:ph idx="1"/>
          </p:nvPr>
        </p:nvSpPr>
        <p:spPr>
          <a:xfrm>
            <a:off x="838200" y="1300898"/>
            <a:ext cx="10515600" cy="5401559"/>
          </a:xfrm>
        </p:spPr>
        <p:txBody>
          <a:bodyPr>
            <a:normAutofit fontScale="92500" lnSpcReduction="10000"/>
          </a:bodyPr>
          <a:lstStyle/>
          <a:p>
            <a:pPr marL="0" indent="0">
              <a:buNone/>
            </a:pPr>
            <a:r>
              <a:rPr lang="en-US" sz="1400" dirty="0"/>
              <a:t>Let’s see how to work with nested list</a:t>
            </a:r>
          </a:p>
          <a:p>
            <a:pPr marL="0" indent="0">
              <a:buNone/>
            </a:pPr>
            <a:r>
              <a:rPr lang="en-US" sz="1400" i="1" dirty="0">
                <a:solidFill>
                  <a:schemeClr val="accent1"/>
                </a:solidFill>
              </a:rPr>
              <a:t>A = [[1, 4, 5, 12], </a:t>
            </a:r>
          </a:p>
          <a:p>
            <a:pPr marL="0" indent="0">
              <a:buNone/>
            </a:pPr>
            <a:r>
              <a:rPr lang="en-US" sz="1400" i="1" dirty="0">
                <a:solidFill>
                  <a:schemeClr val="accent1"/>
                </a:solidFill>
              </a:rPr>
              <a:t>    [-5, 8, 9, 0],</a:t>
            </a:r>
          </a:p>
          <a:p>
            <a:pPr marL="0" indent="0">
              <a:buNone/>
            </a:pPr>
            <a:r>
              <a:rPr lang="en-US" sz="1400" i="1" dirty="0">
                <a:solidFill>
                  <a:schemeClr val="accent1"/>
                </a:solidFill>
              </a:rPr>
              <a:t>    [-6, 7, 11, 19]]</a:t>
            </a:r>
          </a:p>
          <a:p>
            <a:pPr marL="0" indent="0">
              <a:buNone/>
            </a:pPr>
            <a:r>
              <a:rPr lang="en-US" sz="1400" i="1" dirty="0">
                <a:solidFill>
                  <a:schemeClr val="accent1"/>
                </a:solidFill>
              </a:rPr>
              <a:t>print("A =", A) </a:t>
            </a:r>
          </a:p>
          <a:p>
            <a:pPr marL="0" indent="0">
              <a:buNone/>
            </a:pPr>
            <a:r>
              <a:rPr lang="en-US" sz="1400" i="1" dirty="0">
                <a:solidFill>
                  <a:schemeClr val="accent1"/>
                </a:solidFill>
              </a:rPr>
              <a:t>print("A[1] =", A[1])      # 2nd row</a:t>
            </a:r>
          </a:p>
          <a:p>
            <a:pPr marL="0" indent="0">
              <a:buNone/>
            </a:pPr>
            <a:r>
              <a:rPr lang="en-US" sz="1400" i="1" dirty="0">
                <a:solidFill>
                  <a:schemeClr val="accent1"/>
                </a:solidFill>
              </a:rPr>
              <a:t>print("A[1][2] =", A[1][2])   # 3rd element of 2nd row</a:t>
            </a:r>
          </a:p>
          <a:p>
            <a:pPr marL="0" indent="0">
              <a:buNone/>
            </a:pPr>
            <a:r>
              <a:rPr lang="en-US" sz="1400" i="1" dirty="0">
                <a:solidFill>
                  <a:schemeClr val="accent1"/>
                </a:solidFill>
              </a:rPr>
              <a:t>print("A[0][-1] =", A[0][-1])   # Last element of 1st Row</a:t>
            </a:r>
          </a:p>
          <a:p>
            <a:pPr marL="0" indent="0">
              <a:buNone/>
            </a:pPr>
            <a:r>
              <a:rPr lang="en-US" sz="1400" i="1" dirty="0">
                <a:solidFill>
                  <a:schemeClr val="accent1"/>
                </a:solidFill>
              </a:rPr>
              <a:t>column = [];        # empty list</a:t>
            </a:r>
          </a:p>
          <a:p>
            <a:pPr marL="0" indent="0">
              <a:buNone/>
            </a:pPr>
            <a:r>
              <a:rPr lang="en-US" sz="1400" i="1" dirty="0">
                <a:solidFill>
                  <a:schemeClr val="accent1"/>
                </a:solidFill>
              </a:rPr>
              <a:t>for row in A:  # row is a variable</a:t>
            </a:r>
          </a:p>
          <a:p>
            <a:pPr marL="0" indent="0">
              <a:buNone/>
            </a:pPr>
            <a:r>
              <a:rPr lang="en-US" sz="1400" i="1" dirty="0">
                <a:solidFill>
                  <a:schemeClr val="accent1"/>
                </a:solidFill>
              </a:rPr>
              <a:t>  </a:t>
            </a:r>
            <a:r>
              <a:rPr lang="en-US" sz="1400" i="1" dirty="0" err="1">
                <a:solidFill>
                  <a:schemeClr val="accent1"/>
                </a:solidFill>
              </a:rPr>
              <a:t>column.append</a:t>
            </a:r>
            <a:r>
              <a:rPr lang="en-US" sz="1400" i="1" dirty="0">
                <a:solidFill>
                  <a:schemeClr val="accent1"/>
                </a:solidFill>
              </a:rPr>
              <a:t>(row[2])   </a:t>
            </a:r>
          </a:p>
          <a:p>
            <a:pPr marL="0" indent="0">
              <a:buNone/>
            </a:pPr>
            <a:r>
              <a:rPr lang="en-US" sz="1400" i="1" dirty="0">
                <a:solidFill>
                  <a:schemeClr val="accent1"/>
                </a:solidFill>
              </a:rPr>
              <a:t>print("3rd column =", column)</a:t>
            </a:r>
          </a:p>
          <a:p>
            <a:pPr marL="0" indent="0">
              <a:buNone/>
            </a:pPr>
            <a:r>
              <a:rPr lang="en-US" sz="1400" dirty="0"/>
              <a:t>When we run the program, the output will be:</a:t>
            </a:r>
          </a:p>
          <a:p>
            <a:pPr marL="0" indent="0">
              <a:buNone/>
            </a:pPr>
            <a:r>
              <a:rPr lang="en-US" sz="1400" i="1" dirty="0">
                <a:solidFill>
                  <a:schemeClr val="accent1"/>
                </a:solidFill>
              </a:rPr>
              <a:t>A = [[1, 4, 5, 12], [-5, 8, 9, 0], [-6, 7, 11, 19]]</a:t>
            </a:r>
          </a:p>
          <a:p>
            <a:pPr marL="0" indent="0">
              <a:buNone/>
            </a:pPr>
            <a:r>
              <a:rPr lang="en-US" sz="1400" i="1" dirty="0">
                <a:solidFill>
                  <a:schemeClr val="accent1"/>
                </a:solidFill>
              </a:rPr>
              <a:t>A[1] = [-5, 8, 9, 0]</a:t>
            </a:r>
          </a:p>
          <a:p>
            <a:pPr marL="0" indent="0">
              <a:buNone/>
            </a:pPr>
            <a:r>
              <a:rPr lang="en-US" sz="1400" i="1" dirty="0">
                <a:solidFill>
                  <a:schemeClr val="accent1"/>
                </a:solidFill>
              </a:rPr>
              <a:t>A[1][2] = 9</a:t>
            </a:r>
          </a:p>
          <a:p>
            <a:pPr marL="0" indent="0">
              <a:buNone/>
            </a:pPr>
            <a:r>
              <a:rPr lang="en-US" sz="1400" i="1" dirty="0">
                <a:solidFill>
                  <a:schemeClr val="accent1"/>
                </a:solidFill>
              </a:rPr>
              <a:t>A[0][-1] = 12</a:t>
            </a:r>
          </a:p>
          <a:p>
            <a:pPr marL="0" indent="0">
              <a:buNone/>
            </a:pPr>
            <a:r>
              <a:rPr lang="en-US" sz="1400" i="1" dirty="0">
                <a:solidFill>
                  <a:schemeClr val="accent1"/>
                </a:solidFill>
              </a:rPr>
              <a:t>3rd column = [5, 9, 11]</a:t>
            </a:r>
          </a:p>
        </p:txBody>
      </p:sp>
    </p:spTree>
    <p:extLst>
      <p:ext uri="{BB962C8B-B14F-4D97-AF65-F5344CB8AC3E}">
        <p14:creationId xmlns:p14="http://schemas.microsoft.com/office/powerpoint/2010/main" val="183970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FB11-AE68-45EA-880A-CD67D6E6EF43}"/>
              </a:ext>
            </a:extLst>
          </p:cNvPr>
          <p:cNvSpPr>
            <a:spLocks noGrp="1"/>
          </p:cNvSpPr>
          <p:nvPr>
            <p:ph type="title"/>
          </p:nvPr>
        </p:nvSpPr>
        <p:spPr/>
        <p:txBody>
          <a:bodyPr/>
          <a:lstStyle/>
          <a:p>
            <a:r>
              <a:rPr lang="en-US" dirty="0"/>
              <a:t>Add two Matrix- Using Nested Loop</a:t>
            </a:r>
          </a:p>
        </p:txBody>
      </p:sp>
      <p:sp>
        <p:nvSpPr>
          <p:cNvPr id="3" name="Content Placeholder 2">
            <a:extLst>
              <a:ext uri="{FF2B5EF4-FFF2-40B4-BE49-F238E27FC236}">
                <a16:creationId xmlns:a16="http://schemas.microsoft.com/office/drawing/2014/main" id="{B5B1735B-EABA-43BE-827D-890788674BD4}"/>
              </a:ext>
            </a:extLst>
          </p:cNvPr>
          <p:cNvSpPr>
            <a:spLocks noGrp="1"/>
          </p:cNvSpPr>
          <p:nvPr>
            <p:ph idx="1"/>
          </p:nvPr>
        </p:nvSpPr>
        <p:spPr>
          <a:xfrm>
            <a:off x="838200" y="1825625"/>
            <a:ext cx="3224753" cy="4942820"/>
          </a:xfrm>
        </p:spPr>
        <p:txBody>
          <a:bodyPr>
            <a:noAutofit/>
          </a:bodyPr>
          <a:lstStyle/>
          <a:p>
            <a:pPr marL="0" indent="0">
              <a:buNone/>
            </a:pPr>
            <a:r>
              <a:rPr lang="en-US" sz="1200" i="1" dirty="0">
                <a:solidFill>
                  <a:schemeClr val="accent1"/>
                </a:solidFill>
              </a:rPr>
              <a:t># Program to add two matrices using nested loop</a:t>
            </a:r>
          </a:p>
          <a:p>
            <a:pPr marL="0" indent="0">
              <a:buNone/>
            </a:pPr>
            <a:r>
              <a:rPr lang="en-US" sz="1200" i="1" dirty="0">
                <a:solidFill>
                  <a:schemeClr val="accent1"/>
                </a:solidFill>
              </a:rPr>
              <a:t>X = [[12,7,3],</a:t>
            </a:r>
          </a:p>
          <a:p>
            <a:pPr marL="0" indent="0">
              <a:buNone/>
            </a:pPr>
            <a:r>
              <a:rPr lang="en-US" sz="1200" i="1" dirty="0">
                <a:solidFill>
                  <a:schemeClr val="accent1"/>
                </a:solidFill>
              </a:rPr>
              <a:t>    [4 ,5,6],</a:t>
            </a:r>
          </a:p>
          <a:p>
            <a:pPr marL="0" indent="0">
              <a:buNone/>
            </a:pPr>
            <a:r>
              <a:rPr lang="en-US" sz="1200" i="1" dirty="0">
                <a:solidFill>
                  <a:schemeClr val="accent1"/>
                </a:solidFill>
              </a:rPr>
              <a:t>    [7 ,8,9]]</a:t>
            </a:r>
          </a:p>
          <a:p>
            <a:pPr marL="0" indent="0">
              <a:buNone/>
            </a:pPr>
            <a:r>
              <a:rPr lang="en-US" sz="1200" i="1" dirty="0">
                <a:solidFill>
                  <a:schemeClr val="accent1"/>
                </a:solidFill>
              </a:rPr>
              <a:t>Y = [[5,8,1],</a:t>
            </a:r>
          </a:p>
          <a:p>
            <a:pPr marL="0" indent="0">
              <a:buNone/>
            </a:pPr>
            <a:r>
              <a:rPr lang="en-US" sz="1200" i="1" dirty="0">
                <a:solidFill>
                  <a:schemeClr val="accent1"/>
                </a:solidFill>
              </a:rPr>
              <a:t>    [6,7,3],</a:t>
            </a:r>
          </a:p>
          <a:p>
            <a:pPr marL="0" indent="0">
              <a:buNone/>
            </a:pPr>
            <a:r>
              <a:rPr lang="en-US" sz="1200" i="1" dirty="0">
                <a:solidFill>
                  <a:schemeClr val="accent1"/>
                </a:solidFill>
              </a:rPr>
              <a:t>    [4,5,9]]</a:t>
            </a:r>
          </a:p>
          <a:p>
            <a:pPr marL="0" indent="0">
              <a:buNone/>
            </a:pPr>
            <a:r>
              <a:rPr lang="en-US" sz="1200" i="1" dirty="0">
                <a:solidFill>
                  <a:schemeClr val="accent1"/>
                </a:solidFill>
              </a:rPr>
              <a:t>result = [[0,0,0],</a:t>
            </a:r>
          </a:p>
          <a:p>
            <a:pPr marL="0" indent="0">
              <a:buNone/>
            </a:pPr>
            <a:r>
              <a:rPr lang="en-US" sz="1200" i="1" dirty="0">
                <a:solidFill>
                  <a:schemeClr val="accent1"/>
                </a:solidFill>
              </a:rPr>
              <a:t>         [0,0,0],</a:t>
            </a:r>
          </a:p>
          <a:p>
            <a:pPr marL="0" indent="0">
              <a:buNone/>
            </a:pPr>
            <a:r>
              <a:rPr lang="en-US" sz="1200" i="1" dirty="0">
                <a:solidFill>
                  <a:schemeClr val="accent1"/>
                </a:solidFill>
              </a:rPr>
              <a:t>         [0,0,0]]</a:t>
            </a:r>
          </a:p>
          <a:p>
            <a:pPr marL="0" indent="0">
              <a:buNone/>
            </a:pPr>
            <a:r>
              <a:rPr lang="en-US" sz="1200" i="1" dirty="0">
                <a:solidFill>
                  <a:schemeClr val="accent1"/>
                </a:solidFill>
              </a:rPr>
              <a:t># iterate through rows</a:t>
            </a:r>
          </a:p>
          <a:p>
            <a:pPr marL="0" indent="0">
              <a:buNone/>
            </a:pPr>
            <a:r>
              <a:rPr lang="en-US" sz="1200" i="1" dirty="0">
                <a:solidFill>
                  <a:schemeClr val="accent1"/>
                </a:solidFill>
              </a:rPr>
              <a:t>for </a:t>
            </a:r>
            <a:r>
              <a:rPr lang="en-US" sz="1200" i="1" dirty="0" err="1">
                <a:solidFill>
                  <a:schemeClr val="accent1"/>
                </a:solidFill>
              </a:rPr>
              <a:t>i</a:t>
            </a:r>
            <a:r>
              <a:rPr lang="en-US" sz="1200" i="1" dirty="0">
                <a:solidFill>
                  <a:schemeClr val="accent1"/>
                </a:solidFill>
              </a:rPr>
              <a:t> in range(</a:t>
            </a:r>
            <a:r>
              <a:rPr lang="en-US" sz="1200" i="1" dirty="0" err="1">
                <a:solidFill>
                  <a:schemeClr val="accent1"/>
                </a:solidFill>
              </a:rPr>
              <a:t>len</a:t>
            </a:r>
            <a:r>
              <a:rPr lang="en-US" sz="1200" i="1" dirty="0">
                <a:solidFill>
                  <a:schemeClr val="accent1"/>
                </a:solidFill>
              </a:rPr>
              <a:t>(X)):</a:t>
            </a:r>
          </a:p>
          <a:p>
            <a:pPr marL="0" indent="0">
              <a:buNone/>
            </a:pPr>
            <a:r>
              <a:rPr lang="en-US" sz="1200" i="1" dirty="0">
                <a:solidFill>
                  <a:schemeClr val="accent1"/>
                </a:solidFill>
              </a:rPr>
              <a:t>   # iterate through columns</a:t>
            </a:r>
          </a:p>
          <a:p>
            <a:pPr marL="0" indent="0">
              <a:buNone/>
            </a:pPr>
            <a:r>
              <a:rPr lang="en-US" sz="1200" i="1" dirty="0">
                <a:solidFill>
                  <a:schemeClr val="accent1"/>
                </a:solidFill>
              </a:rPr>
              <a:t>   for j in range(</a:t>
            </a:r>
            <a:r>
              <a:rPr lang="en-US" sz="1200" i="1" dirty="0" err="1">
                <a:solidFill>
                  <a:schemeClr val="accent1"/>
                </a:solidFill>
              </a:rPr>
              <a:t>len</a:t>
            </a:r>
            <a:r>
              <a:rPr lang="en-US" sz="1200" i="1">
                <a:solidFill>
                  <a:schemeClr val="accent1"/>
                </a:solidFill>
              </a:rPr>
              <a:t>(Y)):</a:t>
            </a:r>
            <a:endParaRPr lang="en-US" sz="1200" i="1" dirty="0">
              <a:solidFill>
                <a:schemeClr val="accent1"/>
              </a:solidFill>
            </a:endParaRPr>
          </a:p>
          <a:p>
            <a:pPr marL="0" indent="0">
              <a:buNone/>
            </a:pPr>
            <a:r>
              <a:rPr lang="en-US" sz="1200" i="1" dirty="0">
                <a:solidFill>
                  <a:schemeClr val="accent1"/>
                </a:solidFill>
              </a:rPr>
              <a:t>       result[</a:t>
            </a:r>
            <a:r>
              <a:rPr lang="en-US" sz="1200" i="1" dirty="0" err="1">
                <a:solidFill>
                  <a:schemeClr val="accent1"/>
                </a:solidFill>
              </a:rPr>
              <a:t>i</a:t>
            </a:r>
            <a:r>
              <a:rPr lang="en-US" sz="1200" i="1" dirty="0">
                <a:solidFill>
                  <a:schemeClr val="accent1"/>
                </a:solidFill>
              </a:rPr>
              <a:t>][j] = X[</a:t>
            </a:r>
            <a:r>
              <a:rPr lang="en-US" sz="1200" i="1" dirty="0" err="1">
                <a:solidFill>
                  <a:schemeClr val="accent1"/>
                </a:solidFill>
              </a:rPr>
              <a:t>i</a:t>
            </a:r>
            <a:r>
              <a:rPr lang="en-US" sz="1200" i="1" dirty="0">
                <a:solidFill>
                  <a:schemeClr val="accent1"/>
                </a:solidFill>
              </a:rPr>
              <a:t>][j] + Y[</a:t>
            </a:r>
            <a:r>
              <a:rPr lang="en-US" sz="1200" i="1" dirty="0" err="1">
                <a:solidFill>
                  <a:schemeClr val="accent1"/>
                </a:solidFill>
              </a:rPr>
              <a:t>i</a:t>
            </a:r>
            <a:r>
              <a:rPr lang="en-US" sz="1200" i="1" dirty="0">
                <a:solidFill>
                  <a:schemeClr val="accent1"/>
                </a:solidFill>
              </a:rPr>
              <a:t>][j]</a:t>
            </a:r>
          </a:p>
          <a:p>
            <a:pPr marL="0" indent="0">
              <a:buNone/>
            </a:pPr>
            <a:r>
              <a:rPr lang="en-US" sz="1200" i="1" dirty="0">
                <a:solidFill>
                  <a:schemeClr val="accent1"/>
                </a:solidFill>
              </a:rPr>
              <a:t>for r in result:</a:t>
            </a:r>
          </a:p>
          <a:p>
            <a:pPr marL="0" indent="0">
              <a:buNone/>
            </a:pPr>
            <a:r>
              <a:rPr lang="en-US" sz="1200" i="1" dirty="0">
                <a:solidFill>
                  <a:schemeClr val="accent1"/>
                </a:solidFill>
              </a:rPr>
              <a:t>   print(r)</a:t>
            </a:r>
          </a:p>
        </p:txBody>
      </p:sp>
      <p:sp>
        <p:nvSpPr>
          <p:cNvPr id="4" name="Content Placeholder 2">
            <a:extLst>
              <a:ext uri="{FF2B5EF4-FFF2-40B4-BE49-F238E27FC236}">
                <a16:creationId xmlns:a16="http://schemas.microsoft.com/office/drawing/2014/main" id="{B8EA7F34-AD4B-41AC-916A-3A26E017C2C2}"/>
              </a:ext>
            </a:extLst>
          </p:cNvPr>
          <p:cNvSpPr txBox="1">
            <a:spLocks/>
          </p:cNvSpPr>
          <p:nvPr/>
        </p:nvSpPr>
        <p:spPr>
          <a:xfrm>
            <a:off x="4742468" y="1825625"/>
            <a:ext cx="6956196" cy="4942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Output</a:t>
            </a:r>
          </a:p>
          <a:p>
            <a:pPr marL="0" indent="0">
              <a:buNone/>
            </a:pPr>
            <a:r>
              <a:rPr lang="en-US" sz="1200" i="1" dirty="0">
                <a:solidFill>
                  <a:schemeClr val="accent1"/>
                </a:solidFill>
              </a:rPr>
              <a:t>[17, 15, 4]</a:t>
            </a:r>
          </a:p>
          <a:p>
            <a:pPr marL="0" indent="0">
              <a:buNone/>
            </a:pPr>
            <a:r>
              <a:rPr lang="en-US" sz="1200" i="1" dirty="0">
                <a:solidFill>
                  <a:schemeClr val="accent1"/>
                </a:solidFill>
              </a:rPr>
              <a:t>[10, 12, 9]</a:t>
            </a:r>
          </a:p>
          <a:p>
            <a:pPr marL="0" indent="0">
              <a:buNone/>
            </a:pPr>
            <a:r>
              <a:rPr lang="en-US" sz="1200" i="1" dirty="0">
                <a:solidFill>
                  <a:schemeClr val="accent1"/>
                </a:solidFill>
              </a:rPr>
              <a:t>[11, 13, 18]</a:t>
            </a:r>
          </a:p>
          <a:p>
            <a:pPr marL="0" indent="0">
              <a:buNone/>
            </a:pPr>
            <a:endParaRPr lang="en-US" sz="1600" dirty="0"/>
          </a:p>
          <a:p>
            <a:pPr marL="0" indent="0">
              <a:buNone/>
            </a:pPr>
            <a:r>
              <a:rPr lang="en-US" sz="1600" dirty="0"/>
              <a:t>In this program we have used nested for loops to iterate through each row and each column. At each point, we add the corresponding elements in the two matrices and store it in the result.</a:t>
            </a:r>
          </a:p>
          <a:p>
            <a:pPr marL="0" indent="0">
              <a:buNone/>
            </a:pPr>
            <a:endParaRPr lang="en-US" sz="1200" i="1" dirty="0">
              <a:solidFill>
                <a:schemeClr val="accent1"/>
              </a:solidFill>
            </a:endParaRPr>
          </a:p>
        </p:txBody>
      </p:sp>
    </p:spTree>
    <p:extLst>
      <p:ext uri="{BB962C8B-B14F-4D97-AF65-F5344CB8AC3E}">
        <p14:creationId xmlns:p14="http://schemas.microsoft.com/office/powerpoint/2010/main" val="309245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FB11-AE68-45EA-880A-CD67D6E6EF43}"/>
              </a:ext>
            </a:extLst>
          </p:cNvPr>
          <p:cNvSpPr>
            <a:spLocks noGrp="1"/>
          </p:cNvSpPr>
          <p:nvPr>
            <p:ph type="title"/>
          </p:nvPr>
        </p:nvSpPr>
        <p:spPr/>
        <p:txBody>
          <a:bodyPr/>
          <a:lstStyle/>
          <a:p>
            <a:r>
              <a:rPr lang="en-US" dirty="0"/>
              <a:t>Add two Matrix- Using Nested List Comprehension</a:t>
            </a:r>
          </a:p>
        </p:txBody>
      </p:sp>
      <p:sp>
        <p:nvSpPr>
          <p:cNvPr id="3" name="Content Placeholder 2">
            <a:extLst>
              <a:ext uri="{FF2B5EF4-FFF2-40B4-BE49-F238E27FC236}">
                <a16:creationId xmlns:a16="http://schemas.microsoft.com/office/drawing/2014/main" id="{B5B1735B-EABA-43BE-827D-890788674BD4}"/>
              </a:ext>
            </a:extLst>
          </p:cNvPr>
          <p:cNvSpPr>
            <a:spLocks noGrp="1"/>
          </p:cNvSpPr>
          <p:nvPr>
            <p:ph idx="1"/>
          </p:nvPr>
        </p:nvSpPr>
        <p:spPr>
          <a:xfrm>
            <a:off x="838200" y="1825625"/>
            <a:ext cx="3224753" cy="4942820"/>
          </a:xfrm>
        </p:spPr>
        <p:txBody>
          <a:bodyPr>
            <a:noAutofit/>
          </a:bodyPr>
          <a:lstStyle/>
          <a:p>
            <a:pPr marL="0" indent="0">
              <a:buNone/>
            </a:pPr>
            <a:r>
              <a:rPr lang="en-US" sz="1200" i="1" dirty="0">
                <a:solidFill>
                  <a:schemeClr val="accent1"/>
                </a:solidFill>
              </a:rPr>
              <a:t># Program to add two matrices using list comprehension</a:t>
            </a:r>
          </a:p>
          <a:p>
            <a:pPr marL="0" indent="0">
              <a:buNone/>
            </a:pPr>
            <a:r>
              <a:rPr lang="en-US" sz="1200" i="1" dirty="0">
                <a:solidFill>
                  <a:schemeClr val="accent1"/>
                </a:solidFill>
              </a:rPr>
              <a:t>X = [[12,7,3],</a:t>
            </a:r>
          </a:p>
          <a:p>
            <a:pPr marL="0" indent="0">
              <a:buNone/>
            </a:pPr>
            <a:r>
              <a:rPr lang="en-US" sz="1200" i="1" dirty="0">
                <a:solidFill>
                  <a:schemeClr val="accent1"/>
                </a:solidFill>
              </a:rPr>
              <a:t>    [4 ,5,6],</a:t>
            </a:r>
          </a:p>
          <a:p>
            <a:pPr marL="0" indent="0">
              <a:buNone/>
            </a:pPr>
            <a:r>
              <a:rPr lang="en-US" sz="1200" i="1" dirty="0">
                <a:solidFill>
                  <a:schemeClr val="accent1"/>
                </a:solidFill>
              </a:rPr>
              <a:t>    [7 ,8,9]]</a:t>
            </a:r>
          </a:p>
          <a:p>
            <a:pPr marL="0" indent="0">
              <a:buNone/>
            </a:pPr>
            <a:r>
              <a:rPr lang="en-US" sz="1200" i="1" dirty="0">
                <a:solidFill>
                  <a:schemeClr val="accent1"/>
                </a:solidFill>
              </a:rPr>
              <a:t>Y = [[5,8,1],</a:t>
            </a:r>
          </a:p>
          <a:p>
            <a:pPr marL="0" indent="0">
              <a:buNone/>
            </a:pPr>
            <a:r>
              <a:rPr lang="en-US" sz="1200" i="1" dirty="0">
                <a:solidFill>
                  <a:schemeClr val="accent1"/>
                </a:solidFill>
              </a:rPr>
              <a:t>    [6,7,3],</a:t>
            </a:r>
          </a:p>
          <a:p>
            <a:pPr marL="0" indent="0">
              <a:buNone/>
            </a:pPr>
            <a:r>
              <a:rPr lang="en-US" sz="1200" i="1" dirty="0">
                <a:solidFill>
                  <a:schemeClr val="accent1"/>
                </a:solidFill>
              </a:rPr>
              <a:t>    [4,5,9]]</a:t>
            </a:r>
          </a:p>
          <a:p>
            <a:pPr marL="0" indent="0">
              <a:buNone/>
            </a:pPr>
            <a:r>
              <a:rPr lang="en-US" sz="1200" i="1" dirty="0">
                <a:solidFill>
                  <a:schemeClr val="accent1"/>
                </a:solidFill>
              </a:rPr>
              <a:t>result = [[X[</a:t>
            </a:r>
            <a:r>
              <a:rPr lang="en-US" sz="1200" i="1" dirty="0" err="1">
                <a:solidFill>
                  <a:schemeClr val="accent1"/>
                </a:solidFill>
              </a:rPr>
              <a:t>i</a:t>
            </a:r>
            <a:r>
              <a:rPr lang="en-US" sz="1200" i="1" dirty="0">
                <a:solidFill>
                  <a:schemeClr val="accent1"/>
                </a:solidFill>
              </a:rPr>
              <a:t>][j] + Y[</a:t>
            </a:r>
            <a:r>
              <a:rPr lang="en-US" sz="1200" i="1" dirty="0" err="1">
                <a:solidFill>
                  <a:schemeClr val="accent1"/>
                </a:solidFill>
              </a:rPr>
              <a:t>i</a:t>
            </a:r>
            <a:r>
              <a:rPr lang="en-US" sz="1200" i="1" dirty="0">
                <a:solidFill>
                  <a:schemeClr val="accent1"/>
                </a:solidFill>
              </a:rPr>
              <a:t>][j]  for j in range(</a:t>
            </a:r>
            <a:r>
              <a:rPr lang="en-US" sz="1200" i="1" dirty="0" err="1">
                <a:solidFill>
                  <a:schemeClr val="accent1"/>
                </a:solidFill>
              </a:rPr>
              <a:t>len</a:t>
            </a:r>
            <a:r>
              <a:rPr lang="en-US" sz="1200" i="1" dirty="0">
                <a:solidFill>
                  <a:schemeClr val="accent1"/>
                </a:solidFill>
              </a:rPr>
              <a:t>(X[0]))] for </a:t>
            </a:r>
            <a:r>
              <a:rPr lang="en-US" sz="1200" i="1" dirty="0" err="1">
                <a:solidFill>
                  <a:schemeClr val="accent1"/>
                </a:solidFill>
              </a:rPr>
              <a:t>i</a:t>
            </a:r>
            <a:r>
              <a:rPr lang="en-US" sz="1200" i="1" dirty="0">
                <a:solidFill>
                  <a:schemeClr val="accent1"/>
                </a:solidFill>
              </a:rPr>
              <a:t> in range(</a:t>
            </a:r>
            <a:r>
              <a:rPr lang="en-US" sz="1200" i="1" dirty="0" err="1">
                <a:solidFill>
                  <a:schemeClr val="accent1"/>
                </a:solidFill>
              </a:rPr>
              <a:t>len</a:t>
            </a:r>
            <a:r>
              <a:rPr lang="en-US" sz="1200" i="1" dirty="0">
                <a:solidFill>
                  <a:schemeClr val="accent1"/>
                </a:solidFill>
              </a:rPr>
              <a:t>(X))]</a:t>
            </a:r>
          </a:p>
          <a:p>
            <a:pPr marL="0" indent="0">
              <a:buNone/>
            </a:pPr>
            <a:r>
              <a:rPr lang="en-US" sz="1200" i="1" dirty="0">
                <a:solidFill>
                  <a:schemeClr val="accent1"/>
                </a:solidFill>
              </a:rPr>
              <a:t>for r in result:</a:t>
            </a:r>
          </a:p>
          <a:p>
            <a:pPr marL="0" indent="0">
              <a:buNone/>
            </a:pPr>
            <a:r>
              <a:rPr lang="en-US" sz="1200" i="1" dirty="0">
                <a:solidFill>
                  <a:schemeClr val="accent1"/>
                </a:solidFill>
              </a:rPr>
              <a:t>   print(r)</a:t>
            </a:r>
          </a:p>
          <a:p>
            <a:pPr marL="0" indent="0">
              <a:buNone/>
            </a:pPr>
            <a:r>
              <a:rPr lang="en-US" sz="1200" i="1" dirty="0">
                <a:solidFill>
                  <a:schemeClr val="accent1"/>
                </a:solidFill>
              </a:rPr>
              <a:t>Run Code</a:t>
            </a:r>
          </a:p>
        </p:txBody>
      </p:sp>
      <p:sp>
        <p:nvSpPr>
          <p:cNvPr id="4" name="Content Placeholder 2">
            <a:extLst>
              <a:ext uri="{FF2B5EF4-FFF2-40B4-BE49-F238E27FC236}">
                <a16:creationId xmlns:a16="http://schemas.microsoft.com/office/drawing/2014/main" id="{B8EA7F34-AD4B-41AC-916A-3A26E017C2C2}"/>
              </a:ext>
            </a:extLst>
          </p:cNvPr>
          <p:cNvSpPr txBox="1">
            <a:spLocks/>
          </p:cNvSpPr>
          <p:nvPr/>
        </p:nvSpPr>
        <p:spPr>
          <a:xfrm>
            <a:off x="4742468" y="1825625"/>
            <a:ext cx="6956196" cy="4942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Output</a:t>
            </a:r>
          </a:p>
          <a:p>
            <a:pPr marL="0" indent="0">
              <a:buNone/>
            </a:pPr>
            <a:r>
              <a:rPr lang="en-US" sz="1200" i="1" dirty="0">
                <a:solidFill>
                  <a:schemeClr val="accent1"/>
                </a:solidFill>
              </a:rPr>
              <a:t>[17, 15, 4]</a:t>
            </a:r>
          </a:p>
          <a:p>
            <a:pPr marL="0" indent="0">
              <a:buNone/>
            </a:pPr>
            <a:r>
              <a:rPr lang="en-US" sz="1200" i="1" dirty="0">
                <a:solidFill>
                  <a:schemeClr val="accent1"/>
                </a:solidFill>
              </a:rPr>
              <a:t>[10, 12, 9]</a:t>
            </a:r>
          </a:p>
          <a:p>
            <a:pPr marL="0" indent="0">
              <a:buNone/>
            </a:pPr>
            <a:r>
              <a:rPr lang="en-US" sz="1200" i="1" dirty="0">
                <a:solidFill>
                  <a:schemeClr val="accent1"/>
                </a:solidFill>
              </a:rPr>
              <a:t>[11, 13, 18]</a:t>
            </a:r>
          </a:p>
          <a:p>
            <a:pPr marL="0" indent="0">
              <a:buNone/>
            </a:pPr>
            <a:endParaRPr lang="en-US" sz="1200" i="1" dirty="0">
              <a:solidFill>
                <a:schemeClr val="accent1"/>
              </a:solidFill>
            </a:endParaRPr>
          </a:p>
        </p:txBody>
      </p:sp>
      <p:sp>
        <p:nvSpPr>
          <p:cNvPr id="8" name="Rectangle 7">
            <a:extLst>
              <a:ext uri="{FF2B5EF4-FFF2-40B4-BE49-F238E27FC236}">
                <a16:creationId xmlns:a16="http://schemas.microsoft.com/office/drawing/2014/main" id="{D0545461-41C4-4CDD-9DA5-ED3E948A705B}"/>
              </a:ext>
            </a:extLst>
          </p:cNvPr>
          <p:cNvSpPr/>
          <p:nvPr/>
        </p:nvSpPr>
        <p:spPr>
          <a:xfrm>
            <a:off x="4513943" y="3419872"/>
            <a:ext cx="6096000" cy="1754326"/>
          </a:xfrm>
          <a:prstGeom prst="rect">
            <a:avLst/>
          </a:prstGeom>
        </p:spPr>
        <p:txBody>
          <a:bodyPr>
            <a:spAutoFit/>
          </a:bodyPr>
          <a:lstStyle/>
          <a:p>
            <a:r>
              <a:rPr lang="en-US" dirty="0"/>
              <a:t>We have used nested list comprehension to iterate through each element in the matrix.</a:t>
            </a:r>
          </a:p>
          <a:p>
            <a:endParaRPr lang="en-US" dirty="0"/>
          </a:p>
          <a:p>
            <a:r>
              <a:rPr lang="en-US" dirty="0"/>
              <a:t>List comprehension allows us to write concise codes and we must try to use them frequently in Python. They are very helpful.</a:t>
            </a:r>
          </a:p>
        </p:txBody>
      </p:sp>
    </p:spTree>
    <p:extLst>
      <p:ext uri="{BB962C8B-B14F-4D97-AF65-F5344CB8AC3E}">
        <p14:creationId xmlns:p14="http://schemas.microsoft.com/office/powerpoint/2010/main" val="4072286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6CE9-7EC6-4884-80B4-08F6E4ACEF2B}"/>
              </a:ext>
            </a:extLst>
          </p:cNvPr>
          <p:cNvSpPr>
            <a:spLocks noGrp="1"/>
          </p:cNvSpPr>
          <p:nvPr>
            <p:ph type="title"/>
          </p:nvPr>
        </p:nvSpPr>
        <p:spPr/>
        <p:txBody>
          <a:bodyPr/>
          <a:lstStyle/>
          <a:p>
            <a:r>
              <a:rPr lang="en-US" dirty="0"/>
              <a:t>Matrix Transpose using Nested Loop</a:t>
            </a:r>
          </a:p>
        </p:txBody>
      </p:sp>
      <p:sp>
        <p:nvSpPr>
          <p:cNvPr id="3" name="Content Placeholder 2">
            <a:extLst>
              <a:ext uri="{FF2B5EF4-FFF2-40B4-BE49-F238E27FC236}">
                <a16:creationId xmlns:a16="http://schemas.microsoft.com/office/drawing/2014/main" id="{4DA066DF-5C1C-4B25-8B9B-1B68F89DFA24}"/>
              </a:ext>
            </a:extLst>
          </p:cNvPr>
          <p:cNvSpPr>
            <a:spLocks noGrp="1"/>
          </p:cNvSpPr>
          <p:nvPr>
            <p:ph idx="1"/>
          </p:nvPr>
        </p:nvSpPr>
        <p:spPr>
          <a:xfrm>
            <a:off x="838200" y="1422400"/>
            <a:ext cx="10515600" cy="4754563"/>
          </a:xfrm>
        </p:spPr>
        <p:txBody>
          <a:bodyPr>
            <a:noAutofit/>
          </a:bodyPr>
          <a:lstStyle/>
          <a:p>
            <a:pPr marL="0" indent="0">
              <a:buNone/>
            </a:pPr>
            <a:r>
              <a:rPr lang="en-US" sz="1400" i="1" dirty="0">
                <a:solidFill>
                  <a:schemeClr val="accent1"/>
                </a:solidFill>
              </a:rPr>
              <a:t># Program to transpose a matrix using a nested loop</a:t>
            </a:r>
          </a:p>
          <a:p>
            <a:pPr marL="0" indent="0">
              <a:buNone/>
            </a:pPr>
            <a:r>
              <a:rPr lang="en-US" sz="1400" i="1" dirty="0">
                <a:solidFill>
                  <a:schemeClr val="accent1"/>
                </a:solidFill>
              </a:rPr>
              <a:t>X = [[12,7],</a:t>
            </a:r>
          </a:p>
          <a:p>
            <a:pPr marL="0" indent="0">
              <a:buNone/>
            </a:pPr>
            <a:r>
              <a:rPr lang="en-US" sz="1400" i="1" dirty="0">
                <a:solidFill>
                  <a:schemeClr val="accent1"/>
                </a:solidFill>
              </a:rPr>
              <a:t>    [4 ,5],</a:t>
            </a:r>
          </a:p>
          <a:p>
            <a:pPr marL="0" indent="0">
              <a:buNone/>
            </a:pPr>
            <a:r>
              <a:rPr lang="en-US" sz="1400" i="1" dirty="0">
                <a:solidFill>
                  <a:schemeClr val="accent1"/>
                </a:solidFill>
              </a:rPr>
              <a:t>    [3 ,8]]</a:t>
            </a:r>
          </a:p>
          <a:p>
            <a:pPr marL="0" indent="0">
              <a:buNone/>
            </a:pPr>
            <a:r>
              <a:rPr lang="en-US" sz="1400" i="1" dirty="0">
                <a:solidFill>
                  <a:schemeClr val="accent1"/>
                </a:solidFill>
              </a:rPr>
              <a:t>result = [[0,0,0],</a:t>
            </a:r>
          </a:p>
          <a:p>
            <a:pPr marL="0" indent="0">
              <a:buNone/>
            </a:pPr>
            <a:r>
              <a:rPr lang="en-US" sz="1400" i="1" dirty="0">
                <a:solidFill>
                  <a:schemeClr val="accent1"/>
                </a:solidFill>
              </a:rPr>
              <a:t>         [0,0,0]]</a:t>
            </a:r>
          </a:p>
          <a:p>
            <a:pPr marL="0" indent="0">
              <a:buNone/>
            </a:pPr>
            <a:r>
              <a:rPr lang="en-US" sz="1400" i="1" dirty="0">
                <a:solidFill>
                  <a:schemeClr val="accent1"/>
                </a:solidFill>
              </a:rPr>
              <a:t># iterate through rows</a:t>
            </a:r>
          </a:p>
          <a:p>
            <a:pPr marL="0" indent="0">
              <a:buNone/>
            </a:pPr>
            <a:r>
              <a:rPr lang="en-US" sz="1400" i="1" dirty="0">
                <a:solidFill>
                  <a:schemeClr val="accent1"/>
                </a:solidFill>
              </a:rPr>
              <a:t>for </a:t>
            </a:r>
            <a:r>
              <a:rPr lang="en-US" sz="1400" i="1" dirty="0" err="1">
                <a:solidFill>
                  <a:schemeClr val="accent1"/>
                </a:solidFill>
              </a:rPr>
              <a:t>i</a:t>
            </a:r>
            <a:r>
              <a:rPr lang="en-US" sz="1400" i="1" dirty="0">
                <a:solidFill>
                  <a:schemeClr val="accent1"/>
                </a:solidFill>
              </a:rPr>
              <a:t> in range(</a:t>
            </a:r>
            <a:r>
              <a:rPr lang="en-US" sz="1400" i="1" dirty="0" err="1">
                <a:solidFill>
                  <a:schemeClr val="accent1"/>
                </a:solidFill>
              </a:rPr>
              <a:t>len</a:t>
            </a:r>
            <a:r>
              <a:rPr lang="en-US" sz="1400" i="1" dirty="0">
                <a:solidFill>
                  <a:schemeClr val="accent1"/>
                </a:solidFill>
              </a:rPr>
              <a:t>(X)):</a:t>
            </a:r>
          </a:p>
          <a:p>
            <a:pPr marL="0" indent="0">
              <a:buNone/>
            </a:pPr>
            <a:r>
              <a:rPr lang="en-US" sz="1400" i="1" dirty="0">
                <a:solidFill>
                  <a:schemeClr val="accent1"/>
                </a:solidFill>
              </a:rPr>
              <a:t>   # iterate through columns</a:t>
            </a:r>
          </a:p>
          <a:p>
            <a:pPr marL="0" indent="0">
              <a:buNone/>
            </a:pPr>
            <a:r>
              <a:rPr lang="en-US" sz="1400" i="1" dirty="0">
                <a:solidFill>
                  <a:schemeClr val="accent1"/>
                </a:solidFill>
              </a:rPr>
              <a:t>   for j in range(</a:t>
            </a:r>
            <a:r>
              <a:rPr lang="en-US" sz="1400" i="1" dirty="0" err="1">
                <a:solidFill>
                  <a:schemeClr val="accent1"/>
                </a:solidFill>
              </a:rPr>
              <a:t>len</a:t>
            </a:r>
            <a:r>
              <a:rPr lang="en-US" sz="1400" i="1" dirty="0">
                <a:solidFill>
                  <a:schemeClr val="accent1"/>
                </a:solidFill>
              </a:rPr>
              <a:t>(X[0])):</a:t>
            </a:r>
          </a:p>
          <a:p>
            <a:pPr marL="0" indent="0">
              <a:buNone/>
            </a:pPr>
            <a:r>
              <a:rPr lang="en-US" sz="1400" i="1" dirty="0">
                <a:solidFill>
                  <a:schemeClr val="accent1"/>
                </a:solidFill>
              </a:rPr>
              <a:t>       result[j][</a:t>
            </a:r>
            <a:r>
              <a:rPr lang="en-US" sz="1400" i="1" dirty="0" err="1">
                <a:solidFill>
                  <a:schemeClr val="accent1"/>
                </a:solidFill>
              </a:rPr>
              <a:t>i</a:t>
            </a:r>
            <a:r>
              <a:rPr lang="en-US" sz="1400" i="1" dirty="0">
                <a:solidFill>
                  <a:schemeClr val="accent1"/>
                </a:solidFill>
              </a:rPr>
              <a:t>] = X[</a:t>
            </a:r>
            <a:r>
              <a:rPr lang="en-US" sz="1400" i="1" dirty="0" err="1">
                <a:solidFill>
                  <a:schemeClr val="accent1"/>
                </a:solidFill>
              </a:rPr>
              <a:t>i</a:t>
            </a:r>
            <a:r>
              <a:rPr lang="en-US" sz="1400" i="1" dirty="0">
                <a:solidFill>
                  <a:schemeClr val="accent1"/>
                </a:solidFill>
              </a:rPr>
              <a:t>][j]</a:t>
            </a:r>
          </a:p>
          <a:p>
            <a:pPr marL="0" indent="0">
              <a:buNone/>
            </a:pPr>
            <a:r>
              <a:rPr lang="en-US" sz="1400" i="1" dirty="0">
                <a:solidFill>
                  <a:schemeClr val="accent1"/>
                </a:solidFill>
              </a:rPr>
              <a:t>for r in result:</a:t>
            </a:r>
          </a:p>
          <a:p>
            <a:pPr marL="0" indent="0">
              <a:buNone/>
            </a:pPr>
            <a:r>
              <a:rPr lang="en-US" sz="1400" i="1" dirty="0">
                <a:solidFill>
                  <a:schemeClr val="accent1"/>
                </a:solidFill>
              </a:rPr>
              <a:t>   print(r)</a:t>
            </a:r>
          </a:p>
          <a:p>
            <a:pPr marL="0" indent="0">
              <a:buNone/>
            </a:pPr>
            <a:r>
              <a:rPr lang="en-US" sz="1400" b="1" dirty="0"/>
              <a:t>Output</a:t>
            </a:r>
          </a:p>
          <a:p>
            <a:pPr marL="0" indent="0">
              <a:buNone/>
            </a:pPr>
            <a:r>
              <a:rPr lang="en-US" sz="1400" i="1" dirty="0">
                <a:solidFill>
                  <a:schemeClr val="accent1"/>
                </a:solidFill>
              </a:rPr>
              <a:t>[12, 4, 3]</a:t>
            </a:r>
          </a:p>
          <a:p>
            <a:pPr marL="0" indent="0">
              <a:buNone/>
            </a:pPr>
            <a:r>
              <a:rPr lang="en-US" sz="1400" i="1" dirty="0">
                <a:solidFill>
                  <a:schemeClr val="accent1"/>
                </a:solidFill>
              </a:rPr>
              <a:t>[7, 5, 8]</a:t>
            </a:r>
          </a:p>
          <a:p>
            <a:pPr marL="0" indent="0">
              <a:buNone/>
            </a:pPr>
            <a:r>
              <a:rPr lang="en-US" sz="1400" i="1" dirty="0">
                <a:solidFill>
                  <a:schemeClr val="accent1"/>
                </a:solidFill>
              </a:rPr>
              <a:t>In this program, we have used nested for loops to iterate through each row and each column. At each point we place the X[</a:t>
            </a:r>
            <a:r>
              <a:rPr lang="en-US" sz="1400" i="1" dirty="0" err="1">
                <a:solidFill>
                  <a:schemeClr val="accent1"/>
                </a:solidFill>
              </a:rPr>
              <a:t>i</a:t>
            </a:r>
            <a:r>
              <a:rPr lang="en-US" sz="1400" i="1" dirty="0">
                <a:solidFill>
                  <a:schemeClr val="accent1"/>
                </a:solidFill>
              </a:rPr>
              <a:t>][j] element into result[j][</a:t>
            </a:r>
            <a:r>
              <a:rPr lang="en-US" sz="1400" i="1" dirty="0" err="1">
                <a:solidFill>
                  <a:schemeClr val="accent1"/>
                </a:solidFill>
              </a:rPr>
              <a:t>i</a:t>
            </a:r>
            <a:r>
              <a:rPr lang="en-US" sz="1400" i="1" dirty="0">
                <a:solidFill>
                  <a:schemeClr val="accent1"/>
                </a:solidFill>
              </a:rPr>
              <a:t>].</a:t>
            </a:r>
          </a:p>
        </p:txBody>
      </p:sp>
    </p:spTree>
    <p:extLst>
      <p:ext uri="{BB962C8B-B14F-4D97-AF65-F5344CB8AC3E}">
        <p14:creationId xmlns:p14="http://schemas.microsoft.com/office/powerpoint/2010/main" val="282833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7CFB-380D-4712-A33A-60EEF64B2C55}"/>
              </a:ext>
            </a:extLst>
          </p:cNvPr>
          <p:cNvSpPr>
            <a:spLocks noGrp="1"/>
          </p:cNvSpPr>
          <p:nvPr>
            <p:ph type="title"/>
          </p:nvPr>
        </p:nvSpPr>
        <p:spPr/>
        <p:txBody>
          <a:bodyPr>
            <a:normAutofit fontScale="90000"/>
          </a:bodyPr>
          <a:lstStyle/>
          <a:p>
            <a:r>
              <a:rPr lang="en-US" b="1" dirty="0"/>
              <a:t>Matrix Transpose using Nested List Comprehension</a:t>
            </a:r>
            <a:br>
              <a:rPr lang="en-US" b="1" dirty="0"/>
            </a:br>
            <a:endParaRPr lang="en-US" dirty="0"/>
          </a:p>
        </p:txBody>
      </p:sp>
      <p:sp>
        <p:nvSpPr>
          <p:cNvPr id="3" name="Content Placeholder 2">
            <a:extLst>
              <a:ext uri="{FF2B5EF4-FFF2-40B4-BE49-F238E27FC236}">
                <a16:creationId xmlns:a16="http://schemas.microsoft.com/office/drawing/2014/main" id="{785E4CCD-D444-4ADB-89A6-7BD3D887E46A}"/>
              </a:ext>
            </a:extLst>
          </p:cNvPr>
          <p:cNvSpPr>
            <a:spLocks noGrp="1"/>
          </p:cNvSpPr>
          <p:nvPr>
            <p:ph idx="1"/>
          </p:nvPr>
        </p:nvSpPr>
        <p:spPr/>
        <p:txBody>
          <a:bodyPr>
            <a:normAutofit/>
          </a:bodyPr>
          <a:lstStyle/>
          <a:p>
            <a:pPr marL="0" indent="0">
              <a:buNone/>
            </a:pPr>
            <a:r>
              <a:rPr lang="en-US" sz="2400" i="1" dirty="0">
                <a:solidFill>
                  <a:schemeClr val="accent1"/>
                </a:solidFill>
              </a:rPr>
              <a:t>''' Program to transpose a matrix using list comprehension'''</a:t>
            </a:r>
          </a:p>
          <a:p>
            <a:pPr marL="0" indent="0">
              <a:buNone/>
            </a:pPr>
            <a:r>
              <a:rPr lang="en-US" sz="2400" i="1" dirty="0">
                <a:solidFill>
                  <a:schemeClr val="accent1"/>
                </a:solidFill>
              </a:rPr>
              <a:t>X = [[12,7],</a:t>
            </a:r>
          </a:p>
          <a:p>
            <a:pPr marL="0" indent="0">
              <a:buNone/>
            </a:pPr>
            <a:r>
              <a:rPr lang="en-US" sz="2400" i="1" dirty="0">
                <a:solidFill>
                  <a:schemeClr val="accent1"/>
                </a:solidFill>
              </a:rPr>
              <a:t>    [4 ,5],</a:t>
            </a:r>
          </a:p>
          <a:p>
            <a:pPr marL="0" indent="0">
              <a:buNone/>
            </a:pPr>
            <a:r>
              <a:rPr lang="en-US" sz="2400" i="1" dirty="0">
                <a:solidFill>
                  <a:schemeClr val="accent1"/>
                </a:solidFill>
              </a:rPr>
              <a:t>    [3 ,8]]</a:t>
            </a:r>
          </a:p>
          <a:p>
            <a:pPr marL="0" indent="0">
              <a:buNone/>
            </a:pPr>
            <a:r>
              <a:rPr lang="en-US" sz="2400" i="1" dirty="0">
                <a:solidFill>
                  <a:schemeClr val="accent1"/>
                </a:solidFill>
              </a:rPr>
              <a:t>result = [[X[j][</a:t>
            </a:r>
            <a:r>
              <a:rPr lang="en-US" sz="2400" i="1" dirty="0" err="1">
                <a:solidFill>
                  <a:schemeClr val="accent1"/>
                </a:solidFill>
              </a:rPr>
              <a:t>i</a:t>
            </a:r>
            <a:r>
              <a:rPr lang="en-US" sz="2400" i="1" dirty="0">
                <a:solidFill>
                  <a:schemeClr val="accent1"/>
                </a:solidFill>
              </a:rPr>
              <a:t>] for j in range(</a:t>
            </a:r>
            <a:r>
              <a:rPr lang="en-US" sz="2400" i="1" dirty="0" err="1">
                <a:solidFill>
                  <a:schemeClr val="accent1"/>
                </a:solidFill>
              </a:rPr>
              <a:t>len</a:t>
            </a:r>
            <a:r>
              <a:rPr lang="en-US" sz="2400" i="1" dirty="0">
                <a:solidFill>
                  <a:schemeClr val="accent1"/>
                </a:solidFill>
              </a:rPr>
              <a:t>(X))] for </a:t>
            </a:r>
            <a:r>
              <a:rPr lang="en-US" sz="2400" i="1" dirty="0" err="1">
                <a:solidFill>
                  <a:schemeClr val="accent1"/>
                </a:solidFill>
              </a:rPr>
              <a:t>i</a:t>
            </a:r>
            <a:r>
              <a:rPr lang="en-US" sz="2400" i="1" dirty="0">
                <a:solidFill>
                  <a:schemeClr val="accent1"/>
                </a:solidFill>
              </a:rPr>
              <a:t> in range(</a:t>
            </a:r>
            <a:r>
              <a:rPr lang="en-US" sz="2400" i="1" dirty="0" err="1">
                <a:solidFill>
                  <a:schemeClr val="accent1"/>
                </a:solidFill>
              </a:rPr>
              <a:t>len</a:t>
            </a:r>
            <a:r>
              <a:rPr lang="en-US" sz="2400" i="1" dirty="0">
                <a:solidFill>
                  <a:schemeClr val="accent1"/>
                </a:solidFill>
              </a:rPr>
              <a:t>(X[0]))]</a:t>
            </a:r>
          </a:p>
          <a:p>
            <a:pPr marL="0" indent="0">
              <a:buNone/>
            </a:pPr>
            <a:r>
              <a:rPr lang="en-US" sz="2400" i="1" dirty="0">
                <a:solidFill>
                  <a:schemeClr val="accent1"/>
                </a:solidFill>
              </a:rPr>
              <a:t>for r in result:</a:t>
            </a:r>
          </a:p>
          <a:p>
            <a:pPr marL="0" indent="0">
              <a:buNone/>
            </a:pPr>
            <a:r>
              <a:rPr lang="en-US" sz="2400" i="1" dirty="0">
                <a:solidFill>
                  <a:schemeClr val="accent1"/>
                </a:solidFill>
              </a:rPr>
              <a:t>   print(r) </a:t>
            </a:r>
          </a:p>
          <a:p>
            <a:pPr marL="0" indent="0">
              <a:buNone/>
            </a:pPr>
            <a:r>
              <a:rPr lang="en-US" sz="2400" dirty="0"/>
              <a:t>The output of this program is the same as above. We have used nested list comprehension to iterate through each element in the matrix.</a:t>
            </a:r>
          </a:p>
          <a:p>
            <a:pPr marL="0" indent="0">
              <a:buNone/>
            </a:pPr>
            <a:endParaRPr lang="en-US" sz="2400" i="1" dirty="0">
              <a:solidFill>
                <a:schemeClr val="accent1"/>
              </a:solidFill>
            </a:endParaRPr>
          </a:p>
        </p:txBody>
      </p:sp>
    </p:spTree>
    <p:extLst>
      <p:ext uri="{BB962C8B-B14F-4D97-AF65-F5344CB8AC3E}">
        <p14:creationId xmlns:p14="http://schemas.microsoft.com/office/powerpoint/2010/main" val="412169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7CFB-380D-4712-A33A-60EEF64B2C55}"/>
              </a:ext>
            </a:extLst>
          </p:cNvPr>
          <p:cNvSpPr>
            <a:spLocks noGrp="1"/>
          </p:cNvSpPr>
          <p:nvPr>
            <p:ph type="title"/>
          </p:nvPr>
        </p:nvSpPr>
        <p:spPr>
          <a:xfrm>
            <a:off x="838200" y="365126"/>
            <a:ext cx="10515600" cy="304726"/>
          </a:xfrm>
        </p:spPr>
        <p:txBody>
          <a:bodyPr>
            <a:normAutofit fontScale="90000"/>
          </a:bodyPr>
          <a:lstStyle/>
          <a:p>
            <a:pPr fontAlgn="base"/>
            <a:r>
              <a:rPr lang="en-US" b="1" dirty="0"/>
              <a:t>Matrix Multiplication using Nested Loop</a:t>
            </a:r>
          </a:p>
        </p:txBody>
      </p:sp>
      <p:sp>
        <p:nvSpPr>
          <p:cNvPr id="3" name="Content Placeholder 2">
            <a:extLst>
              <a:ext uri="{FF2B5EF4-FFF2-40B4-BE49-F238E27FC236}">
                <a16:creationId xmlns:a16="http://schemas.microsoft.com/office/drawing/2014/main" id="{785E4CCD-D444-4ADB-89A6-7BD3D887E46A}"/>
              </a:ext>
            </a:extLst>
          </p:cNvPr>
          <p:cNvSpPr>
            <a:spLocks noGrp="1"/>
          </p:cNvSpPr>
          <p:nvPr>
            <p:ph idx="1"/>
          </p:nvPr>
        </p:nvSpPr>
        <p:spPr>
          <a:xfrm>
            <a:off x="343617" y="1063625"/>
            <a:ext cx="10903857" cy="5794375"/>
          </a:xfrm>
        </p:spPr>
        <p:txBody>
          <a:bodyPr>
            <a:noAutofit/>
          </a:bodyPr>
          <a:lstStyle/>
          <a:p>
            <a:pPr marL="0" indent="0">
              <a:buNone/>
            </a:pPr>
            <a:r>
              <a:rPr lang="en-US" sz="1000" i="1" dirty="0">
                <a:solidFill>
                  <a:schemeClr val="accent1"/>
                </a:solidFill>
              </a:rPr>
              <a:t># Program to multiply two matrices using nested loops</a:t>
            </a:r>
          </a:p>
          <a:p>
            <a:pPr marL="0" indent="0">
              <a:buNone/>
            </a:pPr>
            <a:r>
              <a:rPr lang="en-US" sz="1000" i="1" dirty="0">
                <a:solidFill>
                  <a:schemeClr val="accent1"/>
                </a:solidFill>
              </a:rPr>
              <a:t># 3x3 matrix</a:t>
            </a:r>
          </a:p>
          <a:p>
            <a:pPr marL="0" indent="0">
              <a:buNone/>
            </a:pPr>
            <a:r>
              <a:rPr lang="en-US" sz="1000" i="1" dirty="0">
                <a:solidFill>
                  <a:schemeClr val="accent1"/>
                </a:solidFill>
              </a:rPr>
              <a:t>X = [[12,7,3],</a:t>
            </a:r>
          </a:p>
          <a:p>
            <a:pPr marL="0" indent="0">
              <a:buNone/>
            </a:pPr>
            <a:r>
              <a:rPr lang="en-US" sz="1000" i="1" dirty="0">
                <a:solidFill>
                  <a:schemeClr val="accent1"/>
                </a:solidFill>
              </a:rPr>
              <a:t>    [4 ,5,6],</a:t>
            </a:r>
          </a:p>
          <a:p>
            <a:pPr marL="0" indent="0">
              <a:buNone/>
            </a:pPr>
            <a:r>
              <a:rPr lang="en-US" sz="1000" i="1" dirty="0">
                <a:solidFill>
                  <a:schemeClr val="accent1"/>
                </a:solidFill>
              </a:rPr>
              <a:t>    [7 ,8,9]]</a:t>
            </a:r>
          </a:p>
          <a:p>
            <a:pPr marL="0" indent="0">
              <a:buNone/>
            </a:pPr>
            <a:r>
              <a:rPr lang="en-US" sz="1000" i="1" dirty="0">
                <a:solidFill>
                  <a:schemeClr val="accent1"/>
                </a:solidFill>
              </a:rPr>
              <a:t># 3x4 matrix</a:t>
            </a:r>
          </a:p>
          <a:p>
            <a:pPr marL="0" indent="0">
              <a:buNone/>
            </a:pPr>
            <a:r>
              <a:rPr lang="en-US" sz="1000" i="1" dirty="0">
                <a:solidFill>
                  <a:schemeClr val="accent1"/>
                </a:solidFill>
              </a:rPr>
              <a:t>Y = [[5,8,1,2],</a:t>
            </a:r>
          </a:p>
          <a:p>
            <a:pPr marL="0" indent="0">
              <a:buNone/>
            </a:pPr>
            <a:r>
              <a:rPr lang="en-US" sz="1000" i="1" dirty="0">
                <a:solidFill>
                  <a:schemeClr val="accent1"/>
                </a:solidFill>
              </a:rPr>
              <a:t>    [6,7,3,0],</a:t>
            </a:r>
          </a:p>
          <a:p>
            <a:pPr marL="0" indent="0">
              <a:buNone/>
            </a:pPr>
            <a:r>
              <a:rPr lang="en-US" sz="1000" i="1" dirty="0">
                <a:solidFill>
                  <a:schemeClr val="accent1"/>
                </a:solidFill>
              </a:rPr>
              <a:t>    [4,5,9,1]]</a:t>
            </a:r>
          </a:p>
          <a:p>
            <a:pPr marL="0" indent="0">
              <a:buNone/>
            </a:pPr>
            <a:r>
              <a:rPr lang="en-US" sz="1000" i="1" dirty="0">
                <a:solidFill>
                  <a:schemeClr val="accent1"/>
                </a:solidFill>
              </a:rPr>
              <a:t># result is 3x4</a:t>
            </a:r>
          </a:p>
          <a:p>
            <a:pPr marL="0" indent="0">
              <a:buNone/>
            </a:pPr>
            <a:r>
              <a:rPr lang="en-US" sz="1000" i="1" dirty="0">
                <a:solidFill>
                  <a:schemeClr val="accent1"/>
                </a:solidFill>
              </a:rPr>
              <a:t>result = [[0,0,0,0],</a:t>
            </a:r>
          </a:p>
          <a:p>
            <a:pPr marL="0" indent="0">
              <a:buNone/>
            </a:pPr>
            <a:r>
              <a:rPr lang="en-US" sz="1000" i="1" dirty="0">
                <a:solidFill>
                  <a:schemeClr val="accent1"/>
                </a:solidFill>
              </a:rPr>
              <a:t>         [0,0,0,0],</a:t>
            </a:r>
          </a:p>
          <a:p>
            <a:pPr marL="0" indent="0">
              <a:buNone/>
            </a:pPr>
            <a:r>
              <a:rPr lang="en-US" sz="1000" i="1" dirty="0">
                <a:solidFill>
                  <a:schemeClr val="accent1"/>
                </a:solidFill>
              </a:rPr>
              <a:t>         [0,0,0,0]]</a:t>
            </a:r>
          </a:p>
          <a:p>
            <a:pPr marL="0" indent="0">
              <a:buNone/>
            </a:pPr>
            <a:r>
              <a:rPr lang="en-US" sz="1000" i="1" dirty="0">
                <a:solidFill>
                  <a:schemeClr val="accent1"/>
                </a:solidFill>
              </a:rPr>
              <a:t># iterate through rows of X</a:t>
            </a:r>
          </a:p>
          <a:p>
            <a:pPr marL="0" indent="0">
              <a:buNone/>
            </a:pPr>
            <a:r>
              <a:rPr lang="en-US" sz="1000" i="1" dirty="0">
                <a:solidFill>
                  <a:schemeClr val="accent1"/>
                </a:solidFill>
              </a:rPr>
              <a:t>for </a:t>
            </a:r>
            <a:r>
              <a:rPr lang="en-US" sz="1000" i="1" dirty="0" err="1">
                <a:solidFill>
                  <a:schemeClr val="accent1"/>
                </a:solidFill>
              </a:rPr>
              <a:t>i</a:t>
            </a:r>
            <a:r>
              <a:rPr lang="en-US" sz="1000" i="1" dirty="0">
                <a:solidFill>
                  <a:schemeClr val="accent1"/>
                </a:solidFill>
              </a:rPr>
              <a:t> in range(</a:t>
            </a:r>
            <a:r>
              <a:rPr lang="en-US" sz="1000" i="1" dirty="0" err="1">
                <a:solidFill>
                  <a:schemeClr val="accent1"/>
                </a:solidFill>
              </a:rPr>
              <a:t>len</a:t>
            </a:r>
            <a:r>
              <a:rPr lang="en-US" sz="1000" i="1" dirty="0">
                <a:solidFill>
                  <a:schemeClr val="accent1"/>
                </a:solidFill>
              </a:rPr>
              <a:t>(X)):</a:t>
            </a:r>
          </a:p>
          <a:p>
            <a:pPr marL="0" indent="0">
              <a:buNone/>
            </a:pPr>
            <a:r>
              <a:rPr lang="en-US" sz="1000" i="1" dirty="0">
                <a:solidFill>
                  <a:schemeClr val="accent1"/>
                </a:solidFill>
              </a:rPr>
              <a:t>   # iterate through columns of Y</a:t>
            </a:r>
          </a:p>
          <a:p>
            <a:pPr marL="0" indent="0">
              <a:buNone/>
            </a:pPr>
            <a:r>
              <a:rPr lang="en-US" sz="1000" i="1" dirty="0">
                <a:solidFill>
                  <a:schemeClr val="accent1"/>
                </a:solidFill>
              </a:rPr>
              <a:t>   for j in range(</a:t>
            </a:r>
            <a:r>
              <a:rPr lang="en-US" sz="1000" i="1" dirty="0" err="1">
                <a:solidFill>
                  <a:schemeClr val="accent1"/>
                </a:solidFill>
              </a:rPr>
              <a:t>len</a:t>
            </a:r>
            <a:r>
              <a:rPr lang="en-US" sz="1000" i="1" dirty="0">
                <a:solidFill>
                  <a:schemeClr val="accent1"/>
                </a:solidFill>
              </a:rPr>
              <a:t>(Y[</a:t>
            </a:r>
            <a:r>
              <a:rPr lang="en-US" sz="1000" i="1">
                <a:solidFill>
                  <a:schemeClr val="accent1"/>
                </a:solidFill>
              </a:rPr>
              <a:t>i])):</a:t>
            </a:r>
            <a:endParaRPr lang="en-US" sz="1000" i="1" dirty="0">
              <a:solidFill>
                <a:schemeClr val="accent1"/>
              </a:solidFill>
            </a:endParaRPr>
          </a:p>
          <a:p>
            <a:pPr marL="0" indent="0">
              <a:buNone/>
            </a:pPr>
            <a:r>
              <a:rPr lang="en-US" sz="1000" i="1" dirty="0">
                <a:solidFill>
                  <a:schemeClr val="accent1"/>
                </a:solidFill>
              </a:rPr>
              <a:t>       # iterate through rows of Y</a:t>
            </a:r>
          </a:p>
          <a:p>
            <a:pPr marL="0" indent="0">
              <a:buNone/>
            </a:pPr>
            <a:r>
              <a:rPr lang="en-US" sz="1000" i="1" dirty="0">
                <a:solidFill>
                  <a:schemeClr val="accent1"/>
                </a:solidFill>
              </a:rPr>
              <a:t>       for k in range(</a:t>
            </a:r>
            <a:r>
              <a:rPr lang="en-US" sz="1000" i="1" dirty="0" err="1">
                <a:solidFill>
                  <a:schemeClr val="accent1"/>
                </a:solidFill>
              </a:rPr>
              <a:t>len</a:t>
            </a:r>
            <a:r>
              <a:rPr lang="en-US" sz="1000" i="1" dirty="0">
                <a:solidFill>
                  <a:schemeClr val="accent1"/>
                </a:solidFill>
              </a:rPr>
              <a:t>(Y)):</a:t>
            </a:r>
          </a:p>
          <a:p>
            <a:pPr marL="0" indent="0">
              <a:buNone/>
            </a:pPr>
            <a:r>
              <a:rPr lang="en-US" sz="1000" i="1" dirty="0">
                <a:solidFill>
                  <a:schemeClr val="accent1"/>
                </a:solidFill>
              </a:rPr>
              <a:t>           result[</a:t>
            </a:r>
            <a:r>
              <a:rPr lang="en-US" sz="1000" i="1" dirty="0" err="1">
                <a:solidFill>
                  <a:schemeClr val="accent1"/>
                </a:solidFill>
              </a:rPr>
              <a:t>i</a:t>
            </a:r>
            <a:r>
              <a:rPr lang="en-US" sz="1000" i="1" dirty="0">
                <a:solidFill>
                  <a:schemeClr val="accent1"/>
                </a:solidFill>
              </a:rPr>
              <a:t>][j] += X[</a:t>
            </a:r>
            <a:r>
              <a:rPr lang="en-US" sz="1000" i="1" dirty="0" err="1">
                <a:solidFill>
                  <a:schemeClr val="accent1"/>
                </a:solidFill>
              </a:rPr>
              <a:t>i</a:t>
            </a:r>
            <a:r>
              <a:rPr lang="en-US" sz="1000" i="1" dirty="0">
                <a:solidFill>
                  <a:schemeClr val="accent1"/>
                </a:solidFill>
              </a:rPr>
              <a:t>][k] * Y[k][j]</a:t>
            </a:r>
          </a:p>
          <a:p>
            <a:pPr marL="0" indent="0">
              <a:buNone/>
            </a:pPr>
            <a:r>
              <a:rPr lang="en-US" sz="1000" i="1" dirty="0">
                <a:solidFill>
                  <a:schemeClr val="accent1"/>
                </a:solidFill>
              </a:rPr>
              <a:t>for r in result:</a:t>
            </a:r>
          </a:p>
          <a:p>
            <a:pPr marL="0" indent="0">
              <a:buNone/>
            </a:pPr>
            <a:r>
              <a:rPr lang="en-US" sz="1000" i="1" dirty="0">
                <a:solidFill>
                  <a:schemeClr val="accent1"/>
                </a:solidFill>
              </a:rPr>
              <a:t>   print(r)</a:t>
            </a:r>
          </a:p>
        </p:txBody>
      </p:sp>
    </p:spTree>
    <p:extLst>
      <p:ext uri="{BB962C8B-B14F-4D97-AF65-F5344CB8AC3E}">
        <p14:creationId xmlns:p14="http://schemas.microsoft.com/office/powerpoint/2010/main" val="519180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7CFB-380D-4712-A33A-60EEF64B2C55}"/>
              </a:ext>
            </a:extLst>
          </p:cNvPr>
          <p:cNvSpPr>
            <a:spLocks noGrp="1"/>
          </p:cNvSpPr>
          <p:nvPr>
            <p:ph type="title"/>
          </p:nvPr>
        </p:nvSpPr>
        <p:spPr>
          <a:xfrm>
            <a:off x="838200" y="365126"/>
            <a:ext cx="10515600" cy="304726"/>
          </a:xfrm>
        </p:spPr>
        <p:txBody>
          <a:bodyPr>
            <a:normAutofit fontScale="90000"/>
          </a:bodyPr>
          <a:lstStyle/>
          <a:p>
            <a:pPr fontAlgn="base"/>
            <a:r>
              <a:rPr lang="en-US" b="1" dirty="0"/>
              <a:t>Matrix Multiplication using Nested Loop</a:t>
            </a:r>
          </a:p>
        </p:txBody>
      </p:sp>
      <p:sp>
        <p:nvSpPr>
          <p:cNvPr id="3" name="Content Placeholder 2">
            <a:extLst>
              <a:ext uri="{FF2B5EF4-FFF2-40B4-BE49-F238E27FC236}">
                <a16:creationId xmlns:a16="http://schemas.microsoft.com/office/drawing/2014/main" id="{785E4CCD-D444-4ADB-89A6-7BD3D887E46A}"/>
              </a:ext>
            </a:extLst>
          </p:cNvPr>
          <p:cNvSpPr>
            <a:spLocks noGrp="1"/>
          </p:cNvSpPr>
          <p:nvPr>
            <p:ph idx="1"/>
          </p:nvPr>
        </p:nvSpPr>
        <p:spPr>
          <a:xfrm>
            <a:off x="343617" y="1063625"/>
            <a:ext cx="10903857" cy="5794375"/>
          </a:xfrm>
        </p:spPr>
        <p:txBody>
          <a:bodyPr>
            <a:noAutofit/>
          </a:bodyPr>
          <a:lstStyle/>
          <a:p>
            <a:pPr marL="0" indent="0">
              <a:buNone/>
            </a:pPr>
            <a:r>
              <a:rPr lang="en-US" sz="1800" i="1" dirty="0">
                <a:solidFill>
                  <a:schemeClr val="accent1"/>
                </a:solidFill>
              </a:rPr>
              <a:t>Output</a:t>
            </a:r>
          </a:p>
          <a:p>
            <a:pPr marL="0" indent="0">
              <a:buNone/>
            </a:pPr>
            <a:endParaRPr lang="en-US" sz="1800" i="1" dirty="0">
              <a:solidFill>
                <a:schemeClr val="accent1"/>
              </a:solidFill>
            </a:endParaRPr>
          </a:p>
          <a:p>
            <a:pPr marL="0" indent="0">
              <a:buNone/>
            </a:pPr>
            <a:r>
              <a:rPr lang="en-US" sz="1800" i="1" dirty="0">
                <a:solidFill>
                  <a:schemeClr val="accent1"/>
                </a:solidFill>
              </a:rPr>
              <a:t>[114, 160, 60, 27]</a:t>
            </a:r>
          </a:p>
          <a:p>
            <a:pPr marL="0" indent="0">
              <a:buNone/>
            </a:pPr>
            <a:r>
              <a:rPr lang="en-US" sz="1800" i="1" dirty="0">
                <a:solidFill>
                  <a:schemeClr val="accent1"/>
                </a:solidFill>
              </a:rPr>
              <a:t>[74, 97, 73, 14]</a:t>
            </a:r>
          </a:p>
          <a:p>
            <a:pPr marL="0" indent="0">
              <a:buNone/>
            </a:pPr>
            <a:r>
              <a:rPr lang="en-US" sz="1800" i="1" dirty="0">
                <a:solidFill>
                  <a:schemeClr val="accent1"/>
                </a:solidFill>
              </a:rPr>
              <a:t>[119, 157, 112, 23]</a:t>
            </a:r>
          </a:p>
          <a:p>
            <a:pPr marL="0" indent="0">
              <a:buNone/>
            </a:pPr>
            <a:r>
              <a:rPr lang="en-US" sz="1800" dirty="0"/>
              <a:t>In this program, we have used nested for loops to iterate through each row and each column. We accumulate the sum of products in the result.</a:t>
            </a:r>
          </a:p>
          <a:p>
            <a:pPr marL="0" indent="0">
              <a:buNone/>
            </a:pPr>
            <a:endParaRPr lang="en-US" sz="1800" dirty="0"/>
          </a:p>
          <a:p>
            <a:pPr marL="0" indent="0">
              <a:buNone/>
            </a:pPr>
            <a:r>
              <a:rPr lang="en-US" sz="1800" dirty="0"/>
              <a:t>This technique is simple but computationally expensive as we increase the order of the matrix.</a:t>
            </a:r>
          </a:p>
          <a:p>
            <a:pPr marL="0" indent="0">
              <a:buNone/>
            </a:pPr>
            <a:endParaRPr lang="en-US" sz="1800" dirty="0"/>
          </a:p>
          <a:p>
            <a:pPr marL="0" indent="0">
              <a:buNone/>
            </a:pPr>
            <a:r>
              <a:rPr lang="en-US" sz="1800" dirty="0"/>
              <a:t>For larger matrix operations we recommend optimized software packages like NumPy which is several (in the order of 1000) times faster than the above code.</a:t>
            </a:r>
          </a:p>
        </p:txBody>
      </p:sp>
    </p:spTree>
    <p:extLst>
      <p:ext uri="{BB962C8B-B14F-4D97-AF65-F5344CB8AC3E}">
        <p14:creationId xmlns:p14="http://schemas.microsoft.com/office/powerpoint/2010/main" val="3335579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7CFB-380D-4712-A33A-60EEF64B2C55}"/>
              </a:ext>
            </a:extLst>
          </p:cNvPr>
          <p:cNvSpPr>
            <a:spLocks noGrp="1"/>
          </p:cNvSpPr>
          <p:nvPr>
            <p:ph type="title"/>
          </p:nvPr>
        </p:nvSpPr>
        <p:spPr>
          <a:xfrm>
            <a:off x="164891" y="1"/>
            <a:ext cx="11683491" cy="1543986"/>
          </a:xfrm>
        </p:spPr>
        <p:txBody>
          <a:bodyPr>
            <a:normAutofit fontScale="90000"/>
          </a:bodyPr>
          <a:lstStyle/>
          <a:p>
            <a:pPr fontAlgn="base"/>
            <a:r>
              <a:rPr lang="en-US" b="1" dirty="0"/>
              <a:t>Matrix Multiplication Using Nested List Comprehension</a:t>
            </a:r>
            <a:br>
              <a:rPr lang="en-US" b="1" dirty="0"/>
            </a:br>
            <a:endParaRPr lang="en-US" b="1" dirty="0"/>
          </a:p>
        </p:txBody>
      </p:sp>
      <p:sp>
        <p:nvSpPr>
          <p:cNvPr id="3" name="Content Placeholder 2">
            <a:extLst>
              <a:ext uri="{FF2B5EF4-FFF2-40B4-BE49-F238E27FC236}">
                <a16:creationId xmlns:a16="http://schemas.microsoft.com/office/drawing/2014/main" id="{785E4CCD-D444-4ADB-89A6-7BD3D887E46A}"/>
              </a:ext>
            </a:extLst>
          </p:cNvPr>
          <p:cNvSpPr>
            <a:spLocks noGrp="1"/>
          </p:cNvSpPr>
          <p:nvPr>
            <p:ph idx="1"/>
          </p:nvPr>
        </p:nvSpPr>
        <p:spPr>
          <a:xfrm>
            <a:off x="343617" y="1063625"/>
            <a:ext cx="10903857" cy="5794375"/>
          </a:xfrm>
        </p:spPr>
        <p:txBody>
          <a:bodyPr>
            <a:noAutofit/>
          </a:bodyPr>
          <a:lstStyle/>
          <a:p>
            <a:pPr marL="0" indent="0">
              <a:buNone/>
            </a:pPr>
            <a:r>
              <a:rPr lang="en-US" sz="1800" i="1" dirty="0">
                <a:solidFill>
                  <a:schemeClr val="accent1"/>
                </a:solidFill>
              </a:rPr>
              <a:t># Program to multiply two matrices using list comprehension</a:t>
            </a:r>
          </a:p>
          <a:p>
            <a:pPr marL="0" indent="0">
              <a:buNone/>
            </a:pPr>
            <a:r>
              <a:rPr lang="en-US" sz="1800" i="1" dirty="0">
                <a:solidFill>
                  <a:schemeClr val="accent1"/>
                </a:solidFill>
              </a:rPr>
              <a:t># 3x3 matrix</a:t>
            </a:r>
          </a:p>
          <a:p>
            <a:pPr marL="0" indent="0">
              <a:buNone/>
            </a:pPr>
            <a:r>
              <a:rPr lang="en-US" sz="1800" i="1" dirty="0">
                <a:solidFill>
                  <a:schemeClr val="accent1"/>
                </a:solidFill>
              </a:rPr>
              <a:t>X = [[12,7,3],</a:t>
            </a:r>
          </a:p>
          <a:p>
            <a:pPr marL="0" indent="0">
              <a:buNone/>
            </a:pPr>
            <a:r>
              <a:rPr lang="en-US" sz="1800" i="1" dirty="0">
                <a:solidFill>
                  <a:schemeClr val="accent1"/>
                </a:solidFill>
              </a:rPr>
              <a:t>    [4 ,5,6],</a:t>
            </a:r>
          </a:p>
          <a:p>
            <a:pPr marL="0" indent="0">
              <a:buNone/>
            </a:pPr>
            <a:r>
              <a:rPr lang="en-US" sz="1800" i="1" dirty="0">
                <a:solidFill>
                  <a:schemeClr val="accent1"/>
                </a:solidFill>
              </a:rPr>
              <a:t>    [7 ,8,9]]</a:t>
            </a:r>
          </a:p>
          <a:p>
            <a:pPr marL="0" indent="0">
              <a:buNone/>
            </a:pPr>
            <a:r>
              <a:rPr lang="en-US" sz="1800" i="1" dirty="0">
                <a:solidFill>
                  <a:schemeClr val="accent1"/>
                </a:solidFill>
              </a:rPr>
              <a:t># 3x4 matrix</a:t>
            </a:r>
          </a:p>
          <a:p>
            <a:pPr marL="0" indent="0">
              <a:buNone/>
            </a:pPr>
            <a:r>
              <a:rPr lang="en-US" sz="1800" i="1" dirty="0">
                <a:solidFill>
                  <a:schemeClr val="accent1"/>
                </a:solidFill>
              </a:rPr>
              <a:t>Y = [[5,8,1,2],</a:t>
            </a:r>
          </a:p>
          <a:p>
            <a:pPr marL="0" indent="0">
              <a:buNone/>
            </a:pPr>
            <a:r>
              <a:rPr lang="en-US" sz="1800" i="1" dirty="0">
                <a:solidFill>
                  <a:schemeClr val="accent1"/>
                </a:solidFill>
              </a:rPr>
              <a:t>    [6,7,3,0],</a:t>
            </a:r>
          </a:p>
          <a:p>
            <a:pPr marL="0" indent="0">
              <a:buNone/>
            </a:pPr>
            <a:r>
              <a:rPr lang="en-US" sz="1800" i="1" dirty="0">
                <a:solidFill>
                  <a:schemeClr val="accent1"/>
                </a:solidFill>
              </a:rPr>
              <a:t>    [4,5,9,1]]</a:t>
            </a:r>
          </a:p>
          <a:p>
            <a:pPr marL="0" indent="0">
              <a:buNone/>
            </a:pPr>
            <a:r>
              <a:rPr lang="en-US" sz="1800" i="1" dirty="0">
                <a:solidFill>
                  <a:schemeClr val="accent1"/>
                </a:solidFill>
              </a:rPr>
              <a:t># result is 3x4</a:t>
            </a:r>
          </a:p>
          <a:p>
            <a:pPr marL="0" indent="0">
              <a:buNone/>
            </a:pPr>
            <a:r>
              <a:rPr lang="en-US" sz="1800" i="1" dirty="0">
                <a:solidFill>
                  <a:schemeClr val="accent1"/>
                </a:solidFill>
              </a:rPr>
              <a:t>result = [[sum(a*b for </a:t>
            </a:r>
            <a:r>
              <a:rPr lang="en-US" sz="1800" i="1" dirty="0" err="1">
                <a:solidFill>
                  <a:schemeClr val="accent1"/>
                </a:solidFill>
              </a:rPr>
              <a:t>a,b</a:t>
            </a:r>
            <a:r>
              <a:rPr lang="en-US" sz="1800" i="1" dirty="0">
                <a:solidFill>
                  <a:schemeClr val="accent1"/>
                </a:solidFill>
              </a:rPr>
              <a:t> in zip(</a:t>
            </a:r>
            <a:r>
              <a:rPr lang="en-US" sz="1800" i="1" dirty="0" err="1">
                <a:solidFill>
                  <a:schemeClr val="accent1"/>
                </a:solidFill>
              </a:rPr>
              <a:t>X_row,Y_col</a:t>
            </a:r>
            <a:r>
              <a:rPr lang="en-US" sz="1800" i="1" dirty="0">
                <a:solidFill>
                  <a:schemeClr val="accent1"/>
                </a:solidFill>
              </a:rPr>
              <a:t>)) for </a:t>
            </a:r>
            <a:r>
              <a:rPr lang="en-US" sz="1800" i="1" dirty="0" err="1">
                <a:solidFill>
                  <a:schemeClr val="accent1"/>
                </a:solidFill>
              </a:rPr>
              <a:t>Y_col</a:t>
            </a:r>
            <a:r>
              <a:rPr lang="en-US" sz="1800" i="1" dirty="0">
                <a:solidFill>
                  <a:schemeClr val="accent1"/>
                </a:solidFill>
              </a:rPr>
              <a:t> in zip(*Y)] for </a:t>
            </a:r>
            <a:r>
              <a:rPr lang="en-US" sz="1800" i="1" dirty="0" err="1">
                <a:solidFill>
                  <a:schemeClr val="accent1"/>
                </a:solidFill>
              </a:rPr>
              <a:t>X_row</a:t>
            </a:r>
            <a:r>
              <a:rPr lang="en-US" sz="1800" i="1" dirty="0">
                <a:solidFill>
                  <a:schemeClr val="accent1"/>
                </a:solidFill>
              </a:rPr>
              <a:t> in X]</a:t>
            </a:r>
          </a:p>
          <a:p>
            <a:pPr marL="0" indent="0">
              <a:buNone/>
            </a:pPr>
            <a:r>
              <a:rPr lang="en-US" sz="1800" i="1" dirty="0">
                <a:solidFill>
                  <a:schemeClr val="accent1"/>
                </a:solidFill>
              </a:rPr>
              <a:t>for r in result:</a:t>
            </a:r>
          </a:p>
          <a:p>
            <a:pPr marL="0" indent="0">
              <a:buNone/>
            </a:pPr>
            <a:r>
              <a:rPr lang="en-US" sz="1800" i="1" dirty="0">
                <a:solidFill>
                  <a:schemeClr val="accent1"/>
                </a:solidFill>
              </a:rPr>
              <a:t>   print(r)</a:t>
            </a:r>
          </a:p>
        </p:txBody>
      </p:sp>
    </p:spTree>
    <p:extLst>
      <p:ext uri="{BB962C8B-B14F-4D97-AF65-F5344CB8AC3E}">
        <p14:creationId xmlns:p14="http://schemas.microsoft.com/office/powerpoint/2010/main" val="387788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E60-FD2F-4F2E-904A-01020A813900}"/>
              </a:ext>
            </a:extLst>
          </p:cNvPr>
          <p:cNvSpPr>
            <a:spLocks noGrp="1"/>
          </p:cNvSpPr>
          <p:nvPr>
            <p:ph type="title"/>
          </p:nvPr>
        </p:nvSpPr>
        <p:spPr/>
        <p:txBody>
          <a:bodyPr/>
          <a:lstStyle/>
          <a:p>
            <a:r>
              <a:rPr lang="en-US" dirty="0"/>
              <a:t>Arrays vs Lists</a:t>
            </a:r>
          </a:p>
        </p:txBody>
      </p:sp>
      <p:sp>
        <p:nvSpPr>
          <p:cNvPr id="3" name="Content Placeholder 2">
            <a:extLst>
              <a:ext uri="{FF2B5EF4-FFF2-40B4-BE49-F238E27FC236}">
                <a16:creationId xmlns:a16="http://schemas.microsoft.com/office/drawing/2014/main" id="{453F0A3B-53E6-47FE-8F62-29874409F9FB}"/>
              </a:ext>
            </a:extLst>
          </p:cNvPr>
          <p:cNvSpPr>
            <a:spLocks noGrp="1"/>
          </p:cNvSpPr>
          <p:nvPr>
            <p:ph idx="1"/>
          </p:nvPr>
        </p:nvSpPr>
        <p:spPr>
          <a:xfrm>
            <a:off x="923925" y="1297528"/>
            <a:ext cx="10515600" cy="4351338"/>
          </a:xfrm>
        </p:spPr>
        <p:txBody>
          <a:bodyPr>
            <a:normAutofit fontScale="62500" lnSpcReduction="20000"/>
          </a:bodyPr>
          <a:lstStyle/>
          <a:p>
            <a:r>
              <a:rPr lang="en-US" dirty="0"/>
              <a:t>Lists are built into python. Basically, lists are a collection of things. They are the efficient way of storing data. </a:t>
            </a:r>
          </a:p>
          <a:p>
            <a:pPr marL="0" indent="0">
              <a:buNone/>
            </a:pPr>
            <a:r>
              <a:rPr lang="en-US" dirty="0"/>
              <a:t>Example:-</a:t>
            </a:r>
          </a:p>
          <a:p>
            <a:pPr marL="0" indent="0">
              <a:buNone/>
            </a:pPr>
            <a:r>
              <a:rPr lang="en-US" dirty="0"/>
              <a:t>We can create a list of anything, with any data type like</a:t>
            </a:r>
          </a:p>
          <a:p>
            <a:pPr marL="0" indent="0">
              <a:buNone/>
            </a:pPr>
            <a:r>
              <a:rPr lang="en-US" dirty="0"/>
              <a:t> a = [1, 2.0, “hello”]</a:t>
            </a:r>
          </a:p>
          <a:p>
            <a:pPr marL="0" indent="0">
              <a:buNone/>
            </a:pPr>
            <a:r>
              <a:rPr lang="en-US" dirty="0"/>
              <a:t>You will see that the type of a is list.</a:t>
            </a:r>
          </a:p>
          <a:p>
            <a:pPr marL="0" indent="0">
              <a:buNone/>
            </a:pPr>
            <a:r>
              <a:rPr lang="en-US" i="1" dirty="0">
                <a:solidFill>
                  <a:schemeClr val="accent1"/>
                </a:solidFill>
              </a:rPr>
              <a:t>a=[]</a:t>
            </a:r>
          </a:p>
          <a:p>
            <a:pPr marL="0" indent="0">
              <a:buNone/>
            </a:pPr>
            <a:r>
              <a:rPr lang="en-US" i="1" dirty="0">
                <a:solidFill>
                  <a:schemeClr val="accent1"/>
                </a:solidFill>
              </a:rPr>
              <a:t>a0=0</a:t>
            </a:r>
          </a:p>
          <a:p>
            <a:pPr marL="0" indent="0">
              <a:buNone/>
            </a:pPr>
            <a:r>
              <a:rPr lang="en-US" i="1" dirty="0">
                <a:solidFill>
                  <a:schemeClr val="accent1"/>
                </a:solidFill>
              </a:rPr>
              <a:t>for </a:t>
            </a:r>
            <a:r>
              <a:rPr lang="en-US" i="1" dirty="0" err="1">
                <a:solidFill>
                  <a:schemeClr val="accent1"/>
                </a:solidFill>
              </a:rPr>
              <a:t>i</a:t>
            </a:r>
            <a:r>
              <a:rPr lang="en-US" i="1" dirty="0">
                <a:solidFill>
                  <a:schemeClr val="accent1"/>
                </a:solidFill>
              </a:rPr>
              <a:t> in range(10):</a:t>
            </a:r>
          </a:p>
          <a:p>
            <a:pPr marL="0" indent="0">
              <a:buNone/>
            </a:pPr>
            <a:r>
              <a:rPr lang="en-US" i="1" dirty="0">
                <a:solidFill>
                  <a:schemeClr val="accent1"/>
                </a:solidFill>
              </a:rPr>
              <a:t>        a=[</a:t>
            </a:r>
            <a:r>
              <a:rPr lang="en-US" i="1" dirty="0" err="1">
                <a:solidFill>
                  <a:schemeClr val="accent1"/>
                </a:solidFill>
              </a:rPr>
              <a:t>i</a:t>
            </a:r>
            <a:r>
              <a:rPr lang="en-US" i="1" dirty="0">
                <a:solidFill>
                  <a:schemeClr val="accent1"/>
                </a:solidFill>
              </a:rPr>
              <a:t>]+a</a:t>
            </a:r>
          </a:p>
          <a:p>
            <a:pPr marL="0" indent="0">
              <a:buNone/>
            </a:pPr>
            <a:r>
              <a:rPr lang="en-US" i="1" dirty="0">
                <a:solidFill>
                  <a:schemeClr val="accent1"/>
                </a:solidFill>
              </a:rPr>
              <a:t>print(a)</a:t>
            </a:r>
          </a:p>
          <a:p>
            <a:pPr marL="0" indent="0">
              <a:buNone/>
            </a:pPr>
            <a:r>
              <a:rPr lang="en-US" i="1" dirty="0">
                <a:solidFill>
                  <a:schemeClr val="accent1"/>
                </a:solidFill>
              </a:rPr>
              <a:t>print(type(a))</a:t>
            </a:r>
          </a:p>
          <a:p>
            <a:pPr marL="0" indent="0">
              <a:buNone/>
            </a:pPr>
            <a:r>
              <a:rPr lang="en-US" b="1" i="1" dirty="0"/>
              <a:t>Output: </a:t>
            </a:r>
            <a:r>
              <a:rPr lang="en-US" b="1" i="1" dirty="0">
                <a:solidFill>
                  <a:schemeClr val="accent6"/>
                </a:solidFill>
              </a:rPr>
              <a:t>[9, 8, 7, 6, 5, 4, 3, 2, 1, 0]</a:t>
            </a:r>
          </a:p>
          <a:p>
            <a:pPr marL="0" indent="0">
              <a:buNone/>
            </a:pPr>
            <a:r>
              <a:rPr lang="en-US" b="1" i="1" dirty="0">
                <a:solidFill>
                  <a:schemeClr val="accent6"/>
                </a:solidFill>
              </a:rPr>
              <a:t>&lt;class 'list'&gt;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5797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E60-FD2F-4F2E-904A-01020A813900}"/>
              </a:ext>
            </a:extLst>
          </p:cNvPr>
          <p:cNvSpPr>
            <a:spLocks noGrp="1"/>
          </p:cNvSpPr>
          <p:nvPr>
            <p:ph type="title"/>
          </p:nvPr>
        </p:nvSpPr>
        <p:spPr/>
        <p:txBody>
          <a:bodyPr/>
          <a:lstStyle/>
          <a:p>
            <a:r>
              <a:rPr lang="en-US" dirty="0"/>
              <a:t>Arrays vs Lists</a:t>
            </a:r>
          </a:p>
        </p:txBody>
      </p:sp>
      <p:sp>
        <p:nvSpPr>
          <p:cNvPr id="3" name="Content Placeholder 2">
            <a:extLst>
              <a:ext uri="{FF2B5EF4-FFF2-40B4-BE49-F238E27FC236}">
                <a16:creationId xmlns:a16="http://schemas.microsoft.com/office/drawing/2014/main" id="{453F0A3B-53E6-47FE-8F62-29874409F9FB}"/>
              </a:ext>
            </a:extLst>
          </p:cNvPr>
          <p:cNvSpPr>
            <a:spLocks noGrp="1"/>
          </p:cNvSpPr>
          <p:nvPr>
            <p:ph idx="1"/>
          </p:nvPr>
        </p:nvSpPr>
        <p:spPr>
          <a:xfrm>
            <a:off x="150829" y="1297527"/>
            <a:ext cx="11745798" cy="6196782"/>
          </a:xfrm>
        </p:spPr>
        <p:txBody>
          <a:bodyPr>
            <a:noAutofit/>
          </a:bodyPr>
          <a:lstStyle/>
          <a:p>
            <a:r>
              <a:rPr lang="en-US" sz="1400" dirty="0"/>
              <a:t>Arrays in python can be imported from the </a:t>
            </a:r>
            <a:r>
              <a:rPr lang="en-US" sz="1400" i="1" dirty="0">
                <a:solidFill>
                  <a:schemeClr val="accent1"/>
                </a:solidFill>
              </a:rPr>
              <a:t>array</a:t>
            </a:r>
            <a:r>
              <a:rPr lang="en-US" sz="1400" dirty="0"/>
              <a:t> module or from the </a:t>
            </a:r>
            <a:r>
              <a:rPr lang="en-US" sz="1400" i="1" dirty="0" err="1">
                <a:solidFill>
                  <a:schemeClr val="accent1"/>
                </a:solidFill>
              </a:rPr>
              <a:t>numpy</a:t>
            </a:r>
            <a:r>
              <a:rPr lang="en-US" sz="1400" dirty="0"/>
              <a:t> package.</a:t>
            </a:r>
          </a:p>
          <a:p>
            <a:pPr marL="0" indent="0">
              <a:buNone/>
            </a:pPr>
            <a:r>
              <a:rPr lang="en-US" sz="1400" dirty="0"/>
              <a:t>Example:-</a:t>
            </a:r>
          </a:p>
          <a:p>
            <a:pPr marL="0" indent="0">
              <a:buNone/>
            </a:pPr>
            <a:r>
              <a:rPr lang="en-US" sz="1400" i="1" dirty="0">
                <a:solidFill>
                  <a:schemeClr val="accent1"/>
                </a:solidFill>
              </a:rPr>
              <a:t>import </a:t>
            </a:r>
            <a:r>
              <a:rPr lang="en-US" sz="1400" i="1" dirty="0" err="1">
                <a:solidFill>
                  <a:schemeClr val="accent1"/>
                </a:solidFill>
              </a:rPr>
              <a:t>numpy</a:t>
            </a:r>
            <a:r>
              <a:rPr lang="en-US" sz="1400" i="1" dirty="0">
                <a:solidFill>
                  <a:schemeClr val="accent1"/>
                </a:solidFill>
              </a:rPr>
              <a:t> as np</a:t>
            </a:r>
          </a:p>
          <a:p>
            <a:pPr marL="0" indent="0">
              <a:buNone/>
            </a:pPr>
            <a:r>
              <a:rPr lang="en-US" sz="1400" i="1" dirty="0">
                <a:solidFill>
                  <a:schemeClr val="accent1"/>
                </a:solidFill>
              </a:rPr>
              <a:t>a= </a:t>
            </a:r>
            <a:r>
              <a:rPr lang="en-US" sz="1400" i="1" dirty="0" err="1">
                <a:solidFill>
                  <a:schemeClr val="accent1"/>
                </a:solidFill>
              </a:rPr>
              <a:t>np.array</a:t>
            </a:r>
            <a:r>
              <a:rPr lang="en-US" sz="1400" i="1" dirty="0">
                <a:solidFill>
                  <a:schemeClr val="accent1"/>
                </a:solidFill>
              </a:rPr>
              <a:t>([1,2,3.0,"hello"])</a:t>
            </a:r>
          </a:p>
          <a:p>
            <a:pPr marL="0" indent="0">
              <a:buNone/>
            </a:pPr>
            <a:r>
              <a:rPr lang="en-US" sz="1400" i="1" dirty="0">
                <a:solidFill>
                  <a:schemeClr val="accent1"/>
                </a:solidFill>
              </a:rPr>
              <a:t>print(a)</a:t>
            </a:r>
          </a:p>
          <a:p>
            <a:pPr marL="0" indent="0">
              <a:buNone/>
            </a:pPr>
            <a:r>
              <a:rPr lang="en-US" sz="1400" i="1" dirty="0">
                <a:solidFill>
                  <a:schemeClr val="accent1"/>
                </a:solidFill>
              </a:rPr>
              <a:t>print(type(a))</a:t>
            </a:r>
          </a:p>
          <a:p>
            <a:pPr marL="0" indent="0">
              <a:buNone/>
            </a:pPr>
            <a:r>
              <a:rPr lang="en-US" sz="1400" b="1" dirty="0"/>
              <a:t>Output</a:t>
            </a:r>
            <a:r>
              <a:rPr lang="en-US" sz="1400" dirty="0"/>
              <a:t>: </a:t>
            </a:r>
          </a:p>
          <a:p>
            <a:pPr marL="0" indent="0">
              <a:buNone/>
            </a:pPr>
            <a:r>
              <a:rPr lang="en-US" sz="1400" i="1" dirty="0">
                <a:solidFill>
                  <a:schemeClr val="accent6"/>
                </a:solidFill>
              </a:rPr>
              <a:t>['1' '2' '3.0' 'hello']</a:t>
            </a:r>
          </a:p>
          <a:p>
            <a:pPr marL="0" indent="0">
              <a:buNone/>
            </a:pPr>
            <a:r>
              <a:rPr lang="en-US" sz="1400" i="1" dirty="0">
                <a:solidFill>
                  <a:schemeClr val="accent6"/>
                </a:solidFill>
              </a:rPr>
              <a:t>&lt;class '</a:t>
            </a:r>
            <a:r>
              <a:rPr lang="en-US" sz="1400" i="1" dirty="0" err="1">
                <a:solidFill>
                  <a:schemeClr val="accent6"/>
                </a:solidFill>
              </a:rPr>
              <a:t>numpy.ndarray</a:t>
            </a:r>
            <a:r>
              <a:rPr lang="en-US" sz="1400" i="1" dirty="0">
                <a:solidFill>
                  <a:schemeClr val="accent6"/>
                </a:solidFill>
              </a:rPr>
              <a:t>’&gt;</a:t>
            </a:r>
          </a:p>
          <a:p>
            <a:pPr marL="0" indent="0">
              <a:buNone/>
            </a:pPr>
            <a:r>
              <a:rPr lang="en-US" sz="1400" i="1" dirty="0">
                <a:solidFill>
                  <a:schemeClr val="accent1"/>
                </a:solidFill>
              </a:rPr>
              <a:t>import array as </a:t>
            </a:r>
            <a:r>
              <a:rPr lang="en-US" sz="1400" i="1" dirty="0" err="1">
                <a:solidFill>
                  <a:schemeClr val="accent1"/>
                </a:solidFill>
              </a:rPr>
              <a:t>arr</a:t>
            </a:r>
            <a:endParaRPr lang="en-US" sz="1400" i="1" dirty="0">
              <a:solidFill>
                <a:schemeClr val="accent1"/>
              </a:solidFill>
            </a:endParaRPr>
          </a:p>
          <a:p>
            <a:pPr marL="0" indent="0">
              <a:buNone/>
            </a:pPr>
            <a:r>
              <a:rPr lang="en-US" sz="1400" i="1" dirty="0">
                <a:solidFill>
                  <a:schemeClr val="accent1"/>
                </a:solidFill>
              </a:rPr>
              <a:t>a = </a:t>
            </a:r>
            <a:r>
              <a:rPr lang="en-US" sz="1400" i="1" dirty="0" err="1">
                <a:solidFill>
                  <a:schemeClr val="accent1"/>
                </a:solidFill>
              </a:rPr>
              <a:t>arr.array</a:t>
            </a:r>
            <a:r>
              <a:rPr lang="en-US" sz="1400" i="1" dirty="0">
                <a:solidFill>
                  <a:schemeClr val="accent1"/>
                </a:solidFill>
              </a:rPr>
              <a:t>("</a:t>
            </a:r>
            <a:r>
              <a:rPr lang="en-US" sz="1400" i="1" dirty="0" err="1">
                <a:solidFill>
                  <a:schemeClr val="accent1"/>
                </a:solidFill>
              </a:rPr>
              <a:t>i</a:t>
            </a:r>
            <a:r>
              <a:rPr lang="en-US" sz="1400" i="1" dirty="0">
                <a:solidFill>
                  <a:schemeClr val="accent1"/>
                </a:solidFill>
              </a:rPr>
              <a:t>",[1,2,3])</a:t>
            </a:r>
          </a:p>
          <a:p>
            <a:pPr marL="0" indent="0">
              <a:buNone/>
            </a:pPr>
            <a:r>
              <a:rPr lang="en-US" sz="1400" i="1" dirty="0">
                <a:solidFill>
                  <a:schemeClr val="accent1"/>
                </a:solidFill>
              </a:rPr>
              <a:t>print(a)</a:t>
            </a:r>
          </a:p>
          <a:p>
            <a:pPr marL="0" indent="0">
              <a:buNone/>
            </a:pPr>
            <a:r>
              <a:rPr lang="en-US" sz="1400" i="1" dirty="0">
                <a:solidFill>
                  <a:schemeClr val="accent1"/>
                </a:solidFill>
              </a:rPr>
              <a:t>print(type(a))</a:t>
            </a:r>
          </a:p>
          <a:p>
            <a:pPr marL="0" indent="0">
              <a:buNone/>
            </a:pPr>
            <a:r>
              <a:rPr lang="en-US" sz="1400" b="1" dirty="0"/>
              <a:t>Output:</a:t>
            </a:r>
          </a:p>
          <a:p>
            <a:pPr marL="0" indent="0">
              <a:buNone/>
            </a:pPr>
            <a:r>
              <a:rPr lang="en-US" sz="1400" i="1" dirty="0">
                <a:solidFill>
                  <a:schemeClr val="accent6"/>
                </a:solidFill>
              </a:rPr>
              <a:t>array('</a:t>
            </a:r>
            <a:r>
              <a:rPr lang="en-US" sz="1400" i="1" dirty="0" err="1">
                <a:solidFill>
                  <a:schemeClr val="accent6"/>
                </a:solidFill>
              </a:rPr>
              <a:t>i</a:t>
            </a:r>
            <a:r>
              <a:rPr lang="en-US" sz="1400" i="1" dirty="0">
                <a:solidFill>
                  <a:schemeClr val="accent6"/>
                </a:solidFill>
              </a:rPr>
              <a:t>', [1, 2, 3])</a:t>
            </a:r>
          </a:p>
          <a:p>
            <a:pPr marL="0" indent="0">
              <a:buNone/>
            </a:pPr>
            <a:r>
              <a:rPr lang="en-US" sz="1400" i="1" dirty="0">
                <a:solidFill>
                  <a:schemeClr val="accent6"/>
                </a:solidFill>
              </a:rPr>
              <a:t>&lt;class '</a:t>
            </a:r>
            <a:r>
              <a:rPr lang="en-US" sz="1400" i="1" dirty="0" err="1">
                <a:solidFill>
                  <a:schemeClr val="accent6"/>
                </a:solidFill>
              </a:rPr>
              <a:t>array.array</a:t>
            </a:r>
            <a:r>
              <a:rPr lang="en-US" sz="1400" i="1" dirty="0">
                <a:solidFill>
                  <a:schemeClr val="accent6"/>
                </a:solidFill>
              </a:rPr>
              <a:t>'&gt;</a:t>
            </a:r>
          </a:p>
          <a:p>
            <a:pPr marL="0" indent="0">
              <a:buNone/>
            </a:pPr>
            <a:r>
              <a:rPr lang="en-US" sz="1400" dirty="0"/>
              <a:t>Lists and </a:t>
            </a:r>
            <a:r>
              <a:rPr lang="en-US" sz="1400" dirty="0" err="1"/>
              <a:t>np.array</a:t>
            </a:r>
            <a:r>
              <a:rPr lang="en-US" sz="1400" dirty="0"/>
              <a:t> both support having elements of different data structure. Whereas, the arrays from array module supports data only of the same data type.</a:t>
            </a:r>
          </a:p>
        </p:txBody>
      </p:sp>
    </p:spTree>
    <p:extLst>
      <p:ext uri="{BB962C8B-B14F-4D97-AF65-F5344CB8AC3E}">
        <p14:creationId xmlns:p14="http://schemas.microsoft.com/office/powerpoint/2010/main" val="280881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E60-FD2F-4F2E-904A-01020A813900}"/>
              </a:ext>
            </a:extLst>
          </p:cNvPr>
          <p:cNvSpPr>
            <a:spLocks noGrp="1"/>
          </p:cNvSpPr>
          <p:nvPr>
            <p:ph type="title"/>
          </p:nvPr>
        </p:nvSpPr>
        <p:spPr/>
        <p:txBody>
          <a:bodyPr/>
          <a:lstStyle/>
          <a:p>
            <a:r>
              <a:rPr lang="en-US" dirty="0"/>
              <a:t>Arrays vs Lists</a:t>
            </a:r>
          </a:p>
        </p:txBody>
      </p:sp>
      <p:sp>
        <p:nvSpPr>
          <p:cNvPr id="3" name="Content Placeholder 2">
            <a:extLst>
              <a:ext uri="{FF2B5EF4-FFF2-40B4-BE49-F238E27FC236}">
                <a16:creationId xmlns:a16="http://schemas.microsoft.com/office/drawing/2014/main" id="{453F0A3B-53E6-47FE-8F62-29874409F9FB}"/>
              </a:ext>
            </a:extLst>
          </p:cNvPr>
          <p:cNvSpPr>
            <a:spLocks noGrp="1"/>
          </p:cNvSpPr>
          <p:nvPr>
            <p:ph idx="1"/>
          </p:nvPr>
        </p:nvSpPr>
        <p:spPr>
          <a:xfrm>
            <a:off x="923925" y="1297528"/>
            <a:ext cx="10515600" cy="3236766"/>
          </a:xfrm>
        </p:spPr>
        <p:txBody>
          <a:bodyPr>
            <a:noAutofit/>
          </a:bodyPr>
          <a:lstStyle/>
          <a:p>
            <a:pPr marL="0" indent="0">
              <a:buNone/>
            </a:pPr>
            <a:r>
              <a:rPr lang="en-US" sz="2400" dirty="0"/>
              <a:t>Now if you want to do numerical operations on your data, your best choice is arrays. Because ,if you try to do mathematical operations on individual elements of a list you shall definitely get an error.</a:t>
            </a:r>
          </a:p>
          <a:p>
            <a:pPr marL="0" indent="0">
              <a:buNone/>
            </a:pPr>
            <a:r>
              <a:rPr lang="en-US" sz="2400" dirty="0"/>
              <a:t>Example:</a:t>
            </a:r>
          </a:p>
          <a:p>
            <a:pPr marL="0" indent="0">
              <a:buNone/>
            </a:pPr>
            <a:r>
              <a:rPr lang="en-US" sz="2400" dirty="0"/>
              <a:t>a=[1,2,3]</a:t>
            </a:r>
          </a:p>
          <a:p>
            <a:pPr marL="0" indent="0">
              <a:buNone/>
            </a:pPr>
            <a:r>
              <a:rPr lang="en-US" sz="2400" dirty="0"/>
              <a:t>a/3</a:t>
            </a:r>
          </a:p>
          <a:p>
            <a:pPr marL="0" indent="0">
              <a:buNone/>
            </a:pPr>
            <a:r>
              <a:rPr lang="en-US" sz="2400" i="1" dirty="0">
                <a:solidFill>
                  <a:schemeClr val="accent6"/>
                </a:solidFill>
              </a:rPr>
              <a:t>Traceback (most recent call last):</a:t>
            </a:r>
          </a:p>
          <a:p>
            <a:pPr marL="0" indent="0">
              <a:buNone/>
            </a:pPr>
            <a:r>
              <a:rPr lang="en-US" sz="2400" i="1" dirty="0">
                <a:solidFill>
                  <a:schemeClr val="accent6"/>
                </a:solidFill>
              </a:rPr>
              <a:t>    File "C:/Users/Admin/MyArraysAndList.py", line 29, in &lt;module&gt;</a:t>
            </a:r>
          </a:p>
          <a:p>
            <a:pPr marL="0" indent="0">
              <a:buNone/>
            </a:pPr>
            <a:r>
              <a:rPr lang="en-US" sz="2400" i="1" dirty="0">
                <a:solidFill>
                  <a:schemeClr val="accent6"/>
                </a:solidFill>
              </a:rPr>
              <a:t>    a/3</a:t>
            </a:r>
          </a:p>
          <a:p>
            <a:pPr marL="0" indent="0">
              <a:buNone/>
            </a:pPr>
            <a:r>
              <a:rPr lang="en-US" sz="2400" i="1" dirty="0" err="1">
                <a:solidFill>
                  <a:schemeClr val="accent6"/>
                </a:solidFill>
              </a:rPr>
              <a:t>TypeError</a:t>
            </a:r>
            <a:r>
              <a:rPr lang="en-US" sz="2400" i="1" dirty="0">
                <a:solidFill>
                  <a:schemeClr val="accent6"/>
                </a:solidFill>
              </a:rPr>
              <a:t>: unsupported operand type(s) for /: 'list' and 'int’</a:t>
            </a:r>
          </a:p>
          <a:p>
            <a:pPr marL="0" indent="0">
              <a:buNone/>
            </a:pPr>
            <a:endParaRPr lang="en-US" sz="2400" i="1" dirty="0">
              <a:solidFill>
                <a:schemeClr val="accent6"/>
              </a:solidFill>
            </a:endParaRP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289421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CCB8-BC74-495D-8C44-EB1A40C53926}"/>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3EA59DFC-BE6F-4945-8E5A-C18B06DAEECE}"/>
              </a:ext>
            </a:extLst>
          </p:cNvPr>
          <p:cNvSpPr>
            <a:spLocks noGrp="1"/>
          </p:cNvSpPr>
          <p:nvPr>
            <p:ph idx="1"/>
          </p:nvPr>
        </p:nvSpPr>
        <p:spPr/>
        <p:txBody>
          <a:bodyPr/>
          <a:lstStyle/>
          <a:p>
            <a:pPr marL="0" indent="0">
              <a:buNone/>
            </a:pPr>
            <a:r>
              <a:rPr lang="en-US" dirty="0" err="1"/>
              <a:t>Numpy</a:t>
            </a:r>
            <a:r>
              <a:rPr lang="en-US" dirty="0"/>
              <a:t> is actually a library for Python supporting large, multi-dimensional arrays and matrices, along with a large collection of high-level mathematical functions to operate on these arrays.</a:t>
            </a:r>
          </a:p>
          <a:p>
            <a:pPr marL="0" indent="0">
              <a:buNone/>
            </a:pPr>
            <a:r>
              <a:rPr lang="en-US" dirty="0"/>
              <a:t>Example:</a:t>
            </a:r>
          </a:p>
          <a:p>
            <a:pPr marL="0" indent="0">
              <a:buNone/>
            </a:pPr>
            <a:r>
              <a:rPr lang="en-US" i="1" dirty="0">
                <a:solidFill>
                  <a:schemeClr val="accent1"/>
                </a:solidFill>
              </a:rPr>
              <a:t>import </a:t>
            </a:r>
            <a:r>
              <a:rPr lang="en-US" i="1" dirty="0" err="1">
                <a:solidFill>
                  <a:schemeClr val="accent1"/>
                </a:solidFill>
              </a:rPr>
              <a:t>numpy</a:t>
            </a:r>
            <a:r>
              <a:rPr lang="en-US" i="1" dirty="0">
                <a:solidFill>
                  <a:schemeClr val="accent1"/>
                </a:solidFill>
              </a:rPr>
              <a:t> as np</a:t>
            </a:r>
          </a:p>
          <a:p>
            <a:pPr marL="0" indent="0">
              <a:buNone/>
            </a:pPr>
            <a:r>
              <a:rPr lang="en-US" i="1" dirty="0">
                <a:solidFill>
                  <a:schemeClr val="accent1"/>
                </a:solidFill>
              </a:rPr>
              <a:t>a = </a:t>
            </a:r>
            <a:r>
              <a:rPr lang="en-US" i="1" dirty="0" err="1">
                <a:solidFill>
                  <a:schemeClr val="accent1"/>
                </a:solidFill>
              </a:rPr>
              <a:t>np.array</a:t>
            </a:r>
            <a:r>
              <a:rPr lang="en-US" i="1" dirty="0">
                <a:solidFill>
                  <a:schemeClr val="accent1"/>
                </a:solidFill>
              </a:rPr>
              <a:t>([1,2,3])</a:t>
            </a:r>
          </a:p>
          <a:p>
            <a:pPr marL="0" indent="0">
              <a:buNone/>
            </a:pPr>
            <a:r>
              <a:rPr lang="en-US" i="1" dirty="0">
                <a:solidFill>
                  <a:schemeClr val="accent1"/>
                </a:solidFill>
              </a:rPr>
              <a:t>c=a/3</a:t>
            </a:r>
          </a:p>
          <a:p>
            <a:pPr marL="0" indent="0">
              <a:buNone/>
            </a:pPr>
            <a:r>
              <a:rPr lang="en-US" i="1" dirty="0">
                <a:solidFill>
                  <a:schemeClr val="accent1"/>
                </a:solidFill>
              </a:rPr>
              <a:t>print(c)</a:t>
            </a:r>
          </a:p>
          <a:p>
            <a:pPr marL="0" indent="0">
              <a:buNone/>
            </a:pPr>
            <a:r>
              <a:rPr lang="en-US" b="1" dirty="0" err="1"/>
              <a:t>Ouptut</a:t>
            </a:r>
            <a:r>
              <a:rPr lang="en-US" b="1" dirty="0"/>
              <a:t>:</a:t>
            </a:r>
            <a:r>
              <a:rPr lang="en-US" dirty="0"/>
              <a:t> </a:t>
            </a:r>
            <a:r>
              <a:rPr lang="en-US" i="1" dirty="0">
                <a:solidFill>
                  <a:schemeClr val="accent6"/>
                </a:solidFill>
              </a:rPr>
              <a:t>[0.33333333 0.66666667 1.        ]</a:t>
            </a:r>
          </a:p>
          <a:p>
            <a:pPr marL="0" indent="0">
              <a:buNone/>
            </a:pPr>
            <a:endParaRPr lang="en-US" i="1" dirty="0">
              <a:solidFill>
                <a:schemeClr val="accent6"/>
              </a:solidFill>
            </a:endParaRPr>
          </a:p>
        </p:txBody>
      </p:sp>
    </p:spTree>
    <p:extLst>
      <p:ext uri="{BB962C8B-B14F-4D97-AF65-F5344CB8AC3E}">
        <p14:creationId xmlns:p14="http://schemas.microsoft.com/office/powerpoint/2010/main" val="5512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90F-1726-49CE-A599-11B7904D4F5A}"/>
              </a:ext>
            </a:extLst>
          </p:cNvPr>
          <p:cNvSpPr>
            <a:spLocks noGrp="1"/>
          </p:cNvSpPr>
          <p:nvPr>
            <p:ph type="title"/>
          </p:nvPr>
        </p:nvSpPr>
        <p:spPr/>
        <p:txBody>
          <a:bodyPr/>
          <a:lstStyle/>
          <a:p>
            <a:r>
              <a:rPr lang="en-US" dirty="0"/>
              <a:t>Lists- How to create a list?</a:t>
            </a:r>
          </a:p>
        </p:txBody>
      </p:sp>
      <p:sp>
        <p:nvSpPr>
          <p:cNvPr id="3" name="Content Placeholder 2">
            <a:extLst>
              <a:ext uri="{FF2B5EF4-FFF2-40B4-BE49-F238E27FC236}">
                <a16:creationId xmlns:a16="http://schemas.microsoft.com/office/drawing/2014/main" id="{4BB57C7D-BD4E-4E42-BB91-0B51A161E00A}"/>
              </a:ext>
            </a:extLst>
          </p:cNvPr>
          <p:cNvSpPr>
            <a:spLocks noGrp="1"/>
          </p:cNvSpPr>
          <p:nvPr>
            <p:ph idx="1"/>
          </p:nvPr>
        </p:nvSpPr>
        <p:spPr/>
        <p:txBody>
          <a:bodyPr>
            <a:normAutofit/>
          </a:bodyPr>
          <a:lstStyle/>
          <a:p>
            <a:r>
              <a:rPr lang="en-US" sz="1800" dirty="0"/>
              <a:t>a list is created by placing all the items (elements) inside a square bracket [ ], separated by commas.</a:t>
            </a:r>
          </a:p>
          <a:p>
            <a:r>
              <a:rPr lang="en-US" sz="1800" dirty="0"/>
              <a:t>It can have any number of items and they may be of different types (integer, float, string etc.).</a:t>
            </a:r>
          </a:p>
          <a:p>
            <a:pPr marL="0" indent="0">
              <a:buNone/>
            </a:pPr>
            <a:r>
              <a:rPr lang="en-US" sz="1800" i="1" dirty="0">
                <a:solidFill>
                  <a:schemeClr val="accent1"/>
                </a:solidFill>
              </a:rPr>
              <a:t># empty list</a:t>
            </a:r>
          </a:p>
          <a:p>
            <a:pPr marL="0" indent="0">
              <a:buNone/>
            </a:pPr>
            <a:r>
              <a:rPr lang="en-US" sz="1800" i="1" dirty="0" err="1">
                <a:solidFill>
                  <a:schemeClr val="accent1"/>
                </a:solidFill>
              </a:rPr>
              <a:t>my_list</a:t>
            </a:r>
            <a:r>
              <a:rPr lang="en-US" sz="1800" i="1" dirty="0">
                <a:solidFill>
                  <a:schemeClr val="accent1"/>
                </a:solidFill>
              </a:rPr>
              <a:t> = []</a:t>
            </a:r>
          </a:p>
          <a:p>
            <a:pPr marL="0" indent="0">
              <a:buNone/>
            </a:pPr>
            <a:r>
              <a:rPr lang="en-US" sz="1800" i="1" dirty="0">
                <a:solidFill>
                  <a:schemeClr val="accent1"/>
                </a:solidFill>
              </a:rPr>
              <a:t># list of integers</a:t>
            </a:r>
          </a:p>
          <a:p>
            <a:pPr marL="0" indent="0">
              <a:buNone/>
            </a:pPr>
            <a:r>
              <a:rPr lang="en-US" sz="1800" i="1" dirty="0" err="1">
                <a:solidFill>
                  <a:schemeClr val="accent1"/>
                </a:solidFill>
              </a:rPr>
              <a:t>my_list</a:t>
            </a:r>
            <a:r>
              <a:rPr lang="en-US" sz="1800" i="1" dirty="0">
                <a:solidFill>
                  <a:schemeClr val="accent1"/>
                </a:solidFill>
              </a:rPr>
              <a:t> = [1, 2, 3]</a:t>
            </a:r>
          </a:p>
          <a:p>
            <a:pPr marL="0" indent="0">
              <a:buNone/>
            </a:pPr>
            <a:r>
              <a:rPr lang="en-US" sz="1800" i="1" dirty="0">
                <a:solidFill>
                  <a:schemeClr val="accent1"/>
                </a:solidFill>
              </a:rPr>
              <a:t># list with mixed datatypes</a:t>
            </a:r>
          </a:p>
          <a:p>
            <a:pPr marL="0" indent="0">
              <a:buNone/>
            </a:pPr>
            <a:r>
              <a:rPr lang="en-US" sz="1800" i="1" dirty="0" err="1">
                <a:solidFill>
                  <a:schemeClr val="accent1"/>
                </a:solidFill>
              </a:rPr>
              <a:t>my_list</a:t>
            </a:r>
            <a:r>
              <a:rPr lang="en-US" sz="1800" i="1" dirty="0">
                <a:solidFill>
                  <a:schemeClr val="accent1"/>
                </a:solidFill>
              </a:rPr>
              <a:t> = [1, "Hello", 3.4]</a:t>
            </a:r>
          </a:p>
          <a:p>
            <a:pPr marL="0" indent="0">
              <a:buNone/>
            </a:pPr>
            <a:r>
              <a:rPr lang="en-US" sz="1800" dirty="0"/>
              <a:t>Also, a list can even have another list as an item. This is called nested list.</a:t>
            </a:r>
          </a:p>
          <a:p>
            <a:pPr marL="0" indent="0">
              <a:buNone/>
            </a:pPr>
            <a:r>
              <a:rPr lang="en-US" sz="1800" i="1" dirty="0">
                <a:solidFill>
                  <a:schemeClr val="accent1"/>
                </a:solidFill>
              </a:rPr>
              <a:t># nested list</a:t>
            </a:r>
          </a:p>
          <a:p>
            <a:pPr marL="0" indent="0">
              <a:buNone/>
            </a:pPr>
            <a:r>
              <a:rPr lang="en-US" sz="1800" i="1" dirty="0" err="1">
                <a:solidFill>
                  <a:schemeClr val="accent1"/>
                </a:solidFill>
              </a:rPr>
              <a:t>my_list</a:t>
            </a:r>
            <a:r>
              <a:rPr lang="en-US" sz="1800" i="1" dirty="0">
                <a:solidFill>
                  <a:schemeClr val="accent1"/>
                </a:solidFill>
              </a:rPr>
              <a:t> = ["mouse", [8, 4, 6], ['a']]</a:t>
            </a:r>
          </a:p>
          <a:p>
            <a:pPr marL="0" indent="0">
              <a:buNone/>
            </a:pPr>
            <a:endParaRPr lang="en-US" sz="1800" i="1" dirty="0">
              <a:solidFill>
                <a:schemeClr val="accent1"/>
              </a:solidFill>
            </a:endParaRPr>
          </a:p>
        </p:txBody>
      </p:sp>
    </p:spTree>
    <p:extLst>
      <p:ext uri="{BB962C8B-B14F-4D97-AF65-F5344CB8AC3E}">
        <p14:creationId xmlns:p14="http://schemas.microsoft.com/office/powerpoint/2010/main" val="361584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90F-1726-49CE-A599-11B7904D4F5A}"/>
              </a:ext>
            </a:extLst>
          </p:cNvPr>
          <p:cNvSpPr>
            <a:spLocks noGrp="1"/>
          </p:cNvSpPr>
          <p:nvPr>
            <p:ph type="title"/>
          </p:nvPr>
        </p:nvSpPr>
        <p:spPr/>
        <p:txBody>
          <a:bodyPr/>
          <a:lstStyle/>
          <a:p>
            <a:r>
              <a:rPr lang="en-US" dirty="0"/>
              <a:t>Lists- Access a list</a:t>
            </a:r>
          </a:p>
        </p:txBody>
      </p:sp>
      <p:sp>
        <p:nvSpPr>
          <p:cNvPr id="3" name="Content Placeholder 2">
            <a:extLst>
              <a:ext uri="{FF2B5EF4-FFF2-40B4-BE49-F238E27FC236}">
                <a16:creationId xmlns:a16="http://schemas.microsoft.com/office/drawing/2014/main" id="{4BB57C7D-BD4E-4E42-BB91-0B51A161E00A}"/>
              </a:ext>
            </a:extLst>
          </p:cNvPr>
          <p:cNvSpPr>
            <a:spLocks noGrp="1"/>
          </p:cNvSpPr>
          <p:nvPr>
            <p:ph idx="1"/>
          </p:nvPr>
        </p:nvSpPr>
        <p:spPr>
          <a:xfrm>
            <a:off x="838200" y="1825624"/>
            <a:ext cx="10515600" cy="5032375"/>
          </a:xfrm>
        </p:spPr>
        <p:txBody>
          <a:bodyPr>
            <a:noAutofit/>
          </a:bodyPr>
          <a:lstStyle/>
          <a:p>
            <a:pPr marL="0" indent="0">
              <a:buNone/>
            </a:pPr>
            <a:r>
              <a:rPr lang="en-US" sz="1800" dirty="0"/>
              <a:t>There are various ways in which we can access the elements of a list.</a:t>
            </a:r>
          </a:p>
          <a:p>
            <a:pPr marL="0" indent="0">
              <a:buNone/>
            </a:pPr>
            <a:r>
              <a:rPr lang="en-US" sz="1800" dirty="0"/>
              <a:t>List Index</a:t>
            </a:r>
          </a:p>
          <a:p>
            <a:r>
              <a:rPr lang="en-US" sz="1800" i="1" dirty="0"/>
              <a:t>We can use the index operator [] to access an item in a list. </a:t>
            </a:r>
          </a:p>
          <a:p>
            <a:r>
              <a:rPr lang="en-US" sz="1800" i="1" dirty="0"/>
              <a:t>Index starts from 0. So, a list having 5 elements will have index from 0 to 4.</a:t>
            </a:r>
          </a:p>
          <a:p>
            <a:r>
              <a:rPr lang="en-US" sz="1800" i="1" dirty="0"/>
              <a:t>Trying to access an element other that this will raise an </a:t>
            </a:r>
            <a:r>
              <a:rPr lang="en-US" sz="1800" i="1" dirty="0" err="1"/>
              <a:t>IndexError</a:t>
            </a:r>
            <a:r>
              <a:rPr lang="en-US" sz="1800" i="1" dirty="0"/>
              <a:t>. The index must be an integer. We can't use float or other types, this will result into </a:t>
            </a:r>
            <a:r>
              <a:rPr lang="en-US" sz="1800" i="1" dirty="0" err="1"/>
              <a:t>TypeError</a:t>
            </a:r>
            <a:r>
              <a:rPr lang="en-US" sz="1800" i="1" dirty="0"/>
              <a:t>.</a:t>
            </a:r>
          </a:p>
          <a:p>
            <a:r>
              <a:rPr lang="en-US" sz="1800" i="1" dirty="0"/>
              <a:t>Nested list are accessed using nested indexing.</a:t>
            </a:r>
          </a:p>
          <a:p>
            <a:pPr marL="0" indent="0">
              <a:buNone/>
            </a:pPr>
            <a:r>
              <a:rPr lang="en-US" sz="1800" i="1" dirty="0"/>
              <a:t>Example:</a:t>
            </a:r>
          </a:p>
          <a:p>
            <a:pPr marL="0" indent="0">
              <a:buNone/>
            </a:pPr>
            <a:r>
              <a:rPr lang="en-US" sz="1800" i="1" dirty="0" err="1"/>
              <a:t>my_list</a:t>
            </a:r>
            <a:r>
              <a:rPr lang="en-US" sz="1800" i="1" dirty="0"/>
              <a:t> = ['</a:t>
            </a:r>
            <a:r>
              <a:rPr lang="en-US" sz="1800" i="1" dirty="0" err="1"/>
              <a:t>p','r','o','b','e</a:t>
            </a:r>
            <a:r>
              <a:rPr lang="en-US" sz="1800" i="1" dirty="0"/>
              <a:t>’]                                                                                </a:t>
            </a:r>
          </a:p>
          <a:p>
            <a:pPr marL="0" indent="0">
              <a:buNone/>
            </a:pPr>
            <a:r>
              <a:rPr lang="en-US" sz="1800" i="1" dirty="0"/>
              <a:t># Output: p</a:t>
            </a:r>
          </a:p>
          <a:p>
            <a:pPr marL="0" indent="0">
              <a:buNone/>
            </a:pPr>
            <a:r>
              <a:rPr lang="en-US" sz="1800" i="1" dirty="0"/>
              <a:t>print(</a:t>
            </a:r>
            <a:r>
              <a:rPr lang="en-US" sz="1800" i="1" dirty="0" err="1"/>
              <a:t>my_list</a:t>
            </a:r>
            <a:r>
              <a:rPr lang="en-US" sz="1800" i="1" dirty="0"/>
              <a:t>[0])</a:t>
            </a:r>
          </a:p>
          <a:p>
            <a:pPr marL="0" indent="0">
              <a:buNone/>
            </a:pPr>
            <a:r>
              <a:rPr lang="en-US" sz="1800" i="1" dirty="0"/>
              <a:t># Output: o</a:t>
            </a:r>
          </a:p>
          <a:p>
            <a:pPr marL="0" indent="0">
              <a:buNone/>
            </a:pPr>
            <a:r>
              <a:rPr lang="en-US" sz="1800" i="1" dirty="0"/>
              <a:t>print(</a:t>
            </a:r>
            <a:r>
              <a:rPr lang="en-US" sz="1800" i="1" dirty="0" err="1"/>
              <a:t>my_list</a:t>
            </a:r>
            <a:r>
              <a:rPr lang="en-US" sz="1800" i="1" dirty="0"/>
              <a:t>[2])</a:t>
            </a:r>
          </a:p>
          <a:p>
            <a:pPr marL="0" indent="0">
              <a:buNone/>
            </a:pPr>
            <a:r>
              <a:rPr lang="en-US" sz="1800" i="1" dirty="0"/>
              <a:t># Output: e</a:t>
            </a:r>
          </a:p>
        </p:txBody>
      </p:sp>
      <p:sp>
        <p:nvSpPr>
          <p:cNvPr id="4" name="TextBox 3">
            <a:extLst>
              <a:ext uri="{FF2B5EF4-FFF2-40B4-BE49-F238E27FC236}">
                <a16:creationId xmlns:a16="http://schemas.microsoft.com/office/drawing/2014/main" id="{1D5E6D9A-41E5-44FF-B078-2C9ED46A75CD}"/>
              </a:ext>
            </a:extLst>
          </p:cNvPr>
          <p:cNvSpPr txBox="1"/>
          <p:nvPr/>
        </p:nvSpPr>
        <p:spPr>
          <a:xfrm>
            <a:off x="5071620" y="4166647"/>
            <a:ext cx="6523349" cy="3139321"/>
          </a:xfrm>
          <a:prstGeom prst="rect">
            <a:avLst/>
          </a:prstGeom>
          <a:noFill/>
        </p:spPr>
        <p:txBody>
          <a:bodyPr wrap="square" rtlCol="0">
            <a:spAutoFit/>
          </a:bodyPr>
          <a:lstStyle/>
          <a:p>
            <a:r>
              <a:rPr lang="en-US" i="1" dirty="0"/>
              <a:t>print(</a:t>
            </a:r>
            <a:r>
              <a:rPr lang="en-US" i="1" dirty="0" err="1"/>
              <a:t>my_list</a:t>
            </a:r>
            <a:r>
              <a:rPr lang="en-US" i="1" dirty="0"/>
              <a:t>[4])</a:t>
            </a:r>
          </a:p>
          <a:p>
            <a:r>
              <a:rPr lang="en-US" i="1" dirty="0"/>
              <a:t># Error! Only integer can be used for indexing</a:t>
            </a:r>
          </a:p>
          <a:p>
            <a:r>
              <a:rPr lang="en-US" i="1" dirty="0"/>
              <a:t># </a:t>
            </a:r>
            <a:r>
              <a:rPr lang="en-US" i="1" dirty="0" err="1"/>
              <a:t>my_list</a:t>
            </a:r>
            <a:r>
              <a:rPr lang="en-US" i="1" dirty="0"/>
              <a:t>[4.0]</a:t>
            </a:r>
          </a:p>
          <a:p>
            <a:r>
              <a:rPr lang="en-US" i="1" dirty="0"/>
              <a:t># Nested List</a:t>
            </a:r>
          </a:p>
          <a:p>
            <a:r>
              <a:rPr lang="en-US" i="1" dirty="0" err="1"/>
              <a:t>n_list</a:t>
            </a:r>
            <a:r>
              <a:rPr lang="en-US" i="1" dirty="0"/>
              <a:t> = ["Happy", [2,0,1,5]]</a:t>
            </a:r>
          </a:p>
          <a:p>
            <a:r>
              <a:rPr lang="en-US" i="1" dirty="0"/>
              <a:t># Nested indexing</a:t>
            </a:r>
          </a:p>
          <a:p>
            <a:r>
              <a:rPr lang="en-US" i="1" dirty="0"/>
              <a:t># Output: a</a:t>
            </a:r>
          </a:p>
          <a:p>
            <a:r>
              <a:rPr lang="en-US" i="1" dirty="0"/>
              <a:t>print(</a:t>
            </a:r>
            <a:r>
              <a:rPr lang="en-US" i="1" dirty="0" err="1"/>
              <a:t>n_list</a:t>
            </a:r>
            <a:r>
              <a:rPr lang="en-US" i="1" dirty="0"/>
              <a:t>[0][1])    </a:t>
            </a:r>
          </a:p>
          <a:p>
            <a:r>
              <a:rPr lang="en-US" i="1" dirty="0"/>
              <a:t># Output: 5</a:t>
            </a:r>
          </a:p>
          <a:p>
            <a:r>
              <a:rPr lang="en-US" i="1" dirty="0"/>
              <a:t>print(</a:t>
            </a:r>
            <a:r>
              <a:rPr lang="en-US" i="1" dirty="0" err="1"/>
              <a:t>n_list</a:t>
            </a:r>
            <a:r>
              <a:rPr lang="en-US" i="1" dirty="0"/>
              <a:t>[1][3])</a:t>
            </a:r>
          </a:p>
          <a:p>
            <a:endParaRPr lang="en-US" dirty="0"/>
          </a:p>
        </p:txBody>
      </p:sp>
    </p:spTree>
    <p:extLst>
      <p:ext uri="{BB962C8B-B14F-4D97-AF65-F5344CB8AC3E}">
        <p14:creationId xmlns:p14="http://schemas.microsoft.com/office/powerpoint/2010/main" val="186015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90F-1726-49CE-A599-11B7904D4F5A}"/>
              </a:ext>
            </a:extLst>
          </p:cNvPr>
          <p:cNvSpPr>
            <a:spLocks noGrp="1"/>
          </p:cNvSpPr>
          <p:nvPr>
            <p:ph type="title"/>
          </p:nvPr>
        </p:nvSpPr>
        <p:spPr/>
        <p:txBody>
          <a:bodyPr/>
          <a:lstStyle/>
          <a:p>
            <a:r>
              <a:rPr lang="en-US" dirty="0"/>
              <a:t>Lists- negative index</a:t>
            </a:r>
          </a:p>
        </p:txBody>
      </p:sp>
      <p:sp>
        <p:nvSpPr>
          <p:cNvPr id="3" name="Content Placeholder 2">
            <a:extLst>
              <a:ext uri="{FF2B5EF4-FFF2-40B4-BE49-F238E27FC236}">
                <a16:creationId xmlns:a16="http://schemas.microsoft.com/office/drawing/2014/main" id="{4BB57C7D-BD4E-4E42-BB91-0B51A161E00A}"/>
              </a:ext>
            </a:extLst>
          </p:cNvPr>
          <p:cNvSpPr>
            <a:spLocks noGrp="1"/>
          </p:cNvSpPr>
          <p:nvPr>
            <p:ph idx="1"/>
          </p:nvPr>
        </p:nvSpPr>
        <p:spPr>
          <a:xfrm>
            <a:off x="963646" y="1425102"/>
            <a:ext cx="7040105" cy="5432898"/>
          </a:xfrm>
        </p:spPr>
        <p:txBody>
          <a:bodyPr>
            <a:noAutofit/>
          </a:bodyPr>
          <a:lstStyle/>
          <a:p>
            <a:pPr marL="0" indent="0">
              <a:buNone/>
            </a:pPr>
            <a:r>
              <a:rPr lang="en-US" sz="1800" i="1" dirty="0"/>
              <a:t>Negative indexing</a:t>
            </a:r>
          </a:p>
          <a:p>
            <a:pPr marL="0" indent="0">
              <a:buNone/>
            </a:pPr>
            <a:r>
              <a:rPr lang="en-US" sz="1800" i="1" dirty="0"/>
              <a:t>Python allows negative indexing for its sequences. The index of -1 refers to the last item, -2 to the second last item and so on.</a:t>
            </a:r>
          </a:p>
          <a:p>
            <a:pPr marL="0" indent="0">
              <a:buNone/>
            </a:pPr>
            <a:r>
              <a:rPr lang="en-US" sz="1800" i="1" dirty="0"/>
              <a:t>Example:-</a:t>
            </a:r>
          </a:p>
          <a:p>
            <a:pPr marL="0" indent="0">
              <a:buNone/>
            </a:pPr>
            <a:r>
              <a:rPr lang="en-US" sz="1800" i="1" dirty="0" err="1">
                <a:solidFill>
                  <a:schemeClr val="accent1"/>
                </a:solidFill>
              </a:rPr>
              <a:t>my_list</a:t>
            </a:r>
            <a:r>
              <a:rPr lang="en-US" sz="1800" i="1" dirty="0">
                <a:solidFill>
                  <a:schemeClr val="accent1"/>
                </a:solidFill>
              </a:rPr>
              <a:t> = ['</a:t>
            </a:r>
            <a:r>
              <a:rPr lang="en-US" sz="1800" i="1" dirty="0" err="1">
                <a:solidFill>
                  <a:schemeClr val="accent1"/>
                </a:solidFill>
              </a:rPr>
              <a:t>p','r','o','b','e</a:t>
            </a:r>
            <a:r>
              <a:rPr lang="en-US" sz="1800" i="1" dirty="0">
                <a:solidFill>
                  <a:schemeClr val="accent1"/>
                </a:solidFill>
              </a:rPr>
              <a:t>']</a:t>
            </a:r>
          </a:p>
          <a:p>
            <a:pPr marL="0" indent="0">
              <a:buNone/>
            </a:pPr>
            <a:r>
              <a:rPr lang="en-US" sz="1800" i="1" dirty="0">
                <a:solidFill>
                  <a:schemeClr val="accent1"/>
                </a:solidFill>
              </a:rPr>
              <a:t># Output: e</a:t>
            </a:r>
          </a:p>
          <a:p>
            <a:pPr marL="0" indent="0">
              <a:buNone/>
            </a:pPr>
            <a:r>
              <a:rPr lang="en-US" sz="1800" i="1" dirty="0">
                <a:solidFill>
                  <a:schemeClr val="accent1"/>
                </a:solidFill>
              </a:rPr>
              <a:t>print(</a:t>
            </a:r>
            <a:r>
              <a:rPr lang="en-US" sz="1800" i="1" dirty="0" err="1">
                <a:solidFill>
                  <a:schemeClr val="accent1"/>
                </a:solidFill>
              </a:rPr>
              <a:t>my_list</a:t>
            </a:r>
            <a:r>
              <a:rPr lang="en-US" sz="1800" i="1" dirty="0">
                <a:solidFill>
                  <a:schemeClr val="accent1"/>
                </a:solidFill>
              </a:rPr>
              <a:t>[-1])</a:t>
            </a:r>
          </a:p>
          <a:p>
            <a:pPr marL="0" indent="0">
              <a:buNone/>
            </a:pPr>
            <a:r>
              <a:rPr lang="en-US" sz="1800" i="1" dirty="0">
                <a:solidFill>
                  <a:schemeClr val="accent1"/>
                </a:solidFill>
              </a:rPr>
              <a:t># Output: p</a:t>
            </a:r>
          </a:p>
          <a:p>
            <a:pPr marL="0" indent="0">
              <a:buNone/>
            </a:pPr>
            <a:r>
              <a:rPr lang="en-US" sz="1800" i="1" dirty="0">
                <a:solidFill>
                  <a:schemeClr val="accent1"/>
                </a:solidFill>
              </a:rPr>
              <a:t>print(</a:t>
            </a:r>
            <a:r>
              <a:rPr lang="en-US" sz="1800" i="1" dirty="0" err="1">
                <a:solidFill>
                  <a:schemeClr val="accent1"/>
                </a:solidFill>
              </a:rPr>
              <a:t>my_list</a:t>
            </a:r>
            <a:r>
              <a:rPr lang="en-US" sz="1800" i="1" dirty="0">
                <a:solidFill>
                  <a:schemeClr val="accent1"/>
                </a:solidFill>
              </a:rPr>
              <a:t>[-5])</a:t>
            </a:r>
          </a:p>
          <a:p>
            <a:pPr marL="0" indent="0">
              <a:buNone/>
            </a:pPr>
            <a:endParaRPr lang="en-US" sz="1800" i="1" dirty="0">
              <a:solidFill>
                <a:schemeClr val="accent1"/>
              </a:solidFill>
            </a:endParaRPr>
          </a:p>
        </p:txBody>
      </p:sp>
      <p:pic>
        <p:nvPicPr>
          <p:cNvPr id="5122" name="Picture 2" descr="Python list indexing">
            <a:extLst>
              <a:ext uri="{FF2B5EF4-FFF2-40B4-BE49-F238E27FC236}">
                <a16:creationId xmlns:a16="http://schemas.microsoft.com/office/drawing/2014/main" id="{331C0A2D-00C1-4D53-AFDA-415F8E8C2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358" y="2851454"/>
            <a:ext cx="4978779" cy="210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93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4626</Words>
  <Application>Microsoft Office PowerPoint</Application>
  <PresentationFormat>Widescreen</PresentationFormat>
  <Paragraphs>483</Paragraphs>
  <Slides>28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Python - Arrays</vt:lpstr>
      <vt:lpstr>Arrays vs Lists</vt:lpstr>
      <vt:lpstr>Arrays vs Lists</vt:lpstr>
      <vt:lpstr>Arrays vs Lists</vt:lpstr>
      <vt:lpstr>Arrays vs Lists</vt:lpstr>
      <vt:lpstr>numpy</vt:lpstr>
      <vt:lpstr>Lists- How to create a list?</vt:lpstr>
      <vt:lpstr>Lists- Access a list</vt:lpstr>
      <vt:lpstr>Lists- negative index</vt:lpstr>
      <vt:lpstr>Lists- slice lists</vt:lpstr>
      <vt:lpstr>Lists- change or add elements to a list? </vt:lpstr>
      <vt:lpstr>Lists- change or add elements to a list? </vt:lpstr>
      <vt:lpstr>Lists- delete or remove elements to a list? </vt:lpstr>
      <vt:lpstr>Lists- methods</vt:lpstr>
      <vt:lpstr>Some examples of Python list methods:</vt:lpstr>
      <vt:lpstr>List Comprehension: Elegant way to create new List </vt:lpstr>
      <vt:lpstr>List Comprehension</vt:lpstr>
      <vt:lpstr>Other List Operations in Python</vt:lpstr>
      <vt:lpstr>Matrix</vt:lpstr>
      <vt:lpstr>Python Matrix</vt:lpstr>
      <vt:lpstr>Python Matrix</vt:lpstr>
      <vt:lpstr>Add two Matrix- Using Nested Loop</vt:lpstr>
      <vt:lpstr>Add two Matrix- Using Nested List Comprehension</vt:lpstr>
      <vt:lpstr>Matrix Transpose using Nested Loop</vt:lpstr>
      <vt:lpstr>Matrix Transpose using Nested List Comprehension </vt:lpstr>
      <vt:lpstr>Matrix Multiplication using Nested Loop</vt:lpstr>
      <vt:lpstr>Matrix Multiplication using Nested Loop</vt:lpstr>
      <vt:lpstr>Matrix Multiplication Using Nested List Comprehension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Arrays</dc:title>
  <dc:creator>Prabhat Chandra</dc:creator>
  <cp:lastModifiedBy>Prabhat Chandra</cp:lastModifiedBy>
  <cp:revision>48</cp:revision>
  <dcterms:created xsi:type="dcterms:W3CDTF">2019-11-21T09:25:22Z</dcterms:created>
  <dcterms:modified xsi:type="dcterms:W3CDTF">2020-02-01T05:11:55Z</dcterms:modified>
</cp:coreProperties>
</file>