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70" r:id="rId14"/>
    <p:sldId id="268" r:id="rId15"/>
    <p:sldId id="271" r:id="rId16"/>
    <p:sldId id="272" r:id="rId17"/>
    <p:sldId id="273" r:id="rId18"/>
    <p:sldId id="274" r:id="rId19"/>
    <p:sldId id="275" r:id="rId20"/>
    <p:sldId id="276" r:id="rId21"/>
    <p:sldId id="277"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176" autoAdjust="0"/>
  </p:normalViewPr>
  <p:slideViewPr>
    <p:cSldViewPr snapToGrid="0">
      <p:cViewPr varScale="1">
        <p:scale>
          <a:sx n="77" d="100"/>
          <a:sy n="77"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C3BE1-95F4-40AC-9270-B927E2922BC1}"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CE0A7-B147-4C67-AF51-B924BED986B1}" type="slidenum">
              <a:rPr lang="en-US" smtClean="0"/>
              <a:t>‹#›</a:t>
            </a:fld>
            <a:endParaRPr lang="en-US"/>
          </a:p>
        </p:txBody>
      </p:sp>
    </p:spTree>
    <p:extLst>
      <p:ext uri="{BB962C8B-B14F-4D97-AF65-F5344CB8AC3E}">
        <p14:creationId xmlns:p14="http://schemas.microsoft.com/office/powerpoint/2010/main" val="852937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of these principles are here to address the shortcomings frequently experienced using other languages / scientific research environments. For data scientists, working with data is typically divided into multiple stages: munging and cleaning data, analyzing / modeling it, then organizing the results of the analysis into a form suitable for plotting or tabular display. pandas is the ideal tool for all of these tasks.</a:t>
            </a:r>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7</a:t>
            </a:fld>
            <a:endParaRPr lang="en-US"/>
          </a:p>
        </p:txBody>
      </p:sp>
    </p:spTree>
    <p:extLst>
      <p:ext uri="{BB962C8B-B14F-4D97-AF65-F5344CB8AC3E}">
        <p14:creationId xmlns:p14="http://schemas.microsoft.com/office/powerpoint/2010/main" val="3525497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notice in the above output, in year 2002(index), there is no value attached to columns “</a:t>
            </a:r>
            <a:r>
              <a:rPr lang="en-US" sz="1200" b="0" i="0" kern="1200" dirty="0" err="1">
                <a:solidFill>
                  <a:schemeClr val="tx1"/>
                </a:solidFill>
                <a:effectLst/>
                <a:latin typeface="+mn-lt"/>
                <a:ea typeface="+mn-ea"/>
                <a:cs typeface="+mn-cs"/>
              </a:rPr>
              <a:t>low_tier_HPI</a:t>
            </a:r>
            <a:r>
              <a:rPr lang="en-US" sz="1200" b="0" i="0" kern="1200" dirty="0">
                <a:solidFill>
                  <a:schemeClr val="tx1"/>
                </a:solidFill>
                <a:effectLst/>
                <a:latin typeface="+mn-lt"/>
                <a:ea typeface="+mn-ea"/>
                <a:cs typeface="+mn-cs"/>
              </a:rPr>
              <a:t>” and “unemployment”, therefore it has printed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(Not a Number). Later in 2004, both the values are available, therefore it has printed the respective values.</a:t>
            </a:r>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16</a:t>
            </a:fld>
            <a:endParaRPr lang="en-US"/>
          </a:p>
        </p:txBody>
      </p:sp>
    </p:spTree>
    <p:extLst>
      <p:ext uri="{BB962C8B-B14F-4D97-AF65-F5344CB8AC3E}">
        <p14:creationId xmlns:p14="http://schemas.microsoft.com/office/powerpoint/2010/main" val="17210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above, the two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are glued together in a single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where the index starts from 2001 all the way </a:t>
            </a:r>
            <a:r>
              <a:rPr lang="en-US" sz="1200" b="0" i="0" kern="1200" dirty="0" err="1">
                <a:solidFill>
                  <a:schemeClr val="tx1"/>
                </a:solidFill>
                <a:effectLst/>
                <a:latin typeface="+mn-lt"/>
                <a:ea typeface="+mn-ea"/>
                <a:cs typeface="+mn-cs"/>
              </a:rPr>
              <a:t>upto</a:t>
            </a:r>
            <a:r>
              <a:rPr lang="en-US" sz="1200" b="0" i="0" kern="1200" dirty="0">
                <a:solidFill>
                  <a:schemeClr val="tx1"/>
                </a:solidFill>
                <a:effectLst/>
                <a:latin typeface="+mn-lt"/>
                <a:ea typeface="+mn-ea"/>
                <a:cs typeface="+mn-cs"/>
              </a:rPr>
              <a:t> 2008. </a:t>
            </a:r>
          </a:p>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17</a:t>
            </a:fld>
            <a:endParaRPr lang="en-US"/>
          </a:p>
        </p:txBody>
      </p:sp>
    </p:spTree>
    <p:extLst>
      <p:ext uri="{BB962C8B-B14F-4D97-AF65-F5344CB8AC3E}">
        <p14:creationId xmlns:p14="http://schemas.microsoft.com/office/powerpoint/2010/main" val="6547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above, there are bunch of missing values. This happens because the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didn’t have values for all the indexes you want to concatenate on. Therefore, you should make sure that you have all the information lining up correctly when you join or concatenate on the axis.</a:t>
            </a:r>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18</a:t>
            </a:fld>
            <a:endParaRPr lang="en-US"/>
          </a:p>
        </p:txBody>
      </p:sp>
    </p:spTree>
    <p:extLst>
      <p:ext uri="{BB962C8B-B14F-4D97-AF65-F5344CB8AC3E}">
        <p14:creationId xmlns:p14="http://schemas.microsoft.com/office/powerpoint/2010/main" val="2462883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notice in the output above, the index value has been changed with respect to the “Day” column.</a:t>
            </a:r>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19</a:t>
            </a:fld>
            <a:endParaRPr lang="en-US"/>
          </a:p>
        </p:txBody>
      </p:sp>
    </p:spTree>
    <p:extLst>
      <p:ext uri="{BB962C8B-B14F-4D97-AF65-F5344CB8AC3E}">
        <p14:creationId xmlns:p14="http://schemas.microsoft.com/office/powerpoint/2010/main" val="3504280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see above, column header “Visitors” has been changed to “Users”.</a:t>
            </a:r>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20</a:t>
            </a:fld>
            <a:endParaRPr lang="en-US"/>
          </a:p>
        </p:txBody>
      </p:sp>
    </p:spTree>
    <p:extLst>
      <p:ext uri="{BB962C8B-B14F-4D97-AF65-F5344CB8AC3E}">
        <p14:creationId xmlns:p14="http://schemas.microsoft.com/office/powerpoint/2010/main" val="349933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21</a:t>
            </a:fld>
            <a:endParaRPr lang="en-US"/>
          </a:p>
        </p:txBody>
      </p:sp>
    </p:spTree>
    <p:extLst>
      <p:ext uri="{BB962C8B-B14F-4D97-AF65-F5344CB8AC3E}">
        <p14:creationId xmlns:p14="http://schemas.microsoft.com/office/powerpoint/2010/main" val="1011210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22</a:t>
            </a:fld>
            <a:endParaRPr lang="en-US"/>
          </a:p>
        </p:txBody>
      </p:sp>
    </p:spTree>
    <p:extLst>
      <p:ext uri="{BB962C8B-B14F-4D97-AF65-F5344CB8AC3E}">
        <p14:creationId xmlns:p14="http://schemas.microsoft.com/office/powerpoint/2010/main" val="212418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8</a:t>
            </a:fld>
            <a:endParaRPr lang="en-US"/>
          </a:p>
        </p:txBody>
      </p:sp>
    </p:spTree>
    <p:extLst>
      <p:ext uri="{BB962C8B-B14F-4D97-AF65-F5344CB8AC3E}">
        <p14:creationId xmlns:p14="http://schemas.microsoft.com/office/powerpoint/2010/main" val="134193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above will convert a dictionary into a pandas Data Frame along with index to the left.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9</a:t>
            </a:fld>
            <a:endParaRPr lang="en-US"/>
          </a:p>
        </p:txBody>
      </p:sp>
    </p:spTree>
    <p:extLst>
      <p:ext uri="{BB962C8B-B14F-4D97-AF65-F5344CB8AC3E}">
        <p14:creationId xmlns:p14="http://schemas.microsoft.com/office/powerpoint/2010/main" val="275226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10</a:t>
            </a:fld>
            <a:endParaRPr lang="en-US"/>
          </a:p>
        </p:txBody>
      </p:sp>
    </p:spTree>
    <p:extLst>
      <p:ext uri="{BB962C8B-B14F-4D97-AF65-F5344CB8AC3E}">
        <p14:creationId xmlns:p14="http://schemas.microsoft.com/office/powerpoint/2010/main" val="269974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11</a:t>
            </a:fld>
            <a:endParaRPr lang="en-US"/>
          </a:p>
        </p:txBody>
      </p:sp>
    </p:spTree>
    <p:extLst>
      <p:ext uri="{BB962C8B-B14F-4D97-AF65-F5344CB8AC3E}">
        <p14:creationId xmlns:p14="http://schemas.microsoft.com/office/powerpoint/2010/main" val="351798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12</a:t>
            </a:fld>
            <a:endParaRPr lang="en-US"/>
          </a:p>
        </p:txBody>
      </p:sp>
    </p:spTree>
    <p:extLst>
      <p:ext uri="{BB962C8B-B14F-4D97-AF65-F5344CB8AC3E}">
        <p14:creationId xmlns:p14="http://schemas.microsoft.com/office/powerpoint/2010/main" val="8542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13</a:t>
            </a:fld>
            <a:endParaRPr lang="en-US"/>
          </a:p>
        </p:txBody>
      </p:sp>
    </p:spTree>
    <p:extLst>
      <p:ext uri="{BB962C8B-B14F-4D97-AF65-F5344CB8AC3E}">
        <p14:creationId xmlns:p14="http://schemas.microsoft.com/office/powerpoint/2010/main" val="97407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14</a:t>
            </a:fld>
            <a:endParaRPr lang="en-US"/>
          </a:p>
        </p:txBody>
      </p:sp>
    </p:spTree>
    <p:extLst>
      <p:ext uri="{BB962C8B-B14F-4D97-AF65-F5344CB8AC3E}">
        <p14:creationId xmlns:p14="http://schemas.microsoft.com/office/powerpoint/2010/main" val="16249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CE0A7-B147-4C67-AF51-B924BED986B1}" type="slidenum">
              <a:rPr lang="en-US" smtClean="0"/>
              <a:t>15</a:t>
            </a:fld>
            <a:endParaRPr lang="en-US"/>
          </a:p>
        </p:txBody>
      </p:sp>
    </p:spTree>
    <p:extLst>
      <p:ext uri="{BB962C8B-B14F-4D97-AF65-F5344CB8AC3E}">
        <p14:creationId xmlns:p14="http://schemas.microsoft.com/office/powerpoint/2010/main" val="388436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58D6-D7FC-4C9C-A2C2-62B52041D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CC89E3-5E38-4A75-A6DE-9AD9AB583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0657A6-7352-4BE0-9398-9E11562561F3}"/>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5" name="Footer Placeholder 4">
            <a:extLst>
              <a:ext uri="{FF2B5EF4-FFF2-40B4-BE49-F238E27FC236}">
                <a16:creationId xmlns:a16="http://schemas.microsoft.com/office/drawing/2014/main" id="{9CF6C590-A9D0-4CDB-BE99-B62AD4A5A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8EB26-7296-4949-A098-3BEB06ACD812}"/>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199970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1DFA-6C0C-49C9-800F-200154935C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B4C866-E74F-4104-9F80-6AEDC7CF0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AF219-3622-4874-BE6C-7EAA9FA9940F}"/>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5" name="Footer Placeholder 4">
            <a:extLst>
              <a:ext uri="{FF2B5EF4-FFF2-40B4-BE49-F238E27FC236}">
                <a16:creationId xmlns:a16="http://schemas.microsoft.com/office/drawing/2014/main" id="{661723D0-F403-4D4F-9898-8C83E7446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5E6D3-3CF8-4DB4-B195-DF34F34CEC1A}"/>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67824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48B2E-D3AA-42EC-BF59-61C3408B2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FC1FAE-1D87-4F12-BBD8-A7EB6A27E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0A5A5-9686-423C-AA70-B0E008B871A9}"/>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5" name="Footer Placeholder 4">
            <a:extLst>
              <a:ext uri="{FF2B5EF4-FFF2-40B4-BE49-F238E27FC236}">
                <a16:creationId xmlns:a16="http://schemas.microsoft.com/office/drawing/2014/main" id="{5024BC3C-1A51-4756-8514-0ACEAAE9F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F949C-9E69-4D85-8554-C6185EBA4D37}"/>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247999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55D2-6AEE-40F6-99C5-7FC2AF183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5ADE1-3B95-4B63-82FC-6B4CA5CBE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16107-278B-4620-B7EC-57C9C32F6D45}"/>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5" name="Footer Placeholder 4">
            <a:extLst>
              <a:ext uri="{FF2B5EF4-FFF2-40B4-BE49-F238E27FC236}">
                <a16:creationId xmlns:a16="http://schemas.microsoft.com/office/drawing/2014/main" id="{4E279344-24F2-41B5-ABEE-89CAA7F08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01A5C-B9D8-49F4-B139-B3FA46FA0402}"/>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232863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686A-D2D9-457A-8F67-A46A62A5F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0E0288-872B-4D4C-9438-BF0D67A9D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101244-8023-49DD-BA83-456D12BC7DF2}"/>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5" name="Footer Placeholder 4">
            <a:extLst>
              <a:ext uri="{FF2B5EF4-FFF2-40B4-BE49-F238E27FC236}">
                <a16:creationId xmlns:a16="http://schemas.microsoft.com/office/drawing/2014/main" id="{90E493AE-FC86-4DBC-AFEE-A97A3FAE3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FC738-D30E-467C-B202-C9D4E33A5B9F}"/>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69651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5778-6B59-48E5-81B8-BDB734CF0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943CD-6066-44BB-A4D1-4213FD1AB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DFE54-28FF-4CF8-A974-4EE1CB1F5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CA025-4DD5-4D1E-8BB5-A885721294CB}"/>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6" name="Footer Placeholder 5">
            <a:extLst>
              <a:ext uri="{FF2B5EF4-FFF2-40B4-BE49-F238E27FC236}">
                <a16:creationId xmlns:a16="http://schemas.microsoft.com/office/drawing/2014/main" id="{8A73B984-1883-4311-9B2F-9F9AA76D6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EA589-25D0-44D5-A3AB-451FFDA01CCC}"/>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120877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A63E-676B-4A57-9A9A-DB1F99EC00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21802-1A4F-4428-BF7A-2BA68B611A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BCE97-D132-4AFA-BB61-0B9142549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99A94-68DB-4BDC-9B46-3689F8B9F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4EEF9-61EC-4DDB-A26F-E3317D3BE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40A14F-2701-4100-9D89-09DB21CC8FFB}"/>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8" name="Footer Placeholder 7">
            <a:extLst>
              <a:ext uri="{FF2B5EF4-FFF2-40B4-BE49-F238E27FC236}">
                <a16:creationId xmlns:a16="http://schemas.microsoft.com/office/drawing/2014/main" id="{41FD9CF4-A7C4-4D58-A8D3-4130E04EE6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37746-9A53-4EB8-B160-63F94CD3D425}"/>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303276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BC0D-2D3F-4C3E-AEBF-C03B38EDFB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A201D9-8D5F-4467-BFAC-1055E7BE4C60}"/>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4" name="Footer Placeholder 3">
            <a:extLst>
              <a:ext uri="{FF2B5EF4-FFF2-40B4-BE49-F238E27FC236}">
                <a16:creationId xmlns:a16="http://schemas.microsoft.com/office/drawing/2014/main" id="{922AE711-8F8B-4156-8CA4-06BE01250A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8A97A-5DF1-46F3-83AD-CF609F0C5DCA}"/>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274992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F69CC-B423-4C5B-A851-D1C5986048B2}"/>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3" name="Footer Placeholder 2">
            <a:extLst>
              <a:ext uri="{FF2B5EF4-FFF2-40B4-BE49-F238E27FC236}">
                <a16:creationId xmlns:a16="http://schemas.microsoft.com/office/drawing/2014/main" id="{B4139D5B-477E-433C-AFF0-4B2ADE8B9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26D7C-4021-4268-B7F6-5B1141593746}"/>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241475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771D-F4D7-47A6-A514-5376CC63B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3BBBF1-2722-4023-A52F-ACF4BAFE0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60D5A-3DD5-49D3-9B82-5A252CCA0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C45C9-81F3-4473-A0F7-2517DAA41FA0}"/>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6" name="Footer Placeholder 5">
            <a:extLst>
              <a:ext uri="{FF2B5EF4-FFF2-40B4-BE49-F238E27FC236}">
                <a16:creationId xmlns:a16="http://schemas.microsoft.com/office/drawing/2014/main" id="{C9325237-5C6D-404B-835E-035769E04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832DB-9CA5-40C6-A6E9-7A7D348814D6}"/>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49017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FB02-8F95-4B1D-B33A-5CF58BE1C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48CE0-49FC-4C97-B42C-5C9B2CB3A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2D151-E062-4AD4-B909-36CE60D74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4BFF2-1241-4778-94F5-ED2A8B294368}"/>
              </a:ext>
            </a:extLst>
          </p:cNvPr>
          <p:cNvSpPr>
            <a:spLocks noGrp="1"/>
          </p:cNvSpPr>
          <p:nvPr>
            <p:ph type="dt" sz="half" idx="10"/>
          </p:nvPr>
        </p:nvSpPr>
        <p:spPr/>
        <p:txBody>
          <a:bodyPr/>
          <a:lstStyle/>
          <a:p>
            <a:fld id="{CF10B20C-223F-403D-8957-E169BD00B0D2}" type="datetimeFigureOut">
              <a:rPr lang="en-US" smtClean="0"/>
              <a:t>11/29/2019</a:t>
            </a:fld>
            <a:endParaRPr lang="en-US"/>
          </a:p>
        </p:txBody>
      </p:sp>
      <p:sp>
        <p:nvSpPr>
          <p:cNvPr id="6" name="Footer Placeholder 5">
            <a:extLst>
              <a:ext uri="{FF2B5EF4-FFF2-40B4-BE49-F238E27FC236}">
                <a16:creationId xmlns:a16="http://schemas.microsoft.com/office/drawing/2014/main" id="{CDAC1E71-2911-4904-93C7-25EA522AB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DBA0E-EFA0-4374-840E-3DECD83B63F8}"/>
              </a:ext>
            </a:extLst>
          </p:cNvPr>
          <p:cNvSpPr>
            <a:spLocks noGrp="1"/>
          </p:cNvSpPr>
          <p:nvPr>
            <p:ph type="sldNum" sz="quarter" idx="12"/>
          </p:nvPr>
        </p:nvSpPr>
        <p:spPr/>
        <p:txBody>
          <a:bodyPr/>
          <a:lstStyle/>
          <a:p>
            <a:fld id="{41C1D205-0A36-4FB8-A501-A4A10D20C47E}" type="slidenum">
              <a:rPr lang="en-US" smtClean="0"/>
              <a:t>‹#›</a:t>
            </a:fld>
            <a:endParaRPr lang="en-US"/>
          </a:p>
        </p:txBody>
      </p:sp>
    </p:spTree>
    <p:extLst>
      <p:ext uri="{BB962C8B-B14F-4D97-AF65-F5344CB8AC3E}">
        <p14:creationId xmlns:p14="http://schemas.microsoft.com/office/powerpoint/2010/main" val="37885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9220D-354C-4785-BF5E-2C274121D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C1696-A7B7-4B51-A485-F5DC08D12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2AF5D-372F-45EB-90D4-10A2C4147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0B20C-223F-403D-8957-E169BD00B0D2}" type="datetimeFigureOut">
              <a:rPr lang="en-US" smtClean="0"/>
              <a:t>11/29/2019</a:t>
            </a:fld>
            <a:endParaRPr lang="en-US"/>
          </a:p>
        </p:txBody>
      </p:sp>
      <p:sp>
        <p:nvSpPr>
          <p:cNvPr id="5" name="Footer Placeholder 4">
            <a:extLst>
              <a:ext uri="{FF2B5EF4-FFF2-40B4-BE49-F238E27FC236}">
                <a16:creationId xmlns:a16="http://schemas.microsoft.com/office/drawing/2014/main" id="{3D3D34A0-D967-4587-B27D-6DE73841B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E9BA4E-6148-498A-A7B4-8DEC6D59F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1D205-0A36-4FB8-A501-A4A10D20C47E}" type="slidenum">
              <a:rPr lang="en-US" smtClean="0"/>
              <a:t>‹#›</a:t>
            </a:fld>
            <a:endParaRPr lang="en-US"/>
          </a:p>
        </p:txBody>
      </p:sp>
    </p:spTree>
    <p:extLst>
      <p:ext uri="{BB962C8B-B14F-4D97-AF65-F5344CB8AC3E}">
        <p14:creationId xmlns:p14="http://schemas.microsoft.com/office/powerpoint/2010/main" val="6668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ndas.pydata.org/pandas-docs/version/0.25/getting_started/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17CF-CBC6-4818-B815-D69E2DB82E4B}"/>
              </a:ext>
            </a:extLst>
          </p:cNvPr>
          <p:cNvSpPr>
            <a:spLocks noGrp="1"/>
          </p:cNvSpPr>
          <p:nvPr>
            <p:ph type="ctrTitle"/>
          </p:nvPr>
        </p:nvSpPr>
        <p:spPr/>
        <p:txBody>
          <a:bodyPr/>
          <a:lstStyle/>
          <a:p>
            <a:r>
              <a:rPr lang="en-US" dirty="0"/>
              <a:t>Python Data Analysis</a:t>
            </a:r>
          </a:p>
        </p:txBody>
      </p:sp>
      <p:sp>
        <p:nvSpPr>
          <p:cNvPr id="3" name="Subtitle 2">
            <a:extLst>
              <a:ext uri="{FF2B5EF4-FFF2-40B4-BE49-F238E27FC236}">
                <a16:creationId xmlns:a16="http://schemas.microsoft.com/office/drawing/2014/main" id="{A3A41973-8FB8-45AA-AEAF-AC92F795BDB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03019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85000" lnSpcReduction="20000"/>
          </a:bodyPr>
          <a:lstStyle/>
          <a:p>
            <a:pPr marL="0" indent="0">
              <a:buNone/>
            </a:pPr>
            <a:r>
              <a:rPr lang="en-US" dirty="0"/>
              <a:t>Slicing the Data Frame</a:t>
            </a:r>
          </a:p>
          <a:p>
            <a:pPr marL="0" indent="0">
              <a:buNone/>
            </a:pPr>
            <a:r>
              <a:rPr lang="en-US" dirty="0"/>
              <a:t>Now, let us slice a particular column from this data frame. Refer the image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00B050"/>
                </a:solidFill>
              </a:rPr>
              <a:t>print</a:t>
            </a:r>
            <a:r>
              <a:rPr lang="en-US" dirty="0"/>
              <a:t>(</a:t>
            </a:r>
            <a:r>
              <a:rPr lang="en-US" dirty="0" err="1">
                <a:solidFill>
                  <a:srgbClr val="00B050"/>
                </a:solidFill>
              </a:rPr>
              <a:t>df</a:t>
            </a:r>
            <a:r>
              <a:rPr lang="en-US" dirty="0" err="1"/>
              <a:t>.head</a:t>
            </a:r>
            <a:r>
              <a:rPr lang="en-US" dirty="0"/>
              <a:t>(2))</a:t>
            </a:r>
          </a:p>
          <a:p>
            <a:pPr marL="0" indent="0">
              <a:buNone/>
            </a:pPr>
            <a:endParaRPr lang="en-US" dirty="0"/>
          </a:p>
          <a:p>
            <a:pPr marL="0" indent="0">
              <a:buNone/>
            </a:pPr>
            <a:r>
              <a:rPr lang="en-US" dirty="0"/>
              <a:t>Output:</a:t>
            </a:r>
          </a:p>
          <a:p>
            <a:pPr marL="0" indent="0">
              <a:buNone/>
            </a:pPr>
            <a:r>
              <a:rPr lang="en-US" dirty="0"/>
              <a:t> </a:t>
            </a:r>
            <a:r>
              <a:rPr lang="en-US" dirty="0" err="1"/>
              <a:t>Bounce_Rate</a:t>
            </a:r>
            <a:r>
              <a:rPr lang="en-US" dirty="0"/>
              <a:t> Day Visitors</a:t>
            </a:r>
          </a:p>
          <a:p>
            <a:pPr marL="0" indent="0">
              <a:buNone/>
            </a:pPr>
            <a:r>
              <a:rPr lang="en-US" dirty="0"/>
              <a:t>0      20         1   1000</a:t>
            </a:r>
          </a:p>
          <a:p>
            <a:pPr marL="0" indent="0">
              <a:buNone/>
            </a:pPr>
            <a:r>
              <a:rPr lang="en-US" dirty="0"/>
              <a:t>1      20         2    700</a:t>
            </a:r>
          </a:p>
          <a:p>
            <a:pPr marL="0" indent="0">
              <a:buNone/>
            </a:pPr>
            <a:endParaRPr lang="en-US" dirty="0"/>
          </a:p>
        </p:txBody>
      </p:sp>
      <p:pic>
        <p:nvPicPr>
          <p:cNvPr id="4" name="Picture 3">
            <a:extLst>
              <a:ext uri="{FF2B5EF4-FFF2-40B4-BE49-F238E27FC236}">
                <a16:creationId xmlns:a16="http://schemas.microsoft.com/office/drawing/2014/main" id="{9F4DABDD-F454-4D2D-81D1-10FDE0D868B6}"/>
              </a:ext>
            </a:extLst>
          </p:cNvPr>
          <p:cNvPicPr>
            <a:picLocks noChangeAspect="1"/>
          </p:cNvPicPr>
          <p:nvPr/>
        </p:nvPicPr>
        <p:blipFill>
          <a:blip r:embed="rId3"/>
          <a:stretch>
            <a:fillRect/>
          </a:stretch>
        </p:blipFill>
        <p:spPr>
          <a:xfrm>
            <a:off x="3813595" y="2305878"/>
            <a:ext cx="7851537" cy="3226559"/>
          </a:xfrm>
          <a:prstGeom prst="rect">
            <a:avLst/>
          </a:prstGeom>
        </p:spPr>
      </p:pic>
    </p:spTree>
    <p:extLst>
      <p:ext uri="{BB962C8B-B14F-4D97-AF65-F5344CB8AC3E}">
        <p14:creationId xmlns:p14="http://schemas.microsoft.com/office/powerpoint/2010/main" val="232839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a:bodyPr>
          <a:lstStyle/>
          <a:p>
            <a:pPr marL="0" indent="0">
              <a:buNone/>
            </a:pPr>
            <a:r>
              <a:rPr lang="en-US" dirty="0"/>
              <a:t>Slicing the Data Frame</a:t>
            </a:r>
          </a:p>
          <a:p>
            <a:pPr marL="0" indent="0">
              <a:buNone/>
            </a:pPr>
            <a:r>
              <a:rPr lang="en-US" dirty="0"/>
              <a:t>Similarly, if you want the last two rows of the data, type in the below command:</a:t>
            </a:r>
          </a:p>
          <a:p>
            <a:pPr marL="0" indent="0">
              <a:buNone/>
            </a:pPr>
            <a:r>
              <a:rPr lang="en-US" dirty="0">
                <a:solidFill>
                  <a:srgbClr val="00B050"/>
                </a:solidFill>
              </a:rPr>
              <a:t>print</a:t>
            </a:r>
            <a:r>
              <a:rPr lang="en-US" dirty="0"/>
              <a:t>(</a:t>
            </a:r>
            <a:r>
              <a:rPr lang="en-US" dirty="0" err="1">
                <a:solidFill>
                  <a:srgbClr val="00B050"/>
                </a:solidFill>
              </a:rPr>
              <a:t>df</a:t>
            </a:r>
            <a:r>
              <a:rPr lang="en-US" dirty="0" err="1"/>
              <a:t>.tail</a:t>
            </a:r>
            <a:r>
              <a:rPr lang="en-US" dirty="0"/>
              <a:t>(2))</a:t>
            </a:r>
          </a:p>
          <a:p>
            <a:pPr marL="0" indent="0">
              <a:buNone/>
            </a:pPr>
            <a:r>
              <a:rPr lang="en-US" dirty="0"/>
              <a:t>Output:</a:t>
            </a:r>
          </a:p>
          <a:p>
            <a:pPr marL="0" indent="0">
              <a:buNone/>
            </a:pPr>
            <a:r>
              <a:rPr lang="en-US" dirty="0"/>
              <a:t> </a:t>
            </a:r>
            <a:r>
              <a:rPr lang="en-US" dirty="0" err="1"/>
              <a:t>Bounce_Rate</a:t>
            </a:r>
            <a:r>
              <a:rPr lang="en-US" dirty="0"/>
              <a:t> Day Visitors </a:t>
            </a:r>
          </a:p>
          <a:p>
            <a:pPr marL="0" indent="0">
              <a:buNone/>
            </a:pPr>
            <a:r>
              <a:rPr lang="en-US" dirty="0"/>
              <a:t>4      10      5    400</a:t>
            </a:r>
          </a:p>
          <a:p>
            <a:pPr marL="0" indent="0">
              <a:buNone/>
            </a:pPr>
            <a:r>
              <a:rPr lang="en-US" dirty="0"/>
              <a:t>5      34      6    350</a:t>
            </a:r>
          </a:p>
          <a:p>
            <a:pPr marL="0" indent="0">
              <a:buNone/>
            </a:pPr>
            <a:r>
              <a:rPr lang="en-US" dirty="0"/>
              <a:t>Next, let us perform merging and joining.</a:t>
            </a:r>
          </a:p>
        </p:txBody>
      </p:sp>
    </p:spTree>
    <p:extLst>
      <p:ext uri="{BB962C8B-B14F-4D97-AF65-F5344CB8AC3E}">
        <p14:creationId xmlns:p14="http://schemas.microsoft.com/office/powerpoint/2010/main" val="88100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55000" lnSpcReduction="20000"/>
          </a:bodyPr>
          <a:lstStyle/>
          <a:p>
            <a:pPr marL="0" indent="0">
              <a:buNone/>
            </a:pPr>
            <a:r>
              <a:rPr lang="en-US" dirty="0"/>
              <a:t>Merging &amp; Joining</a:t>
            </a:r>
          </a:p>
          <a:p>
            <a:pPr marL="0" indent="0">
              <a:buNone/>
            </a:pPr>
            <a:r>
              <a:rPr lang="en-US" dirty="0"/>
              <a:t>In merging, you can merge two data frames to form a single data frame. You can also decide which columns you want to make common. </a:t>
            </a:r>
          </a:p>
          <a:p>
            <a:pPr marL="0" indent="0">
              <a:buNone/>
            </a:pPr>
            <a:r>
              <a:rPr lang="en-US" dirty="0"/>
              <a:t>Let me implement that practically, first I will create three data frames, which has some key-value pairs and then merge the data frames together. </a:t>
            </a:r>
          </a:p>
          <a:p>
            <a:pPr marL="0" indent="0">
              <a:buNone/>
            </a:pPr>
            <a:r>
              <a:rPr lang="en-US" dirty="0"/>
              <a:t>Refer the code below:</a:t>
            </a:r>
          </a:p>
          <a:p>
            <a:pPr marL="0" indent="0">
              <a:buNone/>
            </a:pPr>
            <a:r>
              <a:rPr lang="en-US" i="1" dirty="0">
                <a:solidFill>
                  <a:srgbClr val="00B050"/>
                </a:solidFill>
              </a:rPr>
              <a:t>import</a:t>
            </a:r>
            <a:r>
              <a:rPr lang="en-US" i="1" dirty="0"/>
              <a:t> pandas as pd</a:t>
            </a:r>
          </a:p>
          <a:p>
            <a:pPr marL="0" indent="0">
              <a:buNone/>
            </a:pPr>
            <a:r>
              <a:rPr lang="en-US" i="1" dirty="0"/>
              <a:t> </a:t>
            </a:r>
          </a:p>
          <a:p>
            <a:pPr marL="0" indent="0">
              <a:buNone/>
            </a:pPr>
            <a:r>
              <a:rPr lang="en-US" i="1" dirty="0"/>
              <a:t>df1= </a:t>
            </a:r>
            <a:r>
              <a:rPr lang="en-US" i="1" dirty="0" err="1">
                <a:solidFill>
                  <a:schemeClr val="accent1"/>
                </a:solidFill>
              </a:rPr>
              <a:t>pd.DataFrame</a:t>
            </a:r>
            <a:r>
              <a:rPr lang="en-US" i="1" dirty="0"/>
              <a:t>({ "HPI":[80,90,70,60],"</a:t>
            </a:r>
            <a:r>
              <a:rPr lang="en-US" i="1" dirty="0" err="1"/>
              <a:t>Int_Rate</a:t>
            </a:r>
            <a:r>
              <a:rPr lang="en-US" i="1" dirty="0"/>
              <a:t>":[2,1,2,3],"IND_GDP":[50,45,45,67]}, index=[2001, 2002,2003,2004])</a:t>
            </a:r>
          </a:p>
          <a:p>
            <a:pPr marL="0" indent="0">
              <a:buNone/>
            </a:pPr>
            <a:r>
              <a:rPr lang="en-US" i="1" dirty="0"/>
              <a:t>Print(df1)</a:t>
            </a:r>
          </a:p>
          <a:p>
            <a:pPr marL="0" indent="0">
              <a:buNone/>
            </a:pPr>
            <a:r>
              <a:rPr lang="en-US" i="1" dirty="0"/>
              <a:t>df2=</a:t>
            </a:r>
            <a:r>
              <a:rPr lang="en-US" i="1" dirty="0" err="1">
                <a:solidFill>
                  <a:schemeClr val="accent1"/>
                </a:solidFill>
              </a:rPr>
              <a:t>pd.DataFrame</a:t>
            </a:r>
            <a:r>
              <a:rPr lang="en-US" i="1" dirty="0"/>
              <a:t>({ "HPI":[80,90,70,60],"</a:t>
            </a:r>
            <a:r>
              <a:rPr lang="en-US" i="1" dirty="0" err="1"/>
              <a:t>Int_Rate</a:t>
            </a:r>
            <a:r>
              <a:rPr lang="en-US" i="1" dirty="0"/>
              <a:t>":[2,1,2,3],"IND_GDP":[50,45,45,67]}, index=[2005, 2006,2007,2008])</a:t>
            </a:r>
          </a:p>
          <a:p>
            <a:pPr marL="0" indent="0">
              <a:buNone/>
            </a:pPr>
            <a:r>
              <a:rPr lang="en-US" i="1" dirty="0"/>
              <a:t>merged= </a:t>
            </a:r>
            <a:r>
              <a:rPr lang="en-US" i="1" dirty="0" err="1">
                <a:solidFill>
                  <a:schemeClr val="accent1"/>
                </a:solidFill>
              </a:rPr>
              <a:t>pd.merge</a:t>
            </a:r>
            <a:r>
              <a:rPr lang="en-US" i="1" dirty="0"/>
              <a:t>(df1,df2)</a:t>
            </a:r>
          </a:p>
          <a:p>
            <a:pPr marL="0" indent="0">
              <a:buNone/>
            </a:pPr>
            <a:r>
              <a:rPr lang="en-US" i="1" dirty="0">
                <a:solidFill>
                  <a:srgbClr val="00B050"/>
                </a:solidFill>
              </a:rPr>
              <a:t>print</a:t>
            </a:r>
            <a:r>
              <a:rPr lang="en-US" i="1" dirty="0"/>
              <a:t>(merged)</a:t>
            </a:r>
          </a:p>
          <a:p>
            <a:pPr marL="0" indent="0">
              <a:buNone/>
            </a:pPr>
            <a:r>
              <a:rPr lang="en-US" b="1" dirty="0"/>
              <a:t>Output:</a:t>
            </a:r>
          </a:p>
          <a:p>
            <a:pPr marL="0" indent="0">
              <a:buNone/>
            </a:pPr>
            <a:r>
              <a:rPr lang="en-US" dirty="0"/>
              <a:t>   HPI   IND_GDP </a:t>
            </a:r>
            <a:r>
              <a:rPr lang="en-US" dirty="0" err="1"/>
              <a:t>Int_Rate</a:t>
            </a:r>
            <a:endParaRPr lang="en-US" dirty="0"/>
          </a:p>
          <a:p>
            <a:pPr marL="0" indent="0">
              <a:buNone/>
            </a:pPr>
            <a:r>
              <a:rPr lang="en-US" dirty="0"/>
              <a:t>0  80      50      2</a:t>
            </a:r>
          </a:p>
          <a:p>
            <a:pPr marL="0" indent="0">
              <a:buNone/>
            </a:pPr>
            <a:r>
              <a:rPr lang="en-US" dirty="0"/>
              <a:t>1  90      45      1</a:t>
            </a:r>
          </a:p>
          <a:p>
            <a:pPr marL="0" indent="0">
              <a:buNone/>
            </a:pPr>
            <a:r>
              <a:rPr lang="en-US" dirty="0"/>
              <a:t>2  70      45      2</a:t>
            </a:r>
          </a:p>
          <a:p>
            <a:pPr marL="0" indent="0">
              <a:buNone/>
            </a:pPr>
            <a:r>
              <a:rPr lang="en-US" dirty="0"/>
              <a:t>3  60      67      3</a:t>
            </a:r>
          </a:p>
          <a:p>
            <a:pPr marL="0" indent="0">
              <a:buNone/>
            </a:pPr>
            <a:r>
              <a:rPr lang="en-US" dirty="0"/>
              <a:t>As you can see above, the two data frames has merged into a single data frame. </a:t>
            </a:r>
          </a:p>
        </p:txBody>
      </p:sp>
    </p:spTree>
    <p:extLst>
      <p:ext uri="{BB962C8B-B14F-4D97-AF65-F5344CB8AC3E}">
        <p14:creationId xmlns:p14="http://schemas.microsoft.com/office/powerpoint/2010/main" val="38197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62500" lnSpcReduction="20000"/>
          </a:bodyPr>
          <a:lstStyle/>
          <a:p>
            <a:pPr marL="0" indent="0">
              <a:buNone/>
            </a:pPr>
            <a:r>
              <a:rPr lang="en-US" dirty="0"/>
              <a:t>Merging &amp; Joining</a:t>
            </a:r>
          </a:p>
          <a:p>
            <a:pPr marL="0" indent="0">
              <a:buNone/>
            </a:pPr>
            <a:r>
              <a:rPr lang="en-US" dirty="0">
                <a:solidFill>
                  <a:srgbClr val="00B050"/>
                </a:solidFill>
              </a:rPr>
              <a:t>Merge</a:t>
            </a:r>
          </a:p>
          <a:p>
            <a:pPr marL="0" indent="0">
              <a:buNone/>
            </a:pPr>
            <a:r>
              <a:rPr lang="en-US" dirty="0"/>
              <a:t>Merge df1 and df2 on the </a:t>
            </a:r>
            <a:r>
              <a:rPr lang="en-US" dirty="0" err="1"/>
              <a:t>lkey</a:t>
            </a:r>
            <a:r>
              <a:rPr lang="en-US" dirty="0"/>
              <a:t> and </a:t>
            </a:r>
            <a:r>
              <a:rPr lang="en-US" dirty="0" err="1"/>
              <a:t>rkey</a:t>
            </a:r>
            <a:r>
              <a:rPr lang="en-US" dirty="0"/>
              <a:t> columns. The value columns have the default suffixes, _x and _y, appended.</a:t>
            </a:r>
          </a:p>
          <a:p>
            <a:pPr marL="0" indent="0">
              <a:buNone/>
            </a:pPr>
            <a:endParaRPr lang="en-US" dirty="0">
              <a:solidFill>
                <a:srgbClr val="00B050"/>
              </a:solidFill>
            </a:endParaRPr>
          </a:p>
          <a:p>
            <a:pPr marL="0" indent="0">
              <a:buNone/>
            </a:pPr>
            <a:r>
              <a:rPr lang="en-US" i="1" dirty="0">
                <a:solidFill>
                  <a:srgbClr val="00B050"/>
                </a:solidFill>
              </a:rPr>
              <a:t>import</a:t>
            </a:r>
            <a:r>
              <a:rPr lang="en-US" i="1" dirty="0"/>
              <a:t> pandas as pd</a:t>
            </a:r>
          </a:p>
          <a:p>
            <a:pPr marL="0" indent="0">
              <a:buNone/>
            </a:pPr>
            <a:r>
              <a:rPr lang="en-US" dirty="0"/>
              <a:t>df1 = </a:t>
            </a:r>
            <a:r>
              <a:rPr lang="en-US" dirty="0" err="1"/>
              <a:t>pd.DataFrame</a:t>
            </a:r>
            <a:r>
              <a:rPr lang="en-US" dirty="0"/>
              <a:t>({'</a:t>
            </a:r>
            <a:r>
              <a:rPr lang="en-US" dirty="0" err="1"/>
              <a:t>lkey</a:t>
            </a:r>
            <a:r>
              <a:rPr lang="en-US" dirty="0"/>
              <a:t>': ['foo', 'bar', '</a:t>
            </a:r>
            <a:r>
              <a:rPr lang="en-US" dirty="0" err="1"/>
              <a:t>baz</a:t>
            </a:r>
            <a:r>
              <a:rPr lang="en-US" dirty="0"/>
              <a:t>', 'foo'],'value': [1, 2, 3, 5]})</a:t>
            </a:r>
          </a:p>
          <a:p>
            <a:pPr marL="0" indent="0">
              <a:buNone/>
            </a:pPr>
            <a:r>
              <a:rPr lang="en-US" dirty="0"/>
              <a:t>df2 = </a:t>
            </a:r>
            <a:r>
              <a:rPr lang="en-US" dirty="0" err="1"/>
              <a:t>pd.DataFrame</a:t>
            </a:r>
            <a:r>
              <a:rPr lang="en-US" dirty="0"/>
              <a:t>({'</a:t>
            </a:r>
            <a:r>
              <a:rPr lang="en-US" dirty="0" err="1"/>
              <a:t>rkey</a:t>
            </a:r>
            <a:r>
              <a:rPr lang="en-US" dirty="0"/>
              <a:t>': ['foo', 'bar', '</a:t>
            </a:r>
            <a:r>
              <a:rPr lang="en-US" dirty="0" err="1"/>
              <a:t>baz</a:t>
            </a:r>
            <a:r>
              <a:rPr lang="en-US" dirty="0"/>
              <a:t>', 'foo'],'value': [5, 6, 7, 8]})</a:t>
            </a:r>
          </a:p>
          <a:p>
            <a:pPr marL="0" indent="0">
              <a:buNone/>
            </a:pPr>
            <a:r>
              <a:rPr lang="en-US" dirty="0"/>
              <a:t>df1.merge(df2, </a:t>
            </a:r>
            <a:r>
              <a:rPr lang="en-US" dirty="0" err="1"/>
              <a:t>left_on</a:t>
            </a:r>
            <a:r>
              <a:rPr lang="en-US" dirty="0"/>
              <a:t>='</a:t>
            </a:r>
            <a:r>
              <a:rPr lang="en-US" dirty="0" err="1"/>
              <a:t>lkey</a:t>
            </a:r>
            <a:r>
              <a:rPr lang="en-US" dirty="0"/>
              <a:t>', </a:t>
            </a:r>
            <a:r>
              <a:rPr lang="en-US" dirty="0" err="1"/>
              <a:t>right_on</a:t>
            </a:r>
            <a:r>
              <a:rPr lang="en-US" dirty="0"/>
              <a:t>='</a:t>
            </a:r>
            <a:r>
              <a:rPr lang="en-US" dirty="0" err="1"/>
              <a:t>rkey</a:t>
            </a:r>
            <a:r>
              <a:rPr lang="en-US" dirty="0"/>
              <a:t>’)</a:t>
            </a:r>
          </a:p>
          <a:p>
            <a:pPr marL="0" indent="0">
              <a:buNone/>
            </a:pPr>
            <a:r>
              <a:rPr lang="en-US" dirty="0"/>
              <a:t>print(df1)</a:t>
            </a:r>
          </a:p>
          <a:p>
            <a:pPr marL="0" indent="0">
              <a:buNone/>
            </a:pPr>
            <a:r>
              <a:rPr lang="en-US" dirty="0"/>
              <a:t>Output:-</a:t>
            </a:r>
          </a:p>
          <a:p>
            <a:pPr marL="0" indent="0">
              <a:buNone/>
            </a:pPr>
            <a:r>
              <a:rPr lang="en-US" dirty="0"/>
              <a:t>  </a:t>
            </a:r>
            <a:r>
              <a:rPr lang="en-US" dirty="0" err="1"/>
              <a:t>lkey</a:t>
            </a:r>
            <a:r>
              <a:rPr lang="en-US" dirty="0"/>
              <a:t>  </a:t>
            </a:r>
            <a:r>
              <a:rPr lang="en-US" dirty="0" err="1"/>
              <a:t>value_x</a:t>
            </a:r>
            <a:r>
              <a:rPr lang="en-US" dirty="0"/>
              <a:t> </a:t>
            </a:r>
            <a:r>
              <a:rPr lang="en-US" dirty="0" err="1"/>
              <a:t>rkey</a:t>
            </a:r>
            <a:r>
              <a:rPr lang="en-US" dirty="0"/>
              <a:t>  </a:t>
            </a:r>
            <a:r>
              <a:rPr lang="en-US" dirty="0" err="1"/>
              <a:t>value_y</a:t>
            </a:r>
            <a:endParaRPr lang="en-US" dirty="0"/>
          </a:p>
          <a:p>
            <a:pPr marL="0" indent="0">
              <a:buNone/>
            </a:pPr>
            <a:r>
              <a:rPr lang="en-US" dirty="0"/>
              <a:t>0  foo        1  foo        5</a:t>
            </a:r>
          </a:p>
          <a:p>
            <a:pPr marL="0" indent="0">
              <a:buNone/>
            </a:pPr>
            <a:r>
              <a:rPr lang="en-US" dirty="0"/>
              <a:t>1  foo        1  foo        8</a:t>
            </a:r>
          </a:p>
          <a:p>
            <a:pPr marL="0" indent="0">
              <a:buNone/>
            </a:pPr>
            <a:r>
              <a:rPr lang="en-US" dirty="0"/>
              <a:t>2  foo        5  foo        5</a:t>
            </a:r>
          </a:p>
          <a:p>
            <a:pPr marL="0" indent="0">
              <a:buNone/>
            </a:pPr>
            <a:r>
              <a:rPr lang="en-US" dirty="0"/>
              <a:t>3  foo        5  foo        8</a:t>
            </a:r>
          </a:p>
          <a:p>
            <a:pPr marL="0" indent="0">
              <a:buNone/>
            </a:pPr>
            <a:r>
              <a:rPr lang="en-US" dirty="0"/>
              <a:t>4  bar        2  bar        6</a:t>
            </a:r>
          </a:p>
          <a:p>
            <a:pPr marL="0" indent="0">
              <a:buNone/>
            </a:pPr>
            <a:r>
              <a:rPr lang="en-US" dirty="0"/>
              <a:t>5  </a:t>
            </a:r>
            <a:r>
              <a:rPr lang="en-US" dirty="0" err="1"/>
              <a:t>baz</a:t>
            </a:r>
            <a:r>
              <a:rPr lang="en-US" dirty="0"/>
              <a:t>        3  </a:t>
            </a:r>
            <a:r>
              <a:rPr lang="en-US" dirty="0" err="1"/>
              <a:t>baz</a:t>
            </a:r>
            <a:r>
              <a:rPr lang="en-US" dirty="0"/>
              <a:t>        7</a:t>
            </a:r>
          </a:p>
        </p:txBody>
      </p:sp>
    </p:spTree>
    <p:extLst>
      <p:ext uri="{BB962C8B-B14F-4D97-AF65-F5344CB8AC3E}">
        <p14:creationId xmlns:p14="http://schemas.microsoft.com/office/powerpoint/2010/main" val="170949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70000" lnSpcReduction="20000"/>
          </a:bodyPr>
          <a:lstStyle/>
          <a:p>
            <a:pPr marL="0" indent="0">
              <a:buNone/>
            </a:pPr>
            <a:r>
              <a:rPr lang="en-US" dirty="0"/>
              <a:t>Merging &amp; Joining</a:t>
            </a:r>
          </a:p>
          <a:p>
            <a:pPr marL="0" indent="0">
              <a:buNone/>
            </a:pPr>
            <a:r>
              <a:rPr lang="en-US" dirty="0">
                <a:solidFill>
                  <a:srgbClr val="00B050"/>
                </a:solidFill>
              </a:rPr>
              <a:t>Merge</a:t>
            </a:r>
          </a:p>
          <a:p>
            <a:pPr marL="0" indent="0">
              <a:buNone/>
            </a:pPr>
            <a:r>
              <a:rPr lang="en-US" dirty="0"/>
              <a:t>Merge </a:t>
            </a:r>
            <a:r>
              <a:rPr lang="en-US" dirty="0" err="1"/>
              <a:t>DataFrames</a:t>
            </a:r>
            <a:r>
              <a:rPr lang="en-US" dirty="0"/>
              <a:t> df1 and df2 with specified left and right suffixes appended to any overlapping columns.</a:t>
            </a:r>
            <a:endParaRPr lang="en-US" dirty="0">
              <a:solidFill>
                <a:srgbClr val="00B050"/>
              </a:solidFill>
            </a:endParaRPr>
          </a:p>
          <a:p>
            <a:pPr marL="0" indent="0">
              <a:buNone/>
            </a:pPr>
            <a:r>
              <a:rPr lang="en-US" i="1" dirty="0">
                <a:solidFill>
                  <a:srgbClr val="00B050"/>
                </a:solidFill>
              </a:rPr>
              <a:t>import</a:t>
            </a:r>
            <a:r>
              <a:rPr lang="en-US" i="1" dirty="0"/>
              <a:t> pandas as pd</a:t>
            </a:r>
          </a:p>
          <a:p>
            <a:pPr marL="0" indent="0">
              <a:buNone/>
            </a:pPr>
            <a:r>
              <a:rPr lang="en-US" dirty="0"/>
              <a:t>df1 = </a:t>
            </a:r>
            <a:r>
              <a:rPr lang="en-US" dirty="0" err="1"/>
              <a:t>pd.DataFrame</a:t>
            </a:r>
            <a:r>
              <a:rPr lang="en-US" dirty="0"/>
              <a:t>({'</a:t>
            </a:r>
            <a:r>
              <a:rPr lang="en-US" dirty="0" err="1"/>
              <a:t>lkey</a:t>
            </a:r>
            <a:r>
              <a:rPr lang="en-US" dirty="0"/>
              <a:t>': ['foo', 'bar', '</a:t>
            </a:r>
            <a:r>
              <a:rPr lang="en-US" dirty="0" err="1"/>
              <a:t>baz</a:t>
            </a:r>
            <a:r>
              <a:rPr lang="en-US" dirty="0"/>
              <a:t>', 'foo'],'value': [1, 2, 3, 5]})</a:t>
            </a:r>
          </a:p>
          <a:p>
            <a:pPr marL="0" indent="0">
              <a:buNone/>
            </a:pPr>
            <a:r>
              <a:rPr lang="en-US" dirty="0"/>
              <a:t>df2 = </a:t>
            </a:r>
            <a:r>
              <a:rPr lang="en-US" dirty="0" err="1"/>
              <a:t>pd.DataFrame</a:t>
            </a:r>
            <a:r>
              <a:rPr lang="en-US" dirty="0"/>
              <a:t>({'</a:t>
            </a:r>
            <a:r>
              <a:rPr lang="en-US" dirty="0" err="1"/>
              <a:t>rkey</a:t>
            </a:r>
            <a:r>
              <a:rPr lang="en-US" dirty="0"/>
              <a:t>': ['foo', 'bar', '</a:t>
            </a:r>
            <a:r>
              <a:rPr lang="en-US" dirty="0" err="1"/>
              <a:t>baz</a:t>
            </a:r>
            <a:r>
              <a:rPr lang="en-US" dirty="0"/>
              <a:t>', 'foo'],'value': [5, 6, 7, 8]})</a:t>
            </a:r>
          </a:p>
          <a:p>
            <a:pPr marL="0" indent="0">
              <a:buNone/>
            </a:pPr>
            <a:r>
              <a:rPr lang="en-US" dirty="0"/>
              <a:t>df1.merge(df2, </a:t>
            </a:r>
            <a:r>
              <a:rPr lang="en-US" dirty="0" err="1"/>
              <a:t>left_on</a:t>
            </a:r>
            <a:r>
              <a:rPr lang="en-US" dirty="0"/>
              <a:t>='</a:t>
            </a:r>
            <a:r>
              <a:rPr lang="en-US" dirty="0" err="1"/>
              <a:t>lkey</a:t>
            </a:r>
            <a:r>
              <a:rPr lang="en-US" dirty="0"/>
              <a:t>', </a:t>
            </a:r>
            <a:r>
              <a:rPr lang="en-US" dirty="0" err="1"/>
              <a:t>right_on</a:t>
            </a:r>
            <a:r>
              <a:rPr lang="en-US" dirty="0"/>
              <a:t>='</a:t>
            </a:r>
            <a:r>
              <a:rPr lang="en-US" dirty="0" err="1"/>
              <a:t>rkey</a:t>
            </a:r>
            <a:r>
              <a:rPr lang="en-US" dirty="0"/>
              <a:t>',suffixes=('_left', '_right'))</a:t>
            </a:r>
          </a:p>
          <a:p>
            <a:pPr marL="0" indent="0">
              <a:buNone/>
            </a:pPr>
            <a:r>
              <a:rPr lang="en-US" dirty="0">
                <a:solidFill>
                  <a:srgbClr val="00B050"/>
                </a:solidFill>
              </a:rPr>
              <a:t>print</a:t>
            </a:r>
            <a:r>
              <a:rPr lang="en-US" dirty="0"/>
              <a:t>(df1)</a:t>
            </a:r>
          </a:p>
          <a:p>
            <a:pPr marL="0" indent="0">
              <a:buNone/>
            </a:pPr>
            <a:r>
              <a:rPr lang="en-US" dirty="0"/>
              <a:t>Output:</a:t>
            </a:r>
          </a:p>
          <a:p>
            <a:pPr marL="0" indent="0">
              <a:buNone/>
            </a:pPr>
            <a:r>
              <a:rPr lang="en-US" dirty="0"/>
              <a:t>   </a:t>
            </a:r>
            <a:r>
              <a:rPr lang="en-US" dirty="0" err="1"/>
              <a:t>lkey</a:t>
            </a:r>
            <a:r>
              <a:rPr lang="en-US" dirty="0"/>
              <a:t>  </a:t>
            </a:r>
            <a:r>
              <a:rPr lang="en-US" dirty="0" err="1"/>
              <a:t>value_left</a:t>
            </a:r>
            <a:r>
              <a:rPr lang="en-US" dirty="0"/>
              <a:t> </a:t>
            </a:r>
            <a:r>
              <a:rPr lang="en-US" dirty="0" err="1"/>
              <a:t>rkey</a:t>
            </a:r>
            <a:r>
              <a:rPr lang="en-US" dirty="0"/>
              <a:t>  </a:t>
            </a:r>
            <a:r>
              <a:rPr lang="en-US" dirty="0" err="1"/>
              <a:t>value_right</a:t>
            </a:r>
            <a:endParaRPr lang="en-US" dirty="0"/>
          </a:p>
          <a:p>
            <a:pPr marL="0" indent="0">
              <a:buNone/>
            </a:pPr>
            <a:r>
              <a:rPr lang="en-US" dirty="0"/>
              <a:t>0  foo           1  foo            5</a:t>
            </a:r>
          </a:p>
          <a:p>
            <a:pPr marL="0" indent="0">
              <a:buNone/>
            </a:pPr>
            <a:r>
              <a:rPr lang="en-US" dirty="0"/>
              <a:t>1  foo           1  foo            8</a:t>
            </a:r>
          </a:p>
          <a:p>
            <a:pPr marL="0" indent="0">
              <a:buNone/>
            </a:pPr>
            <a:r>
              <a:rPr lang="en-US" dirty="0"/>
              <a:t>2  foo           5  foo            5</a:t>
            </a:r>
          </a:p>
          <a:p>
            <a:pPr marL="0" indent="0">
              <a:buNone/>
            </a:pPr>
            <a:r>
              <a:rPr lang="en-US" dirty="0"/>
              <a:t>3  foo           5  foo            8</a:t>
            </a:r>
          </a:p>
          <a:p>
            <a:pPr marL="0" indent="0">
              <a:buNone/>
            </a:pPr>
            <a:r>
              <a:rPr lang="en-US" dirty="0"/>
              <a:t>4  bar           2  bar            6</a:t>
            </a:r>
          </a:p>
          <a:p>
            <a:pPr marL="0" indent="0">
              <a:buNone/>
            </a:pPr>
            <a:r>
              <a:rPr lang="en-US" dirty="0"/>
              <a:t>5  </a:t>
            </a:r>
            <a:r>
              <a:rPr lang="en-US" dirty="0" err="1"/>
              <a:t>baz</a:t>
            </a:r>
            <a:r>
              <a:rPr lang="en-US" dirty="0"/>
              <a:t>           3  </a:t>
            </a:r>
            <a:r>
              <a:rPr lang="en-US" dirty="0" err="1"/>
              <a:t>baz</a:t>
            </a:r>
            <a:r>
              <a:rPr lang="en-US" dirty="0"/>
              <a:t>            7</a:t>
            </a:r>
          </a:p>
        </p:txBody>
      </p:sp>
    </p:spTree>
    <p:extLst>
      <p:ext uri="{BB962C8B-B14F-4D97-AF65-F5344CB8AC3E}">
        <p14:creationId xmlns:p14="http://schemas.microsoft.com/office/powerpoint/2010/main" val="396736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85000" lnSpcReduction="20000"/>
          </a:bodyPr>
          <a:lstStyle/>
          <a:p>
            <a:pPr marL="0" indent="0">
              <a:buNone/>
            </a:pPr>
            <a:r>
              <a:rPr lang="en-US" dirty="0"/>
              <a:t>Merging &amp; Joining</a:t>
            </a:r>
          </a:p>
          <a:p>
            <a:pPr marL="0" indent="0">
              <a:buNone/>
            </a:pPr>
            <a:r>
              <a:rPr lang="en-US" dirty="0">
                <a:solidFill>
                  <a:srgbClr val="00B050"/>
                </a:solidFill>
              </a:rPr>
              <a:t>Merge</a:t>
            </a:r>
          </a:p>
          <a:p>
            <a:pPr marL="0" indent="0">
              <a:buNone/>
            </a:pPr>
            <a:r>
              <a:rPr lang="en-US" dirty="0"/>
              <a:t>Merge </a:t>
            </a:r>
            <a:r>
              <a:rPr lang="en-US" dirty="0" err="1"/>
              <a:t>DataFrames</a:t>
            </a:r>
            <a:r>
              <a:rPr lang="en-US" dirty="0"/>
              <a:t> df1 and df2, but raise an exception if the </a:t>
            </a:r>
            <a:r>
              <a:rPr lang="en-US" dirty="0" err="1"/>
              <a:t>DataFrames</a:t>
            </a:r>
            <a:r>
              <a:rPr lang="en-US" dirty="0"/>
              <a:t> have any overlapping columns.</a:t>
            </a:r>
          </a:p>
          <a:p>
            <a:pPr marL="0" indent="0">
              <a:buNone/>
            </a:pPr>
            <a:r>
              <a:rPr lang="en-US" i="1" dirty="0">
                <a:solidFill>
                  <a:srgbClr val="00B050"/>
                </a:solidFill>
              </a:rPr>
              <a:t>import</a:t>
            </a:r>
            <a:r>
              <a:rPr lang="en-US" i="1" dirty="0"/>
              <a:t> pandas as pd</a:t>
            </a:r>
          </a:p>
          <a:p>
            <a:pPr marL="0" indent="0">
              <a:buNone/>
            </a:pPr>
            <a:r>
              <a:rPr lang="en-US" dirty="0"/>
              <a:t>df1 = </a:t>
            </a:r>
            <a:r>
              <a:rPr lang="en-US" dirty="0" err="1"/>
              <a:t>pd.DataFrame</a:t>
            </a:r>
            <a:r>
              <a:rPr lang="en-US" dirty="0"/>
              <a:t>({'</a:t>
            </a:r>
            <a:r>
              <a:rPr lang="en-US" dirty="0" err="1"/>
              <a:t>lkey</a:t>
            </a:r>
            <a:r>
              <a:rPr lang="en-US" dirty="0"/>
              <a:t>': ['foo', 'bar', '</a:t>
            </a:r>
            <a:r>
              <a:rPr lang="en-US" dirty="0" err="1"/>
              <a:t>baz</a:t>
            </a:r>
            <a:r>
              <a:rPr lang="en-US" dirty="0"/>
              <a:t>', 'foo'],'value': [1, 2, 3, 5]})</a:t>
            </a:r>
          </a:p>
          <a:p>
            <a:pPr marL="0" indent="0">
              <a:buNone/>
            </a:pPr>
            <a:r>
              <a:rPr lang="en-US" dirty="0"/>
              <a:t>df2 = </a:t>
            </a:r>
            <a:r>
              <a:rPr lang="en-US" dirty="0" err="1"/>
              <a:t>pd.DataFrame</a:t>
            </a:r>
            <a:r>
              <a:rPr lang="en-US" dirty="0"/>
              <a:t>({'</a:t>
            </a:r>
            <a:r>
              <a:rPr lang="en-US" dirty="0" err="1"/>
              <a:t>rkey</a:t>
            </a:r>
            <a:r>
              <a:rPr lang="en-US" dirty="0"/>
              <a:t>': ['foo', 'bar', '</a:t>
            </a:r>
            <a:r>
              <a:rPr lang="en-US" dirty="0" err="1"/>
              <a:t>baz</a:t>
            </a:r>
            <a:r>
              <a:rPr lang="en-US" dirty="0"/>
              <a:t>', 'foo'],'value': [5, 6, 7, 8]})</a:t>
            </a:r>
          </a:p>
          <a:p>
            <a:pPr marL="0" indent="0">
              <a:buNone/>
            </a:pPr>
            <a:r>
              <a:rPr lang="en-US" dirty="0">
                <a:solidFill>
                  <a:srgbClr val="00B050"/>
                </a:solidFill>
              </a:rPr>
              <a:t>df1.merge(df2, </a:t>
            </a:r>
            <a:r>
              <a:rPr lang="en-US" dirty="0" err="1">
                <a:solidFill>
                  <a:srgbClr val="00B050"/>
                </a:solidFill>
              </a:rPr>
              <a:t>left_on</a:t>
            </a:r>
            <a:r>
              <a:rPr lang="en-US" dirty="0">
                <a:solidFill>
                  <a:srgbClr val="00B050"/>
                </a:solidFill>
              </a:rPr>
              <a:t>='</a:t>
            </a:r>
            <a:r>
              <a:rPr lang="en-US" dirty="0" err="1">
                <a:solidFill>
                  <a:srgbClr val="00B050"/>
                </a:solidFill>
              </a:rPr>
              <a:t>lkey</a:t>
            </a:r>
            <a:r>
              <a:rPr lang="en-US" dirty="0">
                <a:solidFill>
                  <a:srgbClr val="00B050"/>
                </a:solidFill>
              </a:rPr>
              <a:t>', </a:t>
            </a:r>
            <a:r>
              <a:rPr lang="en-US" dirty="0" err="1">
                <a:solidFill>
                  <a:srgbClr val="00B050"/>
                </a:solidFill>
              </a:rPr>
              <a:t>right_on</a:t>
            </a:r>
            <a:r>
              <a:rPr lang="en-US" dirty="0">
                <a:solidFill>
                  <a:srgbClr val="00B050"/>
                </a:solidFill>
              </a:rPr>
              <a:t>='</a:t>
            </a:r>
            <a:r>
              <a:rPr lang="en-US" dirty="0" err="1">
                <a:solidFill>
                  <a:srgbClr val="00B050"/>
                </a:solidFill>
              </a:rPr>
              <a:t>rkey</a:t>
            </a:r>
            <a:r>
              <a:rPr lang="en-US" dirty="0">
                <a:solidFill>
                  <a:srgbClr val="00B050"/>
                </a:solidFill>
              </a:rPr>
              <a:t>', suffixes=(False, False))</a:t>
            </a:r>
          </a:p>
          <a:p>
            <a:pPr marL="0" indent="0">
              <a:buNone/>
            </a:pPr>
            <a:endParaRPr lang="en-US" dirty="0">
              <a:solidFill>
                <a:srgbClr val="00B050"/>
              </a:solidFill>
            </a:endParaRPr>
          </a:p>
          <a:p>
            <a:pPr marL="0" indent="0">
              <a:buNone/>
            </a:pPr>
            <a:r>
              <a:rPr lang="en-US" dirty="0">
                <a:solidFill>
                  <a:srgbClr val="00B050"/>
                </a:solidFill>
              </a:rPr>
              <a:t>print</a:t>
            </a:r>
            <a:r>
              <a:rPr lang="en-US" dirty="0"/>
              <a:t>(df1)</a:t>
            </a:r>
          </a:p>
          <a:p>
            <a:pPr marL="0" indent="0">
              <a:buNone/>
            </a:pPr>
            <a:r>
              <a:rPr lang="en-US" dirty="0"/>
              <a:t>Output:</a:t>
            </a:r>
          </a:p>
          <a:p>
            <a:pPr marL="0" indent="0">
              <a:buNone/>
            </a:pPr>
            <a:r>
              <a:rPr lang="en-US" dirty="0">
                <a:solidFill>
                  <a:srgbClr val="FF0000"/>
                </a:solidFill>
              </a:rPr>
              <a:t>Traceback (most recent call last):</a:t>
            </a:r>
          </a:p>
          <a:p>
            <a:pPr marL="0" indent="0">
              <a:buNone/>
            </a:pPr>
            <a:r>
              <a:rPr lang="en-US" dirty="0">
                <a:solidFill>
                  <a:srgbClr val="FF0000"/>
                </a:solidFill>
              </a:rPr>
              <a:t>...</a:t>
            </a:r>
          </a:p>
          <a:p>
            <a:pPr marL="0" indent="0">
              <a:buNone/>
            </a:pPr>
            <a:r>
              <a:rPr lang="en-US" dirty="0" err="1">
                <a:solidFill>
                  <a:srgbClr val="FF0000"/>
                </a:solidFill>
              </a:rPr>
              <a:t>ValueError</a:t>
            </a:r>
            <a:r>
              <a:rPr lang="en-US" dirty="0">
                <a:solidFill>
                  <a:srgbClr val="FF0000"/>
                </a:solidFill>
              </a:rPr>
              <a:t>: columns overlap but no suffix specified:</a:t>
            </a:r>
          </a:p>
          <a:p>
            <a:pPr marL="0" indent="0">
              <a:buNone/>
            </a:pPr>
            <a:r>
              <a:rPr lang="en-US" dirty="0">
                <a:solidFill>
                  <a:srgbClr val="FF0000"/>
                </a:solidFill>
              </a:rPr>
              <a:t>    Index(['value'], </a:t>
            </a:r>
            <a:r>
              <a:rPr lang="en-US" dirty="0" err="1">
                <a:solidFill>
                  <a:srgbClr val="FF0000"/>
                </a:solidFill>
              </a:rPr>
              <a:t>dtype</a:t>
            </a:r>
            <a:r>
              <a:rPr lang="en-US" dirty="0">
                <a:solidFill>
                  <a:srgbClr val="FF0000"/>
                </a:solidFill>
              </a:rPr>
              <a:t>='object')</a:t>
            </a:r>
          </a:p>
          <a:p>
            <a:pPr marL="0" indent="0">
              <a:buNone/>
            </a:pPr>
            <a:endParaRPr lang="en-US" dirty="0"/>
          </a:p>
        </p:txBody>
      </p:sp>
    </p:spTree>
    <p:extLst>
      <p:ext uri="{BB962C8B-B14F-4D97-AF65-F5344CB8AC3E}">
        <p14:creationId xmlns:p14="http://schemas.microsoft.com/office/powerpoint/2010/main" val="82923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55000" lnSpcReduction="20000"/>
          </a:bodyPr>
          <a:lstStyle/>
          <a:p>
            <a:pPr marL="0" indent="0">
              <a:buNone/>
            </a:pPr>
            <a:r>
              <a:rPr lang="en-US" dirty="0"/>
              <a:t>Merging &amp; Joining</a:t>
            </a:r>
          </a:p>
          <a:p>
            <a:pPr marL="0" indent="0">
              <a:buNone/>
            </a:pPr>
            <a:r>
              <a:rPr lang="en-US" dirty="0">
                <a:solidFill>
                  <a:srgbClr val="00B050"/>
                </a:solidFill>
              </a:rPr>
              <a:t>JOIN</a:t>
            </a:r>
          </a:p>
          <a:p>
            <a:pPr marL="0" indent="0">
              <a:buNone/>
            </a:pPr>
            <a:r>
              <a:rPr lang="en-US" dirty="0"/>
              <a:t>It is yet another convenient method to combine two differently indexed </a:t>
            </a:r>
            <a:r>
              <a:rPr lang="en-US" dirty="0" err="1"/>
              <a:t>dataframes</a:t>
            </a:r>
            <a:r>
              <a:rPr lang="en-US" dirty="0"/>
              <a:t> into a single result </a:t>
            </a:r>
            <a:r>
              <a:rPr lang="en-US" dirty="0" err="1"/>
              <a:t>dataframe</a:t>
            </a:r>
            <a:r>
              <a:rPr lang="en-US" dirty="0"/>
              <a:t>. </a:t>
            </a:r>
          </a:p>
          <a:p>
            <a:pPr marL="0" indent="0">
              <a:buNone/>
            </a:pPr>
            <a:r>
              <a:rPr lang="en-US" dirty="0"/>
              <a:t>This is quite similar to the “merge” operation, except the joining operation will be on the “index” instead of  the “columns”. </a:t>
            </a:r>
          </a:p>
          <a:p>
            <a:pPr marL="0" indent="0">
              <a:buNone/>
            </a:pPr>
            <a:r>
              <a:rPr lang="en-US" dirty="0"/>
              <a:t>Let us implement it practically.</a:t>
            </a:r>
          </a:p>
          <a:p>
            <a:pPr marL="0" indent="0">
              <a:buNone/>
            </a:pPr>
            <a:r>
              <a:rPr lang="en-US" i="1" dirty="0">
                <a:solidFill>
                  <a:srgbClr val="00B050"/>
                </a:solidFill>
              </a:rPr>
              <a:t>import</a:t>
            </a:r>
            <a:r>
              <a:rPr lang="en-US" i="1" dirty="0"/>
              <a:t> pandas as pd</a:t>
            </a:r>
          </a:p>
          <a:p>
            <a:pPr marL="0" indent="0">
              <a:buNone/>
            </a:pPr>
            <a:r>
              <a:rPr lang="en-US" i="1" dirty="0"/>
              <a:t>df1 = </a:t>
            </a:r>
            <a:r>
              <a:rPr lang="en-US" i="1" dirty="0" err="1"/>
              <a:t>pd.DataFrame</a:t>
            </a:r>
            <a:r>
              <a:rPr lang="en-US" i="1" dirty="0"/>
              <a:t>({"</a:t>
            </a:r>
            <a:r>
              <a:rPr lang="en-US" i="1" dirty="0" err="1"/>
              <a:t>Int_Rate</a:t>
            </a:r>
            <a:r>
              <a:rPr lang="en-US" i="1" dirty="0"/>
              <a:t>":[2,1,2,3], "IND_GDP":[50,45,45,67]}, index=[2001, 2002,2003,2004])</a:t>
            </a:r>
          </a:p>
          <a:p>
            <a:pPr marL="0" indent="0">
              <a:buNone/>
            </a:pPr>
            <a:r>
              <a:rPr lang="en-US" i="1" dirty="0"/>
              <a:t>df2 = </a:t>
            </a:r>
            <a:r>
              <a:rPr lang="en-US" i="1" dirty="0" err="1"/>
              <a:t>pd.DataFrame</a:t>
            </a:r>
            <a:r>
              <a:rPr lang="en-US" i="1" dirty="0"/>
              <a:t>({"</a:t>
            </a:r>
            <a:r>
              <a:rPr lang="en-US" i="1" dirty="0" err="1"/>
              <a:t>Low_Tier_HPI</a:t>
            </a:r>
            <a:r>
              <a:rPr lang="en-US" i="1" dirty="0"/>
              <a:t>":[50,45,67,34],"Unemployment":[1,3,5,6]}, index=[2001, 2003,2004,2004])</a:t>
            </a:r>
          </a:p>
          <a:p>
            <a:pPr marL="0" indent="0">
              <a:buNone/>
            </a:pPr>
            <a:r>
              <a:rPr lang="en-US" i="1" dirty="0"/>
              <a:t>joined= </a:t>
            </a:r>
            <a:r>
              <a:rPr lang="en-US" i="1" dirty="0">
                <a:solidFill>
                  <a:srgbClr val="00B050"/>
                </a:solidFill>
              </a:rPr>
              <a:t>df1.join</a:t>
            </a:r>
            <a:r>
              <a:rPr lang="en-US" i="1" dirty="0"/>
              <a:t>(df2)</a:t>
            </a:r>
          </a:p>
          <a:p>
            <a:pPr marL="0" indent="0">
              <a:buNone/>
            </a:pPr>
            <a:r>
              <a:rPr lang="en-US" i="1" dirty="0">
                <a:solidFill>
                  <a:srgbClr val="00B050"/>
                </a:solidFill>
              </a:rPr>
              <a:t>print</a:t>
            </a:r>
            <a:r>
              <a:rPr lang="en-US" i="1" dirty="0"/>
              <a:t>(joined)</a:t>
            </a:r>
          </a:p>
          <a:p>
            <a:pPr marL="0" indent="0">
              <a:buNone/>
            </a:pPr>
            <a:endParaRPr lang="en-US" i="1" dirty="0"/>
          </a:p>
          <a:p>
            <a:pPr marL="0" indent="0">
              <a:buNone/>
            </a:pPr>
            <a:r>
              <a:rPr lang="en-US" b="1" dirty="0"/>
              <a:t>Output:-</a:t>
            </a:r>
          </a:p>
          <a:p>
            <a:pPr marL="0" indent="0">
              <a:buNone/>
            </a:pPr>
            <a:r>
              <a:rPr lang="en-US" i="1" dirty="0"/>
              <a:t>            IND_GDP  </a:t>
            </a:r>
            <a:r>
              <a:rPr lang="en-US" i="1" dirty="0" err="1"/>
              <a:t>Int_Rate</a:t>
            </a:r>
            <a:r>
              <a:rPr lang="en-US" i="1" dirty="0"/>
              <a:t> </a:t>
            </a:r>
            <a:r>
              <a:rPr lang="en-US" i="1" dirty="0" err="1"/>
              <a:t>Low_Tier_HPI</a:t>
            </a:r>
            <a:r>
              <a:rPr lang="en-US" i="1" dirty="0"/>
              <a:t>  Unemployment</a:t>
            </a:r>
          </a:p>
          <a:p>
            <a:pPr marL="0" indent="0">
              <a:buNone/>
            </a:pPr>
            <a:r>
              <a:rPr lang="en-US" i="1" dirty="0"/>
              <a:t>2001     50       2         50.0           1.0</a:t>
            </a:r>
          </a:p>
          <a:p>
            <a:pPr marL="0" indent="0">
              <a:buNone/>
            </a:pPr>
            <a:r>
              <a:rPr lang="en-US" i="1" dirty="0"/>
              <a:t>2002     45       1         </a:t>
            </a:r>
            <a:r>
              <a:rPr lang="en-US" i="1" dirty="0" err="1"/>
              <a:t>NaN</a:t>
            </a:r>
            <a:r>
              <a:rPr lang="en-US" i="1" dirty="0"/>
              <a:t>            </a:t>
            </a:r>
            <a:r>
              <a:rPr lang="en-US" i="1" dirty="0" err="1"/>
              <a:t>NaN</a:t>
            </a:r>
            <a:endParaRPr lang="en-US" i="1" dirty="0"/>
          </a:p>
          <a:p>
            <a:pPr marL="0" indent="0">
              <a:buNone/>
            </a:pPr>
            <a:r>
              <a:rPr lang="en-US" i="1" dirty="0"/>
              <a:t>2003     45       2         45.0           3.0</a:t>
            </a:r>
          </a:p>
          <a:p>
            <a:pPr marL="0" indent="0">
              <a:buNone/>
            </a:pPr>
            <a:r>
              <a:rPr lang="en-US" i="1" dirty="0"/>
              <a:t>2004     67       3         67.0           5.0</a:t>
            </a:r>
          </a:p>
          <a:p>
            <a:pPr marL="0" indent="0">
              <a:buNone/>
            </a:pPr>
            <a:r>
              <a:rPr lang="en-US" i="1" dirty="0"/>
              <a:t>2004     67       3         34.0           6.0</a:t>
            </a:r>
          </a:p>
        </p:txBody>
      </p:sp>
    </p:spTree>
    <p:extLst>
      <p:ext uri="{BB962C8B-B14F-4D97-AF65-F5344CB8AC3E}">
        <p14:creationId xmlns:p14="http://schemas.microsoft.com/office/powerpoint/2010/main" val="293584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47500" lnSpcReduction="20000"/>
          </a:bodyPr>
          <a:lstStyle/>
          <a:p>
            <a:pPr marL="0" indent="0">
              <a:buNone/>
            </a:pPr>
            <a:r>
              <a:rPr lang="en-US" dirty="0"/>
              <a:t>CONCATENATION</a:t>
            </a:r>
            <a:endParaRPr lang="en-US" dirty="0">
              <a:solidFill>
                <a:srgbClr val="00B050"/>
              </a:solidFill>
            </a:endParaRPr>
          </a:p>
          <a:p>
            <a:pPr marL="0" indent="0">
              <a:buNone/>
            </a:pPr>
            <a:r>
              <a:rPr lang="en-US" dirty="0"/>
              <a:t>Concatenation basically glues the </a:t>
            </a:r>
            <a:r>
              <a:rPr lang="en-US" dirty="0" err="1"/>
              <a:t>dataframes</a:t>
            </a:r>
            <a:r>
              <a:rPr lang="en-US" dirty="0"/>
              <a:t> together. </a:t>
            </a:r>
          </a:p>
          <a:p>
            <a:pPr marL="0" indent="0">
              <a:buNone/>
            </a:pPr>
            <a:r>
              <a:rPr lang="en-US" dirty="0"/>
              <a:t>You can select the dimension on which you want to concatenate. </a:t>
            </a:r>
          </a:p>
          <a:p>
            <a:pPr marL="0" indent="0">
              <a:buNone/>
            </a:pPr>
            <a:r>
              <a:rPr lang="en-US" dirty="0"/>
              <a:t>For that, just use “</a:t>
            </a:r>
            <a:r>
              <a:rPr lang="en-US" dirty="0" err="1"/>
              <a:t>pd.concat</a:t>
            </a:r>
            <a:r>
              <a:rPr lang="en-US" dirty="0"/>
              <a:t>” and pass in the list of </a:t>
            </a:r>
            <a:r>
              <a:rPr lang="en-US" dirty="0" err="1"/>
              <a:t>dataframes</a:t>
            </a:r>
            <a:r>
              <a:rPr lang="en-US" dirty="0"/>
              <a:t> to concatenate together. </a:t>
            </a:r>
          </a:p>
          <a:p>
            <a:pPr marL="0" indent="0">
              <a:buNone/>
            </a:pPr>
            <a:r>
              <a:rPr lang="en-US" dirty="0"/>
              <a:t>Consider the below example.</a:t>
            </a:r>
          </a:p>
          <a:p>
            <a:pPr marL="0" indent="0">
              <a:buNone/>
            </a:pPr>
            <a:r>
              <a:rPr lang="en-US" i="1" dirty="0">
                <a:solidFill>
                  <a:srgbClr val="00B050"/>
                </a:solidFill>
              </a:rPr>
              <a:t>import</a:t>
            </a:r>
            <a:r>
              <a:rPr lang="en-US" i="1" dirty="0"/>
              <a:t> pandas as pd</a:t>
            </a:r>
          </a:p>
          <a:p>
            <a:pPr marL="0" indent="0">
              <a:buNone/>
            </a:pPr>
            <a:r>
              <a:rPr lang="en-US" i="1" dirty="0"/>
              <a:t>df1 = </a:t>
            </a:r>
            <a:r>
              <a:rPr lang="en-US" i="1" dirty="0" err="1"/>
              <a:t>pd.DataFrame</a:t>
            </a:r>
            <a:r>
              <a:rPr lang="en-US" i="1" dirty="0"/>
              <a:t>({"HPI":[80,90,70,60],"</a:t>
            </a:r>
            <a:r>
              <a:rPr lang="en-US" i="1" dirty="0" err="1"/>
              <a:t>Int_Rate</a:t>
            </a:r>
            <a:r>
              <a:rPr lang="en-US" i="1" dirty="0"/>
              <a:t>":[2,1,2,3], "IND_GDP":[50,45,45,67]}, index=[2001, 2002,2003,2004])</a:t>
            </a:r>
          </a:p>
          <a:p>
            <a:pPr marL="0" indent="0">
              <a:buNone/>
            </a:pPr>
            <a:r>
              <a:rPr lang="en-US" i="1" dirty="0"/>
              <a:t>df2 = </a:t>
            </a:r>
            <a:r>
              <a:rPr lang="en-US" i="1" dirty="0" err="1"/>
              <a:t>pd.DataFrame</a:t>
            </a:r>
            <a:r>
              <a:rPr lang="en-US" i="1" dirty="0"/>
              <a:t>({"HPI":[80,90,70,60],"</a:t>
            </a:r>
            <a:r>
              <a:rPr lang="en-US" i="1" dirty="0" err="1"/>
              <a:t>Int_Rate</a:t>
            </a:r>
            <a:r>
              <a:rPr lang="en-US" i="1" dirty="0"/>
              <a:t>":[2,1,2,3],"IND_GDP":[50,45,45,67]}, index=[2005, 2006,2007,2008])</a:t>
            </a:r>
          </a:p>
          <a:p>
            <a:pPr marL="0" indent="0">
              <a:buNone/>
            </a:pPr>
            <a:r>
              <a:rPr lang="en-US" i="1" dirty="0" err="1"/>
              <a:t>concat</a:t>
            </a:r>
            <a:r>
              <a:rPr lang="en-US" i="1" dirty="0"/>
              <a:t>= </a:t>
            </a:r>
            <a:r>
              <a:rPr lang="en-US" i="1" dirty="0" err="1"/>
              <a:t>pd.concat</a:t>
            </a:r>
            <a:r>
              <a:rPr lang="en-US" i="1" dirty="0"/>
              <a:t>([df1,df2])</a:t>
            </a:r>
          </a:p>
          <a:p>
            <a:pPr marL="0" indent="0">
              <a:buNone/>
            </a:pPr>
            <a:r>
              <a:rPr lang="en-US" i="1" dirty="0"/>
              <a:t>print(</a:t>
            </a:r>
            <a:r>
              <a:rPr lang="en-US" i="1" dirty="0" err="1"/>
              <a:t>concat</a:t>
            </a:r>
            <a:r>
              <a:rPr lang="en-US" i="1" dirty="0"/>
              <a:t>)</a:t>
            </a:r>
          </a:p>
          <a:p>
            <a:pPr marL="0" indent="0">
              <a:buNone/>
            </a:pPr>
            <a:r>
              <a:rPr lang="en-US" b="1" dirty="0"/>
              <a:t>Output:-</a:t>
            </a:r>
          </a:p>
          <a:p>
            <a:pPr marL="0" indent="0">
              <a:buNone/>
            </a:pPr>
            <a:r>
              <a:rPr lang="en-US" i="1" dirty="0"/>
              <a:t>            HPI  IND_GDP </a:t>
            </a:r>
            <a:r>
              <a:rPr lang="en-US" i="1" dirty="0" err="1"/>
              <a:t>Int_Rate</a:t>
            </a:r>
            <a:endParaRPr lang="en-US" i="1" dirty="0"/>
          </a:p>
          <a:p>
            <a:pPr marL="0" indent="0">
              <a:buNone/>
            </a:pPr>
            <a:r>
              <a:rPr lang="en-US" i="1" dirty="0"/>
              <a:t>2001    80    50       2</a:t>
            </a:r>
          </a:p>
          <a:p>
            <a:pPr marL="0" indent="0">
              <a:buNone/>
            </a:pPr>
            <a:r>
              <a:rPr lang="en-US" i="1" dirty="0"/>
              <a:t>2002    90    45       1</a:t>
            </a:r>
          </a:p>
          <a:p>
            <a:pPr marL="0" indent="0">
              <a:buNone/>
            </a:pPr>
            <a:r>
              <a:rPr lang="en-US" i="1" dirty="0"/>
              <a:t>2003    70    45       2</a:t>
            </a:r>
          </a:p>
          <a:p>
            <a:pPr marL="0" indent="0">
              <a:buNone/>
            </a:pPr>
            <a:r>
              <a:rPr lang="en-US" i="1" dirty="0"/>
              <a:t>2004    60    67       3</a:t>
            </a:r>
          </a:p>
          <a:p>
            <a:pPr marL="0" indent="0">
              <a:buNone/>
            </a:pPr>
            <a:r>
              <a:rPr lang="en-US" i="1" dirty="0"/>
              <a:t>2005    80    50       2</a:t>
            </a:r>
          </a:p>
          <a:p>
            <a:pPr marL="0" indent="0">
              <a:buNone/>
            </a:pPr>
            <a:r>
              <a:rPr lang="en-US" i="1" dirty="0"/>
              <a:t>2006    90    45       1</a:t>
            </a:r>
          </a:p>
          <a:p>
            <a:pPr marL="0" indent="0">
              <a:buNone/>
            </a:pPr>
            <a:r>
              <a:rPr lang="en-US" i="1" dirty="0"/>
              <a:t>2007    70    45       2</a:t>
            </a:r>
          </a:p>
          <a:p>
            <a:pPr marL="0" indent="0">
              <a:buNone/>
            </a:pPr>
            <a:r>
              <a:rPr lang="en-US" i="1" dirty="0"/>
              <a:t>2008    60    67       3</a:t>
            </a:r>
          </a:p>
        </p:txBody>
      </p:sp>
    </p:spTree>
    <p:extLst>
      <p:ext uri="{BB962C8B-B14F-4D97-AF65-F5344CB8AC3E}">
        <p14:creationId xmlns:p14="http://schemas.microsoft.com/office/powerpoint/2010/main" val="58321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55000" lnSpcReduction="20000"/>
          </a:bodyPr>
          <a:lstStyle/>
          <a:p>
            <a:pPr marL="0" indent="0">
              <a:buNone/>
            </a:pPr>
            <a:r>
              <a:rPr lang="en-US" dirty="0"/>
              <a:t>CONCATENATION</a:t>
            </a:r>
            <a:endParaRPr lang="en-US" dirty="0">
              <a:solidFill>
                <a:srgbClr val="00B050"/>
              </a:solidFill>
            </a:endParaRPr>
          </a:p>
          <a:p>
            <a:pPr marL="0" indent="0">
              <a:buNone/>
            </a:pPr>
            <a:r>
              <a:rPr lang="en-US" dirty="0"/>
              <a:t>Next, you can also specify axis=1 in order to join, merge or </a:t>
            </a:r>
            <a:r>
              <a:rPr lang="en-US" dirty="0" err="1"/>
              <a:t>cancatenate</a:t>
            </a:r>
            <a:r>
              <a:rPr lang="en-US" dirty="0"/>
              <a:t> along the columns.</a:t>
            </a:r>
          </a:p>
          <a:p>
            <a:pPr marL="0" indent="0">
              <a:buNone/>
            </a:pPr>
            <a:r>
              <a:rPr lang="en-US" dirty="0"/>
              <a:t>Consider the below example.</a:t>
            </a:r>
          </a:p>
          <a:p>
            <a:pPr marL="0" indent="0">
              <a:buNone/>
            </a:pPr>
            <a:r>
              <a:rPr lang="en-US" i="1" dirty="0">
                <a:solidFill>
                  <a:srgbClr val="00B050"/>
                </a:solidFill>
              </a:rPr>
              <a:t>import</a:t>
            </a:r>
            <a:r>
              <a:rPr lang="en-US" i="1" dirty="0"/>
              <a:t> pandas as pd</a:t>
            </a:r>
          </a:p>
          <a:p>
            <a:pPr marL="0" indent="0">
              <a:buNone/>
            </a:pPr>
            <a:r>
              <a:rPr lang="en-US" dirty="0"/>
              <a:t>df1 = </a:t>
            </a:r>
            <a:r>
              <a:rPr lang="en-US" dirty="0" err="1"/>
              <a:t>pd.DataFrame</a:t>
            </a:r>
            <a:r>
              <a:rPr lang="en-US" dirty="0"/>
              <a:t>({"HPI":[80,90,70,60],"</a:t>
            </a:r>
            <a:r>
              <a:rPr lang="en-US" dirty="0" err="1"/>
              <a:t>Int_Rate</a:t>
            </a:r>
            <a:r>
              <a:rPr lang="en-US" dirty="0"/>
              <a:t>":[2,1,2,3], "IND_GDP":[50,45,45,67]}, index=[2001, 2002,2003,2004])</a:t>
            </a:r>
          </a:p>
          <a:p>
            <a:pPr marL="0" indent="0">
              <a:buNone/>
            </a:pPr>
            <a:r>
              <a:rPr lang="en-US" dirty="0"/>
              <a:t>df2 = </a:t>
            </a:r>
            <a:r>
              <a:rPr lang="en-US" dirty="0" err="1"/>
              <a:t>pd.DataFrame</a:t>
            </a:r>
            <a:r>
              <a:rPr lang="en-US" dirty="0"/>
              <a:t>({"HPI":[80,90,70,60],"</a:t>
            </a:r>
            <a:r>
              <a:rPr lang="en-US" dirty="0" err="1"/>
              <a:t>Int_Rate</a:t>
            </a:r>
            <a:r>
              <a:rPr lang="en-US" dirty="0"/>
              <a:t>":[2,1,2,3],"IND_GDP":[50,45,45,67]}, index=[2005, 2006,2007,2008])</a:t>
            </a:r>
          </a:p>
          <a:p>
            <a:pPr marL="0" indent="0">
              <a:buNone/>
            </a:pPr>
            <a:r>
              <a:rPr lang="en-US" dirty="0" err="1"/>
              <a:t>concat</a:t>
            </a:r>
            <a:r>
              <a:rPr lang="en-US" dirty="0"/>
              <a:t>= </a:t>
            </a:r>
            <a:r>
              <a:rPr lang="en-US" dirty="0" err="1"/>
              <a:t>pd.concat</a:t>
            </a:r>
            <a:r>
              <a:rPr lang="en-US" dirty="0"/>
              <a:t>([df1,df2],axis=1)</a:t>
            </a:r>
          </a:p>
          <a:p>
            <a:pPr marL="0" indent="0">
              <a:buNone/>
            </a:pPr>
            <a:r>
              <a:rPr lang="en-US" dirty="0"/>
              <a:t>print(</a:t>
            </a:r>
            <a:r>
              <a:rPr lang="en-US" dirty="0" err="1"/>
              <a:t>concat</a:t>
            </a:r>
            <a:r>
              <a:rPr lang="en-US" dirty="0"/>
              <a:t>)</a:t>
            </a:r>
          </a:p>
          <a:p>
            <a:pPr marL="0" indent="0">
              <a:buNone/>
            </a:pPr>
            <a:endParaRPr lang="en-US" b="1" dirty="0"/>
          </a:p>
          <a:p>
            <a:pPr marL="0" indent="0">
              <a:buNone/>
            </a:pPr>
            <a:r>
              <a:rPr lang="en-US" b="1" dirty="0"/>
              <a:t>Output:-</a:t>
            </a:r>
          </a:p>
          <a:p>
            <a:pPr marL="0" indent="0">
              <a:buNone/>
            </a:pPr>
            <a:r>
              <a:rPr lang="en-US" i="1" dirty="0"/>
              <a:t>            HPI  IND_GDP  </a:t>
            </a:r>
            <a:r>
              <a:rPr lang="en-US" i="1" dirty="0" err="1"/>
              <a:t>Int_Rate</a:t>
            </a:r>
            <a:r>
              <a:rPr lang="en-US" i="1" dirty="0"/>
              <a:t> HPI  IND_GDP </a:t>
            </a:r>
            <a:r>
              <a:rPr lang="en-US" i="1" dirty="0" err="1"/>
              <a:t>Int_Rate</a:t>
            </a:r>
            <a:endParaRPr lang="en-US" i="1" dirty="0"/>
          </a:p>
          <a:p>
            <a:pPr marL="0" indent="0">
              <a:buNone/>
            </a:pPr>
            <a:r>
              <a:rPr lang="en-US" i="1" dirty="0"/>
              <a:t>2001   80.0  50.0       2.0   </a:t>
            </a:r>
            <a:r>
              <a:rPr lang="en-US" i="1" dirty="0" err="1"/>
              <a:t>NaN</a:t>
            </a:r>
            <a:r>
              <a:rPr lang="en-US" i="1" dirty="0"/>
              <a:t>    </a:t>
            </a:r>
            <a:r>
              <a:rPr lang="en-US" i="1" dirty="0" err="1"/>
              <a:t>NaN</a:t>
            </a:r>
            <a:r>
              <a:rPr lang="en-US" i="1" dirty="0"/>
              <a:t>     </a:t>
            </a:r>
            <a:r>
              <a:rPr lang="en-US" i="1" dirty="0" err="1"/>
              <a:t>NaN</a:t>
            </a:r>
            <a:endParaRPr lang="en-US" i="1" dirty="0"/>
          </a:p>
          <a:p>
            <a:pPr marL="0" indent="0">
              <a:buNone/>
            </a:pPr>
            <a:r>
              <a:rPr lang="en-US" i="1" dirty="0"/>
              <a:t>2002   90.0  45.0       1.0   </a:t>
            </a:r>
            <a:r>
              <a:rPr lang="en-US" i="1" dirty="0" err="1"/>
              <a:t>NaN</a:t>
            </a:r>
            <a:r>
              <a:rPr lang="en-US" i="1" dirty="0"/>
              <a:t>    </a:t>
            </a:r>
            <a:r>
              <a:rPr lang="en-US" i="1" dirty="0" err="1"/>
              <a:t>NaN</a:t>
            </a:r>
            <a:r>
              <a:rPr lang="en-US" i="1" dirty="0"/>
              <a:t>     </a:t>
            </a:r>
            <a:r>
              <a:rPr lang="en-US" i="1" dirty="0" err="1"/>
              <a:t>NaN</a:t>
            </a:r>
            <a:endParaRPr lang="en-US" i="1" dirty="0"/>
          </a:p>
          <a:p>
            <a:pPr marL="0" indent="0">
              <a:buNone/>
            </a:pPr>
            <a:r>
              <a:rPr lang="en-US" i="1" dirty="0"/>
              <a:t>2003   70.0  45.0       2.0   </a:t>
            </a:r>
            <a:r>
              <a:rPr lang="en-US" i="1" dirty="0" err="1"/>
              <a:t>NaN</a:t>
            </a:r>
            <a:r>
              <a:rPr lang="en-US" i="1" dirty="0"/>
              <a:t>    </a:t>
            </a:r>
            <a:r>
              <a:rPr lang="en-US" i="1" dirty="0" err="1"/>
              <a:t>NaN</a:t>
            </a:r>
            <a:r>
              <a:rPr lang="en-US" i="1" dirty="0"/>
              <a:t>     </a:t>
            </a:r>
            <a:r>
              <a:rPr lang="en-US" i="1" dirty="0" err="1"/>
              <a:t>NaN</a:t>
            </a:r>
            <a:endParaRPr lang="en-US" i="1" dirty="0"/>
          </a:p>
          <a:p>
            <a:pPr marL="0" indent="0">
              <a:buNone/>
            </a:pPr>
            <a:r>
              <a:rPr lang="en-US" i="1" dirty="0"/>
              <a:t>2004   60.0  67.0       3.0   </a:t>
            </a:r>
            <a:r>
              <a:rPr lang="en-US" i="1" dirty="0" err="1"/>
              <a:t>NaN</a:t>
            </a:r>
            <a:r>
              <a:rPr lang="en-US" i="1" dirty="0"/>
              <a:t>    </a:t>
            </a:r>
            <a:r>
              <a:rPr lang="en-US" i="1" dirty="0" err="1"/>
              <a:t>NaN</a:t>
            </a:r>
            <a:r>
              <a:rPr lang="en-US" i="1" dirty="0"/>
              <a:t>     </a:t>
            </a:r>
            <a:r>
              <a:rPr lang="en-US" i="1" dirty="0" err="1"/>
              <a:t>NaN</a:t>
            </a:r>
            <a:endParaRPr lang="en-US" i="1" dirty="0"/>
          </a:p>
          <a:p>
            <a:pPr marL="0" indent="0">
              <a:buNone/>
            </a:pPr>
            <a:r>
              <a:rPr lang="en-US" i="1" dirty="0"/>
              <a:t>2005   </a:t>
            </a:r>
            <a:r>
              <a:rPr lang="en-US" i="1" dirty="0" err="1"/>
              <a:t>NaN</a:t>
            </a:r>
            <a:r>
              <a:rPr lang="en-US" i="1" dirty="0"/>
              <a:t>   </a:t>
            </a:r>
            <a:r>
              <a:rPr lang="en-US" i="1" dirty="0" err="1"/>
              <a:t>NaN</a:t>
            </a:r>
            <a:r>
              <a:rPr lang="en-US" i="1" dirty="0"/>
              <a:t>        </a:t>
            </a:r>
            <a:r>
              <a:rPr lang="en-US" i="1" dirty="0" err="1"/>
              <a:t>NaN</a:t>
            </a:r>
            <a:r>
              <a:rPr lang="en-US" i="1" dirty="0"/>
              <a:t>   80.0   50.0    2.0</a:t>
            </a:r>
          </a:p>
          <a:p>
            <a:pPr marL="0" indent="0">
              <a:buNone/>
            </a:pPr>
            <a:r>
              <a:rPr lang="en-US" i="1" dirty="0"/>
              <a:t>2006   </a:t>
            </a:r>
            <a:r>
              <a:rPr lang="en-US" i="1" dirty="0" err="1"/>
              <a:t>NaN</a:t>
            </a:r>
            <a:r>
              <a:rPr lang="en-US" i="1" dirty="0"/>
              <a:t>   </a:t>
            </a:r>
            <a:r>
              <a:rPr lang="en-US" i="1" dirty="0" err="1"/>
              <a:t>NaN</a:t>
            </a:r>
            <a:r>
              <a:rPr lang="en-US" i="1" dirty="0"/>
              <a:t>        </a:t>
            </a:r>
            <a:r>
              <a:rPr lang="en-US" i="1" dirty="0" err="1"/>
              <a:t>NaN</a:t>
            </a:r>
            <a:r>
              <a:rPr lang="en-US" i="1" dirty="0"/>
              <a:t>   90.0   45.0    1.0</a:t>
            </a:r>
          </a:p>
          <a:p>
            <a:pPr marL="0" indent="0">
              <a:buNone/>
            </a:pPr>
            <a:r>
              <a:rPr lang="en-US" i="1" dirty="0"/>
              <a:t>2007   </a:t>
            </a:r>
            <a:r>
              <a:rPr lang="en-US" i="1" dirty="0" err="1"/>
              <a:t>NaN</a:t>
            </a:r>
            <a:r>
              <a:rPr lang="en-US" i="1" dirty="0"/>
              <a:t>   </a:t>
            </a:r>
            <a:r>
              <a:rPr lang="en-US" i="1" dirty="0" err="1"/>
              <a:t>NaN</a:t>
            </a:r>
            <a:r>
              <a:rPr lang="en-US" i="1" dirty="0"/>
              <a:t>        </a:t>
            </a:r>
            <a:r>
              <a:rPr lang="en-US" i="1" dirty="0" err="1"/>
              <a:t>NaN</a:t>
            </a:r>
            <a:r>
              <a:rPr lang="en-US" i="1" dirty="0"/>
              <a:t>   70.0   45.0    2.0</a:t>
            </a:r>
          </a:p>
          <a:p>
            <a:pPr marL="0" indent="0">
              <a:buNone/>
            </a:pPr>
            <a:r>
              <a:rPr lang="en-US" i="1" dirty="0"/>
              <a:t>2008   </a:t>
            </a:r>
            <a:r>
              <a:rPr lang="en-US" i="1" dirty="0" err="1"/>
              <a:t>NaN</a:t>
            </a:r>
            <a:r>
              <a:rPr lang="en-US" i="1" dirty="0"/>
              <a:t>   </a:t>
            </a:r>
            <a:r>
              <a:rPr lang="en-US" i="1" dirty="0" err="1"/>
              <a:t>NaN</a:t>
            </a:r>
            <a:r>
              <a:rPr lang="en-US" i="1" dirty="0"/>
              <a:t>        </a:t>
            </a:r>
            <a:r>
              <a:rPr lang="en-US" i="1" dirty="0" err="1"/>
              <a:t>NaN</a:t>
            </a:r>
            <a:r>
              <a:rPr lang="en-US" i="1" dirty="0"/>
              <a:t>   60.0   67.0    3.0</a:t>
            </a:r>
          </a:p>
        </p:txBody>
      </p:sp>
    </p:spTree>
    <p:extLst>
      <p:ext uri="{BB962C8B-B14F-4D97-AF65-F5344CB8AC3E}">
        <p14:creationId xmlns:p14="http://schemas.microsoft.com/office/powerpoint/2010/main" val="26198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70000" lnSpcReduction="20000"/>
          </a:bodyPr>
          <a:lstStyle/>
          <a:p>
            <a:pPr marL="0" indent="0">
              <a:buNone/>
            </a:pPr>
            <a:r>
              <a:rPr lang="en-US" dirty="0"/>
              <a:t>Change the index</a:t>
            </a:r>
            <a:endParaRPr lang="en-US" dirty="0">
              <a:solidFill>
                <a:srgbClr val="00B050"/>
              </a:solidFill>
            </a:endParaRPr>
          </a:p>
          <a:p>
            <a:pPr marL="0" indent="0">
              <a:buNone/>
            </a:pPr>
            <a:r>
              <a:rPr lang="en-US" dirty="0"/>
              <a:t>How to change the index values in a </a:t>
            </a:r>
            <a:r>
              <a:rPr lang="en-US" dirty="0" err="1"/>
              <a:t>dataframe</a:t>
            </a:r>
            <a:r>
              <a:rPr lang="en-US" dirty="0"/>
              <a:t>. </a:t>
            </a:r>
          </a:p>
          <a:p>
            <a:pPr marL="0" indent="0">
              <a:buNone/>
            </a:pPr>
            <a:r>
              <a:rPr lang="en-US" dirty="0"/>
              <a:t>For example, let us create a </a:t>
            </a:r>
            <a:r>
              <a:rPr lang="en-US" dirty="0" err="1"/>
              <a:t>dataframe</a:t>
            </a:r>
            <a:r>
              <a:rPr lang="en-US" dirty="0"/>
              <a:t> with some key value pairs in a dictionary and change the index values. </a:t>
            </a:r>
          </a:p>
          <a:p>
            <a:pPr marL="0" indent="0">
              <a:buNone/>
            </a:pPr>
            <a:r>
              <a:rPr lang="en-US" dirty="0"/>
              <a:t>Consider the below example.</a:t>
            </a:r>
          </a:p>
          <a:p>
            <a:pPr marL="0" indent="0">
              <a:buNone/>
            </a:pPr>
            <a:r>
              <a:rPr lang="en-US" i="1" dirty="0">
                <a:solidFill>
                  <a:srgbClr val="00B050"/>
                </a:solidFill>
              </a:rPr>
              <a:t>import pandas as pd</a:t>
            </a:r>
          </a:p>
          <a:p>
            <a:pPr marL="0" indent="0">
              <a:buNone/>
            </a:pPr>
            <a:r>
              <a:rPr lang="en-US" i="1" dirty="0">
                <a:solidFill>
                  <a:srgbClr val="00B050"/>
                </a:solidFill>
              </a:rPr>
              <a:t>df= </a:t>
            </a:r>
            <a:r>
              <a:rPr lang="en-US" i="1" dirty="0" err="1">
                <a:solidFill>
                  <a:srgbClr val="00B050"/>
                </a:solidFill>
              </a:rPr>
              <a:t>pd.DataFrame</a:t>
            </a:r>
            <a:r>
              <a:rPr lang="en-US" i="1" dirty="0">
                <a:solidFill>
                  <a:srgbClr val="00B050"/>
                </a:solidFill>
              </a:rPr>
              <a:t>({"Day":[1,2,3,4], "Visitors":[200, 100,230,300], "</a:t>
            </a:r>
            <a:r>
              <a:rPr lang="en-US" i="1" dirty="0" err="1">
                <a:solidFill>
                  <a:srgbClr val="00B050"/>
                </a:solidFill>
              </a:rPr>
              <a:t>Bounce_Rate</a:t>
            </a:r>
            <a:r>
              <a:rPr lang="en-US" i="1" dirty="0">
                <a:solidFill>
                  <a:srgbClr val="00B050"/>
                </a:solidFill>
              </a:rPr>
              <a:t>":[20,45,60,10]}) </a:t>
            </a:r>
          </a:p>
          <a:p>
            <a:pPr marL="0" indent="0">
              <a:buNone/>
            </a:pPr>
            <a:r>
              <a:rPr lang="en-US" i="1" dirty="0" err="1">
                <a:solidFill>
                  <a:srgbClr val="00B050"/>
                </a:solidFill>
              </a:rPr>
              <a:t>df.set_index</a:t>
            </a:r>
            <a:r>
              <a:rPr lang="en-US" i="1" dirty="0">
                <a:solidFill>
                  <a:srgbClr val="00B050"/>
                </a:solidFill>
              </a:rPr>
              <a:t>("Day", </a:t>
            </a:r>
            <a:r>
              <a:rPr lang="en-US" i="1" dirty="0" err="1">
                <a:solidFill>
                  <a:srgbClr val="00B050"/>
                </a:solidFill>
              </a:rPr>
              <a:t>inplace</a:t>
            </a:r>
            <a:r>
              <a:rPr lang="en-US" i="1" dirty="0">
                <a:solidFill>
                  <a:srgbClr val="00B050"/>
                </a:solidFill>
              </a:rPr>
              <a:t>= True)</a:t>
            </a:r>
          </a:p>
          <a:p>
            <a:pPr marL="0" indent="0">
              <a:buNone/>
            </a:pPr>
            <a:r>
              <a:rPr lang="en-US" i="1" dirty="0">
                <a:solidFill>
                  <a:srgbClr val="00B050"/>
                </a:solidFill>
              </a:rPr>
              <a:t>print(df)</a:t>
            </a:r>
          </a:p>
          <a:p>
            <a:pPr marL="0" indent="0">
              <a:buNone/>
            </a:pPr>
            <a:r>
              <a:rPr lang="en-US" b="1" dirty="0"/>
              <a:t>Output:-</a:t>
            </a:r>
          </a:p>
          <a:p>
            <a:pPr marL="0" indent="0">
              <a:buNone/>
            </a:pPr>
            <a:r>
              <a:rPr lang="en-US" i="1" dirty="0" err="1"/>
              <a:t>Bounce_Rate</a:t>
            </a:r>
            <a:r>
              <a:rPr lang="en-US" i="1" dirty="0"/>
              <a:t>  Visitors</a:t>
            </a:r>
          </a:p>
          <a:p>
            <a:pPr marL="0" indent="0">
              <a:buNone/>
            </a:pPr>
            <a:r>
              <a:rPr lang="en-US" i="1" dirty="0"/>
              <a:t>Day </a:t>
            </a:r>
          </a:p>
          <a:p>
            <a:pPr marL="0" indent="0">
              <a:buNone/>
            </a:pPr>
            <a:r>
              <a:rPr lang="en-US" i="1" dirty="0"/>
              <a:t>1      20           200</a:t>
            </a:r>
          </a:p>
          <a:p>
            <a:pPr marL="0" indent="0">
              <a:buNone/>
            </a:pPr>
            <a:r>
              <a:rPr lang="en-US" i="1" dirty="0"/>
              <a:t>2      45           100</a:t>
            </a:r>
          </a:p>
          <a:p>
            <a:pPr marL="0" indent="0">
              <a:buNone/>
            </a:pPr>
            <a:r>
              <a:rPr lang="en-US" i="1" dirty="0"/>
              <a:t>3      60           230</a:t>
            </a:r>
          </a:p>
          <a:p>
            <a:pPr marL="0" indent="0">
              <a:buNone/>
            </a:pPr>
            <a:r>
              <a:rPr lang="en-US" i="1" dirty="0"/>
              <a:t>4      10           300</a:t>
            </a:r>
          </a:p>
        </p:txBody>
      </p:sp>
    </p:spTree>
    <p:extLst>
      <p:ext uri="{BB962C8B-B14F-4D97-AF65-F5344CB8AC3E}">
        <p14:creationId xmlns:p14="http://schemas.microsoft.com/office/powerpoint/2010/main" val="135787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8C65-D67F-48A2-9BE4-49078CB4CF9B}"/>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3E71AFBC-B6D7-4B32-8ACE-5781E38601B8}"/>
              </a:ext>
            </a:extLst>
          </p:cNvPr>
          <p:cNvSpPr>
            <a:spLocks noGrp="1"/>
          </p:cNvSpPr>
          <p:nvPr>
            <p:ph idx="1"/>
          </p:nvPr>
        </p:nvSpPr>
        <p:spPr/>
        <p:txBody>
          <a:bodyPr/>
          <a:lstStyle/>
          <a:p>
            <a:pPr marL="0" indent="0">
              <a:buNone/>
            </a:pPr>
            <a:r>
              <a:rPr lang="en-US" b="1" dirty="0">
                <a:solidFill>
                  <a:schemeClr val="accent1"/>
                </a:solidFill>
              </a:rPr>
              <a:t>pandas</a:t>
            </a:r>
            <a:r>
              <a:rPr lang="en-US" dirty="0"/>
              <a:t> is a Python package providing fast, flexible, and expressive data structures designed to make working with structured (tabular, multidimensional, potentially heterogeneous) and time series data both easy and intuitive. </a:t>
            </a:r>
          </a:p>
          <a:p>
            <a:pPr marL="0" indent="0">
              <a:buNone/>
            </a:pPr>
            <a:r>
              <a:rPr lang="en-US" dirty="0"/>
              <a:t>It aims to be the fundamental high-level building block for doing practical, </a:t>
            </a:r>
            <a:r>
              <a:rPr lang="en-US" b="1" dirty="0"/>
              <a:t>real world </a:t>
            </a:r>
            <a:r>
              <a:rPr lang="en-US" dirty="0"/>
              <a:t>data analysis in Python. </a:t>
            </a:r>
          </a:p>
          <a:p>
            <a:pPr marL="0" indent="0">
              <a:buNone/>
            </a:pPr>
            <a:r>
              <a:rPr lang="en-US" dirty="0"/>
              <a:t>Additionally, it has the broader goal of becoming </a:t>
            </a:r>
            <a:r>
              <a:rPr lang="en-US" b="1" dirty="0"/>
              <a:t>the most powerful and flexible open source data analysis / manipulation tool available in any language</a:t>
            </a:r>
            <a:r>
              <a:rPr lang="en-US" dirty="0"/>
              <a:t>.</a:t>
            </a:r>
            <a:r>
              <a:rPr lang="en-US" b="1" dirty="0"/>
              <a:t> </a:t>
            </a:r>
            <a:r>
              <a:rPr lang="en-US" dirty="0"/>
              <a:t>It is already well on its way toward this goal.</a:t>
            </a:r>
          </a:p>
        </p:txBody>
      </p:sp>
    </p:spTree>
    <p:extLst>
      <p:ext uri="{BB962C8B-B14F-4D97-AF65-F5344CB8AC3E}">
        <p14:creationId xmlns:p14="http://schemas.microsoft.com/office/powerpoint/2010/main" val="425082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77500" lnSpcReduction="20000"/>
          </a:bodyPr>
          <a:lstStyle/>
          <a:p>
            <a:pPr marL="0" indent="0">
              <a:buNone/>
            </a:pPr>
            <a:r>
              <a:rPr lang="en-US" dirty="0"/>
              <a:t>Change the column header</a:t>
            </a:r>
            <a:endParaRPr lang="en-US" dirty="0">
              <a:solidFill>
                <a:srgbClr val="00B050"/>
              </a:solidFill>
            </a:endParaRPr>
          </a:p>
          <a:p>
            <a:pPr marL="0" indent="0">
              <a:buNone/>
            </a:pPr>
            <a:r>
              <a:rPr lang="en-US" dirty="0"/>
              <a:t>Let us now change the headers of column. </a:t>
            </a:r>
          </a:p>
          <a:p>
            <a:pPr marL="0" indent="0">
              <a:buNone/>
            </a:pPr>
            <a:r>
              <a:rPr lang="en-US" dirty="0"/>
              <a:t>Let us take the same example, where I will change the column header from “Visitors” to “Users”. </a:t>
            </a:r>
          </a:p>
          <a:p>
            <a:pPr marL="0" indent="0">
              <a:buNone/>
            </a:pPr>
            <a:r>
              <a:rPr lang="en-US" dirty="0"/>
              <a:t>Consider the below example.</a:t>
            </a:r>
          </a:p>
          <a:p>
            <a:pPr marL="0" indent="0">
              <a:buNone/>
            </a:pPr>
            <a:r>
              <a:rPr lang="en-US" i="1" dirty="0">
                <a:solidFill>
                  <a:srgbClr val="00B050"/>
                </a:solidFill>
              </a:rPr>
              <a:t>import pandas as pd</a:t>
            </a:r>
          </a:p>
          <a:p>
            <a:pPr marL="0" indent="0">
              <a:buNone/>
            </a:pPr>
            <a:r>
              <a:rPr lang="en-US" dirty="0"/>
              <a:t>df = </a:t>
            </a:r>
            <a:r>
              <a:rPr lang="en-US" dirty="0" err="1"/>
              <a:t>pd.DataFrame</a:t>
            </a:r>
            <a:r>
              <a:rPr lang="en-US" dirty="0"/>
              <a:t>({"Day":[1,2,3,4], "Visitors":[200, 100,230,300], "</a:t>
            </a:r>
            <a:r>
              <a:rPr lang="en-US" dirty="0" err="1"/>
              <a:t>Bounce_Rate</a:t>
            </a:r>
            <a:r>
              <a:rPr lang="en-US" dirty="0"/>
              <a:t>":[20,45,60,10]})</a:t>
            </a:r>
          </a:p>
          <a:p>
            <a:pPr marL="0" indent="0">
              <a:buNone/>
            </a:pPr>
            <a:r>
              <a:rPr lang="en-US" dirty="0"/>
              <a:t>df = </a:t>
            </a:r>
            <a:r>
              <a:rPr lang="en-US" dirty="0" err="1"/>
              <a:t>df.rename</a:t>
            </a:r>
            <a:r>
              <a:rPr lang="en-US" dirty="0"/>
              <a:t>(columns={"</a:t>
            </a:r>
            <a:r>
              <a:rPr lang="en-US" dirty="0" err="1"/>
              <a:t>Visitors":"Users</a:t>
            </a:r>
            <a:r>
              <a:rPr lang="en-US" dirty="0"/>
              <a:t>"})</a:t>
            </a:r>
          </a:p>
          <a:p>
            <a:pPr marL="0" indent="0">
              <a:buNone/>
            </a:pPr>
            <a:r>
              <a:rPr lang="en-US" dirty="0"/>
              <a:t>print(df)</a:t>
            </a:r>
          </a:p>
          <a:p>
            <a:pPr marL="0" indent="0">
              <a:buNone/>
            </a:pPr>
            <a:endParaRPr lang="en-US" b="1" dirty="0"/>
          </a:p>
          <a:p>
            <a:pPr marL="0" indent="0">
              <a:buNone/>
            </a:pPr>
            <a:r>
              <a:rPr lang="en-US" b="1" dirty="0"/>
              <a:t>Output:-</a:t>
            </a:r>
          </a:p>
          <a:p>
            <a:pPr marL="0" indent="0">
              <a:buNone/>
            </a:pPr>
            <a:r>
              <a:rPr lang="en-US" i="1" dirty="0"/>
              <a:t>      </a:t>
            </a:r>
            <a:r>
              <a:rPr lang="en-US" i="1" dirty="0" err="1"/>
              <a:t>Bounce_Rate</a:t>
            </a:r>
            <a:r>
              <a:rPr lang="en-US" i="1" dirty="0"/>
              <a:t>  Day  Users</a:t>
            </a:r>
          </a:p>
          <a:p>
            <a:pPr marL="0" indent="0">
              <a:buNone/>
            </a:pPr>
            <a:r>
              <a:rPr lang="en-US" i="1" dirty="0"/>
              <a:t>0    20         1    200</a:t>
            </a:r>
          </a:p>
          <a:p>
            <a:pPr marL="0" indent="0">
              <a:buNone/>
            </a:pPr>
            <a:r>
              <a:rPr lang="en-US" i="1" dirty="0"/>
              <a:t>1    45         2    100</a:t>
            </a:r>
          </a:p>
          <a:p>
            <a:pPr marL="0" indent="0">
              <a:buNone/>
            </a:pPr>
            <a:r>
              <a:rPr lang="en-US" i="1" dirty="0"/>
              <a:t>2    60         3    230</a:t>
            </a:r>
          </a:p>
          <a:p>
            <a:pPr marL="0" indent="0">
              <a:buNone/>
            </a:pPr>
            <a:r>
              <a:rPr lang="en-US" i="1" dirty="0"/>
              <a:t>3    10         4    300</a:t>
            </a:r>
          </a:p>
        </p:txBody>
      </p:sp>
    </p:spTree>
    <p:extLst>
      <p:ext uri="{BB962C8B-B14F-4D97-AF65-F5344CB8AC3E}">
        <p14:creationId xmlns:p14="http://schemas.microsoft.com/office/powerpoint/2010/main" val="372071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a:bodyPr>
          <a:lstStyle/>
          <a:p>
            <a:pPr marL="0" indent="0">
              <a:buNone/>
            </a:pPr>
            <a:r>
              <a:rPr lang="en-US" dirty="0"/>
              <a:t>Data munging</a:t>
            </a:r>
            <a:endParaRPr lang="en-US" dirty="0">
              <a:solidFill>
                <a:srgbClr val="00B050"/>
              </a:solidFill>
            </a:endParaRPr>
          </a:p>
          <a:p>
            <a:pPr marL="0" indent="0">
              <a:buNone/>
            </a:pPr>
            <a:r>
              <a:rPr lang="en-US" dirty="0"/>
              <a:t>In Data munging, you can convert a particular data into a different format. </a:t>
            </a:r>
          </a:p>
          <a:p>
            <a:pPr marL="0" indent="0">
              <a:buNone/>
            </a:pPr>
            <a:r>
              <a:rPr lang="en-US" dirty="0"/>
              <a:t>For example, if you have a .csv file, you can convert it into .html or any other data format as well. </a:t>
            </a:r>
          </a:p>
          <a:p>
            <a:pPr marL="0" indent="0">
              <a:buNone/>
            </a:pPr>
            <a:r>
              <a:rPr lang="en-US" dirty="0"/>
              <a:t>Consider the below example.</a:t>
            </a:r>
          </a:p>
          <a:p>
            <a:pPr marL="0" indent="0">
              <a:buNone/>
            </a:pPr>
            <a:r>
              <a:rPr lang="en-US" i="1" dirty="0">
                <a:solidFill>
                  <a:srgbClr val="00B050"/>
                </a:solidFill>
              </a:rPr>
              <a:t>import pandas as pd</a:t>
            </a:r>
          </a:p>
          <a:p>
            <a:pPr marL="0" indent="0">
              <a:buNone/>
            </a:pPr>
            <a:r>
              <a:rPr lang="en-US" i="1" dirty="0">
                <a:solidFill>
                  <a:srgbClr val="00B050"/>
                </a:solidFill>
              </a:rPr>
              <a:t>country= </a:t>
            </a:r>
            <a:r>
              <a:rPr lang="en-US" i="1" dirty="0" err="1">
                <a:solidFill>
                  <a:srgbClr val="00B050"/>
                </a:solidFill>
              </a:rPr>
              <a:t>pd.read_csv</a:t>
            </a:r>
            <a:r>
              <a:rPr lang="en-US" i="1" dirty="0">
                <a:solidFill>
                  <a:srgbClr val="00B050"/>
                </a:solidFill>
              </a:rPr>
              <a:t>("D:Filename.csv",index_col=0)</a:t>
            </a:r>
          </a:p>
          <a:p>
            <a:pPr marL="0" indent="0">
              <a:buNone/>
            </a:pPr>
            <a:r>
              <a:rPr lang="en-US" i="1" dirty="0" err="1">
                <a:solidFill>
                  <a:srgbClr val="00B050"/>
                </a:solidFill>
              </a:rPr>
              <a:t>country.to_html</a:t>
            </a:r>
            <a:r>
              <a:rPr lang="en-US" i="1" dirty="0">
                <a:solidFill>
                  <a:srgbClr val="00B050"/>
                </a:solidFill>
              </a:rPr>
              <a:t>('edu.html’)</a:t>
            </a:r>
          </a:p>
          <a:p>
            <a:pPr marL="0" indent="0">
              <a:buNone/>
            </a:pPr>
            <a:r>
              <a:rPr lang="en-US" dirty="0"/>
              <a:t>Once you run this code, a HTML file will be created named “edu.html”. You can directly copy the path of the file and paste it in your browser which displays the data in a HTML format.</a:t>
            </a:r>
          </a:p>
        </p:txBody>
      </p:sp>
    </p:spTree>
    <p:extLst>
      <p:ext uri="{BB962C8B-B14F-4D97-AF65-F5344CB8AC3E}">
        <p14:creationId xmlns:p14="http://schemas.microsoft.com/office/powerpoint/2010/main" val="1176944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Reference Docs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a:bodyPr>
          <a:lstStyle/>
          <a:p>
            <a:pPr marL="0" indent="0">
              <a:buNone/>
            </a:pPr>
            <a:r>
              <a:rPr lang="en-US" dirty="0">
                <a:hlinkClick r:id="rId3"/>
              </a:rPr>
              <a:t>https://pandas.pydata.org/pandas-docs/version/0.25/getting_started/index.html</a:t>
            </a:r>
            <a:endParaRPr lang="en-US" dirty="0"/>
          </a:p>
        </p:txBody>
      </p:sp>
    </p:spTree>
    <p:extLst>
      <p:ext uri="{BB962C8B-B14F-4D97-AF65-F5344CB8AC3E}">
        <p14:creationId xmlns:p14="http://schemas.microsoft.com/office/powerpoint/2010/main" val="86066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1E78-E74B-478A-A5A3-B1EC910E8D57}"/>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87F73EE1-408E-4E44-ACC9-90077BCA7B66}"/>
              </a:ext>
            </a:extLst>
          </p:cNvPr>
          <p:cNvSpPr>
            <a:spLocks noGrp="1"/>
          </p:cNvSpPr>
          <p:nvPr>
            <p:ph idx="1"/>
          </p:nvPr>
        </p:nvSpPr>
        <p:spPr/>
        <p:txBody>
          <a:bodyPr>
            <a:normAutofit fontScale="77500" lnSpcReduction="20000"/>
          </a:bodyPr>
          <a:lstStyle/>
          <a:p>
            <a:pPr marL="0" indent="0">
              <a:buNone/>
            </a:pPr>
            <a:r>
              <a:rPr lang="en-US" dirty="0"/>
              <a:t>What problem does pandas solve?</a:t>
            </a:r>
          </a:p>
          <a:p>
            <a:pPr marL="0" indent="0">
              <a:buNone/>
            </a:pPr>
            <a:r>
              <a:rPr lang="en-US" b="1" dirty="0">
                <a:solidFill>
                  <a:schemeClr val="accent1"/>
                </a:solidFill>
              </a:rPr>
              <a:t>Python</a:t>
            </a:r>
            <a:r>
              <a:rPr lang="en-US" dirty="0"/>
              <a:t> has long been great for data munging and preparation, but less so for data analysis and modeling. </a:t>
            </a:r>
            <a:r>
              <a:rPr lang="en-US" b="1" dirty="0">
                <a:solidFill>
                  <a:schemeClr val="accent1"/>
                </a:solidFill>
              </a:rPr>
              <a:t>pandas</a:t>
            </a:r>
            <a:r>
              <a:rPr lang="en-US" dirty="0"/>
              <a:t> helps fill this gap, enabling you to carry out your entire data analysis workflow in </a:t>
            </a:r>
            <a:r>
              <a:rPr lang="en-US" b="1" dirty="0">
                <a:solidFill>
                  <a:schemeClr val="accent1"/>
                </a:solidFill>
              </a:rPr>
              <a:t>Python</a:t>
            </a:r>
            <a:r>
              <a:rPr lang="en-US" dirty="0"/>
              <a:t> without having to switch to a more domain specific language like R.</a:t>
            </a:r>
          </a:p>
          <a:p>
            <a:pPr marL="0" indent="0">
              <a:buNone/>
            </a:pPr>
            <a:endParaRPr lang="en-US" dirty="0"/>
          </a:p>
          <a:p>
            <a:pPr marL="0" indent="0">
              <a:buNone/>
            </a:pPr>
            <a:r>
              <a:rPr lang="en-US" dirty="0"/>
              <a:t>Combined with the excellent </a:t>
            </a:r>
            <a:r>
              <a:rPr lang="en-US" b="1" dirty="0" err="1">
                <a:solidFill>
                  <a:schemeClr val="accent1"/>
                </a:solidFill>
              </a:rPr>
              <a:t>IPython</a:t>
            </a:r>
            <a:r>
              <a:rPr lang="en-US" dirty="0"/>
              <a:t> toolkit and other libraries, the environment for doing data analysis in </a:t>
            </a:r>
            <a:r>
              <a:rPr lang="en-US" b="1" dirty="0">
                <a:solidFill>
                  <a:schemeClr val="accent1"/>
                </a:solidFill>
              </a:rPr>
              <a:t>Python</a:t>
            </a:r>
            <a:r>
              <a:rPr lang="en-US" dirty="0"/>
              <a:t> excels in performance, productivity, and the ability to collaborate.</a:t>
            </a:r>
          </a:p>
          <a:p>
            <a:pPr marL="0" indent="0">
              <a:buNone/>
            </a:pPr>
            <a:endParaRPr lang="en-US" dirty="0"/>
          </a:p>
          <a:p>
            <a:pPr marL="0" indent="0">
              <a:buNone/>
            </a:pPr>
            <a:r>
              <a:rPr lang="en-US" b="1" dirty="0">
                <a:solidFill>
                  <a:schemeClr val="accent1"/>
                </a:solidFill>
              </a:rPr>
              <a:t>pandas</a:t>
            </a:r>
            <a:r>
              <a:rPr lang="en-US" dirty="0"/>
              <a:t> does not implement significant modeling functionality outside of linear and panel regression; for this, look to </a:t>
            </a:r>
            <a:r>
              <a:rPr lang="en-US" b="1" dirty="0" err="1">
                <a:solidFill>
                  <a:schemeClr val="accent1"/>
                </a:solidFill>
              </a:rPr>
              <a:t>statsmodels</a:t>
            </a:r>
            <a:r>
              <a:rPr lang="en-US" dirty="0"/>
              <a:t> and </a:t>
            </a:r>
            <a:r>
              <a:rPr lang="en-US" b="1" dirty="0" err="1">
                <a:solidFill>
                  <a:schemeClr val="accent1"/>
                </a:solidFill>
              </a:rPr>
              <a:t>scikit</a:t>
            </a:r>
            <a:r>
              <a:rPr lang="en-US" b="1" dirty="0">
                <a:solidFill>
                  <a:schemeClr val="accent1"/>
                </a:solidFill>
              </a:rPr>
              <a:t>-learn</a:t>
            </a:r>
            <a:r>
              <a:rPr lang="en-US" dirty="0"/>
              <a:t>. </a:t>
            </a:r>
          </a:p>
          <a:p>
            <a:pPr marL="0" indent="0">
              <a:buNone/>
            </a:pPr>
            <a:r>
              <a:rPr lang="en-US" dirty="0"/>
              <a:t>More work is still needed to make Python a first class statistical modeling environment, but we are well on our way toward that goal.</a:t>
            </a:r>
          </a:p>
        </p:txBody>
      </p:sp>
    </p:spTree>
    <p:extLst>
      <p:ext uri="{BB962C8B-B14F-4D97-AF65-F5344CB8AC3E}">
        <p14:creationId xmlns:p14="http://schemas.microsoft.com/office/powerpoint/2010/main" val="284867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p:txBody>
          <a:bodyPr>
            <a:normAutofit lnSpcReduction="10000"/>
          </a:bodyPr>
          <a:lstStyle/>
          <a:p>
            <a:pPr marL="0" indent="0">
              <a:buNone/>
            </a:pPr>
            <a:r>
              <a:rPr lang="en-US" b="1" dirty="0">
                <a:solidFill>
                  <a:schemeClr val="accent1"/>
                </a:solidFill>
              </a:rPr>
              <a:t>pandas</a:t>
            </a:r>
            <a:r>
              <a:rPr lang="en-US" dirty="0"/>
              <a:t> is well suited for many different kinds of data:</a:t>
            </a:r>
          </a:p>
          <a:p>
            <a:pPr>
              <a:buFont typeface="Wingdings" panose="05000000000000000000" pitchFamily="2" charset="2"/>
              <a:buChar char="Ø"/>
            </a:pPr>
            <a:r>
              <a:rPr lang="en-US" dirty="0"/>
              <a:t>Tabular data with heterogeneously-typed columns, as in an SQL table or Excel spreadsheet</a:t>
            </a:r>
          </a:p>
          <a:p>
            <a:pPr>
              <a:buFont typeface="Wingdings" panose="05000000000000000000" pitchFamily="2" charset="2"/>
              <a:buChar char="Ø"/>
            </a:pPr>
            <a:r>
              <a:rPr lang="en-US" dirty="0"/>
              <a:t>Ordered and unordered (not necessarily fixed-frequency) time series data.</a:t>
            </a:r>
          </a:p>
          <a:p>
            <a:pPr>
              <a:buFont typeface="Wingdings" panose="05000000000000000000" pitchFamily="2" charset="2"/>
              <a:buChar char="Ø"/>
            </a:pPr>
            <a:r>
              <a:rPr lang="en-US" dirty="0"/>
              <a:t>Arbitrary matrix data (homogeneously typed or heterogeneous) with row and column labels</a:t>
            </a:r>
          </a:p>
          <a:p>
            <a:pPr>
              <a:buFont typeface="Wingdings" panose="05000000000000000000" pitchFamily="2" charset="2"/>
              <a:buChar char="Ø"/>
            </a:pPr>
            <a:r>
              <a:rPr lang="en-US" dirty="0"/>
              <a:t>Any other form of observational / statistical data sets. The data actually need not be labeled at all to be placed into a pandas data structure</a:t>
            </a:r>
          </a:p>
        </p:txBody>
      </p:sp>
    </p:spTree>
    <p:extLst>
      <p:ext uri="{BB962C8B-B14F-4D97-AF65-F5344CB8AC3E}">
        <p14:creationId xmlns:p14="http://schemas.microsoft.com/office/powerpoint/2010/main" val="199917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p:txBody>
          <a:bodyPr>
            <a:normAutofit/>
          </a:bodyPr>
          <a:lstStyle/>
          <a:p>
            <a:pPr marL="0" indent="0">
              <a:buNone/>
            </a:pPr>
            <a:r>
              <a:rPr lang="en-US" dirty="0"/>
              <a:t>The two primary data structures of </a:t>
            </a:r>
            <a:r>
              <a:rPr lang="en-US" dirty="0">
                <a:solidFill>
                  <a:schemeClr val="accent1"/>
                </a:solidFill>
              </a:rPr>
              <a:t>pandas</a:t>
            </a:r>
            <a:r>
              <a:rPr lang="en-US" dirty="0"/>
              <a:t>, </a:t>
            </a:r>
            <a:r>
              <a:rPr lang="en-US" b="1" dirty="0">
                <a:solidFill>
                  <a:schemeClr val="accent1"/>
                </a:solidFill>
              </a:rPr>
              <a:t>Series</a:t>
            </a:r>
            <a:r>
              <a:rPr lang="en-US" dirty="0"/>
              <a:t> (1-dimensional) and </a:t>
            </a:r>
            <a:r>
              <a:rPr lang="en-US" b="1" dirty="0" err="1">
                <a:solidFill>
                  <a:schemeClr val="accent1"/>
                </a:solidFill>
              </a:rPr>
              <a:t>DataFrame</a:t>
            </a:r>
            <a:r>
              <a:rPr lang="en-US" dirty="0"/>
              <a:t> (2-dimensional), handle the vast majority of typical use cases in finance, statistics, social science, and many areas of engineering. </a:t>
            </a:r>
          </a:p>
          <a:p>
            <a:pPr marL="0" indent="0">
              <a:buNone/>
            </a:pPr>
            <a:r>
              <a:rPr lang="en-US" dirty="0"/>
              <a:t>For R users, </a:t>
            </a:r>
            <a:r>
              <a:rPr lang="en-US" b="1" dirty="0" err="1">
                <a:solidFill>
                  <a:schemeClr val="accent1"/>
                </a:solidFill>
              </a:rPr>
              <a:t>DataFrame</a:t>
            </a:r>
            <a:r>
              <a:rPr lang="en-US" dirty="0"/>
              <a:t> provides everything that R’s </a:t>
            </a:r>
            <a:r>
              <a:rPr lang="en-US" b="1" dirty="0" err="1">
                <a:solidFill>
                  <a:schemeClr val="accent6"/>
                </a:solidFill>
              </a:rPr>
              <a:t>data.frame</a:t>
            </a:r>
            <a:r>
              <a:rPr lang="en-US" b="1" dirty="0">
                <a:solidFill>
                  <a:schemeClr val="accent6"/>
                </a:solidFill>
              </a:rPr>
              <a:t> </a:t>
            </a:r>
            <a:r>
              <a:rPr lang="en-US" dirty="0"/>
              <a:t>provides and much more. </a:t>
            </a:r>
          </a:p>
          <a:p>
            <a:pPr marL="0" indent="0">
              <a:buNone/>
            </a:pPr>
            <a:r>
              <a:rPr lang="en-US" dirty="0">
                <a:solidFill>
                  <a:schemeClr val="accent1"/>
                </a:solidFill>
              </a:rPr>
              <a:t>pandas</a:t>
            </a:r>
            <a:r>
              <a:rPr lang="en-US" dirty="0"/>
              <a:t> is built on top of </a:t>
            </a:r>
            <a:r>
              <a:rPr lang="en-US" dirty="0">
                <a:solidFill>
                  <a:schemeClr val="accent1"/>
                </a:solidFill>
              </a:rPr>
              <a:t>NumPy</a:t>
            </a:r>
            <a:r>
              <a:rPr lang="en-US" dirty="0"/>
              <a:t> and is intended to integrate well within a scientific computing environment with many other 3rd party libraries.</a:t>
            </a:r>
          </a:p>
          <a:p>
            <a:pPr marL="0" indent="0">
              <a:buNone/>
            </a:pPr>
            <a:endParaRPr lang="en-US" dirty="0"/>
          </a:p>
        </p:txBody>
      </p:sp>
    </p:spTree>
    <p:extLst>
      <p:ext uri="{BB962C8B-B14F-4D97-AF65-F5344CB8AC3E}">
        <p14:creationId xmlns:p14="http://schemas.microsoft.com/office/powerpoint/2010/main" val="298793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p:txBody>
          <a:bodyPr>
            <a:normAutofit/>
          </a:bodyPr>
          <a:lstStyle/>
          <a:p>
            <a:pPr marL="0" indent="0">
              <a:buNone/>
            </a:pPr>
            <a:r>
              <a:rPr lang="en-US" dirty="0"/>
              <a:t>The two primary data structures of </a:t>
            </a:r>
            <a:r>
              <a:rPr lang="en-US" dirty="0">
                <a:solidFill>
                  <a:schemeClr val="accent1"/>
                </a:solidFill>
              </a:rPr>
              <a:t>pandas</a:t>
            </a:r>
            <a:r>
              <a:rPr lang="en-US" dirty="0"/>
              <a:t>, </a:t>
            </a:r>
            <a:r>
              <a:rPr lang="en-US" b="1" dirty="0">
                <a:solidFill>
                  <a:schemeClr val="accent1"/>
                </a:solidFill>
              </a:rPr>
              <a:t>Series</a:t>
            </a:r>
            <a:r>
              <a:rPr lang="en-US" dirty="0"/>
              <a:t> (1-dimensional) and </a:t>
            </a:r>
            <a:r>
              <a:rPr lang="en-US" b="1" dirty="0" err="1">
                <a:solidFill>
                  <a:schemeClr val="accent1"/>
                </a:solidFill>
              </a:rPr>
              <a:t>DataFrame</a:t>
            </a:r>
            <a:r>
              <a:rPr lang="en-US" dirty="0"/>
              <a:t> (2-dimensional), handle the vast majority of typical use cases in finance, statistics, social science, and many areas of engineering. </a:t>
            </a:r>
          </a:p>
          <a:p>
            <a:pPr marL="0" indent="0">
              <a:buNone/>
            </a:pPr>
            <a:r>
              <a:rPr lang="en-US" dirty="0"/>
              <a:t>For R users, </a:t>
            </a:r>
            <a:r>
              <a:rPr lang="en-US" b="1" dirty="0" err="1">
                <a:solidFill>
                  <a:schemeClr val="accent1"/>
                </a:solidFill>
              </a:rPr>
              <a:t>DataFrame</a:t>
            </a:r>
            <a:r>
              <a:rPr lang="en-US" dirty="0"/>
              <a:t> provides everything that R’s </a:t>
            </a:r>
            <a:r>
              <a:rPr lang="en-US" b="1" dirty="0" err="1">
                <a:solidFill>
                  <a:schemeClr val="accent6"/>
                </a:solidFill>
              </a:rPr>
              <a:t>data.frame</a:t>
            </a:r>
            <a:r>
              <a:rPr lang="en-US" b="1" dirty="0">
                <a:solidFill>
                  <a:schemeClr val="accent6"/>
                </a:solidFill>
              </a:rPr>
              <a:t> </a:t>
            </a:r>
            <a:r>
              <a:rPr lang="en-US" dirty="0"/>
              <a:t>provides and much more. </a:t>
            </a:r>
          </a:p>
          <a:p>
            <a:pPr marL="0" indent="0">
              <a:buNone/>
            </a:pPr>
            <a:r>
              <a:rPr lang="en-US" dirty="0">
                <a:solidFill>
                  <a:schemeClr val="accent1"/>
                </a:solidFill>
              </a:rPr>
              <a:t>pandas</a:t>
            </a:r>
            <a:r>
              <a:rPr lang="en-US" dirty="0"/>
              <a:t> is built on top of </a:t>
            </a:r>
            <a:r>
              <a:rPr lang="en-US" dirty="0">
                <a:solidFill>
                  <a:schemeClr val="accent1"/>
                </a:solidFill>
              </a:rPr>
              <a:t>NumPy</a:t>
            </a:r>
            <a:r>
              <a:rPr lang="en-US" dirty="0"/>
              <a:t> and is intended to integrate well within a scientific computing environment with many other 3rd party libraries.</a:t>
            </a:r>
          </a:p>
          <a:p>
            <a:pPr marL="0" indent="0">
              <a:buNone/>
            </a:pPr>
            <a:endParaRPr lang="en-US" dirty="0"/>
          </a:p>
        </p:txBody>
      </p:sp>
    </p:spTree>
    <p:extLst>
      <p:ext uri="{BB962C8B-B14F-4D97-AF65-F5344CB8AC3E}">
        <p14:creationId xmlns:p14="http://schemas.microsoft.com/office/powerpoint/2010/main" val="2103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p:txBody>
          <a:bodyPr>
            <a:normAutofit fontScale="55000" lnSpcReduction="20000"/>
          </a:bodyPr>
          <a:lstStyle/>
          <a:p>
            <a:pPr marL="0" indent="0">
              <a:buNone/>
            </a:pPr>
            <a:r>
              <a:rPr lang="en-US" dirty="0"/>
              <a:t>Here are just a few of the things that pandas does well:</a:t>
            </a:r>
          </a:p>
          <a:p>
            <a:pPr>
              <a:buFont typeface="Wingdings" panose="05000000000000000000" pitchFamily="2" charset="2"/>
              <a:buChar char="Ø"/>
            </a:pPr>
            <a:r>
              <a:rPr lang="en-US" dirty="0"/>
              <a:t>Easy handling of </a:t>
            </a:r>
            <a:r>
              <a:rPr lang="en-US" dirty="0">
                <a:solidFill>
                  <a:schemeClr val="accent1"/>
                </a:solidFill>
              </a:rPr>
              <a:t>missing data </a:t>
            </a:r>
            <a:r>
              <a:rPr lang="en-US" dirty="0"/>
              <a:t>(represented as </a:t>
            </a:r>
            <a:r>
              <a:rPr lang="en-US" dirty="0" err="1"/>
              <a:t>NaN</a:t>
            </a:r>
            <a:r>
              <a:rPr lang="en-US" dirty="0"/>
              <a:t>) in floating point as well as non-floating point data</a:t>
            </a:r>
          </a:p>
          <a:p>
            <a:pPr>
              <a:buFont typeface="Wingdings" panose="05000000000000000000" pitchFamily="2" charset="2"/>
              <a:buChar char="Ø"/>
            </a:pPr>
            <a:r>
              <a:rPr lang="en-US" dirty="0"/>
              <a:t>Size mutability: columns can be </a:t>
            </a:r>
            <a:r>
              <a:rPr lang="en-US" dirty="0">
                <a:solidFill>
                  <a:schemeClr val="accent1"/>
                </a:solidFill>
              </a:rPr>
              <a:t>inserted and deleted </a:t>
            </a:r>
            <a:r>
              <a:rPr lang="en-US" dirty="0"/>
              <a:t>from </a:t>
            </a:r>
            <a:r>
              <a:rPr lang="en-US" dirty="0" err="1"/>
              <a:t>DataFrame</a:t>
            </a:r>
            <a:r>
              <a:rPr lang="en-US" dirty="0"/>
              <a:t> and higher dimensional objects</a:t>
            </a:r>
          </a:p>
          <a:p>
            <a:pPr>
              <a:buFont typeface="Wingdings" panose="05000000000000000000" pitchFamily="2" charset="2"/>
              <a:buChar char="Ø"/>
            </a:pPr>
            <a:r>
              <a:rPr lang="en-US" dirty="0"/>
              <a:t>Automatic and explicit </a:t>
            </a:r>
            <a:r>
              <a:rPr lang="en-US" dirty="0">
                <a:solidFill>
                  <a:schemeClr val="accent1"/>
                </a:solidFill>
              </a:rPr>
              <a:t>data alignment</a:t>
            </a:r>
            <a:r>
              <a:rPr lang="en-US" dirty="0"/>
              <a:t>: objects can be explicitly aligned to a set of labels, or the user can simply ignore the labels and let Series, </a:t>
            </a:r>
            <a:r>
              <a:rPr lang="en-US" dirty="0" err="1"/>
              <a:t>DataFrame</a:t>
            </a:r>
            <a:r>
              <a:rPr lang="en-US" dirty="0"/>
              <a:t>, etc. automatically align the data for you in computations</a:t>
            </a:r>
          </a:p>
          <a:p>
            <a:pPr>
              <a:buFont typeface="Wingdings" panose="05000000000000000000" pitchFamily="2" charset="2"/>
              <a:buChar char="Ø"/>
            </a:pPr>
            <a:r>
              <a:rPr lang="en-US" dirty="0"/>
              <a:t>Powerful, flexible </a:t>
            </a:r>
            <a:r>
              <a:rPr lang="en-US" dirty="0">
                <a:solidFill>
                  <a:schemeClr val="accent1"/>
                </a:solidFill>
              </a:rPr>
              <a:t>group by </a:t>
            </a:r>
            <a:r>
              <a:rPr lang="en-US" dirty="0"/>
              <a:t>functionality to perform split-apply-combine operations on data sets, for both aggregating and transforming data</a:t>
            </a:r>
          </a:p>
          <a:p>
            <a:pPr>
              <a:buFont typeface="Wingdings" panose="05000000000000000000" pitchFamily="2" charset="2"/>
              <a:buChar char="Ø"/>
            </a:pPr>
            <a:r>
              <a:rPr lang="en-US" dirty="0"/>
              <a:t>Make it </a:t>
            </a:r>
            <a:r>
              <a:rPr lang="en-US" dirty="0">
                <a:solidFill>
                  <a:schemeClr val="accent1"/>
                </a:solidFill>
              </a:rPr>
              <a:t>easy to convert </a:t>
            </a:r>
            <a:r>
              <a:rPr lang="en-US" dirty="0"/>
              <a:t>ragged, differently-indexed data in other Python and NumPy data structures into </a:t>
            </a:r>
            <a:r>
              <a:rPr lang="en-US" dirty="0" err="1"/>
              <a:t>DataFrame</a:t>
            </a:r>
            <a:r>
              <a:rPr lang="en-US" dirty="0"/>
              <a:t> objects</a:t>
            </a:r>
          </a:p>
          <a:p>
            <a:pPr>
              <a:buFont typeface="Wingdings" panose="05000000000000000000" pitchFamily="2" charset="2"/>
              <a:buChar char="Ø"/>
            </a:pPr>
            <a:r>
              <a:rPr lang="en-US" dirty="0"/>
              <a:t>Intelligent label-based </a:t>
            </a:r>
            <a:r>
              <a:rPr lang="en-US" dirty="0">
                <a:solidFill>
                  <a:schemeClr val="accent1"/>
                </a:solidFill>
              </a:rPr>
              <a:t>slicing, fancy indexing, </a:t>
            </a:r>
            <a:r>
              <a:rPr lang="en-US" dirty="0"/>
              <a:t>and</a:t>
            </a:r>
            <a:r>
              <a:rPr lang="en-US" dirty="0">
                <a:solidFill>
                  <a:schemeClr val="accent1"/>
                </a:solidFill>
              </a:rPr>
              <a:t> </a:t>
            </a:r>
            <a:r>
              <a:rPr lang="en-US" dirty="0" err="1">
                <a:solidFill>
                  <a:schemeClr val="accent1"/>
                </a:solidFill>
              </a:rPr>
              <a:t>subsetting</a:t>
            </a:r>
            <a:r>
              <a:rPr lang="en-US" dirty="0">
                <a:solidFill>
                  <a:schemeClr val="accent1"/>
                </a:solidFill>
              </a:rPr>
              <a:t> </a:t>
            </a:r>
            <a:r>
              <a:rPr lang="en-US" dirty="0"/>
              <a:t>of large data sets</a:t>
            </a:r>
          </a:p>
          <a:p>
            <a:pPr>
              <a:buFont typeface="Wingdings" panose="05000000000000000000" pitchFamily="2" charset="2"/>
              <a:buChar char="Ø"/>
            </a:pPr>
            <a:r>
              <a:rPr lang="en-US" dirty="0"/>
              <a:t>Intuitive </a:t>
            </a:r>
            <a:r>
              <a:rPr lang="en-US" dirty="0">
                <a:solidFill>
                  <a:schemeClr val="accent1"/>
                </a:solidFill>
              </a:rPr>
              <a:t>merging</a:t>
            </a:r>
            <a:r>
              <a:rPr lang="en-US" dirty="0"/>
              <a:t> and </a:t>
            </a:r>
            <a:r>
              <a:rPr lang="en-US" dirty="0">
                <a:solidFill>
                  <a:schemeClr val="accent1"/>
                </a:solidFill>
              </a:rPr>
              <a:t>joining</a:t>
            </a:r>
            <a:r>
              <a:rPr lang="en-US" dirty="0"/>
              <a:t> data sets</a:t>
            </a:r>
          </a:p>
          <a:p>
            <a:pPr>
              <a:buFont typeface="Wingdings" panose="05000000000000000000" pitchFamily="2" charset="2"/>
              <a:buChar char="Ø"/>
            </a:pPr>
            <a:r>
              <a:rPr lang="en-US" dirty="0"/>
              <a:t>Flexible </a:t>
            </a:r>
            <a:r>
              <a:rPr lang="en-US" dirty="0">
                <a:solidFill>
                  <a:schemeClr val="accent1"/>
                </a:solidFill>
              </a:rPr>
              <a:t>reshaping</a:t>
            </a:r>
            <a:r>
              <a:rPr lang="en-US" dirty="0"/>
              <a:t> and pivoting of data sets</a:t>
            </a:r>
          </a:p>
          <a:p>
            <a:pPr>
              <a:buFont typeface="Wingdings" panose="05000000000000000000" pitchFamily="2" charset="2"/>
              <a:buChar char="Ø"/>
            </a:pPr>
            <a:r>
              <a:rPr lang="en-US" dirty="0">
                <a:solidFill>
                  <a:schemeClr val="accent1"/>
                </a:solidFill>
              </a:rPr>
              <a:t>Hierarchical</a:t>
            </a:r>
            <a:r>
              <a:rPr lang="en-US" dirty="0"/>
              <a:t> labeling of axes (possible to have multiple labels per tick)</a:t>
            </a:r>
          </a:p>
          <a:p>
            <a:pPr>
              <a:buFont typeface="Wingdings" panose="05000000000000000000" pitchFamily="2" charset="2"/>
              <a:buChar char="Ø"/>
            </a:pPr>
            <a:r>
              <a:rPr lang="en-US" dirty="0"/>
              <a:t>Robust IO tools for loading data from </a:t>
            </a:r>
            <a:r>
              <a:rPr lang="en-US" dirty="0">
                <a:solidFill>
                  <a:schemeClr val="accent1"/>
                </a:solidFill>
              </a:rPr>
              <a:t>flat files </a:t>
            </a:r>
            <a:r>
              <a:rPr lang="en-US" dirty="0"/>
              <a:t>(CSV and delimited), Excel files, databases, and saving / loading data from the ultrafast </a:t>
            </a:r>
            <a:r>
              <a:rPr lang="en-US" dirty="0">
                <a:solidFill>
                  <a:schemeClr val="accent1"/>
                </a:solidFill>
              </a:rPr>
              <a:t>HDF5 format</a:t>
            </a:r>
          </a:p>
          <a:p>
            <a:pPr>
              <a:buFont typeface="Wingdings" panose="05000000000000000000" pitchFamily="2" charset="2"/>
              <a:buChar char="Ø"/>
            </a:pPr>
            <a:r>
              <a:rPr lang="en-US" dirty="0">
                <a:solidFill>
                  <a:schemeClr val="accent1"/>
                </a:solidFill>
              </a:rPr>
              <a:t>Time series</a:t>
            </a:r>
            <a:r>
              <a:rPr lang="en-US" dirty="0"/>
              <a:t>-specific functionality: date range generation and frequency conversion, moving window statistics, moving window linear regressions, date shifting and lagging, etc.</a:t>
            </a:r>
          </a:p>
        </p:txBody>
      </p:sp>
    </p:spTree>
    <p:extLst>
      <p:ext uri="{BB962C8B-B14F-4D97-AF65-F5344CB8AC3E}">
        <p14:creationId xmlns:p14="http://schemas.microsoft.com/office/powerpoint/2010/main" val="22554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p:txBody>
          <a:bodyPr>
            <a:normAutofit/>
          </a:bodyPr>
          <a:lstStyle/>
          <a:p>
            <a:pPr marL="0" indent="0">
              <a:buNone/>
            </a:pPr>
            <a:r>
              <a:rPr lang="en-US" dirty="0"/>
              <a:t>Using Python </a:t>
            </a:r>
            <a:r>
              <a:rPr lang="en-US" b="1" dirty="0">
                <a:solidFill>
                  <a:schemeClr val="accent1"/>
                </a:solidFill>
              </a:rPr>
              <a:t>pandas</a:t>
            </a:r>
            <a:r>
              <a:rPr lang="en-US" dirty="0"/>
              <a:t>, you can perform a lot of operations with series, data frames, missing data, group by etc. </a:t>
            </a:r>
          </a:p>
          <a:p>
            <a:pPr marL="0" indent="0">
              <a:buNone/>
            </a:pPr>
            <a:r>
              <a:rPr lang="en-US" dirty="0"/>
              <a:t>Some of the common operations for data manipulation are listed below:</a:t>
            </a:r>
          </a:p>
          <a:p>
            <a:pPr marL="0" indent="0">
              <a:buNone/>
            </a:pPr>
            <a:endParaRPr lang="en-US" dirty="0"/>
          </a:p>
        </p:txBody>
      </p:sp>
      <p:pic>
        <p:nvPicPr>
          <p:cNvPr id="4" name="Picture 3">
            <a:extLst>
              <a:ext uri="{FF2B5EF4-FFF2-40B4-BE49-F238E27FC236}">
                <a16:creationId xmlns:a16="http://schemas.microsoft.com/office/drawing/2014/main" id="{DBABA9D1-F16B-4609-B933-538DA1FD95E1}"/>
              </a:ext>
            </a:extLst>
          </p:cNvPr>
          <p:cNvPicPr>
            <a:picLocks noChangeAspect="1"/>
          </p:cNvPicPr>
          <p:nvPr/>
        </p:nvPicPr>
        <p:blipFill>
          <a:blip r:embed="rId3"/>
          <a:stretch>
            <a:fillRect/>
          </a:stretch>
        </p:blipFill>
        <p:spPr>
          <a:xfrm>
            <a:off x="2908461" y="3603466"/>
            <a:ext cx="6949914" cy="2708434"/>
          </a:xfrm>
          <a:prstGeom prst="rect">
            <a:avLst/>
          </a:prstGeom>
        </p:spPr>
      </p:pic>
    </p:spTree>
    <p:extLst>
      <p:ext uri="{BB962C8B-B14F-4D97-AF65-F5344CB8AC3E}">
        <p14:creationId xmlns:p14="http://schemas.microsoft.com/office/powerpoint/2010/main" val="16602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342-AB59-40D2-8906-366AAB569FD2}"/>
              </a:ext>
            </a:extLst>
          </p:cNvPr>
          <p:cNvSpPr>
            <a:spLocks noGrp="1"/>
          </p:cNvSpPr>
          <p:nvPr>
            <p:ph type="title"/>
          </p:nvPr>
        </p:nvSpPr>
        <p:spPr>
          <a:xfrm>
            <a:off x="655320" y="0"/>
            <a:ext cx="10515600" cy="1325563"/>
          </a:xfrm>
        </p:spPr>
        <p:txBody>
          <a:bodyPr/>
          <a:lstStyle/>
          <a:p>
            <a:r>
              <a:rPr lang="en-US" dirty="0"/>
              <a:t>pandas- Operations</a:t>
            </a:r>
          </a:p>
        </p:txBody>
      </p:sp>
      <p:sp>
        <p:nvSpPr>
          <p:cNvPr id="3" name="Content Placeholder 2">
            <a:extLst>
              <a:ext uri="{FF2B5EF4-FFF2-40B4-BE49-F238E27FC236}">
                <a16:creationId xmlns:a16="http://schemas.microsoft.com/office/drawing/2014/main" id="{0C8C2292-C3D4-46FE-A412-64D21BC53D32}"/>
              </a:ext>
            </a:extLst>
          </p:cNvPr>
          <p:cNvSpPr>
            <a:spLocks noGrp="1"/>
          </p:cNvSpPr>
          <p:nvPr>
            <p:ph idx="1"/>
          </p:nvPr>
        </p:nvSpPr>
        <p:spPr>
          <a:xfrm>
            <a:off x="526867" y="1325563"/>
            <a:ext cx="11586755" cy="5603966"/>
          </a:xfrm>
        </p:spPr>
        <p:txBody>
          <a:bodyPr>
            <a:normAutofit fontScale="55000" lnSpcReduction="20000"/>
          </a:bodyPr>
          <a:lstStyle/>
          <a:p>
            <a:pPr marL="0" indent="0">
              <a:buNone/>
            </a:pPr>
            <a:r>
              <a:rPr lang="en-US" dirty="0"/>
              <a:t>Slicing the Data Frame</a:t>
            </a:r>
          </a:p>
          <a:p>
            <a:pPr marL="0" indent="0">
              <a:buNone/>
            </a:pPr>
            <a:r>
              <a:rPr lang="en-US" dirty="0"/>
              <a:t>In order to perform slicing on data, you need a data frame. </a:t>
            </a:r>
          </a:p>
          <a:p>
            <a:pPr marL="0" indent="0">
              <a:buNone/>
            </a:pPr>
            <a:r>
              <a:rPr lang="en-US" dirty="0"/>
              <a:t>Don’t worry, data frame is a 2-dimensional data structure and a most common pandas object. </a:t>
            </a:r>
          </a:p>
          <a:p>
            <a:pPr marL="0" indent="0">
              <a:buNone/>
            </a:pPr>
            <a:r>
              <a:rPr lang="en-US" dirty="0"/>
              <a:t>So first, let’s create a data frame.</a:t>
            </a:r>
          </a:p>
          <a:p>
            <a:pPr marL="0" indent="0">
              <a:buNone/>
            </a:pPr>
            <a:r>
              <a:rPr lang="en-US" dirty="0">
                <a:solidFill>
                  <a:schemeClr val="accent1"/>
                </a:solidFill>
              </a:rPr>
              <a:t>import</a:t>
            </a:r>
            <a:r>
              <a:rPr lang="en-US" dirty="0"/>
              <a:t> pandas as pd</a:t>
            </a:r>
          </a:p>
          <a:p>
            <a:pPr marL="0" indent="0">
              <a:buNone/>
            </a:pPr>
            <a:r>
              <a:rPr lang="en-US" dirty="0"/>
              <a:t> </a:t>
            </a:r>
          </a:p>
          <a:p>
            <a:pPr marL="0" indent="0">
              <a:buNone/>
            </a:pPr>
            <a:r>
              <a:rPr lang="en-US" dirty="0" err="1"/>
              <a:t>XYZ_web</a:t>
            </a:r>
            <a:r>
              <a:rPr lang="en-US" dirty="0"/>
              <a:t>= {</a:t>
            </a:r>
            <a:r>
              <a:rPr lang="en-US" dirty="0">
                <a:solidFill>
                  <a:schemeClr val="accent1"/>
                </a:solidFill>
              </a:rPr>
              <a:t>'Day</a:t>
            </a:r>
            <a:r>
              <a:rPr lang="en-US" dirty="0"/>
              <a:t>':[1,2,3,4,5,6], </a:t>
            </a:r>
            <a:r>
              <a:rPr lang="en-US" dirty="0">
                <a:solidFill>
                  <a:schemeClr val="accent1"/>
                </a:solidFill>
              </a:rPr>
              <a:t>"Visitors"</a:t>
            </a:r>
            <a:r>
              <a:rPr lang="en-US" dirty="0"/>
              <a:t>:[1000, 700,6000,1000,400,350], </a:t>
            </a:r>
            <a:r>
              <a:rPr lang="en-US" dirty="0">
                <a:solidFill>
                  <a:schemeClr val="accent1"/>
                </a:solidFill>
              </a:rPr>
              <a:t>"</a:t>
            </a:r>
            <a:r>
              <a:rPr lang="en-US" dirty="0" err="1">
                <a:solidFill>
                  <a:schemeClr val="accent1"/>
                </a:solidFill>
              </a:rPr>
              <a:t>Bounce_Rate</a:t>
            </a:r>
            <a:r>
              <a:rPr lang="en-US" dirty="0">
                <a:solidFill>
                  <a:schemeClr val="accent1"/>
                </a:solidFill>
              </a:rPr>
              <a:t>"</a:t>
            </a:r>
            <a:r>
              <a:rPr lang="en-US" dirty="0"/>
              <a:t>:[20,20, 23,15,10,34]}</a:t>
            </a:r>
          </a:p>
          <a:p>
            <a:pPr marL="0" indent="0">
              <a:buNone/>
            </a:pPr>
            <a:r>
              <a:rPr lang="en-US" dirty="0"/>
              <a:t> </a:t>
            </a:r>
          </a:p>
          <a:p>
            <a:pPr marL="0" indent="0">
              <a:buNone/>
            </a:pPr>
            <a:r>
              <a:rPr lang="en-US" dirty="0"/>
              <a:t>df= </a:t>
            </a:r>
            <a:r>
              <a:rPr lang="en-US" dirty="0" err="1"/>
              <a:t>pd.DataFrame</a:t>
            </a:r>
            <a:r>
              <a:rPr lang="en-US" dirty="0"/>
              <a:t>(</a:t>
            </a:r>
            <a:r>
              <a:rPr lang="en-US" dirty="0" err="1"/>
              <a:t>XYZ_web</a:t>
            </a:r>
            <a:r>
              <a:rPr lang="en-US" dirty="0"/>
              <a:t>)</a:t>
            </a:r>
          </a:p>
          <a:p>
            <a:pPr marL="0" indent="0">
              <a:buNone/>
            </a:pPr>
            <a:r>
              <a:rPr lang="en-US" dirty="0"/>
              <a:t> </a:t>
            </a:r>
          </a:p>
          <a:p>
            <a:pPr marL="0" indent="0">
              <a:buNone/>
            </a:pPr>
            <a:r>
              <a:rPr lang="en-US" dirty="0">
                <a:solidFill>
                  <a:srgbClr val="00B050"/>
                </a:solidFill>
              </a:rPr>
              <a:t>print</a:t>
            </a:r>
            <a:r>
              <a:rPr lang="en-US" dirty="0"/>
              <a:t>(df)</a:t>
            </a:r>
          </a:p>
          <a:p>
            <a:pPr marL="0" indent="0">
              <a:buNone/>
            </a:pPr>
            <a:r>
              <a:rPr lang="en-US" b="1" dirty="0"/>
              <a:t>Output:-</a:t>
            </a:r>
          </a:p>
          <a:p>
            <a:pPr marL="0" indent="0">
              <a:buNone/>
            </a:pPr>
            <a:r>
              <a:rPr lang="en-US" dirty="0"/>
              <a:t>      Day  Visitors  </a:t>
            </a:r>
            <a:r>
              <a:rPr lang="en-US" dirty="0" err="1"/>
              <a:t>Bounce_Rate</a:t>
            </a:r>
            <a:endParaRPr lang="en-US" dirty="0"/>
          </a:p>
          <a:p>
            <a:pPr marL="0" indent="0">
              <a:buNone/>
            </a:pPr>
            <a:r>
              <a:rPr lang="en-US" dirty="0"/>
              <a:t>0    1      1000           20</a:t>
            </a:r>
          </a:p>
          <a:p>
            <a:pPr marL="0" indent="0">
              <a:buNone/>
            </a:pPr>
            <a:r>
              <a:rPr lang="en-US" dirty="0"/>
              <a:t>1    2       700           20</a:t>
            </a:r>
          </a:p>
          <a:p>
            <a:pPr marL="0" indent="0">
              <a:buNone/>
            </a:pPr>
            <a:r>
              <a:rPr lang="en-US" dirty="0"/>
              <a:t>2    3      6000           23</a:t>
            </a:r>
          </a:p>
          <a:p>
            <a:pPr marL="0" indent="0">
              <a:buNone/>
            </a:pPr>
            <a:r>
              <a:rPr lang="en-US" dirty="0"/>
              <a:t>3    4      1000           15</a:t>
            </a:r>
          </a:p>
          <a:p>
            <a:pPr marL="0" indent="0">
              <a:buNone/>
            </a:pPr>
            <a:r>
              <a:rPr lang="en-US" dirty="0"/>
              <a:t>4    5       400           10</a:t>
            </a:r>
          </a:p>
          <a:p>
            <a:pPr marL="0" indent="0">
              <a:buNone/>
            </a:pPr>
            <a:r>
              <a:rPr lang="en-US" dirty="0"/>
              <a:t>5    6       350           34</a:t>
            </a:r>
          </a:p>
          <a:p>
            <a:pPr marL="0" indent="0">
              <a:buNone/>
            </a:pPr>
            <a:endParaRPr lang="en-US" dirty="0"/>
          </a:p>
        </p:txBody>
      </p:sp>
    </p:spTree>
    <p:extLst>
      <p:ext uri="{BB962C8B-B14F-4D97-AF65-F5344CB8AC3E}">
        <p14:creationId xmlns:p14="http://schemas.microsoft.com/office/powerpoint/2010/main" val="1031794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2774</Words>
  <Application>Microsoft Office PowerPoint</Application>
  <PresentationFormat>Widescreen</PresentationFormat>
  <Paragraphs>282</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Python Data Analysis</vt:lpstr>
      <vt:lpstr>pandas</vt:lpstr>
      <vt:lpstr>pandas</vt:lpstr>
      <vt:lpstr>pandas</vt:lpstr>
      <vt:lpstr>pandas</vt:lpstr>
      <vt:lpstr>pandas</vt:lpstr>
      <vt:lpstr>pandas</vt:lpstr>
      <vt:lpstr>pandas- Operations</vt:lpstr>
      <vt:lpstr>pandas- Operations</vt:lpstr>
      <vt:lpstr>pandas- Operations</vt:lpstr>
      <vt:lpstr>pandas- Operations</vt:lpstr>
      <vt:lpstr>pandas- Operations</vt:lpstr>
      <vt:lpstr>pandas- Operations</vt:lpstr>
      <vt:lpstr>pandas- Operations</vt:lpstr>
      <vt:lpstr>pandas- Operations</vt:lpstr>
      <vt:lpstr>pandas- Operations</vt:lpstr>
      <vt:lpstr>pandas- Operations</vt:lpstr>
      <vt:lpstr>pandas- Operations</vt:lpstr>
      <vt:lpstr>pandas- Operations</vt:lpstr>
      <vt:lpstr>pandas- Operations</vt:lpstr>
      <vt:lpstr>pandas- Operations</vt:lpstr>
      <vt:lpstr>pandas- Reference Docs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Analysis</dc:title>
  <dc:creator>Prabhat Chandra</dc:creator>
  <cp:lastModifiedBy>Prabhat Chandra</cp:lastModifiedBy>
  <cp:revision>24</cp:revision>
  <dcterms:created xsi:type="dcterms:W3CDTF">2019-11-29T09:08:06Z</dcterms:created>
  <dcterms:modified xsi:type="dcterms:W3CDTF">2019-11-29T10:23:30Z</dcterms:modified>
</cp:coreProperties>
</file>