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30" r:id="rId2"/>
    <p:sldId id="259" r:id="rId3"/>
    <p:sldId id="260" r:id="rId4"/>
    <p:sldId id="261" r:id="rId5"/>
    <p:sldId id="262" r:id="rId6"/>
    <p:sldId id="283" r:id="rId7"/>
    <p:sldId id="263" r:id="rId8"/>
    <p:sldId id="291" r:id="rId9"/>
    <p:sldId id="264" r:id="rId10"/>
    <p:sldId id="285" r:id="rId11"/>
    <p:sldId id="286" r:id="rId12"/>
    <p:sldId id="293" r:id="rId13"/>
    <p:sldId id="266" r:id="rId14"/>
    <p:sldId id="267" r:id="rId15"/>
    <p:sldId id="294" r:id="rId16"/>
    <p:sldId id="269" r:id="rId17"/>
    <p:sldId id="295" r:id="rId18"/>
    <p:sldId id="271" r:id="rId19"/>
    <p:sldId id="287" r:id="rId20"/>
    <p:sldId id="296" r:id="rId21"/>
    <p:sldId id="272" r:id="rId22"/>
    <p:sldId id="297" r:id="rId23"/>
    <p:sldId id="276" r:id="rId24"/>
    <p:sldId id="300" r:id="rId25"/>
    <p:sldId id="298" r:id="rId26"/>
    <p:sldId id="278" r:id="rId27"/>
    <p:sldId id="299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88AC-CB19-44BA-8393-27D049A8BD0E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2005-D1FD-4743-AA59-E9EBC07A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9EC75-D4DD-4BEF-AD41-8533C00D0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69FC0-EF28-496C-90F9-2D490BEAA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The software exists for try: except: else: and finally: If the class is up to it.</a:t>
            </a: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BCE6E50A-E072-47A9-8DB9-E4E6436C8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21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The software exists for try: except: else: and finally: If the class is up to it.</a:t>
            </a: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96058FDE-3C38-4203-88D3-20BFCB39D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42778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B45943-091D-41D9-977F-42C6B0AE1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F2AB3C-D0AD-45A1-81A3-6F8854102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interest, the difference between error_data being printed and error_data.args being printed is of mild interest.</a:t>
            </a:r>
          </a:p>
          <a:p>
            <a:endParaRPr lang="en-US" dirty="0"/>
          </a:p>
          <a:p>
            <a:r>
              <a:rPr lang="en-US" dirty="0"/>
              <a:t>The except: with the sys.exc.info()[] I would say will see soon. I do believe it should always be there.</a:t>
            </a:r>
          </a:p>
          <a:p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9AD653-A640-4B16-823B-91E880F6B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85840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D74AB35-A936-49C9-B2AE-136304007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4DFCCD-3BFE-4C87-8F9B-5E0FD7CF8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AB286A7-206B-498F-8AE2-6AEA5BD91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BC598F-9630-4DAE-9031-E4B2BA522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5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00C13E-E4CE-4F89-94CC-7E6CD2A4D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45D0C6E-0E9F-41E6-908D-6D7D4579B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04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24995B-0E8C-43E2-9E62-26E9006C6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57BFD8-C3F7-4224-BED7-81DC1A39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3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531D195-D781-4766-9A2C-AB139D3E3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BB6FBB-D63D-441F-B2FD-54EB7207F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5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331FC8-1A56-4D5D-ADAE-AE92F2BEF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2644087-3DDD-4C49-9CBC-D22FB5FF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4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E18ABE-9AA5-4E2A-A697-BFFD3BD2E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A780C1E-8BB3-4D8A-A7A3-10DF19DFA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C9C5CD6-7AC5-4BF6-A692-45D49EF24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880FEC-3E00-4748-BF56-63F8C170B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B130DB-A20D-408E-9D8B-F4B1A6466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C224E49-447D-4EFA-A7C1-D7C861C85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8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1AF9405-0768-4862-8589-2A1DB7445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65BF620-DF65-4E51-A8F1-3E3B76F54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2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The software exists for try: except: else: and finally: If the class is up to it.</a:t>
            </a: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04A7E703-B0CD-4FD2-A247-3384C4410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38357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7719DC6-994C-46A6-8EB4-E55227E7A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518D25-742B-4795-897C-6ABB6E176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8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Ask what happened on the abc. </a:t>
            </a: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1F0B5F2C-2204-4833-87B5-1B316D704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44267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02EA7A-BD30-4D8A-BB3E-6C46E5FC4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039C95-3408-497B-9A5E-002B10EFD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6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Note: ch08_13* and ch08_14* show how try except work with a with clause. Haven’t talked about with clauses yet. </a:t>
            </a:r>
          </a:p>
          <a:p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75CC617-A7A9-47D0-BC9E-2B50A7C1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69646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E1C6B4-3EBE-40B3-BF59-4EEB73763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677EAD1-16B5-4B63-BF42-B28F1E15C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1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4769D5-76F4-482D-B56E-189B8D0C4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58A7CD-E607-4637-86E2-577B0B9A4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The software exists for try: except: else: and finally: If the class is up to it.</a:t>
            </a: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F3D1328A-A06F-4AF4-BFD1-2821A3E32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6931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2F9-5A55-1C80-7E0B-84E99AE6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72450-588E-9255-475A-1B40CF3F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3627-3A43-4266-9AA0-BF42B5D7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D135-D3F0-8A47-A859-A04EC545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3747-E218-6FDA-6591-11AD4607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8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26E0-7796-A245-0A37-6DA23B41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8EA2-176E-BEC3-2840-494EF5D7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DBF7-480A-7E89-CF88-5AF6A1E3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9287-86E9-425F-F451-9FD01BD5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5CAC-D143-C352-138C-B78AD21E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295EF-A72B-6B58-3F06-031B01303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54776-EB36-3F24-61AB-17C8F848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3AD2-5079-2924-34A7-19DCD20A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38F1-F8BC-4D71-28C4-B28579E7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EFDD-D27C-BB7A-2CDB-46186F2E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7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56605" y="1285702"/>
            <a:ext cx="7656855" cy="440240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itchFamily="34" charset="0"/>
              <a:buNone/>
              <a:defRPr sz="2400" b="1"/>
            </a:lvl1pPr>
            <a:lvl2pPr marL="0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itchFamily="34" charset="0"/>
              <a:buNone/>
              <a:tabLst/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115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091439"/>
            <a:ext cx="11582400" cy="5031655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5255" y="148445"/>
            <a:ext cx="10181492" cy="817563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2256" y="182880"/>
            <a:ext cx="823613" cy="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86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00138"/>
            <a:ext cx="11571515" cy="497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5255" y="148445"/>
            <a:ext cx="10181492" cy="817563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2256" y="182880"/>
            <a:ext cx="790931" cy="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C6D2-C59D-BD5B-EEBF-D0564B60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833-381F-4125-78E9-E96A0343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17D0-A54E-7B1D-63B7-065697E4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6DE5-799D-4A1B-2C2A-AEB1A82D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E07B-BE5B-939B-4FA6-89A5F424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0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22D7-7199-259C-1F28-164C716D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1F11-3805-503D-0DC2-A0B412D2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F665-28F4-F23D-D10F-01EB0617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E0E8-5A63-23AB-8C1D-EED4A197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C684-6BCA-0EAF-2CCF-2ABB90F4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5C5D-743A-F77B-FE54-14891F7E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6456-878F-8AE0-5AA8-AE8E8BD91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8D0E-6CEB-FD63-51AD-083F0745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068D4-65D9-BBD6-B2EB-012187FF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42CFE-7534-8109-28F2-E296AB61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EE4D5-31BC-02AA-A3D9-34346C0A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371E-D0C5-FF9D-B043-3AEEAF12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A5D4-2A94-E88D-A92B-F81D6409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E4F3B-6469-E2DF-7EB4-4012A5FE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38AAD-CFF2-A9F1-0CF7-1C1E6B78C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B1742-BBEB-81B8-EC4D-311A42A0F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379AD-4285-8A12-4EDD-D4575B34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F7F85-8527-4569-611E-FA5751BB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E682A-994D-FA65-3C5D-A0AEDEDA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0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B1C8-8807-1210-2B21-4146D922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D824E-BBC2-51E4-59E1-FE4C659D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1185D-9175-1B8C-C77C-0D2397FD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E57AB-D8E2-1FC0-74AA-11F6F81B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4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C895A-81D8-CC6C-88B8-D13320E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7A371-28AB-BFB1-E17A-A4D7CF95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2E6A-BA37-40C7-B12F-4944D9D4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4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43DE-30B3-BCD3-8637-E02E384D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C271-CEBC-954E-87CB-216FAC03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19A12-7CC0-A4D3-247D-17A12799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61B7-FBB7-461B-E564-3BEBD68D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8B2C-D104-52AF-2783-AD671778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A174-8B1C-249F-E507-70ED83C4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1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C8B0-8105-69F8-E3C9-29D92886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D3F0-53AC-3943-C9C9-4C8A0944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A8488-65E6-9130-A2D4-92278E622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7D350-E569-2D45-88ED-A5D5449A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2923C-3CDA-E3DA-40A1-97794FC1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D947-6BBF-D4F6-5CE3-C4A3E32E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D6677-7B9C-80B3-EE38-5ADFCFAB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7BD2-3EA6-A7B9-E1FE-EFDF133D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3317-F5D1-2F96-6F16-8C87E5006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73F0-6109-437D-8F67-704362A3BD4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D6CE-84D6-3BA7-C200-FF42415C0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CF32-998D-0DEE-9EAE-01CF8BA5B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94E1-89BD-40F7-B22F-413D0E1EC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exception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Programming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6: </a:t>
            </a:r>
            <a:br>
              <a:rPr lang="en-US" dirty="0"/>
            </a:br>
            <a:r>
              <a:rPr lang="en-US" dirty="0"/>
              <a:t>Exception Handling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273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03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statements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try</a:t>
            </a:r>
            <a:r>
              <a:rPr lang="en-US" dirty="0">
                <a:sym typeface="Courier New"/>
              </a:rPr>
              <a:t> </a:t>
            </a:r>
            <a:r>
              <a:rPr lang="en-US" dirty="0"/>
              <a:t>are executed</a:t>
            </a:r>
          </a:p>
          <a:p>
            <a:r>
              <a:rPr lang="en-US" dirty="0"/>
              <a:t>If there is an exception, then the statements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except</a:t>
            </a:r>
            <a:r>
              <a:rPr lang="en-US" dirty="0"/>
              <a:t> are executed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There can be multiple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dirty="0"/>
              <a:t> clauses</a:t>
            </a:r>
          </a:p>
          <a:p>
            <a:pPr lvl="2">
              <a:spcBef>
                <a:spcPts val="0"/>
              </a:spcBef>
            </a:pPr>
            <a:r>
              <a:rPr dirty="0"/>
              <a:t>Used to handle different types of exceptions</a:t>
            </a:r>
          </a:p>
          <a:p>
            <a:pPr lvl="2">
              <a:spcBef>
                <a:spcPts val="0"/>
              </a:spcBef>
            </a:pPr>
            <a:r>
              <a:rPr dirty="0"/>
              <a:t>An except clause without an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exception_type</a:t>
            </a:r>
            <a:r>
              <a:rPr dirty="0"/>
              <a:t> will handle any type of exception—use this last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Some exceptions have additional information available through a variable given on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dirty="0"/>
              <a:t> clause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You can have one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dirty="0"/>
              <a:t> clause handle multiple exceptions by using a tuple of the exception types</a:t>
            </a:r>
            <a:endParaRPr lang="en-US" dirty="0"/>
          </a:p>
          <a:p>
            <a:pPr>
              <a:buClr>
                <a:srgbClr val="000000"/>
              </a:buClr>
              <a:buFont typeface="Arial"/>
            </a:pPr>
            <a:r>
              <a:rPr lang="en-US" dirty="0"/>
              <a:t>If there are no exceptions, the statements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are executed</a:t>
            </a:r>
          </a:p>
          <a:p>
            <a:pPr lvl="1">
              <a:spcBef>
                <a:spcPts val="0"/>
              </a:spcBef>
              <a:buFont typeface="Arial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clause is optional</a:t>
            </a:r>
            <a:endParaRPr dirty="0"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Basic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dirty="0"/>
              <a:t>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b="1" dirty="0"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 (continued)</a:t>
            </a:r>
            <a:endParaRPr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909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1000"/>
              </a:lnSpc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lang="en-US" dirty="0"/>
              <a:t>Please turn to Exercise 6.1 in the Exercise Manual</a:t>
            </a:r>
            <a:endParaRPr dirty="0"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 6.1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414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77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ahoma Bold"/>
                <a:ea typeface="Tahoma Bold"/>
                <a:cs typeface="Tahoma Bold"/>
                <a:sym typeface="Tahoma Bold"/>
              </a:defRPr>
            </a:pPr>
            <a:r>
              <a:rPr lang="en-US" dirty="0"/>
              <a:t>Class Do Now!</a:t>
            </a:r>
          </a:p>
          <a:p>
            <a:pPr marL="765525" lvl="1" indent="-452547">
              <a:spcBef>
                <a:spcPts val="1200"/>
              </a:spcBef>
              <a:buAutoNum type="arabicPeriod"/>
            </a:pPr>
            <a:r>
              <a:rPr dirty="0"/>
              <a:t>Change directory to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Ch0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_Exceptions</a:t>
            </a:r>
          </a:p>
          <a:p>
            <a:pPr marL="765525" lvl="1" indent="-452547">
              <a:spcBef>
                <a:spcPts val="1200"/>
              </a:spcBef>
              <a:buAutoNum type="arabicPeriod"/>
            </a:pPr>
            <a:r>
              <a:rPr dirty="0"/>
              <a:t>Execute: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cat –n ch0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_finally.py</a:t>
            </a:r>
          </a:p>
          <a:p>
            <a:pPr marL="765525" lvl="1" indent="-452547">
              <a:spcBef>
                <a:spcPts val="1200"/>
              </a:spcBef>
              <a:buAutoNum type="arabicPeriod"/>
            </a:pPr>
            <a:r>
              <a:rPr dirty="0"/>
              <a:t>Execute: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_finally.py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Answer</a:t>
            </a: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765525" lvl="1" indent="-452547">
              <a:spcBef>
                <a:spcPts val="1200"/>
              </a:spcBef>
              <a:buAutoNum type="arabicPeriod"/>
            </a:pPr>
            <a:r>
              <a:rPr dirty="0"/>
              <a:t>Execute: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_finally.py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Answer</a:t>
            </a: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Answer</a:t>
            </a: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309026" lvl="1" indent="-309026">
              <a:lnSpc>
                <a:spcPct val="101000"/>
              </a:lnSpc>
              <a:spcBef>
                <a:spcPts val="1600"/>
              </a:spcBef>
              <a:buBlip>
                <a:blip r:embed="rId3"/>
              </a:buBlip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lang="en-US" dirty="0"/>
              <a:t>Take particular notice of the order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clauses</a:t>
            </a:r>
          </a:p>
          <a:p>
            <a:pPr marL="309026" lvl="1" indent="-309026">
              <a:lnSpc>
                <a:spcPct val="101000"/>
              </a:lnSpc>
              <a:spcBef>
                <a:spcPts val="1600"/>
              </a:spcBef>
              <a:buBlip>
                <a:blip r:embed="rId3"/>
              </a:buBlip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lang="en-US" dirty="0"/>
              <a:t>If the script enters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try-except</a:t>
            </a:r>
            <a:r>
              <a:rPr lang="en-US" dirty="0"/>
              <a:t> block, code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block will always be executed unless there is an error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clauses</a:t>
            </a:r>
          </a:p>
          <a:p>
            <a:pPr marL="228602" lvl="1" indent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finally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lvl="1">
              <a:spcBef>
                <a:spcPts val="0"/>
              </a:spcBef>
              <a:buFont typeface="Arial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import atexit</a:t>
            </a:r>
          </a:p>
          <a:p>
            <a:pPr lvl="1">
              <a:spcBef>
                <a:spcPts val="0"/>
              </a:spcBef>
              <a:buFont typeface="Arial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atexit.register(&lt;function&gt;, &lt;list of parameters&gt;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atexit.register</a:t>
            </a:r>
            <a:r>
              <a:rPr lang="en-US" dirty="0"/>
              <a:t> registers a program to be executed just before the Python interpreter terminates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The functions to be executed are </a:t>
            </a:r>
            <a:r>
              <a:rPr lang="en-US" dirty="0"/>
              <a:t>in a last in first out order</a:t>
            </a:r>
            <a:endParaRPr dirty="0"/>
          </a:p>
          <a:p>
            <a:r>
              <a:rPr lang="en-US" b="1" dirty="0"/>
              <a:t>Class Do Now!</a:t>
            </a:r>
          </a:p>
          <a:p>
            <a:pPr marL="765525" indent="-461007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ch06_07-finally_atexit.py</a:t>
            </a:r>
          </a:p>
          <a:p>
            <a:pPr marL="765525" indent="-461007">
              <a:buFont typeface="+mj-lt"/>
              <a:buAutoNum type="arabicPeriod"/>
            </a:pPr>
            <a:r>
              <a:rPr lang="en-US" dirty="0"/>
              <a:t>Execute the script with the following input</a:t>
            </a:r>
          </a:p>
          <a:p>
            <a:pPr marL="1061584" lvl="1" indent="-296059">
              <a:buFont typeface="+mj-lt"/>
              <a:buAutoNum type="alphaL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</a:p>
          <a:p>
            <a:pPr marL="1061584" lvl="1" indent="-296059">
              <a:buFont typeface="+mj-lt"/>
              <a:buAutoNum type="alphaL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&lt;Ctrl-D&gt;</a:t>
            </a:r>
          </a:p>
          <a:p>
            <a:pPr marL="1061584" lvl="1" indent="-296059">
              <a:buFont typeface="+mj-lt"/>
              <a:buAutoNum type="alphaL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&lt;Ctrl-C&gt;</a:t>
            </a:r>
          </a:p>
          <a:p>
            <a:pPr marL="1061584" lvl="1" indent="-296059">
              <a:buFont typeface="+mj-lt"/>
              <a:buAutoNum type="alphaL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exit() </a:t>
            </a:r>
            <a:r>
              <a:rPr lang="en-US" dirty="0">
                <a:sym typeface="Tahoma"/>
              </a:rPr>
              <a:t>and </a:t>
            </a:r>
            <a:r>
              <a:rPr lang="en-US" dirty="0"/>
              <a:t>quit()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Designed to be used and should only be used when working in </a:t>
            </a:r>
            <a:r>
              <a:rPr lang="en-US" dirty="0"/>
              <a:t>P</a:t>
            </a:r>
            <a:r>
              <a:rPr dirty="0"/>
              <a:t>ython as an interactive shell (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dirty="0"/>
              <a:t>,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dirty="0"/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sys.exit(&lt;return_code&gt;)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Should be used when exiting from a </a:t>
            </a:r>
            <a:r>
              <a:rPr lang="en-US" dirty="0"/>
              <a:t>P</a:t>
            </a:r>
            <a:r>
              <a:rPr dirty="0"/>
              <a:t>ython script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os._exit()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Used when working with processes</a:t>
            </a:r>
            <a:endParaRPr lang="en-US" dirty="0"/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Not covered in this </a:t>
            </a:r>
            <a:r>
              <a:rPr lang="en-US" dirty="0"/>
              <a:t>course</a:t>
            </a:r>
            <a:endParaRPr dirty="0"/>
          </a:p>
        </p:txBody>
      </p:sp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/>
              <a:t>Three</a:t>
            </a:r>
            <a:r>
              <a:rPr dirty="0"/>
              <a:t>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dirty="0"/>
              <a:t>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35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return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sys.exc_info()</a:t>
            </a:r>
          </a:p>
          <a:p>
            <a:pPr marL="0" indent="0">
              <a:buNone/>
            </a:pPr>
            <a:r>
              <a:rPr dirty="0"/>
              <a:t>	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exc_type, exc_string, exc_traceback = sys.exc_info()</a:t>
            </a:r>
          </a:p>
          <a:p>
            <a:pPr lvl="1">
              <a:spcBef>
                <a:spcPts val="0"/>
              </a:spcBef>
              <a:buFont typeface="Arial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600"/>
              </a:spcBef>
              <a:buFont typeface="Arial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exc_type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 is the type of exception</a:t>
            </a:r>
          </a:p>
          <a:p>
            <a:pPr lvl="1">
              <a:spcBef>
                <a:spcPts val="600"/>
              </a:spcBef>
              <a:buFont typeface="Arial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exc_string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 if present</a:t>
            </a:r>
            <a:r>
              <a:rPr lang="en-US" dirty="0">
                <a:latin typeface="+mn-lt"/>
                <a:ea typeface="+mn-ea"/>
                <a:cs typeface="+mn-cs"/>
                <a:sym typeface="Tahoma"/>
              </a:rPr>
              <a:t>,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 is an explanation of the error</a:t>
            </a:r>
          </a:p>
          <a:p>
            <a:pPr lvl="1">
              <a:spcBef>
                <a:spcPts val="600"/>
              </a:spcBef>
              <a:buFont typeface="Arial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exc_traceback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 is an object which gives a traceback of the exception</a:t>
            </a:r>
          </a:p>
        </p:txBody>
      </p:sp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Traceback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module traceback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import traceback</a:t>
            </a:r>
            <a:r>
              <a:rPr lang="en-US" dirty="0"/>
              <a:t>) performs formatting and printing of the return values</a:t>
            </a:r>
          </a:p>
          <a:p>
            <a:pPr marL="0" indent="0">
              <a:buNone/>
              <a:defRPr sz="800"/>
            </a:pPr>
            <a:endParaRPr lang="en-US" dirty="0"/>
          </a:p>
          <a:p>
            <a:pPr marL="0" lvl="1" indent="312978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traceback.print_tb(exc_traceback, </a:t>
            </a:r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      limit=None, </a:t>
            </a:r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       file=sys.stdout)</a:t>
            </a:r>
          </a:p>
          <a:p>
            <a:pPr marL="0" lvl="1" indent="228602">
              <a:spcBef>
                <a:spcPts val="60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sz="1000" dirty="0"/>
          </a:p>
          <a:p>
            <a:pPr lvl="1">
              <a:spcBef>
                <a:spcPts val="0"/>
              </a:spcBef>
            </a:pPr>
            <a:r>
              <a:rPr dirty="0"/>
              <a:t>Does a pretty print of the traceback</a:t>
            </a:r>
          </a:p>
          <a:p>
            <a:pPr lvl="1">
              <a:spcBef>
                <a:spcPts val="0"/>
              </a:spcBef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dirty="0"/>
              <a:t> is the number of scope</a:t>
            </a:r>
            <a:r>
              <a:rPr lang="en-US" dirty="0"/>
              <a:t>s</a:t>
            </a:r>
            <a:r>
              <a:rPr dirty="0"/>
              <a:t> to go back</a:t>
            </a:r>
          </a:p>
          <a:p>
            <a:pPr lvl="1">
              <a:spcBef>
                <a:spcPts val="0"/>
              </a:spcBef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dirty="0"/>
              <a:t> is where to send the character stream</a:t>
            </a:r>
          </a:p>
          <a:p>
            <a:r>
              <a:rPr lang="en-US" b="1" dirty="0"/>
              <a:t>Do Now!</a:t>
            </a:r>
          </a:p>
          <a:p>
            <a:pPr marL="765525" lvl="1" indent="-452547">
              <a:spcBef>
                <a:spcPts val="600"/>
              </a:spcBef>
              <a:buAutoNum type="arabicPeriod"/>
            </a:pPr>
            <a:r>
              <a:rPr dirty="0"/>
              <a:t>Execute: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cat –n ch0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-tb.py</a:t>
            </a:r>
          </a:p>
          <a:p>
            <a:pPr marL="765525" lvl="1" indent="-452547">
              <a:spcBef>
                <a:spcPts val="600"/>
              </a:spcBef>
              <a:buAutoNum type="arabicPeriod"/>
            </a:pPr>
            <a:r>
              <a:rPr dirty="0"/>
              <a:t>Execute: </a:t>
            </a:r>
            <a:r>
              <a:rPr lang="en-US" dirty="0">
                <a:latin typeface="Courier New"/>
                <a:cs typeface="Courier New"/>
                <a:sym typeface="Courier New"/>
              </a:rPr>
              <a:t>./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ch0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-tb.py</a:t>
            </a:r>
          </a:p>
        </p:txBody>
      </p:sp>
      <p:sp>
        <p:nvSpPr>
          <p:cNvPr id="2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Traceback</a:t>
            </a:r>
          </a:p>
        </p:txBody>
      </p:sp>
    </p:spTree>
    <p:extLst>
      <p:ext uri="{BB962C8B-B14F-4D97-AF65-F5344CB8AC3E}">
        <p14:creationId xmlns:p14="http://schemas.microsoft.com/office/powerpoint/2010/main" val="15083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E74EE-E1AE-4BBE-927D-B42CDFC8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discuss:</a:t>
            </a:r>
          </a:p>
          <a:p>
            <a:r>
              <a:rPr lang="en-US" dirty="0"/>
              <a:t>What is an exception?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except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</a:p>
          <a:p>
            <a:r>
              <a:rPr lang="en-US" dirty="0"/>
              <a:t>Built-in exceptions</a:t>
            </a:r>
          </a:p>
          <a:p>
            <a:r>
              <a:rPr lang="en-US" dirty="0"/>
              <a:t>Creating exception</a:t>
            </a:r>
          </a:p>
          <a:p>
            <a:r>
              <a:rPr lang="en-US" dirty="0"/>
              <a:t>Assertions</a:t>
            </a:r>
          </a:p>
        </p:txBody>
      </p:sp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Objectives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3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/>
              </a:rPr>
              <a:t>https://docs.python.org/3.8/library/exceptions.html</a:t>
            </a:r>
            <a:r>
              <a:rPr lang="en-US" dirty="0"/>
              <a:t> has details on all built-in exceptions</a:t>
            </a:r>
          </a:p>
        </p:txBody>
      </p:sp>
      <p:sp>
        <p:nvSpPr>
          <p:cNvPr id="2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Built-In Exceptions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1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Setup</a:t>
            </a:r>
            <a:br>
              <a:rPr lang="en-US" dirty="0"/>
            </a:br>
            <a:r>
              <a:rPr sz="1000" dirty="0"/>
              <a:t> </a:t>
            </a:r>
            <a:endParaRPr dirty="0"/>
          </a:p>
          <a:p>
            <a:pPr marL="0" indent="0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class &lt;name_of_error&gt;(Exception):</a:t>
            </a:r>
          </a:p>
          <a:p>
            <a:pPr marL="0" indent="0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pass</a:t>
            </a:r>
          </a:p>
          <a:p>
            <a:pPr lvl="2">
              <a:spcBef>
                <a:spcPts val="0"/>
              </a:spcBef>
            </a:pPr>
            <a:endParaRPr sz="1000" dirty="0"/>
          </a:p>
          <a:p>
            <a:pPr lvl="1">
              <a:spcBef>
                <a:spcPts val="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&lt;name_of_error&gt;</a:t>
            </a:r>
            <a:r>
              <a:rPr dirty="0">
                <a:latin typeface="+mj-lt"/>
              </a:rPr>
              <a:t> 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is the identifier for a user</a:t>
            </a:r>
            <a:r>
              <a:rPr lang="en-US" dirty="0">
                <a:latin typeface="+mn-lt"/>
                <a:ea typeface="+mn-ea"/>
                <a:cs typeface="+mn-cs"/>
                <a:sym typeface="Tahoma"/>
              </a:rPr>
              <a:t>-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defined error</a:t>
            </a:r>
          </a:p>
          <a:p>
            <a:pPr lvl="1">
              <a:spcBef>
                <a:spcPts val="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(Exception)</a:t>
            </a:r>
            <a:r>
              <a:rPr dirty="0">
                <a:latin typeface="+mj-lt"/>
              </a:rPr>
              <a:t> 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is required</a:t>
            </a:r>
            <a:r>
              <a:rPr lang="en-US" dirty="0">
                <a:latin typeface="+mn-lt"/>
                <a:ea typeface="+mn-ea"/>
                <a:cs typeface="+mn-cs"/>
                <a:sym typeface="Tahoma"/>
              </a:rPr>
              <a:t>—</a:t>
            </a:r>
            <a:r>
              <a:rPr dirty="0">
                <a:latin typeface="+mn-lt"/>
                <a:ea typeface="+mn-ea"/>
                <a:cs typeface="+mn-cs"/>
                <a:sym typeface="Tahoma"/>
              </a:rPr>
              <a:t>allows access to all of the internal error handling</a:t>
            </a:r>
            <a:endParaRPr lang="en-US" dirty="0">
              <a:latin typeface="+mn-lt"/>
              <a:ea typeface="+mn-ea"/>
              <a:cs typeface="+mn-cs"/>
              <a:sym typeface="Tahoma"/>
            </a:endParaRPr>
          </a:p>
          <a:p>
            <a:pPr lvl="1">
              <a:spcBef>
                <a:spcPts val="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pass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nothing added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r>
              <a:rPr lang="en-US" dirty="0"/>
              <a:t>Using</a:t>
            </a:r>
          </a:p>
          <a:p>
            <a:pPr marL="0" indent="0">
              <a:buNone/>
            </a:pPr>
            <a:r>
              <a:rPr dirty="0"/>
              <a:t>	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raise &lt;name_of_error&gt;(&lt;String to use as exc_string&gt;)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2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User</a:t>
            </a:r>
            <a:r>
              <a:rPr lang="en-US" dirty="0"/>
              <a:t>-</a:t>
            </a:r>
            <a:r>
              <a:rPr dirty="0"/>
              <a:t>Defined Exceptions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Please turn to Exercise 6.2 in the Exercise Manual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 6.2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9818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35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assert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idx="1"/>
          </p:nvPr>
        </p:nvSpPr>
        <p:spPr>
          <a:xfrm>
            <a:off x="335534" y="1106699"/>
            <a:ext cx="11546309" cy="5074051"/>
          </a:xfrm>
          <a:prstGeom prst="rect">
            <a:avLst/>
          </a:prstGeom>
        </p:spPr>
        <p:txBody>
          <a:bodyPr/>
          <a:lstStyle/>
          <a:p>
            <a:r>
              <a:rPr lang="en-US" sz="1865" dirty="0"/>
              <a:t>The </a:t>
            </a:r>
            <a:r>
              <a:rPr lang="en-US" sz="1865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assert</a:t>
            </a:r>
            <a:r>
              <a:rPr lang="en-US" sz="1865" dirty="0"/>
              <a:t> keyword is used when debugging code</a:t>
            </a:r>
          </a:p>
          <a:p>
            <a:r>
              <a:rPr lang="en-US" sz="1865" dirty="0"/>
              <a:t>The </a:t>
            </a:r>
            <a:r>
              <a:rPr lang="en-US" sz="1865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assert</a:t>
            </a:r>
            <a:r>
              <a:rPr lang="en-US" sz="1865" dirty="0"/>
              <a:t> keyword lets you test if a condition in your code returns </a:t>
            </a:r>
            <a:r>
              <a:rPr lang="en-US" sz="1865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65" dirty="0"/>
              <a:t>, if not, the program will raise an </a:t>
            </a:r>
            <a:r>
              <a:rPr lang="en-US" sz="1865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AssertionError</a:t>
            </a:r>
            <a:endParaRPr lang="en-US" sz="18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65" dirty="0"/>
              <a:t>Examples:</a:t>
            </a:r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65" dirty="0"/>
              <a:t>assert x =</a:t>
            </a:r>
            <a:r>
              <a:rPr lang="en-US" sz="1865" dirty="0"/>
              <a:t>=</a:t>
            </a:r>
            <a:r>
              <a:rPr sz="1865" dirty="0"/>
              <a:t> </a:t>
            </a:r>
            <a:r>
              <a:rPr lang="en-US" sz="1865" dirty="0"/>
              <a:t>'</a:t>
            </a:r>
            <a:r>
              <a:rPr sz="1865" dirty="0"/>
              <a:t>Hello</a:t>
            </a:r>
            <a:r>
              <a:rPr lang="en-US" sz="1865" dirty="0"/>
              <a:t>'</a:t>
            </a:r>
            <a:endParaRPr sz="1865" dirty="0"/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65" dirty="0"/>
              <a:t>assert x =</a:t>
            </a:r>
            <a:r>
              <a:rPr lang="en-US" sz="1865" dirty="0"/>
              <a:t>=</a:t>
            </a:r>
            <a:r>
              <a:rPr sz="1865" dirty="0"/>
              <a:t> </a:t>
            </a:r>
            <a:r>
              <a:rPr lang="en-US" sz="1865" dirty="0"/>
              <a:t>'</a:t>
            </a:r>
            <a:r>
              <a:rPr sz="1865" dirty="0"/>
              <a:t>Hello</a:t>
            </a:r>
            <a:r>
              <a:rPr lang="en-US" sz="1865" dirty="0"/>
              <a:t>'</a:t>
            </a:r>
            <a:r>
              <a:rPr sz="1865" dirty="0"/>
              <a:t>, </a:t>
            </a:r>
            <a:r>
              <a:rPr lang="en-US" sz="1865" dirty="0"/>
              <a:t>'</a:t>
            </a:r>
            <a:r>
              <a:rPr sz="1865" dirty="0"/>
              <a:t>should be goodbye</a:t>
            </a:r>
            <a:r>
              <a:rPr lang="en-US" sz="1865" dirty="0"/>
              <a:t>'</a:t>
            </a:r>
            <a:endParaRPr sz="1865" dirty="0"/>
          </a:p>
          <a:p>
            <a:pPr lvl="1">
              <a:spcBef>
                <a:spcPts val="0"/>
              </a:spcBef>
              <a:buFont typeface="Arial"/>
            </a:pPr>
            <a:r>
              <a:rPr sz="1865" dirty="0"/>
              <a:t>The </a:t>
            </a:r>
            <a:r>
              <a:rPr lang="en-US" sz="1865" dirty="0">
                <a:latin typeface="Courier New"/>
                <a:cs typeface="Courier New"/>
                <a:sym typeface="Courier New"/>
              </a:rPr>
              <a:t>'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should be goodbye</a:t>
            </a:r>
            <a:r>
              <a:rPr lang="en-US" sz="1865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1865" dirty="0"/>
              <a:t> is displayed when assert i</a:t>
            </a:r>
            <a:r>
              <a:rPr lang="en-US" sz="1865" dirty="0"/>
              <a:t>s</a:t>
            </a:r>
            <a:r>
              <a:rPr sz="1865" dirty="0"/>
              <a:t> 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r>
              <a:rPr lang="en-US" sz="1865" b="1" dirty="0"/>
              <a:t>Do Now!</a:t>
            </a:r>
          </a:p>
          <a:p>
            <a:pPr marL="765525" lvl="1" indent="-452547">
              <a:spcBef>
                <a:spcPts val="600"/>
              </a:spcBef>
              <a:buAutoNum type="arabicPeriod"/>
            </a:pPr>
            <a:r>
              <a:rPr sz="1865" dirty="0"/>
              <a:t>Execute: 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cat –n ch0</a:t>
            </a:r>
            <a:r>
              <a:rPr lang="en-US" sz="1865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865" dirty="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-assertion.py</a:t>
            </a:r>
          </a:p>
          <a:p>
            <a:pPr marL="765525" lvl="1" indent="-452547">
              <a:spcBef>
                <a:spcPts val="600"/>
              </a:spcBef>
              <a:buAutoNum type="arabicPeriod"/>
            </a:pPr>
            <a:r>
              <a:rPr sz="1865" dirty="0"/>
              <a:t>Execute: </a:t>
            </a:r>
            <a:r>
              <a:rPr lang="en-US" sz="1865" dirty="0">
                <a:latin typeface="Courier New"/>
                <a:cs typeface="Courier New"/>
                <a:sym typeface="Courier New"/>
              </a:rPr>
              <a:t>./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ch0</a:t>
            </a:r>
            <a:r>
              <a:rPr lang="en-US" sz="1865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865" dirty="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sz="1865" dirty="0">
                <a:latin typeface="Courier New"/>
                <a:ea typeface="Courier New"/>
                <a:cs typeface="Courier New"/>
                <a:sym typeface="Courier New"/>
              </a:rPr>
              <a:t>-assertion.py</a:t>
            </a: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65" dirty="0">
                <a:latin typeface="+mj-lt"/>
              </a:rPr>
              <a:t> </a:t>
            </a:r>
            <a:r>
              <a:rPr sz="1865" dirty="0"/>
              <a:t>0</a:t>
            </a: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65" dirty="0">
                <a:latin typeface="+mj-lt"/>
              </a:rPr>
              <a:t> </a:t>
            </a:r>
            <a:r>
              <a:rPr sz="1865" dirty="0"/>
              <a:t>200</a:t>
            </a: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65" dirty="0">
                <a:latin typeface="+mj-lt"/>
              </a:rPr>
              <a:t> </a:t>
            </a:r>
            <a:r>
              <a:rPr sz="1865" dirty="0"/>
              <a:t>abc</a:t>
            </a: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65" dirty="0">
                <a:latin typeface="+mj-lt"/>
              </a:rPr>
              <a:t> </a:t>
            </a:r>
            <a:r>
              <a:rPr lang="en-US" sz="1865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1061584" lvl="2" indent="-296059">
              <a:spcBef>
                <a:spcPts val="0"/>
              </a:spcBef>
              <a:buFont typeface="+mj-lt"/>
              <a:buAutoNum type="alphaLcPeriod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65" dirty="0"/>
              <a:t> &lt;Ctrl-D&gt;</a:t>
            </a:r>
          </a:p>
          <a:p>
            <a:pPr marL="860432" lvl="2" indent="-288927">
              <a:spcBef>
                <a:spcPts val="600"/>
              </a:spcBef>
              <a:buFont typeface="+mj-lt"/>
              <a:buAutoNum type="alphaLcPeriod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sz="186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82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433CF7-3289-4674-A9D3-29BF79F6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discussed:</a:t>
            </a:r>
          </a:p>
          <a:p>
            <a:r>
              <a:rPr lang="en-US" dirty="0"/>
              <a:t>What is an exception?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except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</a:p>
          <a:p>
            <a:r>
              <a:rPr lang="en-US" dirty="0"/>
              <a:t>Built-in exceptions</a:t>
            </a:r>
          </a:p>
          <a:p>
            <a:r>
              <a:rPr lang="en-US" dirty="0"/>
              <a:t>Creating exception</a:t>
            </a:r>
          </a:p>
          <a:p>
            <a:r>
              <a:rPr lang="en-US" dirty="0"/>
              <a:t>Assertions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CD2F0-9A0D-46E3-87B6-09AC57FFC0A2}"/>
              </a:ext>
            </a:extLst>
          </p:cNvPr>
          <p:cNvSpPr txBox="1"/>
          <p:nvPr/>
        </p:nvSpPr>
        <p:spPr>
          <a:xfrm>
            <a:off x="6327072" y="2993827"/>
            <a:ext cx="4631773" cy="255454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600" dirty="0"/>
              <a:t>try:</a:t>
            </a:r>
          </a:p>
          <a:p>
            <a:pPr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600" dirty="0"/>
              <a:t>	statements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600" dirty="0"/>
              <a:t>except: [</a:t>
            </a:r>
            <a:r>
              <a:rPr lang="en-US" sz="1600" i="1" dirty="0"/>
              <a:t>name</a:t>
            </a:r>
            <a:r>
              <a:rPr lang="en-US" sz="1600" dirty="0"/>
              <a:t>][,</a:t>
            </a:r>
            <a:r>
              <a:rPr lang="en-US" sz="1600" i="1" dirty="0"/>
              <a:t>data</a:t>
            </a:r>
            <a:r>
              <a:rPr lang="en-US" sz="1600" dirty="0"/>
              <a:t>]</a:t>
            </a:r>
          </a:p>
          <a:p>
            <a:pPr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600" dirty="0"/>
              <a:t>	statements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1600" dirty="0"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600" dirty="0"/>
              <a:t>raise [</a:t>
            </a:r>
            <a:r>
              <a:rPr lang="en-US" sz="1600" i="1" dirty="0"/>
              <a:t>name</a:t>
            </a:r>
            <a:r>
              <a:rPr lang="en-US" sz="1600" dirty="0"/>
              <a:t>][,</a:t>
            </a:r>
            <a:r>
              <a:rPr lang="en-US" sz="1600" i="1" dirty="0"/>
              <a:t>data</a:t>
            </a:r>
            <a:r>
              <a:rPr lang="en-US" sz="1600" dirty="0"/>
              <a:t>]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1600" dirty="0"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600" dirty="0"/>
              <a:t>class user_defined_exception(Exception):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600" dirty="0"/>
              <a:t>   pass: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 action that should not happen</a:t>
            </a:r>
          </a:p>
          <a:p>
            <a:r>
              <a:rPr lang="en-US" dirty="0"/>
              <a:t>An action that occurs very, very seldom</a:t>
            </a:r>
          </a:p>
          <a:p>
            <a:r>
              <a:rPr lang="en-US" dirty="0"/>
              <a:t>Program design considerations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If you can think of the exception, it may be better to write code to prevent or handle the exception than to process it as an exception</a:t>
            </a:r>
          </a:p>
          <a:p>
            <a:pPr lvl="1">
              <a:spcBef>
                <a:spcPts val="0"/>
              </a:spcBef>
              <a:buFont typeface="Arial"/>
            </a:pPr>
            <a:r>
              <a:rPr dirty="0"/>
              <a:t>Example: If 0 is a possible divisor, then check divisor for 0</a:t>
            </a:r>
          </a:p>
        </p:txBody>
      </p:sp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</a:t>
            </a:r>
            <a:r>
              <a:rPr dirty="0"/>
              <a:t>s an Exception?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"/>
          <p:cNvSpPr txBox="1">
            <a:spLocks noGrp="1"/>
          </p:cNvSpPr>
          <p:nvPr>
            <p:ph idx="1"/>
          </p:nvPr>
        </p:nvSpPr>
        <p:spPr>
          <a:xfrm>
            <a:off x="2523011" y="1327625"/>
            <a:ext cx="7145980" cy="37476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#! /usr/bin/env python</a:t>
            </a:r>
          </a:p>
          <a:p>
            <a:pPr>
              <a:spcBef>
                <a:spcPts val="60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"""</a:t>
            </a:r>
          </a:p>
          <a:p>
            <a:pPr>
              <a:spcBef>
                <a:spcPts val="60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   File: ch06_00-no_capture.py</a:t>
            </a:r>
          </a:p>
          <a:p>
            <a:pPr>
              <a:spcBef>
                <a:spcPts val="60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   Function: first pass try-except-else</a:t>
            </a:r>
          </a:p>
          <a:p>
            <a:pPr>
              <a:spcBef>
                <a:spcPts val="60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""</a:t>
            </a:r>
          </a:p>
          <a:p>
            <a:pPr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 = 10</a:t>
            </a:r>
          </a:p>
          <a:p>
            <a:pPr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= int(input( "Enter divisor: " ))</a:t>
            </a:r>
          </a:p>
          <a:p>
            <a:pPr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 = a / b</a:t>
            </a:r>
          </a:p>
          <a:p>
            <a:pPr marL="574680" lvl="2" indent="0">
              <a:spcBef>
                <a:spcPts val="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Exceptions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Tahoma Bold"/>
                <a:ea typeface="Tahoma Bold"/>
                <a:cs typeface="Tahoma Bold"/>
                <a:sym typeface="Tahoma Bold"/>
              </a:defRPr>
            </a:pPr>
            <a:r>
              <a:rPr lang="en-US" dirty="0"/>
              <a:t>Do Now!</a:t>
            </a:r>
          </a:p>
          <a:p>
            <a:pPr marL="765525" lvl="1" indent="-452547">
              <a:spcBef>
                <a:spcPts val="1200"/>
              </a:spcBef>
              <a:buAutoNum type="arabicPeriod"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dirty="0"/>
              <a:t>Change to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Ch0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_Exceptions</a:t>
            </a:r>
          </a:p>
          <a:p>
            <a:pPr marL="765525" lvl="1" indent="-452547">
              <a:spcBef>
                <a:spcPts val="1200"/>
              </a:spcBef>
              <a:buAutoNum type="arabicPeriod"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dirty="0"/>
              <a:t>Execute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./ch0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_no_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capture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.py</a:t>
            </a:r>
          </a:p>
          <a:p>
            <a:pPr marL="1061584" lvl="2" indent="-296059">
              <a:spcBef>
                <a:spcPts val="0"/>
              </a:spcBef>
              <a:buFont typeface="Tahoma" panose="020B0604030504040204" pitchFamily="34" charset="0"/>
              <a:buChar char="–"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dirty="0"/>
              <a:t>Enter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dirty="0"/>
              <a:t> </a:t>
            </a:r>
          </a:p>
          <a:p>
            <a:pPr marL="765525" lvl="1" indent="-452547">
              <a:spcBef>
                <a:spcPts val="1200"/>
              </a:spcBef>
              <a:buAutoNum type="arabicPeriod"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dirty="0"/>
              <a:t>Execute:</a:t>
            </a:r>
            <a:r>
              <a:rPr lang="en-US" dirty="0"/>
              <a:t>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./ch0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_no_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capture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.py</a:t>
            </a:r>
          </a:p>
          <a:p>
            <a:pPr marL="1061584" lvl="2" indent="-296059">
              <a:spcBef>
                <a:spcPts val="0"/>
              </a:spcBef>
              <a:buFont typeface="Tahoma" panose="020B0604030504040204" pitchFamily="34" charset="0"/>
              <a:buChar char="–"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dirty="0"/>
              <a:t>Enter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6078" lvl="1" indent="0">
              <a:spcBef>
                <a:spcPts val="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03281" lvl="2">
              <a:spcBef>
                <a:spcPts val="0"/>
              </a:spcBef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Do Now! </a:t>
            </a:r>
            <a:r>
              <a:rPr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66511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Traceback (most recent call last):</a:t>
            </a:r>
          </a:p>
          <a:p>
            <a:pPr>
              <a:spcBef>
                <a:spcPts val="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File "./ch</a:t>
            </a:r>
            <a:r>
              <a:rPr lang="en-US" dirty="0"/>
              <a:t>06</a:t>
            </a:r>
            <a:r>
              <a:rPr dirty="0"/>
              <a:t>_0</a:t>
            </a:r>
            <a:r>
              <a:rPr lang="en-US" dirty="0"/>
              <a:t>0</a:t>
            </a:r>
            <a:r>
              <a:rPr dirty="0"/>
              <a:t>_no_</a:t>
            </a:r>
            <a:r>
              <a:rPr lang="en-US" dirty="0"/>
              <a:t>capture</a:t>
            </a:r>
            <a:r>
              <a:rPr dirty="0"/>
              <a:t>.py", line </a:t>
            </a:r>
            <a:r>
              <a:rPr lang="en-US" dirty="0"/>
              <a:t>8</a:t>
            </a:r>
            <a:r>
              <a:rPr dirty="0"/>
              <a:t>, in &lt;module&gt;</a:t>
            </a:r>
          </a:p>
          <a:p>
            <a:pPr>
              <a:spcBef>
                <a:spcPts val="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c = a / b</a:t>
            </a:r>
          </a:p>
          <a:p>
            <a:pPr>
              <a:spcBef>
                <a:spcPts val="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ZeroDivisionError: integer divisio</a:t>
            </a:r>
            <a:r>
              <a:rPr lang="en-US" dirty="0"/>
              <a:t>n</a:t>
            </a:r>
            <a:r>
              <a:rPr dirty="0"/>
              <a:t> by zero</a:t>
            </a:r>
          </a:p>
          <a:p>
            <a:pPr marL="228602" lvl="1" indent="0">
              <a:lnSpc>
                <a:spcPct val="101000"/>
              </a:lnSpc>
              <a:spcBef>
                <a:spcPts val="0"/>
              </a:spcBef>
              <a:buNone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endParaRPr sz="1000" dirty="0"/>
          </a:p>
          <a:p>
            <a:pPr>
              <a:lnSpc>
                <a:spcPct val="101000"/>
              </a:lnSpc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lang="en-US" dirty="0"/>
              <a:t>Attempting to divide by 0 is an exception</a:t>
            </a:r>
          </a:p>
          <a:p>
            <a:pPr lvl="1">
              <a:lnSpc>
                <a:spcPct val="101000"/>
              </a:lnSpc>
              <a:spcBef>
                <a:spcPts val="0"/>
              </a:spcBef>
              <a:buFont typeface="Arial"/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dirty="0"/>
              <a:t>An exception is an unexpected event</a:t>
            </a:r>
          </a:p>
          <a:p>
            <a:pPr>
              <a:lnSpc>
                <a:spcPct val="101000"/>
              </a:lnSpc>
              <a:tabLst>
                <a:tab pos="914406" algn="l"/>
                <a:tab pos="1371610" algn="l"/>
                <a:tab pos="1828813" algn="l"/>
                <a:tab pos="2286018" algn="l"/>
                <a:tab pos="2743221" algn="l"/>
                <a:tab pos="3200424" algn="l"/>
                <a:tab pos="3657627" algn="l"/>
                <a:tab pos="4114830" algn="l"/>
                <a:tab pos="4572034" algn="l"/>
                <a:tab pos="5029237" algn="l"/>
                <a:tab pos="5486440" algn="l"/>
                <a:tab pos="5943645" algn="l"/>
                <a:tab pos="6400848" algn="l"/>
                <a:tab pos="6858053" algn="l"/>
                <a:tab pos="7315256" algn="l"/>
                <a:tab pos="7772459" algn="l"/>
                <a:tab pos="8229662" algn="l"/>
                <a:tab pos="8686865" algn="l"/>
                <a:tab pos="9144069" algn="l"/>
                <a:tab pos="9601272" algn="l"/>
              </a:tabLst>
            </a:pPr>
            <a:r>
              <a:rPr lang="en-US" dirty="0"/>
              <a:t>The default action for an exception is to print out some information and terminate the program</a:t>
            </a:r>
          </a:p>
        </p:txBody>
      </p:sp>
      <p:sp>
        <p:nvSpPr>
          <p:cNvPr id="2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Do Now! </a:t>
            </a:r>
            <a:r>
              <a:rPr dirty="0"/>
              <a:t>Exception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(c</a:t>
            </a:r>
            <a:r>
              <a:rPr dirty="0"/>
              <a:t>ontinued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Chapter Concepts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8D766-D932-452B-9B49-C66415FA90D3}"/>
              </a:ext>
            </a:extLst>
          </p:cNvPr>
          <p:cNvGraphicFramePr>
            <a:graphicFrameLocks noGrp="1"/>
          </p:cNvGraphicFramePr>
          <p:nvPr/>
        </p:nvGraphicFramePr>
        <p:xfrm>
          <a:off x="3355338" y="1447543"/>
          <a:ext cx="5481325" cy="459111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481325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an Exception?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except else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94946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Traceback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7414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Built-In Exceptions Introduction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21463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Creating Exception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92101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Assertions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10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"/>
          <p:cNvSpPr txBox="1">
            <a:spLocks noGrp="1"/>
          </p:cNvSpPr>
          <p:nvPr>
            <p:ph idx="1"/>
          </p:nvPr>
        </p:nvSpPr>
        <p:spPr>
          <a:xfrm>
            <a:off x="2782607" y="1345733"/>
            <a:ext cx="6626787" cy="208326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try:</a:t>
            </a:r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statements</a:t>
            </a:r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except  [exception_type] [,argument]:</a:t>
            </a:r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statements</a:t>
            </a:r>
            <a:endParaRPr lang="en-US" dirty="0"/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else:</a:t>
            </a:r>
          </a:p>
          <a:p>
            <a:pPr marL="0" lvl="1" indent="228602">
              <a:spcBef>
                <a:spcPts val="0"/>
              </a:spcBef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 statements</a:t>
            </a:r>
            <a:endParaRPr dirty="0"/>
          </a:p>
          <a:p>
            <a:pPr marL="228602" lvl="1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Basic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dirty="0"/>
              <a:t>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b="1" dirty="0"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Microsoft Office PowerPoint</Application>
  <PresentationFormat>Widescreen</PresentationFormat>
  <Paragraphs>257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Tahoma</vt:lpstr>
      <vt:lpstr>Office Theme</vt:lpstr>
      <vt:lpstr>Introduction to Python Programming</vt:lpstr>
      <vt:lpstr>Chapter Objectives</vt:lpstr>
      <vt:lpstr>Chapter Concepts</vt:lpstr>
      <vt:lpstr>What Is an Exception?</vt:lpstr>
      <vt:lpstr>Exceptions</vt:lpstr>
      <vt:lpstr>Do Now! Exceptions</vt:lpstr>
      <vt:lpstr>Do Now! Exceptions (continued)</vt:lpstr>
      <vt:lpstr>Chapter Concepts</vt:lpstr>
      <vt:lpstr>Basic try except else</vt:lpstr>
      <vt:lpstr>Basic try except else (continued)</vt:lpstr>
      <vt:lpstr>Exercise 6.1</vt:lpstr>
      <vt:lpstr>Chapter Concepts</vt:lpstr>
      <vt:lpstr>finally</vt:lpstr>
      <vt:lpstr>atexit</vt:lpstr>
      <vt:lpstr>Chapter Concepts</vt:lpstr>
      <vt:lpstr>The Three exits and quit</vt:lpstr>
      <vt:lpstr>Chapter Concepts</vt:lpstr>
      <vt:lpstr>Traceback</vt:lpstr>
      <vt:lpstr>Traceback</vt:lpstr>
      <vt:lpstr>Chapter Concepts</vt:lpstr>
      <vt:lpstr>Built-In Exceptions</vt:lpstr>
      <vt:lpstr>Chapter Concepts</vt:lpstr>
      <vt:lpstr>User-Defined Exceptions</vt:lpstr>
      <vt:lpstr>Exercise 6.2</vt:lpstr>
      <vt:lpstr>Chapter Concepts</vt:lpstr>
      <vt:lpstr>assert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Prabhat Shahi</dc:creator>
  <cp:lastModifiedBy>Prabhat Shahi</cp:lastModifiedBy>
  <cp:revision>1</cp:revision>
  <dcterms:created xsi:type="dcterms:W3CDTF">2024-06-14T04:07:36Z</dcterms:created>
  <dcterms:modified xsi:type="dcterms:W3CDTF">2024-06-14T04:08:35Z</dcterms:modified>
</cp:coreProperties>
</file>